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76"/>
  </p:notesMasterIdLst>
  <p:sldIdLst>
    <p:sldId id="294" r:id="rId3"/>
    <p:sldId id="321" r:id="rId4"/>
    <p:sldId id="334" r:id="rId5"/>
    <p:sldId id="333" r:id="rId6"/>
    <p:sldId id="331" r:id="rId7"/>
    <p:sldId id="295" r:id="rId8"/>
    <p:sldId id="257" r:id="rId9"/>
    <p:sldId id="259" r:id="rId10"/>
    <p:sldId id="340" r:id="rId11"/>
    <p:sldId id="258" r:id="rId12"/>
    <p:sldId id="319" r:id="rId13"/>
    <p:sldId id="263" r:id="rId14"/>
    <p:sldId id="269" r:id="rId15"/>
    <p:sldId id="297" r:id="rId16"/>
    <p:sldId id="320" r:id="rId17"/>
    <p:sldId id="348" r:id="rId18"/>
    <p:sldId id="316" r:id="rId19"/>
    <p:sldId id="323" r:id="rId20"/>
    <p:sldId id="344" r:id="rId21"/>
    <p:sldId id="335" r:id="rId22"/>
    <p:sldId id="286" r:id="rId23"/>
    <p:sldId id="327" r:id="rId24"/>
    <p:sldId id="313" r:id="rId25"/>
    <p:sldId id="328" r:id="rId26"/>
    <p:sldId id="347" r:id="rId27"/>
    <p:sldId id="304" r:id="rId28"/>
    <p:sldId id="277" r:id="rId29"/>
    <p:sldId id="305" r:id="rId30"/>
    <p:sldId id="306" r:id="rId31"/>
    <p:sldId id="307" r:id="rId32"/>
    <p:sldId id="285" r:id="rId33"/>
    <p:sldId id="325" r:id="rId34"/>
    <p:sldId id="326" r:id="rId35"/>
    <p:sldId id="301" r:id="rId36"/>
    <p:sldId id="302" r:id="rId37"/>
    <p:sldId id="303" r:id="rId38"/>
    <p:sldId id="308" r:id="rId39"/>
    <p:sldId id="298" r:id="rId40"/>
    <p:sldId id="309" r:id="rId41"/>
    <p:sldId id="332" r:id="rId42"/>
    <p:sldId id="296" r:id="rId43"/>
    <p:sldId id="310" r:id="rId44"/>
    <p:sldId id="312" r:id="rId45"/>
    <p:sldId id="261" r:id="rId46"/>
    <p:sldId id="262" r:id="rId47"/>
    <p:sldId id="264" r:id="rId48"/>
    <p:sldId id="265" r:id="rId49"/>
    <p:sldId id="266" r:id="rId50"/>
    <p:sldId id="267" r:id="rId51"/>
    <p:sldId id="268" r:id="rId52"/>
    <p:sldId id="270" r:id="rId53"/>
    <p:sldId id="271" r:id="rId54"/>
    <p:sldId id="273" r:id="rId55"/>
    <p:sldId id="274" r:id="rId56"/>
    <p:sldId id="275" r:id="rId57"/>
    <p:sldId id="276" r:id="rId58"/>
    <p:sldId id="282" r:id="rId59"/>
    <p:sldId id="284" r:id="rId60"/>
    <p:sldId id="279" r:id="rId61"/>
    <p:sldId id="280" r:id="rId62"/>
    <p:sldId id="281" r:id="rId63"/>
    <p:sldId id="287" r:id="rId64"/>
    <p:sldId id="288" r:id="rId65"/>
    <p:sldId id="290" r:id="rId66"/>
    <p:sldId id="291" r:id="rId67"/>
    <p:sldId id="292" r:id="rId68"/>
    <p:sldId id="260" r:id="rId69"/>
    <p:sldId id="272" r:id="rId70"/>
    <p:sldId id="341" r:id="rId71"/>
    <p:sldId id="315" r:id="rId72"/>
    <p:sldId id="311" r:id="rId73"/>
    <p:sldId id="299" r:id="rId74"/>
    <p:sldId id="300" r:id="rId7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D079D20C-7DDE-4EA2-9C8B-2645E73F54C9}">
          <p14:sldIdLst>
            <p14:sldId id="294"/>
            <p14:sldId id="321"/>
            <p14:sldId id="334"/>
            <p14:sldId id="333"/>
            <p14:sldId id="331"/>
            <p14:sldId id="295"/>
            <p14:sldId id="257"/>
            <p14:sldId id="259"/>
            <p14:sldId id="340"/>
            <p14:sldId id="258"/>
            <p14:sldId id="319"/>
            <p14:sldId id="263"/>
            <p14:sldId id="269"/>
            <p14:sldId id="297"/>
            <p14:sldId id="320"/>
          </p14:sldIdLst>
        </p14:section>
        <p14:section name="Раздел без заголовка" id="{A707D8DA-9322-404B-91C9-7EA4331072C4}">
          <p14:sldIdLst>
            <p14:sldId id="348"/>
            <p14:sldId id="316"/>
            <p14:sldId id="323"/>
            <p14:sldId id="344"/>
            <p14:sldId id="335"/>
            <p14:sldId id="286"/>
            <p14:sldId id="327"/>
            <p14:sldId id="313"/>
            <p14:sldId id="328"/>
            <p14:sldId id="347"/>
            <p14:sldId id="304"/>
            <p14:sldId id="277"/>
            <p14:sldId id="305"/>
            <p14:sldId id="306"/>
            <p14:sldId id="307"/>
            <p14:sldId id="285"/>
            <p14:sldId id="325"/>
            <p14:sldId id="326"/>
            <p14:sldId id="301"/>
            <p14:sldId id="302"/>
            <p14:sldId id="303"/>
            <p14:sldId id="308"/>
            <p14:sldId id="298"/>
            <p14:sldId id="309"/>
            <p14:sldId id="332"/>
            <p14:sldId id="296"/>
            <p14:sldId id="310"/>
            <p14:sldId id="312"/>
            <p14:sldId id="261"/>
            <p14:sldId id="262"/>
            <p14:sldId id="264"/>
            <p14:sldId id="265"/>
            <p14:sldId id="266"/>
            <p14:sldId id="267"/>
            <p14:sldId id="268"/>
            <p14:sldId id="270"/>
            <p14:sldId id="271"/>
            <p14:sldId id="273"/>
            <p14:sldId id="274"/>
            <p14:sldId id="275"/>
            <p14:sldId id="276"/>
            <p14:sldId id="282"/>
            <p14:sldId id="284"/>
            <p14:sldId id="279"/>
            <p14:sldId id="280"/>
            <p14:sldId id="281"/>
            <p14:sldId id="287"/>
            <p14:sldId id="288"/>
            <p14:sldId id="290"/>
            <p14:sldId id="291"/>
            <p14:sldId id="292"/>
            <p14:sldId id="260"/>
            <p14:sldId id="272"/>
            <p14:sldId id="341"/>
            <p14:sldId id="315"/>
            <p14:sldId id="311"/>
            <p14:sldId id="299"/>
            <p14:sldId id="30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0" autoAdjust="0"/>
    <p:restoredTop sz="94660"/>
  </p:normalViewPr>
  <p:slideViewPr>
    <p:cSldViewPr snapToGrid="0">
      <p:cViewPr varScale="1">
        <p:scale>
          <a:sx n="86" d="100"/>
          <a:sy n="86" d="100"/>
        </p:scale>
        <p:origin x="331" y="58"/>
      </p:cViewPr>
      <p:guideLst/>
    </p:cSldViewPr>
  </p:slideViewPr>
  <p:notesTextViewPr>
    <p:cViewPr>
      <p:scale>
        <a:sx n="1" d="1"/>
        <a:sy n="1" d="1"/>
      </p:scale>
      <p:origin x="0" y="0"/>
    </p:cViewPr>
  </p:notesTextViewPr>
  <p:sorterViewPr>
    <p:cViewPr varScale="1">
      <p:scale>
        <a:sx n="100" d="100"/>
        <a:sy n="100" d="100"/>
      </p:scale>
      <p:origin x="0" y="-629"/>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3" Type="http://schemas.openxmlformats.org/officeDocument/2006/relationships/oleObject" Target="file:///E:\&#1056;&#1072;&#1073;&#1086;&#1090;&#1072;%20&#1088;&#1072;&#1079;&#1085;&#1086;&#1077;\&#1048;&#1089;&#1090;&#1086;&#1095;&#1085;&#1080;&#1082;&#1080;,%20&#1058;&#1047;,%20&#1062;&#1080;&#1082;&#1083;&#1086;&#1090;&#1088;&#1086;&#1085;&#1099;,%20&#1080;&#1085;&#1089;&#1090;&#1088;&#1091;&#1082;&#1094;&#1080;&#1080;\DC-280\&#1056;&#1072;&#1089;&#1093;&#1086;&#1076;&#1099;%20&#1074;&#1077;&#1097;&#1077;&#1089;&#1090;&#1074;\&#1056;&#1072;&#1089;&#1093;&#1086;&#1076;%20Ca%202019-2020%20(DC280+U400)%20(&#1040;&#1074;&#1090;&#1086;&#1089;&#1086;&#1093;&#1088;&#1072;&#1085;&#1077;&#1085;&#1085;&#1099;&#108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0.10150865070437624"/>
          <c:y val="3.8053416763509651E-2"/>
          <c:w val="0.87298114521399106"/>
          <c:h val="0.84720596648072521"/>
        </c:manualLayout>
      </c:layout>
      <c:scatterChart>
        <c:scatterStyle val="lineMarker"/>
        <c:varyColors val="0"/>
        <c:ser>
          <c:idx val="0"/>
          <c:order val="0"/>
          <c:spPr>
            <a:ln w="19050" cap="sq">
              <a:solidFill>
                <a:schemeClr val="dk1">
                  <a:tint val="88500"/>
                </a:schemeClr>
              </a:solidFill>
              <a:round/>
            </a:ln>
            <a:effectLst/>
          </c:spPr>
          <c:marker>
            <c:symbol val="diamond"/>
            <c:size val="5"/>
            <c:spPr>
              <a:solidFill>
                <a:schemeClr val="dk1">
                  <a:tint val="88500"/>
                </a:schemeClr>
              </a:solidFill>
              <a:ln w="41275" cap="sq">
                <a:solidFill>
                  <a:schemeClr val="dk1">
                    <a:tint val="88500"/>
                  </a:schemeClr>
                </a:solidFill>
              </a:ln>
              <a:effectLst/>
            </c:spPr>
          </c:marker>
          <c:trendline>
            <c:spPr>
              <a:ln w="19050" cap="sq">
                <a:solidFill>
                  <a:schemeClr val="dk1">
                    <a:tint val="88500"/>
                  </a:schemeClr>
                </a:solidFill>
                <a:prstDash val="sysDot"/>
              </a:ln>
              <a:effectLst/>
            </c:spPr>
            <c:trendlineType val="poly"/>
            <c:order val="2"/>
            <c:dispRSqr val="0"/>
            <c:dispEq val="1"/>
            <c:trendlineLbl>
              <c:layout>
                <c:manualLayout>
                  <c:x val="-7.2619315442712523E-2"/>
                  <c:y val="3.6852118107111032E-2"/>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rendlineLbl>
          </c:trendline>
          <c:xVal>
            <c:numRef>
              <c:f>Лист3!$N$1:$N$26</c:f>
              <c:numCache>
                <c:formatCode>General</c:formatCode>
                <c:ptCount val="26"/>
                <c:pt idx="0">
                  <c:v>20</c:v>
                </c:pt>
                <c:pt idx="1">
                  <c:v>35</c:v>
                </c:pt>
                <c:pt idx="2">
                  <c:v>35</c:v>
                </c:pt>
                <c:pt idx="3">
                  <c:v>35</c:v>
                </c:pt>
                <c:pt idx="4">
                  <c:v>35</c:v>
                </c:pt>
                <c:pt idx="5">
                  <c:v>40</c:v>
                </c:pt>
                <c:pt idx="6">
                  <c:v>40</c:v>
                </c:pt>
                <c:pt idx="7">
                  <c:v>43.5</c:v>
                </c:pt>
                <c:pt idx="8">
                  <c:v>45</c:v>
                </c:pt>
                <c:pt idx="9">
                  <c:v>45</c:v>
                </c:pt>
                <c:pt idx="10">
                  <c:v>50</c:v>
                </c:pt>
                <c:pt idx="11">
                  <c:v>50</c:v>
                </c:pt>
                <c:pt idx="12">
                  <c:v>55</c:v>
                </c:pt>
                <c:pt idx="13">
                  <c:v>60</c:v>
                </c:pt>
                <c:pt idx="14">
                  <c:v>60</c:v>
                </c:pt>
                <c:pt idx="15">
                  <c:v>60</c:v>
                </c:pt>
                <c:pt idx="16">
                  <c:v>60</c:v>
                </c:pt>
                <c:pt idx="17">
                  <c:v>60</c:v>
                </c:pt>
                <c:pt idx="18">
                  <c:v>75</c:v>
                </c:pt>
                <c:pt idx="19">
                  <c:v>75</c:v>
                </c:pt>
                <c:pt idx="20">
                  <c:v>80</c:v>
                </c:pt>
                <c:pt idx="21">
                  <c:v>80</c:v>
                </c:pt>
                <c:pt idx="22">
                  <c:v>90</c:v>
                </c:pt>
                <c:pt idx="23">
                  <c:v>120</c:v>
                </c:pt>
                <c:pt idx="24">
                  <c:v>130</c:v>
                </c:pt>
                <c:pt idx="25">
                  <c:v>220</c:v>
                </c:pt>
              </c:numCache>
            </c:numRef>
          </c:xVal>
          <c:yVal>
            <c:numRef>
              <c:f>Лист3!$M$1:$M$26</c:f>
              <c:numCache>
                <c:formatCode>General</c:formatCode>
                <c:ptCount val="26"/>
                <c:pt idx="0">
                  <c:v>0.11510574018126889</c:v>
                </c:pt>
                <c:pt idx="1">
                  <c:v>0.16</c:v>
                </c:pt>
                <c:pt idx="2">
                  <c:v>0.17150259067357509</c:v>
                </c:pt>
                <c:pt idx="3">
                  <c:v>0.18782051282051282</c:v>
                </c:pt>
                <c:pt idx="4">
                  <c:v>0.19270833333333334</c:v>
                </c:pt>
                <c:pt idx="5">
                  <c:v>0.21174242424242423</c:v>
                </c:pt>
                <c:pt idx="6">
                  <c:v>0.22214285714285714</c:v>
                </c:pt>
                <c:pt idx="7">
                  <c:v>0.25185185185185183</c:v>
                </c:pt>
                <c:pt idx="8">
                  <c:v>0.13947368421052631</c:v>
                </c:pt>
                <c:pt idx="9">
                  <c:v>0.17354497354497353</c:v>
                </c:pt>
                <c:pt idx="10">
                  <c:v>0.21249999999999997</c:v>
                </c:pt>
                <c:pt idx="11">
                  <c:v>0.27395833333333336</c:v>
                </c:pt>
                <c:pt idx="12">
                  <c:v>0.41982758620689659</c:v>
                </c:pt>
                <c:pt idx="13">
                  <c:v>0.17628205128205129</c:v>
                </c:pt>
                <c:pt idx="14">
                  <c:v>0.24345238095238098</c:v>
                </c:pt>
                <c:pt idx="15">
                  <c:v>0.27738095238095245</c:v>
                </c:pt>
                <c:pt idx="16">
                  <c:v>0.30833333333333335</c:v>
                </c:pt>
                <c:pt idx="17">
                  <c:v>0.47457627118644063</c:v>
                </c:pt>
                <c:pt idx="18">
                  <c:v>0.38402777777777775</c:v>
                </c:pt>
                <c:pt idx="19">
                  <c:v>0.40902777777777782</c:v>
                </c:pt>
                <c:pt idx="20">
                  <c:v>0.50211267605633803</c:v>
                </c:pt>
                <c:pt idx="21">
                  <c:v>0.54027777777777786</c:v>
                </c:pt>
                <c:pt idx="22">
                  <c:v>0.65092592592592591</c:v>
                </c:pt>
                <c:pt idx="23">
                  <c:v>1.2065573770491804</c:v>
                </c:pt>
                <c:pt idx="24">
                  <c:v>1.2799999999999998</c:v>
                </c:pt>
                <c:pt idx="25">
                  <c:v>3.3</c:v>
                </c:pt>
              </c:numCache>
            </c:numRef>
          </c:yVal>
          <c:smooth val="0"/>
          <c:extLst>
            <c:ext xmlns:c16="http://schemas.microsoft.com/office/drawing/2014/chart" uri="{C3380CC4-5D6E-409C-BE32-E72D297353CC}">
              <c16:uniqueId val="{00000001-267F-4F52-B999-7AB590501E0C}"/>
            </c:ext>
          </c:extLst>
        </c:ser>
        <c:dLbls>
          <c:showLegendKey val="0"/>
          <c:showVal val="0"/>
          <c:showCatName val="0"/>
          <c:showSerName val="0"/>
          <c:showPercent val="0"/>
          <c:showBubbleSize val="0"/>
        </c:dLbls>
        <c:axId val="23101080"/>
        <c:axId val="101147984"/>
      </c:scatterChart>
      <c:valAx>
        <c:axId val="23101080"/>
        <c:scaling>
          <c:orientation val="minMax"/>
          <c:min val="2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Current, e</a:t>
                </a:r>
                <a:r>
                  <a:rPr lang="ru-RU"/>
                  <a:t>µ</a:t>
                </a:r>
                <a:r>
                  <a:rPr lang="en-US"/>
                  <a:t>A</a:t>
                </a:r>
                <a:endParaRPr lang="ru-RU"/>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101147984"/>
        <c:crosses val="autoZero"/>
        <c:crossBetween val="midCat"/>
        <c:majorUnit val="20"/>
      </c:valAx>
      <c:valAx>
        <c:axId val="1011479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r>
                  <a:rPr lang="en-US"/>
                  <a:t>Consumption, mg/h</a:t>
                </a:r>
                <a:endParaRPr lang="ru-RU"/>
              </a:p>
            </c:rich>
          </c:tx>
          <c:layout>
            <c:manualLayout>
              <c:xMode val="edge"/>
              <c:yMode val="edge"/>
              <c:x val="1.6043734756619108E-2"/>
              <c:y val="0.3095743410720138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23101080"/>
        <c:crosses val="autoZero"/>
        <c:crossBetween val="midCat"/>
        <c:majorUnit val="0.2"/>
      </c:valAx>
      <c:spPr>
        <a:solidFill>
          <a:schemeClr val="accent1">
            <a:lumMod val="20000"/>
            <a:lumOff val="80000"/>
          </a:schemeClr>
        </a:solid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49CC4-13C2-403A-A2FD-00DBAE759E06}" type="datetimeFigureOut">
              <a:rPr lang="ru-RU" smtClean="0"/>
              <a:t>20.11.2024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AD0E3-0019-4AAD-AA43-81925726A893}" type="slidenum">
              <a:rPr lang="ru-RU" smtClean="0"/>
              <a:t>‹#›</a:t>
            </a:fld>
            <a:endParaRPr lang="ru-RU"/>
          </a:p>
        </p:txBody>
      </p:sp>
    </p:spTree>
    <p:extLst>
      <p:ext uri="{BB962C8B-B14F-4D97-AF65-F5344CB8AC3E}">
        <p14:creationId xmlns:p14="http://schemas.microsoft.com/office/powerpoint/2010/main" val="630534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noProof="0" dirty="0"/>
          </a:p>
        </p:txBody>
      </p:sp>
      <p:sp>
        <p:nvSpPr>
          <p:cNvPr id="4" name="Номер слайда 3"/>
          <p:cNvSpPr>
            <a:spLocks noGrp="1"/>
          </p:cNvSpPr>
          <p:nvPr>
            <p:ph type="sldNum" sz="quarter" idx="5"/>
          </p:nvPr>
        </p:nvSpPr>
        <p:spPr/>
        <p:txBody>
          <a:bodyPr/>
          <a:lstStyle/>
          <a:p>
            <a:fld id="{9303BA57-6F08-4001-9541-86E02A86C79D}" type="slidenum">
              <a:rPr lang="ru-RU" smtClean="0"/>
              <a:t>1</a:t>
            </a:fld>
            <a:endParaRPr lang="ru-RU" dirty="0"/>
          </a:p>
        </p:txBody>
      </p:sp>
    </p:spTree>
    <p:extLst>
      <p:ext uri="{BB962C8B-B14F-4D97-AF65-F5344CB8AC3E}">
        <p14:creationId xmlns:p14="http://schemas.microsoft.com/office/powerpoint/2010/main" val="4194304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26</a:t>
            </a:fld>
            <a:endParaRPr lang="ru-RU"/>
          </a:p>
        </p:txBody>
      </p:sp>
    </p:spTree>
    <p:extLst>
      <p:ext uri="{BB962C8B-B14F-4D97-AF65-F5344CB8AC3E}">
        <p14:creationId xmlns:p14="http://schemas.microsoft.com/office/powerpoint/2010/main" val="403410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After work, we determined that the working surface corresponds to 5000 mm2. Experience has shown that the technique works quite successfully and stably, thus, in the near future we hope to use this method to obtaining the isotope of titanium 50 as a working material. However, the problem is that it is necessary to ensure a more rational use of the area, since titanium will probably have to be used in the form of pressed plates.</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AD539-21F8-46EA-ABCC-B23537C8D2EF}"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611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37</a:t>
            </a:fld>
            <a:endParaRPr lang="ru-RU"/>
          </a:p>
        </p:txBody>
      </p:sp>
    </p:spTree>
    <p:extLst>
      <p:ext uri="{BB962C8B-B14F-4D97-AF65-F5344CB8AC3E}">
        <p14:creationId xmlns:p14="http://schemas.microsoft.com/office/powerpoint/2010/main" val="1599032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14E7360-8429-42A4-8376-C98B3A79DE05}" type="slidenum">
              <a:rPr lang="ru-RU" smtClean="0"/>
              <a:t>38</a:t>
            </a:fld>
            <a:endParaRPr lang="ru-RU"/>
          </a:p>
        </p:txBody>
      </p:sp>
    </p:spTree>
    <p:extLst>
      <p:ext uri="{BB962C8B-B14F-4D97-AF65-F5344CB8AC3E}">
        <p14:creationId xmlns:p14="http://schemas.microsoft.com/office/powerpoint/2010/main" val="4036271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2A1AD539-21F8-46EA-ABCC-B23537C8D2EF}" type="slidenum">
              <a:rPr lang="ru-RU" smtClean="0"/>
              <a:t>39</a:t>
            </a:fld>
            <a:endParaRPr lang="ru-RU"/>
          </a:p>
        </p:txBody>
      </p:sp>
    </p:spTree>
    <p:extLst>
      <p:ext uri="{BB962C8B-B14F-4D97-AF65-F5344CB8AC3E}">
        <p14:creationId xmlns:p14="http://schemas.microsoft.com/office/powerpoint/2010/main" val="2801104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10000" y="86233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5E0CD6A-FE6C-48F7-8EE9-37C6D8BD9A90}" type="slidenum">
              <a:rPr lang="en-US" altLang="ru-RU" sz="1200">
                <a:latin typeface="Times New Roman" panose="02020603050405020304" pitchFamily="18" charset="0"/>
                <a:cs typeface="Arial" panose="020B0604020202020204" pitchFamily="34" charset="0"/>
              </a:rPr>
              <a:pPr algn="r" eaLnBrk="1" hangingPunct="1"/>
              <a:t>40</a:t>
            </a:fld>
            <a:endParaRPr lang="en-US" altLang="ru-RU" sz="1200">
              <a:latin typeface="Times New Roman" panose="02020603050405020304" pitchFamily="18" charset="0"/>
              <a:cs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endParaRPr lang="ru-RU" altLang="ru-RU">
              <a:latin typeface="Arial" panose="020B0604020202020204" pitchFamily="34" charset="0"/>
            </a:endParaRPr>
          </a:p>
        </p:txBody>
      </p:sp>
    </p:spTree>
    <p:extLst>
      <p:ext uri="{BB962C8B-B14F-4D97-AF65-F5344CB8AC3E}">
        <p14:creationId xmlns:p14="http://schemas.microsoft.com/office/powerpoint/2010/main" val="4124338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67317-CF77-463A-AEB5-F0CC33A7C6E3}" type="slidenum">
              <a:rPr lang="en-US" altLang="ru-RU"/>
              <a:pPr/>
              <a:t>45</a:t>
            </a:fld>
            <a:endParaRPr lang="en-US" altLang="ru-RU"/>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517404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79413" y="685800"/>
            <a:ext cx="6096000" cy="3429000"/>
          </a:xfrm>
          <a:ln/>
        </p:spPr>
      </p:sp>
      <p:sp>
        <p:nvSpPr>
          <p:cNvPr id="78851" name="Rectangle 3"/>
          <p:cNvSpPr>
            <a:spLocks noGrp="1" noChangeArrowheads="1"/>
          </p:cNvSpPr>
          <p:nvPr>
            <p:ph type="body" idx="1"/>
          </p:nvPr>
        </p:nvSpPr>
        <p:spPr>
          <a:noFill/>
        </p:spPr>
        <p:txBody>
          <a:bodyPr/>
          <a:lstStyle/>
          <a:p>
            <a:endParaRPr lang="ru-RU" altLang="ru-RU">
              <a:latin typeface="Arial" pitchFamily="34" charset="0"/>
            </a:endParaRPr>
          </a:p>
        </p:txBody>
      </p:sp>
    </p:spTree>
    <p:extLst>
      <p:ext uri="{BB962C8B-B14F-4D97-AF65-F5344CB8AC3E}">
        <p14:creationId xmlns:p14="http://schemas.microsoft.com/office/powerpoint/2010/main" val="1028488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66C761-7660-4F16-8CC5-E390F4FB5775}" type="slidenum">
              <a:rPr lang="en-US" altLang="ru-RU"/>
              <a:pPr/>
              <a:t>49</a:t>
            </a:fld>
            <a:endParaRPr lang="en-US" altLang="ru-RU"/>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9358041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99F777D6-8A9F-4A2C-B81E-4B93A04EEDB8}" type="slidenum">
              <a:rPr lang="ru-RU" altLang="ru-RU" smtClean="0"/>
              <a:pPr eaLnBrk="1" hangingPunct="1">
                <a:spcBef>
                  <a:spcPct val="0"/>
                </a:spcBef>
              </a:pPr>
              <a:t>54</a:t>
            </a:fld>
            <a:endParaRPr lang="ru-RU" altLang="ru-RU"/>
          </a:p>
        </p:txBody>
      </p:sp>
      <p:sp>
        <p:nvSpPr>
          <p:cNvPr id="65539" name="Rectangle 7"/>
          <p:cNvSpPr txBox="1">
            <a:spLocks noGrp="1" noChangeArrowheads="1"/>
          </p:cNvSpPr>
          <p:nvPr/>
        </p:nvSpPr>
        <p:spPr bwMode="auto">
          <a:xfrm>
            <a:off x="3850443" y="9430091"/>
            <a:ext cx="2945659" cy="496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9545A667-827E-48A2-A73C-4407FC5E70DC}" type="slidenum">
              <a:rPr lang="ru-RU" altLang="ru-RU">
                <a:latin typeface="Times New Roman" pitchFamily="18" charset="0"/>
              </a:rPr>
              <a:pPr algn="r" eaLnBrk="1" hangingPunct="1">
                <a:spcBef>
                  <a:spcPct val="0"/>
                </a:spcBef>
              </a:pPr>
              <a:t>54</a:t>
            </a:fld>
            <a:endParaRPr lang="ru-RU" altLang="ru-RU">
              <a:latin typeface="Times New Roman" pitchFamily="18" charset="0"/>
            </a:endParaRPr>
          </a:p>
        </p:txBody>
      </p:sp>
      <p:sp>
        <p:nvSpPr>
          <p:cNvPr id="65540" name="Rectangle 2"/>
          <p:cNvSpPr>
            <a:spLocks noGrp="1" noRot="1" noChangeAspect="1" noChangeArrowheads="1" noTextEdit="1"/>
          </p:cNvSpPr>
          <p:nvPr>
            <p:ph type="sldImg"/>
          </p:nvPr>
        </p:nvSpPr>
        <p:spPr>
          <a:xfrm>
            <a:off x="90488" y="744538"/>
            <a:ext cx="6616700" cy="3722687"/>
          </a:xfrm>
          <a:ln/>
        </p:spPr>
      </p:sp>
      <p:sp>
        <p:nvSpPr>
          <p:cNvPr id="6554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p>
        </p:txBody>
      </p:sp>
    </p:spTree>
    <p:extLst>
      <p:ext uri="{BB962C8B-B14F-4D97-AF65-F5344CB8AC3E}">
        <p14:creationId xmlns:p14="http://schemas.microsoft.com/office/powerpoint/2010/main" val="1435337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a:fld id="{C81641C4-91C5-4413-AC95-E7D77C0225C4}" type="slidenum">
              <a:rPr lang="en-US" altLang="ru-RU"/>
              <a:pPr algn="r"/>
              <a:t>4</a:t>
            </a:fld>
            <a:endParaRPr lang="en-US" altLang="ru-RU"/>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ru-RU" altLang="ru-RU"/>
          </a:p>
        </p:txBody>
      </p:sp>
    </p:spTree>
    <p:extLst>
      <p:ext uri="{BB962C8B-B14F-4D97-AF65-F5344CB8AC3E}">
        <p14:creationId xmlns:p14="http://schemas.microsoft.com/office/powerpoint/2010/main" val="1959790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eaLnBrk="0" hangingPunct="0">
              <a:defRPr>
                <a:solidFill>
                  <a:schemeClr val="tx1"/>
                </a:solidFill>
                <a:latin typeface="Arial" pitchFamily="34" charset="0"/>
              </a:defRPr>
            </a:lvl1pPr>
            <a:lvl2pPr marL="742950" indent="-285750" algn="ctr" eaLnBrk="0" hangingPunct="0">
              <a:defRPr>
                <a:solidFill>
                  <a:schemeClr val="tx1"/>
                </a:solidFill>
                <a:latin typeface="Arial" pitchFamily="34" charset="0"/>
              </a:defRPr>
            </a:lvl2pPr>
            <a:lvl3pPr marL="1143000" indent="-228600" algn="ctr" eaLnBrk="0" hangingPunct="0">
              <a:defRPr>
                <a:solidFill>
                  <a:schemeClr val="tx1"/>
                </a:solidFill>
                <a:latin typeface="Arial" pitchFamily="34" charset="0"/>
              </a:defRPr>
            </a:lvl3pPr>
            <a:lvl4pPr marL="1600200" indent="-228600" algn="ctr" eaLnBrk="0" hangingPunct="0">
              <a:defRPr>
                <a:solidFill>
                  <a:schemeClr val="tx1"/>
                </a:solidFill>
                <a:latin typeface="Arial" pitchFamily="34" charset="0"/>
              </a:defRPr>
            </a:lvl4pPr>
            <a:lvl5pPr marL="2057400" indent="-228600" algn="ctr"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algn="r" eaLnBrk="1" hangingPunct="1"/>
            <a:fld id="{9643562F-8CF0-45F1-BEF6-FED4B076FAD1}" type="slidenum">
              <a:rPr lang="en-US" altLang="ru-RU" smtClean="0"/>
              <a:pPr algn="r" eaLnBrk="1" hangingPunct="1"/>
              <a:t>55</a:t>
            </a:fld>
            <a:endParaRPr lang="en-US" altLang="ru-RU" dirty="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dirty="0">
              <a:latin typeface="Arial" pitchFamily="34" charset="0"/>
            </a:endParaRPr>
          </a:p>
        </p:txBody>
      </p:sp>
    </p:spTree>
    <p:extLst>
      <p:ext uri="{BB962C8B-B14F-4D97-AF65-F5344CB8AC3E}">
        <p14:creationId xmlns:p14="http://schemas.microsoft.com/office/powerpoint/2010/main" val="25299696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Образ слайда 1"/>
          <p:cNvSpPr>
            <a:spLocks noGrp="1" noRot="1" noChangeAspect="1" noTextEdit="1"/>
          </p:cNvSpPr>
          <p:nvPr>
            <p:ph type="sldImg"/>
          </p:nvPr>
        </p:nvSpPr>
        <p:spPr>
          <a:ln/>
        </p:spPr>
      </p:sp>
      <p:sp>
        <p:nvSpPr>
          <p:cNvPr id="74755" name="Заметки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r>
              <a:rPr lang="en-US" altLang="ru-RU"/>
              <a:t>The project of the SHE factory includes three principal components: i) high current accelerator, ii) new experimental hall and iii) a number of the next generation facilities.</a:t>
            </a:r>
            <a:endParaRPr lang="ru-RU" altLang="ru-RU"/>
          </a:p>
        </p:txBody>
      </p:sp>
      <p:sp>
        <p:nvSpPr>
          <p:cNvPr id="74756" name="Номер слайда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fld id="{896CD97D-4703-440D-8A7B-C05D1CBE8AE6}" type="slidenum">
              <a:rPr kumimoji="0" lang="ru-RU" altLang="ru-RU" sz="1200">
                <a:solidFill>
                  <a:schemeClr val="tx1"/>
                </a:solidFill>
                <a:latin typeface="Times New Roman" panose="02020603050405020304" pitchFamily="18" charset="0"/>
              </a:rPr>
              <a:pPr/>
              <a:t>56</a:t>
            </a:fld>
            <a:endParaRPr kumimoji="0" lang="ru-RU" altLang="ru-RU" sz="120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672001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1507C0-EB35-4E9C-8FF6-6C4926ED27F7}" type="slidenum">
              <a:rPr lang="en-US" altLang="ru-RU"/>
              <a:pPr/>
              <a:t>67</a:t>
            </a:fld>
            <a:endParaRPr lang="en-US" altLang="ru-RU"/>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2083063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88900" y="744538"/>
            <a:ext cx="6616700" cy="3722687"/>
          </a:xfrm>
          <a:ln/>
        </p:spPr>
      </p:sp>
      <p:sp>
        <p:nvSpPr>
          <p:cNvPr id="79875" name="Rectangle 3"/>
          <p:cNvSpPr>
            <a:spLocks noGrp="1" noChangeArrowheads="1"/>
          </p:cNvSpPr>
          <p:nvPr>
            <p:ph type="body" idx="1"/>
          </p:nvPr>
        </p:nvSpPr>
        <p:spPr>
          <a:noFill/>
        </p:spPr>
        <p:txBody>
          <a:bodyPr/>
          <a:lstStyle/>
          <a:p>
            <a:endParaRPr lang="ru-RU" altLang="ru-RU" dirty="0">
              <a:latin typeface="Arial" pitchFamily="34" charset="0"/>
            </a:endParaRPr>
          </a:p>
        </p:txBody>
      </p:sp>
    </p:spTree>
    <p:extLst>
      <p:ext uri="{BB962C8B-B14F-4D97-AF65-F5344CB8AC3E}">
        <p14:creationId xmlns:p14="http://schemas.microsoft.com/office/powerpoint/2010/main" val="1635823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b="1" dirty="0"/>
          </a:p>
        </p:txBody>
      </p:sp>
      <p:sp>
        <p:nvSpPr>
          <p:cNvPr id="4" name="Номер слайда 3"/>
          <p:cNvSpPr>
            <a:spLocks noGrp="1"/>
          </p:cNvSpPr>
          <p:nvPr>
            <p:ph type="sldNum" sz="quarter" idx="10"/>
          </p:nvPr>
        </p:nvSpPr>
        <p:spPr/>
        <p:txBody>
          <a:bodyPr/>
          <a:lstStyle/>
          <a:p>
            <a:fld id="{2A1AD539-21F8-46EA-ABCC-B23537C8D2EF}" type="slidenum">
              <a:rPr lang="ru-RU" smtClean="0"/>
              <a:t>70</a:t>
            </a:fld>
            <a:endParaRPr lang="ru-RU"/>
          </a:p>
        </p:txBody>
      </p:sp>
    </p:spTree>
    <p:extLst>
      <p:ext uri="{BB962C8B-B14F-4D97-AF65-F5344CB8AC3E}">
        <p14:creationId xmlns:p14="http://schemas.microsoft.com/office/powerpoint/2010/main" val="1460729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0E96D11-78BE-4B5A-AB1C-8C5379A912B2}"/>
              </a:ext>
            </a:extLst>
          </p:cNvPr>
          <p:cNvSpPr>
            <a:spLocks noGrp="1" noRot="1" noChangeAspect="1" noChangeArrowheads="1" noTextEdit="1"/>
          </p:cNvSpPr>
          <p:nvPr>
            <p:ph type="sldImg"/>
          </p:nvPr>
        </p:nvSpPr>
        <p:spPr>
          <a:xfrm>
            <a:off x="93663" y="742950"/>
            <a:ext cx="6604000" cy="3714750"/>
          </a:xfrm>
          <a:ln/>
        </p:spPr>
      </p:sp>
      <p:sp>
        <p:nvSpPr>
          <p:cNvPr id="44035" name="Rectangle 3">
            <a:extLst>
              <a:ext uri="{FF2B5EF4-FFF2-40B4-BE49-F238E27FC236}">
                <a16:creationId xmlns:a16="http://schemas.microsoft.com/office/drawing/2014/main" id="{6DF7A86D-9B15-41DF-BBF1-BD93F3B45356}"/>
              </a:ext>
            </a:extLst>
          </p:cNvPr>
          <p:cNvSpPr>
            <a:spLocks noGrp="1" noChangeArrowheads="1"/>
          </p:cNvSpPr>
          <p:nvPr>
            <p:ph type="body" idx="1"/>
          </p:nvPr>
        </p:nvSpPr>
        <p:spPr>
          <a:noFill/>
        </p:spPr>
        <p:txBody>
          <a:bodyPr/>
          <a:lstStyle/>
          <a:p>
            <a:endParaRPr lang="ru-RU" altLang="ru-RU">
              <a:latin typeface="Arial" panose="020B0604020202020204" pitchFamily="34" charset="0"/>
            </a:endParaRPr>
          </a:p>
        </p:txBody>
      </p:sp>
    </p:spTree>
    <p:extLst>
      <p:ext uri="{BB962C8B-B14F-4D97-AF65-F5344CB8AC3E}">
        <p14:creationId xmlns:p14="http://schemas.microsoft.com/office/powerpoint/2010/main" val="3765760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sz="1200" kern="1200" noProof="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DCAFBAE3-A573-475D-924D-E28A9DD51C19}" type="slidenum">
              <a:rPr lang="ru-RU" smtClean="0"/>
              <a:t>6</a:t>
            </a:fld>
            <a:endParaRPr lang="ru-RU" dirty="0"/>
          </a:p>
        </p:txBody>
      </p:sp>
    </p:spTree>
    <p:extLst>
      <p:ext uri="{BB962C8B-B14F-4D97-AF65-F5344CB8AC3E}">
        <p14:creationId xmlns:p14="http://schemas.microsoft.com/office/powerpoint/2010/main" val="360509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DDE063-8EA7-428F-9052-1A83E7F3441F}" type="slidenum">
              <a:rPr lang="en-US" altLang="ru-RU"/>
              <a:pPr/>
              <a:t>7</a:t>
            </a:fld>
            <a:endParaRPr lang="en-US" altLang="ru-RU"/>
          </a:p>
        </p:txBody>
      </p:sp>
      <p:sp>
        <p:nvSpPr>
          <p:cNvPr id="457730" name="Rectangle 2"/>
          <p:cNvSpPr>
            <a:spLocks noGrp="1" noRot="1" noChangeAspect="1" noChangeArrowheads="1" noTextEdit="1"/>
          </p:cNvSpPr>
          <p:nvPr>
            <p:ph type="sldImg"/>
          </p:nvPr>
        </p:nvSpPr>
        <p:spPr>
          <a:xfrm>
            <a:off x="379413" y="685800"/>
            <a:ext cx="6096000" cy="3429000"/>
          </a:xfrm>
          <a:ln/>
        </p:spPr>
      </p:sp>
      <p:sp>
        <p:nvSpPr>
          <p:cNvPr id="457731"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1537049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524CE8-60D4-4739-BD9F-A13CE2CC1262}" type="slidenum">
              <a:rPr lang="en-US" altLang="ru-RU"/>
              <a:pPr/>
              <a:t>8</a:t>
            </a:fld>
            <a:endParaRPr lang="en-US" altLang="ru-RU"/>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382558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23DE0C-2570-4A66-B04B-B0D60FC54B03}" type="slidenum">
              <a:rPr lang="en-US" altLang="ru-RU"/>
              <a:pPr/>
              <a:t>10</a:t>
            </a:fld>
            <a:endParaRPr lang="en-US" altLang="ru-RU"/>
          </a:p>
        </p:txBody>
      </p:sp>
      <p:sp>
        <p:nvSpPr>
          <p:cNvPr id="422914" name="Rectangle 2"/>
          <p:cNvSpPr>
            <a:spLocks noGrp="1" noRot="1" noChangeAspect="1" noChangeArrowheads="1" noTextEdit="1"/>
          </p:cNvSpPr>
          <p:nvPr>
            <p:ph type="sldImg"/>
          </p:nvPr>
        </p:nvSpPr>
        <p:spPr>
          <a:xfrm>
            <a:off x="379413" y="685800"/>
            <a:ext cx="6096000" cy="3429000"/>
          </a:xfrm>
          <a:ln/>
        </p:spPr>
      </p:sp>
      <p:sp>
        <p:nvSpPr>
          <p:cNvPr id="422915" name="Rectangle 3"/>
          <p:cNvSpPr>
            <a:spLocks noGrp="1" noChangeArrowheads="1"/>
          </p:cNvSpPr>
          <p:nvPr>
            <p:ph type="body" idx="1"/>
          </p:nvPr>
        </p:nvSpPr>
        <p:spPr/>
        <p:txBody>
          <a:bodyPr/>
          <a:lstStyle/>
          <a:p>
            <a:endParaRPr lang="ru-RU" altLang="ru-RU"/>
          </a:p>
        </p:txBody>
      </p:sp>
    </p:spTree>
    <p:extLst>
      <p:ext uri="{BB962C8B-B14F-4D97-AF65-F5344CB8AC3E}">
        <p14:creationId xmlns:p14="http://schemas.microsoft.com/office/powerpoint/2010/main" val="1481790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0CA9CC-71DB-4622-8CF3-9764B7769FBF}" type="slidenum">
              <a:rPr lang="en-US" altLang="ru-RU">
                <a:latin typeface="Arial" panose="020B0604020202020204" pitchFamily="34" charset="0"/>
              </a:rPr>
              <a:pPr>
                <a:spcBef>
                  <a:spcPct val="0"/>
                </a:spcBef>
              </a:pPr>
              <a:t>11</a:t>
            </a:fld>
            <a:endParaRPr lang="en-US" altLang="ru-RU">
              <a:latin typeface="Arial" panose="020B0604020202020204"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a:latin typeface="Arial" panose="020B0604020202020204" pitchFamily="34" charset="0"/>
            </a:endParaRPr>
          </a:p>
        </p:txBody>
      </p:sp>
    </p:spTree>
    <p:extLst>
      <p:ext uri="{BB962C8B-B14F-4D97-AF65-F5344CB8AC3E}">
        <p14:creationId xmlns:p14="http://schemas.microsoft.com/office/powerpoint/2010/main" val="1788922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10000" y="7926388"/>
            <a:ext cx="2971800" cy="42068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12</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a:t>Beam intensity of Ca-48 up to 2.5 mkA</a:t>
            </a:r>
          </a:p>
          <a:p>
            <a:r>
              <a:rPr lang="en-US" altLang="ru-RU"/>
              <a:t>Ion energy variation on the target with factor 5</a:t>
            </a:r>
          </a:p>
          <a:p>
            <a:r>
              <a:rPr lang="en-US" altLang="ru-RU"/>
              <a:t>Cyclotron average magnetic field from 1.8 up to 0.8 T</a:t>
            </a:r>
            <a:endParaRPr lang="ru-RU" altLang="ru-RU"/>
          </a:p>
        </p:txBody>
      </p:sp>
    </p:spTree>
    <p:extLst>
      <p:ext uri="{BB962C8B-B14F-4D97-AF65-F5344CB8AC3E}">
        <p14:creationId xmlns:p14="http://schemas.microsoft.com/office/powerpoint/2010/main" val="2846176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1AD539-21F8-46EA-ABCC-B23537C8D2EF}" type="slidenum">
              <a:rPr lang="ru-RU" smtClean="0"/>
              <a:t>23</a:t>
            </a:fld>
            <a:endParaRPr lang="ru-RU"/>
          </a:p>
        </p:txBody>
      </p:sp>
    </p:spTree>
    <p:extLst>
      <p:ext uri="{BB962C8B-B14F-4D97-AF65-F5344CB8AC3E}">
        <p14:creationId xmlns:p14="http://schemas.microsoft.com/office/powerpoint/2010/main" val="4141087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370034DA-0916-4AA0-A5D2-5AF36EFCF9E9}" type="datetimeFigureOut">
              <a:rPr lang="ru-RU" smtClean="0"/>
              <a:t>20.11.2024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C7A422-23D3-4BB3-A096-E9083EAE2AB5}" type="slidenum">
              <a:rPr lang="ru-RU" smtClean="0"/>
              <a:t>‹#›</a:t>
            </a:fld>
            <a:endParaRPr lang="ru-RU"/>
          </a:p>
        </p:txBody>
      </p:sp>
    </p:spTree>
    <p:extLst>
      <p:ext uri="{BB962C8B-B14F-4D97-AF65-F5344CB8AC3E}">
        <p14:creationId xmlns:p14="http://schemas.microsoft.com/office/powerpoint/2010/main" val="3671969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70034DA-0916-4AA0-A5D2-5AF36EFCF9E9}" type="datetimeFigureOut">
              <a:rPr lang="ru-RU" smtClean="0"/>
              <a:t>20.11.2024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C7A422-23D3-4BB3-A096-E9083EAE2AB5}" type="slidenum">
              <a:rPr lang="ru-RU" smtClean="0"/>
              <a:t>‹#›</a:t>
            </a:fld>
            <a:endParaRPr lang="ru-RU"/>
          </a:p>
        </p:txBody>
      </p:sp>
    </p:spTree>
    <p:extLst>
      <p:ext uri="{BB962C8B-B14F-4D97-AF65-F5344CB8AC3E}">
        <p14:creationId xmlns:p14="http://schemas.microsoft.com/office/powerpoint/2010/main" val="167643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70034DA-0916-4AA0-A5D2-5AF36EFCF9E9}" type="datetimeFigureOut">
              <a:rPr lang="ru-RU" smtClean="0"/>
              <a:t>20.11.2024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C7A422-23D3-4BB3-A096-E9083EAE2AB5}" type="slidenum">
              <a:rPr lang="ru-RU" smtClean="0"/>
              <a:t>‹#›</a:t>
            </a:fld>
            <a:endParaRPr lang="ru-RU"/>
          </a:p>
        </p:txBody>
      </p:sp>
    </p:spTree>
    <p:extLst>
      <p:ext uri="{BB962C8B-B14F-4D97-AF65-F5344CB8AC3E}">
        <p14:creationId xmlns:p14="http://schemas.microsoft.com/office/powerpoint/2010/main" val="1815192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
          <p:cNvSpPr>
            <a:spLocks noGrp="1"/>
          </p:cNvSpPr>
          <p:nvPr>
            <p:ph type="dt" sz="half" idx="10"/>
          </p:nvPr>
        </p:nvSpPr>
        <p:spPr>
          <a:xfrm>
            <a:off x="609600" y="6245225"/>
            <a:ext cx="2844800" cy="476250"/>
          </a:xfrm>
        </p:spPr>
        <p:txBody>
          <a:bodyPr/>
          <a:lstStyle>
            <a:lvl1pPr>
              <a:defRPr/>
            </a:lvl1pPr>
          </a:lstStyle>
          <a:p>
            <a:endParaRPr lang="en-US" altLang="ru-RU"/>
          </a:p>
        </p:txBody>
      </p:sp>
      <p:sp>
        <p:nvSpPr>
          <p:cNvPr id="4" name="Нижний колонтитул 3"/>
          <p:cNvSpPr>
            <a:spLocks noGrp="1"/>
          </p:cNvSpPr>
          <p:nvPr>
            <p:ph type="ftr" sz="quarter" idx="11"/>
          </p:nvPr>
        </p:nvSpPr>
        <p:spPr>
          <a:xfrm>
            <a:off x="4165600" y="6245225"/>
            <a:ext cx="3860800" cy="476250"/>
          </a:xfrm>
        </p:spPr>
        <p:txBody>
          <a:bodyPr/>
          <a:lstStyle>
            <a:lvl1pPr>
              <a:defRPr/>
            </a:lvl1pPr>
          </a:lstStyle>
          <a:p>
            <a:endParaRPr lang="en-US" altLang="ru-RU"/>
          </a:p>
        </p:txBody>
      </p:sp>
      <p:sp>
        <p:nvSpPr>
          <p:cNvPr id="5" name="Номер слайда 4"/>
          <p:cNvSpPr>
            <a:spLocks noGrp="1"/>
          </p:cNvSpPr>
          <p:nvPr>
            <p:ph type="sldNum" sz="quarter" idx="12"/>
          </p:nvPr>
        </p:nvSpPr>
        <p:spPr>
          <a:xfrm>
            <a:off x="8737600" y="6245225"/>
            <a:ext cx="2844800" cy="476250"/>
          </a:xfrm>
        </p:spPr>
        <p:txBody>
          <a:bodyPr/>
          <a:lstStyle>
            <a:lvl1pPr>
              <a:defRPr/>
            </a:lvl1pPr>
          </a:lstStyle>
          <a:p>
            <a:fld id="{24897C5A-4E9D-48EA-96F8-0A94B29F6058}" type="slidenum">
              <a:rPr lang="en-US" altLang="ru-RU"/>
              <a:pPr/>
              <a:t>‹#›</a:t>
            </a:fld>
            <a:endParaRPr lang="en-US" altLang="ru-RU"/>
          </a:p>
        </p:txBody>
      </p:sp>
    </p:spTree>
    <p:extLst>
      <p:ext uri="{BB962C8B-B14F-4D97-AF65-F5344CB8AC3E}">
        <p14:creationId xmlns:p14="http://schemas.microsoft.com/office/powerpoint/2010/main" val="394032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Таблица 2"/>
          <p:cNvSpPr>
            <a:spLocks noGrp="1"/>
          </p:cNvSpPr>
          <p:nvPr>
            <p:ph type="tbl" idx="1"/>
          </p:nvPr>
        </p:nvSpPr>
        <p:spPr>
          <a:xfrm>
            <a:off x="609600" y="1600201"/>
            <a:ext cx="10972800" cy="4525963"/>
          </a:xfrm>
        </p:spPr>
        <p:txBody>
          <a:bodyPr/>
          <a:lstStyle/>
          <a:p>
            <a:endParaRPr lang="ru-RU"/>
          </a:p>
        </p:txBody>
      </p:sp>
      <p:sp>
        <p:nvSpPr>
          <p:cNvPr id="4" name="Дата 3"/>
          <p:cNvSpPr>
            <a:spLocks noGrp="1"/>
          </p:cNvSpPr>
          <p:nvPr>
            <p:ph type="dt" sz="half" idx="10"/>
          </p:nvPr>
        </p:nvSpPr>
        <p:spPr>
          <a:xfrm>
            <a:off x="609600" y="6245225"/>
            <a:ext cx="2844800" cy="476250"/>
          </a:xfrm>
        </p:spPr>
        <p:txBody>
          <a:bodyPr/>
          <a:lstStyle>
            <a:lvl1pPr>
              <a:defRPr/>
            </a:lvl1pPr>
          </a:lstStyle>
          <a:p>
            <a:endParaRPr lang="en-US" altLang="ru-RU"/>
          </a:p>
        </p:txBody>
      </p:sp>
      <p:sp>
        <p:nvSpPr>
          <p:cNvPr id="5" name="Нижний колонтитул 4"/>
          <p:cNvSpPr>
            <a:spLocks noGrp="1"/>
          </p:cNvSpPr>
          <p:nvPr>
            <p:ph type="ftr" sz="quarter" idx="11"/>
          </p:nvPr>
        </p:nvSpPr>
        <p:spPr>
          <a:xfrm>
            <a:off x="4165600" y="6245225"/>
            <a:ext cx="3860800" cy="476250"/>
          </a:xfrm>
        </p:spPr>
        <p:txBody>
          <a:bodyPr/>
          <a:lstStyle>
            <a:lvl1pPr>
              <a:defRPr/>
            </a:lvl1pPr>
          </a:lstStyle>
          <a:p>
            <a:endParaRPr lang="en-US" altLang="ru-RU"/>
          </a:p>
        </p:txBody>
      </p:sp>
      <p:sp>
        <p:nvSpPr>
          <p:cNvPr id="6" name="Номер слайда 5"/>
          <p:cNvSpPr>
            <a:spLocks noGrp="1"/>
          </p:cNvSpPr>
          <p:nvPr>
            <p:ph type="sldNum" sz="quarter" idx="12"/>
          </p:nvPr>
        </p:nvSpPr>
        <p:spPr>
          <a:xfrm>
            <a:off x="8737600" y="6245225"/>
            <a:ext cx="2844800" cy="476250"/>
          </a:xfrm>
        </p:spPr>
        <p:txBody>
          <a:bodyPr/>
          <a:lstStyle>
            <a:lvl1pPr>
              <a:defRPr/>
            </a:lvl1pPr>
          </a:lstStyle>
          <a:p>
            <a:fld id="{9645E94A-A94A-4853-8B3A-6905ADD78D49}" type="slidenum">
              <a:rPr lang="en-US" altLang="ru-RU"/>
              <a:pPr/>
              <a:t>‹#›</a:t>
            </a:fld>
            <a:endParaRPr lang="en-US" altLang="ru-RU"/>
          </a:p>
        </p:txBody>
      </p:sp>
    </p:spTree>
    <p:extLst>
      <p:ext uri="{BB962C8B-B14F-4D97-AF65-F5344CB8AC3E}">
        <p14:creationId xmlns:p14="http://schemas.microsoft.com/office/powerpoint/2010/main" val="433993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274639"/>
            <a:ext cx="10972800" cy="1143000"/>
          </a:xfrm>
        </p:spPr>
        <p:txBody>
          <a:bodyPr/>
          <a:lstStyle/>
          <a:p>
            <a:r>
              <a:rPr lang="ru-RU"/>
              <a:t>Образец заголовка</a:t>
            </a:r>
          </a:p>
        </p:txBody>
      </p:sp>
      <p:sp>
        <p:nvSpPr>
          <p:cNvPr id="3" name="Содержимое 2"/>
          <p:cNvSpPr>
            <a:spLocks noGrp="1"/>
          </p:cNvSpPr>
          <p:nvPr>
            <p:ph sz="quarter" idx="1"/>
          </p:nvPr>
        </p:nvSpPr>
        <p:spPr>
          <a:xfrm>
            <a:off x="609600" y="1600201"/>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197600" y="1600201"/>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09600" y="3938591"/>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6197600" y="3938591"/>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609600" y="6245225"/>
            <a:ext cx="2844800" cy="476250"/>
          </a:xfrm>
        </p:spPr>
        <p:txBody>
          <a:bodyPr/>
          <a:lstStyle>
            <a:lvl1pPr>
              <a:defRPr>
                <a:latin typeface="Calibri" pitchFamily="34" charset="0"/>
                <a:ea typeface="+mn-ea"/>
                <a:cs typeface="Arial" pitchFamily="34" charset="0"/>
              </a:defRPr>
            </a:lvl1pPr>
          </a:lstStyle>
          <a:p>
            <a:pPr>
              <a:defRPr/>
            </a:pPr>
            <a:endParaRPr lang="ru-RU"/>
          </a:p>
        </p:txBody>
      </p:sp>
      <p:sp>
        <p:nvSpPr>
          <p:cNvPr id="8" name="Нижний колонтитул 7"/>
          <p:cNvSpPr>
            <a:spLocks noGrp="1"/>
          </p:cNvSpPr>
          <p:nvPr>
            <p:ph type="ftr" sz="quarter" idx="11"/>
          </p:nvPr>
        </p:nvSpPr>
        <p:spPr>
          <a:xfrm>
            <a:off x="4165600" y="6245225"/>
            <a:ext cx="3860800" cy="476250"/>
          </a:xfrm>
        </p:spPr>
        <p:txBody>
          <a:bodyPr/>
          <a:lstStyle>
            <a:lvl1pPr>
              <a:defRPr/>
            </a:lvl1pPr>
          </a:lstStyle>
          <a:p>
            <a:pPr>
              <a:defRPr/>
            </a:pPr>
            <a:endParaRPr lang="ru-RU"/>
          </a:p>
        </p:txBody>
      </p:sp>
      <p:sp>
        <p:nvSpPr>
          <p:cNvPr id="9" name="Номер слайда 8"/>
          <p:cNvSpPr>
            <a:spLocks noGrp="1"/>
          </p:cNvSpPr>
          <p:nvPr>
            <p:ph type="sldNum" sz="quarter" idx="12"/>
          </p:nvPr>
        </p:nvSpPr>
        <p:spPr>
          <a:xfrm>
            <a:off x="8737600" y="6245225"/>
            <a:ext cx="2844800" cy="476250"/>
          </a:xfrm>
        </p:spPr>
        <p:txBody>
          <a:bodyPr/>
          <a:lstStyle>
            <a:lvl1pPr>
              <a:defRPr/>
            </a:lvl1pPr>
          </a:lstStyle>
          <a:p>
            <a:pPr>
              <a:defRPr/>
            </a:pPr>
            <a:fld id="{D5978066-7A5A-46BB-903B-CF28323805EA}" type="slidenum">
              <a:rPr lang="ru-RU"/>
              <a:pPr>
                <a:defRPr/>
              </a:pPr>
              <a:t>‹#›</a:t>
            </a:fld>
            <a:endParaRPr lang="ru-RU"/>
          </a:p>
        </p:txBody>
      </p:sp>
    </p:spTree>
    <p:extLst>
      <p:ext uri="{BB962C8B-B14F-4D97-AF65-F5344CB8AC3E}">
        <p14:creationId xmlns:p14="http://schemas.microsoft.com/office/powerpoint/2010/main" val="4153179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0A6E3A2-04E6-47FA-B043-7BFB99634A0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E18CDF3-0B6C-4DB9-B241-8086C0C606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73F137AB-D283-46EC-8C20-C5872BB916BF}"/>
              </a:ext>
            </a:extLst>
          </p:cNvPr>
          <p:cNvSpPr>
            <a:spLocks noGrp="1"/>
          </p:cNvSpPr>
          <p:nvPr>
            <p:ph type="dt" sz="half" idx="10"/>
          </p:nvPr>
        </p:nvSpPr>
        <p:spPr/>
        <p:txBody>
          <a:bodyPr/>
          <a:lstStyle/>
          <a:p>
            <a:fld id="{1D4EE39D-BE73-4942-9C1F-70C254D91BF2}" type="datetime1">
              <a:rPr lang="ru-RU" smtClean="0">
                <a:solidFill>
                  <a:prstClr val="black">
                    <a:tint val="75000"/>
                  </a:prstClr>
                </a:solidFill>
              </a:rPr>
              <a:pPr/>
              <a:t>20.11.2024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8ECE0A0C-9A15-4181-BF70-41BFC13B633B}"/>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D44E0CF0-25F8-423D-8D25-D163BB0312A9}"/>
              </a:ext>
            </a:extLst>
          </p:cNvPr>
          <p:cNvSpPr>
            <a:spLocks noGrp="1"/>
          </p:cNvSpPr>
          <p:nvPr>
            <p:ph type="sldNum" sz="quarter" idx="12"/>
          </p:nvPr>
        </p:nvSpPr>
        <p:spPr/>
        <p:txBody>
          <a:body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129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6F89EF-AF37-4CE1-AFE1-EF8AAB309AE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D3D31E78-5BB2-4A8E-AD01-9B2D6F75DB8B}"/>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0FC91A6-56BF-4FC6-89C3-C5C1FD1A64E6}"/>
              </a:ext>
            </a:extLst>
          </p:cNvPr>
          <p:cNvSpPr>
            <a:spLocks noGrp="1"/>
          </p:cNvSpPr>
          <p:nvPr>
            <p:ph type="dt" sz="half" idx="10"/>
          </p:nvPr>
        </p:nvSpPr>
        <p:spPr/>
        <p:txBody>
          <a:bodyPr/>
          <a:lstStyle/>
          <a:p>
            <a:fld id="{8BE64698-33C2-4709-AD4D-70994830F9DE}" type="datetime1">
              <a:rPr lang="ru-RU" smtClean="0">
                <a:solidFill>
                  <a:prstClr val="black">
                    <a:tint val="75000"/>
                  </a:prstClr>
                </a:solidFill>
              </a:rPr>
              <a:pPr/>
              <a:t>20.11.2024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CA5EF30D-4718-48D8-BA9F-478E91FCBA5C}"/>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49E8A8B-D006-48F2-B56C-FCE4A3FE49AA}"/>
              </a:ext>
            </a:extLst>
          </p:cNvPr>
          <p:cNvSpPr>
            <a:spLocks noGrp="1"/>
          </p:cNvSpPr>
          <p:nvPr>
            <p:ph type="sldNum" sz="quarter" idx="12"/>
          </p:nvPr>
        </p:nvSpPr>
        <p:spPr/>
        <p:txBody>
          <a:body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74798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EB2550-7403-4DCF-ABBF-F7022219E5EF}"/>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15F38EE1-6D87-4E29-BA65-D2D871ACB8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4CD5ED3-ECE2-4677-B4EF-3531F5542A57}"/>
              </a:ext>
            </a:extLst>
          </p:cNvPr>
          <p:cNvSpPr>
            <a:spLocks noGrp="1"/>
          </p:cNvSpPr>
          <p:nvPr>
            <p:ph type="dt" sz="half" idx="10"/>
          </p:nvPr>
        </p:nvSpPr>
        <p:spPr/>
        <p:txBody>
          <a:bodyPr/>
          <a:lstStyle/>
          <a:p>
            <a:fld id="{FCD86625-7649-4589-9530-5196DE592048}" type="datetime1">
              <a:rPr lang="ru-RU" smtClean="0">
                <a:solidFill>
                  <a:prstClr val="black">
                    <a:tint val="75000"/>
                  </a:prstClr>
                </a:solidFill>
              </a:rPr>
              <a:pPr/>
              <a:t>20.11.2024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8D5D6C85-C12F-437A-8F5A-2084AD6DF1D3}"/>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1FC10EBB-083F-4F9E-9553-F33DC409C40D}"/>
              </a:ext>
            </a:extLst>
          </p:cNvPr>
          <p:cNvSpPr>
            <a:spLocks noGrp="1"/>
          </p:cNvSpPr>
          <p:nvPr>
            <p:ph type="sldNum" sz="quarter" idx="12"/>
          </p:nvPr>
        </p:nvSpPr>
        <p:spPr/>
        <p:txBody>
          <a:body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08041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A38185-257D-46B4-A1F5-1D5C0C8D80E5}"/>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BB08648B-FD1B-4375-BE49-EA8E8990DD5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91FCB46F-D77E-4DA2-9446-6C625E2F303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15BB86F-6C9B-4A5B-99AF-8FCE61D8FA75}"/>
              </a:ext>
            </a:extLst>
          </p:cNvPr>
          <p:cNvSpPr>
            <a:spLocks noGrp="1"/>
          </p:cNvSpPr>
          <p:nvPr>
            <p:ph type="dt" sz="half" idx="10"/>
          </p:nvPr>
        </p:nvSpPr>
        <p:spPr/>
        <p:txBody>
          <a:bodyPr/>
          <a:lstStyle/>
          <a:p>
            <a:fld id="{FB5A9D7B-C130-4225-A57D-006548D1F62B}" type="datetime1">
              <a:rPr lang="ru-RU" smtClean="0">
                <a:solidFill>
                  <a:prstClr val="black">
                    <a:tint val="75000"/>
                  </a:prstClr>
                </a:solidFill>
              </a:rPr>
              <a:pPr/>
              <a:t>20.11.2024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6D08F9D1-A9B0-493E-A77C-D432748BAAE4}"/>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9F45A461-983C-4AE8-A227-5C859DFA3775}"/>
              </a:ext>
            </a:extLst>
          </p:cNvPr>
          <p:cNvSpPr>
            <a:spLocks noGrp="1"/>
          </p:cNvSpPr>
          <p:nvPr>
            <p:ph type="sldNum" sz="quarter" idx="12"/>
          </p:nvPr>
        </p:nvSpPr>
        <p:spPr/>
        <p:txBody>
          <a:body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36976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3EFDD54-F327-4C15-AE33-9F99461AC3CF}"/>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01778C84-25BE-4587-8695-ADAC906DDA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32EB07F-4705-4D01-AAD1-3D2D08692FB3}"/>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1C508DE-531C-4CBC-8DB5-73B48ED0F2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530E9B1B-F97D-47B0-AB46-F85C403D1BF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D2699AB-2625-4B35-816E-2426FB387B75}"/>
              </a:ext>
            </a:extLst>
          </p:cNvPr>
          <p:cNvSpPr>
            <a:spLocks noGrp="1"/>
          </p:cNvSpPr>
          <p:nvPr>
            <p:ph type="dt" sz="half" idx="10"/>
          </p:nvPr>
        </p:nvSpPr>
        <p:spPr/>
        <p:txBody>
          <a:bodyPr/>
          <a:lstStyle/>
          <a:p>
            <a:fld id="{83B3F067-4A28-4121-A19F-19501C6B5E25}" type="datetime1">
              <a:rPr lang="ru-RU" smtClean="0">
                <a:solidFill>
                  <a:prstClr val="black">
                    <a:tint val="75000"/>
                  </a:prstClr>
                </a:solidFill>
              </a:rPr>
              <a:pPr/>
              <a:t>20.11.2024</a:t>
            </a:fld>
            <a:endParaRPr lang="ru-RU">
              <a:solidFill>
                <a:prstClr val="black">
                  <a:tint val="75000"/>
                </a:prstClr>
              </a:solidFill>
            </a:endParaRPr>
          </a:p>
        </p:txBody>
      </p:sp>
      <p:sp>
        <p:nvSpPr>
          <p:cNvPr id="8" name="Нижний колонтитул 7">
            <a:extLst>
              <a:ext uri="{FF2B5EF4-FFF2-40B4-BE49-F238E27FC236}">
                <a16:creationId xmlns:a16="http://schemas.microsoft.com/office/drawing/2014/main" id="{111C9E75-F183-4C8F-BE71-71F1E993D89E}"/>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a16="http://schemas.microsoft.com/office/drawing/2014/main" id="{9F5F448B-67AD-401B-9C9B-311BE9EB7E2F}"/>
              </a:ext>
            </a:extLst>
          </p:cNvPr>
          <p:cNvSpPr>
            <a:spLocks noGrp="1"/>
          </p:cNvSpPr>
          <p:nvPr>
            <p:ph type="sldNum" sz="quarter" idx="12"/>
          </p:nvPr>
        </p:nvSpPr>
        <p:spPr/>
        <p:txBody>
          <a:body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7893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70034DA-0916-4AA0-A5D2-5AF36EFCF9E9}" type="datetimeFigureOut">
              <a:rPr lang="ru-RU" smtClean="0"/>
              <a:t>20.11.2024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C7A422-23D3-4BB3-A096-E9083EAE2AB5}" type="slidenum">
              <a:rPr lang="ru-RU" smtClean="0"/>
              <a:t>‹#›</a:t>
            </a:fld>
            <a:endParaRPr lang="ru-RU"/>
          </a:p>
        </p:txBody>
      </p:sp>
    </p:spTree>
    <p:extLst>
      <p:ext uri="{BB962C8B-B14F-4D97-AF65-F5344CB8AC3E}">
        <p14:creationId xmlns:p14="http://schemas.microsoft.com/office/powerpoint/2010/main" val="432997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29D102-C9EB-4FE8-8817-87C2C859BFA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BC5A8AAB-C03F-4FFE-B1B2-DEF817D0FD05}"/>
              </a:ext>
            </a:extLst>
          </p:cNvPr>
          <p:cNvSpPr>
            <a:spLocks noGrp="1"/>
          </p:cNvSpPr>
          <p:nvPr>
            <p:ph type="dt" sz="half" idx="10"/>
          </p:nvPr>
        </p:nvSpPr>
        <p:spPr/>
        <p:txBody>
          <a:bodyPr/>
          <a:lstStyle/>
          <a:p>
            <a:fld id="{27DC659C-E199-4AE7-A621-A255F1CD4A47}" type="datetime1">
              <a:rPr lang="ru-RU" smtClean="0">
                <a:solidFill>
                  <a:prstClr val="black">
                    <a:tint val="75000"/>
                  </a:prstClr>
                </a:solidFill>
              </a:rPr>
              <a:pPr/>
              <a:t>20.11.2024</a:t>
            </a:fld>
            <a:endParaRPr lang="ru-RU">
              <a:solidFill>
                <a:prstClr val="black">
                  <a:tint val="75000"/>
                </a:prstClr>
              </a:solidFill>
            </a:endParaRPr>
          </a:p>
        </p:txBody>
      </p:sp>
      <p:sp>
        <p:nvSpPr>
          <p:cNvPr id="4" name="Нижний колонтитул 3">
            <a:extLst>
              <a:ext uri="{FF2B5EF4-FFF2-40B4-BE49-F238E27FC236}">
                <a16:creationId xmlns:a16="http://schemas.microsoft.com/office/drawing/2014/main" id="{DEE0F223-7D56-423F-AC45-BF7030B6F85E}"/>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a16="http://schemas.microsoft.com/office/drawing/2014/main" id="{ECB7014F-3D83-4E0F-95B6-5D7BA541769E}"/>
              </a:ext>
            </a:extLst>
          </p:cNvPr>
          <p:cNvSpPr>
            <a:spLocks noGrp="1"/>
          </p:cNvSpPr>
          <p:nvPr>
            <p:ph type="sldNum" sz="quarter" idx="12"/>
          </p:nvPr>
        </p:nvSpPr>
        <p:spPr/>
        <p:txBody>
          <a:body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7112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1F1F939-EAFE-4371-992F-4D376FE4B27C}"/>
              </a:ext>
            </a:extLst>
          </p:cNvPr>
          <p:cNvSpPr>
            <a:spLocks noGrp="1"/>
          </p:cNvSpPr>
          <p:nvPr>
            <p:ph type="dt" sz="half" idx="10"/>
          </p:nvPr>
        </p:nvSpPr>
        <p:spPr/>
        <p:txBody>
          <a:bodyPr/>
          <a:lstStyle/>
          <a:p>
            <a:fld id="{C415CFB0-4D2D-4984-8673-F5C9315264D1}" type="datetime1">
              <a:rPr lang="ru-RU" smtClean="0">
                <a:solidFill>
                  <a:prstClr val="black">
                    <a:tint val="75000"/>
                  </a:prstClr>
                </a:solidFill>
              </a:rPr>
              <a:pPr/>
              <a:t>20.11.2024</a:t>
            </a:fld>
            <a:endParaRPr lang="ru-RU">
              <a:solidFill>
                <a:prstClr val="black">
                  <a:tint val="75000"/>
                </a:prstClr>
              </a:solidFill>
            </a:endParaRPr>
          </a:p>
        </p:txBody>
      </p:sp>
      <p:sp>
        <p:nvSpPr>
          <p:cNvPr id="3" name="Нижний колонтитул 2">
            <a:extLst>
              <a:ext uri="{FF2B5EF4-FFF2-40B4-BE49-F238E27FC236}">
                <a16:creationId xmlns:a16="http://schemas.microsoft.com/office/drawing/2014/main" id="{A1202E35-3D92-4050-88E1-EF9A32A5DD88}"/>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a16="http://schemas.microsoft.com/office/drawing/2014/main" id="{1B0F9F27-9618-4006-A5D9-044157B1FD56}"/>
              </a:ext>
            </a:extLst>
          </p:cNvPr>
          <p:cNvSpPr>
            <a:spLocks noGrp="1"/>
          </p:cNvSpPr>
          <p:nvPr>
            <p:ph type="sldNum" sz="quarter" idx="12"/>
          </p:nvPr>
        </p:nvSpPr>
        <p:spPr/>
        <p:txBody>
          <a:body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33334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CBA6F9-49B4-49FF-A62B-65AC2790006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45061BA-FA76-4D80-85C9-59A3808DEB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6B1FD09C-A400-4DD5-A7AA-62936297DA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D9C72DF-DC7E-4BF6-9A21-14EE47E528C9}"/>
              </a:ext>
            </a:extLst>
          </p:cNvPr>
          <p:cNvSpPr>
            <a:spLocks noGrp="1"/>
          </p:cNvSpPr>
          <p:nvPr>
            <p:ph type="dt" sz="half" idx="10"/>
          </p:nvPr>
        </p:nvSpPr>
        <p:spPr/>
        <p:txBody>
          <a:bodyPr/>
          <a:lstStyle/>
          <a:p>
            <a:fld id="{14FC0B3E-34A5-4034-A835-7E2B65C3F1A6}" type="datetime1">
              <a:rPr lang="ru-RU" smtClean="0">
                <a:solidFill>
                  <a:prstClr val="black">
                    <a:tint val="75000"/>
                  </a:prstClr>
                </a:solidFill>
              </a:rPr>
              <a:pPr/>
              <a:t>20.11.2024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E0FA7859-24FB-4A7B-AD26-61B218EC53AC}"/>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8B63F2C1-72DF-442A-9A6F-B573AA2F6A58}"/>
              </a:ext>
            </a:extLst>
          </p:cNvPr>
          <p:cNvSpPr>
            <a:spLocks noGrp="1"/>
          </p:cNvSpPr>
          <p:nvPr>
            <p:ph type="sldNum" sz="quarter" idx="12"/>
          </p:nvPr>
        </p:nvSpPr>
        <p:spPr/>
        <p:txBody>
          <a:body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92187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81A60BC-CAB2-4A5B-9776-1361D3AD3C4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CD55FA6-5371-4389-AA15-1E7C4AFB9B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23B57CC-FE6A-45E7-BA7D-6C8D9AE4CF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297F7301-1032-4441-9E07-11D1C34ADFB0}"/>
              </a:ext>
            </a:extLst>
          </p:cNvPr>
          <p:cNvSpPr>
            <a:spLocks noGrp="1"/>
          </p:cNvSpPr>
          <p:nvPr>
            <p:ph type="dt" sz="half" idx="10"/>
          </p:nvPr>
        </p:nvSpPr>
        <p:spPr/>
        <p:txBody>
          <a:bodyPr/>
          <a:lstStyle/>
          <a:p>
            <a:fld id="{5EEFB935-29CE-401C-809E-1B702E9B1A8F}" type="datetime1">
              <a:rPr lang="ru-RU" smtClean="0">
                <a:solidFill>
                  <a:prstClr val="black">
                    <a:tint val="75000"/>
                  </a:prstClr>
                </a:solidFill>
              </a:rPr>
              <a:pPr/>
              <a:t>20.11.2024</a:t>
            </a:fld>
            <a:endParaRPr lang="ru-RU">
              <a:solidFill>
                <a:prstClr val="black">
                  <a:tint val="75000"/>
                </a:prstClr>
              </a:solidFill>
            </a:endParaRPr>
          </a:p>
        </p:txBody>
      </p:sp>
      <p:sp>
        <p:nvSpPr>
          <p:cNvPr id="6" name="Нижний колонтитул 5">
            <a:extLst>
              <a:ext uri="{FF2B5EF4-FFF2-40B4-BE49-F238E27FC236}">
                <a16:creationId xmlns:a16="http://schemas.microsoft.com/office/drawing/2014/main" id="{FF117753-AD87-4E6E-B1C8-80EF75A29345}"/>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a16="http://schemas.microsoft.com/office/drawing/2014/main" id="{7384F075-65B4-42F0-9BBF-2486D9FB5F5C}"/>
              </a:ext>
            </a:extLst>
          </p:cNvPr>
          <p:cNvSpPr>
            <a:spLocks noGrp="1"/>
          </p:cNvSpPr>
          <p:nvPr>
            <p:ph type="sldNum" sz="quarter" idx="12"/>
          </p:nvPr>
        </p:nvSpPr>
        <p:spPr/>
        <p:txBody>
          <a:body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02534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325361-66D1-4928-AAD0-66689EE2088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EE63E283-BDAA-466C-B565-23788C4C0B4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53B3198-8D6E-48CB-B48A-6497C7367782}"/>
              </a:ext>
            </a:extLst>
          </p:cNvPr>
          <p:cNvSpPr>
            <a:spLocks noGrp="1"/>
          </p:cNvSpPr>
          <p:nvPr>
            <p:ph type="dt" sz="half" idx="10"/>
          </p:nvPr>
        </p:nvSpPr>
        <p:spPr/>
        <p:txBody>
          <a:bodyPr/>
          <a:lstStyle/>
          <a:p>
            <a:fld id="{1FF67A02-050A-4139-9910-2A28E06F9E3B}" type="datetime1">
              <a:rPr lang="ru-RU" smtClean="0">
                <a:solidFill>
                  <a:prstClr val="black">
                    <a:tint val="75000"/>
                  </a:prstClr>
                </a:solidFill>
              </a:rPr>
              <a:pPr/>
              <a:t>20.11.2024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FF913336-6F7F-42CE-B1FE-19692518BC32}"/>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35B48D5D-33AB-41B6-8DB4-FE282B9E26D4}"/>
              </a:ext>
            </a:extLst>
          </p:cNvPr>
          <p:cNvSpPr>
            <a:spLocks noGrp="1"/>
          </p:cNvSpPr>
          <p:nvPr>
            <p:ph type="sldNum" sz="quarter" idx="12"/>
          </p:nvPr>
        </p:nvSpPr>
        <p:spPr/>
        <p:txBody>
          <a:body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285781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4A13CF93-D598-45EE-B924-8F70E18B0FEC}"/>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6DE05C4C-30EA-4108-9AE9-E25F261BC12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011818F-29A9-43FD-940E-44C1882E25F0}"/>
              </a:ext>
            </a:extLst>
          </p:cNvPr>
          <p:cNvSpPr>
            <a:spLocks noGrp="1"/>
          </p:cNvSpPr>
          <p:nvPr>
            <p:ph type="dt" sz="half" idx="10"/>
          </p:nvPr>
        </p:nvSpPr>
        <p:spPr/>
        <p:txBody>
          <a:bodyPr/>
          <a:lstStyle/>
          <a:p>
            <a:fld id="{539538AB-A185-4BAF-86FB-D97142B7EB32}" type="datetime1">
              <a:rPr lang="ru-RU" smtClean="0">
                <a:solidFill>
                  <a:prstClr val="black">
                    <a:tint val="75000"/>
                  </a:prstClr>
                </a:solidFill>
              </a:rPr>
              <a:pPr/>
              <a:t>20.11.2024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9D23A179-B078-4F41-867F-972D4ACF60A1}"/>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7BACABDF-1996-4AC1-8C33-BD1B695D5FFE}"/>
              </a:ext>
            </a:extLst>
          </p:cNvPr>
          <p:cNvSpPr>
            <a:spLocks noGrp="1"/>
          </p:cNvSpPr>
          <p:nvPr>
            <p:ph type="sldNum" sz="quarter" idx="12"/>
          </p:nvPr>
        </p:nvSpPr>
        <p:spPr/>
        <p:txBody>
          <a:body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84156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370034DA-0916-4AA0-A5D2-5AF36EFCF9E9}" type="datetimeFigureOut">
              <a:rPr lang="ru-RU" smtClean="0"/>
              <a:t>20.11.2024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FC7A422-23D3-4BB3-A096-E9083EAE2AB5}" type="slidenum">
              <a:rPr lang="ru-RU" smtClean="0"/>
              <a:t>‹#›</a:t>
            </a:fld>
            <a:endParaRPr lang="ru-RU"/>
          </a:p>
        </p:txBody>
      </p:sp>
    </p:spTree>
    <p:extLst>
      <p:ext uri="{BB962C8B-B14F-4D97-AF65-F5344CB8AC3E}">
        <p14:creationId xmlns:p14="http://schemas.microsoft.com/office/powerpoint/2010/main" val="1913675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370034DA-0916-4AA0-A5D2-5AF36EFCF9E9}" type="datetimeFigureOut">
              <a:rPr lang="ru-RU" smtClean="0"/>
              <a:t>20.11.2024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FC7A422-23D3-4BB3-A096-E9083EAE2AB5}" type="slidenum">
              <a:rPr lang="ru-RU" smtClean="0"/>
              <a:t>‹#›</a:t>
            </a:fld>
            <a:endParaRPr lang="ru-RU"/>
          </a:p>
        </p:txBody>
      </p:sp>
    </p:spTree>
    <p:extLst>
      <p:ext uri="{BB962C8B-B14F-4D97-AF65-F5344CB8AC3E}">
        <p14:creationId xmlns:p14="http://schemas.microsoft.com/office/powerpoint/2010/main" val="487165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370034DA-0916-4AA0-A5D2-5AF36EFCF9E9}" type="datetimeFigureOut">
              <a:rPr lang="ru-RU" smtClean="0"/>
              <a:t>20.11.2024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FC7A422-23D3-4BB3-A096-E9083EAE2AB5}" type="slidenum">
              <a:rPr lang="ru-RU" smtClean="0"/>
              <a:t>‹#›</a:t>
            </a:fld>
            <a:endParaRPr lang="ru-RU"/>
          </a:p>
        </p:txBody>
      </p:sp>
    </p:spTree>
    <p:extLst>
      <p:ext uri="{BB962C8B-B14F-4D97-AF65-F5344CB8AC3E}">
        <p14:creationId xmlns:p14="http://schemas.microsoft.com/office/powerpoint/2010/main" val="3232651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370034DA-0916-4AA0-A5D2-5AF36EFCF9E9}" type="datetimeFigureOut">
              <a:rPr lang="ru-RU" smtClean="0"/>
              <a:t>20.11.2024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FC7A422-23D3-4BB3-A096-E9083EAE2AB5}" type="slidenum">
              <a:rPr lang="ru-RU" smtClean="0"/>
              <a:t>‹#›</a:t>
            </a:fld>
            <a:endParaRPr lang="ru-RU"/>
          </a:p>
        </p:txBody>
      </p:sp>
    </p:spTree>
    <p:extLst>
      <p:ext uri="{BB962C8B-B14F-4D97-AF65-F5344CB8AC3E}">
        <p14:creationId xmlns:p14="http://schemas.microsoft.com/office/powerpoint/2010/main" val="1601725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70034DA-0916-4AA0-A5D2-5AF36EFCF9E9}" type="datetimeFigureOut">
              <a:rPr lang="ru-RU" smtClean="0"/>
              <a:t>20.11.2024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FC7A422-23D3-4BB3-A096-E9083EAE2AB5}" type="slidenum">
              <a:rPr lang="ru-RU" smtClean="0"/>
              <a:t>‹#›</a:t>
            </a:fld>
            <a:endParaRPr lang="ru-RU"/>
          </a:p>
        </p:txBody>
      </p:sp>
    </p:spTree>
    <p:extLst>
      <p:ext uri="{BB962C8B-B14F-4D97-AF65-F5344CB8AC3E}">
        <p14:creationId xmlns:p14="http://schemas.microsoft.com/office/powerpoint/2010/main" val="3414144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70034DA-0916-4AA0-A5D2-5AF36EFCF9E9}" type="datetimeFigureOut">
              <a:rPr lang="ru-RU" smtClean="0"/>
              <a:t>20.11.2024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FC7A422-23D3-4BB3-A096-E9083EAE2AB5}" type="slidenum">
              <a:rPr lang="ru-RU" smtClean="0"/>
              <a:t>‹#›</a:t>
            </a:fld>
            <a:endParaRPr lang="ru-RU"/>
          </a:p>
        </p:txBody>
      </p:sp>
    </p:spTree>
    <p:extLst>
      <p:ext uri="{BB962C8B-B14F-4D97-AF65-F5344CB8AC3E}">
        <p14:creationId xmlns:p14="http://schemas.microsoft.com/office/powerpoint/2010/main" val="3952542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370034DA-0916-4AA0-A5D2-5AF36EFCF9E9}" type="datetimeFigureOut">
              <a:rPr lang="ru-RU" smtClean="0"/>
              <a:t>20.11.2024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FC7A422-23D3-4BB3-A096-E9083EAE2AB5}" type="slidenum">
              <a:rPr lang="ru-RU" smtClean="0"/>
              <a:t>‹#›</a:t>
            </a:fld>
            <a:endParaRPr lang="ru-RU"/>
          </a:p>
        </p:txBody>
      </p:sp>
    </p:spTree>
    <p:extLst>
      <p:ext uri="{BB962C8B-B14F-4D97-AF65-F5344CB8AC3E}">
        <p14:creationId xmlns:p14="http://schemas.microsoft.com/office/powerpoint/2010/main" val="2625438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0034DA-0916-4AA0-A5D2-5AF36EFCF9E9}" type="datetimeFigureOut">
              <a:rPr lang="ru-RU" smtClean="0"/>
              <a:t>20.11.2024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C7A422-23D3-4BB3-A096-E9083EAE2AB5}" type="slidenum">
              <a:rPr lang="ru-RU" smtClean="0"/>
              <a:t>‹#›</a:t>
            </a:fld>
            <a:endParaRPr lang="ru-RU"/>
          </a:p>
        </p:txBody>
      </p:sp>
    </p:spTree>
    <p:extLst>
      <p:ext uri="{BB962C8B-B14F-4D97-AF65-F5344CB8AC3E}">
        <p14:creationId xmlns:p14="http://schemas.microsoft.com/office/powerpoint/2010/main" val="22887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40F5C2C-A43F-4073-9314-353141E8D4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1C7C500A-87AD-4423-AB36-01B2B3D5FD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9096650-C552-4882-904D-45A24396C7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B11F14-9B9D-4380-A48C-28036B96896E}" type="datetime1">
              <a:rPr lang="ru-RU" smtClean="0">
                <a:solidFill>
                  <a:prstClr val="black">
                    <a:tint val="75000"/>
                  </a:prstClr>
                </a:solidFill>
              </a:rPr>
              <a:pPr/>
              <a:t>20.11.2024</a:t>
            </a:fld>
            <a:endParaRPr lang="ru-RU">
              <a:solidFill>
                <a:prstClr val="black">
                  <a:tint val="75000"/>
                </a:prstClr>
              </a:solidFill>
            </a:endParaRPr>
          </a:p>
        </p:txBody>
      </p:sp>
      <p:sp>
        <p:nvSpPr>
          <p:cNvPr id="5" name="Нижний колонтитул 4">
            <a:extLst>
              <a:ext uri="{FF2B5EF4-FFF2-40B4-BE49-F238E27FC236}">
                <a16:creationId xmlns:a16="http://schemas.microsoft.com/office/drawing/2014/main" id="{CC41046C-9B83-43AC-A7AB-AF2F60BB6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a:extLst>
              <a:ext uri="{FF2B5EF4-FFF2-40B4-BE49-F238E27FC236}">
                <a16:creationId xmlns:a16="http://schemas.microsoft.com/office/drawing/2014/main" id="{CADDCBF8-76D1-496A-ABDC-78A64F60FC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090C27-8829-4A5D-B5D6-D30D432A0B9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897965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4.png"/><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jpeg"/><Relationship Id="rId12"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jpe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jpe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PNG"/><Relationship Id="rId5" Type="http://schemas.microsoft.com/office/2007/relationships/hdphoto" Target="../media/hdphoto1.wdp"/><Relationship Id="rId10"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2.png"/><Relationship Id="rId7" Type="http://schemas.openxmlformats.org/officeDocument/2006/relationships/image" Target="../media/image50.png"/><Relationship Id="rId2" Type="http://schemas.openxmlformats.org/officeDocument/2006/relationships/image" Target="../media/image31.jpeg"/><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72.png"/><Relationship Id="rId7" Type="http://schemas.microsoft.com/office/2007/relationships/hdphoto" Target="../media/hdphoto1.wdp"/><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75.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emf"/><Relationship Id="rId7" Type="http://schemas.openxmlformats.org/officeDocument/2006/relationships/image" Target="../media/image81.jpeg"/><Relationship Id="rId2" Type="http://schemas.openxmlformats.org/officeDocument/2006/relationships/image" Target="../media/image76.emf"/><Relationship Id="rId1" Type="http://schemas.openxmlformats.org/officeDocument/2006/relationships/slideLayout" Target="../slideLayouts/slideLayout7.xml"/><Relationship Id="rId6" Type="http://schemas.openxmlformats.org/officeDocument/2006/relationships/image" Target="../media/image80.emf"/><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50.png"/><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04.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w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07.png"/><Relationship Id="rId5" Type="http://schemas.openxmlformats.org/officeDocument/2006/relationships/oleObject" Target="../embeddings/oleObject3.bin"/><Relationship Id="rId4" Type="http://schemas.openxmlformats.org/officeDocument/2006/relationships/image" Target="../media/image108.jpeg"/></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11.jpe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09.png"/><Relationship Id="rId5" Type="http://schemas.openxmlformats.org/officeDocument/2006/relationships/oleObject" Target="../embeddings/oleObject4.bin"/><Relationship Id="rId4" Type="http://schemas.openxmlformats.org/officeDocument/2006/relationships/image" Target="../media/image110.png"/></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112.png"/><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15.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jpeg"/><Relationship Id="rId7"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PNG"/><Relationship Id="rId5" Type="http://schemas.microsoft.com/office/2007/relationships/hdphoto" Target="../media/hdphoto1.wdp"/><Relationship Id="rId10" Type="http://schemas.openxmlformats.org/officeDocument/2006/relationships/image" Target="../media/image46.PNG"/><Relationship Id="rId4" Type="http://schemas.openxmlformats.org/officeDocument/2006/relationships/image" Target="../media/image32.png"/><Relationship Id="rId9" Type="http://schemas.openxmlformats.org/officeDocument/2006/relationships/image" Target="../media/image30.png"/></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6.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1.xml"/><Relationship Id="rId5" Type="http://schemas.openxmlformats.org/officeDocument/2006/relationships/image" Target="../media/image120.png"/><Relationship Id="rId4" Type="http://schemas.openxmlformats.org/officeDocument/2006/relationships/image" Target="../media/image119.png"/></Relationships>
</file>

<file path=ppt/slides/_rels/slide6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125.wmf"/><Relationship Id="rId4" Type="http://schemas.openxmlformats.org/officeDocument/2006/relationships/oleObject" Target="../embeddings/oleObject5.bin"/></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26.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5299" name="TextBox 3"/>
          <p:cNvSpPr txBox="1">
            <a:spLocks noChangeArrowheads="1"/>
          </p:cNvSpPr>
          <p:nvPr/>
        </p:nvSpPr>
        <p:spPr bwMode="auto">
          <a:xfrm>
            <a:off x="1821864" y="2003108"/>
            <a:ext cx="8804013" cy="584775"/>
          </a:xfrm>
          <a:prstGeom prst="rect">
            <a:avLst/>
          </a:prstGeom>
          <a:noFill/>
          <a:ln w="9525">
            <a:noFill/>
            <a:miter lim="800000"/>
            <a:headEnd/>
            <a:tailEnd/>
          </a:ln>
        </p:spPr>
        <p:txBody>
          <a:bodyPr wrap="none">
            <a:spAutoFit/>
          </a:bodyPr>
          <a:lstStyle/>
          <a:p>
            <a:pPr algn="ctr"/>
            <a:r>
              <a:rPr lang="en-US" sz="3200" b="1" dirty="0">
                <a:latin typeface="Gungsuh" pitchFamily="18" charset="-127"/>
              </a:rPr>
              <a:t>Status of accelerator based SHE Factory</a:t>
            </a:r>
            <a:endParaRPr lang="ru-RU" sz="3200" b="1" dirty="0">
              <a:latin typeface="Gungsuh" pitchFamily="18" charset="-127"/>
            </a:endParaRPr>
          </a:p>
        </p:txBody>
      </p:sp>
      <p:sp>
        <p:nvSpPr>
          <p:cNvPr id="4" name="TextBox 3">
            <a:extLst>
              <a:ext uri="{FF2B5EF4-FFF2-40B4-BE49-F238E27FC236}">
                <a16:creationId xmlns:a16="http://schemas.microsoft.com/office/drawing/2014/main" id="{0A760350-A334-4A64-A724-5468641C5096}"/>
              </a:ext>
            </a:extLst>
          </p:cNvPr>
          <p:cNvSpPr txBox="1">
            <a:spLocks noChangeArrowheads="1"/>
          </p:cNvSpPr>
          <p:nvPr/>
        </p:nvSpPr>
        <p:spPr bwMode="auto">
          <a:xfrm>
            <a:off x="4803834" y="2756981"/>
            <a:ext cx="3299300" cy="1200329"/>
          </a:xfrm>
          <a:prstGeom prst="rect">
            <a:avLst/>
          </a:prstGeom>
          <a:noFill/>
          <a:ln w="9525">
            <a:noFill/>
            <a:miter lim="800000"/>
            <a:headEnd/>
            <a:tailEnd/>
          </a:ln>
        </p:spPr>
        <p:txBody>
          <a:bodyPr wrap="none">
            <a:spAutoFit/>
          </a:bodyPr>
          <a:lstStyle/>
          <a:p>
            <a:pPr algn="ctr"/>
            <a:r>
              <a:rPr lang="en-US" sz="2400" b="1" dirty="0">
                <a:latin typeface="Gungsuh" pitchFamily="18" charset="-127"/>
              </a:rPr>
              <a:t>Georgy </a:t>
            </a:r>
            <a:r>
              <a:rPr lang="en-US" sz="2400" b="1" dirty="0" err="1">
                <a:latin typeface="Gungsuh" pitchFamily="18" charset="-127"/>
              </a:rPr>
              <a:t>Gulbekian</a:t>
            </a:r>
            <a:r>
              <a:rPr lang="en-US" sz="2400" b="1" dirty="0">
                <a:latin typeface="Gungsuh" pitchFamily="18" charset="-127"/>
              </a:rPr>
              <a:t>  </a:t>
            </a:r>
          </a:p>
          <a:p>
            <a:pPr algn="ctr"/>
            <a:r>
              <a:rPr lang="en-US" sz="2400" b="1" dirty="0">
                <a:latin typeface="Gungsuh" pitchFamily="18" charset="-127"/>
              </a:rPr>
              <a:t>and  factory group</a:t>
            </a:r>
            <a:endParaRPr lang="ru-RU" sz="2400" b="1" dirty="0">
              <a:latin typeface="Gungsuh" pitchFamily="18" charset="-127"/>
            </a:endParaRPr>
          </a:p>
          <a:p>
            <a:pPr algn="ctr"/>
            <a:r>
              <a:rPr lang="en-US" sz="2400" b="1" dirty="0">
                <a:latin typeface="Gungsuh" pitchFamily="18" charset="-127"/>
              </a:rPr>
              <a:t>FLNR JINR </a:t>
            </a:r>
            <a:endParaRPr lang="ru-RU" sz="2400" b="1" dirty="0">
              <a:latin typeface="Gungsuh" pitchFamily="18" charset="-127"/>
            </a:endParaRPr>
          </a:p>
        </p:txBody>
      </p:sp>
      <p:sp>
        <p:nvSpPr>
          <p:cNvPr id="2" name="TextBox 1">
            <a:extLst>
              <a:ext uri="{FF2B5EF4-FFF2-40B4-BE49-F238E27FC236}">
                <a16:creationId xmlns:a16="http://schemas.microsoft.com/office/drawing/2014/main" id="{B9DB5C0F-4A3D-4401-84F4-E049579DF1AF}"/>
              </a:ext>
            </a:extLst>
          </p:cNvPr>
          <p:cNvSpPr txBox="1"/>
          <p:nvPr/>
        </p:nvSpPr>
        <p:spPr>
          <a:xfrm>
            <a:off x="1268627" y="675422"/>
            <a:ext cx="10551931" cy="461665"/>
          </a:xfrm>
          <a:prstGeom prst="rect">
            <a:avLst/>
          </a:prstGeom>
          <a:noFill/>
        </p:spPr>
        <p:txBody>
          <a:bodyPr wrap="square" rtlCol="0">
            <a:spAutoFit/>
          </a:bodyPr>
          <a:lstStyle/>
          <a:p>
            <a:r>
              <a:rPr lang="en-US" sz="2400" i="1" u="sng" dirty="0">
                <a:solidFill>
                  <a:schemeClr val="accent4">
                    <a:lumMod val="50000"/>
                  </a:schemeClr>
                </a:solidFill>
                <a:latin typeface="Comic Sans MS" panose="030F0702030302020204" pitchFamily="66" charset="0"/>
              </a:rPr>
              <a:t>50th anniversary of the discovery of cold fusion of massive nuclei </a:t>
            </a:r>
            <a:endParaRPr lang="ru-RU" sz="2400" i="1" u="sng" dirty="0">
              <a:solidFill>
                <a:schemeClr val="accent4">
                  <a:lumMod val="50000"/>
                </a:schemeClr>
              </a:solidFill>
              <a:latin typeface="Comic Sans MS" panose="030F0702030302020204" pitchFamily="66" charset="0"/>
            </a:endParaRPr>
          </a:p>
        </p:txBody>
      </p:sp>
      <p:sp>
        <p:nvSpPr>
          <p:cNvPr id="5" name="TextBox 4">
            <a:extLst>
              <a:ext uri="{FF2B5EF4-FFF2-40B4-BE49-F238E27FC236}">
                <a16:creationId xmlns:a16="http://schemas.microsoft.com/office/drawing/2014/main" id="{29C86D63-F09C-4B15-A763-971D00D2E5EA}"/>
              </a:ext>
            </a:extLst>
          </p:cNvPr>
          <p:cNvSpPr txBox="1"/>
          <p:nvPr/>
        </p:nvSpPr>
        <p:spPr>
          <a:xfrm>
            <a:off x="3216068" y="4954815"/>
            <a:ext cx="5700045" cy="707886"/>
          </a:xfrm>
          <a:prstGeom prst="rect">
            <a:avLst/>
          </a:prstGeom>
          <a:noFill/>
        </p:spPr>
        <p:txBody>
          <a:bodyPr wrap="square" rtlCol="0">
            <a:spAutoFit/>
          </a:bodyPr>
          <a:lstStyle/>
          <a:p>
            <a:pPr algn="r"/>
            <a:r>
              <a:rPr lang="en-US" sz="2000" dirty="0">
                <a:solidFill>
                  <a:srgbClr val="0070C0"/>
                </a:solidFill>
                <a:latin typeface="Comic Sans MS" panose="030F0702030302020204" pitchFamily="66" charset="0"/>
              </a:rPr>
              <a:t>National Academy of Science of Armenia</a:t>
            </a:r>
          </a:p>
          <a:p>
            <a:pPr algn="r"/>
            <a:r>
              <a:rPr lang="en-US" sz="2000" dirty="0">
                <a:solidFill>
                  <a:srgbClr val="0070C0"/>
                </a:solidFill>
                <a:latin typeface="Comic Sans MS" panose="030F0702030302020204" pitchFamily="66" charset="0"/>
              </a:rPr>
              <a:t>Nov.20-25, 2024, Yerevan. Int. Conference </a:t>
            </a:r>
            <a:endParaRPr lang="ru-RU" sz="2000"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217809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Номер слайда 4"/>
          <p:cNvSpPr>
            <a:spLocks noGrp="1"/>
          </p:cNvSpPr>
          <p:nvPr>
            <p:ph type="sldNum" sz="quarter" idx="12"/>
          </p:nvPr>
        </p:nvSpPr>
        <p:spPr/>
        <p:txBody>
          <a:bodyPr/>
          <a:lstStyle/>
          <a:p>
            <a:fld id="{29793CC1-2715-4C13-BE79-5605527E3F92}" type="slidenum">
              <a:rPr lang="en-US" altLang="ru-RU"/>
              <a:pPr/>
              <a:t>10</a:t>
            </a:fld>
            <a:endParaRPr lang="en-US" altLang="ru-RU"/>
          </a:p>
        </p:txBody>
      </p:sp>
      <p:graphicFrame>
        <p:nvGraphicFramePr>
          <p:cNvPr id="421890" name="Group 2"/>
          <p:cNvGraphicFramePr>
            <a:graphicFrameLocks noGrp="1"/>
          </p:cNvGraphicFramePr>
          <p:nvPr>
            <p:ph/>
            <p:extLst>
              <p:ext uri="{D42A27DB-BD31-4B8C-83A1-F6EECF244321}">
                <p14:modId xmlns:p14="http://schemas.microsoft.com/office/powerpoint/2010/main" val="3055049800"/>
              </p:ext>
            </p:extLst>
          </p:nvPr>
        </p:nvGraphicFramePr>
        <p:xfrm>
          <a:off x="1970088" y="1125539"/>
          <a:ext cx="8229600" cy="5380356"/>
        </p:xfrm>
        <a:graphic>
          <a:graphicData uri="http://schemas.openxmlformats.org/drawingml/2006/table">
            <a:tbl>
              <a:tblPr/>
              <a:tblGrid>
                <a:gridCol w="519112">
                  <a:extLst>
                    <a:ext uri="{9D8B030D-6E8A-4147-A177-3AD203B41FA5}">
                      <a16:colId xmlns:a16="http://schemas.microsoft.com/office/drawing/2014/main" val="20000"/>
                    </a:ext>
                  </a:extLst>
                </a:gridCol>
                <a:gridCol w="3554413">
                  <a:extLst>
                    <a:ext uri="{9D8B030D-6E8A-4147-A177-3AD203B41FA5}">
                      <a16:colId xmlns:a16="http://schemas.microsoft.com/office/drawing/2014/main" val="20001"/>
                    </a:ext>
                  </a:extLst>
                </a:gridCol>
                <a:gridCol w="4156075">
                  <a:extLst>
                    <a:ext uri="{9D8B030D-6E8A-4147-A177-3AD203B41FA5}">
                      <a16:colId xmlns:a16="http://schemas.microsoft.com/office/drawing/2014/main" val="20002"/>
                    </a:ext>
                  </a:extLst>
                </a:gridCol>
              </a:tblGrid>
              <a:tr h="654050">
                <a:tc>
                  <a:txBody>
                    <a:bodyPr/>
                    <a:lstStyle>
                      <a:lvl1pPr algn="l">
                        <a:spcBef>
                          <a:spcPct val="20000"/>
                        </a:spcBef>
                        <a:defRPr sz="2800">
                          <a:solidFill>
                            <a:schemeClr val="tx1"/>
                          </a:solidFill>
                          <a:latin typeface="Arial" panose="020B0604020202020204" pitchFamily="34" charset="0"/>
                        </a:defRPr>
                      </a:lvl1pPr>
                      <a:lvl2pPr algn="l">
                        <a:spcBef>
                          <a:spcPct val="20000"/>
                        </a:spcBef>
                        <a:defRPr sz="2400">
                          <a:solidFill>
                            <a:schemeClr val="tx1"/>
                          </a:solidFill>
                          <a:latin typeface="Arial" panose="020B0604020202020204" pitchFamily="34" charset="0"/>
                        </a:defRPr>
                      </a:lvl2pPr>
                      <a:lvl3pPr algn="l">
                        <a:spcBef>
                          <a:spcPct val="20000"/>
                        </a:spcBef>
                        <a:defRPr sz="2000">
                          <a:solidFill>
                            <a:schemeClr val="tx1"/>
                          </a:solidFill>
                          <a:latin typeface="Arial" panose="020B0604020202020204" pitchFamily="34" charset="0"/>
                        </a:defRPr>
                      </a:lvl3pPr>
                      <a:lvl4pPr algn="l">
                        <a:spcBef>
                          <a:spcPct val="20000"/>
                        </a:spcBef>
                        <a:defRPr>
                          <a:solidFill>
                            <a:schemeClr val="tx1"/>
                          </a:solidFill>
                          <a:latin typeface="Arial" panose="020B0604020202020204" pitchFamily="34" charset="0"/>
                        </a:defRPr>
                      </a:lvl4pPr>
                      <a:lvl5pPr algn="l">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2200" b="1" i="0" u="none" strike="noStrike" cap="none" normalizeH="0" baseline="0" dirty="0">
                        <a:ln>
                          <a:noFill/>
                        </a:ln>
                        <a:solidFill>
                          <a:srgbClr val="FF0000"/>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accent3">
                        <a:lumMod val="20000"/>
                        <a:lumOff val="80000"/>
                      </a:schemeClr>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DC280</a:t>
                      </a:r>
                      <a:r>
                        <a:rPr kumimoji="0" lang="en-US" altLang="ru-RU" sz="2200" b="1" i="0" u="none" strike="noStrike" cap="none" normalizeH="0" baseline="0" dirty="0">
                          <a:ln>
                            <a:noFill/>
                          </a:ln>
                          <a:solidFill>
                            <a:srgbClr val="FF0000"/>
                          </a:solidFill>
                          <a:effectLst/>
                          <a:latin typeface="Arial" panose="020B0604020202020204" pitchFamily="34" charset="0"/>
                        </a:rPr>
                        <a:t> </a:t>
                      </a:r>
                      <a:r>
                        <a:rPr kumimoji="0" lang="en-US" altLang="ru-RU" sz="2200" b="1"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Parameter</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Goals</a:t>
                      </a:r>
                      <a:endParaRPr kumimoji="0" lang="en-US" altLang="ru-RU" sz="2200" b="1" i="0" u="none" strike="noStrike" cap="none" normalizeH="0" baseline="0" dirty="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extLst>
                  <a:ext uri="{0D108BD9-81ED-4DB2-BD59-A6C34878D82A}">
                    <a16:rowId xmlns:a16="http://schemas.microsoft.com/office/drawing/2014/main" val="10000"/>
                  </a:ext>
                </a:extLst>
              </a:tr>
              <a:tr h="828675">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a:ln>
                            <a:noFill/>
                          </a:ln>
                          <a:solidFill>
                            <a:srgbClr val="FF0000"/>
                          </a:solidFill>
                          <a:effectLst/>
                          <a:latin typeface="Arial" panose="020B0604020202020204" pitchFamily="34" charset="0"/>
                          <a:cs typeface="Times New Roman" panose="02020603050405020304" pitchFamily="18" charset="0"/>
                        </a:rPr>
                        <a:t>1.</a:t>
                      </a:r>
                      <a:endParaRPr kumimoji="0" lang="en-US" altLang="ru-RU" sz="2200" b="1" i="0" u="none" strike="noStrike" cap="none" normalizeH="0" baseline="0">
                        <a:ln>
                          <a:noFill/>
                        </a:ln>
                        <a:solidFill>
                          <a:srgbClr val="FF0000"/>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High injecting  beam energy (up to 100 kV)</a:t>
                      </a:r>
                      <a:endParaRPr kumimoji="0" lang="en-US" altLang="ru-RU" sz="2200" b="1" i="0" u="none" strike="noStrike" cap="none" normalizeH="0" baseline="0" dirty="0">
                        <a:ln>
                          <a:noFill/>
                        </a:ln>
                        <a:solidFill>
                          <a:srgbClr val="FF0000"/>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Shift of space charge limits for factor 30</a:t>
                      </a:r>
                      <a:endParaRPr kumimoji="0" lang="en-US" altLang="ru-RU" sz="2200" b="1" i="0" u="none" strike="noStrike" cap="none" normalizeH="0" baseline="0" dirty="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1"/>
                  </a:ext>
                </a:extLst>
              </a:tr>
              <a:tr h="830263">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a:ln>
                            <a:noFill/>
                          </a:ln>
                          <a:solidFill>
                            <a:srgbClr val="FF0000"/>
                          </a:solidFill>
                          <a:effectLst/>
                          <a:latin typeface="Arial" panose="020B0604020202020204" pitchFamily="34" charset="0"/>
                          <a:cs typeface="Times New Roman" panose="02020603050405020304" pitchFamily="18" charset="0"/>
                        </a:rPr>
                        <a:t>2.</a:t>
                      </a:r>
                      <a:endParaRPr kumimoji="0" lang="en-US" altLang="ru-RU" sz="2200" b="1" i="0" u="none" strike="noStrike" cap="none" normalizeH="0" baseline="0">
                        <a:ln>
                          <a:noFill/>
                        </a:ln>
                        <a:solidFill>
                          <a:srgbClr val="FF0000"/>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High gap in the center</a:t>
                      </a:r>
                      <a:endParaRPr kumimoji="0" lang="en-US" altLang="ru-RU" sz="2200" b="1" i="0" u="none" strike="noStrike" cap="none" normalizeH="0" baseline="0" dirty="0">
                        <a:ln>
                          <a:noFill/>
                        </a:ln>
                        <a:solidFill>
                          <a:srgbClr val="FF0000"/>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Space for long spiral inflector </a:t>
                      </a:r>
                      <a:endParaRPr kumimoji="0" lang="en-US" altLang="ru-RU" sz="2200" b="1"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39825">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a:ln>
                            <a:noFill/>
                          </a:ln>
                          <a:solidFill>
                            <a:srgbClr val="FF0000"/>
                          </a:solidFill>
                          <a:effectLst/>
                          <a:latin typeface="Arial" panose="020B0604020202020204" pitchFamily="34" charset="0"/>
                          <a:cs typeface="Times New Roman" panose="02020603050405020304" pitchFamily="18" charset="0"/>
                        </a:rPr>
                        <a:t>3.</a:t>
                      </a:r>
                      <a:endParaRPr kumimoji="0" lang="en-US" altLang="ru-RU" sz="2200" b="1" i="0" u="none" strike="noStrike" cap="none" normalizeH="0" baseline="0">
                        <a:ln>
                          <a:noFill/>
                        </a:ln>
                        <a:solidFill>
                          <a:srgbClr val="FF0000"/>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Low magnetic field </a:t>
                      </a:r>
                      <a:endParaRPr kumimoji="0" lang="en-US" altLang="ru-RU" sz="2200" b="1" i="0" u="none" strike="noStrike" cap="none" normalizeH="0" baseline="0" dirty="0">
                        <a:ln>
                          <a:noFill/>
                        </a:ln>
                        <a:solidFill>
                          <a:srgbClr val="FF0000"/>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Large starting radius. </a:t>
                      </a:r>
                    </a:p>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High turns separation. </a:t>
                      </a:r>
                    </a:p>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Low deflector voltage</a:t>
                      </a:r>
                      <a:endParaRPr kumimoji="0" lang="en-US" altLang="ru-RU" sz="2200" b="1" i="0" u="none" strike="noStrike" cap="none" normalizeH="0" baseline="0" dirty="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3"/>
                  </a:ext>
                </a:extLst>
              </a:tr>
              <a:tr h="830263">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a:ln>
                            <a:noFill/>
                          </a:ln>
                          <a:solidFill>
                            <a:srgbClr val="FF0000"/>
                          </a:solidFill>
                          <a:effectLst/>
                          <a:latin typeface="Arial" panose="020B0604020202020204" pitchFamily="34" charset="0"/>
                          <a:cs typeface="Times New Roman" panose="02020603050405020304" pitchFamily="18" charset="0"/>
                        </a:rPr>
                        <a:t>4.</a:t>
                      </a:r>
                      <a:endParaRPr kumimoji="0" lang="en-US" altLang="ru-RU" sz="2200" b="1" i="0" u="none" strike="noStrike" cap="none" normalizeH="0" baseline="0">
                        <a:ln>
                          <a:noFill/>
                        </a:ln>
                        <a:solidFill>
                          <a:srgbClr val="FF0000"/>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High acceleration rate</a:t>
                      </a:r>
                      <a:endParaRPr kumimoji="0" lang="en-US" altLang="ru-RU" sz="2200" b="1" i="0" u="none" strike="noStrike" cap="none" normalizeH="0" baseline="0" dirty="0">
                        <a:ln>
                          <a:noFill/>
                        </a:ln>
                        <a:solidFill>
                          <a:srgbClr val="FF0000"/>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a:ln>
                            <a:noFill/>
                          </a:ln>
                          <a:solidFill>
                            <a:schemeClr val="tx1"/>
                          </a:solidFill>
                          <a:effectLst/>
                          <a:latin typeface="Arial" panose="020B0604020202020204" pitchFamily="34" charset="0"/>
                          <a:cs typeface="Times New Roman" panose="02020603050405020304" pitchFamily="18" charset="0"/>
                        </a:rPr>
                        <a:t>High turns separation.</a:t>
                      </a:r>
                      <a:endParaRPr kumimoji="0" lang="en-US" altLang="ru-RU" sz="2200" b="1" i="0" u="none" strike="noStrike" cap="none" normalizeH="0" baseline="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828675">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a:ln>
                            <a:noFill/>
                          </a:ln>
                          <a:solidFill>
                            <a:srgbClr val="FF0000"/>
                          </a:solidFill>
                          <a:effectLst/>
                          <a:latin typeface="Arial" panose="020B0604020202020204" pitchFamily="34" charset="0"/>
                          <a:cs typeface="Times New Roman" panose="02020603050405020304" pitchFamily="18" charset="0"/>
                        </a:rPr>
                        <a:t>5.</a:t>
                      </a:r>
                      <a:endParaRPr kumimoji="0" lang="en-US" altLang="ru-RU" sz="2200" b="1" i="0" u="none" strike="noStrike" cap="none" normalizeH="0" baseline="0">
                        <a:ln>
                          <a:noFill/>
                        </a:ln>
                        <a:solidFill>
                          <a:srgbClr val="FF0000"/>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FF0000"/>
                          </a:solidFill>
                          <a:effectLst/>
                          <a:latin typeface="Arial" panose="020B0604020202020204" pitchFamily="34" charset="0"/>
                          <a:cs typeface="Times New Roman" panose="02020603050405020304" pitchFamily="18" charset="0"/>
                        </a:rPr>
                        <a:t>Flat-top system</a:t>
                      </a:r>
                      <a:endParaRPr kumimoji="0" lang="en-US" altLang="ru-RU" sz="2200" b="1" i="0" u="none" strike="noStrike" cap="none" normalizeH="0" baseline="0" dirty="0">
                        <a:ln>
                          <a:noFill/>
                        </a:ln>
                        <a:solidFill>
                          <a:srgbClr val="FF0000"/>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High beam capture. </a:t>
                      </a:r>
                    </a:p>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Single orbit extraction. </a:t>
                      </a:r>
                    </a:p>
                    <a:p>
                      <a:pPr marL="342900" marR="0" lvl="0" indent="-342900" algn="l" defTabSz="914400" rtl="0" eaLnBrk="1" fontAlgn="base" latinLnBrk="0" hangingPunct="1">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Beam quality. </a:t>
                      </a:r>
                      <a:endParaRPr kumimoji="0" lang="en-US" altLang="ru-RU" sz="2800" b="0" i="0" u="none" strike="noStrike" cap="none" normalizeH="0" baseline="0" dirty="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DDDDDD"/>
                    </a:solidFill>
                  </a:tcPr>
                </a:tc>
                <a:extLst>
                  <a:ext uri="{0D108BD9-81ED-4DB2-BD59-A6C34878D82A}">
                    <a16:rowId xmlns:a16="http://schemas.microsoft.com/office/drawing/2014/main" val="10005"/>
                  </a:ext>
                </a:extLst>
              </a:tr>
            </a:tbl>
          </a:graphicData>
        </a:graphic>
      </p:graphicFrame>
      <p:sp>
        <p:nvSpPr>
          <p:cNvPr id="421920" name="Text Box 32"/>
          <p:cNvSpPr txBox="1">
            <a:spLocks noChangeArrowheads="1"/>
          </p:cNvSpPr>
          <p:nvPr/>
        </p:nvSpPr>
        <p:spPr bwMode="auto">
          <a:xfrm>
            <a:off x="428368" y="195263"/>
            <a:ext cx="108739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wrap="square">
            <a:spAutoFit/>
          </a:bodyPr>
          <a:lstStyle/>
          <a:p>
            <a:pPr lvl="1"/>
            <a:r>
              <a:rPr lang="en-US" altLang="ru-RU" sz="3200" dirty="0">
                <a:solidFill>
                  <a:srgbClr val="FF0000"/>
                </a:solidFill>
                <a:effectLst>
                  <a:outerShdw blurRad="38100" dist="38100" dir="2700000" algn="tl">
                    <a:srgbClr val="000000"/>
                  </a:outerShdw>
                </a:effectLst>
              </a:rPr>
              <a:t>           DC280. Design parameters and expected results   </a:t>
            </a:r>
            <a:endParaRPr lang="ru-RU" altLang="ru-RU" sz="3200" dirty="0">
              <a:solidFill>
                <a:srgbClr val="FF0000"/>
              </a:solidFill>
              <a:effectLst>
                <a:outerShdw blurRad="38100" dist="38100" dir="2700000" algn="tl">
                  <a:srgbClr val="000000"/>
                </a:outerShdw>
              </a:effectLst>
            </a:endParaRPr>
          </a:p>
        </p:txBody>
      </p:sp>
    </p:spTree>
    <p:extLst>
      <p:ext uri="{BB962C8B-B14F-4D97-AF65-F5344CB8AC3E}">
        <p14:creationId xmlns:p14="http://schemas.microsoft.com/office/powerpoint/2010/main" val="19662506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21920"/>
                                        </p:tgtEl>
                                        <p:attrNameLst>
                                          <p:attrName>style.visibility</p:attrName>
                                        </p:attrNameLst>
                                      </p:cBhvr>
                                      <p:to>
                                        <p:strVal val="visible"/>
                                      </p:to>
                                    </p:set>
                                    <p:anim calcmode="lin" valueType="num">
                                      <p:cBhvr>
                                        <p:cTn id="7" dur="1000" fill="hold"/>
                                        <p:tgtEl>
                                          <p:spTgt spid="421920"/>
                                        </p:tgtEl>
                                        <p:attrNameLst>
                                          <p:attrName>ppt_x</p:attrName>
                                        </p:attrNameLst>
                                      </p:cBhvr>
                                      <p:tavLst>
                                        <p:tav tm="0">
                                          <p:val>
                                            <p:strVal val="#ppt_x-.2"/>
                                          </p:val>
                                        </p:tav>
                                        <p:tav tm="100000">
                                          <p:val>
                                            <p:strVal val="#ppt_x"/>
                                          </p:val>
                                        </p:tav>
                                      </p:tavLst>
                                    </p:anim>
                                    <p:anim calcmode="lin" valueType="num">
                                      <p:cBhvr>
                                        <p:cTn id="8" dur="1000" fill="hold"/>
                                        <p:tgtEl>
                                          <p:spTgt spid="421920"/>
                                        </p:tgtEl>
                                        <p:attrNameLst>
                                          <p:attrName>ppt_y</p:attrName>
                                        </p:attrNameLst>
                                      </p:cBhvr>
                                      <p:tavLst>
                                        <p:tav tm="0">
                                          <p:val>
                                            <p:strVal val="#ppt_y"/>
                                          </p:val>
                                        </p:tav>
                                        <p:tav tm="100000">
                                          <p:val>
                                            <p:strVal val="#ppt_y"/>
                                          </p:val>
                                        </p:tav>
                                      </p:tavLst>
                                    </p:anim>
                                    <p:animEffect transition="in" filter="wipe(right)" prLst="gradientSize: 0.1">
                                      <p:cBhvr>
                                        <p:cTn id="9" dur="1000"/>
                                        <p:tgtEl>
                                          <p:spTgt spid="421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92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41000"/>
          </a:schemeClr>
        </a:solidFill>
        <a:effectLst/>
      </p:bgPr>
    </p:bg>
    <p:spTree>
      <p:nvGrpSpPr>
        <p:cNvPr id="1" name=""/>
        <p:cNvGrpSpPr/>
        <p:nvPr/>
      </p:nvGrpSpPr>
      <p:grpSpPr>
        <a:xfrm>
          <a:off x="0" y="0"/>
          <a:ext cx="0" cy="0"/>
          <a:chOff x="0" y="0"/>
          <a:chExt cx="0" cy="0"/>
        </a:xfrm>
      </p:grpSpPr>
      <p:pic>
        <p:nvPicPr>
          <p:cNvPr id="4096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399" y="1326292"/>
            <a:ext cx="8386119" cy="54616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963" name="Text Box 46"/>
          <p:cNvSpPr txBox="1">
            <a:spLocks noChangeArrowheads="1"/>
          </p:cNvSpPr>
          <p:nvPr/>
        </p:nvSpPr>
        <p:spPr bwMode="auto">
          <a:xfrm>
            <a:off x="2208214" y="9525"/>
            <a:ext cx="7970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2800" b="1">
                <a:solidFill>
                  <a:srgbClr val="0000CC"/>
                </a:solidFill>
                <a:cs typeface="Times New Roman" panose="02020603050405020304" pitchFamily="18" charset="0"/>
              </a:rPr>
              <a:t>Working diagram of the DC-280</a:t>
            </a:r>
            <a:endParaRPr lang="ru-RU" altLang="ru-RU" sz="2800" b="1">
              <a:solidFill>
                <a:srgbClr val="0000CC"/>
              </a:solidFill>
              <a:cs typeface="Times New Roman" panose="02020603050405020304" pitchFamily="18" charset="0"/>
            </a:endParaRPr>
          </a:p>
        </p:txBody>
      </p:sp>
      <p:sp>
        <p:nvSpPr>
          <p:cNvPr id="3" name="Прямоугольник 2"/>
          <p:cNvSpPr>
            <a:spLocks noChangeArrowheads="1"/>
          </p:cNvSpPr>
          <p:nvPr/>
        </p:nvSpPr>
        <p:spPr bwMode="auto">
          <a:xfrm>
            <a:off x="5202238" y="2520951"/>
            <a:ext cx="23230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400" b="1" dirty="0">
                <a:solidFill>
                  <a:srgbClr val="FF0000"/>
                </a:solidFill>
                <a:latin typeface="Arial" panose="020B0604020202020204" pitchFamily="34" charset="0"/>
              </a:rPr>
              <a:t>SHE synthesis</a:t>
            </a:r>
            <a:endParaRPr lang="ru-RU" altLang="ru-RU" sz="2400" b="1" dirty="0">
              <a:solidFill>
                <a:srgbClr val="FF0000"/>
              </a:solidFill>
            </a:endParaRPr>
          </a:p>
        </p:txBody>
      </p:sp>
      <p:sp>
        <p:nvSpPr>
          <p:cNvPr id="5" name="Скругленный прямоугольник 4"/>
          <p:cNvSpPr>
            <a:spLocks noChangeArrowheads="1"/>
          </p:cNvSpPr>
          <p:nvPr/>
        </p:nvSpPr>
        <p:spPr bwMode="auto">
          <a:xfrm>
            <a:off x="3947470" y="2982616"/>
            <a:ext cx="3871913" cy="436087"/>
          </a:xfrm>
          <a:prstGeom prst="roundRect">
            <a:avLst>
              <a:gd name="adj" fmla="val 16667"/>
            </a:avLst>
          </a:prstGeom>
          <a:noFill/>
          <a:ln w="254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ru-RU" altLang="ru-RU" sz="1800">
              <a:latin typeface="Arial" panose="020B0604020202020204" pitchFamily="34" charset="0"/>
            </a:endParaRPr>
          </a:p>
        </p:txBody>
      </p:sp>
    </p:spTree>
    <p:extLst>
      <p:ext uri="{BB962C8B-B14F-4D97-AF65-F5344CB8AC3E}">
        <p14:creationId xmlns:p14="http://schemas.microsoft.com/office/powerpoint/2010/main" val="2285673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449050" y="74141"/>
            <a:ext cx="7716442" cy="523220"/>
          </a:xfrm>
          <a:prstGeom prst="rect">
            <a:avLst/>
          </a:prstGeom>
          <a:noFill/>
          <a:ln>
            <a:noFill/>
          </a:ln>
          <a:effec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a:solidFill>
                  <a:schemeClr val="hlink"/>
                </a:solidFill>
                <a:latin typeface="Arial" panose="020B0604020202020204" pitchFamily="34" charset="0"/>
                <a:cs typeface="Arial" panose="020B0604020202020204" pitchFamily="34" charset="0"/>
              </a:rPr>
              <a:t>DRIBS-III ACCELERATOR COMPLEX</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10235" b="11869"/>
          <a:stretch/>
        </p:blipFill>
        <p:spPr>
          <a:xfrm>
            <a:off x="789365" y="898863"/>
            <a:ext cx="10756315" cy="4716000"/>
          </a:xfrm>
          <a:prstGeom prst="rect">
            <a:avLst/>
          </a:prstGeom>
        </p:spPr>
      </p:pic>
      <p:sp>
        <p:nvSpPr>
          <p:cNvPr id="12" name="Прямоугольник 11"/>
          <p:cNvSpPr/>
          <p:nvPr/>
        </p:nvSpPr>
        <p:spPr>
          <a:xfrm>
            <a:off x="3832458" y="560309"/>
            <a:ext cx="5089085" cy="338554"/>
          </a:xfrm>
          <a:prstGeom prst="rect">
            <a:avLst/>
          </a:prstGeom>
        </p:spPr>
        <p:txBody>
          <a:bodyPr wrap="none">
            <a:spAutoFit/>
          </a:bodyPr>
          <a:lstStyle/>
          <a:p>
            <a:pPr>
              <a:buClr>
                <a:srgbClr val="FF3300"/>
              </a:buClr>
            </a:pPr>
            <a:r>
              <a:rPr lang="en-US" altLang="ru-RU" sz="1600" dirty="0">
                <a:solidFill>
                  <a:srgbClr val="002060"/>
                </a:solidFill>
                <a:latin typeface="Arial" panose="020B0604020202020204" pitchFamily="34" charset="0"/>
                <a:cs typeface="Arial" panose="020B0604020202020204" pitchFamily="34" charset="0"/>
              </a:rPr>
              <a:t>FLEROV LABORATORY OF NUCLEAR REACTIONS</a:t>
            </a:r>
          </a:p>
        </p:txBody>
      </p:sp>
      <p:sp>
        <p:nvSpPr>
          <p:cNvPr id="13" name="Text Box 3"/>
          <p:cNvSpPr txBox="1">
            <a:spLocks noChangeArrowheads="1"/>
          </p:cNvSpPr>
          <p:nvPr/>
        </p:nvSpPr>
        <p:spPr bwMode="auto">
          <a:xfrm>
            <a:off x="1169774" y="6053336"/>
            <a:ext cx="3637240" cy="584775"/>
          </a:xfrm>
          <a:prstGeom prst="rect">
            <a:avLst/>
          </a:prstGeom>
          <a:noFill/>
          <a:ln w="9525">
            <a:noFill/>
            <a:miter lim="800000"/>
            <a:headEnd/>
            <a:tailEnd/>
          </a:ln>
        </p:spPr>
        <p:txBody>
          <a:bodyPr wrap="square">
            <a:spAutoFit/>
          </a:bodyPr>
          <a:lstStyle/>
          <a:p>
            <a:pPr marL="342900" indent="-342900">
              <a:buClr>
                <a:srgbClr val="FF3300"/>
              </a:buClr>
              <a:buFont typeface="Arial" panose="020B0604020202020204" pitchFamily="34" charset="0"/>
              <a:buChar char="•"/>
            </a:pPr>
            <a:r>
              <a:rPr lang="en-US" sz="1600" b="1" dirty="0">
                <a:solidFill>
                  <a:schemeClr val="accent5">
                    <a:lumMod val="75000"/>
                  </a:schemeClr>
                </a:solidFill>
                <a:latin typeface="Arial" panose="020B0604020202020204" pitchFamily="34" charset="0"/>
                <a:cs typeface="Arial" panose="020B0604020202020204" pitchFamily="34" charset="0"/>
              </a:rPr>
              <a:t>Heavy and superheavy nuclei</a:t>
            </a:r>
          </a:p>
          <a:p>
            <a:pPr marL="342900" indent="-342900">
              <a:buClr>
                <a:srgbClr val="FF3300"/>
              </a:buClr>
              <a:buFont typeface="Arial" panose="020B0604020202020204" pitchFamily="34" charset="0"/>
              <a:buChar char="•"/>
            </a:pPr>
            <a:r>
              <a:rPr lang="en-US" sz="1600" b="1" dirty="0">
                <a:solidFill>
                  <a:schemeClr val="accent5">
                    <a:lumMod val="75000"/>
                  </a:schemeClr>
                </a:solidFill>
                <a:latin typeface="Arial" panose="020B0604020202020204" pitchFamily="34" charset="0"/>
                <a:cs typeface="Arial" panose="020B0604020202020204" pitchFamily="34" charset="0"/>
              </a:rPr>
              <a:t>Light exotic nuclei</a:t>
            </a:r>
            <a:endParaRPr lang="en-US" sz="1600" dirty="0">
              <a:solidFill>
                <a:schemeClr val="accent5">
                  <a:lumMod val="75000"/>
                </a:schemeClr>
              </a:solidFill>
              <a:latin typeface="Arial" panose="020B0604020202020204" pitchFamily="34" charset="0"/>
              <a:cs typeface="Arial" panose="020B0604020202020204" pitchFamily="34" charset="0"/>
            </a:endParaRPr>
          </a:p>
        </p:txBody>
      </p:sp>
      <p:sp>
        <p:nvSpPr>
          <p:cNvPr id="16" name="Rectangle 2"/>
          <p:cNvSpPr>
            <a:spLocks noChangeArrowheads="1"/>
          </p:cNvSpPr>
          <p:nvPr/>
        </p:nvSpPr>
        <p:spPr bwMode="auto">
          <a:xfrm>
            <a:off x="1796516" y="5654427"/>
            <a:ext cx="8080375" cy="523875"/>
          </a:xfrm>
          <a:prstGeom prst="rect">
            <a:avLst/>
          </a:prstGeom>
          <a:noFill/>
          <a:ln w="9525">
            <a:noFill/>
            <a:miter lim="800000"/>
            <a:headEnd/>
            <a:tailEnd/>
          </a:ln>
        </p:spPr>
        <p:txBody>
          <a:bodyPr lIns="36000" rIns="36000" anchorCtr="1"/>
          <a:lstStyle/>
          <a:p>
            <a:pPr algn="ctr">
              <a:defRPr/>
            </a:pPr>
            <a:r>
              <a:rPr lang="en-US" sz="2400" b="1" dirty="0">
                <a:solidFill>
                  <a:srgbClr val="C00000"/>
                </a:solidFill>
                <a:latin typeface="Arial" panose="020B0604020202020204" pitchFamily="34" charset="0"/>
                <a:cs typeface="Arial" panose="020B0604020202020204" pitchFamily="34" charset="0"/>
              </a:rPr>
              <a:t>FLNR’s basic directions of research: </a:t>
            </a:r>
            <a:endParaRPr lang="ru-RU" sz="2400" b="1" dirty="0">
              <a:solidFill>
                <a:srgbClr val="C00000"/>
              </a:solidFill>
              <a:latin typeface="Arial" panose="020B0604020202020204" pitchFamily="34" charset="0"/>
              <a:cs typeface="Arial" panose="020B0604020202020204" pitchFamily="34" charset="0"/>
            </a:endParaRPr>
          </a:p>
        </p:txBody>
      </p:sp>
      <p:sp>
        <p:nvSpPr>
          <p:cNvPr id="17" name="Text Box 3"/>
          <p:cNvSpPr txBox="1">
            <a:spLocks noChangeArrowheads="1"/>
          </p:cNvSpPr>
          <p:nvPr/>
        </p:nvSpPr>
        <p:spPr bwMode="auto">
          <a:xfrm>
            <a:off x="5090985" y="6076787"/>
            <a:ext cx="6779740" cy="584775"/>
          </a:xfrm>
          <a:prstGeom prst="rect">
            <a:avLst/>
          </a:prstGeom>
          <a:noFill/>
          <a:ln w="9525">
            <a:noFill/>
            <a:miter lim="800000"/>
            <a:headEnd/>
            <a:tailEnd/>
          </a:ln>
        </p:spPr>
        <p:txBody>
          <a:bodyPr wrap="square">
            <a:spAutoFit/>
          </a:bodyPr>
          <a:lstStyle/>
          <a:p>
            <a:pPr marL="342900" indent="-342900">
              <a:buClr>
                <a:srgbClr val="FF3300"/>
              </a:buClr>
              <a:buFont typeface="Arial" panose="020B0604020202020204" pitchFamily="34" charset="0"/>
              <a:buChar char="•"/>
            </a:pPr>
            <a:r>
              <a:rPr lang="en-US" sz="1600" b="1" dirty="0">
                <a:solidFill>
                  <a:schemeClr val="accent5">
                    <a:lumMod val="75000"/>
                  </a:schemeClr>
                </a:solidFill>
                <a:latin typeface="Arial" panose="020B0604020202020204" pitchFamily="34" charset="0"/>
                <a:cs typeface="Arial" panose="020B0604020202020204" pitchFamily="34" charset="0"/>
              </a:rPr>
              <a:t>Radiation effects and physical groundwork of nanotechnology</a:t>
            </a:r>
          </a:p>
          <a:p>
            <a:pPr marL="342900" indent="-342900">
              <a:buClr>
                <a:srgbClr val="FF3300"/>
              </a:buClr>
              <a:buFont typeface="Arial" panose="020B0604020202020204" pitchFamily="34" charset="0"/>
              <a:buChar char="•"/>
            </a:pPr>
            <a:r>
              <a:rPr lang="en-US" sz="1600" b="1" dirty="0">
                <a:solidFill>
                  <a:schemeClr val="accent5">
                    <a:lumMod val="75000"/>
                  </a:schemeClr>
                </a:solidFill>
                <a:latin typeface="Arial" panose="020B0604020202020204" pitchFamily="34" charset="0"/>
                <a:cs typeface="Arial" panose="020B0604020202020204" pitchFamily="34" charset="0"/>
              </a:rPr>
              <a:t>Accelerator technologies</a:t>
            </a:r>
            <a:endParaRPr lang="en-US" sz="1600" dirty="0">
              <a:solidFill>
                <a:schemeClr val="accent5">
                  <a:lumMod val="75000"/>
                </a:schemeClr>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5830" y="133207"/>
            <a:ext cx="1407274" cy="1108952"/>
          </a:xfrm>
          <a:prstGeom prst="rect">
            <a:avLst/>
          </a:prstGeom>
        </p:spPr>
      </p:pic>
    </p:spTree>
    <p:extLst>
      <p:ext uri="{BB962C8B-B14F-4D97-AF65-F5344CB8AC3E}">
        <p14:creationId xmlns:p14="http://schemas.microsoft.com/office/powerpoint/2010/main" val="304398657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оле 17"/>
          <p:cNvSpPr txBox="1"/>
          <p:nvPr/>
        </p:nvSpPr>
        <p:spPr>
          <a:xfrm>
            <a:off x="8333840" y="3328190"/>
            <a:ext cx="316865" cy="49331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ct val="150000"/>
              </a:lnSpc>
              <a:spcAft>
                <a:spcPts val="0"/>
              </a:spcAft>
            </a:pPr>
            <a:r>
              <a:rPr lang="ru-RU" sz="2000" b="1" dirty="0">
                <a:solidFill>
                  <a:srgbClr val="FFFFFF"/>
                </a:solidFill>
                <a:effectLst/>
                <a:latin typeface="Times New Roman" panose="02020603050405020304" pitchFamily="18" charset="0"/>
                <a:ea typeface="Times New Roman" panose="02020603050405020304" pitchFamily="18" charset="0"/>
              </a:rPr>
              <a:t>3</a:t>
            </a:r>
            <a:endParaRPr lang="ru-RU" sz="1200" dirty="0">
              <a:effectLst/>
              <a:latin typeface="Times New Roman" panose="02020603050405020304" pitchFamily="18" charset="0"/>
              <a:ea typeface="Times New Roman" panose="02020603050405020304" pitchFamily="18" charset="0"/>
            </a:endParaRPr>
          </a:p>
        </p:txBody>
      </p:sp>
      <p:sp>
        <p:nvSpPr>
          <p:cNvPr id="24" name="Поле 15"/>
          <p:cNvSpPr txBox="1"/>
          <p:nvPr/>
        </p:nvSpPr>
        <p:spPr>
          <a:xfrm>
            <a:off x="9827121" y="2895359"/>
            <a:ext cx="316865" cy="45168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ct val="150000"/>
              </a:lnSpc>
              <a:spcAft>
                <a:spcPts val="0"/>
              </a:spcAft>
            </a:pPr>
            <a:r>
              <a:rPr lang="ru-RU" sz="2000" b="1" dirty="0">
                <a:solidFill>
                  <a:srgbClr val="FFFFFF"/>
                </a:solidFill>
                <a:effectLst/>
                <a:latin typeface="Times New Roman" panose="02020603050405020304" pitchFamily="18" charset="0"/>
                <a:ea typeface="Times New Roman" panose="02020603050405020304" pitchFamily="18" charset="0"/>
              </a:rPr>
              <a:t>1</a:t>
            </a:r>
            <a:endParaRPr lang="ru-RU" sz="1200" dirty="0">
              <a:effectLst/>
              <a:latin typeface="Times New Roman" panose="02020603050405020304" pitchFamily="18" charset="0"/>
              <a:ea typeface="Times New Roman" panose="02020603050405020304" pitchFamily="18" charset="0"/>
            </a:endParaRPr>
          </a:p>
        </p:txBody>
      </p:sp>
      <p:sp>
        <p:nvSpPr>
          <p:cNvPr id="25" name="Поле 16"/>
          <p:cNvSpPr txBox="1"/>
          <p:nvPr/>
        </p:nvSpPr>
        <p:spPr>
          <a:xfrm>
            <a:off x="7909421" y="1968259"/>
            <a:ext cx="316865" cy="58515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ct val="150000"/>
              </a:lnSpc>
              <a:spcAft>
                <a:spcPts val="0"/>
              </a:spcAft>
            </a:pPr>
            <a:r>
              <a:rPr lang="ru-RU" sz="2000" b="1" dirty="0">
                <a:solidFill>
                  <a:srgbClr val="FFFFFF"/>
                </a:solidFill>
                <a:effectLst/>
                <a:latin typeface="Times New Roman" panose="02020603050405020304" pitchFamily="18" charset="0"/>
                <a:ea typeface="Times New Roman" panose="02020603050405020304" pitchFamily="18" charset="0"/>
              </a:rPr>
              <a:t>2</a:t>
            </a:r>
            <a:endParaRPr lang="ru-RU" sz="1200" dirty="0">
              <a:effectLst/>
              <a:latin typeface="Times New Roman" panose="02020603050405020304" pitchFamily="18" charset="0"/>
              <a:ea typeface="Times New Roman" panose="02020603050405020304" pitchFamily="18" charset="0"/>
            </a:endParaRPr>
          </a:p>
        </p:txBody>
      </p:sp>
      <p:sp>
        <p:nvSpPr>
          <p:cNvPr id="26" name="Поле 18"/>
          <p:cNvSpPr txBox="1"/>
          <p:nvPr/>
        </p:nvSpPr>
        <p:spPr>
          <a:xfrm>
            <a:off x="5075883" y="3520295"/>
            <a:ext cx="316865" cy="3429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a:lnSpc>
                <a:spcPct val="150000"/>
              </a:lnSpc>
              <a:spcAft>
                <a:spcPts val="0"/>
              </a:spcAft>
            </a:pPr>
            <a:r>
              <a:rPr lang="ru-RU" sz="2000" b="1" dirty="0">
                <a:solidFill>
                  <a:srgbClr val="FFFFFF"/>
                </a:solidFill>
                <a:effectLst/>
                <a:latin typeface="Times New Roman" panose="02020603050405020304" pitchFamily="18" charset="0"/>
                <a:ea typeface="Times New Roman" panose="02020603050405020304" pitchFamily="18" charset="0"/>
              </a:rPr>
              <a:t>4</a:t>
            </a:r>
            <a:endParaRPr lang="ru-RU" sz="1200" dirty="0">
              <a:effectLst/>
              <a:latin typeface="Times New Roman" panose="02020603050405020304" pitchFamily="18" charset="0"/>
              <a:ea typeface="Times New Roman" panose="02020603050405020304" pitchFamily="18" charset="0"/>
            </a:endParaRPr>
          </a:p>
        </p:txBody>
      </p:sp>
      <p:sp>
        <p:nvSpPr>
          <p:cNvPr id="17" name="Прямоугольник 16"/>
          <p:cNvSpPr/>
          <p:nvPr/>
        </p:nvSpPr>
        <p:spPr>
          <a:xfrm>
            <a:off x="154984" y="5858358"/>
            <a:ext cx="11747714" cy="553998"/>
          </a:xfrm>
          <a:prstGeom prst="rect">
            <a:avLst/>
          </a:prstGeom>
        </p:spPr>
        <p:txBody>
          <a:bodyPr wrap="square">
            <a:spAutoFit/>
          </a:bodyPr>
          <a:lstStyle/>
          <a:p>
            <a:pPr algn="just">
              <a:lnSpc>
                <a:spcPct val="150000"/>
              </a:lnSpc>
              <a:spcAft>
                <a:spcPts val="0"/>
              </a:spcAft>
            </a:pPr>
            <a:r>
              <a:rPr lang="ru-RU" dirty="0">
                <a:effectLst/>
                <a:latin typeface="Times New Roman" panose="02020603050405020304" pitchFamily="18" charset="0"/>
                <a:ea typeface="Times New Roman" panose="02020603050405020304" pitchFamily="18" charset="0"/>
              </a:rPr>
              <a:t> </a:t>
            </a:r>
            <a:r>
              <a:rPr lang="ru-RU" sz="2000" b="1" dirty="0">
                <a:effectLst/>
                <a:latin typeface="Times New Roman" panose="02020603050405020304" pitchFamily="18" charset="0"/>
                <a:ea typeface="Times New Roman" panose="02020603050405020304" pitchFamily="18" charset="0"/>
              </a:rPr>
              <a:t>1- </a:t>
            </a:r>
            <a:r>
              <a:rPr lang="en-US" sz="2000" b="1" dirty="0">
                <a:latin typeface="Times New Roman" panose="02020603050405020304" pitchFamily="18" charset="0"/>
                <a:ea typeface="Times New Roman" panose="02020603050405020304" pitchFamily="18" charset="0"/>
              </a:rPr>
              <a:t>main magnet DC280</a:t>
            </a:r>
            <a:r>
              <a:rPr lang="ru-RU" sz="2000" b="1" dirty="0">
                <a:effectLst/>
                <a:latin typeface="Times New Roman" panose="02020603050405020304" pitchFamily="18" charset="0"/>
                <a:ea typeface="Times New Roman" panose="02020603050405020304" pitchFamily="18" charset="0"/>
              </a:rPr>
              <a:t>, 2-</a:t>
            </a:r>
            <a:r>
              <a:rPr lang="en-US" sz="2000" b="1" dirty="0">
                <a:latin typeface="Times New Roman" panose="02020603050405020304" pitchFamily="18" charset="0"/>
                <a:ea typeface="Times New Roman" panose="02020603050405020304" pitchFamily="18" charset="0"/>
              </a:rPr>
              <a:t>ion source and axial injection system</a:t>
            </a:r>
            <a:r>
              <a:rPr lang="ru-RU" sz="2000" b="1" dirty="0">
                <a:effectLst/>
                <a:latin typeface="Times New Roman" panose="02020603050405020304" pitchFamily="18" charset="0"/>
                <a:ea typeface="Times New Roman" panose="02020603050405020304" pitchFamily="18" charset="0"/>
              </a:rPr>
              <a:t>, 3- </a:t>
            </a:r>
            <a:r>
              <a:rPr lang="en-US" sz="2000" b="1" dirty="0">
                <a:latin typeface="Times New Roman" panose="02020603050405020304" pitchFamily="18" charset="0"/>
                <a:ea typeface="Times New Roman" panose="02020603050405020304" pitchFamily="18" charset="0"/>
              </a:rPr>
              <a:t>RF</a:t>
            </a:r>
            <a:r>
              <a:rPr lang="ru-RU" sz="2000" b="1" dirty="0">
                <a:effectLst/>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resonator</a:t>
            </a:r>
            <a:r>
              <a:rPr lang="ru-RU" sz="2000" b="1" dirty="0">
                <a:effectLst/>
                <a:latin typeface="Times New Roman" panose="02020603050405020304" pitchFamily="18" charset="0"/>
                <a:ea typeface="Times New Roman" panose="02020603050405020304" pitchFamily="18" charset="0"/>
              </a:rPr>
              <a:t>, 4- </a:t>
            </a:r>
            <a:r>
              <a:rPr lang="en-US" sz="2000" b="1" dirty="0">
                <a:latin typeface="Times New Roman" panose="02020603050405020304" pitchFamily="18" charset="0"/>
                <a:ea typeface="Times New Roman" panose="02020603050405020304" pitchFamily="18" charset="0"/>
              </a:rPr>
              <a:t>5 beam transport lines</a:t>
            </a:r>
            <a:endParaRPr lang="ru-RU" sz="2000" b="1" dirty="0">
              <a:effectLst/>
              <a:latin typeface="Times New Roman" panose="02020603050405020304" pitchFamily="18" charset="0"/>
              <a:ea typeface="Times New Roman" panose="02020603050405020304" pitchFamily="18" charset="0"/>
            </a:endParaRPr>
          </a:p>
        </p:txBody>
      </p:sp>
      <p:sp>
        <p:nvSpPr>
          <p:cNvPr id="2" name="Заголовок 1"/>
          <p:cNvSpPr>
            <a:spLocks noGrp="1"/>
          </p:cNvSpPr>
          <p:nvPr>
            <p:ph type="ctrTitle"/>
          </p:nvPr>
        </p:nvSpPr>
        <p:spPr>
          <a:xfrm>
            <a:off x="1500575" y="309966"/>
            <a:ext cx="8699715" cy="491059"/>
          </a:xfrm>
        </p:spPr>
        <p:txBody>
          <a:bodyPr>
            <a:noAutofit/>
          </a:bodyPr>
          <a:lstStyle/>
          <a:p>
            <a:r>
              <a:rPr lang="en-US" sz="2500" b="1" dirty="0">
                <a:latin typeface="Times New Roman" panose="02020603050405020304" pitchFamily="18" charset="0"/>
                <a:cs typeface="Times New Roman" panose="02020603050405020304" pitchFamily="18" charset="0"/>
              </a:rPr>
              <a:t>Cyclotron DC280</a:t>
            </a:r>
            <a:endParaRPr lang="ru-RU" sz="25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953146" y="914399"/>
            <a:ext cx="9714854" cy="4866469"/>
          </a:xfrm>
        </p:spPr>
        <p:txBody>
          <a:bodyPr/>
          <a:lstStyle/>
          <a:p>
            <a:endParaRPr lang="ru-RU" dirty="0"/>
          </a:p>
        </p:txBody>
      </p:sp>
      <p:pic>
        <p:nvPicPr>
          <p:cNvPr id="10" name="Рисунок 9"/>
          <p:cNvPicPr/>
          <p:nvPr/>
        </p:nvPicPr>
        <p:blipFill rotWithShape="1">
          <a:blip r:embed="rId2" cstate="print">
            <a:extLst>
              <a:ext uri="{28A0092B-C50C-407E-A947-70E740481C1C}">
                <a14:useLocalDpi xmlns:a14="http://schemas.microsoft.com/office/drawing/2010/main" val="0"/>
              </a:ext>
            </a:extLst>
          </a:blip>
          <a:srcRect t="12875" b="2170"/>
          <a:stretch/>
        </p:blipFill>
        <p:spPr bwMode="auto">
          <a:xfrm>
            <a:off x="1410346" y="914400"/>
            <a:ext cx="9257654" cy="48664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5006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downloader.disk.yandex.ru/preview/89242bdfe2626385749c45df9f69d09f3db22347fa389bda902f0bb80ce2182c/60a2bbb0/LlLv_zniEcBD5BYm-3f3oG8HAMuDWlsjwKgm2MWKtuEGjiVR-DvLsCmZhxGaNHaUBhKZm2O7tSuX0Lr9e_qw4g%3D%3D?uid=0&amp;filename=IMG_0063.jpg&amp;disposition=inline&amp;hash=&amp;limit=0&amp;content_type=image%2Fjpeg&amp;owner_uid=0&amp;tknv=v2&amp;size=2560x12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888" y="0"/>
            <a:ext cx="9122800" cy="6858000"/>
          </a:xfrm>
          <a:prstGeom prst="rect">
            <a:avLst/>
          </a:prstGeom>
          <a:solidFill>
            <a:schemeClr val="bg1"/>
          </a:solidFill>
        </p:spPr>
      </p:pic>
      <p:sp>
        <p:nvSpPr>
          <p:cNvPr id="2" name="Прямоугольник 1"/>
          <p:cNvSpPr/>
          <p:nvPr/>
        </p:nvSpPr>
        <p:spPr>
          <a:xfrm>
            <a:off x="1595513" y="6330120"/>
            <a:ext cx="3302507" cy="461665"/>
          </a:xfrm>
          <a:prstGeom prst="rect">
            <a:avLst/>
          </a:prstGeom>
          <a:solidFill>
            <a:schemeClr val="accent3">
              <a:lumMod val="50000"/>
            </a:schemeClr>
          </a:solidFill>
        </p:spPr>
        <p:txBody>
          <a:bodyPr wrap="none">
            <a:spAutoFit/>
          </a:bodyPr>
          <a:lstStyle/>
          <a:p>
            <a:r>
              <a:rPr lang="en-US" sz="2400" b="1" dirty="0">
                <a:solidFill>
                  <a:srgbClr val="FFFF00"/>
                </a:solidFill>
                <a:effectLst>
                  <a:outerShdw blurRad="38100" dist="38100" dir="2700000" algn="tl">
                    <a:srgbClr val="000000">
                      <a:alpha val="43137"/>
                    </a:srgbClr>
                  </a:outerShdw>
                </a:effectLst>
                <a:latin typeface="Comic Sans MS" panose="030F0702030302020204" pitchFamily="66" charset="0"/>
              </a:rPr>
              <a:t>DGFRS-II separator</a:t>
            </a:r>
            <a:endParaRPr lang="ru-RU" sz="24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53202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91544" y="3212977"/>
            <a:ext cx="8327664" cy="584775"/>
          </a:xfrm>
          <a:prstGeom prst="rect">
            <a:avLst/>
          </a:prstGeom>
          <a:noFill/>
        </p:spPr>
        <p:txBody>
          <a:bodyPr wrap="square" rtlCol="0">
            <a:spAutoFit/>
          </a:bodyPr>
          <a:lstStyle/>
          <a:p>
            <a:r>
              <a:rPr lang="en-US" sz="1600" b="1" dirty="0">
                <a:solidFill>
                  <a:srgbClr val="0000FF"/>
                </a:solidFill>
                <a:latin typeface="Arial Narrow" pitchFamily="34" charset="0"/>
              </a:rPr>
              <a:t>Rotating target, magnets (Q1, D1, Q2, Q3, D2), beam-stop chamber, and detector chamber are shown.</a:t>
            </a:r>
            <a:endParaRPr lang="ru-RU" sz="1600" b="1" dirty="0">
              <a:solidFill>
                <a:srgbClr val="0000FF"/>
              </a:solidFill>
              <a:latin typeface="Arial Narrow" pitchFamily="34" charset="0"/>
            </a:endParaRPr>
          </a:p>
          <a:p>
            <a:endParaRPr lang="ru-RU" sz="1600" b="1" dirty="0">
              <a:solidFill>
                <a:srgbClr val="0000FF"/>
              </a:solidFill>
              <a:latin typeface="Arial Narrow" pitchFamily="34" charset="0"/>
            </a:endParaRPr>
          </a:p>
        </p:txBody>
      </p:sp>
      <p:pic>
        <p:nvPicPr>
          <p:cNvPr id="7" name="Рисунок 6" descr="z2.bmp"/>
          <p:cNvPicPr>
            <a:picLocks noChangeAspect="1"/>
          </p:cNvPicPr>
          <p:nvPr/>
        </p:nvPicPr>
        <p:blipFill>
          <a:blip r:embed="rId2" cstate="print"/>
          <a:srcRect r="17179"/>
          <a:stretch>
            <a:fillRect/>
          </a:stretch>
        </p:blipFill>
        <p:spPr>
          <a:xfrm>
            <a:off x="1847529" y="3573017"/>
            <a:ext cx="3900173" cy="2649973"/>
          </a:xfrm>
          <a:prstGeom prst="rect">
            <a:avLst/>
          </a:prstGeom>
        </p:spPr>
      </p:pic>
      <p:pic>
        <p:nvPicPr>
          <p:cNvPr id="5" name="Рисунок 4" descr="IMG_2740.jpg"/>
          <p:cNvPicPr>
            <a:picLocks noChangeAspect="1"/>
          </p:cNvPicPr>
          <p:nvPr/>
        </p:nvPicPr>
        <p:blipFill>
          <a:blip r:embed="rId3" cstate="print"/>
          <a:srcRect l="12827" r="15353" b="5955"/>
          <a:stretch>
            <a:fillRect/>
          </a:stretch>
        </p:blipFill>
        <p:spPr>
          <a:xfrm rot="5400000">
            <a:off x="6221106" y="3202627"/>
            <a:ext cx="1520730" cy="2261506"/>
          </a:xfrm>
          <a:prstGeom prst="rect">
            <a:avLst/>
          </a:prstGeom>
        </p:spPr>
      </p:pic>
      <p:sp>
        <p:nvSpPr>
          <p:cNvPr id="9" name="TextBox 8"/>
          <p:cNvSpPr txBox="1"/>
          <p:nvPr/>
        </p:nvSpPr>
        <p:spPr>
          <a:xfrm>
            <a:off x="8112224" y="3841304"/>
            <a:ext cx="2390398" cy="307777"/>
          </a:xfrm>
          <a:prstGeom prst="rect">
            <a:avLst/>
          </a:prstGeom>
          <a:noFill/>
        </p:spPr>
        <p:txBody>
          <a:bodyPr wrap="none" rtlCol="0">
            <a:spAutoFit/>
          </a:bodyPr>
          <a:lstStyle/>
          <a:p>
            <a:r>
              <a:rPr lang="en-US" sz="1400" b="1" dirty="0">
                <a:effectLst>
                  <a:outerShdw blurRad="38100" dist="38100" dir="2700000" algn="tl">
                    <a:srgbClr val="000000">
                      <a:alpha val="43137"/>
                    </a:srgbClr>
                  </a:outerShdw>
                </a:effectLst>
              </a:rPr>
              <a:t>48</a:t>
            </a:r>
            <a:r>
              <a:rPr lang="en-US" sz="1400" b="1" dirty="0">
                <a:effectLst>
                  <a:outerShdw blurRad="38100" dist="38100" dir="2700000" algn="tl">
                    <a:srgbClr val="000000">
                      <a:alpha val="43137"/>
                    </a:srgbClr>
                  </a:outerShdw>
                </a:effectLst>
                <a:sym typeface="Symbol"/>
              </a:rPr>
              <a:t></a:t>
            </a:r>
            <a:r>
              <a:rPr lang="en-US" sz="1400" b="1" dirty="0">
                <a:effectLst>
                  <a:outerShdw blurRad="38100" dist="38100" dir="2700000" algn="tl">
                    <a:srgbClr val="000000">
                      <a:alpha val="43137"/>
                    </a:srgbClr>
                  </a:outerShdw>
                </a:effectLst>
              </a:rPr>
              <a:t>220</a:t>
            </a:r>
            <a:r>
              <a:rPr lang="en-US" sz="1400" b="1" dirty="0"/>
              <a:t>  DSSD </a:t>
            </a:r>
            <a:r>
              <a:rPr lang="en-US" sz="1400" b="1" i="1" dirty="0"/>
              <a:t>&amp;</a:t>
            </a:r>
            <a:r>
              <a:rPr lang="en-US" sz="1400" b="1" dirty="0"/>
              <a:t> </a:t>
            </a:r>
            <a:r>
              <a:rPr lang="en-US" sz="1400" b="1" dirty="0">
                <a:effectLst>
                  <a:outerShdw blurRad="38100" dist="38100" dir="2700000" algn="tl">
                    <a:srgbClr val="000000">
                      <a:alpha val="43137"/>
                    </a:srgbClr>
                  </a:outerShdw>
                </a:effectLst>
              </a:rPr>
              <a:t>60</a:t>
            </a:r>
            <a:r>
              <a:rPr lang="en-US" sz="1400" b="1" dirty="0">
                <a:effectLst>
                  <a:outerShdw blurRad="38100" dist="38100" dir="2700000" algn="tl">
                    <a:srgbClr val="000000">
                      <a:alpha val="43137"/>
                    </a:srgbClr>
                  </a:outerShdw>
                </a:effectLst>
                <a:sym typeface="Symbol"/>
              </a:rPr>
              <a:t></a:t>
            </a:r>
            <a:r>
              <a:rPr lang="en-US" sz="1400" b="1" dirty="0">
                <a:effectLst>
                  <a:outerShdw blurRad="38100" dist="38100" dir="2700000" algn="tl">
                    <a:srgbClr val="000000">
                      <a:alpha val="43137"/>
                    </a:srgbClr>
                  </a:outerShdw>
                </a:effectLst>
              </a:rPr>
              <a:t>120 SSSD</a:t>
            </a:r>
            <a:endParaRPr lang="ru-RU" sz="1400" b="1" dirty="0"/>
          </a:p>
        </p:txBody>
      </p:sp>
      <p:sp>
        <p:nvSpPr>
          <p:cNvPr id="10" name="TextBox 9"/>
          <p:cNvSpPr txBox="1"/>
          <p:nvPr/>
        </p:nvSpPr>
        <p:spPr>
          <a:xfrm>
            <a:off x="8400256" y="4140370"/>
            <a:ext cx="1944216" cy="584775"/>
          </a:xfrm>
          <a:prstGeom prst="rect">
            <a:avLst/>
          </a:prstGeom>
          <a:noFill/>
        </p:spPr>
        <p:txBody>
          <a:bodyPr wrap="square" rtlCol="0">
            <a:spAutoFit/>
          </a:bodyPr>
          <a:lstStyle/>
          <a:p>
            <a:r>
              <a:rPr lang="en-US" sz="1600" b="1" dirty="0">
                <a:solidFill>
                  <a:srgbClr val="C00000"/>
                </a:solidFill>
              </a:rPr>
              <a:t>Digital and analog </a:t>
            </a:r>
          </a:p>
          <a:p>
            <a:r>
              <a:rPr lang="en-US" sz="1600" b="1" dirty="0">
                <a:solidFill>
                  <a:srgbClr val="C00000"/>
                </a:solidFill>
              </a:rPr>
              <a:t>electronics</a:t>
            </a:r>
            <a:endParaRPr lang="ru-RU" sz="1600" b="1" dirty="0">
              <a:solidFill>
                <a:srgbClr val="C00000"/>
              </a:solidFill>
            </a:endParaRPr>
          </a:p>
        </p:txBody>
      </p:sp>
      <p:sp>
        <p:nvSpPr>
          <p:cNvPr id="11" name="TextBox 10"/>
          <p:cNvSpPr txBox="1"/>
          <p:nvPr/>
        </p:nvSpPr>
        <p:spPr>
          <a:xfrm>
            <a:off x="2999656" y="149732"/>
            <a:ext cx="6552728" cy="830997"/>
          </a:xfrm>
          <a:prstGeom prst="rect">
            <a:avLst/>
          </a:prstGeom>
          <a:noFill/>
        </p:spPr>
        <p:txBody>
          <a:bodyPr wrap="square" rtlCol="0">
            <a:spAutoFit/>
          </a:bodyPr>
          <a:lstStyle/>
          <a:p>
            <a:r>
              <a:rPr lang="en-US" sz="2400" b="1" dirty="0" err="1">
                <a:solidFill>
                  <a:srgbClr val="0000FF"/>
                </a:solidFill>
                <a:effectLst>
                  <a:outerShdw blurRad="38100" dist="38100" dir="2700000" algn="tl">
                    <a:srgbClr val="000000">
                      <a:alpha val="43137"/>
                    </a:srgbClr>
                  </a:outerShdw>
                </a:effectLst>
              </a:rPr>
              <a:t>Dubna</a:t>
            </a:r>
            <a:r>
              <a:rPr lang="en-US" sz="2400" b="1" dirty="0">
                <a:solidFill>
                  <a:srgbClr val="0000FF"/>
                </a:solidFill>
                <a:effectLst>
                  <a:outerShdw blurRad="38100" dist="38100" dir="2700000" algn="tl">
                    <a:srgbClr val="000000">
                      <a:alpha val="43137"/>
                    </a:srgbClr>
                  </a:outerShdw>
                </a:effectLst>
              </a:rPr>
              <a:t> gas-filled recoil separator DGFRS-2</a:t>
            </a:r>
            <a:endParaRPr lang="ru-RU" sz="2400" dirty="0">
              <a:solidFill>
                <a:srgbClr val="0000FF"/>
              </a:solidFill>
              <a:effectLst>
                <a:outerShdw blurRad="38100" dist="38100" dir="2700000" algn="tl">
                  <a:srgbClr val="000000">
                    <a:alpha val="43137"/>
                  </a:srgbClr>
                </a:outerShdw>
              </a:effectLst>
            </a:endParaRPr>
          </a:p>
          <a:p>
            <a:endParaRPr lang="ru-RU" sz="2400" dirty="0">
              <a:solidFill>
                <a:srgbClr val="0000FF"/>
              </a:solidFill>
              <a:effectLst>
                <a:outerShdw blurRad="38100" dist="38100" dir="2700000" algn="tl">
                  <a:srgbClr val="000000">
                    <a:alpha val="43137"/>
                  </a:srgbClr>
                </a:outerShdw>
              </a:effectLst>
            </a:endParaRPr>
          </a:p>
        </p:txBody>
      </p:sp>
      <p:pic>
        <p:nvPicPr>
          <p:cNvPr id="12" name="Рисунок 11" descr="IMG_3099.JPG"/>
          <p:cNvPicPr>
            <a:picLocks noChangeAspect="1"/>
          </p:cNvPicPr>
          <p:nvPr/>
        </p:nvPicPr>
        <p:blipFill>
          <a:blip r:embed="rId4" cstate="print"/>
          <a:srcRect l="15030" r="7672"/>
          <a:stretch>
            <a:fillRect/>
          </a:stretch>
        </p:blipFill>
        <p:spPr>
          <a:xfrm>
            <a:off x="7786396" y="692696"/>
            <a:ext cx="2126029" cy="2065380"/>
          </a:xfrm>
          <a:prstGeom prst="rect">
            <a:avLst/>
          </a:prstGeom>
        </p:spPr>
      </p:pic>
      <p:sp>
        <p:nvSpPr>
          <p:cNvPr id="13" name="Прямоугольник 12"/>
          <p:cNvSpPr/>
          <p:nvPr/>
        </p:nvSpPr>
        <p:spPr>
          <a:xfrm>
            <a:off x="7392144" y="2852936"/>
            <a:ext cx="3131840" cy="338554"/>
          </a:xfrm>
          <a:prstGeom prst="rect">
            <a:avLst/>
          </a:prstGeom>
        </p:spPr>
        <p:txBody>
          <a:bodyPr wrap="square">
            <a:spAutoFit/>
          </a:bodyPr>
          <a:lstStyle/>
          <a:p>
            <a:r>
              <a:rPr lang="en-US" sz="2000" b="1" baseline="30000" dirty="0">
                <a:latin typeface="Arial Narrow" pitchFamily="34" charset="0"/>
              </a:rPr>
              <a:t>242</a:t>
            </a:r>
            <a:r>
              <a:rPr lang="en-US" sz="1600" b="1" dirty="0">
                <a:latin typeface="Arial Narrow" pitchFamily="34" charset="0"/>
              </a:rPr>
              <a:t>Pu 24-cm target wheel , 12 sectors</a:t>
            </a:r>
            <a:endParaRPr lang="ru-RU" sz="1600" b="1" dirty="0">
              <a:latin typeface="Arial Narrow" pitchFamily="34" charset="0"/>
            </a:endParaRPr>
          </a:p>
        </p:txBody>
      </p:sp>
      <p:pic>
        <p:nvPicPr>
          <p:cNvPr id="14" name="Рисунок 13" descr="Graphic Paper.bmp"/>
          <p:cNvPicPr>
            <a:picLocks noChangeAspect="1"/>
          </p:cNvPicPr>
          <p:nvPr/>
        </p:nvPicPr>
        <p:blipFill>
          <a:blip r:embed="rId5" cstate="print"/>
          <a:stretch>
            <a:fillRect/>
          </a:stretch>
        </p:blipFill>
        <p:spPr>
          <a:xfrm>
            <a:off x="6528048" y="4929424"/>
            <a:ext cx="3929200" cy="1739937"/>
          </a:xfrm>
          <a:prstGeom prst="rect">
            <a:avLst/>
          </a:prstGeom>
        </p:spPr>
      </p:pic>
      <p:pic>
        <p:nvPicPr>
          <p:cNvPr id="15" name="Рисунок 14" descr="z1.bmp"/>
          <p:cNvPicPr>
            <a:picLocks noChangeAspect="1"/>
          </p:cNvPicPr>
          <p:nvPr/>
        </p:nvPicPr>
        <p:blipFill>
          <a:blip r:embed="rId6" cstate="print"/>
          <a:stretch>
            <a:fillRect/>
          </a:stretch>
        </p:blipFill>
        <p:spPr>
          <a:xfrm>
            <a:off x="2207568" y="548681"/>
            <a:ext cx="4824536" cy="2677653"/>
          </a:xfrm>
          <a:prstGeom prst="rect">
            <a:avLst/>
          </a:prstGeom>
        </p:spPr>
      </p:pic>
    </p:spTree>
    <p:extLst>
      <p:ext uri="{BB962C8B-B14F-4D97-AF65-F5344CB8AC3E}">
        <p14:creationId xmlns:p14="http://schemas.microsoft.com/office/powerpoint/2010/main" val="150233741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77822261"/>
              </p:ext>
            </p:extLst>
          </p:nvPr>
        </p:nvGraphicFramePr>
        <p:xfrm>
          <a:off x="1919537" y="1046205"/>
          <a:ext cx="8556307" cy="5659395"/>
        </p:xfrm>
        <a:graphic>
          <a:graphicData uri="http://schemas.openxmlformats.org/presentationml/2006/ole">
            <mc:AlternateContent xmlns:mc="http://schemas.openxmlformats.org/markup-compatibility/2006">
              <mc:Choice xmlns:v="urn:schemas-microsoft-com:vml" Requires="v">
                <p:oleObj spid="_x0000_s10250" name="Graph" r:id="rId3" imgW="4154400" imgH="2901600" progId="Origin50.Graph">
                  <p:embed/>
                </p:oleObj>
              </mc:Choice>
              <mc:Fallback>
                <p:oleObj name="Graph" r:id="rId3" imgW="4154400" imgH="2901600" progId="Origin50.Graph">
                  <p:embed/>
                  <p:pic>
                    <p:nvPicPr>
                      <p:cNvPr id="0" name=""/>
                      <p:cNvPicPr/>
                      <p:nvPr/>
                    </p:nvPicPr>
                    <p:blipFill>
                      <a:blip r:embed="rId4"/>
                      <a:stretch>
                        <a:fillRect/>
                      </a:stretch>
                    </p:blipFill>
                    <p:spPr>
                      <a:xfrm>
                        <a:off x="1919537" y="1046205"/>
                        <a:ext cx="8556307" cy="5659395"/>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 name="Заголовок 1"/>
              <p:cNvSpPr>
                <a:spLocks noGrp="1"/>
              </p:cNvSpPr>
              <p:nvPr>
                <p:ph type="title"/>
              </p:nvPr>
            </p:nvSpPr>
            <p:spPr>
              <a:xfrm>
                <a:off x="838200" y="365125"/>
                <a:ext cx="10515600" cy="541037"/>
              </a:xfrm>
            </p:spPr>
            <p:txBody>
              <a:bodyPr>
                <a:normAutofit fontScale="90000"/>
              </a:bodyPr>
              <a:lstStyle/>
              <a:p>
                <a:r>
                  <a:rPr lang="en-US" sz="4000" b="1" dirty="0">
                    <a:solidFill>
                      <a:prstClr val="black"/>
                    </a:solidFill>
                  </a:rPr>
                  <a:t>      Target matter losses vs</a:t>
                </a:r>
                <a:r>
                  <a:rPr lang="ru-RU" sz="4000" b="1" dirty="0">
                    <a:solidFill>
                      <a:prstClr val="black"/>
                    </a:solidFill>
                  </a:rPr>
                  <a:t> </a:t>
                </a:r>
                <a:r>
                  <a:rPr lang="en-US" sz="4000" b="1" dirty="0">
                    <a:solidFill>
                      <a:prstClr val="black"/>
                    </a:solidFill>
                  </a:rPr>
                  <a:t>ion flux density . Q&lt;</a:t>
                </a:r>
                <a:r>
                  <a:rPr lang="ru-RU" sz="4000" b="1" dirty="0">
                    <a:solidFill>
                      <a:prstClr val="black"/>
                    </a:solidFill>
                  </a:rPr>
                  <a:t>10</a:t>
                </a:r>
                <a:r>
                  <a:rPr lang="en-US" sz="4000" b="1" baseline="30000" dirty="0">
                    <a:solidFill>
                      <a:prstClr val="black"/>
                    </a:solidFill>
                  </a:rPr>
                  <a:t>18  </a:t>
                </a:r>
                <a14:m>
                  <m:oMath xmlns:m="http://schemas.openxmlformats.org/officeDocument/2006/math">
                    <m:sSup>
                      <m:sSupPr>
                        <m:ctrlPr>
                          <a:rPr lang="ru-RU" sz="2700" b="1" i="1">
                            <a:solidFill>
                              <a:prstClr val="black"/>
                            </a:solidFill>
                            <a:latin typeface="Cambria Math" panose="02040503050406030204" pitchFamily="18" charset="0"/>
                            <a:cs typeface="Times New Roman" panose="02020603050405020304" pitchFamily="18" charset="0"/>
                          </a:rPr>
                        </m:ctrlPr>
                      </m:sSupPr>
                      <m:e>
                        <m:r>
                          <a:rPr lang="en-US" sz="2700" b="1" i="1">
                            <a:solidFill>
                              <a:prstClr val="black"/>
                            </a:solidFill>
                            <a:latin typeface="Cambria Math" panose="02040503050406030204" pitchFamily="18" charset="0"/>
                            <a:cs typeface="Times New Roman" panose="02020603050405020304" pitchFamily="18" charset="0"/>
                          </a:rPr>
                          <m:t>𝒄</m:t>
                        </m:r>
                        <m:r>
                          <a:rPr lang="ru-RU" sz="27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м</m:t>
                        </m:r>
                      </m:e>
                      <m:sup>
                        <m:r>
                          <a:rPr lang="en-US" sz="27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ru-RU" sz="27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𝟐</m:t>
                        </m:r>
                      </m:sup>
                    </m:sSup>
                  </m:oMath>
                </a14:m>
                <a:endParaRPr lang="ru-RU" sz="2700" b="1" dirty="0"/>
              </a:p>
            </p:txBody>
          </p:sp>
        </mc:Choice>
        <mc:Fallback xmlns="">
          <p:sp>
            <p:nvSpPr>
              <p:cNvPr id="2" name="Заголовок 1"/>
              <p:cNvSpPr>
                <a:spLocks noGrp="1" noRot="1" noChangeAspect="1" noMove="1" noResize="1" noEditPoints="1" noAdjustHandles="1" noChangeArrowheads="1" noChangeShapeType="1" noTextEdit="1"/>
              </p:cNvSpPr>
              <p:nvPr>
                <p:ph type="title"/>
              </p:nvPr>
            </p:nvSpPr>
            <p:spPr>
              <a:xfrm>
                <a:off x="838200" y="365125"/>
                <a:ext cx="10515600" cy="541037"/>
              </a:xfrm>
              <a:blipFill rotWithShape="0">
                <a:blip r:embed="rId5"/>
                <a:stretch>
                  <a:fillRect t="-31461" b="-46067"/>
                </a:stretch>
              </a:blipFill>
            </p:spPr>
            <p:txBody>
              <a:bodyPr/>
              <a:lstStyle/>
              <a:p>
                <a:r>
                  <a:rPr lang="ru-RU">
                    <a:noFill/>
                  </a:rPr>
                  <a:t> </a:t>
                </a:r>
              </a:p>
            </p:txBody>
          </p:sp>
        </mc:Fallback>
      </mc:AlternateContent>
    </p:spTree>
    <p:extLst>
      <p:ext uri="{BB962C8B-B14F-4D97-AF65-F5344CB8AC3E}">
        <p14:creationId xmlns:p14="http://schemas.microsoft.com/office/powerpoint/2010/main" val="3281772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Прямоугольник 3"/>
          <p:cNvSpPr/>
          <p:nvPr/>
        </p:nvSpPr>
        <p:spPr>
          <a:xfrm>
            <a:off x="1334530" y="546839"/>
            <a:ext cx="7990701" cy="1015663"/>
          </a:xfrm>
          <a:prstGeom prst="rect">
            <a:avLst/>
          </a:prstGeom>
        </p:spPr>
        <p:txBody>
          <a:bodyPr wrap="square">
            <a:spAutoFit/>
          </a:bodyPr>
          <a:lstStyle/>
          <a:p>
            <a:r>
              <a:rPr lang="en-US" sz="2800" dirty="0"/>
              <a:t>                Four type of DGFSs target  wheels </a:t>
            </a:r>
          </a:p>
          <a:p>
            <a:r>
              <a:rPr lang="en-US" sz="3200" dirty="0"/>
              <a:t> ʃ </a:t>
            </a:r>
            <a:r>
              <a:rPr lang="en-US" sz="1600" dirty="0"/>
              <a:t>max         </a:t>
            </a:r>
            <a:r>
              <a:rPr lang="en-US" sz="2400" dirty="0"/>
              <a:t>    </a:t>
            </a:r>
            <a:r>
              <a:rPr lang="en-US" sz="2000" dirty="0"/>
              <a:t>3e19          5e19             8e19                         1.5e20</a:t>
            </a:r>
            <a:endParaRPr lang="ru-RU" sz="2000"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1107514728"/>
              </p:ext>
            </p:extLst>
          </p:nvPr>
        </p:nvGraphicFramePr>
        <p:xfrm>
          <a:off x="2100647" y="1655804"/>
          <a:ext cx="6911546" cy="4819134"/>
        </p:xfrm>
        <a:graphic>
          <a:graphicData uri="http://schemas.openxmlformats.org/presentationml/2006/ole">
            <mc:AlternateContent xmlns:mc="http://schemas.openxmlformats.org/markup-compatibility/2006">
              <mc:Choice xmlns:v="urn:schemas-microsoft-com:vml" Requires="v">
                <p:oleObj spid="_x0000_s6235" name="Acrobat Document" r:id="rId3" imgW="8019940" imgH="5667375" progId="Acrobat.Document.DC">
                  <p:embed/>
                </p:oleObj>
              </mc:Choice>
              <mc:Fallback>
                <p:oleObj name="Acrobat Document" r:id="rId3" imgW="8019940" imgH="5667375" progId="Acrobat.Document.DC">
                  <p:embed/>
                  <p:pic>
                    <p:nvPicPr>
                      <p:cNvPr id="0" name=""/>
                      <p:cNvPicPr/>
                      <p:nvPr/>
                    </p:nvPicPr>
                    <p:blipFill>
                      <a:blip r:embed="rId4"/>
                      <a:stretch>
                        <a:fillRect/>
                      </a:stretch>
                    </p:blipFill>
                    <p:spPr>
                      <a:xfrm>
                        <a:off x="2100647" y="1655804"/>
                        <a:ext cx="6911546" cy="4819134"/>
                      </a:xfrm>
                      <a:prstGeom prst="rect">
                        <a:avLst/>
                      </a:prstGeom>
                      <a:solidFill>
                        <a:schemeClr val="accent1">
                          <a:lumMod val="60000"/>
                          <a:lumOff val="40000"/>
                        </a:schemeClr>
                      </a:solidFill>
                    </p:spPr>
                  </p:pic>
                </p:oleObj>
              </mc:Fallback>
            </mc:AlternateContent>
          </a:graphicData>
        </a:graphic>
      </p:graphicFrame>
    </p:spTree>
    <p:extLst>
      <p:ext uri="{BB962C8B-B14F-4D97-AF65-F5344CB8AC3E}">
        <p14:creationId xmlns:p14="http://schemas.microsoft.com/office/powerpoint/2010/main" val="483344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47528" y="1124745"/>
            <a:ext cx="8515728" cy="5400600"/>
          </a:xfrm>
        </p:spPr>
      </p:pic>
      <p:sp>
        <p:nvSpPr>
          <p:cNvPr id="5" name="Прямоугольник 4"/>
          <p:cNvSpPr/>
          <p:nvPr/>
        </p:nvSpPr>
        <p:spPr>
          <a:xfrm>
            <a:off x="2957385" y="388189"/>
            <a:ext cx="6944496" cy="584775"/>
          </a:xfrm>
          <a:prstGeom prst="rect">
            <a:avLst/>
          </a:prstGeom>
        </p:spPr>
        <p:txBody>
          <a:bodyPr wrap="square">
            <a:spAutoFit/>
          </a:bodyPr>
          <a:lstStyle/>
          <a:p>
            <a:r>
              <a:rPr lang="en-US" sz="3200" dirty="0"/>
              <a:t>480 mm target wheel assembly design</a:t>
            </a:r>
            <a:endParaRPr lang="ru-RU" sz="3200" dirty="0"/>
          </a:p>
        </p:txBody>
      </p:sp>
    </p:spTree>
    <p:extLst>
      <p:ext uri="{BB962C8B-B14F-4D97-AF65-F5344CB8AC3E}">
        <p14:creationId xmlns:p14="http://schemas.microsoft.com/office/powerpoint/2010/main" val="2142335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78D2DA4-A636-4110-A401-FB8FDEDE18F1}"/>
              </a:ext>
            </a:extLst>
          </p:cNvPr>
          <p:cNvPicPr>
            <a:picLocks noChangeAspect="1"/>
          </p:cNvPicPr>
          <p:nvPr/>
        </p:nvPicPr>
        <p:blipFill>
          <a:blip r:embed="rId2"/>
          <a:stretch>
            <a:fillRect/>
          </a:stretch>
        </p:blipFill>
        <p:spPr>
          <a:xfrm>
            <a:off x="2164224" y="969555"/>
            <a:ext cx="7159530" cy="5711331"/>
          </a:xfrm>
          <a:prstGeom prst="rect">
            <a:avLst/>
          </a:prstGeom>
        </p:spPr>
      </p:pic>
      <p:sp>
        <p:nvSpPr>
          <p:cNvPr id="2" name="Заголовок 1"/>
          <p:cNvSpPr>
            <a:spLocks noGrp="1"/>
          </p:cNvSpPr>
          <p:nvPr>
            <p:ph type="title"/>
          </p:nvPr>
        </p:nvSpPr>
        <p:spPr>
          <a:xfrm>
            <a:off x="838200" y="365126"/>
            <a:ext cx="10515600" cy="510198"/>
          </a:xfrm>
        </p:spPr>
        <p:txBody>
          <a:bodyPr>
            <a:noAutofit/>
          </a:bodyPr>
          <a:lstStyle/>
          <a:p>
            <a:r>
              <a:rPr lang="en-US" sz="3200" dirty="0"/>
              <a:t>           Target wheels  with 240 and 480 mm diameter</a:t>
            </a:r>
            <a:endParaRPr lang="ru-RU" sz="3200" dirty="0"/>
          </a:p>
        </p:txBody>
      </p:sp>
    </p:spTree>
    <p:extLst>
      <p:ext uri="{BB962C8B-B14F-4D97-AF65-F5344CB8AC3E}">
        <p14:creationId xmlns:p14="http://schemas.microsoft.com/office/powerpoint/2010/main" val="2269288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152560268"/>
              </p:ext>
            </p:extLst>
          </p:nvPr>
        </p:nvGraphicFramePr>
        <p:xfrm>
          <a:off x="889685" y="1524002"/>
          <a:ext cx="10659763" cy="5276033"/>
        </p:xfrm>
        <a:graphic>
          <a:graphicData uri="http://schemas.openxmlformats.org/drawingml/2006/table">
            <a:tbl>
              <a:tblPr firstRow="1" firstCol="1" bandRow="1"/>
              <a:tblGrid>
                <a:gridCol w="2060290">
                  <a:extLst>
                    <a:ext uri="{9D8B030D-6E8A-4147-A177-3AD203B41FA5}">
                      <a16:colId xmlns:a16="http://schemas.microsoft.com/office/drawing/2014/main" val="20000"/>
                    </a:ext>
                  </a:extLst>
                </a:gridCol>
                <a:gridCol w="1791557">
                  <a:extLst>
                    <a:ext uri="{9D8B030D-6E8A-4147-A177-3AD203B41FA5}">
                      <a16:colId xmlns:a16="http://schemas.microsoft.com/office/drawing/2014/main" val="20001"/>
                    </a:ext>
                  </a:extLst>
                </a:gridCol>
                <a:gridCol w="2107143">
                  <a:extLst>
                    <a:ext uri="{9D8B030D-6E8A-4147-A177-3AD203B41FA5}">
                      <a16:colId xmlns:a16="http://schemas.microsoft.com/office/drawing/2014/main" val="20002"/>
                    </a:ext>
                  </a:extLst>
                </a:gridCol>
                <a:gridCol w="4700773">
                  <a:extLst>
                    <a:ext uri="{9D8B030D-6E8A-4147-A177-3AD203B41FA5}">
                      <a16:colId xmlns:a16="http://schemas.microsoft.com/office/drawing/2014/main" val="20003"/>
                    </a:ext>
                  </a:extLst>
                </a:gridCol>
              </a:tblGrid>
              <a:tr h="1651191">
                <a:tc>
                  <a:txBody>
                    <a:bodyPr/>
                    <a:lstStyle/>
                    <a:p>
                      <a:pPr algn="ctr">
                        <a:lnSpc>
                          <a:spcPct val="107000"/>
                        </a:lnSpc>
                        <a:spcAft>
                          <a:spcPts val="0"/>
                        </a:spcAft>
                      </a:pPr>
                      <a:r>
                        <a:rPr lang="en-US" sz="2400" dirty="0">
                          <a:effectLst/>
                          <a:latin typeface="Calibri"/>
                          <a:ea typeface="Calibri"/>
                        </a:rPr>
                        <a:t>Element</a:t>
                      </a:r>
                      <a:endParaRPr lang="ru-RU" sz="2400" dirty="0">
                        <a:effectLst/>
                        <a:latin typeface="Calibri"/>
                        <a:ea typeface="Calibri"/>
                      </a:endParaRPr>
                    </a:p>
                  </a:txBody>
                  <a:tcPr marL="68580" marR="68580" marT="0" marB="0">
                    <a:lnL>
                      <a:noFill/>
                    </a:lnL>
                    <a:lnR>
                      <a:noFill/>
                    </a:lnR>
                    <a:lnT>
                      <a:noFill/>
                    </a:lnT>
                    <a:lnB>
                      <a:noFill/>
                    </a:lnB>
                    <a:solidFill>
                      <a:srgbClr val="CCCCFF"/>
                    </a:solidFill>
                  </a:tcPr>
                </a:tc>
                <a:tc>
                  <a:txBody>
                    <a:bodyPr/>
                    <a:lstStyle/>
                    <a:p>
                      <a:pPr algn="ctr">
                        <a:lnSpc>
                          <a:spcPct val="107000"/>
                        </a:lnSpc>
                        <a:spcAft>
                          <a:spcPts val="0"/>
                        </a:spcAft>
                      </a:pPr>
                      <a:r>
                        <a:rPr lang="en-US" sz="2400" dirty="0">
                          <a:effectLst/>
                          <a:latin typeface="Calibri"/>
                          <a:ea typeface="Calibri"/>
                        </a:rPr>
                        <a:t>Method </a:t>
                      </a:r>
                      <a:endParaRPr lang="ru-RU" sz="2400" dirty="0">
                        <a:effectLst/>
                        <a:latin typeface="Calibri"/>
                        <a:ea typeface="Calibri"/>
                      </a:endParaRPr>
                    </a:p>
                    <a:p>
                      <a:pPr algn="ctr">
                        <a:lnSpc>
                          <a:spcPct val="107000"/>
                        </a:lnSpc>
                        <a:spcAft>
                          <a:spcPts val="0"/>
                        </a:spcAft>
                      </a:pPr>
                      <a:r>
                        <a:rPr lang="en-US" sz="2400" dirty="0">
                          <a:effectLst/>
                          <a:latin typeface="Calibri"/>
                          <a:ea typeface="Calibri"/>
                        </a:rPr>
                        <a:t>of fusion</a:t>
                      </a:r>
                      <a:endParaRPr lang="ru-RU" sz="2400" dirty="0">
                        <a:effectLst/>
                        <a:latin typeface="Calibri"/>
                        <a:ea typeface="Calibri"/>
                      </a:endParaRPr>
                    </a:p>
                  </a:txBody>
                  <a:tcPr marL="68580" marR="68580" marT="0" marB="0">
                    <a:lnL>
                      <a:noFill/>
                    </a:lnL>
                    <a:lnR>
                      <a:noFill/>
                    </a:lnR>
                    <a:lnT>
                      <a:noFill/>
                    </a:lnT>
                    <a:lnB>
                      <a:noFill/>
                    </a:lnB>
                    <a:solidFill>
                      <a:srgbClr val="CCFFFF"/>
                    </a:solidFill>
                  </a:tcPr>
                </a:tc>
                <a:tc>
                  <a:txBody>
                    <a:bodyPr/>
                    <a:lstStyle/>
                    <a:p>
                      <a:pPr algn="ctr">
                        <a:lnSpc>
                          <a:spcPct val="107000"/>
                        </a:lnSpc>
                        <a:spcAft>
                          <a:spcPts val="0"/>
                        </a:spcAft>
                      </a:pPr>
                      <a:r>
                        <a:rPr lang="en-US" sz="2400" dirty="0">
                          <a:effectLst/>
                          <a:latin typeface="Calibri"/>
                          <a:ea typeface="Calibri"/>
                        </a:rPr>
                        <a:t>Years</a:t>
                      </a:r>
                      <a:endParaRPr lang="ru-RU" sz="2400" dirty="0">
                        <a:effectLst/>
                        <a:latin typeface="Calibri"/>
                        <a:ea typeface="Calibri"/>
                      </a:endParaRPr>
                    </a:p>
                  </a:txBody>
                  <a:tcPr marL="68580" marR="68580" marT="0" marB="0">
                    <a:lnL>
                      <a:noFill/>
                    </a:lnL>
                    <a:lnR>
                      <a:noFill/>
                    </a:lnR>
                    <a:lnT>
                      <a:noFill/>
                    </a:lnT>
                    <a:lnB>
                      <a:noFill/>
                    </a:lnB>
                    <a:solidFill>
                      <a:srgbClr val="CCCCFF"/>
                    </a:solidFill>
                  </a:tcPr>
                </a:tc>
                <a:tc>
                  <a:txBody>
                    <a:bodyPr/>
                    <a:lstStyle/>
                    <a:p>
                      <a:pPr algn="ctr">
                        <a:lnSpc>
                          <a:spcPct val="107000"/>
                        </a:lnSpc>
                        <a:spcAft>
                          <a:spcPts val="0"/>
                        </a:spcAft>
                      </a:pPr>
                      <a:r>
                        <a:rPr lang="en-US" sz="2400" dirty="0">
                          <a:effectLst/>
                          <a:latin typeface="Calibri"/>
                          <a:ea typeface="Calibri"/>
                        </a:rPr>
                        <a:t>Beams </a:t>
                      </a:r>
                      <a:endParaRPr lang="ru-RU" sz="2400" dirty="0">
                        <a:effectLst/>
                        <a:latin typeface="Calibri"/>
                        <a:ea typeface="Calibri"/>
                      </a:endParaRPr>
                    </a:p>
                  </a:txBody>
                  <a:tcPr marL="68580" marR="68580" marT="0" marB="0">
                    <a:lnL>
                      <a:noFill/>
                    </a:lnL>
                    <a:lnR>
                      <a:noFill/>
                    </a:lnR>
                    <a:lnT>
                      <a:noFill/>
                    </a:lnT>
                    <a:lnB>
                      <a:noFill/>
                    </a:lnB>
                    <a:solidFill>
                      <a:srgbClr val="CCFFFF"/>
                    </a:solidFill>
                  </a:tcPr>
                </a:tc>
                <a:extLst>
                  <a:ext uri="{0D108BD9-81ED-4DB2-BD59-A6C34878D82A}">
                    <a16:rowId xmlns:a16="http://schemas.microsoft.com/office/drawing/2014/main" val="10000"/>
                  </a:ext>
                </a:extLst>
              </a:tr>
              <a:tr h="995751">
                <a:tc>
                  <a:txBody>
                    <a:bodyPr/>
                    <a:lstStyle/>
                    <a:p>
                      <a:pPr algn="ctr">
                        <a:lnSpc>
                          <a:spcPct val="107000"/>
                        </a:lnSpc>
                        <a:spcAft>
                          <a:spcPts val="0"/>
                        </a:spcAft>
                      </a:pPr>
                      <a:r>
                        <a:rPr lang="ru-RU" sz="2400" dirty="0">
                          <a:effectLst/>
                          <a:latin typeface="Calibri"/>
                          <a:ea typeface="Calibri"/>
                        </a:rPr>
                        <a:t>102 -106</a:t>
                      </a:r>
                    </a:p>
                  </a:txBody>
                  <a:tcPr marL="68580" marR="68580" marT="0" marB="0">
                    <a:lnL>
                      <a:noFill/>
                    </a:lnL>
                    <a:lnR>
                      <a:noFill/>
                    </a:lnR>
                    <a:lnT>
                      <a:noFill/>
                    </a:lnT>
                    <a:lnB>
                      <a:noFill/>
                    </a:lnB>
                    <a:solidFill>
                      <a:srgbClr val="CCCCFF"/>
                    </a:solidFill>
                  </a:tcPr>
                </a:tc>
                <a:tc>
                  <a:txBody>
                    <a:bodyPr/>
                    <a:lstStyle/>
                    <a:p>
                      <a:pPr algn="ctr">
                        <a:lnSpc>
                          <a:spcPct val="107000"/>
                        </a:lnSpc>
                        <a:spcAft>
                          <a:spcPts val="0"/>
                        </a:spcAft>
                      </a:pPr>
                      <a:endParaRPr lang="ru-RU" sz="2400" dirty="0">
                        <a:effectLst/>
                        <a:latin typeface="Calibri"/>
                        <a:ea typeface="Calibri"/>
                      </a:endParaRPr>
                    </a:p>
                  </a:txBody>
                  <a:tcPr marL="68580" marR="68580" marT="0" marB="0">
                    <a:lnL>
                      <a:noFill/>
                    </a:lnL>
                    <a:lnR>
                      <a:noFill/>
                    </a:lnR>
                    <a:lnT>
                      <a:noFill/>
                    </a:lnT>
                    <a:lnB>
                      <a:noFill/>
                    </a:lnB>
                    <a:solidFill>
                      <a:srgbClr val="CCFFFF"/>
                    </a:solidFill>
                  </a:tcPr>
                </a:tc>
                <a:tc>
                  <a:txBody>
                    <a:bodyPr/>
                    <a:lstStyle/>
                    <a:p>
                      <a:pPr>
                        <a:lnSpc>
                          <a:spcPct val="107000"/>
                        </a:lnSpc>
                        <a:spcAft>
                          <a:spcPts val="0"/>
                        </a:spcAft>
                      </a:pPr>
                      <a:r>
                        <a:rPr lang="en-US" sz="2400" dirty="0">
                          <a:effectLst/>
                          <a:latin typeface="Calibri"/>
                          <a:ea typeface="Calibri"/>
                        </a:rPr>
                        <a:t>1967 – 1974</a:t>
                      </a:r>
                      <a:endParaRPr lang="ru-RU" sz="2400" dirty="0">
                        <a:effectLst/>
                        <a:latin typeface="Calibri"/>
                        <a:ea typeface="Calibri"/>
                      </a:endParaRPr>
                    </a:p>
                  </a:txBody>
                  <a:tcPr marL="68580" marR="68580" marT="0" marB="0">
                    <a:lnL>
                      <a:noFill/>
                    </a:lnL>
                    <a:lnR>
                      <a:noFill/>
                    </a:lnR>
                    <a:lnT>
                      <a:noFill/>
                    </a:lnT>
                    <a:lnB>
                      <a:noFill/>
                    </a:lnB>
                    <a:solidFill>
                      <a:srgbClr val="CCCCFF"/>
                    </a:solidFill>
                  </a:tcPr>
                </a:tc>
                <a:tc>
                  <a:txBody>
                    <a:bodyPr/>
                    <a:lstStyle/>
                    <a:p>
                      <a:pPr>
                        <a:lnSpc>
                          <a:spcPct val="107000"/>
                        </a:lnSpc>
                        <a:spcAft>
                          <a:spcPts val="0"/>
                        </a:spcAft>
                      </a:pPr>
                      <a:r>
                        <a:rPr lang="en-US" sz="2400" baseline="30000" dirty="0">
                          <a:effectLst/>
                          <a:latin typeface="Calibri"/>
                          <a:ea typeface="Calibri"/>
                        </a:rPr>
                        <a:t>11</a:t>
                      </a:r>
                      <a:r>
                        <a:rPr lang="en-US" sz="2400" dirty="0">
                          <a:effectLst/>
                          <a:latin typeface="Calibri"/>
                          <a:ea typeface="Calibri"/>
                        </a:rPr>
                        <a:t>C, </a:t>
                      </a:r>
                      <a:r>
                        <a:rPr lang="en-US" sz="2400" baseline="30000" dirty="0">
                          <a:effectLst/>
                          <a:latin typeface="Calibri"/>
                          <a:ea typeface="Calibri"/>
                        </a:rPr>
                        <a:t>12</a:t>
                      </a:r>
                      <a:r>
                        <a:rPr lang="ru-RU" sz="2400" dirty="0">
                          <a:effectLst/>
                          <a:latin typeface="Calibri"/>
                          <a:ea typeface="Calibri"/>
                        </a:rPr>
                        <a:t>С</a:t>
                      </a:r>
                      <a:r>
                        <a:rPr lang="en-US" sz="2400" dirty="0">
                          <a:effectLst/>
                          <a:latin typeface="Calibri"/>
                          <a:ea typeface="Calibri"/>
                        </a:rPr>
                        <a:t> ,  </a:t>
                      </a:r>
                      <a:r>
                        <a:rPr lang="en-US" sz="2400" baseline="30000" dirty="0">
                          <a:effectLst/>
                          <a:latin typeface="Calibri"/>
                          <a:ea typeface="Calibri"/>
                        </a:rPr>
                        <a:t>13</a:t>
                      </a:r>
                      <a:r>
                        <a:rPr lang="ru-RU" sz="2400" dirty="0">
                          <a:effectLst/>
                          <a:latin typeface="Calibri"/>
                          <a:ea typeface="Calibri"/>
                        </a:rPr>
                        <a:t>С</a:t>
                      </a:r>
                      <a:r>
                        <a:rPr lang="en-US" sz="2400" dirty="0">
                          <a:effectLst/>
                          <a:latin typeface="Calibri"/>
                          <a:ea typeface="Calibri"/>
                        </a:rPr>
                        <a:t>, </a:t>
                      </a:r>
                      <a:r>
                        <a:rPr lang="en-US" sz="2400" baseline="30000" dirty="0">
                          <a:effectLst/>
                          <a:latin typeface="Calibri"/>
                          <a:ea typeface="Calibri"/>
                        </a:rPr>
                        <a:t>15</a:t>
                      </a:r>
                      <a:r>
                        <a:rPr lang="en-US" sz="2400" dirty="0">
                          <a:effectLst/>
                          <a:latin typeface="Calibri"/>
                          <a:ea typeface="Calibri"/>
                        </a:rPr>
                        <a:t>N, </a:t>
                      </a:r>
                      <a:r>
                        <a:rPr lang="en-US" sz="2400" baseline="30000" dirty="0">
                          <a:effectLst/>
                          <a:latin typeface="Calibri"/>
                          <a:ea typeface="Calibri"/>
                        </a:rPr>
                        <a:t>18</a:t>
                      </a:r>
                      <a:r>
                        <a:rPr lang="en-US" sz="2400" dirty="0">
                          <a:effectLst/>
                          <a:latin typeface="Calibri"/>
                          <a:ea typeface="Calibri"/>
                        </a:rPr>
                        <a:t>O,  </a:t>
                      </a:r>
                      <a:r>
                        <a:rPr lang="en-US" sz="2400" baseline="30000" dirty="0">
                          <a:effectLst/>
                          <a:latin typeface="Calibri"/>
                          <a:ea typeface="Calibri"/>
                        </a:rPr>
                        <a:t>22</a:t>
                      </a:r>
                      <a:r>
                        <a:rPr lang="en-US" sz="2400" dirty="0">
                          <a:effectLst/>
                          <a:latin typeface="Calibri"/>
                          <a:ea typeface="Calibri"/>
                        </a:rPr>
                        <a:t>Ne </a:t>
                      </a:r>
                    </a:p>
                    <a:p>
                      <a:pPr>
                        <a:lnSpc>
                          <a:spcPct val="107000"/>
                        </a:lnSpc>
                        <a:spcAft>
                          <a:spcPts val="0"/>
                        </a:spcAft>
                      </a:pPr>
                      <a:r>
                        <a:rPr lang="en-US" sz="1600" u="sng" dirty="0">
                          <a:effectLst/>
                          <a:latin typeface="Calibri"/>
                          <a:ea typeface="Calibri"/>
                        </a:rPr>
                        <a:t>Stockholm, </a:t>
                      </a:r>
                      <a:r>
                        <a:rPr lang="en-US" sz="1600" u="sng" dirty="0" err="1">
                          <a:effectLst/>
                          <a:latin typeface="Calibri"/>
                          <a:ea typeface="Calibri"/>
                        </a:rPr>
                        <a:t>Berceley,Moscow,Dubna,Oak</a:t>
                      </a:r>
                      <a:r>
                        <a:rPr lang="en-US" sz="1600" u="sng" dirty="0">
                          <a:effectLst/>
                          <a:latin typeface="Calibri"/>
                          <a:ea typeface="Calibri"/>
                        </a:rPr>
                        <a:t> Ridge</a:t>
                      </a:r>
                    </a:p>
                  </a:txBody>
                  <a:tcPr marL="68580" marR="68580" marT="0" marB="0">
                    <a:lnL>
                      <a:noFill/>
                    </a:lnL>
                    <a:lnR>
                      <a:noFill/>
                    </a:lnR>
                    <a:lnT>
                      <a:noFill/>
                    </a:lnT>
                    <a:lnB>
                      <a:noFill/>
                    </a:lnB>
                    <a:solidFill>
                      <a:srgbClr val="CCFFFF"/>
                    </a:solidFill>
                  </a:tcPr>
                </a:tc>
                <a:extLst>
                  <a:ext uri="{0D108BD9-81ED-4DB2-BD59-A6C34878D82A}">
                    <a16:rowId xmlns:a16="http://schemas.microsoft.com/office/drawing/2014/main" val="10001"/>
                  </a:ext>
                </a:extLst>
              </a:tr>
              <a:tr h="1727518">
                <a:tc>
                  <a:txBody>
                    <a:bodyPr/>
                    <a:lstStyle/>
                    <a:p>
                      <a:pPr algn="ctr">
                        <a:lnSpc>
                          <a:spcPct val="107000"/>
                        </a:lnSpc>
                        <a:spcAft>
                          <a:spcPts val="0"/>
                        </a:spcAft>
                      </a:pPr>
                      <a:r>
                        <a:rPr lang="en-US" sz="2400" dirty="0">
                          <a:effectLst/>
                          <a:latin typeface="Calibri"/>
                          <a:ea typeface="Calibri"/>
                        </a:rPr>
                        <a:t>107- 113</a:t>
                      </a:r>
                      <a:endParaRPr lang="ru-RU" sz="2400" dirty="0">
                        <a:effectLst/>
                        <a:latin typeface="Calibri"/>
                        <a:ea typeface="Calibri"/>
                      </a:endParaRPr>
                    </a:p>
                  </a:txBody>
                  <a:tcPr marL="68580" marR="68580" marT="0" marB="0">
                    <a:lnL>
                      <a:noFill/>
                    </a:lnL>
                    <a:lnR>
                      <a:noFill/>
                    </a:lnR>
                    <a:lnT>
                      <a:noFill/>
                    </a:lnT>
                    <a:lnB>
                      <a:noFill/>
                    </a:lnB>
                    <a:solidFill>
                      <a:srgbClr val="CCCCFF"/>
                    </a:solidFill>
                  </a:tcPr>
                </a:tc>
                <a:tc>
                  <a:txBody>
                    <a:bodyPr/>
                    <a:lstStyle/>
                    <a:p>
                      <a:pPr algn="ctr">
                        <a:lnSpc>
                          <a:spcPct val="107000"/>
                        </a:lnSpc>
                        <a:spcAft>
                          <a:spcPts val="0"/>
                        </a:spcAft>
                      </a:pPr>
                      <a:r>
                        <a:rPr lang="en-US" sz="2400" dirty="0">
                          <a:effectLst/>
                          <a:latin typeface="Calibri"/>
                          <a:ea typeface="Calibri"/>
                        </a:rPr>
                        <a:t>cold</a:t>
                      </a:r>
                      <a:endParaRPr lang="ru-RU" sz="2400" dirty="0">
                        <a:effectLst/>
                        <a:latin typeface="Calibri"/>
                        <a:ea typeface="Calibri"/>
                      </a:endParaRPr>
                    </a:p>
                  </a:txBody>
                  <a:tcPr marL="68580" marR="68580" marT="0" marB="0">
                    <a:lnL>
                      <a:noFill/>
                    </a:lnL>
                    <a:lnR>
                      <a:noFill/>
                    </a:lnR>
                    <a:lnT>
                      <a:noFill/>
                    </a:lnT>
                    <a:lnB>
                      <a:noFill/>
                    </a:lnB>
                    <a:solidFill>
                      <a:srgbClr val="CCFFFF"/>
                    </a:solidFill>
                  </a:tcPr>
                </a:tc>
                <a:tc>
                  <a:txBody>
                    <a:bodyPr/>
                    <a:lstStyle/>
                    <a:p>
                      <a:pPr>
                        <a:lnSpc>
                          <a:spcPct val="107000"/>
                        </a:lnSpc>
                        <a:spcAft>
                          <a:spcPts val="0"/>
                        </a:spcAft>
                      </a:pPr>
                      <a:r>
                        <a:rPr lang="en-US" sz="2400">
                          <a:effectLst/>
                          <a:latin typeface="Calibri"/>
                          <a:ea typeface="Calibri"/>
                        </a:rPr>
                        <a:t>1974 – 2012</a:t>
                      </a:r>
                      <a:endParaRPr lang="ru-RU" sz="2400">
                        <a:effectLst/>
                        <a:latin typeface="Calibri"/>
                        <a:ea typeface="Calibri"/>
                      </a:endParaRPr>
                    </a:p>
                  </a:txBody>
                  <a:tcPr marL="68580" marR="68580" marT="0" marB="0">
                    <a:lnL>
                      <a:noFill/>
                    </a:lnL>
                    <a:lnR>
                      <a:noFill/>
                    </a:lnR>
                    <a:lnT>
                      <a:noFill/>
                    </a:lnT>
                    <a:lnB>
                      <a:noFill/>
                    </a:lnB>
                    <a:solidFill>
                      <a:srgbClr val="CCCCFF"/>
                    </a:solidFill>
                  </a:tcPr>
                </a:tc>
                <a:tc>
                  <a:txBody>
                    <a:bodyPr/>
                    <a:lstStyle/>
                    <a:p>
                      <a:pPr>
                        <a:lnSpc>
                          <a:spcPct val="107000"/>
                        </a:lnSpc>
                        <a:spcAft>
                          <a:spcPts val="0"/>
                        </a:spcAft>
                      </a:pPr>
                      <a:r>
                        <a:rPr lang="en-US" sz="2400" baseline="30000" dirty="0">
                          <a:effectLst/>
                          <a:latin typeface="Calibri"/>
                          <a:ea typeface="Calibri"/>
                        </a:rPr>
                        <a:t>40</a:t>
                      </a:r>
                      <a:r>
                        <a:rPr lang="en-US" sz="2400" dirty="0">
                          <a:effectLst/>
                          <a:latin typeface="Calibri"/>
                          <a:ea typeface="Calibri"/>
                        </a:rPr>
                        <a:t>Ar, </a:t>
                      </a:r>
                      <a:r>
                        <a:rPr lang="en-US" sz="2400" baseline="30000" dirty="0">
                          <a:effectLst/>
                          <a:latin typeface="Calibri"/>
                          <a:ea typeface="Calibri"/>
                        </a:rPr>
                        <a:t>44</a:t>
                      </a:r>
                      <a:r>
                        <a:rPr lang="en-US" sz="2400" dirty="0">
                          <a:effectLst/>
                          <a:latin typeface="Calibri"/>
                          <a:ea typeface="Calibri"/>
                        </a:rPr>
                        <a:t>Ca, </a:t>
                      </a:r>
                      <a:r>
                        <a:rPr lang="en-US" sz="2400" baseline="30000" dirty="0">
                          <a:effectLst/>
                          <a:latin typeface="Calibri"/>
                          <a:ea typeface="Calibri"/>
                        </a:rPr>
                        <a:t>48</a:t>
                      </a:r>
                      <a:r>
                        <a:rPr lang="en-US" sz="2400" dirty="0">
                          <a:effectLst/>
                          <a:latin typeface="Calibri"/>
                          <a:ea typeface="Calibri"/>
                        </a:rPr>
                        <a:t>Ca, </a:t>
                      </a:r>
                      <a:r>
                        <a:rPr lang="en-US" sz="2400" baseline="30000" dirty="0">
                          <a:effectLst/>
                          <a:latin typeface="Calibri"/>
                          <a:ea typeface="Calibri"/>
                        </a:rPr>
                        <a:t>50</a:t>
                      </a:r>
                      <a:r>
                        <a:rPr lang="en-US" sz="2400" dirty="0">
                          <a:effectLst/>
                          <a:latin typeface="Calibri"/>
                          <a:ea typeface="Calibri"/>
                        </a:rPr>
                        <a:t>Ti,  </a:t>
                      </a:r>
                      <a:r>
                        <a:rPr lang="en-US" sz="2400" baseline="30000" dirty="0">
                          <a:effectLst/>
                          <a:latin typeface="Calibri"/>
                          <a:ea typeface="Calibri"/>
                        </a:rPr>
                        <a:t>54</a:t>
                      </a:r>
                      <a:r>
                        <a:rPr lang="en-US" sz="2400" dirty="0">
                          <a:effectLst/>
                          <a:latin typeface="Calibri"/>
                          <a:ea typeface="Calibri"/>
                        </a:rPr>
                        <a:t>Cr, </a:t>
                      </a:r>
                      <a:r>
                        <a:rPr lang="en-US" sz="2400" baseline="30000" dirty="0">
                          <a:effectLst/>
                          <a:latin typeface="Calibri"/>
                          <a:ea typeface="Calibri"/>
                        </a:rPr>
                        <a:t>51</a:t>
                      </a:r>
                      <a:r>
                        <a:rPr lang="en-US" sz="2400" dirty="0">
                          <a:effectLst/>
                          <a:latin typeface="Calibri"/>
                          <a:ea typeface="Calibri"/>
                        </a:rPr>
                        <a:t>V,</a:t>
                      </a:r>
                    </a:p>
                    <a:p>
                      <a:pPr>
                        <a:lnSpc>
                          <a:spcPct val="107000"/>
                        </a:lnSpc>
                        <a:spcBef>
                          <a:spcPts val="600"/>
                        </a:spcBef>
                        <a:spcAft>
                          <a:spcPts val="0"/>
                        </a:spcAft>
                      </a:pPr>
                      <a:r>
                        <a:rPr lang="en-US" sz="2400" dirty="0">
                          <a:effectLst/>
                          <a:latin typeface="Calibri"/>
                          <a:ea typeface="Calibri"/>
                        </a:rPr>
                        <a:t> </a:t>
                      </a:r>
                      <a:r>
                        <a:rPr lang="en-US" sz="2400" baseline="30000" dirty="0">
                          <a:effectLst/>
                          <a:latin typeface="Calibri"/>
                          <a:ea typeface="Calibri"/>
                        </a:rPr>
                        <a:t>55</a:t>
                      </a:r>
                      <a:r>
                        <a:rPr lang="en-US" sz="2400" dirty="0">
                          <a:effectLst/>
                          <a:latin typeface="Calibri"/>
                          <a:ea typeface="Calibri"/>
                        </a:rPr>
                        <a:t>Mn, </a:t>
                      </a:r>
                      <a:r>
                        <a:rPr lang="en-US" sz="2400" baseline="30000" dirty="0">
                          <a:effectLst/>
                          <a:latin typeface="Calibri"/>
                          <a:ea typeface="Calibri"/>
                        </a:rPr>
                        <a:t>56</a:t>
                      </a:r>
                      <a:r>
                        <a:rPr lang="en-US" sz="2400" dirty="0">
                          <a:effectLst/>
                          <a:latin typeface="Calibri"/>
                          <a:ea typeface="Calibri"/>
                        </a:rPr>
                        <a:t>Fe, 58Fe, </a:t>
                      </a:r>
                      <a:r>
                        <a:rPr lang="en-US" sz="2400" baseline="30000" dirty="0">
                          <a:effectLst/>
                          <a:latin typeface="Calibri"/>
                          <a:ea typeface="Calibri"/>
                        </a:rPr>
                        <a:t>59</a:t>
                      </a:r>
                      <a:r>
                        <a:rPr lang="en-US" sz="2400" dirty="0">
                          <a:effectLst/>
                          <a:latin typeface="Calibri"/>
                          <a:ea typeface="Calibri"/>
                        </a:rPr>
                        <a:t>Co, </a:t>
                      </a:r>
                      <a:r>
                        <a:rPr lang="en-US" sz="2400" baseline="30000" dirty="0">
                          <a:effectLst/>
                          <a:latin typeface="Calibri"/>
                          <a:ea typeface="Calibri"/>
                        </a:rPr>
                        <a:t>64</a:t>
                      </a:r>
                      <a:r>
                        <a:rPr lang="en-US" sz="2400" dirty="0">
                          <a:effectLst/>
                          <a:latin typeface="Calibri"/>
                          <a:ea typeface="Calibri"/>
                        </a:rPr>
                        <a:t>Ni</a:t>
                      </a:r>
                    </a:p>
                    <a:p>
                      <a:pPr>
                        <a:lnSpc>
                          <a:spcPct val="107000"/>
                        </a:lnSpc>
                        <a:spcBef>
                          <a:spcPts val="600"/>
                        </a:spcBef>
                        <a:spcAft>
                          <a:spcPts val="0"/>
                        </a:spcAft>
                      </a:pPr>
                      <a:r>
                        <a:rPr lang="en-US" sz="1600" b="0" i="0" u="sng" dirty="0" err="1">
                          <a:effectLst/>
                          <a:latin typeface="Calibri"/>
                          <a:ea typeface="Calibri"/>
                        </a:rPr>
                        <a:t>Berceley,Dubna,Darmstadt,RIKEN</a:t>
                      </a:r>
                      <a:endParaRPr lang="en-US" sz="1600" b="0" i="0" u="sng" dirty="0">
                        <a:effectLst/>
                        <a:latin typeface="Calibri"/>
                        <a:ea typeface="Calibri"/>
                      </a:endParaRPr>
                    </a:p>
                    <a:p>
                      <a:pPr>
                        <a:lnSpc>
                          <a:spcPct val="107000"/>
                        </a:lnSpc>
                        <a:spcAft>
                          <a:spcPts val="0"/>
                        </a:spcAft>
                      </a:pPr>
                      <a:endParaRPr lang="ru-RU" sz="2400" dirty="0">
                        <a:effectLst/>
                        <a:latin typeface="Calibri"/>
                        <a:ea typeface="Calibri"/>
                      </a:endParaRPr>
                    </a:p>
                  </a:txBody>
                  <a:tcPr marL="68580" marR="68580" marT="0" marB="0">
                    <a:lnL>
                      <a:noFill/>
                    </a:lnL>
                    <a:lnR>
                      <a:noFill/>
                    </a:lnR>
                    <a:lnT>
                      <a:noFill/>
                    </a:lnT>
                    <a:lnB>
                      <a:noFill/>
                    </a:lnB>
                    <a:solidFill>
                      <a:srgbClr val="CCFFFF"/>
                    </a:solidFill>
                  </a:tcPr>
                </a:tc>
                <a:extLst>
                  <a:ext uri="{0D108BD9-81ED-4DB2-BD59-A6C34878D82A}">
                    <a16:rowId xmlns:a16="http://schemas.microsoft.com/office/drawing/2014/main" val="10002"/>
                  </a:ext>
                </a:extLst>
              </a:tr>
              <a:tr h="560004">
                <a:tc>
                  <a:txBody>
                    <a:bodyPr/>
                    <a:lstStyle/>
                    <a:p>
                      <a:pPr algn="ctr">
                        <a:lnSpc>
                          <a:spcPct val="107000"/>
                        </a:lnSpc>
                        <a:spcAft>
                          <a:spcPts val="0"/>
                        </a:spcAft>
                      </a:pPr>
                      <a:r>
                        <a:rPr lang="en-US" sz="2400" dirty="0">
                          <a:effectLst/>
                          <a:latin typeface="Calibri"/>
                          <a:ea typeface="Calibri"/>
                        </a:rPr>
                        <a:t>114-118</a:t>
                      </a:r>
                      <a:endParaRPr lang="ru-RU" sz="2400" dirty="0">
                        <a:effectLst/>
                        <a:latin typeface="Calibri"/>
                        <a:ea typeface="Calibri"/>
                      </a:endParaRPr>
                    </a:p>
                  </a:txBody>
                  <a:tcPr marL="68580" marR="68580" marT="0" marB="0">
                    <a:lnL>
                      <a:noFill/>
                    </a:lnL>
                    <a:lnR>
                      <a:noFill/>
                    </a:lnR>
                    <a:lnT>
                      <a:noFill/>
                    </a:lnT>
                    <a:lnB>
                      <a:noFill/>
                    </a:lnB>
                    <a:solidFill>
                      <a:srgbClr val="CCCCFF"/>
                    </a:solidFill>
                  </a:tcPr>
                </a:tc>
                <a:tc>
                  <a:txBody>
                    <a:bodyPr/>
                    <a:lstStyle/>
                    <a:p>
                      <a:pPr algn="ctr">
                        <a:lnSpc>
                          <a:spcPct val="107000"/>
                        </a:lnSpc>
                        <a:spcAft>
                          <a:spcPts val="0"/>
                        </a:spcAft>
                      </a:pPr>
                      <a:r>
                        <a:rPr lang="en-US" sz="2400" dirty="0">
                          <a:effectLst/>
                          <a:latin typeface="Calibri"/>
                          <a:ea typeface="Calibri"/>
                        </a:rPr>
                        <a:t>hot</a:t>
                      </a:r>
                      <a:endParaRPr lang="ru-RU" sz="2400" dirty="0">
                        <a:effectLst/>
                        <a:latin typeface="Calibri"/>
                        <a:ea typeface="Calibri"/>
                      </a:endParaRPr>
                    </a:p>
                  </a:txBody>
                  <a:tcPr marL="68580" marR="68580" marT="0" marB="0">
                    <a:lnL>
                      <a:noFill/>
                    </a:lnL>
                    <a:lnR>
                      <a:noFill/>
                    </a:lnR>
                    <a:lnT>
                      <a:noFill/>
                    </a:lnT>
                    <a:lnB>
                      <a:noFill/>
                    </a:lnB>
                    <a:solidFill>
                      <a:srgbClr val="CCFFFF"/>
                    </a:solidFill>
                  </a:tcPr>
                </a:tc>
                <a:tc>
                  <a:txBody>
                    <a:bodyPr/>
                    <a:lstStyle/>
                    <a:p>
                      <a:pPr>
                        <a:lnSpc>
                          <a:spcPct val="107000"/>
                        </a:lnSpc>
                        <a:spcAft>
                          <a:spcPts val="0"/>
                        </a:spcAft>
                      </a:pPr>
                      <a:r>
                        <a:rPr lang="en-US" sz="2400">
                          <a:effectLst/>
                          <a:latin typeface="Calibri"/>
                          <a:ea typeface="Calibri"/>
                        </a:rPr>
                        <a:t>1999- 2016</a:t>
                      </a:r>
                      <a:endParaRPr lang="ru-RU" sz="2400">
                        <a:effectLst/>
                        <a:latin typeface="Calibri"/>
                        <a:ea typeface="Calibri"/>
                      </a:endParaRPr>
                    </a:p>
                  </a:txBody>
                  <a:tcPr marL="68580" marR="68580" marT="0" marB="0">
                    <a:lnL>
                      <a:noFill/>
                    </a:lnL>
                    <a:lnR>
                      <a:noFill/>
                    </a:lnR>
                    <a:lnT>
                      <a:noFill/>
                    </a:lnT>
                    <a:lnB>
                      <a:noFill/>
                    </a:lnB>
                    <a:solidFill>
                      <a:srgbClr val="CCCCFF"/>
                    </a:solidFill>
                  </a:tcPr>
                </a:tc>
                <a:tc>
                  <a:txBody>
                    <a:bodyPr/>
                    <a:lstStyle/>
                    <a:p>
                      <a:pPr>
                        <a:lnSpc>
                          <a:spcPct val="107000"/>
                        </a:lnSpc>
                        <a:spcAft>
                          <a:spcPts val="0"/>
                        </a:spcAft>
                      </a:pPr>
                      <a:r>
                        <a:rPr lang="en-US" sz="2400" baseline="30000" dirty="0">
                          <a:effectLst/>
                          <a:latin typeface="Calibri"/>
                          <a:ea typeface="Calibri"/>
                        </a:rPr>
                        <a:t>48</a:t>
                      </a:r>
                      <a:r>
                        <a:rPr lang="en-US" sz="2400" dirty="0">
                          <a:effectLst/>
                          <a:latin typeface="Calibri"/>
                          <a:ea typeface="Calibri"/>
                        </a:rPr>
                        <a:t>Ca</a:t>
                      </a:r>
                    </a:p>
                    <a:p>
                      <a:pPr>
                        <a:lnSpc>
                          <a:spcPct val="107000"/>
                        </a:lnSpc>
                        <a:spcAft>
                          <a:spcPts val="0"/>
                        </a:spcAft>
                      </a:pPr>
                      <a:r>
                        <a:rPr lang="en-US" sz="1600" u="sng" dirty="0" err="1">
                          <a:effectLst/>
                          <a:latin typeface="Calibri"/>
                          <a:ea typeface="Calibri"/>
                        </a:rPr>
                        <a:t>Dubna</a:t>
                      </a:r>
                      <a:r>
                        <a:rPr lang="en-US" sz="1600" u="sng" dirty="0">
                          <a:effectLst/>
                          <a:latin typeface="Calibri"/>
                          <a:ea typeface="Calibri"/>
                        </a:rPr>
                        <a:t>, Darmstadt,</a:t>
                      </a:r>
                      <a:r>
                        <a:rPr lang="en-US" sz="1600" u="sng" baseline="0" dirty="0">
                          <a:effectLst/>
                          <a:latin typeface="Calibri"/>
                          <a:ea typeface="Calibri"/>
                        </a:rPr>
                        <a:t> </a:t>
                      </a:r>
                      <a:r>
                        <a:rPr lang="en-US" sz="1600" u="sng" baseline="0" dirty="0" err="1">
                          <a:effectLst/>
                          <a:latin typeface="Calibri"/>
                          <a:ea typeface="Calibri"/>
                        </a:rPr>
                        <a:t>Berceley,RIKEN</a:t>
                      </a:r>
                      <a:r>
                        <a:rPr lang="en-US" sz="1600" u="sng" baseline="0" dirty="0">
                          <a:effectLst/>
                          <a:latin typeface="Calibri"/>
                          <a:ea typeface="Calibri"/>
                        </a:rPr>
                        <a:t>  </a:t>
                      </a:r>
                    </a:p>
                    <a:p>
                      <a:pPr>
                        <a:lnSpc>
                          <a:spcPct val="107000"/>
                        </a:lnSpc>
                        <a:spcAft>
                          <a:spcPts val="0"/>
                        </a:spcAft>
                      </a:pPr>
                      <a:endParaRPr lang="ru-RU" sz="1600" dirty="0">
                        <a:effectLst/>
                        <a:latin typeface="Calibri"/>
                        <a:ea typeface="Calibri"/>
                      </a:endParaRPr>
                    </a:p>
                  </a:txBody>
                  <a:tcPr marL="68580" marR="68580" marT="0" marB="0">
                    <a:lnL>
                      <a:noFill/>
                    </a:lnL>
                    <a:lnR>
                      <a:noFill/>
                    </a:lnR>
                    <a:lnT>
                      <a:noFill/>
                    </a:lnT>
                    <a:lnB>
                      <a:noFill/>
                    </a:lnB>
                    <a:solidFill>
                      <a:srgbClr val="CCFFFF"/>
                    </a:solidFill>
                  </a:tcPr>
                </a:tc>
                <a:extLst>
                  <a:ext uri="{0D108BD9-81ED-4DB2-BD59-A6C34878D82A}">
                    <a16:rowId xmlns:a16="http://schemas.microsoft.com/office/drawing/2014/main" val="10003"/>
                  </a:ext>
                </a:extLst>
              </a:tr>
            </a:tbl>
          </a:graphicData>
        </a:graphic>
      </p:graphicFrame>
      <p:sp>
        <p:nvSpPr>
          <p:cNvPr id="5" name="Прямоугольник 4"/>
          <p:cNvSpPr/>
          <p:nvPr/>
        </p:nvSpPr>
        <p:spPr>
          <a:xfrm>
            <a:off x="387179" y="316180"/>
            <a:ext cx="11565924" cy="523220"/>
          </a:xfrm>
          <a:prstGeom prst="rect">
            <a:avLst/>
          </a:prstGeom>
        </p:spPr>
        <p:txBody>
          <a:bodyPr wrap="square">
            <a:spAutoFit/>
          </a:bodyPr>
          <a:lstStyle/>
          <a:p>
            <a:pPr algn="ctr"/>
            <a:r>
              <a:rPr lang="en-US" sz="2800" dirty="0"/>
              <a:t>History of the accelerator based discovery of </a:t>
            </a:r>
            <a:r>
              <a:rPr lang="en-US" sz="2800" dirty="0" err="1"/>
              <a:t>transfermium</a:t>
            </a:r>
            <a:r>
              <a:rPr lang="en-US" sz="2800" dirty="0"/>
              <a:t> elements </a:t>
            </a:r>
            <a:endParaRPr lang="ru-RU" sz="2800" dirty="0"/>
          </a:p>
        </p:txBody>
      </p:sp>
    </p:spTree>
    <p:extLst>
      <p:ext uri="{BB962C8B-B14F-4D97-AF65-F5344CB8AC3E}">
        <p14:creationId xmlns:p14="http://schemas.microsoft.com/office/powerpoint/2010/main" val="841452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B69C27EF-E262-4B16-8ECB-3A09F3314C95}"/>
              </a:ext>
            </a:extLst>
          </p:cNvPr>
          <p:cNvPicPr>
            <a:picLocks noChangeAspect="1"/>
          </p:cNvPicPr>
          <p:nvPr/>
        </p:nvPicPr>
        <p:blipFill>
          <a:blip r:embed="rId2"/>
          <a:stretch>
            <a:fillRect/>
          </a:stretch>
        </p:blipFill>
        <p:spPr>
          <a:xfrm>
            <a:off x="1477518" y="617220"/>
            <a:ext cx="9236964" cy="5623560"/>
          </a:xfrm>
          <a:prstGeom prst="rect">
            <a:avLst/>
          </a:prstGeom>
        </p:spPr>
      </p:pic>
    </p:spTree>
    <p:extLst>
      <p:ext uri="{BB962C8B-B14F-4D97-AF65-F5344CB8AC3E}">
        <p14:creationId xmlns:p14="http://schemas.microsoft.com/office/powerpoint/2010/main" val="95617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alpha val="45000"/>
          </a:schemeClr>
        </a:solidFill>
        <a:effectLst/>
      </p:bgPr>
    </p:bg>
    <p:spTree>
      <p:nvGrpSpPr>
        <p:cNvPr id="1" name=""/>
        <p:cNvGrpSpPr/>
        <p:nvPr/>
      </p:nvGrpSpPr>
      <p:grpSpPr>
        <a:xfrm>
          <a:off x="0" y="0"/>
          <a:ext cx="0" cy="0"/>
          <a:chOff x="0" y="0"/>
          <a:chExt cx="0" cy="0"/>
        </a:xfrm>
      </p:grpSpPr>
      <p:sp>
        <p:nvSpPr>
          <p:cNvPr id="5" name="Заголовок 1"/>
          <p:cNvSpPr>
            <a:spLocks noGrp="1"/>
          </p:cNvSpPr>
          <p:nvPr>
            <p:ph idx="1"/>
          </p:nvPr>
        </p:nvSpPr>
        <p:spPr>
          <a:xfrm>
            <a:off x="1452880" y="5466080"/>
            <a:ext cx="10097436" cy="1264233"/>
          </a:xfrm>
        </p:spPr>
        <p:txBody>
          <a:bodyPr>
            <a:normAutofit fontScale="70000" lnSpcReduction="20000"/>
          </a:bodyPr>
          <a:lstStyle/>
          <a:p>
            <a:pPr marL="0" indent="0">
              <a:buNone/>
            </a:pPr>
            <a:r>
              <a:rPr lang="en-US" sz="4900" i="1" dirty="0"/>
              <a:t>   GASSOL.   The FLNR JINR concept of the magnetic separator of SHE, which assumes the application of a  superconducting solenoid.           </a:t>
            </a:r>
            <a:r>
              <a:rPr lang="en-US" sz="4900" i="1" dirty="0">
                <a:solidFill>
                  <a:srgbClr val="00B050"/>
                </a:solidFill>
              </a:rPr>
              <a:t>Solovyev D.</a:t>
            </a:r>
            <a:r>
              <a:rPr lang="en-US" sz="4900" i="1" dirty="0"/>
              <a:t>                    </a:t>
            </a:r>
            <a:endParaRPr lang="ru-RU" dirty="0"/>
          </a:p>
        </p:txBody>
      </p:sp>
      <p:pic>
        <p:nvPicPr>
          <p:cNvPr id="7" name="Picture 731"/>
          <p:cNvPicPr/>
          <p:nvPr/>
        </p:nvPicPr>
        <p:blipFill>
          <a:blip r:embed="rId2"/>
          <a:stretch>
            <a:fillRect/>
          </a:stretch>
        </p:blipFill>
        <p:spPr>
          <a:xfrm>
            <a:off x="338189" y="271407"/>
            <a:ext cx="7539788" cy="4692316"/>
          </a:xfrm>
          <a:prstGeom prst="rect">
            <a:avLst/>
          </a:prstGeom>
        </p:spPr>
      </p:pic>
      <p:pic>
        <p:nvPicPr>
          <p:cNvPr id="6" name="Picture 4"/>
          <p:cNvPicPr>
            <a:picLocks noChangeAspect="1" noChangeArrowheads="1"/>
          </p:cNvPicPr>
          <p:nvPr/>
        </p:nvPicPr>
        <p:blipFill>
          <a:blip r:embed="rId3" cstate="print"/>
          <a:srcRect/>
          <a:stretch>
            <a:fillRect/>
          </a:stretch>
        </p:blipFill>
        <p:spPr bwMode="auto">
          <a:xfrm>
            <a:off x="8187838" y="456995"/>
            <a:ext cx="2528379" cy="2520000"/>
          </a:xfrm>
          <a:prstGeom prst="rect">
            <a:avLst/>
          </a:prstGeom>
          <a:noFill/>
          <a:ln w="9525">
            <a:solidFill>
              <a:schemeClr val="tx1"/>
            </a:solidFill>
            <a:miter lim="800000"/>
            <a:headEnd/>
            <a:tailEnd/>
          </a:ln>
          <a:effectLst/>
        </p:spPr>
      </p:pic>
      <p:sp>
        <p:nvSpPr>
          <p:cNvPr id="8" name="Text Box 7"/>
          <p:cNvSpPr txBox="1">
            <a:spLocks noChangeArrowheads="1"/>
          </p:cNvSpPr>
          <p:nvPr/>
        </p:nvSpPr>
        <p:spPr bwMode="auto">
          <a:xfrm>
            <a:off x="7877977" y="3082701"/>
            <a:ext cx="3366654" cy="1415772"/>
          </a:xfrm>
          <a:prstGeom prst="rect">
            <a:avLst/>
          </a:prstGeom>
          <a:noFill/>
          <a:ln w="19050">
            <a:solidFill>
              <a:schemeClr val="hlink"/>
            </a:solidFill>
            <a:miter lim="800000"/>
            <a:headEnd/>
            <a:tailEnd/>
          </a:ln>
          <a:effectLst/>
        </p:spPr>
        <p:txBody>
          <a:bodyPr wrap="square">
            <a:spAutoFit/>
          </a:bodyPr>
          <a:lstStyle/>
          <a:p>
            <a:pPr algn="ctr"/>
            <a:r>
              <a:rPr lang="en-US" sz="2400" dirty="0">
                <a:latin typeface="Arial" pitchFamily="34" charset="0"/>
                <a:cs typeface="Arial" pitchFamily="34" charset="0"/>
              </a:rPr>
              <a:t> </a:t>
            </a:r>
            <a:r>
              <a:rPr lang="el-GR" sz="2400" dirty="0">
                <a:latin typeface="Arial" pitchFamily="34" charset="0"/>
                <a:cs typeface="Arial" pitchFamily="34" charset="0"/>
              </a:rPr>
              <a:t>Δ</a:t>
            </a:r>
            <a:r>
              <a:rPr lang="en-US" sz="2400" dirty="0">
                <a:latin typeface="Arial" pitchFamily="34" charset="0"/>
                <a:cs typeface="Arial" pitchFamily="34" charset="0"/>
              </a:rPr>
              <a:t>(BR)/ BR = ± 5.7%</a:t>
            </a:r>
          </a:p>
          <a:p>
            <a:pPr algn="ctr"/>
            <a:r>
              <a:rPr lang="en-US" sz="2400" dirty="0">
                <a:latin typeface="Arial" pitchFamily="34" charset="0"/>
                <a:cs typeface="Arial" pitchFamily="34" charset="0"/>
              </a:rPr>
              <a:t>Stopping volume in gas 1-3 cm³</a:t>
            </a:r>
          </a:p>
          <a:p>
            <a:pPr algn="ctr"/>
            <a:endParaRPr lang="ru-RU" sz="1400" dirty="0">
              <a:latin typeface="Arial" pitchFamily="34" charset="0"/>
              <a:cs typeface="Arial" pitchFamily="34" charset="0"/>
            </a:endParaRPr>
          </a:p>
        </p:txBody>
      </p:sp>
    </p:spTree>
    <p:extLst>
      <p:ext uri="{BB962C8B-B14F-4D97-AF65-F5344CB8AC3E}">
        <p14:creationId xmlns:p14="http://schemas.microsoft.com/office/powerpoint/2010/main" val="686814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1E48C2B1-FC74-47F2-B72C-42DF3C6C7E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548" y="3875291"/>
            <a:ext cx="3635545" cy="2679187"/>
          </a:xfrm>
          <a:prstGeom prst="rect">
            <a:avLst/>
          </a:prstGeom>
        </p:spPr>
      </p:pic>
      <p:pic>
        <p:nvPicPr>
          <p:cNvPr id="29" name="Рисунок 28">
            <a:extLst>
              <a:ext uri="{FF2B5EF4-FFF2-40B4-BE49-F238E27FC236}">
                <a16:creationId xmlns:a16="http://schemas.microsoft.com/office/drawing/2014/main" id="{1A20931A-C64F-4655-9E14-B978D8650264}"/>
              </a:ext>
            </a:extLst>
          </p:cNvPr>
          <p:cNvPicPr>
            <a:picLocks noChangeAspect="1"/>
          </p:cNvPicPr>
          <p:nvPr/>
        </p:nvPicPr>
        <p:blipFill>
          <a:blip r:embed="rId3"/>
          <a:stretch>
            <a:fillRect/>
          </a:stretch>
        </p:blipFill>
        <p:spPr>
          <a:xfrm>
            <a:off x="897305" y="1376113"/>
            <a:ext cx="3897558" cy="2700534"/>
          </a:xfrm>
          <a:prstGeom prst="rect">
            <a:avLst/>
          </a:prstGeom>
        </p:spPr>
      </p:pic>
      <p:grpSp>
        <p:nvGrpSpPr>
          <p:cNvPr id="5" name="Группа 4">
            <a:extLst>
              <a:ext uri="{FF2B5EF4-FFF2-40B4-BE49-F238E27FC236}">
                <a16:creationId xmlns:a16="http://schemas.microsoft.com/office/drawing/2014/main" id="{11B3BF26-ED02-4200-9572-2816820F50F2}"/>
              </a:ext>
            </a:extLst>
          </p:cNvPr>
          <p:cNvGrpSpPr/>
          <p:nvPr/>
        </p:nvGrpSpPr>
        <p:grpSpPr>
          <a:xfrm>
            <a:off x="-195901" y="1"/>
            <a:ext cx="12383809" cy="1251698"/>
            <a:chOff x="-195901" y="1"/>
            <a:chExt cx="12383809" cy="1251698"/>
          </a:xfrm>
        </p:grpSpPr>
        <p:pic>
          <p:nvPicPr>
            <p:cNvPr id="6" name="Рисунок 5">
              <a:extLst>
                <a:ext uri="{FF2B5EF4-FFF2-40B4-BE49-F238E27FC236}">
                  <a16:creationId xmlns:a16="http://schemas.microsoft.com/office/drawing/2014/main" id="{A9FB8098-BBCC-4E91-9D52-E1A783A8EF49}"/>
                </a:ext>
              </a:extLst>
            </p:cNvPr>
            <p:cNvPicPr>
              <a:picLocks/>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6708" y="1"/>
              <a:ext cx="1321200" cy="900000"/>
            </a:xfrm>
            <a:prstGeom prst="rect">
              <a:avLst/>
            </a:prstGeom>
          </p:spPr>
        </p:pic>
        <p:pic>
          <p:nvPicPr>
            <p:cNvPr id="7" name="Рисунок 6">
              <a:extLst>
                <a:ext uri="{FF2B5EF4-FFF2-40B4-BE49-F238E27FC236}">
                  <a16:creationId xmlns:a16="http://schemas.microsoft.com/office/drawing/2014/main" id="{64CFA6F0-E686-4EC8-AC7B-FCC56AD74B8F}"/>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b="21396"/>
            <a:stretch/>
          </p:blipFill>
          <p:spPr>
            <a:xfrm>
              <a:off x="14861" y="1"/>
              <a:ext cx="1322459" cy="900000"/>
            </a:xfrm>
            <a:prstGeom prst="rect">
              <a:avLst/>
            </a:prstGeom>
          </p:spPr>
        </p:pic>
        <p:sp>
          <p:nvSpPr>
            <p:cNvPr id="8" name="TextBox 7">
              <a:extLst>
                <a:ext uri="{FF2B5EF4-FFF2-40B4-BE49-F238E27FC236}">
                  <a16:creationId xmlns:a16="http://schemas.microsoft.com/office/drawing/2014/main" id="{53CE0C35-0638-4891-8C49-E0ACE377D403}"/>
                </a:ext>
              </a:extLst>
            </p:cNvPr>
            <p:cNvSpPr txBox="1"/>
            <p:nvPr/>
          </p:nvSpPr>
          <p:spPr>
            <a:xfrm>
              <a:off x="-195901" y="790034"/>
              <a:ext cx="1793882" cy="461665"/>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Joint Institute</a:t>
              </a:r>
            </a:p>
            <a:p>
              <a:pPr algn="ctr"/>
              <a:r>
                <a:rPr lang="en-US" sz="1200" dirty="0">
                  <a:latin typeface="Times New Roman" panose="02020603050405020304" pitchFamily="18" charset="0"/>
                  <a:cs typeface="Times New Roman" panose="02020603050405020304" pitchFamily="18" charset="0"/>
                </a:rPr>
                <a:t> for  Nuclear Research</a:t>
              </a:r>
              <a:endParaRPr lang="ru-RU" sz="1200" dirty="0">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992A34EC-5CC2-413A-859F-25437CDAA997}"/>
              </a:ext>
            </a:extLst>
          </p:cNvPr>
          <p:cNvSpPr txBox="1"/>
          <p:nvPr/>
        </p:nvSpPr>
        <p:spPr>
          <a:xfrm>
            <a:off x="2864652" y="82279"/>
            <a:ext cx="6474724" cy="523220"/>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Production of high-intensity ion beams </a:t>
            </a:r>
            <a:r>
              <a:rPr lang="en-US" sz="2800"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48</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a:t>
            </a:r>
            <a:endParaRPr lang="ru-RU" sz="2000" b="1" dirty="0">
              <a:solidFill>
                <a:srgbClr val="00B050"/>
              </a:solidFill>
              <a:latin typeface="Times New Roman" panose="02020603050405020304" pitchFamily="18" charset="0"/>
              <a:cs typeface="Times New Roman" panose="02020603050405020304" pitchFamily="18" charset="0"/>
            </a:endParaRPr>
          </a:p>
        </p:txBody>
      </p:sp>
      <p:pic>
        <p:nvPicPr>
          <p:cNvPr id="10" name="Picture 3" descr="C:\Users\operator\Desktop\камера циклотрона76mkA.jpg">
            <a:extLst>
              <a:ext uri="{FF2B5EF4-FFF2-40B4-BE49-F238E27FC236}">
                <a16:creationId xmlns:a16="http://schemas.microsoft.com/office/drawing/2014/main" id="{6C710AF2-6955-407B-94B9-865C5BFE86C5}"/>
              </a:ext>
            </a:extLst>
          </p:cNvPr>
          <p:cNvPicPr>
            <a:picLocks noChangeAspect="1" noChangeArrowheads="1"/>
          </p:cNvPicPr>
          <p:nvPr/>
        </p:nvPicPr>
        <p:blipFill>
          <a:blip r:embed="rId7" cstate="print"/>
          <a:srcRect/>
          <a:stretch>
            <a:fillRect/>
          </a:stretch>
        </p:blipFill>
        <p:spPr bwMode="auto">
          <a:xfrm>
            <a:off x="7466120" y="954107"/>
            <a:ext cx="4725880" cy="2257425"/>
          </a:xfrm>
          <a:prstGeom prst="rect">
            <a:avLst/>
          </a:prstGeom>
          <a:noFill/>
        </p:spPr>
      </p:pic>
      <p:sp>
        <p:nvSpPr>
          <p:cNvPr id="11" name="TextBox 10">
            <a:extLst>
              <a:ext uri="{FF2B5EF4-FFF2-40B4-BE49-F238E27FC236}">
                <a16:creationId xmlns:a16="http://schemas.microsoft.com/office/drawing/2014/main" id="{0D4766B3-FDA4-4BE5-BCA3-5C8E9E1C819B}"/>
              </a:ext>
            </a:extLst>
          </p:cNvPr>
          <p:cNvSpPr txBox="1"/>
          <p:nvPr/>
        </p:nvSpPr>
        <p:spPr>
          <a:xfrm>
            <a:off x="7386047" y="3209347"/>
            <a:ext cx="4243701" cy="523220"/>
          </a:xfrm>
          <a:prstGeom prst="rect">
            <a:avLst/>
          </a:prstGeom>
          <a:solidFill>
            <a:schemeClr val="bg1">
              <a:alpha val="50000"/>
            </a:schemeClr>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Glow of the </a:t>
            </a:r>
            <a:r>
              <a:rPr lang="en-US" sz="1400" dirty="0" err="1">
                <a:latin typeface="Times New Roman" panose="02020603050405020304" pitchFamily="18" charset="0"/>
                <a:cs typeface="Times New Roman" panose="02020603050405020304" pitchFamily="18" charset="0"/>
              </a:rPr>
              <a:t>preseptum</a:t>
            </a:r>
            <a:r>
              <a:rPr lang="en-US" sz="1400" dirty="0">
                <a:latin typeface="Times New Roman" panose="02020603050405020304" pitchFamily="18" charset="0"/>
                <a:cs typeface="Times New Roman" panose="02020603050405020304" pitchFamily="18" charset="0"/>
              </a:rPr>
              <a:t> plate of the deflector(~2300 </a:t>
            </a:r>
            <a:r>
              <a:rPr lang="en-US" sz="1400" dirty="0">
                <a:latin typeface="Times New Roman" panose="02020603050405020304" pitchFamily="18" charset="0"/>
                <a:cs typeface="Times New Roman" panose="02020603050405020304" pitchFamily="18" charset="0"/>
                <a:sym typeface="Symbol"/>
              </a:rPr>
              <a:t>C) </a:t>
            </a:r>
          </a:p>
          <a:p>
            <a:r>
              <a:rPr lang="en-US" sz="1400" dirty="0">
                <a:latin typeface="Times New Roman" panose="02020603050405020304" pitchFamily="18" charset="0"/>
                <a:cs typeface="Times New Roman" panose="02020603050405020304" pitchFamily="18" charset="0"/>
              </a:rPr>
              <a:t>Beam power 2</a:t>
            </a:r>
            <a:r>
              <a:rPr lang="ru-RU"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64</a:t>
            </a:r>
            <a:r>
              <a:rPr lang="ru-RU"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kW</a:t>
            </a:r>
            <a:r>
              <a:rPr lang="ru-RU" sz="1400" dirty="0">
                <a:latin typeface="Times New Roman" panose="02020603050405020304" pitchFamily="18" charset="0"/>
                <a:cs typeface="Times New Roman" panose="02020603050405020304" pitchFamily="18" charset="0"/>
              </a:rPr>
              <a:t> (7,73 </a:t>
            </a:r>
            <a:r>
              <a:rPr lang="en-US" sz="1400" dirty="0">
                <a:latin typeface="Times New Roman" panose="02020603050405020304" pitchFamily="18" charset="0"/>
                <a:cs typeface="Times New Roman" panose="02020603050405020304" pitchFamily="18" charset="0"/>
              </a:rPr>
              <a:t>pµA)</a:t>
            </a:r>
            <a:endParaRPr lang="ru-RU" sz="1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1595B8E-702B-4716-B746-DDB15B2B0DEF}"/>
              </a:ext>
            </a:extLst>
          </p:cNvPr>
          <p:cNvSpPr txBox="1"/>
          <p:nvPr/>
        </p:nvSpPr>
        <p:spPr>
          <a:xfrm>
            <a:off x="316074" y="6506769"/>
            <a:ext cx="4259370" cy="338554"/>
          </a:xfrm>
          <a:prstGeom prst="rect">
            <a:avLst/>
          </a:prstGeom>
          <a:solidFill>
            <a:schemeClr val="bg1">
              <a:alpha val="49000"/>
            </a:schemeClr>
          </a:solidFill>
        </p:spPr>
        <p:txBody>
          <a:bodyPr wrap="square" rtlCol="0">
            <a:spAutoFit/>
          </a:bodyPr>
          <a:lstStyle/>
          <a:p>
            <a:r>
              <a:rPr lang="en-US" sz="1600" dirty="0">
                <a:latin typeface="Times New Roman" panose="02020603050405020304" pitchFamily="18" charset="0"/>
                <a:cs typeface="Times New Roman" panose="02020603050405020304" pitchFamily="18" charset="0"/>
              </a:rPr>
              <a:t>Spectrum of 48Ca ions optimized for </a:t>
            </a:r>
            <a:r>
              <a:rPr lang="en-US" sz="1600" baseline="30000" dirty="0">
                <a:latin typeface="Times New Roman" panose="02020603050405020304" pitchFamily="18" charset="0"/>
                <a:cs typeface="Times New Roman" panose="02020603050405020304" pitchFamily="18" charset="0"/>
              </a:rPr>
              <a:t>48</a:t>
            </a:r>
            <a:r>
              <a:rPr lang="en-US" sz="1600" dirty="0">
                <a:latin typeface="Times New Roman" panose="02020603050405020304" pitchFamily="18" charset="0"/>
                <a:cs typeface="Times New Roman" panose="02020603050405020304" pitchFamily="18" charset="0"/>
              </a:rPr>
              <a:t>Ca</a:t>
            </a:r>
            <a:r>
              <a:rPr lang="en-US" sz="1600" baseline="30000" dirty="0">
                <a:latin typeface="Times New Roman" panose="02020603050405020304" pitchFamily="18" charset="0"/>
                <a:cs typeface="Times New Roman" panose="02020603050405020304" pitchFamily="18" charset="0"/>
              </a:rPr>
              <a:t>10</a:t>
            </a:r>
            <a:r>
              <a:rPr lang="en-US" baseline="30000" dirty="0"/>
              <a:t>+</a:t>
            </a:r>
            <a:endParaRPr lang="ru-RU" sz="1400" baseline="30000" dirty="0"/>
          </a:p>
        </p:txBody>
      </p:sp>
      <p:sp>
        <p:nvSpPr>
          <p:cNvPr id="15" name="Номер слайда 3">
            <a:extLst>
              <a:ext uri="{FF2B5EF4-FFF2-40B4-BE49-F238E27FC236}">
                <a16:creationId xmlns:a16="http://schemas.microsoft.com/office/drawing/2014/main" id="{4A2C80C4-A01D-4BFC-9902-E9AAF89FBDF5}"/>
              </a:ext>
            </a:extLst>
          </p:cNvPr>
          <p:cNvSpPr>
            <a:spLocks noGrp="1"/>
          </p:cNvSpPr>
          <p:nvPr>
            <p:ph type="sldNum" sz="quarter" idx="12"/>
          </p:nvPr>
        </p:nvSpPr>
        <p:spPr>
          <a:xfrm>
            <a:off x="9444708" y="6492875"/>
            <a:ext cx="2743200" cy="365125"/>
          </a:xfrm>
        </p:spPr>
        <p:txBody>
          <a:bodyPr/>
          <a:lstStyle/>
          <a:p>
            <a:fld id="{9A090C27-8829-4A5D-B5D6-D30D432A0B90}" type="slidenum">
              <a:rPr lang="ru-RU" sz="2400" b="1" smtClean="0">
                <a:solidFill>
                  <a:schemeClr val="tx1">
                    <a:lumMod val="95000"/>
                    <a:lumOff val="5000"/>
                  </a:schemeClr>
                </a:solidFill>
                <a:latin typeface="Times New Roman" panose="02020603050405020304" pitchFamily="18" charset="0"/>
                <a:cs typeface="Times New Roman" panose="02020603050405020304" pitchFamily="18" charset="0"/>
              </a:rPr>
              <a:t>22</a:t>
            </a:fld>
            <a:endParaRPr lang="ru-RU" sz="1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16" name="Рисунок 15">
            <a:extLst>
              <a:ext uri="{FF2B5EF4-FFF2-40B4-BE49-F238E27FC236}">
                <a16:creationId xmlns:a16="http://schemas.microsoft.com/office/drawing/2014/main" id="{0E013FC3-D943-498E-B032-003BF6A38DD1}"/>
              </a:ext>
            </a:extLst>
          </p:cNvPr>
          <p:cNvPicPr>
            <a:picLocks noChangeAspect="1"/>
          </p:cNvPicPr>
          <p:nvPr/>
        </p:nvPicPr>
        <p:blipFill>
          <a:blip r:embed="rId8" cstate="print">
            <a:extLst>
              <a:ext uri="{28A0092B-C50C-407E-A947-70E740481C1C}">
                <a14:useLocalDpi xmlns:a14="http://schemas.microsoft.com/office/drawing/2010/main" val="0"/>
              </a:ext>
            </a:extLst>
          </a:blip>
          <a:srcRect l="11332" t="6446" r="12271" b="5311"/>
          <a:stretch>
            <a:fillRect/>
          </a:stretch>
        </p:blipFill>
        <p:spPr>
          <a:xfrm>
            <a:off x="366548" y="2675410"/>
            <a:ext cx="729758" cy="761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Рисунок 17">
            <a:extLst>
              <a:ext uri="{FF2B5EF4-FFF2-40B4-BE49-F238E27FC236}">
                <a16:creationId xmlns:a16="http://schemas.microsoft.com/office/drawing/2014/main" id="{2CCC2CAD-252A-43BD-8C63-ACAFFC13AD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00031" y="623083"/>
            <a:ext cx="953808" cy="765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a:extLst>
              <a:ext uri="{FF2B5EF4-FFF2-40B4-BE49-F238E27FC236}">
                <a16:creationId xmlns:a16="http://schemas.microsoft.com/office/drawing/2014/main" id="{DB23D358-5DC7-4C75-8700-3B526C6E9C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31529" y="1471509"/>
            <a:ext cx="2056888" cy="1891698"/>
          </a:xfrm>
          <a:prstGeom prst="rect">
            <a:avLst/>
          </a:prstGeom>
        </p:spPr>
      </p:pic>
      <p:sp>
        <p:nvSpPr>
          <p:cNvPr id="23" name="TextBox 22">
            <a:extLst>
              <a:ext uri="{FF2B5EF4-FFF2-40B4-BE49-F238E27FC236}">
                <a16:creationId xmlns:a16="http://schemas.microsoft.com/office/drawing/2014/main" id="{318F7DD7-DFE6-49BE-99D1-BF47A505FD53}"/>
              </a:ext>
            </a:extLst>
          </p:cNvPr>
          <p:cNvSpPr txBox="1"/>
          <p:nvPr/>
        </p:nvSpPr>
        <p:spPr>
          <a:xfrm>
            <a:off x="176978" y="3314110"/>
            <a:ext cx="1152880" cy="369332"/>
          </a:xfrm>
          <a:prstGeom prst="rect">
            <a:avLst/>
          </a:prstGeom>
          <a:noFill/>
        </p:spPr>
        <p:txBody>
          <a:bodyPr wrap="none" rtlCol="0">
            <a:spAutoFit/>
          </a:bodyPr>
          <a:lstStyle/>
          <a:p>
            <a:r>
              <a:rPr lang="en-US" dirty="0">
                <a:solidFill>
                  <a:schemeClr val="accent1">
                    <a:lumMod val="75000"/>
                  </a:schemeClr>
                </a:solidFill>
                <a:latin typeface="Times New Roman" panose="02020603050405020304" pitchFamily="18" charset="0"/>
                <a:cs typeface="Times New Roman" panose="02020603050405020304" pitchFamily="18" charset="0"/>
              </a:rPr>
              <a:t>Ion source</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542044EA-75E6-4172-8EDB-196BE03ED4F4}"/>
              </a:ext>
            </a:extLst>
          </p:cNvPr>
          <p:cNvSpPr txBox="1"/>
          <p:nvPr/>
        </p:nvSpPr>
        <p:spPr>
          <a:xfrm>
            <a:off x="576133" y="1324589"/>
            <a:ext cx="1574461" cy="369332"/>
          </a:xfrm>
          <a:prstGeom prst="rect">
            <a:avLst/>
          </a:prstGeom>
          <a:noFill/>
        </p:spPr>
        <p:txBody>
          <a:bodyPr wrap="square" rtlCol="0">
            <a:spAutoFit/>
          </a:bodyPr>
          <a:lstStyle/>
          <a:p>
            <a:pPr algn="ctr"/>
            <a:r>
              <a:rPr lang="en-US" dirty="0">
                <a:solidFill>
                  <a:schemeClr val="accent1">
                    <a:lumMod val="75000"/>
                  </a:schemeClr>
                </a:solidFill>
                <a:latin typeface="Times New Roman" panose="02020603050405020304" pitchFamily="18" charset="0"/>
                <a:cs typeface="Times New Roman" panose="02020603050405020304" pitchFamily="18" charset="0"/>
              </a:rPr>
              <a:t>Axial injection</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cxnSp>
        <p:nvCxnSpPr>
          <p:cNvPr id="31" name="Прямая со стрелкой 30">
            <a:extLst>
              <a:ext uri="{FF2B5EF4-FFF2-40B4-BE49-F238E27FC236}">
                <a16:creationId xmlns:a16="http://schemas.microsoft.com/office/drawing/2014/main" id="{CA6C6385-7B23-4675-872C-630A9C2FF078}"/>
              </a:ext>
            </a:extLst>
          </p:cNvPr>
          <p:cNvCxnSpPr/>
          <p:nvPr/>
        </p:nvCxnSpPr>
        <p:spPr>
          <a:xfrm>
            <a:off x="2068449" y="1445169"/>
            <a:ext cx="0" cy="25593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C8418FF4-6567-4435-82B8-AD90C74EA2A1}"/>
              </a:ext>
            </a:extLst>
          </p:cNvPr>
          <p:cNvCxnSpPr>
            <a:cxnSpLocks/>
          </p:cNvCxnSpPr>
          <p:nvPr/>
        </p:nvCxnSpPr>
        <p:spPr>
          <a:xfrm flipV="1">
            <a:off x="1170647" y="2082819"/>
            <a:ext cx="332276" cy="97321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7" name="Рисунок 16">
            <a:extLst>
              <a:ext uri="{FF2B5EF4-FFF2-40B4-BE49-F238E27FC236}">
                <a16:creationId xmlns:a16="http://schemas.microsoft.com/office/drawing/2014/main" id="{E865FB80-50CC-4B39-8AC0-80515DD8C8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44413" y="1161700"/>
            <a:ext cx="1031031" cy="761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TextBox 24">
            <a:extLst>
              <a:ext uri="{FF2B5EF4-FFF2-40B4-BE49-F238E27FC236}">
                <a16:creationId xmlns:a16="http://schemas.microsoft.com/office/drawing/2014/main" id="{BB6CE78C-040F-4CBD-9A4F-AD5120CAD6C9}"/>
              </a:ext>
            </a:extLst>
          </p:cNvPr>
          <p:cNvSpPr txBox="1"/>
          <p:nvPr/>
        </p:nvSpPr>
        <p:spPr>
          <a:xfrm>
            <a:off x="3459855" y="1880843"/>
            <a:ext cx="1335008" cy="646331"/>
          </a:xfrm>
          <a:prstGeom prst="rect">
            <a:avLst/>
          </a:prstGeom>
          <a:noFill/>
        </p:spPr>
        <p:txBody>
          <a:bodyPr wrap="square" rtlCol="0">
            <a:spAutoFit/>
          </a:bodyPr>
          <a:lstStyle/>
          <a:p>
            <a:pPr algn="ctr"/>
            <a:r>
              <a:rPr lang="en-US" dirty="0">
                <a:solidFill>
                  <a:schemeClr val="accent1">
                    <a:lumMod val="75000"/>
                  </a:schemeClr>
                </a:solidFill>
                <a:latin typeface="Times New Roman" panose="02020603050405020304" pitchFamily="18" charset="0"/>
                <a:cs typeface="Times New Roman" panose="02020603050405020304" pitchFamily="18" charset="0"/>
              </a:rPr>
              <a:t>Transport channel</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cxnSp>
        <p:nvCxnSpPr>
          <p:cNvPr id="34" name="Прямая со стрелкой 33">
            <a:extLst>
              <a:ext uri="{FF2B5EF4-FFF2-40B4-BE49-F238E27FC236}">
                <a16:creationId xmlns:a16="http://schemas.microsoft.com/office/drawing/2014/main" id="{F529537E-397C-4EA3-8862-86BA5A26DB0B}"/>
              </a:ext>
            </a:extLst>
          </p:cNvPr>
          <p:cNvCxnSpPr>
            <a:cxnSpLocks/>
          </p:cNvCxnSpPr>
          <p:nvPr/>
        </p:nvCxnSpPr>
        <p:spPr>
          <a:xfrm flipH="1">
            <a:off x="2921559" y="1922948"/>
            <a:ext cx="647230" cy="80343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a:extLst>
              <a:ext uri="{FF2B5EF4-FFF2-40B4-BE49-F238E27FC236}">
                <a16:creationId xmlns:a16="http://schemas.microsoft.com/office/drawing/2014/main" id="{5DB75754-4BF9-4989-B801-94CBC925445A}"/>
              </a:ext>
            </a:extLst>
          </p:cNvPr>
          <p:cNvCxnSpPr>
            <a:cxnSpLocks/>
          </p:cNvCxnSpPr>
          <p:nvPr/>
        </p:nvCxnSpPr>
        <p:spPr>
          <a:xfrm flipH="1">
            <a:off x="3373515" y="2535514"/>
            <a:ext cx="1758015" cy="901145"/>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37AACC6-B7A5-4F96-A648-243B8459AB91}"/>
              </a:ext>
            </a:extLst>
          </p:cNvPr>
          <p:cNvSpPr txBox="1"/>
          <p:nvPr/>
        </p:nvSpPr>
        <p:spPr>
          <a:xfrm>
            <a:off x="5251085" y="3290500"/>
            <a:ext cx="1862797" cy="369332"/>
          </a:xfrm>
          <a:prstGeom prst="rect">
            <a:avLst/>
          </a:prstGeom>
          <a:noFill/>
        </p:spPr>
        <p:txBody>
          <a:bodyPr wrap="square" rtlCol="0">
            <a:spAutoFit/>
          </a:bodyPr>
          <a:lstStyle/>
          <a:p>
            <a:pPr algn="ctr"/>
            <a:r>
              <a:rPr lang="en-US" dirty="0">
                <a:solidFill>
                  <a:schemeClr val="accent1">
                    <a:lumMod val="75000"/>
                  </a:schemeClr>
                </a:solidFill>
                <a:latin typeface="Times New Roman" panose="02020603050405020304" pitchFamily="18" charset="0"/>
                <a:cs typeface="Times New Roman" panose="02020603050405020304" pitchFamily="18" charset="0"/>
              </a:rPr>
              <a:t>Transport channel</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2" name="Рисунок 11">
            <a:extLst>
              <a:ext uri="{FF2B5EF4-FFF2-40B4-BE49-F238E27FC236}">
                <a16:creationId xmlns:a16="http://schemas.microsoft.com/office/drawing/2014/main" id="{C6840CD7-0A45-4861-8753-5A9E9CF9B6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02093" y="3951573"/>
            <a:ext cx="8199936" cy="2541302"/>
          </a:xfrm>
          <a:prstGeom prst="rect">
            <a:avLst/>
          </a:prstGeom>
        </p:spPr>
      </p:pic>
    </p:spTree>
    <p:extLst>
      <p:ext uri="{BB962C8B-B14F-4D97-AF65-F5344CB8AC3E}">
        <p14:creationId xmlns:p14="http://schemas.microsoft.com/office/powerpoint/2010/main" val="3865505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12500" r="6519" b="18500"/>
          <a:stretch/>
        </p:blipFill>
        <p:spPr>
          <a:xfrm>
            <a:off x="1267795" y="4220238"/>
            <a:ext cx="2281662" cy="2245503"/>
          </a:xfrm>
          <a:prstGeom prst="rect">
            <a:avLst/>
          </a:prstGeom>
          <a:ln>
            <a:noFill/>
          </a:ln>
          <a:effectLst>
            <a:outerShdw blurRad="190500" algn="tl" rotWithShape="0">
              <a:srgbClr val="000000">
                <a:alpha val="70000"/>
              </a:srgbClr>
            </a:outerShdw>
          </a:effectLst>
        </p:spPr>
      </p:pic>
      <p:graphicFrame>
        <p:nvGraphicFramePr>
          <p:cNvPr id="8" name="Диаграмма 7"/>
          <p:cNvGraphicFramePr>
            <a:graphicFrameLocks/>
          </p:cNvGraphicFramePr>
          <p:nvPr>
            <p:extLst>
              <p:ext uri="{D42A27DB-BD31-4B8C-83A1-F6EECF244321}">
                <p14:modId xmlns:p14="http://schemas.microsoft.com/office/powerpoint/2010/main" val="578769056"/>
              </p:ext>
            </p:extLst>
          </p:nvPr>
        </p:nvGraphicFramePr>
        <p:xfrm>
          <a:off x="3793123" y="1655628"/>
          <a:ext cx="8109503" cy="4966494"/>
        </p:xfrm>
        <a:graphic>
          <a:graphicData uri="http://schemas.openxmlformats.org/drawingml/2006/chart">
            <c:chart xmlns:c="http://schemas.openxmlformats.org/drawingml/2006/chart" xmlns:r="http://schemas.openxmlformats.org/officeDocument/2006/relationships" r:id="rId4"/>
          </a:graphicData>
        </a:graphic>
      </p:graphicFrame>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r="5498"/>
          <a:stretch/>
        </p:blipFill>
        <p:spPr>
          <a:xfrm>
            <a:off x="838200" y="1210470"/>
            <a:ext cx="4976150" cy="2339867"/>
          </a:xfrm>
          <a:prstGeom prst="rect">
            <a:avLst/>
          </a:prstGeom>
        </p:spPr>
      </p:pic>
      <p:sp>
        <p:nvSpPr>
          <p:cNvPr id="9" name="Заголовок 1"/>
          <p:cNvSpPr txBox="1">
            <a:spLocks/>
          </p:cNvSpPr>
          <p:nvPr/>
        </p:nvSpPr>
        <p:spPr>
          <a:xfrm>
            <a:off x="749300" y="670094"/>
            <a:ext cx="10515600" cy="540376"/>
          </a:xfrm>
          <a:prstGeom prst="rect">
            <a:avLst/>
          </a:prstGeom>
          <a:solidFill>
            <a:schemeClr val="accent4">
              <a:lumMod val="20000"/>
              <a:lumOff val="8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alibri Light (Заголовки)"/>
                <a:cs typeface="Times New Roman" panose="02020603050405020304" pitchFamily="18" charset="0"/>
              </a:rPr>
              <a:t>Calcium consumption</a:t>
            </a:r>
            <a:endParaRPr lang="ru-RU" sz="3200" b="1" dirty="0"/>
          </a:p>
        </p:txBody>
      </p:sp>
    </p:spTree>
    <p:extLst>
      <p:ext uri="{BB962C8B-B14F-4D97-AF65-F5344CB8AC3E}">
        <p14:creationId xmlns:p14="http://schemas.microsoft.com/office/powerpoint/2010/main" val="722987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BBC3742E-77E3-4592-9D6D-8C2D691BA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 y="3144747"/>
            <a:ext cx="4658269" cy="3472769"/>
          </a:xfrm>
          <a:prstGeom prst="rect">
            <a:avLst/>
          </a:prstGeom>
        </p:spPr>
      </p:pic>
      <p:grpSp>
        <p:nvGrpSpPr>
          <p:cNvPr id="5" name="Группа 4">
            <a:extLst>
              <a:ext uri="{FF2B5EF4-FFF2-40B4-BE49-F238E27FC236}">
                <a16:creationId xmlns:a16="http://schemas.microsoft.com/office/drawing/2014/main" id="{11B3BF26-ED02-4200-9572-2816820F50F2}"/>
              </a:ext>
            </a:extLst>
          </p:cNvPr>
          <p:cNvGrpSpPr/>
          <p:nvPr/>
        </p:nvGrpSpPr>
        <p:grpSpPr>
          <a:xfrm>
            <a:off x="-133165" y="1"/>
            <a:ext cx="12321073" cy="1109511"/>
            <a:chOff x="-195901" y="1"/>
            <a:chExt cx="12383809" cy="1251698"/>
          </a:xfrm>
        </p:grpSpPr>
        <p:pic>
          <p:nvPicPr>
            <p:cNvPr id="6" name="Рисунок 5">
              <a:extLst>
                <a:ext uri="{FF2B5EF4-FFF2-40B4-BE49-F238E27FC236}">
                  <a16:creationId xmlns:a16="http://schemas.microsoft.com/office/drawing/2014/main" id="{A9FB8098-BBCC-4E91-9D52-E1A783A8EF49}"/>
                </a:ext>
              </a:extLst>
            </p:cNvPr>
            <p:cNvPicPr>
              <a:picLocks/>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6708" y="1"/>
              <a:ext cx="1321200" cy="900000"/>
            </a:xfrm>
            <a:prstGeom prst="rect">
              <a:avLst/>
            </a:prstGeom>
          </p:spPr>
        </p:pic>
        <p:pic>
          <p:nvPicPr>
            <p:cNvPr id="7" name="Рисунок 6">
              <a:extLst>
                <a:ext uri="{FF2B5EF4-FFF2-40B4-BE49-F238E27FC236}">
                  <a16:creationId xmlns:a16="http://schemas.microsoft.com/office/drawing/2014/main" id="{64CFA6F0-E686-4EC8-AC7B-FCC56AD74B8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21396"/>
            <a:stretch/>
          </p:blipFill>
          <p:spPr>
            <a:xfrm>
              <a:off x="14861" y="1"/>
              <a:ext cx="1322459" cy="900000"/>
            </a:xfrm>
            <a:prstGeom prst="rect">
              <a:avLst/>
            </a:prstGeom>
          </p:spPr>
        </p:pic>
        <p:sp>
          <p:nvSpPr>
            <p:cNvPr id="8" name="TextBox 7">
              <a:extLst>
                <a:ext uri="{FF2B5EF4-FFF2-40B4-BE49-F238E27FC236}">
                  <a16:creationId xmlns:a16="http://schemas.microsoft.com/office/drawing/2014/main" id="{53CE0C35-0638-4891-8C49-E0ACE377D403}"/>
                </a:ext>
              </a:extLst>
            </p:cNvPr>
            <p:cNvSpPr txBox="1"/>
            <p:nvPr/>
          </p:nvSpPr>
          <p:spPr>
            <a:xfrm>
              <a:off x="-195901" y="790034"/>
              <a:ext cx="1793882" cy="461665"/>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Joint Institute</a:t>
              </a:r>
            </a:p>
            <a:p>
              <a:pPr algn="ctr"/>
              <a:r>
                <a:rPr lang="en-US" sz="1200" dirty="0">
                  <a:latin typeface="Times New Roman" panose="02020603050405020304" pitchFamily="18" charset="0"/>
                  <a:cs typeface="Times New Roman" panose="02020603050405020304" pitchFamily="18" charset="0"/>
                </a:rPr>
                <a:t> for  Nuclear Research</a:t>
              </a:r>
              <a:endParaRPr lang="ru-RU" sz="1200" dirty="0">
                <a:latin typeface="Times New Roman" panose="02020603050405020304" pitchFamily="18" charset="0"/>
                <a:cs typeface="Times New Roman" panose="02020603050405020304" pitchFamily="18" charset="0"/>
              </a:endParaRPr>
            </a:p>
          </p:txBody>
        </p:sp>
      </p:grpSp>
      <p:pic>
        <p:nvPicPr>
          <p:cNvPr id="15" name="Рисунок 14">
            <a:extLst>
              <a:ext uri="{FF2B5EF4-FFF2-40B4-BE49-F238E27FC236}">
                <a16:creationId xmlns:a16="http://schemas.microsoft.com/office/drawing/2014/main" id="{55E3529F-D710-4C67-902C-5903EA5E6204}"/>
              </a:ext>
            </a:extLst>
          </p:cNvPr>
          <p:cNvPicPr>
            <a:picLocks noChangeAspect="1"/>
          </p:cNvPicPr>
          <p:nvPr/>
        </p:nvPicPr>
        <p:blipFill>
          <a:blip r:embed="rId6" cstate="print">
            <a:extLst>
              <a:ext uri="{28A0092B-C50C-407E-A947-70E740481C1C}">
                <a14:useLocalDpi xmlns:a14="http://schemas.microsoft.com/office/drawing/2010/main" val="0"/>
              </a:ext>
            </a:extLst>
          </a:blip>
          <a:srcRect l="27190" t="27313" r="27583" b="32546"/>
          <a:stretch>
            <a:fillRect/>
          </a:stretch>
        </p:blipFill>
        <p:spPr>
          <a:xfrm>
            <a:off x="5143366" y="4908574"/>
            <a:ext cx="1252865" cy="1080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Рисунок 15">
            <a:extLst>
              <a:ext uri="{FF2B5EF4-FFF2-40B4-BE49-F238E27FC236}">
                <a16:creationId xmlns:a16="http://schemas.microsoft.com/office/drawing/2014/main" id="{BBD04C8A-8D80-4785-A44E-37371804AE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3298187"/>
            <a:ext cx="1252865" cy="10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Рисунок 16">
            <a:extLst>
              <a:ext uri="{FF2B5EF4-FFF2-40B4-BE49-F238E27FC236}">
                <a16:creationId xmlns:a16="http://schemas.microsoft.com/office/drawing/2014/main" id="{28DAFF9B-4C29-439C-984E-E539D18EE6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9910819" y="3368235"/>
            <a:ext cx="1162595" cy="10543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Рисунок 26">
            <a:extLst>
              <a:ext uri="{FF2B5EF4-FFF2-40B4-BE49-F238E27FC236}">
                <a16:creationId xmlns:a16="http://schemas.microsoft.com/office/drawing/2014/main" id="{DED19D42-173B-4428-833C-9A2895BBBBFB}"/>
              </a:ext>
            </a:extLst>
          </p:cNvPr>
          <p:cNvPicPr>
            <a:picLocks noChangeAspect="1"/>
          </p:cNvPicPr>
          <p:nvPr/>
        </p:nvPicPr>
        <p:blipFill>
          <a:blip r:embed="rId9"/>
          <a:stretch>
            <a:fillRect/>
          </a:stretch>
        </p:blipFill>
        <p:spPr>
          <a:xfrm>
            <a:off x="6679775" y="4137888"/>
            <a:ext cx="3897558" cy="2700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Рисунок 28">
            <a:extLst>
              <a:ext uri="{FF2B5EF4-FFF2-40B4-BE49-F238E27FC236}">
                <a16:creationId xmlns:a16="http://schemas.microsoft.com/office/drawing/2014/main" id="{440E54D2-B7A1-454E-9D89-CAEB87B14C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1495" y="4841812"/>
            <a:ext cx="2204621" cy="311339"/>
          </a:xfrm>
          <a:prstGeom prst="rect">
            <a:avLst/>
          </a:prstGeom>
        </p:spPr>
      </p:pic>
      <p:cxnSp>
        <p:nvCxnSpPr>
          <p:cNvPr id="31" name="Прямая со стрелкой 30">
            <a:extLst>
              <a:ext uri="{FF2B5EF4-FFF2-40B4-BE49-F238E27FC236}">
                <a16:creationId xmlns:a16="http://schemas.microsoft.com/office/drawing/2014/main" id="{EA9E9F25-9CBC-4712-9C70-DD99504D97F6}"/>
              </a:ext>
            </a:extLst>
          </p:cNvPr>
          <p:cNvCxnSpPr>
            <a:stCxn id="15" idx="3"/>
          </p:cNvCxnSpPr>
          <p:nvPr/>
        </p:nvCxnSpPr>
        <p:spPr>
          <a:xfrm flipV="1">
            <a:off x="6396231" y="4908574"/>
            <a:ext cx="830821" cy="5402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2C801068-DD1D-4339-A3FE-D939C4991EEC}"/>
              </a:ext>
            </a:extLst>
          </p:cNvPr>
          <p:cNvCxnSpPr>
            <a:cxnSpLocks/>
          </p:cNvCxnSpPr>
          <p:nvPr/>
        </p:nvCxnSpPr>
        <p:spPr>
          <a:xfrm>
            <a:off x="7267346" y="4285241"/>
            <a:ext cx="566822" cy="2159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24E1BE93-79A9-4349-8A51-6AC8E86A9E98}"/>
              </a:ext>
            </a:extLst>
          </p:cNvPr>
          <p:cNvCxnSpPr>
            <a:cxnSpLocks/>
          </p:cNvCxnSpPr>
          <p:nvPr/>
        </p:nvCxnSpPr>
        <p:spPr>
          <a:xfrm flipH="1">
            <a:off x="8628554" y="4393230"/>
            <a:ext cx="1282265" cy="10158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Рисунок 3">
            <a:extLst>
              <a:ext uri="{FF2B5EF4-FFF2-40B4-BE49-F238E27FC236}">
                <a16:creationId xmlns:a16="http://schemas.microsoft.com/office/drawing/2014/main" id="{8D37B13D-3CC2-48D2-BEBC-E2B0E89A11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6731" y="103503"/>
            <a:ext cx="9342615" cy="2899100"/>
          </a:xfrm>
          <a:prstGeom prst="rect">
            <a:avLst/>
          </a:prstGeom>
        </p:spPr>
      </p:pic>
      <p:sp>
        <p:nvSpPr>
          <p:cNvPr id="9" name="Прямоугольник 8">
            <a:extLst>
              <a:ext uri="{FF2B5EF4-FFF2-40B4-BE49-F238E27FC236}">
                <a16:creationId xmlns:a16="http://schemas.microsoft.com/office/drawing/2014/main" id="{38A0E916-5C6B-40ED-983E-E0EDDEE3E74B}"/>
              </a:ext>
            </a:extLst>
          </p:cNvPr>
          <p:cNvSpPr/>
          <p:nvPr/>
        </p:nvSpPr>
        <p:spPr>
          <a:xfrm>
            <a:off x="5193358" y="5980875"/>
            <a:ext cx="1047082" cy="338554"/>
          </a:xfrm>
          <a:prstGeom prst="rect">
            <a:avLst/>
          </a:prstGeom>
        </p:spPr>
        <p:txBody>
          <a:bodyPr wrap="none">
            <a:spAutoFit/>
          </a:bodyPr>
          <a:lstStyle/>
          <a:p>
            <a:r>
              <a:rPr lang="en-US" sz="1600" dirty="0">
                <a:solidFill>
                  <a:schemeClr val="accent1">
                    <a:lumMod val="75000"/>
                  </a:schemeClr>
                </a:solidFill>
                <a:latin typeface="Times New Roman" panose="02020603050405020304" pitchFamily="18" charset="0"/>
                <a:cs typeface="Times New Roman" panose="02020603050405020304" pitchFamily="18" charset="0"/>
              </a:rPr>
              <a:t>Ion source</a:t>
            </a:r>
            <a:endParaRPr lang="ru-RU" sz="1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8C64BC0-B606-4AED-9642-30DE98A2BB54}"/>
              </a:ext>
            </a:extLst>
          </p:cNvPr>
          <p:cNvSpPr txBox="1"/>
          <p:nvPr/>
        </p:nvSpPr>
        <p:spPr>
          <a:xfrm>
            <a:off x="5880180" y="4290632"/>
            <a:ext cx="1506738" cy="338554"/>
          </a:xfrm>
          <a:prstGeom prst="rect">
            <a:avLst/>
          </a:prstGeom>
          <a:noFill/>
        </p:spPr>
        <p:txBody>
          <a:bodyPr wrap="square" rtlCol="0">
            <a:spAutoFit/>
          </a:bodyPr>
          <a:lstStyle/>
          <a:p>
            <a:pPr algn="ctr"/>
            <a:r>
              <a:rPr lang="en-US" sz="1600" dirty="0">
                <a:solidFill>
                  <a:schemeClr val="accent1">
                    <a:lumMod val="75000"/>
                  </a:schemeClr>
                </a:solidFill>
                <a:latin typeface="Times New Roman" panose="02020603050405020304" pitchFamily="18" charset="0"/>
                <a:cs typeface="Times New Roman" panose="02020603050405020304" pitchFamily="18" charset="0"/>
              </a:rPr>
              <a:t>Axial injection</a:t>
            </a:r>
            <a:endParaRPr lang="ru-RU" sz="1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2CF5CA76-B452-443D-B391-1A979D6C4D28}"/>
              </a:ext>
            </a:extLst>
          </p:cNvPr>
          <p:cNvSpPr txBox="1"/>
          <p:nvPr/>
        </p:nvSpPr>
        <p:spPr>
          <a:xfrm>
            <a:off x="9738406" y="4365827"/>
            <a:ext cx="2080563" cy="369332"/>
          </a:xfrm>
          <a:prstGeom prst="rect">
            <a:avLst/>
          </a:prstGeom>
          <a:noFill/>
        </p:spPr>
        <p:txBody>
          <a:bodyPr wrap="square" rtlCol="0">
            <a:spAutoFit/>
          </a:bodyPr>
          <a:lstStyle/>
          <a:p>
            <a:pPr algn="ctr"/>
            <a:r>
              <a:rPr lang="en-US" dirty="0">
                <a:solidFill>
                  <a:schemeClr val="accent1">
                    <a:lumMod val="75000"/>
                  </a:schemeClr>
                </a:solidFill>
                <a:latin typeface="Times New Roman" panose="02020603050405020304" pitchFamily="18" charset="0"/>
                <a:cs typeface="Times New Roman" panose="02020603050405020304" pitchFamily="18" charset="0"/>
              </a:rPr>
              <a:t>Transport channel</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0" name="Номер слайда 3">
            <a:extLst>
              <a:ext uri="{FF2B5EF4-FFF2-40B4-BE49-F238E27FC236}">
                <a16:creationId xmlns:a16="http://schemas.microsoft.com/office/drawing/2014/main" id="{931F1DFC-FCF8-43AF-95D5-7AE6BD6D6748}"/>
              </a:ext>
            </a:extLst>
          </p:cNvPr>
          <p:cNvSpPr>
            <a:spLocks noGrp="1"/>
          </p:cNvSpPr>
          <p:nvPr>
            <p:ph type="sldNum" sz="quarter" idx="12"/>
          </p:nvPr>
        </p:nvSpPr>
        <p:spPr>
          <a:xfrm>
            <a:off x="9444708" y="6492875"/>
            <a:ext cx="2743200" cy="365125"/>
          </a:xfrm>
        </p:spPr>
        <p:txBody>
          <a:bodyPr/>
          <a:lstStyle/>
          <a:p>
            <a:fld id="{9A090C27-8829-4A5D-B5D6-D30D432A0B90}" type="slidenum">
              <a:rPr lang="ru-RU" sz="2400" b="1" smtClean="0">
                <a:solidFill>
                  <a:schemeClr val="tx1">
                    <a:lumMod val="95000"/>
                    <a:lumOff val="5000"/>
                  </a:schemeClr>
                </a:solidFill>
                <a:latin typeface="Times New Roman" panose="02020603050405020304" pitchFamily="18" charset="0"/>
                <a:cs typeface="Times New Roman" panose="02020603050405020304" pitchFamily="18" charset="0"/>
              </a:rPr>
              <a:t>24</a:t>
            </a:fld>
            <a:endParaRPr lang="ru-RU" sz="1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6942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11B3BF26-ED02-4200-9572-2816820F50F2}"/>
              </a:ext>
            </a:extLst>
          </p:cNvPr>
          <p:cNvGrpSpPr/>
          <p:nvPr/>
        </p:nvGrpSpPr>
        <p:grpSpPr>
          <a:xfrm>
            <a:off x="-195901" y="1"/>
            <a:ext cx="12383809" cy="1251698"/>
            <a:chOff x="-195901" y="1"/>
            <a:chExt cx="12383809" cy="1251698"/>
          </a:xfrm>
        </p:grpSpPr>
        <p:pic>
          <p:nvPicPr>
            <p:cNvPr id="6" name="Рисунок 5">
              <a:extLst>
                <a:ext uri="{FF2B5EF4-FFF2-40B4-BE49-F238E27FC236}">
                  <a16:creationId xmlns:a16="http://schemas.microsoft.com/office/drawing/2014/main" id="{A9FB8098-BBCC-4E91-9D52-E1A783A8EF49}"/>
                </a:ext>
              </a:extLst>
            </p:cNvPr>
            <p:cNvPicPr>
              <a:picLocks/>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6708" y="1"/>
              <a:ext cx="1321200" cy="900000"/>
            </a:xfrm>
            <a:prstGeom prst="rect">
              <a:avLst/>
            </a:prstGeom>
          </p:spPr>
        </p:pic>
        <p:pic>
          <p:nvPicPr>
            <p:cNvPr id="7" name="Рисунок 6">
              <a:extLst>
                <a:ext uri="{FF2B5EF4-FFF2-40B4-BE49-F238E27FC236}">
                  <a16:creationId xmlns:a16="http://schemas.microsoft.com/office/drawing/2014/main" id="{64CFA6F0-E686-4EC8-AC7B-FCC56AD74B8F}"/>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1396"/>
            <a:stretch/>
          </p:blipFill>
          <p:spPr>
            <a:xfrm>
              <a:off x="14861" y="1"/>
              <a:ext cx="1322459" cy="900000"/>
            </a:xfrm>
            <a:prstGeom prst="rect">
              <a:avLst/>
            </a:prstGeom>
          </p:spPr>
        </p:pic>
        <p:sp>
          <p:nvSpPr>
            <p:cNvPr id="8" name="TextBox 7">
              <a:extLst>
                <a:ext uri="{FF2B5EF4-FFF2-40B4-BE49-F238E27FC236}">
                  <a16:creationId xmlns:a16="http://schemas.microsoft.com/office/drawing/2014/main" id="{53CE0C35-0638-4891-8C49-E0ACE377D403}"/>
                </a:ext>
              </a:extLst>
            </p:cNvPr>
            <p:cNvSpPr txBox="1"/>
            <p:nvPr/>
          </p:nvSpPr>
          <p:spPr>
            <a:xfrm>
              <a:off x="-195901" y="790034"/>
              <a:ext cx="1793882" cy="461665"/>
            </a:xfrm>
            <a:prstGeom prst="rect">
              <a:avLst/>
            </a:prstGeom>
            <a:noFill/>
          </p:spPr>
          <p:txBody>
            <a:bodyPr wrap="square" rtlCol="0">
              <a:spAutoFit/>
            </a:bodyPr>
            <a:lstStyle/>
            <a:p>
              <a:pPr algn="ctr"/>
              <a:r>
                <a:rPr lang="en-US" sz="1200" dirty="0">
                  <a:solidFill>
                    <a:prstClr val="black"/>
                  </a:solidFill>
                  <a:latin typeface="Times New Roman" panose="02020603050405020304" pitchFamily="18" charset="0"/>
                  <a:cs typeface="Times New Roman" panose="02020603050405020304" pitchFamily="18" charset="0"/>
                </a:rPr>
                <a:t>Joint Institute</a:t>
              </a:r>
            </a:p>
            <a:p>
              <a:pPr algn="ctr"/>
              <a:r>
                <a:rPr lang="en-US" sz="1200" dirty="0">
                  <a:solidFill>
                    <a:prstClr val="black"/>
                  </a:solidFill>
                  <a:latin typeface="Times New Roman" panose="02020603050405020304" pitchFamily="18" charset="0"/>
                  <a:cs typeface="Times New Roman" panose="02020603050405020304" pitchFamily="18" charset="0"/>
                </a:rPr>
                <a:t> for  Nuclear Research</a:t>
              </a:r>
              <a:endParaRPr lang="ru-RU" sz="1200" dirty="0">
                <a:solidFill>
                  <a:prstClr val="black"/>
                </a:solidFill>
                <a:latin typeface="Times New Roman" panose="02020603050405020304" pitchFamily="18" charset="0"/>
                <a:cs typeface="Times New Roman" panose="02020603050405020304" pitchFamily="18" charset="0"/>
              </a:endParaRPr>
            </a:p>
          </p:txBody>
        </p:sp>
      </p:grpSp>
      <p:sp>
        <p:nvSpPr>
          <p:cNvPr id="9" name="Прямоугольник 8">
            <a:extLst>
              <a:ext uri="{FF2B5EF4-FFF2-40B4-BE49-F238E27FC236}">
                <a16:creationId xmlns:a16="http://schemas.microsoft.com/office/drawing/2014/main" id="{0E6E894A-1CE1-425C-A7EE-3AF9C75DBD46}"/>
              </a:ext>
            </a:extLst>
          </p:cNvPr>
          <p:cNvSpPr/>
          <p:nvPr/>
        </p:nvSpPr>
        <p:spPr>
          <a:xfrm>
            <a:off x="2722910" y="0"/>
            <a:ext cx="6758207" cy="523220"/>
          </a:xfrm>
          <a:prstGeom prst="rect">
            <a:avLst/>
          </a:prstGeom>
        </p:spPr>
        <p:txBody>
          <a:bodyPr wrap="square">
            <a:spAutoFit/>
          </a:bodyPr>
          <a:lstStyle/>
          <a:p>
            <a:r>
              <a:rPr lang="en-US" sz="28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Production of high-intensity ion beams </a:t>
            </a:r>
            <a:r>
              <a:rPr lang="en-US" sz="2800" baseline="30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48</a:t>
            </a:r>
            <a:r>
              <a:rPr lang="en-US" sz="28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a:t>
            </a:r>
            <a:r>
              <a:rPr lang="en-US" sz="2800" baseline="30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10+</a:t>
            </a:r>
            <a:endParaRPr lang="ru-RU" sz="2800" baseline="30000"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5679012A-FD1F-4378-87D4-9114355A1CCC}"/>
              </a:ext>
            </a:extLst>
          </p:cNvPr>
          <p:cNvPicPr/>
          <p:nvPr/>
        </p:nvPicPr>
        <p:blipFill>
          <a:blip r:embed="rId5" cstate="print"/>
          <a:srcRect l="2375" t="3162" r="1446" b="1350"/>
          <a:stretch>
            <a:fillRect/>
          </a:stretch>
        </p:blipFill>
        <p:spPr bwMode="auto">
          <a:xfrm>
            <a:off x="3444533" y="1033100"/>
            <a:ext cx="3330573" cy="2768164"/>
          </a:xfrm>
          <a:prstGeom prst="rect">
            <a:avLst/>
          </a:prstGeom>
          <a:noFill/>
          <a:ln w="9525">
            <a:noFill/>
            <a:miter lim="800000"/>
            <a:headEnd/>
            <a:tailEnd/>
          </a:ln>
        </p:spPr>
      </p:pic>
      <p:pic>
        <p:nvPicPr>
          <p:cNvPr id="3" name="Рисунок 2">
            <a:extLst>
              <a:ext uri="{FF2B5EF4-FFF2-40B4-BE49-F238E27FC236}">
                <a16:creationId xmlns:a16="http://schemas.microsoft.com/office/drawing/2014/main" id="{E64A2D40-797A-46E4-A545-75360D7BA8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60" y="1250699"/>
            <a:ext cx="3330573" cy="2654442"/>
          </a:xfrm>
          <a:prstGeom prst="rect">
            <a:avLst/>
          </a:prstGeom>
        </p:spPr>
      </p:pic>
      <p:pic>
        <p:nvPicPr>
          <p:cNvPr id="12" name="Рисунок 11">
            <a:extLst>
              <a:ext uri="{FF2B5EF4-FFF2-40B4-BE49-F238E27FC236}">
                <a16:creationId xmlns:a16="http://schemas.microsoft.com/office/drawing/2014/main" id="{717B4025-DD8F-495E-BF92-D3EE3CE630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615" t="19008" r="5183" b="10271"/>
          <a:stretch>
            <a:fillRect/>
          </a:stretch>
        </p:blipFill>
        <p:spPr bwMode="auto">
          <a:xfrm>
            <a:off x="6747309" y="943549"/>
            <a:ext cx="4552605" cy="1942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2">
            <a:extLst>
              <a:ext uri="{FF2B5EF4-FFF2-40B4-BE49-F238E27FC236}">
                <a16:creationId xmlns:a16="http://schemas.microsoft.com/office/drawing/2014/main" id="{C77ED329-9541-4FFC-B366-3940E1CA4FA0}"/>
              </a:ext>
            </a:extLst>
          </p:cNvPr>
          <p:cNvSpPr txBox="1">
            <a:spLocks noChangeArrowheads="1"/>
          </p:cNvSpPr>
          <p:nvPr/>
        </p:nvSpPr>
        <p:spPr bwMode="auto">
          <a:xfrm>
            <a:off x="11180973" y="1477888"/>
            <a:ext cx="10790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altLang="ru-RU" b="1" dirty="0">
                <a:solidFill>
                  <a:prstClr val="black"/>
                </a:solidFill>
                <a:latin typeface="Times New Roman" panose="02020603050405020304" pitchFamily="18" charset="0"/>
              </a:rPr>
              <a:t>He + SF</a:t>
            </a:r>
            <a:r>
              <a:rPr lang="en-US" altLang="ru-RU" b="1" baseline="-25000" dirty="0">
                <a:solidFill>
                  <a:prstClr val="black"/>
                </a:solidFill>
                <a:latin typeface="Times New Roman" panose="02020603050405020304" pitchFamily="18" charset="0"/>
              </a:rPr>
              <a:t>6</a:t>
            </a:r>
            <a:endParaRPr lang="ru-RU" altLang="ru-RU" b="1" baseline="-25000" dirty="0">
              <a:solidFill>
                <a:prstClr val="black"/>
              </a:solidFill>
              <a:latin typeface="Times New Roman" panose="02020603050405020304" pitchFamily="18" charset="0"/>
            </a:endParaRPr>
          </a:p>
        </p:txBody>
      </p:sp>
      <p:sp>
        <p:nvSpPr>
          <p:cNvPr id="16" name="TextBox 15">
            <a:extLst>
              <a:ext uri="{FF2B5EF4-FFF2-40B4-BE49-F238E27FC236}">
                <a16:creationId xmlns:a16="http://schemas.microsoft.com/office/drawing/2014/main" id="{F198FB99-0B91-4F58-8ABA-CC80F9B524EC}"/>
              </a:ext>
            </a:extLst>
          </p:cNvPr>
          <p:cNvSpPr txBox="1">
            <a:spLocks noChangeArrowheads="1"/>
          </p:cNvSpPr>
          <p:nvPr/>
        </p:nvSpPr>
        <p:spPr bwMode="auto">
          <a:xfrm>
            <a:off x="11504556" y="1033100"/>
            <a:ext cx="12779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altLang="ru-RU" b="1" dirty="0">
                <a:solidFill>
                  <a:prstClr val="black"/>
                </a:solidFill>
                <a:latin typeface="Times New Roman" panose="02020603050405020304" pitchFamily="18" charset="0"/>
              </a:rPr>
              <a:t>UHF</a:t>
            </a:r>
            <a:endParaRPr lang="ru-RU" altLang="ru-RU" sz="2400" b="1" dirty="0">
              <a:solidFill>
                <a:prstClr val="black"/>
              </a:solidFill>
              <a:latin typeface="Times New Roman" panose="02020603050405020304" pitchFamily="18" charset="0"/>
            </a:endParaRPr>
          </a:p>
        </p:txBody>
      </p:sp>
      <p:sp>
        <p:nvSpPr>
          <p:cNvPr id="17" name="TextBox 7">
            <a:extLst>
              <a:ext uri="{FF2B5EF4-FFF2-40B4-BE49-F238E27FC236}">
                <a16:creationId xmlns:a16="http://schemas.microsoft.com/office/drawing/2014/main" id="{B607727C-2F0C-4E37-BF59-0E3CE326729E}"/>
              </a:ext>
            </a:extLst>
          </p:cNvPr>
          <p:cNvSpPr txBox="1">
            <a:spLocks noChangeArrowheads="1"/>
          </p:cNvSpPr>
          <p:nvPr/>
        </p:nvSpPr>
        <p:spPr bwMode="auto">
          <a:xfrm>
            <a:off x="6949250" y="3164416"/>
            <a:ext cx="1081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altLang="ru-RU" sz="2400" dirty="0" err="1">
                <a:solidFill>
                  <a:prstClr val="black"/>
                </a:solidFill>
                <a:latin typeface="Times New Roman" panose="02020603050405020304" pitchFamily="18" charset="0"/>
              </a:rPr>
              <a:t>Ti</a:t>
            </a:r>
            <a:r>
              <a:rPr lang="en-US" altLang="ru-RU" sz="2400" dirty="0">
                <a:solidFill>
                  <a:prstClr val="black"/>
                </a:solidFill>
                <a:latin typeface="Times New Roman" panose="02020603050405020304" pitchFamily="18" charset="0"/>
              </a:rPr>
              <a:t> </a:t>
            </a:r>
            <a:r>
              <a:rPr lang="en-US" altLang="ru-RU" sz="2000" dirty="0">
                <a:solidFill>
                  <a:prstClr val="black"/>
                </a:solidFill>
                <a:latin typeface="Times New Roman" panose="02020603050405020304" pitchFamily="18" charset="0"/>
              </a:rPr>
              <a:t>foil</a:t>
            </a:r>
            <a:endParaRPr lang="ru-RU" altLang="ru-RU" sz="2400" dirty="0">
              <a:solidFill>
                <a:prstClr val="black"/>
              </a:solidFill>
              <a:latin typeface="Times New Roman" panose="02020603050405020304" pitchFamily="18" charset="0"/>
            </a:endParaRPr>
          </a:p>
        </p:txBody>
      </p:sp>
      <p:cxnSp>
        <p:nvCxnSpPr>
          <p:cNvPr id="4" name="Прямая со стрелкой 3">
            <a:extLst>
              <a:ext uri="{FF2B5EF4-FFF2-40B4-BE49-F238E27FC236}">
                <a16:creationId xmlns:a16="http://schemas.microsoft.com/office/drawing/2014/main" id="{4668135D-35A3-45E7-9868-3EA7F6B72794}"/>
              </a:ext>
            </a:extLst>
          </p:cNvPr>
          <p:cNvCxnSpPr/>
          <p:nvPr/>
        </p:nvCxnSpPr>
        <p:spPr>
          <a:xfrm flipV="1">
            <a:off x="7812350" y="2474043"/>
            <a:ext cx="435005" cy="76630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a16="http://schemas.microsoft.com/office/drawing/2014/main" id="{99F54412-6FE3-442E-8A66-6CACD8554767}"/>
              </a:ext>
            </a:extLst>
          </p:cNvPr>
          <p:cNvCxnSpPr>
            <a:cxnSpLocks/>
          </p:cNvCxnSpPr>
          <p:nvPr/>
        </p:nvCxnSpPr>
        <p:spPr>
          <a:xfrm flipH="1">
            <a:off x="10866708" y="1257443"/>
            <a:ext cx="637848" cy="2754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58C46286-2D10-4395-B719-5C117234F392}"/>
              </a:ext>
            </a:extLst>
          </p:cNvPr>
          <p:cNvCxnSpPr>
            <a:cxnSpLocks/>
          </p:cNvCxnSpPr>
          <p:nvPr/>
        </p:nvCxnSpPr>
        <p:spPr>
          <a:xfrm flipH="1">
            <a:off x="11180973" y="1784935"/>
            <a:ext cx="461639" cy="1377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1" name="Рисунок 10">
            <a:extLst>
              <a:ext uri="{FF2B5EF4-FFF2-40B4-BE49-F238E27FC236}">
                <a16:creationId xmlns:a16="http://schemas.microsoft.com/office/drawing/2014/main" id="{85E4B035-6AFD-4AE0-B263-3128750BA1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5256" y="3898045"/>
            <a:ext cx="9221487" cy="2867425"/>
          </a:xfrm>
          <a:prstGeom prst="rect">
            <a:avLst/>
          </a:prstGeom>
        </p:spPr>
      </p:pic>
      <p:sp>
        <p:nvSpPr>
          <p:cNvPr id="19" name="Номер слайда 3">
            <a:extLst>
              <a:ext uri="{FF2B5EF4-FFF2-40B4-BE49-F238E27FC236}">
                <a16:creationId xmlns:a16="http://schemas.microsoft.com/office/drawing/2014/main" id="{765ED737-C016-4525-BB67-A55291560DD5}"/>
              </a:ext>
            </a:extLst>
          </p:cNvPr>
          <p:cNvSpPr>
            <a:spLocks noGrp="1"/>
          </p:cNvSpPr>
          <p:nvPr>
            <p:ph type="sldNum" sz="quarter" idx="12"/>
          </p:nvPr>
        </p:nvSpPr>
        <p:spPr>
          <a:xfrm>
            <a:off x="9444708" y="6492875"/>
            <a:ext cx="2743200" cy="365125"/>
          </a:xfrm>
        </p:spPr>
        <p:txBody>
          <a:bodyPr/>
          <a:lstStyle/>
          <a:p>
            <a:fld id="{9A090C27-8829-4A5D-B5D6-D30D432A0B90}" type="slidenum">
              <a:rPr lang="ru-RU" sz="2400" b="1" smtClean="0">
                <a:solidFill>
                  <a:prstClr val="black">
                    <a:lumMod val="95000"/>
                    <a:lumOff val="5000"/>
                  </a:prstClr>
                </a:solidFill>
                <a:latin typeface="Times New Roman" panose="02020603050405020304" pitchFamily="18" charset="0"/>
                <a:cs typeface="Times New Roman" panose="02020603050405020304" pitchFamily="18" charset="0"/>
              </a:rPr>
              <a:pPr/>
              <a:t>25</a:t>
            </a:fld>
            <a:endParaRPr lang="ru-RU" sz="1800" b="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8997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053142-B983-459A-97A5-D82ECDCD1AE8}"/>
              </a:ext>
            </a:extLst>
          </p:cNvPr>
          <p:cNvSpPr txBox="1"/>
          <p:nvPr/>
        </p:nvSpPr>
        <p:spPr>
          <a:xfrm>
            <a:off x="3891000" y="529017"/>
            <a:ext cx="5229336" cy="369332"/>
          </a:xfrm>
          <a:prstGeom prst="rect">
            <a:avLst/>
          </a:prstGeom>
          <a:noFill/>
        </p:spPr>
        <p:txBody>
          <a:bodyPr wrap="square" rtlCol="0">
            <a:spAutoFit/>
          </a:bodyPr>
          <a:lstStyle/>
          <a:p>
            <a:r>
              <a:rPr lang="en-US" b="1" dirty="0">
                <a:solidFill>
                  <a:srgbClr val="7030A0"/>
                </a:solidFill>
                <a:latin typeface="Times New Roman" panose="02020603050405020304" pitchFamily="18" charset="0"/>
                <a:cs typeface="Times New Roman" panose="02020603050405020304" pitchFamily="18" charset="0"/>
              </a:rPr>
              <a:t>FLNR inductive oven (off-line tests)</a:t>
            </a:r>
            <a:endParaRPr lang="ru-RU" b="1" dirty="0">
              <a:solidFill>
                <a:srgbClr val="7030A0"/>
              </a:solidFill>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DD5EC723-4536-4ECC-A406-C6B4BB9C5127}"/>
              </a:ext>
            </a:extLst>
          </p:cNvPr>
          <p:cNvPicPr>
            <a:picLocks noChangeAspect="1"/>
          </p:cNvPicPr>
          <p:nvPr/>
        </p:nvPicPr>
        <p:blipFill rotWithShape="1">
          <a:blip r:embed="rId3">
            <a:extLst>
              <a:ext uri="{28A0092B-C50C-407E-A947-70E740481C1C}">
                <a14:useLocalDpi xmlns:a14="http://schemas.microsoft.com/office/drawing/2010/main" val="0"/>
              </a:ext>
            </a:extLst>
          </a:blip>
          <a:srcRect l="12095" t="11023" r="23090" b="30851"/>
          <a:stretch/>
        </p:blipFill>
        <p:spPr>
          <a:xfrm>
            <a:off x="5834081" y="994076"/>
            <a:ext cx="3735001" cy="1884077"/>
          </a:xfrm>
          <a:prstGeom prst="rect">
            <a:avLst/>
          </a:prstGeom>
        </p:spPr>
      </p:pic>
      <p:pic>
        <p:nvPicPr>
          <p:cNvPr id="13" name="Рисунок 12">
            <a:extLst>
              <a:ext uri="{FF2B5EF4-FFF2-40B4-BE49-F238E27FC236}">
                <a16:creationId xmlns:a16="http://schemas.microsoft.com/office/drawing/2014/main" id="{50E00F73-37EF-456E-8626-A530CB65CA4E}"/>
              </a:ext>
            </a:extLst>
          </p:cNvPr>
          <p:cNvPicPr>
            <a:picLocks noChangeAspect="1"/>
          </p:cNvPicPr>
          <p:nvPr/>
        </p:nvPicPr>
        <p:blipFill rotWithShape="1">
          <a:blip r:embed="rId4">
            <a:extLst>
              <a:ext uri="{28A0092B-C50C-407E-A947-70E740481C1C}">
                <a14:useLocalDpi xmlns:a14="http://schemas.microsoft.com/office/drawing/2010/main" val="0"/>
              </a:ext>
            </a:extLst>
          </a:blip>
          <a:srcRect t="22041" r="36584" b="25986"/>
          <a:stretch/>
        </p:blipFill>
        <p:spPr>
          <a:xfrm rot="5400000">
            <a:off x="2610152" y="477752"/>
            <a:ext cx="1976697" cy="2880000"/>
          </a:xfrm>
          <a:prstGeom prst="rect">
            <a:avLst/>
          </a:prstGeom>
        </p:spPr>
      </p:pic>
      <p:sp>
        <p:nvSpPr>
          <p:cNvPr id="2" name="TextBox 1">
            <a:extLst>
              <a:ext uri="{FF2B5EF4-FFF2-40B4-BE49-F238E27FC236}">
                <a16:creationId xmlns:a16="http://schemas.microsoft.com/office/drawing/2014/main" id="{14348837-37C7-46D7-B5DF-030C0540040E}"/>
              </a:ext>
            </a:extLst>
          </p:cNvPr>
          <p:cNvSpPr txBox="1"/>
          <p:nvPr/>
        </p:nvSpPr>
        <p:spPr>
          <a:xfrm>
            <a:off x="3359696" y="127351"/>
            <a:ext cx="5566836" cy="400110"/>
          </a:xfrm>
          <a:prstGeom prst="rect">
            <a:avLst/>
          </a:prstGeom>
          <a:noFill/>
        </p:spPr>
        <p:txBody>
          <a:bodyPr wrap="square" rtlCol="0">
            <a:spAutoFit/>
          </a:bodyPr>
          <a:lstStyle/>
          <a:p>
            <a:pPr algn="ctr"/>
            <a:r>
              <a:rPr lang="en-US" sz="2000" b="1" dirty="0" err="1">
                <a:latin typeface="Times New Roman" panose="02020603050405020304" pitchFamily="18" charset="0"/>
                <a:cs typeface="Times New Roman" panose="02020603050405020304" pitchFamily="18" charset="0"/>
              </a:rPr>
              <a:t>Cromimium</a:t>
            </a:r>
            <a:r>
              <a:rPr lang="en-US" sz="2000" b="1" dirty="0">
                <a:latin typeface="Times New Roman" panose="02020603050405020304" pitchFamily="18" charset="0"/>
                <a:cs typeface="Times New Roman" panose="02020603050405020304" pitchFamily="18" charset="0"/>
              </a:rPr>
              <a:t> &amp; Titanium: HT oven development</a:t>
            </a:r>
            <a:endParaRPr lang="ru-RU" sz="2000" b="1" dirty="0">
              <a:latin typeface="Times New Roman" panose="02020603050405020304" pitchFamily="18" charset="0"/>
              <a:cs typeface="Times New Roman" panose="02020603050405020304" pitchFamily="18" charset="0"/>
            </a:endParaRPr>
          </a:p>
        </p:txBody>
      </p:sp>
      <p:cxnSp>
        <p:nvCxnSpPr>
          <p:cNvPr id="14" name="Прямая со стрелкой 13">
            <a:extLst>
              <a:ext uri="{FF2B5EF4-FFF2-40B4-BE49-F238E27FC236}">
                <a16:creationId xmlns:a16="http://schemas.microsoft.com/office/drawing/2014/main" id="{1CEFAB7B-4010-43FA-9FEF-C693DB7B2E04}"/>
              </a:ext>
            </a:extLst>
          </p:cNvPr>
          <p:cNvCxnSpPr/>
          <p:nvPr/>
        </p:nvCxnSpPr>
        <p:spPr>
          <a:xfrm flipV="1">
            <a:off x="4206000" y="1899000"/>
            <a:ext cx="2583336" cy="180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669594B-E809-46BF-ABF6-178A6DA22124}"/>
              </a:ext>
            </a:extLst>
          </p:cNvPr>
          <p:cNvSpPr txBox="1"/>
          <p:nvPr/>
        </p:nvSpPr>
        <p:spPr>
          <a:xfrm>
            <a:off x="2317278" y="2333360"/>
            <a:ext cx="2483997" cy="369332"/>
          </a:xfrm>
          <a:prstGeom prst="rect">
            <a:avLst/>
          </a:prstGeom>
          <a:noFill/>
        </p:spPr>
        <p:txBody>
          <a:bodyPr wrap="square" rtlCol="0">
            <a:spAutoFit/>
          </a:bodyPr>
          <a:lstStyle/>
          <a:p>
            <a:r>
              <a:rPr lang="en-US" dirty="0">
                <a:solidFill>
                  <a:schemeClr val="bg1"/>
                </a:solidFill>
              </a:rPr>
              <a:t>Thermocouple</a:t>
            </a:r>
            <a:r>
              <a:rPr lang="ru-RU" b="1" u="sng" dirty="0">
                <a:solidFill>
                  <a:schemeClr val="bg1"/>
                </a:solidFill>
              </a:rPr>
              <a:t>1500</a:t>
            </a:r>
            <a:r>
              <a:rPr lang="ru-RU" b="1" u="sng" baseline="30000" dirty="0">
                <a:solidFill>
                  <a:schemeClr val="bg1"/>
                </a:solidFill>
              </a:rPr>
              <a:t>0</a:t>
            </a:r>
            <a:r>
              <a:rPr lang="ru-RU" b="1" u="sng" dirty="0">
                <a:solidFill>
                  <a:schemeClr val="bg1"/>
                </a:solidFill>
              </a:rPr>
              <a:t>С</a:t>
            </a:r>
          </a:p>
        </p:txBody>
      </p:sp>
      <p:cxnSp>
        <p:nvCxnSpPr>
          <p:cNvPr id="17" name="Прямая со стрелкой 16">
            <a:extLst>
              <a:ext uri="{FF2B5EF4-FFF2-40B4-BE49-F238E27FC236}">
                <a16:creationId xmlns:a16="http://schemas.microsoft.com/office/drawing/2014/main" id="{5EFD161E-1B44-4D5D-9CDB-10298254F061}"/>
              </a:ext>
            </a:extLst>
          </p:cNvPr>
          <p:cNvCxnSpPr>
            <a:cxnSpLocks/>
          </p:cNvCxnSpPr>
          <p:nvPr/>
        </p:nvCxnSpPr>
        <p:spPr>
          <a:xfrm flipV="1">
            <a:off x="2999656" y="2050460"/>
            <a:ext cx="981344" cy="467567"/>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5" name="Рисунок 14">
            <a:extLst>
              <a:ext uri="{FF2B5EF4-FFF2-40B4-BE49-F238E27FC236}">
                <a16:creationId xmlns:a16="http://schemas.microsoft.com/office/drawing/2014/main" id="{04A8C1DD-0877-417E-99BE-89835D6043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8128" y="2977353"/>
            <a:ext cx="3266912" cy="1926059"/>
          </a:xfrm>
          <a:prstGeom prst="rect">
            <a:avLst/>
          </a:prstGeom>
        </p:spPr>
      </p:pic>
      <p:pic>
        <p:nvPicPr>
          <p:cNvPr id="18" name="Рисунок 17">
            <a:extLst>
              <a:ext uri="{FF2B5EF4-FFF2-40B4-BE49-F238E27FC236}">
                <a16:creationId xmlns:a16="http://schemas.microsoft.com/office/drawing/2014/main" id="{3F08DFC3-E5A3-4DC9-8B30-2BBB5365824D}"/>
              </a:ext>
            </a:extLst>
          </p:cNvPr>
          <p:cNvPicPr>
            <a:picLocks noChangeAspect="1"/>
          </p:cNvPicPr>
          <p:nvPr/>
        </p:nvPicPr>
        <p:blipFill rotWithShape="1">
          <a:blip r:embed="rId6"/>
          <a:srcRect l="3623" r="5342" b="25630"/>
          <a:stretch/>
        </p:blipFill>
        <p:spPr>
          <a:xfrm>
            <a:off x="1620392" y="3935539"/>
            <a:ext cx="5616176" cy="2388601"/>
          </a:xfrm>
          <a:prstGeom prst="rect">
            <a:avLst/>
          </a:prstGeom>
        </p:spPr>
      </p:pic>
      <p:cxnSp>
        <p:nvCxnSpPr>
          <p:cNvPr id="9" name="Прямая со стрелкой 8">
            <a:extLst>
              <a:ext uri="{FF2B5EF4-FFF2-40B4-BE49-F238E27FC236}">
                <a16:creationId xmlns:a16="http://schemas.microsoft.com/office/drawing/2014/main" id="{B9233509-37F5-4348-942B-18C1FDE716EF}"/>
              </a:ext>
            </a:extLst>
          </p:cNvPr>
          <p:cNvCxnSpPr/>
          <p:nvPr/>
        </p:nvCxnSpPr>
        <p:spPr>
          <a:xfrm flipH="1" flipV="1">
            <a:off x="7104112" y="2079000"/>
            <a:ext cx="1584176" cy="149401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extBox 2">
            <a:extLst>
              <a:ext uri="{FF2B5EF4-FFF2-40B4-BE49-F238E27FC236}">
                <a16:creationId xmlns:a16="http://schemas.microsoft.com/office/drawing/2014/main" id="{FD522289-5996-412F-826E-A6C49004B006}"/>
              </a:ext>
            </a:extLst>
          </p:cNvPr>
          <p:cNvSpPr txBox="1">
            <a:spLocks noChangeArrowheads="1"/>
          </p:cNvSpPr>
          <p:nvPr/>
        </p:nvSpPr>
        <p:spPr bwMode="auto">
          <a:xfrm>
            <a:off x="2418931" y="3622168"/>
            <a:ext cx="2735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ru-RU" sz="1800" i="1" dirty="0">
                <a:solidFill>
                  <a:srgbClr val="0033CC"/>
                </a:solidFill>
                <a:latin typeface="Times New Roman" panose="02020603050405020304" pitchFamily="18" charset="0"/>
              </a:rPr>
              <a:t>Adaptation to DECRIS-PM </a:t>
            </a:r>
            <a:endParaRPr lang="ru-RU" altLang="ru-RU" sz="1800" i="1" dirty="0">
              <a:solidFill>
                <a:srgbClr val="0033CC"/>
              </a:solidFill>
              <a:latin typeface="Times New Roman" panose="02020603050405020304" pitchFamily="18" charset="0"/>
            </a:endParaRPr>
          </a:p>
        </p:txBody>
      </p:sp>
      <p:sp>
        <p:nvSpPr>
          <p:cNvPr id="3" name="TextBox 2">
            <a:extLst>
              <a:ext uri="{FF2B5EF4-FFF2-40B4-BE49-F238E27FC236}">
                <a16:creationId xmlns:a16="http://schemas.microsoft.com/office/drawing/2014/main" id="{A312E005-6D5A-4945-9704-F18F576EB03C}"/>
              </a:ext>
            </a:extLst>
          </p:cNvPr>
          <p:cNvSpPr txBox="1"/>
          <p:nvPr/>
        </p:nvSpPr>
        <p:spPr>
          <a:xfrm>
            <a:off x="7522884" y="5517232"/>
            <a:ext cx="3194904" cy="923330"/>
          </a:xfrm>
          <a:prstGeom prst="rect">
            <a:avLst/>
          </a:prstGeom>
          <a:noFill/>
        </p:spPr>
        <p:txBody>
          <a:bodyPr wrap="square" rtlCol="0">
            <a:spAutoFit/>
          </a:bodyPr>
          <a:lstStyle/>
          <a:p>
            <a:r>
              <a:rPr lang="en-US" dirty="0"/>
              <a:t>Outer surface of plug should be well cooled to avoid damage of permanent magnets!!</a:t>
            </a:r>
            <a:endParaRPr lang="ru-RU" dirty="0"/>
          </a:p>
        </p:txBody>
      </p:sp>
      <p:cxnSp>
        <p:nvCxnSpPr>
          <p:cNvPr id="6" name="Прямая со стрелкой 5">
            <a:extLst>
              <a:ext uri="{FF2B5EF4-FFF2-40B4-BE49-F238E27FC236}">
                <a16:creationId xmlns:a16="http://schemas.microsoft.com/office/drawing/2014/main" id="{E54A10D6-AD5B-44F8-AE9D-53EC2B751C62}"/>
              </a:ext>
            </a:extLst>
          </p:cNvPr>
          <p:cNvCxnSpPr/>
          <p:nvPr/>
        </p:nvCxnSpPr>
        <p:spPr>
          <a:xfrm flipH="1" flipV="1">
            <a:off x="8760296" y="3717032"/>
            <a:ext cx="936104" cy="187220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6206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55589"/>
            <a:ext cx="10515600" cy="735099"/>
          </a:xfrm>
        </p:spPr>
        <p:txBody>
          <a:bodyPr>
            <a:normAutofit fontScale="90000"/>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Features</a:t>
            </a:r>
            <a:r>
              <a:rPr lang="en-US" dirty="0"/>
              <a:t> </a:t>
            </a: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the DC-280 cyclotron</a:t>
            </a:r>
            <a:br>
              <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Flat-top system:</a:t>
            </a:r>
            <a:br>
              <a:rPr lang="en-US" sz="2800" b="1" dirty="0">
                <a:latin typeface="Times New Roman" panose="02020603050405020304" pitchFamily="18" charset="0"/>
                <a:cs typeface="Times New Roman" panose="02020603050405020304" pitchFamily="18" charset="0"/>
              </a:rPr>
            </a:br>
            <a:r>
              <a:rPr lang="ru-RU"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Injection</a:t>
            </a:r>
            <a:r>
              <a:rPr lang="ru-RU" sz="28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21,96-31,14 MHz</a:t>
            </a:r>
            <a:br>
              <a:rPr lang="en-US"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U max 13kV</a:t>
            </a:r>
            <a:br>
              <a:rPr lang="en-US" sz="2400" dirty="0">
                <a:latin typeface="Times New Roman" panose="02020603050405020304" pitchFamily="18" charset="0"/>
                <a:cs typeface="Times New Roman" panose="02020603050405020304" pitchFamily="18" charset="0"/>
              </a:rPr>
            </a:br>
            <a:endParaRPr lang="ru-RU" sz="2400" dirty="0"/>
          </a:p>
        </p:txBody>
      </p:sp>
      <p:pic>
        <p:nvPicPr>
          <p:cNvPr id="5" name="Объект 4">
            <a:extLst>
              <a:ext uri="{FF2B5EF4-FFF2-40B4-BE49-F238E27FC236}">
                <a16:creationId xmlns:a16="http://schemas.microsoft.com/office/drawing/2014/main" id="{5C3EF241-1CA3-417B-BDDE-3BC01C12E86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4698" y="2761794"/>
            <a:ext cx="5553170" cy="4027711"/>
          </a:xfrm>
          <a:prstGeom prst="rect">
            <a:avLst/>
          </a:prstGeom>
        </p:spPr>
      </p:pic>
      <p:pic>
        <p:nvPicPr>
          <p:cNvPr id="4" name="Рисунок 3">
            <a:extLst>
              <a:ext uri="{FF2B5EF4-FFF2-40B4-BE49-F238E27FC236}">
                <a16:creationId xmlns:a16="http://schemas.microsoft.com/office/drawing/2014/main" id="{2D286FCF-44E3-41BA-B03F-5BB0703151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1715" y="3683358"/>
            <a:ext cx="4683389" cy="3127530"/>
          </a:xfrm>
          <a:prstGeom prst="rect">
            <a:avLst/>
          </a:prstGeom>
          <a:ln>
            <a:noFill/>
          </a:ln>
          <a:effectLst>
            <a:outerShdw blurRad="190500" algn="tl" rotWithShape="0">
              <a:srgbClr val="000000">
                <a:alpha val="70000"/>
              </a:srgbClr>
            </a:outerShdw>
          </a:effectLst>
        </p:spPr>
      </p:pic>
      <p:pic>
        <p:nvPicPr>
          <p:cNvPr id="6" name="Рисунок 5">
            <a:extLst>
              <a:ext uri="{FF2B5EF4-FFF2-40B4-BE49-F238E27FC236}">
                <a16:creationId xmlns:a16="http://schemas.microsoft.com/office/drawing/2014/main" id="{0B69600A-BF40-4AD5-8A48-FBBC6B3C7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3891" y="2117124"/>
            <a:ext cx="4052275" cy="1496541"/>
          </a:xfrm>
          <a:prstGeom prst="rect">
            <a:avLst/>
          </a:prstGeom>
        </p:spPr>
      </p:pic>
      <p:sp>
        <p:nvSpPr>
          <p:cNvPr id="8" name="Прямоугольник 7"/>
          <p:cNvSpPr/>
          <p:nvPr/>
        </p:nvSpPr>
        <p:spPr>
          <a:xfrm>
            <a:off x="-1412367" y="2189307"/>
            <a:ext cx="7582507" cy="646331"/>
          </a:xfrm>
          <a:prstGeom prst="rect">
            <a:avLst/>
          </a:prstGeom>
        </p:spPr>
        <p:txBody>
          <a:bodyPr wrap="square">
            <a:spAutoFit/>
          </a:bodyPr>
          <a:lstStyle/>
          <a:p>
            <a:pPr algn="ctr"/>
            <a:r>
              <a:rPr lang="en-US" dirty="0">
                <a:latin typeface="Times New Roman" panose="02020603050405020304" pitchFamily="18" charset="0"/>
                <a:cs typeface="Times New Roman" panose="02020603050405020304" pitchFamily="18" charset="0"/>
              </a:rPr>
              <a:t> Potential up 70 kV</a:t>
            </a:r>
            <a:br>
              <a:rPr lang="ru-RU"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capture efficiency in </a:t>
            </a:r>
            <a:r>
              <a:rPr lang="en-US" i="1" dirty="0">
                <a:latin typeface="Times New Roman" panose="02020603050405020304" pitchFamily="18" charset="0"/>
                <a:cs typeface="Times New Roman" panose="02020603050405020304" pitchFamily="18" charset="0"/>
              </a:rPr>
              <a:t>acceleration ~75</a:t>
            </a:r>
            <a:r>
              <a:rPr lang="ru-RU" i="1" dirty="0">
                <a:latin typeface="Times New Roman" panose="02020603050405020304" pitchFamily="18" charset="0"/>
                <a:cs typeface="Times New Roman" panose="02020603050405020304" pitchFamily="18" charset="0"/>
              </a:rPr>
              <a:t>% </a:t>
            </a:r>
            <a:endParaRPr lang="ru-RU" i="1" dirty="0"/>
          </a:p>
        </p:txBody>
      </p:sp>
    </p:spTree>
    <p:extLst>
      <p:ext uri="{BB962C8B-B14F-4D97-AF65-F5344CB8AC3E}">
        <p14:creationId xmlns:p14="http://schemas.microsoft.com/office/powerpoint/2010/main" val="2617352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4788EA7-1604-40F0-83AF-114A0EF4C51E}"/>
              </a:ext>
            </a:extLst>
          </p:cNvPr>
          <p:cNvPicPr>
            <a:picLocks noChangeAspect="1"/>
          </p:cNvPicPr>
          <p:nvPr/>
        </p:nvPicPr>
        <p:blipFill rotWithShape="1">
          <a:blip r:embed="rId2"/>
          <a:srcRect l="2884" r="1961" b="2750"/>
          <a:stretch/>
        </p:blipFill>
        <p:spPr>
          <a:xfrm>
            <a:off x="6744072" y="842678"/>
            <a:ext cx="3648192" cy="3280530"/>
          </a:xfrm>
          <a:prstGeom prst="rect">
            <a:avLst/>
          </a:prstGeom>
        </p:spPr>
      </p:pic>
      <p:pic>
        <p:nvPicPr>
          <p:cNvPr id="3" name="Рисунок 2">
            <a:extLst>
              <a:ext uri="{FF2B5EF4-FFF2-40B4-BE49-F238E27FC236}">
                <a16:creationId xmlns:a16="http://schemas.microsoft.com/office/drawing/2014/main" id="{E217DB88-A260-4F74-BCD5-825E0838B186}"/>
              </a:ext>
            </a:extLst>
          </p:cNvPr>
          <p:cNvPicPr>
            <a:picLocks noChangeAspect="1"/>
          </p:cNvPicPr>
          <p:nvPr/>
        </p:nvPicPr>
        <p:blipFill>
          <a:blip r:embed="rId3"/>
          <a:stretch>
            <a:fillRect/>
          </a:stretch>
        </p:blipFill>
        <p:spPr>
          <a:xfrm>
            <a:off x="2135561" y="951553"/>
            <a:ext cx="3648193" cy="3062781"/>
          </a:xfrm>
          <a:prstGeom prst="rect">
            <a:avLst/>
          </a:prstGeom>
        </p:spPr>
      </p:pic>
      <p:pic>
        <p:nvPicPr>
          <p:cNvPr id="4" name="Рисунок 3">
            <a:extLst>
              <a:ext uri="{FF2B5EF4-FFF2-40B4-BE49-F238E27FC236}">
                <a16:creationId xmlns:a16="http://schemas.microsoft.com/office/drawing/2014/main" id="{8A3BF284-21B7-483E-8F42-6D87F5014F4C}"/>
              </a:ext>
            </a:extLst>
          </p:cNvPr>
          <p:cNvPicPr>
            <a:picLocks noChangeAspect="1"/>
          </p:cNvPicPr>
          <p:nvPr/>
        </p:nvPicPr>
        <p:blipFill rotWithShape="1">
          <a:blip r:embed="rId4"/>
          <a:srcRect l="1176" r="1176" b="7717"/>
          <a:stretch/>
        </p:blipFill>
        <p:spPr>
          <a:xfrm>
            <a:off x="2048608" y="4077073"/>
            <a:ext cx="4191408" cy="2729597"/>
          </a:xfrm>
          <a:prstGeom prst="rect">
            <a:avLst/>
          </a:prstGeom>
        </p:spPr>
      </p:pic>
      <p:pic>
        <p:nvPicPr>
          <p:cNvPr id="5" name="Рисунок 4">
            <a:extLst>
              <a:ext uri="{FF2B5EF4-FFF2-40B4-BE49-F238E27FC236}">
                <a16:creationId xmlns:a16="http://schemas.microsoft.com/office/drawing/2014/main" id="{5891DEB2-BC18-46F6-88FF-46502858EAE7}"/>
              </a:ext>
            </a:extLst>
          </p:cNvPr>
          <p:cNvPicPr>
            <a:picLocks noChangeAspect="1"/>
          </p:cNvPicPr>
          <p:nvPr/>
        </p:nvPicPr>
        <p:blipFill rotWithShape="1">
          <a:blip r:embed="rId5"/>
          <a:srcRect l="3885"/>
          <a:stretch/>
        </p:blipFill>
        <p:spPr>
          <a:xfrm>
            <a:off x="7104113" y="4268625"/>
            <a:ext cx="3037011" cy="2515960"/>
          </a:xfrm>
          <a:prstGeom prst="rect">
            <a:avLst/>
          </a:prstGeom>
        </p:spPr>
      </p:pic>
      <p:cxnSp>
        <p:nvCxnSpPr>
          <p:cNvPr id="7" name="Прямая со стрелкой 6">
            <a:extLst>
              <a:ext uri="{FF2B5EF4-FFF2-40B4-BE49-F238E27FC236}">
                <a16:creationId xmlns:a16="http://schemas.microsoft.com/office/drawing/2014/main" id="{EED9BEF1-EE12-4532-BD78-1406D523BD8D}"/>
              </a:ext>
            </a:extLst>
          </p:cNvPr>
          <p:cNvCxnSpPr>
            <a:cxnSpLocks/>
          </p:cNvCxnSpPr>
          <p:nvPr/>
        </p:nvCxnSpPr>
        <p:spPr>
          <a:xfrm>
            <a:off x="6023992" y="4268626"/>
            <a:ext cx="1584176" cy="45651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6EEA3A2-C81A-4ADE-B855-BAD6B1230641}"/>
              </a:ext>
            </a:extLst>
          </p:cNvPr>
          <p:cNvSpPr txBox="1"/>
          <p:nvPr/>
        </p:nvSpPr>
        <p:spPr>
          <a:xfrm>
            <a:off x="3719736" y="4825"/>
            <a:ext cx="5688632" cy="400110"/>
          </a:xfrm>
          <a:prstGeom prst="rect">
            <a:avLst/>
          </a:prstGeom>
          <a:noFill/>
        </p:spPr>
        <p:txBody>
          <a:bodyPr wrap="square" rtlCol="0">
            <a:spAutoFit/>
          </a:bodyPr>
          <a:lstStyle/>
          <a:p>
            <a:r>
              <a:rPr lang="en-US" sz="2000" b="1" dirty="0">
                <a:solidFill>
                  <a:srgbClr val="FF0000"/>
                </a:solidFill>
              </a:rPr>
              <a:t>FUTURE DEVELOPMENT for SHE FACTORY </a:t>
            </a:r>
            <a:endParaRPr lang="ru-RU" sz="2000" b="1" dirty="0">
              <a:solidFill>
                <a:srgbClr val="FF0000"/>
              </a:solidFill>
            </a:endParaRPr>
          </a:p>
        </p:txBody>
      </p:sp>
      <p:pic>
        <p:nvPicPr>
          <p:cNvPr id="11" name="Рисунок 10">
            <a:extLst>
              <a:ext uri="{FF2B5EF4-FFF2-40B4-BE49-F238E27FC236}">
                <a16:creationId xmlns:a16="http://schemas.microsoft.com/office/drawing/2014/main" id="{FDB63EC6-B7E7-4607-B1A8-FF6917566247}"/>
              </a:ext>
            </a:extLst>
          </p:cNvPr>
          <p:cNvPicPr>
            <a:picLocks noChangeAspect="1"/>
          </p:cNvPicPr>
          <p:nvPr/>
        </p:nvPicPr>
        <p:blipFill>
          <a:blip r:embed="rId6"/>
          <a:stretch>
            <a:fillRect/>
          </a:stretch>
        </p:blipFill>
        <p:spPr>
          <a:xfrm>
            <a:off x="3679505" y="344533"/>
            <a:ext cx="667514" cy="563823"/>
          </a:xfrm>
          <a:prstGeom prst="rect">
            <a:avLst/>
          </a:prstGeom>
        </p:spPr>
      </p:pic>
      <p:pic>
        <p:nvPicPr>
          <p:cNvPr id="12" name="Рисунок 4">
            <a:extLst>
              <a:ext uri="{FF2B5EF4-FFF2-40B4-BE49-F238E27FC236}">
                <a16:creationId xmlns:a16="http://schemas.microsoft.com/office/drawing/2014/main" id="{061A7BFC-6721-4899-9458-E34FAC740F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1346" y="287498"/>
            <a:ext cx="761154" cy="639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a:extLst>
              <a:ext uri="{FF2B5EF4-FFF2-40B4-BE49-F238E27FC236}">
                <a16:creationId xmlns:a16="http://schemas.microsoft.com/office/drawing/2014/main" id="{541D0C93-4DD1-499B-A125-A792067D2E3B}"/>
              </a:ext>
            </a:extLst>
          </p:cNvPr>
          <p:cNvPicPr>
            <a:picLocks noChangeAspect="1"/>
          </p:cNvPicPr>
          <p:nvPr/>
        </p:nvPicPr>
        <p:blipFill>
          <a:blip r:embed="rId8"/>
          <a:stretch>
            <a:fillRect/>
          </a:stretch>
        </p:blipFill>
        <p:spPr>
          <a:xfrm>
            <a:off x="6713099" y="371491"/>
            <a:ext cx="658729" cy="471384"/>
          </a:xfrm>
          <a:prstGeom prst="rect">
            <a:avLst/>
          </a:prstGeom>
        </p:spPr>
      </p:pic>
      <p:pic>
        <p:nvPicPr>
          <p:cNvPr id="14" name="Рисунок 13">
            <a:extLst>
              <a:ext uri="{FF2B5EF4-FFF2-40B4-BE49-F238E27FC236}">
                <a16:creationId xmlns:a16="http://schemas.microsoft.com/office/drawing/2014/main" id="{596E987D-1AF4-48C0-9CC6-DAA50E36D009}"/>
              </a:ext>
            </a:extLst>
          </p:cNvPr>
          <p:cNvPicPr>
            <a:picLocks noChangeAspect="1"/>
          </p:cNvPicPr>
          <p:nvPr/>
        </p:nvPicPr>
        <p:blipFill>
          <a:blip r:embed="rId9"/>
          <a:stretch>
            <a:fillRect/>
          </a:stretch>
        </p:blipFill>
        <p:spPr>
          <a:xfrm>
            <a:off x="8325049" y="371688"/>
            <a:ext cx="1113995" cy="470991"/>
          </a:xfrm>
          <a:prstGeom prst="rect">
            <a:avLst/>
          </a:prstGeom>
        </p:spPr>
      </p:pic>
    </p:spTree>
    <p:extLst>
      <p:ext uri="{BB962C8B-B14F-4D97-AF65-F5344CB8AC3E}">
        <p14:creationId xmlns:p14="http://schemas.microsoft.com/office/powerpoint/2010/main" val="1267919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F64F0D17-D3FB-4DCC-898A-B0DF0285E8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25" r="18500"/>
          <a:stretch/>
        </p:blipFill>
        <p:spPr>
          <a:xfrm>
            <a:off x="1847528" y="1052736"/>
            <a:ext cx="8599494" cy="5328592"/>
          </a:xfrm>
          <a:prstGeom prst="rect">
            <a:avLst/>
          </a:prstGeom>
        </p:spPr>
      </p:pic>
      <p:sp>
        <p:nvSpPr>
          <p:cNvPr id="2" name="Прямоугольник 1">
            <a:extLst>
              <a:ext uri="{FF2B5EF4-FFF2-40B4-BE49-F238E27FC236}">
                <a16:creationId xmlns:a16="http://schemas.microsoft.com/office/drawing/2014/main" id="{D9100476-267F-496B-AD83-B3578C78873A}"/>
              </a:ext>
            </a:extLst>
          </p:cNvPr>
          <p:cNvSpPr/>
          <p:nvPr/>
        </p:nvSpPr>
        <p:spPr>
          <a:xfrm>
            <a:off x="1847528" y="509450"/>
            <a:ext cx="8911088" cy="523220"/>
          </a:xfrm>
          <a:prstGeom prst="rect">
            <a:avLst/>
          </a:prstGeom>
        </p:spPr>
        <p:txBody>
          <a:bodyPr wrap="square">
            <a:spAutoFit/>
          </a:bodyPr>
          <a:lstStyle/>
          <a:p>
            <a:pPr algn="ctr"/>
            <a:r>
              <a:rPr lang="en-US" sz="2800" b="1" dirty="0">
                <a:solidFill>
                  <a:srgbClr val="0033CC"/>
                </a:solidFill>
              </a:rPr>
              <a:t>Assemblage</a:t>
            </a:r>
            <a:r>
              <a:rPr lang="ru-RU" sz="2800" b="1" dirty="0">
                <a:solidFill>
                  <a:srgbClr val="0033CC"/>
                </a:solidFill>
              </a:rPr>
              <a:t> </a:t>
            </a:r>
            <a:r>
              <a:rPr lang="en-US" sz="2800" b="1" dirty="0">
                <a:solidFill>
                  <a:srgbClr val="0033CC"/>
                </a:solidFill>
              </a:rPr>
              <a:t>of the injector in the test hall</a:t>
            </a:r>
            <a:endParaRPr lang="ru-RU" sz="2800" b="1" dirty="0">
              <a:solidFill>
                <a:srgbClr val="0033CC"/>
              </a:solidFill>
            </a:endParaRPr>
          </a:p>
        </p:txBody>
      </p:sp>
    </p:spTree>
    <p:extLst>
      <p:ext uri="{BB962C8B-B14F-4D97-AF65-F5344CB8AC3E}">
        <p14:creationId xmlns:p14="http://schemas.microsoft.com/office/powerpoint/2010/main" val="3397438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02819" name="Rectangle 3"/>
          <p:cNvSpPr>
            <a:spLocks noChangeArrowheads="1"/>
          </p:cNvSpPr>
          <p:nvPr/>
        </p:nvSpPr>
        <p:spPr bwMode="auto">
          <a:xfrm>
            <a:off x="660400" y="157919"/>
            <a:ext cx="11193848" cy="1008062"/>
          </a:xfrm>
          <a:prstGeom prst="rect">
            <a:avLst/>
          </a:prstGeom>
          <a:noFill/>
          <a:ln>
            <a:noFill/>
          </a:ln>
        </p:spPr>
        <p:txBody>
          <a:bodyPr anchor="b"/>
          <a:lstStyle/>
          <a:p>
            <a:pPr algn="ctr">
              <a:defRPr/>
            </a:pPr>
            <a:endParaRPr lang="ru-RU" sz="2400" b="1" i="1" u="sng" dirty="0">
              <a:solidFill>
                <a:srgbClr val="FFFF66"/>
              </a:solidFill>
              <a:effectLst>
                <a:outerShdw blurRad="38100" dist="38100" dir="2700000" algn="tl">
                  <a:srgbClr val="000000"/>
                </a:outerShdw>
              </a:effectLst>
              <a:latin typeface="Tahoma" pitchFamily="34" charset="0"/>
            </a:endParaRPr>
          </a:p>
        </p:txBody>
      </p:sp>
      <p:pic>
        <p:nvPicPr>
          <p:cNvPr id="802820" name="Picture 4" descr="u200b"/>
          <p:cNvPicPr>
            <a:picLocks noChangeAspect="1" noChangeArrowheads="1"/>
          </p:cNvPicPr>
          <p:nvPr/>
        </p:nvPicPr>
        <p:blipFill>
          <a:blip r:embed="rId2" cstate="print"/>
          <a:srcRect/>
          <a:stretch>
            <a:fillRect/>
          </a:stretch>
        </p:blipFill>
        <p:spPr bwMode="auto">
          <a:xfrm>
            <a:off x="805355" y="661951"/>
            <a:ext cx="5043509" cy="3427642"/>
          </a:xfrm>
          <a:prstGeom prst="rect">
            <a:avLst/>
          </a:prstGeom>
          <a:noFill/>
          <a:ln w="9525">
            <a:noFill/>
            <a:miter lim="800000"/>
            <a:headEnd/>
            <a:tailEnd/>
          </a:ln>
        </p:spPr>
      </p:pic>
      <p:sp>
        <p:nvSpPr>
          <p:cNvPr id="802822" name="Text Box 6"/>
          <p:cNvSpPr txBox="1">
            <a:spLocks noChangeArrowheads="1"/>
          </p:cNvSpPr>
          <p:nvPr/>
        </p:nvSpPr>
        <p:spPr bwMode="auto">
          <a:xfrm>
            <a:off x="660400" y="4926226"/>
            <a:ext cx="11391556" cy="1477328"/>
          </a:xfrm>
          <a:prstGeom prst="rect">
            <a:avLst/>
          </a:prstGeom>
          <a:solidFill>
            <a:schemeClr val="bg1"/>
          </a:solidFill>
          <a:ln>
            <a:noFill/>
          </a:ln>
          <a:effectLst/>
        </p:spPr>
        <p:txBody>
          <a:bodyPr wrap="square">
            <a:spAutoFit/>
          </a:bodyPr>
          <a:lstStyle/>
          <a:p>
            <a:pPr>
              <a:spcBef>
                <a:spcPct val="50000"/>
              </a:spcBef>
              <a:defRPr/>
            </a:pPr>
            <a:r>
              <a:rPr lang="en-US" sz="2400" b="1" dirty="0">
                <a:solidFill>
                  <a:schemeClr val="accent6"/>
                </a:solidFill>
                <a:effectLst>
                  <a:outerShdw blurRad="38100" dist="38100" dir="2700000" algn="tl">
                    <a:srgbClr val="000000"/>
                  </a:outerShdw>
                </a:effectLst>
              </a:rPr>
              <a:t>Cyclotron U300 +PIG </a:t>
            </a:r>
            <a:r>
              <a:rPr lang="en-US" sz="2400" b="1" dirty="0" err="1">
                <a:solidFill>
                  <a:schemeClr val="accent6"/>
                </a:solidFill>
                <a:effectLst>
                  <a:outerShdw blurRad="38100" dist="38100" dir="2700000" algn="tl">
                    <a:srgbClr val="000000"/>
                  </a:outerShdw>
                </a:effectLst>
              </a:rPr>
              <a:t>i.s</a:t>
            </a:r>
            <a:r>
              <a:rPr lang="en-US" sz="2400" b="1" dirty="0">
                <a:solidFill>
                  <a:schemeClr val="accent6"/>
                </a:solidFill>
                <a:effectLst>
                  <a:outerShdw blurRad="38100" dist="38100" dir="2700000" algn="tl">
                    <a:srgbClr val="000000"/>
                  </a:outerShdw>
                </a:effectLst>
              </a:rPr>
              <a:t>.                                  </a:t>
            </a:r>
            <a:r>
              <a:rPr lang="en-US" sz="2400" b="1" dirty="0">
                <a:solidFill>
                  <a:srgbClr val="00B0F0"/>
                </a:solidFill>
                <a:effectLst>
                  <a:outerShdw blurRad="38100" dist="38100" dir="2700000" algn="tl">
                    <a:srgbClr val="000000"/>
                  </a:outerShdw>
                </a:effectLst>
              </a:rPr>
              <a:t>Cyclotron U400+PIG </a:t>
            </a:r>
            <a:r>
              <a:rPr lang="en-US" sz="2400" b="1" dirty="0" err="1">
                <a:solidFill>
                  <a:srgbClr val="00B0F0"/>
                </a:solidFill>
                <a:effectLst>
                  <a:outerShdw blurRad="38100" dist="38100" dir="2700000" algn="tl">
                    <a:srgbClr val="000000"/>
                  </a:outerShdw>
                </a:effectLst>
              </a:rPr>
              <a:t>i.s</a:t>
            </a:r>
            <a:r>
              <a:rPr lang="en-US" sz="2400" b="1" dirty="0">
                <a:solidFill>
                  <a:srgbClr val="00B0F0"/>
                </a:solidFill>
                <a:effectLst>
                  <a:outerShdw blurRad="38100" dist="38100" dir="2700000" algn="tl">
                    <a:srgbClr val="000000"/>
                  </a:outerShdw>
                </a:effectLst>
              </a:rPr>
              <a:t>. 1978 - 1996 </a:t>
            </a:r>
          </a:p>
          <a:p>
            <a:pPr algn="l">
              <a:spcBef>
                <a:spcPct val="50000"/>
              </a:spcBef>
              <a:defRPr/>
            </a:pPr>
            <a:r>
              <a:rPr lang="en-US" sz="2400" b="1" dirty="0">
                <a:effectLst>
                  <a:outerShdw blurRad="38100" dist="38100" dir="2700000" algn="tl">
                    <a:srgbClr val="000000"/>
                  </a:outerShdw>
                </a:effectLst>
              </a:rPr>
              <a:t>     </a:t>
            </a:r>
            <a:r>
              <a:rPr lang="en-US" sz="2400" b="1" dirty="0">
                <a:solidFill>
                  <a:schemeClr val="accent6"/>
                </a:solidFill>
                <a:effectLst>
                  <a:outerShdw blurRad="38100" dist="38100" dir="2700000" algn="tl">
                    <a:srgbClr val="000000"/>
                  </a:outerShdw>
                </a:effectLst>
              </a:rPr>
              <a:t>1961 -1989                                                                        </a:t>
            </a:r>
            <a:r>
              <a:rPr lang="en-US" sz="2400" b="1" dirty="0">
                <a:solidFill>
                  <a:srgbClr val="00B0F0"/>
                </a:solidFill>
                <a:effectLst>
                  <a:outerShdw blurRad="38100" dist="38100" dir="2700000" algn="tl">
                    <a:srgbClr val="000000"/>
                  </a:outerShdw>
                </a:effectLst>
              </a:rPr>
              <a:t>+ECR </a:t>
            </a:r>
            <a:r>
              <a:rPr lang="en-US" sz="2400" b="1" dirty="0" err="1">
                <a:solidFill>
                  <a:srgbClr val="00B0F0"/>
                </a:solidFill>
                <a:effectLst>
                  <a:outerShdw blurRad="38100" dist="38100" dir="2700000" algn="tl">
                    <a:srgbClr val="000000"/>
                  </a:outerShdw>
                </a:effectLst>
              </a:rPr>
              <a:t>i.s</a:t>
            </a:r>
            <a:r>
              <a:rPr lang="en-US" sz="2400" b="1" dirty="0">
                <a:solidFill>
                  <a:srgbClr val="00B0F0"/>
                </a:solidFill>
                <a:effectLst>
                  <a:outerShdw blurRad="38100" dist="38100" dir="2700000" algn="tl">
                    <a:srgbClr val="000000"/>
                  </a:outerShdw>
                </a:effectLst>
              </a:rPr>
              <a:t>  1996-2024</a:t>
            </a:r>
          </a:p>
          <a:p>
            <a:pPr algn="l">
              <a:spcBef>
                <a:spcPct val="50000"/>
              </a:spcBef>
              <a:defRPr/>
            </a:pPr>
            <a:r>
              <a:rPr lang="en-US" sz="1600" dirty="0">
                <a:solidFill>
                  <a:srgbClr val="FF0000"/>
                </a:solidFill>
                <a:effectLst>
                  <a:outerShdw blurRad="38100" dist="38100" dir="2700000" algn="tl">
                    <a:srgbClr val="000000"/>
                  </a:outerShdw>
                </a:effectLst>
              </a:rPr>
              <a:t>       </a:t>
            </a:r>
            <a:r>
              <a:rPr lang="en-US" sz="2000" dirty="0">
                <a:solidFill>
                  <a:schemeClr val="accent6"/>
                </a:solidFill>
                <a:effectLst>
                  <a:outerShdw blurRad="38100" dist="38100" dir="2700000" algn="tl">
                    <a:srgbClr val="000000"/>
                  </a:outerShdw>
                </a:effectLst>
              </a:rPr>
              <a:t>12C,15N,18O,22Ne</a:t>
            </a:r>
            <a:r>
              <a:rPr lang="en-US" sz="2000" dirty="0">
                <a:solidFill>
                  <a:srgbClr val="FF0000"/>
                </a:solidFill>
                <a:effectLst>
                  <a:outerShdw blurRad="38100" dist="38100" dir="2700000" algn="tl">
                    <a:srgbClr val="000000"/>
                  </a:outerShdw>
                </a:effectLst>
              </a:rPr>
              <a:t>                                         </a:t>
            </a:r>
            <a:r>
              <a:rPr lang="en-US" dirty="0">
                <a:solidFill>
                  <a:srgbClr val="00B0F0"/>
                </a:solidFill>
                <a:effectLst>
                  <a:outerShdw blurRad="38100" dist="38100" dir="2700000" algn="tl">
                    <a:srgbClr val="000000"/>
                  </a:outerShdw>
                </a:effectLst>
              </a:rPr>
              <a:t>12C,15N, 18O, Ne22,26Mg,36S,44Ca,</a:t>
            </a:r>
            <a:r>
              <a:rPr lang="en-US" dirty="0">
                <a:solidFill>
                  <a:srgbClr val="FF0000"/>
                </a:solidFill>
                <a:effectLst>
                  <a:outerShdw blurRad="38100" dist="38100" dir="2700000" algn="tl">
                    <a:srgbClr val="000000"/>
                  </a:outerShdw>
                </a:effectLst>
              </a:rPr>
              <a:t>48Ca,</a:t>
            </a:r>
            <a:r>
              <a:rPr lang="en-US" dirty="0">
                <a:solidFill>
                  <a:srgbClr val="00B0F0"/>
                </a:solidFill>
                <a:effectLst>
                  <a:outerShdw blurRad="38100" dist="38100" dir="2700000" algn="tl">
                    <a:srgbClr val="000000"/>
                  </a:outerShdw>
                </a:effectLst>
              </a:rPr>
              <a:t>50Ti, 51V,54Cr, 55Mn,64 Ni</a:t>
            </a:r>
            <a:endParaRPr lang="ru-RU" dirty="0">
              <a:solidFill>
                <a:srgbClr val="00B0F0"/>
              </a:solidFill>
              <a:effectLst>
                <a:outerShdw blurRad="38100" dist="38100" dir="2700000" algn="tl">
                  <a:srgbClr val="000000"/>
                </a:outerShdw>
              </a:effectLst>
            </a:endParaRPr>
          </a:p>
        </p:txBody>
      </p:sp>
      <p:pic>
        <p:nvPicPr>
          <p:cNvPr id="6" name="Picture 4" descr="u400c"/>
          <p:cNvPicPr>
            <a:picLocks noChangeAspect="1" noChangeArrowheads="1"/>
          </p:cNvPicPr>
          <p:nvPr/>
        </p:nvPicPr>
        <p:blipFill>
          <a:blip r:embed="rId3" cstate="print"/>
          <a:srcRect/>
          <a:stretch>
            <a:fillRect/>
          </a:stretch>
        </p:blipFill>
        <p:spPr bwMode="auto">
          <a:xfrm>
            <a:off x="5993819" y="676420"/>
            <a:ext cx="3496170" cy="2376048"/>
          </a:xfrm>
          <a:prstGeom prst="rect">
            <a:avLst/>
          </a:prstGeom>
          <a:noFill/>
          <a:ln w="9525">
            <a:noFill/>
            <a:miter lim="800000"/>
            <a:headEnd/>
            <a:tailEnd/>
          </a:ln>
        </p:spPr>
      </p:pic>
      <p:pic>
        <p:nvPicPr>
          <p:cNvPr id="7" name="Picture 4" descr="ecr4m"/>
          <p:cNvPicPr>
            <a:picLocks noGrp="1" noChangeAspect="1" noChangeArrowheads="1"/>
          </p:cNvPicPr>
          <p:nvPr>
            <p:ph/>
          </p:nvPr>
        </p:nvPicPr>
        <p:blipFill>
          <a:blip r:embed="rId4"/>
          <a:srcRect/>
          <a:stretch>
            <a:fillRect/>
          </a:stretch>
        </p:blipFill>
        <p:spPr>
          <a:xfrm>
            <a:off x="9535297" y="2916112"/>
            <a:ext cx="2273643" cy="1705232"/>
          </a:xfrm>
        </p:spPr>
      </p:pic>
      <p:sp>
        <p:nvSpPr>
          <p:cNvPr id="2" name="Прямоугольник 1"/>
          <p:cNvSpPr/>
          <p:nvPr/>
        </p:nvSpPr>
        <p:spPr>
          <a:xfrm>
            <a:off x="5993820" y="3410465"/>
            <a:ext cx="2985424" cy="1646605"/>
          </a:xfrm>
          <a:prstGeom prst="rect">
            <a:avLst/>
          </a:prstGeom>
        </p:spPr>
        <p:txBody>
          <a:bodyPr wrap="square">
            <a:spAutoFit/>
          </a:bodyPr>
          <a:lstStyle/>
          <a:p>
            <a:pPr algn="ctr">
              <a:lnSpc>
                <a:spcPct val="80000"/>
              </a:lnSpc>
              <a:spcBef>
                <a:spcPct val="25000"/>
              </a:spcBef>
            </a:pPr>
            <a:r>
              <a:rPr lang="en-US" altLang="ru-RU" sz="2000" b="1" dirty="0"/>
              <a:t>U400+ECR. First accelerated </a:t>
            </a:r>
            <a:r>
              <a:rPr lang="en-US" altLang="ru-RU" sz="2000" b="1" baseline="30000" dirty="0"/>
              <a:t>48</a:t>
            </a:r>
            <a:r>
              <a:rPr lang="en-US" altLang="ru-RU" sz="2000" b="1" dirty="0"/>
              <a:t>Ca beam – November 1997.</a:t>
            </a:r>
            <a:br>
              <a:rPr lang="en-US" altLang="ru-RU" sz="2000" b="1" dirty="0">
                <a:latin typeface="Arial Black" pitchFamily="34" charset="0"/>
              </a:rPr>
            </a:br>
            <a:r>
              <a:rPr lang="en-US" altLang="ru-RU" sz="2000" b="1" dirty="0"/>
              <a:t>The intensity of </a:t>
            </a:r>
            <a:r>
              <a:rPr lang="ru-RU" altLang="ru-RU" sz="2000" b="1" baseline="30000" dirty="0">
                <a:solidFill>
                  <a:srgbClr val="FF0000"/>
                </a:solidFill>
              </a:rPr>
              <a:t>48</a:t>
            </a:r>
            <a:r>
              <a:rPr lang="ru-RU" altLang="ru-RU" sz="2000" b="1" dirty="0">
                <a:solidFill>
                  <a:srgbClr val="FF0000"/>
                </a:solidFill>
              </a:rPr>
              <a:t>Ca</a:t>
            </a:r>
            <a:r>
              <a:rPr lang="ru-RU" altLang="ru-RU" sz="2000" b="1" dirty="0"/>
              <a:t> </a:t>
            </a:r>
            <a:r>
              <a:rPr lang="ru-RU" altLang="ru-RU" sz="2000" b="1" dirty="0" err="1"/>
              <a:t>ion</a:t>
            </a:r>
            <a:r>
              <a:rPr lang="ru-RU" altLang="ru-RU" sz="2000" b="1" dirty="0"/>
              <a:t> </a:t>
            </a:r>
            <a:r>
              <a:rPr lang="en-US" altLang="ru-RU" sz="2000" b="1" dirty="0"/>
              <a:t>beam up </a:t>
            </a:r>
            <a:r>
              <a:rPr lang="ru-RU" altLang="ru-RU" sz="2000" b="1" dirty="0" err="1"/>
              <a:t>to</a:t>
            </a:r>
            <a:r>
              <a:rPr lang="ru-RU" altLang="ru-RU" sz="2000" b="1" dirty="0"/>
              <a:t> </a:t>
            </a:r>
            <a:r>
              <a:rPr lang="ru-RU" altLang="ru-RU" sz="2000" b="1" dirty="0">
                <a:solidFill>
                  <a:srgbClr val="FF0000"/>
                </a:solidFill>
              </a:rPr>
              <a:t>1.4 </a:t>
            </a:r>
            <a:r>
              <a:rPr lang="ru-RU" altLang="ru-RU" sz="2000" b="1" dirty="0" err="1">
                <a:solidFill>
                  <a:srgbClr val="FF0000"/>
                </a:solidFill>
              </a:rPr>
              <a:t>pμA</a:t>
            </a:r>
            <a:r>
              <a:rPr lang="ru-RU" altLang="ru-RU" sz="2000" b="1" dirty="0">
                <a:solidFill>
                  <a:srgbClr val="FF0000"/>
                </a:solidFill>
              </a:rPr>
              <a:t>.</a:t>
            </a:r>
          </a:p>
          <a:p>
            <a:pPr algn="ctr">
              <a:lnSpc>
                <a:spcPct val="80000"/>
              </a:lnSpc>
              <a:spcBef>
                <a:spcPct val="25000"/>
              </a:spcBef>
            </a:pPr>
            <a:endParaRPr lang="ru-RU" altLang="ru-RU" sz="2000" b="1" dirty="0"/>
          </a:p>
        </p:txBody>
      </p:sp>
    </p:spTree>
    <p:extLst>
      <p:ext uri="{BB962C8B-B14F-4D97-AF65-F5344CB8AC3E}">
        <p14:creationId xmlns:p14="http://schemas.microsoft.com/office/powerpoint/2010/main" val="22252006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802820"/>
                                        </p:tgtEl>
                                        <p:attrNameLst>
                                          <p:attrName>style.visibility</p:attrName>
                                        </p:attrNameLst>
                                      </p:cBhvr>
                                      <p:to>
                                        <p:strVal val="visible"/>
                                      </p:to>
                                    </p:set>
                                    <p:animEffect transition="in" filter="checkerboard(across)">
                                      <p:cBhvr>
                                        <p:cTn id="7" dur="500"/>
                                        <p:tgtEl>
                                          <p:spTgt spid="80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E394E9E-7765-47F1-AF22-3E6B951804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628" y="774000"/>
            <a:ext cx="9000744" cy="5961888"/>
          </a:xfrm>
          <a:prstGeom prst="rect">
            <a:avLst/>
          </a:prstGeom>
        </p:spPr>
      </p:pic>
      <p:sp>
        <p:nvSpPr>
          <p:cNvPr id="4" name="Text Box 4">
            <a:extLst>
              <a:ext uri="{FF2B5EF4-FFF2-40B4-BE49-F238E27FC236}">
                <a16:creationId xmlns:a16="http://schemas.microsoft.com/office/drawing/2014/main" id="{D2735529-802E-4084-83BE-B417CA7A6B53}"/>
              </a:ext>
            </a:extLst>
          </p:cNvPr>
          <p:cNvSpPr txBox="1">
            <a:spLocks noChangeArrowheads="1"/>
          </p:cNvSpPr>
          <p:nvPr/>
        </p:nvSpPr>
        <p:spPr bwMode="auto">
          <a:xfrm>
            <a:off x="1866001" y="-37295"/>
            <a:ext cx="856932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ru-RU" sz="5400" b="1" dirty="0">
                <a:solidFill>
                  <a:srgbClr val="333399"/>
                </a:solidFill>
                <a:effectLst>
                  <a:outerShdw blurRad="38100" dist="38100" dir="2700000" algn="tl">
                    <a:srgbClr val="C0C0C0"/>
                  </a:outerShdw>
                </a:effectLst>
                <a:latin typeface="Monotype Corsiva" panose="03010101010201010101" pitchFamily="66" charset="0"/>
              </a:rPr>
              <a:t>Thank  you for  attention</a:t>
            </a:r>
            <a:r>
              <a:rPr lang="ru-RU" altLang="ru-RU" sz="5400" b="1" dirty="0">
                <a:solidFill>
                  <a:srgbClr val="333399"/>
                </a:solidFill>
                <a:effectLst>
                  <a:outerShdw blurRad="38100" dist="38100" dir="2700000" algn="tl">
                    <a:srgbClr val="C0C0C0"/>
                  </a:outerShdw>
                </a:effectLst>
                <a:latin typeface="Monotype Corsiva" panose="03010101010201010101" pitchFamily="66" charset="0"/>
              </a:rPr>
              <a:t>!</a:t>
            </a:r>
          </a:p>
        </p:txBody>
      </p:sp>
    </p:spTree>
    <p:extLst>
      <p:ext uri="{BB962C8B-B14F-4D97-AF65-F5344CB8AC3E}">
        <p14:creationId xmlns:p14="http://schemas.microsoft.com/office/powerpoint/2010/main" val="330401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Рисунок 1">
            <a:extLst>
              <a:ext uri="{FF2B5EF4-FFF2-40B4-BE49-F238E27FC236}">
                <a16:creationId xmlns:a16="http://schemas.microsoft.com/office/drawing/2014/main" id="{8D70B9DC-BEE5-406B-9B9C-BBCE5638C8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40694" t="19955" r="19768" b="16045"/>
          <a:stretch>
            <a:fillRect/>
          </a:stretch>
        </p:blipFill>
        <p:spPr bwMode="auto">
          <a:xfrm>
            <a:off x="1746920" y="2146959"/>
            <a:ext cx="3528192" cy="256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1" name="Рисунок 2">
            <a:extLst>
              <a:ext uri="{FF2B5EF4-FFF2-40B4-BE49-F238E27FC236}">
                <a16:creationId xmlns:a16="http://schemas.microsoft.com/office/drawing/2014/main" id="{A664CAC6-DCC3-4971-94EE-67F00C875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181" r="8435"/>
          <a:stretch>
            <a:fillRect/>
          </a:stretch>
        </p:blipFill>
        <p:spPr bwMode="auto">
          <a:xfrm>
            <a:off x="5275113" y="2708921"/>
            <a:ext cx="5184775"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46EE072-E4F6-4990-A081-6B7B07D7F6F0}"/>
              </a:ext>
            </a:extLst>
          </p:cNvPr>
          <p:cNvSpPr txBox="1"/>
          <p:nvPr/>
        </p:nvSpPr>
        <p:spPr>
          <a:xfrm>
            <a:off x="3359696" y="388863"/>
            <a:ext cx="5832648" cy="461665"/>
          </a:xfrm>
          <a:prstGeom prst="rect">
            <a:avLst/>
          </a:prstGeom>
          <a:noFill/>
        </p:spPr>
        <p:txBody>
          <a:bodyPr wrap="square" rtlCol="0">
            <a:spAutoFit/>
          </a:bodyPr>
          <a:lstStyle/>
          <a:p>
            <a:r>
              <a:rPr lang="en-US" sz="2400" b="1" dirty="0">
                <a:solidFill>
                  <a:srgbClr val="7030A0"/>
                </a:solidFill>
                <a:latin typeface="Times New Roman" panose="02020603050405020304" pitchFamily="18" charset="0"/>
                <a:cs typeface="Times New Roman" panose="02020603050405020304" pitchFamily="18" charset="0"/>
              </a:rPr>
              <a:t>SC-ECRIS 28 GHz for DC-280 cyclotron</a:t>
            </a:r>
            <a:endParaRPr lang="ru-RU" sz="2400" b="1" dirty="0">
              <a:solidFill>
                <a:srgbClr val="7030A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0C34DC5-045F-4A99-9066-F7B062E6D22B}"/>
              </a:ext>
            </a:extLst>
          </p:cNvPr>
          <p:cNvSpPr txBox="1"/>
          <p:nvPr/>
        </p:nvSpPr>
        <p:spPr>
          <a:xfrm>
            <a:off x="1524000" y="1599102"/>
            <a:ext cx="4176464"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HV platform with SC-ECRIS 28 GHz</a:t>
            </a:r>
            <a:endParaRPr lang="ru-RU"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68480AB-7F15-4F1A-9A05-B11F6EC8071B}"/>
              </a:ext>
            </a:extLst>
          </p:cNvPr>
          <p:cNvSpPr txBox="1"/>
          <p:nvPr/>
        </p:nvSpPr>
        <p:spPr>
          <a:xfrm>
            <a:off x="6816080" y="2009422"/>
            <a:ext cx="3643033"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DC-280 with two injectors</a:t>
            </a:r>
            <a:endParaRPr lang="ru-RU"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DB1BE19-664A-4FED-85C9-65A455C20DAD}"/>
              </a:ext>
            </a:extLst>
          </p:cNvPr>
          <p:cNvSpPr txBox="1"/>
          <p:nvPr/>
        </p:nvSpPr>
        <p:spPr>
          <a:xfrm>
            <a:off x="7707553" y="2636912"/>
            <a:ext cx="2736304" cy="369332"/>
          </a:xfrm>
          <a:prstGeom prst="rect">
            <a:avLst/>
          </a:prstGeom>
          <a:noFill/>
        </p:spPr>
        <p:txBody>
          <a:bodyPr wrap="square" rtlCol="0">
            <a:spAutoFit/>
          </a:bodyPr>
          <a:lstStyle/>
          <a:p>
            <a:r>
              <a:rPr lang="en-US" dirty="0"/>
              <a:t>DECRIS-PM (14 GHz)</a:t>
            </a:r>
            <a:endParaRPr lang="ru-RU" dirty="0"/>
          </a:p>
        </p:txBody>
      </p:sp>
      <p:cxnSp>
        <p:nvCxnSpPr>
          <p:cNvPr id="8" name="Прямая со стрелкой 7">
            <a:extLst>
              <a:ext uri="{FF2B5EF4-FFF2-40B4-BE49-F238E27FC236}">
                <a16:creationId xmlns:a16="http://schemas.microsoft.com/office/drawing/2014/main" id="{E7193141-E7E4-4BE6-BDEE-2F6538C6592F}"/>
              </a:ext>
            </a:extLst>
          </p:cNvPr>
          <p:cNvCxnSpPr>
            <a:cxnSpLocks/>
          </p:cNvCxnSpPr>
          <p:nvPr/>
        </p:nvCxnSpPr>
        <p:spPr>
          <a:xfrm flipH="1">
            <a:off x="8472264" y="2957890"/>
            <a:ext cx="331040" cy="68713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90FD8F-7376-4F09-9FC0-55205AC03373}"/>
              </a:ext>
            </a:extLst>
          </p:cNvPr>
          <p:cNvSpPr txBox="1"/>
          <p:nvPr/>
        </p:nvSpPr>
        <p:spPr>
          <a:xfrm>
            <a:off x="4439816" y="5913656"/>
            <a:ext cx="2160240" cy="369332"/>
          </a:xfrm>
          <a:prstGeom prst="rect">
            <a:avLst/>
          </a:prstGeom>
          <a:noFill/>
        </p:spPr>
        <p:txBody>
          <a:bodyPr wrap="square" rtlCol="0">
            <a:spAutoFit/>
          </a:bodyPr>
          <a:lstStyle/>
          <a:p>
            <a:r>
              <a:rPr lang="en-US" dirty="0"/>
              <a:t>SC-ECRIS (28 GHz)</a:t>
            </a:r>
            <a:endParaRPr lang="ru-RU" dirty="0"/>
          </a:p>
        </p:txBody>
      </p:sp>
      <p:cxnSp>
        <p:nvCxnSpPr>
          <p:cNvPr id="10" name="Прямая со стрелкой 9">
            <a:extLst>
              <a:ext uri="{FF2B5EF4-FFF2-40B4-BE49-F238E27FC236}">
                <a16:creationId xmlns:a16="http://schemas.microsoft.com/office/drawing/2014/main" id="{BEDC3FCA-EAB5-42C3-A2A0-9804248A9753}"/>
              </a:ext>
            </a:extLst>
          </p:cNvPr>
          <p:cNvCxnSpPr/>
          <p:nvPr/>
        </p:nvCxnSpPr>
        <p:spPr>
          <a:xfrm flipV="1">
            <a:off x="6312024" y="5301208"/>
            <a:ext cx="1008112" cy="612448"/>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404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E399DB-710C-4FD7-8A29-A66AD36B9C42}"/>
              </a:ext>
            </a:extLst>
          </p:cNvPr>
          <p:cNvSpPr txBox="1"/>
          <p:nvPr/>
        </p:nvSpPr>
        <p:spPr>
          <a:xfrm>
            <a:off x="2212005" y="95410"/>
            <a:ext cx="7780018"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Transverse beam density distribution inside the Cyclotron</a:t>
            </a:r>
            <a:endParaRPr lang="ru-RU"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41218E41-843E-430E-B316-DED74C5223F4}"/>
              </a:ext>
            </a:extLst>
          </p:cNvPr>
          <p:cNvPicPr/>
          <p:nvPr/>
        </p:nvPicPr>
        <p:blipFill>
          <a:blip r:embed="rId2" cstate="print"/>
          <a:srcRect/>
          <a:stretch>
            <a:fillRect/>
          </a:stretch>
        </p:blipFill>
        <p:spPr bwMode="auto">
          <a:xfrm>
            <a:off x="5847244" y="945885"/>
            <a:ext cx="5640504" cy="2244543"/>
          </a:xfrm>
          <a:prstGeom prst="rect">
            <a:avLst/>
          </a:prstGeom>
          <a:noFill/>
          <a:ln w="9525">
            <a:noFill/>
            <a:miter lim="800000"/>
            <a:headEnd/>
            <a:tailEnd/>
          </a:ln>
        </p:spPr>
      </p:pic>
      <p:pic>
        <p:nvPicPr>
          <p:cNvPr id="7" name="Рисунок 6">
            <a:extLst>
              <a:ext uri="{FF2B5EF4-FFF2-40B4-BE49-F238E27FC236}">
                <a16:creationId xmlns:a16="http://schemas.microsoft.com/office/drawing/2014/main" id="{159F8E44-C032-4747-8AF5-ACE07119FED5}"/>
              </a:ext>
            </a:extLst>
          </p:cNvPr>
          <p:cNvPicPr/>
          <p:nvPr/>
        </p:nvPicPr>
        <p:blipFill>
          <a:blip r:embed="rId3" cstate="print"/>
          <a:srcRect/>
          <a:stretch>
            <a:fillRect/>
          </a:stretch>
        </p:blipFill>
        <p:spPr bwMode="auto">
          <a:xfrm>
            <a:off x="5847246" y="3815949"/>
            <a:ext cx="5640503" cy="2506680"/>
          </a:xfrm>
          <a:prstGeom prst="rect">
            <a:avLst/>
          </a:prstGeom>
          <a:noFill/>
          <a:ln w="9525">
            <a:noFill/>
            <a:miter lim="800000"/>
            <a:headEnd/>
            <a:tailEnd/>
          </a:ln>
        </p:spPr>
      </p:pic>
      <p:pic>
        <p:nvPicPr>
          <p:cNvPr id="8" name="Рисунок 7">
            <a:extLst>
              <a:ext uri="{FF2B5EF4-FFF2-40B4-BE49-F238E27FC236}">
                <a16:creationId xmlns:a16="http://schemas.microsoft.com/office/drawing/2014/main" id="{A7316DEF-5B68-4EEC-83F2-70B2E9CA7C88}"/>
              </a:ext>
            </a:extLst>
          </p:cNvPr>
          <p:cNvPicPr/>
          <p:nvPr/>
        </p:nvPicPr>
        <p:blipFill>
          <a:blip r:embed="rId4" cstate="print"/>
          <a:srcRect/>
          <a:stretch>
            <a:fillRect/>
          </a:stretch>
        </p:blipFill>
        <p:spPr bwMode="auto">
          <a:xfrm>
            <a:off x="923003" y="3548265"/>
            <a:ext cx="3638551" cy="3280579"/>
          </a:xfrm>
          <a:prstGeom prst="rect">
            <a:avLst/>
          </a:prstGeom>
          <a:noFill/>
          <a:ln w="9525">
            <a:noFill/>
            <a:miter lim="800000"/>
            <a:headEnd/>
            <a:tailEnd/>
          </a:ln>
        </p:spPr>
      </p:pic>
      <p:sp>
        <p:nvSpPr>
          <p:cNvPr id="9" name="TextBox 8">
            <a:extLst>
              <a:ext uri="{FF2B5EF4-FFF2-40B4-BE49-F238E27FC236}">
                <a16:creationId xmlns:a16="http://schemas.microsoft.com/office/drawing/2014/main" id="{4B3E2051-58EC-425B-AFDF-7531448129D5}"/>
              </a:ext>
            </a:extLst>
          </p:cNvPr>
          <p:cNvSpPr txBox="1"/>
          <p:nvPr/>
        </p:nvSpPr>
        <p:spPr>
          <a:xfrm>
            <a:off x="5086906" y="3075057"/>
            <a:ext cx="7105095" cy="369332"/>
          </a:xfrm>
          <a:prstGeom prst="rect">
            <a:avLst/>
          </a:prstGeom>
          <a:noFill/>
        </p:spPr>
        <p:txBody>
          <a:bodyPr wrap="square" rtlCol="0">
            <a:spAutoFit/>
          </a:bodyPr>
          <a:lstStyle/>
          <a:p>
            <a:pPr algn="ctr"/>
            <a:r>
              <a:rPr lang="en-US" dirty="0">
                <a:solidFill>
                  <a:srgbClr val="0070C0"/>
                </a:solidFill>
                <a:latin typeface="Times New Roman" panose="02020603050405020304" pitchFamily="18" charset="0"/>
                <a:cs typeface="Times New Roman" panose="02020603050405020304" pitchFamily="18" charset="0"/>
              </a:rPr>
              <a:t>Transverse beam density distribution inside the cyclotron without flat-top</a:t>
            </a:r>
            <a:endParaRPr lang="ru-RU" sz="1200"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35F66B10-1320-4879-84CF-59338D260C5A}"/>
              </a:ext>
            </a:extLst>
          </p:cNvPr>
          <p:cNvSpPr txBox="1"/>
          <p:nvPr/>
        </p:nvSpPr>
        <p:spPr>
          <a:xfrm>
            <a:off x="5086906" y="6176920"/>
            <a:ext cx="6942338" cy="369332"/>
          </a:xfrm>
          <a:prstGeom prst="rect">
            <a:avLst/>
          </a:prstGeom>
          <a:noFill/>
        </p:spPr>
        <p:txBody>
          <a:bodyPr wrap="square" rtlCol="0">
            <a:spAutoFit/>
          </a:bodyPr>
          <a:lstStyle/>
          <a:p>
            <a:pPr algn="ctr"/>
            <a:r>
              <a:rPr lang="en-US" dirty="0">
                <a:solidFill>
                  <a:srgbClr val="0070C0"/>
                </a:solidFill>
              </a:rPr>
              <a:t>Transverse beam density distribution inside the cyclotron with flat-top</a:t>
            </a:r>
            <a:endParaRPr lang="ru-RU" sz="1400" dirty="0">
              <a:solidFill>
                <a:srgbClr val="0070C0"/>
              </a:solidFill>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a16="http://schemas.microsoft.com/office/drawing/2014/main" id="{3B00E9B6-9437-43EF-8043-F8CBB71171C8}"/>
              </a:ext>
            </a:extLst>
          </p:cNvPr>
          <p:cNvPicPr>
            <a:picLocks/>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6708" y="1"/>
            <a:ext cx="1321200" cy="900000"/>
          </a:xfrm>
          <a:prstGeom prst="rect">
            <a:avLst/>
          </a:prstGeom>
        </p:spPr>
      </p:pic>
      <p:pic>
        <p:nvPicPr>
          <p:cNvPr id="12" name="Рисунок 11">
            <a:extLst>
              <a:ext uri="{FF2B5EF4-FFF2-40B4-BE49-F238E27FC236}">
                <a16:creationId xmlns:a16="http://schemas.microsoft.com/office/drawing/2014/main" id="{93869EC8-4E73-4174-B110-53FA44E4DE31}"/>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21396"/>
          <a:stretch/>
        </p:blipFill>
        <p:spPr>
          <a:xfrm>
            <a:off x="14861" y="1"/>
            <a:ext cx="1322459" cy="900000"/>
          </a:xfrm>
          <a:prstGeom prst="rect">
            <a:avLst/>
          </a:prstGeom>
        </p:spPr>
      </p:pic>
      <p:pic>
        <p:nvPicPr>
          <p:cNvPr id="13" name="Рисунок 12">
            <a:extLst>
              <a:ext uri="{FF2B5EF4-FFF2-40B4-BE49-F238E27FC236}">
                <a16:creationId xmlns:a16="http://schemas.microsoft.com/office/drawing/2014/main" id="{D6E9F14A-76EA-4AD9-905E-6E76D2D3D4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a:off x="1948464" y="696649"/>
            <a:ext cx="2409736" cy="2816441"/>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68D31E1B-7F5B-483E-8B43-E78D23C96903}"/>
              </a:ext>
            </a:extLst>
          </p:cNvPr>
          <p:cNvSpPr txBox="1"/>
          <p:nvPr/>
        </p:nvSpPr>
        <p:spPr>
          <a:xfrm>
            <a:off x="-195901" y="790034"/>
            <a:ext cx="1793882" cy="461665"/>
          </a:xfrm>
          <a:prstGeom prst="rect">
            <a:avLst/>
          </a:prstGeom>
          <a:no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Joint Institute</a:t>
            </a:r>
          </a:p>
          <a:p>
            <a:pPr algn="ctr"/>
            <a:r>
              <a:rPr lang="en-US" sz="1200" dirty="0">
                <a:solidFill>
                  <a:schemeClr val="bg1"/>
                </a:solidFill>
                <a:latin typeface="Times New Roman" panose="02020603050405020304" pitchFamily="18" charset="0"/>
                <a:cs typeface="Times New Roman" panose="02020603050405020304" pitchFamily="18" charset="0"/>
              </a:rPr>
              <a:t> for  Nuclear Research</a:t>
            </a:r>
            <a:endParaRPr lang="ru-RU" sz="1200" dirty="0">
              <a:solidFill>
                <a:schemeClr val="bg1"/>
              </a:solidFill>
              <a:latin typeface="Times New Roman" panose="02020603050405020304" pitchFamily="18" charset="0"/>
              <a:cs typeface="Times New Roman" panose="02020603050405020304" pitchFamily="18" charset="0"/>
            </a:endParaRPr>
          </a:p>
        </p:txBody>
      </p:sp>
      <p:cxnSp>
        <p:nvCxnSpPr>
          <p:cNvPr id="15" name="Прямая со стрелкой 14">
            <a:extLst>
              <a:ext uri="{FF2B5EF4-FFF2-40B4-BE49-F238E27FC236}">
                <a16:creationId xmlns:a16="http://schemas.microsoft.com/office/drawing/2014/main" id="{E3409855-5CBF-44C6-9AC3-E415A5FB654F}"/>
              </a:ext>
            </a:extLst>
          </p:cNvPr>
          <p:cNvCxnSpPr>
            <a:cxnSpLocks/>
          </p:cNvCxnSpPr>
          <p:nvPr/>
        </p:nvCxnSpPr>
        <p:spPr>
          <a:xfrm flipH="1">
            <a:off x="2435193" y="2539016"/>
            <a:ext cx="840668" cy="3303521"/>
          </a:xfrm>
          <a:prstGeom prst="straightConnector1">
            <a:avLst/>
          </a:prstGeom>
          <a:ln w="25400">
            <a:solidFill>
              <a:srgbClr val="FF0000">
                <a:alpha val="60000"/>
              </a:srgbClr>
            </a:solidFill>
            <a:tailEnd type="triangle"/>
          </a:ln>
          <a:effectLst>
            <a:outerShdw blurRad="50800" dist="38100" dir="13500000" algn="b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Номер слайда 3">
            <a:extLst>
              <a:ext uri="{FF2B5EF4-FFF2-40B4-BE49-F238E27FC236}">
                <a16:creationId xmlns:a16="http://schemas.microsoft.com/office/drawing/2014/main" id="{32E3E67E-AF3A-4387-89E6-1D955D90DC80}"/>
              </a:ext>
            </a:extLst>
          </p:cNvPr>
          <p:cNvSpPr>
            <a:spLocks noGrp="1"/>
          </p:cNvSpPr>
          <p:nvPr>
            <p:ph type="sldNum" sz="quarter" idx="12"/>
          </p:nvPr>
        </p:nvSpPr>
        <p:spPr>
          <a:xfrm>
            <a:off x="9444708" y="6492875"/>
            <a:ext cx="2743200" cy="365125"/>
          </a:xfrm>
        </p:spPr>
        <p:txBody>
          <a:bodyPr/>
          <a:lstStyle/>
          <a:p>
            <a:fld id="{9A090C27-8829-4A5D-B5D6-D30D432A0B90}" type="slidenum">
              <a:rPr lang="ru-RU" sz="2400" b="1" smtClean="0">
                <a:solidFill>
                  <a:schemeClr val="tx1">
                    <a:lumMod val="95000"/>
                    <a:lumOff val="5000"/>
                  </a:schemeClr>
                </a:solidFill>
                <a:latin typeface="Times New Roman" panose="02020603050405020304" pitchFamily="18" charset="0"/>
                <a:cs typeface="Times New Roman" panose="02020603050405020304" pitchFamily="18" charset="0"/>
              </a:rPr>
              <a:t>32</a:t>
            </a:fld>
            <a:endParaRPr lang="ru-RU" sz="1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783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11B3BF26-ED02-4200-9572-2816820F50F2}"/>
              </a:ext>
            </a:extLst>
          </p:cNvPr>
          <p:cNvGrpSpPr/>
          <p:nvPr/>
        </p:nvGrpSpPr>
        <p:grpSpPr>
          <a:xfrm>
            <a:off x="-195901" y="1"/>
            <a:ext cx="12383809" cy="1251698"/>
            <a:chOff x="-195901" y="1"/>
            <a:chExt cx="12383809" cy="1251698"/>
          </a:xfrm>
        </p:grpSpPr>
        <p:pic>
          <p:nvPicPr>
            <p:cNvPr id="6" name="Рисунок 5">
              <a:extLst>
                <a:ext uri="{FF2B5EF4-FFF2-40B4-BE49-F238E27FC236}">
                  <a16:creationId xmlns:a16="http://schemas.microsoft.com/office/drawing/2014/main" id="{A9FB8098-BBCC-4E91-9D52-E1A783A8EF49}"/>
                </a:ext>
              </a:extLst>
            </p:cNvPr>
            <p:cNvPicPr>
              <a:picLocks/>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6708" y="1"/>
              <a:ext cx="1321200" cy="900000"/>
            </a:xfrm>
            <a:prstGeom prst="rect">
              <a:avLst/>
            </a:prstGeom>
          </p:spPr>
        </p:pic>
        <p:pic>
          <p:nvPicPr>
            <p:cNvPr id="7" name="Рисунок 6">
              <a:extLst>
                <a:ext uri="{FF2B5EF4-FFF2-40B4-BE49-F238E27FC236}">
                  <a16:creationId xmlns:a16="http://schemas.microsoft.com/office/drawing/2014/main" id="{64CFA6F0-E686-4EC8-AC7B-FCC56AD74B8F}"/>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1396"/>
            <a:stretch/>
          </p:blipFill>
          <p:spPr>
            <a:xfrm>
              <a:off x="14861" y="1"/>
              <a:ext cx="1322459" cy="900000"/>
            </a:xfrm>
            <a:prstGeom prst="rect">
              <a:avLst/>
            </a:prstGeom>
          </p:spPr>
        </p:pic>
        <p:sp>
          <p:nvSpPr>
            <p:cNvPr id="8" name="TextBox 7">
              <a:extLst>
                <a:ext uri="{FF2B5EF4-FFF2-40B4-BE49-F238E27FC236}">
                  <a16:creationId xmlns:a16="http://schemas.microsoft.com/office/drawing/2014/main" id="{53CE0C35-0638-4891-8C49-E0ACE377D403}"/>
                </a:ext>
              </a:extLst>
            </p:cNvPr>
            <p:cNvSpPr txBox="1"/>
            <p:nvPr/>
          </p:nvSpPr>
          <p:spPr>
            <a:xfrm>
              <a:off x="-195901" y="790034"/>
              <a:ext cx="1793882" cy="461665"/>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Joint Institute</a:t>
              </a:r>
            </a:p>
            <a:p>
              <a:pPr algn="ctr"/>
              <a:r>
                <a:rPr lang="en-US" sz="1200" dirty="0">
                  <a:latin typeface="Times New Roman" panose="02020603050405020304" pitchFamily="18" charset="0"/>
                  <a:cs typeface="Times New Roman" panose="02020603050405020304" pitchFamily="18" charset="0"/>
                </a:rPr>
                <a:t> for  Nuclear Research</a:t>
              </a:r>
              <a:endParaRPr lang="ru-RU" sz="1200" dirty="0">
                <a:latin typeface="Times New Roman" panose="02020603050405020304" pitchFamily="18" charset="0"/>
                <a:cs typeface="Times New Roman" panose="02020603050405020304" pitchFamily="18" charset="0"/>
              </a:endParaRPr>
            </a:p>
          </p:txBody>
        </p:sp>
      </p:grpSp>
      <p:pic>
        <p:nvPicPr>
          <p:cNvPr id="3" name="Рисунок 2">
            <a:extLst>
              <a:ext uri="{FF2B5EF4-FFF2-40B4-BE49-F238E27FC236}">
                <a16:creationId xmlns:a16="http://schemas.microsoft.com/office/drawing/2014/main" id="{5C3EF241-1CA3-417B-BDDE-3BC01C12E8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541" y="2574211"/>
            <a:ext cx="5554886" cy="4026234"/>
          </a:xfrm>
          <a:prstGeom prst="rect">
            <a:avLst/>
          </a:prstGeom>
        </p:spPr>
      </p:pic>
      <p:sp>
        <p:nvSpPr>
          <p:cNvPr id="9" name="TextBox 8">
            <a:extLst>
              <a:ext uri="{FF2B5EF4-FFF2-40B4-BE49-F238E27FC236}">
                <a16:creationId xmlns:a16="http://schemas.microsoft.com/office/drawing/2014/main" id="{80180DFA-05BB-42B6-8731-72F83BF6A4D5}"/>
              </a:ext>
            </a:extLst>
          </p:cNvPr>
          <p:cNvSpPr txBox="1"/>
          <p:nvPr/>
        </p:nvSpPr>
        <p:spPr>
          <a:xfrm>
            <a:off x="3312789" y="0"/>
            <a:ext cx="5221173" cy="523220"/>
          </a:xfrm>
          <a:prstGeom prst="rect">
            <a:avLst/>
          </a:prstGeom>
          <a:noFill/>
        </p:spPr>
        <p:txBody>
          <a:bodyPr wrap="none" rtlCol="0">
            <a:spAutoFit/>
          </a:bodyPr>
          <a:lstStyle/>
          <a:p>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Features</a:t>
            </a:r>
            <a:r>
              <a:rPr lang="en-US" dirty="0"/>
              <a:t> </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of the DC-280 cyclotron</a:t>
            </a:r>
            <a:endPar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Номер слайда 3">
            <a:extLst>
              <a:ext uri="{FF2B5EF4-FFF2-40B4-BE49-F238E27FC236}">
                <a16:creationId xmlns:a16="http://schemas.microsoft.com/office/drawing/2014/main" id="{95BF025E-9DEE-41B7-A570-0F4599B18984}"/>
              </a:ext>
            </a:extLst>
          </p:cNvPr>
          <p:cNvSpPr>
            <a:spLocks noGrp="1"/>
          </p:cNvSpPr>
          <p:nvPr>
            <p:ph type="sldNum" sz="quarter" idx="12"/>
          </p:nvPr>
        </p:nvSpPr>
        <p:spPr>
          <a:xfrm>
            <a:off x="9444708" y="6492875"/>
            <a:ext cx="2743200" cy="365125"/>
          </a:xfrm>
        </p:spPr>
        <p:txBody>
          <a:bodyPr/>
          <a:lstStyle/>
          <a:p>
            <a:fld id="{9A090C27-8829-4A5D-B5D6-D30D432A0B90}" type="slidenum">
              <a:rPr lang="ru-RU" sz="2400" b="1" smtClean="0">
                <a:solidFill>
                  <a:schemeClr val="tx1">
                    <a:lumMod val="95000"/>
                    <a:lumOff val="5000"/>
                  </a:schemeClr>
                </a:solidFill>
                <a:latin typeface="Times New Roman" panose="02020603050405020304" pitchFamily="18" charset="0"/>
                <a:cs typeface="Times New Roman" panose="02020603050405020304" pitchFamily="18" charset="0"/>
              </a:rPr>
              <a:t>33</a:t>
            </a:fld>
            <a:endParaRPr lang="ru-RU" sz="1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23" name="Рисунок 22">
            <a:extLst>
              <a:ext uri="{FF2B5EF4-FFF2-40B4-BE49-F238E27FC236}">
                <a16:creationId xmlns:a16="http://schemas.microsoft.com/office/drawing/2014/main" id="{2D286FCF-44E3-41BA-B03F-5BB0703151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8151" y="1121376"/>
            <a:ext cx="5097945" cy="3404367"/>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EAA957A1-827B-4BF5-8964-8F4750B86AEA}"/>
              </a:ext>
            </a:extLst>
          </p:cNvPr>
          <p:cNvSpPr txBox="1"/>
          <p:nvPr/>
        </p:nvSpPr>
        <p:spPr>
          <a:xfrm>
            <a:off x="2068497" y="1091953"/>
            <a:ext cx="1680460"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HV platform:</a:t>
            </a:r>
            <a:endParaRPr lang="ru-RU" sz="20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A1EC974-73C7-4F20-A079-68EA4095DBBA}"/>
              </a:ext>
            </a:extLst>
          </p:cNvPr>
          <p:cNvSpPr txBox="1"/>
          <p:nvPr/>
        </p:nvSpPr>
        <p:spPr>
          <a:xfrm>
            <a:off x="967452" y="1497266"/>
            <a:ext cx="3995517" cy="646331"/>
          </a:xfrm>
          <a:prstGeom prst="rect">
            <a:avLst/>
          </a:prstGeom>
          <a:noFill/>
        </p:spPr>
        <p:txBody>
          <a:bodyPr wrap="none" rtlCol="0">
            <a:spAutoFit/>
          </a:bodyPr>
          <a:lstStyle/>
          <a:p>
            <a:pPr algn="ctr"/>
            <a:r>
              <a:rPr lang="en-US" dirty="0">
                <a:latin typeface="Times New Roman" panose="02020603050405020304" pitchFamily="18" charset="0"/>
                <a:cs typeface="Times New Roman" panose="02020603050405020304" pitchFamily="18" charset="0"/>
              </a:rPr>
              <a:t>Work potential up 70 kV</a:t>
            </a:r>
            <a:endParaRPr lang="ru-RU" dirty="0">
              <a:latin typeface="Times New Roman" panose="02020603050405020304" pitchFamily="18" charset="0"/>
              <a:cs typeface="Times New Roman" panose="02020603050405020304" pitchFamily="18" charset="0"/>
            </a:endParaRPr>
          </a:p>
          <a:p>
            <a:pPr algn="ctr"/>
            <a:r>
              <a:rPr lang="en-US" dirty="0">
                <a:latin typeface="Times New Roman" panose="02020603050405020304" pitchFamily="18" charset="0"/>
                <a:cs typeface="Times New Roman" panose="02020603050405020304" pitchFamily="18" charset="0"/>
              </a:rPr>
              <a:t>capture efficiency in acceleration</a:t>
            </a:r>
            <a:r>
              <a:rPr lang="ru-RU" dirty="0">
                <a:latin typeface="Times New Roman" panose="02020603050405020304" pitchFamily="18" charset="0"/>
                <a:cs typeface="Times New Roman" panose="02020603050405020304" pitchFamily="18" charset="0"/>
              </a:rPr>
              <a:t> ⁓ 75 %</a:t>
            </a:r>
          </a:p>
        </p:txBody>
      </p:sp>
      <p:sp>
        <p:nvSpPr>
          <p:cNvPr id="11" name="TextBox 10">
            <a:extLst>
              <a:ext uri="{FF2B5EF4-FFF2-40B4-BE49-F238E27FC236}">
                <a16:creationId xmlns:a16="http://schemas.microsoft.com/office/drawing/2014/main" id="{F70A5D1D-15B9-4E67-AC14-0B681C050AEB}"/>
              </a:ext>
            </a:extLst>
          </p:cNvPr>
          <p:cNvSpPr txBox="1"/>
          <p:nvPr/>
        </p:nvSpPr>
        <p:spPr>
          <a:xfrm>
            <a:off x="8443045" y="266160"/>
            <a:ext cx="3144848" cy="1261884"/>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Flat-top system:</a:t>
            </a:r>
          </a:p>
          <a:p>
            <a:pPr algn="ctr"/>
            <a:r>
              <a:rPr lang="en-US" dirty="0">
                <a:latin typeface="Times New Roman" panose="02020603050405020304" pitchFamily="18" charset="0"/>
                <a:cs typeface="Times New Roman" panose="02020603050405020304" pitchFamily="18" charset="0"/>
              </a:rPr>
              <a:t>21,96-31,14 MHz</a:t>
            </a:r>
          </a:p>
          <a:p>
            <a:pPr algn="ctr"/>
            <a:r>
              <a:rPr lang="en-US" dirty="0">
                <a:latin typeface="Times New Roman" panose="02020603050405020304" pitchFamily="18" charset="0"/>
                <a:cs typeface="Times New Roman" panose="02020603050405020304" pitchFamily="18" charset="0"/>
              </a:rPr>
              <a:t>U max 13kV</a:t>
            </a:r>
          </a:p>
          <a:p>
            <a:endParaRPr lang="ru-RU" sz="2000" b="1" dirty="0">
              <a:latin typeface="Times New Roman" panose="02020603050405020304" pitchFamily="18" charset="0"/>
              <a:cs typeface="Times New Roman" panose="02020603050405020304" pitchFamily="18" charset="0"/>
            </a:endParaRPr>
          </a:p>
        </p:txBody>
      </p:sp>
      <p:pic>
        <p:nvPicPr>
          <p:cNvPr id="15" name="Рисунок 14">
            <a:extLst>
              <a:ext uri="{FF2B5EF4-FFF2-40B4-BE49-F238E27FC236}">
                <a16:creationId xmlns:a16="http://schemas.microsoft.com/office/drawing/2014/main" id="{0B69600A-BF40-4AD5-8A48-FBBC6B3C7A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3072" y="4587328"/>
            <a:ext cx="4052275" cy="2223931"/>
          </a:xfrm>
          <a:prstGeom prst="rect">
            <a:avLst/>
          </a:prstGeom>
        </p:spPr>
      </p:pic>
    </p:spTree>
    <p:extLst>
      <p:ext uri="{BB962C8B-B14F-4D97-AF65-F5344CB8AC3E}">
        <p14:creationId xmlns:p14="http://schemas.microsoft.com/office/powerpoint/2010/main" val="343658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Рисунок 1">
            <a:extLst>
              <a:ext uri="{FF2B5EF4-FFF2-40B4-BE49-F238E27FC236}">
                <a16:creationId xmlns:a16="http://schemas.microsoft.com/office/drawing/2014/main" id="{1FA8DAFB-4A6C-4176-813A-1D175EDDB5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08" t="1798" r="1266" b="47032"/>
          <a:stretch/>
        </p:blipFill>
        <p:spPr bwMode="auto">
          <a:xfrm>
            <a:off x="1544772" y="402033"/>
            <a:ext cx="4047173" cy="182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Рисунок 2">
            <a:extLst>
              <a:ext uri="{FF2B5EF4-FFF2-40B4-BE49-F238E27FC236}">
                <a16:creationId xmlns:a16="http://schemas.microsoft.com/office/drawing/2014/main" id="{AD2C2779-EC4A-4674-9A8D-A6CC03D730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08" t="3770" r="7240" b="2715"/>
          <a:stretch/>
        </p:blipFill>
        <p:spPr bwMode="auto">
          <a:xfrm>
            <a:off x="1960688" y="3379877"/>
            <a:ext cx="2705839" cy="200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1">
            <a:extLst>
              <a:ext uri="{FF2B5EF4-FFF2-40B4-BE49-F238E27FC236}">
                <a16:creationId xmlns:a16="http://schemas.microsoft.com/office/drawing/2014/main" id="{990FA68C-7127-4D67-A413-3BA857059CCE}"/>
              </a:ext>
            </a:extLst>
          </p:cNvPr>
          <p:cNvSpPr txBox="1">
            <a:spLocks noChangeArrowheads="1"/>
          </p:cNvSpPr>
          <p:nvPr/>
        </p:nvSpPr>
        <p:spPr bwMode="auto">
          <a:xfrm>
            <a:off x="2567609" y="-7209"/>
            <a:ext cx="75604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ru-RU" sz="2400" b="1" dirty="0">
                <a:solidFill>
                  <a:srgbClr val="7030A0"/>
                </a:solidFill>
                <a:latin typeface="Times New Roman" panose="02020603050405020304" pitchFamily="18" charset="0"/>
              </a:rPr>
              <a:t>Production of </a:t>
            </a:r>
            <a:r>
              <a:rPr lang="ru-RU" altLang="ru-RU" sz="2400" b="1" baseline="30000" dirty="0">
                <a:solidFill>
                  <a:srgbClr val="7030A0"/>
                </a:solidFill>
                <a:latin typeface="Times New Roman" panose="02020603050405020304" pitchFamily="18" charset="0"/>
              </a:rPr>
              <a:t>48</a:t>
            </a:r>
            <a:r>
              <a:rPr lang="ru-RU" altLang="ru-RU" sz="2400" b="1" dirty="0">
                <a:solidFill>
                  <a:srgbClr val="7030A0"/>
                </a:solidFill>
                <a:latin typeface="Times New Roman" panose="02020603050405020304" pitchFamily="18" charset="0"/>
              </a:rPr>
              <a:t>Са </a:t>
            </a:r>
            <a:r>
              <a:rPr lang="en-US" altLang="ru-RU" sz="2400" b="1" dirty="0">
                <a:solidFill>
                  <a:srgbClr val="7030A0"/>
                </a:solidFill>
                <a:latin typeface="Times New Roman" panose="02020603050405020304" pitchFamily="18" charset="0"/>
              </a:rPr>
              <a:t>ion beam at the</a:t>
            </a:r>
            <a:r>
              <a:rPr lang="ru-RU" altLang="ru-RU" sz="2400" b="1" dirty="0">
                <a:solidFill>
                  <a:srgbClr val="7030A0"/>
                </a:solidFill>
                <a:latin typeface="Times New Roman" panose="02020603050405020304" pitchFamily="18" charset="0"/>
              </a:rPr>
              <a:t> </a:t>
            </a:r>
            <a:r>
              <a:rPr lang="en-US" altLang="ru-RU" sz="2400" b="1" dirty="0">
                <a:solidFill>
                  <a:srgbClr val="7030A0"/>
                </a:solidFill>
                <a:latin typeface="Times New Roman" panose="02020603050405020304" pitchFamily="18" charset="0"/>
              </a:rPr>
              <a:t>DC-280 cyclotron</a:t>
            </a:r>
            <a:endParaRPr lang="ru-RU" altLang="ru-RU" sz="2400" b="1" dirty="0">
              <a:solidFill>
                <a:srgbClr val="7030A0"/>
              </a:solidFill>
              <a:latin typeface="Times New Roman" panose="02020603050405020304" pitchFamily="18" charset="0"/>
            </a:endParaRPr>
          </a:p>
        </p:txBody>
      </p:sp>
      <p:pic>
        <p:nvPicPr>
          <p:cNvPr id="49158" name="Рисунок 1">
            <a:extLst>
              <a:ext uri="{FF2B5EF4-FFF2-40B4-BE49-F238E27FC236}">
                <a16:creationId xmlns:a16="http://schemas.microsoft.com/office/drawing/2014/main" id="{D20BEFE5-A054-4409-9BFB-82C0028B30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1944" y="3710643"/>
            <a:ext cx="4117528" cy="309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Рисунок 6">
            <a:extLst>
              <a:ext uri="{FF2B5EF4-FFF2-40B4-BE49-F238E27FC236}">
                <a16:creationId xmlns:a16="http://schemas.microsoft.com/office/drawing/2014/main" id="{1FA81AA3-E53F-4B0F-B0A4-D5BA64A9F6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75" t="21393" r="5498" b="11189"/>
          <a:stretch/>
        </p:blipFill>
        <p:spPr>
          <a:xfrm>
            <a:off x="6600059" y="595258"/>
            <a:ext cx="3376613" cy="1093252"/>
          </a:xfrm>
          <a:prstGeom prst="rect">
            <a:avLst/>
          </a:prstGeom>
        </p:spPr>
      </p:pic>
      <p:pic>
        <p:nvPicPr>
          <p:cNvPr id="8" name="Рисунок 7">
            <a:extLst>
              <a:ext uri="{FF2B5EF4-FFF2-40B4-BE49-F238E27FC236}">
                <a16:creationId xmlns:a16="http://schemas.microsoft.com/office/drawing/2014/main" id="{ED7EAF2F-DC83-4A11-B988-54897CC887FC}"/>
              </a:ext>
            </a:extLst>
          </p:cNvPr>
          <p:cNvPicPr/>
          <p:nvPr/>
        </p:nvPicPr>
        <p:blipFill rotWithShape="1">
          <a:blip r:embed="rId6" cstate="print">
            <a:extLst>
              <a:ext uri="{28A0092B-C50C-407E-A947-70E740481C1C}">
                <a14:useLocalDpi xmlns:a14="http://schemas.microsoft.com/office/drawing/2010/main" val="0"/>
              </a:ext>
            </a:extLst>
          </a:blip>
          <a:srcRect l="4624" t="4188" r="1133" b="2341"/>
          <a:stretch/>
        </p:blipFill>
        <p:spPr bwMode="auto">
          <a:xfrm>
            <a:off x="8018513" y="1727468"/>
            <a:ext cx="2534468" cy="1944216"/>
          </a:xfrm>
          <a:prstGeom prst="rect">
            <a:avLst/>
          </a:prstGeom>
          <a:noFill/>
          <a:ln>
            <a:noFill/>
          </a:ln>
        </p:spPr>
      </p:pic>
      <p:pic>
        <p:nvPicPr>
          <p:cNvPr id="9" name="Рисунок 8">
            <a:extLst>
              <a:ext uri="{FF2B5EF4-FFF2-40B4-BE49-F238E27FC236}">
                <a16:creationId xmlns:a16="http://schemas.microsoft.com/office/drawing/2014/main" id="{C7E53A88-148E-4C26-A62A-092EE89680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2500" r="6519" b="18500"/>
          <a:stretch/>
        </p:blipFill>
        <p:spPr>
          <a:xfrm>
            <a:off x="6031082" y="1906851"/>
            <a:ext cx="1689769" cy="1662990"/>
          </a:xfrm>
          <a:prstGeom prst="rect">
            <a:avLst/>
          </a:prstGeom>
          <a:ln>
            <a:noFill/>
          </a:ln>
          <a:effectLst>
            <a:outerShdw blurRad="190500" algn="tl" rotWithShape="0">
              <a:srgbClr val="000000">
                <a:alpha val="70000"/>
              </a:srgbClr>
            </a:outerShdw>
          </a:effectLst>
        </p:spPr>
      </p:pic>
      <p:pic>
        <p:nvPicPr>
          <p:cNvPr id="10" name="Рисунок 9">
            <a:extLst>
              <a:ext uri="{FF2B5EF4-FFF2-40B4-BE49-F238E27FC236}">
                <a16:creationId xmlns:a16="http://schemas.microsoft.com/office/drawing/2014/main" id="{92C8AFFE-FF62-48A5-B5EF-36C2BBBB67CB}"/>
              </a:ext>
            </a:extLst>
          </p:cNvPr>
          <p:cNvPicPr>
            <a:picLocks noChangeAspect="1"/>
          </p:cNvPicPr>
          <p:nvPr/>
        </p:nvPicPr>
        <p:blipFill>
          <a:blip r:embed="rId8"/>
          <a:stretch>
            <a:fillRect/>
          </a:stretch>
        </p:blipFill>
        <p:spPr>
          <a:xfrm>
            <a:off x="1851837" y="2659760"/>
            <a:ext cx="3284811" cy="648072"/>
          </a:xfrm>
          <a:prstGeom prst="rect">
            <a:avLst/>
          </a:prstGeom>
        </p:spPr>
      </p:pic>
      <p:pic>
        <p:nvPicPr>
          <p:cNvPr id="11" name="Рисунок 3">
            <a:extLst>
              <a:ext uri="{FF2B5EF4-FFF2-40B4-BE49-F238E27FC236}">
                <a16:creationId xmlns:a16="http://schemas.microsoft.com/office/drawing/2014/main" id="{8040C49F-B184-4D02-B8FF-FDA7CD1C958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6884" t="13821" r="1239" b="54000"/>
          <a:stretch/>
        </p:blipFill>
        <p:spPr bwMode="auto">
          <a:xfrm>
            <a:off x="1991545" y="5460650"/>
            <a:ext cx="2705839" cy="1136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a:extLst>
              <a:ext uri="{FF2B5EF4-FFF2-40B4-BE49-F238E27FC236}">
                <a16:creationId xmlns:a16="http://schemas.microsoft.com/office/drawing/2014/main" id="{C15D17BA-3DD1-49CA-A753-FA6BFE07A942}"/>
              </a:ext>
            </a:extLst>
          </p:cNvPr>
          <p:cNvSpPr/>
          <p:nvPr/>
        </p:nvSpPr>
        <p:spPr>
          <a:xfrm>
            <a:off x="2466337" y="2222655"/>
            <a:ext cx="1423788" cy="338554"/>
          </a:xfrm>
          <a:prstGeom prst="rect">
            <a:avLst/>
          </a:prstGeom>
        </p:spPr>
        <p:txBody>
          <a:bodyPr wrap="none">
            <a:spAutoFit/>
          </a:bodyPr>
          <a:lstStyle/>
          <a:p>
            <a:r>
              <a:rPr lang="en-US" sz="1600" b="1" dirty="0">
                <a:solidFill>
                  <a:srgbClr val="0033CC"/>
                </a:solidFill>
                <a:cs typeface="Times New Roman" panose="02020603050405020304" pitchFamily="18" charset="0"/>
              </a:rPr>
              <a:t>Resistive oven</a:t>
            </a:r>
            <a:endParaRPr lang="ru-RU" sz="1600" b="1" dirty="0">
              <a:solidFill>
                <a:srgbClr val="0033CC"/>
              </a:solidFill>
              <a:cs typeface="Times New Roman" panose="02020603050405020304" pitchFamily="18" charset="0"/>
            </a:endParaRPr>
          </a:p>
        </p:txBody>
      </p:sp>
      <p:cxnSp>
        <p:nvCxnSpPr>
          <p:cNvPr id="4" name="Прямая соединительная линия 3">
            <a:extLst>
              <a:ext uri="{FF2B5EF4-FFF2-40B4-BE49-F238E27FC236}">
                <a16:creationId xmlns:a16="http://schemas.microsoft.com/office/drawing/2014/main" id="{EFAA25EF-CBDA-408F-B115-4F97F1B10DE6}"/>
              </a:ext>
            </a:extLst>
          </p:cNvPr>
          <p:cNvCxnSpPr>
            <a:stCxn id="10" idx="1"/>
          </p:cNvCxnSpPr>
          <p:nvPr/>
        </p:nvCxnSpPr>
        <p:spPr>
          <a:xfrm flipV="1">
            <a:off x="1851836" y="2587716"/>
            <a:ext cx="0" cy="3960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a:extLst>
              <a:ext uri="{FF2B5EF4-FFF2-40B4-BE49-F238E27FC236}">
                <a16:creationId xmlns:a16="http://schemas.microsoft.com/office/drawing/2014/main" id="{7BF2387A-8B03-4BD3-8414-3663143C9AFF}"/>
              </a:ext>
            </a:extLst>
          </p:cNvPr>
          <p:cNvCxnSpPr>
            <a:stCxn id="10" idx="3"/>
          </p:cNvCxnSpPr>
          <p:nvPr/>
        </p:nvCxnSpPr>
        <p:spPr>
          <a:xfrm flipV="1">
            <a:off x="5136647" y="2492896"/>
            <a:ext cx="0" cy="490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4CDDC839-74EB-40CB-82B7-D17C032CFCF8}"/>
              </a:ext>
            </a:extLst>
          </p:cNvPr>
          <p:cNvCxnSpPr/>
          <p:nvPr/>
        </p:nvCxnSpPr>
        <p:spPr>
          <a:xfrm flipV="1">
            <a:off x="1851837" y="2587716"/>
            <a:ext cx="3284811" cy="198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034464-2420-476F-B90B-43B7ACCBDB2F}"/>
              </a:ext>
            </a:extLst>
          </p:cNvPr>
          <p:cNvSpPr txBox="1"/>
          <p:nvPr/>
        </p:nvSpPr>
        <p:spPr>
          <a:xfrm>
            <a:off x="4201406" y="2323619"/>
            <a:ext cx="550061" cy="338554"/>
          </a:xfrm>
          <a:prstGeom prst="rect">
            <a:avLst/>
          </a:prstGeom>
          <a:noFill/>
        </p:spPr>
        <p:txBody>
          <a:bodyPr wrap="square" rtlCol="0">
            <a:spAutoFit/>
          </a:bodyPr>
          <a:lstStyle/>
          <a:p>
            <a:r>
              <a:rPr lang="ru-RU" sz="1600" dirty="0"/>
              <a:t>50</a:t>
            </a:r>
          </a:p>
        </p:txBody>
      </p:sp>
      <p:cxnSp>
        <p:nvCxnSpPr>
          <p:cNvPr id="16" name="Прямая соединительная линия 15">
            <a:extLst>
              <a:ext uri="{FF2B5EF4-FFF2-40B4-BE49-F238E27FC236}">
                <a16:creationId xmlns:a16="http://schemas.microsoft.com/office/drawing/2014/main" id="{09EFA2C7-219A-4B1B-AE2D-684794705B2F}"/>
              </a:ext>
            </a:extLst>
          </p:cNvPr>
          <p:cNvCxnSpPr/>
          <p:nvPr/>
        </p:nvCxnSpPr>
        <p:spPr>
          <a:xfrm>
            <a:off x="5136648" y="2708920"/>
            <a:ext cx="3832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688634BB-B0CB-4CE3-BD36-5AA5205FA42A}"/>
              </a:ext>
            </a:extLst>
          </p:cNvPr>
          <p:cNvCxnSpPr/>
          <p:nvPr/>
        </p:nvCxnSpPr>
        <p:spPr>
          <a:xfrm>
            <a:off x="5136648" y="3307832"/>
            <a:ext cx="38328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E8DC1DF3-51E5-460F-ACD0-17330C6A542A}"/>
              </a:ext>
            </a:extLst>
          </p:cNvPr>
          <p:cNvCxnSpPr/>
          <p:nvPr/>
        </p:nvCxnSpPr>
        <p:spPr>
          <a:xfrm>
            <a:off x="5447928" y="2738346"/>
            <a:ext cx="0" cy="56948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64D967A-08B5-406F-A235-315A2BEC3965}"/>
              </a:ext>
            </a:extLst>
          </p:cNvPr>
          <p:cNvSpPr txBox="1"/>
          <p:nvPr/>
        </p:nvSpPr>
        <p:spPr>
          <a:xfrm rot="16200000">
            <a:off x="5176866" y="2853812"/>
            <a:ext cx="323347" cy="338554"/>
          </a:xfrm>
          <a:prstGeom prst="rect">
            <a:avLst/>
          </a:prstGeom>
          <a:noFill/>
        </p:spPr>
        <p:txBody>
          <a:bodyPr wrap="square" rtlCol="0">
            <a:spAutoFit/>
          </a:bodyPr>
          <a:lstStyle/>
          <a:p>
            <a:r>
              <a:rPr lang="ru-RU" sz="1600" dirty="0"/>
              <a:t>7</a:t>
            </a:r>
          </a:p>
        </p:txBody>
      </p:sp>
      <p:sp>
        <p:nvSpPr>
          <p:cNvPr id="27" name="Прямоугольник 26">
            <a:extLst>
              <a:ext uri="{FF2B5EF4-FFF2-40B4-BE49-F238E27FC236}">
                <a16:creationId xmlns:a16="http://schemas.microsoft.com/office/drawing/2014/main" id="{798538ED-1B14-4445-B051-9E7F07EECAB5}"/>
              </a:ext>
            </a:extLst>
          </p:cNvPr>
          <p:cNvSpPr/>
          <p:nvPr/>
        </p:nvSpPr>
        <p:spPr>
          <a:xfrm>
            <a:off x="6864576" y="347098"/>
            <a:ext cx="3248582" cy="338554"/>
          </a:xfrm>
          <a:prstGeom prst="rect">
            <a:avLst/>
          </a:prstGeom>
        </p:spPr>
        <p:txBody>
          <a:bodyPr wrap="none">
            <a:spAutoFit/>
          </a:bodyPr>
          <a:lstStyle/>
          <a:p>
            <a:r>
              <a:rPr lang="en-US" sz="1600" b="1" dirty="0">
                <a:solidFill>
                  <a:srgbClr val="FF0000"/>
                </a:solidFill>
                <a:cs typeface="Times New Roman" panose="02020603050405020304" pitchFamily="18" charset="0"/>
              </a:rPr>
              <a:t>Hot screen (heated by microwaves)</a:t>
            </a:r>
            <a:endParaRPr lang="ru-RU" sz="16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3598655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14708B1A-D11E-46EF-B08E-A7C05665146A}"/>
              </a:ext>
            </a:extLst>
          </p:cNvPr>
          <p:cNvPicPr>
            <a:picLocks noChangeAspect="1"/>
          </p:cNvPicPr>
          <p:nvPr/>
        </p:nvPicPr>
        <p:blipFill>
          <a:blip r:embed="rId2"/>
          <a:stretch>
            <a:fillRect/>
          </a:stretch>
        </p:blipFill>
        <p:spPr>
          <a:xfrm>
            <a:off x="1669287" y="3428419"/>
            <a:ext cx="3210723" cy="2706007"/>
          </a:xfrm>
          <a:prstGeom prst="rect">
            <a:avLst/>
          </a:prstGeom>
        </p:spPr>
      </p:pic>
      <p:pic>
        <p:nvPicPr>
          <p:cNvPr id="4" name="Рисунок 3">
            <a:extLst>
              <a:ext uri="{FF2B5EF4-FFF2-40B4-BE49-F238E27FC236}">
                <a16:creationId xmlns:a16="http://schemas.microsoft.com/office/drawing/2014/main" id="{95E50168-6232-44BA-8C33-C92681FCD615}"/>
              </a:ext>
            </a:extLst>
          </p:cNvPr>
          <p:cNvPicPr>
            <a:picLocks noChangeAspect="1"/>
          </p:cNvPicPr>
          <p:nvPr/>
        </p:nvPicPr>
        <p:blipFill>
          <a:blip r:embed="rId3"/>
          <a:stretch>
            <a:fillRect/>
          </a:stretch>
        </p:blipFill>
        <p:spPr>
          <a:xfrm>
            <a:off x="7495499" y="693625"/>
            <a:ext cx="3117763" cy="2508545"/>
          </a:xfrm>
          <a:prstGeom prst="rect">
            <a:avLst/>
          </a:prstGeom>
        </p:spPr>
      </p:pic>
      <p:sp>
        <p:nvSpPr>
          <p:cNvPr id="7" name="TextBox 6">
            <a:extLst>
              <a:ext uri="{FF2B5EF4-FFF2-40B4-BE49-F238E27FC236}">
                <a16:creationId xmlns:a16="http://schemas.microsoft.com/office/drawing/2014/main" id="{D32C1703-6406-4BF7-A970-9806EF63C246}"/>
              </a:ext>
            </a:extLst>
          </p:cNvPr>
          <p:cNvSpPr txBox="1"/>
          <p:nvPr/>
        </p:nvSpPr>
        <p:spPr>
          <a:xfrm>
            <a:off x="2453229" y="3694521"/>
            <a:ext cx="2151304" cy="338554"/>
          </a:xfrm>
          <a:prstGeom prst="rect">
            <a:avLst/>
          </a:prstGeom>
          <a:noFill/>
        </p:spPr>
        <p:txBody>
          <a:bodyPr wrap="square" rtlCol="0">
            <a:spAutoFit/>
          </a:bodyPr>
          <a:lstStyle/>
          <a:p>
            <a:r>
              <a:rPr lang="en-US" sz="1600" baseline="30000" dirty="0"/>
              <a:t>50</a:t>
            </a:r>
            <a:r>
              <a:rPr lang="en-US" sz="1600" dirty="0"/>
              <a:t>Ti 0.46 mg/h</a:t>
            </a:r>
            <a:endParaRPr lang="ru-RU" sz="1600" dirty="0"/>
          </a:p>
        </p:txBody>
      </p:sp>
      <p:sp>
        <p:nvSpPr>
          <p:cNvPr id="8" name="TextBox 7">
            <a:extLst>
              <a:ext uri="{FF2B5EF4-FFF2-40B4-BE49-F238E27FC236}">
                <a16:creationId xmlns:a16="http://schemas.microsoft.com/office/drawing/2014/main" id="{77804939-B202-4C07-9A75-528297DBB2CA}"/>
              </a:ext>
            </a:extLst>
          </p:cNvPr>
          <p:cNvSpPr txBox="1"/>
          <p:nvPr/>
        </p:nvSpPr>
        <p:spPr>
          <a:xfrm>
            <a:off x="4862928" y="334064"/>
            <a:ext cx="2880320" cy="369332"/>
          </a:xfrm>
          <a:prstGeom prst="rect">
            <a:avLst/>
          </a:prstGeom>
          <a:noFill/>
        </p:spPr>
        <p:txBody>
          <a:bodyPr wrap="square" rtlCol="0">
            <a:spAutoFit/>
          </a:bodyPr>
          <a:lstStyle/>
          <a:p>
            <a:r>
              <a:rPr lang="en-US" dirty="0"/>
              <a:t>DECRIS-PM 14 GHz</a:t>
            </a:r>
            <a:endParaRPr lang="ru-RU" dirty="0"/>
          </a:p>
        </p:txBody>
      </p:sp>
      <p:pic>
        <p:nvPicPr>
          <p:cNvPr id="9" name="Рисунок 8">
            <a:extLst>
              <a:ext uri="{FF2B5EF4-FFF2-40B4-BE49-F238E27FC236}">
                <a16:creationId xmlns:a16="http://schemas.microsoft.com/office/drawing/2014/main" id="{3DDF23F9-F527-4860-A92E-A0099EA645A0}"/>
              </a:ext>
            </a:extLst>
          </p:cNvPr>
          <p:cNvPicPr>
            <a:picLocks noChangeAspect="1"/>
          </p:cNvPicPr>
          <p:nvPr/>
        </p:nvPicPr>
        <p:blipFill>
          <a:blip r:embed="rId4"/>
          <a:stretch>
            <a:fillRect/>
          </a:stretch>
        </p:blipFill>
        <p:spPr>
          <a:xfrm>
            <a:off x="1605011" y="566266"/>
            <a:ext cx="2959062" cy="2515105"/>
          </a:xfrm>
          <a:prstGeom prst="rect">
            <a:avLst/>
          </a:prstGeom>
        </p:spPr>
      </p:pic>
      <p:sp>
        <p:nvSpPr>
          <p:cNvPr id="3" name="Прямоугольник 2">
            <a:extLst>
              <a:ext uri="{FF2B5EF4-FFF2-40B4-BE49-F238E27FC236}">
                <a16:creationId xmlns:a16="http://schemas.microsoft.com/office/drawing/2014/main" id="{F2A1E342-0A50-4AAC-BF30-80130052AECA}"/>
              </a:ext>
            </a:extLst>
          </p:cNvPr>
          <p:cNvSpPr/>
          <p:nvPr/>
        </p:nvSpPr>
        <p:spPr>
          <a:xfrm>
            <a:off x="5015880" y="3829858"/>
            <a:ext cx="5506834" cy="1477328"/>
          </a:xfrm>
          <a:prstGeom prst="rect">
            <a:avLst/>
          </a:prstGeom>
        </p:spPr>
        <p:txBody>
          <a:bodyPr wrap="square">
            <a:spAutoFit/>
          </a:bodyPr>
          <a:lstStyle/>
          <a:p>
            <a:r>
              <a:rPr lang="en-US" altLang="ru-RU" dirty="0"/>
              <a:t>Hydrogen</a:t>
            </a:r>
            <a:r>
              <a:rPr lang="ru-RU" altLang="ru-RU" dirty="0"/>
              <a:t> ~ </a:t>
            </a:r>
            <a:r>
              <a:rPr lang="ru-RU" altLang="ru-RU" b="1" dirty="0">
                <a:solidFill>
                  <a:srgbClr val="FF0000"/>
                </a:solidFill>
              </a:rPr>
              <a:t>6×10</a:t>
            </a:r>
            <a:r>
              <a:rPr lang="ru-RU" altLang="ru-RU" b="1" baseline="30000" dirty="0">
                <a:solidFill>
                  <a:srgbClr val="FF0000"/>
                </a:solidFill>
              </a:rPr>
              <a:t>15</a:t>
            </a:r>
            <a:r>
              <a:rPr lang="ru-RU" altLang="ru-RU" baseline="30000" dirty="0"/>
              <a:t> </a:t>
            </a:r>
            <a:r>
              <a:rPr lang="en-US" altLang="ru-RU" dirty="0" err="1"/>
              <a:t>pps</a:t>
            </a:r>
            <a:r>
              <a:rPr lang="en-US" altLang="ru-RU" dirty="0"/>
              <a:t>. Carbon </a:t>
            </a:r>
            <a:r>
              <a:rPr lang="ru-RU" altLang="ru-RU" dirty="0"/>
              <a:t>~</a:t>
            </a:r>
            <a:r>
              <a:rPr lang="en-US" altLang="ru-RU" dirty="0"/>
              <a:t> </a:t>
            </a:r>
            <a:r>
              <a:rPr lang="ru-RU" altLang="ru-RU" b="1" dirty="0">
                <a:solidFill>
                  <a:srgbClr val="FF0000"/>
                </a:solidFill>
              </a:rPr>
              <a:t>1.5×10</a:t>
            </a:r>
            <a:r>
              <a:rPr lang="ru-RU" altLang="ru-RU" b="1" baseline="30000" dirty="0">
                <a:solidFill>
                  <a:srgbClr val="FF0000"/>
                </a:solidFill>
              </a:rPr>
              <a:t>15</a:t>
            </a:r>
            <a:r>
              <a:rPr lang="ru-RU" altLang="ru-RU" baseline="30000" dirty="0">
                <a:solidFill>
                  <a:srgbClr val="000000"/>
                </a:solidFill>
              </a:rPr>
              <a:t> </a:t>
            </a:r>
            <a:r>
              <a:rPr lang="en-US" altLang="ru-RU" dirty="0" err="1">
                <a:solidFill>
                  <a:srgbClr val="000000"/>
                </a:solidFill>
              </a:rPr>
              <a:t>pps</a:t>
            </a:r>
            <a:r>
              <a:rPr lang="en-US" altLang="ru-RU" dirty="0">
                <a:solidFill>
                  <a:srgbClr val="000000"/>
                </a:solidFill>
              </a:rPr>
              <a:t>.</a:t>
            </a:r>
          </a:p>
          <a:p>
            <a:endParaRPr lang="en-US" altLang="ru-RU" dirty="0">
              <a:solidFill>
                <a:srgbClr val="000000"/>
              </a:solidFill>
            </a:endParaRPr>
          </a:p>
          <a:p>
            <a:r>
              <a:rPr lang="en-US" altLang="ru-RU" dirty="0">
                <a:solidFill>
                  <a:srgbClr val="000000"/>
                </a:solidFill>
              </a:rPr>
              <a:t>High drain current from the source       pure transmission</a:t>
            </a:r>
          </a:p>
          <a:p>
            <a:endParaRPr lang="ru-RU" altLang="ru-RU" dirty="0">
              <a:solidFill>
                <a:srgbClr val="000000"/>
              </a:solidFill>
            </a:endParaRPr>
          </a:p>
          <a:p>
            <a:r>
              <a:rPr lang="en-US" altLang="ru-RU" dirty="0">
                <a:solidFill>
                  <a:srgbClr val="000000"/>
                </a:solidFill>
              </a:rPr>
              <a:t> In operation with Ca helium flow </a:t>
            </a:r>
            <a:r>
              <a:rPr lang="ru-RU" altLang="ru-RU" dirty="0">
                <a:solidFill>
                  <a:srgbClr val="000000"/>
                </a:solidFill>
              </a:rPr>
              <a:t>~</a:t>
            </a:r>
            <a:r>
              <a:rPr lang="en-US" altLang="ru-RU" dirty="0">
                <a:solidFill>
                  <a:srgbClr val="000000"/>
                </a:solidFill>
              </a:rPr>
              <a:t> </a:t>
            </a:r>
            <a:r>
              <a:rPr lang="en-US" altLang="ru-RU" b="1" dirty="0">
                <a:solidFill>
                  <a:srgbClr val="FF0000"/>
                </a:solidFill>
              </a:rPr>
              <a:t>1.5 ÷ </a:t>
            </a:r>
            <a:r>
              <a:rPr lang="ru-RU" altLang="ru-RU" b="1" dirty="0">
                <a:solidFill>
                  <a:srgbClr val="FF0000"/>
                </a:solidFill>
              </a:rPr>
              <a:t>3×10</a:t>
            </a:r>
            <a:r>
              <a:rPr lang="ru-RU" altLang="ru-RU" b="1" baseline="30000" dirty="0">
                <a:solidFill>
                  <a:srgbClr val="FF0000"/>
                </a:solidFill>
              </a:rPr>
              <a:t>15 </a:t>
            </a:r>
            <a:r>
              <a:rPr lang="en-US" altLang="ru-RU" dirty="0" err="1">
                <a:solidFill>
                  <a:srgbClr val="000000"/>
                </a:solidFill>
              </a:rPr>
              <a:t>pps</a:t>
            </a:r>
            <a:r>
              <a:rPr lang="en-US" altLang="ru-RU" dirty="0">
                <a:solidFill>
                  <a:srgbClr val="000000"/>
                </a:solidFill>
              </a:rPr>
              <a:t>.</a:t>
            </a:r>
          </a:p>
        </p:txBody>
      </p:sp>
      <p:sp>
        <p:nvSpPr>
          <p:cNvPr id="10" name="TextBox 9">
            <a:extLst>
              <a:ext uri="{FF2B5EF4-FFF2-40B4-BE49-F238E27FC236}">
                <a16:creationId xmlns:a16="http://schemas.microsoft.com/office/drawing/2014/main" id="{1B900C97-0332-4E58-9355-137CBFE0483F}"/>
              </a:ext>
            </a:extLst>
          </p:cNvPr>
          <p:cNvSpPr txBox="1"/>
          <p:nvPr/>
        </p:nvSpPr>
        <p:spPr>
          <a:xfrm>
            <a:off x="3431704" y="-28416"/>
            <a:ext cx="5882842" cy="369332"/>
          </a:xfrm>
          <a:prstGeom prst="rect">
            <a:avLst/>
          </a:prstGeom>
          <a:noFill/>
        </p:spPr>
        <p:txBody>
          <a:bodyPr wrap="square" rtlCol="0">
            <a:spAutoFit/>
          </a:bodyPr>
          <a:lstStyle/>
          <a:p>
            <a:pPr algn="ctr"/>
            <a:r>
              <a:rPr lang="en-US" b="1" dirty="0">
                <a:solidFill>
                  <a:srgbClr val="0033CC"/>
                </a:solidFill>
              </a:rPr>
              <a:t>Titanium: MIVOC - (CH</a:t>
            </a:r>
            <a:r>
              <a:rPr lang="en-US" b="1" baseline="-25000" dirty="0">
                <a:solidFill>
                  <a:srgbClr val="0033CC"/>
                </a:solidFill>
              </a:rPr>
              <a:t>3</a:t>
            </a:r>
            <a:r>
              <a:rPr lang="en-US" b="1" dirty="0">
                <a:solidFill>
                  <a:srgbClr val="0033CC"/>
                </a:solidFill>
              </a:rPr>
              <a:t>)</a:t>
            </a:r>
            <a:r>
              <a:rPr lang="en-US" b="1" baseline="-25000" dirty="0">
                <a:solidFill>
                  <a:srgbClr val="0033CC"/>
                </a:solidFill>
              </a:rPr>
              <a:t>5</a:t>
            </a:r>
            <a:r>
              <a:rPr lang="en-US" b="1" dirty="0">
                <a:solidFill>
                  <a:srgbClr val="0033CC"/>
                </a:solidFill>
              </a:rPr>
              <a:t>C</a:t>
            </a:r>
            <a:r>
              <a:rPr lang="en-US" b="1" baseline="-25000" dirty="0">
                <a:solidFill>
                  <a:srgbClr val="0033CC"/>
                </a:solidFill>
              </a:rPr>
              <a:t>5</a:t>
            </a:r>
            <a:r>
              <a:rPr lang="en-US" b="1" baseline="30000" dirty="0">
                <a:solidFill>
                  <a:srgbClr val="FF0000"/>
                </a:solidFill>
              </a:rPr>
              <a:t>50</a:t>
            </a:r>
            <a:r>
              <a:rPr lang="en-US" b="1" dirty="0">
                <a:solidFill>
                  <a:srgbClr val="FF0000"/>
                </a:solidFill>
              </a:rPr>
              <a:t>Ti</a:t>
            </a:r>
            <a:r>
              <a:rPr lang="en-US" b="1" dirty="0">
                <a:solidFill>
                  <a:srgbClr val="0033CC"/>
                </a:solidFill>
              </a:rPr>
              <a:t> (CH</a:t>
            </a:r>
            <a:r>
              <a:rPr lang="en-US" b="1" baseline="-25000" dirty="0">
                <a:solidFill>
                  <a:srgbClr val="0033CC"/>
                </a:solidFill>
              </a:rPr>
              <a:t>3</a:t>
            </a:r>
            <a:r>
              <a:rPr lang="en-US" b="1" dirty="0">
                <a:solidFill>
                  <a:srgbClr val="0033CC"/>
                </a:solidFill>
              </a:rPr>
              <a:t>)</a:t>
            </a:r>
            <a:r>
              <a:rPr lang="en-US" b="1" baseline="-25000" dirty="0">
                <a:solidFill>
                  <a:srgbClr val="0033CC"/>
                </a:solidFill>
              </a:rPr>
              <a:t>3</a:t>
            </a:r>
            <a:endParaRPr lang="ru-RU" b="1" baseline="-25000" dirty="0">
              <a:solidFill>
                <a:srgbClr val="0033CC"/>
              </a:solidFill>
            </a:endParaRPr>
          </a:p>
        </p:txBody>
      </p:sp>
      <p:sp>
        <p:nvSpPr>
          <p:cNvPr id="11" name="TextBox 10">
            <a:extLst>
              <a:ext uri="{FF2B5EF4-FFF2-40B4-BE49-F238E27FC236}">
                <a16:creationId xmlns:a16="http://schemas.microsoft.com/office/drawing/2014/main" id="{732D3C79-CDA8-41FB-89A9-4757FE45857D}"/>
              </a:ext>
            </a:extLst>
          </p:cNvPr>
          <p:cNvSpPr txBox="1"/>
          <p:nvPr/>
        </p:nvSpPr>
        <p:spPr>
          <a:xfrm>
            <a:off x="5519937" y="5437401"/>
            <a:ext cx="4658281" cy="400110"/>
          </a:xfrm>
          <a:prstGeom prst="rect">
            <a:avLst/>
          </a:prstGeom>
          <a:noFill/>
        </p:spPr>
        <p:txBody>
          <a:bodyPr wrap="square" rtlCol="0">
            <a:spAutoFit/>
          </a:bodyPr>
          <a:lstStyle/>
          <a:p>
            <a:r>
              <a:rPr lang="en-US" sz="2000" dirty="0"/>
              <a:t>How to eliminate needless species? </a:t>
            </a:r>
          </a:p>
        </p:txBody>
      </p:sp>
      <p:sp>
        <p:nvSpPr>
          <p:cNvPr id="14" name="Стрелка: вниз 13">
            <a:extLst>
              <a:ext uri="{FF2B5EF4-FFF2-40B4-BE49-F238E27FC236}">
                <a16:creationId xmlns:a16="http://schemas.microsoft.com/office/drawing/2014/main" id="{487F7F07-7BEF-483A-8BB1-8AB27A9474F9}"/>
              </a:ext>
            </a:extLst>
          </p:cNvPr>
          <p:cNvSpPr/>
          <p:nvPr/>
        </p:nvSpPr>
        <p:spPr>
          <a:xfrm rot="2605598">
            <a:off x="8376599" y="3093192"/>
            <a:ext cx="288032" cy="859800"/>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Стрелка: вниз 15">
            <a:extLst>
              <a:ext uri="{FF2B5EF4-FFF2-40B4-BE49-F238E27FC236}">
                <a16:creationId xmlns:a16="http://schemas.microsoft.com/office/drawing/2014/main" id="{D9B63B1D-AADD-4645-87F3-A08AC2DDD93B}"/>
              </a:ext>
            </a:extLst>
          </p:cNvPr>
          <p:cNvSpPr/>
          <p:nvPr/>
        </p:nvSpPr>
        <p:spPr>
          <a:xfrm>
            <a:off x="3114586" y="3158263"/>
            <a:ext cx="288032" cy="403242"/>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CF6DEA32-93FB-46C1-A562-A05E7F801260}"/>
              </a:ext>
            </a:extLst>
          </p:cNvPr>
          <p:cNvSpPr txBox="1"/>
          <p:nvPr/>
        </p:nvSpPr>
        <p:spPr>
          <a:xfrm>
            <a:off x="4655841" y="885347"/>
            <a:ext cx="2942045" cy="1015663"/>
          </a:xfrm>
          <a:prstGeom prst="rect">
            <a:avLst/>
          </a:prstGeom>
          <a:noFill/>
        </p:spPr>
        <p:txBody>
          <a:bodyPr wrap="square" rtlCol="0">
            <a:spAutoFit/>
          </a:bodyPr>
          <a:lstStyle/>
          <a:p>
            <a:r>
              <a:rPr lang="en-US" sz="2000" dirty="0"/>
              <a:t>May – June 2024, DC-280</a:t>
            </a:r>
          </a:p>
          <a:p>
            <a:pPr algn="ctr"/>
            <a:r>
              <a:rPr lang="en-US" sz="2000" dirty="0"/>
              <a:t>Accelerated beam of </a:t>
            </a:r>
          </a:p>
          <a:p>
            <a:r>
              <a:rPr lang="en-US" sz="2000" baseline="30000" dirty="0"/>
              <a:t>50</a:t>
            </a:r>
            <a:r>
              <a:rPr lang="en-US" sz="2000" dirty="0"/>
              <a:t>Ti</a:t>
            </a:r>
            <a:r>
              <a:rPr lang="en-US" sz="2000" baseline="30000" dirty="0"/>
              <a:t>9+ </a:t>
            </a:r>
            <a:r>
              <a:rPr lang="en-US" sz="2000" dirty="0"/>
              <a:t>≤ 2pµA at the target</a:t>
            </a:r>
            <a:endParaRPr lang="ru-RU" sz="2000" baseline="30000" dirty="0"/>
          </a:p>
        </p:txBody>
      </p:sp>
      <p:sp>
        <p:nvSpPr>
          <p:cNvPr id="18" name="Прямоугольник 17">
            <a:extLst>
              <a:ext uri="{FF2B5EF4-FFF2-40B4-BE49-F238E27FC236}">
                <a16:creationId xmlns:a16="http://schemas.microsoft.com/office/drawing/2014/main" id="{97478E7C-3751-4590-98E4-CD3C6BCA7D55}"/>
              </a:ext>
            </a:extLst>
          </p:cNvPr>
          <p:cNvSpPr/>
          <p:nvPr/>
        </p:nvSpPr>
        <p:spPr>
          <a:xfrm>
            <a:off x="4696504" y="833611"/>
            <a:ext cx="2798995" cy="11270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0" name="Прямая со стрелкой 19">
            <a:extLst>
              <a:ext uri="{FF2B5EF4-FFF2-40B4-BE49-F238E27FC236}">
                <a16:creationId xmlns:a16="http://schemas.microsoft.com/office/drawing/2014/main" id="{387D427B-58DE-45EC-A2D2-BE29D6EA6C09}"/>
              </a:ext>
            </a:extLst>
          </p:cNvPr>
          <p:cNvCxnSpPr/>
          <p:nvPr/>
        </p:nvCxnSpPr>
        <p:spPr>
          <a:xfrm>
            <a:off x="8330297" y="4581128"/>
            <a:ext cx="28803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Стрелка: вниз 20">
            <a:extLst>
              <a:ext uri="{FF2B5EF4-FFF2-40B4-BE49-F238E27FC236}">
                <a16:creationId xmlns:a16="http://schemas.microsoft.com/office/drawing/2014/main" id="{EDC2CBA4-4CD6-49E3-A9FF-2C2F71E10E06}"/>
              </a:ext>
            </a:extLst>
          </p:cNvPr>
          <p:cNvSpPr/>
          <p:nvPr/>
        </p:nvSpPr>
        <p:spPr>
          <a:xfrm>
            <a:off x="6672064" y="4149081"/>
            <a:ext cx="288032" cy="341073"/>
          </a:xfrm>
          <a:prstGeom prst="down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TextBox 21">
            <a:extLst>
              <a:ext uri="{FF2B5EF4-FFF2-40B4-BE49-F238E27FC236}">
                <a16:creationId xmlns:a16="http://schemas.microsoft.com/office/drawing/2014/main" id="{91EEA83A-DA68-4BC5-8C4B-5CB84F383B2B}"/>
              </a:ext>
            </a:extLst>
          </p:cNvPr>
          <p:cNvSpPr txBox="1"/>
          <p:nvPr/>
        </p:nvSpPr>
        <p:spPr>
          <a:xfrm>
            <a:off x="9594312" y="1196753"/>
            <a:ext cx="928402" cy="276999"/>
          </a:xfrm>
          <a:prstGeom prst="rect">
            <a:avLst/>
          </a:prstGeom>
          <a:noFill/>
        </p:spPr>
        <p:txBody>
          <a:bodyPr wrap="square" rtlCol="0">
            <a:spAutoFit/>
          </a:bodyPr>
          <a:lstStyle/>
          <a:p>
            <a:r>
              <a:rPr lang="ru-RU" sz="1200" dirty="0"/>
              <a:t>~</a:t>
            </a:r>
            <a:r>
              <a:rPr lang="en-US" sz="1200" dirty="0"/>
              <a:t>150 W</a:t>
            </a:r>
            <a:endParaRPr lang="ru-RU" sz="1200" dirty="0"/>
          </a:p>
        </p:txBody>
      </p:sp>
    </p:spTree>
    <p:extLst>
      <p:ext uri="{BB962C8B-B14F-4D97-AF65-F5344CB8AC3E}">
        <p14:creationId xmlns:p14="http://schemas.microsoft.com/office/powerpoint/2010/main" val="2341165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12" t="19725" r="14507" b="43755"/>
          <a:stretch/>
        </p:blipFill>
        <p:spPr bwMode="auto">
          <a:xfrm>
            <a:off x="2752955" y="461492"/>
            <a:ext cx="2520281"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113" t="7832" r="32890" b="5935"/>
          <a:stretch/>
        </p:blipFill>
        <p:spPr bwMode="auto">
          <a:xfrm>
            <a:off x="6203703" y="389484"/>
            <a:ext cx="2880321" cy="2664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299618" y="3053780"/>
            <a:ext cx="1203663" cy="300082"/>
          </a:xfrm>
          <a:prstGeom prst="rect">
            <a:avLst/>
          </a:prstGeom>
        </p:spPr>
        <p:txBody>
          <a:bodyPr wrap="none">
            <a:spAutoFit/>
          </a:bodyPr>
          <a:lstStyle/>
          <a:p>
            <a:pPr defTabSz="685800"/>
            <a:r>
              <a:rPr lang="en-US" sz="1350" dirty="0" err="1">
                <a:solidFill>
                  <a:prstClr val="black"/>
                </a:solidFill>
                <a:cs typeface="Times New Roman" panose="02020603050405020304" pitchFamily="18" charset="0"/>
              </a:rPr>
              <a:t>S</a:t>
            </a:r>
            <a:r>
              <a:rPr lang="en-US" sz="1350" baseline="-25000" dirty="0" err="1">
                <a:solidFill>
                  <a:prstClr val="black"/>
                </a:solidFill>
                <a:cs typeface="Times New Roman" panose="02020603050405020304" pitchFamily="18" charset="0"/>
              </a:rPr>
              <a:t>eff</a:t>
            </a:r>
            <a:r>
              <a:rPr lang="ru-RU" sz="1350" baseline="-25000" dirty="0">
                <a:solidFill>
                  <a:prstClr val="black"/>
                </a:solidFill>
                <a:cs typeface="Times New Roman" panose="02020603050405020304" pitchFamily="18" charset="0"/>
              </a:rPr>
              <a:t> </a:t>
            </a:r>
            <a:r>
              <a:rPr lang="ru-RU" sz="1350" dirty="0">
                <a:solidFill>
                  <a:prstClr val="black"/>
                </a:solidFill>
                <a:cs typeface="Times New Roman" panose="02020603050405020304" pitchFamily="18" charset="0"/>
              </a:rPr>
              <a:t>≈ 600 </a:t>
            </a:r>
            <a:r>
              <a:rPr lang="en-US" sz="1350" dirty="0">
                <a:solidFill>
                  <a:prstClr val="black"/>
                </a:solidFill>
                <a:cs typeface="Times New Roman" panose="02020603050405020304" pitchFamily="18" charset="0"/>
              </a:rPr>
              <a:t>mm</a:t>
            </a:r>
            <a:r>
              <a:rPr lang="en-US" sz="1350" baseline="30000" dirty="0">
                <a:solidFill>
                  <a:prstClr val="black"/>
                </a:solidFill>
                <a:cs typeface="Times New Roman" panose="02020603050405020304" pitchFamily="18" charset="0"/>
              </a:rPr>
              <a:t>2</a:t>
            </a:r>
          </a:p>
        </p:txBody>
      </p:sp>
      <p:sp>
        <p:nvSpPr>
          <p:cNvPr id="6" name="Прямоугольник 5"/>
          <p:cNvSpPr/>
          <p:nvPr/>
        </p:nvSpPr>
        <p:spPr>
          <a:xfrm rot="19314678">
            <a:off x="3553576" y="928191"/>
            <a:ext cx="243003" cy="9072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pitchFamily="34" charset="0"/>
            </a:endParaRPr>
          </a:p>
        </p:txBody>
      </p:sp>
      <p:sp>
        <p:nvSpPr>
          <p:cNvPr id="8" name="Прямоугольник 7"/>
          <p:cNvSpPr/>
          <p:nvPr/>
        </p:nvSpPr>
        <p:spPr>
          <a:xfrm rot="1422698">
            <a:off x="3714701" y="1919607"/>
            <a:ext cx="243003" cy="9072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pitchFamily="34" charset="0"/>
            </a:endParaRPr>
          </a:p>
        </p:txBody>
      </p:sp>
      <p:sp>
        <p:nvSpPr>
          <p:cNvPr id="9" name="Прямоугольник 8"/>
          <p:cNvSpPr/>
          <p:nvPr/>
        </p:nvSpPr>
        <p:spPr>
          <a:xfrm rot="15753908">
            <a:off x="4540384" y="1362001"/>
            <a:ext cx="243003" cy="9072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pitchFamily="34" charset="0"/>
            </a:endParaRPr>
          </a:p>
        </p:txBody>
      </p:sp>
      <p:sp>
        <p:nvSpPr>
          <p:cNvPr id="10" name="Прямоугольник 9"/>
          <p:cNvSpPr/>
          <p:nvPr/>
        </p:nvSpPr>
        <p:spPr>
          <a:xfrm rot="11951195">
            <a:off x="7682933" y="1524474"/>
            <a:ext cx="138771" cy="62005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pitchFamily="34" charset="0"/>
            </a:endParaRPr>
          </a:p>
        </p:txBody>
      </p:sp>
      <p:sp>
        <p:nvSpPr>
          <p:cNvPr id="11" name="Прямоугольник 10"/>
          <p:cNvSpPr/>
          <p:nvPr/>
        </p:nvSpPr>
        <p:spPr>
          <a:xfrm rot="13318854">
            <a:off x="6814931" y="1261005"/>
            <a:ext cx="147974" cy="11952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pitchFamily="34" charset="0"/>
            </a:endParaRPr>
          </a:p>
        </p:txBody>
      </p:sp>
      <p:sp>
        <p:nvSpPr>
          <p:cNvPr id="12" name="Прямоугольник 11"/>
          <p:cNvSpPr/>
          <p:nvPr/>
        </p:nvSpPr>
        <p:spPr>
          <a:xfrm rot="9358572">
            <a:off x="8433265" y="1481278"/>
            <a:ext cx="137235" cy="10219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ru-RU" sz="1350">
              <a:solidFill>
                <a:prstClr val="white"/>
              </a:solidFill>
              <a:latin typeface="Calibri" panose="020F0502020204030204" pitchFamily="34" charset="0"/>
            </a:endParaRPr>
          </a:p>
        </p:txBody>
      </p:sp>
      <p:sp>
        <p:nvSpPr>
          <p:cNvPr id="13" name="Прямоугольник 12"/>
          <p:cNvSpPr/>
          <p:nvPr/>
        </p:nvSpPr>
        <p:spPr>
          <a:xfrm>
            <a:off x="7320137" y="3143181"/>
            <a:ext cx="1290225" cy="300082"/>
          </a:xfrm>
          <a:prstGeom prst="rect">
            <a:avLst/>
          </a:prstGeom>
        </p:spPr>
        <p:txBody>
          <a:bodyPr wrap="none">
            <a:spAutoFit/>
          </a:bodyPr>
          <a:lstStyle/>
          <a:p>
            <a:pPr defTabSz="685800"/>
            <a:r>
              <a:rPr lang="en-US" sz="1350" dirty="0" err="1">
                <a:solidFill>
                  <a:prstClr val="black"/>
                </a:solidFill>
                <a:cs typeface="Times New Roman" panose="02020603050405020304" pitchFamily="18" charset="0"/>
              </a:rPr>
              <a:t>S</a:t>
            </a:r>
            <a:r>
              <a:rPr lang="en-US" sz="1350" baseline="-25000" dirty="0" err="1">
                <a:solidFill>
                  <a:prstClr val="black"/>
                </a:solidFill>
                <a:cs typeface="Times New Roman" panose="02020603050405020304" pitchFamily="18" charset="0"/>
              </a:rPr>
              <a:t>eff</a:t>
            </a:r>
            <a:r>
              <a:rPr lang="ru-RU" sz="1350" baseline="-25000" dirty="0">
                <a:solidFill>
                  <a:prstClr val="black"/>
                </a:solidFill>
                <a:cs typeface="Times New Roman" panose="02020603050405020304" pitchFamily="18" charset="0"/>
              </a:rPr>
              <a:t> </a:t>
            </a:r>
            <a:r>
              <a:rPr lang="ru-RU" sz="1350" dirty="0">
                <a:solidFill>
                  <a:prstClr val="black"/>
                </a:solidFill>
                <a:cs typeface="Times New Roman" panose="02020603050405020304" pitchFamily="18" charset="0"/>
              </a:rPr>
              <a:t>≈ 4500 </a:t>
            </a:r>
            <a:r>
              <a:rPr lang="en-US" sz="1350" dirty="0">
                <a:solidFill>
                  <a:prstClr val="black"/>
                </a:solidFill>
                <a:cs typeface="Times New Roman" panose="02020603050405020304" pitchFamily="18" charset="0"/>
              </a:rPr>
              <a:t>mm</a:t>
            </a:r>
            <a:r>
              <a:rPr lang="en-US" sz="1350" baseline="30000" dirty="0">
                <a:solidFill>
                  <a:prstClr val="black"/>
                </a:solidFill>
                <a:cs typeface="Times New Roman" panose="02020603050405020304" pitchFamily="18" charset="0"/>
              </a:rPr>
              <a:t>2</a:t>
            </a:r>
          </a:p>
        </p:txBody>
      </p:sp>
      <p:sp>
        <p:nvSpPr>
          <p:cNvPr id="15" name="Прямоугольник 14">
            <a:extLst>
              <a:ext uri="{FF2B5EF4-FFF2-40B4-BE49-F238E27FC236}">
                <a16:creationId xmlns:a16="http://schemas.microsoft.com/office/drawing/2014/main" id="{6182D6E0-4B16-47E0-A7A7-7135CC25CFFB}"/>
              </a:ext>
            </a:extLst>
          </p:cNvPr>
          <p:cNvSpPr/>
          <p:nvPr/>
        </p:nvSpPr>
        <p:spPr>
          <a:xfrm>
            <a:off x="5049943" y="3271477"/>
            <a:ext cx="1407758" cy="300082"/>
          </a:xfrm>
          <a:prstGeom prst="rect">
            <a:avLst/>
          </a:prstGeom>
        </p:spPr>
        <p:txBody>
          <a:bodyPr wrap="none">
            <a:spAutoFit/>
          </a:bodyPr>
          <a:lstStyle/>
          <a:p>
            <a:pPr defTabSz="685800"/>
            <a:r>
              <a:rPr lang="en-US" sz="1350" b="1" dirty="0" err="1">
                <a:solidFill>
                  <a:srgbClr val="FF0000"/>
                </a:solidFill>
                <a:cs typeface="Times New Roman" panose="02020603050405020304" pitchFamily="18" charset="0"/>
              </a:rPr>
              <a:t>S</a:t>
            </a:r>
            <a:r>
              <a:rPr lang="en-US" sz="1350" b="1" baseline="-25000" dirty="0" err="1">
                <a:solidFill>
                  <a:srgbClr val="FF0000"/>
                </a:solidFill>
                <a:cs typeface="Times New Roman" panose="02020603050405020304" pitchFamily="18" charset="0"/>
              </a:rPr>
              <a:t>total</a:t>
            </a:r>
            <a:r>
              <a:rPr lang="ru-RU" sz="1350" b="1" baseline="-25000" dirty="0">
                <a:solidFill>
                  <a:srgbClr val="FF0000"/>
                </a:solidFill>
                <a:cs typeface="Times New Roman" panose="02020603050405020304" pitchFamily="18" charset="0"/>
              </a:rPr>
              <a:t> </a:t>
            </a:r>
            <a:r>
              <a:rPr lang="ru-RU" sz="1350" b="1" dirty="0">
                <a:solidFill>
                  <a:srgbClr val="FF0000"/>
                </a:solidFill>
                <a:cs typeface="Times New Roman" panose="02020603050405020304" pitchFamily="18" charset="0"/>
              </a:rPr>
              <a:t>≈ </a:t>
            </a:r>
            <a:r>
              <a:rPr lang="en-US" sz="1350" b="1" dirty="0">
                <a:solidFill>
                  <a:srgbClr val="FF0000"/>
                </a:solidFill>
                <a:cs typeface="Times New Roman" panose="02020603050405020304" pitchFamily="18" charset="0"/>
              </a:rPr>
              <a:t>51</a:t>
            </a:r>
            <a:r>
              <a:rPr lang="ru-RU" sz="1350" b="1" dirty="0">
                <a:solidFill>
                  <a:srgbClr val="FF0000"/>
                </a:solidFill>
                <a:cs typeface="Times New Roman" panose="02020603050405020304" pitchFamily="18" charset="0"/>
              </a:rPr>
              <a:t>00 </a:t>
            </a:r>
            <a:r>
              <a:rPr lang="en-US" sz="1350" b="1" dirty="0">
                <a:solidFill>
                  <a:srgbClr val="FF0000"/>
                </a:solidFill>
                <a:cs typeface="Times New Roman" panose="02020603050405020304" pitchFamily="18" charset="0"/>
              </a:rPr>
              <a:t>mm</a:t>
            </a:r>
            <a:r>
              <a:rPr lang="en-US" sz="1350" b="1" baseline="30000" dirty="0">
                <a:solidFill>
                  <a:srgbClr val="FF0000"/>
                </a:solidFill>
                <a:cs typeface="Times New Roman" panose="02020603050405020304" pitchFamily="18" charset="0"/>
              </a:rPr>
              <a:t>2</a:t>
            </a:r>
          </a:p>
        </p:txBody>
      </p:sp>
      <p:cxnSp>
        <p:nvCxnSpPr>
          <p:cNvPr id="17" name="Прямая со стрелкой 16">
            <a:extLst>
              <a:ext uri="{FF2B5EF4-FFF2-40B4-BE49-F238E27FC236}">
                <a16:creationId xmlns:a16="http://schemas.microsoft.com/office/drawing/2014/main" id="{3C8125C8-2B22-4AA0-A79C-8DC9EDAC3481}"/>
              </a:ext>
            </a:extLst>
          </p:cNvPr>
          <p:cNvCxnSpPr/>
          <p:nvPr/>
        </p:nvCxnSpPr>
        <p:spPr>
          <a:xfrm>
            <a:off x="4452576" y="3252870"/>
            <a:ext cx="648072" cy="20198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B018309D-AF55-4506-92CF-63A59B9C9D15}"/>
              </a:ext>
            </a:extLst>
          </p:cNvPr>
          <p:cNvCxnSpPr>
            <a:stCxn id="13" idx="1"/>
            <a:endCxn id="15" idx="3"/>
          </p:cNvCxnSpPr>
          <p:nvPr/>
        </p:nvCxnSpPr>
        <p:spPr>
          <a:xfrm flipH="1">
            <a:off x="6457702" y="3293222"/>
            <a:ext cx="862435" cy="12829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Рисунок 21" descr="E:\Работа разное\Фото и картинки\Абстрактная модель закоротки и камеры\1.PNG">
            <a:extLst>
              <a:ext uri="{FF2B5EF4-FFF2-40B4-BE49-F238E27FC236}">
                <a16:creationId xmlns:a16="http://schemas.microsoft.com/office/drawing/2014/main" id="{8F8E5754-D6A0-4C81-AD9D-9261472DE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615" t="19008" r="5183" b="10271"/>
          <a:stretch>
            <a:fillRect/>
          </a:stretch>
        </p:blipFill>
        <p:spPr bwMode="auto">
          <a:xfrm>
            <a:off x="1873663" y="3756838"/>
            <a:ext cx="3645333" cy="1555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7">
            <a:extLst>
              <a:ext uri="{FF2B5EF4-FFF2-40B4-BE49-F238E27FC236}">
                <a16:creationId xmlns:a16="http://schemas.microsoft.com/office/drawing/2014/main" id="{EAC9124A-EBA9-4810-B1C6-F80E244B3DA7}"/>
              </a:ext>
            </a:extLst>
          </p:cNvPr>
          <p:cNvSpPr txBox="1">
            <a:spLocks noChangeArrowheads="1"/>
          </p:cNvSpPr>
          <p:nvPr/>
        </p:nvSpPr>
        <p:spPr bwMode="auto">
          <a:xfrm>
            <a:off x="1559497" y="5168506"/>
            <a:ext cx="1449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1800" dirty="0"/>
              <a:t>Ta screen</a:t>
            </a:r>
            <a:endParaRPr lang="ru-RU" altLang="ru-RU" sz="1800" dirty="0"/>
          </a:p>
        </p:txBody>
      </p:sp>
      <p:cxnSp>
        <p:nvCxnSpPr>
          <p:cNvPr id="25" name="Прямая со стрелкой 24">
            <a:extLst>
              <a:ext uri="{FF2B5EF4-FFF2-40B4-BE49-F238E27FC236}">
                <a16:creationId xmlns:a16="http://schemas.microsoft.com/office/drawing/2014/main" id="{488FE4C9-9F9A-4ED1-B78B-EB96BC0C77C1}"/>
              </a:ext>
            </a:extLst>
          </p:cNvPr>
          <p:cNvCxnSpPr/>
          <p:nvPr/>
        </p:nvCxnSpPr>
        <p:spPr>
          <a:xfrm flipV="1">
            <a:off x="1775520" y="4797152"/>
            <a:ext cx="905426" cy="432048"/>
          </a:xfrm>
          <a:prstGeom prst="straightConnector1">
            <a:avLst/>
          </a:prstGeom>
          <a:ln>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7">
            <a:extLst>
              <a:ext uri="{FF2B5EF4-FFF2-40B4-BE49-F238E27FC236}">
                <a16:creationId xmlns:a16="http://schemas.microsoft.com/office/drawing/2014/main" id="{58B8EB4B-DDD5-4BAE-9503-6CEA54095B6B}"/>
              </a:ext>
            </a:extLst>
          </p:cNvPr>
          <p:cNvSpPr txBox="1">
            <a:spLocks noChangeArrowheads="1"/>
          </p:cNvSpPr>
          <p:nvPr/>
        </p:nvSpPr>
        <p:spPr bwMode="auto">
          <a:xfrm>
            <a:off x="5458828" y="4017955"/>
            <a:ext cx="19977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1600" dirty="0" err="1"/>
              <a:t>Ti</a:t>
            </a:r>
            <a:r>
              <a:rPr lang="en-US" altLang="ru-RU" sz="1600" dirty="0"/>
              <a:t> biased-electrode</a:t>
            </a:r>
            <a:endParaRPr lang="ru-RU" altLang="ru-RU" sz="1600" dirty="0"/>
          </a:p>
        </p:txBody>
      </p:sp>
      <p:cxnSp>
        <p:nvCxnSpPr>
          <p:cNvPr id="28" name="Прямая со стрелкой 27">
            <a:extLst>
              <a:ext uri="{FF2B5EF4-FFF2-40B4-BE49-F238E27FC236}">
                <a16:creationId xmlns:a16="http://schemas.microsoft.com/office/drawing/2014/main" id="{2D913E4C-5799-414D-923D-EC97B7DC5B82}"/>
              </a:ext>
            </a:extLst>
          </p:cNvPr>
          <p:cNvCxnSpPr>
            <a:cxnSpLocks/>
            <a:stCxn id="26" idx="1"/>
          </p:cNvCxnSpPr>
          <p:nvPr/>
        </p:nvCxnSpPr>
        <p:spPr>
          <a:xfrm flipH="1">
            <a:off x="4487812" y="4187233"/>
            <a:ext cx="971016" cy="244339"/>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29" name="Рисунок 28">
            <a:extLst>
              <a:ext uri="{FF2B5EF4-FFF2-40B4-BE49-F238E27FC236}">
                <a16:creationId xmlns:a16="http://schemas.microsoft.com/office/drawing/2014/main" id="{A68448CC-2203-4D79-BDC6-8C36BD5851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498" t="30457" r="22968" b="26840"/>
          <a:stretch/>
        </p:blipFill>
        <p:spPr>
          <a:xfrm>
            <a:off x="7675839" y="3692934"/>
            <a:ext cx="1350401" cy="1409889"/>
          </a:xfrm>
          <a:prstGeom prst="rect">
            <a:avLst/>
          </a:prstGeom>
        </p:spPr>
      </p:pic>
      <p:cxnSp>
        <p:nvCxnSpPr>
          <p:cNvPr id="31" name="Прямая со стрелкой 30">
            <a:extLst>
              <a:ext uri="{FF2B5EF4-FFF2-40B4-BE49-F238E27FC236}">
                <a16:creationId xmlns:a16="http://schemas.microsoft.com/office/drawing/2014/main" id="{4AC921AD-4CAE-48A6-9CF5-546BB36559EF}"/>
              </a:ext>
            </a:extLst>
          </p:cNvPr>
          <p:cNvCxnSpPr>
            <a:cxnSpLocks/>
          </p:cNvCxnSpPr>
          <p:nvPr/>
        </p:nvCxnSpPr>
        <p:spPr>
          <a:xfrm>
            <a:off x="7180846" y="4235110"/>
            <a:ext cx="1142942" cy="188457"/>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CC23938-E843-47B7-8860-E80E67F5B385}"/>
              </a:ext>
            </a:extLst>
          </p:cNvPr>
          <p:cNvSpPr txBox="1"/>
          <p:nvPr/>
        </p:nvSpPr>
        <p:spPr>
          <a:xfrm>
            <a:off x="9026239" y="3785241"/>
            <a:ext cx="1398140" cy="584775"/>
          </a:xfrm>
          <a:prstGeom prst="rect">
            <a:avLst/>
          </a:prstGeom>
          <a:noFill/>
        </p:spPr>
        <p:txBody>
          <a:bodyPr wrap="none" rtlCol="0">
            <a:spAutoFit/>
          </a:bodyPr>
          <a:lstStyle/>
          <a:p>
            <a:r>
              <a:rPr lang="en-US" dirty="0"/>
              <a:t>S</a:t>
            </a:r>
            <a:r>
              <a:rPr lang="ru-RU" dirty="0"/>
              <a:t> </a:t>
            </a:r>
            <a:r>
              <a:rPr lang="en-US" dirty="0"/>
              <a:t>= </a:t>
            </a:r>
            <a:r>
              <a:rPr lang="ru-RU" dirty="0"/>
              <a:t>707</a:t>
            </a:r>
            <a:r>
              <a:rPr lang="en-US" dirty="0"/>
              <a:t> mm</a:t>
            </a:r>
            <a:r>
              <a:rPr lang="en-US" baseline="30000" dirty="0"/>
              <a:t>2</a:t>
            </a:r>
          </a:p>
          <a:p>
            <a:r>
              <a:rPr lang="en-US" sz="1400" b="1" dirty="0" err="1">
                <a:solidFill>
                  <a:srgbClr val="FF0000"/>
                </a:solidFill>
              </a:rPr>
              <a:t>S</a:t>
            </a:r>
            <a:r>
              <a:rPr lang="en-US" sz="1400" b="1" baseline="-25000" dirty="0" err="1">
                <a:solidFill>
                  <a:srgbClr val="FF0000"/>
                </a:solidFill>
              </a:rPr>
              <a:t>total</a:t>
            </a:r>
            <a:r>
              <a:rPr lang="ru-RU" sz="1400" b="1" baseline="-25000" dirty="0">
                <a:solidFill>
                  <a:srgbClr val="FF0000"/>
                </a:solidFill>
              </a:rPr>
              <a:t> </a:t>
            </a:r>
            <a:r>
              <a:rPr lang="ru-RU" sz="1400" b="1" dirty="0">
                <a:solidFill>
                  <a:srgbClr val="FF0000"/>
                </a:solidFill>
              </a:rPr>
              <a:t>≈ 254 </a:t>
            </a:r>
            <a:r>
              <a:rPr lang="en-US" sz="1400" b="1" dirty="0">
                <a:solidFill>
                  <a:srgbClr val="FF0000"/>
                </a:solidFill>
              </a:rPr>
              <a:t>mm</a:t>
            </a:r>
            <a:r>
              <a:rPr lang="en-US" sz="1400" b="1" baseline="30000" dirty="0">
                <a:solidFill>
                  <a:srgbClr val="FF0000"/>
                </a:solidFill>
              </a:rPr>
              <a:t>2</a:t>
            </a:r>
          </a:p>
        </p:txBody>
      </p:sp>
      <p:sp>
        <p:nvSpPr>
          <p:cNvPr id="35" name="TextBox 34">
            <a:extLst>
              <a:ext uri="{FF2B5EF4-FFF2-40B4-BE49-F238E27FC236}">
                <a16:creationId xmlns:a16="http://schemas.microsoft.com/office/drawing/2014/main" id="{53895273-71EF-4132-855B-77E7FD70BBF9}"/>
              </a:ext>
            </a:extLst>
          </p:cNvPr>
          <p:cNvSpPr txBox="1"/>
          <p:nvPr/>
        </p:nvSpPr>
        <p:spPr>
          <a:xfrm>
            <a:off x="3278705" y="5537839"/>
            <a:ext cx="1345240" cy="369332"/>
          </a:xfrm>
          <a:prstGeom prst="rect">
            <a:avLst/>
          </a:prstGeom>
          <a:noFill/>
        </p:spPr>
        <p:txBody>
          <a:bodyPr wrap="none" rtlCol="0">
            <a:spAutoFit/>
          </a:bodyPr>
          <a:lstStyle/>
          <a:p>
            <a:r>
              <a:rPr lang="en-US" u="sng" dirty="0"/>
              <a:t>Ti</a:t>
            </a:r>
            <a:r>
              <a:rPr lang="en-US" u="sng" baseline="30000" dirty="0"/>
              <a:t>7+</a:t>
            </a:r>
            <a:r>
              <a:rPr lang="en-US" u="sng" dirty="0"/>
              <a:t>=80 </a:t>
            </a:r>
            <a:r>
              <a:rPr lang="en-US" u="sng" dirty="0" err="1"/>
              <a:t>eµA</a:t>
            </a:r>
            <a:r>
              <a:rPr lang="en-US" u="sng" dirty="0"/>
              <a:t>;</a:t>
            </a:r>
            <a:endParaRPr lang="ru-RU" u="sng" dirty="0"/>
          </a:p>
        </p:txBody>
      </p:sp>
      <p:sp>
        <p:nvSpPr>
          <p:cNvPr id="36" name="TextBox 35">
            <a:extLst>
              <a:ext uri="{FF2B5EF4-FFF2-40B4-BE49-F238E27FC236}">
                <a16:creationId xmlns:a16="http://schemas.microsoft.com/office/drawing/2014/main" id="{6E8A0FEA-55EC-4AAA-ACCC-EC68B1C6BCAE}"/>
              </a:ext>
            </a:extLst>
          </p:cNvPr>
          <p:cNvSpPr txBox="1"/>
          <p:nvPr/>
        </p:nvSpPr>
        <p:spPr>
          <a:xfrm>
            <a:off x="4593785" y="5531297"/>
            <a:ext cx="1361270" cy="369332"/>
          </a:xfrm>
          <a:prstGeom prst="rect">
            <a:avLst/>
          </a:prstGeom>
          <a:noFill/>
        </p:spPr>
        <p:txBody>
          <a:bodyPr wrap="none" rtlCol="0">
            <a:spAutoFit/>
          </a:bodyPr>
          <a:lstStyle/>
          <a:p>
            <a:r>
              <a:rPr lang="en-US" u="sng" dirty="0"/>
              <a:t>Ti</a:t>
            </a:r>
            <a:r>
              <a:rPr lang="en-US" u="sng" baseline="30000" dirty="0"/>
              <a:t>11+</a:t>
            </a:r>
            <a:r>
              <a:rPr lang="en-US" u="sng" dirty="0"/>
              <a:t>=70 </a:t>
            </a:r>
            <a:r>
              <a:rPr lang="en-US" u="sng" dirty="0" err="1"/>
              <a:t>eµA</a:t>
            </a:r>
            <a:endParaRPr lang="ru-RU" u="sng" dirty="0"/>
          </a:p>
        </p:txBody>
      </p:sp>
      <p:sp>
        <p:nvSpPr>
          <p:cNvPr id="37" name="TextBox 36">
            <a:extLst>
              <a:ext uri="{FF2B5EF4-FFF2-40B4-BE49-F238E27FC236}">
                <a16:creationId xmlns:a16="http://schemas.microsoft.com/office/drawing/2014/main" id="{D11C2258-84A4-4107-857F-CEFDB58841A4}"/>
              </a:ext>
            </a:extLst>
          </p:cNvPr>
          <p:cNvSpPr txBox="1"/>
          <p:nvPr/>
        </p:nvSpPr>
        <p:spPr>
          <a:xfrm>
            <a:off x="7759816" y="5522449"/>
            <a:ext cx="1282723" cy="369332"/>
          </a:xfrm>
          <a:prstGeom prst="rect">
            <a:avLst/>
          </a:prstGeom>
          <a:noFill/>
        </p:spPr>
        <p:txBody>
          <a:bodyPr wrap="none" rtlCol="0">
            <a:spAutoFit/>
          </a:bodyPr>
          <a:lstStyle/>
          <a:p>
            <a:r>
              <a:rPr lang="en-US" u="sng" dirty="0"/>
              <a:t>Ti</a:t>
            </a:r>
            <a:r>
              <a:rPr lang="en-US" u="sng" baseline="30000" dirty="0"/>
              <a:t>7+</a:t>
            </a:r>
            <a:r>
              <a:rPr lang="en-US" u="sng" dirty="0"/>
              <a:t>=40 </a:t>
            </a:r>
            <a:r>
              <a:rPr lang="en-US" u="sng" dirty="0" err="1"/>
              <a:t>eµA</a:t>
            </a:r>
            <a:endParaRPr lang="ru-RU" u="sng" dirty="0"/>
          </a:p>
        </p:txBody>
      </p:sp>
      <p:sp>
        <p:nvSpPr>
          <p:cNvPr id="38" name="TextBox 37">
            <a:extLst>
              <a:ext uri="{FF2B5EF4-FFF2-40B4-BE49-F238E27FC236}">
                <a16:creationId xmlns:a16="http://schemas.microsoft.com/office/drawing/2014/main" id="{972B91EC-F8DF-470A-A0E6-8B0105DCDAC8}"/>
              </a:ext>
            </a:extLst>
          </p:cNvPr>
          <p:cNvSpPr txBox="1"/>
          <p:nvPr/>
        </p:nvSpPr>
        <p:spPr>
          <a:xfrm>
            <a:off x="9115161" y="5539359"/>
            <a:ext cx="1361270" cy="369332"/>
          </a:xfrm>
          <a:prstGeom prst="rect">
            <a:avLst/>
          </a:prstGeom>
          <a:noFill/>
        </p:spPr>
        <p:txBody>
          <a:bodyPr wrap="none" rtlCol="0">
            <a:spAutoFit/>
          </a:bodyPr>
          <a:lstStyle/>
          <a:p>
            <a:r>
              <a:rPr lang="en-US" u="sng" dirty="0"/>
              <a:t>Ti</a:t>
            </a:r>
            <a:r>
              <a:rPr lang="en-US" u="sng" baseline="30000" dirty="0"/>
              <a:t>11+</a:t>
            </a:r>
            <a:r>
              <a:rPr lang="en-US" u="sng" dirty="0"/>
              <a:t>=30 </a:t>
            </a:r>
            <a:r>
              <a:rPr lang="en-US" u="sng" dirty="0" err="1"/>
              <a:t>eµA</a:t>
            </a:r>
            <a:endParaRPr lang="ru-RU" u="sng" dirty="0"/>
          </a:p>
        </p:txBody>
      </p:sp>
      <p:sp>
        <p:nvSpPr>
          <p:cNvPr id="40" name="Прямоугольник 39">
            <a:extLst>
              <a:ext uri="{FF2B5EF4-FFF2-40B4-BE49-F238E27FC236}">
                <a16:creationId xmlns:a16="http://schemas.microsoft.com/office/drawing/2014/main" id="{CED98F03-93A9-48D7-B7D9-9BCA0C204FD4}"/>
              </a:ext>
            </a:extLst>
          </p:cNvPr>
          <p:cNvSpPr/>
          <p:nvPr/>
        </p:nvSpPr>
        <p:spPr>
          <a:xfrm>
            <a:off x="1463621" y="5553228"/>
            <a:ext cx="1927131" cy="338554"/>
          </a:xfrm>
          <a:prstGeom prst="rect">
            <a:avLst/>
          </a:prstGeom>
        </p:spPr>
        <p:txBody>
          <a:bodyPr wrap="none">
            <a:spAutoFit/>
          </a:bodyPr>
          <a:lstStyle/>
          <a:p>
            <a:pPr defTabSz="685800"/>
            <a:r>
              <a:rPr lang="en-US" sz="1600" b="1" dirty="0">
                <a:solidFill>
                  <a:srgbClr val="FF0000"/>
                </a:solidFill>
                <a:cs typeface="Times New Roman" panose="02020603050405020304" pitchFamily="18" charset="0"/>
              </a:rPr>
              <a:t>1): </a:t>
            </a:r>
            <a:r>
              <a:rPr lang="en-US" sz="1600" b="1" dirty="0" err="1">
                <a:solidFill>
                  <a:srgbClr val="FF0000"/>
                </a:solidFill>
                <a:cs typeface="Times New Roman" panose="02020603050405020304" pitchFamily="18" charset="0"/>
              </a:rPr>
              <a:t>S</a:t>
            </a:r>
            <a:r>
              <a:rPr lang="en-US" sz="1600" b="1" baseline="-25000" dirty="0" err="1">
                <a:solidFill>
                  <a:srgbClr val="FF0000"/>
                </a:solidFill>
                <a:cs typeface="Times New Roman" panose="02020603050405020304" pitchFamily="18" charset="0"/>
              </a:rPr>
              <a:t>total</a:t>
            </a:r>
            <a:r>
              <a:rPr lang="ru-RU" sz="1600" b="1" baseline="-25000" dirty="0">
                <a:solidFill>
                  <a:srgbClr val="FF0000"/>
                </a:solidFill>
                <a:cs typeface="Times New Roman" panose="02020603050405020304" pitchFamily="18" charset="0"/>
              </a:rPr>
              <a:t> </a:t>
            </a:r>
            <a:r>
              <a:rPr lang="ru-RU" sz="1600" b="1" dirty="0">
                <a:solidFill>
                  <a:srgbClr val="FF0000"/>
                </a:solidFill>
                <a:cs typeface="Times New Roman" panose="02020603050405020304" pitchFamily="18" charset="0"/>
              </a:rPr>
              <a:t>≈ </a:t>
            </a:r>
            <a:r>
              <a:rPr lang="en-US" sz="1600" b="1" dirty="0">
                <a:solidFill>
                  <a:srgbClr val="FF0000"/>
                </a:solidFill>
                <a:cs typeface="Times New Roman" panose="02020603050405020304" pitchFamily="18" charset="0"/>
              </a:rPr>
              <a:t>51</a:t>
            </a:r>
            <a:r>
              <a:rPr lang="ru-RU" sz="1600" b="1" dirty="0">
                <a:solidFill>
                  <a:srgbClr val="FF0000"/>
                </a:solidFill>
                <a:cs typeface="Times New Roman" panose="02020603050405020304" pitchFamily="18" charset="0"/>
              </a:rPr>
              <a:t>00 </a:t>
            </a:r>
            <a:r>
              <a:rPr lang="en-US" sz="1600" b="1" dirty="0">
                <a:solidFill>
                  <a:srgbClr val="FF0000"/>
                </a:solidFill>
                <a:cs typeface="Times New Roman" panose="02020603050405020304" pitchFamily="18" charset="0"/>
              </a:rPr>
              <a:t>mm</a:t>
            </a:r>
            <a:r>
              <a:rPr lang="en-US" sz="1600" b="1" baseline="30000" dirty="0">
                <a:solidFill>
                  <a:srgbClr val="FF0000"/>
                </a:solidFill>
                <a:cs typeface="Times New Roman" panose="02020603050405020304" pitchFamily="18" charset="0"/>
              </a:rPr>
              <a:t>2</a:t>
            </a:r>
          </a:p>
        </p:txBody>
      </p:sp>
      <p:sp>
        <p:nvSpPr>
          <p:cNvPr id="41" name="Прямоугольник 40">
            <a:extLst>
              <a:ext uri="{FF2B5EF4-FFF2-40B4-BE49-F238E27FC236}">
                <a16:creationId xmlns:a16="http://schemas.microsoft.com/office/drawing/2014/main" id="{2BD48D96-6460-467B-AFDB-74FE66913184}"/>
              </a:ext>
            </a:extLst>
          </p:cNvPr>
          <p:cNvSpPr/>
          <p:nvPr/>
        </p:nvSpPr>
        <p:spPr>
          <a:xfrm>
            <a:off x="6030973" y="5523625"/>
            <a:ext cx="1824538" cy="338554"/>
          </a:xfrm>
          <a:prstGeom prst="rect">
            <a:avLst/>
          </a:prstGeom>
        </p:spPr>
        <p:txBody>
          <a:bodyPr wrap="none">
            <a:spAutoFit/>
          </a:bodyPr>
          <a:lstStyle/>
          <a:p>
            <a:r>
              <a:rPr lang="en-US" sz="1600" b="1" dirty="0">
                <a:solidFill>
                  <a:srgbClr val="FF0000"/>
                </a:solidFill>
              </a:rPr>
              <a:t>2): </a:t>
            </a:r>
            <a:r>
              <a:rPr lang="en-US" sz="1600" b="1" dirty="0" err="1">
                <a:solidFill>
                  <a:srgbClr val="FF0000"/>
                </a:solidFill>
              </a:rPr>
              <a:t>S</a:t>
            </a:r>
            <a:r>
              <a:rPr lang="en-US" sz="1600" b="1" baseline="-25000" dirty="0" err="1">
                <a:solidFill>
                  <a:srgbClr val="FF0000"/>
                </a:solidFill>
              </a:rPr>
              <a:t>total</a:t>
            </a:r>
            <a:r>
              <a:rPr lang="ru-RU" sz="1600" b="1" baseline="-25000" dirty="0">
                <a:solidFill>
                  <a:srgbClr val="FF0000"/>
                </a:solidFill>
              </a:rPr>
              <a:t> </a:t>
            </a:r>
            <a:r>
              <a:rPr lang="ru-RU" sz="1600" b="1" dirty="0">
                <a:solidFill>
                  <a:srgbClr val="FF0000"/>
                </a:solidFill>
              </a:rPr>
              <a:t>≈ 254 </a:t>
            </a:r>
            <a:r>
              <a:rPr lang="en-US" sz="1600" b="1" dirty="0">
                <a:solidFill>
                  <a:srgbClr val="FF0000"/>
                </a:solidFill>
              </a:rPr>
              <a:t>mm</a:t>
            </a:r>
            <a:r>
              <a:rPr lang="en-US" sz="1600" b="1" baseline="30000" dirty="0">
                <a:solidFill>
                  <a:srgbClr val="FF0000"/>
                </a:solidFill>
              </a:rPr>
              <a:t>2</a:t>
            </a:r>
          </a:p>
        </p:txBody>
      </p:sp>
      <p:cxnSp>
        <p:nvCxnSpPr>
          <p:cNvPr id="43" name="Прямая соединительная линия 42">
            <a:extLst>
              <a:ext uri="{FF2B5EF4-FFF2-40B4-BE49-F238E27FC236}">
                <a16:creationId xmlns:a16="http://schemas.microsoft.com/office/drawing/2014/main" id="{F0B4FC55-48AF-4EF2-8A3A-3A40A0E4D64C}"/>
              </a:ext>
            </a:extLst>
          </p:cNvPr>
          <p:cNvCxnSpPr/>
          <p:nvPr/>
        </p:nvCxnSpPr>
        <p:spPr>
          <a:xfrm flipV="1">
            <a:off x="1703512" y="3645025"/>
            <a:ext cx="8928992" cy="47909"/>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a:extLst>
              <a:ext uri="{FF2B5EF4-FFF2-40B4-BE49-F238E27FC236}">
                <a16:creationId xmlns:a16="http://schemas.microsoft.com/office/drawing/2014/main" id="{094093E3-606E-44FB-A8F5-4FF420D707A4}"/>
              </a:ext>
            </a:extLst>
          </p:cNvPr>
          <p:cNvCxnSpPr/>
          <p:nvPr/>
        </p:nvCxnSpPr>
        <p:spPr>
          <a:xfrm>
            <a:off x="1524000" y="5486357"/>
            <a:ext cx="8964488" cy="0"/>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4440FDF-9E5D-4B5F-AE67-0822A5C62CED}"/>
              </a:ext>
            </a:extLst>
          </p:cNvPr>
          <p:cNvSpPr txBox="1"/>
          <p:nvPr/>
        </p:nvSpPr>
        <p:spPr>
          <a:xfrm>
            <a:off x="5807968" y="4320663"/>
            <a:ext cx="1061428" cy="338554"/>
          </a:xfrm>
          <a:prstGeom prst="rect">
            <a:avLst/>
          </a:prstGeom>
          <a:noFill/>
        </p:spPr>
        <p:txBody>
          <a:bodyPr wrap="square" rtlCol="0">
            <a:spAutoFit/>
          </a:bodyPr>
          <a:lstStyle/>
          <a:p>
            <a:r>
              <a:rPr lang="en-US" sz="1600" dirty="0"/>
              <a:t>Ø 30 mm</a:t>
            </a:r>
            <a:endParaRPr lang="ru-RU" sz="1600" dirty="0"/>
          </a:p>
        </p:txBody>
      </p:sp>
      <p:sp>
        <p:nvSpPr>
          <p:cNvPr id="34" name="TextBox 1">
            <a:extLst>
              <a:ext uri="{FF2B5EF4-FFF2-40B4-BE49-F238E27FC236}">
                <a16:creationId xmlns:a16="http://schemas.microsoft.com/office/drawing/2014/main" id="{98AFDB9E-750D-4CC0-91A7-921178ED2A9B}"/>
              </a:ext>
            </a:extLst>
          </p:cNvPr>
          <p:cNvSpPr txBox="1">
            <a:spLocks noChangeArrowheads="1"/>
          </p:cNvSpPr>
          <p:nvPr/>
        </p:nvSpPr>
        <p:spPr bwMode="auto">
          <a:xfrm>
            <a:off x="4122352" y="61994"/>
            <a:ext cx="53644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ru-RU" sz="1600" b="1" dirty="0">
                <a:latin typeface="Times New Roman" panose="02020603050405020304" pitchFamily="18" charset="0"/>
              </a:rPr>
              <a:t>Titanium foil</a:t>
            </a:r>
            <a:r>
              <a:rPr lang="ru-RU" altLang="ru-RU" sz="1600" b="1" dirty="0">
                <a:latin typeface="Times New Roman" panose="02020603050405020304" pitchFamily="18" charset="0"/>
              </a:rPr>
              <a:t> </a:t>
            </a:r>
            <a:r>
              <a:rPr lang="en-US" altLang="ru-RU" sz="1600" b="1" dirty="0">
                <a:latin typeface="Times New Roman" panose="02020603050405020304" pitchFamily="18" charset="0"/>
              </a:rPr>
              <a:t>after operation with</a:t>
            </a:r>
            <a:r>
              <a:rPr lang="ru-RU" altLang="ru-RU" sz="1600" b="1" dirty="0">
                <a:latin typeface="Times New Roman" panose="02020603050405020304" pitchFamily="18" charset="0"/>
              </a:rPr>
              <a:t> </a:t>
            </a:r>
            <a:r>
              <a:rPr lang="en-US" altLang="ru-RU" sz="1600" b="1" dirty="0">
                <a:latin typeface="Times New Roman" panose="02020603050405020304" pitchFamily="18" charset="0"/>
              </a:rPr>
              <a:t>SF</a:t>
            </a:r>
            <a:r>
              <a:rPr lang="en-US" altLang="ru-RU" sz="1600" b="1" baseline="-25000" dirty="0">
                <a:latin typeface="Times New Roman" panose="02020603050405020304" pitchFamily="18" charset="0"/>
              </a:rPr>
              <a:t>6 </a:t>
            </a:r>
            <a:r>
              <a:rPr lang="en-US" altLang="ru-RU" sz="1600" b="1" dirty="0">
                <a:latin typeface="Times New Roman" panose="02020603050405020304" pitchFamily="18" charset="0"/>
              </a:rPr>
              <a:t>plasma</a:t>
            </a:r>
            <a:endParaRPr lang="ru-RU" altLang="ru-RU" sz="1600" b="1" dirty="0">
              <a:latin typeface="Times New Roman" panose="02020603050405020304" pitchFamily="18" charset="0"/>
            </a:endParaRPr>
          </a:p>
        </p:txBody>
      </p:sp>
      <p:sp>
        <p:nvSpPr>
          <p:cNvPr id="3" name="TextBox 2">
            <a:extLst>
              <a:ext uri="{FF2B5EF4-FFF2-40B4-BE49-F238E27FC236}">
                <a16:creationId xmlns:a16="http://schemas.microsoft.com/office/drawing/2014/main" id="{F7C59C72-6B86-40E9-8C96-E80EFA7822ED}"/>
              </a:ext>
            </a:extLst>
          </p:cNvPr>
          <p:cNvSpPr txBox="1"/>
          <p:nvPr/>
        </p:nvSpPr>
        <p:spPr>
          <a:xfrm>
            <a:off x="1782416" y="400548"/>
            <a:ext cx="497160" cy="369332"/>
          </a:xfrm>
          <a:prstGeom prst="rect">
            <a:avLst/>
          </a:prstGeom>
          <a:noFill/>
        </p:spPr>
        <p:txBody>
          <a:bodyPr wrap="square" rtlCol="0">
            <a:spAutoFit/>
          </a:bodyPr>
          <a:lstStyle/>
          <a:p>
            <a:r>
              <a:rPr lang="en-US" dirty="0"/>
              <a:t>1)</a:t>
            </a:r>
            <a:endParaRPr lang="ru-RU" dirty="0"/>
          </a:p>
        </p:txBody>
      </p:sp>
      <p:sp>
        <p:nvSpPr>
          <p:cNvPr id="7" name="TextBox 6">
            <a:extLst>
              <a:ext uri="{FF2B5EF4-FFF2-40B4-BE49-F238E27FC236}">
                <a16:creationId xmlns:a16="http://schemas.microsoft.com/office/drawing/2014/main" id="{CFC902E3-27FA-4411-9A08-D4B930FDF8FE}"/>
              </a:ext>
            </a:extLst>
          </p:cNvPr>
          <p:cNvSpPr txBox="1"/>
          <p:nvPr/>
        </p:nvSpPr>
        <p:spPr>
          <a:xfrm>
            <a:off x="1631504" y="3756837"/>
            <a:ext cx="504056" cy="369332"/>
          </a:xfrm>
          <a:prstGeom prst="rect">
            <a:avLst/>
          </a:prstGeom>
          <a:noFill/>
        </p:spPr>
        <p:txBody>
          <a:bodyPr wrap="square" rtlCol="0">
            <a:spAutoFit/>
          </a:bodyPr>
          <a:lstStyle/>
          <a:p>
            <a:r>
              <a:rPr lang="en-US" dirty="0"/>
              <a:t>2)</a:t>
            </a:r>
            <a:endParaRPr lang="ru-RU" dirty="0"/>
          </a:p>
        </p:txBody>
      </p:sp>
      <p:sp>
        <p:nvSpPr>
          <p:cNvPr id="16" name="Прямоугольник 15">
            <a:extLst>
              <a:ext uri="{FF2B5EF4-FFF2-40B4-BE49-F238E27FC236}">
                <a16:creationId xmlns:a16="http://schemas.microsoft.com/office/drawing/2014/main" id="{356FE494-13FC-4D0C-8703-8EB59AAE4FF2}"/>
              </a:ext>
            </a:extLst>
          </p:cNvPr>
          <p:cNvSpPr/>
          <p:nvPr/>
        </p:nvSpPr>
        <p:spPr>
          <a:xfrm>
            <a:off x="2135561" y="5987710"/>
            <a:ext cx="7560643" cy="584775"/>
          </a:xfrm>
          <a:prstGeom prst="rect">
            <a:avLst/>
          </a:prstGeom>
        </p:spPr>
        <p:txBody>
          <a:bodyPr wrap="square">
            <a:spAutoFit/>
          </a:bodyPr>
          <a:lstStyle/>
          <a:p>
            <a:r>
              <a:rPr lang="en-US" sz="1600" dirty="0">
                <a:solidFill>
                  <a:prstClr val="black"/>
                </a:solidFill>
                <a:cs typeface="Times New Roman" panose="02020603050405020304" pitchFamily="18" charset="0"/>
              </a:rPr>
              <a:t>We need to find the right place and optimal surface area to ensure maximum results.</a:t>
            </a:r>
          </a:p>
          <a:p>
            <a:r>
              <a:rPr lang="en-US" sz="1600" dirty="0">
                <a:solidFill>
                  <a:prstClr val="black"/>
                </a:solidFill>
                <a:cs typeface="Times New Roman" panose="02020603050405020304" pitchFamily="18" charset="0"/>
              </a:rPr>
              <a:t>Deposition of </a:t>
            </a:r>
            <a:r>
              <a:rPr lang="en-US" sz="1600" baseline="30000" dirty="0">
                <a:solidFill>
                  <a:prstClr val="black"/>
                </a:solidFill>
                <a:cs typeface="Times New Roman" panose="02020603050405020304" pitchFamily="18" charset="0"/>
              </a:rPr>
              <a:t>50</a:t>
            </a:r>
            <a:r>
              <a:rPr lang="en-US" sz="1600" dirty="0">
                <a:solidFill>
                  <a:prstClr val="black"/>
                </a:solidFill>
                <a:cs typeface="Times New Roman" panose="02020603050405020304" pitchFamily="18" charset="0"/>
              </a:rPr>
              <a:t>Ti to the substrate surface (?)</a:t>
            </a:r>
            <a:endParaRPr lang="ru-RU" sz="1600" dirty="0">
              <a:cs typeface="Times New Roman" panose="02020603050405020304" pitchFamily="18" charset="0"/>
            </a:endParaRPr>
          </a:p>
        </p:txBody>
      </p:sp>
    </p:spTree>
    <p:extLst>
      <p:ext uri="{BB962C8B-B14F-4D97-AF65-F5344CB8AC3E}">
        <p14:creationId xmlns:p14="http://schemas.microsoft.com/office/powerpoint/2010/main" val="14403179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a:extLst>
              <a:ext uri="{FF2B5EF4-FFF2-40B4-BE49-F238E27FC236}">
                <a16:creationId xmlns:a16="http://schemas.microsoft.com/office/drawing/2014/main" id="{D7746233-205A-44DF-8BE7-AF3AAC5AA2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6647"/>
            <a:ext cx="12192000" cy="8389950"/>
          </a:xfrm>
          <a:prstGeom prst="rect">
            <a:avLst/>
          </a:prstGeom>
        </p:spPr>
      </p:pic>
      <p:sp>
        <p:nvSpPr>
          <p:cNvPr id="8" name="Прямоугольник 7"/>
          <p:cNvSpPr/>
          <p:nvPr/>
        </p:nvSpPr>
        <p:spPr>
          <a:xfrm>
            <a:off x="417786" y="4984531"/>
            <a:ext cx="4776787" cy="1754187"/>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defRPr/>
            </a:pPr>
            <a:r>
              <a:rPr lang="ru-RU" kern="800" dirty="0" err="1">
                <a:latin typeface="Times"/>
                <a:ea typeface="Times New Roman"/>
                <a:cs typeface="Times New Roman"/>
              </a:rPr>
              <a:t>The</a:t>
            </a:r>
            <a:r>
              <a:rPr lang="ru-RU" kern="800" dirty="0">
                <a:latin typeface="Times"/>
                <a:ea typeface="Times New Roman"/>
                <a:cs typeface="Times New Roman"/>
              </a:rPr>
              <a:t> </a:t>
            </a:r>
            <a:r>
              <a:rPr lang="ru-RU" kern="800" dirty="0" err="1">
                <a:latin typeface="Times"/>
                <a:ea typeface="Times New Roman"/>
                <a:cs typeface="Times New Roman"/>
              </a:rPr>
              <a:t>heaviest</a:t>
            </a:r>
            <a:r>
              <a:rPr lang="ru-RU" kern="800" dirty="0">
                <a:latin typeface="Times"/>
                <a:ea typeface="Times New Roman"/>
                <a:cs typeface="Times New Roman"/>
              </a:rPr>
              <a:t> </a:t>
            </a:r>
            <a:r>
              <a:rPr lang="ru-RU" kern="800" dirty="0" err="1">
                <a:latin typeface="Times"/>
                <a:ea typeface="Times New Roman"/>
                <a:cs typeface="Times New Roman"/>
              </a:rPr>
              <a:t>target</a:t>
            </a:r>
            <a:r>
              <a:rPr lang="ru-RU" kern="800" dirty="0">
                <a:latin typeface="Times"/>
                <a:ea typeface="Times New Roman"/>
                <a:cs typeface="Times New Roman"/>
              </a:rPr>
              <a:t> </a:t>
            </a:r>
            <a:r>
              <a:rPr lang="ru-RU" kern="800" dirty="0" err="1">
                <a:latin typeface="Times"/>
                <a:ea typeface="Times New Roman"/>
                <a:cs typeface="Times New Roman"/>
              </a:rPr>
              <a:t>for</a:t>
            </a:r>
            <a:r>
              <a:rPr lang="ru-RU" kern="800" dirty="0">
                <a:latin typeface="Times"/>
                <a:ea typeface="Times New Roman"/>
                <a:cs typeface="Times New Roman"/>
              </a:rPr>
              <a:t> </a:t>
            </a:r>
            <a:r>
              <a:rPr lang="ru-RU" kern="800" dirty="0" err="1">
                <a:latin typeface="Times"/>
                <a:ea typeface="Times New Roman"/>
                <a:cs typeface="Times New Roman"/>
              </a:rPr>
              <a:t>experiments</a:t>
            </a:r>
            <a:r>
              <a:rPr lang="ru-RU" kern="800" dirty="0">
                <a:latin typeface="Times"/>
                <a:ea typeface="Times New Roman"/>
                <a:cs typeface="Times New Roman"/>
              </a:rPr>
              <a:t> </a:t>
            </a:r>
            <a:r>
              <a:rPr lang="ru-RU" kern="800" dirty="0" err="1">
                <a:latin typeface="Times"/>
                <a:ea typeface="Times New Roman"/>
                <a:cs typeface="Times New Roman"/>
              </a:rPr>
              <a:t>on</a:t>
            </a:r>
            <a:r>
              <a:rPr lang="ru-RU" kern="800" dirty="0">
                <a:latin typeface="Times"/>
                <a:ea typeface="Times New Roman"/>
                <a:cs typeface="Times New Roman"/>
              </a:rPr>
              <a:t> </a:t>
            </a:r>
            <a:r>
              <a:rPr lang="ru-RU" kern="800" dirty="0" err="1">
                <a:latin typeface="Times"/>
                <a:ea typeface="Times New Roman"/>
                <a:cs typeface="Times New Roman"/>
              </a:rPr>
              <a:t>synthesis</a:t>
            </a:r>
            <a:r>
              <a:rPr lang="ru-RU" kern="800" dirty="0">
                <a:latin typeface="Times"/>
                <a:ea typeface="Times New Roman"/>
                <a:cs typeface="Times New Roman"/>
              </a:rPr>
              <a:t> </a:t>
            </a:r>
            <a:r>
              <a:rPr lang="ru-RU" kern="800" dirty="0" err="1">
                <a:latin typeface="Times"/>
                <a:ea typeface="Times New Roman"/>
                <a:cs typeface="Times New Roman"/>
              </a:rPr>
              <a:t>of</a:t>
            </a:r>
            <a:r>
              <a:rPr lang="ru-RU" kern="800" dirty="0">
                <a:latin typeface="Times"/>
                <a:ea typeface="Times New Roman"/>
                <a:cs typeface="Times New Roman"/>
              </a:rPr>
              <a:t> </a:t>
            </a:r>
            <a:r>
              <a:rPr lang="ru-RU" kern="800" dirty="0" err="1">
                <a:latin typeface="Times"/>
                <a:ea typeface="Times New Roman"/>
                <a:cs typeface="Times New Roman"/>
              </a:rPr>
              <a:t>superheavy</a:t>
            </a:r>
            <a:r>
              <a:rPr lang="ru-RU" kern="800" dirty="0">
                <a:latin typeface="Times"/>
                <a:ea typeface="Times New Roman"/>
                <a:cs typeface="Times New Roman"/>
              </a:rPr>
              <a:t> </a:t>
            </a:r>
            <a:r>
              <a:rPr lang="ru-RU" kern="800" dirty="0" err="1">
                <a:latin typeface="Times"/>
                <a:ea typeface="Times New Roman"/>
                <a:cs typeface="Times New Roman"/>
              </a:rPr>
              <a:t>elements</a:t>
            </a:r>
            <a:r>
              <a:rPr lang="ru-RU" kern="800" dirty="0">
                <a:latin typeface="Times"/>
                <a:ea typeface="Times New Roman"/>
                <a:cs typeface="Times New Roman"/>
              </a:rPr>
              <a:t> </a:t>
            </a:r>
            <a:r>
              <a:rPr lang="ru-RU" kern="800" dirty="0" err="1">
                <a:latin typeface="Times"/>
                <a:ea typeface="Times New Roman"/>
                <a:cs typeface="Times New Roman"/>
              </a:rPr>
              <a:t>in</a:t>
            </a:r>
            <a:r>
              <a:rPr lang="ru-RU" kern="800" dirty="0">
                <a:latin typeface="Times"/>
                <a:ea typeface="Times New Roman"/>
                <a:cs typeface="Times New Roman"/>
              </a:rPr>
              <a:t> </a:t>
            </a:r>
            <a:r>
              <a:rPr lang="ru-RU" kern="800" dirty="0" err="1">
                <a:latin typeface="Times"/>
                <a:ea typeface="Times New Roman"/>
                <a:cs typeface="Times New Roman"/>
              </a:rPr>
              <a:t>heavy-ion</a:t>
            </a:r>
            <a:r>
              <a:rPr lang="ru-RU" kern="800" dirty="0">
                <a:latin typeface="Times"/>
                <a:ea typeface="Times New Roman"/>
                <a:cs typeface="Times New Roman"/>
              </a:rPr>
              <a:t> </a:t>
            </a:r>
            <a:r>
              <a:rPr lang="ru-RU" kern="800" dirty="0" err="1">
                <a:latin typeface="Times"/>
                <a:ea typeface="Times New Roman"/>
                <a:cs typeface="Times New Roman"/>
              </a:rPr>
              <a:t>reactions</a:t>
            </a:r>
            <a:r>
              <a:rPr lang="ru-RU" kern="800" dirty="0">
                <a:latin typeface="Times"/>
                <a:ea typeface="Times New Roman"/>
                <a:cs typeface="Times New Roman"/>
              </a:rPr>
              <a:t> </a:t>
            </a:r>
            <a:r>
              <a:rPr lang="ru-RU" kern="800" dirty="0" err="1">
                <a:latin typeface="Times"/>
                <a:ea typeface="Times New Roman"/>
                <a:cs typeface="Times New Roman"/>
              </a:rPr>
              <a:t>is</a:t>
            </a:r>
            <a:r>
              <a:rPr lang="ru-RU" kern="800" dirty="0">
                <a:latin typeface="Times"/>
                <a:ea typeface="Times New Roman"/>
                <a:cs typeface="Times New Roman"/>
              </a:rPr>
              <a:t> </a:t>
            </a:r>
            <a:r>
              <a:rPr lang="en-US" b="1" kern="800" baseline="30000" dirty="0">
                <a:solidFill>
                  <a:srgbClr val="FF0000"/>
                </a:solidFill>
                <a:latin typeface="Times"/>
                <a:ea typeface="Times New Roman"/>
                <a:cs typeface="Times New Roman"/>
              </a:rPr>
              <a:t>249</a:t>
            </a:r>
            <a:r>
              <a:rPr lang="en-US" b="1" kern="800" dirty="0">
                <a:solidFill>
                  <a:srgbClr val="FF0000"/>
                </a:solidFill>
                <a:latin typeface="Times"/>
                <a:ea typeface="Times New Roman"/>
                <a:cs typeface="Times New Roman"/>
              </a:rPr>
              <a:t>Cf</a:t>
            </a:r>
            <a:r>
              <a:rPr lang="ru-RU" b="1" kern="800" dirty="0">
                <a:solidFill>
                  <a:srgbClr val="FF0000"/>
                </a:solidFill>
                <a:latin typeface="Times"/>
                <a:ea typeface="Times New Roman"/>
                <a:cs typeface="Times New Roman"/>
              </a:rPr>
              <a:t>,</a:t>
            </a:r>
            <a:r>
              <a:rPr lang="ru-RU" kern="800" dirty="0">
                <a:latin typeface="Times"/>
                <a:ea typeface="Times New Roman"/>
                <a:cs typeface="Times New Roman"/>
              </a:rPr>
              <a:t> </a:t>
            </a:r>
            <a:r>
              <a:rPr lang="ru-RU" kern="800" dirty="0" err="1">
                <a:latin typeface="Times"/>
                <a:ea typeface="Times New Roman"/>
                <a:cs typeface="Times New Roman"/>
              </a:rPr>
              <a:t>so</a:t>
            </a:r>
            <a:r>
              <a:rPr lang="ru-RU" kern="800" dirty="0">
                <a:latin typeface="Times"/>
                <a:ea typeface="Times New Roman"/>
                <a:cs typeface="Times New Roman"/>
              </a:rPr>
              <a:t> </a:t>
            </a:r>
            <a:r>
              <a:rPr lang="ru-RU" kern="800" dirty="0" err="1">
                <a:latin typeface="Times"/>
                <a:ea typeface="Times New Roman"/>
                <a:cs typeface="Times New Roman"/>
              </a:rPr>
              <a:t>further</a:t>
            </a:r>
            <a:r>
              <a:rPr lang="ru-RU" kern="800" dirty="0">
                <a:latin typeface="Times"/>
                <a:ea typeface="Times New Roman"/>
                <a:cs typeface="Times New Roman"/>
              </a:rPr>
              <a:t> </a:t>
            </a:r>
            <a:r>
              <a:rPr lang="ru-RU" kern="800" dirty="0" err="1">
                <a:latin typeface="Times"/>
                <a:ea typeface="Times New Roman"/>
                <a:cs typeface="Times New Roman"/>
              </a:rPr>
              <a:t>progress</a:t>
            </a:r>
            <a:r>
              <a:rPr lang="ru-RU" kern="800" dirty="0">
                <a:latin typeface="Times"/>
                <a:ea typeface="Times New Roman"/>
                <a:cs typeface="Times New Roman"/>
              </a:rPr>
              <a:t> </a:t>
            </a:r>
            <a:r>
              <a:rPr lang="ru-RU" kern="800" dirty="0" err="1">
                <a:latin typeface="Times"/>
                <a:ea typeface="Times New Roman"/>
                <a:cs typeface="Times New Roman"/>
              </a:rPr>
              <a:t>in</a:t>
            </a:r>
            <a:r>
              <a:rPr lang="ru-RU" kern="800" dirty="0">
                <a:latin typeface="Times"/>
                <a:ea typeface="Times New Roman"/>
                <a:cs typeface="Times New Roman"/>
              </a:rPr>
              <a:t> </a:t>
            </a:r>
            <a:r>
              <a:rPr lang="ru-RU" kern="800" dirty="0" err="1">
                <a:latin typeface="Times"/>
                <a:ea typeface="Times New Roman"/>
                <a:cs typeface="Times New Roman"/>
              </a:rPr>
              <a:t>the</a:t>
            </a:r>
            <a:r>
              <a:rPr lang="ru-RU" kern="800" dirty="0">
                <a:latin typeface="Times"/>
                <a:ea typeface="Times New Roman"/>
                <a:cs typeface="Times New Roman"/>
              </a:rPr>
              <a:t> </a:t>
            </a:r>
            <a:r>
              <a:rPr lang="ru-RU" kern="800" dirty="0" err="1">
                <a:latin typeface="Times"/>
                <a:ea typeface="Times New Roman"/>
                <a:cs typeface="Times New Roman"/>
              </a:rPr>
              <a:t>synthesis</a:t>
            </a:r>
            <a:r>
              <a:rPr lang="ru-RU" kern="800" dirty="0">
                <a:latin typeface="Times"/>
                <a:ea typeface="Times New Roman"/>
                <a:cs typeface="Times New Roman"/>
              </a:rPr>
              <a:t> </a:t>
            </a:r>
            <a:r>
              <a:rPr lang="ru-RU" kern="800" dirty="0" err="1">
                <a:latin typeface="Times"/>
                <a:ea typeface="Times New Roman"/>
                <a:cs typeface="Times New Roman"/>
              </a:rPr>
              <a:t>of</a:t>
            </a:r>
            <a:r>
              <a:rPr lang="ru-RU" kern="800" dirty="0">
                <a:latin typeface="Times"/>
                <a:ea typeface="Times New Roman"/>
                <a:cs typeface="Times New Roman"/>
              </a:rPr>
              <a:t> </a:t>
            </a:r>
            <a:r>
              <a:rPr lang="ru-RU" kern="800" dirty="0" err="1">
                <a:latin typeface="Times"/>
                <a:ea typeface="Times New Roman"/>
                <a:cs typeface="Times New Roman"/>
              </a:rPr>
              <a:t>elements</a:t>
            </a:r>
            <a:r>
              <a:rPr lang="ru-RU" kern="800" dirty="0">
                <a:latin typeface="Times"/>
                <a:ea typeface="Times New Roman"/>
                <a:cs typeface="Times New Roman"/>
              </a:rPr>
              <a:t> </a:t>
            </a:r>
            <a:r>
              <a:rPr lang="ru-RU" kern="800" dirty="0" err="1">
                <a:latin typeface="Times"/>
                <a:ea typeface="Times New Roman"/>
                <a:cs typeface="Times New Roman"/>
              </a:rPr>
              <a:t>with</a:t>
            </a:r>
            <a:r>
              <a:rPr lang="ru-RU" kern="800" dirty="0">
                <a:latin typeface="Times"/>
                <a:ea typeface="Times New Roman"/>
                <a:cs typeface="Times New Roman"/>
              </a:rPr>
              <a:t> Z &gt; 118 </a:t>
            </a:r>
            <a:r>
              <a:rPr lang="ru-RU" kern="800" dirty="0" err="1">
                <a:latin typeface="Times"/>
                <a:ea typeface="Times New Roman"/>
                <a:cs typeface="Times New Roman"/>
              </a:rPr>
              <a:t>requires</a:t>
            </a:r>
            <a:r>
              <a:rPr lang="ru-RU" kern="800" dirty="0">
                <a:latin typeface="Times"/>
                <a:ea typeface="Times New Roman"/>
                <a:cs typeface="Times New Roman"/>
              </a:rPr>
              <a:t> </a:t>
            </a:r>
            <a:r>
              <a:rPr lang="ru-RU" kern="800" dirty="0" err="1">
                <a:latin typeface="Times"/>
                <a:ea typeface="Times New Roman"/>
                <a:cs typeface="Times New Roman"/>
              </a:rPr>
              <a:t>the</a:t>
            </a:r>
            <a:r>
              <a:rPr lang="ru-RU" kern="800" dirty="0">
                <a:latin typeface="Times"/>
                <a:ea typeface="Times New Roman"/>
                <a:cs typeface="Times New Roman"/>
              </a:rPr>
              <a:t> </a:t>
            </a:r>
            <a:r>
              <a:rPr lang="ru-RU" kern="800" dirty="0" err="1">
                <a:latin typeface="Times"/>
                <a:ea typeface="Times New Roman"/>
                <a:cs typeface="Times New Roman"/>
              </a:rPr>
              <a:t>production</a:t>
            </a:r>
            <a:r>
              <a:rPr lang="ru-RU" kern="800" dirty="0">
                <a:latin typeface="Times"/>
                <a:ea typeface="Times New Roman"/>
                <a:cs typeface="Times New Roman"/>
              </a:rPr>
              <a:t> </a:t>
            </a:r>
            <a:r>
              <a:rPr lang="ru-RU" kern="800" dirty="0" err="1">
                <a:latin typeface="Times"/>
                <a:ea typeface="Times New Roman"/>
                <a:cs typeface="Times New Roman"/>
              </a:rPr>
              <a:t>of</a:t>
            </a:r>
            <a:r>
              <a:rPr lang="ru-RU" kern="800" dirty="0">
                <a:latin typeface="Times"/>
                <a:ea typeface="Times New Roman"/>
                <a:cs typeface="Times New Roman"/>
              </a:rPr>
              <a:t> </a:t>
            </a:r>
            <a:r>
              <a:rPr lang="ru-RU" kern="800" dirty="0" err="1">
                <a:latin typeface="Times"/>
                <a:ea typeface="Times New Roman"/>
                <a:cs typeface="Times New Roman"/>
              </a:rPr>
              <a:t>intense</a:t>
            </a:r>
            <a:r>
              <a:rPr lang="ru-RU" kern="800" dirty="0">
                <a:latin typeface="Times"/>
                <a:ea typeface="Times New Roman"/>
                <a:cs typeface="Times New Roman"/>
              </a:rPr>
              <a:t> </a:t>
            </a:r>
            <a:r>
              <a:rPr lang="ru-RU" kern="800" dirty="0" err="1">
                <a:latin typeface="Times"/>
                <a:ea typeface="Times New Roman"/>
                <a:cs typeface="Times New Roman"/>
              </a:rPr>
              <a:t>beams</a:t>
            </a:r>
            <a:r>
              <a:rPr lang="ru-RU" kern="800" dirty="0">
                <a:latin typeface="Times"/>
                <a:ea typeface="Times New Roman"/>
                <a:cs typeface="Times New Roman"/>
              </a:rPr>
              <a:t> </a:t>
            </a:r>
            <a:r>
              <a:rPr lang="ru-RU" kern="800" dirty="0" err="1">
                <a:latin typeface="Times"/>
                <a:ea typeface="Times New Roman"/>
                <a:cs typeface="Times New Roman"/>
              </a:rPr>
              <a:t>of</a:t>
            </a:r>
            <a:r>
              <a:rPr lang="ru-RU" kern="800" dirty="0">
                <a:latin typeface="Times"/>
                <a:ea typeface="Times New Roman"/>
                <a:cs typeface="Times New Roman"/>
              </a:rPr>
              <a:t> </a:t>
            </a:r>
            <a:r>
              <a:rPr lang="ru-RU" kern="800" dirty="0" err="1">
                <a:latin typeface="Times"/>
                <a:ea typeface="Times New Roman"/>
                <a:cs typeface="Times New Roman"/>
              </a:rPr>
              <a:t>accelerated</a:t>
            </a:r>
            <a:r>
              <a:rPr lang="ru-RU" kern="800" dirty="0">
                <a:latin typeface="Times"/>
                <a:ea typeface="Times New Roman"/>
                <a:cs typeface="Times New Roman"/>
              </a:rPr>
              <a:t> </a:t>
            </a:r>
            <a:r>
              <a:rPr lang="ru-RU" kern="800" dirty="0" err="1">
                <a:latin typeface="Times"/>
                <a:ea typeface="Times New Roman"/>
                <a:cs typeface="Times New Roman"/>
              </a:rPr>
              <a:t>neutron-enriched</a:t>
            </a:r>
            <a:r>
              <a:rPr lang="ru-RU" kern="800" dirty="0">
                <a:latin typeface="Times"/>
                <a:ea typeface="Times New Roman"/>
                <a:cs typeface="Times New Roman"/>
              </a:rPr>
              <a:t> </a:t>
            </a:r>
            <a:r>
              <a:rPr lang="ru-RU" kern="800" dirty="0" err="1">
                <a:latin typeface="Times"/>
                <a:ea typeface="Times New Roman"/>
                <a:cs typeface="Times New Roman"/>
              </a:rPr>
              <a:t>isotopes</a:t>
            </a:r>
            <a:r>
              <a:rPr lang="ru-RU" kern="800" dirty="0">
                <a:latin typeface="Times"/>
                <a:ea typeface="Times New Roman"/>
                <a:cs typeface="Times New Roman"/>
              </a:rPr>
              <a:t>, </a:t>
            </a:r>
            <a:r>
              <a:rPr lang="ru-RU" kern="800" dirty="0" err="1">
                <a:latin typeface="Times"/>
                <a:ea typeface="Times New Roman"/>
                <a:cs typeface="Times New Roman"/>
              </a:rPr>
              <a:t>such</a:t>
            </a:r>
            <a:r>
              <a:rPr lang="ru-RU" kern="800" dirty="0">
                <a:latin typeface="Times"/>
                <a:ea typeface="Times New Roman"/>
                <a:cs typeface="Times New Roman"/>
              </a:rPr>
              <a:t> </a:t>
            </a:r>
            <a:r>
              <a:rPr lang="ru-RU" kern="800" dirty="0" err="1">
                <a:latin typeface="Times"/>
                <a:ea typeface="Times New Roman"/>
                <a:cs typeface="Times New Roman"/>
              </a:rPr>
              <a:t>as</a:t>
            </a:r>
            <a:r>
              <a:rPr lang="ru-RU" kern="800" dirty="0">
                <a:latin typeface="Times"/>
                <a:ea typeface="Times New Roman"/>
                <a:cs typeface="Times New Roman"/>
              </a:rPr>
              <a:t> </a:t>
            </a:r>
            <a:r>
              <a:rPr lang="en-US" b="1" kern="800" baseline="30000" dirty="0">
                <a:solidFill>
                  <a:srgbClr val="FF0000"/>
                </a:solidFill>
                <a:latin typeface="Times"/>
                <a:ea typeface="Times New Roman"/>
                <a:cs typeface="Times New Roman"/>
              </a:rPr>
              <a:t>50</a:t>
            </a:r>
            <a:r>
              <a:rPr lang="en-US" b="1" kern="800" dirty="0">
                <a:solidFill>
                  <a:srgbClr val="FF0000"/>
                </a:solidFill>
                <a:latin typeface="Times"/>
                <a:ea typeface="Times New Roman"/>
                <a:cs typeface="Times New Roman"/>
              </a:rPr>
              <a:t>Ti</a:t>
            </a:r>
            <a:r>
              <a:rPr lang="en-US" kern="800" dirty="0">
                <a:solidFill>
                  <a:srgbClr val="FF0000"/>
                </a:solidFill>
                <a:latin typeface="Times"/>
                <a:ea typeface="Times New Roman"/>
                <a:cs typeface="Times New Roman"/>
              </a:rPr>
              <a:t>, </a:t>
            </a:r>
            <a:r>
              <a:rPr lang="en-US" kern="800" baseline="30000" dirty="0">
                <a:solidFill>
                  <a:srgbClr val="FF0000"/>
                </a:solidFill>
                <a:latin typeface="Times"/>
                <a:ea typeface="Times New Roman"/>
                <a:cs typeface="Times New Roman"/>
              </a:rPr>
              <a:t>54</a:t>
            </a:r>
            <a:r>
              <a:rPr lang="en-US" kern="800" dirty="0">
                <a:solidFill>
                  <a:srgbClr val="FF0000"/>
                </a:solidFill>
                <a:latin typeface="Times"/>
                <a:ea typeface="Times New Roman"/>
                <a:cs typeface="Times New Roman"/>
              </a:rPr>
              <a:t>Cr, </a:t>
            </a:r>
            <a:r>
              <a:rPr lang="en-US" kern="800" baseline="30000" dirty="0">
                <a:solidFill>
                  <a:srgbClr val="FF0000"/>
                </a:solidFill>
                <a:latin typeface="Times"/>
                <a:ea typeface="Times New Roman"/>
                <a:cs typeface="Times New Roman"/>
              </a:rPr>
              <a:t>58</a:t>
            </a:r>
            <a:r>
              <a:rPr lang="en-US" kern="800" dirty="0">
                <a:solidFill>
                  <a:srgbClr val="FF0000"/>
                </a:solidFill>
                <a:latin typeface="Times"/>
                <a:ea typeface="Times New Roman"/>
                <a:cs typeface="Times New Roman"/>
              </a:rPr>
              <a:t>Fe, </a:t>
            </a:r>
            <a:r>
              <a:rPr lang="en-US" kern="800" baseline="30000" dirty="0">
                <a:solidFill>
                  <a:srgbClr val="FF0000"/>
                </a:solidFill>
                <a:latin typeface="Times"/>
                <a:ea typeface="Times New Roman"/>
                <a:cs typeface="Times New Roman"/>
              </a:rPr>
              <a:t>64</a:t>
            </a:r>
            <a:r>
              <a:rPr lang="en-US" kern="800" dirty="0">
                <a:solidFill>
                  <a:srgbClr val="FF0000"/>
                </a:solidFill>
                <a:latin typeface="Times"/>
                <a:ea typeface="Times New Roman"/>
                <a:cs typeface="Times New Roman"/>
              </a:rPr>
              <a:t>Ni, </a:t>
            </a:r>
            <a:r>
              <a:rPr lang="en-US" kern="800" dirty="0">
                <a:latin typeface="Times"/>
                <a:ea typeface="Times New Roman"/>
                <a:cs typeface="Times New Roman"/>
              </a:rPr>
              <a:t>etc. </a:t>
            </a:r>
            <a:endParaRPr lang="ru-RU" dirty="0"/>
          </a:p>
        </p:txBody>
      </p:sp>
      <p:cxnSp>
        <p:nvCxnSpPr>
          <p:cNvPr id="9" name="Прямая со стрелкой 8"/>
          <p:cNvCxnSpPr/>
          <p:nvPr/>
        </p:nvCxnSpPr>
        <p:spPr>
          <a:xfrm>
            <a:off x="9510526" y="5555509"/>
            <a:ext cx="546538" cy="0"/>
          </a:xfrm>
          <a:prstGeom prst="straightConnector1">
            <a:avLst/>
          </a:prstGeom>
          <a:ln w="38100">
            <a:solidFill>
              <a:srgbClr val="FFC000"/>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flipV="1">
            <a:off x="7317039" y="5555509"/>
            <a:ext cx="936354" cy="174494"/>
          </a:xfrm>
          <a:prstGeom prst="straightConnector1">
            <a:avLst/>
          </a:prstGeom>
          <a:ln w="38100">
            <a:solidFill>
              <a:srgbClr val="FFC000"/>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9510526" y="6358479"/>
            <a:ext cx="533400" cy="0"/>
          </a:xfrm>
          <a:prstGeom prst="straightConnector1">
            <a:avLst/>
          </a:prstGeom>
          <a:ln w="38100">
            <a:solidFill>
              <a:srgbClr val="FFC000"/>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17910" y="6155676"/>
            <a:ext cx="2249334" cy="52322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solidFill>
                  <a:schemeClr val="accent1">
                    <a:lumMod val="50000"/>
                  </a:schemeClr>
                </a:solidFill>
                <a:latin typeface="Times" panose="02020603050405020304" pitchFamily="18" charset="0"/>
                <a:cs typeface="Times" panose="02020603050405020304" pitchFamily="18" charset="0"/>
              </a:rPr>
              <a:t>Up to </a:t>
            </a:r>
            <a:r>
              <a:rPr lang="ru-RU" sz="2800" dirty="0">
                <a:solidFill>
                  <a:schemeClr val="accent1">
                    <a:lumMod val="50000"/>
                  </a:schemeClr>
                </a:solidFill>
                <a:latin typeface="Times" panose="02020603050405020304" pitchFamily="18" charset="0"/>
                <a:cs typeface="Times" panose="02020603050405020304" pitchFamily="18" charset="0"/>
              </a:rPr>
              <a:t>5 </a:t>
            </a:r>
            <a:r>
              <a:rPr lang="en-US" sz="2800" dirty="0" err="1">
                <a:solidFill>
                  <a:schemeClr val="accent1">
                    <a:lumMod val="50000"/>
                  </a:schemeClr>
                </a:solidFill>
                <a:latin typeface="Times" panose="02020603050405020304" pitchFamily="18" charset="0"/>
                <a:cs typeface="Times" panose="02020603050405020304" pitchFamily="18" charset="0"/>
              </a:rPr>
              <a:t>pmkA</a:t>
            </a:r>
            <a:endParaRPr lang="ru-RU" sz="2800" dirty="0">
              <a:solidFill>
                <a:schemeClr val="accent1">
                  <a:lumMod val="50000"/>
                </a:schemeClr>
              </a:solidFill>
              <a:latin typeface="Times" panose="02020603050405020304" pitchFamily="18" charset="0"/>
              <a:cs typeface="Times" panose="02020603050405020304" pitchFamily="18" charset="0"/>
            </a:endParaRPr>
          </a:p>
        </p:txBody>
      </p:sp>
      <p:sp>
        <p:nvSpPr>
          <p:cNvPr id="13" name="Прямоугольник 12"/>
          <p:cNvSpPr/>
          <p:nvPr/>
        </p:nvSpPr>
        <p:spPr>
          <a:xfrm>
            <a:off x="8253394" y="5140012"/>
            <a:ext cx="1194558" cy="156966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just"/>
            <a:r>
              <a:rPr lang="en-US" altLang="ja-JP" sz="2400" b="1" kern="0" baseline="30000" dirty="0">
                <a:solidFill>
                  <a:srgbClr val="002060"/>
                </a:solidFill>
                <a:latin typeface="Times" panose="02020603050405020304" pitchFamily="18" charset="0"/>
                <a:cs typeface="Times" panose="02020603050405020304" pitchFamily="18" charset="0"/>
              </a:rPr>
              <a:t>243</a:t>
            </a:r>
            <a:r>
              <a:rPr lang="en-US" altLang="ja-JP" sz="2400" b="1" kern="0" dirty="0">
                <a:solidFill>
                  <a:srgbClr val="002060"/>
                </a:solidFill>
                <a:latin typeface="Times" panose="02020603050405020304" pitchFamily="18" charset="0"/>
                <a:cs typeface="Times" panose="02020603050405020304" pitchFamily="18" charset="0"/>
              </a:rPr>
              <a:t>Am</a:t>
            </a:r>
            <a:endParaRPr lang="ru-RU" altLang="ja-JP" sz="2400" b="1" kern="0" dirty="0">
              <a:solidFill>
                <a:srgbClr val="002060"/>
              </a:solidFill>
              <a:latin typeface="Times" panose="02020603050405020304" pitchFamily="18" charset="0"/>
              <a:cs typeface="Times" panose="02020603050405020304" pitchFamily="18" charset="0"/>
            </a:endParaRPr>
          </a:p>
          <a:p>
            <a:pPr algn="just"/>
            <a:r>
              <a:rPr lang="en-US" altLang="ja-JP" sz="2400" b="1" kern="0" dirty="0">
                <a:solidFill>
                  <a:srgbClr val="002060"/>
                </a:solidFill>
                <a:latin typeface="Times" panose="02020603050405020304" pitchFamily="18" charset="0"/>
                <a:cs typeface="Times" panose="02020603050405020304" pitchFamily="18" charset="0"/>
              </a:rPr>
              <a:t> </a:t>
            </a:r>
            <a:r>
              <a:rPr lang="en-US" altLang="ja-JP" sz="2400" b="1" kern="0" baseline="30000" dirty="0">
                <a:solidFill>
                  <a:srgbClr val="002060"/>
                </a:solidFill>
                <a:latin typeface="Times" panose="02020603050405020304" pitchFamily="18" charset="0"/>
                <a:cs typeface="Times" panose="02020603050405020304" pitchFamily="18" charset="0"/>
              </a:rPr>
              <a:t>249</a:t>
            </a:r>
            <a:r>
              <a:rPr lang="en-US" altLang="ja-JP" sz="2400" b="1" kern="0" dirty="0">
                <a:solidFill>
                  <a:srgbClr val="002060"/>
                </a:solidFill>
                <a:latin typeface="Times" panose="02020603050405020304" pitchFamily="18" charset="0"/>
                <a:cs typeface="Times" panose="02020603050405020304" pitchFamily="18" charset="0"/>
              </a:rPr>
              <a:t>Bk</a:t>
            </a:r>
          </a:p>
          <a:p>
            <a:pPr algn="just"/>
            <a:r>
              <a:rPr lang="en-US" altLang="ja-JP" sz="2400" b="1" kern="0" baseline="30000" dirty="0">
                <a:solidFill>
                  <a:srgbClr val="002060"/>
                </a:solidFill>
                <a:latin typeface="Times" panose="02020603050405020304" pitchFamily="18" charset="0"/>
                <a:cs typeface="Times" panose="02020603050405020304" pitchFamily="18" charset="0"/>
              </a:rPr>
              <a:t>249-251</a:t>
            </a:r>
            <a:r>
              <a:rPr lang="en-US" altLang="ja-JP" sz="2400" b="1" kern="0" dirty="0">
                <a:solidFill>
                  <a:srgbClr val="002060"/>
                </a:solidFill>
                <a:latin typeface="Times" panose="02020603050405020304" pitchFamily="18" charset="0"/>
                <a:cs typeface="Times" panose="02020603050405020304" pitchFamily="18" charset="0"/>
              </a:rPr>
              <a:t>Cf</a:t>
            </a:r>
          </a:p>
          <a:p>
            <a:pPr algn="just"/>
            <a:r>
              <a:rPr lang="en-US" altLang="ja-JP" sz="2400" b="1" kern="0" baseline="30000" dirty="0">
                <a:solidFill>
                  <a:srgbClr val="002060"/>
                </a:solidFill>
                <a:latin typeface="Times" panose="02020603050405020304" pitchFamily="18" charset="0"/>
                <a:cs typeface="Times" panose="02020603050405020304" pitchFamily="18" charset="0"/>
              </a:rPr>
              <a:t>248</a:t>
            </a:r>
            <a:r>
              <a:rPr lang="en-US" altLang="ja-JP" sz="2400" b="1" kern="0" dirty="0">
                <a:solidFill>
                  <a:srgbClr val="002060"/>
                </a:solidFill>
                <a:latin typeface="Times" panose="02020603050405020304" pitchFamily="18" charset="0"/>
                <a:cs typeface="Times" panose="02020603050405020304" pitchFamily="18" charset="0"/>
              </a:rPr>
              <a:t>Cm</a:t>
            </a:r>
            <a:endParaRPr lang="ru-RU" altLang="ja-JP" sz="2400" b="1" kern="0" dirty="0">
              <a:solidFill>
                <a:srgbClr val="002060"/>
              </a:solidFill>
              <a:latin typeface="Times" panose="02020603050405020304" pitchFamily="18" charset="0"/>
              <a:cs typeface="Times" panose="02020603050405020304" pitchFamily="18" charset="0"/>
            </a:endParaRPr>
          </a:p>
        </p:txBody>
      </p:sp>
      <p:sp>
        <p:nvSpPr>
          <p:cNvPr id="14" name="Прямоугольник 13"/>
          <p:cNvSpPr/>
          <p:nvPr/>
        </p:nvSpPr>
        <p:spPr>
          <a:xfrm>
            <a:off x="10166191" y="5907721"/>
            <a:ext cx="650625"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altLang="ja-JP" sz="3200" b="1" kern="0" baseline="30000" dirty="0">
                <a:solidFill>
                  <a:srgbClr val="002060"/>
                </a:solidFill>
                <a:latin typeface="Times" panose="02020603050405020304" pitchFamily="18" charset="0"/>
                <a:cs typeface="Times" panose="02020603050405020304" pitchFamily="18" charset="0"/>
              </a:rPr>
              <a:t>120</a:t>
            </a:r>
            <a:endParaRPr lang="ru-RU" sz="3200" dirty="0"/>
          </a:p>
        </p:txBody>
      </p:sp>
      <p:sp>
        <p:nvSpPr>
          <p:cNvPr id="15" name="Прямоугольник 14"/>
          <p:cNvSpPr/>
          <p:nvPr/>
        </p:nvSpPr>
        <p:spPr>
          <a:xfrm>
            <a:off x="10166192" y="5140012"/>
            <a:ext cx="650625" cy="74251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pPr>
            <a:r>
              <a:rPr lang="en-US" altLang="ja-JP" sz="3200" b="1" kern="0" baseline="30000" dirty="0">
                <a:solidFill>
                  <a:srgbClr val="002060"/>
                </a:solidFill>
                <a:latin typeface="Times" panose="02020603050405020304" pitchFamily="18" charset="0"/>
                <a:cs typeface="Times" panose="02020603050405020304" pitchFamily="18" charset="0"/>
              </a:rPr>
              <a:t>119</a:t>
            </a:r>
            <a:endParaRPr lang="en-US" altLang="ja-JP" sz="3200" b="1" kern="0" dirty="0">
              <a:solidFill>
                <a:srgbClr val="002060"/>
              </a:solidFill>
              <a:latin typeface="Times" panose="02020603050405020304" pitchFamily="18" charset="0"/>
              <a:cs typeface="Times" panose="02020603050405020304" pitchFamily="18" charset="0"/>
            </a:endParaRPr>
          </a:p>
        </p:txBody>
      </p:sp>
      <p:cxnSp>
        <p:nvCxnSpPr>
          <p:cNvPr id="16" name="Прямая со стрелкой 15"/>
          <p:cNvCxnSpPr/>
          <p:nvPr/>
        </p:nvCxnSpPr>
        <p:spPr>
          <a:xfrm>
            <a:off x="7317039" y="5730003"/>
            <a:ext cx="936354" cy="484568"/>
          </a:xfrm>
          <a:prstGeom prst="straightConnector1">
            <a:avLst/>
          </a:prstGeom>
          <a:ln w="38100">
            <a:solidFill>
              <a:srgbClr val="FFC000"/>
            </a:solidFill>
            <a:tailEnd type="triangle"/>
          </a:ln>
          <a:effectLst>
            <a:glow rad="63500">
              <a:schemeClr val="accent3">
                <a:satMod val="175000"/>
                <a:alpha val="40000"/>
              </a:schemeClr>
            </a:glow>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568116" y="5324679"/>
            <a:ext cx="748923"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altLang="ja-JP" sz="2400" b="1" kern="0" baseline="30000" dirty="0">
                <a:solidFill>
                  <a:srgbClr val="002060"/>
                </a:solidFill>
                <a:latin typeface="Times" panose="02020603050405020304" pitchFamily="18" charset="0"/>
                <a:cs typeface="Times" panose="02020603050405020304" pitchFamily="18" charset="0"/>
              </a:rPr>
              <a:t>50</a:t>
            </a:r>
            <a:r>
              <a:rPr lang="en-US" altLang="ja-JP" sz="2400" b="1" kern="0" dirty="0">
                <a:solidFill>
                  <a:srgbClr val="002060"/>
                </a:solidFill>
                <a:latin typeface="Times" panose="02020603050405020304" pitchFamily="18" charset="0"/>
                <a:cs typeface="Times" panose="02020603050405020304" pitchFamily="18" charset="0"/>
              </a:rPr>
              <a:t>Ti</a:t>
            </a:r>
            <a:endParaRPr lang="en-US" sz="2400" dirty="0">
              <a:latin typeface="Times" panose="02020603050405020304" pitchFamily="18" charset="0"/>
              <a:cs typeface="Times" panose="02020603050405020304" pitchFamily="18" charset="0"/>
            </a:endParaRPr>
          </a:p>
          <a:p>
            <a:r>
              <a:rPr lang="en-US" altLang="ja-JP" sz="2400" b="1" kern="0" baseline="30000" dirty="0">
                <a:solidFill>
                  <a:srgbClr val="002060"/>
                </a:solidFill>
                <a:latin typeface="Times" panose="02020603050405020304" pitchFamily="18" charset="0"/>
                <a:cs typeface="Times" panose="02020603050405020304" pitchFamily="18" charset="0"/>
              </a:rPr>
              <a:t>54</a:t>
            </a:r>
            <a:r>
              <a:rPr lang="en-US" altLang="ja-JP" sz="2400" b="1" kern="0" dirty="0">
                <a:solidFill>
                  <a:srgbClr val="002060"/>
                </a:solidFill>
                <a:latin typeface="Times" panose="02020603050405020304" pitchFamily="18" charset="0"/>
                <a:cs typeface="Times" panose="02020603050405020304" pitchFamily="18" charset="0"/>
              </a:rPr>
              <a:t>Cr</a:t>
            </a:r>
            <a:endParaRPr lang="ru-RU" sz="2400" dirty="0">
              <a:latin typeface="Times" panose="02020603050405020304" pitchFamily="18" charset="0"/>
              <a:cs typeface="Times" panose="02020603050405020304" pitchFamily="18" charset="0"/>
            </a:endParaRPr>
          </a:p>
        </p:txBody>
      </p:sp>
      <p:cxnSp>
        <p:nvCxnSpPr>
          <p:cNvPr id="18" name="Прямая соединительная линия 17"/>
          <p:cNvCxnSpPr>
            <a:stCxn id="13" idx="1"/>
            <a:endCxn id="13" idx="3"/>
          </p:cNvCxnSpPr>
          <p:nvPr/>
        </p:nvCxnSpPr>
        <p:spPr>
          <a:xfrm>
            <a:off x="8253394" y="5924842"/>
            <a:ext cx="119455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5935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540" y="533972"/>
            <a:ext cx="3623697" cy="5598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77555" y="4981645"/>
            <a:ext cx="513282" cy="400110"/>
          </a:xfrm>
          <a:prstGeom prst="rect">
            <a:avLst/>
          </a:prstGeom>
          <a:solidFill>
            <a:schemeClr val="bg1"/>
          </a:solidFill>
        </p:spPr>
        <p:txBody>
          <a:bodyPr wrap="none" rtlCol="0">
            <a:spAutoFit/>
          </a:bodyPr>
          <a:lstStyle/>
          <a:p>
            <a:r>
              <a:rPr lang="en-US" sz="2000" b="1" dirty="0"/>
              <a:t>0.5</a:t>
            </a:r>
            <a:endParaRPr lang="ru-RU" sz="2000" b="1" dirty="0"/>
          </a:p>
        </p:txBody>
      </p:sp>
      <p:sp>
        <p:nvSpPr>
          <p:cNvPr id="10" name="TextBox 9"/>
          <p:cNvSpPr txBox="1"/>
          <p:nvPr/>
        </p:nvSpPr>
        <p:spPr>
          <a:xfrm>
            <a:off x="6094604" y="5901705"/>
            <a:ext cx="704039" cy="400110"/>
          </a:xfrm>
          <a:prstGeom prst="rect">
            <a:avLst/>
          </a:prstGeom>
          <a:solidFill>
            <a:schemeClr val="bg1"/>
          </a:solidFill>
        </p:spPr>
        <p:txBody>
          <a:bodyPr wrap="none" rtlCol="0">
            <a:spAutoFit/>
          </a:bodyPr>
          <a:lstStyle/>
          <a:p>
            <a:r>
              <a:rPr lang="en-US" sz="2000" b="1" dirty="0"/>
              <a:t>2020</a:t>
            </a:r>
            <a:endParaRPr lang="ru-RU" sz="2000" b="1" dirty="0"/>
          </a:p>
        </p:txBody>
      </p:sp>
      <p:sp>
        <p:nvSpPr>
          <p:cNvPr id="11" name="TextBox 10"/>
          <p:cNvSpPr txBox="1"/>
          <p:nvPr/>
        </p:nvSpPr>
        <p:spPr>
          <a:xfrm>
            <a:off x="7186971" y="5921641"/>
            <a:ext cx="704039" cy="400110"/>
          </a:xfrm>
          <a:prstGeom prst="rect">
            <a:avLst/>
          </a:prstGeom>
          <a:solidFill>
            <a:schemeClr val="bg1"/>
          </a:solidFill>
        </p:spPr>
        <p:txBody>
          <a:bodyPr wrap="none" rtlCol="0">
            <a:spAutoFit/>
          </a:bodyPr>
          <a:lstStyle/>
          <a:p>
            <a:r>
              <a:rPr lang="en-US" sz="2000" b="1" dirty="0"/>
              <a:t>2021</a:t>
            </a:r>
            <a:endParaRPr lang="ru-RU" sz="2000" b="1" dirty="0"/>
          </a:p>
        </p:txBody>
      </p:sp>
      <p:sp>
        <p:nvSpPr>
          <p:cNvPr id="12" name="TextBox 11"/>
          <p:cNvSpPr txBox="1"/>
          <p:nvPr/>
        </p:nvSpPr>
        <p:spPr>
          <a:xfrm>
            <a:off x="8207802" y="5909099"/>
            <a:ext cx="704039" cy="400110"/>
          </a:xfrm>
          <a:prstGeom prst="rect">
            <a:avLst/>
          </a:prstGeom>
          <a:solidFill>
            <a:schemeClr val="bg1"/>
          </a:solidFill>
        </p:spPr>
        <p:txBody>
          <a:bodyPr wrap="none" rtlCol="0">
            <a:spAutoFit/>
          </a:bodyPr>
          <a:lstStyle/>
          <a:p>
            <a:r>
              <a:rPr lang="en-US" sz="2000" b="1" dirty="0"/>
              <a:t>2022</a:t>
            </a:r>
            <a:endParaRPr lang="ru-RU" sz="2000" b="1" dirty="0"/>
          </a:p>
        </p:txBody>
      </p:sp>
      <p:sp>
        <p:nvSpPr>
          <p:cNvPr id="13" name="TextBox 12"/>
          <p:cNvSpPr txBox="1"/>
          <p:nvPr/>
        </p:nvSpPr>
        <p:spPr>
          <a:xfrm>
            <a:off x="5371958" y="4357455"/>
            <a:ext cx="513282" cy="400110"/>
          </a:xfrm>
          <a:prstGeom prst="rect">
            <a:avLst/>
          </a:prstGeom>
          <a:solidFill>
            <a:schemeClr val="bg1"/>
          </a:solidFill>
        </p:spPr>
        <p:txBody>
          <a:bodyPr wrap="none" rtlCol="0">
            <a:spAutoFit/>
          </a:bodyPr>
          <a:lstStyle/>
          <a:p>
            <a:r>
              <a:rPr lang="en-US" sz="2000" b="1" dirty="0"/>
              <a:t>1.0</a:t>
            </a:r>
            <a:endParaRPr lang="ru-RU" sz="2000" b="1" dirty="0"/>
          </a:p>
        </p:txBody>
      </p:sp>
      <p:sp>
        <p:nvSpPr>
          <p:cNvPr id="14" name="TextBox 13"/>
          <p:cNvSpPr txBox="1"/>
          <p:nvPr/>
        </p:nvSpPr>
        <p:spPr>
          <a:xfrm>
            <a:off x="5382321" y="3691009"/>
            <a:ext cx="513282" cy="400110"/>
          </a:xfrm>
          <a:prstGeom prst="rect">
            <a:avLst/>
          </a:prstGeom>
          <a:solidFill>
            <a:schemeClr val="bg1"/>
          </a:solidFill>
        </p:spPr>
        <p:txBody>
          <a:bodyPr wrap="none" rtlCol="0">
            <a:spAutoFit/>
          </a:bodyPr>
          <a:lstStyle/>
          <a:p>
            <a:r>
              <a:rPr lang="en-US" sz="2000" b="1" dirty="0"/>
              <a:t>1.5</a:t>
            </a:r>
            <a:endParaRPr lang="ru-RU" sz="2000" b="1" dirty="0"/>
          </a:p>
        </p:txBody>
      </p:sp>
      <p:sp>
        <p:nvSpPr>
          <p:cNvPr id="15" name="TextBox 14"/>
          <p:cNvSpPr txBox="1"/>
          <p:nvPr/>
        </p:nvSpPr>
        <p:spPr>
          <a:xfrm>
            <a:off x="5381666" y="2383953"/>
            <a:ext cx="513282" cy="400110"/>
          </a:xfrm>
          <a:prstGeom prst="rect">
            <a:avLst/>
          </a:prstGeom>
          <a:solidFill>
            <a:schemeClr val="bg1"/>
          </a:solidFill>
        </p:spPr>
        <p:txBody>
          <a:bodyPr wrap="none" rtlCol="0">
            <a:spAutoFit/>
          </a:bodyPr>
          <a:lstStyle/>
          <a:p>
            <a:r>
              <a:rPr lang="en-US" sz="2000" b="1" dirty="0"/>
              <a:t>2.5</a:t>
            </a:r>
            <a:endParaRPr lang="ru-RU" sz="2000" b="1" dirty="0"/>
          </a:p>
        </p:txBody>
      </p:sp>
      <p:sp>
        <p:nvSpPr>
          <p:cNvPr id="16" name="TextBox 15"/>
          <p:cNvSpPr txBox="1"/>
          <p:nvPr/>
        </p:nvSpPr>
        <p:spPr>
          <a:xfrm>
            <a:off x="5383755" y="3040388"/>
            <a:ext cx="513282" cy="400110"/>
          </a:xfrm>
          <a:prstGeom prst="rect">
            <a:avLst/>
          </a:prstGeom>
          <a:solidFill>
            <a:schemeClr val="bg1"/>
          </a:solidFill>
        </p:spPr>
        <p:txBody>
          <a:bodyPr wrap="none" rtlCol="0">
            <a:spAutoFit/>
          </a:bodyPr>
          <a:lstStyle/>
          <a:p>
            <a:r>
              <a:rPr lang="en-US" sz="2000" b="1" dirty="0"/>
              <a:t>2.0</a:t>
            </a:r>
            <a:endParaRPr lang="ru-RU" sz="2000" b="1" dirty="0"/>
          </a:p>
        </p:txBody>
      </p:sp>
      <p:sp>
        <p:nvSpPr>
          <p:cNvPr id="17" name="TextBox 16"/>
          <p:cNvSpPr txBox="1"/>
          <p:nvPr/>
        </p:nvSpPr>
        <p:spPr>
          <a:xfrm>
            <a:off x="5376142" y="1053897"/>
            <a:ext cx="513282" cy="400110"/>
          </a:xfrm>
          <a:prstGeom prst="rect">
            <a:avLst/>
          </a:prstGeom>
          <a:solidFill>
            <a:schemeClr val="bg1"/>
          </a:solidFill>
        </p:spPr>
        <p:txBody>
          <a:bodyPr wrap="none" rtlCol="0">
            <a:spAutoFit/>
          </a:bodyPr>
          <a:lstStyle/>
          <a:p>
            <a:r>
              <a:rPr lang="en-US" sz="2000" b="1" dirty="0"/>
              <a:t>3.5</a:t>
            </a:r>
            <a:endParaRPr lang="ru-RU" sz="2000" b="1" dirty="0"/>
          </a:p>
        </p:txBody>
      </p:sp>
      <p:sp>
        <p:nvSpPr>
          <p:cNvPr id="18" name="TextBox 17"/>
          <p:cNvSpPr txBox="1"/>
          <p:nvPr/>
        </p:nvSpPr>
        <p:spPr>
          <a:xfrm>
            <a:off x="5378707" y="421153"/>
            <a:ext cx="513282" cy="400110"/>
          </a:xfrm>
          <a:prstGeom prst="rect">
            <a:avLst/>
          </a:prstGeom>
          <a:solidFill>
            <a:schemeClr val="bg1"/>
          </a:solidFill>
        </p:spPr>
        <p:txBody>
          <a:bodyPr wrap="none" rtlCol="0">
            <a:spAutoFit/>
          </a:bodyPr>
          <a:lstStyle/>
          <a:p>
            <a:r>
              <a:rPr lang="en-US" sz="2000" b="1" dirty="0"/>
              <a:t>4.0</a:t>
            </a:r>
            <a:endParaRPr lang="ru-RU" sz="2000" b="1" dirty="0"/>
          </a:p>
        </p:txBody>
      </p:sp>
      <p:sp>
        <p:nvSpPr>
          <p:cNvPr id="19" name="TextBox 18"/>
          <p:cNvSpPr txBox="1"/>
          <p:nvPr/>
        </p:nvSpPr>
        <p:spPr>
          <a:xfrm>
            <a:off x="5366618" y="1711238"/>
            <a:ext cx="513282" cy="400110"/>
          </a:xfrm>
          <a:prstGeom prst="rect">
            <a:avLst/>
          </a:prstGeom>
          <a:solidFill>
            <a:schemeClr val="bg1"/>
          </a:solidFill>
        </p:spPr>
        <p:txBody>
          <a:bodyPr wrap="none" rtlCol="0">
            <a:spAutoFit/>
          </a:bodyPr>
          <a:lstStyle/>
          <a:p>
            <a:r>
              <a:rPr lang="en-US" sz="2000" b="1" dirty="0"/>
              <a:t>3.0</a:t>
            </a:r>
            <a:endParaRPr lang="ru-RU" sz="2000" b="1" dirty="0"/>
          </a:p>
        </p:txBody>
      </p:sp>
      <p:sp>
        <p:nvSpPr>
          <p:cNvPr id="20" name="TextBox 19"/>
          <p:cNvSpPr txBox="1"/>
          <p:nvPr/>
        </p:nvSpPr>
        <p:spPr>
          <a:xfrm>
            <a:off x="5388517" y="5664039"/>
            <a:ext cx="513282" cy="400110"/>
          </a:xfrm>
          <a:prstGeom prst="rect">
            <a:avLst/>
          </a:prstGeom>
          <a:solidFill>
            <a:schemeClr val="bg1"/>
          </a:solidFill>
        </p:spPr>
        <p:txBody>
          <a:bodyPr wrap="none" rtlCol="0">
            <a:spAutoFit/>
          </a:bodyPr>
          <a:lstStyle/>
          <a:p>
            <a:r>
              <a:rPr lang="en-US" sz="2000" b="1" dirty="0"/>
              <a:t>0.0</a:t>
            </a:r>
            <a:endParaRPr lang="ru-RU" sz="2000" b="1" dirty="0"/>
          </a:p>
        </p:txBody>
      </p:sp>
      <p:sp>
        <p:nvSpPr>
          <p:cNvPr id="6" name="Прямоугольник 5"/>
          <p:cNvSpPr/>
          <p:nvPr/>
        </p:nvSpPr>
        <p:spPr>
          <a:xfrm rot="16200000">
            <a:off x="2671283" y="2709144"/>
            <a:ext cx="4572000" cy="430887"/>
          </a:xfrm>
          <a:prstGeom prst="rect">
            <a:avLst/>
          </a:prstGeom>
        </p:spPr>
        <p:txBody>
          <a:bodyPr>
            <a:spAutoFit/>
          </a:bodyPr>
          <a:lstStyle/>
          <a:p>
            <a:pPr algn="ctr"/>
            <a:r>
              <a:rPr lang="en-US" sz="2200" b="1" dirty="0"/>
              <a:t>Luminosity  (10</a:t>
            </a:r>
            <a:r>
              <a:rPr lang="en-US" sz="2400" b="1" baseline="30000" dirty="0"/>
              <a:t>31</a:t>
            </a:r>
            <a:r>
              <a:rPr lang="en-US" sz="2200" b="1" dirty="0"/>
              <a:t>/cm</a:t>
            </a:r>
            <a:r>
              <a:rPr lang="en-US" sz="2400" b="1" baseline="30000" dirty="0"/>
              <a:t>2</a:t>
            </a:r>
            <a:r>
              <a:rPr lang="en-US" sz="2200" b="1" dirty="0"/>
              <a:t>ˑs)</a:t>
            </a:r>
            <a:endParaRPr lang="en-US" sz="2200" b="1" dirty="0">
              <a:solidFill>
                <a:schemeClr val="tx1">
                  <a:lumMod val="95000"/>
                  <a:lumOff val="5000"/>
                </a:schemeClr>
              </a:solidFill>
            </a:endParaRPr>
          </a:p>
        </p:txBody>
      </p:sp>
      <p:sp>
        <p:nvSpPr>
          <p:cNvPr id="7" name="TextBox 6"/>
          <p:cNvSpPr txBox="1"/>
          <p:nvPr/>
        </p:nvSpPr>
        <p:spPr>
          <a:xfrm>
            <a:off x="2489367" y="5337588"/>
            <a:ext cx="1662828" cy="400110"/>
          </a:xfrm>
          <a:prstGeom prst="rect">
            <a:avLst/>
          </a:prstGeom>
          <a:noFill/>
        </p:spPr>
        <p:txBody>
          <a:bodyPr wrap="none" rtlCol="0">
            <a:spAutoFit/>
          </a:bodyPr>
          <a:lstStyle/>
          <a:p>
            <a:r>
              <a:rPr lang="en-GB" sz="2000" b="1" dirty="0">
                <a:solidFill>
                  <a:srgbClr val="0000CC"/>
                </a:solidFill>
              </a:rPr>
              <a:t>previous level</a:t>
            </a:r>
            <a:endParaRPr lang="ru-RU" sz="2000" b="1" dirty="0">
              <a:solidFill>
                <a:srgbClr val="0000CC"/>
              </a:solidFill>
            </a:endParaRPr>
          </a:p>
        </p:txBody>
      </p:sp>
      <p:cxnSp>
        <p:nvCxnSpPr>
          <p:cNvPr id="9" name="Прямая соединительная линия 8"/>
          <p:cNvCxnSpPr/>
          <p:nvPr/>
        </p:nvCxnSpPr>
        <p:spPr>
          <a:xfrm>
            <a:off x="3837477" y="5704456"/>
            <a:ext cx="227875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539180" y="2204864"/>
            <a:ext cx="1818126" cy="400110"/>
          </a:xfrm>
          <a:prstGeom prst="rect">
            <a:avLst/>
          </a:prstGeom>
          <a:solidFill>
            <a:schemeClr val="bg1"/>
          </a:solidFill>
        </p:spPr>
        <p:txBody>
          <a:bodyPr wrap="none" rtlCol="0">
            <a:spAutoFit/>
          </a:bodyPr>
          <a:lstStyle/>
          <a:p>
            <a:r>
              <a:rPr lang="en-US" sz="2000" b="1" dirty="0">
                <a:solidFill>
                  <a:srgbClr val="C00000"/>
                </a:solidFill>
              </a:rPr>
              <a:t>now at Factory</a:t>
            </a:r>
            <a:r>
              <a:rPr lang="ru-RU" sz="2000" b="1" dirty="0">
                <a:solidFill>
                  <a:srgbClr val="C00000"/>
                </a:solidFill>
              </a:rPr>
              <a:t> </a:t>
            </a:r>
          </a:p>
        </p:txBody>
      </p:sp>
      <p:sp>
        <p:nvSpPr>
          <p:cNvPr id="26" name="TextBox 25"/>
          <p:cNvSpPr txBox="1"/>
          <p:nvPr/>
        </p:nvSpPr>
        <p:spPr>
          <a:xfrm>
            <a:off x="9210709" y="404665"/>
            <a:ext cx="1335622" cy="461665"/>
          </a:xfrm>
          <a:prstGeom prst="rect">
            <a:avLst/>
          </a:prstGeom>
          <a:noFill/>
        </p:spPr>
        <p:txBody>
          <a:bodyPr wrap="none" rtlCol="0">
            <a:spAutoFit/>
          </a:bodyPr>
          <a:lstStyle/>
          <a:p>
            <a:r>
              <a:rPr lang="en-GB" sz="2400" b="1" dirty="0"/>
              <a:t>designed</a:t>
            </a:r>
            <a:endParaRPr lang="ru-RU" sz="2400" b="1" dirty="0">
              <a:effectLst>
                <a:outerShdw blurRad="38100" dist="38100" dir="2700000" algn="tl">
                  <a:srgbClr val="000000">
                    <a:alpha val="43137"/>
                  </a:srgbClr>
                </a:outerShdw>
              </a:effectLst>
            </a:endParaRPr>
          </a:p>
        </p:txBody>
      </p:sp>
      <p:sp>
        <p:nvSpPr>
          <p:cNvPr id="27" name="TextBox 26"/>
          <p:cNvSpPr txBox="1"/>
          <p:nvPr/>
        </p:nvSpPr>
        <p:spPr>
          <a:xfrm>
            <a:off x="2015525" y="1340769"/>
            <a:ext cx="1579278" cy="430887"/>
          </a:xfrm>
          <a:prstGeom prst="rect">
            <a:avLst/>
          </a:prstGeom>
          <a:noFill/>
        </p:spPr>
        <p:txBody>
          <a:bodyPr wrap="none" rtlCol="0">
            <a:spAutoFit/>
          </a:bodyPr>
          <a:lstStyle/>
          <a:p>
            <a:r>
              <a:rPr lang="en-US" sz="2200" b="1" dirty="0">
                <a:latin typeface="Comic Sans MS" panose="030F0702030302020204" pitchFamily="66" charset="0"/>
              </a:rPr>
              <a:t>Luminosity</a:t>
            </a:r>
          </a:p>
        </p:txBody>
      </p:sp>
      <p:sp>
        <p:nvSpPr>
          <p:cNvPr id="28" name="TextBox 27"/>
          <p:cNvSpPr txBox="1"/>
          <p:nvPr/>
        </p:nvSpPr>
        <p:spPr>
          <a:xfrm>
            <a:off x="2009910" y="1700808"/>
            <a:ext cx="2029723" cy="400110"/>
          </a:xfrm>
          <a:prstGeom prst="rect">
            <a:avLst/>
          </a:prstGeom>
          <a:noFill/>
        </p:spPr>
        <p:txBody>
          <a:bodyPr wrap="none" rtlCol="0">
            <a:spAutoFit/>
          </a:bodyPr>
          <a:lstStyle/>
          <a:p>
            <a:r>
              <a:rPr lang="en-GB" sz="2000" b="1" dirty="0">
                <a:solidFill>
                  <a:srgbClr val="0070C0"/>
                </a:solidFill>
                <a:effectLst>
                  <a:outerShdw blurRad="38100" dist="38100" dir="2700000" algn="tl">
                    <a:srgbClr val="000000">
                      <a:alpha val="43137"/>
                    </a:srgbClr>
                  </a:outerShdw>
                </a:effectLst>
                <a:latin typeface="Comic Sans MS" panose="030F0702030302020204" pitchFamily="66" charset="0"/>
              </a:rPr>
              <a:t>(target 30 mg)</a:t>
            </a:r>
            <a:endParaRPr lang="ru-RU" sz="2000" b="1" dirty="0">
              <a:solidFill>
                <a:srgbClr val="0070C0"/>
              </a:solidFill>
              <a:effectLst>
                <a:outerShdw blurRad="38100" dist="38100" dir="2700000" algn="tl">
                  <a:srgbClr val="000000">
                    <a:alpha val="43137"/>
                  </a:srgbClr>
                </a:outerShdw>
              </a:effectLst>
              <a:latin typeface="Comic Sans MS" panose="030F0702030302020204" pitchFamily="66" charset="0"/>
            </a:endParaRPr>
          </a:p>
        </p:txBody>
      </p:sp>
      <p:sp>
        <p:nvSpPr>
          <p:cNvPr id="22" name="TextBox 21"/>
          <p:cNvSpPr txBox="1"/>
          <p:nvPr/>
        </p:nvSpPr>
        <p:spPr>
          <a:xfrm>
            <a:off x="2477612" y="5700703"/>
            <a:ext cx="1962204" cy="400110"/>
          </a:xfrm>
          <a:prstGeom prst="rect">
            <a:avLst/>
          </a:prstGeom>
          <a:noFill/>
        </p:spPr>
        <p:txBody>
          <a:bodyPr wrap="none" rtlCol="0">
            <a:spAutoFit/>
          </a:bodyPr>
          <a:lstStyle/>
          <a:p>
            <a:r>
              <a:rPr lang="en-GB" sz="2000" dirty="0">
                <a:solidFill>
                  <a:srgbClr val="0000CC"/>
                </a:solidFill>
                <a:effectLst>
                  <a:outerShdw blurRad="38100" dist="38100" dir="2700000" algn="tl">
                    <a:srgbClr val="000000">
                      <a:alpha val="43137"/>
                    </a:srgbClr>
                  </a:outerShdw>
                </a:effectLst>
              </a:rPr>
              <a:t>U-400 + DGFRS-1</a:t>
            </a:r>
            <a:endParaRPr lang="ru-RU" sz="2000" dirty="0">
              <a:solidFill>
                <a:srgbClr val="0000CC"/>
              </a:solidFill>
              <a:effectLst>
                <a:outerShdw blurRad="38100" dist="38100" dir="2700000" algn="tl">
                  <a:srgbClr val="000000">
                    <a:alpha val="43137"/>
                  </a:srgbClr>
                </a:outerShdw>
              </a:effectLst>
            </a:endParaRPr>
          </a:p>
        </p:txBody>
      </p:sp>
      <p:sp>
        <p:nvSpPr>
          <p:cNvPr id="23" name="TextBox 22"/>
          <p:cNvSpPr txBox="1"/>
          <p:nvPr/>
        </p:nvSpPr>
        <p:spPr>
          <a:xfrm>
            <a:off x="8585468" y="2614785"/>
            <a:ext cx="2090444" cy="400110"/>
          </a:xfrm>
          <a:prstGeom prst="rect">
            <a:avLst/>
          </a:prstGeom>
          <a:solidFill>
            <a:schemeClr val="bg1"/>
          </a:solidFill>
        </p:spPr>
        <p:txBody>
          <a:bodyPr wrap="none" rtlCol="0">
            <a:spAutoFit/>
          </a:bodyPr>
          <a:lstStyle/>
          <a:p>
            <a:r>
              <a:rPr lang="en-GB" sz="2000" dirty="0">
                <a:solidFill>
                  <a:srgbClr val="C00000"/>
                </a:solidFill>
                <a:effectLst>
                  <a:outerShdw blurRad="38100" dist="38100" dir="2700000" algn="tl">
                    <a:srgbClr val="000000">
                      <a:alpha val="43137"/>
                    </a:srgbClr>
                  </a:outerShdw>
                </a:effectLst>
              </a:rPr>
              <a:t>DC-280 + DGFRS-2</a:t>
            </a:r>
            <a:endParaRPr lang="ru-RU" sz="2000" dirty="0">
              <a:solidFill>
                <a:srgbClr val="C00000"/>
              </a:solidFill>
              <a:effectLst>
                <a:outerShdw blurRad="38100" dist="38100" dir="2700000" algn="tl">
                  <a:srgbClr val="000000">
                    <a:alpha val="43137"/>
                  </a:srgbClr>
                </a:outerShdw>
              </a:effectLst>
            </a:endParaRPr>
          </a:p>
        </p:txBody>
      </p:sp>
      <p:sp>
        <p:nvSpPr>
          <p:cNvPr id="24" name="TextBox 23"/>
          <p:cNvSpPr txBox="1"/>
          <p:nvPr/>
        </p:nvSpPr>
        <p:spPr>
          <a:xfrm>
            <a:off x="8922677" y="5891673"/>
            <a:ext cx="697692" cy="430887"/>
          </a:xfrm>
          <a:prstGeom prst="rect">
            <a:avLst/>
          </a:prstGeom>
          <a:solidFill>
            <a:schemeClr val="bg1"/>
          </a:solidFill>
        </p:spPr>
        <p:txBody>
          <a:bodyPr wrap="none" rtlCol="0">
            <a:spAutoFit/>
          </a:bodyPr>
          <a:lstStyle/>
          <a:p>
            <a:r>
              <a:rPr lang="en-US" sz="2200" b="1" dirty="0"/>
              <a:t>year</a:t>
            </a:r>
            <a:endParaRPr lang="ru-RU" sz="2200" b="1" dirty="0"/>
          </a:p>
        </p:txBody>
      </p:sp>
      <p:sp>
        <p:nvSpPr>
          <p:cNvPr id="29" name="TextBox 28"/>
          <p:cNvSpPr txBox="1"/>
          <p:nvPr/>
        </p:nvSpPr>
        <p:spPr>
          <a:xfrm>
            <a:off x="1631504" y="117794"/>
            <a:ext cx="3679212" cy="430887"/>
          </a:xfrm>
          <a:prstGeom prst="rect">
            <a:avLst/>
          </a:prstGeom>
          <a:noFill/>
        </p:spPr>
        <p:txBody>
          <a:bodyPr wrap="none" rtlCol="0">
            <a:spAutoFit/>
          </a:bodyPr>
          <a:lstStyle/>
          <a:p>
            <a:r>
              <a:rPr lang="en-US" sz="2200" b="1" dirty="0">
                <a:solidFill>
                  <a:srgbClr val="0033CC"/>
                </a:solidFill>
                <a:latin typeface="Comic Sans MS" panose="030F0702030302020204" pitchFamily="66" charset="0"/>
              </a:rPr>
              <a:t>Progress at SHE-Factory</a:t>
            </a:r>
            <a:endParaRPr lang="ru-RU" sz="2200" b="1" dirty="0">
              <a:solidFill>
                <a:srgbClr val="0033CC"/>
              </a:solidFill>
              <a:latin typeface="Comic Sans MS" panose="030F0702030302020204" pitchFamily="66" charset="0"/>
            </a:endParaRPr>
          </a:p>
        </p:txBody>
      </p:sp>
      <p:sp>
        <p:nvSpPr>
          <p:cNvPr id="31" name="TextBox 30"/>
          <p:cNvSpPr txBox="1"/>
          <p:nvPr/>
        </p:nvSpPr>
        <p:spPr>
          <a:xfrm>
            <a:off x="1647546" y="5897891"/>
            <a:ext cx="704039" cy="400110"/>
          </a:xfrm>
          <a:prstGeom prst="rect">
            <a:avLst/>
          </a:prstGeom>
          <a:noFill/>
        </p:spPr>
        <p:txBody>
          <a:bodyPr wrap="none" rtlCol="0">
            <a:spAutoFit/>
          </a:bodyPr>
          <a:lstStyle/>
          <a:p>
            <a:r>
              <a:rPr lang="en-US" sz="2000" b="1" dirty="0"/>
              <a:t>20</a:t>
            </a:r>
            <a:r>
              <a:rPr lang="ru-RU" sz="2000" b="1" dirty="0"/>
              <a:t>0</a:t>
            </a:r>
            <a:r>
              <a:rPr lang="en-US" sz="2000" b="1" dirty="0"/>
              <a:t>0</a:t>
            </a:r>
            <a:endParaRPr lang="ru-RU" sz="2000" b="1" dirty="0"/>
          </a:p>
        </p:txBody>
      </p:sp>
      <p:cxnSp>
        <p:nvCxnSpPr>
          <p:cNvPr id="3" name="Прямая соединительная линия 2"/>
          <p:cNvCxnSpPr/>
          <p:nvPr/>
        </p:nvCxnSpPr>
        <p:spPr>
          <a:xfrm>
            <a:off x="2207568" y="6194994"/>
            <a:ext cx="3960440"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6298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432904" y="2427357"/>
            <a:ext cx="8750300" cy="33239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Calibri (Основной текст)"/>
              </a:rPr>
              <a:t>Low temperature oven – </a:t>
            </a:r>
            <a:r>
              <a:rPr lang="en-US" sz="2800" dirty="0">
                <a:solidFill>
                  <a:srgbClr val="FF0000"/>
                </a:solidFill>
                <a:latin typeface="Calibri (Основной текст)"/>
              </a:rPr>
              <a:t>Ca</a:t>
            </a:r>
            <a:r>
              <a:rPr lang="en-US" sz="2800" dirty="0">
                <a:latin typeface="Calibri (Основной текст)"/>
              </a:rPr>
              <a:t>, Mg, Bi, etc.</a:t>
            </a:r>
          </a:p>
          <a:p>
            <a:pPr marL="285750" indent="-285750">
              <a:lnSpc>
                <a:spcPct val="150000"/>
              </a:lnSpc>
              <a:buFont typeface="Arial" panose="020B0604020202020204" pitchFamily="34" charset="0"/>
              <a:buChar char="•"/>
            </a:pPr>
            <a:r>
              <a:rPr lang="en-US" sz="2800" dirty="0">
                <a:latin typeface="Calibri (Основной текст)"/>
              </a:rPr>
              <a:t>Inductive/foil oven - </a:t>
            </a:r>
            <a:r>
              <a:rPr lang="en-US" sz="2800" dirty="0">
                <a:solidFill>
                  <a:srgbClr val="FF0000"/>
                </a:solidFill>
                <a:latin typeface="Calibri (Основной текст)"/>
              </a:rPr>
              <a:t>Cr</a:t>
            </a:r>
            <a:r>
              <a:rPr lang="en-US" sz="2800" dirty="0">
                <a:latin typeface="Calibri (Основной текст)"/>
              </a:rPr>
              <a:t> and </a:t>
            </a:r>
            <a:r>
              <a:rPr lang="en-US" sz="2800" dirty="0" err="1">
                <a:solidFill>
                  <a:srgbClr val="FF0000"/>
                </a:solidFill>
                <a:latin typeface="Calibri (Основной текст)"/>
              </a:rPr>
              <a:t>Ti</a:t>
            </a:r>
            <a:r>
              <a:rPr lang="en-US" sz="2800" dirty="0">
                <a:latin typeface="Calibri (Основной текст)"/>
              </a:rPr>
              <a:t> </a:t>
            </a:r>
            <a:r>
              <a:rPr lang="en-US" sz="2800" u="sng" dirty="0">
                <a:latin typeface="Calibri (Основной текст)"/>
              </a:rPr>
              <a:t>in near future</a:t>
            </a:r>
          </a:p>
          <a:p>
            <a:pPr marL="285750" indent="-285750">
              <a:lnSpc>
                <a:spcPct val="150000"/>
              </a:lnSpc>
              <a:buFont typeface="Arial" panose="020B0604020202020204" pitchFamily="34" charset="0"/>
              <a:buChar char="•"/>
            </a:pPr>
            <a:r>
              <a:rPr lang="en-US" sz="2800" dirty="0">
                <a:latin typeface="Calibri (Основной текст)"/>
              </a:rPr>
              <a:t>MIVOC – </a:t>
            </a:r>
            <a:r>
              <a:rPr lang="en-US" sz="2800" dirty="0">
                <a:solidFill>
                  <a:srgbClr val="FF0000"/>
                </a:solidFill>
                <a:latin typeface="Calibri (Основной текст)"/>
              </a:rPr>
              <a:t>Cr</a:t>
            </a:r>
            <a:r>
              <a:rPr lang="en-US" sz="2800" dirty="0">
                <a:latin typeface="Calibri (Основной текст)"/>
              </a:rPr>
              <a:t>, </a:t>
            </a:r>
            <a:r>
              <a:rPr lang="en-US" sz="2800" dirty="0" err="1">
                <a:solidFill>
                  <a:srgbClr val="FF0000"/>
                </a:solidFill>
                <a:latin typeface="Calibri (Основной текст)"/>
              </a:rPr>
              <a:t>Ti</a:t>
            </a:r>
            <a:r>
              <a:rPr lang="en-US" sz="2800" dirty="0">
                <a:latin typeface="Calibri (Основной текст)"/>
              </a:rPr>
              <a:t>, Al</a:t>
            </a:r>
            <a:r>
              <a:rPr lang="ru-RU" sz="2800" dirty="0">
                <a:latin typeface="Calibri (Основной текст)"/>
              </a:rPr>
              <a:t>, </a:t>
            </a:r>
            <a:r>
              <a:rPr lang="en-US" sz="2800" dirty="0" err="1">
                <a:latin typeface="Calibri (Основной текст)"/>
              </a:rPr>
              <a:t>Zr</a:t>
            </a:r>
            <a:r>
              <a:rPr lang="en-US" sz="2800" dirty="0">
                <a:latin typeface="Calibri (Основной текст)"/>
              </a:rPr>
              <a:t>, Fe, etc.</a:t>
            </a:r>
          </a:p>
          <a:p>
            <a:pPr marL="285750" indent="-285750">
              <a:lnSpc>
                <a:spcPct val="150000"/>
              </a:lnSpc>
              <a:buFont typeface="Arial" panose="020B0604020202020204" pitchFamily="34" charset="0"/>
              <a:buChar char="•"/>
            </a:pPr>
            <a:r>
              <a:rPr lang="en-US" sz="2800" dirty="0">
                <a:latin typeface="Calibri (Основной текст)"/>
              </a:rPr>
              <a:t>Insertion into plasma – Al</a:t>
            </a:r>
            <a:endParaRPr lang="ru-RU" sz="2800" dirty="0">
              <a:latin typeface="Calibri (Основной текст)"/>
            </a:endParaRPr>
          </a:p>
          <a:p>
            <a:pPr marL="285750" indent="-285750">
              <a:lnSpc>
                <a:spcPct val="150000"/>
              </a:lnSpc>
              <a:buFont typeface="Arial" panose="020B0604020202020204" pitchFamily="34" charset="0"/>
              <a:buChar char="•"/>
            </a:pPr>
            <a:r>
              <a:rPr lang="en-US" sz="2800" dirty="0">
                <a:latin typeface="Calibri (Основной текст)"/>
              </a:rPr>
              <a:t>Sputtering – Al, Ta, Cu</a:t>
            </a:r>
            <a:endParaRPr lang="ru-RU" sz="2800" dirty="0">
              <a:latin typeface="Calibri (Основной текст)"/>
            </a:endParaRPr>
          </a:p>
        </p:txBody>
      </p:sp>
      <p:sp>
        <p:nvSpPr>
          <p:cNvPr id="6"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alibri Light (Заголовки)"/>
                <a:cs typeface="Times New Roman" panose="02020603050405020304" pitchFamily="18" charset="0"/>
              </a:rPr>
              <a:t>Metallic ion beams production </a:t>
            </a:r>
            <a:endParaRPr lang="ru-RU" sz="3200" b="1" dirty="0"/>
          </a:p>
        </p:txBody>
      </p:sp>
      <p:cxnSp>
        <p:nvCxnSpPr>
          <p:cNvPr id="3" name="Прямая со стрелкой 2"/>
          <p:cNvCxnSpPr/>
          <p:nvPr/>
        </p:nvCxnSpPr>
        <p:spPr>
          <a:xfrm>
            <a:off x="7456004" y="2846457"/>
            <a:ext cx="1193800"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8992704" y="2584847"/>
            <a:ext cx="2436886" cy="523220"/>
          </a:xfrm>
          <a:prstGeom prst="rect">
            <a:avLst/>
          </a:prstGeom>
          <a:noFill/>
        </p:spPr>
        <p:txBody>
          <a:bodyPr wrap="none" rtlCol="0">
            <a:spAutoFit/>
          </a:bodyPr>
          <a:lstStyle/>
          <a:p>
            <a:r>
              <a:rPr lang="en-US" sz="2800" dirty="0">
                <a:latin typeface="Calibri (Основной текст)"/>
              </a:rPr>
              <a:t>Up to 1000 </a:t>
            </a:r>
            <a:r>
              <a:rPr lang="en-US" sz="2800" baseline="30000" dirty="0" err="1">
                <a:latin typeface="Calibri (Основной текст)"/>
              </a:rPr>
              <a:t>o</a:t>
            </a:r>
            <a:r>
              <a:rPr lang="en-US" sz="2800" dirty="0" err="1">
                <a:latin typeface="Calibri (Основной текст)"/>
              </a:rPr>
              <a:t>C</a:t>
            </a:r>
            <a:endParaRPr lang="ru-RU" sz="2800" dirty="0">
              <a:latin typeface="Calibri (Основной текст)"/>
            </a:endParaRPr>
          </a:p>
        </p:txBody>
      </p:sp>
      <p:sp>
        <p:nvSpPr>
          <p:cNvPr id="9" name="TextBox 8"/>
          <p:cNvSpPr txBox="1"/>
          <p:nvPr/>
        </p:nvSpPr>
        <p:spPr>
          <a:xfrm>
            <a:off x="8707242" y="4244905"/>
            <a:ext cx="3198311" cy="523220"/>
          </a:xfrm>
          <a:prstGeom prst="rect">
            <a:avLst/>
          </a:prstGeom>
          <a:noFill/>
        </p:spPr>
        <p:txBody>
          <a:bodyPr wrap="none" rtlCol="0">
            <a:spAutoFit/>
          </a:bodyPr>
          <a:lstStyle/>
          <a:p>
            <a:r>
              <a:rPr lang="en-US" sz="2800" dirty="0">
                <a:latin typeface="Calibri (Основной текст)"/>
              </a:rPr>
              <a:t>More than 1000 </a:t>
            </a:r>
            <a:r>
              <a:rPr lang="en-US" sz="2800" baseline="30000" dirty="0" err="1">
                <a:latin typeface="Calibri (Основной текст)"/>
              </a:rPr>
              <a:t>o</a:t>
            </a:r>
            <a:r>
              <a:rPr lang="en-US" sz="2800" dirty="0" err="1">
                <a:latin typeface="Calibri (Основной текст)"/>
              </a:rPr>
              <a:t>C</a:t>
            </a:r>
            <a:endParaRPr lang="ru-RU" sz="2800" dirty="0">
              <a:latin typeface="Calibri (Основной текст)"/>
            </a:endParaRPr>
          </a:p>
        </p:txBody>
      </p:sp>
      <p:sp>
        <p:nvSpPr>
          <p:cNvPr id="10" name="Правая фигурная скобка 9"/>
          <p:cNvSpPr/>
          <p:nvPr/>
        </p:nvSpPr>
        <p:spPr>
          <a:xfrm>
            <a:off x="7881685" y="3468757"/>
            <a:ext cx="514119" cy="2075516"/>
          </a:xfrm>
          <a:prstGeom prst="rightBrace">
            <a:avLst>
              <a:gd name="adj1" fmla="val 63889"/>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 name="Прямоугольник 1">
            <a:extLst>
              <a:ext uri="{FF2B5EF4-FFF2-40B4-BE49-F238E27FC236}">
                <a16:creationId xmlns:a16="http://schemas.microsoft.com/office/drawing/2014/main" id="{A7339BA6-54EE-430D-ADB5-1E6085B85E56}"/>
              </a:ext>
            </a:extLst>
          </p:cNvPr>
          <p:cNvSpPr/>
          <p:nvPr/>
        </p:nvSpPr>
        <p:spPr>
          <a:xfrm>
            <a:off x="432905" y="2628070"/>
            <a:ext cx="6516536" cy="43677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000"/>
          </a:p>
        </p:txBody>
      </p:sp>
      <p:sp>
        <p:nvSpPr>
          <p:cNvPr id="11" name="Прямоугольник 10">
            <a:extLst>
              <a:ext uri="{FF2B5EF4-FFF2-40B4-BE49-F238E27FC236}">
                <a16:creationId xmlns:a16="http://schemas.microsoft.com/office/drawing/2014/main" id="{F1130E42-BA56-487B-9308-AD62C414098F}"/>
              </a:ext>
            </a:extLst>
          </p:cNvPr>
          <p:cNvSpPr/>
          <p:nvPr/>
        </p:nvSpPr>
        <p:spPr>
          <a:xfrm>
            <a:off x="429871" y="3870963"/>
            <a:ext cx="5205428" cy="436774"/>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000"/>
          </a:p>
        </p:txBody>
      </p:sp>
      <p:sp>
        <p:nvSpPr>
          <p:cNvPr id="12" name="Прямоугольник 11">
            <a:extLst>
              <a:ext uri="{FF2B5EF4-FFF2-40B4-BE49-F238E27FC236}">
                <a16:creationId xmlns:a16="http://schemas.microsoft.com/office/drawing/2014/main" id="{A994A2D1-3AA2-4F9F-8847-F1FD5227B3AA}"/>
              </a:ext>
            </a:extLst>
          </p:cNvPr>
          <p:cNvSpPr/>
          <p:nvPr/>
        </p:nvSpPr>
        <p:spPr>
          <a:xfrm>
            <a:off x="286447" y="3853382"/>
            <a:ext cx="6807838" cy="1783625"/>
          </a:xfrm>
          <a:prstGeom prst="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000"/>
          </a:p>
        </p:txBody>
      </p:sp>
      <p:sp>
        <p:nvSpPr>
          <p:cNvPr id="13" name="Прямоугольник 12">
            <a:extLst>
              <a:ext uri="{FF2B5EF4-FFF2-40B4-BE49-F238E27FC236}">
                <a16:creationId xmlns:a16="http://schemas.microsoft.com/office/drawing/2014/main" id="{00F191A2-7B49-4771-A563-0DC59FAFCEC3}"/>
              </a:ext>
            </a:extLst>
          </p:cNvPr>
          <p:cNvSpPr/>
          <p:nvPr/>
        </p:nvSpPr>
        <p:spPr>
          <a:xfrm>
            <a:off x="286447" y="2524113"/>
            <a:ext cx="6807838" cy="660152"/>
          </a:xfrm>
          <a:prstGeom prst="rect">
            <a:avLst/>
          </a:prstGeom>
          <a:noFill/>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ru-RU" sz="1000"/>
          </a:p>
        </p:txBody>
      </p:sp>
    </p:spTree>
    <p:extLst>
      <p:ext uri="{BB962C8B-B14F-4D97-AF65-F5344CB8AC3E}">
        <p14:creationId xmlns:p14="http://schemas.microsoft.com/office/powerpoint/2010/main" val="196633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l="4131" t="16653" r="4828" b="6076"/>
          <a:stretch>
            <a:fillRect/>
          </a:stretch>
        </p:blipFill>
        <p:spPr>
          <a:xfrm>
            <a:off x="1703389" y="188914"/>
            <a:ext cx="3455987" cy="2676525"/>
          </a:xfrm>
          <a:solidFill>
            <a:schemeClr val="bg1"/>
          </a:solidFill>
          <a:ln>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5235" name="Text Box 3"/>
          <p:cNvSpPr txBox="1">
            <a:spLocks noChangeArrowheads="1"/>
          </p:cNvSpPr>
          <p:nvPr/>
        </p:nvSpPr>
        <p:spPr bwMode="auto">
          <a:xfrm>
            <a:off x="5232401" y="1125538"/>
            <a:ext cx="3889375" cy="620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ru-RU" sz="1600" b="1" dirty="0"/>
              <a:t>PIG: I </a:t>
            </a:r>
            <a:r>
              <a:rPr lang="en-US" altLang="ru-RU" sz="1600" b="1" dirty="0">
                <a:cs typeface="Arial" panose="020B0604020202020204" pitchFamily="34" charset="0"/>
              </a:rPr>
              <a:t>~ 0.1 p</a:t>
            </a:r>
            <a:r>
              <a:rPr lang="el-GR" altLang="ru-RU" sz="1600" b="1" dirty="0">
                <a:cs typeface="Arial" panose="020B0604020202020204" pitchFamily="34" charset="0"/>
              </a:rPr>
              <a:t>μ</a:t>
            </a:r>
            <a:r>
              <a:rPr lang="en-US" altLang="ru-RU" sz="1600" b="1" dirty="0">
                <a:cs typeface="Arial" panose="020B0604020202020204" pitchFamily="34" charset="0"/>
              </a:rPr>
              <a:t>A, </a:t>
            </a:r>
            <a:endParaRPr lang="ru-RU" altLang="ru-RU" sz="1600" b="1" dirty="0">
              <a:cs typeface="Arial" panose="020B0604020202020204" pitchFamily="34" charset="0"/>
            </a:endParaRPr>
          </a:p>
          <a:p>
            <a:pPr algn="l" eaLnBrk="1" hangingPunct="1"/>
            <a:r>
              <a:rPr lang="en-US" altLang="ru-RU" b="1" dirty="0"/>
              <a:t>48Ca </a:t>
            </a:r>
            <a:r>
              <a:rPr lang="ru-RU" altLang="ru-RU" b="1" dirty="0" err="1"/>
              <a:t>consumption</a:t>
            </a:r>
            <a:r>
              <a:rPr lang="en-US" altLang="ru-RU" b="1" dirty="0"/>
              <a:t>: </a:t>
            </a:r>
            <a:r>
              <a:rPr lang="ru-RU" altLang="ru-RU" sz="1600" b="1" dirty="0">
                <a:cs typeface="Arial" panose="020B0604020202020204" pitchFamily="34" charset="0"/>
              </a:rPr>
              <a:t> 4 </a:t>
            </a:r>
            <a:r>
              <a:rPr lang="en-US" altLang="ru-RU" sz="1600" b="1" dirty="0">
                <a:cs typeface="Arial" panose="020B0604020202020204" pitchFamily="34" charset="0"/>
              </a:rPr>
              <a:t>÷</a:t>
            </a:r>
            <a:r>
              <a:rPr lang="ru-RU" altLang="ru-RU" sz="1600" b="1" dirty="0">
                <a:cs typeface="Arial" panose="020B0604020202020204" pitchFamily="34" charset="0"/>
              </a:rPr>
              <a:t> 15 </a:t>
            </a:r>
            <a:r>
              <a:rPr lang="en-US" altLang="ru-RU" sz="1600" b="1" dirty="0">
                <a:cs typeface="Arial" panose="020B0604020202020204" pitchFamily="34" charset="0"/>
              </a:rPr>
              <a:t>mg</a:t>
            </a:r>
            <a:r>
              <a:rPr lang="ru-RU" altLang="ru-RU" sz="1600" b="1" dirty="0">
                <a:cs typeface="Arial" panose="020B0604020202020204" pitchFamily="34" charset="0"/>
              </a:rPr>
              <a:t>/</a:t>
            </a:r>
            <a:r>
              <a:rPr lang="en-US" altLang="ru-RU" sz="1600" b="1" dirty="0">
                <a:cs typeface="Arial" panose="020B0604020202020204" pitchFamily="34" charset="0"/>
              </a:rPr>
              <a:t>h</a:t>
            </a:r>
            <a:endParaRPr lang="ru-RU" altLang="ru-RU" sz="1600" b="1" dirty="0">
              <a:cs typeface="Arial" panose="020B0604020202020204" pitchFamily="34" charset="0"/>
            </a:endParaRPr>
          </a:p>
        </p:txBody>
      </p:sp>
      <p:sp>
        <p:nvSpPr>
          <p:cNvPr id="95236" name="Text Box 4"/>
          <p:cNvSpPr txBox="1">
            <a:spLocks noChangeArrowheads="1"/>
          </p:cNvSpPr>
          <p:nvPr/>
        </p:nvSpPr>
        <p:spPr bwMode="auto">
          <a:xfrm>
            <a:off x="6383338" y="1"/>
            <a:ext cx="4284662" cy="519113"/>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ru-RU" sz="2800" b="1">
                <a:solidFill>
                  <a:srgbClr val="FFFF00"/>
                </a:solidFill>
              </a:rPr>
              <a:t>Cyclotron U-400.  </a:t>
            </a:r>
            <a:r>
              <a:rPr lang="en-US" altLang="ru-RU" sz="2400" b="1" baseline="30000">
                <a:solidFill>
                  <a:srgbClr val="FFFF00"/>
                </a:solidFill>
              </a:rPr>
              <a:t>48</a:t>
            </a:r>
            <a:r>
              <a:rPr lang="en-US" altLang="ru-RU" sz="2400" b="1">
                <a:solidFill>
                  <a:srgbClr val="FFFF00"/>
                </a:solidFill>
              </a:rPr>
              <a:t>Ca</a:t>
            </a:r>
            <a:r>
              <a:rPr lang="en-US" altLang="ru-RU" sz="2400" b="1" baseline="30000">
                <a:solidFill>
                  <a:srgbClr val="FFFF00"/>
                </a:solidFill>
              </a:rPr>
              <a:t>5+ </a:t>
            </a:r>
            <a:endParaRPr lang="en-US" altLang="ru-RU" sz="2000" b="1">
              <a:solidFill>
                <a:srgbClr val="FFFF00"/>
              </a:solidFill>
            </a:endParaRPr>
          </a:p>
        </p:txBody>
      </p:sp>
      <p:sp>
        <p:nvSpPr>
          <p:cNvPr id="221189" name="Text Box 5"/>
          <p:cNvSpPr txBox="1">
            <a:spLocks noChangeArrowheads="1"/>
          </p:cNvSpPr>
          <p:nvPr/>
        </p:nvSpPr>
        <p:spPr bwMode="auto">
          <a:xfrm>
            <a:off x="7175501" y="549276"/>
            <a:ext cx="2016125" cy="51911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ru-RU" altLang="ru-RU" sz="2800" b="1">
                <a:effectLst>
                  <a:outerShdw blurRad="38100" dist="38100" dir="2700000" algn="tl">
                    <a:srgbClr val="FFFFFF"/>
                  </a:outerShdw>
                </a:effectLst>
                <a:latin typeface="Times New Roman" panose="02020603050405020304" pitchFamily="18" charset="0"/>
              </a:rPr>
              <a:t>1996 г.</a:t>
            </a:r>
          </a:p>
        </p:txBody>
      </p:sp>
      <p:pic>
        <p:nvPicPr>
          <p:cNvPr id="9523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2997200"/>
            <a:ext cx="4365625"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Text Box 7"/>
          <p:cNvSpPr txBox="1">
            <a:spLocks noChangeArrowheads="1"/>
          </p:cNvSpPr>
          <p:nvPr/>
        </p:nvSpPr>
        <p:spPr bwMode="auto">
          <a:xfrm>
            <a:off x="6672263" y="1916113"/>
            <a:ext cx="3816350" cy="620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ru-RU" sz="1600" b="1" dirty="0">
                <a:cs typeface="Arial" panose="020B0604020202020204" pitchFamily="34" charset="0"/>
              </a:rPr>
              <a:t>ECR: </a:t>
            </a:r>
            <a:r>
              <a:rPr lang="en-US" altLang="ru-RU" sz="1600" b="1" dirty="0"/>
              <a:t>I ~ 10 p</a:t>
            </a:r>
            <a:r>
              <a:rPr lang="el-GR" altLang="ru-RU" sz="1600" b="1" dirty="0"/>
              <a:t>μ</a:t>
            </a:r>
            <a:r>
              <a:rPr lang="en-US" altLang="ru-RU" sz="1600" b="1" dirty="0"/>
              <a:t>A, </a:t>
            </a:r>
            <a:endParaRPr lang="ru-RU" altLang="ru-RU" sz="1600" b="1" dirty="0"/>
          </a:p>
          <a:p>
            <a:pPr algn="l" eaLnBrk="1" hangingPunct="1"/>
            <a:r>
              <a:rPr lang="en-US" altLang="ru-RU" b="1" dirty="0"/>
              <a:t>48Ca </a:t>
            </a:r>
            <a:r>
              <a:rPr lang="ru-RU" altLang="ru-RU" b="1" dirty="0" err="1"/>
              <a:t>consumption</a:t>
            </a:r>
            <a:r>
              <a:rPr lang="ru-RU" altLang="ru-RU" dirty="0"/>
              <a:t> </a:t>
            </a:r>
            <a:r>
              <a:rPr lang="en-US" altLang="ru-RU" sz="1600" b="1" dirty="0"/>
              <a:t>0.</a:t>
            </a:r>
            <a:r>
              <a:rPr lang="ru-RU" altLang="ru-RU" sz="1600" b="1" dirty="0"/>
              <a:t>4 </a:t>
            </a:r>
            <a:r>
              <a:rPr lang="en-US" altLang="ru-RU" sz="1600" b="1" dirty="0"/>
              <a:t>÷</a:t>
            </a:r>
            <a:r>
              <a:rPr lang="ru-RU" altLang="ru-RU" sz="1600" b="1" dirty="0"/>
              <a:t> </a:t>
            </a:r>
            <a:r>
              <a:rPr lang="en-US" altLang="ru-RU" sz="1600" b="1" dirty="0"/>
              <a:t>0.</a:t>
            </a:r>
            <a:r>
              <a:rPr lang="ru-RU" altLang="ru-RU" sz="1600" b="1" dirty="0"/>
              <a:t>5 </a:t>
            </a:r>
            <a:r>
              <a:rPr lang="en-US" altLang="ru-RU" b="1" dirty="0"/>
              <a:t>mg</a:t>
            </a:r>
            <a:r>
              <a:rPr lang="ru-RU" altLang="ru-RU" b="1" dirty="0"/>
              <a:t>/</a:t>
            </a:r>
            <a:r>
              <a:rPr lang="en-US" altLang="ru-RU" b="1" dirty="0"/>
              <a:t>h</a:t>
            </a:r>
            <a:endParaRPr lang="ru-RU" altLang="ru-RU" b="1" dirty="0"/>
          </a:p>
        </p:txBody>
      </p:sp>
      <p:sp>
        <p:nvSpPr>
          <p:cNvPr id="95240" name="Line 8"/>
          <p:cNvSpPr>
            <a:spLocks noChangeShapeType="1"/>
          </p:cNvSpPr>
          <p:nvPr/>
        </p:nvSpPr>
        <p:spPr bwMode="auto">
          <a:xfrm>
            <a:off x="5735638" y="1773238"/>
            <a:ext cx="0" cy="576262"/>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5241" name="Line 9"/>
          <p:cNvSpPr>
            <a:spLocks noChangeShapeType="1"/>
          </p:cNvSpPr>
          <p:nvPr/>
        </p:nvSpPr>
        <p:spPr bwMode="auto">
          <a:xfrm>
            <a:off x="5735639" y="2349500"/>
            <a:ext cx="936625" cy="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5242" name="Rectangle 10"/>
          <p:cNvSpPr>
            <a:spLocks noChangeArrowheads="1"/>
          </p:cNvSpPr>
          <p:nvPr/>
        </p:nvSpPr>
        <p:spPr bwMode="auto">
          <a:xfrm>
            <a:off x="5808663" y="3644900"/>
            <a:ext cx="4572000" cy="1474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a:solidFill>
                  <a:schemeClr val="tx1"/>
                </a:solidFill>
                <a:latin typeface="Arial" panose="020B0604020202020204" pitchFamily="34" charset="0"/>
              </a:defRPr>
            </a:lvl1pPr>
            <a:lvl2pPr marL="742950" indent="-285750" algn="ctr">
              <a:defRPr>
                <a:solidFill>
                  <a:schemeClr val="tx1"/>
                </a:solidFill>
                <a:latin typeface="Arial" panose="020B0604020202020204" pitchFamily="34" charset="0"/>
              </a:defRPr>
            </a:lvl2pPr>
            <a:lvl3pPr marL="1143000" indent="-228600" algn="ctr">
              <a:defRPr>
                <a:solidFill>
                  <a:schemeClr val="tx1"/>
                </a:solidFill>
                <a:latin typeface="Arial" panose="020B0604020202020204" pitchFamily="34" charset="0"/>
              </a:defRPr>
            </a:lvl3pPr>
            <a:lvl4pPr marL="1600200" indent="-228600" algn="ctr">
              <a:defRPr>
                <a:solidFill>
                  <a:schemeClr val="tx1"/>
                </a:solidFill>
                <a:latin typeface="Arial" panose="020B0604020202020204" pitchFamily="34" charset="0"/>
              </a:defRPr>
            </a:lvl4pPr>
            <a:lvl5pPr marL="2057400" indent="-228600" algn="ctr">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ru-RU" b="1" dirty="0"/>
              <a:t>I ~  1p</a:t>
            </a:r>
            <a:r>
              <a:rPr lang="el-GR" altLang="ru-RU" b="1" dirty="0"/>
              <a:t>μ</a:t>
            </a:r>
            <a:r>
              <a:rPr lang="en-US" altLang="ru-RU" b="1" dirty="0"/>
              <a:t>A </a:t>
            </a:r>
          </a:p>
          <a:p>
            <a:pPr algn="l"/>
            <a:endParaRPr lang="en-US" altLang="ru-RU" dirty="0"/>
          </a:p>
          <a:p>
            <a:pPr algn="l"/>
            <a:r>
              <a:rPr lang="en-US" altLang="ru-RU" dirty="0"/>
              <a:t>Transformation of 48Ca as working substance into the  48Ca beam on target is about 1% in routine operation.</a:t>
            </a:r>
            <a:endParaRPr lang="ru-RU" altLang="ru-RU" dirty="0"/>
          </a:p>
        </p:txBody>
      </p:sp>
      <p:sp>
        <p:nvSpPr>
          <p:cNvPr id="221195" name="Text Box 11"/>
          <p:cNvSpPr txBox="1">
            <a:spLocks noChangeArrowheads="1"/>
          </p:cNvSpPr>
          <p:nvPr/>
        </p:nvSpPr>
        <p:spPr bwMode="auto">
          <a:xfrm>
            <a:off x="7175501" y="3068639"/>
            <a:ext cx="2016125" cy="528637"/>
          </a:xfrm>
          <a:prstGeom prst="rect">
            <a:avLst/>
          </a:prstGeom>
          <a:solidFill>
            <a:schemeClr val="accent1"/>
          </a:solidFill>
          <a:ln w="9525">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ru-RU" sz="2800" b="1">
                <a:effectLst>
                  <a:outerShdw blurRad="38100" dist="38100" dir="2700000" algn="tl">
                    <a:srgbClr val="FFFFFF"/>
                  </a:outerShdw>
                </a:effectLst>
                <a:latin typeface="Times New Roman" panose="02020603050405020304" pitchFamily="18" charset="0"/>
              </a:rPr>
              <a:t>2010</a:t>
            </a:r>
            <a:r>
              <a:rPr lang="ru-RU" altLang="ru-RU" sz="2800" b="1">
                <a:effectLst>
                  <a:outerShdw blurRad="38100" dist="38100" dir="2700000" algn="tl">
                    <a:srgbClr val="FFFFFF"/>
                  </a:outerShdw>
                </a:effectLst>
                <a:latin typeface="Times New Roman" panose="02020603050405020304" pitchFamily="18" charset="0"/>
              </a:rPr>
              <a:t> г.</a:t>
            </a:r>
          </a:p>
        </p:txBody>
      </p:sp>
    </p:spTree>
    <p:extLst>
      <p:ext uri="{BB962C8B-B14F-4D97-AF65-F5344CB8AC3E}">
        <p14:creationId xmlns:p14="http://schemas.microsoft.com/office/powerpoint/2010/main" val="396582096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5559426" y="20638"/>
            <a:ext cx="5076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ru-RU" sz="2800" b="1">
                <a:solidFill>
                  <a:srgbClr val="C00000"/>
                </a:solidFill>
                <a:latin typeface="Times New Roman" panose="02020603050405020304" pitchFamily="18" charset="0"/>
                <a:cs typeface="Arial" panose="020B0604020202020204" pitchFamily="34" charset="0"/>
              </a:rPr>
              <a:t>U400 CYCLOTRON</a:t>
            </a:r>
          </a:p>
          <a:p>
            <a:pPr eaLnBrk="1" hangingPunct="1"/>
            <a:r>
              <a:rPr lang="en-US" altLang="ru-RU" sz="2800" b="1">
                <a:solidFill>
                  <a:srgbClr val="C00000"/>
                </a:solidFill>
                <a:latin typeface="Times New Roman" panose="02020603050405020304" pitchFamily="18" charset="0"/>
                <a:cs typeface="Arial" panose="020B0604020202020204" pitchFamily="34" charset="0"/>
              </a:rPr>
              <a:t>stand-alone &amp; post-accelerator</a:t>
            </a:r>
          </a:p>
        </p:txBody>
      </p:sp>
      <p:sp>
        <p:nvSpPr>
          <p:cNvPr id="32771" name="TextBox 1"/>
          <p:cNvSpPr txBox="1">
            <a:spLocks noChangeArrowheads="1"/>
          </p:cNvSpPr>
          <p:nvPr/>
        </p:nvSpPr>
        <p:spPr bwMode="auto">
          <a:xfrm>
            <a:off x="1919289" y="4292600"/>
            <a:ext cx="41417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buClr>
                <a:srgbClr val="FF3300"/>
              </a:buClr>
              <a:buFont typeface="Wingdings" panose="05000000000000000000" pitchFamily="2" charset="2"/>
              <a:buChar char="Ø"/>
            </a:pPr>
            <a:r>
              <a:rPr lang="en-US" altLang="ru-RU" sz="2000" b="1">
                <a:solidFill>
                  <a:srgbClr val="002060"/>
                </a:solidFill>
                <a:latin typeface="Times New Roman" panose="02020603050405020304" pitchFamily="18" charset="0"/>
                <a:cs typeface="Arial" panose="020B0604020202020204" pitchFamily="34" charset="0"/>
              </a:rPr>
              <a:t>New heavy isotopes</a:t>
            </a:r>
          </a:p>
          <a:p>
            <a:pPr algn="l" eaLnBrk="1" hangingPunct="1">
              <a:buClr>
                <a:srgbClr val="FF3300"/>
              </a:buClr>
              <a:buFont typeface="Wingdings" panose="05000000000000000000" pitchFamily="2" charset="2"/>
              <a:buChar char="Ø"/>
            </a:pPr>
            <a:r>
              <a:rPr lang="en-US" altLang="ru-RU" sz="2000" b="1">
                <a:solidFill>
                  <a:srgbClr val="002060"/>
                </a:solidFill>
                <a:latin typeface="Times New Roman" panose="02020603050405020304" pitchFamily="18" charset="0"/>
                <a:cs typeface="Arial" panose="020B0604020202020204" pitchFamily="34" charset="0"/>
              </a:rPr>
              <a:t>Fusion-fission</a:t>
            </a:r>
          </a:p>
          <a:p>
            <a:pPr algn="l" eaLnBrk="1" hangingPunct="1">
              <a:buClr>
                <a:srgbClr val="FF3300"/>
              </a:buClr>
              <a:buFont typeface="Wingdings" panose="05000000000000000000" pitchFamily="2" charset="2"/>
              <a:buChar char="Ø"/>
            </a:pPr>
            <a:r>
              <a:rPr lang="en-US" altLang="ru-RU" sz="2000" b="1">
                <a:solidFill>
                  <a:srgbClr val="002060"/>
                </a:solidFill>
                <a:latin typeface="Times New Roman" panose="02020603050405020304" pitchFamily="18" charset="0"/>
                <a:cs typeface="Arial" panose="020B0604020202020204" pitchFamily="34" charset="0"/>
              </a:rPr>
              <a:t>Nuclear spectroscopy</a:t>
            </a:r>
          </a:p>
          <a:p>
            <a:pPr algn="l" eaLnBrk="1" hangingPunct="1">
              <a:buClr>
                <a:srgbClr val="FF3300"/>
              </a:buClr>
              <a:buFont typeface="Wingdings" panose="05000000000000000000" pitchFamily="2" charset="2"/>
              <a:buChar char="Ø"/>
            </a:pPr>
            <a:r>
              <a:rPr lang="en-US" altLang="ru-RU" sz="2000" b="1">
                <a:solidFill>
                  <a:srgbClr val="002060"/>
                </a:solidFill>
                <a:latin typeface="Times New Roman" panose="02020603050405020304" pitchFamily="18" charset="0"/>
                <a:cs typeface="Arial" panose="020B0604020202020204" pitchFamily="34" charset="0"/>
              </a:rPr>
              <a:t>SHE chemistry</a:t>
            </a:r>
          </a:p>
          <a:p>
            <a:pPr algn="l" eaLnBrk="1" hangingPunct="1">
              <a:buClr>
                <a:srgbClr val="FF3300"/>
              </a:buClr>
              <a:buFont typeface="Wingdings" panose="05000000000000000000" pitchFamily="2" charset="2"/>
              <a:buChar char="Ø"/>
            </a:pPr>
            <a:r>
              <a:rPr lang="en-US" altLang="ru-RU" sz="2000" b="1">
                <a:solidFill>
                  <a:srgbClr val="002060"/>
                </a:solidFill>
                <a:latin typeface="Times New Roman" panose="02020603050405020304" pitchFamily="18" charset="0"/>
                <a:cs typeface="Arial" panose="020B0604020202020204" pitchFamily="34" charset="0"/>
              </a:rPr>
              <a:t>Multi nucleon transfer reactions;</a:t>
            </a:r>
          </a:p>
          <a:p>
            <a:pPr algn="l" eaLnBrk="1" hangingPunct="1">
              <a:buClr>
                <a:srgbClr val="FF3300"/>
              </a:buClr>
              <a:buFont typeface="Wingdings" panose="05000000000000000000" pitchFamily="2" charset="2"/>
              <a:buChar char="Ø"/>
            </a:pPr>
            <a:r>
              <a:rPr lang="en-US" altLang="ru-RU" sz="2000" b="1">
                <a:solidFill>
                  <a:srgbClr val="002060"/>
                </a:solidFill>
                <a:latin typeface="Times New Roman" panose="02020603050405020304" pitchFamily="18" charset="0"/>
                <a:cs typeface="Arial" panose="020B0604020202020204" pitchFamily="34" charset="0"/>
              </a:rPr>
              <a:t>Reactions with exotic nuclei</a:t>
            </a:r>
          </a:p>
          <a:p>
            <a:pPr algn="l" eaLnBrk="1" hangingPunct="1">
              <a:buClr>
                <a:srgbClr val="FF3300"/>
              </a:buClr>
              <a:buFont typeface="Wingdings" panose="05000000000000000000" pitchFamily="2" charset="2"/>
              <a:buChar char="Ø"/>
            </a:pPr>
            <a:r>
              <a:rPr lang="en-US" altLang="ru-RU" sz="2000" b="1">
                <a:solidFill>
                  <a:srgbClr val="002060"/>
                </a:solidFill>
                <a:latin typeface="Times New Roman" panose="02020603050405020304" pitchFamily="18" charset="0"/>
                <a:cs typeface="Arial" panose="020B0604020202020204" pitchFamily="34" charset="0"/>
              </a:rPr>
              <a:t>Structure of light exotic nuclei;</a:t>
            </a:r>
          </a:p>
        </p:txBody>
      </p:sp>
      <p:pic>
        <p:nvPicPr>
          <p:cNvPr id="32772" name="Picture 5" descr="u4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4538" y="115888"/>
            <a:ext cx="3289300"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166"/>
          <p:cNvGraphicFramePr>
            <a:graphicFrameLocks noGrp="1"/>
          </p:cNvGraphicFramePr>
          <p:nvPr/>
        </p:nvGraphicFramePr>
        <p:xfrm>
          <a:off x="6311900" y="981076"/>
          <a:ext cx="3913188" cy="5743571"/>
        </p:xfrm>
        <a:graphic>
          <a:graphicData uri="http://schemas.openxmlformats.org/drawingml/2006/table">
            <a:tbl>
              <a:tblPr/>
              <a:tblGrid>
                <a:gridCol w="1112838">
                  <a:extLst>
                    <a:ext uri="{9D8B030D-6E8A-4147-A177-3AD203B41FA5}">
                      <a16:colId xmlns:a16="http://schemas.microsoft.com/office/drawing/2014/main" val="20000"/>
                    </a:ext>
                  </a:extLst>
                </a:gridCol>
                <a:gridCol w="1651000">
                  <a:extLst>
                    <a:ext uri="{9D8B030D-6E8A-4147-A177-3AD203B41FA5}">
                      <a16:colId xmlns:a16="http://schemas.microsoft.com/office/drawing/2014/main" val="20001"/>
                    </a:ext>
                  </a:extLst>
                </a:gridCol>
                <a:gridCol w="1149350">
                  <a:extLst>
                    <a:ext uri="{9D8B030D-6E8A-4147-A177-3AD203B41FA5}">
                      <a16:colId xmlns:a16="http://schemas.microsoft.com/office/drawing/2014/main" val="20002"/>
                    </a:ext>
                  </a:extLst>
                </a:gridCol>
              </a:tblGrid>
              <a:tr h="62235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dirty="0">
                          <a:ln>
                            <a:noFill/>
                          </a:ln>
                          <a:solidFill>
                            <a:srgbClr val="000000"/>
                          </a:solidFill>
                          <a:effectLst/>
                          <a:latin typeface="Times New Roman" pitchFamily="18" charset="0"/>
                          <a:cs typeface="Times New Roman" pitchFamily="18" charset="0"/>
                        </a:rPr>
                        <a:t>Ion</a:t>
                      </a:r>
                      <a:endParaRPr kumimoji="0" lang="en-US" sz="1700" b="1" i="0" u="none" strike="noStrike" cap="none" normalizeH="0" baseline="0" dirty="0">
                        <a:ln>
                          <a:noFill/>
                        </a:ln>
                        <a:solidFill>
                          <a:schemeClr val="tx1"/>
                        </a:solidFill>
                        <a:effectLst/>
                        <a:latin typeface="Times New Roman" pitchFamily="18" charset="0"/>
                        <a:cs typeface="Arial"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Ion energy</a:t>
                      </a:r>
                      <a:endParaRPr kumimoji="0" lang="ru-RU" sz="1700" b="1" i="0" u="none" strike="noStrike" cap="none" normalizeH="0" baseline="0">
                        <a:ln>
                          <a:noFill/>
                        </a:ln>
                        <a:solidFill>
                          <a:srgbClr val="FFFF00"/>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[MeV/A]</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Times New Roman" pitchFamily="18" charset="0"/>
                          <a:cs typeface="Times New Roman" pitchFamily="18" charset="0"/>
                        </a:rPr>
                        <a:t>Output intensity</a:t>
                      </a:r>
                    </a:p>
                  </a:txBody>
                  <a:tcPr marL="91445" marR="91445"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extLst>
                  <a:ext uri="{0D108BD9-81ED-4DB2-BD59-A6C34878D82A}">
                    <a16:rowId xmlns:a16="http://schemas.microsoft.com/office/drawing/2014/main" val="10000"/>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a:t>
                      </a:r>
                      <a:r>
                        <a:rPr kumimoji="0" lang="en-US" sz="1800" b="0" i="0" u="none" strike="noStrike" cap="none" normalizeH="0" baseline="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dirty="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6</a:t>
                      </a:r>
                      <a:r>
                        <a:rPr kumimoji="0" lang="en-US" sz="1800" b="0" i="0" u="none" strike="noStrike" cap="none" normalizeH="0" baseline="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a:ln>
                            <a:noFill/>
                          </a:ln>
                          <a:solidFill>
                            <a:srgbClr val="000000"/>
                          </a:solidFill>
                          <a:effectLst/>
                          <a:latin typeface="Times New Roman" pitchFamily="18" charset="0"/>
                          <a:cs typeface="Times New Roman" pitchFamily="18" charset="0"/>
                        </a:rPr>
                        <a:t>10</a:t>
                      </a:r>
                      <a:r>
                        <a:rPr kumimoji="0" lang="en-US" sz="1800" b="0" i="0" u="none" strike="noStrike" cap="none" normalizeH="0" baseline="30000">
                          <a:ln>
                            <a:noFill/>
                          </a:ln>
                          <a:solidFill>
                            <a:srgbClr val="000000"/>
                          </a:solidFill>
                          <a:effectLst/>
                          <a:latin typeface="Times New Roman" pitchFamily="18" charset="0"/>
                          <a:cs typeface="Times New Roman" pitchFamily="18" charset="0"/>
                          <a:sym typeface="Symbol" pitchFamily="18" charset="2"/>
                        </a:rPr>
                        <a:t>7</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 pps</a:t>
                      </a: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8</a:t>
                      </a:r>
                      <a:r>
                        <a:rPr kumimoji="0" lang="en-US" sz="1800" b="0" i="0" u="none" strike="noStrike" cap="none" normalizeH="0" baseline="0">
                          <a:ln>
                            <a:noFill/>
                          </a:ln>
                          <a:solidFill>
                            <a:srgbClr val="000000"/>
                          </a:solidFill>
                          <a:effectLst/>
                          <a:latin typeface="Times New Roman" pitchFamily="18" charset="0"/>
                          <a:cs typeface="Times New Roman" pitchFamily="18" charset="0"/>
                        </a:rPr>
                        <a:t> He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7.9</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3"/>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16</a:t>
                      </a:r>
                      <a:r>
                        <a:rPr kumimoji="0" lang="en-US" sz="1800" b="0" i="0" u="none" strike="noStrike" cap="none" normalizeH="0" baseline="0">
                          <a:ln>
                            <a:noFill/>
                          </a:ln>
                          <a:solidFill>
                            <a:srgbClr val="000000"/>
                          </a:solidFill>
                          <a:effectLst/>
                          <a:latin typeface="Times New Roman" pitchFamily="18" charset="0"/>
                          <a:cs typeface="Times New Roman" pitchFamily="18" charset="0"/>
                        </a:rPr>
                        <a:t> O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2+</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5.7; 7.9</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5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4"/>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18</a:t>
                      </a:r>
                      <a:r>
                        <a:rPr kumimoji="0" lang="en-US" sz="1800" b="0" i="0" u="none" strike="noStrike" cap="none" normalizeH="0" baseline="0">
                          <a:ln>
                            <a:noFill/>
                          </a:ln>
                          <a:solidFill>
                            <a:srgbClr val="000000"/>
                          </a:solidFill>
                          <a:effectLst/>
                          <a:latin typeface="Times New Roman" pitchFamily="18" charset="0"/>
                          <a:cs typeface="Times New Roman" pitchFamily="18" charset="0"/>
                        </a:rPr>
                        <a:t>O</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3+</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7.8; 10.5; 15.8</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4.4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5"/>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40</a:t>
                      </a:r>
                      <a:r>
                        <a:rPr kumimoji="0" lang="en-US" sz="1800" b="0" i="0" u="none" strike="noStrike" cap="none" normalizeH="0" baseline="0">
                          <a:ln>
                            <a:noFill/>
                          </a:ln>
                          <a:solidFill>
                            <a:srgbClr val="000000"/>
                          </a:solidFill>
                          <a:effectLst/>
                          <a:latin typeface="Times New Roman" pitchFamily="18" charset="0"/>
                          <a:cs typeface="Times New Roman" pitchFamily="18" charset="0"/>
                        </a:rPr>
                        <a:t> Ar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4+</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3.8; 5.1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1.7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6"/>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48</a:t>
                      </a:r>
                      <a:r>
                        <a:rPr kumimoji="0" lang="en-US" sz="1800" b="0" i="0" u="none" strike="noStrike" cap="none" normalizeH="0" baseline="0">
                          <a:ln>
                            <a:noFill/>
                          </a:ln>
                          <a:solidFill>
                            <a:srgbClr val="000000"/>
                          </a:solidFill>
                          <a:effectLst/>
                          <a:latin typeface="Times New Roman" pitchFamily="18" charset="0"/>
                          <a:cs typeface="Times New Roman" pitchFamily="18" charset="0"/>
                        </a:rPr>
                        <a:t> Ca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3.7; 5.3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1.2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7"/>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48</a:t>
                      </a:r>
                      <a:r>
                        <a:rPr kumimoji="0" lang="en-US" sz="1800" b="0" i="0" u="none" strike="noStrike" cap="none" normalizeH="0" baseline="0">
                          <a:ln>
                            <a:noFill/>
                          </a:ln>
                          <a:solidFill>
                            <a:srgbClr val="000000"/>
                          </a:solidFill>
                          <a:effectLst/>
                          <a:latin typeface="Times New Roman" pitchFamily="18" charset="0"/>
                          <a:cs typeface="Times New Roman" pitchFamily="18" charset="0"/>
                        </a:rPr>
                        <a:t>Ca</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9+</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8.9; 11; 17.7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1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8"/>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50</a:t>
                      </a:r>
                      <a:r>
                        <a:rPr kumimoji="0" lang="en-US" sz="1800" b="0" i="0" u="none" strike="noStrike" cap="none" normalizeH="0" baseline="0">
                          <a:ln>
                            <a:noFill/>
                          </a:ln>
                          <a:solidFill>
                            <a:srgbClr val="000000"/>
                          </a:solidFill>
                          <a:effectLst/>
                          <a:latin typeface="Times New Roman" pitchFamily="18" charset="0"/>
                          <a:cs typeface="Times New Roman" pitchFamily="18" charset="0"/>
                        </a:rPr>
                        <a:t> Ti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5+</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3.6; 5.1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0.4 p</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a:ln>
                            <a:noFill/>
                          </a:ln>
                          <a:solidFill>
                            <a:srgbClr val="000000"/>
                          </a:solidFill>
                          <a:effectLst/>
                          <a:latin typeface="Times New Roman" pitchFamily="18" charset="0"/>
                          <a:cs typeface="Times New Roman" pitchFamily="18" charset="0"/>
                        </a:rPr>
                        <a:t>A</a:t>
                      </a:r>
                      <a:endPar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9"/>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58</a:t>
                      </a:r>
                      <a:r>
                        <a:rPr kumimoji="0" lang="en-US" sz="1800" b="0" i="0" u="none" strike="noStrike" cap="none" normalizeH="0" baseline="0">
                          <a:ln>
                            <a:noFill/>
                          </a:ln>
                          <a:solidFill>
                            <a:srgbClr val="000000"/>
                          </a:solidFill>
                          <a:effectLst/>
                          <a:latin typeface="Times New Roman" pitchFamily="18" charset="0"/>
                          <a:cs typeface="Times New Roman" pitchFamily="18" charset="0"/>
                        </a:rPr>
                        <a:t> Fe </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6+</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3.8; 5.4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0.7 p</a:t>
                      </a:r>
                      <a:r>
                        <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rPr>
                        <a:t></a:t>
                      </a:r>
                      <a:r>
                        <a:rPr kumimoji="0" lang="en-US" sz="1800" b="0" i="0" u="none" strike="noStrike" cap="none" normalizeH="0" baseline="0">
                          <a:ln>
                            <a:noFill/>
                          </a:ln>
                          <a:solidFill>
                            <a:srgbClr val="000000"/>
                          </a:solidFill>
                          <a:effectLst/>
                          <a:latin typeface="Times New Roman" pitchFamily="18" charset="0"/>
                          <a:cs typeface="Times New Roman" pitchFamily="18" charset="0"/>
                        </a:rPr>
                        <a:t>A</a:t>
                      </a:r>
                      <a:endParaRPr kumimoji="0" lang="en-US" sz="1800" b="0" i="0" u="none" strike="noStrike" cap="none" normalizeH="0" baseline="0">
                        <a:ln>
                          <a:noFill/>
                        </a:ln>
                        <a:solidFill>
                          <a:srgbClr val="000000"/>
                        </a:solidFill>
                        <a:effectLst/>
                        <a:latin typeface="Times New Roman" pitchFamily="18" charset="0"/>
                        <a:cs typeface="Times New Roman" pitchFamily="18" charset="0"/>
                        <a:sym typeface="Symbol" pitchFamily="18" charset="2"/>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10"/>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84</a:t>
                      </a:r>
                      <a:r>
                        <a:rPr kumimoji="0" lang="en-US" sz="1800" b="0" i="0" u="none" strike="noStrike" cap="none" normalizeH="0" baseline="0">
                          <a:ln>
                            <a:noFill/>
                          </a:ln>
                          <a:solidFill>
                            <a:srgbClr val="000000"/>
                          </a:solidFill>
                          <a:effectLst/>
                          <a:latin typeface="Times New Roman" pitchFamily="18" charset="0"/>
                          <a:cs typeface="Times New Roman" pitchFamily="18" charset="0"/>
                        </a:rPr>
                        <a:t>Kr</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8+</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3.1; 4.4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0.3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11"/>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rgbClr val="000000"/>
                          </a:solidFill>
                          <a:effectLst/>
                          <a:latin typeface="Times New Roman" pitchFamily="18" charset="0"/>
                          <a:cs typeface="Times New Roman" pitchFamily="18" charset="0"/>
                        </a:rPr>
                        <a:t>136</a:t>
                      </a:r>
                      <a:r>
                        <a:rPr kumimoji="0" lang="en-US" sz="1800" b="0" i="0" u="none" strike="noStrike" cap="none" normalizeH="0" baseline="0">
                          <a:ln>
                            <a:noFill/>
                          </a:ln>
                          <a:solidFill>
                            <a:srgbClr val="000000"/>
                          </a:solidFill>
                          <a:effectLst/>
                          <a:latin typeface="Times New Roman" pitchFamily="18" charset="0"/>
                          <a:cs typeface="Times New Roman" pitchFamily="18" charset="0"/>
                        </a:rPr>
                        <a:t>Xe</a:t>
                      </a:r>
                      <a:r>
                        <a:rPr kumimoji="0" lang="en-US" sz="1800" b="0" i="0" u="none" strike="noStrike" cap="none" normalizeH="0" baseline="30000">
                          <a:ln>
                            <a:noFill/>
                          </a:ln>
                          <a:solidFill>
                            <a:srgbClr val="000000"/>
                          </a:solidFill>
                          <a:effectLst/>
                          <a:latin typeface="Times New Roman" pitchFamily="18" charset="0"/>
                          <a:cs typeface="Times New Roman" pitchFamily="18" charset="0"/>
                        </a:rPr>
                        <a:t>14+</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3.3; 4.6; 6.9 *</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0.08 pμA</a:t>
                      </a:r>
                      <a:endParaRPr kumimoji="0" lang="en-US" sz="1800" b="0" i="0" u="none" strike="noStrike" cap="none" normalizeH="0" baseline="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12"/>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800" b="0" i="0" u="none" strike="noStrike" cap="none" normalizeH="0" baseline="30000">
                          <a:ln>
                            <a:noFill/>
                          </a:ln>
                          <a:solidFill>
                            <a:schemeClr val="tx1"/>
                          </a:solidFill>
                          <a:effectLst/>
                          <a:latin typeface="Times New Roman" pitchFamily="18" charset="0"/>
                        </a:rPr>
                        <a:t>160</a:t>
                      </a:r>
                      <a:r>
                        <a:rPr kumimoji="0" lang="en-US" sz="1800" b="0" i="0" u="none" strike="noStrike" cap="none" normalizeH="0" baseline="0">
                          <a:ln>
                            <a:noFill/>
                          </a:ln>
                          <a:solidFill>
                            <a:schemeClr val="tx1"/>
                          </a:solidFill>
                          <a:effectLst/>
                          <a:latin typeface="Times New Roman" pitchFamily="18" charset="0"/>
                        </a:rPr>
                        <a:t>Gd</a:t>
                      </a:r>
                      <a:r>
                        <a:rPr kumimoji="0" lang="en-US" sz="1800" b="0" i="0" u="none" strike="noStrike" cap="none" normalizeH="0" baseline="30000">
                          <a:ln>
                            <a:noFill/>
                          </a:ln>
                          <a:solidFill>
                            <a:schemeClr val="tx1"/>
                          </a:solidFill>
                          <a:effectLst/>
                          <a:latin typeface="Times New Roman" pitchFamily="18" charset="0"/>
                        </a:rPr>
                        <a:t>19+</a:t>
                      </a: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5.5</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Times New Roman" pitchFamily="18" charset="0"/>
                          <a:cs typeface="Times New Roman" pitchFamily="18" charset="0"/>
                        </a:rPr>
                        <a:t>0.01 pμA</a:t>
                      </a: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13"/>
                  </a:ext>
                </a:extLst>
              </a:tr>
              <a:tr h="3658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30000">
                          <a:ln>
                            <a:noFill/>
                          </a:ln>
                          <a:solidFill>
                            <a:schemeClr val="tx1"/>
                          </a:solidFill>
                          <a:effectLst/>
                          <a:latin typeface="Times New Roman" pitchFamily="18" charset="0"/>
                        </a:rPr>
                        <a:t>209</a:t>
                      </a:r>
                      <a:r>
                        <a:rPr kumimoji="0" lang="en-US" sz="1800" b="0" i="0" u="none" strike="noStrike" cap="none" normalizeH="0" baseline="0">
                          <a:ln>
                            <a:noFill/>
                          </a:ln>
                          <a:solidFill>
                            <a:schemeClr val="tx1"/>
                          </a:solidFill>
                          <a:effectLst/>
                          <a:latin typeface="Times New Roman" pitchFamily="18" charset="0"/>
                        </a:rPr>
                        <a:t>Bi</a:t>
                      </a:r>
                      <a:r>
                        <a:rPr kumimoji="0" lang="en-US" sz="1800" b="0" i="0" u="none" strike="noStrike" cap="none" normalizeH="0" baseline="30000">
                          <a:ln>
                            <a:noFill/>
                          </a:ln>
                          <a:solidFill>
                            <a:schemeClr val="tx1"/>
                          </a:solidFill>
                          <a:effectLst/>
                          <a:latin typeface="Times New Roman" pitchFamily="18" charset="0"/>
                        </a:rPr>
                        <a:t>19+</a:t>
                      </a:r>
                    </a:p>
                  </a:txBody>
                  <a:tcPr marL="91445" marR="91445"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rPr>
                        <a:t>3.4</a:t>
                      </a:r>
                    </a:p>
                  </a:txBody>
                  <a:tcPr marL="91445" marR="91445"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Times New Roman" pitchFamily="18" charset="0"/>
                          <a:cs typeface="Times New Roman" pitchFamily="18" charset="0"/>
                        </a:rPr>
                        <a:t>0.01 </a:t>
                      </a:r>
                      <a:r>
                        <a:rPr kumimoji="0" lang="en-US" sz="1800" b="0" i="0" u="none" strike="noStrike" cap="none" normalizeH="0" baseline="0" dirty="0" err="1">
                          <a:ln>
                            <a:noFill/>
                          </a:ln>
                          <a:solidFill>
                            <a:srgbClr val="000000"/>
                          </a:solidFill>
                          <a:effectLst/>
                          <a:latin typeface="Times New Roman" pitchFamily="18" charset="0"/>
                          <a:cs typeface="Times New Roman" pitchFamily="18" charset="0"/>
                        </a:rPr>
                        <a:t>pμA</a:t>
                      </a:r>
                      <a:endParaRPr kumimoji="0" lang="en-US" sz="1800" b="0" i="0" u="none" strike="noStrike" cap="none" normalizeH="0" baseline="0" dirty="0">
                        <a:ln>
                          <a:noFill/>
                        </a:ln>
                        <a:solidFill>
                          <a:schemeClr val="tx1"/>
                        </a:solidFill>
                        <a:effectLst/>
                        <a:latin typeface="Times New Roman" pitchFamily="18" charset="0"/>
                      </a:endParaRPr>
                    </a:p>
                  </a:txBody>
                  <a:tcPr marL="91445" marR="91445"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5785549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9" name="TextBox 8"/>
          <p:cNvSpPr txBox="1"/>
          <p:nvPr/>
        </p:nvSpPr>
        <p:spPr>
          <a:xfrm>
            <a:off x="5303915" y="4869162"/>
            <a:ext cx="1683281" cy="461665"/>
          </a:xfrm>
          <a:prstGeom prst="rect">
            <a:avLst/>
          </a:prstGeom>
          <a:noFill/>
          <a:scene3d>
            <a:camera prst="perspectiveFront"/>
            <a:lightRig rig="threePt" dir="t"/>
          </a:scene3d>
        </p:spPr>
        <p:txBody>
          <a:bodyPr wrap="none">
            <a:spAutoFit/>
          </a:bodyPr>
          <a:lstStyle/>
          <a:p>
            <a:pPr>
              <a:defRPr/>
            </a:pPr>
            <a:r>
              <a:rPr lang="en-US" sz="2400" dirty="0">
                <a:effectLst>
                  <a:outerShdw blurRad="38100" dist="38100" dir="2700000" algn="tl">
                    <a:srgbClr val="000000">
                      <a:alpha val="43137"/>
                    </a:srgbClr>
                  </a:outerShdw>
                </a:effectLst>
              </a:rPr>
              <a:t>SHE-Factory</a:t>
            </a:r>
            <a:endParaRPr lang="ru-RU" sz="2400" dirty="0">
              <a:effectLst>
                <a:outerShdw blurRad="38100" dist="38100" dir="2700000" algn="tl">
                  <a:srgbClr val="000000">
                    <a:alpha val="43137"/>
                  </a:srgbClr>
                </a:outerShdw>
              </a:effectLst>
            </a:endParaRPr>
          </a:p>
        </p:txBody>
      </p:sp>
      <p:pic>
        <p:nvPicPr>
          <p:cNvPr id="40963" name="Picture 5" descr="C:\Users\Oganessian\AppData\Local\Temp\Rar$DI01.555\147350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188913"/>
            <a:ext cx="5472113"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Box 5"/>
          <p:cNvSpPr txBox="1">
            <a:spLocks noChangeArrowheads="1"/>
          </p:cNvSpPr>
          <p:nvPr/>
        </p:nvSpPr>
        <p:spPr bwMode="auto">
          <a:xfrm>
            <a:off x="6816725" y="1700214"/>
            <a:ext cx="666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ru-RU" sz="1800" b="1">
                <a:solidFill>
                  <a:srgbClr val="C00000"/>
                </a:solidFill>
                <a:latin typeface="Comic Sans MS" pitchFamily="66" charset="0"/>
              </a:rPr>
              <a:t>SHE</a:t>
            </a:r>
            <a:endParaRPr lang="ru-RU" altLang="ru-RU" sz="1800" b="1">
              <a:solidFill>
                <a:srgbClr val="C00000"/>
              </a:solidFill>
              <a:latin typeface="Comic Sans MS" pitchFamily="66" charset="0"/>
            </a:endParaRPr>
          </a:p>
        </p:txBody>
      </p:sp>
      <p:sp>
        <p:nvSpPr>
          <p:cNvPr id="5" name="TextBox 4"/>
          <p:cNvSpPr txBox="1"/>
          <p:nvPr/>
        </p:nvSpPr>
        <p:spPr>
          <a:xfrm>
            <a:off x="8564563" y="404813"/>
            <a:ext cx="1309782" cy="400110"/>
          </a:xfrm>
          <a:prstGeom prst="rect">
            <a:avLst/>
          </a:prstGeom>
          <a:noFill/>
        </p:spPr>
        <p:txBody>
          <a:bodyPr wrap="none">
            <a:spAutoFit/>
          </a:bodyPr>
          <a:lstStyle/>
          <a:p>
            <a:pPr>
              <a:defRPr/>
            </a:pPr>
            <a:r>
              <a:rPr lang="en-US" sz="2000" b="1" dirty="0">
                <a:solidFill>
                  <a:srgbClr val="0000FF"/>
                </a:solidFill>
                <a:cs typeface="Arial" charset="0"/>
              </a:rPr>
              <a:t>PROGRESS</a:t>
            </a:r>
            <a:endParaRPr lang="ru-RU" sz="2000" dirty="0">
              <a:solidFill>
                <a:srgbClr val="0000FF"/>
              </a:solidFill>
              <a:cs typeface="Arial" charset="0"/>
            </a:endParaRPr>
          </a:p>
        </p:txBody>
      </p:sp>
    </p:spTree>
    <p:extLst>
      <p:ext uri="{BB962C8B-B14F-4D97-AF65-F5344CB8AC3E}">
        <p14:creationId xmlns:p14="http://schemas.microsoft.com/office/powerpoint/2010/main" val="45804013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46723AC5-5078-46D1-A3D9-15995A8C6A43}"/>
              </a:ext>
            </a:extLst>
          </p:cNvPr>
          <p:cNvPicPr>
            <a:picLocks noChangeAspect="1"/>
          </p:cNvPicPr>
          <p:nvPr/>
        </p:nvPicPr>
        <p:blipFill rotWithShape="1">
          <a:blip r:embed="rId2"/>
          <a:srcRect l="26227" t="8470" r="14792" b="32864"/>
          <a:stretch/>
        </p:blipFill>
        <p:spPr>
          <a:xfrm>
            <a:off x="1067941" y="1754284"/>
            <a:ext cx="1724841" cy="2271097"/>
          </a:xfrm>
          <a:prstGeom prst="rect">
            <a:avLst/>
          </a:prstGeom>
        </p:spPr>
      </p:pic>
      <p:sp>
        <p:nvSpPr>
          <p:cNvPr id="2" name="Заголовок 1">
            <a:extLst>
              <a:ext uri="{FF2B5EF4-FFF2-40B4-BE49-F238E27FC236}">
                <a16:creationId xmlns:a16="http://schemas.microsoft.com/office/drawing/2014/main" id="{47A42A84-0950-46BC-B84D-37B01EEDA6AC}"/>
              </a:ext>
            </a:extLst>
          </p:cNvPr>
          <p:cNvSpPr>
            <a:spLocks noGrp="1"/>
          </p:cNvSpPr>
          <p:nvPr>
            <p:ph type="title"/>
          </p:nvPr>
        </p:nvSpPr>
        <p:spPr/>
        <p:txBody>
          <a:bodyPr/>
          <a:lstStyle/>
          <a:p>
            <a:r>
              <a:rPr lang="en-US" dirty="0"/>
              <a:t>Calcium consumption</a:t>
            </a:r>
            <a:endParaRPr lang="ru-RU" dirty="0"/>
          </a:p>
        </p:txBody>
      </p:sp>
      <p:pic>
        <p:nvPicPr>
          <p:cNvPr id="7" name="Рисунок 6">
            <a:extLst>
              <a:ext uri="{FF2B5EF4-FFF2-40B4-BE49-F238E27FC236}">
                <a16:creationId xmlns:a16="http://schemas.microsoft.com/office/drawing/2014/main" id="{3B1367C0-3D0D-4FA0-B7B1-EE5105866DAA}"/>
              </a:ext>
            </a:extLst>
          </p:cNvPr>
          <p:cNvPicPr>
            <a:picLocks noChangeAspect="1"/>
          </p:cNvPicPr>
          <p:nvPr/>
        </p:nvPicPr>
        <p:blipFill rotWithShape="1">
          <a:blip r:embed="rId3"/>
          <a:srcRect l="20998" t="30400" r="20021" b="32235"/>
          <a:stretch/>
        </p:blipFill>
        <p:spPr>
          <a:xfrm>
            <a:off x="8794302" y="1644526"/>
            <a:ext cx="2688704" cy="2271097"/>
          </a:xfrm>
          <a:prstGeom prst="rect">
            <a:avLst/>
          </a:prstGeom>
        </p:spPr>
      </p:pic>
      <p:cxnSp>
        <p:nvCxnSpPr>
          <p:cNvPr id="20" name="Прямая со стрелкой 19">
            <a:extLst>
              <a:ext uri="{FF2B5EF4-FFF2-40B4-BE49-F238E27FC236}">
                <a16:creationId xmlns:a16="http://schemas.microsoft.com/office/drawing/2014/main" id="{0A3DD741-A9BB-4958-A6FC-D2C283D8DE29}"/>
              </a:ext>
            </a:extLst>
          </p:cNvPr>
          <p:cNvCxnSpPr/>
          <p:nvPr/>
        </p:nvCxnSpPr>
        <p:spPr>
          <a:xfrm>
            <a:off x="7363231" y="2427019"/>
            <a:ext cx="10757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543D5AD4-079A-4641-926D-472316EFA367}"/>
              </a:ext>
            </a:extLst>
          </p:cNvPr>
          <p:cNvCxnSpPr>
            <a:cxnSpLocks/>
          </p:cNvCxnSpPr>
          <p:nvPr/>
        </p:nvCxnSpPr>
        <p:spPr>
          <a:xfrm flipH="1">
            <a:off x="2987569" y="2443772"/>
            <a:ext cx="10739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262D23B-9579-4536-AD0B-007D27720050}"/>
              </a:ext>
            </a:extLst>
          </p:cNvPr>
          <p:cNvSpPr txBox="1"/>
          <p:nvPr/>
        </p:nvSpPr>
        <p:spPr>
          <a:xfrm>
            <a:off x="3254287" y="2090576"/>
            <a:ext cx="540533" cy="369332"/>
          </a:xfrm>
          <a:prstGeom prst="rect">
            <a:avLst/>
          </a:prstGeom>
          <a:noFill/>
        </p:spPr>
        <p:txBody>
          <a:bodyPr wrap="none" rtlCol="0">
            <a:spAutoFit/>
          </a:bodyPr>
          <a:lstStyle/>
          <a:p>
            <a:r>
              <a:rPr lang="en-US" dirty="0"/>
              <a:t>Old</a:t>
            </a:r>
            <a:endParaRPr lang="ru-RU" dirty="0"/>
          </a:p>
        </p:txBody>
      </p:sp>
      <p:sp>
        <p:nvSpPr>
          <p:cNvPr id="24" name="TextBox 23">
            <a:extLst>
              <a:ext uri="{FF2B5EF4-FFF2-40B4-BE49-F238E27FC236}">
                <a16:creationId xmlns:a16="http://schemas.microsoft.com/office/drawing/2014/main" id="{26B1E77E-3FB6-401A-ACF5-3AD262385034}"/>
              </a:ext>
            </a:extLst>
          </p:cNvPr>
          <p:cNvSpPr txBox="1"/>
          <p:nvPr/>
        </p:nvSpPr>
        <p:spPr>
          <a:xfrm>
            <a:off x="7630846" y="2073823"/>
            <a:ext cx="603242" cy="369332"/>
          </a:xfrm>
          <a:prstGeom prst="rect">
            <a:avLst/>
          </a:prstGeom>
          <a:noFill/>
        </p:spPr>
        <p:txBody>
          <a:bodyPr wrap="none" rtlCol="0">
            <a:spAutoFit/>
          </a:bodyPr>
          <a:lstStyle/>
          <a:p>
            <a:r>
              <a:rPr lang="en-US" dirty="0"/>
              <a:t>New</a:t>
            </a:r>
            <a:endParaRPr lang="ru-RU" dirty="0"/>
          </a:p>
        </p:txBody>
      </p:sp>
      <p:pic>
        <p:nvPicPr>
          <p:cNvPr id="8" name="Рисунок 7">
            <a:extLst>
              <a:ext uri="{FF2B5EF4-FFF2-40B4-BE49-F238E27FC236}">
                <a16:creationId xmlns:a16="http://schemas.microsoft.com/office/drawing/2014/main" id="{4A5BB39B-2878-476E-8C39-4D5408389DD2}"/>
              </a:ext>
            </a:extLst>
          </p:cNvPr>
          <p:cNvPicPr>
            <a:picLocks noChangeAspect="1"/>
          </p:cNvPicPr>
          <p:nvPr/>
        </p:nvPicPr>
        <p:blipFill>
          <a:blip r:embed="rId4"/>
          <a:stretch>
            <a:fillRect/>
          </a:stretch>
        </p:blipFill>
        <p:spPr>
          <a:xfrm>
            <a:off x="2945928" y="3155151"/>
            <a:ext cx="5695227" cy="3613868"/>
          </a:xfrm>
          <a:prstGeom prst="rect">
            <a:avLst/>
          </a:prstGeom>
        </p:spPr>
      </p:pic>
      <p:sp>
        <p:nvSpPr>
          <p:cNvPr id="10" name="Прямоугольник 9">
            <a:extLst>
              <a:ext uri="{FF2B5EF4-FFF2-40B4-BE49-F238E27FC236}">
                <a16:creationId xmlns:a16="http://schemas.microsoft.com/office/drawing/2014/main" id="{46788039-4B32-472D-8352-CD51942300E9}"/>
              </a:ext>
            </a:extLst>
          </p:cNvPr>
          <p:cNvSpPr/>
          <p:nvPr/>
        </p:nvSpPr>
        <p:spPr>
          <a:xfrm>
            <a:off x="7403069" y="2157683"/>
            <a:ext cx="196485" cy="19648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a:extLst>
              <a:ext uri="{FF2B5EF4-FFF2-40B4-BE49-F238E27FC236}">
                <a16:creationId xmlns:a16="http://schemas.microsoft.com/office/drawing/2014/main" id="{8ACE44B4-848E-4B42-84B5-57BBEB0E8205}"/>
              </a:ext>
            </a:extLst>
          </p:cNvPr>
          <p:cNvSpPr/>
          <p:nvPr/>
        </p:nvSpPr>
        <p:spPr>
          <a:xfrm rot="18900000">
            <a:off x="3859252" y="2199597"/>
            <a:ext cx="151289" cy="151289"/>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5140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Объект 14"/>
          <p:cNvGraphicFramePr>
            <a:graphicFrameLocks noGrp="1"/>
          </p:cNvGraphicFramePr>
          <p:nvPr>
            <p:ph idx="1"/>
          </p:nvPr>
        </p:nvGraphicFramePr>
        <p:xfrm>
          <a:off x="6226804" y="2619992"/>
          <a:ext cx="5126996" cy="3147556"/>
        </p:xfrm>
        <a:graphic>
          <a:graphicData uri="http://schemas.openxmlformats.org/drawingml/2006/table">
            <a:tbl>
              <a:tblPr firstRow="1" bandRow="1">
                <a:tableStyleId>{69CF1AB2-1976-4502-BF36-3FF5EA218861}</a:tableStyleId>
              </a:tblPr>
              <a:tblGrid>
                <a:gridCol w="3323596">
                  <a:extLst>
                    <a:ext uri="{9D8B030D-6E8A-4147-A177-3AD203B41FA5}">
                      <a16:colId xmlns:a16="http://schemas.microsoft.com/office/drawing/2014/main" val="20000"/>
                    </a:ext>
                  </a:extLst>
                </a:gridCol>
                <a:gridCol w="1803400">
                  <a:extLst>
                    <a:ext uri="{9D8B030D-6E8A-4147-A177-3AD203B41FA5}">
                      <a16:colId xmlns:a16="http://schemas.microsoft.com/office/drawing/2014/main" val="20001"/>
                    </a:ext>
                  </a:extLst>
                </a:gridCol>
              </a:tblGrid>
              <a:tr h="786889">
                <a:tc>
                  <a:txBody>
                    <a:bodyPr/>
                    <a:lstStyle/>
                    <a:p>
                      <a:r>
                        <a:rPr lang="en-US" b="0" dirty="0">
                          <a:latin typeface="Times New Roman" panose="02020603050405020304" pitchFamily="18" charset="0"/>
                          <a:cs typeface="Times New Roman" panose="02020603050405020304" pitchFamily="18" charset="0"/>
                        </a:rPr>
                        <a:t>Total working time,</a:t>
                      </a:r>
                      <a:r>
                        <a:rPr lang="en-US" b="0" baseline="0" dirty="0">
                          <a:latin typeface="Times New Roman" panose="02020603050405020304" pitchFamily="18" charset="0"/>
                          <a:cs typeface="Times New Roman" panose="02020603050405020304" pitchFamily="18" charset="0"/>
                        </a:rPr>
                        <a:t> h</a:t>
                      </a:r>
                      <a:endParaRPr lang="ru-RU" b="0" dirty="0">
                        <a:latin typeface="Times New Roman" panose="02020603050405020304" pitchFamily="18" charset="0"/>
                        <a:cs typeface="Times New Roman" panose="02020603050405020304" pitchFamily="18" charset="0"/>
                      </a:endParaRPr>
                    </a:p>
                  </a:txBody>
                  <a:tcPr anchor="ctr"/>
                </a:tc>
                <a:tc>
                  <a:txBody>
                    <a:bodyPr/>
                    <a:lstStyle/>
                    <a:p>
                      <a:pPr algn="ctr"/>
                      <a:r>
                        <a:rPr lang="ru-RU" b="0" dirty="0">
                          <a:latin typeface="Times New Roman" panose="02020603050405020304" pitchFamily="18" charset="0"/>
                          <a:cs typeface="Times New Roman" panose="02020603050405020304" pitchFamily="18" charset="0"/>
                        </a:rPr>
                        <a:t>12</a:t>
                      </a:r>
                      <a:r>
                        <a:rPr lang="en-US" b="0" dirty="0">
                          <a:latin typeface="Times New Roman" panose="02020603050405020304" pitchFamily="18" charset="0"/>
                          <a:cs typeface="Times New Roman" panose="02020603050405020304" pitchFamily="18" charset="0"/>
                        </a:rPr>
                        <a:t>000</a:t>
                      </a:r>
                      <a:endParaRPr lang="ru-RU" b="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0"/>
                  </a:ext>
                </a:extLst>
              </a:tr>
              <a:tr h="786889">
                <a:tc>
                  <a:txBody>
                    <a:bodyPr/>
                    <a:lstStyle/>
                    <a:p>
                      <a:r>
                        <a:rPr lang="en-US" b="0" dirty="0">
                          <a:latin typeface="Times New Roman" panose="02020603050405020304" pitchFamily="18" charset="0"/>
                          <a:cs typeface="Times New Roman" panose="02020603050405020304" pitchFamily="18" charset="0"/>
                        </a:rPr>
                        <a:t>Average</a:t>
                      </a:r>
                      <a:r>
                        <a:rPr lang="en-US" b="0" baseline="0" dirty="0">
                          <a:latin typeface="Times New Roman" panose="02020603050405020304" pitchFamily="18" charset="0"/>
                          <a:cs typeface="Times New Roman" panose="02020603050405020304" pitchFamily="18" charset="0"/>
                        </a:rPr>
                        <a:t> consumption, mg/h</a:t>
                      </a:r>
                      <a:endParaRPr lang="ru-RU" b="0" dirty="0">
                        <a:latin typeface="Times New Roman" panose="02020603050405020304" pitchFamily="18" charset="0"/>
                        <a:cs typeface="Times New Roman" panose="02020603050405020304" pitchFamily="18" charset="0"/>
                      </a:endParaRPr>
                    </a:p>
                  </a:txBody>
                  <a:tcPr anchor="ctr"/>
                </a:tc>
                <a:tc>
                  <a:txBody>
                    <a:bodyPr/>
                    <a:lstStyle/>
                    <a:p>
                      <a:pPr algn="ctr"/>
                      <a:r>
                        <a:rPr lang="ru-RU" b="0" dirty="0">
                          <a:latin typeface="Times New Roman" panose="02020603050405020304" pitchFamily="18" charset="0"/>
                          <a:cs typeface="Times New Roman" panose="02020603050405020304" pitchFamily="18" charset="0"/>
                        </a:rPr>
                        <a:t>0.76</a:t>
                      </a:r>
                    </a:p>
                  </a:txBody>
                  <a:tcPr anchor="ctr"/>
                </a:tc>
                <a:extLst>
                  <a:ext uri="{0D108BD9-81ED-4DB2-BD59-A6C34878D82A}">
                    <a16:rowId xmlns:a16="http://schemas.microsoft.com/office/drawing/2014/main" val="10001"/>
                  </a:ext>
                </a:extLst>
              </a:tr>
              <a:tr h="786889">
                <a:tc>
                  <a:txBody>
                    <a:bodyPr/>
                    <a:lstStyle/>
                    <a:p>
                      <a:r>
                        <a:rPr lang="en-US" b="0" dirty="0">
                          <a:latin typeface="Times New Roman" panose="02020603050405020304" pitchFamily="18" charset="0"/>
                          <a:cs typeface="Times New Roman" panose="02020603050405020304" pitchFamily="18" charset="0"/>
                        </a:rPr>
                        <a:t>Average operating current</a:t>
                      </a:r>
                      <a:r>
                        <a:rPr lang="ru-RU" b="0" dirty="0">
                          <a:latin typeface="Times New Roman" panose="02020603050405020304" pitchFamily="18" charset="0"/>
                          <a:cs typeface="Times New Roman" panose="02020603050405020304" pitchFamily="18" charset="0"/>
                        </a:rPr>
                        <a:t> </a:t>
                      </a:r>
                      <a:r>
                        <a:rPr lang="en-US" b="0" dirty="0">
                          <a:latin typeface="Times New Roman" panose="02020603050405020304" pitchFamily="18" charset="0"/>
                          <a:cs typeface="Times New Roman" panose="02020603050405020304" pitchFamily="18" charset="0"/>
                        </a:rPr>
                        <a:t>of</a:t>
                      </a:r>
                      <a:r>
                        <a:rPr lang="en-US" b="0" baseline="0" dirty="0">
                          <a:latin typeface="Times New Roman" panose="02020603050405020304" pitchFamily="18" charset="0"/>
                          <a:cs typeface="Times New Roman" panose="02020603050405020304" pitchFamily="18" charset="0"/>
                        </a:rPr>
                        <a:t> </a:t>
                      </a:r>
                      <a:r>
                        <a:rPr lang="en-US" b="0" baseline="30000" dirty="0">
                          <a:latin typeface="Times New Roman" panose="02020603050405020304" pitchFamily="18" charset="0"/>
                          <a:cs typeface="Times New Roman" panose="02020603050405020304" pitchFamily="18" charset="0"/>
                        </a:rPr>
                        <a:t>48</a:t>
                      </a:r>
                      <a:r>
                        <a:rPr lang="en-US" b="0" baseline="0" dirty="0">
                          <a:latin typeface="Times New Roman" panose="02020603050405020304" pitchFamily="18" charset="0"/>
                          <a:cs typeface="Times New Roman" panose="02020603050405020304" pitchFamily="18" charset="0"/>
                        </a:rPr>
                        <a:t>Ca</a:t>
                      </a:r>
                      <a:r>
                        <a:rPr lang="en-US" b="0" baseline="30000" dirty="0">
                          <a:latin typeface="Times New Roman" panose="02020603050405020304" pitchFamily="18" charset="0"/>
                          <a:cs typeface="Times New Roman" panose="02020603050405020304" pitchFamily="18" charset="0"/>
                        </a:rPr>
                        <a:t>10+</a:t>
                      </a:r>
                      <a:r>
                        <a:rPr lang="en-US" b="0" dirty="0">
                          <a:latin typeface="Times New Roman" panose="02020603050405020304" pitchFamily="18" charset="0"/>
                          <a:cs typeface="Times New Roman" panose="02020603050405020304" pitchFamily="18" charset="0"/>
                        </a:rPr>
                        <a:t>,</a:t>
                      </a:r>
                      <a:r>
                        <a:rPr lang="en-US" b="0" baseline="0" dirty="0">
                          <a:latin typeface="Times New Roman" panose="02020603050405020304" pitchFamily="18" charset="0"/>
                          <a:cs typeface="Times New Roman" panose="02020603050405020304" pitchFamily="18" charset="0"/>
                        </a:rPr>
                        <a:t> </a:t>
                      </a:r>
                      <a:r>
                        <a:rPr lang="en-US" b="0" baseline="0" dirty="0" err="1">
                          <a:latin typeface="Times New Roman" panose="02020603050405020304" pitchFamily="18" charset="0"/>
                          <a:cs typeface="Times New Roman" panose="02020603050405020304" pitchFamily="18" charset="0"/>
                        </a:rPr>
                        <a:t>p</a:t>
                      </a:r>
                      <a:r>
                        <a:rPr lang="en-US" altLang="ru-RU" sz="1800" b="0" dirty="0" err="1">
                          <a:latin typeface="Times New Roman" pitchFamily="18" charset="0"/>
                        </a:rPr>
                        <a:t>µA</a:t>
                      </a:r>
                      <a:endParaRPr lang="ru-RU" b="0" dirty="0">
                        <a:latin typeface="Times New Roman" panose="02020603050405020304" pitchFamily="18" charset="0"/>
                        <a:cs typeface="Times New Roman" panose="02020603050405020304" pitchFamily="18" charset="0"/>
                      </a:endParaRPr>
                    </a:p>
                  </a:txBody>
                  <a:tcPr anchor="ctr"/>
                </a:tc>
                <a:tc>
                  <a:txBody>
                    <a:bodyPr/>
                    <a:lstStyle/>
                    <a:p>
                      <a:pPr algn="ctr"/>
                      <a:r>
                        <a:rPr lang="ru-RU" b="0" dirty="0">
                          <a:latin typeface="Times New Roman" panose="02020603050405020304" pitchFamily="18" charset="0"/>
                          <a:cs typeface="Times New Roman" panose="02020603050405020304" pitchFamily="18" charset="0"/>
                        </a:rPr>
                        <a:t>8</a:t>
                      </a:r>
                    </a:p>
                  </a:txBody>
                  <a:tcPr anchor="ctr"/>
                </a:tc>
                <a:extLst>
                  <a:ext uri="{0D108BD9-81ED-4DB2-BD59-A6C34878D82A}">
                    <a16:rowId xmlns:a16="http://schemas.microsoft.com/office/drawing/2014/main" val="10002"/>
                  </a:ext>
                </a:extLst>
              </a:tr>
              <a:tr h="786889">
                <a:tc>
                  <a:txBody>
                    <a:bodyPr/>
                    <a:lstStyle/>
                    <a:p>
                      <a:r>
                        <a:rPr lang="en-US" sz="1800" kern="1200" dirty="0">
                          <a:solidFill>
                            <a:schemeClr val="dk1"/>
                          </a:solidFill>
                          <a:effectLst/>
                          <a:latin typeface="+mn-lt"/>
                          <a:ea typeface="+mn-ea"/>
                          <a:cs typeface="+mn-cs"/>
                        </a:rPr>
                        <a:t>Global efficiency of the Ca ionization</a:t>
                      </a:r>
                      <a:endParaRPr lang="ru-RU" b="0" dirty="0">
                        <a:latin typeface="Times New Roman" panose="02020603050405020304" pitchFamily="18" charset="0"/>
                        <a:cs typeface="Times New Roman" panose="02020603050405020304" pitchFamily="18" charset="0"/>
                      </a:endParaRPr>
                    </a:p>
                  </a:txBody>
                  <a:tcPr anchor="ctr"/>
                </a:tc>
                <a:tc>
                  <a:txBody>
                    <a:bodyPr/>
                    <a:lstStyle/>
                    <a:p>
                      <a:pPr algn="ctr"/>
                      <a:r>
                        <a:rPr lang="en-US" sz="1800" kern="1200" dirty="0">
                          <a:solidFill>
                            <a:schemeClr val="dk1"/>
                          </a:solidFill>
                          <a:effectLst/>
                          <a:latin typeface="+mn-lt"/>
                          <a:ea typeface="+mn-ea"/>
                          <a:cs typeface="+mn-cs"/>
                        </a:rPr>
                        <a:t>16%</a:t>
                      </a:r>
                      <a:endParaRPr lang="ru-RU" b="0" dirty="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10003"/>
                  </a:ext>
                </a:extLst>
              </a:tr>
            </a:tbl>
          </a:graphicData>
        </a:graphic>
      </p:graphicFrame>
      <p:pic>
        <p:nvPicPr>
          <p:cNvPr id="4" name="Объект 3"/>
          <p:cNvPicPr>
            <a:picLocks noChangeAspect="1"/>
          </p:cNvPicPr>
          <p:nvPr/>
        </p:nvPicPr>
        <p:blipFill rotWithShape="1">
          <a:blip r:embed="rId2">
            <a:extLst>
              <a:ext uri="{28A0092B-C50C-407E-A947-70E740481C1C}">
                <a14:useLocalDpi xmlns:a14="http://schemas.microsoft.com/office/drawing/2010/main" val="0"/>
              </a:ext>
            </a:extLst>
          </a:blip>
          <a:srcRect l="43090" t="39360" r="38865" b="40844"/>
          <a:stretch/>
        </p:blipFill>
        <p:spPr>
          <a:xfrm>
            <a:off x="8992909" y="201452"/>
            <a:ext cx="1323975" cy="1124465"/>
          </a:xfrm>
          <a:prstGeom prst="roundRect">
            <a:avLst>
              <a:gd name="adj" fmla="val 8594"/>
            </a:avLst>
          </a:prstGeom>
          <a:solidFill>
            <a:srgbClr val="FFFFFF">
              <a:shade val="85000"/>
            </a:srgbClr>
          </a:solidFill>
          <a:ln>
            <a:noFill/>
          </a:ln>
          <a:effectLst>
            <a:reflection blurRad="12700" stA="38000" endPos="10000" dist="5000" dir="5400000" sy="-100000" algn="bl" rotWithShape="0"/>
          </a:effectLst>
        </p:spPr>
      </p:pic>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l="44144" t="39819" r="38558" b="39820"/>
          <a:stretch/>
        </p:blipFill>
        <p:spPr>
          <a:xfrm>
            <a:off x="7270997" y="210559"/>
            <a:ext cx="1233949" cy="1124465"/>
          </a:xfrm>
          <a:prstGeom prst="roundRect">
            <a:avLst>
              <a:gd name="adj" fmla="val 8594"/>
            </a:avLst>
          </a:prstGeom>
          <a:solidFill>
            <a:srgbClr val="FFFFFF">
              <a:shade val="85000"/>
            </a:srgbClr>
          </a:solidFill>
          <a:ln>
            <a:noFill/>
          </a:ln>
          <a:effectLst>
            <a:reflection blurRad="12700" stA="38000" endPos="10000" dist="5000" dir="5400000" sy="-100000" algn="bl" rotWithShape="0"/>
          </a:effectLst>
        </p:spPr>
      </p:pic>
      <p:pic>
        <p:nvPicPr>
          <p:cNvPr id="6" name="Рисунок 5"/>
          <p:cNvPicPr>
            <a:picLocks noChangeAspect="1"/>
          </p:cNvPicPr>
          <p:nvPr/>
        </p:nvPicPr>
        <p:blipFill rotWithShape="1">
          <a:blip r:embed="rId4">
            <a:extLst>
              <a:ext uri="{28A0092B-C50C-407E-A947-70E740481C1C}">
                <a14:useLocalDpi xmlns:a14="http://schemas.microsoft.com/office/drawing/2010/main" val="0"/>
              </a:ext>
            </a:extLst>
          </a:blip>
          <a:srcRect l="46306" t="40721" r="40316" b="42883"/>
          <a:stretch/>
        </p:blipFill>
        <p:spPr>
          <a:xfrm>
            <a:off x="10641242" y="213801"/>
            <a:ext cx="1223319" cy="1124465"/>
          </a:xfrm>
          <a:prstGeom prst="roundRect">
            <a:avLst>
              <a:gd name="adj" fmla="val 8594"/>
            </a:avLst>
          </a:prstGeom>
          <a:solidFill>
            <a:srgbClr val="FFFFFF">
              <a:shade val="85000"/>
            </a:srgbClr>
          </a:solidFill>
          <a:ln>
            <a:noFill/>
          </a:ln>
          <a:effectLst>
            <a:reflection blurRad="12700" stA="38000" endPos="10000" dist="5000" dir="5400000" sy="-100000" algn="bl" rotWithShape="0"/>
          </a:effectLst>
        </p:spPr>
      </p:pic>
      <p:sp>
        <p:nvSpPr>
          <p:cNvPr id="7" name="TextBox 6"/>
          <p:cNvSpPr txBox="1"/>
          <p:nvPr/>
        </p:nvSpPr>
        <p:spPr>
          <a:xfrm>
            <a:off x="7526333" y="1457226"/>
            <a:ext cx="723275"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Helium</a:t>
            </a:r>
            <a:endParaRPr lang="ru-RU" sz="1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9097692" y="1451412"/>
            <a:ext cx="1114408"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Helium + Ca</a:t>
            </a:r>
            <a:endParaRPr lang="ru-RU" sz="1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0458158" y="1437224"/>
            <a:ext cx="1589485" cy="523220"/>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Helium + Ca + UHF Power&gt;300</a:t>
            </a:r>
            <a:endParaRPr lang="ru-RU" sz="1400" dirty="0">
              <a:latin typeface="Times New Roman" panose="02020603050405020304" pitchFamily="18" charset="0"/>
              <a:cs typeface="Times New Roman" panose="02020603050405020304" pitchFamily="18" charset="0"/>
            </a:endParaRPr>
          </a:p>
        </p:txBody>
      </p:sp>
      <p:cxnSp>
        <p:nvCxnSpPr>
          <p:cNvPr id="10" name="Прямая со стрелкой 9"/>
          <p:cNvCxnSpPr>
            <a:stCxn id="5" idx="3"/>
            <a:endCxn id="4" idx="1"/>
          </p:cNvCxnSpPr>
          <p:nvPr/>
        </p:nvCxnSpPr>
        <p:spPr>
          <a:xfrm flipV="1">
            <a:off x="8504946" y="763685"/>
            <a:ext cx="487963" cy="9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V="1">
            <a:off x="9712985" y="776032"/>
            <a:ext cx="92838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8816" y="5760072"/>
            <a:ext cx="421153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a:t>
            </a:r>
            <a:r>
              <a:rPr lang="en-US" baseline="30000" dirty="0">
                <a:latin typeface="Times New Roman" panose="02020603050405020304" pitchFamily="18" charset="0"/>
                <a:cs typeface="Times New Roman" panose="02020603050405020304" pitchFamily="18" charset="0"/>
              </a:rPr>
              <a:t>48</a:t>
            </a:r>
            <a:r>
              <a:rPr lang="en-US" dirty="0">
                <a:latin typeface="Times New Roman" panose="02020603050405020304" pitchFamily="18" charset="0"/>
                <a:cs typeface="Times New Roman" panose="02020603050405020304" pitchFamily="18" charset="0"/>
              </a:rPr>
              <a:t>Ca ion spectrum, optimized for Ca</a:t>
            </a:r>
            <a:r>
              <a:rPr lang="en-US" baseline="30000" dirty="0">
                <a:latin typeface="Times New Roman" panose="02020603050405020304" pitchFamily="18" charset="0"/>
                <a:cs typeface="Times New Roman" panose="02020603050405020304" pitchFamily="18" charset="0"/>
              </a:rPr>
              <a:t>10+</a:t>
            </a:r>
            <a:endParaRPr lang="ru-RU" dirty="0">
              <a:latin typeface="Times New Roman" panose="02020603050405020304" pitchFamily="18" charset="0"/>
              <a:cs typeface="Times New Roman" panose="02020603050405020304" pitchFamily="18" charset="0"/>
            </a:endParaRPr>
          </a:p>
        </p:txBody>
      </p:sp>
      <p:pic>
        <p:nvPicPr>
          <p:cNvPr id="13" name="Рисунок 12"/>
          <p:cNvPicPr>
            <a:picLocks noChangeAspect="1"/>
          </p:cNvPicPr>
          <p:nvPr/>
        </p:nvPicPr>
        <p:blipFill>
          <a:blip r:embed="rId5"/>
          <a:stretch>
            <a:fillRect/>
          </a:stretch>
        </p:blipFill>
        <p:spPr>
          <a:xfrm>
            <a:off x="194827" y="1926326"/>
            <a:ext cx="5160391" cy="3748001"/>
          </a:xfrm>
          <a:prstGeom prst="rect">
            <a:avLst/>
          </a:prstGeom>
        </p:spPr>
      </p:pic>
      <p:sp>
        <p:nvSpPr>
          <p:cNvPr id="14"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alibri Light (Заголовки)"/>
                <a:cs typeface="Times New Roman" panose="02020603050405020304" pitchFamily="18" charset="0"/>
              </a:rPr>
              <a:t>Production of </a:t>
            </a:r>
            <a:r>
              <a:rPr lang="en-US" sz="3200" b="1" baseline="30000" dirty="0">
                <a:latin typeface="Calibri Light (Заголовки)"/>
                <a:cs typeface="Times New Roman" panose="02020603050405020304" pitchFamily="18" charset="0"/>
              </a:rPr>
              <a:t>48</a:t>
            </a:r>
            <a:r>
              <a:rPr lang="en-US" sz="3200" b="1" dirty="0">
                <a:latin typeface="Calibri Light (Заголовки)"/>
                <a:cs typeface="Times New Roman" panose="02020603050405020304" pitchFamily="18" charset="0"/>
              </a:rPr>
              <a:t>Ca beam </a:t>
            </a:r>
            <a:endParaRPr lang="ru-RU" sz="3200" b="1" dirty="0"/>
          </a:p>
        </p:txBody>
      </p:sp>
    </p:spTree>
    <p:extLst>
      <p:ext uri="{BB962C8B-B14F-4D97-AF65-F5344CB8AC3E}">
        <p14:creationId xmlns:p14="http://schemas.microsoft.com/office/powerpoint/2010/main" val="15297537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7900" y="784226"/>
            <a:ext cx="7696200" cy="528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4892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03582" name="Rectangle 126"/>
          <p:cNvSpPr>
            <a:spLocks noGrp="1" noChangeArrowheads="1"/>
          </p:cNvSpPr>
          <p:nvPr>
            <p:ph type="title"/>
          </p:nvPr>
        </p:nvSpPr>
        <p:spPr/>
        <p:txBody>
          <a:bodyPr/>
          <a:lstStyle/>
          <a:p>
            <a:r>
              <a:rPr lang="en-US" altLang="ru-RU" sz="3200" b="1">
                <a:solidFill>
                  <a:srgbClr val="800080"/>
                </a:solidFill>
              </a:rPr>
              <a:t>DC280 . Intensity of some typical </a:t>
            </a:r>
            <a:br>
              <a:rPr lang="en-US" altLang="ru-RU" sz="3200" b="1">
                <a:solidFill>
                  <a:srgbClr val="800080"/>
                </a:solidFill>
              </a:rPr>
            </a:br>
            <a:r>
              <a:rPr lang="en-US" altLang="ru-RU" sz="3200" b="1">
                <a:solidFill>
                  <a:srgbClr val="800080"/>
                </a:solidFill>
              </a:rPr>
              <a:t>ion beams</a:t>
            </a:r>
          </a:p>
        </p:txBody>
      </p:sp>
      <p:graphicFrame>
        <p:nvGraphicFramePr>
          <p:cNvPr id="403594" name="Group 138"/>
          <p:cNvGraphicFramePr>
            <a:graphicFrameLocks noGrp="1"/>
          </p:cNvGraphicFramePr>
          <p:nvPr>
            <p:ph idx="1"/>
          </p:nvPr>
        </p:nvGraphicFramePr>
        <p:xfrm>
          <a:off x="1981200" y="1600200"/>
          <a:ext cx="8229600" cy="4572000"/>
        </p:xfrm>
        <a:graphic>
          <a:graphicData uri="http://schemas.openxmlformats.org/drawingml/2006/table">
            <a:tbl>
              <a:tblPr/>
              <a:tblGrid>
                <a:gridCol w="4113213">
                  <a:extLst>
                    <a:ext uri="{9D8B030D-6E8A-4147-A177-3AD203B41FA5}">
                      <a16:colId xmlns:a16="http://schemas.microsoft.com/office/drawing/2014/main" val="20000"/>
                    </a:ext>
                  </a:extLst>
                </a:gridCol>
                <a:gridCol w="4116387">
                  <a:extLst>
                    <a:ext uri="{9D8B030D-6E8A-4147-A177-3AD203B41FA5}">
                      <a16:colId xmlns:a16="http://schemas.microsoft.com/office/drawing/2014/main" val="20001"/>
                    </a:ext>
                  </a:extLst>
                </a:gridCol>
              </a:tblGrid>
              <a:tr h="452438">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20Ne</a:t>
                      </a:r>
                      <a:endParaRPr kumimoji="0" lang="en-US" altLang="ru-RU" sz="24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1·10</a:t>
                      </a:r>
                      <a:r>
                        <a:rPr kumimoji="0" lang="en-US" altLang="ru-RU" sz="2400" b="0" i="0" u="none" strike="noStrike" cap="none" normalizeH="0" baseline="30000">
                          <a:ln>
                            <a:noFill/>
                          </a:ln>
                          <a:solidFill>
                            <a:schemeClr val="bg1"/>
                          </a:solidFill>
                          <a:effectLst/>
                          <a:latin typeface="Arial" panose="020B0604020202020204" pitchFamily="34" charset="0"/>
                          <a:cs typeface="Times New Roman" panose="02020603050405020304" pitchFamily="18" charset="0"/>
                        </a:rPr>
                        <a:t>14</a:t>
                      </a: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 pps</a:t>
                      </a:r>
                      <a:endParaRPr kumimoji="0" lang="en-US" altLang="ru-RU" sz="24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0"/>
                  </a:ext>
                </a:extLst>
              </a:tr>
              <a:tr h="452438">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48Ca</a:t>
                      </a:r>
                      <a:endParaRPr kumimoji="0" lang="en-US" altLang="ru-RU"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6·10</a:t>
                      </a:r>
                      <a:r>
                        <a:rPr kumimoji="0" lang="en-US" altLang="ru-RU" sz="24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13</a:t>
                      </a: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pps</a:t>
                      </a:r>
                      <a:endParaRPr kumimoji="0" lang="en-US" altLang="ru-RU"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52438">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50Ti</a:t>
                      </a:r>
                      <a:endParaRPr kumimoji="0" lang="en-US" altLang="ru-RU" sz="24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3·10</a:t>
                      </a:r>
                      <a:r>
                        <a:rPr kumimoji="0" lang="en-US" altLang="ru-RU" sz="2400" b="0" i="0" u="none" strike="noStrike" cap="none" normalizeH="0" baseline="30000">
                          <a:ln>
                            <a:noFill/>
                          </a:ln>
                          <a:solidFill>
                            <a:schemeClr val="bg1"/>
                          </a:solidFill>
                          <a:effectLst/>
                          <a:latin typeface="Arial" panose="020B0604020202020204" pitchFamily="34" charset="0"/>
                          <a:cs typeface="Times New Roman" panose="02020603050405020304" pitchFamily="18" charset="0"/>
                        </a:rPr>
                        <a:t>13</a:t>
                      </a: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 pps</a:t>
                      </a:r>
                      <a:endParaRPr kumimoji="0" lang="en-US" altLang="ru-RU" sz="24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2"/>
                  </a:ext>
                </a:extLst>
              </a:tr>
              <a:tr h="452438">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70Zn</a:t>
                      </a:r>
                      <a:endParaRPr kumimoji="0" lang="en-US" altLang="ru-RU"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2,5·10</a:t>
                      </a:r>
                      <a:r>
                        <a:rPr kumimoji="0" lang="en-US" altLang="ru-RU" sz="24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13</a:t>
                      </a: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pps</a:t>
                      </a:r>
                      <a:endParaRPr kumimoji="0" lang="en-US" altLang="ru-RU"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454025">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86Kr</a:t>
                      </a:r>
                      <a:endParaRPr kumimoji="0" lang="en-US" altLang="ru-RU" sz="24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3·10</a:t>
                      </a:r>
                      <a:r>
                        <a:rPr kumimoji="0" lang="en-US" altLang="ru-RU" sz="2400" b="0" i="0" u="none" strike="noStrike" cap="none" normalizeH="0" baseline="30000">
                          <a:ln>
                            <a:noFill/>
                          </a:ln>
                          <a:solidFill>
                            <a:schemeClr val="bg1"/>
                          </a:solidFill>
                          <a:effectLst/>
                          <a:latin typeface="Arial" panose="020B0604020202020204" pitchFamily="34" charset="0"/>
                          <a:cs typeface="Times New Roman" panose="02020603050405020304" pitchFamily="18" charset="0"/>
                        </a:rPr>
                        <a:t>13</a:t>
                      </a: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 pps</a:t>
                      </a:r>
                      <a:endParaRPr kumimoji="0" lang="en-US" altLang="ru-RU" sz="24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4"/>
                  </a:ext>
                </a:extLst>
              </a:tr>
              <a:tr h="452438">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100Mo</a:t>
                      </a:r>
                      <a:endParaRPr kumimoji="0" lang="en-US" altLang="ru-RU"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2·10</a:t>
                      </a:r>
                      <a:r>
                        <a:rPr kumimoji="0" lang="en-US" altLang="ru-RU" sz="24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12</a:t>
                      </a: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pps</a:t>
                      </a:r>
                      <a:endParaRPr kumimoji="0" lang="en-US" altLang="ru-RU"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452438">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124Sn</a:t>
                      </a:r>
                      <a:endParaRPr kumimoji="0" lang="en-US" altLang="ru-RU" sz="24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2·10</a:t>
                      </a:r>
                      <a:r>
                        <a:rPr kumimoji="0" lang="en-US" altLang="ru-RU" sz="2400" b="0" i="0" u="none" strike="noStrike" cap="none" normalizeH="0" baseline="30000">
                          <a:ln>
                            <a:noFill/>
                          </a:ln>
                          <a:solidFill>
                            <a:schemeClr val="bg1"/>
                          </a:solidFill>
                          <a:effectLst/>
                          <a:latin typeface="Arial" panose="020B0604020202020204" pitchFamily="34" charset="0"/>
                          <a:cs typeface="Times New Roman" panose="02020603050405020304" pitchFamily="18" charset="0"/>
                        </a:rPr>
                        <a:t>12</a:t>
                      </a: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 pps</a:t>
                      </a:r>
                      <a:endParaRPr kumimoji="0" lang="en-US" altLang="ru-RU" sz="24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6"/>
                  </a:ext>
                </a:extLst>
              </a:tr>
              <a:tr h="452438">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136Xe</a:t>
                      </a:r>
                      <a:endParaRPr kumimoji="0" lang="en-US" altLang="ru-RU"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2·10</a:t>
                      </a:r>
                      <a:r>
                        <a:rPr kumimoji="0" lang="en-US" altLang="ru-RU" sz="24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13</a:t>
                      </a: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pps</a:t>
                      </a:r>
                      <a:endParaRPr kumimoji="0" lang="en-US" altLang="ru-RU"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52438">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208Pb</a:t>
                      </a:r>
                      <a:endParaRPr kumimoji="0" lang="en-US" altLang="ru-RU" sz="24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1·10</a:t>
                      </a:r>
                      <a:r>
                        <a:rPr kumimoji="0" lang="en-US" altLang="ru-RU" sz="2400" b="0" i="0" u="none" strike="noStrike" cap="none" normalizeH="0" baseline="30000">
                          <a:ln>
                            <a:noFill/>
                          </a:ln>
                          <a:solidFill>
                            <a:schemeClr val="bg1"/>
                          </a:solidFill>
                          <a:effectLst/>
                          <a:latin typeface="Arial" panose="020B0604020202020204" pitchFamily="34" charset="0"/>
                          <a:cs typeface="Times New Roman" panose="02020603050405020304" pitchFamily="18" charset="0"/>
                        </a:rPr>
                        <a:t>12</a:t>
                      </a:r>
                      <a:r>
                        <a:rPr kumimoji="0" lang="en-US" altLang="ru-RU" sz="2400" b="0" i="0" u="none" strike="noStrike" cap="none" normalizeH="0" baseline="0">
                          <a:ln>
                            <a:noFill/>
                          </a:ln>
                          <a:solidFill>
                            <a:schemeClr val="bg1"/>
                          </a:solidFill>
                          <a:effectLst/>
                          <a:latin typeface="Arial" panose="020B0604020202020204" pitchFamily="34" charset="0"/>
                          <a:cs typeface="Times New Roman" panose="02020603050405020304" pitchFamily="18" charset="0"/>
                        </a:rPr>
                        <a:t> pps</a:t>
                      </a:r>
                      <a:endParaRPr kumimoji="0" lang="en-US" altLang="ru-RU" sz="2400" b="0" i="0" u="none" strike="noStrike" cap="none" normalizeH="0" baseline="0">
                        <a:ln>
                          <a:noFill/>
                        </a:ln>
                        <a:solidFill>
                          <a:schemeClr val="bg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66FF"/>
                    </a:solidFill>
                  </a:tcPr>
                </a:tc>
                <a:extLst>
                  <a:ext uri="{0D108BD9-81ED-4DB2-BD59-A6C34878D82A}">
                    <a16:rowId xmlns:a16="http://schemas.microsoft.com/office/drawing/2014/main" val="10008"/>
                  </a:ext>
                </a:extLst>
              </a:tr>
              <a:tr h="452438">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238U</a:t>
                      </a:r>
                      <a:endParaRPr kumimoji="0" lang="en-US" altLang="ru-RU"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lgn="l">
                        <a:spcBef>
                          <a:spcPct val="20000"/>
                        </a:spcBef>
                        <a:defRPr sz="2800">
                          <a:solidFill>
                            <a:schemeClr val="tx1"/>
                          </a:solidFill>
                          <a:latin typeface="Arial" panose="020B0604020202020204" pitchFamily="34" charset="0"/>
                        </a:defRPr>
                      </a:lvl1pPr>
                      <a:lvl2pPr marL="742950" indent="-285750" algn="l">
                        <a:spcBef>
                          <a:spcPct val="20000"/>
                        </a:spcBef>
                        <a:defRPr sz="2400">
                          <a:solidFill>
                            <a:schemeClr val="tx1"/>
                          </a:solidFill>
                          <a:latin typeface="Arial" panose="020B0604020202020204" pitchFamily="34" charset="0"/>
                        </a:defRPr>
                      </a:lvl2pPr>
                      <a:lvl3pPr marL="1143000" indent="-228600" algn="l">
                        <a:spcBef>
                          <a:spcPct val="20000"/>
                        </a:spcBef>
                        <a:defRPr sz="2000">
                          <a:solidFill>
                            <a:schemeClr val="tx1"/>
                          </a:solidFill>
                          <a:latin typeface="Arial" panose="020B0604020202020204" pitchFamily="34" charset="0"/>
                        </a:defRPr>
                      </a:lvl3pPr>
                      <a:lvl4pPr marL="1600200" indent="-228600" algn="l">
                        <a:spcBef>
                          <a:spcPct val="20000"/>
                        </a:spcBef>
                        <a:defRPr>
                          <a:solidFill>
                            <a:schemeClr val="tx1"/>
                          </a:solidFill>
                          <a:latin typeface="Arial" panose="020B0604020202020204" pitchFamily="34" charset="0"/>
                        </a:defRPr>
                      </a:lvl4pPr>
                      <a:lvl5pPr marL="2057400" indent="-228600" algn="l">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1·10</a:t>
                      </a:r>
                      <a:r>
                        <a:rPr kumimoji="0" lang="en-US" altLang="ru-RU" sz="2400" b="0" i="0" u="none" strike="noStrike" cap="none" normalizeH="0" baseline="30000">
                          <a:ln>
                            <a:noFill/>
                          </a:ln>
                          <a:solidFill>
                            <a:schemeClr val="tx1"/>
                          </a:solidFill>
                          <a:effectLst/>
                          <a:latin typeface="Arial" panose="020B0604020202020204" pitchFamily="34" charset="0"/>
                          <a:cs typeface="Times New Roman" panose="02020603050405020304" pitchFamily="18" charset="0"/>
                        </a:rPr>
                        <a:t>11</a:t>
                      </a:r>
                      <a:r>
                        <a:rPr kumimoji="0" lang="en-US" altLang="ru-RU" sz="2400" b="0" i="0" u="none" strike="noStrike" cap="none" normalizeH="0" baseline="0">
                          <a:ln>
                            <a:noFill/>
                          </a:ln>
                          <a:solidFill>
                            <a:schemeClr val="tx1"/>
                          </a:solidFill>
                          <a:effectLst/>
                          <a:latin typeface="Arial" panose="020B0604020202020204" pitchFamily="34" charset="0"/>
                          <a:cs typeface="Times New Roman" panose="02020603050405020304" pitchFamily="18" charset="0"/>
                        </a:rPr>
                        <a:t> pps</a:t>
                      </a:r>
                      <a:endParaRPr kumimoji="0" lang="en-US" altLang="ru-RU" sz="2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646494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0898" name="Заголовок 1"/>
          <p:cNvSpPr>
            <a:spLocks noGrp="1"/>
          </p:cNvSpPr>
          <p:nvPr>
            <p:ph type="title"/>
          </p:nvPr>
        </p:nvSpPr>
        <p:spPr>
          <a:xfrm>
            <a:off x="1951955" y="304800"/>
            <a:ext cx="8325297" cy="459904"/>
          </a:xfrm>
        </p:spPr>
        <p:txBody>
          <a:bodyPr>
            <a:normAutofit fontScale="90000"/>
          </a:bodyPr>
          <a:lstStyle/>
          <a:p>
            <a:r>
              <a:rPr lang="en-US" altLang="ru-RU" sz="2800" b="1" dirty="0" err="1">
                <a:solidFill>
                  <a:srgbClr val="C00000"/>
                </a:solidFill>
                <a:latin typeface="Times New Roman" panose="02020603050405020304" pitchFamily="18" charset="0"/>
                <a:cs typeface="Times New Roman" panose="02020603050405020304" pitchFamily="18" charset="0"/>
              </a:rPr>
              <a:t>Superheavy</a:t>
            </a:r>
            <a:r>
              <a:rPr lang="en-US" altLang="ru-RU" sz="2800" b="1" dirty="0">
                <a:solidFill>
                  <a:srgbClr val="C00000"/>
                </a:solidFill>
                <a:latin typeface="Times New Roman" panose="02020603050405020304" pitchFamily="18" charset="0"/>
                <a:cs typeface="Times New Roman" panose="02020603050405020304" pitchFamily="18" charset="0"/>
              </a:rPr>
              <a:t> Elements (SHE) Factory – the Goals</a:t>
            </a:r>
            <a:endParaRPr lang="ru-RU" altLang="ru-RU" sz="2800" b="1" dirty="0">
              <a:solidFill>
                <a:srgbClr val="C00000"/>
              </a:solidFill>
              <a:latin typeface="Times New Roman" panose="02020603050405020304" pitchFamily="18" charset="0"/>
              <a:cs typeface="Times New Roman" panose="02020603050405020304" pitchFamily="18" charset="0"/>
            </a:endParaRPr>
          </a:p>
        </p:txBody>
      </p:sp>
      <p:sp>
        <p:nvSpPr>
          <p:cNvPr id="80900" name="TextBox 6"/>
          <p:cNvSpPr txBox="1">
            <a:spLocks noChangeArrowheads="1"/>
          </p:cNvSpPr>
          <p:nvPr/>
        </p:nvSpPr>
        <p:spPr bwMode="auto">
          <a:xfrm>
            <a:off x="1951954" y="1536174"/>
            <a:ext cx="8536534" cy="362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fontAlgn="base">
              <a:spcBef>
                <a:spcPct val="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at the extremely low (</a:t>
            </a:r>
            <a:r>
              <a:rPr lang="el-GR" altLang="ru-RU" sz="2400" b="1" dirty="0">
                <a:solidFill>
                  <a:srgbClr val="C00000"/>
                </a:solidFill>
                <a:latin typeface="Times New Roman" panose="02020603050405020304" pitchFamily="18" charset="0"/>
                <a:cs typeface="Times New Roman" panose="02020603050405020304" pitchFamily="18" charset="0"/>
              </a:rPr>
              <a:t>σ</a:t>
            </a:r>
            <a:r>
              <a:rPr lang="en-US" altLang="ru-RU" sz="2400" b="1" dirty="0">
                <a:solidFill>
                  <a:srgbClr val="C00000"/>
                </a:solidFill>
                <a:latin typeface="Times New Roman" panose="02020603050405020304" pitchFamily="18" charset="0"/>
                <a:cs typeface="Times New Roman" panose="02020603050405020304" pitchFamily="18" charset="0"/>
              </a:rPr>
              <a:t>&lt;100 fb) cross sections:</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Synthesis of new SHE in reactions with </a:t>
            </a:r>
            <a:r>
              <a:rPr lang="en-US" altLang="ru-RU" sz="2400" b="1" baseline="30000" dirty="0">
                <a:solidFill>
                  <a:srgbClr val="002060"/>
                </a:solidFill>
                <a:latin typeface="Times New Roman" panose="02020603050405020304" pitchFamily="18" charset="0"/>
                <a:cs typeface="Times New Roman" panose="02020603050405020304" pitchFamily="18" charset="0"/>
              </a:rPr>
              <a:t>50</a:t>
            </a:r>
            <a:r>
              <a:rPr lang="en-US" altLang="ru-RU" sz="2400" b="1" dirty="0">
                <a:solidFill>
                  <a:srgbClr val="002060"/>
                </a:solidFill>
                <a:latin typeface="Times New Roman" panose="02020603050405020304" pitchFamily="18" charset="0"/>
                <a:cs typeface="Times New Roman" panose="02020603050405020304" pitchFamily="18" charset="0"/>
              </a:rPr>
              <a:t>Ti, </a:t>
            </a:r>
            <a:r>
              <a:rPr lang="en-US" altLang="ru-RU" sz="2400" b="1" baseline="30000" dirty="0">
                <a:solidFill>
                  <a:srgbClr val="002060"/>
                </a:solidFill>
                <a:latin typeface="Times New Roman" panose="02020603050405020304" pitchFamily="18" charset="0"/>
                <a:cs typeface="Times New Roman" panose="02020603050405020304" pitchFamily="18" charset="0"/>
              </a:rPr>
              <a:t>54</a:t>
            </a:r>
            <a:r>
              <a:rPr lang="en-US" altLang="ru-RU" sz="2400" b="1" dirty="0">
                <a:solidFill>
                  <a:srgbClr val="002060"/>
                </a:solidFill>
                <a:latin typeface="Times New Roman" panose="02020603050405020304" pitchFamily="18" charset="0"/>
                <a:cs typeface="Times New Roman" panose="02020603050405020304" pitchFamily="18" charset="0"/>
              </a:rPr>
              <a:t>Cr ...;</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Synthesis of new isotopes of SHE;</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Study of decay properties of SHE;</a:t>
            </a:r>
          </a:p>
          <a:p>
            <a:pPr marL="457200" fontAlgn="base">
              <a:spcBef>
                <a:spcPct val="0"/>
              </a:spcBef>
              <a:spcAft>
                <a:spcPct val="0"/>
              </a:spcAft>
              <a:buClr>
                <a:srgbClr val="FF0000"/>
              </a:buClr>
              <a:buNone/>
            </a:pPr>
            <a:endParaRPr lang="en-US" altLang="ru-RU" sz="2400" b="1" dirty="0">
              <a:solidFill>
                <a:srgbClr val="002060"/>
              </a:solidFill>
              <a:latin typeface="Times New Roman" panose="02020603050405020304" pitchFamily="18" charset="0"/>
              <a:cs typeface="Times New Roman" panose="02020603050405020304" pitchFamily="18" charset="0"/>
            </a:endParaRPr>
          </a:p>
          <a:p>
            <a:pPr marL="796925" indent="-339725" fontAlgn="base">
              <a:spcBef>
                <a:spcPct val="0"/>
              </a:spcBef>
              <a:spcAft>
                <a:spcPct val="0"/>
              </a:spcAft>
              <a:buClr>
                <a:srgbClr val="FF0000"/>
              </a:buClr>
            </a:pPr>
            <a:endParaRPr lang="en-US" altLang="ru-RU" sz="2400" b="1" dirty="0">
              <a:solidFill>
                <a:srgbClr val="002060"/>
              </a:solidFill>
              <a:latin typeface="Times New Roman" panose="02020603050405020304" pitchFamily="18" charset="0"/>
              <a:cs typeface="Times New Roman" panose="02020603050405020304" pitchFamily="18" charset="0"/>
            </a:endParaRPr>
          </a:p>
          <a:p>
            <a:pPr marL="457200" indent="-457200" fontAlgn="base">
              <a:spcBef>
                <a:spcPts val="1600"/>
              </a:spcBef>
              <a:spcAft>
                <a:spcPct val="0"/>
              </a:spcAft>
              <a:buClr>
                <a:srgbClr val="FF0000"/>
              </a:buClr>
              <a:buFont typeface="Wingdings" panose="05000000000000000000" pitchFamily="2" charset="2"/>
              <a:buChar char="Ø"/>
            </a:pPr>
            <a:r>
              <a:rPr lang="en-US" altLang="ru-RU" sz="2400" b="1" dirty="0">
                <a:solidFill>
                  <a:srgbClr val="C00000"/>
                </a:solidFill>
                <a:latin typeface="Times New Roman" panose="02020603050405020304" pitchFamily="18" charset="0"/>
                <a:cs typeface="Times New Roman" panose="02020603050405020304" pitchFamily="18" charset="0"/>
              </a:rPr>
              <a:t>Experiments requiring high statistics:</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Nuclear spectroscopy of SHE;</a:t>
            </a:r>
          </a:p>
          <a:p>
            <a:pPr marL="796925" indent="-339725" fontAlgn="base">
              <a:spcBef>
                <a:spcPct val="0"/>
              </a:spcBef>
              <a:spcAft>
                <a:spcPct val="0"/>
              </a:spcAft>
              <a:buClr>
                <a:srgbClr val="FF0000"/>
              </a:buClr>
            </a:pPr>
            <a:r>
              <a:rPr lang="en-US" altLang="ru-RU" sz="2400" b="1" dirty="0">
                <a:solidFill>
                  <a:srgbClr val="002060"/>
                </a:solidFill>
                <a:latin typeface="Times New Roman" panose="02020603050405020304" pitchFamily="18" charset="0"/>
                <a:cs typeface="Times New Roman" panose="02020603050405020304" pitchFamily="18" charset="0"/>
              </a:rPr>
              <a:t>Study of chemical properties of SHE.</a:t>
            </a:r>
          </a:p>
        </p:txBody>
      </p:sp>
    </p:spTree>
    <p:extLst>
      <p:ext uri="{BB962C8B-B14F-4D97-AF65-F5344CB8AC3E}">
        <p14:creationId xmlns:p14="http://schemas.microsoft.com/office/powerpoint/2010/main" val="1478542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744662" y="1802434"/>
            <a:ext cx="8715375" cy="289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17088" dir="2436078" algn="ctr" rotWithShape="0">
                    <a:schemeClr val="bg2">
                      <a:alpha val="50000"/>
                    </a:schemeClr>
                  </a:outerShdw>
                </a:effectLst>
              </a14:hiddenEffects>
            </a:ext>
          </a:extLst>
        </p:spPr>
        <p:txBody>
          <a:bodyPr anchor="ct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a:lnSpc>
                <a:spcPct val="130000"/>
              </a:lnSpc>
              <a:spcBef>
                <a:spcPct val="0"/>
              </a:spcBef>
              <a:buFontTx/>
              <a:buNone/>
            </a:pPr>
            <a:r>
              <a:rPr lang="en-US" altLang="ru-RU" sz="2400" b="1" dirty="0">
                <a:solidFill>
                  <a:srgbClr val="3333CC"/>
                </a:solidFill>
                <a:latin typeface="Times New Roman" panose="02020603050405020304" pitchFamily="18" charset="0"/>
                <a:cs typeface="Times New Roman" panose="02020603050405020304" pitchFamily="18" charset="0"/>
              </a:rPr>
              <a:t>To satisfy the </a:t>
            </a:r>
            <a:r>
              <a:rPr lang="en-US" altLang="ru-RU" sz="2400" b="1" dirty="0">
                <a:solidFill>
                  <a:srgbClr val="FF0000"/>
                </a:solidFill>
                <a:latin typeface="Times New Roman" panose="02020603050405020304" pitchFamily="18" charset="0"/>
                <a:cs typeface="Times New Roman" panose="02020603050405020304" pitchFamily="18" charset="0"/>
              </a:rPr>
              <a:t>Goals</a:t>
            </a:r>
            <a:r>
              <a:rPr lang="en-US" altLang="ru-RU" sz="2400" b="1" dirty="0">
                <a:solidFill>
                  <a:srgbClr val="3333CC"/>
                </a:solidFill>
                <a:latin typeface="Times New Roman" panose="02020603050405020304" pitchFamily="18" charset="0"/>
                <a:cs typeface="Times New Roman" panose="02020603050405020304" pitchFamily="18" charset="0"/>
              </a:rPr>
              <a:t>, the DC-280 has to provide the following parameters of ion beams</a:t>
            </a:r>
            <a:r>
              <a:rPr lang="ru-RU" altLang="ru-RU" sz="2400" b="1" dirty="0">
                <a:solidFill>
                  <a:srgbClr val="3333CC"/>
                </a:solidFill>
                <a:latin typeface="Times New Roman" panose="02020603050405020304" pitchFamily="18" charset="0"/>
                <a:cs typeface="Times New Roman" panose="02020603050405020304" pitchFamily="18" charset="0"/>
              </a:rPr>
              <a:t>:</a:t>
            </a:r>
            <a:endParaRPr lang="en-US" altLang="ru-RU" sz="2400" b="1" dirty="0">
              <a:solidFill>
                <a:srgbClr val="3333CC"/>
              </a:solidFill>
              <a:latin typeface="Times New Roman" panose="02020603050405020304" pitchFamily="18" charset="0"/>
              <a:cs typeface="Times New Roman" panose="02020603050405020304" pitchFamily="18" charset="0"/>
            </a:endParaRPr>
          </a:p>
          <a:p>
            <a:pPr>
              <a:lnSpc>
                <a:spcPct val="130000"/>
              </a:lnSpc>
              <a:spcBef>
                <a:spcPct val="0"/>
              </a:spcBef>
              <a:buNone/>
            </a:pPr>
            <a:r>
              <a:rPr lang="en-US" altLang="ru-RU" sz="2400" dirty="0">
                <a:latin typeface="Times New Roman" pitchFamily="18" charset="0"/>
              </a:rPr>
              <a:t>	Ion energies </a:t>
            </a:r>
            <a:r>
              <a:rPr lang="en-US" altLang="ru-RU" sz="2400" dirty="0">
                <a:latin typeface="Times New Roman" panose="02020603050405020304" pitchFamily="18" charset="0"/>
                <a:cs typeface="Times New Roman" panose="02020603050405020304" pitchFamily="18" charset="0"/>
              </a:rPr>
              <a:t>(smooth variation)</a:t>
            </a:r>
            <a:r>
              <a:rPr lang="en-US" altLang="ru-RU" sz="2400" dirty="0">
                <a:latin typeface="Times New Roman" pitchFamily="18" charset="0"/>
              </a:rPr>
              <a:t>	4÷8 MeV/n</a:t>
            </a:r>
          </a:p>
          <a:p>
            <a:pPr>
              <a:buNone/>
            </a:pPr>
            <a:r>
              <a:rPr lang="en-US" sz="2400" b="1" dirty="0"/>
              <a:t>	</a:t>
            </a:r>
            <a:r>
              <a:rPr lang="en-US" altLang="ru-RU" sz="2400" dirty="0">
                <a:latin typeface="Times New Roman" pitchFamily="18" charset="0"/>
              </a:rPr>
              <a:t>Ion masses				10÷238</a:t>
            </a:r>
            <a:endParaRPr lang="ru-RU" altLang="ru-RU" sz="2400" dirty="0">
              <a:latin typeface="Times New Roman" pitchFamily="18" charset="0"/>
            </a:endParaRPr>
          </a:p>
          <a:p>
            <a:pPr>
              <a:lnSpc>
                <a:spcPct val="130000"/>
              </a:lnSpc>
              <a:spcBef>
                <a:spcPct val="0"/>
              </a:spcBef>
              <a:buFontTx/>
              <a:buNone/>
            </a:pPr>
            <a:r>
              <a:rPr lang="en-US" altLang="ru-RU" sz="2400" dirty="0">
                <a:latin typeface="Times New Roman" pitchFamily="18" charset="0"/>
              </a:rPr>
              <a:t>	Intensities (A~50)		 	&gt;10 </a:t>
            </a:r>
            <a:r>
              <a:rPr lang="en-US" altLang="ru-RU" sz="2400" dirty="0" err="1">
                <a:latin typeface="Times New Roman" pitchFamily="18" charset="0"/>
              </a:rPr>
              <a:t>pµA</a:t>
            </a:r>
            <a:endParaRPr lang="ru-RU" altLang="ru-RU" sz="2400" dirty="0">
              <a:latin typeface="Times New Roman" pitchFamily="18" charset="0"/>
            </a:endParaRPr>
          </a:p>
          <a:p>
            <a:pPr eaLnBrk="1" fontAlgn="t" hangingPunct="1">
              <a:buNone/>
            </a:pPr>
            <a:r>
              <a:rPr lang="en-US" altLang="ru-RU" sz="2400" dirty="0">
                <a:latin typeface="Times New Roman" pitchFamily="18" charset="0"/>
              </a:rPr>
              <a:t>	Efficiency of beam transfer                &gt;50%</a:t>
            </a:r>
            <a:r>
              <a:rPr lang="ru-RU" altLang="ru-RU" sz="2400" dirty="0">
                <a:latin typeface="Times New Roman" pitchFamily="18" charset="0"/>
              </a:rPr>
              <a:t> </a:t>
            </a:r>
            <a:r>
              <a:rPr lang="en-US" sz="2400" dirty="0">
                <a:latin typeface="Times New Roman" panose="02020603050405020304" pitchFamily="18" charset="0"/>
                <a:cs typeface="Times New Roman" panose="02020603050405020304" pitchFamily="18" charset="0"/>
              </a:rPr>
              <a:t>	</a:t>
            </a:r>
            <a:r>
              <a:rPr lang="en-US" altLang="ru-RU" sz="2400" b="1" dirty="0">
                <a:solidFill>
                  <a:srgbClr val="000066"/>
                </a:solidFill>
              </a:rPr>
              <a:t>	</a:t>
            </a:r>
            <a:endParaRPr lang="ru-RU" altLang="ru-RU" sz="2400" dirty="0">
              <a:latin typeface="Times New Roman" pitchFamily="18" charset="0"/>
              <a:cs typeface="Times New Roman" panose="02020603050405020304" pitchFamily="18" charset="0"/>
            </a:endParaRPr>
          </a:p>
        </p:txBody>
      </p:sp>
      <p:sp>
        <p:nvSpPr>
          <p:cNvPr id="15363" name="Rectangle 3"/>
          <p:cNvSpPr>
            <a:spLocks noChangeArrowheads="1"/>
          </p:cNvSpPr>
          <p:nvPr/>
        </p:nvSpPr>
        <p:spPr bwMode="auto">
          <a:xfrm>
            <a:off x="1744664" y="102884"/>
            <a:ext cx="871537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68392" dir="1308085" algn="ctr" rotWithShape="0">
                    <a:schemeClr val="bg1">
                      <a:alpha val="50000"/>
                    </a:schemeClr>
                  </a:outerShdw>
                </a:effectLst>
              </a14:hiddenEffects>
            </a:ext>
          </a:extLst>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None/>
            </a:pPr>
            <a:r>
              <a:rPr lang="en-US" altLang="ru-RU" sz="2800" b="1" dirty="0">
                <a:solidFill>
                  <a:srgbClr val="C00000"/>
                </a:solidFill>
                <a:latin typeface="Times New Roman" pitchFamily="18" charset="0"/>
                <a:cs typeface="Times New Roman" pitchFamily="18" charset="0"/>
              </a:rPr>
              <a:t>DC-280 CYCLOTRON- THE NEW FLNR  ACCELERATOR </a:t>
            </a:r>
            <a:endParaRPr lang="ru-RU" altLang="ru-RU" sz="28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1696727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stretch>
            <a:fillRect/>
          </a:stretch>
        </p:blipFill>
        <p:spPr>
          <a:xfrm>
            <a:off x="2510725" y="564441"/>
            <a:ext cx="6811506" cy="5653549"/>
          </a:xfrm>
          <a:prstGeom prst="rect">
            <a:avLst/>
          </a:prstGeom>
        </p:spPr>
      </p:pic>
    </p:spTree>
    <p:extLst>
      <p:ext uri="{BB962C8B-B14F-4D97-AF65-F5344CB8AC3E}">
        <p14:creationId xmlns:p14="http://schemas.microsoft.com/office/powerpoint/2010/main" val="13446435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04814"/>
            <a:ext cx="5951538" cy="5722937"/>
          </a:xfrm>
          <a:prstGeom prst="rect">
            <a:avLst/>
          </a:prstGeom>
          <a:noFill/>
          <a:extLst>
            <a:ext uri="{909E8E84-426E-40DD-AFC4-6F175D3DCCD1}">
              <a14:hiddenFill xmlns:a14="http://schemas.microsoft.com/office/drawing/2010/main">
                <a:solidFill>
                  <a:srgbClr val="FFFFFF"/>
                </a:solidFill>
              </a14:hiddenFill>
            </a:ext>
          </a:extLst>
        </p:spPr>
      </p:pic>
      <p:pic>
        <p:nvPicPr>
          <p:cNvPr id="141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164" y="836614"/>
            <a:ext cx="3779837" cy="24272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1316" name="Rectangle 4"/>
          <p:cNvSpPr>
            <a:spLocks noChangeArrowheads="1"/>
          </p:cNvSpPr>
          <p:nvPr/>
        </p:nvSpPr>
        <p:spPr bwMode="auto">
          <a:xfrm>
            <a:off x="6959600" y="3573464"/>
            <a:ext cx="3492500" cy="695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ru-RU"/>
              <a:t>Net effect     </a:t>
            </a:r>
            <a:r>
              <a:rPr lang="en-US" altLang="ru-RU" sz="1400"/>
              <a:t>A</a:t>
            </a:r>
            <a:r>
              <a:rPr lang="en-US" altLang="ru-RU" sz="1400" baseline="-25000"/>
              <a:t>1</a:t>
            </a:r>
            <a:r>
              <a:rPr lang="en-US" altLang="ru-RU" sz="1400"/>
              <a:t>Sin(</a:t>
            </a:r>
            <a:r>
              <a:rPr lang="en-US" altLang="ru-RU" sz="1400">
                <a:sym typeface="Symbol" panose="05050102010706020507" pitchFamily="18" charset="2"/>
              </a:rPr>
              <a:t></a:t>
            </a:r>
            <a:r>
              <a:rPr lang="en-US" altLang="ru-RU" sz="1400" baseline="-25000">
                <a:sym typeface="Symbol" panose="05050102010706020507" pitchFamily="18" charset="2"/>
              </a:rPr>
              <a:t>rf</a:t>
            </a:r>
            <a:r>
              <a:rPr lang="en-US" altLang="ru-RU" sz="1400"/>
              <a:t> t) + A</a:t>
            </a:r>
            <a:r>
              <a:rPr lang="en-US" altLang="ru-RU" sz="1400" baseline="-25000"/>
              <a:t>2</a:t>
            </a:r>
            <a:r>
              <a:rPr lang="en-US" altLang="ru-RU" sz="1400"/>
              <a:t>Sin(3</a:t>
            </a:r>
            <a:r>
              <a:rPr lang="en-US" altLang="ru-RU" sz="1400">
                <a:sym typeface="Symbol" panose="05050102010706020507" pitchFamily="18" charset="2"/>
              </a:rPr>
              <a:t></a:t>
            </a:r>
            <a:r>
              <a:rPr lang="en-US" altLang="ru-RU" sz="1400" baseline="-25000">
                <a:sym typeface="Symbol" panose="05050102010706020507" pitchFamily="18" charset="2"/>
              </a:rPr>
              <a:t>rf</a:t>
            </a:r>
            <a:r>
              <a:rPr lang="en-US" altLang="ru-RU" sz="1400"/>
              <a:t> t) </a:t>
            </a:r>
          </a:p>
          <a:p>
            <a:pPr algn="l">
              <a:spcBef>
                <a:spcPct val="50000"/>
              </a:spcBef>
            </a:pPr>
            <a:r>
              <a:rPr lang="en-US" altLang="ru-RU" sz="1400"/>
              <a:t>                          A</a:t>
            </a:r>
            <a:r>
              <a:rPr lang="en-US" altLang="ru-RU" sz="1400" baseline="-25000"/>
              <a:t>2</a:t>
            </a:r>
            <a:r>
              <a:rPr lang="en-US" altLang="ru-RU" sz="1400"/>
              <a:t> </a:t>
            </a:r>
            <a:r>
              <a:rPr lang="en-US" altLang="ru-RU" sz="1400">
                <a:sym typeface="Symbol" panose="05050102010706020507" pitchFamily="18" charset="2"/>
              </a:rPr>
              <a:t> 0.1</a:t>
            </a:r>
            <a:r>
              <a:rPr lang="en-US" altLang="ru-RU" sz="1400"/>
              <a:t>A</a:t>
            </a:r>
            <a:r>
              <a:rPr lang="en-US" altLang="ru-RU" sz="1400" baseline="-25000"/>
              <a:t>1</a:t>
            </a:r>
          </a:p>
        </p:txBody>
      </p:sp>
      <p:sp>
        <p:nvSpPr>
          <p:cNvPr id="141317" name="Rectangle 5"/>
          <p:cNvSpPr>
            <a:spLocks noChangeArrowheads="1"/>
          </p:cNvSpPr>
          <p:nvPr/>
        </p:nvSpPr>
        <p:spPr bwMode="auto">
          <a:xfrm>
            <a:off x="7535864" y="188913"/>
            <a:ext cx="2452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r>
              <a:rPr lang="en-US" altLang="ru-RU" sz="2400"/>
              <a:t>Flat-Top  system</a:t>
            </a:r>
            <a:endParaRPr lang="ru-RU" altLang="ru-RU" sz="2400"/>
          </a:p>
        </p:txBody>
      </p:sp>
      <p:sp>
        <p:nvSpPr>
          <p:cNvPr id="141318" name="Line 6"/>
          <p:cNvSpPr>
            <a:spLocks noChangeShapeType="1"/>
          </p:cNvSpPr>
          <p:nvPr/>
        </p:nvSpPr>
        <p:spPr bwMode="auto">
          <a:xfrm flipH="1" flipV="1">
            <a:off x="4656139" y="3933826"/>
            <a:ext cx="71437" cy="790575"/>
          </a:xfrm>
          <a:prstGeom prst="line">
            <a:avLst/>
          </a:prstGeom>
          <a:noFill/>
          <a:ln w="952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1319" name="Text Box 7"/>
          <p:cNvSpPr txBox="1">
            <a:spLocks noChangeArrowheads="1"/>
          </p:cNvSpPr>
          <p:nvPr/>
        </p:nvSpPr>
        <p:spPr bwMode="auto">
          <a:xfrm>
            <a:off x="4656138" y="4724400"/>
            <a:ext cx="576262" cy="376238"/>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ru-RU">
                <a:solidFill>
                  <a:srgbClr val="FF3300"/>
                </a:solidFill>
              </a:rPr>
              <a:t>3F</a:t>
            </a:r>
            <a:r>
              <a:rPr lang="en-US" altLang="ru-RU" baseline="-25000">
                <a:solidFill>
                  <a:srgbClr val="FF3300"/>
                </a:solidFill>
              </a:rPr>
              <a:t>rf</a:t>
            </a:r>
            <a:endParaRPr lang="ru-RU" altLang="ru-RU" baseline="-25000">
              <a:solidFill>
                <a:srgbClr val="FF3300"/>
              </a:solidFill>
            </a:endParaRPr>
          </a:p>
        </p:txBody>
      </p:sp>
      <p:sp>
        <p:nvSpPr>
          <p:cNvPr id="141320" name="Line 8"/>
          <p:cNvSpPr>
            <a:spLocks noChangeShapeType="1"/>
          </p:cNvSpPr>
          <p:nvPr/>
        </p:nvSpPr>
        <p:spPr bwMode="auto">
          <a:xfrm flipH="1" flipV="1">
            <a:off x="5519739" y="4221163"/>
            <a:ext cx="71437" cy="10080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141321" name="Text Box 9"/>
          <p:cNvSpPr txBox="1">
            <a:spLocks noChangeArrowheads="1"/>
          </p:cNvSpPr>
          <p:nvPr/>
        </p:nvSpPr>
        <p:spPr bwMode="auto">
          <a:xfrm>
            <a:off x="5375276" y="5229225"/>
            <a:ext cx="576263"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0" hangingPunct="0">
              <a:spcBef>
                <a:spcPct val="50000"/>
              </a:spcBef>
            </a:pPr>
            <a:r>
              <a:rPr lang="en-US" altLang="ru-RU"/>
              <a:t>F</a:t>
            </a:r>
            <a:r>
              <a:rPr lang="en-US" altLang="ru-RU" baseline="-25000"/>
              <a:t>rf</a:t>
            </a:r>
            <a:endParaRPr lang="ru-RU" altLang="ru-RU" baseline="-25000"/>
          </a:p>
        </p:txBody>
      </p:sp>
    </p:spTree>
    <p:extLst>
      <p:ext uri="{BB962C8B-B14F-4D97-AF65-F5344CB8AC3E}">
        <p14:creationId xmlns:p14="http://schemas.microsoft.com/office/powerpoint/2010/main" val="50884861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Номер слайда 6"/>
          <p:cNvSpPr txBox="1">
            <a:spLocks noGrp="1"/>
          </p:cNvSpPr>
          <p:nvPr/>
        </p:nvSpPr>
        <p:spPr bwMode="auto">
          <a:xfrm>
            <a:off x="807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BCD0ED5-DFE8-48B9-94E9-8EFC3D9D1AE8}" type="slidenum">
              <a:rPr lang="ru-RU" altLang="ru-RU" sz="1400">
                <a:cs typeface="Arial" panose="020B0604020202020204" pitchFamily="34" charset="0"/>
              </a:rPr>
              <a:pPr algn="r" eaLnBrk="1" hangingPunct="1"/>
              <a:t>5</a:t>
            </a:fld>
            <a:endParaRPr lang="ru-RU" altLang="ru-RU" sz="1400">
              <a:cs typeface="Arial" panose="020B0604020202020204" pitchFamily="34" charset="0"/>
            </a:endParaRPr>
          </a:p>
        </p:txBody>
      </p:sp>
      <p:sp>
        <p:nvSpPr>
          <p:cNvPr id="37891" name="Rectangle 2"/>
          <p:cNvSpPr>
            <a:spLocks noGrp="1" noChangeArrowheads="1"/>
          </p:cNvSpPr>
          <p:nvPr>
            <p:ph type="title" idx="4294967295"/>
          </p:nvPr>
        </p:nvSpPr>
        <p:spPr>
          <a:xfrm>
            <a:off x="2063750" y="188913"/>
            <a:ext cx="8077200" cy="455612"/>
          </a:xfrm>
        </p:spPr>
        <p:txBody>
          <a:bodyPr>
            <a:normAutofit fontScale="90000"/>
          </a:bodyPr>
          <a:lstStyle/>
          <a:p>
            <a:pPr eaLnBrk="1" hangingPunct="1"/>
            <a:r>
              <a:rPr lang="en-US" altLang="ru-RU" sz="3600" b="1">
                <a:solidFill>
                  <a:srgbClr val="CC0000"/>
                </a:solidFill>
              </a:rPr>
              <a:t>DUBNA Gas Filled Recoil Separator</a:t>
            </a:r>
            <a:endParaRPr lang="ru-RU" altLang="ru-RU" sz="3600" b="1">
              <a:solidFill>
                <a:srgbClr val="CC0000"/>
              </a:solidFill>
            </a:endParaRPr>
          </a:p>
        </p:txBody>
      </p:sp>
      <p:pic>
        <p:nvPicPr>
          <p:cNvPr id="37892" name="Picture 3" descr="GNS_A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992313" y="3716338"/>
            <a:ext cx="4267200" cy="2951162"/>
          </a:xfrm>
        </p:spPr>
      </p:pic>
      <p:pic>
        <p:nvPicPr>
          <p:cNvPr id="37893" name="Picture 4" descr="GNSVid"/>
          <p:cNvPicPr>
            <a:picLocks noGrp="1" noChangeAspect="1" noChangeArrowheads="1"/>
          </p:cNvPicPr>
          <p:nvPr>
            <p:ph sz="half" idx="4294967295"/>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6553200" y="2133600"/>
            <a:ext cx="3810000" cy="3792538"/>
          </a:xfrm>
        </p:spPr>
      </p:pic>
      <p:sp>
        <p:nvSpPr>
          <p:cNvPr id="37894" name="Text Box 5"/>
          <p:cNvSpPr txBox="1">
            <a:spLocks noChangeArrowheads="1"/>
          </p:cNvSpPr>
          <p:nvPr/>
        </p:nvSpPr>
        <p:spPr bwMode="auto">
          <a:xfrm>
            <a:off x="1703389" y="981076"/>
            <a:ext cx="87137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Arial" panose="020B0604020202020204" pitchFamily="34" charset="0"/>
              </a:defRPr>
            </a:lvl9pPr>
          </a:lstStyle>
          <a:p>
            <a:pPr algn="l" eaLnBrk="1" hangingPunct="1"/>
            <a:r>
              <a:rPr lang="en-US" altLang="ru-RU" sz="2400" b="1" u="sng">
                <a:latin typeface="Times New Roman" panose="02020603050405020304" pitchFamily="18" charset="0"/>
                <a:cs typeface="Arial" panose="020B0604020202020204" pitchFamily="34" charset="0"/>
                <a:sym typeface="Symbol" panose="05050102010706020507" pitchFamily="18" charset="2"/>
              </a:rPr>
              <a:t>                         Target                         </a:t>
            </a:r>
            <a:r>
              <a:rPr lang="en-US" altLang="ru-RU" sz="2400" b="1">
                <a:solidFill>
                  <a:srgbClr val="0000CC"/>
                </a:solidFill>
                <a:latin typeface="Times New Roman" panose="02020603050405020304" pitchFamily="18" charset="0"/>
                <a:cs typeface="Arial" panose="020B0604020202020204" pitchFamily="34" charset="0"/>
                <a:sym typeface="Symbol" panose="05050102010706020507" pitchFamily="18" charset="2"/>
              </a:rPr>
              <a:t>        </a:t>
            </a:r>
            <a:r>
              <a:rPr lang="en-US" altLang="ru-RU" sz="2400" b="1" u="sng">
                <a:solidFill>
                  <a:srgbClr val="FF0000"/>
                </a:solidFill>
                <a:latin typeface="Times New Roman" panose="02020603050405020304" pitchFamily="18" charset="0"/>
                <a:cs typeface="Arial" panose="020B0604020202020204" pitchFamily="34" charset="0"/>
                <a:sym typeface="Symbol" panose="05050102010706020507" pitchFamily="18" charset="2"/>
              </a:rPr>
              <a:t>Beam</a:t>
            </a:r>
            <a:r>
              <a:rPr lang="en-US" altLang="ru-RU" sz="2400" b="1">
                <a:solidFill>
                  <a:srgbClr val="0000CC"/>
                </a:solidFill>
                <a:latin typeface="Times New Roman" panose="02020603050405020304" pitchFamily="18" charset="0"/>
                <a:cs typeface="Arial" panose="020B0604020202020204" pitchFamily="34" charset="0"/>
                <a:sym typeface="Symbol" panose="05050102010706020507" pitchFamily="18" charset="2"/>
              </a:rPr>
              <a:t>       </a:t>
            </a:r>
            <a:r>
              <a:rPr lang="en-US" altLang="ru-RU" sz="2400" b="1" u="sng">
                <a:solidFill>
                  <a:srgbClr val="0000CC"/>
                </a:solidFill>
                <a:latin typeface="Times New Roman" panose="02020603050405020304" pitchFamily="18" charset="0"/>
                <a:cs typeface="Arial" panose="020B0604020202020204" pitchFamily="34" charset="0"/>
                <a:sym typeface="Symbol" panose="05050102010706020507" pitchFamily="18" charset="2"/>
              </a:rPr>
              <a:t>Isotopes </a:t>
            </a:r>
          </a:p>
          <a:p>
            <a:pPr algn="l" eaLnBrk="1" hangingPunct="1"/>
            <a:r>
              <a:rPr lang="en-US" altLang="ru-RU" sz="2400" b="1" baseline="30000">
                <a:latin typeface="Times New Roman" panose="02020603050405020304" pitchFamily="18" charset="0"/>
                <a:cs typeface="Arial" panose="020B0604020202020204" pitchFamily="34" charset="0"/>
              </a:rPr>
              <a:t>238</a:t>
            </a:r>
            <a:r>
              <a:rPr lang="en-US" altLang="ru-RU" sz="2400" b="1">
                <a:latin typeface="Times New Roman" panose="02020603050405020304" pitchFamily="18" charset="0"/>
                <a:cs typeface="Arial" panose="020B0604020202020204" pitchFamily="34" charset="0"/>
              </a:rPr>
              <a:t>U, </a:t>
            </a:r>
            <a:r>
              <a:rPr lang="en-US" altLang="ru-RU" sz="2400" b="1" baseline="30000">
                <a:latin typeface="Times New Roman" panose="02020603050405020304" pitchFamily="18" charset="0"/>
                <a:cs typeface="Arial" panose="020B0604020202020204" pitchFamily="34" charset="0"/>
              </a:rPr>
              <a:t>242,244</a:t>
            </a:r>
            <a:r>
              <a:rPr lang="en-US" altLang="ru-RU" sz="2400" b="1">
                <a:latin typeface="Times New Roman" panose="02020603050405020304" pitchFamily="18" charset="0"/>
                <a:cs typeface="Arial" panose="020B0604020202020204" pitchFamily="34" charset="0"/>
              </a:rPr>
              <a:t>Pu, </a:t>
            </a:r>
            <a:r>
              <a:rPr lang="en-US" altLang="ru-RU" sz="2400" b="1" baseline="30000">
                <a:latin typeface="Times New Roman" panose="02020603050405020304" pitchFamily="18" charset="0"/>
                <a:cs typeface="Arial" panose="020B0604020202020204" pitchFamily="34" charset="0"/>
              </a:rPr>
              <a:t>243</a:t>
            </a:r>
            <a:r>
              <a:rPr lang="en-US" altLang="ru-RU" sz="2400" b="1">
                <a:latin typeface="Times New Roman" panose="02020603050405020304" pitchFamily="18" charset="0"/>
                <a:cs typeface="Arial" panose="020B0604020202020204" pitchFamily="34" charset="0"/>
              </a:rPr>
              <a:t>Am, </a:t>
            </a:r>
            <a:r>
              <a:rPr lang="en-US" altLang="ru-RU" sz="2400" b="1" baseline="30000">
                <a:latin typeface="Times New Roman" panose="02020603050405020304" pitchFamily="18" charset="0"/>
                <a:cs typeface="Arial" panose="020B0604020202020204" pitchFamily="34" charset="0"/>
              </a:rPr>
              <a:t>246,248</a:t>
            </a:r>
            <a:r>
              <a:rPr lang="en-US" altLang="ru-RU" sz="2400" b="1">
                <a:latin typeface="Times New Roman" panose="02020603050405020304" pitchFamily="18" charset="0"/>
                <a:cs typeface="Arial" panose="020B0604020202020204" pitchFamily="34" charset="0"/>
              </a:rPr>
              <a:t>Cm, </a:t>
            </a:r>
            <a:r>
              <a:rPr lang="en-US" altLang="ru-RU" sz="2400" b="1" baseline="30000">
                <a:latin typeface="Times New Roman" panose="02020603050405020304" pitchFamily="18" charset="0"/>
                <a:cs typeface="Arial" panose="020B0604020202020204" pitchFamily="34" charset="0"/>
              </a:rPr>
              <a:t>249</a:t>
            </a:r>
            <a:r>
              <a:rPr lang="en-US" altLang="ru-RU" sz="2400" b="1">
                <a:latin typeface="Times New Roman" panose="02020603050405020304" pitchFamily="18" charset="0"/>
                <a:cs typeface="Arial" panose="020B0604020202020204" pitchFamily="34" charset="0"/>
              </a:rPr>
              <a:t>Cf   +   </a:t>
            </a:r>
            <a:r>
              <a:rPr lang="en-US" altLang="ru-RU" sz="2400" b="1" baseline="30000">
                <a:solidFill>
                  <a:srgbClr val="FF0000"/>
                </a:solidFill>
                <a:latin typeface="Times New Roman" panose="02020603050405020304" pitchFamily="18" charset="0"/>
                <a:cs typeface="Arial" panose="020B0604020202020204" pitchFamily="34" charset="0"/>
              </a:rPr>
              <a:t>48</a:t>
            </a:r>
            <a:r>
              <a:rPr lang="en-US" altLang="ru-RU" sz="2400" b="1">
                <a:solidFill>
                  <a:srgbClr val="FF0000"/>
                </a:solidFill>
                <a:latin typeface="Times New Roman" panose="02020603050405020304" pitchFamily="18" charset="0"/>
                <a:cs typeface="Arial" panose="020B0604020202020204" pitchFamily="34" charset="0"/>
              </a:rPr>
              <a:t>Ca  </a:t>
            </a:r>
            <a:r>
              <a:rPr lang="en-US" altLang="ru-RU" sz="2400" b="1">
                <a:latin typeface="Times New Roman" panose="02020603050405020304" pitchFamily="18" charset="0"/>
                <a:cs typeface="Arial" panose="020B0604020202020204" pitchFamily="34" charset="0"/>
                <a:sym typeface="Symbol" panose="05050102010706020507" pitchFamily="18" charset="2"/>
              </a:rPr>
              <a:t>  </a:t>
            </a:r>
            <a:r>
              <a:rPr lang="en-US" altLang="ru-RU" sz="2400" b="1">
                <a:solidFill>
                  <a:srgbClr val="0000CC"/>
                </a:solidFill>
                <a:latin typeface="Times New Roman" panose="02020603050405020304" pitchFamily="18" charset="0"/>
                <a:cs typeface="Arial" panose="020B0604020202020204" pitchFamily="34" charset="0"/>
                <a:sym typeface="Symbol" panose="05050102010706020507" pitchFamily="18" charset="2"/>
              </a:rPr>
              <a:t>112 – 118</a:t>
            </a:r>
          </a:p>
          <a:p>
            <a:pPr algn="l" eaLnBrk="1" hangingPunct="1"/>
            <a:endParaRPr lang="en-US" altLang="ru-RU" sz="2400" b="1">
              <a:solidFill>
                <a:srgbClr val="0000CC"/>
              </a:solidFill>
              <a:latin typeface="Times New Roman" panose="02020603050405020304" pitchFamily="18" charset="0"/>
              <a:cs typeface="Arial" panose="020B0604020202020204" pitchFamily="34" charset="0"/>
              <a:sym typeface="Symbol" panose="05050102010706020507" pitchFamily="18" charset="2"/>
            </a:endParaRPr>
          </a:p>
        </p:txBody>
      </p:sp>
      <p:sp>
        <p:nvSpPr>
          <p:cNvPr id="667654" name="Text Box 6"/>
          <p:cNvSpPr txBox="1">
            <a:spLocks noChangeArrowheads="1"/>
          </p:cNvSpPr>
          <p:nvPr/>
        </p:nvSpPr>
        <p:spPr bwMode="auto">
          <a:xfrm>
            <a:off x="1774826" y="2060575"/>
            <a:ext cx="4321175" cy="1614488"/>
          </a:xfrm>
          <a:prstGeom prst="rect">
            <a:avLst/>
          </a:prstGeom>
          <a:noFill/>
          <a:ln w="9525">
            <a:solidFill>
              <a:schemeClr val="bg2"/>
            </a:solidFill>
            <a:miter lim="800000"/>
            <a:headEnd/>
            <a:tailEnd/>
          </a:ln>
          <a:effectLst/>
        </p:spPr>
        <p:txBody>
          <a:bodyPr>
            <a:spAutoFit/>
          </a:bodyPr>
          <a:lstStyle/>
          <a:p>
            <a:pPr algn="l">
              <a:spcBef>
                <a:spcPct val="50000"/>
              </a:spcBef>
              <a:defRPr/>
            </a:pPr>
            <a:r>
              <a:rPr lang="en-US" dirty="0">
                <a:solidFill>
                  <a:srgbClr val="FF0000"/>
                </a:solidFill>
                <a:effectLst>
                  <a:outerShdw blurRad="38100" dist="38100" dir="2700000" algn="tl">
                    <a:srgbClr val="C0C0C0"/>
                  </a:outerShdw>
                </a:effectLst>
                <a:latin typeface="Arial" charset="0"/>
                <a:cs typeface="Arial" charset="0"/>
              </a:rPr>
              <a:t>Ion beam energy: 5.00 – 5.75 MeV/A</a:t>
            </a:r>
          </a:p>
          <a:p>
            <a:pPr algn="l">
              <a:spcBef>
                <a:spcPct val="50000"/>
              </a:spcBef>
              <a:defRPr/>
            </a:pPr>
            <a:r>
              <a:rPr lang="en-US" dirty="0">
                <a:solidFill>
                  <a:srgbClr val="FF0000"/>
                </a:solidFill>
                <a:effectLst>
                  <a:outerShdw blurRad="38100" dist="38100" dir="2700000" algn="tl">
                    <a:srgbClr val="C0C0C0"/>
                  </a:outerShdw>
                </a:effectLst>
                <a:latin typeface="Arial" charset="0"/>
                <a:cs typeface="Arial" charset="0"/>
              </a:rPr>
              <a:t>Beam intensity: 6 - 8</a:t>
            </a:r>
            <a:r>
              <a:rPr lang="en-US" dirty="0">
                <a:solidFill>
                  <a:srgbClr val="FF0000"/>
                </a:solidFill>
                <a:effectLst>
                  <a:outerShdw blurRad="38100" dist="38100" dir="2700000" algn="tl">
                    <a:srgbClr val="C0C0C0"/>
                  </a:outerShdw>
                </a:effectLst>
                <a:latin typeface="Arial" charset="0"/>
                <a:cs typeface="Arial" charset="0"/>
                <a:sym typeface="Symbol" panose="05050102010706020507" pitchFamily="18" charset="2"/>
              </a:rPr>
              <a:t></a:t>
            </a:r>
            <a:r>
              <a:rPr lang="en-US" dirty="0">
                <a:solidFill>
                  <a:srgbClr val="FF0000"/>
                </a:solidFill>
                <a:effectLst>
                  <a:outerShdw blurRad="38100" dist="38100" dir="2700000" algn="tl">
                    <a:srgbClr val="C0C0C0"/>
                  </a:outerShdw>
                </a:effectLst>
                <a:latin typeface="Arial" charset="0"/>
                <a:cs typeface="Arial" charset="0"/>
              </a:rPr>
              <a:t>10</a:t>
            </a:r>
            <a:r>
              <a:rPr lang="en-US" baseline="30000" dirty="0">
                <a:solidFill>
                  <a:srgbClr val="FF0000"/>
                </a:solidFill>
                <a:effectLst>
                  <a:outerShdw blurRad="38100" dist="38100" dir="2700000" algn="tl">
                    <a:srgbClr val="C0C0C0"/>
                  </a:outerShdw>
                </a:effectLst>
                <a:latin typeface="Arial" charset="0"/>
                <a:cs typeface="Arial" charset="0"/>
              </a:rPr>
              <a:t>12</a:t>
            </a:r>
            <a:r>
              <a:rPr lang="en-US" dirty="0">
                <a:solidFill>
                  <a:srgbClr val="FF0000"/>
                </a:solidFill>
                <a:effectLst>
                  <a:outerShdw blurRad="38100" dist="38100" dir="2700000" algn="tl">
                    <a:srgbClr val="C0C0C0"/>
                  </a:outerShdw>
                </a:effectLst>
                <a:latin typeface="Arial" charset="0"/>
                <a:cs typeface="Arial" charset="0"/>
              </a:rPr>
              <a:t> </a:t>
            </a:r>
            <a:r>
              <a:rPr lang="en-US" dirty="0" err="1">
                <a:solidFill>
                  <a:srgbClr val="FF0000"/>
                </a:solidFill>
                <a:effectLst>
                  <a:outerShdw blurRad="38100" dist="38100" dir="2700000" algn="tl">
                    <a:srgbClr val="C0C0C0"/>
                  </a:outerShdw>
                </a:effectLst>
                <a:latin typeface="Arial" charset="0"/>
                <a:cs typeface="Arial" charset="0"/>
              </a:rPr>
              <a:t>pps</a:t>
            </a:r>
            <a:endParaRPr lang="en-US" dirty="0">
              <a:solidFill>
                <a:srgbClr val="FF0000"/>
              </a:solidFill>
              <a:effectLst>
                <a:outerShdw blurRad="38100" dist="38100" dir="2700000" algn="tl">
                  <a:srgbClr val="C0C0C0"/>
                </a:outerShdw>
              </a:effectLst>
              <a:latin typeface="Arial" charset="0"/>
              <a:cs typeface="Arial" charset="0"/>
            </a:endParaRPr>
          </a:p>
          <a:p>
            <a:pPr algn="l">
              <a:spcBef>
                <a:spcPct val="50000"/>
              </a:spcBef>
              <a:defRPr/>
            </a:pPr>
            <a:r>
              <a:rPr lang="en-US" dirty="0">
                <a:solidFill>
                  <a:srgbClr val="FF0000"/>
                </a:solidFill>
                <a:effectLst>
                  <a:outerShdw blurRad="38100" dist="38100" dir="2700000" algn="tl">
                    <a:srgbClr val="C0C0C0"/>
                  </a:outerShdw>
                </a:effectLst>
                <a:latin typeface="Arial" charset="0"/>
                <a:cs typeface="Arial" charset="0"/>
              </a:rPr>
              <a:t>Consumption of </a:t>
            </a:r>
            <a:r>
              <a:rPr lang="en-US" baseline="30000" dirty="0">
                <a:solidFill>
                  <a:srgbClr val="FF0000"/>
                </a:solidFill>
                <a:effectLst>
                  <a:outerShdw blurRad="38100" dist="38100" dir="2700000" algn="tl">
                    <a:srgbClr val="C0C0C0"/>
                  </a:outerShdw>
                </a:effectLst>
                <a:latin typeface="Arial" charset="0"/>
                <a:cs typeface="Arial" charset="0"/>
              </a:rPr>
              <a:t>48</a:t>
            </a:r>
            <a:r>
              <a:rPr lang="en-US" dirty="0">
                <a:solidFill>
                  <a:srgbClr val="FF0000"/>
                </a:solidFill>
                <a:effectLst>
                  <a:outerShdw blurRad="38100" dist="38100" dir="2700000" algn="tl">
                    <a:srgbClr val="C0C0C0"/>
                  </a:outerShdw>
                </a:effectLst>
                <a:latin typeface="Arial" charset="0"/>
                <a:cs typeface="Arial" charset="0"/>
              </a:rPr>
              <a:t> Ca &lt; 0.5 mg/h</a:t>
            </a:r>
          </a:p>
          <a:p>
            <a:pPr algn="l">
              <a:spcBef>
                <a:spcPct val="50000"/>
              </a:spcBef>
              <a:defRPr/>
            </a:pPr>
            <a:r>
              <a:rPr lang="en-US" dirty="0">
                <a:solidFill>
                  <a:srgbClr val="FF0000"/>
                </a:solidFill>
                <a:effectLst>
                  <a:outerShdw blurRad="38100" dist="38100" dir="2700000" algn="tl">
                    <a:srgbClr val="C0C0C0"/>
                  </a:outerShdw>
                </a:effectLst>
                <a:latin typeface="Arial" charset="0"/>
                <a:cs typeface="Arial" charset="0"/>
              </a:rPr>
              <a:t>Beam time:  2000 – 4000 hours per year</a:t>
            </a:r>
          </a:p>
        </p:txBody>
      </p:sp>
    </p:spTree>
    <p:extLst>
      <p:ext uri="{BB962C8B-B14F-4D97-AF65-F5344CB8AC3E}">
        <p14:creationId xmlns:p14="http://schemas.microsoft.com/office/powerpoint/2010/main" val="2848868935"/>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41526"/>
          </a:xfrm>
        </p:spPr>
        <p:txBody>
          <a:bodyPr>
            <a:normAutofit/>
          </a:bodyPr>
          <a:lstStyle/>
          <a:p>
            <a:pPr algn="ctr"/>
            <a:r>
              <a:rPr lang="en-US" sz="2600" b="1" dirty="0">
                <a:latin typeface="Times New Roman" panose="02020603050405020304" pitchFamily="18" charset="0"/>
                <a:cs typeface="Times New Roman" panose="02020603050405020304" pitchFamily="18" charset="0"/>
              </a:rPr>
              <a:t>Cyclotron DC280</a:t>
            </a:r>
            <a:endParaRPr lang="ru-RU" sz="2600" dirty="0"/>
          </a:p>
        </p:txBody>
      </p:sp>
      <p:pic>
        <p:nvPicPr>
          <p:cNvPr id="5" name="Объект 4"/>
          <p:cNvPicPr>
            <a:picLocks noGrp="1" noChangeAspect="1"/>
          </p:cNvPicPr>
          <p:nvPr>
            <p:ph idx="1"/>
          </p:nvPr>
        </p:nvPicPr>
        <p:blipFill>
          <a:blip r:embed="rId2"/>
          <a:stretch>
            <a:fillRect/>
          </a:stretch>
        </p:blipFill>
        <p:spPr>
          <a:xfrm>
            <a:off x="3135336" y="1141540"/>
            <a:ext cx="5881989" cy="4414602"/>
          </a:xfrm>
          <a:prstGeom prst="rect">
            <a:avLst/>
          </a:prstGeom>
        </p:spPr>
      </p:pic>
      <p:sp>
        <p:nvSpPr>
          <p:cNvPr id="6" name="Прямоугольник 5"/>
          <p:cNvSpPr/>
          <p:nvPr/>
        </p:nvSpPr>
        <p:spPr>
          <a:xfrm>
            <a:off x="3450993" y="5791030"/>
            <a:ext cx="5566332" cy="492443"/>
          </a:xfrm>
          <a:prstGeom prst="rect">
            <a:avLst/>
          </a:prstGeom>
        </p:spPr>
        <p:txBody>
          <a:bodyPr wrap="none">
            <a:spAutoFit/>
          </a:bodyPr>
          <a:lstStyle/>
          <a:p>
            <a:r>
              <a:rPr lang="en-US" sz="2600" b="1" dirty="0">
                <a:latin typeface="Times New Roman" panose="02020603050405020304" pitchFamily="18" charset="0"/>
                <a:cs typeface="Times New Roman" panose="02020603050405020304" pitchFamily="18" charset="0"/>
              </a:rPr>
              <a:t>Configuration of the DC280 cyclotron</a:t>
            </a:r>
            <a:endParaRPr lang="ru-RU" sz="2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5659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14585" y="222423"/>
            <a:ext cx="9144000" cy="1392193"/>
          </a:xfrm>
        </p:spPr>
        <p:txBody>
          <a:bodyPr>
            <a:normAutofit fontScale="90000"/>
          </a:bodyPr>
          <a:lstStyle/>
          <a:p>
            <a:r>
              <a:rPr lang="en-US" sz="5000" b="1" dirty="0"/>
              <a:t>DC280</a:t>
            </a:r>
            <a:br>
              <a:rPr lang="en-US" sz="5000" b="1" dirty="0"/>
            </a:br>
            <a:r>
              <a:rPr lang="en-US" sz="5000" b="1" dirty="0"/>
              <a:t>Near and future development</a:t>
            </a:r>
            <a:endParaRPr lang="ru-RU" sz="5000" dirty="0"/>
          </a:p>
        </p:txBody>
      </p:sp>
      <p:sp>
        <p:nvSpPr>
          <p:cNvPr id="3" name="Подзаголовок 2"/>
          <p:cNvSpPr>
            <a:spLocks noGrp="1"/>
          </p:cNvSpPr>
          <p:nvPr>
            <p:ph type="subTitle" idx="1"/>
          </p:nvPr>
        </p:nvSpPr>
        <p:spPr>
          <a:xfrm>
            <a:off x="1011776" y="2084173"/>
            <a:ext cx="10308492" cy="4038231"/>
          </a:xfrm>
        </p:spPr>
        <p:txBody>
          <a:bodyPr>
            <a:noAutofit/>
          </a:bodyPr>
          <a:lstStyle/>
          <a:p>
            <a:pPr algn="just"/>
            <a:r>
              <a:rPr lang="en-US" sz="3500" dirty="0">
                <a:solidFill>
                  <a:srgbClr val="FF0000"/>
                </a:solidFill>
              </a:rPr>
              <a:t>2. a). </a:t>
            </a:r>
            <a:r>
              <a:rPr lang="ru-RU" sz="3500" dirty="0"/>
              <a:t>2-</a:t>
            </a:r>
            <a:r>
              <a:rPr lang="en-US" sz="3500" dirty="0" err="1"/>
              <a:t>nd</a:t>
            </a:r>
            <a:r>
              <a:rPr lang="en-US" sz="3500" dirty="0"/>
              <a:t> high voltage platform creation.</a:t>
            </a:r>
          </a:p>
          <a:p>
            <a:pPr algn="just"/>
            <a:r>
              <a:rPr lang="en-US" sz="3500" dirty="0"/>
              <a:t>    </a:t>
            </a:r>
            <a:r>
              <a:rPr lang="en-US" sz="3500" dirty="0">
                <a:solidFill>
                  <a:srgbClr val="FF0000"/>
                </a:solidFill>
              </a:rPr>
              <a:t>b). </a:t>
            </a:r>
            <a:r>
              <a:rPr lang="en-US" sz="3500" dirty="0"/>
              <a:t>2-nd ECR ion source creation with 28? – </a:t>
            </a:r>
            <a:r>
              <a:rPr lang="ru-RU" sz="3500" dirty="0"/>
              <a:t>52</a:t>
            </a:r>
            <a:r>
              <a:rPr lang="en-US" sz="3500" dirty="0"/>
              <a:t>? </a:t>
            </a:r>
          </a:p>
          <a:p>
            <a:pPr algn="just"/>
            <a:r>
              <a:rPr lang="en-US" sz="3500" dirty="0"/>
              <a:t>    GHz plasma heating frequency.</a:t>
            </a:r>
          </a:p>
          <a:p>
            <a:pPr algn="just"/>
            <a:r>
              <a:rPr lang="en-US" sz="3500" dirty="0"/>
              <a:t>   </a:t>
            </a:r>
            <a:r>
              <a:rPr lang="en-US" sz="3500" dirty="0">
                <a:solidFill>
                  <a:srgbClr val="FF0000"/>
                </a:solidFill>
              </a:rPr>
              <a:t> c). </a:t>
            </a:r>
            <a:r>
              <a:rPr lang="en-US" sz="3500" dirty="0"/>
              <a:t>238U ion acceleration with energy range 4÷8</a:t>
            </a:r>
          </a:p>
          <a:p>
            <a:pPr algn="just"/>
            <a:r>
              <a:rPr lang="en-US" sz="3500" dirty="0"/>
              <a:t>    MeV/n  and beam intensity ≥10</a:t>
            </a:r>
            <a:r>
              <a:rPr lang="en-US" sz="3500" baseline="30000" dirty="0"/>
              <a:t>12</a:t>
            </a:r>
            <a:r>
              <a:rPr lang="en-US" sz="3500" dirty="0"/>
              <a:t> </a:t>
            </a:r>
            <a:r>
              <a:rPr lang="en-US" sz="3500" dirty="0" err="1"/>
              <a:t>pps</a:t>
            </a:r>
            <a:r>
              <a:rPr lang="en-US" sz="3500" dirty="0"/>
              <a:t> (≥2000 W)</a:t>
            </a:r>
            <a:endParaRPr lang="ru-RU" sz="3500" dirty="0"/>
          </a:p>
        </p:txBody>
      </p:sp>
    </p:spTree>
    <p:extLst>
      <p:ext uri="{BB962C8B-B14F-4D97-AF65-F5344CB8AC3E}">
        <p14:creationId xmlns:p14="http://schemas.microsoft.com/office/powerpoint/2010/main" val="887715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00554" y="90616"/>
            <a:ext cx="9144000" cy="1408670"/>
          </a:xfrm>
        </p:spPr>
        <p:txBody>
          <a:bodyPr>
            <a:normAutofit/>
          </a:bodyPr>
          <a:lstStyle/>
          <a:p>
            <a:r>
              <a:rPr lang="en-US" sz="4400" b="1" dirty="0"/>
              <a:t>DC280</a:t>
            </a:r>
            <a:br>
              <a:rPr lang="en-US" sz="4400" b="1" dirty="0"/>
            </a:br>
            <a:r>
              <a:rPr lang="en-US" sz="4400" b="1" dirty="0"/>
              <a:t>Near and </a:t>
            </a:r>
            <a:r>
              <a:rPr lang="en-US" sz="5000" b="1" dirty="0"/>
              <a:t>future</a:t>
            </a:r>
            <a:r>
              <a:rPr lang="en-US" sz="4400" b="1" dirty="0"/>
              <a:t> development</a:t>
            </a:r>
            <a:endParaRPr lang="ru-RU" sz="4400" dirty="0"/>
          </a:p>
        </p:txBody>
      </p:sp>
      <p:sp>
        <p:nvSpPr>
          <p:cNvPr id="3" name="Подзаголовок 2"/>
          <p:cNvSpPr>
            <a:spLocks noGrp="1"/>
          </p:cNvSpPr>
          <p:nvPr>
            <p:ph type="subTitle" idx="1"/>
          </p:nvPr>
        </p:nvSpPr>
        <p:spPr>
          <a:xfrm>
            <a:off x="1633414" y="1573428"/>
            <a:ext cx="9159632" cy="1357342"/>
          </a:xfrm>
        </p:spPr>
        <p:txBody>
          <a:bodyPr>
            <a:normAutofit/>
          </a:bodyPr>
          <a:lstStyle/>
          <a:p>
            <a:r>
              <a:rPr lang="en-US" sz="3000" b="1" dirty="0"/>
              <a:t>Development of the rare isotopes matter supply system.</a:t>
            </a:r>
          </a:p>
          <a:p>
            <a:r>
              <a:rPr lang="en-US" sz="3000" b="1" u="sng" dirty="0">
                <a:solidFill>
                  <a:srgbClr val="FF0000"/>
                </a:solidFill>
              </a:rPr>
              <a:t>Ca48</a:t>
            </a:r>
          </a:p>
          <a:p>
            <a:endParaRPr lang="ru-RU" u="sng" dirty="0"/>
          </a:p>
        </p:txBody>
      </p:sp>
      <mc:AlternateContent xmlns:mc="http://schemas.openxmlformats.org/markup-compatibility/2006" xmlns:a14="http://schemas.microsoft.com/office/drawing/2010/main">
        <mc:Choice Requires="a14">
          <p:graphicFrame>
            <p:nvGraphicFramePr>
              <p:cNvPr id="5" name="Таблица 4"/>
              <p:cNvGraphicFramePr>
                <a:graphicFrameLocks noGrp="1"/>
              </p:cNvGraphicFramePr>
              <p:nvPr/>
            </p:nvGraphicFramePr>
            <p:xfrm>
              <a:off x="1392723" y="2930770"/>
              <a:ext cx="9359662" cy="3675977"/>
            </p:xfrm>
            <a:graphic>
              <a:graphicData uri="http://schemas.openxmlformats.org/drawingml/2006/table">
                <a:tbl>
                  <a:tblPr firstRow="1" firstCol="1" bandRow="1"/>
                  <a:tblGrid>
                    <a:gridCol w="2339666">
                      <a:extLst>
                        <a:ext uri="{9D8B030D-6E8A-4147-A177-3AD203B41FA5}">
                          <a16:colId xmlns:a16="http://schemas.microsoft.com/office/drawing/2014/main" val="20000"/>
                        </a:ext>
                      </a:extLst>
                    </a:gridCol>
                    <a:gridCol w="2339666">
                      <a:extLst>
                        <a:ext uri="{9D8B030D-6E8A-4147-A177-3AD203B41FA5}">
                          <a16:colId xmlns:a16="http://schemas.microsoft.com/office/drawing/2014/main" val="20001"/>
                        </a:ext>
                      </a:extLst>
                    </a:gridCol>
                    <a:gridCol w="3247710">
                      <a:extLst>
                        <a:ext uri="{9D8B030D-6E8A-4147-A177-3AD203B41FA5}">
                          <a16:colId xmlns:a16="http://schemas.microsoft.com/office/drawing/2014/main" val="20002"/>
                        </a:ext>
                      </a:extLst>
                    </a:gridCol>
                    <a:gridCol w="1432620">
                      <a:extLst>
                        <a:ext uri="{9D8B030D-6E8A-4147-A177-3AD203B41FA5}">
                          <a16:colId xmlns:a16="http://schemas.microsoft.com/office/drawing/2014/main" val="20003"/>
                        </a:ext>
                      </a:extLst>
                    </a:gridCol>
                  </a:tblGrid>
                  <a:tr h="445295">
                    <a:tc>
                      <a:txBody>
                        <a:bodyPr/>
                        <a:lstStyle/>
                        <a:p>
                          <a:pPr>
                            <a:lnSpc>
                              <a:spcPct val="107000"/>
                            </a:lnSpc>
                            <a:spcAft>
                              <a:spcPts val="0"/>
                            </a:spcAft>
                          </a:pPr>
                          <a:r>
                            <a:rPr lang="en-US" sz="2500" b="1" dirty="0">
                              <a:effectLst/>
                              <a:latin typeface="Calibri" panose="020F0502020204030204" pitchFamily="34" charset="0"/>
                              <a:ea typeface="Calibri" panose="020F0502020204030204" pitchFamily="34" charset="0"/>
                              <a:cs typeface="Times New Roman" panose="02020603050405020304" pitchFamily="18" charset="0"/>
                            </a:rPr>
                            <a:t> </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500" b="1" dirty="0">
                              <a:effectLst/>
                              <a:latin typeface="Calibri" panose="020F0502020204030204" pitchFamily="34" charset="0"/>
                              <a:ea typeface="Calibri" panose="020F0502020204030204" pitchFamily="34" charset="0"/>
                              <a:cs typeface="Times New Roman" panose="02020603050405020304" pitchFamily="18" charset="0"/>
                            </a:rPr>
                            <a:t>Beam intensity</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500" b="1" dirty="0">
                              <a:effectLst/>
                              <a:latin typeface="Calibri" panose="020F0502020204030204" pitchFamily="34" charset="0"/>
                              <a:ea typeface="Calibri" panose="020F0502020204030204" pitchFamily="34" charset="0"/>
                              <a:cs typeface="Times New Roman" panose="02020603050405020304" pitchFamily="18" charset="0"/>
                            </a:rPr>
                            <a:t>Consumption</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500" b="1">
                              <a:effectLst/>
                              <a:latin typeface="Calibri" panose="020F0502020204030204" pitchFamily="34" charset="0"/>
                              <a:ea typeface="Calibri" panose="020F0502020204030204" pitchFamily="34" charset="0"/>
                              <a:cs typeface="Times New Roman" panose="02020603050405020304" pitchFamily="18" charset="0"/>
                            </a:rPr>
                            <a:t>Efficiency</a:t>
                          </a:r>
                          <a:endParaRPr lang="ru-RU" sz="2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76894">
                    <a:tc>
                      <a:txBody>
                        <a:bodyPr/>
                        <a:lstStyle/>
                        <a:p>
                          <a:pPr>
                            <a:lnSpc>
                              <a:spcPct val="107000"/>
                            </a:lnSpc>
                            <a:spcAft>
                              <a:spcPts val="0"/>
                            </a:spcAft>
                          </a:pP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b="1" dirty="0">
                              <a:effectLst/>
                              <a:latin typeface="Calibri" panose="020F0502020204030204" pitchFamily="34" charset="0"/>
                              <a:ea typeface="Calibri" panose="020F0502020204030204" pitchFamily="34" charset="0"/>
                              <a:cs typeface="Times New Roman" panose="02020603050405020304" pitchFamily="18" charset="0"/>
                            </a:rPr>
                            <a:t>U400</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6</a:t>
                          </a:r>
                          <a:r>
                            <a:rPr lang="en-US" sz="2500" dirty="0">
                              <a:effectLst/>
                              <a:latin typeface="Calibri" panose="020F0502020204030204" pitchFamily="34" charset="0"/>
                              <a:ea typeface="Calibri" panose="020F0502020204030204" pitchFamily="34" charset="0"/>
                              <a:cs typeface="Calibri" panose="020F0502020204030204" pitchFamily="34" charset="0"/>
                            </a:rPr>
                            <a:t>·</a:t>
                          </a:r>
                          <a:r>
                            <a:rPr lang="en-US" sz="2500" dirty="0">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a:effectLst/>
                              <a:latin typeface="Times New Roman" panose="02020603050405020304" pitchFamily="18" charset="0"/>
                              <a:ea typeface="Calibri" panose="020F0502020204030204" pitchFamily="34" charset="0"/>
                              <a:cs typeface="Times New Roman" panose="02020603050405020304" pitchFamily="18" charset="0"/>
                            </a:rPr>
                            <a:t>12 </a:t>
                          </a:r>
                          <a:r>
                            <a:rPr lang="ru-RU" sz="25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effectLst/>
                              <a:latin typeface="Times New Roman" panose="02020603050405020304" pitchFamily="18" charset="0"/>
                              <a:ea typeface="Calibri" panose="020F0502020204030204" pitchFamily="34" charset="0"/>
                              <a:cs typeface="Times New Roman" panose="02020603050405020304" pitchFamily="18" charset="0"/>
                            </a:rPr>
                            <a:t>сек</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 </a:t>
                          </a:r>
                          <a:r>
                            <a:rPr lang="ru-RU" sz="2500" dirty="0">
                              <a:effectLst/>
                              <a:latin typeface="Calibri" panose="020F0502020204030204" pitchFamily="34" charset="0"/>
                              <a:ea typeface="Calibri" panose="020F0502020204030204" pitchFamily="34" charset="0"/>
                              <a:cs typeface="Times New Roman" panose="02020603050405020304" pitchFamily="18" charset="0"/>
                            </a:rPr>
                            <a:t>1 </a:t>
                          </a:r>
                          <a:r>
                            <a:rPr lang="en-US" sz="2500" baseline="30000" dirty="0">
                              <a:effectLst/>
                              <a:latin typeface="Calibri" panose="020F0502020204030204" pitchFamily="34" charset="0"/>
                              <a:ea typeface="Calibri" panose="020F0502020204030204" pitchFamily="34" charset="0"/>
                              <a:cs typeface="Times New Roman" panose="02020603050405020304" pitchFamily="18" charset="0"/>
                            </a:rPr>
                            <a:t>mg</a:t>
                          </a:r>
                          <a:r>
                            <a:rPr lang="en-US" sz="2500" dirty="0">
                              <a:effectLst/>
                              <a:latin typeface="Calibri" panose="020F0502020204030204" pitchFamily="34" charset="0"/>
                              <a:ea typeface="Calibri" panose="020F0502020204030204" pitchFamily="34" charset="0"/>
                              <a:cs typeface="Times New Roman" panose="02020603050405020304" pitchFamily="18" charset="0"/>
                            </a:rPr>
                            <a:t>/h (3,5</a:t>
                          </a:r>
                          <a:r>
                            <a:rPr lang="en-US" sz="2500" dirty="0">
                              <a:effectLst/>
                              <a:latin typeface="Calibri" panose="020F0502020204030204" pitchFamily="34" charset="0"/>
                              <a:ea typeface="Calibri" panose="020F0502020204030204" pitchFamily="34" charset="0"/>
                              <a:cs typeface="Calibri" panose="020F0502020204030204" pitchFamily="34" charset="0"/>
                            </a:rPr>
                            <a:t>·</a:t>
                          </a:r>
                          <a:r>
                            <a:rPr lang="en-US" sz="2500" dirty="0">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a:effectLst/>
                              <a:latin typeface="Times New Roman" panose="02020603050405020304" pitchFamily="18" charset="0"/>
                              <a:ea typeface="Calibri" panose="020F0502020204030204" pitchFamily="34" charset="0"/>
                              <a:cs typeface="Times New Roman" panose="02020603050405020304" pitchFamily="18" charset="0"/>
                            </a:rPr>
                            <a:t>15 </a:t>
                          </a:r>
                          <a:r>
                            <a:rPr lang="ru-RU" sz="25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effectLst/>
                              <a:latin typeface="Times New Roman" panose="02020603050405020304" pitchFamily="18" charset="0"/>
                              <a:ea typeface="Calibri" panose="020F0502020204030204" pitchFamily="34" charset="0"/>
                              <a:cs typeface="Times New Roman" panose="02020603050405020304" pitchFamily="18" charset="0"/>
                            </a:rPr>
                            <a:t>сек</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ru-RU" sz="25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5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500" i="1">
                                      <a:effectLst/>
                                      <a:latin typeface="Cambria Math" panose="02040503050406030204" pitchFamily="18" charset="0"/>
                                      <a:ea typeface="Calibri" panose="020F0502020204030204" pitchFamily="34" charset="0"/>
                                      <a:cs typeface="Times New Roman" panose="02020603050405020304" pitchFamily="18" charset="0"/>
                                    </a:rPr>
                                    <m:t>500</m:t>
                                  </m:r>
                                </m:den>
                              </m:f>
                            </m:oMath>
                          </a14:m>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 </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6894">
                    <a:tc>
                      <a:txBody>
                        <a:bodyPr/>
                        <a:lstStyle/>
                        <a:p>
                          <a:pPr>
                            <a:lnSpc>
                              <a:spcPct val="107000"/>
                            </a:lnSpc>
                            <a:spcAft>
                              <a:spcPts val="0"/>
                            </a:spcAft>
                          </a:pPr>
                          <a:endParaRPr lang="en-US" sz="25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b="1" dirty="0">
                              <a:effectLst/>
                              <a:latin typeface="Calibri" panose="020F0502020204030204" pitchFamily="34" charset="0"/>
                              <a:ea typeface="Calibri" panose="020F0502020204030204" pitchFamily="34" charset="0"/>
                              <a:cs typeface="Times New Roman" panose="02020603050405020304" pitchFamily="18" charset="0"/>
                            </a:rPr>
                            <a:t>DC280 (project)</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6</a:t>
                          </a:r>
                          <a:r>
                            <a:rPr lang="en-US" sz="2500" dirty="0">
                              <a:effectLst/>
                              <a:latin typeface="Calibri" panose="020F0502020204030204" pitchFamily="34" charset="0"/>
                              <a:ea typeface="Calibri" panose="020F0502020204030204" pitchFamily="34" charset="0"/>
                              <a:cs typeface="Calibri" panose="020F0502020204030204" pitchFamily="34" charset="0"/>
                            </a:rPr>
                            <a:t>·</a:t>
                          </a:r>
                          <a:r>
                            <a:rPr lang="en-US" sz="2500" dirty="0">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a:effectLst/>
                              <a:latin typeface="Times New Roman" panose="02020603050405020304" pitchFamily="18" charset="0"/>
                              <a:ea typeface="Calibri" panose="020F0502020204030204" pitchFamily="34" charset="0"/>
                              <a:cs typeface="Times New Roman" panose="02020603050405020304" pitchFamily="18" charset="0"/>
                            </a:rPr>
                            <a:t>13 </a:t>
                          </a:r>
                          <a:r>
                            <a:rPr lang="ru-RU" sz="25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effectLst/>
                              <a:latin typeface="Times New Roman" panose="02020603050405020304" pitchFamily="18" charset="0"/>
                              <a:ea typeface="Calibri" panose="020F0502020204030204" pitchFamily="34" charset="0"/>
                              <a:cs typeface="Times New Roman" panose="02020603050405020304" pitchFamily="18" charset="0"/>
                            </a:rPr>
                            <a:t>сек</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a:effectLst/>
                              <a:latin typeface="Calibri" panose="020F0502020204030204" pitchFamily="34" charset="0"/>
                              <a:ea typeface="Calibri" panose="020F0502020204030204" pitchFamily="34" charset="0"/>
                              <a:cs typeface="Times New Roman" panose="02020603050405020304" pitchFamily="18" charset="0"/>
                            </a:rPr>
                            <a:t>~ </a:t>
                          </a:r>
                          <a:r>
                            <a:rPr lang="ru-RU" sz="2500" dirty="0">
                              <a:effectLst/>
                              <a:latin typeface="Calibri" panose="020F0502020204030204" pitchFamily="34" charset="0"/>
                              <a:ea typeface="Calibri" panose="020F0502020204030204" pitchFamily="34" charset="0"/>
                              <a:cs typeface="Times New Roman" panose="02020603050405020304" pitchFamily="18" charset="0"/>
                            </a:rPr>
                            <a:t>2 </a:t>
                          </a:r>
                          <a:r>
                            <a:rPr lang="en-US" sz="2500" baseline="30000" dirty="0">
                              <a:effectLst/>
                              <a:latin typeface="Calibri" panose="020F0502020204030204" pitchFamily="34" charset="0"/>
                              <a:ea typeface="Calibri" panose="020F0502020204030204" pitchFamily="34" charset="0"/>
                              <a:cs typeface="Times New Roman" panose="02020603050405020304" pitchFamily="18" charset="0"/>
                            </a:rPr>
                            <a:t>mg</a:t>
                          </a:r>
                          <a:r>
                            <a:rPr lang="en-US" sz="2500" dirty="0">
                              <a:effectLst/>
                              <a:latin typeface="Calibri" panose="020F0502020204030204" pitchFamily="34" charset="0"/>
                              <a:ea typeface="Calibri" panose="020F0502020204030204" pitchFamily="34" charset="0"/>
                              <a:cs typeface="Times New Roman" panose="02020603050405020304" pitchFamily="18" charset="0"/>
                            </a:rPr>
                            <a:t>/h (7</a:t>
                          </a:r>
                          <a:r>
                            <a:rPr lang="en-US" sz="2500" dirty="0">
                              <a:effectLst/>
                              <a:latin typeface="Calibri" panose="020F0502020204030204" pitchFamily="34" charset="0"/>
                              <a:ea typeface="Calibri" panose="020F0502020204030204" pitchFamily="34" charset="0"/>
                              <a:cs typeface="Calibri" panose="020F0502020204030204" pitchFamily="34" charset="0"/>
                            </a:rPr>
                            <a:t>·</a:t>
                          </a:r>
                          <a:r>
                            <a:rPr lang="en-US" sz="2500" dirty="0">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a:effectLst/>
                              <a:latin typeface="Times New Roman" panose="02020603050405020304" pitchFamily="18" charset="0"/>
                              <a:ea typeface="Calibri" panose="020F0502020204030204" pitchFamily="34" charset="0"/>
                              <a:cs typeface="Times New Roman" panose="02020603050405020304" pitchFamily="18" charset="0"/>
                            </a:rPr>
                            <a:t>15 </a:t>
                          </a:r>
                          <a:r>
                            <a:rPr lang="ru-RU" sz="25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effectLst/>
                              <a:latin typeface="Times New Roman" panose="02020603050405020304" pitchFamily="18" charset="0"/>
                              <a:ea typeface="Calibri" panose="020F0502020204030204" pitchFamily="34" charset="0"/>
                              <a:cs typeface="Times New Roman" panose="02020603050405020304" pitchFamily="18" charset="0"/>
                            </a:rPr>
                            <a:t>сек</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500">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ru-RU" sz="25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500" i="1">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500" i="1">
                                      <a:effectLst/>
                                      <a:latin typeface="Cambria Math" panose="02040503050406030204" pitchFamily="18" charset="0"/>
                                      <a:ea typeface="Calibri" panose="020F0502020204030204" pitchFamily="34" charset="0"/>
                                      <a:cs typeface="Times New Roman" panose="02020603050405020304" pitchFamily="18" charset="0"/>
                                    </a:rPr>
                                    <m:t>100</m:t>
                                  </m:r>
                                </m:den>
                              </m:f>
                            </m:oMath>
                          </a14:m>
                          <a:endParaRPr lang="ru-RU" sz="25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a:effectLst/>
                              <a:latin typeface="Calibri" panose="020F0502020204030204" pitchFamily="34" charset="0"/>
                              <a:ea typeface="Calibri" panose="020F0502020204030204" pitchFamily="34" charset="0"/>
                              <a:cs typeface="Times New Roman" panose="02020603050405020304" pitchFamily="18" charset="0"/>
                            </a:rPr>
                            <a:t> </a:t>
                          </a:r>
                          <a:endParaRPr lang="ru-RU" sz="2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76894">
                    <a:tc>
                      <a:txBody>
                        <a:bodyPr/>
                        <a:lstStyle/>
                        <a:p>
                          <a:pPr>
                            <a:lnSpc>
                              <a:spcPct val="107000"/>
                            </a:lnSpc>
                            <a:spcAft>
                              <a:spcPts val="0"/>
                            </a:spcAft>
                          </a:pPr>
                          <a:r>
                            <a:rPr lang="en-US" sz="2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DC280 (development)</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5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5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2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сек</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ru-RU" sz="25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ru-RU" sz="2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en-US" sz="2500" baseline="30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mg</a:t>
                          </a:r>
                          <a:r>
                            <a:rPr lang="en-US" sz="2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 (7</a:t>
                          </a:r>
                          <a:r>
                            <a:rPr lang="en-US" sz="25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en-US" sz="2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15 </a:t>
                          </a:r>
                          <a:r>
                            <a:rPr lang="ru-RU" sz="25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сек</a:t>
                          </a:r>
                          <a:r>
                            <a:rPr lang="en-US" sz="2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ru-RU" sz="25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5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500" i="1">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60</m:t>
                                  </m:r>
                                </m:den>
                              </m:f>
                            </m:oMath>
                          </a14:m>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mc:Choice>
        <mc:Fallback xmlns="">
          <p:graphicFrame>
            <p:nvGraphicFramePr>
              <p:cNvPr id="5" name="Таблица 4"/>
              <p:cNvGraphicFramePr>
                <a:graphicFrameLocks noGrp="1"/>
              </p:cNvGraphicFramePr>
              <p:nvPr>
                <p:extLst>
                  <p:ext uri="{D42A27DB-BD31-4B8C-83A1-F6EECF244321}">
                    <p14:modId xmlns:p14="http://schemas.microsoft.com/office/powerpoint/2010/main" val="656994746"/>
                  </p:ext>
                </p:extLst>
              </p:nvPr>
            </p:nvGraphicFramePr>
            <p:xfrm>
              <a:off x="1392723" y="2930770"/>
              <a:ext cx="9359662" cy="3675977"/>
            </p:xfrm>
            <a:graphic>
              <a:graphicData uri="http://schemas.openxmlformats.org/drawingml/2006/table">
                <a:tbl>
                  <a:tblPr firstRow="1" firstCol="1" bandRow="1"/>
                  <a:tblGrid>
                    <a:gridCol w="2339666"/>
                    <a:gridCol w="2339666"/>
                    <a:gridCol w="3247710"/>
                    <a:gridCol w="1432620"/>
                  </a:tblGrid>
                  <a:tr h="445295">
                    <a:tc>
                      <a:txBody>
                        <a:bodyPr/>
                        <a:lstStyle/>
                        <a:p>
                          <a:pPr>
                            <a:lnSpc>
                              <a:spcPct val="107000"/>
                            </a:lnSpc>
                            <a:spcAft>
                              <a:spcPts val="0"/>
                            </a:spcAft>
                          </a:pPr>
                          <a:r>
                            <a:rPr lang="en-US" sz="2500" b="1" dirty="0">
                              <a:effectLst/>
                              <a:latin typeface="Calibri" panose="020F0502020204030204" pitchFamily="34" charset="0"/>
                              <a:ea typeface="Calibri" panose="020F0502020204030204" pitchFamily="34" charset="0"/>
                              <a:cs typeface="Times New Roman" panose="02020603050405020304" pitchFamily="18" charset="0"/>
                            </a:rPr>
                            <a:t> </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500" b="1" dirty="0">
                              <a:effectLst/>
                              <a:latin typeface="Calibri" panose="020F0502020204030204" pitchFamily="34" charset="0"/>
                              <a:ea typeface="Calibri" panose="020F0502020204030204" pitchFamily="34" charset="0"/>
                              <a:cs typeface="Times New Roman" panose="02020603050405020304" pitchFamily="18" charset="0"/>
                            </a:rPr>
                            <a:t>Beam intensity</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500" b="1" dirty="0">
                              <a:effectLst/>
                              <a:latin typeface="Calibri" panose="020F0502020204030204" pitchFamily="34" charset="0"/>
                              <a:ea typeface="Calibri" panose="020F0502020204030204" pitchFamily="34" charset="0"/>
                              <a:cs typeface="Times New Roman" panose="02020603050405020304" pitchFamily="18" charset="0"/>
                            </a:rPr>
                            <a:t>Consumption</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500" b="1">
                              <a:effectLst/>
                              <a:latin typeface="Calibri" panose="020F0502020204030204" pitchFamily="34" charset="0"/>
                              <a:ea typeface="Calibri" panose="020F0502020204030204" pitchFamily="34" charset="0"/>
                              <a:cs typeface="Times New Roman" panose="02020603050405020304" pitchFamily="18" charset="0"/>
                            </a:rPr>
                            <a:t>Efficiency</a:t>
                          </a:r>
                          <a:endParaRPr lang="ru-RU" sz="25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76894">
                    <a:tc>
                      <a:txBody>
                        <a:bodyPr/>
                        <a:lstStyle/>
                        <a:p>
                          <a:pPr>
                            <a:lnSpc>
                              <a:spcPct val="107000"/>
                            </a:lnSpc>
                            <a:spcAft>
                              <a:spcPts val="0"/>
                            </a:spcAft>
                          </a:pPr>
                          <a:endParaRPr lang="en-US" sz="25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b="1" dirty="0" smtClean="0">
                              <a:effectLst/>
                              <a:latin typeface="Calibri" panose="020F0502020204030204" pitchFamily="34" charset="0"/>
                              <a:ea typeface="Calibri" panose="020F0502020204030204" pitchFamily="34" charset="0"/>
                              <a:cs typeface="Times New Roman" panose="02020603050405020304" pitchFamily="18" charset="0"/>
                            </a:rPr>
                            <a:t>U400</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smtClean="0">
                              <a:effectLst/>
                              <a:latin typeface="Calibri" panose="020F0502020204030204" pitchFamily="34" charset="0"/>
                              <a:ea typeface="Calibri" panose="020F0502020204030204" pitchFamily="34" charset="0"/>
                              <a:cs typeface="Times New Roman" panose="02020603050405020304" pitchFamily="18" charset="0"/>
                            </a:rPr>
                            <a:t>6</a:t>
                          </a:r>
                          <a:r>
                            <a:rPr lang="en-US" sz="2500" dirty="0" smtClean="0">
                              <a:effectLst/>
                              <a:latin typeface="Calibri" panose="020F0502020204030204" pitchFamily="34" charset="0"/>
                              <a:ea typeface="Calibri" panose="020F0502020204030204" pitchFamily="34" charset="0"/>
                              <a:cs typeface="Calibri" panose="020F0502020204030204" pitchFamily="34" charset="0"/>
                            </a:rPr>
                            <a:t>·</a:t>
                          </a:r>
                          <a:r>
                            <a:rPr lang="en-US" sz="2500" dirty="0" smtClean="0">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smtClean="0">
                              <a:effectLst/>
                              <a:latin typeface="Times New Roman" panose="02020603050405020304" pitchFamily="18" charset="0"/>
                              <a:ea typeface="Calibri" panose="020F0502020204030204" pitchFamily="34" charset="0"/>
                              <a:cs typeface="Times New Roman" panose="02020603050405020304" pitchFamily="18" charset="0"/>
                            </a:rPr>
                            <a:t>12 </a:t>
                          </a:r>
                          <a:r>
                            <a:rPr lang="ru-RU" sz="25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effectLst/>
                              <a:latin typeface="Times New Roman" panose="02020603050405020304" pitchFamily="18" charset="0"/>
                              <a:ea typeface="Calibri" panose="020F0502020204030204" pitchFamily="34" charset="0"/>
                              <a:cs typeface="Times New Roman" panose="02020603050405020304" pitchFamily="18" charset="0"/>
                            </a:rPr>
                            <a:t>сек</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2500" dirty="0">
                              <a:effectLst/>
                              <a:latin typeface="Calibri" panose="020F0502020204030204" pitchFamily="34" charset="0"/>
                              <a:ea typeface="Calibri" panose="020F0502020204030204" pitchFamily="34" charset="0"/>
                              <a:cs typeface="Times New Roman" panose="02020603050405020304" pitchFamily="18" charset="0"/>
                            </a:rPr>
                            <a:t>1 </a:t>
                          </a:r>
                          <a:r>
                            <a:rPr lang="en-US" sz="2500" baseline="30000" dirty="0" smtClean="0">
                              <a:effectLst/>
                              <a:latin typeface="Calibri" panose="020F0502020204030204" pitchFamily="34" charset="0"/>
                              <a:ea typeface="Calibri" panose="020F0502020204030204" pitchFamily="34" charset="0"/>
                              <a:cs typeface="Times New Roman" panose="02020603050405020304" pitchFamily="18" charset="0"/>
                            </a:rPr>
                            <a:t>mg</a:t>
                          </a:r>
                          <a:r>
                            <a:rPr lang="en-US" sz="2500" dirty="0" smtClean="0">
                              <a:effectLst/>
                              <a:latin typeface="Calibri" panose="020F0502020204030204" pitchFamily="34" charset="0"/>
                              <a:ea typeface="Calibri" panose="020F0502020204030204" pitchFamily="34" charset="0"/>
                              <a:cs typeface="Times New Roman" panose="02020603050405020304" pitchFamily="18" charset="0"/>
                            </a:rPr>
                            <a:t>/h </a:t>
                          </a:r>
                          <a:r>
                            <a:rPr lang="en-US" sz="2500" dirty="0">
                              <a:effectLst/>
                              <a:latin typeface="Calibri" panose="020F0502020204030204" pitchFamily="34" charset="0"/>
                              <a:ea typeface="Calibri" panose="020F0502020204030204" pitchFamily="34" charset="0"/>
                              <a:cs typeface="Times New Roman" panose="02020603050405020304" pitchFamily="18" charset="0"/>
                            </a:rPr>
                            <a:t>(3,5</a:t>
                          </a:r>
                          <a:r>
                            <a:rPr lang="en-US" sz="2500" dirty="0">
                              <a:effectLst/>
                              <a:latin typeface="Calibri" panose="020F0502020204030204" pitchFamily="34" charset="0"/>
                              <a:ea typeface="Calibri" panose="020F0502020204030204" pitchFamily="34" charset="0"/>
                              <a:cs typeface="Calibri" panose="020F0502020204030204" pitchFamily="34" charset="0"/>
                            </a:rPr>
                            <a:t>·</a:t>
                          </a:r>
                          <a:r>
                            <a:rPr lang="en-US" sz="2500" dirty="0">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a:effectLst/>
                              <a:latin typeface="Times New Roman" panose="02020603050405020304" pitchFamily="18" charset="0"/>
                              <a:ea typeface="Calibri" panose="020F0502020204030204" pitchFamily="34" charset="0"/>
                              <a:cs typeface="Times New Roman" panose="02020603050405020304" pitchFamily="18" charset="0"/>
                            </a:rPr>
                            <a:t>15 </a:t>
                          </a:r>
                          <a:r>
                            <a:rPr lang="ru-RU" sz="25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effectLst/>
                              <a:latin typeface="Times New Roman" panose="02020603050405020304" pitchFamily="18" charset="0"/>
                              <a:ea typeface="Calibri" panose="020F0502020204030204" pitchFamily="34" charset="0"/>
                              <a:cs typeface="Times New Roman" panose="02020603050405020304" pitchFamily="18" charset="0"/>
                            </a:rPr>
                            <a:t>сек</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554043" t="-48588" r="-851" b="-201130"/>
                          </a:stretch>
                        </a:blipFill>
                      </a:tcPr>
                    </a:tc>
                  </a:tr>
                  <a:tr h="1076894">
                    <a:tc>
                      <a:txBody>
                        <a:bodyPr/>
                        <a:lstStyle/>
                        <a:p>
                          <a:pPr>
                            <a:lnSpc>
                              <a:spcPct val="107000"/>
                            </a:lnSpc>
                            <a:spcAft>
                              <a:spcPts val="0"/>
                            </a:spcAft>
                          </a:pPr>
                          <a:endParaRPr lang="en-US" sz="2500" b="1"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b="1" dirty="0" smtClean="0">
                              <a:effectLst/>
                              <a:latin typeface="Calibri" panose="020F0502020204030204" pitchFamily="34" charset="0"/>
                              <a:ea typeface="Calibri" panose="020F0502020204030204" pitchFamily="34" charset="0"/>
                              <a:cs typeface="Times New Roman" panose="02020603050405020304" pitchFamily="18" charset="0"/>
                            </a:rPr>
                            <a:t>DC280 </a:t>
                          </a:r>
                          <a:r>
                            <a:rPr lang="en-US" sz="2500" b="1" dirty="0">
                              <a:effectLst/>
                              <a:latin typeface="Calibri" panose="020F0502020204030204" pitchFamily="34" charset="0"/>
                              <a:ea typeface="Calibri" panose="020F0502020204030204" pitchFamily="34" charset="0"/>
                              <a:cs typeface="Times New Roman" panose="02020603050405020304" pitchFamily="18" charset="0"/>
                            </a:rPr>
                            <a:t>(project)</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smtClean="0">
                              <a:effectLst/>
                              <a:latin typeface="Calibri" panose="020F0502020204030204" pitchFamily="34" charset="0"/>
                              <a:ea typeface="Calibri" panose="020F0502020204030204" pitchFamily="34" charset="0"/>
                              <a:cs typeface="Times New Roman" panose="02020603050405020304" pitchFamily="18" charset="0"/>
                            </a:rPr>
                            <a:t>6</a:t>
                          </a:r>
                          <a:r>
                            <a:rPr lang="en-US" sz="2500" dirty="0" smtClean="0">
                              <a:effectLst/>
                              <a:latin typeface="Calibri" panose="020F0502020204030204" pitchFamily="34" charset="0"/>
                              <a:ea typeface="Calibri" panose="020F0502020204030204" pitchFamily="34" charset="0"/>
                              <a:cs typeface="Calibri" panose="020F0502020204030204" pitchFamily="34" charset="0"/>
                            </a:rPr>
                            <a:t>·</a:t>
                          </a:r>
                          <a:r>
                            <a:rPr lang="en-US" sz="2500" dirty="0" smtClean="0">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smtClean="0">
                              <a:effectLst/>
                              <a:latin typeface="Times New Roman" panose="02020603050405020304" pitchFamily="18" charset="0"/>
                              <a:ea typeface="Calibri" panose="020F0502020204030204" pitchFamily="34" charset="0"/>
                              <a:cs typeface="Times New Roman" panose="02020603050405020304" pitchFamily="18" charset="0"/>
                            </a:rPr>
                            <a:t>13 </a:t>
                          </a:r>
                          <a:r>
                            <a:rPr lang="ru-RU" sz="25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effectLst/>
                              <a:latin typeface="Times New Roman" panose="02020603050405020304" pitchFamily="18" charset="0"/>
                              <a:ea typeface="Calibri" panose="020F0502020204030204" pitchFamily="34" charset="0"/>
                              <a:cs typeface="Times New Roman" panose="02020603050405020304" pitchFamily="18" charset="0"/>
                            </a:rPr>
                            <a:t>сек</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smtClean="0">
                              <a:effectLst/>
                              <a:latin typeface="Calibri" panose="020F0502020204030204" pitchFamily="34" charset="0"/>
                              <a:ea typeface="Calibri" panose="020F0502020204030204" pitchFamily="34" charset="0"/>
                              <a:cs typeface="Times New Roman" panose="02020603050405020304" pitchFamily="18" charset="0"/>
                            </a:rPr>
                            <a:t>~ </a:t>
                          </a:r>
                          <a:r>
                            <a:rPr lang="ru-RU" sz="2500" dirty="0">
                              <a:effectLst/>
                              <a:latin typeface="Calibri" panose="020F0502020204030204" pitchFamily="34" charset="0"/>
                              <a:ea typeface="Calibri" panose="020F0502020204030204" pitchFamily="34" charset="0"/>
                              <a:cs typeface="Times New Roman" panose="02020603050405020304" pitchFamily="18" charset="0"/>
                            </a:rPr>
                            <a:t>2 </a:t>
                          </a:r>
                          <a:r>
                            <a:rPr lang="en-US" sz="2500" baseline="30000" dirty="0" smtClean="0">
                              <a:effectLst/>
                              <a:latin typeface="Calibri" panose="020F0502020204030204" pitchFamily="34" charset="0"/>
                              <a:ea typeface="Calibri" panose="020F0502020204030204" pitchFamily="34" charset="0"/>
                              <a:cs typeface="Times New Roman" panose="02020603050405020304" pitchFamily="18" charset="0"/>
                            </a:rPr>
                            <a:t>mg</a:t>
                          </a:r>
                          <a:r>
                            <a:rPr lang="en-US" sz="2500" dirty="0" smtClean="0">
                              <a:effectLst/>
                              <a:latin typeface="Calibri" panose="020F0502020204030204" pitchFamily="34" charset="0"/>
                              <a:ea typeface="Calibri" panose="020F0502020204030204" pitchFamily="34" charset="0"/>
                              <a:cs typeface="Times New Roman" panose="02020603050405020304" pitchFamily="18" charset="0"/>
                            </a:rPr>
                            <a:t>/h </a:t>
                          </a:r>
                          <a:r>
                            <a:rPr lang="en-US" sz="2500" dirty="0">
                              <a:effectLst/>
                              <a:latin typeface="Calibri" panose="020F0502020204030204" pitchFamily="34" charset="0"/>
                              <a:ea typeface="Calibri" panose="020F0502020204030204" pitchFamily="34" charset="0"/>
                              <a:cs typeface="Times New Roman" panose="02020603050405020304" pitchFamily="18" charset="0"/>
                            </a:rPr>
                            <a:t>(7</a:t>
                          </a:r>
                          <a:r>
                            <a:rPr lang="en-US" sz="2500" dirty="0">
                              <a:effectLst/>
                              <a:latin typeface="Calibri" panose="020F0502020204030204" pitchFamily="34" charset="0"/>
                              <a:ea typeface="Calibri" panose="020F0502020204030204" pitchFamily="34" charset="0"/>
                              <a:cs typeface="Calibri" panose="020F0502020204030204" pitchFamily="34" charset="0"/>
                            </a:rPr>
                            <a:t>·</a:t>
                          </a:r>
                          <a:r>
                            <a:rPr lang="en-US" sz="2500" dirty="0">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a:effectLst/>
                              <a:latin typeface="Times New Roman" panose="02020603050405020304" pitchFamily="18" charset="0"/>
                              <a:ea typeface="Calibri" panose="020F0502020204030204" pitchFamily="34" charset="0"/>
                              <a:cs typeface="Times New Roman" panose="02020603050405020304" pitchFamily="18" charset="0"/>
                            </a:rPr>
                            <a:t>15 </a:t>
                          </a:r>
                          <a:r>
                            <a:rPr lang="ru-RU" sz="25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effectLst/>
                              <a:latin typeface="Times New Roman" panose="02020603050405020304" pitchFamily="18" charset="0"/>
                              <a:ea typeface="Calibri" panose="020F0502020204030204" pitchFamily="34" charset="0"/>
                              <a:cs typeface="Times New Roman" panose="02020603050405020304" pitchFamily="18" charset="0"/>
                            </a:rPr>
                            <a:t>сек</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554043" t="-148588" r="-851" b="-101130"/>
                          </a:stretch>
                        </a:blipFill>
                      </a:tcPr>
                    </a:tc>
                  </a:tr>
                  <a:tr h="1076894">
                    <a:tc>
                      <a:txBody>
                        <a:bodyPr/>
                        <a:lstStyle/>
                        <a:p>
                          <a:pPr>
                            <a:lnSpc>
                              <a:spcPct val="107000"/>
                            </a:lnSpc>
                            <a:spcAft>
                              <a:spcPts val="0"/>
                            </a:spcAft>
                          </a:pPr>
                          <a:r>
                            <a:rPr lang="en-US" sz="2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DC280 (development)</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US" sz="25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5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5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4</a:t>
                          </a:r>
                          <a:r>
                            <a:rPr lang="en-US" sz="2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сек</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US" sz="25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0"/>
                            </a:spcAft>
                          </a:pPr>
                          <a:r>
                            <a:rPr lang="ru-RU" sz="2500" dirty="0" smtClean="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ru-RU" sz="2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 </a:t>
                          </a:r>
                          <a:r>
                            <a:rPr lang="en-US" sz="2500" baseline="300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mg</a:t>
                          </a:r>
                          <a:r>
                            <a:rPr lang="en-US" sz="25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 </a:t>
                          </a:r>
                          <a:r>
                            <a:rPr lang="en-US" sz="2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(7</a:t>
                          </a:r>
                          <a:r>
                            <a:rPr lang="en-US" sz="25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r>
                            <a:rPr lang="en-US" sz="25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10</a:t>
                          </a:r>
                          <a:r>
                            <a:rPr lang="en-US" sz="25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15 </a:t>
                          </a:r>
                          <a:r>
                            <a:rPr lang="ru-RU" sz="2500" baseline="300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2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ru-RU" sz="2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сек</a:t>
                          </a:r>
                          <a:r>
                            <a:rPr lang="en-US" sz="25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25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ru-RU"/>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rotWithShape="0">
                          <a:blip r:embed="rId2"/>
                          <a:stretch>
                            <a:fillRect l="-554043" t="-248588" r="-851" b="-1130"/>
                          </a:stretch>
                        </a:blipFill>
                      </a:tcPr>
                    </a:tc>
                  </a:tr>
                </a:tbl>
              </a:graphicData>
            </a:graphic>
          </p:graphicFrame>
        </mc:Fallback>
      </mc:AlternateContent>
    </p:spTree>
    <p:extLst>
      <p:ext uri="{BB962C8B-B14F-4D97-AF65-F5344CB8AC3E}">
        <p14:creationId xmlns:p14="http://schemas.microsoft.com/office/powerpoint/2010/main" val="4280617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510529"/>
          </a:xfrm>
        </p:spPr>
        <p:txBody>
          <a:bodyPr>
            <a:normAutofit/>
          </a:bodyPr>
          <a:lstStyle/>
          <a:p>
            <a:pPr algn="ctr"/>
            <a:r>
              <a:rPr lang="en-US" sz="2600" b="1" dirty="0">
                <a:latin typeface="Times New Roman" panose="02020603050405020304" pitchFamily="18" charset="0"/>
                <a:cs typeface="Times New Roman" panose="02020603050405020304" pitchFamily="18" charset="0"/>
              </a:rPr>
              <a:t>Cyclotron DC280</a:t>
            </a:r>
            <a:endParaRPr lang="ru-RU" sz="2600" dirty="0"/>
          </a:p>
        </p:txBody>
      </p:sp>
      <p:pic>
        <p:nvPicPr>
          <p:cNvPr id="4" name="Объект 3"/>
          <p:cNvPicPr>
            <a:picLocks noGrp="1"/>
          </p:cNvPicPr>
          <p:nvPr>
            <p:ph idx="1"/>
          </p:nvPr>
        </p:nvPicPr>
        <p:blipFill rotWithShape="1">
          <a:blip r:embed="rId2" cstate="print">
            <a:extLst>
              <a:ext uri="{28A0092B-C50C-407E-A947-70E740481C1C}">
                <a14:useLocalDpi xmlns:a14="http://schemas.microsoft.com/office/drawing/2010/main" val="0"/>
              </a:ext>
            </a:extLst>
          </a:blip>
          <a:srcRect r="14655"/>
          <a:stretch/>
        </p:blipFill>
        <p:spPr>
          <a:xfrm>
            <a:off x="3360550" y="1214219"/>
            <a:ext cx="5284922" cy="4014062"/>
          </a:xfrm>
          <a:prstGeom prst="rect">
            <a:avLst/>
          </a:prstGeom>
        </p:spPr>
      </p:pic>
      <p:sp>
        <p:nvSpPr>
          <p:cNvPr id="5" name="Прямоугольник 4"/>
          <p:cNvSpPr/>
          <p:nvPr/>
        </p:nvSpPr>
        <p:spPr>
          <a:xfrm>
            <a:off x="2805193" y="5566847"/>
            <a:ext cx="6865749" cy="830997"/>
          </a:xfrm>
          <a:prstGeom prst="rect">
            <a:avLst/>
          </a:prstGeom>
        </p:spPr>
        <p:txBody>
          <a:bodyPr wrap="square">
            <a:spAutoFit/>
          </a:bodyPr>
          <a:lstStyle/>
          <a:p>
            <a:r>
              <a:rPr lang="en-US" sz="2400" b="1" dirty="0">
                <a:latin typeface="Times New Roman" panose="02020603050405020304" pitchFamily="18" charset="0"/>
                <a:cs typeface="Times New Roman" panose="02020603050405020304" pitchFamily="18" charset="0"/>
              </a:rPr>
              <a:t>DECRIS-PM ECR ion source at HV platform, where: 1- DECRIS-PM, 2- </a:t>
            </a:r>
            <a:r>
              <a:rPr lang="en-US" sz="2400" b="1" dirty="0" err="1">
                <a:latin typeface="Times New Roman" panose="02020603050405020304" pitchFamily="18" charset="0"/>
                <a:cs typeface="Times New Roman" panose="02020603050405020304" pitchFamily="18" charset="0"/>
              </a:rPr>
              <a:t>Focussing</a:t>
            </a:r>
            <a:r>
              <a:rPr lang="en-US" sz="2400" b="1" dirty="0">
                <a:latin typeface="Times New Roman" panose="02020603050405020304" pitchFamily="18" charset="0"/>
                <a:cs typeface="Times New Roman" panose="02020603050405020304" pitchFamily="18" charset="0"/>
              </a:rPr>
              <a:t> solenoid</a:t>
            </a:r>
            <a:endParaRPr lang="ru-R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1811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3"/>
          <p:cNvSpPr txBox="1">
            <a:spLocks noChangeArrowheads="1"/>
          </p:cNvSpPr>
          <p:nvPr/>
        </p:nvSpPr>
        <p:spPr bwMode="auto">
          <a:xfrm>
            <a:off x="1919539" y="3"/>
            <a:ext cx="61558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ru-RU" sz="2800" b="1" dirty="0">
                <a:solidFill>
                  <a:srgbClr val="C00000"/>
                </a:solidFill>
                <a:latin typeface="Arial" panose="020B0604020202020204" pitchFamily="34" charset="0"/>
                <a:cs typeface="Arial" panose="020B0604020202020204" pitchFamily="34" charset="0"/>
              </a:rPr>
              <a:t>22 mg of </a:t>
            </a:r>
            <a:r>
              <a:rPr lang="en-US" altLang="ru-RU" sz="2800" b="1" baseline="30000" dirty="0">
                <a:solidFill>
                  <a:srgbClr val="C00000"/>
                </a:solidFill>
                <a:latin typeface="Arial" panose="020B0604020202020204" pitchFamily="34" charset="0"/>
                <a:cs typeface="Arial" panose="020B0604020202020204" pitchFamily="34" charset="0"/>
              </a:rPr>
              <a:t>249</a:t>
            </a:r>
            <a:r>
              <a:rPr lang="en-US" altLang="ru-RU" sz="2800" b="1" dirty="0">
                <a:solidFill>
                  <a:srgbClr val="C00000"/>
                </a:solidFill>
                <a:latin typeface="Arial" panose="020B0604020202020204" pitchFamily="34" charset="0"/>
                <a:cs typeface="Arial" panose="020B0604020202020204" pitchFamily="34" charset="0"/>
              </a:rPr>
              <a:t>Bk </a:t>
            </a:r>
            <a:br>
              <a:rPr lang="en-US" altLang="ru-RU" sz="2800" b="1" dirty="0">
                <a:solidFill>
                  <a:srgbClr val="C00000"/>
                </a:solidFill>
                <a:latin typeface="Arial" panose="020B0604020202020204" pitchFamily="34" charset="0"/>
                <a:cs typeface="Arial" panose="020B0604020202020204" pitchFamily="34" charset="0"/>
              </a:rPr>
            </a:br>
            <a:r>
              <a:rPr lang="en-US" altLang="ru-RU" sz="2800" b="1" dirty="0">
                <a:solidFill>
                  <a:srgbClr val="C00000"/>
                </a:solidFill>
                <a:latin typeface="Arial" panose="020B0604020202020204" pitchFamily="34" charset="0"/>
                <a:cs typeface="Arial" panose="020B0604020202020204" pitchFamily="34" charset="0"/>
              </a:rPr>
              <a:t>have been produced in HIFR ORNL</a:t>
            </a:r>
            <a:endParaRPr lang="ru-RU" altLang="ru-RU" sz="2800" b="1" dirty="0">
              <a:solidFill>
                <a:srgbClr val="C00000"/>
              </a:solidFill>
              <a:latin typeface="Arial" panose="020B0604020202020204" pitchFamily="34" charset="0"/>
              <a:cs typeface="Arial" panose="020B0604020202020204" pitchFamily="34" charset="0"/>
            </a:endParaRPr>
          </a:p>
        </p:txBody>
      </p:sp>
      <p:pic>
        <p:nvPicPr>
          <p:cNvPr id="32774" name="Picture 5"/>
          <p:cNvPicPr>
            <a:picLocks noChangeAspect="1" noChangeArrowheads="1"/>
          </p:cNvPicPr>
          <p:nvPr/>
        </p:nvPicPr>
        <p:blipFill rotWithShape="1">
          <a:blip r:embed="rId4">
            <a:clrChange>
              <a:clrFrom>
                <a:srgbClr val="FFFFFF"/>
              </a:clrFrom>
              <a:clrTo>
                <a:srgbClr val="FFFFFF">
                  <a:alpha val="0"/>
                </a:srgbClr>
              </a:clrTo>
            </a:clrChange>
            <a:lum contrast="24000"/>
            <a:extLst>
              <a:ext uri="{28A0092B-C50C-407E-A947-70E740481C1C}">
                <a14:useLocalDpi xmlns:a14="http://schemas.microsoft.com/office/drawing/2010/main" val="0"/>
              </a:ext>
            </a:extLst>
          </a:blip>
          <a:srcRect l="7480" t="1905" r="7048"/>
          <a:stretch/>
        </p:blipFill>
        <p:spPr bwMode="auto">
          <a:xfrm>
            <a:off x="335360" y="1268760"/>
            <a:ext cx="4858542" cy="434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7464152" y="1556792"/>
            <a:ext cx="3101006" cy="468288"/>
          </a:xfrm>
          <a:prstGeom prst="rect">
            <a:avLst/>
          </a:prstGeom>
          <a:noFill/>
          <a:ln>
            <a:noFill/>
          </a:ln>
        </p:spPr>
        <p:txBody>
          <a:bodyPr vert="horz" wrap="square" lIns="91440" tIns="45720" rIns="91440" bIns="45720" numCol="1" anchor="b" anchorCtr="0" compatLnSpc="1">
            <a:prstTxWarp prst="textNoShape">
              <a:avLst/>
            </a:prstTxWarp>
          </a:bodyPr>
          <a:lst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9pPr>
          </a:lstStyle>
          <a:p>
            <a:pPr algn="l" eaLnBrk="1" hangingPunct="1"/>
            <a:r>
              <a:rPr lang="en-US" altLang="ru-RU" sz="2800" b="1" dirty="0">
                <a:solidFill>
                  <a:srgbClr val="C00000"/>
                </a:solidFill>
                <a:latin typeface="Arial" panose="020B0604020202020204" pitchFamily="34" charset="0"/>
                <a:ea typeface="+mn-ea"/>
                <a:cs typeface="Arial" panose="020B0604020202020204" pitchFamily="34" charset="0"/>
              </a:rPr>
              <a:t>Target wheel</a:t>
            </a:r>
            <a:endParaRPr lang="ru-RU" altLang="ru-RU" sz="2800" b="1" dirty="0">
              <a:solidFill>
                <a:srgbClr val="C00000"/>
              </a:solidFill>
              <a:latin typeface="Arial" panose="020B0604020202020204" pitchFamily="34" charset="0"/>
              <a:ea typeface="+mn-ea"/>
              <a:cs typeface="Arial" panose="020B0604020202020204" pitchFamily="34" charset="0"/>
            </a:endParaRPr>
          </a:p>
        </p:txBody>
      </p:sp>
      <p:graphicFrame>
        <p:nvGraphicFramePr>
          <p:cNvPr id="7" name="Object 3"/>
          <p:cNvGraphicFramePr>
            <a:graphicFrameLocks noChangeAspect="1"/>
          </p:cNvGraphicFramePr>
          <p:nvPr/>
        </p:nvGraphicFramePr>
        <p:xfrm>
          <a:off x="5735960" y="2204864"/>
          <a:ext cx="5976664" cy="4494706"/>
        </p:xfrm>
        <a:graphic>
          <a:graphicData uri="http://schemas.openxmlformats.org/presentationml/2006/ole">
            <mc:AlternateContent xmlns:mc="http://schemas.openxmlformats.org/markup-compatibility/2006">
              <mc:Choice xmlns:v="urn:schemas-microsoft-com:vml" Requires="v">
                <p:oleObj spid="_x0000_s4191" name="CorelPhotoPaint.Image.11" r:id="rId5" imgW="4876397" imgH="3666751" progId="CorelPhotoPaint.Image.11">
                  <p:embed/>
                </p:oleObj>
              </mc:Choice>
              <mc:Fallback>
                <p:oleObj name="CorelPhotoPaint.Image.11" r:id="rId5" imgW="4876397" imgH="3666751" progId="CorelPhotoPaint.Image.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960" y="2204864"/>
                        <a:ext cx="5976664" cy="4494706"/>
                      </a:xfrm>
                      <a:prstGeom prst="rect">
                        <a:avLst/>
                      </a:prstGeom>
                      <a:noFill/>
                      <a:ln>
                        <a:noFill/>
                      </a:ln>
                    </p:spPr>
                  </p:pic>
                </p:oleObj>
              </mc:Fallback>
            </mc:AlternateContent>
          </a:graphicData>
        </a:graphic>
      </p:graphicFrame>
      <p:cxnSp>
        <p:nvCxnSpPr>
          <p:cNvPr id="6" name="Прямая соединительная линия 5"/>
          <p:cNvCxnSpPr/>
          <p:nvPr/>
        </p:nvCxnSpPr>
        <p:spPr>
          <a:xfrm>
            <a:off x="1271464" y="1030622"/>
            <a:ext cx="9577064" cy="1"/>
          </a:xfrm>
          <a:prstGeom prst="line">
            <a:avLst/>
          </a:prstGeom>
          <a:ln w="1206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0269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6"/>
          <p:cNvSpPr txBox="1">
            <a:spLocks noChangeArrowheads="1"/>
          </p:cNvSpPr>
          <p:nvPr/>
        </p:nvSpPr>
        <p:spPr bwMode="auto">
          <a:xfrm>
            <a:off x="2208214" y="8930"/>
            <a:ext cx="7970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defRPr/>
            </a:pPr>
            <a:r>
              <a:rPr lang="en-US" sz="2800" b="1" dirty="0">
                <a:solidFill>
                  <a:srgbClr val="0000CC"/>
                </a:solidFill>
                <a:latin typeface="Times New Roman" panose="02020603050405020304" pitchFamily="18" charset="0"/>
                <a:cs typeface="Times New Roman" panose="02020603050405020304" pitchFamily="18" charset="0"/>
              </a:rPr>
              <a:t>Working diagram of the DC-280</a:t>
            </a:r>
            <a:endParaRPr lang="ru-RU" sz="2800" b="1" dirty="0">
              <a:solidFill>
                <a:srgbClr val="0000CC"/>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791339" y="2521212"/>
            <a:ext cx="3749744" cy="369332"/>
          </a:xfrm>
          <a:prstGeom prst="rect">
            <a:avLst/>
          </a:prstGeom>
        </p:spPr>
        <p:txBody>
          <a:bodyPr wrap="none">
            <a:spAutoFit/>
          </a:bodyPr>
          <a:lstStyle/>
          <a:p>
            <a:r>
              <a:rPr lang="en-US" b="1" dirty="0">
                <a:solidFill>
                  <a:srgbClr val="FF0000"/>
                </a:solidFill>
                <a:latin typeface="Arial" panose="020B0604020202020204" pitchFamily="34" charset="0"/>
              </a:rPr>
              <a:t>First experiments at SHE factory</a:t>
            </a:r>
            <a:endParaRPr lang="ru-RU" b="1" dirty="0">
              <a:solidFill>
                <a:srgbClr val="FF0000"/>
              </a:solidFill>
            </a:endParaRPr>
          </a:p>
        </p:txBody>
      </p:sp>
      <p:sp>
        <p:nvSpPr>
          <p:cNvPr id="5" name="Скругленный прямоугольник 4"/>
          <p:cNvSpPr/>
          <p:nvPr/>
        </p:nvSpPr>
        <p:spPr bwMode="auto">
          <a:xfrm>
            <a:off x="3791339" y="2189019"/>
            <a:ext cx="3872204" cy="274264"/>
          </a:xfrm>
          <a:prstGeom prst="round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ru-RU">
              <a:latin typeface="Arial" charset="0"/>
            </a:endParaRPr>
          </a:p>
        </p:txBody>
      </p:sp>
      <p:pic>
        <p:nvPicPr>
          <p:cNvPr id="6"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51963" y="699170"/>
            <a:ext cx="7143750" cy="5543550"/>
          </a:xfrm>
          <a:prstGeom prst="rect">
            <a:avLst/>
          </a:prstGeom>
          <a:pattFill prst="openDmnd">
            <a:fgClr>
              <a:schemeClr val="accent1"/>
            </a:fgClr>
            <a:bgClr>
              <a:schemeClr val="bg1"/>
            </a:bgClr>
          </a:pattFill>
          <a:ln w="25400">
            <a:solidFill>
              <a:srgbClr val="000000"/>
            </a:solidFill>
            <a:miter lim="800000"/>
            <a:headEnd/>
            <a:tailEnd/>
          </a:ln>
        </p:spPr>
      </p:pic>
    </p:spTree>
    <p:extLst>
      <p:ext uri="{BB962C8B-B14F-4D97-AF65-F5344CB8AC3E}">
        <p14:creationId xmlns:p14="http://schemas.microsoft.com/office/powerpoint/2010/main" val="25653449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4" cstate="print">
            <a:extLst>
              <a:ext uri="{28A0092B-C50C-407E-A947-70E740481C1C}">
                <a14:useLocalDpi xmlns:a14="http://schemas.microsoft.com/office/drawing/2010/main"/>
              </a:ext>
            </a:extLst>
          </a:blip>
          <a:srcRect l="8196" t="7787" r="12718"/>
          <a:stretch/>
        </p:blipFill>
        <p:spPr>
          <a:xfrm>
            <a:off x="2251968" y="737348"/>
            <a:ext cx="3790766" cy="2486257"/>
          </a:xfrm>
          <a:prstGeom prst="rect">
            <a:avLst/>
          </a:prstGeom>
        </p:spPr>
      </p:pic>
      <p:sp>
        <p:nvSpPr>
          <p:cNvPr id="4" name="Заголовок 1"/>
          <p:cNvSpPr>
            <a:spLocks noGrp="1"/>
          </p:cNvSpPr>
          <p:nvPr>
            <p:ph type="title"/>
          </p:nvPr>
        </p:nvSpPr>
        <p:spPr>
          <a:xfrm>
            <a:off x="4910780" y="168583"/>
            <a:ext cx="2683123" cy="504031"/>
          </a:xfrm>
        </p:spPr>
        <p:txBody>
          <a:bodyPr>
            <a:normAutofit/>
          </a:bodyPr>
          <a:lstStyle/>
          <a:p>
            <a:pPr>
              <a:defRPr/>
            </a:pPr>
            <a:r>
              <a:rPr lang="en-US" sz="3000" b="1" dirty="0">
                <a:solidFill>
                  <a:srgbClr val="C00000"/>
                </a:solidFill>
                <a:latin typeface="Arial" panose="020B0604020202020204" pitchFamily="34" charset="0"/>
                <a:cs typeface="Arial" panose="020B0604020202020204" pitchFamily="34" charset="0"/>
              </a:rPr>
              <a:t>SHE Factory</a:t>
            </a:r>
            <a:endParaRPr lang="ru-RU" sz="3000" b="1" dirty="0">
              <a:solidFill>
                <a:srgbClr val="C00000"/>
              </a:solidFill>
              <a:latin typeface="Arial" panose="020B0604020202020204" pitchFamily="34" charset="0"/>
              <a:cs typeface="Arial" panose="020B0604020202020204" pitchFamily="34" charset="0"/>
            </a:endParaRPr>
          </a:p>
        </p:txBody>
      </p:sp>
      <p:sp>
        <p:nvSpPr>
          <p:cNvPr id="1030" name="TextBox 7"/>
          <p:cNvSpPr txBox="1">
            <a:spLocks noChangeArrowheads="1"/>
          </p:cNvSpPr>
          <p:nvPr/>
        </p:nvSpPr>
        <p:spPr bwMode="auto">
          <a:xfrm>
            <a:off x="1925271" y="3751467"/>
            <a:ext cx="37090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r" eaLnBrk="1" hangingPunct="1"/>
            <a:r>
              <a:rPr lang="en-US" altLang="ru-RU" sz="2000" dirty="0">
                <a:solidFill>
                  <a:srgbClr val="002060"/>
                </a:solidFill>
              </a:rPr>
              <a:t>High-current cyclotron DC-280</a:t>
            </a:r>
            <a:endParaRPr lang="ru-RU" altLang="ru-RU" sz="2000" dirty="0">
              <a:solidFill>
                <a:srgbClr val="002060"/>
              </a:solidFill>
            </a:endParaRPr>
          </a:p>
        </p:txBody>
      </p:sp>
      <p:sp>
        <p:nvSpPr>
          <p:cNvPr id="1031" name="TextBox 8"/>
          <p:cNvSpPr txBox="1">
            <a:spLocks noChangeArrowheads="1"/>
          </p:cNvSpPr>
          <p:nvPr/>
        </p:nvSpPr>
        <p:spPr bwMode="auto">
          <a:xfrm>
            <a:off x="2809006" y="5085185"/>
            <a:ext cx="367240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eaLnBrk="1" hangingPunct="1"/>
            <a:r>
              <a:rPr lang="en-US" altLang="ru-RU" sz="2000" dirty="0">
                <a:solidFill>
                  <a:srgbClr val="C00000"/>
                </a:solidFill>
              </a:rPr>
              <a:t>New facilities:</a:t>
            </a: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New gas-filled separator</a:t>
            </a:r>
          </a:p>
          <a:p>
            <a:pPr marL="342900" indent="-342900" eaLnBrk="1" hangingPunct="1">
              <a:lnSpc>
                <a:spcPct val="80000"/>
              </a:lnSpc>
              <a:buClr>
                <a:srgbClr val="FF0000"/>
              </a:buClr>
              <a:buFont typeface="Arial" panose="020B0604020202020204" pitchFamily="34" charset="0"/>
              <a:buChar char="•"/>
            </a:pPr>
            <a:r>
              <a:rPr lang="en-US" altLang="ru-RU" sz="2000" dirty="0" err="1">
                <a:solidFill>
                  <a:srgbClr val="000066"/>
                </a:solidFill>
                <a:cs typeface="Times New Roman" panose="02020603050405020304" pitchFamily="18" charset="0"/>
              </a:rPr>
              <a:t>Preseparator</a:t>
            </a:r>
            <a:endParaRPr lang="en-US" altLang="ru-RU" sz="2000" dirty="0">
              <a:solidFill>
                <a:srgbClr val="000066"/>
              </a:solidFill>
              <a:cs typeface="Times New Roman" panose="02020603050405020304" pitchFamily="18" charset="0"/>
            </a:endParaRP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SHELS</a:t>
            </a:r>
          </a:p>
          <a:p>
            <a:pPr marL="342900" indent="-342900" eaLnBrk="1" hangingPunct="1">
              <a:lnSpc>
                <a:spcPct val="80000"/>
              </a:lnSpc>
              <a:buClr>
                <a:srgbClr val="FF0000"/>
              </a:buClr>
              <a:buFont typeface="Arial" panose="020B0604020202020204" pitchFamily="34" charset="0"/>
              <a:buChar char="•"/>
            </a:pPr>
            <a:r>
              <a:rPr lang="en-US" altLang="ru-RU" sz="2000" dirty="0">
                <a:solidFill>
                  <a:srgbClr val="000066"/>
                </a:solidFill>
                <a:cs typeface="Times New Roman" panose="02020603050405020304" pitchFamily="18" charset="0"/>
              </a:rPr>
              <a:t>Etc.</a:t>
            </a:r>
          </a:p>
          <a:p>
            <a:pPr eaLnBrk="1" hangingPunct="1"/>
            <a:endParaRPr lang="ru-RU" altLang="ru-RU" sz="2000" dirty="0">
              <a:solidFill>
                <a:srgbClr val="C00000"/>
              </a:solidFill>
            </a:endParaRPr>
          </a:p>
        </p:txBody>
      </p:sp>
      <p:sp>
        <p:nvSpPr>
          <p:cNvPr id="8" name="TextBox 7"/>
          <p:cNvSpPr txBox="1">
            <a:spLocks noChangeArrowheads="1"/>
          </p:cNvSpPr>
          <p:nvPr/>
        </p:nvSpPr>
        <p:spPr bwMode="auto">
          <a:xfrm>
            <a:off x="6643605" y="1214543"/>
            <a:ext cx="31417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bg1"/>
                </a:solidFill>
                <a:latin typeface="Arial" panose="020B0604020202020204" pitchFamily="34" charset="0"/>
              </a:defRPr>
            </a:lvl1pPr>
            <a:lvl2pPr marL="742950" indent="-285750" eaLnBrk="0" hangingPunct="0">
              <a:defRPr kumimoji="1" sz="2400">
                <a:solidFill>
                  <a:schemeClr val="bg1"/>
                </a:solidFill>
                <a:latin typeface="Arial" panose="020B0604020202020204" pitchFamily="34" charset="0"/>
              </a:defRPr>
            </a:lvl2pPr>
            <a:lvl3pPr marL="1143000" indent="-228600" eaLnBrk="0" hangingPunct="0">
              <a:defRPr kumimoji="1" sz="2400">
                <a:solidFill>
                  <a:schemeClr val="bg1"/>
                </a:solidFill>
                <a:latin typeface="Arial" panose="020B0604020202020204" pitchFamily="34" charset="0"/>
              </a:defRPr>
            </a:lvl3pPr>
            <a:lvl4pPr marL="1600200" indent="-228600" eaLnBrk="0" hangingPunct="0">
              <a:defRPr kumimoji="1" sz="2400">
                <a:solidFill>
                  <a:schemeClr val="bg1"/>
                </a:solidFill>
                <a:latin typeface="Arial" panose="020B0604020202020204" pitchFamily="34" charset="0"/>
              </a:defRPr>
            </a:lvl4pPr>
            <a:lvl5pPr marL="2057400" indent="-228600" eaLnBrk="0" hangingPunct="0">
              <a:defRPr kumimoji="1" sz="2400">
                <a:solidFill>
                  <a:schemeClr val="bg1"/>
                </a:solidFill>
                <a:latin typeface="Arial" panose="020B0604020202020204" pitchFamily="34" charset="0"/>
              </a:defRPr>
            </a:lvl5pPr>
            <a:lvl6pPr marL="2514600" indent="-228600" eaLnBrk="0" fontAlgn="base" hangingPunct="0">
              <a:spcBef>
                <a:spcPct val="0"/>
              </a:spcBef>
              <a:spcAft>
                <a:spcPct val="0"/>
              </a:spcAft>
              <a:defRPr kumimoji="1" sz="2400">
                <a:solidFill>
                  <a:schemeClr val="bg1"/>
                </a:solidFill>
                <a:latin typeface="Arial" panose="020B0604020202020204" pitchFamily="34" charset="0"/>
              </a:defRPr>
            </a:lvl6pPr>
            <a:lvl7pPr marL="2971800" indent="-228600" eaLnBrk="0" fontAlgn="base" hangingPunct="0">
              <a:spcBef>
                <a:spcPct val="0"/>
              </a:spcBef>
              <a:spcAft>
                <a:spcPct val="0"/>
              </a:spcAft>
              <a:defRPr kumimoji="1" sz="2400">
                <a:solidFill>
                  <a:schemeClr val="bg1"/>
                </a:solidFill>
                <a:latin typeface="Arial" panose="020B0604020202020204" pitchFamily="34" charset="0"/>
              </a:defRPr>
            </a:lvl7pPr>
            <a:lvl8pPr marL="3429000" indent="-228600" eaLnBrk="0" fontAlgn="base" hangingPunct="0">
              <a:spcBef>
                <a:spcPct val="0"/>
              </a:spcBef>
              <a:spcAft>
                <a:spcPct val="0"/>
              </a:spcAft>
              <a:defRPr kumimoji="1" sz="2400">
                <a:solidFill>
                  <a:schemeClr val="bg1"/>
                </a:solidFill>
                <a:latin typeface="Arial" panose="020B0604020202020204" pitchFamily="34" charset="0"/>
              </a:defRPr>
            </a:lvl8pPr>
            <a:lvl9pPr marL="3886200" indent="-228600" eaLnBrk="0" fontAlgn="base" hangingPunct="0">
              <a:spcBef>
                <a:spcPct val="0"/>
              </a:spcBef>
              <a:spcAft>
                <a:spcPct val="0"/>
              </a:spcAft>
              <a:defRPr kumimoji="1" sz="2400">
                <a:solidFill>
                  <a:schemeClr val="bg1"/>
                </a:solidFill>
                <a:latin typeface="Arial" panose="020B0604020202020204" pitchFamily="34" charset="0"/>
              </a:defRPr>
            </a:lvl9pPr>
          </a:lstStyle>
          <a:p>
            <a:pPr algn="ctr" eaLnBrk="1" hangingPunct="1"/>
            <a:r>
              <a:rPr lang="en-US" altLang="ru-RU" sz="2000" dirty="0">
                <a:solidFill>
                  <a:srgbClr val="002060"/>
                </a:solidFill>
              </a:rPr>
              <a:t>SHE Factory Building</a:t>
            </a:r>
            <a:endParaRPr lang="ru-RU" altLang="ru-RU" sz="2000" dirty="0">
              <a:solidFill>
                <a:srgbClr val="002060"/>
              </a:solidFill>
            </a:endParaRPr>
          </a:p>
        </p:txBody>
      </p:sp>
      <p:graphicFrame>
        <p:nvGraphicFramePr>
          <p:cNvPr id="14" name="Объект 13"/>
          <p:cNvGraphicFramePr>
            <a:graphicFrameLocks noChangeAspect="1"/>
          </p:cNvGraphicFramePr>
          <p:nvPr/>
        </p:nvGraphicFramePr>
        <p:xfrm>
          <a:off x="5735960" y="2088068"/>
          <a:ext cx="3711204" cy="2737488"/>
        </p:xfrm>
        <a:graphic>
          <a:graphicData uri="http://schemas.openxmlformats.org/presentationml/2006/ole">
            <mc:AlternateContent xmlns:mc="http://schemas.openxmlformats.org/markup-compatibility/2006">
              <mc:Choice xmlns:v="urn:schemas-microsoft-com:vml" Requires="v">
                <p:oleObj spid="_x0000_s5215" name="PHOTO-PAINT" r:id="rId5" imgW="2020680" imgH="1490400" progId="">
                  <p:embed/>
                </p:oleObj>
              </mc:Choice>
              <mc:Fallback>
                <p:oleObj name="PHOTO-PAINT" r:id="rId5" imgW="2020680" imgH="14904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5960" y="2088068"/>
                        <a:ext cx="3711204" cy="2737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1632" y="4683579"/>
            <a:ext cx="3744416" cy="1912968"/>
          </a:xfrm>
          <a:prstGeom prst="rect">
            <a:avLst/>
          </a:prstGeom>
        </p:spPr>
      </p:pic>
    </p:spTree>
    <p:extLst>
      <p:ext uri="{BB962C8B-B14F-4D97-AF65-F5344CB8AC3E}">
        <p14:creationId xmlns:p14="http://schemas.microsoft.com/office/powerpoint/2010/main" val="12681681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11B3BF26-ED02-4200-9572-2816820F50F2}"/>
              </a:ext>
            </a:extLst>
          </p:cNvPr>
          <p:cNvGrpSpPr/>
          <p:nvPr/>
        </p:nvGrpSpPr>
        <p:grpSpPr>
          <a:xfrm>
            <a:off x="-195901" y="1"/>
            <a:ext cx="12383809" cy="1251698"/>
            <a:chOff x="-195901" y="1"/>
            <a:chExt cx="12383809" cy="1251698"/>
          </a:xfrm>
        </p:grpSpPr>
        <p:pic>
          <p:nvPicPr>
            <p:cNvPr id="6" name="Рисунок 5">
              <a:extLst>
                <a:ext uri="{FF2B5EF4-FFF2-40B4-BE49-F238E27FC236}">
                  <a16:creationId xmlns:a16="http://schemas.microsoft.com/office/drawing/2014/main" id="{A9FB8098-BBCC-4E91-9D52-E1A783A8EF49}"/>
                </a:ext>
              </a:extLst>
            </p:cNvPr>
            <p:cNvPicPr>
              <a:picLocks/>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6708" y="1"/>
              <a:ext cx="1321200" cy="900000"/>
            </a:xfrm>
            <a:prstGeom prst="rect">
              <a:avLst/>
            </a:prstGeom>
          </p:spPr>
        </p:pic>
        <p:pic>
          <p:nvPicPr>
            <p:cNvPr id="7" name="Рисунок 6">
              <a:extLst>
                <a:ext uri="{FF2B5EF4-FFF2-40B4-BE49-F238E27FC236}">
                  <a16:creationId xmlns:a16="http://schemas.microsoft.com/office/drawing/2014/main" id="{64CFA6F0-E686-4EC8-AC7B-FCC56AD74B8F}"/>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1396"/>
            <a:stretch/>
          </p:blipFill>
          <p:spPr>
            <a:xfrm>
              <a:off x="14861" y="1"/>
              <a:ext cx="1322459" cy="900000"/>
            </a:xfrm>
            <a:prstGeom prst="rect">
              <a:avLst/>
            </a:prstGeom>
          </p:spPr>
        </p:pic>
        <p:sp>
          <p:nvSpPr>
            <p:cNvPr id="8" name="TextBox 7">
              <a:extLst>
                <a:ext uri="{FF2B5EF4-FFF2-40B4-BE49-F238E27FC236}">
                  <a16:creationId xmlns:a16="http://schemas.microsoft.com/office/drawing/2014/main" id="{53CE0C35-0638-4891-8C49-E0ACE377D403}"/>
                </a:ext>
              </a:extLst>
            </p:cNvPr>
            <p:cNvSpPr txBox="1"/>
            <p:nvPr/>
          </p:nvSpPr>
          <p:spPr>
            <a:xfrm>
              <a:off x="-195901" y="790034"/>
              <a:ext cx="1793882" cy="461665"/>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Joint Institute</a:t>
              </a:r>
            </a:p>
            <a:p>
              <a:pPr algn="ctr"/>
              <a:r>
                <a:rPr lang="en-US" sz="1200" dirty="0">
                  <a:latin typeface="Times New Roman" panose="02020603050405020304" pitchFamily="18" charset="0"/>
                  <a:cs typeface="Times New Roman" panose="02020603050405020304" pitchFamily="18" charset="0"/>
                </a:rPr>
                <a:t> for  Nuclear Research</a:t>
              </a:r>
              <a:endParaRPr lang="ru-RU" sz="1200" dirty="0">
                <a:latin typeface="Times New Roman" panose="02020603050405020304" pitchFamily="18" charset="0"/>
                <a:cs typeface="Times New Roman" panose="02020603050405020304" pitchFamily="18" charset="0"/>
              </a:endParaRPr>
            </a:p>
          </p:txBody>
        </p:sp>
      </p:grpSp>
      <p:graphicFrame>
        <p:nvGraphicFramePr>
          <p:cNvPr id="10" name="Таблица 9">
            <a:extLst>
              <a:ext uri="{FF2B5EF4-FFF2-40B4-BE49-F238E27FC236}">
                <a16:creationId xmlns:a16="http://schemas.microsoft.com/office/drawing/2014/main" id="{A6653B5F-DF9E-4CED-8E9C-FFAE9BC367E3}"/>
              </a:ext>
            </a:extLst>
          </p:cNvPr>
          <p:cNvGraphicFramePr>
            <a:graphicFrameLocks noGrp="1"/>
          </p:cNvGraphicFramePr>
          <p:nvPr/>
        </p:nvGraphicFramePr>
        <p:xfrm>
          <a:off x="4311922" y="900001"/>
          <a:ext cx="7865217" cy="5662319"/>
        </p:xfrm>
        <a:graphic>
          <a:graphicData uri="http://schemas.openxmlformats.org/drawingml/2006/table">
            <a:tbl>
              <a:tblPr firstRow="1" firstCol="1" bandRow="1">
                <a:tableStyleId>{5C22544A-7EE6-4342-B048-85BDC9FD1C3A}</a:tableStyleId>
              </a:tblPr>
              <a:tblGrid>
                <a:gridCol w="2184128">
                  <a:extLst>
                    <a:ext uri="{9D8B030D-6E8A-4147-A177-3AD203B41FA5}">
                      <a16:colId xmlns:a16="http://schemas.microsoft.com/office/drawing/2014/main" val="678505378"/>
                    </a:ext>
                  </a:extLst>
                </a:gridCol>
                <a:gridCol w="2228850">
                  <a:extLst>
                    <a:ext uri="{9D8B030D-6E8A-4147-A177-3AD203B41FA5}">
                      <a16:colId xmlns:a16="http://schemas.microsoft.com/office/drawing/2014/main" val="2516203262"/>
                    </a:ext>
                  </a:extLst>
                </a:gridCol>
                <a:gridCol w="3452239">
                  <a:extLst>
                    <a:ext uri="{9D8B030D-6E8A-4147-A177-3AD203B41FA5}">
                      <a16:colId xmlns:a16="http://schemas.microsoft.com/office/drawing/2014/main" val="186130939"/>
                    </a:ext>
                  </a:extLst>
                </a:gridCol>
              </a:tblGrid>
              <a:tr h="255507">
                <a:tc>
                  <a:txBody>
                    <a:bodyPr/>
                    <a:lstStyle/>
                    <a:p>
                      <a:pPr algn="ctr">
                        <a:lnSpc>
                          <a:spcPct val="107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Parameter</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design</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algn="ctr" defTabSz="914400" rtl="0" eaLnBrk="1" latinLnBrk="0" hangingPunct="1">
                        <a:lnSpc>
                          <a:spcPct val="107000"/>
                        </a:lnSpc>
                        <a:spcAft>
                          <a:spcPts val="0"/>
                        </a:spcAft>
                      </a:pPr>
                      <a:r>
                        <a:rPr lang="en-US" sz="1600" dirty="0">
                          <a:solidFill>
                            <a:schemeClr val="tx1"/>
                          </a:solidFill>
                          <a:effectLst/>
                          <a:latin typeface="Times New Roman" panose="02020603050405020304" pitchFamily="18" charset="0"/>
                          <a:cs typeface="Times New Roman" panose="02020603050405020304" pitchFamily="18" charset="0"/>
                        </a:rPr>
                        <a:t>realized</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296972572"/>
                  </a:ext>
                </a:extLst>
              </a:tr>
              <a:tr h="543935">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Power consumption</a:t>
                      </a:r>
                      <a:endParaRPr lang="ru-RU" sz="1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550 </a:t>
                      </a:r>
                      <a:r>
                        <a:rPr lang="en-US" sz="1600" dirty="0">
                          <a:effectLst/>
                          <a:latin typeface="Times New Roman" panose="02020603050405020304" pitchFamily="18" charset="0"/>
                          <a:cs typeface="Times New Roman" panose="02020603050405020304" pitchFamily="18" charset="0"/>
                        </a:rPr>
                        <a:t>kW</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1545607485"/>
                  </a:ext>
                </a:extLst>
              </a:tr>
              <a:tr h="262480">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Ion source</a:t>
                      </a:r>
                      <a:endParaRPr lang="ru-RU" sz="1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DECRIS-PM – 14 </a:t>
                      </a:r>
                      <a:r>
                        <a:rPr lang="en-US" sz="1600" dirty="0">
                          <a:effectLst/>
                          <a:latin typeface="Times New Roman" panose="02020603050405020304" pitchFamily="18" charset="0"/>
                          <a:cs typeface="Times New Roman" panose="02020603050405020304" pitchFamily="18" charset="0"/>
                        </a:rPr>
                        <a:t>GHz</a:t>
                      </a:r>
                      <a:r>
                        <a:rPr lang="ru-RU" sz="1600" dirty="0">
                          <a:effectLst/>
                          <a:latin typeface="Times New Roman" panose="02020603050405020304" pitchFamily="18" charset="0"/>
                          <a:cs typeface="Times New Roman" panose="02020603050405020304" pitchFamily="18" charset="0"/>
                        </a:rPr>
                        <a:t> </a:t>
                      </a:r>
                      <a:r>
                        <a:rPr lang="en-US" sz="1600" dirty="0">
                          <a:effectLst/>
                          <a:latin typeface="Times New Roman" panose="02020603050405020304" pitchFamily="18" charset="0"/>
                          <a:cs typeface="Times New Roman" panose="02020603050405020304" pitchFamily="18" charset="0"/>
                        </a:rPr>
                        <a:t>on HV platform </a:t>
                      </a:r>
                      <a:r>
                        <a:rPr lang="ru-RU" sz="1600" dirty="0">
                          <a:effectLst/>
                          <a:latin typeface="Times New Roman" panose="02020603050405020304" pitchFamily="18" charset="0"/>
                          <a:cs typeface="Times New Roman" panose="02020603050405020304" pitchFamily="18" charset="0"/>
                        </a:rPr>
                        <a:t>(</a:t>
                      </a:r>
                      <a:r>
                        <a:rPr lang="ru-RU" sz="1600" dirty="0" err="1">
                          <a:effectLst/>
                          <a:latin typeface="Times New Roman" panose="02020603050405020304" pitchFamily="18" charset="0"/>
                          <a:cs typeface="Times New Roman" panose="02020603050405020304" pitchFamily="18" charset="0"/>
                        </a:rPr>
                        <a:t>U</a:t>
                      </a:r>
                      <a:r>
                        <a:rPr lang="ru-RU" sz="1600" baseline="-25000" dirty="0" err="1">
                          <a:effectLst/>
                          <a:latin typeface="Times New Roman" panose="02020603050405020304" pitchFamily="18" charset="0"/>
                          <a:cs typeface="Times New Roman" panose="02020603050405020304" pitchFamily="18" charset="0"/>
                        </a:rPr>
                        <a:t>max</a:t>
                      </a:r>
                      <a:r>
                        <a:rPr lang="ru-RU" sz="1600" dirty="0">
                          <a:effectLst/>
                          <a:latin typeface="Times New Roman" panose="02020603050405020304" pitchFamily="18" charset="0"/>
                          <a:cs typeface="Times New Roman" panose="02020603050405020304" pitchFamily="18" charset="0"/>
                        </a:rPr>
                        <a:t>=70</a:t>
                      </a:r>
                      <a:r>
                        <a:rPr lang="en-US" sz="1600" dirty="0">
                          <a:effectLst/>
                          <a:latin typeface="Times New Roman" panose="02020603050405020304" pitchFamily="18" charset="0"/>
                          <a:cs typeface="Times New Roman" panose="02020603050405020304" pitchFamily="18" charset="0"/>
                        </a:rPr>
                        <a:t>kV</a:t>
                      </a:r>
                      <a:r>
                        <a:rPr lang="ru-RU" sz="16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val="3323036429"/>
                  </a:ext>
                </a:extLst>
              </a:tr>
              <a:tr h="262480">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Injection energy</a:t>
                      </a:r>
                      <a:endParaRPr lang="ru-RU" sz="1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en-US" sz="1600" dirty="0">
                          <a:effectLst/>
                          <a:latin typeface="Times New Roman" panose="02020603050405020304" pitchFamily="18" charset="0"/>
                          <a:cs typeface="Times New Roman" panose="02020603050405020304" pitchFamily="18" charset="0"/>
                        </a:rPr>
                        <a:t>to</a:t>
                      </a:r>
                      <a:r>
                        <a:rPr lang="ru-RU" sz="1600" dirty="0">
                          <a:effectLst/>
                          <a:latin typeface="Times New Roman" panose="02020603050405020304" pitchFamily="18" charset="0"/>
                          <a:cs typeface="Times New Roman" panose="02020603050405020304" pitchFamily="18" charset="0"/>
                        </a:rPr>
                        <a:t> 100 </a:t>
                      </a:r>
                      <a:r>
                        <a:rPr lang="en-US" sz="1600" dirty="0">
                          <a:effectLst/>
                          <a:latin typeface="Times New Roman" panose="02020603050405020304" pitchFamily="18" charset="0"/>
                          <a:cs typeface="Times New Roman" panose="02020603050405020304" pitchFamily="18" charset="0"/>
                        </a:rPr>
                        <a:t>keV</a:t>
                      </a:r>
                      <a:r>
                        <a:rPr lang="ru-RU" sz="1600" dirty="0">
                          <a:effectLst/>
                          <a:latin typeface="Times New Roman" panose="02020603050405020304" pitchFamily="18" charset="0"/>
                          <a:cs typeface="Times New Roman" panose="02020603050405020304" pitchFamily="18" charset="0"/>
                        </a:rPr>
                        <a:t>×Z</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en-US" sz="1600">
                          <a:effectLst/>
                          <a:latin typeface="Times New Roman" panose="02020603050405020304" pitchFamily="18" charset="0"/>
                          <a:cs typeface="Times New Roman" panose="02020603050405020304" pitchFamily="18" charset="0"/>
                        </a:rPr>
                        <a:t>to</a:t>
                      </a:r>
                      <a:r>
                        <a:rPr lang="ru-RU" sz="1600">
                          <a:effectLst/>
                          <a:latin typeface="Times New Roman" panose="02020603050405020304" pitchFamily="18" charset="0"/>
                          <a:cs typeface="Times New Roman" panose="02020603050405020304" pitchFamily="18" charset="0"/>
                        </a:rPr>
                        <a:t> 76 </a:t>
                      </a:r>
                      <a:r>
                        <a:rPr lang="en-US" sz="1600">
                          <a:effectLst/>
                          <a:latin typeface="Times New Roman" panose="02020603050405020304" pitchFamily="18" charset="0"/>
                          <a:cs typeface="Times New Roman" panose="02020603050405020304" pitchFamily="18" charset="0"/>
                        </a:rPr>
                        <a:t>keV</a:t>
                      </a:r>
                      <a:r>
                        <a:rPr lang="ru-RU" sz="1600">
                          <a:effectLst/>
                          <a:latin typeface="Times New Roman" panose="02020603050405020304" pitchFamily="18" charset="0"/>
                          <a:cs typeface="Times New Roman" panose="02020603050405020304" pitchFamily="18" charset="0"/>
                        </a:rPr>
                        <a:t>×Z</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5038992"/>
                  </a:ext>
                </a:extLst>
              </a:tr>
              <a:tr h="262480">
                <a:tc>
                  <a:txBody>
                    <a:bodyPr/>
                    <a:lstStyle/>
                    <a:p>
                      <a:pPr marL="0" algn="ctr" defTabSz="914400" rtl="0" eaLnBrk="1" latinLnBrk="0" hangingPunct="1">
                        <a:lnSpc>
                          <a:spcPct val="107000"/>
                        </a:lnSpc>
                        <a:spcAft>
                          <a:spcPts val="0"/>
                        </a:spcAft>
                      </a:pPr>
                      <a:r>
                        <a:rPr lang="ru-RU" sz="1600" b="1" kern="1200" dirty="0">
                          <a:solidFill>
                            <a:schemeClr val="tx1"/>
                          </a:solidFill>
                          <a:effectLst/>
                          <a:latin typeface="Times New Roman" panose="02020603050405020304" pitchFamily="18" charset="0"/>
                          <a:cs typeface="Times New Roman" panose="02020603050405020304" pitchFamily="18" charset="0"/>
                        </a:rPr>
                        <a:t>A/Z</a:t>
                      </a:r>
                      <a:endParaRPr lang="ru-RU" sz="1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4÷7</a:t>
                      </a:r>
                      <a:r>
                        <a:rPr lang="en-US" sz="1600" dirty="0">
                          <a:effectLst/>
                          <a:latin typeface="Times New Roman" panose="02020603050405020304" pitchFamily="18" charset="0"/>
                          <a:cs typeface="Times New Roman" panose="02020603050405020304" pitchFamily="18" charset="0"/>
                        </a:rPr>
                        <a:t>.</a:t>
                      </a:r>
                      <a:r>
                        <a:rPr lang="ru-RU" sz="1600" dirty="0">
                          <a:effectLst/>
                          <a:latin typeface="Times New Roman" panose="02020603050405020304" pitchFamily="18" charset="0"/>
                          <a:cs typeface="Times New Roman" panose="02020603050405020304" pitchFamily="18" charset="0"/>
                        </a:rPr>
                        <a:t>5</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4,44÷6</a:t>
                      </a:r>
                      <a:r>
                        <a:rPr lang="en-US" sz="1600" dirty="0">
                          <a:effectLst/>
                          <a:latin typeface="Times New Roman" panose="02020603050405020304" pitchFamily="18" charset="0"/>
                          <a:cs typeface="Times New Roman" panose="02020603050405020304" pitchFamily="18" charset="0"/>
                        </a:rPr>
                        <a:t>.</a:t>
                      </a:r>
                      <a:r>
                        <a:rPr lang="ru-RU" sz="1600" dirty="0">
                          <a:effectLst/>
                          <a:latin typeface="Times New Roman" panose="02020603050405020304" pitchFamily="18" charset="0"/>
                          <a:cs typeface="Times New Roman" panose="02020603050405020304" pitchFamily="18" charset="0"/>
                        </a:rPr>
                        <a:t>86</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69508320"/>
                  </a:ext>
                </a:extLst>
              </a:tr>
              <a:tr h="262480">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Energy range</a:t>
                      </a:r>
                      <a:endParaRPr lang="ru-RU" sz="1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4÷8 М</a:t>
                      </a:r>
                      <a:r>
                        <a:rPr lang="en-US" sz="1600" dirty="0">
                          <a:effectLst/>
                          <a:latin typeface="Times New Roman" panose="02020603050405020304" pitchFamily="18" charset="0"/>
                          <a:cs typeface="Times New Roman" panose="02020603050405020304" pitchFamily="18" charset="0"/>
                        </a:rPr>
                        <a:t>eV</a:t>
                      </a:r>
                      <a:r>
                        <a:rPr lang="ru-RU" sz="1600" dirty="0">
                          <a:effectLst/>
                          <a:latin typeface="Times New Roman" panose="02020603050405020304" pitchFamily="18" charset="0"/>
                          <a:cs typeface="Times New Roman" panose="02020603050405020304" pitchFamily="18" charset="0"/>
                        </a:rPr>
                        <a:t>/</a:t>
                      </a:r>
                      <a:r>
                        <a:rPr lang="en-US" sz="1600" kern="1200" dirty="0">
                          <a:solidFill>
                            <a:schemeClr val="dk1"/>
                          </a:solidFill>
                          <a:effectLst/>
                          <a:latin typeface="Times New Roman" panose="02020603050405020304" pitchFamily="18" charset="0"/>
                          <a:ea typeface="+mn-ea"/>
                          <a:cs typeface="Times New Roman" panose="02020603050405020304" pitchFamily="18" charset="0"/>
                        </a:rPr>
                        <a:t>nucleon</a:t>
                      </a:r>
                      <a:endParaRPr lang="ru-RU"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a:effectLst/>
                          <a:latin typeface="Times New Roman" panose="02020603050405020304" pitchFamily="18" charset="0"/>
                          <a:cs typeface="Times New Roman" panose="02020603050405020304" pitchFamily="18" charset="0"/>
                        </a:rPr>
                        <a:t>3,81÷7,46 М</a:t>
                      </a:r>
                      <a:r>
                        <a:rPr lang="en-US" sz="1600">
                          <a:effectLst/>
                          <a:latin typeface="Times New Roman" panose="02020603050405020304" pitchFamily="18" charset="0"/>
                          <a:cs typeface="Times New Roman" panose="02020603050405020304" pitchFamily="18" charset="0"/>
                        </a:rPr>
                        <a:t>eV</a:t>
                      </a:r>
                      <a:r>
                        <a:rPr lang="ru-RU" sz="1600">
                          <a:effectLst/>
                          <a:latin typeface="Times New Roman" panose="02020603050405020304" pitchFamily="18" charset="0"/>
                          <a:cs typeface="Times New Roman" panose="02020603050405020304" pitchFamily="18" charset="0"/>
                        </a:rPr>
                        <a:t>/</a:t>
                      </a:r>
                      <a:r>
                        <a:rPr lang="en-US" sz="1600" kern="1200">
                          <a:solidFill>
                            <a:schemeClr val="dk1"/>
                          </a:solidFill>
                          <a:effectLst/>
                          <a:latin typeface="Times New Roman" panose="02020603050405020304" pitchFamily="18" charset="0"/>
                          <a:ea typeface="+mn-ea"/>
                          <a:cs typeface="Times New Roman" panose="02020603050405020304" pitchFamily="18" charset="0"/>
                        </a:rPr>
                        <a:t>nucleon</a:t>
                      </a:r>
                      <a:endParaRPr lang="ru-RU" sz="16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7708014"/>
                  </a:ext>
                </a:extLst>
              </a:tr>
              <a:tr h="543935">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Ions (for DECRIS-PM)</a:t>
                      </a:r>
                      <a:endParaRPr lang="ru-RU" sz="1600" b="1" kern="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4-</a:t>
                      </a:r>
                      <a:r>
                        <a:rPr lang="en-US" sz="1600" dirty="0">
                          <a:effectLst/>
                          <a:latin typeface="Times New Roman" panose="02020603050405020304" pitchFamily="18" charset="0"/>
                          <a:cs typeface="Times New Roman" panose="02020603050405020304" pitchFamily="18" charset="0"/>
                        </a:rPr>
                        <a:t>1</a:t>
                      </a:r>
                      <a:r>
                        <a:rPr lang="ru-RU" sz="1600" dirty="0">
                          <a:effectLst/>
                          <a:latin typeface="Times New Roman" panose="02020603050405020304" pitchFamily="18" charset="0"/>
                          <a:cs typeface="Times New Roman" panose="02020603050405020304" pitchFamily="18" charset="0"/>
                        </a:rPr>
                        <a:t>3</a:t>
                      </a:r>
                      <a:r>
                        <a:rPr lang="en-US" sz="1600" dirty="0">
                          <a:effectLst/>
                          <a:latin typeface="Times New Roman" panose="02020603050405020304" pitchFamily="18" charset="0"/>
                          <a:cs typeface="Times New Roman" panose="02020603050405020304" pitchFamily="18" charset="0"/>
                        </a:rPr>
                        <a:t>6</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a:effectLst/>
                          <a:latin typeface="Times New Roman" panose="02020603050405020304" pitchFamily="18" charset="0"/>
                          <a:cs typeface="Times New Roman" panose="02020603050405020304" pitchFamily="18" charset="0"/>
                        </a:rPr>
                        <a:t>12(</a:t>
                      </a:r>
                      <a:r>
                        <a:rPr lang="ru-RU" sz="1600" baseline="30000">
                          <a:effectLst/>
                          <a:latin typeface="Times New Roman" panose="02020603050405020304" pitchFamily="18" charset="0"/>
                          <a:cs typeface="Times New Roman" panose="02020603050405020304" pitchFamily="18" charset="0"/>
                        </a:rPr>
                        <a:t>12</a:t>
                      </a:r>
                      <a:r>
                        <a:rPr lang="ru-RU" sz="1600">
                          <a:effectLst/>
                          <a:latin typeface="Times New Roman" panose="02020603050405020304" pitchFamily="18" charset="0"/>
                          <a:cs typeface="Times New Roman" panose="02020603050405020304" pitchFamily="18" charset="0"/>
                        </a:rPr>
                        <a:t>С</a:t>
                      </a:r>
                      <a:r>
                        <a:rPr lang="ru-RU" sz="1600" baseline="30000">
                          <a:effectLst/>
                          <a:latin typeface="Times New Roman" panose="02020603050405020304" pitchFamily="18" charset="0"/>
                          <a:cs typeface="Times New Roman" panose="02020603050405020304" pitchFamily="18" charset="0"/>
                        </a:rPr>
                        <a:t>2+</a:t>
                      </a:r>
                      <a:r>
                        <a:rPr lang="ru-RU" sz="1600">
                          <a:effectLst/>
                          <a:latin typeface="Times New Roman" panose="02020603050405020304" pitchFamily="18" charset="0"/>
                          <a:cs typeface="Times New Roman" panose="02020603050405020304" pitchFamily="18" charset="0"/>
                        </a:rPr>
                        <a:t>)-84(</a:t>
                      </a:r>
                      <a:r>
                        <a:rPr lang="ru-RU" sz="1600" baseline="30000">
                          <a:effectLst/>
                          <a:latin typeface="Times New Roman" panose="02020603050405020304" pitchFamily="18" charset="0"/>
                          <a:cs typeface="Times New Roman" panose="02020603050405020304" pitchFamily="18" charset="0"/>
                        </a:rPr>
                        <a:t>84</a:t>
                      </a:r>
                      <a:r>
                        <a:rPr lang="ru-RU" sz="1600">
                          <a:effectLst/>
                          <a:latin typeface="Times New Roman" panose="02020603050405020304" pitchFamily="18" charset="0"/>
                          <a:cs typeface="Times New Roman" panose="02020603050405020304" pitchFamily="18" charset="0"/>
                        </a:rPr>
                        <a:t>Kr</a:t>
                      </a:r>
                      <a:r>
                        <a:rPr lang="ru-RU" sz="1600" baseline="30000">
                          <a:effectLst/>
                          <a:latin typeface="Times New Roman" panose="02020603050405020304" pitchFamily="18" charset="0"/>
                          <a:cs typeface="Times New Roman" panose="02020603050405020304" pitchFamily="18" charset="0"/>
                        </a:rPr>
                        <a:t>14+</a:t>
                      </a:r>
                      <a:r>
                        <a:rPr lang="ru-RU" sz="160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4062268"/>
                  </a:ext>
                </a:extLst>
              </a:tr>
              <a:tr h="543935">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Intensities</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&gt;10 pµA</a:t>
                      </a:r>
                      <a:r>
                        <a:rPr lang="en-US" sz="1600" dirty="0">
                          <a:effectLst/>
                          <a:latin typeface="Times New Roman" panose="02020603050405020304" pitchFamily="18" charset="0"/>
                          <a:cs typeface="Times New Roman" panose="02020603050405020304" pitchFamily="18" charset="0"/>
                        </a:rPr>
                        <a:t> (for A⁓50)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a:effectLst/>
                          <a:latin typeface="Times New Roman" panose="02020603050405020304" pitchFamily="18" charset="0"/>
                          <a:cs typeface="Times New Roman" panose="02020603050405020304" pitchFamily="18" charset="0"/>
                        </a:rPr>
                        <a:t>10</a:t>
                      </a:r>
                      <a:r>
                        <a:rPr lang="en-US" sz="1600">
                          <a:effectLst/>
                          <a:latin typeface="Times New Roman" panose="02020603050405020304" pitchFamily="18" charset="0"/>
                          <a:cs typeface="Times New Roman" panose="02020603050405020304" pitchFamily="18" charset="0"/>
                        </a:rPr>
                        <a:t>.</a:t>
                      </a:r>
                      <a:r>
                        <a:rPr lang="ru-RU" sz="1600">
                          <a:effectLst/>
                          <a:latin typeface="Times New Roman" panose="02020603050405020304" pitchFamily="18" charset="0"/>
                          <a:cs typeface="Times New Roman" panose="02020603050405020304" pitchFamily="18" charset="0"/>
                        </a:rPr>
                        <a:t>4 pµA(</a:t>
                      </a:r>
                      <a:r>
                        <a:rPr lang="ru-RU" sz="1600" baseline="30000">
                          <a:effectLst/>
                          <a:latin typeface="Times New Roman" panose="02020603050405020304" pitchFamily="18" charset="0"/>
                          <a:cs typeface="Times New Roman" panose="02020603050405020304" pitchFamily="18" charset="0"/>
                        </a:rPr>
                        <a:t>40</a:t>
                      </a:r>
                      <a:r>
                        <a:rPr lang="ru-RU" sz="1600">
                          <a:effectLst/>
                          <a:latin typeface="Times New Roman" panose="02020603050405020304" pitchFamily="18" charset="0"/>
                          <a:cs typeface="Times New Roman" panose="02020603050405020304" pitchFamily="18" charset="0"/>
                        </a:rPr>
                        <a:t>Ar</a:t>
                      </a:r>
                      <a:r>
                        <a:rPr lang="ru-RU" sz="1600" baseline="30000">
                          <a:effectLst/>
                          <a:latin typeface="Times New Roman" panose="02020603050405020304" pitchFamily="18" charset="0"/>
                          <a:cs typeface="Times New Roman" panose="02020603050405020304" pitchFamily="18" charset="0"/>
                        </a:rPr>
                        <a:t>7+</a:t>
                      </a:r>
                      <a:r>
                        <a:rPr lang="ru-RU" sz="1600">
                          <a:effectLst/>
                          <a:latin typeface="Times New Roman" panose="02020603050405020304" pitchFamily="18" charset="0"/>
                          <a:cs typeface="Times New Roman" panose="02020603050405020304" pitchFamily="18" charset="0"/>
                        </a:rPr>
                        <a:t>)</a:t>
                      </a:r>
                      <a:r>
                        <a:rPr lang="en-US" sz="1600">
                          <a:effectLst/>
                          <a:latin typeface="Times New Roman" panose="02020603050405020304" pitchFamily="18" charset="0"/>
                          <a:cs typeface="Times New Roman" panose="02020603050405020304" pitchFamily="18" charset="0"/>
                        </a:rPr>
                        <a:t>;</a:t>
                      </a:r>
                      <a:r>
                        <a:rPr lang="ru-RU" sz="1600">
                          <a:effectLst/>
                          <a:latin typeface="Times New Roman" panose="02020603050405020304" pitchFamily="18" charset="0"/>
                          <a:cs typeface="Times New Roman" panose="02020603050405020304" pitchFamily="18" charset="0"/>
                        </a:rPr>
                        <a:t> 7</a:t>
                      </a:r>
                      <a:r>
                        <a:rPr lang="en-US" sz="1600">
                          <a:effectLst/>
                          <a:latin typeface="Times New Roman" panose="02020603050405020304" pitchFamily="18" charset="0"/>
                          <a:cs typeface="Times New Roman" panose="02020603050405020304" pitchFamily="18" charset="0"/>
                        </a:rPr>
                        <a:t>.</a:t>
                      </a:r>
                      <a:r>
                        <a:rPr lang="ru-RU" sz="1600">
                          <a:effectLst/>
                          <a:latin typeface="Times New Roman" panose="02020603050405020304" pitchFamily="18" charset="0"/>
                          <a:cs typeface="Times New Roman" panose="02020603050405020304" pitchFamily="18" charset="0"/>
                        </a:rPr>
                        <a:t>73 pµA (</a:t>
                      </a:r>
                      <a:r>
                        <a:rPr lang="ru-RU" sz="1600" baseline="30000">
                          <a:effectLst/>
                          <a:latin typeface="Times New Roman" panose="02020603050405020304" pitchFamily="18" charset="0"/>
                          <a:cs typeface="Times New Roman" panose="02020603050405020304" pitchFamily="18" charset="0"/>
                        </a:rPr>
                        <a:t>48</a:t>
                      </a:r>
                      <a:r>
                        <a:rPr lang="ru-RU" sz="1600">
                          <a:effectLst/>
                          <a:latin typeface="Times New Roman" panose="02020603050405020304" pitchFamily="18" charset="0"/>
                          <a:cs typeface="Times New Roman" panose="02020603050405020304" pitchFamily="18" charset="0"/>
                        </a:rPr>
                        <a:t>Ca</a:t>
                      </a:r>
                      <a:r>
                        <a:rPr lang="ru-RU" sz="1600" baseline="30000">
                          <a:effectLst/>
                          <a:latin typeface="Times New Roman" panose="02020603050405020304" pitchFamily="18" charset="0"/>
                          <a:cs typeface="Times New Roman" panose="02020603050405020304" pitchFamily="18" charset="0"/>
                        </a:rPr>
                        <a:t>10+</a:t>
                      </a:r>
                      <a:r>
                        <a:rPr lang="ru-RU" sz="160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21191322"/>
                  </a:ext>
                </a:extLst>
              </a:tr>
              <a:tr h="543935">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Magnetic field level</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0</a:t>
                      </a:r>
                      <a:r>
                        <a:rPr lang="en-US" sz="1600" dirty="0">
                          <a:effectLst/>
                          <a:latin typeface="Times New Roman" panose="02020603050405020304" pitchFamily="18" charset="0"/>
                          <a:cs typeface="Times New Roman" panose="02020603050405020304" pitchFamily="18" charset="0"/>
                        </a:rPr>
                        <a:t>.</a:t>
                      </a:r>
                      <a:r>
                        <a:rPr lang="ru-RU" sz="1600" dirty="0">
                          <a:effectLst/>
                          <a:latin typeface="Times New Roman" panose="02020603050405020304" pitchFamily="18" charset="0"/>
                          <a:cs typeface="Times New Roman" panose="02020603050405020304" pitchFamily="18" charset="0"/>
                        </a:rPr>
                        <a:t>6÷1</a:t>
                      </a:r>
                      <a:r>
                        <a:rPr lang="en-US" sz="1600" dirty="0">
                          <a:effectLst/>
                          <a:latin typeface="Times New Roman" panose="02020603050405020304" pitchFamily="18" charset="0"/>
                          <a:cs typeface="Times New Roman" panose="02020603050405020304" pitchFamily="18" charset="0"/>
                        </a:rPr>
                        <a:t>.</a:t>
                      </a:r>
                      <a:r>
                        <a:rPr lang="ru-RU" sz="1600" dirty="0">
                          <a:effectLst/>
                          <a:latin typeface="Times New Roman" panose="02020603050405020304" pitchFamily="18" charset="0"/>
                          <a:cs typeface="Times New Roman" panose="02020603050405020304" pitchFamily="18" charset="0"/>
                        </a:rPr>
                        <a:t>3 Т</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a:effectLst/>
                          <a:latin typeface="Times New Roman" panose="02020603050405020304" pitchFamily="18" charset="0"/>
                          <a:cs typeface="Times New Roman" panose="02020603050405020304" pitchFamily="18" charset="0"/>
                        </a:rPr>
                        <a:t>0</a:t>
                      </a:r>
                      <a:r>
                        <a:rPr lang="en-US" sz="1600">
                          <a:effectLst/>
                          <a:latin typeface="Times New Roman" panose="02020603050405020304" pitchFamily="18" charset="0"/>
                          <a:cs typeface="Times New Roman" panose="02020603050405020304" pitchFamily="18" charset="0"/>
                        </a:rPr>
                        <a:t>.</a:t>
                      </a:r>
                      <a:r>
                        <a:rPr lang="ru-RU" sz="1600">
                          <a:effectLst/>
                          <a:latin typeface="Times New Roman" panose="02020603050405020304" pitchFamily="18" charset="0"/>
                          <a:cs typeface="Times New Roman" panose="02020603050405020304" pitchFamily="18" charset="0"/>
                        </a:rPr>
                        <a:t>8÷1</a:t>
                      </a:r>
                      <a:r>
                        <a:rPr lang="en-US" sz="1600">
                          <a:effectLst/>
                          <a:latin typeface="Times New Roman" panose="02020603050405020304" pitchFamily="18" charset="0"/>
                          <a:cs typeface="Times New Roman" panose="02020603050405020304" pitchFamily="18" charset="0"/>
                        </a:rPr>
                        <a:t>.</a:t>
                      </a:r>
                      <a:r>
                        <a:rPr lang="ru-RU" sz="1600">
                          <a:effectLst/>
                          <a:latin typeface="Times New Roman" panose="02020603050405020304" pitchFamily="18" charset="0"/>
                          <a:cs typeface="Times New Roman" panose="02020603050405020304" pitchFamily="18" charset="0"/>
                        </a:rPr>
                        <a:t>23 Т</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2191847"/>
                  </a:ext>
                </a:extLst>
              </a:tr>
              <a:tr h="543935">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Dee voltage</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130 </a:t>
                      </a:r>
                      <a:r>
                        <a:rPr lang="en-US" sz="1600" dirty="0">
                          <a:effectLst/>
                          <a:latin typeface="Times New Roman" panose="02020603050405020304" pitchFamily="18" charset="0"/>
                          <a:cs typeface="Times New Roman" panose="02020603050405020304" pitchFamily="18" charset="0"/>
                        </a:rPr>
                        <a:t>kV</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a:effectLst/>
                          <a:latin typeface="Times New Roman" panose="02020603050405020304" pitchFamily="18" charset="0"/>
                          <a:cs typeface="Times New Roman" panose="02020603050405020304" pitchFamily="18" charset="0"/>
                        </a:rPr>
                        <a:t>130 </a:t>
                      </a:r>
                      <a:r>
                        <a:rPr lang="en-US" sz="1600">
                          <a:effectLst/>
                          <a:latin typeface="Times New Roman" panose="02020603050405020304" pitchFamily="18" charset="0"/>
                          <a:cs typeface="Times New Roman" panose="02020603050405020304" pitchFamily="18" charset="0"/>
                        </a:rPr>
                        <a:t>kV</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9417288"/>
                  </a:ext>
                </a:extLst>
              </a:tr>
              <a:tr h="825387">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flat-top dee voltage</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13 </a:t>
                      </a:r>
                      <a:r>
                        <a:rPr lang="en-US" sz="1600" dirty="0">
                          <a:effectLst/>
                          <a:latin typeface="Times New Roman" panose="02020603050405020304" pitchFamily="18" charset="0"/>
                          <a:cs typeface="Times New Roman" panose="02020603050405020304" pitchFamily="18" charset="0"/>
                        </a:rPr>
                        <a:t>kV</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a:effectLst/>
                          <a:latin typeface="Times New Roman" panose="02020603050405020304" pitchFamily="18" charset="0"/>
                          <a:cs typeface="Times New Roman" panose="02020603050405020304" pitchFamily="18" charset="0"/>
                        </a:rPr>
                        <a:t>13 </a:t>
                      </a:r>
                      <a:r>
                        <a:rPr lang="en-US" sz="1600">
                          <a:effectLst/>
                          <a:latin typeface="Times New Roman" panose="02020603050405020304" pitchFamily="18" charset="0"/>
                          <a:cs typeface="Times New Roman" panose="02020603050405020304" pitchFamily="18" charset="0"/>
                        </a:rPr>
                        <a:t>kV</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741499"/>
                  </a:ext>
                </a:extLst>
              </a:tr>
              <a:tr h="543935">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Acceleration efficiency</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ru-RU" sz="1600">
                          <a:effectLst/>
                          <a:latin typeface="Times New Roman" panose="02020603050405020304" pitchFamily="18" charset="0"/>
                          <a:cs typeface="Times New Roman" panose="02020603050405020304" pitchFamily="18" charset="0"/>
                        </a:rPr>
                        <a:t>&gt;50%</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a:effectLst/>
                          <a:latin typeface="Times New Roman" panose="02020603050405020304" pitchFamily="18" charset="0"/>
                          <a:cs typeface="Times New Roman" panose="02020603050405020304" pitchFamily="18" charset="0"/>
                        </a:rPr>
                        <a:t>5</a:t>
                      </a:r>
                      <a:r>
                        <a:rPr lang="en-US" sz="1600">
                          <a:effectLst/>
                          <a:latin typeface="Times New Roman" panose="02020603050405020304" pitchFamily="18" charset="0"/>
                          <a:cs typeface="Times New Roman" panose="02020603050405020304" pitchFamily="18" charset="0"/>
                        </a:rPr>
                        <a:t>2</a:t>
                      </a:r>
                      <a:r>
                        <a:rPr lang="ru-RU" sz="1600">
                          <a:effectLst/>
                          <a:latin typeface="Times New Roman" panose="02020603050405020304" pitchFamily="18" charset="0"/>
                          <a:cs typeface="Times New Roman" panose="02020603050405020304" pitchFamily="18" charset="0"/>
                        </a:rPr>
                        <a:t>,</a:t>
                      </a:r>
                      <a:r>
                        <a:rPr lang="en-US" sz="1600">
                          <a:effectLst/>
                          <a:latin typeface="Times New Roman" panose="02020603050405020304" pitchFamily="18" charset="0"/>
                          <a:cs typeface="Times New Roman" panose="02020603050405020304" pitchFamily="18" charset="0"/>
                        </a:rPr>
                        <a:t>17</a:t>
                      </a:r>
                      <a:r>
                        <a:rPr lang="ru-RU" sz="1600">
                          <a:effectLst/>
                          <a:latin typeface="Times New Roman" panose="02020603050405020304" pitchFamily="18" charset="0"/>
                          <a:cs typeface="Times New Roman" panose="02020603050405020304" pitchFamily="18" charset="0"/>
                        </a:rPr>
                        <a:t>% (</a:t>
                      </a:r>
                      <a:r>
                        <a:rPr lang="ru-RU" sz="1600" baseline="30000">
                          <a:effectLst/>
                          <a:latin typeface="Times New Roman" panose="02020603050405020304" pitchFamily="18" charset="0"/>
                          <a:cs typeface="Times New Roman" panose="02020603050405020304" pitchFamily="18" charset="0"/>
                        </a:rPr>
                        <a:t>48</a:t>
                      </a:r>
                      <a:r>
                        <a:rPr lang="ru-RU" sz="1600">
                          <a:effectLst/>
                          <a:latin typeface="Times New Roman" panose="02020603050405020304" pitchFamily="18" charset="0"/>
                          <a:cs typeface="Times New Roman" panose="02020603050405020304" pitchFamily="18" charset="0"/>
                        </a:rPr>
                        <a:t>Са </a:t>
                      </a:r>
                      <a:r>
                        <a:rPr lang="en-US" sz="1600">
                          <a:effectLst/>
                          <a:latin typeface="Times New Roman" panose="02020603050405020304" pitchFamily="18" charset="0"/>
                          <a:cs typeface="Times New Roman" panose="02020603050405020304" pitchFamily="18" charset="0"/>
                        </a:rPr>
                        <a:t>3.3</a:t>
                      </a:r>
                      <a:r>
                        <a:rPr lang="ru-RU" sz="1600">
                          <a:effectLst/>
                          <a:latin typeface="Times New Roman" panose="02020603050405020304" pitchFamily="18" charset="0"/>
                          <a:cs typeface="Times New Roman" panose="02020603050405020304" pitchFamily="18" charset="0"/>
                        </a:rPr>
                        <a:t> рµA)</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6144683"/>
                  </a:ext>
                </a:extLst>
              </a:tr>
              <a:tr h="262480">
                <a:tc>
                  <a:txBody>
                    <a:bodyPr/>
                    <a:lstStyle/>
                    <a:p>
                      <a:pPr marL="0" algn="ctr" defTabSz="914400" rtl="0" eaLnBrk="1" latinLnBrk="0" hangingPunct="1">
                        <a:lnSpc>
                          <a:spcPct val="107000"/>
                        </a:lnSpc>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Emittance</a:t>
                      </a:r>
                      <a:endParaRPr lang="ru-RU" sz="1600" b="1"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07000"/>
                        </a:lnSpc>
                        <a:spcAft>
                          <a:spcPts val="0"/>
                        </a:spcAft>
                      </a:pPr>
                      <a:r>
                        <a:rPr lang="en-US" sz="1600" dirty="0">
                          <a:effectLst/>
                          <a:latin typeface="Times New Roman" panose="02020603050405020304" pitchFamily="18" charset="0"/>
                          <a:cs typeface="Times New Roman" panose="02020603050405020304" pitchFamily="18" charset="0"/>
                        </a:rPr>
                        <a:t>Less than </a:t>
                      </a:r>
                      <a:r>
                        <a:rPr lang="ru-RU" sz="1600" dirty="0">
                          <a:effectLst/>
                          <a:latin typeface="Times New Roman" panose="02020603050405020304" pitchFamily="18" charset="0"/>
                          <a:cs typeface="Times New Roman" panose="02020603050405020304" pitchFamily="18" charset="0"/>
                        </a:rPr>
                        <a:t>30 π </a:t>
                      </a:r>
                      <a:r>
                        <a:rPr lang="en-US" sz="1600" dirty="0">
                          <a:effectLst/>
                          <a:latin typeface="Times New Roman" panose="02020603050405020304" pitchFamily="18" charset="0"/>
                          <a:cs typeface="Times New Roman" panose="02020603050405020304" pitchFamily="18" charset="0"/>
                        </a:rPr>
                        <a:t>mm</a:t>
                      </a:r>
                      <a:r>
                        <a:rPr lang="ru-RU" sz="1600" dirty="0">
                          <a:effectLst/>
                          <a:latin typeface="Times New Roman" panose="02020603050405020304" pitchFamily="18" charset="0"/>
                          <a:cs typeface="Times New Roman" panose="02020603050405020304" pitchFamily="18" charset="0"/>
                        </a:rPr>
                        <a:t>‧</a:t>
                      </a:r>
                      <a:r>
                        <a:rPr lang="en-US" sz="1600" dirty="0">
                          <a:effectLst/>
                          <a:latin typeface="Times New Roman" panose="02020603050405020304" pitchFamily="18" charset="0"/>
                          <a:cs typeface="Times New Roman" panose="02020603050405020304" pitchFamily="18" charset="0"/>
                        </a:rPr>
                        <a:t>mrad</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ru-RU" sz="16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8763974"/>
                  </a:ext>
                </a:extLst>
              </a:tr>
            </a:tbl>
          </a:graphicData>
        </a:graphic>
      </p:graphicFrame>
      <p:pic>
        <p:nvPicPr>
          <p:cNvPr id="15" name="Рисунок 14">
            <a:extLst>
              <a:ext uri="{FF2B5EF4-FFF2-40B4-BE49-F238E27FC236}">
                <a16:creationId xmlns:a16="http://schemas.microsoft.com/office/drawing/2014/main" id="{DDF88F15-BA6D-4D6B-946E-D690C5E168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728453"/>
            <a:ext cx="4303770" cy="2629566"/>
          </a:xfrm>
          <a:prstGeom prst="rect">
            <a:avLst/>
          </a:prstGeom>
        </p:spPr>
      </p:pic>
      <p:sp>
        <p:nvSpPr>
          <p:cNvPr id="16" name="TextBox 15">
            <a:extLst>
              <a:ext uri="{FF2B5EF4-FFF2-40B4-BE49-F238E27FC236}">
                <a16:creationId xmlns:a16="http://schemas.microsoft.com/office/drawing/2014/main" id="{CAA473C9-8FD5-4FCF-853B-C2BFE57AA5AC}"/>
              </a:ext>
            </a:extLst>
          </p:cNvPr>
          <p:cNvSpPr txBox="1"/>
          <p:nvPr/>
        </p:nvSpPr>
        <p:spPr>
          <a:xfrm>
            <a:off x="3091446" y="39482"/>
            <a:ext cx="6021135" cy="523220"/>
          </a:xfrm>
          <a:prstGeom prst="rect">
            <a:avLst/>
          </a:prstGeom>
          <a:noFill/>
        </p:spPr>
        <p:txBody>
          <a:bodyPr wrap="non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Main parameters of DC-280 cyclotron</a:t>
            </a:r>
            <a:endPar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Номер слайда 3">
            <a:extLst>
              <a:ext uri="{FF2B5EF4-FFF2-40B4-BE49-F238E27FC236}">
                <a16:creationId xmlns:a16="http://schemas.microsoft.com/office/drawing/2014/main" id="{7F0A5144-2323-4859-AF9F-21E646086AB6}"/>
              </a:ext>
            </a:extLst>
          </p:cNvPr>
          <p:cNvSpPr txBox="1">
            <a:spLocks/>
          </p:cNvSpPr>
          <p:nvPr/>
        </p:nvSpPr>
        <p:spPr>
          <a:xfrm>
            <a:off x="9444708" y="6492875"/>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090C27-8829-4A5D-B5D6-D30D432A0B90}" type="slidenum">
              <a:rPr lang="ru-RU" sz="2400" b="1" smtClean="0">
                <a:solidFill>
                  <a:schemeClr val="tx1">
                    <a:lumMod val="95000"/>
                    <a:lumOff val="5000"/>
                  </a:schemeClr>
                </a:solidFill>
                <a:latin typeface="Times New Roman" panose="02020603050405020304" pitchFamily="18" charset="0"/>
                <a:cs typeface="Times New Roman" panose="02020603050405020304" pitchFamily="18" charset="0"/>
              </a:rPr>
              <a:pPr/>
              <a:t>57</a:t>
            </a:fld>
            <a:endParaRPr lang="ru-RU" sz="1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aphicFrame>
        <p:nvGraphicFramePr>
          <p:cNvPr id="11" name="Таблица 2">
            <a:extLst>
              <a:ext uri="{FF2B5EF4-FFF2-40B4-BE49-F238E27FC236}">
                <a16:creationId xmlns:a16="http://schemas.microsoft.com/office/drawing/2014/main" id="{7B9AD4DE-903B-4FE1-80F0-3B62E30FAE8C}"/>
              </a:ext>
            </a:extLst>
          </p:cNvPr>
          <p:cNvGraphicFramePr>
            <a:graphicFrameLocks noGrp="1"/>
          </p:cNvGraphicFramePr>
          <p:nvPr/>
        </p:nvGraphicFramePr>
        <p:xfrm>
          <a:off x="73063" y="1352735"/>
          <a:ext cx="4157643" cy="2252518"/>
        </p:xfrm>
        <a:graphic>
          <a:graphicData uri="http://schemas.openxmlformats.org/drawingml/2006/table">
            <a:tbl>
              <a:tblPr firstRow="1" bandRow="1">
                <a:tableStyleId>{5C22544A-7EE6-4342-B048-85BDC9FD1C3A}</a:tableStyleId>
              </a:tblPr>
              <a:tblGrid>
                <a:gridCol w="599134">
                  <a:extLst>
                    <a:ext uri="{9D8B030D-6E8A-4147-A177-3AD203B41FA5}">
                      <a16:colId xmlns:a16="http://schemas.microsoft.com/office/drawing/2014/main" val="3046870889"/>
                    </a:ext>
                  </a:extLst>
                </a:gridCol>
                <a:gridCol w="1417765">
                  <a:extLst>
                    <a:ext uri="{9D8B030D-6E8A-4147-A177-3AD203B41FA5}">
                      <a16:colId xmlns:a16="http://schemas.microsoft.com/office/drawing/2014/main" val="2145025246"/>
                    </a:ext>
                  </a:extLst>
                </a:gridCol>
                <a:gridCol w="2140744">
                  <a:extLst>
                    <a:ext uri="{9D8B030D-6E8A-4147-A177-3AD203B41FA5}">
                      <a16:colId xmlns:a16="http://schemas.microsoft.com/office/drawing/2014/main" val="212227808"/>
                    </a:ext>
                  </a:extLst>
                </a:gridCol>
              </a:tblGrid>
              <a:tr h="282770">
                <a:tc>
                  <a:txBody>
                    <a:bodyPr/>
                    <a:lstStyle/>
                    <a:p>
                      <a:pPr algn="ctr"/>
                      <a:r>
                        <a:rPr lang="en-US" sz="1400" b="1" kern="1200" dirty="0">
                          <a:solidFill>
                            <a:schemeClr val="tx1"/>
                          </a:solidFill>
                          <a:latin typeface="Times New Roman" panose="02020603050405020304" pitchFamily="18" charset="0"/>
                          <a:ea typeface="+mn-ea"/>
                          <a:cs typeface="Times New Roman" panose="02020603050405020304" pitchFamily="18" charset="0"/>
                        </a:rPr>
                        <a:t>Year</a:t>
                      </a:r>
                      <a:endParaRPr lang="ru-RU" sz="1400" b="1" kern="1200" dirty="0">
                        <a:solidFill>
                          <a:schemeClr val="tx1"/>
                        </a:solidFill>
                        <a:latin typeface="Times New Roman" panose="02020603050405020304" pitchFamily="18" charset="0"/>
                        <a:ea typeface="+mn-ea"/>
                        <a:cs typeface="Times New Roman" panose="02020603050405020304" pitchFamily="18" charset="0"/>
                      </a:endParaRPr>
                    </a:p>
                  </a:txBody>
                  <a:tcPr anchor="ctr">
                    <a:solidFill>
                      <a:srgbClr val="92D050"/>
                    </a:solidFill>
                  </a:tcPr>
                </a:tc>
                <a:tc>
                  <a:txBody>
                    <a:bodyPr/>
                    <a:lstStyle/>
                    <a:p>
                      <a:pPr algn="ctr"/>
                      <a:r>
                        <a:rPr lang="en-US" sz="1400" dirty="0">
                          <a:solidFill>
                            <a:schemeClr val="tx1"/>
                          </a:solidFill>
                          <a:latin typeface="Times New Roman" panose="02020603050405020304" pitchFamily="18" charset="0"/>
                          <a:cs typeface="Times New Roman" panose="02020603050405020304" pitchFamily="18" charset="0"/>
                        </a:rPr>
                        <a:t>Total work time</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solidFill>
                      <a:srgbClr val="92D050"/>
                    </a:solidFill>
                  </a:tcPr>
                </a:tc>
                <a:tc>
                  <a:txBody>
                    <a:bodyPr/>
                    <a:lstStyle/>
                    <a:p>
                      <a:pPr algn="ctr"/>
                      <a:r>
                        <a:rPr lang="en-US" sz="1400" dirty="0">
                          <a:solidFill>
                            <a:schemeClr val="tx1"/>
                          </a:solidFill>
                          <a:latin typeface="Times New Roman" panose="02020603050405020304" pitchFamily="18" charset="0"/>
                          <a:cs typeface="Times New Roman" panose="02020603050405020304" pitchFamily="18" charset="0"/>
                        </a:rPr>
                        <a:t>Ions</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solidFill>
                      <a:srgbClr val="92D050"/>
                    </a:solidFill>
                  </a:tcPr>
                </a:tc>
                <a:extLst>
                  <a:ext uri="{0D108BD9-81ED-4DB2-BD59-A6C34878D82A}">
                    <a16:rowId xmlns:a16="http://schemas.microsoft.com/office/drawing/2014/main" val="77856207"/>
                  </a:ext>
                </a:extLst>
              </a:tr>
              <a:tr h="421409">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2019</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a:solidFill>
                            <a:schemeClr val="tx1"/>
                          </a:solidFill>
                          <a:latin typeface="Times New Roman" panose="02020603050405020304" pitchFamily="18" charset="0"/>
                          <a:cs typeface="Times New Roman" panose="02020603050405020304" pitchFamily="18" charset="0"/>
                        </a:rPr>
                        <a:t>3377</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30000" dirty="0">
                          <a:solidFill>
                            <a:schemeClr val="tx1"/>
                          </a:solidFill>
                          <a:latin typeface="Times New Roman" panose="02020603050405020304" pitchFamily="18" charset="0"/>
                          <a:cs typeface="Times New Roman" panose="02020603050405020304" pitchFamily="18" charset="0"/>
                        </a:rPr>
                        <a:t>12</a:t>
                      </a:r>
                      <a:r>
                        <a:rPr lang="en-US" sz="1400" dirty="0">
                          <a:solidFill>
                            <a:schemeClr val="tx1"/>
                          </a:solidFill>
                          <a:latin typeface="Times New Roman" panose="02020603050405020304" pitchFamily="18" charset="0"/>
                          <a:cs typeface="Times New Roman" panose="02020603050405020304" pitchFamily="18" charset="0"/>
                        </a:rPr>
                        <a:t>C, </a:t>
                      </a:r>
                      <a:r>
                        <a:rPr lang="en-US" sz="1400" baseline="30000" dirty="0">
                          <a:solidFill>
                            <a:schemeClr val="tx1"/>
                          </a:solidFill>
                          <a:latin typeface="Times New Roman" panose="02020603050405020304" pitchFamily="18" charset="0"/>
                          <a:cs typeface="Times New Roman" panose="02020603050405020304" pitchFamily="18" charset="0"/>
                        </a:rPr>
                        <a:t>40</a:t>
                      </a:r>
                      <a:r>
                        <a:rPr lang="en-US" sz="1400" dirty="0">
                          <a:solidFill>
                            <a:schemeClr val="tx1"/>
                          </a:solidFill>
                          <a:latin typeface="Times New Roman" panose="02020603050405020304" pitchFamily="18" charset="0"/>
                          <a:cs typeface="Times New Roman" panose="02020603050405020304" pitchFamily="18" charset="0"/>
                        </a:rPr>
                        <a:t>Ar, </a:t>
                      </a:r>
                      <a:r>
                        <a:rPr lang="en-US" sz="1400" baseline="30000" dirty="0">
                          <a:solidFill>
                            <a:schemeClr val="tx1"/>
                          </a:solidFill>
                          <a:latin typeface="Times New Roman" panose="02020603050405020304" pitchFamily="18" charset="0"/>
                          <a:cs typeface="Times New Roman" panose="02020603050405020304" pitchFamily="18" charset="0"/>
                        </a:rPr>
                        <a:t>48</a:t>
                      </a:r>
                      <a:r>
                        <a:rPr lang="en-US" sz="1400" dirty="0">
                          <a:solidFill>
                            <a:schemeClr val="tx1"/>
                          </a:solidFill>
                          <a:latin typeface="Times New Roman" panose="02020603050405020304" pitchFamily="18" charset="0"/>
                          <a:cs typeface="Times New Roman" panose="02020603050405020304" pitchFamily="18" charset="0"/>
                        </a:rPr>
                        <a:t> Ca, </a:t>
                      </a:r>
                      <a:r>
                        <a:rPr lang="en-US" sz="1400" baseline="30000" dirty="0">
                          <a:solidFill>
                            <a:schemeClr val="tx1"/>
                          </a:solidFill>
                          <a:latin typeface="Times New Roman" panose="02020603050405020304" pitchFamily="18" charset="0"/>
                          <a:cs typeface="Times New Roman" panose="02020603050405020304" pitchFamily="18" charset="0"/>
                        </a:rPr>
                        <a:t>84</a:t>
                      </a:r>
                      <a:r>
                        <a:rPr lang="en-US" sz="1400" dirty="0">
                          <a:solidFill>
                            <a:schemeClr val="tx1"/>
                          </a:solidFill>
                          <a:latin typeface="Times New Roman" panose="02020603050405020304" pitchFamily="18" charset="0"/>
                          <a:cs typeface="Times New Roman" panose="02020603050405020304" pitchFamily="18" charset="0"/>
                        </a:rPr>
                        <a:t>Kr</a:t>
                      </a:r>
                      <a:endParaRPr lang="ru-RU"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4226857618"/>
                  </a:ext>
                </a:extLst>
              </a:tr>
              <a:tr h="282770">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2020</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dirty="0">
                          <a:solidFill>
                            <a:schemeClr val="tx1"/>
                          </a:solidFill>
                          <a:latin typeface="Times New Roman" panose="02020603050405020304" pitchFamily="18" charset="0"/>
                          <a:cs typeface="Times New Roman" panose="02020603050405020304" pitchFamily="18" charset="0"/>
                        </a:rPr>
                        <a:t>3705</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30000" dirty="0">
                          <a:solidFill>
                            <a:schemeClr val="tx1"/>
                          </a:solidFill>
                          <a:latin typeface="Times New Roman" panose="02020603050405020304" pitchFamily="18" charset="0"/>
                          <a:cs typeface="Times New Roman" panose="02020603050405020304" pitchFamily="18" charset="0"/>
                        </a:rPr>
                        <a:t>40</a:t>
                      </a:r>
                      <a:r>
                        <a:rPr lang="en-US" sz="1400" dirty="0">
                          <a:solidFill>
                            <a:schemeClr val="tx1"/>
                          </a:solidFill>
                          <a:latin typeface="Times New Roman" panose="02020603050405020304" pitchFamily="18" charset="0"/>
                          <a:cs typeface="Times New Roman" panose="02020603050405020304" pitchFamily="18" charset="0"/>
                        </a:rPr>
                        <a:t>Ar, </a:t>
                      </a:r>
                      <a:r>
                        <a:rPr lang="en-US" sz="1400" baseline="30000" dirty="0">
                          <a:solidFill>
                            <a:schemeClr val="tx1"/>
                          </a:solidFill>
                          <a:latin typeface="Times New Roman" panose="02020603050405020304" pitchFamily="18" charset="0"/>
                          <a:cs typeface="Times New Roman" panose="02020603050405020304" pitchFamily="18" charset="0"/>
                        </a:rPr>
                        <a:t>48</a:t>
                      </a:r>
                      <a:r>
                        <a:rPr lang="en-US" sz="1400" dirty="0">
                          <a:solidFill>
                            <a:schemeClr val="tx1"/>
                          </a:solidFill>
                          <a:latin typeface="Times New Roman" panose="02020603050405020304" pitchFamily="18" charset="0"/>
                          <a:cs typeface="Times New Roman" panose="02020603050405020304" pitchFamily="18" charset="0"/>
                        </a:rPr>
                        <a:t> Ca, </a:t>
                      </a:r>
                      <a:r>
                        <a:rPr lang="en-US" sz="1400" baseline="30000" dirty="0">
                          <a:solidFill>
                            <a:schemeClr val="tx1"/>
                          </a:solidFill>
                          <a:latin typeface="Times New Roman" panose="02020603050405020304" pitchFamily="18" charset="0"/>
                          <a:cs typeface="Times New Roman" panose="02020603050405020304" pitchFamily="18" charset="0"/>
                        </a:rPr>
                        <a:t>48</a:t>
                      </a:r>
                      <a:r>
                        <a:rPr lang="en-US" sz="1400" dirty="0">
                          <a:solidFill>
                            <a:schemeClr val="tx1"/>
                          </a:solidFill>
                          <a:latin typeface="Times New Roman" panose="02020603050405020304" pitchFamily="18" charset="0"/>
                          <a:cs typeface="Times New Roman" panose="02020603050405020304" pitchFamily="18" charset="0"/>
                        </a:rPr>
                        <a:t>Ti </a:t>
                      </a:r>
                      <a:endParaRPr lang="ru-RU"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2849915688"/>
                  </a:ext>
                </a:extLst>
              </a:tr>
              <a:tr h="282770">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2021</a:t>
                      </a:r>
                    </a:p>
                  </a:txBody>
                  <a:tcPr anchor="ctr">
                    <a:solidFill>
                      <a:schemeClr val="accent1">
                        <a:lumMod val="20000"/>
                        <a:lumOff val="80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5357</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30000" dirty="0">
                          <a:solidFill>
                            <a:schemeClr val="tx1"/>
                          </a:solidFill>
                          <a:latin typeface="Times New Roman" panose="02020603050405020304" pitchFamily="18" charset="0"/>
                          <a:cs typeface="Times New Roman" panose="02020603050405020304" pitchFamily="18" charset="0"/>
                        </a:rPr>
                        <a:t>48</a:t>
                      </a:r>
                      <a:r>
                        <a:rPr lang="en-US" sz="1400" dirty="0">
                          <a:solidFill>
                            <a:schemeClr val="tx1"/>
                          </a:solidFill>
                          <a:latin typeface="Times New Roman" panose="02020603050405020304" pitchFamily="18" charset="0"/>
                          <a:cs typeface="Times New Roman" panose="02020603050405020304" pitchFamily="18" charset="0"/>
                        </a:rPr>
                        <a:t> Ca, </a:t>
                      </a:r>
                      <a:r>
                        <a:rPr lang="en-US" sz="1400" baseline="30000" dirty="0">
                          <a:solidFill>
                            <a:schemeClr val="tx1"/>
                          </a:solidFill>
                          <a:latin typeface="Times New Roman" panose="02020603050405020304" pitchFamily="18" charset="0"/>
                          <a:cs typeface="Times New Roman" panose="02020603050405020304" pitchFamily="18" charset="0"/>
                        </a:rPr>
                        <a:t>48</a:t>
                      </a:r>
                      <a:r>
                        <a:rPr lang="en-US" sz="1400" dirty="0">
                          <a:solidFill>
                            <a:schemeClr val="tx1"/>
                          </a:solidFill>
                          <a:latin typeface="Times New Roman" panose="02020603050405020304" pitchFamily="18" charset="0"/>
                          <a:cs typeface="Times New Roman" panose="02020603050405020304" pitchFamily="18" charset="0"/>
                        </a:rPr>
                        <a:t>Ti , </a:t>
                      </a:r>
                      <a:r>
                        <a:rPr lang="en-US" sz="1400" baseline="30000" dirty="0">
                          <a:solidFill>
                            <a:schemeClr val="tx1"/>
                          </a:solidFill>
                          <a:latin typeface="Times New Roman" panose="02020603050405020304" pitchFamily="18" charset="0"/>
                          <a:cs typeface="Times New Roman" panose="02020603050405020304" pitchFamily="18" charset="0"/>
                        </a:rPr>
                        <a:t>52,54</a:t>
                      </a:r>
                      <a:r>
                        <a:rPr lang="en-US" sz="1400" dirty="0">
                          <a:solidFill>
                            <a:schemeClr val="tx1"/>
                          </a:solidFill>
                          <a:latin typeface="Times New Roman" panose="02020603050405020304" pitchFamily="18" charset="0"/>
                          <a:cs typeface="Times New Roman" panose="02020603050405020304" pitchFamily="18" charset="0"/>
                        </a:rPr>
                        <a:t>Cr</a:t>
                      </a:r>
                      <a:endParaRPr lang="ru-RU"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2277978258"/>
                  </a:ext>
                </a:extLst>
              </a:tr>
              <a:tr h="421409">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2022</a:t>
                      </a:r>
                    </a:p>
                  </a:txBody>
                  <a:tcPr anchor="ctr">
                    <a:solidFill>
                      <a:schemeClr val="accent1">
                        <a:lumMod val="20000"/>
                        <a:lumOff val="80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5973</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30000" dirty="0">
                          <a:solidFill>
                            <a:schemeClr val="tx1"/>
                          </a:solidFill>
                          <a:latin typeface="Times New Roman" panose="02020603050405020304" pitchFamily="18" charset="0"/>
                          <a:cs typeface="Times New Roman" panose="02020603050405020304" pitchFamily="18" charset="0"/>
                        </a:rPr>
                        <a:t>40</a:t>
                      </a:r>
                      <a:r>
                        <a:rPr lang="en-US" sz="1400" baseline="0" dirty="0">
                          <a:solidFill>
                            <a:schemeClr val="tx1"/>
                          </a:solidFill>
                          <a:latin typeface="Times New Roman" panose="02020603050405020304" pitchFamily="18" charset="0"/>
                          <a:cs typeface="Times New Roman" panose="02020603050405020304" pitchFamily="18" charset="0"/>
                        </a:rPr>
                        <a:t>Ar, </a:t>
                      </a:r>
                      <a:r>
                        <a:rPr lang="en-US" sz="1400" baseline="30000" dirty="0">
                          <a:solidFill>
                            <a:schemeClr val="tx1"/>
                          </a:solidFill>
                          <a:latin typeface="Times New Roman" panose="02020603050405020304" pitchFamily="18" charset="0"/>
                          <a:cs typeface="Times New Roman" panose="02020603050405020304" pitchFamily="18" charset="0"/>
                        </a:rPr>
                        <a:t>48</a:t>
                      </a:r>
                      <a:r>
                        <a:rPr lang="en-US" sz="1400" dirty="0">
                          <a:solidFill>
                            <a:schemeClr val="tx1"/>
                          </a:solidFill>
                          <a:latin typeface="Times New Roman" panose="02020603050405020304" pitchFamily="18" charset="0"/>
                          <a:cs typeface="Times New Roman" panose="02020603050405020304" pitchFamily="18" charset="0"/>
                        </a:rPr>
                        <a:t>Ca, </a:t>
                      </a:r>
                      <a:r>
                        <a:rPr lang="en-US" sz="1400" baseline="30000" dirty="0">
                          <a:solidFill>
                            <a:schemeClr val="tx1"/>
                          </a:solidFill>
                          <a:latin typeface="Times New Roman" panose="02020603050405020304" pitchFamily="18" charset="0"/>
                          <a:cs typeface="Times New Roman" panose="02020603050405020304" pitchFamily="18" charset="0"/>
                        </a:rPr>
                        <a:t>48</a:t>
                      </a:r>
                      <a:r>
                        <a:rPr lang="en-US" sz="1400" dirty="0">
                          <a:solidFill>
                            <a:schemeClr val="tx1"/>
                          </a:solidFill>
                          <a:latin typeface="Times New Roman" panose="02020603050405020304" pitchFamily="18" charset="0"/>
                          <a:cs typeface="Times New Roman" panose="02020603050405020304" pitchFamily="18" charset="0"/>
                        </a:rPr>
                        <a:t>Ti , </a:t>
                      </a:r>
                      <a:r>
                        <a:rPr lang="en-US" sz="1400" baseline="30000" dirty="0">
                          <a:solidFill>
                            <a:schemeClr val="tx1"/>
                          </a:solidFill>
                          <a:latin typeface="Times New Roman" panose="02020603050405020304" pitchFamily="18" charset="0"/>
                          <a:cs typeface="Times New Roman" panose="02020603050405020304" pitchFamily="18" charset="0"/>
                        </a:rPr>
                        <a:t>52,54</a:t>
                      </a:r>
                      <a:r>
                        <a:rPr lang="en-US" sz="1400" dirty="0">
                          <a:solidFill>
                            <a:schemeClr val="tx1"/>
                          </a:solidFill>
                          <a:latin typeface="Times New Roman" panose="02020603050405020304" pitchFamily="18" charset="0"/>
                          <a:cs typeface="Times New Roman" panose="02020603050405020304" pitchFamily="18" charset="0"/>
                        </a:rPr>
                        <a:t>Cr</a:t>
                      </a:r>
                      <a:endParaRPr lang="ru-RU"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2515648118"/>
                  </a:ext>
                </a:extLst>
              </a:tr>
              <a:tr h="421409">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2023</a:t>
                      </a:r>
                    </a:p>
                  </a:txBody>
                  <a:tcPr anchor="ctr">
                    <a:solidFill>
                      <a:schemeClr val="accent1">
                        <a:lumMod val="20000"/>
                        <a:lumOff val="80000"/>
                      </a:schemeClr>
                    </a:solidFill>
                  </a:tcPr>
                </a:tc>
                <a:tc>
                  <a:txBody>
                    <a:bodyPr/>
                    <a:lstStyle/>
                    <a:p>
                      <a:pPr algn="ctr"/>
                      <a:r>
                        <a:rPr lang="ru-RU" sz="1400" dirty="0">
                          <a:solidFill>
                            <a:schemeClr val="tx1"/>
                          </a:solidFill>
                          <a:latin typeface="Times New Roman" panose="02020603050405020304" pitchFamily="18" charset="0"/>
                          <a:cs typeface="Times New Roman" panose="02020603050405020304" pitchFamily="18" charset="0"/>
                        </a:rPr>
                        <a:t>3643</a:t>
                      </a:r>
                    </a:p>
                  </a:txBody>
                  <a:tcPr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30000" dirty="0">
                          <a:solidFill>
                            <a:schemeClr val="tx1"/>
                          </a:solidFill>
                          <a:latin typeface="Times New Roman" panose="02020603050405020304" pitchFamily="18" charset="0"/>
                          <a:cs typeface="Times New Roman" panose="02020603050405020304" pitchFamily="18" charset="0"/>
                        </a:rPr>
                        <a:t>40</a:t>
                      </a:r>
                      <a:r>
                        <a:rPr lang="en-US" sz="1400" baseline="0" dirty="0">
                          <a:solidFill>
                            <a:schemeClr val="tx1"/>
                          </a:solidFill>
                          <a:latin typeface="Times New Roman" panose="02020603050405020304" pitchFamily="18" charset="0"/>
                          <a:cs typeface="Times New Roman" panose="02020603050405020304" pitchFamily="18" charset="0"/>
                        </a:rPr>
                        <a:t>Ar, </a:t>
                      </a:r>
                      <a:r>
                        <a:rPr lang="en-US" sz="1400" baseline="30000" dirty="0">
                          <a:solidFill>
                            <a:schemeClr val="tx1"/>
                          </a:solidFill>
                          <a:latin typeface="Times New Roman" panose="02020603050405020304" pitchFamily="18" charset="0"/>
                          <a:cs typeface="Times New Roman" panose="02020603050405020304" pitchFamily="18" charset="0"/>
                        </a:rPr>
                        <a:t>48</a:t>
                      </a:r>
                      <a:r>
                        <a:rPr lang="en-US" sz="1400" dirty="0">
                          <a:solidFill>
                            <a:schemeClr val="tx1"/>
                          </a:solidFill>
                          <a:latin typeface="Times New Roman" panose="02020603050405020304" pitchFamily="18" charset="0"/>
                          <a:cs typeface="Times New Roman" panose="02020603050405020304" pitchFamily="18" charset="0"/>
                        </a:rPr>
                        <a:t>Ca, </a:t>
                      </a:r>
                      <a:r>
                        <a:rPr lang="en-US" sz="1400" baseline="30000" dirty="0">
                          <a:solidFill>
                            <a:schemeClr val="tx1"/>
                          </a:solidFill>
                          <a:latin typeface="Times New Roman" panose="02020603050405020304" pitchFamily="18" charset="0"/>
                          <a:cs typeface="Times New Roman" panose="02020603050405020304" pitchFamily="18" charset="0"/>
                        </a:rPr>
                        <a:t>48</a:t>
                      </a:r>
                      <a:r>
                        <a:rPr lang="en-US" sz="1400" dirty="0">
                          <a:solidFill>
                            <a:schemeClr val="tx1"/>
                          </a:solidFill>
                          <a:latin typeface="Times New Roman" panose="02020603050405020304" pitchFamily="18" charset="0"/>
                          <a:cs typeface="Times New Roman" panose="02020603050405020304" pitchFamily="18" charset="0"/>
                        </a:rPr>
                        <a:t>Ti, </a:t>
                      </a:r>
                      <a:r>
                        <a:rPr lang="en-US" sz="1400" baseline="30000" dirty="0">
                          <a:solidFill>
                            <a:schemeClr val="tx1"/>
                          </a:solidFill>
                          <a:latin typeface="Times New Roman" panose="02020603050405020304" pitchFamily="18" charset="0"/>
                          <a:cs typeface="Times New Roman" panose="02020603050405020304" pitchFamily="18" charset="0"/>
                        </a:rPr>
                        <a:t>52,54</a:t>
                      </a:r>
                      <a:r>
                        <a:rPr lang="en-US" sz="1400" dirty="0">
                          <a:solidFill>
                            <a:schemeClr val="tx1"/>
                          </a:solidFill>
                          <a:latin typeface="Times New Roman" panose="02020603050405020304" pitchFamily="18" charset="0"/>
                          <a:cs typeface="Times New Roman" panose="02020603050405020304" pitchFamily="18" charset="0"/>
                        </a:rPr>
                        <a:t>Cr, </a:t>
                      </a:r>
                      <a:r>
                        <a:rPr lang="en-US" sz="1400" baseline="30000" dirty="0">
                          <a:solidFill>
                            <a:schemeClr val="tx1"/>
                          </a:solidFill>
                          <a:latin typeface="Times New Roman" panose="02020603050405020304" pitchFamily="18" charset="0"/>
                          <a:cs typeface="Times New Roman" panose="02020603050405020304" pitchFamily="18" charset="0"/>
                        </a:rPr>
                        <a:t>26</a:t>
                      </a:r>
                      <a:r>
                        <a:rPr lang="en-US" sz="1400" dirty="0">
                          <a:solidFill>
                            <a:schemeClr val="tx1"/>
                          </a:solidFill>
                          <a:latin typeface="Times New Roman" panose="02020603050405020304" pitchFamily="18" charset="0"/>
                          <a:cs typeface="Times New Roman" panose="02020603050405020304" pitchFamily="18" charset="0"/>
                        </a:rPr>
                        <a:t>Mg,</a:t>
                      </a:r>
                      <a:r>
                        <a:rPr lang="en-US" sz="1400" baseline="30000" dirty="0">
                          <a:solidFill>
                            <a:schemeClr val="tx1"/>
                          </a:solidFill>
                          <a:latin typeface="Times New Roman" panose="02020603050405020304" pitchFamily="18" charset="0"/>
                          <a:cs typeface="Times New Roman" panose="02020603050405020304" pitchFamily="18" charset="0"/>
                        </a:rPr>
                        <a:t>56</a:t>
                      </a:r>
                      <a:r>
                        <a:rPr lang="en-US" sz="1400" dirty="0">
                          <a:solidFill>
                            <a:schemeClr val="tx1"/>
                          </a:solidFill>
                          <a:latin typeface="Times New Roman" panose="02020603050405020304" pitchFamily="18" charset="0"/>
                          <a:cs typeface="Times New Roman" panose="02020603050405020304" pitchFamily="18" charset="0"/>
                        </a:rPr>
                        <a:t>Fe</a:t>
                      </a:r>
                      <a:endParaRPr lang="ru-RU" sz="1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3340033798"/>
                  </a:ext>
                </a:extLst>
              </a:tr>
            </a:tbl>
          </a:graphicData>
        </a:graphic>
      </p:graphicFrame>
    </p:spTree>
    <p:extLst>
      <p:ext uri="{BB962C8B-B14F-4D97-AF65-F5344CB8AC3E}">
        <p14:creationId xmlns:p14="http://schemas.microsoft.com/office/powerpoint/2010/main" val="37289013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770553E-2DBF-48FB-AD08-DA5D0A249569}"/>
              </a:ext>
            </a:extLst>
          </p:cNvPr>
          <p:cNvSpPr txBox="1"/>
          <p:nvPr/>
        </p:nvSpPr>
        <p:spPr>
          <a:xfrm>
            <a:off x="5203992" y="-11664"/>
            <a:ext cx="1143262"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a:t>
            </a:r>
            <a:endParaRPr lang="ru-RU"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A6A0994B-A884-4714-91BE-979809F07F3E}"/>
              </a:ext>
            </a:extLst>
          </p:cNvPr>
          <p:cNvPicPr>
            <a:picLocks/>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6708" y="1"/>
            <a:ext cx="1321200" cy="900000"/>
          </a:xfrm>
          <a:prstGeom prst="rect">
            <a:avLst/>
          </a:prstGeom>
        </p:spPr>
      </p:pic>
      <p:pic>
        <p:nvPicPr>
          <p:cNvPr id="11" name="Рисунок 10">
            <a:extLst>
              <a:ext uri="{FF2B5EF4-FFF2-40B4-BE49-F238E27FC236}">
                <a16:creationId xmlns:a16="http://schemas.microsoft.com/office/drawing/2014/main" id="{AEA6ABD4-9296-4A0F-B834-8111D7D9B4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1396"/>
          <a:stretch/>
        </p:blipFill>
        <p:spPr>
          <a:xfrm>
            <a:off x="14861" y="1"/>
            <a:ext cx="1322459" cy="900000"/>
          </a:xfrm>
          <a:prstGeom prst="rect">
            <a:avLst/>
          </a:prstGeom>
        </p:spPr>
      </p:pic>
      <p:sp>
        <p:nvSpPr>
          <p:cNvPr id="12" name="TextBox 11">
            <a:extLst>
              <a:ext uri="{FF2B5EF4-FFF2-40B4-BE49-F238E27FC236}">
                <a16:creationId xmlns:a16="http://schemas.microsoft.com/office/drawing/2014/main" id="{3787DBFF-E024-47C8-8D87-BB306D0B74D0}"/>
              </a:ext>
            </a:extLst>
          </p:cNvPr>
          <p:cNvSpPr txBox="1"/>
          <p:nvPr/>
        </p:nvSpPr>
        <p:spPr>
          <a:xfrm>
            <a:off x="-195901" y="790034"/>
            <a:ext cx="1793882" cy="461665"/>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Joint Institute</a:t>
            </a:r>
          </a:p>
          <a:p>
            <a:pPr algn="ctr"/>
            <a:r>
              <a:rPr lang="en-US" sz="1200" dirty="0">
                <a:latin typeface="Times New Roman" panose="02020603050405020304" pitchFamily="18" charset="0"/>
                <a:cs typeface="Times New Roman" panose="02020603050405020304" pitchFamily="18" charset="0"/>
              </a:rPr>
              <a:t> for  Nuclear Research</a:t>
            </a:r>
            <a:endParaRPr lang="ru-RU" sz="1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4A14F29-A210-4204-83A4-CD17A88BB32C}"/>
              </a:ext>
            </a:extLst>
          </p:cNvPr>
          <p:cNvSpPr txBox="1"/>
          <p:nvPr/>
        </p:nvSpPr>
        <p:spPr>
          <a:xfrm>
            <a:off x="134651" y="1308943"/>
            <a:ext cx="11184375" cy="923330"/>
          </a:xfrm>
          <a:prstGeom prst="rect">
            <a:avLst/>
          </a:prstGeom>
          <a:noFill/>
        </p:spPr>
        <p:txBody>
          <a:bodyPr wrap="square" rtlCol="0">
            <a:spAutoFit/>
          </a:bodyPr>
          <a:lstStyle/>
          <a:p>
            <a:pPr marL="342900" indent="-342900" algn="just">
              <a:buAutoNum type="arabicPeriod"/>
            </a:pPr>
            <a:r>
              <a:rPr lang="en-US" dirty="0">
                <a:latin typeface="Times New Roman" panose="02020603050405020304" pitchFamily="18" charset="0"/>
                <a:cs typeface="Times New Roman" panose="02020603050405020304" pitchFamily="18" charset="0"/>
              </a:rPr>
              <a:t>extraction system by 19.95%</a:t>
            </a:r>
            <a:r>
              <a:rPr lang="ru-RU"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from</a:t>
            </a:r>
            <a:r>
              <a:rPr lang="ru-RU" dirty="0">
                <a:latin typeface="Times New Roman" panose="02020603050405020304" pitchFamily="18" charset="0"/>
                <a:cs typeface="Times New Roman" panose="02020603050405020304" pitchFamily="18" charset="0"/>
              </a:rPr>
              <a:t> 144,6 </a:t>
            </a:r>
            <a:r>
              <a:rPr lang="en-US" dirty="0">
                <a:latin typeface="Times New Roman" panose="02020603050405020304" pitchFamily="18" charset="0"/>
                <a:cs typeface="Times New Roman" panose="02020603050405020304" pitchFamily="18" charset="0"/>
              </a:rPr>
              <a:t>W</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to </a:t>
            </a:r>
            <a:r>
              <a:rPr lang="ru-RU" dirty="0">
                <a:latin typeface="Times New Roman" panose="02020603050405020304" pitchFamily="18" charset="0"/>
                <a:cs typeface="Times New Roman" panose="02020603050405020304" pitchFamily="18" charset="0"/>
              </a:rPr>
              <a:t>115,85 </a:t>
            </a:r>
            <a:r>
              <a:rPr lang="en-US" dirty="0">
                <a:latin typeface="Times New Roman" panose="02020603050405020304" pitchFamily="18" charset="0"/>
                <a:cs typeface="Times New Roman" panose="02020603050405020304" pitchFamily="18" charset="0"/>
              </a:rPr>
              <a:t>W</a:t>
            </a:r>
            <a:r>
              <a:rPr lang="ru-RU" dirty="0">
                <a:latin typeface="Times New Roman" panose="02020603050405020304" pitchFamily="18" charset="0"/>
                <a:cs typeface="Times New Roman" panose="02020603050405020304" pitchFamily="18" charset="0"/>
              </a:rPr>
              <a:t>)</a:t>
            </a:r>
          </a:p>
          <a:p>
            <a:pPr marL="342900" indent="-342900" algn="just">
              <a:buAutoNum type="arabicPeriod"/>
            </a:pPr>
            <a:r>
              <a:rPr lang="en-US" dirty="0">
                <a:latin typeface="Times New Roman" panose="02020603050405020304" pitchFamily="18" charset="0"/>
                <a:cs typeface="Times New Roman" panose="02020603050405020304" pitchFamily="18" charset="0"/>
              </a:rPr>
              <a:t>Energy Spread Reduction</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from</a:t>
            </a:r>
            <a:r>
              <a:rPr lang="ru-RU" dirty="0">
                <a:latin typeface="Times New Roman" panose="02020603050405020304" pitchFamily="18" charset="0"/>
                <a:cs typeface="Times New Roman" panose="02020603050405020304" pitchFamily="18" charset="0"/>
              </a:rPr>
              <a:t> </a:t>
            </a:r>
            <a:r>
              <a:rPr lang="ru-RU" dirty="0">
                <a:solidFill>
                  <a:srgbClr val="FF0000"/>
                </a:solidFill>
                <a:latin typeface="Times New Roman" panose="02020603050405020304" pitchFamily="18" charset="0"/>
                <a:cs typeface="Times New Roman" panose="02020603050405020304" pitchFamily="18" charset="0"/>
              </a:rPr>
              <a:t>1,12‧10</a:t>
            </a:r>
            <a:r>
              <a:rPr lang="ru-RU" baseline="30000" dirty="0">
                <a:solidFill>
                  <a:srgbClr val="FF0000"/>
                </a:solidFill>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without flat-top system</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to</a:t>
            </a:r>
            <a:r>
              <a:rPr lang="ru-RU" dirty="0">
                <a:latin typeface="Times New Roman" panose="02020603050405020304" pitchFamily="18" charset="0"/>
                <a:cs typeface="Times New Roman" panose="02020603050405020304" pitchFamily="18" charset="0"/>
              </a:rPr>
              <a:t> </a:t>
            </a:r>
            <a:r>
              <a:rPr lang="ru-RU" dirty="0">
                <a:solidFill>
                  <a:srgbClr val="FF0000"/>
                </a:solidFill>
                <a:latin typeface="Times New Roman" panose="02020603050405020304" pitchFamily="18" charset="0"/>
                <a:cs typeface="Times New Roman" panose="02020603050405020304" pitchFamily="18" charset="0"/>
              </a:rPr>
              <a:t>4,8‧10</a:t>
            </a:r>
            <a:r>
              <a:rPr lang="ru-RU" baseline="30000" dirty="0">
                <a:solidFill>
                  <a:srgbClr val="FF0000"/>
                </a:solidFill>
                <a:latin typeface="Times New Roman" panose="02020603050405020304" pitchFamily="18" charset="0"/>
                <a:cs typeface="Times New Roman" panose="02020603050405020304" pitchFamily="18" charset="0"/>
              </a:rPr>
              <a:t>-3</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with FLAT-TOP system</a:t>
            </a:r>
            <a:r>
              <a:rPr lang="ru-RU" dirty="0">
                <a:latin typeface="Times New Roman" panose="02020603050405020304" pitchFamily="18" charset="0"/>
                <a:cs typeface="Times New Roman" panose="02020603050405020304" pitchFamily="18" charset="0"/>
              </a:rPr>
              <a:t>)</a:t>
            </a:r>
          </a:p>
          <a:p>
            <a:pPr marL="342900" indent="-342900" algn="just">
              <a:buAutoNum type="arabicPeriod"/>
            </a:pPr>
            <a:r>
              <a:rPr lang="en-US" dirty="0">
                <a:latin typeface="Times New Roman" panose="02020603050405020304" pitchFamily="18" charset="0"/>
                <a:cs typeface="Times New Roman" panose="02020603050405020304" pitchFamily="18" charset="0"/>
              </a:rPr>
              <a:t>Reducing the horizontal size ion beam </a:t>
            </a:r>
            <a:endParaRPr lang="ru-RU" dirty="0">
              <a:latin typeface="Times New Roman" panose="02020603050405020304" pitchFamily="18" charset="0"/>
              <a:cs typeface="Times New Roman" panose="02020603050405020304" pitchFamily="18" charset="0"/>
            </a:endParaRPr>
          </a:p>
        </p:txBody>
      </p:sp>
      <p:pic>
        <p:nvPicPr>
          <p:cNvPr id="18" name="Рисунок 17">
            <a:extLst>
              <a:ext uri="{FF2B5EF4-FFF2-40B4-BE49-F238E27FC236}">
                <a16:creationId xmlns:a16="http://schemas.microsoft.com/office/drawing/2014/main" id="{50F2434D-7F7D-4BDE-A1BB-697639442B3D}"/>
              </a:ext>
            </a:extLst>
          </p:cNvPr>
          <p:cNvPicPr/>
          <p:nvPr/>
        </p:nvPicPr>
        <p:blipFill>
          <a:blip r:embed="rId5" cstate="print"/>
          <a:srcRect/>
          <a:stretch>
            <a:fillRect/>
          </a:stretch>
        </p:blipFill>
        <p:spPr bwMode="auto">
          <a:xfrm>
            <a:off x="134651" y="2967853"/>
            <a:ext cx="2686587" cy="2944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Рисунок 18">
            <a:extLst>
              <a:ext uri="{FF2B5EF4-FFF2-40B4-BE49-F238E27FC236}">
                <a16:creationId xmlns:a16="http://schemas.microsoft.com/office/drawing/2014/main" id="{F157C5D4-560B-41CF-8CF3-ECA0E0B19347}"/>
              </a:ext>
            </a:extLst>
          </p:cNvPr>
          <p:cNvPicPr/>
          <p:nvPr/>
        </p:nvPicPr>
        <p:blipFill>
          <a:blip r:embed="rId6" cstate="print"/>
          <a:srcRect/>
          <a:stretch>
            <a:fillRect/>
          </a:stretch>
        </p:blipFill>
        <p:spPr bwMode="auto">
          <a:xfrm>
            <a:off x="3192636" y="2967853"/>
            <a:ext cx="2543877" cy="2944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FDA49EE8-FD9D-4E98-B3A1-7E21080928F1}"/>
              </a:ext>
            </a:extLst>
          </p:cNvPr>
          <p:cNvSpPr txBox="1"/>
          <p:nvPr/>
        </p:nvSpPr>
        <p:spPr>
          <a:xfrm>
            <a:off x="3555112" y="5591900"/>
            <a:ext cx="184731" cy="646331"/>
          </a:xfrm>
          <a:prstGeom prst="rect">
            <a:avLst/>
          </a:prstGeom>
          <a:noFill/>
        </p:spPr>
        <p:txBody>
          <a:bodyPr wrap="none" rtlCol="0">
            <a:spAutoFit/>
          </a:bodyPr>
          <a:lstStyle/>
          <a:p>
            <a:endParaRPr lang="ru-RU" dirty="0">
              <a:latin typeface="Times New Roman" panose="02020603050405020304" pitchFamily="18" charset="0"/>
              <a:cs typeface="Times New Roman" panose="02020603050405020304" pitchFamily="18" charset="0"/>
            </a:endParaRPr>
          </a:p>
          <a:p>
            <a:endParaRPr lang="ru-RU" dirty="0"/>
          </a:p>
        </p:txBody>
      </p:sp>
      <p:sp>
        <p:nvSpPr>
          <p:cNvPr id="21" name="Прямоугольник 20">
            <a:extLst>
              <a:ext uri="{FF2B5EF4-FFF2-40B4-BE49-F238E27FC236}">
                <a16:creationId xmlns:a16="http://schemas.microsoft.com/office/drawing/2014/main" id="{4DC59E8D-7DE8-43EA-AEBE-20EB50EEE831}"/>
              </a:ext>
            </a:extLst>
          </p:cNvPr>
          <p:cNvSpPr/>
          <p:nvPr/>
        </p:nvSpPr>
        <p:spPr>
          <a:xfrm>
            <a:off x="85065" y="5911434"/>
            <a:ext cx="6582434" cy="707886"/>
          </a:xfrm>
          <a:prstGeom prst="rect">
            <a:avLst/>
          </a:prstGeom>
        </p:spPr>
        <p:txBody>
          <a:bodyPr wrap="square">
            <a:spAutoFit/>
          </a:bodyPr>
          <a:lstStyle/>
          <a:p>
            <a:r>
              <a:rPr lang="en-US" sz="2000" dirty="0">
                <a:solidFill>
                  <a:schemeClr val="accent1">
                    <a:lumMod val="50000"/>
                  </a:schemeClr>
                </a:solidFill>
                <a:latin typeface="Times New Roman" panose="02020603050405020304" pitchFamily="18" charset="0"/>
                <a:cs typeface="Times New Roman" panose="02020603050405020304" pitchFamily="18" charset="0"/>
              </a:rPr>
              <a:t>                        The horizontal size ion beam: </a:t>
            </a:r>
          </a:p>
          <a:p>
            <a:r>
              <a:rPr lang="en-US" sz="2000" dirty="0">
                <a:solidFill>
                  <a:schemeClr val="accent1">
                    <a:lumMod val="50000"/>
                  </a:schemeClr>
                </a:solidFill>
                <a:latin typeface="Times New Roman" panose="02020603050405020304" pitchFamily="18" charset="0"/>
                <a:cs typeface="Times New Roman" panose="02020603050405020304" pitchFamily="18" charset="0"/>
              </a:rPr>
              <a:t>a) without flat-top system;       b) with FLAT-TOP system </a:t>
            </a:r>
            <a:endParaRPr lang="ru-RU" sz="2000" dirty="0">
              <a:solidFill>
                <a:schemeClr val="accent1">
                  <a:lumMod val="50000"/>
                </a:schemeClr>
              </a:solidFill>
            </a:endParaRPr>
          </a:p>
        </p:txBody>
      </p:sp>
      <p:cxnSp>
        <p:nvCxnSpPr>
          <p:cNvPr id="22" name="Прямая соединительная линия 21">
            <a:extLst>
              <a:ext uri="{FF2B5EF4-FFF2-40B4-BE49-F238E27FC236}">
                <a16:creationId xmlns:a16="http://schemas.microsoft.com/office/drawing/2014/main" id="{3164E21A-849E-435A-B130-2C07C58EA7A8}"/>
              </a:ext>
            </a:extLst>
          </p:cNvPr>
          <p:cNvCxnSpPr/>
          <p:nvPr/>
        </p:nvCxnSpPr>
        <p:spPr>
          <a:xfrm>
            <a:off x="816746" y="3923200"/>
            <a:ext cx="0" cy="1750911"/>
          </a:xfrm>
          <a:prstGeom prst="line">
            <a:avLst/>
          </a:prstGeom>
          <a:ln w="254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a:extLst>
              <a:ext uri="{FF2B5EF4-FFF2-40B4-BE49-F238E27FC236}">
                <a16:creationId xmlns:a16="http://schemas.microsoft.com/office/drawing/2014/main" id="{9F6BEF45-600F-4DE5-AE21-FACD765872F7}"/>
              </a:ext>
            </a:extLst>
          </p:cNvPr>
          <p:cNvCxnSpPr/>
          <p:nvPr/>
        </p:nvCxnSpPr>
        <p:spPr>
          <a:xfrm>
            <a:off x="2260692" y="3911964"/>
            <a:ext cx="0" cy="1750911"/>
          </a:xfrm>
          <a:prstGeom prst="line">
            <a:avLst/>
          </a:prstGeom>
          <a:ln w="254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a:extLst>
              <a:ext uri="{FF2B5EF4-FFF2-40B4-BE49-F238E27FC236}">
                <a16:creationId xmlns:a16="http://schemas.microsoft.com/office/drawing/2014/main" id="{A8CDB04B-D37D-49D5-8613-284DF1E27C88}"/>
              </a:ext>
            </a:extLst>
          </p:cNvPr>
          <p:cNvCxnSpPr>
            <a:cxnSpLocks/>
          </p:cNvCxnSpPr>
          <p:nvPr/>
        </p:nvCxnSpPr>
        <p:spPr>
          <a:xfrm>
            <a:off x="816746" y="5358800"/>
            <a:ext cx="1443947" cy="0"/>
          </a:xfrm>
          <a:prstGeom prst="straightConnector1">
            <a:avLst/>
          </a:prstGeom>
          <a:ln w="25400">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BA50489-D224-45DB-8B7A-26D4436FA68B}"/>
              </a:ext>
            </a:extLst>
          </p:cNvPr>
          <p:cNvSpPr txBox="1"/>
          <p:nvPr/>
        </p:nvSpPr>
        <p:spPr>
          <a:xfrm>
            <a:off x="1030327" y="5407231"/>
            <a:ext cx="832279" cy="369332"/>
          </a:xfrm>
          <a:prstGeom prst="rect">
            <a:avLst/>
          </a:prstGeom>
          <a:noFill/>
        </p:spPr>
        <p:txBody>
          <a:bodyPr wrap="none" rtlCol="0">
            <a:spAutoFit/>
          </a:bodyPr>
          <a:lstStyle/>
          <a:p>
            <a:r>
              <a:rPr lang="ru-RU" dirty="0">
                <a:solidFill>
                  <a:srgbClr val="FFFF00"/>
                </a:solidFill>
                <a:latin typeface="Times New Roman" panose="02020603050405020304" pitchFamily="18" charset="0"/>
                <a:cs typeface="Times New Roman" panose="02020603050405020304" pitchFamily="18" charset="0"/>
              </a:rPr>
              <a:t>17 </a:t>
            </a:r>
            <a:r>
              <a:rPr lang="en-US" dirty="0">
                <a:solidFill>
                  <a:srgbClr val="FFFF00"/>
                </a:solidFill>
                <a:latin typeface="Times New Roman" panose="02020603050405020304" pitchFamily="18" charset="0"/>
                <a:cs typeface="Times New Roman" panose="02020603050405020304" pitchFamily="18" charset="0"/>
              </a:rPr>
              <a:t>mm</a:t>
            </a:r>
            <a:endParaRPr lang="ru-RU" dirty="0">
              <a:solidFill>
                <a:srgbClr val="FFFF00"/>
              </a:solidFill>
              <a:latin typeface="Times New Roman" panose="02020603050405020304" pitchFamily="18" charset="0"/>
              <a:cs typeface="Times New Roman" panose="02020603050405020304" pitchFamily="18" charset="0"/>
            </a:endParaRPr>
          </a:p>
        </p:txBody>
      </p:sp>
      <p:cxnSp>
        <p:nvCxnSpPr>
          <p:cNvPr id="26" name="Прямая соединительная линия 25">
            <a:extLst>
              <a:ext uri="{FF2B5EF4-FFF2-40B4-BE49-F238E27FC236}">
                <a16:creationId xmlns:a16="http://schemas.microsoft.com/office/drawing/2014/main" id="{3F054905-4B54-4C2A-AAFB-8F9173E92FAC}"/>
              </a:ext>
            </a:extLst>
          </p:cNvPr>
          <p:cNvCxnSpPr>
            <a:cxnSpLocks/>
          </p:cNvCxnSpPr>
          <p:nvPr/>
        </p:nvCxnSpPr>
        <p:spPr>
          <a:xfrm>
            <a:off x="5150239" y="3832688"/>
            <a:ext cx="0" cy="1750911"/>
          </a:xfrm>
          <a:prstGeom prst="line">
            <a:avLst/>
          </a:prstGeom>
          <a:ln w="254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id="{25843125-5F17-4D24-A9F4-37DE88C0E7E4}"/>
              </a:ext>
            </a:extLst>
          </p:cNvPr>
          <p:cNvCxnSpPr>
            <a:cxnSpLocks/>
          </p:cNvCxnSpPr>
          <p:nvPr/>
        </p:nvCxnSpPr>
        <p:spPr>
          <a:xfrm>
            <a:off x="4074535" y="3840986"/>
            <a:ext cx="0" cy="1750911"/>
          </a:xfrm>
          <a:prstGeom prst="line">
            <a:avLst/>
          </a:prstGeom>
          <a:ln w="25400">
            <a:solidFill>
              <a:srgbClr val="FFFF00">
                <a:alpha val="60000"/>
              </a:srgbClr>
            </a:solidFill>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a:extLst>
              <a:ext uri="{FF2B5EF4-FFF2-40B4-BE49-F238E27FC236}">
                <a16:creationId xmlns:a16="http://schemas.microsoft.com/office/drawing/2014/main" id="{495A5F82-16D2-436D-88A8-D153162DA0CF}"/>
              </a:ext>
            </a:extLst>
          </p:cNvPr>
          <p:cNvCxnSpPr>
            <a:cxnSpLocks/>
          </p:cNvCxnSpPr>
          <p:nvPr/>
        </p:nvCxnSpPr>
        <p:spPr>
          <a:xfrm flipV="1">
            <a:off x="4056186" y="5366297"/>
            <a:ext cx="1075705" cy="2"/>
          </a:xfrm>
          <a:prstGeom prst="straightConnector1">
            <a:avLst/>
          </a:prstGeom>
          <a:ln w="25400">
            <a:solidFill>
              <a:srgbClr val="FFFF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F4EEC7F-8B1F-40A1-BABE-5E1C37EDEB50}"/>
              </a:ext>
            </a:extLst>
          </p:cNvPr>
          <p:cNvSpPr txBox="1"/>
          <p:nvPr/>
        </p:nvSpPr>
        <p:spPr>
          <a:xfrm>
            <a:off x="4221162" y="5523615"/>
            <a:ext cx="832279" cy="369332"/>
          </a:xfrm>
          <a:prstGeom prst="rect">
            <a:avLst/>
          </a:prstGeom>
          <a:noFill/>
        </p:spPr>
        <p:txBody>
          <a:bodyPr wrap="none" rtlCol="0">
            <a:spAutoFit/>
          </a:bodyPr>
          <a:lstStyle/>
          <a:p>
            <a:r>
              <a:rPr lang="ru-RU" dirty="0">
                <a:solidFill>
                  <a:srgbClr val="FFFF00"/>
                </a:solidFill>
                <a:latin typeface="Times New Roman" panose="02020603050405020304" pitchFamily="18" charset="0"/>
                <a:cs typeface="Times New Roman" panose="02020603050405020304" pitchFamily="18" charset="0"/>
              </a:rPr>
              <a:t>13 </a:t>
            </a:r>
            <a:r>
              <a:rPr lang="en-US" dirty="0">
                <a:solidFill>
                  <a:srgbClr val="FFFF00"/>
                </a:solidFill>
                <a:latin typeface="Times New Roman" panose="02020603050405020304" pitchFamily="18" charset="0"/>
                <a:cs typeface="Times New Roman" panose="02020603050405020304" pitchFamily="18" charset="0"/>
              </a:rPr>
              <a:t>mm</a:t>
            </a:r>
            <a:endParaRPr lang="ru-RU" dirty="0">
              <a:solidFill>
                <a:srgbClr val="FFFF00"/>
              </a:solidFill>
              <a:latin typeface="Times New Roman" panose="02020603050405020304" pitchFamily="18" charset="0"/>
              <a:cs typeface="Times New Roman" panose="02020603050405020304" pitchFamily="18" charset="0"/>
            </a:endParaRPr>
          </a:p>
        </p:txBody>
      </p:sp>
      <p:sp>
        <p:nvSpPr>
          <p:cNvPr id="31" name="Номер слайда 3">
            <a:extLst>
              <a:ext uri="{FF2B5EF4-FFF2-40B4-BE49-F238E27FC236}">
                <a16:creationId xmlns:a16="http://schemas.microsoft.com/office/drawing/2014/main" id="{CE700112-B344-4FC9-8B8E-4168BC635E52}"/>
              </a:ext>
            </a:extLst>
          </p:cNvPr>
          <p:cNvSpPr txBox="1">
            <a:spLocks/>
          </p:cNvSpPr>
          <p:nvPr/>
        </p:nvSpPr>
        <p:spPr>
          <a:xfrm>
            <a:off x="9448800" y="6524170"/>
            <a:ext cx="27432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A090C27-8829-4A5D-B5D6-D30D432A0B90}" type="slidenum">
              <a:rPr lang="ru-RU" sz="2400" b="1" smtClean="0">
                <a:solidFill>
                  <a:schemeClr val="tx1">
                    <a:lumMod val="95000"/>
                    <a:lumOff val="5000"/>
                  </a:schemeClr>
                </a:solidFill>
                <a:latin typeface="Times New Roman" panose="02020603050405020304" pitchFamily="18" charset="0"/>
                <a:cs typeface="Times New Roman" panose="02020603050405020304" pitchFamily="18" charset="0"/>
              </a:rPr>
              <a:pPr/>
              <a:t>58</a:t>
            </a:fld>
            <a:endParaRPr lang="ru-RU" sz="1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A4991DFF-080A-4F6D-BB6E-06237F6962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77719" y="2205590"/>
            <a:ext cx="5621579" cy="4413730"/>
          </a:xfrm>
          <a:prstGeom prst="rect">
            <a:avLst/>
          </a:prstGeom>
        </p:spPr>
      </p:pic>
    </p:spTree>
    <p:extLst>
      <p:ext uri="{BB962C8B-B14F-4D97-AF65-F5344CB8AC3E}">
        <p14:creationId xmlns:p14="http://schemas.microsoft.com/office/powerpoint/2010/main" val="41268553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3">
            <a:extLst>
              <a:ext uri="{FF2B5EF4-FFF2-40B4-BE49-F238E27FC236}">
                <a16:creationId xmlns:a16="http://schemas.microsoft.com/office/drawing/2014/main" id="{3676BEB2-3CBA-4F0A-9680-072CBF9365E1}"/>
              </a:ext>
            </a:extLst>
          </p:cNvPr>
          <p:cNvSpPr>
            <a:spLocks noGrp="1"/>
          </p:cNvSpPr>
          <p:nvPr>
            <p:ph type="sldNum" sz="quarter" idx="12"/>
          </p:nvPr>
        </p:nvSpPr>
        <p:spPr>
          <a:xfrm>
            <a:off x="9444708" y="6492875"/>
            <a:ext cx="2743200" cy="365125"/>
          </a:xfrm>
        </p:spPr>
        <p:txBody>
          <a:bodyPr/>
          <a:lstStyle/>
          <a:p>
            <a:fld id="{9A090C27-8829-4A5D-B5D6-D30D432A0B90}" type="slidenum">
              <a:rPr lang="ru-RU" sz="2400" b="1" smtClean="0">
                <a:solidFill>
                  <a:schemeClr val="tx1">
                    <a:lumMod val="95000"/>
                    <a:lumOff val="5000"/>
                  </a:schemeClr>
                </a:solidFill>
                <a:latin typeface="Times New Roman" panose="02020603050405020304" pitchFamily="18" charset="0"/>
                <a:cs typeface="Times New Roman" panose="02020603050405020304" pitchFamily="18" charset="0"/>
              </a:rPr>
              <a:t>59</a:t>
            </a:fld>
            <a:endParaRPr lang="ru-RU" sz="1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0E0D32A7-3CA4-4133-81CE-7DF7909D214E}"/>
              </a:ext>
            </a:extLst>
          </p:cNvPr>
          <p:cNvSpPr/>
          <p:nvPr/>
        </p:nvSpPr>
        <p:spPr>
          <a:xfrm>
            <a:off x="2572900" y="0"/>
            <a:ext cx="8380519" cy="523220"/>
          </a:xfrm>
          <a:prstGeom prst="rect">
            <a:avLst/>
          </a:prstGeom>
        </p:spPr>
        <p:txBody>
          <a:bodyPr wrap="square">
            <a:spAutoFit/>
          </a:bodyPr>
          <a:lstStyle/>
          <a:p>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Production of high-intensity ion beams </a:t>
            </a:r>
            <a:r>
              <a:rPr lang="en-US" sz="2800" baseline="300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52,54</a:t>
            </a:r>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Cr</a:t>
            </a:r>
            <a:endParaRPr lang="ru-RU"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Группа 6">
            <a:extLst>
              <a:ext uri="{FF2B5EF4-FFF2-40B4-BE49-F238E27FC236}">
                <a16:creationId xmlns:a16="http://schemas.microsoft.com/office/drawing/2014/main" id="{51858BF6-161D-4E53-A09B-10AB84504CD7}"/>
              </a:ext>
            </a:extLst>
          </p:cNvPr>
          <p:cNvGrpSpPr/>
          <p:nvPr/>
        </p:nvGrpSpPr>
        <p:grpSpPr>
          <a:xfrm>
            <a:off x="-195901" y="1"/>
            <a:ext cx="12383809" cy="1251698"/>
            <a:chOff x="-195901" y="1"/>
            <a:chExt cx="12383809" cy="1251698"/>
          </a:xfrm>
        </p:grpSpPr>
        <p:pic>
          <p:nvPicPr>
            <p:cNvPr id="8" name="Рисунок 7">
              <a:extLst>
                <a:ext uri="{FF2B5EF4-FFF2-40B4-BE49-F238E27FC236}">
                  <a16:creationId xmlns:a16="http://schemas.microsoft.com/office/drawing/2014/main" id="{FE548ADA-2018-4CFA-85CA-78A7C725269B}"/>
                </a:ext>
              </a:extLst>
            </p:cNvPr>
            <p:cNvPicPr>
              <a:picLocks/>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6708" y="1"/>
              <a:ext cx="1321200" cy="900000"/>
            </a:xfrm>
            <a:prstGeom prst="rect">
              <a:avLst/>
            </a:prstGeom>
          </p:spPr>
        </p:pic>
        <p:pic>
          <p:nvPicPr>
            <p:cNvPr id="9" name="Рисунок 8">
              <a:extLst>
                <a:ext uri="{FF2B5EF4-FFF2-40B4-BE49-F238E27FC236}">
                  <a16:creationId xmlns:a16="http://schemas.microsoft.com/office/drawing/2014/main" id="{0E74C817-5271-4133-9781-A34532561841}"/>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b="21396"/>
            <a:stretch/>
          </p:blipFill>
          <p:spPr>
            <a:xfrm>
              <a:off x="14861" y="1"/>
              <a:ext cx="1322459" cy="900000"/>
            </a:xfrm>
            <a:prstGeom prst="rect">
              <a:avLst/>
            </a:prstGeom>
          </p:spPr>
        </p:pic>
        <p:sp>
          <p:nvSpPr>
            <p:cNvPr id="10" name="TextBox 9">
              <a:extLst>
                <a:ext uri="{FF2B5EF4-FFF2-40B4-BE49-F238E27FC236}">
                  <a16:creationId xmlns:a16="http://schemas.microsoft.com/office/drawing/2014/main" id="{4ECA2711-17AD-453F-BBB6-D8F8E661322D}"/>
                </a:ext>
              </a:extLst>
            </p:cNvPr>
            <p:cNvSpPr txBox="1"/>
            <p:nvPr/>
          </p:nvSpPr>
          <p:spPr>
            <a:xfrm>
              <a:off x="-195901" y="790034"/>
              <a:ext cx="1793882" cy="461665"/>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Joint Institute</a:t>
              </a:r>
            </a:p>
            <a:p>
              <a:pPr algn="ctr"/>
              <a:r>
                <a:rPr lang="en-US" sz="1200" dirty="0">
                  <a:latin typeface="Times New Roman" panose="02020603050405020304" pitchFamily="18" charset="0"/>
                  <a:cs typeface="Times New Roman" panose="02020603050405020304" pitchFamily="18" charset="0"/>
                </a:rPr>
                <a:t> for  Nuclear Research</a:t>
              </a:r>
              <a:endParaRPr lang="ru-RU" sz="1200" dirty="0">
                <a:latin typeface="Times New Roman" panose="02020603050405020304" pitchFamily="18" charset="0"/>
                <a:cs typeface="Times New Roman" panose="02020603050405020304" pitchFamily="18" charset="0"/>
              </a:endParaRPr>
            </a:p>
          </p:txBody>
        </p:sp>
      </p:grpSp>
      <p:graphicFrame>
        <p:nvGraphicFramePr>
          <p:cNvPr id="11" name="Таблица 4">
            <a:extLst>
              <a:ext uri="{FF2B5EF4-FFF2-40B4-BE49-F238E27FC236}">
                <a16:creationId xmlns:a16="http://schemas.microsoft.com/office/drawing/2014/main" id="{D9F7C163-34CF-4777-9626-23E0AEC843D7}"/>
              </a:ext>
            </a:extLst>
          </p:cNvPr>
          <p:cNvGraphicFramePr>
            <a:graphicFrameLocks noGrp="1"/>
          </p:cNvGraphicFramePr>
          <p:nvPr/>
        </p:nvGraphicFramePr>
        <p:xfrm>
          <a:off x="2032000" y="1139078"/>
          <a:ext cx="8128000" cy="3947160"/>
        </p:xfrm>
        <a:graphic>
          <a:graphicData uri="http://schemas.openxmlformats.org/drawingml/2006/table">
            <a:tbl>
              <a:tblPr>
                <a:tableStyleId>{5C22544A-7EE6-4342-B048-85BDC9FD1C3A}</a:tableStyleId>
              </a:tblPr>
              <a:tblGrid>
                <a:gridCol w="2032000">
                  <a:extLst>
                    <a:ext uri="{9D8B030D-6E8A-4147-A177-3AD203B41FA5}">
                      <a16:colId xmlns:a16="http://schemas.microsoft.com/office/drawing/2014/main" val="3578615560"/>
                    </a:ext>
                  </a:extLst>
                </a:gridCol>
                <a:gridCol w="2032000">
                  <a:extLst>
                    <a:ext uri="{9D8B030D-6E8A-4147-A177-3AD203B41FA5}">
                      <a16:colId xmlns:a16="http://schemas.microsoft.com/office/drawing/2014/main" val="1024299550"/>
                    </a:ext>
                  </a:extLst>
                </a:gridCol>
                <a:gridCol w="2032000">
                  <a:extLst>
                    <a:ext uri="{9D8B030D-6E8A-4147-A177-3AD203B41FA5}">
                      <a16:colId xmlns:a16="http://schemas.microsoft.com/office/drawing/2014/main" val="1105152123"/>
                    </a:ext>
                  </a:extLst>
                </a:gridCol>
                <a:gridCol w="2032000">
                  <a:extLst>
                    <a:ext uri="{9D8B030D-6E8A-4147-A177-3AD203B41FA5}">
                      <a16:colId xmlns:a16="http://schemas.microsoft.com/office/drawing/2014/main" val="3496806253"/>
                    </a:ext>
                  </a:extLst>
                </a:gridCol>
              </a:tblGrid>
              <a:tr h="370840">
                <a:tc>
                  <a:txBody>
                    <a:bodyPr/>
                    <a:lstStyle/>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Ion</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method of obtaining</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operating time, (h)</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1185246661"/>
                  </a:ext>
                </a:extLst>
              </a:tr>
              <a:tr h="370840">
                <a:tc gridSpan="4">
                  <a:txBody>
                    <a:bodyPr/>
                    <a:lstStyle/>
                    <a:p>
                      <a:pPr algn="ctr"/>
                      <a:r>
                        <a:rPr lang="ru-RU" b="1" dirty="0">
                          <a:latin typeface="Times New Roman" panose="02020603050405020304" pitchFamily="18" charset="0"/>
                          <a:cs typeface="Times New Roman" panose="02020603050405020304" pitchFamily="18" charset="0"/>
                        </a:rPr>
                        <a:t>2021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406098"/>
                  </a:ext>
                </a:extLst>
              </a:tr>
              <a:tr h="370840">
                <a:tc>
                  <a:txBody>
                    <a:bodyPr/>
                    <a:lstStyle/>
                    <a:p>
                      <a:pPr algn="ctr"/>
                      <a:r>
                        <a:rPr lang="ru-RU" baseline="30000" dirty="0">
                          <a:latin typeface="Times New Roman" panose="02020603050405020304" pitchFamily="18" charset="0"/>
                          <a:cs typeface="Times New Roman" panose="02020603050405020304" pitchFamily="18" charset="0"/>
                        </a:rPr>
                        <a:t>52</a:t>
                      </a:r>
                      <a:r>
                        <a:rPr lang="ru-RU" dirty="0">
                          <a:latin typeface="Times New Roman" panose="02020603050405020304" pitchFamily="18" charset="0"/>
                          <a:cs typeface="Times New Roman" panose="02020603050405020304" pitchFamily="18" charset="0"/>
                        </a:rPr>
                        <a:t>С</a:t>
                      </a:r>
                      <a:r>
                        <a:rPr lang="en-US"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10+</a:t>
                      </a:r>
                      <a:endParaRPr lang="ru-RU" baseline="30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MIVOC</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1270</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2.6 pµA</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260611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aseline="30000" dirty="0">
                          <a:latin typeface="Times New Roman" panose="02020603050405020304" pitchFamily="18" charset="0"/>
                          <a:cs typeface="Times New Roman" panose="02020603050405020304" pitchFamily="18" charset="0"/>
                        </a:rPr>
                        <a:t>5</a:t>
                      </a:r>
                      <a:r>
                        <a:rPr lang="en-US" baseline="30000" dirty="0">
                          <a:latin typeface="Times New Roman" panose="02020603050405020304" pitchFamily="18" charset="0"/>
                          <a:cs typeface="Times New Roman" panose="02020603050405020304" pitchFamily="18" charset="0"/>
                        </a:rPr>
                        <a:t>4</a:t>
                      </a:r>
                      <a:r>
                        <a:rPr lang="ru-RU" dirty="0">
                          <a:latin typeface="Times New Roman" panose="02020603050405020304" pitchFamily="18" charset="0"/>
                          <a:cs typeface="Times New Roman" panose="02020603050405020304" pitchFamily="18" charset="0"/>
                        </a:rPr>
                        <a:t>С</a:t>
                      </a:r>
                      <a:r>
                        <a:rPr lang="en-US"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10+</a:t>
                      </a:r>
                      <a:endParaRPr lang="ru-RU" baseline="30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MIVOC</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216</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2.55 pµA</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40465979"/>
                  </a:ext>
                </a:extLst>
              </a:tr>
              <a:tr h="0">
                <a:tc gridSpan="4">
                  <a:txBody>
                    <a:bodyPr/>
                    <a:lstStyle/>
                    <a:p>
                      <a:pPr algn="ctr"/>
                      <a:r>
                        <a:rPr lang="en-US" b="1" dirty="0">
                          <a:latin typeface="Times New Roman" panose="02020603050405020304" pitchFamily="18" charset="0"/>
                          <a:cs typeface="Times New Roman" panose="02020603050405020304" pitchFamily="18" charset="0"/>
                        </a:rPr>
                        <a:t>2022</a:t>
                      </a:r>
                      <a:endParaRPr lang="ru-RU" b="1"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68318181"/>
                  </a:ext>
                </a:extLst>
              </a:tr>
              <a:tr h="32867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aseline="30000" dirty="0">
                          <a:latin typeface="Times New Roman" panose="02020603050405020304" pitchFamily="18" charset="0"/>
                          <a:cs typeface="Times New Roman" panose="02020603050405020304" pitchFamily="18" charset="0"/>
                        </a:rPr>
                        <a:t>52</a:t>
                      </a:r>
                      <a:r>
                        <a:rPr lang="ru-RU" dirty="0">
                          <a:latin typeface="Times New Roman" panose="02020603050405020304" pitchFamily="18" charset="0"/>
                          <a:cs typeface="Times New Roman" panose="02020603050405020304" pitchFamily="18" charset="0"/>
                        </a:rPr>
                        <a:t>С</a:t>
                      </a:r>
                      <a:r>
                        <a:rPr lang="en-US"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10+</a:t>
                      </a:r>
                      <a:endParaRPr lang="ru-RU" baseline="30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MIVOC</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dirty="0">
                          <a:latin typeface="Times New Roman" panose="02020603050405020304" pitchFamily="18" charset="0"/>
                          <a:cs typeface="Times New Roman" panose="02020603050405020304" pitchFamily="18"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2.</a:t>
                      </a:r>
                      <a:r>
                        <a:rPr lang="ru-RU" dirty="0">
                          <a:latin typeface="Times New Roman" panose="02020603050405020304" pitchFamily="18" charset="0"/>
                          <a:cs typeface="Times New Roman" panose="02020603050405020304" pitchFamily="18" charset="0"/>
                        </a:rPr>
                        <a:t>6</a:t>
                      </a:r>
                      <a:r>
                        <a:rPr lang="en-US" dirty="0">
                          <a:latin typeface="Times New Roman" panose="02020603050405020304" pitchFamily="18" charset="0"/>
                          <a:cs typeface="Times New Roman" panose="02020603050405020304" pitchFamily="18" charset="0"/>
                        </a:rPr>
                        <a:t> pµA</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8178546"/>
                  </a:ext>
                </a:extLst>
              </a:tr>
              <a:tr h="291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aseline="30000" dirty="0">
                          <a:latin typeface="Times New Roman" panose="02020603050405020304" pitchFamily="18" charset="0"/>
                          <a:cs typeface="Times New Roman" panose="02020603050405020304" pitchFamily="18" charset="0"/>
                        </a:rPr>
                        <a:t>5</a:t>
                      </a:r>
                      <a:r>
                        <a:rPr lang="en-US" baseline="30000" dirty="0">
                          <a:latin typeface="Times New Roman" panose="02020603050405020304" pitchFamily="18" charset="0"/>
                          <a:cs typeface="Times New Roman" panose="02020603050405020304" pitchFamily="18" charset="0"/>
                        </a:rPr>
                        <a:t>4</a:t>
                      </a:r>
                      <a:r>
                        <a:rPr lang="ru-RU" dirty="0">
                          <a:latin typeface="Times New Roman" panose="02020603050405020304" pitchFamily="18" charset="0"/>
                          <a:cs typeface="Times New Roman" panose="02020603050405020304" pitchFamily="18" charset="0"/>
                        </a:rPr>
                        <a:t>С</a:t>
                      </a:r>
                      <a:r>
                        <a:rPr lang="en-US"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10+</a:t>
                      </a:r>
                      <a:endParaRPr lang="ru-RU" baseline="30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MIVOC</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dirty="0">
                          <a:latin typeface="Times New Roman" panose="02020603050405020304" pitchFamily="18" charset="0"/>
                          <a:cs typeface="Times New Roman" panose="02020603050405020304" pitchFamily="18" charset="0"/>
                        </a:rPr>
                        <a:t>216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5 </a:t>
                      </a:r>
                      <a:r>
                        <a:rPr lang="en-US" dirty="0">
                          <a:latin typeface="Times New Roman" panose="02020603050405020304" pitchFamily="18" charset="0"/>
                          <a:cs typeface="Times New Roman" panose="02020603050405020304" pitchFamily="18" charset="0"/>
                        </a:rPr>
                        <a:t>pµA</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1179634"/>
                  </a:ext>
                </a:extLst>
              </a:tr>
              <a:tr h="254508">
                <a:tc gridSpan="4">
                  <a:txBody>
                    <a:bodyPr/>
                    <a:lstStyle/>
                    <a:p>
                      <a:pPr algn="ctr"/>
                      <a:r>
                        <a:rPr lang="ru-RU" b="1" dirty="0">
                          <a:latin typeface="Times New Roman" panose="02020603050405020304" pitchFamily="18" charset="0"/>
                          <a:cs typeface="Times New Roman" panose="02020603050405020304" pitchFamily="18" charset="0"/>
                        </a:rPr>
                        <a:t>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74282525"/>
                  </a:ext>
                </a:extLst>
              </a:tr>
              <a:tr h="217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aseline="30000" dirty="0">
                          <a:latin typeface="Times New Roman" panose="02020603050405020304" pitchFamily="18" charset="0"/>
                          <a:cs typeface="Times New Roman" panose="02020603050405020304" pitchFamily="18" charset="0"/>
                        </a:rPr>
                        <a:t>5</a:t>
                      </a:r>
                      <a:r>
                        <a:rPr lang="en-US" baseline="30000" dirty="0">
                          <a:latin typeface="Times New Roman" panose="02020603050405020304" pitchFamily="18" charset="0"/>
                          <a:cs typeface="Times New Roman" panose="02020603050405020304" pitchFamily="18" charset="0"/>
                        </a:rPr>
                        <a:t>4</a:t>
                      </a:r>
                      <a:r>
                        <a:rPr lang="ru-RU" dirty="0">
                          <a:latin typeface="Times New Roman" panose="02020603050405020304" pitchFamily="18" charset="0"/>
                          <a:cs typeface="Times New Roman" panose="02020603050405020304" pitchFamily="18" charset="0"/>
                        </a:rPr>
                        <a:t>С</a:t>
                      </a:r>
                      <a:r>
                        <a:rPr lang="en-US"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10+</a:t>
                      </a:r>
                      <a:endParaRPr lang="ru-RU" baseline="30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MIVOC</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ru-RU" dirty="0">
                          <a:latin typeface="Times New Roman" panose="02020603050405020304" pitchFamily="18" charset="0"/>
                          <a:cs typeface="Times New Roman" panose="02020603050405020304" pitchFamily="18" charset="0"/>
                        </a:rPr>
                        <a:t>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32 </a:t>
                      </a:r>
                      <a:r>
                        <a:rPr lang="en-US" dirty="0">
                          <a:latin typeface="Times New Roman" panose="02020603050405020304" pitchFamily="18" charset="0"/>
                          <a:cs typeface="Times New Roman" panose="02020603050405020304" pitchFamily="18" charset="0"/>
                        </a:rPr>
                        <a:t>pµA</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3166284"/>
                  </a:ext>
                </a:extLst>
              </a:tr>
              <a:tr h="17438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aseline="30000" dirty="0">
                          <a:latin typeface="Times New Roman" panose="02020603050405020304" pitchFamily="18" charset="0"/>
                          <a:cs typeface="Times New Roman" panose="02020603050405020304" pitchFamily="18" charset="0"/>
                        </a:rPr>
                        <a:t>52</a:t>
                      </a:r>
                      <a:r>
                        <a:rPr lang="ru-RU" dirty="0">
                          <a:latin typeface="Times New Roman" panose="02020603050405020304" pitchFamily="18" charset="0"/>
                          <a:cs typeface="Times New Roman" panose="02020603050405020304" pitchFamily="18" charset="0"/>
                        </a:rPr>
                        <a:t>С</a:t>
                      </a:r>
                      <a:r>
                        <a:rPr lang="en-US" dirty="0">
                          <a:latin typeface="Times New Roman" panose="02020603050405020304" pitchFamily="18" charset="0"/>
                          <a:cs typeface="Times New Roman" panose="02020603050405020304" pitchFamily="18" charset="0"/>
                        </a:rPr>
                        <a:t>r</a:t>
                      </a:r>
                      <a:r>
                        <a:rPr lang="en-US" baseline="30000" dirty="0">
                          <a:latin typeface="Times New Roman" panose="02020603050405020304" pitchFamily="18" charset="0"/>
                          <a:cs typeface="Times New Roman" panose="02020603050405020304" pitchFamily="18" charset="0"/>
                        </a:rPr>
                        <a:t>10+</a:t>
                      </a:r>
                      <a:endParaRPr lang="ru-RU" baseline="300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MIVOC</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latin typeface="Times New Roman" panose="02020603050405020304" pitchFamily="18" charset="0"/>
                          <a:cs typeface="Times New Roman" panose="02020603050405020304" pitchFamily="18" charset="0"/>
                        </a:rPr>
                        <a:t>408</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pµA</a:t>
                      </a:r>
                      <a:endParaRPr lang="ru-RU"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5427821"/>
                  </a:ext>
                </a:extLst>
              </a:tr>
            </a:tbl>
          </a:graphicData>
        </a:graphic>
      </p:graphicFrame>
      <p:sp>
        <p:nvSpPr>
          <p:cNvPr id="13" name="TextBox 12">
            <a:extLst>
              <a:ext uri="{FF2B5EF4-FFF2-40B4-BE49-F238E27FC236}">
                <a16:creationId xmlns:a16="http://schemas.microsoft.com/office/drawing/2014/main" id="{2264C0EA-F0C4-4A4D-8293-1BBAA55AD5C4}"/>
              </a:ext>
            </a:extLst>
          </p:cNvPr>
          <p:cNvSpPr txBox="1"/>
          <p:nvPr/>
        </p:nvSpPr>
        <p:spPr>
          <a:xfrm>
            <a:off x="0" y="5877017"/>
            <a:ext cx="12192000" cy="707886"/>
          </a:xfrm>
          <a:prstGeom prst="rect">
            <a:avLst/>
          </a:prstGeom>
          <a:noFill/>
        </p:spPr>
        <p:txBody>
          <a:bodyPr wrap="square" rtlCol="0">
            <a:spAutoFit/>
          </a:bodyPr>
          <a:lstStyle/>
          <a:p>
            <a:pPr algn="just"/>
            <a:r>
              <a:rPr lang="en-US" sz="2000" dirty="0">
                <a:latin typeface="Century" panose="02040604050505020304" pitchFamily="18" charset="0"/>
                <a:cs typeface="Times New Roman" panose="02020603050405020304" pitchFamily="18" charset="0"/>
              </a:rPr>
              <a:t>Result</a:t>
            </a:r>
            <a:r>
              <a:rPr lang="ru-RU" sz="2000" dirty="0">
                <a:latin typeface="Century" panose="02040604050505020304" pitchFamily="18" charset="0"/>
                <a:cs typeface="Times New Roman" panose="02020603050405020304" pitchFamily="18" charset="0"/>
              </a:rPr>
              <a:t>: </a:t>
            </a:r>
            <a:r>
              <a:rPr lang="en-US" sz="2000" dirty="0">
                <a:latin typeface="Century" panose="02040604050505020304" pitchFamily="18" charset="0"/>
              </a:rPr>
              <a:t>In the period from 2021 to 2023, the time of work to obtain high-intensity </a:t>
            </a:r>
            <a:r>
              <a:rPr lang="en-US" sz="2000" baseline="30000" dirty="0">
                <a:latin typeface="Century" panose="02040604050505020304" pitchFamily="18" charset="0"/>
              </a:rPr>
              <a:t>52,54</a:t>
            </a:r>
            <a:r>
              <a:rPr lang="en-US" sz="2000" dirty="0">
                <a:latin typeface="Century" panose="02040604050505020304" pitchFamily="18" charset="0"/>
              </a:rPr>
              <a:t>Cr ion beams was </a:t>
            </a:r>
            <a:r>
              <a:rPr lang="en-US" sz="2000" b="1" dirty="0">
                <a:latin typeface="Century" panose="02040604050505020304" pitchFamily="18" charset="0"/>
              </a:rPr>
              <a:t>~2000 hours</a:t>
            </a:r>
            <a:r>
              <a:rPr lang="en-US" sz="2000" dirty="0">
                <a:latin typeface="Century" panose="02040604050505020304" pitchFamily="18" charset="0"/>
              </a:rPr>
              <a:t>. Maximum peak intensity 4.32 </a:t>
            </a:r>
            <a:r>
              <a:rPr lang="en-US" sz="2000" dirty="0">
                <a:latin typeface="Century" panose="02040604050505020304" pitchFamily="18" charset="0"/>
                <a:cs typeface="Times New Roman" panose="02020603050405020304" pitchFamily="18" charset="0"/>
              </a:rPr>
              <a:t>pµA</a:t>
            </a:r>
            <a:endParaRPr lang="ru-RU" sz="2000" b="1" dirty="0">
              <a:latin typeface="Century" panose="02040604050505020304" pitchFamily="18" charset="0"/>
              <a:cs typeface="Times New Roman" panose="02020603050405020304" pitchFamily="18" charset="0"/>
            </a:endParaRPr>
          </a:p>
        </p:txBody>
      </p:sp>
    </p:spTree>
    <p:extLst>
      <p:ext uri="{BB962C8B-B14F-4D97-AF65-F5344CB8AC3E}">
        <p14:creationId xmlns:p14="http://schemas.microsoft.com/office/powerpoint/2010/main" val="2224935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65" y="0"/>
            <a:ext cx="9396537" cy="717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Группа 1"/>
          <p:cNvGrpSpPr/>
          <p:nvPr/>
        </p:nvGrpSpPr>
        <p:grpSpPr>
          <a:xfrm>
            <a:off x="6384033" y="2917031"/>
            <a:ext cx="2476599" cy="1128668"/>
            <a:chOff x="4860032" y="2917031"/>
            <a:chExt cx="2476599" cy="1128668"/>
          </a:xfrm>
        </p:grpSpPr>
        <p:cxnSp>
          <p:nvCxnSpPr>
            <p:cNvPr id="8" name="Прямая соединительная линия 7"/>
            <p:cNvCxnSpPr/>
            <p:nvPr/>
          </p:nvCxnSpPr>
          <p:spPr>
            <a:xfrm flipV="1">
              <a:off x="4860032" y="2926556"/>
              <a:ext cx="2419449" cy="28642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V="1">
              <a:off x="4867191" y="3412331"/>
              <a:ext cx="2469440" cy="20543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4860032" y="3212976"/>
              <a:ext cx="7159" cy="40478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7267575" y="2917031"/>
              <a:ext cx="50006" cy="51435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rot="21332582">
              <a:off x="5214041" y="3584034"/>
              <a:ext cx="2052165" cy="461665"/>
            </a:xfrm>
            <a:prstGeom prst="rect">
              <a:avLst/>
            </a:prstGeom>
            <a:noFill/>
          </p:spPr>
          <p:txBody>
            <a:bodyPr wrap="none" rtlCol="0">
              <a:spAutoFit/>
            </a:bodyPr>
            <a:lstStyle/>
            <a:p>
              <a:r>
                <a:rPr lang="en-US" sz="2400" dirty="0">
                  <a:solidFill>
                    <a:srgbClr val="FFFF00"/>
                  </a:solidFill>
                  <a:latin typeface="Clarendon BT" panose="02040704040505020204" pitchFamily="18" charset="0"/>
                </a:rPr>
                <a:t>SH Islanders</a:t>
              </a:r>
              <a:endParaRPr lang="ru-RU" sz="2400" dirty="0">
                <a:solidFill>
                  <a:srgbClr val="FFFF00"/>
                </a:solidFill>
              </a:endParaRPr>
            </a:p>
          </p:txBody>
        </p:sp>
      </p:grpSp>
      <p:grpSp>
        <p:nvGrpSpPr>
          <p:cNvPr id="3" name="Группа 2"/>
          <p:cNvGrpSpPr/>
          <p:nvPr/>
        </p:nvGrpSpPr>
        <p:grpSpPr>
          <a:xfrm>
            <a:off x="2495600" y="3212293"/>
            <a:ext cx="3888432" cy="1014607"/>
            <a:chOff x="971600" y="3212292"/>
            <a:chExt cx="3888432" cy="1014607"/>
          </a:xfrm>
        </p:grpSpPr>
        <p:cxnSp>
          <p:nvCxnSpPr>
            <p:cNvPr id="19" name="Прямая соединительная линия 18"/>
            <p:cNvCxnSpPr/>
            <p:nvPr/>
          </p:nvCxnSpPr>
          <p:spPr>
            <a:xfrm flipV="1">
              <a:off x="1071563" y="3212292"/>
              <a:ext cx="3788469" cy="35005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V="1">
              <a:off x="971600" y="3617762"/>
              <a:ext cx="3885530" cy="31529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H="1">
              <a:off x="983456" y="3553475"/>
              <a:ext cx="88724" cy="40178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21332582">
              <a:off x="1560985" y="3765234"/>
              <a:ext cx="3054041" cy="461665"/>
            </a:xfrm>
            <a:prstGeom prst="rect">
              <a:avLst/>
            </a:prstGeom>
            <a:noFill/>
          </p:spPr>
          <p:txBody>
            <a:bodyPr wrap="none" rtlCol="0">
              <a:spAutoFit/>
            </a:bodyPr>
            <a:lstStyle/>
            <a:p>
              <a:r>
                <a:rPr lang="en-GB" sz="2400" b="1" dirty="0">
                  <a:solidFill>
                    <a:schemeClr val="bg2"/>
                  </a:solidFill>
                  <a:effectLst>
                    <a:outerShdw blurRad="38100" dist="38100" dir="2700000" algn="tl">
                      <a:srgbClr val="000000">
                        <a:alpha val="43137"/>
                      </a:srgbClr>
                    </a:outerShdw>
                  </a:effectLst>
                  <a:latin typeface="Clarendon BT" panose="02040704040505020204" pitchFamily="18" charset="0"/>
                </a:rPr>
                <a:t>daughter nuclides</a:t>
              </a:r>
            </a:p>
          </p:txBody>
        </p:sp>
      </p:grpSp>
    </p:spTree>
    <p:extLst>
      <p:ext uri="{BB962C8B-B14F-4D97-AF65-F5344CB8AC3E}">
        <p14:creationId xmlns:p14="http://schemas.microsoft.com/office/powerpoint/2010/main" val="3615343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BBC3742E-77E3-4592-9D6D-8C2D691BA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5" y="3144747"/>
            <a:ext cx="4658269" cy="3472769"/>
          </a:xfrm>
          <a:prstGeom prst="rect">
            <a:avLst/>
          </a:prstGeom>
        </p:spPr>
      </p:pic>
      <p:grpSp>
        <p:nvGrpSpPr>
          <p:cNvPr id="5" name="Группа 4">
            <a:extLst>
              <a:ext uri="{FF2B5EF4-FFF2-40B4-BE49-F238E27FC236}">
                <a16:creationId xmlns:a16="http://schemas.microsoft.com/office/drawing/2014/main" id="{11B3BF26-ED02-4200-9572-2816820F50F2}"/>
              </a:ext>
            </a:extLst>
          </p:cNvPr>
          <p:cNvGrpSpPr/>
          <p:nvPr/>
        </p:nvGrpSpPr>
        <p:grpSpPr>
          <a:xfrm>
            <a:off x="-133165" y="1"/>
            <a:ext cx="12321073" cy="1109511"/>
            <a:chOff x="-195901" y="1"/>
            <a:chExt cx="12383809" cy="1251698"/>
          </a:xfrm>
        </p:grpSpPr>
        <p:pic>
          <p:nvPicPr>
            <p:cNvPr id="6" name="Рисунок 5">
              <a:extLst>
                <a:ext uri="{FF2B5EF4-FFF2-40B4-BE49-F238E27FC236}">
                  <a16:creationId xmlns:a16="http://schemas.microsoft.com/office/drawing/2014/main" id="{A9FB8098-BBCC-4E91-9D52-E1A783A8EF49}"/>
                </a:ext>
              </a:extLst>
            </p:cNvPr>
            <p:cNvPicPr>
              <a:picLocks/>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6708" y="1"/>
              <a:ext cx="1321200" cy="900000"/>
            </a:xfrm>
            <a:prstGeom prst="rect">
              <a:avLst/>
            </a:prstGeom>
          </p:spPr>
        </p:pic>
        <p:pic>
          <p:nvPicPr>
            <p:cNvPr id="7" name="Рисунок 6">
              <a:extLst>
                <a:ext uri="{FF2B5EF4-FFF2-40B4-BE49-F238E27FC236}">
                  <a16:creationId xmlns:a16="http://schemas.microsoft.com/office/drawing/2014/main" id="{64CFA6F0-E686-4EC8-AC7B-FCC56AD74B8F}"/>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21396"/>
            <a:stretch/>
          </p:blipFill>
          <p:spPr>
            <a:xfrm>
              <a:off x="14861" y="1"/>
              <a:ext cx="1322459" cy="900000"/>
            </a:xfrm>
            <a:prstGeom prst="rect">
              <a:avLst/>
            </a:prstGeom>
          </p:spPr>
        </p:pic>
        <p:sp>
          <p:nvSpPr>
            <p:cNvPr id="8" name="TextBox 7">
              <a:extLst>
                <a:ext uri="{FF2B5EF4-FFF2-40B4-BE49-F238E27FC236}">
                  <a16:creationId xmlns:a16="http://schemas.microsoft.com/office/drawing/2014/main" id="{53CE0C35-0638-4891-8C49-E0ACE377D403}"/>
                </a:ext>
              </a:extLst>
            </p:cNvPr>
            <p:cNvSpPr txBox="1"/>
            <p:nvPr/>
          </p:nvSpPr>
          <p:spPr>
            <a:xfrm>
              <a:off x="-195901" y="790034"/>
              <a:ext cx="1793882" cy="461665"/>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Joint Institute</a:t>
              </a:r>
            </a:p>
            <a:p>
              <a:pPr algn="ctr"/>
              <a:r>
                <a:rPr lang="en-US" sz="1200" dirty="0">
                  <a:latin typeface="Times New Roman" panose="02020603050405020304" pitchFamily="18" charset="0"/>
                  <a:cs typeface="Times New Roman" panose="02020603050405020304" pitchFamily="18" charset="0"/>
                </a:rPr>
                <a:t> for  Nuclear Research</a:t>
              </a:r>
              <a:endParaRPr lang="ru-RU" sz="1200" dirty="0">
                <a:latin typeface="Times New Roman" panose="02020603050405020304" pitchFamily="18" charset="0"/>
                <a:cs typeface="Times New Roman" panose="02020603050405020304" pitchFamily="18" charset="0"/>
              </a:endParaRPr>
            </a:p>
          </p:txBody>
        </p:sp>
      </p:grpSp>
      <p:pic>
        <p:nvPicPr>
          <p:cNvPr id="15" name="Рисунок 14">
            <a:extLst>
              <a:ext uri="{FF2B5EF4-FFF2-40B4-BE49-F238E27FC236}">
                <a16:creationId xmlns:a16="http://schemas.microsoft.com/office/drawing/2014/main" id="{55E3529F-D710-4C67-902C-5903EA5E6204}"/>
              </a:ext>
            </a:extLst>
          </p:cNvPr>
          <p:cNvPicPr>
            <a:picLocks noChangeAspect="1"/>
          </p:cNvPicPr>
          <p:nvPr/>
        </p:nvPicPr>
        <p:blipFill>
          <a:blip r:embed="rId6" cstate="print">
            <a:extLst>
              <a:ext uri="{28A0092B-C50C-407E-A947-70E740481C1C}">
                <a14:useLocalDpi xmlns:a14="http://schemas.microsoft.com/office/drawing/2010/main" val="0"/>
              </a:ext>
            </a:extLst>
          </a:blip>
          <a:srcRect l="27190" t="27313" r="27583" b="32546"/>
          <a:stretch>
            <a:fillRect/>
          </a:stretch>
        </p:blipFill>
        <p:spPr>
          <a:xfrm>
            <a:off x="5143366" y="4908574"/>
            <a:ext cx="1252865" cy="1080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Рисунок 15">
            <a:extLst>
              <a:ext uri="{FF2B5EF4-FFF2-40B4-BE49-F238E27FC236}">
                <a16:creationId xmlns:a16="http://schemas.microsoft.com/office/drawing/2014/main" id="{BBD04C8A-8D80-4785-A44E-37371804AE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3298187"/>
            <a:ext cx="1252865" cy="1060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Рисунок 16">
            <a:extLst>
              <a:ext uri="{FF2B5EF4-FFF2-40B4-BE49-F238E27FC236}">
                <a16:creationId xmlns:a16="http://schemas.microsoft.com/office/drawing/2014/main" id="{28DAFF9B-4C29-439C-984E-E539D18EE62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9910819" y="3368235"/>
            <a:ext cx="1162595" cy="10543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Рисунок 26">
            <a:extLst>
              <a:ext uri="{FF2B5EF4-FFF2-40B4-BE49-F238E27FC236}">
                <a16:creationId xmlns:a16="http://schemas.microsoft.com/office/drawing/2014/main" id="{DED19D42-173B-4428-833C-9A2895BBBBFB}"/>
              </a:ext>
            </a:extLst>
          </p:cNvPr>
          <p:cNvPicPr>
            <a:picLocks noChangeAspect="1"/>
          </p:cNvPicPr>
          <p:nvPr/>
        </p:nvPicPr>
        <p:blipFill>
          <a:blip r:embed="rId9"/>
          <a:stretch>
            <a:fillRect/>
          </a:stretch>
        </p:blipFill>
        <p:spPr>
          <a:xfrm>
            <a:off x="6679775" y="4137888"/>
            <a:ext cx="3897558" cy="27005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Рисунок 28">
            <a:extLst>
              <a:ext uri="{FF2B5EF4-FFF2-40B4-BE49-F238E27FC236}">
                <a16:creationId xmlns:a16="http://schemas.microsoft.com/office/drawing/2014/main" id="{440E54D2-B7A1-454E-9D89-CAEB87B14C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1495" y="4841812"/>
            <a:ext cx="2204621" cy="311339"/>
          </a:xfrm>
          <a:prstGeom prst="rect">
            <a:avLst/>
          </a:prstGeom>
        </p:spPr>
      </p:pic>
      <p:cxnSp>
        <p:nvCxnSpPr>
          <p:cNvPr id="31" name="Прямая со стрелкой 30">
            <a:extLst>
              <a:ext uri="{FF2B5EF4-FFF2-40B4-BE49-F238E27FC236}">
                <a16:creationId xmlns:a16="http://schemas.microsoft.com/office/drawing/2014/main" id="{EA9E9F25-9CBC-4712-9C70-DD99504D97F6}"/>
              </a:ext>
            </a:extLst>
          </p:cNvPr>
          <p:cNvCxnSpPr>
            <a:stCxn id="15" idx="3"/>
          </p:cNvCxnSpPr>
          <p:nvPr/>
        </p:nvCxnSpPr>
        <p:spPr>
          <a:xfrm flipV="1">
            <a:off x="6396231" y="4908574"/>
            <a:ext cx="830821" cy="54022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2C801068-DD1D-4339-A3FE-D939C4991EEC}"/>
              </a:ext>
            </a:extLst>
          </p:cNvPr>
          <p:cNvCxnSpPr>
            <a:cxnSpLocks/>
          </p:cNvCxnSpPr>
          <p:nvPr/>
        </p:nvCxnSpPr>
        <p:spPr>
          <a:xfrm>
            <a:off x="7267346" y="4285241"/>
            <a:ext cx="566822" cy="2159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a:extLst>
              <a:ext uri="{FF2B5EF4-FFF2-40B4-BE49-F238E27FC236}">
                <a16:creationId xmlns:a16="http://schemas.microsoft.com/office/drawing/2014/main" id="{24E1BE93-79A9-4349-8A51-6AC8E86A9E98}"/>
              </a:ext>
            </a:extLst>
          </p:cNvPr>
          <p:cNvCxnSpPr>
            <a:cxnSpLocks/>
          </p:cNvCxnSpPr>
          <p:nvPr/>
        </p:nvCxnSpPr>
        <p:spPr>
          <a:xfrm flipH="1">
            <a:off x="8628554" y="4393230"/>
            <a:ext cx="1282265" cy="10158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Рисунок 3">
            <a:extLst>
              <a:ext uri="{FF2B5EF4-FFF2-40B4-BE49-F238E27FC236}">
                <a16:creationId xmlns:a16="http://schemas.microsoft.com/office/drawing/2014/main" id="{8D37B13D-3CC2-48D2-BEBC-E2B0E89A11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86731" y="103503"/>
            <a:ext cx="9342615" cy="2899100"/>
          </a:xfrm>
          <a:prstGeom prst="rect">
            <a:avLst/>
          </a:prstGeom>
        </p:spPr>
      </p:pic>
      <p:sp>
        <p:nvSpPr>
          <p:cNvPr id="9" name="Прямоугольник 8">
            <a:extLst>
              <a:ext uri="{FF2B5EF4-FFF2-40B4-BE49-F238E27FC236}">
                <a16:creationId xmlns:a16="http://schemas.microsoft.com/office/drawing/2014/main" id="{38A0E916-5C6B-40ED-983E-E0EDDEE3E74B}"/>
              </a:ext>
            </a:extLst>
          </p:cNvPr>
          <p:cNvSpPr/>
          <p:nvPr/>
        </p:nvSpPr>
        <p:spPr>
          <a:xfrm>
            <a:off x="5193358" y="5980875"/>
            <a:ext cx="1047082" cy="338554"/>
          </a:xfrm>
          <a:prstGeom prst="rect">
            <a:avLst/>
          </a:prstGeom>
        </p:spPr>
        <p:txBody>
          <a:bodyPr wrap="none">
            <a:spAutoFit/>
          </a:bodyPr>
          <a:lstStyle/>
          <a:p>
            <a:r>
              <a:rPr lang="en-US" sz="1600" dirty="0">
                <a:solidFill>
                  <a:schemeClr val="accent1">
                    <a:lumMod val="75000"/>
                  </a:schemeClr>
                </a:solidFill>
                <a:latin typeface="Times New Roman" panose="02020603050405020304" pitchFamily="18" charset="0"/>
                <a:cs typeface="Times New Roman" panose="02020603050405020304" pitchFamily="18" charset="0"/>
              </a:rPr>
              <a:t>Ion source</a:t>
            </a:r>
            <a:endParaRPr lang="ru-RU" sz="1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58C64BC0-B606-4AED-9642-30DE98A2BB54}"/>
              </a:ext>
            </a:extLst>
          </p:cNvPr>
          <p:cNvSpPr txBox="1"/>
          <p:nvPr/>
        </p:nvSpPr>
        <p:spPr>
          <a:xfrm>
            <a:off x="5880180" y="4290632"/>
            <a:ext cx="1506738" cy="338554"/>
          </a:xfrm>
          <a:prstGeom prst="rect">
            <a:avLst/>
          </a:prstGeom>
          <a:noFill/>
        </p:spPr>
        <p:txBody>
          <a:bodyPr wrap="square" rtlCol="0">
            <a:spAutoFit/>
          </a:bodyPr>
          <a:lstStyle/>
          <a:p>
            <a:pPr algn="ctr"/>
            <a:r>
              <a:rPr lang="en-US" sz="1600" dirty="0">
                <a:solidFill>
                  <a:schemeClr val="accent1">
                    <a:lumMod val="75000"/>
                  </a:schemeClr>
                </a:solidFill>
                <a:latin typeface="Times New Roman" panose="02020603050405020304" pitchFamily="18" charset="0"/>
                <a:cs typeface="Times New Roman" panose="02020603050405020304" pitchFamily="18" charset="0"/>
              </a:rPr>
              <a:t>Axial injection</a:t>
            </a:r>
            <a:endParaRPr lang="ru-RU" sz="1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2CF5CA76-B452-443D-B391-1A979D6C4D28}"/>
              </a:ext>
            </a:extLst>
          </p:cNvPr>
          <p:cNvSpPr txBox="1"/>
          <p:nvPr/>
        </p:nvSpPr>
        <p:spPr>
          <a:xfrm>
            <a:off x="9738406" y="4365827"/>
            <a:ext cx="2080563" cy="369332"/>
          </a:xfrm>
          <a:prstGeom prst="rect">
            <a:avLst/>
          </a:prstGeom>
          <a:noFill/>
        </p:spPr>
        <p:txBody>
          <a:bodyPr wrap="square" rtlCol="0">
            <a:spAutoFit/>
          </a:bodyPr>
          <a:lstStyle/>
          <a:p>
            <a:pPr algn="ctr"/>
            <a:r>
              <a:rPr lang="en-US" dirty="0">
                <a:solidFill>
                  <a:schemeClr val="accent1">
                    <a:lumMod val="75000"/>
                  </a:schemeClr>
                </a:solidFill>
                <a:latin typeface="Times New Roman" panose="02020603050405020304" pitchFamily="18" charset="0"/>
                <a:cs typeface="Times New Roman" panose="02020603050405020304" pitchFamily="18" charset="0"/>
              </a:rPr>
              <a:t>Transport channel</a:t>
            </a:r>
            <a:endParaRPr lang="ru-RU"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30" name="Номер слайда 3">
            <a:extLst>
              <a:ext uri="{FF2B5EF4-FFF2-40B4-BE49-F238E27FC236}">
                <a16:creationId xmlns:a16="http://schemas.microsoft.com/office/drawing/2014/main" id="{931F1DFC-FCF8-43AF-95D5-7AE6BD6D6748}"/>
              </a:ext>
            </a:extLst>
          </p:cNvPr>
          <p:cNvSpPr>
            <a:spLocks noGrp="1"/>
          </p:cNvSpPr>
          <p:nvPr>
            <p:ph type="sldNum" sz="quarter" idx="12"/>
          </p:nvPr>
        </p:nvSpPr>
        <p:spPr>
          <a:xfrm>
            <a:off x="9444708" y="6492875"/>
            <a:ext cx="2743200" cy="365125"/>
          </a:xfrm>
        </p:spPr>
        <p:txBody>
          <a:bodyPr/>
          <a:lstStyle/>
          <a:p>
            <a:fld id="{9A090C27-8829-4A5D-B5D6-D30D432A0B90}" type="slidenum">
              <a:rPr lang="ru-RU" sz="2400" b="1" smtClean="0">
                <a:solidFill>
                  <a:schemeClr val="tx1">
                    <a:lumMod val="95000"/>
                    <a:lumOff val="5000"/>
                  </a:schemeClr>
                </a:solidFill>
                <a:latin typeface="Times New Roman" panose="02020603050405020304" pitchFamily="18" charset="0"/>
                <a:cs typeface="Times New Roman" panose="02020603050405020304" pitchFamily="18" charset="0"/>
              </a:rPr>
              <a:t>60</a:t>
            </a:fld>
            <a:endParaRPr lang="ru-RU" sz="18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070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3F1B71CA-0830-4FA5-AB46-9AD2EA4FB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2" y="0"/>
            <a:ext cx="12177138" cy="6929851"/>
          </a:xfrm>
          <a:prstGeom prst="rect">
            <a:avLst/>
          </a:prstGeom>
        </p:spPr>
      </p:pic>
      <p:sp>
        <p:nvSpPr>
          <p:cNvPr id="4" name="TextBox 3">
            <a:extLst>
              <a:ext uri="{FF2B5EF4-FFF2-40B4-BE49-F238E27FC236}">
                <a16:creationId xmlns:a16="http://schemas.microsoft.com/office/drawing/2014/main" id="{F5A79438-6902-4286-BEBB-107B407EA072}"/>
              </a:ext>
            </a:extLst>
          </p:cNvPr>
          <p:cNvSpPr txBox="1"/>
          <p:nvPr/>
        </p:nvSpPr>
        <p:spPr>
          <a:xfrm>
            <a:off x="2036849" y="5723607"/>
            <a:ext cx="7932774" cy="584775"/>
          </a:xfrm>
          <a:prstGeom prst="rect">
            <a:avLst/>
          </a:prstGeom>
          <a:solidFill>
            <a:schemeClr val="lt1">
              <a:alpha val="77000"/>
            </a:schemeClr>
          </a:solidFill>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US" sz="3200" dirty="0">
                <a:solidFill>
                  <a:srgbClr val="002060"/>
                </a:solidFill>
                <a:latin typeface="Times New Roman" panose="02020603050405020304" pitchFamily="18" charset="0"/>
                <a:cs typeface="Times New Roman" panose="02020603050405020304" pitchFamily="18" charset="0"/>
              </a:rPr>
              <a:t>THANK </a:t>
            </a:r>
            <a:r>
              <a:rPr lang="ru-RU" sz="3200" dirty="0">
                <a:solidFill>
                  <a:srgbClr val="002060"/>
                </a:solidFill>
                <a:latin typeface="Times New Roman" panose="02020603050405020304" pitchFamily="18" charset="0"/>
                <a:cs typeface="Times New Roman" panose="02020603050405020304" pitchFamily="18" charset="0"/>
              </a:rPr>
              <a:t>  </a:t>
            </a:r>
            <a:r>
              <a:rPr lang="en-US" sz="3200" dirty="0">
                <a:solidFill>
                  <a:srgbClr val="002060"/>
                </a:solidFill>
                <a:latin typeface="Times New Roman" panose="02020603050405020304" pitchFamily="18" charset="0"/>
                <a:cs typeface="Times New Roman" panose="02020603050405020304" pitchFamily="18" charset="0"/>
              </a:rPr>
              <a:t>YOU</a:t>
            </a:r>
            <a:r>
              <a:rPr lang="ru-RU" sz="3200" dirty="0">
                <a:solidFill>
                  <a:srgbClr val="002060"/>
                </a:solidFill>
                <a:latin typeface="Times New Roman" panose="02020603050405020304" pitchFamily="18" charset="0"/>
                <a:cs typeface="Times New Roman" panose="02020603050405020304" pitchFamily="18" charset="0"/>
              </a:rPr>
              <a:t> </a:t>
            </a:r>
            <a:r>
              <a:rPr lang="en-US" sz="3200" dirty="0">
                <a:solidFill>
                  <a:srgbClr val="002060"/>
                </a:solidFill>
                <a:latin typeface="Times New Roman" panose="02020603050405020304" pitchFamily="18" charset="0"/>
                <a:cs typeface="Times New Roman" panose="02020603050405020304" pitchFamily="18" charset="0"/>
              </a:rPr>
              <a:t> FOR</a:t>
            </a:r>
            <a:r>
              <a:rPr lang="ru-RU" sz="3200" dirty="0">
                <a:solidFill>
                  <a:srgbClr val="002060"/>
                </a:solidFill>
                <a:latin typeface="Times New Roman" panose="02020603050405020304" pitchFamily="18" charset="0"/>
                <a:cs typeface="Times New Roman" panose="02020603050405020304" pitchFamily="18" charset="0"/>
              </a:rPr>
              <a:t> </a:t>
            </a:r>
            <a:r>
              <a:rPr lang="en-US" sz="3200" dirty="0">
                <a:solidFill>
                  <a:srgbClr val="002060"/>
                </a:solidFill>
                <a:latin typeface="Times New Roman" panose="02020603050405020304" pitchFamily="18" charset="0"/>
                <a:cs typeface="Times New Roman" panose="02020603050405020304" pitchFamily="18" charset="0"/>
              </a:rPr>
              <a:t> YOUR</a:t>
            </a:r>
            <a:r>
              <a:rPr lang="ru-RU" sz="3200" dirty="0">
                <a:solidFill>
                  <a:srgbClr val="002060"/>
                </a:solidFill>
                <a:latin typeface="Times New Roman" panose="02020603050405020304" pitchFamily="18" charset="0"/>
                <a:cs typeface="Times New Roman" panose="02020603050405020304" pitchFamily="18" charset="0"/>
              </a:rPr>
              <a:t>  </a:t>
            </a:r>
            <a:r>
              <a:rPr lang="en-US" sz="3200" dirty="0">
                <a:solidFill>
                  <a:srgbClr val="002060"/>
                </a:solidFill>
                <a:latin typeface="Times New Roman" panose="02020603050405020304" pitchFamily="18" charset="0"/>
                <a:cs typeface="Times New Roman" panose="02020603050405020304" pitchFamily="18" charset="0"/>
              </a:rPr>
              <a:t> ATTENTION</a:t>
            </a:r>
            <a:r>
              <a:rPr lang="ru-RU" sz="3200" dirty="0">
                <a:solidFill>
                  <a:srgbClr val="002060"/>
                </a:solidFill>
                <a:latin typeface="Times New Roman" panose="02020603050405020304" pitchFamily="18" charset="0"/>
                <a:cs typeface="Times New Roman" panose="02020603050405020304" pitchFamily="18" charset="0"/>
              </a:rPr>
              <a:t>!</a:t>
            </a:r>
          </a:p>
        </p:txBody>
      </p:sp>
      <p:pic>
        <p:nvPicPr>
          <p:cNvPr id="7" name="Рисунок 6">
            <a:extLst>
              <a:ext uri="{FF2B5EF4-FFF2-40B4-BE49-F238E27FC236}">
                <a16:creationId xmlns:a16="http://schemas.microsoft.com/office/drawing/2014/main" id="{AC1CA535-3E9E-4033-A8AF-CB9A264B33EA}"/>
              </a:ext>
            </a:extLst>
          </p:cNvPr>
          <p:cNvPicPr>
            <a:picLocks/>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6708" y="1"/>
            <a:ext cx="1321200" cy="900000"/>
          </a:xfrm>
          <a:prstGeom prst="rect">
            <a:avLst/>
          </a:prstGeom>
        </p:spPr>
      </p:pic>
      <p:pic>
        <p:nvPicPr>
          <p:cNvPr id="10" name="Рисунок 9">
            <a:extLst>
              <a:ext uri="{FF2B5EF4-FFF2-40B4-BE49-F238E27FC236}">
                <a16:creationId xmlns:a16="http://schemas.microsoft.com/office/drawing/2014/main" id="{EFC51D4C-8A5E-43F6-BEE6-38F8965647A5}"/>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b="21396"/>
          <a:stretch/>
        </p:blipFill>
        <p:spPr>
          <a:xfrm>
            <a:off x="14861" y="1"/>
            <a:ext cx="1322459" cy="900000"/>
          </a:xfrm>
          <a:prstGeom prst="rect">
            <a:avLst/>
          </a:prstGeom>
        </p:spPr>
      </p:pic>
      <p:sp>
        <p:nvSpPr>
          <p:cNvPr id="11" name="TextBox 10">
            <a:extLst>
              <a:ext uri="{FF2B5EF4-FFF2-40B4-BE49-F238E27FC236}">
                <a16:creationId xmlns:a16="http://schemas.microsoft.com/office/drawing/2014/main" id="{3236922D-1A3C-407A-B2AD-D6A3D0F5E8F7}"/>
              </a:ext>
            </a:extLst>
          </p:cNvPr>
          <p:cNvSpPr txBox="1"/>
          <p:nvPr/>
        </p:nvSpPr>
        <p:spPr>
          <a:xfrm>
            <a:off x="-195901" y="790034"/>
            <a:ext cx="1793882" cy="461665"/>
          </a:xfrm>
          <a:prstGeom prst="rect">
            <a:avLst/>
          </a:prstGeom>
          <a:noFill/>
        </p:spPr>
        <p:txBody>
          <a:bodyPr wrap="square" rtlCol="0">
            <a:spAutoFit/>
          </a:bodyPr>
          <a:lstStyle/>
          <a:p>
            <a:pPr algn="ctr"/>
            <a:r>
              <a:rPr lang="en-US" sz="1200" dirty="0">
                <a:latin typeface="Times New Roman" panose="02020603050405020304" pitchFamily="18" charset="0"/>
                <a:cs typeface="Times New Roman" panose="02020603050405020304" pitchFamily="18" charset="0"/>
              </a:rPr>
              <a:t>Joint Institute</a:t>
            </a:r>
          </a:p>
          <a:p>
            <a:pPr algn="ctr"/>
            <a:r>
              <a:rPr lang="en-US" sz="1200" dirty="0">
                <a:latin typeface="Times New Roman" panose="02020603050405020304" pitchFamily="18" charset="0"/>
                <a:cs typeface="Times New Roman" panose="02020603050405020304" pitchFamily="18" charset="0"/>
              </a:rPr>
              <a:t> for  Nuclear Research</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8926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315452" y="6205380"/>
            <a:ext cx="9079831" cy="320173"/>
          </a:xfrm>
        </p:spPr>
        <p:txBody>
          <a:bodyPr>
            <a:normAutofit fontScale="55000" lnSpcReduction="20000"/>
          </a:bodyPr>
          <a:lstStyle/>
          <a:p>
            <a:r>
              <a:rPr lang="en-US" i="1" dirty="0"/>
              <a:t>Plan of the experimental building of FLNR. Hatch is the straight-through passage in the celling of the experimental hall 115. </a:t>
            </a:r>
            <a:endParaRPr lang="ru-RU" dirty="0"/>
          </a:p>
          <a:p>
            <a:endParaRPr lang="ru-RU" dirty="0"/>
          </a:p>
        </p:txBody>
      </p:sp>
      <p:grpSp>
        <p:nvGrpSpPr>
          <p:cNvPr id="4" name="Group 105056"/>
          <p:cNvGrpSpPr/>
          <p:nvPr/>
        </p:nvGrpSpPr>
        <p:grpSpPr>
          <a:xfrm>
            <a:off x="3529263" y="431166"/>
            <a:ext cx="5359806" cy="5472330"/>
            <a:chOff x="0" y="0"/>
            <a:chExt cx="5576168" cy="6052212"/>
          </a:xfrm>
        </p:grpSpPr>
        <p:sp>
          <p:nvSpPr>
            <p:cNvPr id="5" name="Rectangle 1147"/>
            <p:cNvSpPr/>
            <p:nvPr/>
          </p:nvSpPr>
          <p:spPr>
            <a:xfrm>
              <a:off x="5534024" y="5824579"/>
              <a:ext cx="42144" cy="227633"/>
            </a:xfrm>
            <a:prstGeom prst="rect">
              <a:avLst/>
            </a:prstGeom>
            <a:ln>
              <a:noFill/>
            </a:ln>
          </p:spPr>
          <p:txBody>
            <a:bodyPr vert="horz" lIns="0" tIns="0" rIns="0" bIns="0" rtlCol="0">
              <a:noAutofit/>
            </a:bodyPr>
            <a:lstStyle/>
            <a:p>
              <a:pPr marL="6350" marR="316230" indent="-6350" algn="l">
                <a:lnSpc>
                  <a:spcPct val="107000"/>
                </a:lnSpc>
                <a:spcAft>
                  <a:spcPts val="800"/>
                </a:spcAft>
              </a:pPr>
              <a:r>
                <a:rPr lang="ru-RU" sz="1100">
                  <a:solidFill>
                    <a:srgbClr val="000000"/>
                  </a:solidFill>
                  <a:effectLst/>
                  <a:latin typeface="Calibri" panose="020F0502020204030204" pitchFamily="34" charset="0"/>
                  <a:ea typeface="Calibri" panose="020F0502020204030204" pitchFamily="34" charset="0"/>
                </a:rPr>
                <a:t> </a:t>
              </a:r>
            </a:p>
          </p:txBody>
        </p:sp>
        <p:pic>
          <p:nvPicPr>
            <p:cNvPr id="6" name="Picture 1188"/>
            <p:cNvPicPr/>
            <p:nvPr/>
          </p:nvPicPr>
          <p:blipFill>
            <a:blip r:embed="rId2"/>
            <a:stretch>
              <a:fillRect/>
            </a:stretch>
          </p:blipFill>
          <p:spPr>
            <a:xfrm>
              <a:off x="0" y="0"/>
              <a:ext cx="5534660" cy="5954883"/>
            </a:xfrm>
            <a:prstGeom prst="rect">
              <a:avLst/>
            </a:prstGeom>
          </p:spPr>
        </p:pic>
        <p:pic>
          <p:nvPicPr>
            <p:cNvPr id="7" name="Picture 1190"/>
            <p:cNvPicPr/>
            <p:nvPr/>
          </p:nvPicPr>
          <p:blipFill>
            <a:blip r:embed="rId3"/>
            <a:stretch>
              <a:fillRect/>
            </a:stretch>
          </p:blipFill>
          <p:spPr>
            <a:xfrm>
              <a:off x="2647568" y="4354829"/>
              <a:ext cx="1011936" cy="329184"/>
            </a:xfrm>
            <a:prstGeom prst="rect">
              <a:avLst/>
            </a:prstGeom>
          </p:spPr>
        </p:pic>
        <p:sp>
          <p:nvSpPr>
            <p:cNvPr id="8" name="Rectangle 1191"/>
            <p:cNvSpPr/>
            <p:nvPr/>
          </p:nvSpPr>
          <p:spPr>
            <a:xfrm>
              <a:off x="2739008" y="4359232"/>
              <a:ext cx="1429130" cy="224466"/>
            </a:xfrm>
            <a:prstGeom prst="rect">
              <a:avLst/>
            </a:prstGeom>
            <a:ln>
              <a:noFill/>
            </a:ln>
          </p:spPr>
          <p:txBody>
            <a:bodyPr vert="horz" lIns="0" tIns="0" rIns="0" bIns="0" rtlCol="0">
              <a:noAutofit/>
            </a:bodyPr>
            <a:lstStyle/>
            <a:p>
              <a:pPr marL="6350" marR="316230" indent="-6350" algn="l">
                <a:lnSpc>
                  <a:spcPct val="107000"/>
                </a:lnSpc>
                <a:spcAft>
                  <a:spcPts val="800"/>
                </a:spcAft>
              </a:pPr>
              <a:r>
                <a:rPr lang="ru-RU" sz="1200" dirty="0" err="1">
                  <a:solidFill>
                    <a:srgbClr val="FF0000"/>
                  </a:solidFill>
                  <a:effectLst/>
                  <a:latin typeface="Times New Roman" panose="02020603050405020304" pitchFamily="18" charset="0"/>
                  <a:ea typeface="Times New Roman" panose="02020603050405020304" pitchFamily="18" charset="0"/>
                </a:rPr>
                <a:t>Experimental</a:t>
              </a:r>
              <a:r>
                <a:rPr lang="ru-RU" sz="1200" dirty="0">
                  <a:solidFill>
                    <a:srgbClr val="FF0000"/>
                  </a:solidFill>
                  <a:effectLst/>
                  <a:latin typeface="Times New Roman" panose="02020603050405020304" pitchFamily="18" charset="0"/>
                  <a:ea typeface="Times New Roman" panose="02020603050405020304" pitchFamily="18"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9" name="Rectangle 1192"/>
            <p:cNvSpPr/>
            <p:nvPr/>
          </p:nvSpPr>
          <p:spPr>
            <a:xfrm>
              <a:off x="2739007" y="4532968"/>
              <a:ext cx="1295400" cy="224466"/>
            </a:xfrm>
            <a:prstGeom prst="rect">
              <a:avLst/>
            </a:prstGeom>
            <a:ln>
              <a:noFill/>
            </a:ln>
          </p:spPr>
          <p:txBody>
            <a:bodyPr vert="horz" lIns="0" tIns="0" rIns="0" bIns="0" rtlCol="0">
              <a:noAutofit/>
            </a:bodyPr>
            <a:lstStyle/>
            <a:p>
              <a:pPr marL="6350" marR="316230" indent="-6350" algn="l">
                <a:lnSpc>
                  <a:spcPct val="107000"/>
                </a:lnSpc>
                <a:spcAft>
                  <a:spcPts val="800"/>
                </a:spcAft>
              </a:pPr>
              <a:r>
                <a:rPr lang="ru-RU" sz="1200" dirty="0" err="1">
                  <a:solidFill>
                    <a:srgbClr val="FF0000"/>
                  </a:solidFill>
                  <a:effectLst/>
                  <a:latin typeface="Times New Roman" panose="02020603050405020304" pitchFamily="18" charset="0"/>
                  <a:ea typeface="Times New Roman" panose="02020603050405020304" pitchFamily="18" charset="0"/>
                </a:rPr>
                <a:t>Hall</a:t>
              </a:r>
              <a:r>
                <a:rPr lang="ru-RU" sz="1200" dirty="0">
                  <a:solidFill>
                    <a:srgbClr val="FF0000"/>
                  </a:solidFill>
                  <a:effectLst/>
                  <a:latin typeface="Times New Roman" panose="02020603050405020304" pitchFamily="18" charset="0"/>
                  <a:ea typeface="Times New Roman" panose="02020603050405020304" pitchFamily="18" charset="0"/>
                </a:rPr>
                <a:t> n.115</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0" name="Rectangle 1193"/>
            <p:cNvSpPr/>
            <p:nvPr/>
          </p:nvSpPr>
          <p:spPr>
            <a:xfrm>
              <a:off x="3382136" y="4532968"/>
              <a:ext cx="50673" cy="224466"/>
            </a:xfrm>
            <a:prstGeom prst="rect">
              <a:avLst/>
            </a:prstGeom>
            <a:ln>
              <a:noFill/>
            </a:ln>
          </p:spPr>
          <p:txBody>
            <a:bodyPr vert="horz" lIns="0" tIns="0" rIns="0" bIns="0" rtlCol="0">
              <a:noAutofit/>
            </a:bodyPr>
            <a:lstStyle/>
            <a:p>
              <a:pPr marL="6350" marR="316230" indent="-6350" algn="l">
                <a:lnSpc>
                  <a:spcPct val="107000"/>
                </a:lnSpc>
                <a:spcAft>
                  <a:spcPts val="800"/>
                </a:spcAft>
              </a:pPr>
              <a:r>
                <a:rPr lang="ru-RU" sz="1200">
                  <a:solidFill>
                    <a:srgbClr val="FF0000"/>
                  </a:solidFill>
                  <a:effectLst/>
                  <a:latin typeface="Times New Roman" panose="02020603050405020304" pitchFamily="18" charset="0"/>
                  <a:ea typeface="Times New Roman" panose="02020603050405020304" pitchFamily="18" charset="0"/>
                </a:rPr>
                <a:t> </a:t>
              </a:r>
              <a:endParaRPr lang="ru-RU" sz="1100">
                <a:solidFill>
                  <a:srgbClr val="000000"/>
                </a:solidFill>
                <a:effectLst/>
                <a:latin typeface="Calibri" panose="020F0502020204030204" pitchFamily="34" charset="0"/>
                <a:ea typeface="Calibri" panose="020F0502020204030204" pitchFamily="34" charset="0"/>
              </a:endParaRPr>
            </a:p>
          </p:txBody>
        </p:sp>
        <p:pic>
          <p:nvPicPr>
            <p:cNvPr id="11" name="Picture 1195"/>
            <p:cNvPicPr/>
            <p:nvPr/>
          </p:nvPicPr>
          <p:blipFill>
            <a:blip r:embed="rId4"/>
            <a:stretch>
              <a:fillRect/>
            </a:stretch>
          </p:blipFill>
          <p:spPr>
            <a:xfrm>
              <a:off x="3022472" y="3888486"/>
              <a:ext cx="1011936" cy="280416"/>
            </a:xfrm>
            <a:prstGeom prst="rect">
              <a:avLst/>
            </a:prstGeom>
          </p:spPr>
        </p:pic>
        <p:sp>
          <p:nvSpPr>
            <p:cNvPr id="12" name="Rectangle 1196"/>
            <p:cNvSpPr/>
            <p:nvPr/>
          </p:nvSpPr>
          <p:spPr>
            <a:xfrm>
              <a:off x="3113911" y="3895936"/>
              <a:ext cx="1385590" cy="224466"/>
            </a:xfrm>
            <a:prstGeom prst="rect">
              <a:avLst/>
            </a:prstGeom>
            <a:ln>
              <a:noFill/>
            </a:ln>
          </p:spPr>
          <p:txBody>
            <a:bodyPr vert="horz" lIns="0" tIns="0" rIns="0" bIns="0" rtlCol="0">
              <a:noAutofit/>
            </a:bodyPr>
            <a:lstStyle/>
            <a:p>
              <a:pPr marL="6350" marR="316230" indent="-6350" algn="l">
                <a:lnSpc>
                  <a:spcPct val="107000"/>
                </a:lnSpc>
                <a:spcAft>
                  <a:spcPts val="800"/>
                </a:spcAft>
              </a:pPr>
              <a:r>
                <a:rPr lang="ru-RU" sz="1200" dirty="0" err="1">
                  <a:solidFill>
                    <a:srgbClr val="FF0000"/>
                  </a:solidFill>
                  <a:effectLst/>
                  <a:latin typeface="Times New Roman" panose="02020603050405020304" pitchFamily="18" charset="0"/>
                  <a:ea typeface="Times New Roman" panose="02020603050405020304" pitchFamily="18" charset="0"/>
                </a:rPr>
                <a:t>Chanel</a:t>
              </a:r>
              <a:r>
                <a:rPr lang="ru-RU" sz="1200" dirty="0">
                  <a:solidFill>
                    <a:srgbClr val="FF0000"/>
                  </a:solidFill>
                  <a:effectLst/>
                  <a:latin typeface="Times New Roman" panose="02020603050405020304" pitchFamily="18" charset="0"/>
                  <a:ea typeface="Times New Roman" panose="02020603050405020304" pitchFamily="18" charset="0"/>
                </a:rPr>
                <a:t> </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3" name="Rectangle 1197"/>
            <p:cNvSpPr/>
            <p:nvPr/>
          </p:nvSpPr>
          <p:spPr>
            <a:xfrm>
              <a:off x="3583304" y="3895936"/>
              <a:ext cx="50673" cy="224466"/>
            </a:xfrm>
            <a:prstGeom prst="rect">
              <a:avLst/>
            </a:prstGeom>
            <a:ln>
              <a:noFill/>
            </a:ln>
          </p:spPr>
          <p:txBody>
            <a:bodyPr vert="horz" lIns="0" tIns="0" rIns="0" bIns="0" rtlCol="0">
              <a:noAutofit/>
            </a:bodyPr>
            <a:lstStyle/>
            <a:p>
              <a:pPr marL="6350" marR="316230" indent="-6350" algn="l">
                <a:lnSpc>
                  <a:spcPct val="107000"/>
                </a:lnSpc>
                <a:spcAft>
                  <a:spcPts val="800"/>
                </a:spcAft>
              </a:pPr>
              <a:r>
                <a:rPr lang="ru-RU" sz="1200">
                  <a:solidFill>
                    <a:srgbClr val="FF0000"/>
                  </a:solidFill>
                  <a:effectLst/>
                  <a:latin typeface="Times New Roman" panose="02020603050405020304" pitchFamily="18" charset="0"/>
                  <a:ea typeface="Times New Roman" panose="02020603050405020304" pitchFamily="18"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14" name="Rectangle 1198"/>
            <p:cNvSpPr/>
            <p:nvPr/>
          </p:nvSpPr>
          <p:spPr>
            <a:xfrm>
              <a:off x="3622927" y="3895936"/>
              <a:ext cx="545211" cy="224466"/>
            </a:xfrm>
            <a:prstGeom prst="rect">
              <a:avLst/>
            </a:prstGeom>
            <a:ln>
              <a:noFill/>
            </a:ln>
          </p:spPr>
          <p:txBody>
            <a:bodyPr vert="horz" lIns="0" tIns="0" rIns="0" bIns="0" rtlCol="0">
              <a:noAutofit/>
            </a:bodyPr>
            <a:lstStyle/>
            <a:p>
              <a:pPr marL="6350" marR="316230" indent="-6350" algn="l">
                <a:lnSpc>
                  <a:spcPct val="107000"/>
                </a:lnSpc>
                <a:spcAft>
                  <a:spcPts val="800"/>
                </a:spcAft>
              </a:pPr>
              <a:r>
                <a:rPr lang="ru-RU" sz="1200" dirty="0">
                  <a:solidFill>
                    <a:srgbClr val="FF0000"/>
                  </a:solidFill>
                  <a:effectLst/>
                  <a:latin typeface="Times New Roman" panose="02020603050405020304" pitchFamily="18" charset="0"/>
                  <a:ea typeface="Times New Roman" panose="02020603050405020304" pitchFamily="18" charset="0"/>
                </a:rPr>
                <a:t>n.1</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5" name="Rectangle 1199"/>
            <p:cNvSpPr/>
            <p:nvPr/>
          </p:nvSpPr>
          <p:spPr>
            <a:xfrm>
              <a:off x="3811904" y="3895936"/>
              <a:ext cx="50673" cy="224466"/>
            </a:xfrm>
            <a:prstGeom prst="rect">
              <a:avLst/>
            </a:prstGeom>
            <a:ln>
              <a:noFill/>
            </a:ln>
          </p:spPr>
          <p:txBody>
            <a:bodyPr vert="horz" lIns="0" tIns="0" rIns="0" bIns="0" rtlCol="0">
              <a:noAutofit/>
            </a:bodyPr>
            <a:lstStyle/>
            <a:p>
              <a:pPr marL="6350" marR="316230" indent="-6350" algn="l">
                <a:lnSpc>
                  <a:spcPct val="107000"/>
                </a:lnSpc>
                <a:spcAft>
                  <a:spcPts val="800"/>
                </a:spcAft>
              </a:pPr>
              <a:r>
                <a:rPr lang="ru-RU" sz="1200">
                  <a:solidFill>
                    <a:srgbClr val="FF0000"/>
                  </a:solidFill>
                  <a:effectLst/>
                  <a:latin typeface="Times New Roman" panose="02020603050405020304" pitchFamily="18" charset="0"/>
                  <a:ea typeface="Times New Roman" panose="02020603050405020304" pitchFamily="18"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16" name="Shape 1200"/>
            <p:cNvSpPr/>
            <p:nvPr/>
          </p:nvSpPr>
          <p:spPr>
            <a:xfrm>
              <a:off x="2745125" y="3654581"/>
              <a:ext cx="558491" cy="269044"/>
            </a:xfrm>
            <a:custGeom>
              <a:avLst/>
              <a:gdLst/>
              <a:ahLst/>
              <a:cxnLst/>
              <a:rect l="0" t="0" r="0" b="0"/>
              <a:pathLst>
                <a:path w="558491" h="269044">
                  <a:moveTo>
                    <a:pt x="85176" y="0"/>
                  </a:moveTo>
                  <a:lnTo>
                    <a:pt x="70202" y="31551"/>
                  </a:lnTo>
                  <a:lnTo>
                    <a:pt x="558491" y="263308"/>
                  </a:lnTo>
                  <a:lnTo>
                    <a:pt x="555768" y="269044"/>
                  </a:lnTo>
                  <a:lnTo>
                    <a:pt x="67478" y="37288"/>
                  </a:lnTo>
                  <a:lnTo>
                    <a:pt x="52503" y="68840"/>
                  </a:lnTo>
                  <a:lnTo>
                    <a:pt x="0" y="1746"/>
                  </a:lnTo>
                  <a:lnTo>
                    <a:pt x="85176" y="0"/>
                  </a:lnTo>
                  <a:close/>
                </a:path>
              </a:pathLst>
            </a:custGeom>
            <a:ln w="0" cap="flat">
              <a:miter lim="127000"/>
            </a:ln>
          </p:spPr>
          <p:style>
            <a:lnRef idx="0">
              <a:srgbClr val="000000">
                <a:alpha val="0"/>
              </a:srgbClr>
            </a:lnRef>
            <a:fillRef idx="1">
              <a:srgbClr val="FF0000"/>
            </a:fillRef>
            <a:effectRef idx="0">
              <a:scrgbClr r="0" g="0" b="0"/>
            </a:effectRef>
            <a:fontRef idx="none"/>
          </p:style>
          <p:txBody>
            <a:bodyPr/>
            <a:lstStyle/>
            <a:p>
              <a:endParaRPr lang="ru-RU"/>
            </a:p>
          </p:txBody>
        </p:sp>
        <p:pic>
          <p:nvPicPr>
            <p:cNvPr id="17" name="Picture 1202"/>
            <p:cNvPicPr/>
            <p:nvPr/>
          </p:nvPicPr>
          <p:blipFill>
            <a:blip r:embed="rId5"/>
            <a:stretch>
              <a:fillRect/>
            </a:stretch>
          </p:blipFill>
          <p:spPr>
            <a:xfrm>
              <a:off x="3440048" y="3150869"/>
              <a:ext cx="451104" cy="158496"/>
            </a:xfrm>
            <a:prstGeom prst="rect">
              <a:avLst/>
            </a:prstGeom>
          </p:spPr>
        </p:pic>
        <p:sp>
          <p:nvSpPr>
            <p:cNvPr id="18" name="Rectangle 1203"/>
            <p:cNvSpPr/>
            <p:nvPr/>
          </p:nvSpPr>
          <p:spPr>
            <a:xfrm>
              <a:off x="3531487" y="3151484"/>
              <a:ext cx="636651" cy="227633"/>
            </a:xfrm>
            <a:prstGeom prst="rect">
              <a:avLst/>
            </a:prstGeom>
            <a:ln>
              <a:noFill/>
            </a:ln>
          </p:spPr>
          <p:txBody>
            <a:bodyPr vert="horz" lIns="0" tIns="0" rIns="0" bIns="0" rtlCol="0">
              <a:noAutofit/>
            </a:bodyPr>
            <a:lstStyle/>
            <a:p>
              <a:pPr marL="6350" marR="316230" indent="-6350" algn="l">
                <a:lnSpc>
                  <a:spcPct val="107000"/>
                </a:lnSpc>
                <a:spcAft>
                  <a:spcPts val="800"/>
                </a:spcAft>
              </a:pPr>
              <a:r>
                <a:rPr lang="ru-RU" sz="1100" dirty="0">
                  <a:solidFill>
                    <a:srgbClr val="FF0000"/>
                  </a:solidFill>
                  <a:effectLst/>
                  <a:latin typeface="Calibri" panose="020F0502020204030204" pitchFamily="34" charset="0"/>
                  <a:ea typeface="Calibri" panose="020F0502020204030204" pitchFamily="34" charset="0"/>
                </a:rPr>
                <a:t>H</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19" name="Rectangle 1204"/>
            <p:cNvSpPr/>
            <p:nvPr/>
          </p:nvSpPr>
          <p:spPr>
            <a:xfrm>
              <a:off x="3619880" y="3151484"/>
              <a:ext cx="719185" cy="227633"/>
            </a:xfrm>
            <a:prstGeom prst="rect">
              <a:avLst/>
            </a:prstGeom>
            <a:ln>
              <a:noFill/>
            </a:ln>
          </p:spPr>
          <p:txBody>
            <a:bodyPr vert="horz" lIns="0" tIns="0" rIns="0" bIns="0" rtlCol="0">
              <a:noAutofit/>
            </a:bodyPr>
            <a:lstStyle/>
            <a:p>
              <a:pPr marL="6350" marR="316230" indent="-6350" algn="l">
                <a:lnSpc>
                  <a:spcPct val="107000"/>
                </a:lnSpc>
                <a:spcAft>
                  <a:spcPts val="800"/>
                </a:spcAft>
              </a:pPr>
              <a:r>
                <a:rPr lang="ru-RU" sz="1100" dirty="0" err="1">
                  <a:solidFill>
                    <a:srgbClr val="FF0000"/>
                  </a:solidFill>
                  <a:effectLst/>
                  <a:latin typeface="Calibri" panose="020F0502020204030204" pitchFamily="34" charset="0"/>
                  <a:ea typeface="Calibri" panose="020F0502020204030204" pitchFamily="34" charset="0"/>
                </a:rPr>
                <a:t>atch</a:t>
              </a:r>
              <a:endParaRPr lang="ru-RU" sz="1100" dirty="0">
                <a:solidFill>
                  <a:srgbClr val="000000"/>
                </a:solidFill>
                <a:effectLst/>
                <a:latin typeface="Calibri" panose="020F0502020204030204" pitchFamily="34" charset="0"/>
                <a:ea typeface="Calibri" panose="020F0502020204030204" pitchFamily="34" charset="0"/>
              </a:endParaRPr>
            </a:p>
          </p:txBody>
        </p:sp>
        <p:sp>
          <p:nvSpPr>
            <p:cNvPr id="20" name="Rectangle 1205"/>
            <p:cNvSpPr/>
            <p:nvPr/>
          </p:nvSpPr>
          <p:spPr>
            <a:xfrm>
              <a:off x="3863720" y="3149177"/>
              <a:ext cx="50673" cy="224466"/>
            </a:xfrm>
            <a:prstGeom prst="rect">
              <a:avLst/>
            </a:prstGeom>
            <a:ln>
              <a:noFill/>
            </a:ln>
          </p:spPr>
          <p:txBody>
            <a:bodyPr vert="horz" lIns="0" tIns="0" rIns="0" bIns="0" rtlCol="0">
              <a:noAutofit/>
            </a:bodyPr>
            <a:lstStyle/>
            <a:p>
              <a:pPr marL="6350" marR="316230" indent="-6350" algn="l">
                <a:lnSpc>
                  <a:spcPct val="107000"/>
                </a:lnSpc>
                <a:spcAft>
                  <a:spcPts val="800"/>
                </a:spcAft>
              </a:pPr>
              <a:r>
                <a:rPr lang="ru-RU" sz="1200">
                  <a:solidFill>
                    <a:srgbClr val="FF0000"/>
                  </a:solidFill>
                  <a:effectLst/>
                  <a:latin typeface="Times New Roman" panose="02020603050405020304" pitchFamily="18" charset="0"/>
                  <a:ea typeface="Times New Roman" panose="02020603050405020304" pitchFamily="18" charset="0"/>
                </a:rPr>
                <a:t> </a:t>
              </a:r>
              <a:endParaRPr lang="ru-RU" sz="1100">
                <a:solidFill>
                  <a:srgbClr val="000000"/>
                </a:solidFill>
                <a:effectLst/>
                <a:latin typeface="Calibri" panose="020F0502020204030204" pitchFamily="34" charset="0"/>
                <a:ea typeface="Calibri" panose="020F0502020204030204" pitchFamily="34" charset="0"/>
              </a:endParaRPr>
            </a:p>
          </p:txBody>
        </p:sp>
        <p:sp>
          <p:nvSpPr>
            <p:cNvPr id="21" name="Shape 1206"/>
            <p:cNvSpPr/>
            <p:nvPr/>
          </p:nvSpPr>
          <p:spPr>
            <a:xfrm>
              <a:off x="3895653" y="3273467"/>
              <a:ext cx="272487" cy="75605"/>
            </a:xfrm>
            <a:custGeom>
              <a:avLst/>
              <a:gdLst/>
              <a:ahLst/>
              <a:cxnLst/>
              <a:rect l="0" t="0" r="0" b="0"/>
              <a:pathLst>
                <a:path w="272487" h="75605">
                  <a:moveTo>
                    <a:pt x="201639" y="0"/>
                  </a:moveTo>
                  <a:lnTo>
                    <a:pt x="272487" y="47314"/>
                  </a:lnTo>
                  <a:lnTo>
                    <a:pt x="192127" y="75605"/>
                  </a:lnTo>
                  <a:lnTo>
                    <a:pt x="196090" y="44104"/>
                  </a:lnTo>
                  <a:lnTo>
                    <a:pt x="0" y="19434"/>
                  </a:lnTo>
                  <a:lnTo>
                    <a:pt x="1586" y="6834"/>
                  </a:lnTo>
                  <a:lnTo>
                    <a:pt x="197675" y="31503"/>
                  </a:lnTo>
                  <a:lnTo>
                    <a:pt x="201639" y="0"/>
                  </a:lnTo>
                  <a:close/>
                </a:path>
              </a:pathLst>
            </a:custGeom>
            <a:ln w="0" cap="flat">
              <a:miter lim="127000"/>
            </a:ln>
          </p:spPr>
          <p:style>
            <a:lnRef idx="0">
              <a:srgbClr val="000000">
                <a:alpha val="0"/>
              </a:srgbClr>
            </a:lnRef>
            <a:fillRef idx="1">
              <a:srgbClr val="FF0000"/>
            </a:fillRef>
            <a:effectRef idx="0">
              <a:scrgbClr r="0" g="0" b="0"/>
            </a:effectRef>
            <a:fontRef idx="none"/>
          </p:style>
          <p:txBody>
            <a:bodyPr/>
            <a:lstStyle/>
            <a:p>
              <a:endParaRPr lang="ru-RU"/>
            </a:p>
          </p:txBody>
        </p:sp>
      </p:grpSp>
    </p:spTree>
    <p:extLst>
      <p:ext uri="{BB962C8B-B14F-4D97-AF65-F5344CB8AC3E}">
        <p14:creationId xmlns:p14="http://schemas.microsoft.com/office/powerpoint/2010/main" val="1489546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991545" y="633284"/>
            <a:ext cx="4108826" cy="2593223"/>
          </a:xfrm>
          <a:prstGeom prst="rect">
            <a:avLst/>
          </a:prstGeom>
        </p:spPr>
      </p:pic>
      <p:sp>
        <p:nvSpPr>
          <p:cNvPr id="5" name="文本框 8"/>
          <p:cNvSpPr txBox="1"/>
          <p:nvPr/>
        </p:nvSpPr>
        <p:spPr>
          <a:xfrm>
            <a:off x="1553594" y="3429001"/>
            <a:ext cx="4546778" cy="646331"/>
          </a:xfrm>
          <a:prstGeom prst="rect">
            <a:avLst/>
          </a:prstGeom>
          <a:noFill/>
        </p:spPr>
        <p:txBody>
          <a:bodyPr wrap="square" rtlCol="0">
            <a:spAutoFit/>
          </a:bodyPr>
          <a:lstStyle/>
          <a:p>
            <a:pPr algn="ctr"/>
            <a:r>
              <a:rPr lang="en-US" altLang="zh-CN" b="1" dirty="0">
                <a:solidFill>
                  <a:srgbClr val="0000FF"/>
                </a:solidFill>
                <a:latin typeface="Times New Roman" panose="02020603050405020304" pitchFamily="18" charset="0"/>
                <a:cs typeface="Times New Roman" panose="02020603050405020304" pitchFamily="18" charset="0"/>
              </a:rPr>
              <a:t>450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33+</a:t>
            </a:r>
            <a:r>
              <a:rPr lang="en-US" altLang="zh-CN" b="1" dirty="0">
                <a:solidFill>
                  <a:srgbClr val="0000FF"/>
                </a:solidFill>
                <a:latin typeface="Times New Roman" panose="02020603050405020304" pitchFamily="18" charset="0"/>
                <a:cs typeface="Times New Roman" panose="02020603050405020304" pitchFamily="18" charset="0"/>
              </a:rPr>
              <a:t>, 380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34+</a:t>
            </a:r>
            <a:r>
              <a:rPr lang="en-US" altLang="zh-CN" b="1" dirty="0">
                <a:solidFill>
                  <a:srgbClr val="0000FF"/>
                </a:solidFill>
                <a:latin typeface="Times New Roman" panose="02020603050405020304" pitchFamily="18" charset="0"/>
                <a:cs typeface="Times New Roman" panose="02020603050405020304" pitchFamily="18" charset="0"/>
              </a:rPr>
              <a:t>, </a:t>
            </a:r>
          </a:p>
          <a:p>
            <a:pPr algn="ctr"/>
            <a:r>
              <a:rPr lang="en-US" altLang="zh-CN" b="1" dirty="0">
                <a:solidFill>
                  <a:srgbClr val="0000FF"/>
                </a:solidFill>
                <a:latin typeface="Times New Roman" panose="02020603050405020304" pitchFamily="18" charset="0"/>
                <a:cs typeface="Times New Roman" panose="02020603050405020304" pitchFamily="18" charset="0"/>
              </a:rPr>
              <a:t>310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35+</a:t>
            </a:r>
            <a:endParaRPr lang="zh-CN" altLang="en-US" b="1" dirty="0">
              <a:solidFill>
                <a:srgbClr val="0000FF"/>
              </a:solidFill>
              <a:latin typeface="Times New Roman" panose="02020603050405020304" pitchFamily="18" charset="0"/>
              <a:cs typeface="Times New Roman" panose="02020603050405020304" pitchFamily="18" charset="0"/>
            </a:endParaRPr>
          </a:p>
        </p:txBody>
      </p:sp>
      <p:pic>
        <p:nvPicPr>
          <p:cNvPr id="6" name="图片 7"/>
          <p:cNvPicPr>
            <a:picLocks noChangeAspect="1"/>
          </p:cNvPicPr>
          <p:nvPr/>
        </p:nvPicPr>
        <p:blipFill>
          <a:blip r:embed="rId3"/>
          <a:stretch>
            <a:fillRect/>
          </a:stretch>
        </p:blipFill>
        <p:spPr>
          <a:xfrm>
            <a:off x="6240017" y="633284"/>
            <a:ext cx="3989951" cy="2617065"/>
          </a:xfrm>
          <a:prstGeom prst="rect">
            <a:avLst/>
          </a:prstGeom>
        </p:spPr>
      </p:pic>
      <p:sp>
        <p:nvSpPr>
          <p:cNvPr id="7" name="Прямоугольник 6"/>
          <p:cNvSpPr/>
          <p:nvPr/>
        </p:nvSpPr>
        <p:spPr>
          <a:xfrm>
            <a:off x="6112219" y="3501008"/>
            <a:ext cx="4585101" cy="369332"/>
          </a:xfrm>
          <a:prstGeom prst="rect">
            <a:avLst/>
          </a:prstGeom>
        </p:spPr>
        <p:txBody>
          <a:bodyPr wrap="none">
            <a:spAutoFit/>
          </a:bodyPr>
          <a:lstStyle/>
          <a:p>
            <a:r>
              <a:rPr lang="en-US" altLang="zh-CN" b="1" dirty="0">
                <a:solidFill>
                  <a:srgbClr val="0000FF"/>
                </a:solidFill>
                <a:latin typeface="Times New Roman" panose="02020603050405020304" pitchFamily="18" charset="0"/>
                <a:cs typeface="Times New Roman" panose="02020603050405020304" pitchFamily="18" charset="0"/>
              </a:rPr>
              <a:t>60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42+</a:t>
            </a:r>
            <a:r>
              <a:rPr lang="en-US" altLang="zh-CN" b="1" dirty="0">
                <a:solidFill>
                  <a:srgbClr val="0000FF"/>
                </a:solidFill>
                <a:latin typeface="Times New Roman" panose="02020603050405020304" pitchFamily="18" charset="0"/>
                <a:cs typeface="Times New Roman" panose="02020603050405020304" pitchFamily="18" charset="0"/>
              </a:rPr>
              <a:t>, 26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46+</a:t>
            </a:r>
            <a:r>
              <a:rPr lang="en-US" altLang="zh-CN" b="1" dirty="0">
                <a:solidFill>
                  <a:srgbClr val="0000FF"/>
                </a:solidFill>
                <a:latin typeface="Times New Roman" panose="02020603050405020304" pitchFamily="18" charset="0"/>
                <a:cs typeface="Times New Roman" panose="02020603050405020304" pitchFamily="18" charset="0"/>
              </a:rPr>
              <a:t>, 9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50+</a:t>
            </a:r>
            <a:endParaRPr lang="ru-RU" dirty="0"/>
          </a:p>
        </p:txBody>
      </p:sp>
      <p:pic>
        <p:nvPicPr>
          <p:cNvPr id="8" name="图片 7"/>
          <p:cNvPicPr/>
          <p:nvPr/>
        </p:nvPicPr>
        <p:blipFill rotWithShape="1">
          <a:blip r:embed="rId4" cstate="print">
            <a:extLst>
              <a:ext uri="{28A0092B-C50C-407E-A947-70E740481C1C}">
                <a14:useLocalDpi xmlns:a14="http://schemas.microsoft.com/office/drawing/2010/main" val="0"/>
              </a:ext>
            </a:extLst>
          </a:blip>
          <a:srcRect b="27070"/>
          <a:stretch/>
        </p:blipFill>
        <p:spPr bwMode="auto">
          <a:xfrm>
            <a:off x="3328498" y="4075332"/>
            <a:ext cx="2736304" cy="2721239"/>
          </a:xfrm>
          <a:prstGeom prst="rect">
            <a:avLst/>
          </a:prstGeom>
          <a:ln>
            <a:noFill/>
          </a:ln>
          <a:extLst>
            <a:ext uri="{53640926-AAD7-44D8-BBD7-CCE9431645EC}">
              <a14:shadowObscured xmlns:a14="http://schemas.microsoft.com/office/drawing/2010/main"/>
            </a:ext>
          </a:extLst>
        </p:spPr>
      </p:pic>
      <p:sp>
        <p:nvSpPr>
          <p:cNvPr id="9" name="文本框 12"/>
          <p:cNvSpPr txBox="1"/>
          <p:nvPr/>
        </p:nvSpPr>
        <p:spPr bwMode="auto">
          <a:xfrm>
            <a:off x="3328499" y="4075331"/>
            <a:ext cx="1266693" cy="33855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1600" b="1" dirty="0">
                <a:solidFill>
                  <a:srgbClr val="0D02E0"/>
                </a:solidFill>
                <a:latin typeface="Arial" pitchFamily="34" charset="0"/>
              </a:rPr>
              <a:t>SECRAL-II </a:t>
            </a:r>
            <a:endParaRPr lang="zh-CN" altLang="en-US" sz="1600" b="1" dirty="0">
              <a:solidFill>
                <a:srgbClr val="0D02E0"/>
              </a:solidFill>
              <a:latin typeface="Arial" pitchFamily="34" charset="0"/>
            </a:endParaRPr>
          </a:p>
        </p:txBody>
      </p:sp>
      <p:sp>
        <p:nvSpPr>
          <p:cNvPr id="10" name="TextBox 9"/>
          <p:cNvSpPr txBox="1"/>
          <p:nvPr/>
        </p:nvSpPr>
        <p:spPr>
          <a:xfrm>
            <a:off x="6528048" y="5301208"/>
            <a:ext cx="331236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IMP Lanzhou, inductive oven</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9131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5"/>
          <p:cNvGraphicFramePr>
            <a:graphicFrameLocks noGrp="1"/>
          </p:cNvGraphicFramePr>
          <p:nvPr/>
        </p:nvGraphicFramePr>
        <p:xfrm>
          <a:off x="1847528" y="1268761"/>
          <a:ext cx="8133790" cy="3149203"/>
        </p:xfrm>
        <a:graphic>
          <a:graphicData uri="http://schemas.openxmlformats.org/drawingml/2006/table">
            <a:tbl>
              <a:tblPr firstRow="1" bandRow="1">
                <a:tableStyleId>{5C22544A-7EE6-4342-B048-85BDC9FD1C3A}</a:tableStyleId>
              </a:tblPr>
              <a:tblGrid>
                <a:gridCol w="1626758">
                  <a:extLst>
                    <a:ext uri="{9D8B030D-6E8A-4147-A177-3AD203B41FA5}">
                      <a16:colId xmlns:a16="http://schemas.microsoft.com/office/drawing/2014/main" val="20000"/>
                    </a:ext>
                  </a:extLst>
                </a:gridCol>
                <a:gridCol w="1626758">
                  <a:extLst>
                    <a:ext uri="{9D8B030D-6E8A-4147-A177-3AD203B41FA5}">
                      <a16:colId xmlns:a16="http://schemas.microsoft.com/office/drawing/2014/main" val="20001"/>
                    </a:ext>
                  </a:extLst>
                </a:gridCol>
                <a:gridCol w="1626758">
                  <a:extLst>
                    <a:ext uri="{9D8B030D-6E8A-4147-A177-3AD203B41FA5}">
                      <a16:colId xmlns:a16="http://schemas.microsoft.com/office/drawing/2014/main" val="20002"/>
                    </a:ext>
                  </a:extLst>
                </a:gridCol>
                <a:gridCol w="1626758">
                  <a:extLst>
                    <a:ext uri="{9D8B030D-6E8A-4147-A177-3AD203B41FA5}">
                      <a16:colId xmlns:a16="http://schemas.microsoft.com/office/drawing/2014/main" val="20003"/>
                    </a:ext>
                  </a:extLst>
                </a:gridCol>
                <a:gridCol w="1626758">
                  <a:extLst>
                    <a:ext uri="{9D8B030D-6E8A-4147-A177-3AD203B41FA5}">
                      <a16:colId xmlns:a16="http://schemas.microsoft.com/office/drawing/2014/main" val="20004"/>
                    </a:ext>
                  </a:extLst>
                </a:gridCol>
              </a:tblGrid>
              <a:tr h="661879">
                <a:tc>
                  <a:txBody>
                    <a:bodyPr/>
                    <a:lstStyle/>
                    <a:p>
                      <a:r>
                        <a:rPr lang="en-US" altLang="zh-CN" dirty="0"/>
                        <a:t>Ion Species</a:t>
                      </a:r>
                      <a:endParaRPr lang="zh-CN" altLang="en-US" dirty="0"/>
                    </a:p>
                  </a:txBody>
                  <a:tcPr/>
                </a:tc>
                <a:tc>
                  <a:txBody>
                    <a:bodyPr/>
                    <a:lstStyle/>
                    <a:p>
                      <a:r>
                        <a:rPr lang="en-US" altLang="zh-CN" dirty="0"/>
                        <a:t>Source</a:t>
                      </a:r>
                      <a:endParaRPr lang="zh-CN" altLang="en-US" dirty="0"/>
                    </a:p>
                  </a:txBody>
                  <a:tcPr/>
                </a:tc>
                <a:tc>
                  <a:txBody>
                    <a:bodyPr/>
                    <a:lstStyle/>
                    <a:p>
                      <a:r>
                        <a:rPr lang="en-US" altLang="zh-CN" dirty="0" err="1"/>
                        <a:t>Rf</a:t>
                      </a:r>
                      <a:r>
                        <a:rPr lang="en-US" altLang="zh-CN" dirty="0"/>
                        <a:t> Power</a:t>
                      </a:r>
                    </a:p>
                    <a:p>
                      <a:r>
                        <a:rPr lang="en-US" altLang="zh-CN" dirty="0"/>
                        <a:t>(kW)</a:t>
                      </a:r>
                      <a:endParaRPr lang="zh-CN" altLang="en-US" dirty="0"/>
                    </a:p>
                  </a:txBody>
                  <a:tcPr/>
                </a:tc>
                <a:tc>
                  <a:txBody>
                    <a:bodyPr/>
                    <a:lstStyle/>
                    <a:p>
                      <a:r>
                        <a:rPr lang="en-US" altLang="zh-CN" dirty="0"/>
                        <a:t>Operation</a:t>
                      </a:r>
                      <a:r>
                        <a:rPr lang="en-US" altLang="zh-CN" baseline="0" dirty="0"/>
                        <a:t> Time</a:t>
                      </a:r>
                      <a:endParaRPr lang="zh-CN" altLang="en-US" dirty="0"/>
                    </a:p>
                  </a:txBody>
                  <a:tcPr/>
                </a:tc>
                <a:tc>
                  <a:txBody>
                    <a:bodyPr/>
                    <a:lstStyle/>
                    <a:p>
                      <a:r>
                        <a:rPr lang="en-US" altLang="zh-CN" dirty="0"/>
                        <a:t>Ion Beam</a:t>
                      </a:r>
                      <a:r>
                        <a:rPr lang="en-US" altLang="zh-CN" baseline="0" dirty="0"/>
                        <a:t> Intensity (</a:t>
                      </a:r>
                      <a:r>
                        <a:rPr lang="en-US" altLang="zh-CN" baseline="0" dirty="0" err="1"/>
                        <a:t>euA</a:t>
                      </a:r>
                      <a:r>
                        <a:rPr lang="en-US" altLang="zh-CN" baseline="0" dirty="0"/>
                        <a:t>)</a:t>
                      </a:r>
                      <a:endParaRPr lang="zh-CN" altLang="en-US" dirty="0"/>
                    </a:p>
                  </a:txBody>
                  <a:tcPr/>
                </a:tc>
                <a:extLst>
                  <a:ext uri="{0D108BD9-81ED-4DB2-BD59-A6C34878D82A}">
                    <a16:rowId xmlns:a16="http://schemas.microsoft.com/office/drawing/2014/main" val="10000"/>
                  </a:ext>
                </a:extLst>
              </a:tr>
              <a:tr h="414554">
                <a:tc>
                  <a:txBody>
                    <a:bodyPr/>
                    <a:lstStyle/>
                    <a:p>
                      <a:r>
                        <a:rPr lang="en-US" altLang="zh-CN" baseline="30000" dirty="0">
                          <a:latin typeface="Times New Roman" panose="02020603050405020304" pitchFamily="18" charset="0"/>
                          <a:cs typeface="Times New Roman" panose="02020603050405020304" pitchFamily="18" charset="0"/>
                        </a:rPr>
                        <a:t>238</a:t>
                      </a:r>
                      <a:r>
                        <a:rPr lang="en-US" altLang="zh-CN" dirty="0">
                          <a:latin typeface="Times New Roman" panose="02020603050405020304" pitchFamily="18" charset="0"/>
                          <a:cs typeface="Times New Roman" panose="02020603050405020304" pitchFamily="18" charset="0"/>
                        </a:rPr>
                        <a:t>U</a:t>
                      </a:r>
                      <a:r>
                        <a:rPr lang="en-US" altLang="zh-CN" baseline="30000" dirty="0">
                          <a:latin typeface="Times New Roman" panose="02020603050405020304" pitchFamily="18" charset="0"/>
                          <a:cs typeface="Times New Roman" panose="02020603050405020304" pitchFamily="18" charset="0"/>
                        </a:rPr>
                        <a:t>33+</a:t>
                      </a:r>
                      <a:endParaRPr lang="zh-CN" altLang="en-US" baseline="30000"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VENUS</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6.5+1.8</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~10 hours</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440 </a:t>
                      </a:r>
                      <a:endParaRPr lang="zh-CN" altLang="en-US" baseline="30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414554">
                <a:tc>
                  <a:txBody>
                    <a:bodyPr/>
                    <a:lstStyle/>
                    <a:p>
                      <a:r>
                        <a:rPr lang="en-US" altLang="zh-CN" baseline="30000" dirty="0">
                          <a:latin typeface="Times New Roman" panose="02020603050405020304" pitchFamily="18" charset="0"/>
                          <a:cs typeface="Times New Roman" panose="02020603050405020304" pitchFamily="18" charset="0"/>
                        </a:rPr>
                        <a:t>238</a:t>
                      </a:r>
                      <a:r>
                        <a:rPr lang="en-US" altLang="zh-CN" baseline="0" dirty="0">
                          <a:latin typeface="Times New Roman" panose="02020603050405020304" pitchFamily="18" charset="0"/>
                          <a:cs typeface="Times New Roman" panose="02020603050405020304" pitchFamily="18" charset="0"/>
                        </a:rPr>
                        <a:t>U</a:t>
                      </a:r>
                      <a:r>
                        <a:rPr lang="en-US" altLang="zh-CN" baseline="30000" dirty="0">
                          <a:latin typeface="Times New Roman" panose="02020603050405020304" pitchFamily="18" charset="0"/>
                          <a:cs typeface="Times New Roman" panose="02020603050405020304" pitchFamily="18" charset="0"/>
                        </a:rPr>
                        <a:t>35+</a:t>
                      </a:r>
                      <a:endParaRPr lang="zh-CN" altLang="en-US" baseline="30000"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VENUS</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6.5+1.8</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~10 hours</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baseline="0" dirty="0">
                          <a:latin typeface="Times New Roman" panose="02020603050405020304" pitchFamily="18" charset="0"/>
                          <a:cs typeface="Times New Roman" panose="02020603050405020304" pitchFamily="18" charset="0"/>
                        </a:rPr>
                        <a:t>300 </a:t>
                      </a:r>
                      <a:endParaRPr lang="zh-CN" altLang="en-US" baseline="30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414554">
                <a:tc>
                  <a:txBody>
                    <a:bodyPr/>
                    <a:lstStyle/>
                    <a:p>
                      <a:r>
                        <a:rPr lang="en-US" altLang="zh-CN" baseline="30000" dirty="0">
                          <a:latin typeface="Times New Roman" panose="02020603050405020304" pitchFamily="18" charset="0"/>
                          <a:cs typeface="Times New Roman" panose="02020603050405020304" pitchFamily="18" charset="0"/>
                        </a:rPr>
                        <a:t>238</a:t>
                      </a:r>
                      <a:r>
                        <a:rPr lang="en-US" altLang="zh-CN" dirty="0">
                          <a:latin typeface="Times New Roman" panose="02020603050405020304" pitchFamily="18" charset="0"/>
                          <a:cs typeface="Times New Roman" panose="02020603050405020304" pitchFamily="18" charset="0"/>
                        </a:rPr>
                        <a:t>U</a:t>
                      </a:r>
                      <a:r>
                        <a:rPr lang="en-US" altLang="zh-CN" baseline="30000" dirty="0">
                          <a:latin typeface="Times New Roman" panose="02020603050405020304" pitchFamily="18" charset="0"/>
                          <a:cs typeface="Times New Roman" panose="02020603050405020304" pitchFamily="18" charset="0"/>
                        </a:rPr>
                        <a:t>33+</a:t>
                      </a:r>
                      <a:endParaRPr lang="zh-CN" altLang="en-US" baseline="30000"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RIKEN-28</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2.2-2.6</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~225 </a:t>
                      </a:r>
                      <a:endParaRPr lang="zh-CN" altLang="en-US" baseline="30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414554">
                <a:tc>
                  <a:txBody>
                    <a:bodyPr/>
                    <a:lstStyle/>
                    <a:p>
                      <a:r>
                        <a:rPr lang="en-US" altLang="zh-CN" baseline="30000" dirty="0">
                          <a:latin typeface="Times New Roman" panose="02020603050405020304" pitchFamily="18" charset="0"/>
                          <a:cs typeface="Times New Roman" panose="02020603050405020304" pitchFamily="18" charset="0"/>
                        </a:rPr>
                        <a:t>238</a:t>
                      </a:r>
                      <a:r>
                        <a:rPr lang="en-US" altLang="zh-CN" baseline="0" dirty="0">
                          <a:latin typeface="Times New Roman" panose="02020603050405020304" pitchFamily="18" charset="0"/>
                          <a:cs typeface="Times New Roman" panose="02020603050405020304" pitchFamily="18" charset="0"/>
                        </a:rPr>
                        <a:t>U</a:t>
                      </a:r>
                      <a:r>
                        <a:rPr lang="en-US" altLang="zh-CN" baseline="30000" dirty="0">
                          <a:latin typeface="Times New Roman" panose="02020603050405020304" pitchFamily="18" charset="0"/>
                          <a:cs typeface="Times New Roman" panose="02020603050405020304" pitchFamily="18" charset="0"/>
                        </a:rPr>
                        <a:t>35+</a:t>
                      </a:r>
                      <a:endParaRPr lang="zh-CN" altLang="en-US" baseline="30000"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RIKEN-28</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2.2-2.6</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baseline="0" dirty="0">
                          <a:latin typeface="Times New Roman" panose="02020603050405020304" pitchFamily="18" charset="0"/>
                          <a:cs typeface="Times New Roman" panose="02020603050405020304" pitchFamily="18" charset="0"/>
                        </a:rPr>
                        <a:t>~200 </a:t>
                      </a:r>
                      <a:endParaRPr lang="zh-CN" altLang="en-US" baseline="30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414554">
                <a:tc>
                  <a:txBody>
                    <a:bodyPr/>
                    <a:lstStyle/>
                    <a:p>
                      <a:r>
                        <a:rPr lang="en-US" altLang="zh-CN" baseline="30000" dirty="0">
                          <a:latin typeface="Times New Roman" panose="02020603050405020304" pitchFamily="18" charset="0"/>
                          <a:cs typeface="Times New Roman" panose="02020603050405020304" pitchFamily="18" charset="0"/>
                        </a:rPr>
                        <a:t>238</a:t>
                      </a:r>
                      <a:r>
                        <a:rPr lang="en-US" altLang="zh-CN" baseline="0" dirty="0">
                          <a:latin typeface="Times New Roman" panose="02020603050405020304" pitchFamily="18" charset="0"/>
                          <a:cs typeface="Times New Roman" panose="02020603050405020304" pitchFamily="18" charset="0"/>
                        </a:rPr>
                        <a:t>U</a:t>
                      </a:r>
                      <a:r>
                        <a:rPr lang="en-US" altLang="zh-CN" baseline="30000" dirty="0">
                          <a:latin typeface="Times New Roman" panose="02020603050405020304" pitchFamily="18" charset="0"/>
                          <a:cs typeface="Times New Roman" panose="02020603050405020304" pitchFamily="18" charset="0"/>
                        </a:rPr>
                        <a:t>35+</a:t>
                      </a:r>
                      <a:endParaRPr lang="zh-CN" altLang="en-US" baseline="30000"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RIKEN-28</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dirty="0">
                          <a:latin typeface="Times New Roman" panose="02020603050405020304" pitchFamily="18" charset="0"/>
                          <a:cs typeface="Times New Roman" panose="02020603050405020304" pitchFamily="18" charset="0"/>
                        </a:rPr>
                        <a:t>~1 month</a:t>
                      </a:r>
                      <a:endParaRPr lang="zh-CN" altLang="en-US" dirty="0">
                        <a:latin typeface="Times New Roman" panose="02020603050405020304" pitchFamily="18" charset="0"/>
                        <a:cs typeface="Times New Roman" panose="02020603050405020304" pitchFamily="18" charset="0"/>
                      </a:endParaRPr>
                    </a:p>
                  </a:txBody>
                  <a:tcPr/>
                </a:tc>
                <a:tc>
                  <a:txBody>
                    <a:bodyPr/>
                    <a:lstStyle/>
                    <a:p>
                      <a:r>
                        <a:rPr lang="en-US" altLang="zh-CN" baseline="0" dirty="0">
                          <a:latin typeface="Times New Roman" panose="02020603050405020304" pitchFamily="18" charset="0"/>
                          <a:cs typeface="Times New Roman" panose="02020603050405020304" pitchFamily="18" charset="0"/>
                        </a:rPr>
                        <a:t>100-120 </a:t>
                      </a:r>
                      <a:endParaRPr lang="zh-CN" altLang="en-US" baseline="30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414554">
                <a:tc>
                  <a:txBody>
                    <a:bodyPr/>
                    <a:lstStyle/>
                    <a:p>
                      <a:r>
                        <a:rPr lang="en-US" altLang="zh-CN" baseline="0" dirty="0">
                          <a:latin typeface="Times New Roman" panose="02020603050405020304" pitchFamily="18" charset="0"/>
                          <a:cs typeface="Times New Roman" panose="02020603050405020304" pitchFamily="18" charset="0"/>
                        </a:rPr>
                        <a:t>…</a:t>
                      </a:r>
                      <a:endParaRPr lang="zh-CN" altLang="en-US" baseline="0" dirty="0">
                        <a:latin typeface="Times New Roman" panose="02020603050405020304" pitchFamily="18" charset="0"/>
                        <a:cs typeface="Times New Roman" panose="02020603050405020304" pitchFamily="18" charset="0"/>
                      </a:endParaRPr>
                    </a:p>
                  </a:txBody>
                  <a:tcPr/>
                </a:tc>
                <a:tc>
                  <a:txBody>
                    <a:bodyPr/>
                    <a:lstStyle/>
                    <a:p>
                      <a:endParaRPr lang="zh-CN" altLang="en-US" dirty="0">
                        <a:latin typeface="Times New Roman" panose="02020603050405020304" pitchFamily="18" charset="0"/>
                        <a:cs typeface="Times New Roman" panose="02020603050405020304" pitchFamily="18" charset="0"/>
                      </a:endParaRPr>
                    </a:p>
                  </a:txBody>
                  <a:tcPr/>
                </a:tc>
                <a:tc>
                  <a:txBody>
                    <a:bodyPr/>
                    <a:lstStyle/>
                    <a:p>
                      <a:endParaRPr lang="zh-CN" altLang="en-US" dirty="0">
                        <a:latin typeface="Times New Roman" panose="02020603050405020304" pitchFamily="18" charset="0"/>
                        <a:cs typeface="Times New Roman" panose="02020603050405020304" pitchFamily="18" charset="0"/>
                      </a:endParaRPr>
                    </a:p>
                  </a:txBody>
                  <a:tcPr/>
                </a:tc>
                <a:tc>
                  <a:txBody>
                    <a:bodyPr/>
                    <a:lstStyle/>
                    <a:p>
                      <a:endParaRPr lang="zh-CN" altLang="en-US" dirty="0">
                        <a:latin typeface="Times New Roman" panose="02020603050405020304" pitchFamily="18" charset="0"/>
                        <a:cs typeface="Times New Roman" panose="02020603050405020304" pitchFamily="18" charset="0"/>
                      </a:endParaRPr>
                    </a:p>
                  </a:txBody>
                  <a:tcPr/>
                </a:tc>
                <a:tc>
                  <a:txBody>
                    <a:bodyPr/>
                    <a:lstStyle/>
                    <a:p>
                      <a:endParaRPr lang="zh-CN" altLang="en-US" baseline="30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sp>
        <p:nvSpPr>
          <p:cNvPr id="3" name="Прямоугольник 2"/>
          <p:cNvSpPr/>
          <p:nvPr/>
        </p:nvSpPr>
        <p:spPr>
          <a:xfrm>
            <a:off x="4648007" y="3244334"/>
            <a:ext cx="2895986" cy="369332"/>
          </a:xfrm>
          <a:prstGeom prst="rect">
            <a:avLst/>
          </a:prstGeom>
        </p:spPr>
        <p:txBody>
          <a:bodyPr wrap="none">
            <a:spAutoFit/>
          </a:bodyPr>
          <a:lstStyle/>
          <a:p>
            <a:r>
              <a:rPr lang="en-US" altLang="zh-CN" dirty="0">
                <a:solidFill>
                  <a:schemeClr val="bg1"/>
                </a:solidFill>
              </a:rPr>
              <a:t>Background-Resistance Oven</a:t>
            </a:r>
            <a:endParaRPr lang="ru-RU" dirty="0"/>
          </a:p>
        </p:txBody>
      </p:sp>
      <p:sp>
        <p:nvSpPr>
          <p:cNvPr id="5" name="Прямоугольник 4"/>
          <p:cNvSpPr/>
          <p:nvPr/>
        </p:nvSpPr>
        <p:spPr>
          <a:xfrm>
            <a:off x="3613202" y="620688"/>
            <a:ext cx="2581156" cy="523220"/>
          </a:xfrm>
          <a:prstGeom prst="rect">
            <a:avLst/>
          </a:prstGeom>
        </p:spPr>
        <p:txBody>
          <a:bodyPr wrap="none">
            <a:spAutoFit/>
          </a:bodyPr>
          <a:lstStyle/>
          <a:p>
            <a:pPr>
              <a:defRPr/>
            </a:pPr>
            <a:r>
              <a:rPr lang="en-US" altLang="zh-CN" sz="2800" kern="0" dirty="0">
                <a:solidFill>
                  <a:srgbClr val="FF0000"/>
                </a:solidFill>
                <a:cs typeface="+mj-cs"/>
              </a:rPr>
              <a:t>Resistance Oven</a:t>
            </a:r>
            <a:endParaRPr lang="ru-RU" kern="0" dirty="0">
              <a:solidFill>
                <a:srgbClr val="FF0000"/>
              </a:solidFill>
            </a:endParaRPr>
          </a:p>
        </p:txBody>
      </p:sp>
    </p:spTree>
    <p:extLst>
      <p:ext uri="{BB962C8B-B14F-4D97-AF65-F5344CB8AC3E}">
        <p14:creationId xmlns:p14="http://schemas.microsoft.com/office/powerpoint/2010/main" val="3848213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 t="2639" r="175" b="-200"/>
          <a:stretch/>
        </p:blipFill>
        <p:spPr bwMode="auto">
          <a:xfrm>
            <a:off x="2339744" y="727969"/>
            <a:ext cx="6778788" cy="396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83632" y="5157192"/>
            <a:ext cx="3600400"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RIKEN - sputtering</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06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991545" y="633284"/>
            <a:ext cx="4108826" cy="2593223"/>
          </a:xfrm>
          <a:prstGeom prst="rect">
            <a:avLst/>
          </a:prstGeom>
        </p:spPr>
      </p:pic>
      <p:sp>
        <p:nvSpPr>
          <p:cNvPr id="5" name="文本框 8"/>
          <p:cNvSpPr txBox="1"/>
          <p:nvPr/>
        </p:nvSpPr>
        <p:spPr>
          <a:xfrm>
            <a:off x="1553594" y="3429001"/>
            <a:ext cx="4546778" cy="646331"/>
          </a:xfrm>
          <a:prstGeom prst="rect">
            <a:avLst/>
          </a:prstGeom>
          <a:noFill/>
        </p:spPr>
        <p:txBody>
          <a:bodyPr wrap="square" rtlCol="0">
            <a:spAutoFit/>
          </a:bodyPr>
          <a:lstStyle/>
          <a:p>
            <a:pPr algn="ctr"/>
            <a:r>
              <a:rPr lang="en-US" altLang="zh-CN" b="1" dirty="0">
                <a:solidFill>
                  <a:srgbClr val="0000FF"/>
                </a:solidFill>
                <a:latin typeface="Times New Roman" panose="02020603050405020304" pitchFamily="18" charset="0"/>
                <a:cs typeface="Times New Roman" panose="02020603050405020304" pitchFamily="18" charset="0"/>
              </a:rPr>
              <a:t>450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33+</a:t>
            </a:r>
            <a:r>
              <a:rPr lang="en-US" altLang="zh-CN" b="1" dirty="0">
                <a:solidFill>
                  <a:srgbClr val="0000FF"/>
                </a:solidFill>
                <a:latin typeface="Times New Roman" panose="02020603050405020304" pitchFamily="18" charset="0"/>
                <a:cs typeface="Times New Roman" panose="02020603050405020304" pitchFamily="18" charset="0"/>
              </a:rPr>
              <a:t>, 380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34+</a:t>
            </a:r>
            <a:r>
              <a:rPr lang="en-US" altLang="zh-CN" b="1" dirty="0">
                <a:solidFill>
                  <a:srgbClr val="0000FF"/>
                </a:solidFill>
                <a:latin typeface="Times New Roman" panose="02020603050405020304" pitchFamily="18" charset="0"/>
                <a:cs typeface="Times New Roman" panose="02020603050405020304" pitchFamily="18" charset="0"/>
              </a:rPr>
              <a:t>, </a:t>
            </a:r>
          </a:p>
          <a:p>
            <a:pPr algn="ctr"/>
            <a:r>
              <a:rPr lang="en-US" altLang="zh-CN" b="1" dirty="0">
                <a:solidFill>
                  <a:srgbClr val="0000FF"/>
                </a:solidFill>
                <a:latin typeface="Times New Roman" panose="02020603050405020304" pitchFamily="18" charset="0"/>
                <a:cs typeface="Times New Roman" panose="02020603050405020304" pitchFamily="18" charset="0"/>
              </a:rPr>
              <a:t>310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35+</a:t>
            </a:r>
            <a:endParaRPr lang="zh-CN" altLang="en-US" b="1" dirty="0">
              <a:solidFill>
                <a:srgbClr val="0000FF"/>
              </a:solidFill>
              <a:latin typeface="Times New Roman" panose="02020603050405020304" pitchFamily="18" charset="0"/>
              <a:cs typeface="Times New Roman" panose="02020603050405020304" pitchFamily="18" charset="0"/>
            </a:endParaRPr>
          </a:p>
        </p:txBody>
      </p:sp>
      <p:pic>
        <p:nvPicPr>
          <p:cNvPr id="6" name="图片 7"/>
          <p:cNvPicPr>
            <a:picLocks noChangeAspect="1"/>
          </p:cNvPicPr>
          <p:nvPr/>
        </p:nvPicPr>
        <p:blipFill>
          <a:blip r:embed="rId3"/>
          <a:stretch>
            <a:fillRect/>
          </a:stretch>
        </p:blipFill>
        <p:spPr>
          <a:xfrm>
            <a:off x="6240017" y="633284"/>
            <a:ext cx="3989951" cy="2617065"/>
          </a:xfrm>
          <a:prstGeom prst="rect">
            <a:avLst/>
          </a:prstGeom>
        </p:spPr>
      </p:pic>
      <p:sp>
        <p:nvSpPr>
          <p:cNvPr id="7" name="Прямоугольник 6"/>
          <p:cNvSpPr/>
          <p:nvPr/>
        </p:nvSpPr>
        <p:spPr>
          <a:xfrm>
            <a:off x="6112219" y="3501008"/>
            <a:ext cx="4585101" cy="369332"/>
          </a:xfrm>
          <a:prstGeom prst="rect">
            <a:avLst/>
          </a:prstGeom>
        </p:spPr>
        <p:txBody>
          <a:bodyPr wrap="none">
            <a:spAutoFit/>
          </a:bodyPr>
          <a:lstStyle/>
          <a:p>
            <a:r>
              <a:rPr lang="en-US" altLang="zh-CN" b="1" dirty="0">
                <a:solidFill>
                  <a:srgbClr val="0000FF"/>
                </a:solidFill>
                <a:latin typeface="Times New Roman" panose="02020603050405020304" pitchFamily="18" charset="0"/>
                <a:cs typeface="Times New Roman" panose="02020603050405020304" pitchFamily="18" charset="0"/>
              </a:rPr>
              <a:t>60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42+</a:t>
            </a:r>
            <a:r>
              <a:rPr lang="en-US" altLang="zh-CN" b="1" dirty="0">
                <a:solidFill>
                  <a:srgbClr val="0000FF"/>
                </a:solidFill>
                <a:latin typeface="Times New Roman" panose="02020603050405020304" pitchFamily="18" charset="0"/>
                <a:cs typeface="Times New Roman" panose="02020603050405020304" pitchFamily="18" charset="0"/>
              </a:rPr>
              <a:t>, 26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46+</a:t>
            </a:r>
            <a:r>
              <a:rPr lang="en-US" altLang="zh-CN" b="1" dirty="0">
                <a:solidFill>
                  <a:srgbClr val="0000FF"/>
                </a:solidFill>
                <a:latin typeface="Times New Roman" panose="02020603050405020304" pitchFamily="18" charset="0"/>
                <a:cs typeface="Times New Roman" panose="02020603050405020304" pitchFamily="18" charset="0"/>
              </a:rPr>
              <a:t>, 9 </a:t>
            </a:r>
            <a:r>
              <a:rPr lang="en-US" altLang="zh-CN" b="1" dirty="0" err="1">
                <a:solidFill>
                  <a:srgbClr val="0000FF"/>
                </a:solidFill>
                <a:latin typeface="Times New Roman" panose="02020603050405020304" pitchFamily="18" charset="0"/>
                <a:cs typeface="Times New Roman" panose="02020603050405020304" pitchFamily="18" charset="0"/>
              </a:rPr>
              <a:t>euA</a:t>
            </a:r>
            <a:r>
              <a:rPr lang="en-US" altLang="zh-CN" b="1" dirty="0">
                <a:solidFill>
                  <a:srgbClr val="0000FF"/>
                </a:solidFill>
                <a:latin typeface="Times New Roman" panose="02020603050405020304" pitchFamily="18" charset="0"/>
                <a:cs typeface="Times New Roman" panose="02020603050405020304" pitchFamily="18" charset="0"/>
              </a:rPr>
              <a:t> of U</a:t>
            </a:r>
            <a:r>
              <a:rPr lang="en-US" altLang="zh-CN" b="1" baseline="30000" dirty="0">
                <a:solidFill>
                  <a:srgbClr val="0000FF"/>
                </a:solidFill>
                <a:latin typeface="Times New Roman" panose="02020603050405020304" pitchFamily="18" charset="0"/>
                <a:cs typeface="Times New Roman" panose="02020603050405020304" pitchFamily="18" charset="0"/>
              </a:rPr>
              <a:t>50+</a:t>
            </a:r>
            <a:endParaRPr lang="ru-RU" dirty="0"/>
          </a:p>
        </p:txBody>
      </p:sp>
      <p:pic>
        <p:nvPicPr>
          <p:cNvPr id="8" name="图片 7"/>
          <p:cNvPicPr/>
          <p:nvPr/>
        </p:nvPicPr>
        <p:blipFill rotWithShape="1">
          <a:blip r:embed="rId4" cstate="print">
            <a:extLst>
              <a:ext uri="{28A0092B-C50C-407E-A947-70E740481C1C}">
                <a14:useLocalDpi xmlns:a14="http://schemas.microsoft.com/office/drawing/2010/main" val="0"/>
              </a:ext>
            </a:extLst>
          </a:blip>
          <a:srcRect b="27070"/>
          <a:stretch/>
        </p:blipFill>
        <p:spPr bwMode="auto">
          <a:xfrm>
            <a:off x="3328498" y="4075332"/>
            <a:ext cx="2736304" cy="2721239"/>
          </a:xfrm>
          <a:prstGeom prst="rect">
            <a:avLst/>
          </a:prstGeom>
          <a:ln>
            <a:noFill/>
          </a:ln>
          <a:extLst>
            <a:ext uri="{53640926-AAD7-44D8-BBD7-CCE9431645EC}">
              <a14:shadowObscured xmlns:a14="http://schemas.microsoft.com/office/drawing/2010/main"/>
            </a:ext>
          </a:extLst>
        </p:spPr>
      </p:pic>
      <p:sp>
        <p:nvSpPr>
          <p:cNvPr id="9" name="文本框 12"/>
          <p:cNvSpPr txBox="1"/>
          <p:nvPr/>
        </p:nvSpPr>
        <p:spPr bwMode="auto">
          <a:xfrm>
            <a:off x="3328499" y="4075331"/>
            <a:ext cx="1266693" cy="338554"/>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eaLnBrk="1" hangingPunct="1"/>
            <a:r>
              <a:rPr lang="en-US" altLang="zh-CN" sz="1600" b="1" dirty="0">
                <a:solidFill>
                  <a:srgbClr val="0D02E0"/>
                </a:solidFill>
                <a:latin typeface="Arial" pitchFamily="34" charset="0"/>
              </a:rPr>
              <a:t>SECRAL-II </a:t>
            </a:r>
            <a:endParaRPr lang="zh-CN" altLang="en-US" sz="1600" b="1" dirty="0">
              <a:solidFill>
                <a:srgbClr val="0D02E0"/>
              </a:solidFill>
              <a:latin typeface="Arial" pitchFamily="34" charset="0"/>
            </a:endParaRPr>
          </a:p>
        </p:txBody>
      </p:sp>
      <p:sp>
        <p:nvSpPr>
          <p:cNvPr id="10" name="TextBox 9"/>
          <p:cNvSpPr txBox="1"/>
          <p:nvPr/>
        </p:nvSpPr>
        <p:spPr>
          <a:xfrm>
            <a:off x="6528048" y="5301208"/>
            <a:ext cx="3312368"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IMP Lanzhou, inductive oven</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7560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70693" name="Rectangle 5"/>
          <p:cNvSpPr>
            <a:spLocks noChangeArrowheads="1"/>
          </p:cNvSpPr>
          <p:nvPr/>
        </p:nvSpPr>
        <p:spPr bwMode="auto">
          <a:xfrm>
            <a:off x="2057400" y="1323976"/>
            <a:ext cx="8286750" cy="52292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aphicFrame>
        <p:nvGraphicFramePr>
          <p:cNvPr id="370691" name="Object 3"/>
          <p:cNvGraphicFramePr>
            <a:graphicFrameLocks noChangeAspect="1"/>
          </p:cNvGraphicFramePr>
          <p:nvPr>
            <p:extLst>
              <p:ext uri="{D42A27DB-BD31-4B8C-83A1-F6EECF244321}">
                <p14:modId xmlns:p14="http://schemas.microsoft.com/office/powerpoint/2010/main" val="1902935239"/>
              </p:ext>
            </p:extLst>
          </p:nvPr>
        </p:nvGraphicFramePr>
        <p:xfrm>
          <a:off x="2057401" y="1323977"/>
          <a:ext cx="8286749" cy="5229224"/>
        </p:xfrm>
        <a:graphic>
          <a:graphicData uri="http://schemas.openxmlformats.org/presentationml/2006/ole">
            <mc:AlternateContent xmlns:mc="http://schemas.openxmlformats.org/markup-compatibility/2006">
              <mc:Choice xmlns:v="urn:schemas-microsoft-com:vml" Requires="v">
                <p:oleObj spid="_x0000_s2145" name="Plot" r:id="rId4" imgW="4601880" imgH="2896200" progId="Grapher.Document">
                  <p:embed/>
                </p:oleObj>
              </mc:Choice>
              <mc:Fallback>
                <p:oleObj name="Plot" r:id="rId4" imgW="4601880" imgH="2896200" progId="Grapher.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1" y="1323977"/>
                        <a:ext cx="8286749" cy="5229224"/>
                      </a:xfrm>
                      <a:prstGeom prst="rect">
                        <a:avLst/>
                      </a:prstGeom>
                      <a:noFill/>
                      <a:ln>
                        <a:noFill/>
                      </a:ln>
                      <a:effectLst/>
                    </p:spPr>
                  </p:pic>
                </p:oleObj>
              </mc:Fallback>
            </mc:AlternateContent>
          </a:graphicData>
        </a:graphic>
      </p:graphicFrame>
      <p:sp>
        <p:nvSpPr>
          <p:cNvPr id="370690" name="Text Box 2"/>
          <p:cNvSpPr txBox="1">
            <a:spLocks noChangeArrowheads="1"/>
          </p:cNvSpPr>
          <p:nvPr/>
        </p:nvSpPr>
        <p:spPr bwMode="auto">
          <a:xfrm>
            <a:off x="1293342" y="50800"/>
            <a:ext cx="931751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58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ru-RU" sz="2400" b="1" dirty="0">
                <a:solidFill>
                  <a:srgbClr val="FF0000"/>
                </a:solidFill>
              </a:rPr>
              <a:t>                                               U400</a:t>
            </a:r>
            <a:r>
              <a:rPr lang="en-US" altLang="ru-RU" sz="2400" b="1" dirty="0">
                <a:solidFill>
                  <a:srgbClr val="800080"/>
                </a:solidFill>
              </a:rPr>
              <a:t>           -           </a:t>
            </a:r>
            <a:r>
              <a:rPr lang="en-US" altLang="ru-RU" sz="2400" b="1" dirty="0">
                <a:solidFill>
                  <a:srgbClr val="0070C0"/>
                </a:solidFill>
              </a:rPr>
              <a:t>DC</a:t>
            </a:r>
            <a:r>
              <a:rPr lang="ru-RU" altLang="ru-RU" sz="2400" b="1" dirty="0">
                <a:solidFill>
                  <a:srgbClr val="0070C0"/>
                </a:solidFill>
              </a:rPr>
              <a:t>280</a:t>
            </a:r>
            <a:r>
              <a:rPr lang="ru-RU" altLang="ru-RU" sz="2400" dirty="0">
                <a:solidFill>
                  <a:srgbClr val="0070C0"/>
                </a:solidFill>
              </a:rPr>
              <a:t> </a:t>
            </a:r>
            <a:endParaRPr lang="en-US" altLang="ru-RU" sz="2400" dirty="0">
              <a:solidFill>
                <a:srgbClr val="0070C0"/>
              </a:solidFill>
            </a:endParaRPr>
          </a:p>
          <a:p>
            <a:r>
              <a:rPr lang="en-US" altLang="ru-RU" sz="2800" dirty="0">
                <a:solidFill>
                  <a:srgbClr val="800080"/>
                </a:solidFill>
              </a:rPr>
              <a:t>                     Overall (ion source   -     target) beam current </a:t>
            </a:r>
          </a:p>
          <a:p>
            <a:r>
              <a:rPr lang="en-US" altLang="ru-RU" sz="2800" dirty="0">
                <a:solidFill>
                  <a:srgbClr val="800080"/>
                </a:solidFill>
              </a:rPr>
              <a:t>                 transferring efficiency versus injected beam current </a:t>
            </a:r>
            <a:endParaRPr lang="ru-RU" altLang="ru-RU" sz="2800" dirty="0">
              <a:solidFill>
                <a:srgbClr val="800080"/>
              </a:solidFill>
            </a:endParaRPr>
          </a:p>
        </p:txBody>
      </p:sp>
    </p:spTree>
    <p:extLst>
      <p:ext uri="{BB962C8B-B14F-4D97-AF65-F5344CB8AC3E}">
        <p14:creationId xmlns:p14="http://schemas.microsoft.com/office/powerpoint/2010/main" val="2330984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Group 2"/>
          <p:cNvGraphicFramePr>
            <a:graphicFrameLocks noGrp="1"/>
          </p:cNvGraphicFramePr>
          <p:nvPr>
            <p:ph/>
            <p:extLst>
              <p:ext uri="{D42A27DB-BD31-4B8C-83A1-F6EECF244321}">
                <p14:modId xmlns:p14="http://schemas.microsoft.com/office/powerpoint/2010/main" val="951790403"/>
              </p:ext>
            </p:extLst>
          </p:nvPr>
        </p:nvGraphicFramePr>
        <p:xfrm>
          <a:off x="1704001" y="666912"/>
          <a:ext cx="8764173" cy="4916658"/>
        </p:xfrm>
        <a:graphic>
          <a:graphicData uri="http://schemas.openxmlformats.org/drawingml/2006/table">
            <a:tbl>
              <a:tblPr/>
              <a:tblGrid>
                <a:gridCol w="430667">
                  <a:extLst>
                    <a:ext uri="{9D8B030D-6E8A-4147-A177-3AD203B41FA5}">
                      <a16:colId xmlns:a16="http://schemas.microsoft.com/office/drawing/2014/main" val="20000"/>
                    </a:ext>
                  </a:extLst>
                </a:gridCol>
                <a:gridCol w="3736384">
                  <a:extLst>
                    <a:ext uri="{9D8B030D-6E8A-4147-A177-3AD203B41FA5}">
                      <a16:colId xmlns:a16="http://schemas.microsoft.com/office/drawing/2014/main" val="20001"/>
                    </a:ext>
                  </a:extLst>
                </a:gridCol>
                <a:gridCol w="4597122">
                  <a:extLst>
                    <a:ext uri="{9D8B030D-6E8A-4147-A177-3AD203B41FA5}">
                      <a16:colId xmlns:a16="http://schemas.microsoft.com/office/drawing/2014/main" val="20002"/>
                    </a:ext>
                  </a:extLst>
                </a:gridCol>
              </a:tblGrid>
              <a:tr h="433383">
                <a:tc>
                  <a:txBody>
                    <a:bodyPr/>
                    <a:lstStyle>
                      <a:lvl1pPr algn="l" eaLnBrk="0" hangingPunct="0">
                        <a:spcBef>
                          <a:spcPct val="20000"/>
                        </a:spcBef>
                        <a:defRPr sz="2800">
                          <a:solidFill>
                            <a:schemeClr val="tx1"/>
                          </a:solidFill>
                          <a:latin typeface="Arial" charset="0"/>
                        </a:defRPr>
                      </a:lvl1pPr>
                      <a:lvl2pPr algn="l" eaLnBrk="0" hangingPunct="0">
                        <a:spcBef>
                          <a:spcPct val="20000"/>
                        </a:spcBef>
                        <a:defRPr sz="2400">
                          <a:solidFill>
                            <a:schemeClr val="tx1"/>
                          </a:solidFill>
                          <a:latin typeface="Arial" charset="0"/>
                        </a:defRPr>
                      </a:lvl2pPr>
                      <a:lvl3pPr algn="l" eaLnBrk="0" hangingPunct="0">
                        <a:spcBef>
                          <a:spcPct val="20000"/>
                        </a:spcBef>
                        <a:defRPr sz="2000">
                          <a:solidFill>
                            <a:schemeClr val="tx1"/>
                          </a:solidFill>
                          <a:latin typeface="Arial" charset="0"/>
                        </a:defRPr>
                      </a:lvl3pPr>
                      <a:lvl4pPr algn="l" eaLnBrk="0" hangingPunct="0">
                        <a:spcBef>
                          <a:spcPct val="20000"/>
                        </a:spcBef>
                        <a:defRPr>
                          <a:solidFill>
                            <a:schemeClr val="tx1"/>
                          </a:solidFill>
                          <a:latin typeface="Arial" charset="0"/>
                        </a:defRPr>
                      </a:lvl4pPr>
                      <a:lvl5pPr algn="l" eaLnBrk="0" hangingPunct="0">
                        <a:spcBef>
                          <a:spcPct val="20000"/>
                        </a:spcBef>
                        <a:defRPr>
                          <a:solidFill>
                            <a:schemeClr val="tx1"/>
                          </a:solidFill>
                          <a:latin typeface="Arial" charset="0"/>
                        </a:defRPr>
                      </a:lvl5pPr>
                      <a:lvl6pPr eaLnBrk="0" fontAlgn="base" hangingPunct="0">
                        <a:spcBef>
                          <a:spcPct val="20000"/>
                        </a:spcBef>
                        <a:spcAft>
                          <a:spcPct val="0"/>
                        </a:spcAft>
                        <a:defRPr>
                          <a:solidFill>
                            <a:schemeClr val="tx1"/>
                          </a:solidFill>
                          <a:latin typeface="Arial" charset="0"/>
                        </a:defRPr>
                      </a:lvl6pPr>
                      <a:lvl7pPr eaLnBrk="0" fontAlgn="base" hangingPunct="0">
                        <a:spcBef>
                          <a:spcPct val="20000"/>
                        </a:spcBef>
                        <a:spcAft>
                          <a:spcPct val="0"/>
                        </a:spcAft>
                        <a:defRPr>
                          <a:solidFill>
                            <a:schemeClr val="tx1"/>
                          </a:solidFill>
                          <a:latin typeface="Arial" charset="0"/>
                        </a:defRPr>
                      </a:lvl7pPr>
                      <a:lvl8pPr eaLnBrk="0" fontAlgn="base" hangingPunct="0">
                        <a:spcBef>
                          <a:spcPct val="20000"/>
                        </a:spcBef>
                        <a:spcAft>
                          <a:spcPct val="0"/>
                        </a:spcAft>
                        <a:defRPr>
                          <a:solidFill>
                            <a:schemeClr val="tx1"/>
                          </a:solidFill>
                          <a:latin typeface="Arial" charset="0"/>
                        </a:defRPr>
                      </a:lvl8pPr>
                      <a:lvl9pPr eaLnBrk="0" fontAlgn="base" hangingPunct="0">
                        <a:spcBef>
                          <a:spcPct val="2000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ru-RU" altLang="ru-RU" sz="2200" b="1" i="0" u="none" strike="noStrike" cap="none" normalizeH="0" baseline="0" dirty="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
                          <a:schemeClr val="bg1"/>
                        </a:buClr>
                        <a:buSzTx/>
                        <a:buFontTx/>
                        <a:buNone/>
                        <a:tabLst/>
                      </a:pPr>
                      <a:r>
                        <a:rPr kumimoji="0" lang="en-US" altLang="ru-RU" sz="2400" b="1" i="0" u="none" strike="noStrike" cap="none" normalizeH="0" baseline="0" dirty="0">
                          <a:ln>
                            <a:noFill/>
                          </a:ln>
                          <a:solidFill>
                            <a:srgbClr val="7030A0"/>
                          </a:solidFill>
                          <a:effectLst/>
                          <a:latin typeface="Arial" charset="0"/>
                          <a:cs typeface="Times New Roman" pitchFamily="18" charset="0"/>
                        </a:rPr>
                        <a:t>Principle</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ECFF"/>
                    </a:solid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ctr" defTabSz="914400" rtl="0" eaLnBrk="0" fontAlgn="base" latinLnBrk="0" hangingPunct="0">
                        <a:lnSpc>
                          <a:spcPct val="100000"/>
                        </a:lnSpc>
                        <a:spcBef>
                          <a:spcPct val="0"/>
                        </a:spcBef>
                        <a:spcAft>
                          <a:spcPct val="0"/>
                        </a:spcAft>
                        <a:buClr>
                          <a:schemeClr val="bg1"/>
                        </a:buClr>
                        <a:buSzTx/>
                        <a:buFontTx/>
                        <a:buNone/>
                        <a:tabLst/>
                      </a:pPr>
                      <a:r>
                        <a:rPr kumimoji="0" lang="en-US" altLang="ru-RU" sz="2400" b="1" i="0" u="none" strike="noStrike" cap="none" normalizeH="0" baseline="0" dirty="0">
                          <a:ln>
                            <a:noFill/>
                          </a:ln>
                          <a:solidFill>
                            <a:srgbClr val="7030A0"/>
                          </a:solidFill>
                          <a:effectLst/>
                          <a:latin typeface="Arial" charset="0"/>
                          <a:cs typeface="Times New Roman" pitchFamily="18" charset="0"/>
                        </a:rPr>
                        <a:t>Expected result</a:t>
                      </a:r>
                      <a:endParaRPr kumimoji="0" lang="en-US" altLang="ru-RU" sz="2400" b="1" i="0" u="none" strike="noStrike" cap="none" normalizeH="0" baseline="0" dirty="0">
                        <a:ln>
                          <a:noFill/>
                        </a:ln>
                        <a:solidFill>
                          <a:srgbClr val="7030A0"/>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828675">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1.</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just"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High injection energy of ions </a:t>
                      </a:r>
                    </a:p>
                    <a:p>
                      <a:pPr marL="0" marR="0" lvl="0" indent="-342900" algn="just" defTabSz="914400" rtl="0" eaLnBrk="0" fontAlgn="base" latinLnBrk="0" hangingPunct="0">
                        <a:lnSpc>
                          <a:spcPct val="100000"/>
                        </a:lnSpc>
                        <a:spcBef>
                          <a:spcPct val="0"/>
                        </a:spcBef>
                        <a:spcAft>
                          <a:spcPct val="0"/>
                        </a:spcAft>
                        <a:buClr>
                          <a:schemeClr val="bg1"/>
                        </a:buClr>
                        <a:buSzTx/>
                        <a:buFontTx/>
                        <a:buNone/>
                        <a:tabLst/>
                      </a:pPr>
                      <a:r>
                        <a:rPr kumimoji="0" lang="en-US" altLang="ru-RU"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(up to 80 </a:t>
                      </a:r>
                      <a:r>
                        <a:rPr kumimoji="0" lang="en-US" altLang="ru-RU" sz="2200" b="0" i="0" u="none" strike="noStrike" cap="none" normalizeH="0" baseline="0" dirty="0" err="1">
                          <a:ln>
                            <a:noFill/>
                          </a:ln>
                          <a:solidFill>
                            <a:srgbClr val="FF0000"/>
                          </a:solidFill>
                          <a:effectLst/>
                          <a:latin typeface="Times New Roman" panose="02020603050405020304" pitchFamily="18" charset="0"/>
                          <a:cs typeface="Times New Roman" panose="02020603050405020304" pitchFamily="18" charset="0"/>
                        </a:rPr>
                        <a:t>keV</a:t>
                      </a:r>
                      <a:r>
                        <a:rPr kumimoji="0" lang="en-US" altLang="ru-RU"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/Z)</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just"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Strong decreasing of</a:t>
                      </a:r>
                      <a:r>
                        <a:rPr kumimoji="0" lang="ru-RU" altLang="ru-RU" sz="22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ru-RU" sz="22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space charge effects and ion beam emittance. </a:t>
                      </a:r>
                      <a:r>
                        <a:rPr kumimoji="0" lang="en-US" altLang="ru-RU" sz="2200" b="1" i="0" u="none" strike="noStrike" kern="1200" cap="none" normalizeH="0" baseline="0" dirty="0">
                          <a:ln>
                            <a:noFill/>
                          </a:ln>
                          <a:solidFill>
                            <a:schemeClr val="accent6">
                              <a:lumMod val="75000"/>
                            </a:schemeClr>
                          </a:solidFill>
                          <a:effectLst/>
                          <a:latin typeface="Times New Roman" panose="02020603050405020304" pitchFamily="18" charset="0"/>
                          <a:ea typeface="+mn-ea"/>
                          <a:cs typeface="Times New Roman" panose="02020603050405020304" pitchFamily="18" charset="0"/>
                        </a:rPr>
                        <a:t>High</a:t>
                      </a:r>
                      <a:r>
                        <a:rPr lang="en-US" sz="2200" b="1" kern="1200" baseline="0" dirty="0">
                          <a:solidFill>
                            <a:schemeClr val="accent6">
                              <a:lumMod val="75000"/>
                            </a:schemeClr>
                          </a:solidFill>
                          <a:effectLst/>
                          <a:latin typeface="Times New Roman" panose="02020603050405020304" pitchFamily="18" charset="0"/>
                          <a:ea typeface="+mn-ea"/>
                          <a:cs typeface="Times New Roman" panose="02020603050405020304" pitchFamily="18" charset="0"/>
                        </a:rPr>
                        <a:t> </a:t>
                      </a:r>
                      <a:r>
                        <a:rPr kumimoji="0" lang="en-US" altLang="ru-RU" sz="22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efficiency of beam  capture into acceleration .</a:t>
                      </a:r>
                      <a:endParaRPr kumimoji="0" lang="en-US" altLang="ru-RU" sz="22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1858">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2.</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Low magnetic field </a:t>
                      </a:r>
                    </a:p>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(up to 1.3</a:t>
                      </a:r>
                      <a:r>
                        <a:rPr kumimoji="0" lang="ru-RU" altLang="ru-RU"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 Т</a:t>
                      </a:r>
                      <a:r>
                        <a:rPr kumimoji="0" lang="en-US" altLang="ru-RU" sz="22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High beam extraction efficiency. Lower</a:t>
                      </a:r>
                      <a:r>
                        <a:rPr kumimoji="0" lang="ru-RU" altLang="ru-RU" sz="22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 </a:t>
                      </a:r>
                      <a:r>
                        <a:rPr kumimoji="0" lang="en-US" altLang="ru-RU" sz="22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power of the main magnet.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06095">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3.</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High accelerating voltage </a:t>
                      </a:r>
                    </a:p>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r>
                        <a:rPr kumimoji="0" lang="en-US" altLang="ru-RU" sz="2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up to </a:t>
                      </a:r>
                      <a:r>
                        <a:rPr kumimoji="0" lang="ru-RU" sz="2400" b="0" i="0" u="none" strike="noStrike" cap="none" normalizeH="0" baseline="0" dirty="0">
                          <a:ln>
                            <a:noFill/>
                          </a:ln>
                          <a:solidFill>
                            <a:srgbClr val="FF0000"/>
                          </a:solidFill>
                          <a:effectLst/>
                          <a:latin typeface="Times New Roman" pitchFamily="18" charset="0"/>
                          <a:cs typeface="Times New Roman" pitchFamily="18" charset="0"/>
                        </a:rPr>
                        <a:t>1</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3</a:t>
                      </a:r>
                      <a:r>
                        <a:rPr kumimoji="0" lang="ru-RU" sz="2400" b="0" i="0" u="none" strike="noStrike" cap="none" normalizeH="0" baseline="0" dirty="0">
                          <a:ln>
                            <a:noFill/>
                          </a:ln>
                          <a:solidFill>
                            <a:srgbClr val="FF0000"/>
                          </a:solidFill>
                          <a:effectLst/>
                          <a:latin typeface="Times New Roman" pitchFamily="18" charset="0"/>
                          <a:cs typeface="Times New Roman" pitchFamily="18" charset="0"/>
                        </a:rPr>
                        <a:t>0 </a:t>
                      </a:r>
                      <a:r>
                        <a:rPr kumimoji="0" lang="en-US" sz="2400" b="0" i="0" u="none" strike="noStrike" cap="none" normalizeH="0" baseline="0" dirty="0">
                          <a:ln>
                            <a:noFill/>
                          </a:ln>
                          <a:solidFill>
                            <a:srgbClr val="FF0000"/>
                          </a:solidFill>
                          <a:effectLst/>
                          <a:latin typeface="Times New Roman" pitchFamily="18" charset="0"/>
                          <a:cs typeface="Times New Roman" pitchFamily="18" charset="0"/>
                        </a:rPr>
                        <a:t>kV</a:t>
                      </a:r>
                      <a:r>
                        <a:rPr kumimoji="0" lang="en-US" altLang="ru-RU" sz="2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Higher turns separation for effective extraction.  Lower vacuum losses .</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8675">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34290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rPr>
                        <a:t>4.</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defRPr/>
                      </a:pPr>
                      <a:r>
                        <a:rPr kumimoji="0" lang="en-US" altLang="ru-RU" sz="2200" b="1"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Beam extraction by the electrostatic deflector together with the flat-top system</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342900" indent="-342900" algn="l" eaLnBrk="0" hangingPunct="0">
                        <a:spcBef>
                          <a:spcPct val="20000"/>
                        </a:spcBef>
                        <a:defRPr sz="2800">
                          <a:solidFill>
                            <a:schemeClr val="tx1"/>
                          </a:solidFill>
                          <a:latin typeface="Arial" charset="0"/>
                        </a:defRPr>
                      </a:lvl1pPr>
                      <a:lvl2pPr marL="742950" indent="-285750" algn="l" eaLnBrk="0" hangingPunct="0">
                        <a:spcBef>
                          <a:spcPct val="20000"/>
                        </a:spcBef>
                        <a:defRPr sz="2400">
                          <a:solidFill>
                            <a:schemeClr val="tx1"/>
                          </a:solidFill>
                          <a:latin typeface="Arial" charset="0"/>
                        </a:defRPr>
                      </a:lvl2pPr>
                      <a:lvl3pPr marL="1143000" indent="-228600" algn="l" eaLnBrk="0" hangingPunct="0">
                        <a:spcBef>
                          <a:spcPct val="20000"/>
                        </a:spcBef>
                        <a:defRPr sz="2000">
                          <a:solidFill>
                            <a:schemeClr val="tx1"/>
                          </a:solidFill>
                          <a:latin typeface="Arial" charset="0"/>
                        </a:defRPr>
                      </a:lvl3pPr>
                      <a:lvl4pPr marL="1600200" indent="-228600" algn="l" eaLnBrk="0" hangingPunct="0">
                        <a:spcBef>
                          <a:spcPct val="20000"/>
                        </a:spcBef>
                        <a:defRPr>
                          <a:solidFill>
                            <a:schemeClr val="tx1"/>
                          </a:solidFill>
                          <a:latin typeface="Arial" charset="0"/>
                        </a:defRPr>
                      </a:lvl4pPr>
                      <a:lvl5pPr marL="2057400" indent="-228600" algn="l"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342900" algn="l" defTabSz="914400" rtl="0" eaLnBrk="0" fontAlgn="base" latinLnBrk="0" hangingPunct="0">
                        <a:lnSpc>
                          <a:spcPct val="100000"/>
                        </a:lnSpc>
                        <a:spcBef>
                          <a:spcPct val="0"/>
                        </a:spcBef>
                        <a:spcAft>
                          <a:spcPct val="0"/>
                        </a:spcAft>
                        <a:buClr>
                          <a:schemeClr val="bg1"/>
                        </a:buClr>
                        <a:buSzTx/>
                        <a:buFontTx/>
                        <a:buNone/>
                        <a:tabLst/>
                      </a:pPr>
                      <a:r>
                        <a:rPr kumimoji="0" lang="en-US" altLang="ru-RU" sz="2200" b="1"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rPr>
                        <a:t>Effective ion extraction. Better beam quality. </a:t>
                      </a:r>
                      <a:endParaRPr kumimoji="0" lang="en-US" altLang="ru-RU" sz="2200" b="0" i="0" u="none" strike="noStrike" cap="none" normalizeH="0" baseline="0" dirty="0">
                        <a:ln>
                          <a:noFill/>
                        </a:ln>
                        <a:solidFill>
                          <a:schemeClr val="accent6">
                            <a:lumMod val="75000"/>
                          </a:schemeClr>
                        </a:solidFill>
                        <a:effectLst/>
                        <a:latin typeface="Times New Roman" panose="02020603050405020304" pitchFamily="18" charset="0"/>
                        <a:cs typeface="Times New Roman" panose="02020603050405020304"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6386" name="Rectangle 6"/>
          <p:cNvSpPr>
            <a:spLocks noGrp="1" noChangeArrowheads="1"/>
          </p:cNvSpPr>
          <p:nvPr>
            <p:ph type="sldNum" sz="quarter" idx="12"/>
          </p:nvPr>
        </p:nvSpPr>
        <p:spPr>
          <a:noFill/>
        </p:spPr>
        <p:txBody>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fld id="{E49B706C-790D-4A0C-BCBC-1B4554D0F254}" type="slidenum">
              <a:rPr lang="en-US" altLang="ru-RU" sz="1400"/>
              <a:pPr algn="r" eaLnBrk="1" hangingPunct="1">
                <a:spcBef>
                  <a:spcPct val="0"/>
                </a:spcBef>
                <a:buFontTx/>
                <a:buNone/>
              </a:pPr>
              <a:t>68</a:t>
            </a:fld>
            <a:endParaRPr lang="en-US" altLang="ru-RU" sz="1400"/>
          </a:p>
        </p:txBody>
      </p:sp>
      <p:sp>
        <p:nvSpPr>
          <p:cNvPr id="84000" name="Text Box 32"/>
          <p:cNvSpPr txBox="1">
            <a:spLocks noChangeArrowheads="1"/>
          </p:cNvSpPr>
          <p:nvPr/>
        </p:nvSpPr>
        <p:spPr bwMode="auto">
          <a:xfrm>
            <a:off x="2792963" y="0"/>
            <a:ext cx="60742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alpha val="50000"/>
                    </a:schemeClr>
                  </a:outerShdw>
                </a:effectLst>
              </a14:hiddenEffects>
            </a:ext>
          </a:extLst>
        </p:spPr>
        <p:txBody>
          <a:bodyPr wrap="square">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ru-RU" sz="2800" b="1" dirty="0">
                <a:solidFill>
                  <a:srgbClr val="3333CC"/>
                </a:solidFill>
                <a:latin typeface="Times New Roman" pitchFamily="18" charset="0"/>
                <a:cs typeface="Times New Roman" pitchFamily="18" charset="0"/>
              </a:rPr>
              <a:t>Principles of the DC-280 design</a:t>
            </a:r>
            <a:endParaRPr lang="ru-RU" altLang="ru-RU" sz="2800" b="1" dirty="0">
              <a:solidFill>
                <a:srgbClr val="3333CC"/>
              </a:solidFill>
              <a:latin typeface="Times New Roman" pitchFamily="18" charset="0"/>
              <a:cs typeface="Times New Roman" pitchFamily="18" charset="0"/>
            </a:endParaRPr>
          </a:p>
        </p:txBody>
      </p:sp>
    </p:spTree>
    <p:extLst>
      <p:ext uri="{BB962C8B-B14F-4D97-AF65-F5344CB8AC3E}">
        <p14:creationId xmlns:p14="http://schemas.microsoft.com/office/powerpoint/2010/main" val="9444865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84000"/>
                                        </p:tgtEl>
                                        <p:attrNameLst>
                                          <p:attrName>style.visibility</p:attrName>
                                        </p:attrNameLst>
                                      </p:cBhvr>
                                      <p:to>
                                        <p:strVal val="visible"/>
                                      </p:to>
                                    </p:set>
                                    <p:anim calcmode="lin" valueType="num">
                                      <p:cBhvr>
                                        <p:cTn id="7" dur="1000" fill="hold"/>
                                        <p:tgtEl>
                                          <p:spTgt spid="84000"/>
                                        </p:tgtEl>
                                        <p:attrNameLst>
                                          <p:attrName>ppt_x</p:attrName>
                                        </p:attrNameLst>
                                      </p:cBhvr>
                                      <p:tavLst>
                                        <p:tav tm="0">
                                          <p:val>
                                            <p:strVal val="#ppt_x-.2"/>
                                          </p:val>
                                        </p:tav>
                                        <p:tav tm="100000">
                                          <p:val>
                                            <p:strVal val="#ppt_x"/>
                                          </p:val>
                                        </p:tav>
                                      </p:tavLst>
                                    </p:anim>
                                    <p:anim calcmode="lin" valueType="num">
                                      <p:cBhvr>
                                        <p:cTn id="8" dur="1000" fill="hold"/>
                                        <p:tgtEl>
                                          <p:spTgt spid="84000"/>
                                        </p:tgtEl>
                                        <p:attrNameLst>
                                          <p:attrName>ppt_y</p:attrName>
                                        </p:attrNameLst>
                                      </p:cBhvr>
                                      <p:tavLst>
                                        <p:tav tm="0">
                                          <p:val>
                                            <p:strVal val="#ppt_y"/>
                                          </p:val>
                                        </p:tav>
                                        <p:tav tm="100000">
                                          <p:val>
                                            <p:strVal val="#ppt_y"/>
                                          </p:val>
                                        </p:tav>
                                      </p:tavLst>
                                    </p:anim>
                                    <p:animEffect transition="in" filter="wipe(right)" prLst="gradientSize: 0.1">
                                      <p:cBhvr>
                                        <p:cTn id="9" dur="1000"/>
                                        <p:tgtEl>
                                          <p:spTgt spid="84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0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nvGraphicFramePr>
        <p:xfrm>
          <a:off x="1775358" y="727170"/>
          <a:ext cx="8713131" cy="6086207"/>
        </p:xfrm>
        <a:graphic>
          <a:graphicData uri="http://schemas.openxmlformats.org/presentationml/2006/ole">
            <mc:AlternateContent xmlns:mc="http://schemas.openxmlformats.org/markup-compatibility/2006">
              <mc:Choice xmlns:v="urn:schemas-microsoft-com:vml" Requires="v">
                <p:oleObj spid="_x0000_s8231" name="Graph" r:id="rId3" imgW="4154400" imgH="2901600" progId="Origin50.Graph">
                  <p:embed/>
                </p:oleObj>
              </mc:Choice>
              <mc:Fallback>
                <p:oleObj name="Graph" r:id="rId3" imgW="4154400" imgH="2901600" progId="Origin50.Graph">
                  <p:embed/>
                  <p:pic>
                    <p:nvPicPr>
                      <p:cNvPr id="0" name=""/>
                      <p:cNvPicPr/>
                      <p:nvPr/>
                    </p:nvPicPr>
                    <p:blipFill>
                      <a:blip r:embed="rId4"/>
                      <a:stretch>
                        <a:fillRect/>
                      </a:stretch>
                    </p:blipFill>
                    <p:spPr>
                      <a:xfrm>
                        <a:off x="1775358" y="727170"/>
                        <a:ext cx="8713131" cy="6086207"/>
                      </a:xfrm>
                      <a:prstGeom prst="rect">
                        <a:avLst/>
                      </a:prstGeom>
                    </p:spPr>
                  </p:pic>
                </p:oleObj>
              </mc:Fallback>
            </mc:AlternateContent>
          </a:graphicData>
        </a:graphic>
      </p:graphicFrame>
    </p:spTree>
    <p:extLst>
      <p:ext uri="{BB962C8B-B14F-4D97-AF65-F5344CB8AC3E}">
        <p14:creationId xmlns:p14="http://schemas.microsoft.com/office/powerpoint/2010/main" val="2386650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1491050" y="688930"/>
            <a:ext cx="8968990" cy="5373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17088" dir="2436078" algn="ctr" rotWithShape="0">
                    <a:schemeClr val="bg2">
                      <a:alpha val="50000"/>
                    </a:schemeClr>
                  </a:outerShdw>
                </a:effectLst>
              </a14:hiddenEffects>
            </a:ext>
          </a:extLst>
        </p:spPr>
        <p:txBody>
          <a:bodyPr wrap="square" anchor="ctr">
            <a:spAutoFit/>
          </a:bodyPr>
          <a:lstStyle/>
          <a:p>
            <a:pPr algn="l" eaLnBrk="0" hangingPunct="0">
              <a:lnSpc>
                <a:spcPct val="130000"/>
              </a:lnSpc>
            </a:pPr>
            <a:endParaRPr lang="en-US" altLang="ru-RU" sz="2400" b="1" dirty="0">
              <a:latin typeface="Verdana" panose="020B0604030504040204" pitchFamily="34" charset="0"/>
            </a:endParaRPr>
          </a:p>
          <a:p>
            <a:pPr algn="l" eaLnBrk="0" hangingPunct="0">
              <a:lnSpc>
                <a:spcPct val="130000"/>
              </a:lnSpc>
            </a:pPr>
            <a:endParaRPr lang="en-US" altLang="ru-RU" sz="2400" b="1" dirty="0">
              <a:latin typeface="Verdana" panose="020B0604030504040204" pitchFamily="34" charset="0"/>
            </a:endParaRPr>
          </a:p>
          <a:p>
            <a:pPr algn="l" eaLnBrk="0" hangingPunct="0">
              <a:lnSpc>
                <a:spcPct val="130000"/>
              </a:lnSpc>
            </a:pPr>
            <a:r>
              <a:rPr lang="en-US" altLang="ru-RU" sz="2400" b="1" dirty="0">
                <a:latin typeface="Times New Roman" panose="02020603050405020304" pitchFamily="18" charset="0"/>
              </a:rPr>
              <a:t>In order to improve efficiency of the SHE experiments for the future it is necessary to obtain the accelerated ion beams </a:t>
            </a:r>
          </a:p>
          <a:p>
            <a:pPr algn="l" eaLnBrk="0" hangingPunct="0">
              <a:lnSpc>
                <a:spcPct val="130000"/>
              </a:lnSpc>
            </a:pPr>
            <a:r>
              <a:rPr lang="en-US" altLang="ru-RU" sz="2400" b="1" dirty="0">
                <a:latin typeface="Times New Roman" panose="02020603050405020304" pitchFamily="18" charset="0"/>
              </a:rPr>
              <a:t>with following parameters.</a:t>
            </a:r>
          </a:p>
          <a:p>
            <a:pPr algn="l" eaLnBrk="0" hangingPunct="0">
              <a:lnSpc>
                <a:spcPct val="130000"/>
              </a:lnSpc>
            </a:pPr>
            <a:r>
              <a:rPr lang="en-US" altLang="ru-RU" sz="2400" b="1" dirty="0">
                <a:latin typeface="Times New Roman" panose="02020603050405020304" pitchFamily="18" charset="0"/>
              </a:rPr>
              <a:t>            Energy					4÷8 MeV/n</a:t>
            </a:r>
            <a:endParaRPr lang="ru-RU" altLang="ru-RU" sz="2400" b="1" dirty="0">
              <a:latin typeface="Times New Roman" panose="02020603050405020304" pitchFamily="18" charset="0"/>
            </a:endParaRPr>
          </a:p>
          <a:p>
            <a:pPr algn="l" eaLnBrk="0" hangingPunct="0">
              <a:lnSpc>
                <a:spcPct val="130000"/>
              </a:lnSpc>
            </a:pPr>
            <a:r>
              <a:rPr lang="en-US" altLang="ru-RU" sz="2400" b="1" dirty="0">
                <a:latin typeface="Times New Roman" panose="02020603050405020304" pitchFamily="18" charset="0"/>
              </a:rPr>
              <a:t>	Masses					10÷238</a:t>
            </a:r>
            <a:endParaRPr lang="ru-RU" altLang="ru-RU" sz="2400" b="1" dirty="0">
              <a:latin typeface="Times New Roman" panose="02020603050405020304" pitchFamily="18" charset="0"/>
            </a:endParaRPr>
          </a:p>
          <a:p>
            <a:pPr algn="l" eaLnBrk="0" hangingPunct="0">
              <a:lnSpc>
                <a:spcPct val="130000"/>
              </a:lnSpc>
            </a:pPr>
            <a:r>
              <a:rPr lang="en-US" altLang="ru-RU" sz="2400" b="1" dirty="0">
                <a:latin typeface="Times New Roman" panose="02020603050405020304" pitchFamily="18" charset="0"/>
              </a:rPr>
              <a:t>	Intensity (up to A=50)			 10 p</a:t>
            </a:r>
            <a:r>
              <a:rPr lang="en-US" altLang="ru-RU" sz="2400" b="1" dirty="0">
                <a:latin typeface="Cambria Math" panose="02040503050406030204" pitchFamily="18" charset="0"/>
                <a:ea typeface="Cambria Math" panose="02040503050406030204" pitchFamily="18" charset="0"/>
              </a:rPr>
              <a:t>𝜇A</a:t>
            </a:r>
            <a:endParaRPr lang="en-US" altLang="ru-RU" sz="2400" b="1" dirty="0">
              <a:latin typeface="Times New Roman" panose="02020603050405020304" pitchFamily="18" charset="0"/>
            </a:endParaRPr>
          </a:p>
          <a:p>
            <a:pPr algn="l" eaLnBrk="0" hangingPunct="0">
              <a:lnSpc>
                <a:spcPct val="130000"/>
              </a:lnSpc>
            </a:pPr>
            <a:r>
              <a:rPr lang="en-US" altLang="ru-RU" sz="2400" b="1" dirty="0">
                <a:latin typeface="Times New Roman" panose="02020603050405020304" pitchFamily="18" charset="0"/>
              </a:rPr>
              <a:t>            Intensity U beam                                             1 </a:t>
            </a:r>
            <a:r>
              <a:rPr lang="en-US" altLang="ru-RU" sz="2400" b="1" dirty="0" err="1">
                <a:latin typeface="Times New Roman" panose="02020603050405020304" pitchFamily="18" charset="0"/>
              </a:rPr>
              <a:t>pµA</a:t>
            </a:r>
            <a:endParaRPr lang="en-US" altLang="ru-RU" sz="2400" b="1" dirty="0">
              <a:latin typeface="Times New Roman" panose="02020603050405020304" pitchFamily="18" charset="0"/>
            </a:endParaRPr>
          </a:p>
          <a:p>
            <a:pPr algn="l" eaLnBrk="0" hangingPunct="0">
              <a:lnSpc>
                <a:spcPct val="130000"/>
              </a:lnSpc>
            </a:pPr>
            <a:r>
              <a:rPr lang="en-US" altLang="ru-RU" sz="2400" b="1" dirty="0">
                <a:latin typeface="Times New Roman" panose="02020603050405020304" pitchFamily="18" charset="0"/>
              </a:rPr>
              <a:t>            Beam emittance </a:t>
            </a:r>
            <a:r>
              <a:rPr lang="ru-RU" altLang="ru-RU" sz="2400" b="1" dirty="0">
                <a:latin typeface="Times New Roman" panose="02020603050405020304" pitchFamily="18" charset="0"/>
              </a:rPr>
              <a:t>                                 </a:t>
            </a:r>
            <a:r>
              <a:rPr lang="en-US" altLang="ru-RU" sz="2400" b="1" dirty="0">
                <a:latin typeface="Times New Roman" panose="02020603050405020304" pitchFamily="18" charset="0"/>
              </a:rPr>
              <a:t>less 30 π </a:t>
            </a:r>
            <a:r>
              <a:rPr lang="en-US" altLang="ru-RU" sz="2400" b="1" dirty="0" err="1">
                <a:latin typeface="Times New Roman" panose="02020603050405020304" pitchFamily="18" charset="0"/>
              </a:rPr>
              <a:t>mm·mrad</a:t>
            </a:r>
            <a:endParaRPr lang="en-US" altLang="ru-RU" sz="2400" b="1" dirty="0">
              <a:latin typeface="Times New Roman" panose="02020603050405020304" pitchFamily="18" charset="0"/>
            </a:endParaRPr>
          </a:p>
          <a:p>
            <a:pPr algn="l" eaLnBrk="0" hangingPunct="0">
              <a:lnSpc>
                <a:spcPct val="130000"/>
              </a:lnSpc>
            </a:pPr>
            <a:r>
              <a:rPr lang="en-US" altLang="ru-RU" sz="2400" b="1" dirty="0">
                <a:latin typeface="Times New Roman" panose="02020603050405020304" pitchFamily="18" charset="0"/>
              </a:rPr>
              <a:t>	Efficiency of beam transfer </a:t>
            </a:r>
            <a:r>
              <a:rPr lang="ru-RU" altLang="ru-RU" sz="2400" b="1" dirty="0">
                <a:latin typeface="Times New Roman" panose="02020603050405020304" pitchFamily="18" charset="0"/>
              </a:rPr>
              <a:t>                            </a:t>
            </a:r>
            <a:r>
              <a:rPr lang="en-US" altLang="ru-RU" sz="2400" b="1" dirty="0">
                <a:latin typeface="Times New Roman" panose="02020603050405020304" pitchFamily="18" charset="0"/>
              </a:rPr>
              <a:t>&gt;50%</a:t>
            </a:r>
            <a:r>
              <a:rPr lang="ru-RU" altLang="ru-RU" sz="2400" b="1" dirty="0">
                <a:latin typeface="Times New Roman" panose="02020603050405020304" pitchFamily="18" charset="0"/>
              </a:rPr>
              <a:t> </a:t>
            </a:r>
            <a:r>
              <a:rPr lang="en-US" altLang="ru-RU" sz="2400" b="1" dirty="0">
                <a:latin typeface="Times New Roman" panose="02020603050405020304" pitchFamily="18" charset="0"/>
              </a:rPr>
              <a:t>  </a:t>
            </a:r>
            <a:endParaRPr lang="ru-RU" altLang="ru-RU" sz="2400" b="1" dirty="0">
              <a:latin typeface="Times New Roman" panose="02020603050405020304" pitchFamily="18" charset="0"/>
            </a:endParaRPr>
          </a:p>
        </p:txBody>
      </p:sp>
      <p:sp>
        <p:nvSpPr>
          <p:cNvPr id="456707" name="Rectangle 3"/>
          <p:cNvSpPr>
            <a:spLocks noChangeArrowheads="1"/>
          </p:cNvSpPr>
          <p:nvPr/>
        </p:nvSpPr>
        <p:spPr bwMode="auto">
          <a:xfrm>
            <a:off x="1549400" y="554038"/>
            <a:ext cx="898683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68392" dir="1308085" algn="ctr" rotWithShape="0">
                    <a:schemeClr val="bg1">
                      <a:alpha val="50000"/>
                    </a:schemeClr>
                  </a:outerShdw>
                </a:effectLst>
              </a14:hiddenEffects>
            </a:ext>
          </a:extLst>
        </p:spPr>
        <p:txBody>
          <a:bodyPr>
            <a:spAutoFit/>
          </a:bodyPr>
          <a:lstStyle/>
          <a:p>
            <a:pPr algn="l" eaLnBrk="0" hangingPunct="0"/>
            <a:r>
              <a:rPr lang="ru-RU" altLang="ru-RU" sz="2600" b="1" dirty="0">
                <a:solidFill>
                  <a:srgbClr val="000066"/>
                </a:solidFill>
                <a:effectLst>
                  <a:outerShdw blurRad="38100" dist="38100" dir="2700000" algn="tl">
                    <a:srgbClr val="000000"/>
                  </a:outerShdw>
                </a:effectLst>
                <a:latin typeface="Verdana" panose="020B0604030504040204" pitchFamily="34" charset="0"/>
              </a:rPr>
              <a:t>                          </a:t>
            </a:r>
            <a:r>
              <a:rPr lang="en-US" altLang="ru-RU" sz="2600" b="1" dirty="0">
                <a:solidFill>
                  <a:srgbClr val="000066"/>
                </a:solidFill>
                <a:effectLst>
                  <a:outerShdw blurRad="38100" dist="38100" dir="2700000" algn="tl">
                    <a:srgbClr val="000000"/>
                  </a:outerShdw>
                </a:effectLst>
                <a:latin typeface="Verdana" panose="020B0604030504040204" pitchFamily="34" charset="0"/>
              </a:rPr>
              <a:t> </a:t>
            </a:r>
            <a:r>
              <a:rPr lang="en-US" altLang="ru-RU" sz="2600" b="1" dirty="0">
                <a:solidFill>
                  <a:schemeClr val="accent1">
                    <a:lumMod val="20000"/>
                    <a:lumOff val="80000"/>
                  </a:schemeClr>
                </a:solidFill>
                <a:effectLst>
                  <a:outerShdw blurRad="38100" dist="38100" dir="2700000" algn="tl">
                    <a:srgbClr val="000000"/>
                  </a:outerShdw>
                </a:effectLst>
                <a:latin typeface="Verdana" panose="020B0604030504040204" pitchFamily="34" charset="0"/>
              </a:rPr>
              <a:t>2010-2012</a:t>
            </a:r>
          </a:p>
          <a:p>
            <a:pPr algn="l" eaLnBrk="0" hangingPunct="0"/>
            <a:r>
              <a:rPr lang="en-US" altLang="ru-RU" sz="2600" b="1" dirty="0">
                <a:solidFill>
                  <a:srgbClr val="000066"/>
                </a:solidFill>
                <a:effectLst>
                  <a:outerShdw blurRad="38100" dist="38100" dir="2700000" algn="tl">
                    <a:srgbClr val="000000"/>
                  </a:outerShdw>
                </a:effectLst>
                <a:latin typeface="Verdana" panose="020B0604030504040204" pitchFamily="34" charset="0"/>
              </a:rPr>
              <a:t>NEW FLNR ACCELERATOR – CYCLOTRON DC280</a:t>
            </a:r>
            <a:endParaRPr lang="ru-RU" altLang="ru-RU" sz="2600" b="1" dirty="0">
              <a:solidFill>
                <a:srgbClr val="000066"/>
              </a:solidFill>
              <a:effectLst>
                <a:outerShdw blurRad="38100" dist="38100" dir="2700000" algn="tl">
                  <a:srgbClr val="000000"/>
                </a:outerShdw>
              </a:effectLst>
              <a:latin typeface="Verdana" panose="020B0604030504040204" pitchFamily="34" charset="0"/>
            </a:endParaRPr>
          </a:p>
        </p:txBody>
      </p:sp>
    </p:spTree>
    <p:extLst>
      <p:ext uri="{BB962C8B-B14F-4D97-AF65-F5344CB8AC3E}">
        <p14:creationId xmlns:p14="http://schemas.microsoft.com/office/powerpoint/2010/main" val="281278128"/>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alpha val="56000"/>
          </a:schemeClr>
        </a:solidFill>
        <a:effectLst/>
      </p:bgPr>
    </p:bg>
    <p:spTree>
      <p:nvGrpSpPr>
        <p:cNvPr id="1" name=""/>
        <p:cNvGrpSpPr/>
        <p:nvPr/>
      </p:nvGrpSpPr>
      <p:grpSpPr>
        <a:xfrm>
          <a:off x="0" y="0"/>
          <a:ext cx="0" cy="0"/>
          <a:chOff x="0" y="0"/>
          <a:chExt cx="0" cy="0"/>
        </a:xfrm>
      </p:grpSpPr>
      <p:pic>
        <p:nvPicPr>
          <p:cNvPr id="6" name="Объект 3"/>
          <p:cNvPicPr>
            <a:picLocks noChangeAspect="1"/>
          </p:cNvPicPr>
          <p:nvPr/>
        </p:nvPicPr>
        <p:blipFill>
          <a:blip r:embed="rId3" cstate="print"/>
          <a:stretch>
            <a:fillRect/>
          </a:stretch>
        </p:blipFill>
        <p:spPr>
          <a:xfrm>
            <a:off x="634999" y="1807282"/>
            <a:ext cx="5775355" cy="4793543"/>
          </a:xfrm>
          <a:prstGeom prst="rect">
            <a:avLst/>
          </a:prstGeom>
        </p:spPr>
      </p:pic>
      <p:graphicFrame>
        <p:nvGraphicFramePr>
          <p:cNvPr id="7" name="Таблица 6"/>
          <p:cNvGraphicFramePr>
            <a:graphicFrameLocks noGrp="1"/>
          </p:cNvGraphicFramePr>
          <p:nvPr/>
        </p:nvGraphicFramePr>
        <p:xfrm>
          <a:off x="6908800" y="2484632"/>
          <a:ext cx="4737099" cy="3383280"/>
        </p:xfrm>
        <a:graphic>
          <a:graphicData uri="http://schemas.openxmlformats.org/drawingml/2006/table">
            <a:tbl>
              <a:tblPr firstRow="1" bandRow="1">
                <a:tableStyleId>{5C22544A-7EE6-4342-B048-85BDC9FD1C3A}</a:tableStyleId>
              </a:tblPr>
              <a:tblGrid>
                <a:gridCol w="1579033">
                  <a:extLst>
                    <a:ext uri="{9D8B030D-6E8A-4147-A177-3AD203B41FA5}">
                      <a16:colId xmlns:a16="http://schemas.microsoft.com/office/drawing/2014/main" val="20000"/>
                    </a:ext>
                  </a:extLst>
                </a:gridCol>
                <a:gridCol w="1579033">
                  <a:extLst>
                    <a:ext uri="{9D8B030D-6E8A-4147-A177-3AD203B41FA5}">
                      <a16:colId xmlns:a16="http://schemas.microsoft.com/office/drawing/2014/main" val="20001"/>
                    </a:ext>
                  </a:extLst>
                </a:gridCol>
                <a:gridCol w="1579033">
                  <a:extLst>
                    <a:ext uri="{9D8B030D-6E8A-4147-A177-3AD203B41FA5}">
                      <a16:colId xmlns:a16="http://schemas.microsoft.com/office/drawing/2014/main" val="20002"/>
                    </a:ext>
                  </a:extLst>
                </a:gridCol>
              </a:tblGrid>
              <a:tr h="384749">
                <a:tc>
                  <a:txBody>
                    <a:bodyPr/>
                    <a:lstStyle/>
                    <a:p>
                      <a:pPr algn="ctr"/>
                      <a:r>
                        <a:rPr lang="en-US" dirty="0"/>
                        <a:t>Faraday</a:t>
                      </a:r>
                      <a:r>
                        <a:rPr lang="en-US" baseline="0" dirty="0"/>
                        <a:t> Cup</a:t>
                      </a:r>
                      <a:endParaRPr lang="ru-RU" dirty="0"/>
                    </a:p>
                  </a:txBody>
                  <a:tcPr/>
                </a:tc>
                <a:tc>
                  <a:txBody>
                    <a:bodyPr/>
                    <a:lstStyle/>
                    <a:p>
                      <a:pPr algn="ctr"/>
                      <a:r>
                        <a:rPr lang="en-US" dirty="0"/>
                        <a:t>Current,</a:t>
                      </a:r>
                      <a:r>
                        <a:rPr lang="en-US" baseline="0" dirty="0"/>
                        <a:t> e</a:t>
                      </a:r>
                      <a:r>
                        <a:rPr lang="ru-RU" dirty="0"/>
                        <a:t>µ</a:t>
                      </a:r>
                      <a:r>
                        <a:rPr lang="en-US" baseline="0" dirty="0"/>
                        <a:t>A</a:t>
                      </a:r>
                      <a:endParaRPr lang="ru-RU" dirty="0"/>
                    </a:p>
                  </a:txBody>
                  <a:tcPr/>
                </a:tc>
                <a:tc>
                  <a:txBody>
                    <a:bodyPr/>
                    <a:lstStyle/>
                    <a:p>
                      <a:pPr algn="ctr"/>
                      <a:r>
                        <a:rPr lang="en-US" dirty="0"/>
                        <a:t>Efficiency of beam transfer </a:t>
                      </a:r>
                      <a:endParaRPr lang="ru-RU" dirty="0"/>
                    </a:p>
                  </a:txBody>
                  <a:tcPr/>
                </a:tc>
                <a:extLst>
                  <a:ext uri="{0D108BD9-81ED-4DB2-BD59-A6C34878D82A}">
                    <a16:rowId xmlns:a16="http://schemas.microsoft.com/office/drawing/2014/main" val="10000"/>
                  </a:ext>
                </a:extLst>
              </a:tr>
              <a:tr h="384749">
                <a:tc>
                  <a:txBody>
                    <a:bodyPr/>
                    <a:lstStyle/>
                    <a:p>
                      <a:pPr algn="ctr"/>
                      <a:r>
                        <a:rPr lang="en-US" sz="2400" dirty="0"/>
                        <a:t>I</a:t>
                      </a:r>
                      <a:r>
                        <a:rPr lang="en-US" sz="2400" baseline="-25000" dirty="0"/>
                        <a:t>inj1</a:t>
                      </a:r>
                      <a:endParaRPr lang="ru-RU" sz="2400" dirty="0"/>
                    </a:p>
                  </a:txBody>
                  <a:tcP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97.5</a:t>
                      </a:r>
                    </a:p>
                  </a:txBody>
                  <a:tcPr marL="9525" marR="9525" marT="9525" marB="0" anchor="ctr"/>
                </a:tc>
                <a:tc>
                  <a:txBody>
                    <a:bodyPr/>
                    <a:lstStyle/>
                    <a:p>
                      <a:pPr algn="ctr" fontAlgn="ctr"/>
                      <a:r>
                        <a:rPr lang="ru-RU" sz="2000" b="0" i="0" u="none" strike="noStrike">
                          <a:solidFill>
                            <a:schemeClr val="tx1"/>
                          </a:solidFill>
                          <a:effectLst/>
                          <a:latin typeface="Times New Roman" panose="02020603050405020304" pitchFamily="18" charset="0"/>
                          <a:cs typeface="Times New Roman" panose="02020603050405020304" pitchFamily="18" charset="0"/>
                        </a:rPr>
                        <a:t>100.00%</a:t>
                      </a:r>
                    </a:p>
                  </a:txBody>
                  <a:tcPr marL="9525" marR="9525" marT="9525" marB="0" anchor="ctr"/>
                </a:tc>
                <a:extLst>
                  <a:ext uri="{0D108BD9-81ED-4DB2-BD59-A6C34878D82A}">
                    <a16:rowId xmlns:a16="http://schemas.microsoft.com/office/drawing/2014/main" val="10001"/>
                  </a:ext>
                </a:extLst>
              </a:tr>
              <a:tr h="384749">
                <a:tc>
                  <a:txBody>
                    <a:bodyPr/>
                    <a:lstStyle/>
                    <a:p>
                      <a:pPr algn="ctr"/>
                      <a:r>
                        <a:rPr lang="en-US" sz="2400" dirty="0"/>
                        <a:t>I</a:t>
                      </a:r>
                      <a:r>
                        <a:rPr lang="en-US" sz="2400" baseline="-25000" dirty="0"/>
                        <a:t>inj2</a:t>
                      </a:r>
                      <a:endParaRPr lang="ru-RU" sz="2400" dirty="0"/>
                    </a:p>
                  </a:txBody>
                  <a:tcP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95.2</a:t>
                      </a: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97.64%</a:t>
                      </a:r>
                    </a:p>
                  </a:txBody>
                  <a:tcPr marL="9525" marR="9525" marT="9525" marB="0" anchor="ctr"/>
                </a:tc>
                <a:extLst>
                  <a:ext uri="{0D108BD9-81ED-4DB2-BD59-A6C34878D82A}">
                    <a16:rowId xmlns:a16="http://schemas.microsoft.com/office/drawing/2014/main" val="10002"/>
                  </a:ext>
                </a:extLst>
              </a:tr>
              <a:tr h="384749">
                <a:tc>
                  <a:txBody>
                    <a:bodyPr/>
                    <a:lstStyle/>
                    <a:p>
                      <a:pPr algn="ctr"/>
                      <a:r>
                        <a:rPr lang="en-US" sz="2400" dirty="0"/>
                        <a:t>I</a:t>
                      </a:r>
                      <a:r>
                        <a:rPr lang="en-US" sz="2400" baseline="-25000" dirty="0"/>
                        <a:t>inj3</a:t>
                      </a:r>
                      <a:endParaRPr lang="ru-RU" sz="2400" dirty="0"/>
                    </a:p>
                  </a:txBody>
                  <a:tcP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82.2</a:t>
                      </a: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84.31%</a:t>
                      </a:r>
                    </a:p>
                  </a:txBody>
                  <a:tcPr marL="9525" marR="9525" marT="9525" marB="0" anchor="ctr"/>
                </a:tc>
                <a:extLst>
                  <a:ext uri="{0D108BD9-81ED-4DB2-BD59-A6C34878D82A}">
                    <a16:rowId xmlns:a16="http://schemas.microsoft.com/office/drawing/2014/main" val="10003"/>
                  </a:ext>
                </a:extLst>
              </a:tr>
              <a:tr h="384749">
                <a:tc>
                  <a:txBody>
                    <a:bodyPr/>
                    <a:lstStyle/>
                    <a:p>
                      <a:pPr algn="ctr"/>
                      <a:r>
                        <a:rPr lang="en-US" sz="2400" dirty="0"/>
                        <a:t>I</a:t>
                      </a:r>
                      <a:r>
                        <a:rPr lang="en-US" sz="2400" baseline="-25000" dirty="0"/>
                        <a:t>RP2-1</a:t>
                      </a:r>
                      <a:endParaRPr lang="ru-RU" sz="2400" dirty="0"/>
                    </a:p>
                  </a:txBody>
                  <a:tcPr/>
                </a:tc>
                <a:tc>
                  <a:txBody>
                    <a:bodyPr/>
                    <a:lstStyle/>
                    <a:p>
                      <a:pPr algn="ctr" fontAlgn="ctr"/>
                      <a:r>
                        <a:rPr lang="ru-RU" sz="2000" b="0" i="0" u="none" strike="noStrike">
                          <a:solidFill>
                            <a:schemeClr val="tx1"/>
                          </a:solidFill>
                          <a:effectLst/>
                          <a:latin typeface="Times New Roman" panose="02020603050405020304" pitchFamily="18" charset="0"/>
                          <a:cs typeface="Times New Roman" panose="02020603050405020304" pitchFamily="18" charset="0"/>
                        </a:rPr>
                        <a:t>60.7</a:t>
                      </a: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62.26%</a:t>
                      </a:r>
                    </a:p>
                  </a:txBody>
                  <a:tcPr marL="9525" marR="9525" marT="9525" marB="0" anchor="ctr"/>
                </a:tc>
                <a:extLst>
                  <a:ext uri="{0D108BD9-81ED-4DB2-BD59-A6C34878D82A}">
                    <a16:rowId xmlns:a16="http://schemas.microsoft.com/office/drawing/2014/main" val="10004"/>
                  </a:ext>
                </a:extLst>
              </a:tr>
              <a:tr h="3847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I</a:t>
                      </a:r>
                      <a:r>
                        <a:rPr lang="en-US" sz="2400" baseline="-25000" dirty="0"/>
                        <a:t>RP2-2</a:t>
                      </a:r>
                      <a:endParaRPr lang="ru-RU" sz="2400" dirty="0"/>
                    </a:p>
                  </a:txBody>
                  <a:tcPr/>
                </a:tc>
                <a:tc>
                  <a:txBody>
                    <a:bodyPr/>
                    <a:lstStyle/>
                    <a:p>
                      <a:pPr algn="ctr" fontAlgn="ctr"/>
                      <a:r>
                        <a:rPr lang="ru-RU" sz="2000" b="0" i="0" u="none" strike="noStrike">
                          <a:solidFill>
                            <a:schemeClr val="tx1"/>
                          </a:solidFill>
                          <a:effectLst/>
                          <a:latin typeface="Times New Roman" panose="02020603050405020304" pitchFamily="18" charset="0"/>
                          <a:cs typeface="Times New Roman" panose="02020603050405020304" pitchFamily="18" charset="0"/>
                        </a:rPr>
                        <a:t>54.3</a:t>
                      </a: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55.69%</a:t>
                      </a:r>
                    </a:p>
                  </a:txBody>
                  <a:tcPr marL="9525" marR="9525" marT="9525" marB="0" anchor="ctr"/>
                </a:tc>
                <a:extLst>
                  <a:ext uri="{0D108BD9-81ED-4DB2-BD59-A6C34878D82A}">
                    <a16:rowId xmlns:a16="http://schemas.microsoft.com/office/drawing/2014/main" val="10005"/>
                  </a:ext>
                </a:extLst>
              </a:tr>
              <a:tr h="3847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I</a:t>
                      </a:r>
                      <a:r>
                        <a:rPr lang="en-US" sz="2400" baseline="-25000" dirty="0"/>
                        <a:t>FCI</a:t>
                      </a:r>
                      <a:endParaRPr lang="ru-RU" sz="2400" dirty="0"/>
                    </a:p>
                  </a:txBody>
                  <a:tcPr/>
                </a:tc>
                <a:tc>
                  <a:txBody>
                    <a:bodyPr/>
                    <a:lstStyle/>
                    <a:p>
                      <a:pPr algn="ctr" fontAlgn="ctr"/>
                      <a:r>
                        <a:rPr lang="ru-RU" sz="2000" b="0" i="0" u="none" strike="noStrike">
                          <a:solidFill>
                            <a:schemeClr val="tx1"/>
                          </a:solidFill>
                          <a:effectLst/>
                          <a:latin typeface="Times New Roman" panose="02020603050405020304" pitchFamily="18" charset="0"/>
                          <a:cs typeface="Times New Roman" panose="02020603050405020304" pitchFamily="18" charset="0"/>
                        </a:rPr>
                        <a:t>43.2</a:t>
                      </a:r>
                    </a:p>
                  </a:txBody>
                  <a:tcPr marL="9525" marR="9525" marT="9525" marB="0" anchor="ctr"/>
                </a:tc>
                <a:tc>
                  <a:txBody>
                    <a:bodyPr/>
                    <a:lstStyle/>
                    <a:p>
                      <a:pPr algn="ctr" fontAlgn="ctr"/>
                      <a:r>
                        <a:rPr lang="ru-RU" sz="2000" b="0" i="0" u="none" strike="noStrike" dirty="0">
                          <a:solidFill>
                            <a:schemeClr val="tx1"/>
                          </a:solidFill>
                          <a:effectLst/>
                          <a:latin typeface="Times New Roman" panose="02020603050405020304" pitchFamily="18" charset="0"/>
                          <a:cs typeface="Times New Roman" panose="02020603050405020304" pitchFamily="18" charset="0"/>
                        </a:rPr>
                        <a:t>44.31%</a:t>
                      </a:r>
                    </a:p>
                  </a:txBody>
                  <a:tcPr marL="9525" marR="9525" marT="9525" marB="0" anchor="ctr"/>
                </a:tc>
                <a:extLst>
                  <a:ext uri="{0D108BD9-81ED-4DB2-BD59-A6C34878D82A}">
                    <a16:rowId xmlns:a16="http://schemas.microsoft.com/office/drawing/2014/main" val="10006"/>
                  </a:ext>
                </a:extLst>
              </a:tr>
            </a:tbl>
          </a:graphicData>
        </a:graphic>
      </p:graphicFrame>
      <p:cxnSp>
        <p:nvCxnSpPr>
          <p:cNvPr id="8" name="Прямая со стрелкой 7"/>
          <p:cNvCxnSpPr/>
          <p:nvPr/>
        </p:nvCxnSpPr>
        <p:spPr>
          <a:xfrm>
            <a:off x="2800350" y="2714625"/>
            <a:ext cx="4108450" cy="611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a:off x="3457575" y="2714625"/>
            <a:ext cx="3451225" cy="1125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a:endCxn id="7" idx="1"/>
          </p:cNvCxnSpPr>
          <p:nvPr/>
        </p:nvCxnSpPr>
        <p:spPr>
          <a:xfrm>
            <a:off x="3790950" y="3057525"/>
            <a:ext cx="3117850" cy="11187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V="1">
            <a:off x="3038475" y="4697730"/>
            <a:ext cx="3870325" cy="426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2333625" y="5133975"/>
            <a:ext cx="4575175" cy="55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flipV="1">
            <a:off x="4743450" y="5634990"/>
            <a:ext cx="2165350" cy="8847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769839" y="2022967"/>
            <a:ext cx="1064715" cy="461665"/>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400" baseline="30000" dirty="0"/>
              <a:t>54</a:t>
            </a:r>
            <a:r>
              <a:rPr lang="en-US" sz="2400" dirty="0"/>
              <a:t>Cr</a:t>
            </a:r>
            <a:r>
              <a:rPr lang="en-US" sz="2400" baseline="30000" dirty="0"/>
              <a:t>10+</a:t>
            </a:r>
            <a:endParaRPr lang="ru-RU" sz="2400" dirty="0"/>
          </a:p>
        </p:txBody>
      </p:sp>
      <p:sp>
        <p:nvSpPr>
          <p:cNvPr id="18"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alibri Light (Заголовки)"/>
                <a:cs typeface="Times New Roman" panose="02020603050405020304" pitchFamily="18" charset="0"/>
              </a:rPr>
              <a:t>Accelerating of </a:t>
            </a:r>
            <a:r>
              <a:rPr lang="en-US" sz="3200" b="1" baseline="30000" dirty="0">
                <a:latin typeface="Calibri Light (Заголовки)"/>
                <a:cs typeface="Times New Roman" panose="02020603050405020304" pitchFamily="18" charset="0"/>
              </a:rPr>
              <a:t>54</a:t>
            </a:r>
            <a:r>
              <a:rPr lang="en-US" sz="3200" b="1" dirty="0">
                <a:latin typeface="Calibri Light (Заголовки)"/>
                <a:cs typeface="Times New Roman" panose="02020603050405020304" pitchFamily="18" charset="0"/>
              </a:rPr>
              <a:t>Cr</a:t>
            </a:r>
          </a:p>
        </p:txBody>
      </p:sp>
    </p:spTree>
    <p:extLst>
      <p:ext uri="{BB962C8B-B14F-4D97-AF65-F5344CB8AC3E}">
        <p14:creationId xmlns:p14="http://schemas.microsoft.com/office/powerpoint/2010/main" val="13287361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Рисунок 3" descr="E:\Работа разное\Фото и картинки\Абстрактная модель закоротки и камеры\1.PNG"/>
          <p:cNvPicPr>
            <a:picLocks noChangeAspect="1" noChangeArrowheads="1"/>
          </p:cNvPicPr>
          <p:nvPr/>
        </p:nvPicPr>
        <p:blipFill>
          <a:blip r:embed="rId2">
            <a:extLst>
              <a:ext uri="{28A0092B-C50C-407E-A947-70E740481C1C}">
                <a14:useLocalDpi xmlns:a14="http://schemas.microsoft.com/office/drawing/2010/main" val="0"/>
              </a:ext>
            </a:extLst>
          </a:blip>
          <a:srcRect l="2615" t="19008" r="5183" b="10271"/>
          <a:stretch>
            <a:fillRect/>
          </a:stretch>
        </p:blipFill>
        <p:spPr bwMode="auto">
          <a:xfrm>
            <a:off x="3262426" y="2602593"/>
            <a:ext cx="511333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a:off x="749300" y="2196987"/>
            <a:ext cx="3457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dirty="0">
                <a:latin typeface="Times New Roman" panose="02020603050405020304" pitchFamily="18" charset="0"/>
              </a:rPr>
              <a:t>ECR ion source plasma chamber</a:t>
            </a:r>
            <a:endParaRPr lang="ru-RU" altLang="ru-RU" sz="2400" dirty="0">
              <a:latin typeface="Times New Roman" panose="02020603050405020304" pitchFamily="18" charset="0"/>
            </a:endParaRPr>
          </a:p>
        </p:txBody>
      </p:sp>
      <p:cxnSp>
        <p:nvCxnSpPr>
          <p:cNvPr id="6" name="Прямая со стрелкой 5">
            <a:extLst>
              <a:ext uri="{FF2B5EF4-FFF2-40B4-BE49-F238E27FC236}">
                <a16:creationId xmlns:a16="http://schemas.microsoft.com/office/drawing/2014/main" id="{06626E6A-5B6E-40DE-9481-A5C9B04B70C8}"/>
              </a:ext>
            </a:extLst>
          </p:cNvPr>
          <p:cNvCxnSpPr/>
          <p:nvPr/>
        </p:nvCxnSpPr>
        <p:spPr>
          <a:xfrm>
            <a:off x="3654142" y="2650615"/>
            <a:ext cx="979884" cy="32186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7" name="TextBox 7"/>
          <p:cNvSpPr txBox="1">
            <a:spLocks noChangeArrowheads="1"/>
          </p:cNvSpPr>
          <p:nvPr/>
        </p:nvSpPr>
        <p:spPr bwMode="auto">
          <a:xfrm>
            <a:off x="1602695" y="4474256"/>
            <a:ext cx="1081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dirty="0" err="1">
                <a:latin typeface="Times New Roman" panose="02020603050405020304" pitchFamily="18" charset="0"/>
              </a:rPr>
              <a:t>Ti</a:t>
            </a:r>
            <a:r>
              <a:rPr lang="en-US" altLang="ru-RU" sz="2400" dirty="0">
                <a:latin typeface="Times New Roman" panose="02020603050405020304" pitchFamily="18" charset="0"/>
              </a:rPr>
              <a:t> foil</a:t>
            </a:r>
            <a:endParaRPr lang="ru-RU" altLang="ru-RU" sz="2400" dirty="0">
              <a:latin typeface="Times New Roman" panose="02020603050405020304" pitchFamily="18" charset="0"/>
            </a:endParaRPr>
          </a:p>
        </p:txBody>
      </p:sp>
      <p:cxnSp>
        <p:nvCxnSpPr>
          <p:cNvPr id="8" name="Прямая со стрелкой 7">
            <a:extLst>
              <a:ext uri="{FF2B5EF4-FFF2-40B4-BE49-F238E27FC236}">
                <a16:creationId xmlns:a16="http://schemas.microsoft.com/office/drawing/2014/main" id="{E1CEC51A-85DC-4A6C-8439-679747BB433B}"/>
              </a:ext>
            </a:extLst>
          </p:cNvPr>
          <p:cNvCxnSpPr>
            <a:cxnSpLocks/>
            <a:stCxn id="7" idx="3"/>
          </p:cNvCxnSpPr>
          <p:nvPr/>
        </p:nvCxnSpPr>
        <p:spPr>
          <a:xfrm flipV="1">
            <a:off x="2683783" y="4270786"/>
            <a:ext cx="1791398" cy="4344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0B7A5475-A85A-4EE6-A033-E3FB39E1958A}"/>
              </a:ext>
            </a:extLst>
          </p:cNvPr>
          <p:cNvCxnSpPr/>
          <p:nvPr/>
        </p:nvCxnSpPr>
        <p:spPr>
          <a:xfrm flipH="1">
            <a:off x="8145576" y="3561443"/>
            <a:ext cx="647700" cy="1428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12"/>
          <p:cNvSpPr txBox="1">
            <a:spLocks noChangeArrowheads="1"/>
          </p:cNvSpPr>
          <p:nvPr/>
        </p:nvSpPr>
        <p:spPr bwMode="auto">
          <a:xfrm>
            <a:off x="8793276" y="3329668"/>
            <a:ext cx="1584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b="1">
                <a:latin typeface="Times New Roman" panose="02020603050405020304" pitchFamily="18" charset="0"/>
              </a:rPr>
              <a:t>He + SF</a:t>
            </a:r>
            <a:r>
              <a:rPr lang="en-US" altLang="ru-RU" sz="2400" b="1" baseline="-25000">
                <a:latin typeface="Times New Roman" panose="02020603050405020304" pitchFamily="18" charset="0"/>
              </a:rPr>
              <a:t>6</a:t>
            </a:r>
            <a:endParaRPr lang="ru-RU" altLang="ru-RU" sz="2400" b="1" baseline="-25000">
              <a:latin typeface="Times New Roman" panose="02020603050405020304" pitchFamily="18" charset="0"/>
            </a:endParaRPr>
          </a:p>
        </p:txBody>
      </p:sp>
      <p:cxnSp>
        <p:nvCxnSpPr>
          <p:cNvPr id="11" name="Прямая со стрелкой 10">
            <a:extLst>
              <a:ext uri="{FF2B5EF4-FFF2-40B4-BE49-F238E27FC236}">
                <a16:creationId xmlns:a16="http://schemas.microsoft.com/office/drawing/2014/main" id="{CEB95A26-4AFB-44F5-AE12-AD611FA0EEAB}"/>
              </a:ext>
            </a:extLst>
          </p:cNvPr>
          <p:cNvCxnSpPr/>
          <p:nvPr/>
        </p:nvCxnSpPr>
        <p:spPr>
          <a:xfrm flipH="1">
            <a:off x="7978888" y="2834368"/>
            <a:ext cx="792163" cy="714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5"/>
          <p:cNvSpPr txBox="1">
            <a:spLocks noChangeArrowheads="1"/>
          </p:cNvSpPr>
          <p:nvPr/>
        </p:nvSpPr>
        <p:spPr bwMode="auto">
          <a:xfrm>
            <a:off x="8771051" y="2529568"/>
            <a:ext cx="1277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b="1">
                <a:latin typeface="Times New Roman" panose="02020603050405020304" pitchFamily="18" charset="0"/>
              </a:rPr>
              <a:t>UHF</a:t>
            </a:r>
            <a:endParaRPr lang="ru-RU" altLang="ru-RU" sz="2400" b="1">
              <a:latin typeface="Times New Roman" panose="02020603050405020304" pitchFamily="18" charset="0"/>
            </a:endParaRPr>
          </a:p>
        </p:txBody>
      </p:sp>
      <p:sp>
        <p:nvSpPr>
          <p:cNvPr id="13" name="TextBox 16"/>
          <p:cNvSpPr txBox="1">
            <a:spLocks noChangeArrowheads="1"/>
          </p:cNvSpPr>
          <p:nvPr/>
        </p:nvSpPr>
        <p:spPr bwMode="auto">
          <a:xfrm>
            <a:off x="5781788" y="4882243"/>
            <a:ext cx="3168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a:latin typeface="Times New Roman" panose="02020603050405020304" pitchFamily="18" charset="0"/>
              </a:rPr>
              <a:t>Ti + F            TiF</a:t>
            </a:r>
            <a:r>
              <a:rPr lang="en-US" altLang="ru-RU" sz="3600" baseline="-25000">
                <a:latin typeface="Times New Roman" panose="02020603050405020304" pitchFamily="18" charset="0"/>
              </a:rPr>
              <a:t>x</a:t>
            </a:r>
            <a:r>
              <a:rPr lang="en-US" altLang="ru-RU" sz="2400">
                <a:latin typeface="Times New Roman" panose="02020603050405020304" pitchFamily="18" charset="0"/>
              </a:rPr>
              <a:t>      </a:t>
            </a:r>
            <a:endParaRPr lang="ru-RU" altLang="ru-RU" sz="2400">
              <a:latin typeface="Times New Roman" panose="02020603050405020304" pitchFamily="18" charset="0"/>
            </a:endParaRPr>
          </a:p>
        </p:txBody>
      </p:sp>
      <p:cxnSp>
        <p:nvCxnSpPr>
          <p:cNvPr id="14" name="Прямая со стрелкой 13">
            <a:extLst>
              <a:ext uri="{FF2B5EF4-FFF2-40B4-BE49-F238E27FC236}">
                <a16:creationId xmlns:a16="http://schemas.microsoft.com/office/drawing/2014/main" id="{45080791-A8C2-431F-B8C5-632ED66AF23F}"/>
              </a:ext>
            </a:extLst>
          </p:cNvPr>
          <p:cNvCxnSpPr/>
          <p:nvPr/>
        </p:nvCxnSpPr>
        <p:spPr>
          <a:xfrm>
            <a:off x="6791438" y="5114018"/>
            <a:ext cx="574675"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
          <p:cNvSpPr txBox="1">
            <a:spLocks noChangeArrowheads="1"/>
          </p:cNvSpPr>
          <p:nvPr/>
        </p:nvSpPr>
        <p:spPr bwMode="auto">
          <a:xfrm>
            <a:off x="8950438" y="5166406"/>
            <a:ext cx="2616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0"/>
              </a:spcBef>
              <a:buFontTx/>
              <a:buNone/>
            </a:pPr>
            <a:r>
              <a:rPr lang="en-US" altLang="ru-RU" sz="2400">
                <a:latin typeface="Times New Roman" panose="02020603050405020304" pitchFamily="18" charset="0"/>
              </a:rPr>
              <a:t>Volatile compounds</a:t>
            </a:r>
            <a:endParaRPr lang="ru-RU" altLang="ru-RU" sz="2400">
              <a:latin typeface="Times New Roman" panose="02020603050405020304" pitchFamily="18" charset="0"/>
            </a:endParaRPr>
          </a:p>
        </p:txBody>
      </p:sp>
      <p:cxnSp>
        <p:nvCxnSpPr>
          <p:cNvPr id="16" name="Прямая со стрелкой 15">
            <a:extLst>
              <a:ext uri="{FF2B5EF4-FFF2-40B4-BE49-F238E27FC236}">
                <a16:creationId xmlns:a16="http://schemas.microsoft.com/office/drawing/2014/main" id="{CB988FA2-9EDF-4D13-B08D-2B7914640BCD}"/>
              </a:ext>
            </a:extLst>
          </p:cNvPr>
          <p:cNvCxnSpPr>
            <a:cxnSpLocks/>
          </p:cNvCxnSpPr>
          <p:nvPr/>
        </p:nvCxnSpPr>
        <p:spPr>
          <a:xfrm flipH="1" flipV="1">
            <a:off x="8124938" y="5133068"/>
            <a:ext cx="935038" cy="215900"/>
          </a:xfrm>
          <a:prstGeom prst="straightConnector1">
            <a:avLst/>
          </a:prstGeom>
          <a:ln w="28575">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9" name="Прямоугольник 18"/>
          <p:cNvSpPr>
            <a:spLocks noChangeArrowheads="1"/>
          </p:cNvSpPr>
          <p:nvPr/>
        </p:nvSpPr>
        <p:spPr bwMode="auto">
          <a:xfrm>
            <a:off x="111578" y="6347506"/>
            <a:ext cx="4935537"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just">
              <a:lnSpc>
                <a:spcPct val="107000"/>
              </a:lnSpc>
            </a:pPr>
            <a:r>
              <a:rPr lang="en-US" altLang="ru-RU" sz="1200" b="1" baseline="30000">
                <a:ea typeface="Calibri" panose="020F0502020204030204" pitchFamily="34" charset="0"/>
                <a:cs typeface="Times New Roman" panose="02020603050405020304" pitchFamily="18" charset="0"/>
              </a:rPr>
              <a:t>*</a:t>
            </a:r>
            <a:r>
              <a:rPr lang="en-US" altLang="ru-RU" sz="1200" b="1">
                <a:ea typeface="Calibri" panose="020F0502020204030204" pitchFamily="34" charset="0"/>
                <a:cs typeface="Times New Roman" panose="02020603050405020304" pitchFamily="18" charset="0"/>
              </a:rPr>
              <a:t>Recycling effect of germanium on ECR ion source</a:t>
            </a:r>
            <a:r>
              <a:rPr lang="en-US" altLang="ru-RU" sz="1200">
                <a:ea typeface="Calibri" panose="020F0502020204030204" pitchFamily="34" charset="0"/>
                <a:cs typeface="Times New Roman" panose="02020603050405020304" pitchFamily="18" charset="0"/>
              </a:rPr>
              <a:t> P. Leherissier et al.</a:t>
            </a:r>
            <a:endParaRPr lang="ru-RU" altLang="ru-RU" sz="11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US" altLang="ru-RU" sz="1200">
                <a:ea typeface="Calibri" panose="020F0502020204030204" pitchFamily="34" charset="0"/>
                <a:cs typeface="Times New Roman" panose="02020603050405020304" pitchFamily="18" charset="0"/>
              </a:rPr>
              <a:t>Nuclear Instruments and Methods in Physics Research B 211 (2003) 274–280</a:t>
            </a:r>
            <a:endParaRPr lang="ru-RU" altLang="ru-RU" sz="1100">
              <a:latin typeface="Calibri" panose="020F0502020204030204" pitchFamily="34" charset="0"/>
              <a:ea typeface="Calibri" panose="020F0502020204030204" pitchFamily="34" charset="0"/>
              <a:cs typeface="Times New Roman" panose="02020603050405020304" pitchFamily="18" charset="0"/>
            </a:endParaRPr>
          </a:p>
        </p:txBody>
      </p:sp>
      <p:sp>
        <p:nvSpPr>
          <p:cNvPr id="20" name="Прямоугольник 19"/>
          <p:cNvSpPr>
            <a:spLocks noChangeArrowheads="1"/>
          </p:cNvSpPr>
          <p:nvPr/>
        </p:nvSpPr>
        <p:spPr bwMode="auto">
          <a:xfrm>
            <a:off x="59190" y="5626781"/>
            <a:ext cx="59515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ru-RU"/>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r>
              <a:rPr lang="en-US" altLang="ru-RU" sz="1200" b="1" baseline="30000" dirty="0">
                <a:cs typeface="Times New Roman" panose="02020603050405020304" pitchFamily="18" charset="0"/>
              </a:rPr>
              <a:t>*</a:t>
            </a:r>
            <a:r>
              <a:rPr lang="en-US" altLang="ru-RU" sz="1200" b="1" dirty="0">
                <a:cs typeface="Times New Roman" panose="02020603050405020304" pitchFamily="18" charset="0"/>
              </a:rPr>
              <a:t>Production of multiply charged metallic ions by compact electron cyclotron</a:t>
            </a:r>
          </a:p>
          <a:p>
            <a:r>
              <a:rPr lang="en-US" altLang="ru-RU" sz="1200" b="1" dirty="0">
                <a:cs typeface="Times New Roman" panose="02020603050405020304" pitchFamily="18" charset="0"/>
              </a:rPr>
              <a:t>resonance ion source with SF</a:t>
            </a:r>
            <a:r>
              <a:rPr lang="en-US" altLang="ru-RU" sz="1200" b="1" baseline="-25000" dirty="0">
                <a:cs typeface="Times New Roman" panose="02020603050405020304" pitchFamily="18" charset="0"/>
              </a:rPr>
              <a:t>6</a:t>
            </a:r>
            <a:r>
              <a:rPr lang="en-US" altLang="ru-RU" sz="1200" b="1" dirty="0">
                <a:cs typeface="Times New Roman" panose="02020603050405020304" pitchFamily="18" charset="0"/>
              </a:rPr>
              <a:t> plasma </a:t>
            </a:r>
            <a:r>
              <a:rPr lang="en-US" altLang="ru-RU" sz="1000" dirty="0">
                <a:latin typeface="Arial" panose="020B0604020202020204" pitchFamily="34" charset="0"/>
              </a:rPr>
              <a:t>Y. </a:t>
            </a:r>
            <a:r>
              <a:rPr lang="en-US" altLang="ru-RU" sz="1000" dirty="0" err="1">
                <a:latin typeface="Arial" panose="020B0604020202020204" pitchFamily="34" charset="0"/>
              </a:rPr>
              <a:t>Saitoh</a:t>
            </a:r>
            <a:r>
              <a:rPr lang="en-US" altLang="ru-RU" sz="1000" dirty="0">
                <a:latin typeface="Arial" panose="020B0604020202020204" pitchFamily="34" charset="0"/>
              </a:rPr>
              <a:t> et al.</a:t>
            </a:r>
          </a:p>
          <a:p>
            <a:r>
              <a:rPr lang="en-US" altLang="ru-RU" sz="1200" dirty="0"/>
              <a:t>REVIEW OF SCIENTIFIC INSTRUMENTS VOLUME 69, NUMBER 2 FEBRUARY 1998</a:t>
            </a:r>
            <a:endParaRPr lang="ru-RU" altLang="ru-RU" sz="1200" dirty="0"/>
          </a:p>
        </p:txBody>
      </p:sp>
      <p:sp>
        <p:nvSpPr>
          <p:cNvPr id="22" name="Заголовок 1"/>
          <p:cNvSpPr txBox="1">
            <a:spLocks/>
          </p:cNvSpPr>
          <p:nvPr/>
        </p:nvSpPr>
        <p:spPr>
          <a:xfrm>
            <a:off x="749300" y="6700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err="1">
                <a:latin typeface="Tw Cen MT Condensed (Заголовки)"/>
                <a:cs typeface="Times New Roman" panose="02020603050405020304" pitchFamily="18" charset="0"/>
              </a:rPr>
              <a:t>Ti</a:t>
            </a:r>
            <a:r>
              <a:rPr lang="en-US" sz="3200" b="1" dirty="0">
                <a:latin typeface="Tw Cen MT Condensed (Заголовки)"/>
                <a:cs typeface="Times New Roman" panose="02020603050405020304" pitchFamily="18" charset="0"/>
              </a:rPr>
              <a:t> ion production using SF</a:t>
            </a:r>
            <a:r>
              <a:rPr lang="en-US" sz="3200" b="1" baseline="-25000" dirty="0">
                <a:latin typeface="Tw Cen MT Condensed (Заголовки)"/>
                <a:cs typeface="Times New Roman" panose="02020603050405020304" pitchFamily="18" charset="0"/>
              </a:rPr>
              <a:t>6</a:t>
            </a:r>
            <a:r>
              <a:rPr lang="en-US" sz="3200" b="1" dirty="0">
                <a:latin typeface="Tw Cen MT Condensed (Заголовки)"/>
                <a:cs typeface="Times New Roman" panose="02020603050405020304" pitchFamily="18" charset="0"/>
              </a:rPr>
              <a:t> plasma*</a:t>
            </a:r>
            <a:endParaRPr lang="ru-RU" sz="3200" dirty="0">
              <a:latin typeface="Tw Cen MT Condensed (Заголовки)"/>
            </a:endParaRPr>
          </a:p>
        </p:txBody>
      </p:sp>
    </p:spTree>
    <p:extLst>
      <p:ext uri="{BB962C8B-B14F-4D97-AF65-F5344CB8AC3E}">
        <p14:creationId xmlns:p14="http://schemas.microsoft.com/office/powerpoint/2010/main" val="15552453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Рисунок 6">
            <a:extLst>
              <a:ext uri="{FF2B5EF4-FFF2-40B4-BE49-F238E27FC236}">
                <a16:creationId xmlns:a16="http://schemas.microsoft.com/office/drawing/2014/main" id="{CB00B53E-8CBB-455D-82A0-4511F8D25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4838" y="2605089"/>
            <a:ext cx="2176462"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
            <a:extLst>
              <a:ext uri="{FF2B5EF4-FFF2-40B4-BE49-F238E27FC236}">
                <a16:creationId xmlns:a16="http://schemas.microsoft.com/office/drawing/2014/main" id="{BBD270DE-1EEC-4499-87E5-EB134D9BB9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6795" y="2593227"/>
            <a:ext cx="2816701" cy="1439012"/>
          </a:xfrm>
          <a:prstGeom prst="rect">
            <a:avLst/>
          </a:prstGeom>
          <a:scene3d>
            <a:camera prst="orthographicFront">
              <a:rot lat="0" lon="1200000" rev="19200000"/>
            </a:camera>
            <a:lightRig rig="threePt" dir="t"/>
          </a:scene3d>
        </p:spPr>
      </p:pic>
      <p:sp>
        <p:nvSpPr>
          <p:cNvPr id="4" name="Блок-схема: память с прямым доступом 3">
            <a:extLst>
              <a:ext uri="{FF2B5EF4-FFF2-40B4-BE49-F238E27FC236}">
                <a16:creationId xmlns:a16="http://schemas.microsoft.com/office/drawing/2014/main" id="{54FCF3C2-4866-4B86-826B-3956877B38FA}"/>
              </a:ext>
            </a:extLst>
          </p:cNvPr>
          <p:cNvSpPr/>
          <p:nvPr/>
        </p:nvSpPr>
        <p:spPr>
          <a:xfrm>
            <a:off x="4414838" y="2257426"/>
            <a:ext cx="2463800" cy="1368425"/>
          </a:xfrm>
          <a:prstGeom prst="flowChartMagneticDrum">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5" name="Блок-схема: память с прямым доступом 4">
            <a:extLst>
              <a:ext uri="{FF2B5EF4-FFF2-40B4-BE49-F238E27FC236}">
                <a16:creationId xmlns:a16="http://schemas.microsoft.com/office/drawing/2014/main" id="{B02ED83C-3EEF-4431-BFE0-63CB1F06BF54}"/>
              </a:ext>
            </a:extLst>
          </p:cNvPr>
          <p:cNvSpPr/>
          <p:nvPr/>
        </p:nvSpPr>
        <p:spPr>
          <a:xfrm>
            <a:off x="7085014" y="2274889"/>
            <a:ext cx="142875" cy="1152525"/>
          </a:xfrm>
          <a:prstGeom prst="flowChartMagneticDrum">
            <a:avLst/>
          </a:prstGeom>
          <a:solidFill>
            <a:schemeClr val="accent2"/>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7" name="Прямая соединительная линия 6">
            <a:extLst>
              <a:ext uri="{FF2B5EF4-FFF2-40B4-BE49-F238E27FC236}">
                <a16:creationId xmlns:a16="http://schemas.microsoft.com/office/drawing/2014/main" id="{2DB7CED3-4960-428A-9D80-447A31838483}"/>
              </a:ext>
            </a:extLst>
          </p:cNvPr>
          <p:cNvCxnSpPr/>
          <p:nvPr/>
        </p:nvCxnSpPr>
        <p:spPr>
          <a:xfrm>
            <a:off x="3792538" y="1952625"/>
            <a:ext cx="30162" cy="333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 стрелкой 8">
            <a:extLst>
              <a:ext uri="{FF2B5EF4-FFF2-40B4-BE49-F238E27FC236}">
                <a16:creationId xmlns:a16="http://schemas.microsoft.com/office/drawing/2014/main" id="{1F184EC6-FAF2-413F-B03D-86BA1FB2250E}"/>
              </a:ext>
            </a:extLst>
          </p:cNvPr>
          <p:cNvCxnSpPr/>
          <p:nvPr/>
        </p:nvCxnSpPr>
        <p:spPr>
          <a:xfrm flipV="1">
            <a:off x="3690938" y="2924176"/>
            <a:ext cx="704850" cy="174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2911D50C-8336-4206-A58C-EDA590D2D7A0}"/>
              </a:ext>
            </a:extLst>
          </p:cNvPr>
          <p:cNvCxnSpPr/>
          <p:nvPr/>
        </p:nvCxnSpPr>
        <p:spPr>
          <a:xfrm flipV="1">
            <a:off x="6113464" y="2916239"/>
            <a:ext cx="935037" cy="79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Пятно 1 14">
            <a:extLst>
              <a:ext uri="{FF2B5EF4-FFF2-40B4-BE49-F238E27FC236}">
                <a16:creationId xmlns:a16="http://schemas.microsoft.com/office/drawing/2014/main" id="{11E493A5-362F-42D9-A96C-7DC6FA55DB93}"/>
              </a:ext>
            </a:extLst>
          </p:cNvPr>
          <p:cNvSpPr/>
          <p:nvPr/>
        </p:nvSpPr>
        <p:spPr>
          <a:xfrm>
            <a:off x="7108826" y="2568575"/>
            <a:ext cx="506413" cy="654050"/>
          </a:xfrm>
          <a:prstGeom prst="irregularSeal1">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9946" name="TextBox 17">
            <a:extLst>
              <a:ext uri="{FF2B5EF4-FFF2-40B4-BE49-F238E27FC236}">
                <a16:creationId xmlns:a16="http://schemas.microsoft.com/office/drawing/2014/main" id="{CC0782E2-70D8-480E-A408-008CE7239E58}"/>
              </a:ext>
            </a:extLst>
          </p:cNvPr>
          <p:cNvSpPr txBox="1">
            <a:spLocks noChangeArrowheads="1"/>
          </p:cNvSpPr>
          <p:nvPr/>
        </p:nvSpPr>
        <p:spPr bwMode="auto">
          <a:xfrm>
            <a:off x="2116200" y="1643549"/>
            <a:ext cx="170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400" b="1" dirty="0">
                <a:solidFill>
                  <a:srgbClr val="FF0000"/>
                </a:solidFill>
              </a:rPr>
              <a:t>Ion source</a:t>
            </a:r>
            <a:endParaRPr lang="ru-RU" altLang="ru-RU" sz="2400" b="1" dirty="0">
              <a:solidFill>
                <a:srgbClr val="FF0000"/>
              </a:solidFill>
            </a:endParaRPr>
          </a:p>
          <a:p>
            <a:pPr>
              <a:spcBef>
                <a:spcPct val="0"/>
              </a:spcBef>
              <a:buFontTx/>
              <a:buNone/>
            </a:pPr>
            <a:r>
              <a:rPr lang="en-US" altLang="ru-RU" sz="2400" b="1" dirty="0">
                <a:solidFill>
                  <a:srgbClr val="FF0000"/>
                </a:solidFill>
              </a:rPr>
              <a:t>(injector)</a:t>
            </a:r>
            <a:endParaRPr lang="ru-RU" altLang="ru-RU" sz="2400" b="1" dirty="0">
              <a:solidFill>
                <a:srgbClr val="FF0000"/>
              </a:solidFill>
            </a:endParaRPr>
          </a:p>
        </p:txBody>
      </p:sp>
      <p:sp>
        <p:nvSpPr>
          <p:cNvPr id="19" name="Прямоугольник 18">
            <a:extLst>
              <a:ext uri="{FF2B5EF4-FFF2-40B4-BE49-F238E27FC236}">
                <a16:creationId xmlns:a16="http://schemas.microsoft.com/office/drawing/2014/main" id="{E363E175-F5F1-44D1-8C89-B5A382E41C58}"/>
              </a:ext>
            </a:extLst>
          </p:cNvPr>
          <p:cNvSpPr/>
          <p:nvPr/>
        </p:nvSpPr>
        <p:spPr>
          <a:xfrm>
            <a:off x="2066926" y="2573338"/>
            <a:ext cx="1755775" cy="2519362"/>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TextBox 19">
            <a:extLst>
              <a:ext uri="{FF2B5EF4-FFF2-40B4-BE49-F238E27FC236}">
                <a16:creationId xmlns:a16="http://schemas.microsoft.com/office/drawing/2014/main" id="{D455E263-BFEE-49F9-9DA0-B59C71E59E04}"/>
              </a:ext>
            </a:extLst>
          </p:cNvPr>
          <p:cNvSpPr txBox="1"/>
          <p:nvPr/>
        </p:nvSpPr>
        <p:spPr>
          <a:xfrm>
            <a:off x="4414838" y="2679649"/>
            <a:ext cx="2178050" cy="369332"/>
          </a:xfrm>
          <a:prstGeom prst="rect">
            <a:avLst/>
          </a:prstGeom>
          <a:noFill/>
        </p:spPr>
        <p:txBody>
          <a:bodyPr>
            <a:spAutoFit/>
          </a:bodyPr>
          <a:lstStyle/>
          <a:p>
            <a:pPr>
              <a:defRPr/>
            </a:pPr>
            <a:r>
              <a:rPr lang="en-US" b="1" dirty="0">
                <a:solidFill>
                  <a:schemeClr val="accent5">
                    <a:lumMod val="50000"/>
                  </a:schemeClr>
                </a:solidFill>
              </a:rPr>
              <a:t>Accelerator</a:t>
            </a:r>
            <a:endParaRPr lang="ru-RU" b="1" dirty="0">
              <a:solidFill>
                <a:schemeClr val="accent5">
                  <a:lumMod val="50000"/>
                </a:schemeClr>
              </a:solidFill>
            </a:endParaRPr>
          </a:p>
        </p:txBody>
      </p:sp>
      <p:sp>
        <p:nvSpPr>
          <p:cNvPr id="39949" name="TextBox 20">
            <a:extLst>
              <a:ext uri="{FF2B5EF4-FFF2-40B4-BE49-F238E27FC236}">
                <a16:creationId xmlns:a16="http://schemas.microsoft.com/office/drawing/2014/main" id="{9A4DA2A6-C5E6-4F0F-B5F8-3F7DF1123910}"/>
              </a:ext>
            </a:extLst>
          </p:cNvPr>
          <p:cNvSpPr txBox="1">
            <a:spLocks noChangeArrowheads="1"/>
          </p:cNvSpPr>
          <p:nvPr/>
        </p:nvSpPr>
        <p:spPr bwMode="auto">
          <a:xfrm>
            <a:off x="5980874" y="1541798"/>
            <a:ext cx="4497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400" b="1" dirty="0">
                <a:solidFill>
                  <a:srgbClr val="0033CC"/>
                </a:solidFill>
              </a:rPr>
              <a:t>Targets: </a:t>
            </a:r>
            <a:r>
              <a:rPr lang="en-US" altLang="ru-RU" sz="2400" b="1" baseline="30000" dirty="0">
                <a:solidFill>
                  <a:srgbClr val="0033CC"/>
                </a:solidFill>
              </a:rPr>
              <a:t>244</a:t>
            </a:r>
            <a:r>
              <a:rPr lang="en-US" altLang="ru-RU" sz="2400" b="1" dirty="0">
                <a:solidFill>
                  <a:srgbClr val="0033CC"/>
                </a:solidFill>
              </a:rPr>
              <a:t>Pu, </a:t>
            </a:r>
            <a:r>
              <a:rPr lang="en-US" altLang="ru-RU" sz="2400" b="1" baseline="30000" dirty="0">
                <a:solidFill>
                  <a:srgbClr val="0033CC"/>
                </a:solidFill>
              </a:rPr>
              <a:t>243</a:t>
            </a:r>
            <a:r>
              <a:rPr lang="en-US" altLang="ru-RU" sz="2400" b="1" dirty="0">
                <a:solidFill>
                  <a:srgbClr val="0033CC"/>
                </a:solidFill>
              </a:rPr>
              <a:t>Am, </a:t>
            </a:r>
            <a:r>
              <a:rPr lang="en-US" altLang="ru-RU" sz="2400" b="1" baseline="30000" dirty="0">
                <a:solidFill>
                  <a:srgbClr val="0033CC"/>
                </a:solidFill>
              </a:rPr>
              <a:t>248</a:t>
            </a:r>
            <a:r>
              <a:rPr lang="en-US" altLang="ru-RU" sz="2400" b="1" dirty="0">
                <a:solidFill>
                  <a:srgbClr val="0033CC"/>
                </a:solidFill>
              </a:rPr>
              <a:t>Cm…. </a:t>
            </a:r>
            <a:endParaRPr lang="ru-RU" altLang="ru-RU" sz="2400" b="1" dirty="0">
              <a:solidFill>
                <a:srgbClr val="0033CC"/>
              </a:solidFill>
            </a:endParaRPr>
          </a:p>
        </p:txBody>
      </p:sp>
      <p:sp>
        <p:nvSpPr>
          <p:cNvPr id="39950" name="TextBox 21">
            <a:extLst>
              <a:ext uri="{FF2B5EF4-FFF2-40B4-BE49-F238E27FC236}">
                <a16:creationId xmlns:a16="http://schemas.microsoft.com/office/drawing/2014/main" id="{F9A8F839-2332-4FC3-8D24-49DFB8161E7A}"/>
              </a:ext>
            </a:extLst>
          </p:cNvPr>
          <p:cNvSpPr txBox="1">
            <a:spLocks noChangeArrowheads="1"/>
          </p:cNvSpPr>
          <p:nvPr/>
        </p:nvSpPr>
        <p:spPr bwMode="auto">
          <a:xfrm rot="2382067">
            <a:off x="7380214" y="4315188"/>
            <a:ext cx="31374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400" b="1" dirty="0">
                <a:solidFill>
                  <a:srgbClr val="0070C0"/>
                </a:solidFill>
              </a:rPr>
              <a:t>Separator &amp; detectors</a:t>
            </a:r>
            <a:endParaRPr lang="ru-RU" altLang="ru-RU" sz="2400" b="1" dirty="0">
              <a:solidFill>
                <a:srgbClr val="0070C0"/>
              </a:solidFill>
            </a:endParaRPr>
          </a:p>
        </p:txBody>
      </p:sp>
      <p:sp>
        <p:nvSpPr>
          <p:cNvPr id="39951" name="TextBox 22">
            <a:extLst>
              <a:ext uri="{FF2B5EF4-FFF2-40B4-BE49-F238E27FC236}">
                <a16:creationId xmlns:a16="http://schemas.microsoft.com/office/drawing/2014/main" id="{27FBDA7D-4EBB-4A90-BE58-EC7ED06B11CC}"/>
              </a:ext>
            </a:extLst>
          </p:cNvPr>
          <p:cNvSpPr txBox="1">
            <a:spLocks noChangeArrowheads="1"/>
          </p:cNvSpPr>
          <p:nvPr/>
        </p:nvSpPr>
        <p:spPr bwMode="auto">
          <a:xfrm>
            <a:off x="1743650" y="5991370"/>
            <a:ext cx="3813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ru-RU" altLang="ru-RU" sz="2400" b="1" baseline="30000" dirty="0">
                <a:solidFill>
                  <a:srgbClr val="FF0000"/>
                </a:solidFill>
              </a:rPr>
              <a:t>48</a:t>
            </a:r>
            <a:r>
              <a:rPr lang="en-US" altLang="ru-RU" sz="2400" b="1" dirty="0">
                <a:solidFill>
                  <a:srgbClr val="FF0000"/>
                </a:solidFill>
              </a:rPr>
              <a:t>Ca, </a:t>
            </a:r>
            <a:r>
              <a:rPr lang="en-US" altLang="ru-RU" sz="2400" b="1" baseline="30000" dirty="0">
                <a:solidFill>
                  <a:srgbClr val="FF0000"/>
                </a:solidFill>
              </a:rPr>
              <a:t>50</a:t>
            </a:r>
            <a:r>
              <a:rPr lang="en-US" altLang="ru-RU" sz="2400" b="1" dirty="0">
                <a:solidFill>
                  <a:srgbClr val="FF0000"/>
                </a:solidFill>
              </a:rPr>
              <a:t>Ti, </a:t>
            </a:r>
            <a:r>
              <a:rPr lang="en-US" altLang="ru-RU" sz="2400" b="1" baseline="30000" dirty="0">
                <a:solidFill>
                  <a:srgbClr val="FF0000"/>
                </a:solidFill>
              </a:rPr>
              <a:t>54</a:t>
            </a:r>
            <a:r>
              <a:rPr lang="en-US" altLang="ru-RU" sz="2400" b="1" dirty="0">
                <a:solidFill>
                  <a:srgbClr val="FF0000"/>
                </a:solidFill>
              </a:rPr>
              <a:t>Cr………..</a:t>
            </a:r>
            <a:r>
              <a:rPr lang="en-US" altLang="ru-RU" sz="2400" b="1" baseline="30000" dirty="0">
                <a:solidFill>
                  <a:srgbClr val="FF0000"/>
                </a:solidFill>
              </a:rPr>
              <a:t>238</a:t>
            </a:r>
            <a:r>
              <a:rPr lang="en-US" altLang="ru-RU" sz="2400" b="1" dirty="0">
                <a:solidFill>
                  <a:srgbClr val="FF0000"/>
                </a:solidFill>
              </a:rPr>
              <a:t>U</a:t>
            </a:r>
            <a:endParaRPr lang="ru-RU" altLang="ru-RU" sz="2400" b="1" dirty="0">
              <a:solidFill>
                <a:srgbClr val="FF0000"/>
              </a:solidFill>
            </a:endParaRPr>
          </a:p>
        </p:txBody>
      </p:sp>
      <p:sp>
        <p:nvSpPr>
          <p:cNvPr id="24" name="Прямоугольник 23">
            <a:extLst>
              <a:ext uri="{FF2B5EF4-FFF2-40B4-BE49-F238E27FC236}">
                <a16:creationId xmlns:a16="http://schemas.microsoft.com/office/drawing/2014/main" id="{78698DEA-EB7F-4CB2-A709-64FF0326A3F6}"/>
              </a:ext>
            </a:extLst>
          </p:cNvPr>
          <p:cNvSpPr/>
          <p:nvPr/>
        </p:nvSpPr>
        <p:spPr>
          <a:xfrm>
            <a:off x="1691002" y="5946551"/>
            <a:ext cx="3813175" cy="576263"/>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39954" name="TextBox 26">
            <a:extLst>
              <a:ext uri="{FF2B5EF4-FFF2-40B4-BE49-F238E27FC236}">
                <a16:creationId xmlns:a16="http://schemas.microsoft.com/office/drawing/2014/main" id="{5A254923-B495-406F-86DE-ECD6455C3CA7}"/>
              </a:ext>
            </a:extLst>
          </p:cNvPr>
          <p:cNvSpPr txBox="1">
            <a:spLocks noChangeArrowheads="1"/>
          </p:cNvSpPr>
          <p:nvPr/>
        </p:nvSpPr>
        <p:spPr bwMode="auto">
          <a:xfrm>
            <a:off x="1867013" y="406650"/>
            <a:ext cx="8324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b="1" dirty="0">
                <a:solidFill>
                  <a:srgbClr val="7030A0"/>
                </a:solidFill>
              </a:rPr>
              <a:t>Necessary components</a:t>
            </a:r>
            <a:r>
              <a:rPr lang="ru-RU" b="1" dirty="0">
                <a:solidFill>
                  <a:srgbClr val="7030A0"/>
                </a:solidFill>
              </a:rPr>
              <a:t> </a:t>
            </a:r>
            <a:r>
              <a:rPr lang="en-US" b="1" dirty="0">
                <a:solidFill>
                  <a:srgbClr val="7030A0"/>
                </a:solidFill>
              </a:rPr>
              <a:t>for SHE synthesis</a:t>
            </a:r>
            <a:endParaRPr lang="ru-RU" altLang="ru-RU" b="1" dirty="0">
              <a:solidFill>
                <a:srgbClr val="7030A0"/>
              </a:solidFill>
            </a:endParaRPr>
          </a:p>
        </p:txBody>
      </p:sp>
      <p:cxnSp>
        <p:nvCxnSpPr>
          <p:cNvPr id="29" name="Прямая со стрелкой 28">
            <a:extLst>
              <a:ext uri="{FF2B5EF4-FFF2-40B4-BE49-F238E27FC236}">
                <a16:creationId xmlns:a16="http://schemas.microsoft.com/office/drawing/2014/main" id="{2EB9A27B-9C19-480E-A956-C28BDBC20724}"/>
              </a:ext>
            </a:extLst>
          </p:cNvPr>
          <p:cNvCxnSpPr>
            <a:cxnSpLocks/>
          </p:cNvCxnSpPr>
          <p:nvPr/>
        </p:nvCxnSpPr>
        <p:spPr>
          <a:xfrm>
            <a:off x="2783633" y="4532699"/>
            <a:ext cx="5201493" cy="9838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956" name="TextBox 29">
            <a:extLst>
              <a:ext uri="{FF2B5EF4-FFF2-40B4-BE49-F238E27FC236}">
                <a16:creationId xmlns:a16="http://schemas.microsoft.com/office/drawing/2014/main" id="{7CB2F141-0C19-4BBA-B048-2B5A7E531BC8}"/>
              </a:ext>
            </a:extLst>
          </p:cNvPr>
          <p:cNvSpPr txBox="1">
            <a:spLocks noChangeArrowheads="1"/>
          </p:cNvSpPr>
          <p:nvPr/>
        </p:nvSpPr>
        <p:spPr bwMode="auto">
          <a:xfrm>
            <a:off x="6743701" y="5516563"/>
            <a:ext cx="37572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400" dirty="0">
                <a:solidFill>
                  <a:srgbClr val="0033CC"/>
                </a:solidFill>
              </a:rPr>
              <a:t>PIG,</a:t>
            </a:r>
            <a:r>
              <a:rPr lang="en-US" altLang="ru-RU" sz="2400" dirty="0">
                <a:solidFill>
                  <a:srgbClr val="FF0000"/>
                </a:solidFill>
              </a:rPr>
              <a:t> </a:t>
            </a:r>
            <a:r>
              <a:rPr lang="en-US" altLang="ru-RU" sz="2800" b="1" dirty="0">
                <a:solidFill>
                  <a:srgbClr val="FF0000"/>
                </a:solidFill>
              </a:rPr>
              <a:t>ECR</a:t>
            </a:r>
            <a:r>
              <a:rPr lang="en-US" altLang="ru-RU" sz="2400" dirty="0">
                <a:solidFill>
                  <a:srgbClr val="FF0000"/>
                </a:solidFill>
              </a:rPr>
              <a:t>,  </a:t>
            </a:r>
            <a:r>
              <a:rPr lang="en-US" altLang="ru-RU" sz="2400" dirty="0">
                <a:solidFill>
                  <a:srgbClr val="0033CC"/>
                </a:solidFill>
              </a:rPr>
              <a:t>EBIS, LIS……</a:t>
            </a:r>
            <a:endParaRPr lang="ru-RU" altLang="ru-RU" sz="2400" dirty="0">
              <a:solidFill>
                <a:srgbClr val="0033CC"/>
              </a:solidFill>
            </a:endParaRPr>
          </a:p>
        </p:txBody>
      </p:sp>
      <p:sp>
        <p:nvSpPr>
          <p:cNvPr id="39957" name="TextBox 1">
            <a:extLst>
              <a:ext uri="{FF2B5EF4-FFF2-40B4-BE49-F238E27FC236}">
                <a16:creationId xmlns:a16="http://schemas.microsoft.com/office/drawing/2014/main" id="{AABBD96A-BEAC-4C70-A89B-746CD0784EDB}"/>
              </a:ext>
            </a:extLst>
          </p:cNvPr>
          <p:cNvSpPr txBox="1">
            <a:spLocks noChangeArrowheads="1"/>
          </p:cNvSpPr>
          <p:nvPr/>
        </p:nvSpPr>
        <p:spPr bwMode="auto">
          <a:xfrm>
            <a:off x="3099752" y="5470577"/>
            <a:ext cx="30241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1800" dirty="0">
                <a:solidFill>
                  <a:srgbClr val="FF0000"/>
                </a:solidFill>
              </a:rPr>
              <a:t>Working substance feed</a:t>
            </a:r>
            <a:r>
              <a:rPr lang="ru-RU" altLang="ru-RU" sz="2400" dirty="0">
                <a:solidFill>
                  <a:srgbClr val="FF0000"/>
                </a:solidFill>
              </a:rPr>
              <a:t>:</a:t>
            </a:r>
          </a:p>
        </p:txBody>
      </p:sp>
      <p:cxnSp>
        <p:nvCxnSpPr>
          <p:cNvPr id="6" name="Соединитель: изогнутый 5">
            <a:extLst>
              <a:ext uri="{FF2B5EF4-FFF2-40B4-BE49-F238E27FC236}">
                <a16:creationId xmlns:a16="http://schemas.microsoft.com/office/drawing/2014/main" id="{822423C4-F159-4563-BC85-6F52E97D8176}"/>
              </a:ext>
            </a:extLst>
          </p:cNvPr>
          <p:cNvCxnSpPr>
            <a:cxnSpLocks/>
          </p:cNvCxnSpPr>
          <p:nvPr/>
        </p:nvCxnSpPr>
        <p:spPr>
          <a:xfrm rot="16200000" flipV="1">
            <a:off x="2125843" y="5173829"/>
            <a:ext cx="1077390" cy="468052"/>
          </a:xfrm>
          <a:prstGeom prst="curvedConnector3">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Овал 1">
            <a:extLst>
              <a:ext uri="{FF2B5EF4-FFF2-40B4-BE49-F238E27FC236}">
                <a16:creationId xmlns:a16="http://schemas.microsoft.com/office/drawing/2014/main" id="{3B23B879-ABCE-4E89-B51A-A50DE6C97FEF}"/>
              </a:ext>
            </a:extLst>
          </p:cNvPr>
          <p:cNvSpPr/>
          <p:nvPr/>
        </p:nvSpPr>
        <p:spPr>
          <a:xfrm>
            <a:off x="7434370" y="5545035"/>
            <a:ext cx="965886" cy="5238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2688885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95C60DBF-30A7-4850-8BBB-B0B7B394EED0}"/>
              </a:ext>
            </a:extLst>
          </p:cNvPr>
          <p:cNvSpPr>
            <a:spLocks noChangeArrowheads="1"/>
          </p:cNvSpPr>
          <p:nvPr/>
        </p:nvSpPr>
        <p:spPr bwMode="auto">
          <a:xfrm>
            <a:off x="1775520" y="2628996"/>
            <a:ext cx="8715375" cy="2856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17088" dir="2436078" algn="ctr" rotWithShape="0">
                    <a:schemeClr val="bg2">
                      <a:alpha val="50000"/>
                    </a:schemeClr>
                  </a:outerShdw>
                </a:effectLst>
              </a14:hiddenEffects>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30000"/>
              </a:lnSpc>
              <a:spcBef>
                <a:spcPct val="0"/>
              </a:spcBef>
              <a:buFontTx/>
              <a:buNone/>
            </a:pPr>
            <a:r>
              <a:rPr lang="en-US" altLang="ru-RU" sz="2000" b="1" dirty="0">
                <a:solidFill>
                  <a:srgbClr val="3333CC"/>
                </a:solidFill>
                <a:latin typeface="Times New Roman" panose="02020603050405020304" pitchFamily="18" charset="0"/>
                <a:cs typeface="Times New Roman" panose="02020603050405020304" pitchFamily="18" charset="0"/>
              </a:rPr>
              <a:t>DC-280 has to provide the following parameters of ion beams</a:t>
            </a:r>
            <a:r>
              <a:rPr lang="ru-RU" altLang="ru-RU" sz="2000" b="1" dirty="0">
                <a:solidFill>
                  <a:srgbClr val="3333CC"/>
                </a:solidFill>
                <a:latin typeface="Times New Roman" panose="02020603050405020304" pitchFamily="18" charset="0"/>
                <a:cs typeface="Times New Roman" panose="02020603050405020304" pitchFamily="18" charset="0"/>
              </a:rPr>
              <a:t>:</a:t>
            </a:r>
          </a:p>
          <a:p>
            <a:pPr>
              <a:lnSpc>
                <a:spcPct val="130000"/>
              </a:lnSpc>
              <a:spcBef>
                <a:spcPct val="0"/>
              </a:spcBef>
              <a:buFontTx/>
              <a:buNone/>
            </a:pPr>
            <a:r>
              <a:rPr lang="en-US" altLang="ru-RU" sz="2400" dirty="0">
                <a:latin typeface="Times New Roman" panose="02020603050405020304" pitchFamily="18" charset="0"/>
              </a:rPr>
              <a:t>	Ion energy				4 ÷ 8 MeV/n</a:t>
            </a:r>
          </a:p>
          <a:p>
            <a:pPr>
              <a:lnSpc>
                <a:spcPct val="130000"/>
              </a:lnSpc>
              <a:spcBef>
                <a:spcPct val="0"/>
              </a:spcBef>
              <a:buFontTx/>
              <a:buNone/>
            </a:pPr>
            <a:r>
              <a:rPr lang="en-US" altLang="ru-RU" sz="2400" b="1" dirty="0">
                <a:latin typeface="Times New Roman" panose="02020603050405020304" pitchFamily="18" charset="0"/>
              </a:rPr>
              <a:t>            Ion masses                              	10 ÷ 238</a:t>
            </a:r>
          </a:p>
          <a:p>
            <a:pPr>
              <a:lnSpc>
                <a:spcPct val="130000"/>
              </a:lnSpc>
              <a:spcBef>
                <a:spcPct val="0"/>
              </a:spcBef>
              <a:buFontTx/>
              <a:buNone/>
            </a:pPr>
            <a:r>
              <a:rPr lang="en-US" altLang="ru-RU" sz="2400" dirty="0">
                <a:latin typeface="Times New Roman" panose="02020603050405020304" pitchFamily="18" charset="0"/>
              </a:rPr>
              <a:t>	</a:t>
            </a:r>
            <a:r>
              <a:rPr lang="en-US" altLang="ru-RU" sz="2400" b="1" dirty="0">
                <a:solidFill>
                  <a:srgbClr val="FF0000"/>
                </a:solidFill>
                <a:latin typeface="Times New Roman" panose="02020603050405020304" pitchFamily="18" charset="0"/>
              </a:rPr>
              <a:t>Intensities (A~50)		 	5 ÷ 10 </a:t>
            </a:r>
            <a:r>
              <a:rPr lang="en-US" altLang="ru-RU" sz="2400" b="1" dirty="0" err="1">
                <a:solidFill>
                  <a:srgbClr val="FF0000"/>
                </a:solidFill>
                <a:latin typeface="Times New Roman" panose="02020603050405020304" pitchFamily="18" charset="0"/>
              </a:rPr>
              <a:t>pµA</a:t>
            </a:r>
            <a:endParaRPr lang="ru-RU" altLang="ru-RU" sz="2400" b="1" dirty="0">
              <a:solidFill>
                <a:srgbClr val="FF0000"/>
              </a:solidFill>
              <a:latin typeface="Times New Roman" panose="02020603050405020304" pitchFamily="18" charset="0"/>
            </a:endParaRPr>
          </a:p>
          <a:p>
            <a:pPr eaLnBrk="1" fontAlgn="t" hangingPunct="1">
              <a:buFontTx/>
              <a:buNone/>
            </a:pPr>
            <a:r>
              <a:rPr lang="en-US" altLang="ru-RU" sz="2400" dirty="0">
                <a:latin typeface="Times New Roman" panose="02020603050405020304" pitchFamily="18" charset="0"/>
              </a:rPr>
              <a:t>	Beam emittance                                 less than 30 π </a:t>
            </a:r>
            <a:r>
              <a:rPr lang="en-US" altLang="ru-RU" sz="2400" dirty="0" err="1">
                <a:latin typeface="Times New Roman" panose="02020603050405020304" pitchFamily="18" charset="0"/>
              </a:rPr>
              <a:t>mm·mrad</a:t>
            </a:r>
            <a:endParaRPr lang="en-US" altLang="ru-RU" sz="2400" dirty="0">
              <a:latin typeface="Times New Roman" panose="02020603050405020304" pitchFamily="18" charset="0"/>
            </a:endParaRPr>
          </a:p>
          <a:p>
            <a:pPr>
              <a:lnSpc>
                <a:spcPct val="130000"/>
              </a:lnSpc>
              <a:spcBef>
                <a:spcPct val="0"/>
              </a:spcBef>
              <a:buFontTx/>
              <a:buNone/>
            </a:pPr>
            <a:r>
              <a:rPr lang="en-US" altLang="ru-RU" sz="2400" dirty="0">
                <a:latin typeface="Times New Roman" panose="02020603050405020304" pitchFamily="18" charset="0"/>
              </a:rPr>
              <a:t>	</a:t>
            </a:r>
            <a:r>
              <a:rPr lang="en-US" altLang="ru-RU" sz="2400" b="1" dirty="0">
                <a:solidFill>
                  <a:srgbClr val="FF0000"/>
                </a:solidFill>
                <a:latin typeface="Times New Roman" panose="02020603050405020304" pitchFamily="18" charset="0"/>
              </a:rPr>
              <a:t>Efficiency of beam transfer   ≥ 50%</a:t>
            </a:r>
            <a:r>
              <a:rPr lang="ru-RU" altLang="ru-RU" sz="2400" b="1" dirty="0">
                <a:solidFill>
                  <a:srgbClr val="FF0000"/>
                </a:solidFill>
                <a:latin typeface="Times New Roman" panose="02020603050405020304" pitchFamily="18" charset="0"/>
              </a:rPr>
              <a:t> </a:t>
            </a:r>
            <a:endParaRPr lang="ru-RU" altLang="ru-RU" sz="2400" dirty="0">
              <a:solidFill>
                <a:srgbClr val="FF0000"/>
              </a:solidFill>
              <a:latin typeface="Times New Roman" panose="02020603050405020304" pitchFamily="18" charset="0"/>
            </a:endParaRPr>
          </a:p>
        </p:txBody>
      </p:sp>
      <p:sp>
        <p:nvSpPr>
          <p:cNvPr id="43012" name="TextBox 2">
            <a:extLst>
              <a:ext uri="{FF2B5EF4-FFF2-40B4-BE49-F238E27FC236}">
                <a16:creationId xmlns:a16="http://schemas.microsoft.com/office/drawing/2014/main" id="{0603782B-D2F3-4B88-897F-9701D27FE761}"/>
              </a:ext>
            </a:extLst>
          </p:cNvPr>
          <p:cNvSpPr txBox="1">
            <a:spLocks noChangeArrowheads="1"/>
          </p:cNvSpPr>
          <p:nvPr/>
        </p:nvSpPr>
        <p:spPr bwMode="auto">
          <a:xfrm>
            <a:off x="2351584" y="6037808"/>
            <a:ext cx="77771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ru-RU" sz="2000" b="1" dirty="0">
                <a:solidFill>
                  <a:srgbClr val="FF0000"/>
                </a:solidFill>
                <a:latin typeface="Times New Roman" panose="02020603050405020304" pitchFamily="18" charset="0"/>
              </a:rPr>
              <a:t>Required intensities from the source 10 ÷ 20 </a:t>
            </a:r>
            <a:r>
              <a:rPr lang="en-US" altLang="ru-RU" sz="2000" b="1" dirty="0" err="1">
                <a:solidFill>
                  <a:srgbClr val="FF0000"/>
                </a:solidFill>
                <a:latin typeface="Times New Roman" panose="02020603050405020304" pitchFamily="18" charset="0"/>
              </a:rPr>
              <a:t>pµA</a:t>
            </a:r>
            <a:endParaRPr lang="en-US" altLang="ru-RU" sz="2000" b="1" dirty="0">
              <a:solidFill>
                <a:srgbClr val="FF0000"/>
              </a:solidFill>
              <a:latin typeface="Times New Roman" panose="02020603050405020304" pitchFamily="18" charset="0"/>
            </a:endParaRPr>
          </a:p>
          <a:p>
            <a:pPr algn="ctr">
              <a:spcBef>
                <a:spcPct val="0"/>
              </a:spcBef>
              <a:buFontTx/>
              <a:buNone/>
            </a:pPr>
            <a:r>
              <a:rPr lang="en-US" altLang="ru-RU" sz="2000" b="1" dirty="0">
                <a:solidFill>
                  <a:srgbClr val="FF0000"/>
                </a:solidFill>
                <a:latin typeface="Times New Roman" panose="02020603050405020304" pitchFamily="18" charset="0"/>
              </a:rPr>
              <a:t>Charge states: 4</a:t>
            </a:r>
            <a:r>
              <a:rPr lang="en-US" altLang="ru-RU" sz="2000" b="1" baseline="30000" dirty="0">
                <a:solidFill>
                  <a:srgbClr val="FF0000"/>
                </a:solidFill>
                <a:latin typeface="Times New Roman" panose="02020603050405020304" pitchFamily="18" charset="0"/>
              </a:rPr>
              <a:t>+</a:t>
            </a:r>
            <a:r>
              <a:rPr lang="en-US" altLang="ru-RU" sz="2000" b="1" dirty="0">
                <a:solidFill>
                  <a:srgbClr val="FF0000"/>
                </a:solidFill>
                <a:latin typeface="Times New Roman" panose="02020603050405020304" pitchFamily="18" charset="0"/>
              </a:rPr>
              <a:t> ÷ 40</a:t>
            </a:r>
            <a:r>
              <a:rPr lang="en-US" altLang="ru-RU" sz="2000" b="1" baseline="30000" dirty="0">
                <a:solidFill>
                  <a:srgbClr val="FF0000"/>
                </a:solidFill>
                <a:latin typeface="Times New Roman" panose="02020603050405020304" pitchFamily="18" charset="0"/>
              </a:rPr>
              <a:t>+</a:t>
            </a:r>
            <a:endParaRPr lang="ru-RU" altLang="ru-RU" sz="2000" b="1" baseline="30000" dirty="0">
              <a:solidFill>
                <a:srgbClr val="FF0000"/>
              </a:solidFill>
              <a:latin typeface="Times New Roman" panose="02020603050405020304" pitchFamily="18" charset="0"/>
            </a:endParaRPr>
          </a:p>
        </p:txBody>
      </p:sp>
      <p:sp>
        <p:nvSpPr>
          <p:cNvPr id="43013" name="Стрелка вниз 6">
            <a:extLst>
              <a:ext uri="{FF2B5EF4-FFF2-40B4-BE49-F238E27FC236}">
                <a16:creationId xmlns:a16="http://schemas.microsoft.com/office/drawing/2014/main" id="{F8F08432-3B46-482E-88FB-14DB32C2B9F1}"/>
              </a:ext>
            </a:extLst>
          </p:cNvPr>
          <p:cNvSpPr>
            <a:spLocks noChangeArrowheads="1"/>
          </p:cNvSpPr>
          <p:nvPr/>
        </p:nvSpPr>
        <p:spPr bwMode="auto">
          <a:xfrm>
            <a:off x="5735961" y="5445224"/>
            <a:ext cx="576263" cy="736600"/>
          </a:xfrm>
          <a:prstGeom prst="downArrow">
            <a:avLst>
              <a:gd name="adj1" fmla="val 50000"/>
              <a:gd name="adj2" fmla="val 50023"/>
            </a:avLst>
          </a:prstGeom>
          <a:noFill/>
          <a:ln w="38100" algn="ctr">
            <a:solidFill>
              <a:srgbClr val="0033CC"/>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800"/>
          </a:p>
        </p:txBody>
      </p:sp>
      <p:pic>
        <p:nvPicPr>
          <p:cNvPr id="7" name="Рисунок 6">
            <a:extLst>
              <a:ext uri="{FF2B5EF4-FFF2-40B4-BE49-F238E27FC236}">
                <a16:creationId xmlns:a16="http://schemas.microsoft.com/office/drawing/2014/main" id="{411BA097-2E2A-46FF-8860-07D1F1DA95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85" r="1"/>
          <a:stretch/>
        </p:blipFill>
        <p:spPr>
          <a:xfrm>
            <a:off x="4625609" y="571534"/>
            <a:ext cx="2581781" cy="1940627"/>
          </a:xfrm>
          <a:prstGeom prst="rect">
            <a:avLst/>
          </a:prstGeom>
        </p:spPr>
      </p:pic>
      <p:pic>
        <p:nvPicPr>
          <p:cNvPr id="8" name="Рисунок 7" descr="z2.bmp">
            <a:extLst>
              <a:ext uri="{FF2B5EF4-FFF2-40B4-BE49-F238E27FC236}">
                <a16:creationId xmlns:a16="http://schemas.microsoft.com/office/drawing/2014/main" id="{8BCAB989-E71E-4E1D-88CB-9CD3F56BE510}"/>
              </a:ext>
            </a:extLst>
          </p:cNvPr>
          <p:cNvPicPr>
            <a:picLocks noChangeAspect="1"/>
          </p:cNvPicPr>
          <p:nvPr/>
        </p:nvPicPr>
        <p:blipFill rotWithShape="1">
          <a:blip r:embed="rId4" cstate="print"/>
          <a:srcRect r="24692" b="11771"/>
          <a:stretch/>
        </p:blipFill>
        <p:spPr>
          <a:xfrm>
            <a:off x="7303725" y="571534"/>
            <a:ext cx="3348786" cy="1931684"/>
          </a:xfrm>
          <a:prstGeom prst="rect">
            <a:avLst/>
          </a:prstGeom>
        </p:spPr>
      </p:pic>
      <p:sp>
        <p:nvSpPr>
          <p:cNvPr id="9" name="Прямоугольник 8">
            <a:extLst>
              <a:ext uri="{FF2B5EF4-FFF2-40B4-BE49-F238E27FC236}">
                <a16:creationId xmlns:a16="http://schemas.microsoft.com/office/drawing/2014/main" id="{6CE0F981-0B1E-463E-A144-31F6E61739D7}"/>
              </a:ext>
            </a:extLst>
          </p:cNvPr>
          <p:cNvSpPr/>
          <p:nvPr/>
        </p:nvSpPr>
        <p:spPr>
          <a:xfrm>
            <a:off x="9336361" y="2132856"/>
            <a:ext cx="918457" cy="338554"/>
          </a:xfrm>
          <a:prstGeom prst="rect">
            <a:avLst/>
          </a:prstGeom>
          <a:solidFill>
            <a:srgbClr val="BEBCB3"/>
          </a:solidFill>
        </p:spPr>
        <p:txBody>
          <a:bodyPr wrap="none">
            <a:spAutoFit/>
          </a:bodyPr>
          <a:lstStyle/>
          <a:p>
            <a:r>
              <a:rPr lang="en-US" sz="1600" b="1" dirty="0">
                <a:solidFill>
                  <a:srgbClr val="FF0000"/>
                </a:solidFill>
                <a:cs typeface="Times New Roman" panose="02020603050405020304" pitchFamily="18" charset="0"/>
              </a:rPr>
              <a:t>DGFRS-2</a:t>
            </a:r>
            <a:endParaRPr lang="ru-RU" sz="1600" i="1" dirty="0">
              <a:solidFill>
                <a:srgbClr val="FF0000"/>
              </a:solidFill>
              <a:cs typeface="Times New Roman" panose="02020603050405020304" pitchFamily="18" charset="0"/>
            </a:endParaRPr>
          </a:p>
        </p:txBody>
      </p:sp>
      <p:pic>
        <p:nvPicPr>
          <p:cNvPr id="3" name="Рисунок 2">
            <a:extLst>
              <a:ext uri="{FF2B5EF4-FFF2-40B4-BE49-F238E27FC236}">
                <a16:creationId xmlns:a16="http://schemas.microsoft.com/office/drawing/2014/main" id="{185E9A8A-4F13-409D-8DC9-EC0324551F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9257" y="571534"/>
            <a:ext cx="2677431" cy="1940627"/>
          </a:xfrm>
          <a:prstGeom prst="rect">
            <a:avLst/>
          </a:prstGeom>
        </p:spPr>
      </p:pic>
      <p:sp>
        <p:nvSpPr>
          <p:cNvPr id="4" name="Прямоугольник 3">
            <a:extLst>
              <a:ext uri="{FF2B5EF4-FFF2-40B4-BE49-F238E27FC236}">
                <a16:creationId xmlns:a16="http://schemas.microsoft.com/office/drawing/2014/main" id="{E033937E-2B88-4F22-BFD1-842F6CB3203E}"/>
              </a:ext>
            </a:extLst>
          </p:cNvPr>
          <p:cNvSpPr/>
          <p:nvPr/>
        </p:nvSpPr>
        <p:spPr>
          <a:xfrm>
            <a:off x="4721667" y="2173606"/>
            <a:ext cx="1868973" cy="338554"/>
          </a:xfrm>
          <a:prstGeom prst="rect">
            <a:avLst/>
          </a:prstGeom>
        </p:spPr>
        <p:txBody>
          <a:bodyPr wrap="none">
            <a:spAutoFit/>
          </a:bodyPr>
          <a:lstStyle/>
          <a:p>
            <a:r>
              <a:rPr lang="en-US" altLang="ru-RU" sz="1600" b="1" dirty="0">
                <a:solidFill>
                  <a:srgbClr val="FF0000"/>
                </a:solidFill>
                <a:cs typeface="Times New Roman" panose="02020603050405020304" pitchFamily="18" charset="0"/>
              </a:rPr>
              <a:t>DC-280 CYCLOTRON</a:t>
            </a:r>
            <a:endParaRPr lang="ru-RU" sz="1600" dirty="0">
              <a:solidFill>
                <a:srgbClr val="FF0000"/>
              </a:solidFill>
            </a:endParaRPr>
          </a:p>
        </p:txBody>
      </p:sp>
      <p:sp>
        <p:nvSpPr>
          <p:cNvPr id="5" name="TextBox 4">
            <a:extLst>
              <a:ext uri="{FF2B5EF4-FFF2-40B4-BE49-F238E27FC236}">
                <a16:creationId xmlns:a16="http://schemas.microsoft.com/office/drawing/2014/main" id="{5954B191-D7D2-44A6-A2F1-0E91FA97151E}"/>
              </a:ext>
            </a:extLst>
          </p:cNvPr>
          <p:cNvSpPr txBox="1"/>
          <p:nvPr/>
        </p:nvSpPr>
        <p:spPr>
          <a:xfrm>
            <a:off x="2063552" y="2132856"/>
            <a:ext cx="2160240" cy="338554"/>
          </a:xfrm>
          <a:prstGeom prst="rect">
            <a:avLst/>
          </a:prstGeom>
          <a:noFill/>
        </p:spPr>
        <p:txBody>
          <a:bodyPr wrap="square" rtlCol="0">
            <a:spAutoFit/>
          </a:bodyPr>
          <a:lstStyle/>
          <a:p>
            <a:r>
              <a:rPr lang="en-US" sz="1600" b="1" dirty="0">
                <a:solidFill>
                  <a:srgbClr val="FF0000"/>
                </a:solidFill>
              </a:rPr>
              <a:t>Injector DECRIS-PM </a:t>
            </a:r>
            <a:endParaRPr lang="ru-RU" sz="1600" b="1" dirty="0">
              <a:solidFill>
                <a:srgbClr val="FF0000"/>
              </a:solidFill>
            </a:endParaRPr>
          </a:p>
        </p:txBody>
      </p:sp>
      <p:sp>
        <p:nvSpPr>
          <p:cNvPr id="10" name="TextBox 9">
            <a:extLst>
              <a:ext uri="{FF2B5EF4-FFF2-40B4-BE49-F238E27FC236}">
                <a16:creationId xmlns:a16="http://schemas.microsoft.com/office/drawing/2014/main" id="{2B7E9F98-FD5E-4DC8-B8D3-DF532097B1A4}"/>
              </a:ext>
            </a:extLst>
          </p:cNvPr>
          <p:cNvSpPr txBox="1"/>
          <p:nvPr/>
        </p:nvSpPr>
        <p:spPr>
          <a:xfrm>
            <a:off x="3000858" y="17304"/>
            <a:ext cx="6264696" cy="584775"/>
          </a:xfrm>
          <a:prstGeom prst="rect">
            <a:avLst/>
          </a:prstGeom>
          <a:noFill/>
        </p:spPr>
        <p:txBody>
          <a:bodyPr wrap="square" rtlCol="0">
            <a:spAutoFit/>
          </a:bodyPr>
          <a:lstStyle/>
          <a:p>
            <a:pPr algn="ctr"/>
            <a:r>
              <a:rPr lang="en-US" sz="3200" b="1" dirty="0">
                <a:solidFill>
                  <a:srgbClr val="FF0000"/>
                </a:solidFill>
              </a:rPr>
              <a:t>Super Heavy Element Factory</a:t>
            </a:r>
            <a:endParaRPr lang="ru-RU" sz="3200" b="1" dirty="0">
              <a:solidFill>
                <a:srgbClr val="FF0000"/>
              </a:solidFill>
            </a:endParaRPr>
          </a:p>
        </p:txBody>
      </p:sp>
    </p:spTree>
    <p:extLst>
      <p:ext uri="{BB962C8B-B14F-4D97-AF65-F5344CB8AC3E}">
        <p14:creationId xmlns:p14="http://schemas.microsoft.com/office/powerpoint/2010/main" val="15266481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13698" name="Text Box 2"/>
          <p:cNvSpPr txBox="1">
            <a:spLocks noChangeArrowheads="1"/>
          </p:cNvSpPr>
          <p:nvPr/>
        </p:nvSpPr>
        <p:spPr bwMode="auto">
          <a:xfrm>
            <a:off x="280087" y="5910898"/>
            <a:ext cx="11261124" cy="8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ru-RU" sz="2800" dirty="0"/>
              <a:t>     U400 ion beam transfer from 15 kV ECR  ion </a:t>
            </a:r>
            <a:r>
              <a:rPr lang="en-US" altLang="ru-RU" sz="2800" dirty="0" err="1"/>
              <a:t>sourse</a:t>
            </a:r>
            <a:r>
              <a:rPr lang="en-US" altLang="ru-RU" sz="2800" dirty="0"/>
              <a:t> up to extraction </a:t>
            </a:r>
            <a:r>
              <a:rPr lang="ru-RU" altLang="ru-RU" sz="2800" dirty="0"/>
              <a:t>                                                                                                                                                                </a:t>
            </a:r>
            <a:r>
              <a:rPr lang="en-US" altLang="ru-RU" sz="2800" dirty="0"/>
              <a:t>                  </a:t>
            </a:r>
          </a:p>
          <a:p>
            <a:pPr algn="l">
              <a:spcBef>
                <a:spcPct val="50000"/>
              </a:spcBef>
            </a:pPr>
            <a:r>
              <a:rPr lang="ru-RU" altLang="ru-RU" sz="1400" dirty="0"/>
              <a:t>                                                                                                                                                          </a:t>
            </a:r>
            <a:r>
              <a:rPr lang="en-US" altLang="ru-RU" sz="1400" dirty="0"/>
              <a:t>Kalagin I</a:t>
            </a:r>
            <a:r>
              <a:rPr lang="ru-RU" altLang="ru-RU" sz="1400" dirty="0"/>
              <a:t> </a:t>
            </a:r>
            <a:r>
              <a:rPr lang="en-US" altLang="ru-RU" sz="1400" dirty="0"/>
              <a:t>. </a:t>
            </a:r>
            <a:r>
              <a:rPr lang="en-US" altLang="ru-RU" sz="1400" dirty="0" err="1"/>
              <a:t>Ivanenko</a:t>
            </a:r>
            <a:r>
              <a:rPr lang="en-US" altLang="ru-RU" sz="1400" dirty="0"/>
              <a:t> I.</a:t>
            </a:r>
            <a:r>
              <a:rPr lang="ru-RU" altLang="ru-RU" sz="1400" dirty="0"/>
              <a:t>            </a:t>
            </a:r>
            <a:r>
              <a:rPr lang="en-US" altLang="ru-RU" sz="1400" dirty="0"/>
              <a:t>   </a:t>
            </a:r>
          </a:p>
        </p:txBody>
      </p:sp>
      <p:pic>
        <p:nvPicPr>
          <p:cNvPr id="413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9" y="457200"/>
            <a:ext cx="8264841" cy="5334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9632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6983" y="1153298"/>
            <a:ext cx="9238033" cy="5601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838200" y="0"/>
            <a:ext cx="10515600" cy="1153298"/>
          </a:xfrm>
        </p:spPr>
        <p:txBody>
          <a:bodyPr>
            <a:normAutofit/>
          </a:bodyPr>
          <a:lstStyle/>
          <a:p>
            <a:r>
              <a:rPr lang="en-US" sz="3600" b="1" dirty="0"/>
              <a:t>      </a:t>
            </a:r>
            <a:r>
              <a:rPr lang="en-US" sz="3200" b="1" dirty="0"/>
              <a:t>From 15 kV to 70 kV injection beam capture efficiency</a:t>
            </a:r>
            <a:br>
              <a:rPr lang="en-US" sz="3200" b="1" dirty="0"/>
            </a:br>
            <a:r>
              <a:rPr lang="en-US" sz="3200" b="1" dirty="0"/>
              <a:t>                             </a:t>
            </a:r>
            <a:r>
              <a:rPr lang="en-US" sz="2400" b="1" dirty="0"/>
              <a:t>U400</a:t>
            </a:r>
            <a:r>
              <a:rPr lang="en-US" sz="2400" b="1" dirty="0">
                <a:solidFill>
                  <a:srgbClr val="FF0000"/>
                </a:solidFill>
              </a:rPr>
              <a:t> </a:t>
            </a:r>
            <a:r>
              <a:rPr lang="en-US" sz="2400" b="1" dirty="0"/>
              <a:t>                                  DC</a:t>
            </a:r>
            <a:r>
              <a:rPr lang="en-US" sz="2400" b="1" dirty="0">
                <a:solidFill>
                  <a:srgbClr val="FF0000"/>
                </a:solidFill>
              </a:rPr>
              <a:t>2</a:t>
            </a:r>
            <a:r>
              <a:rPr lang="en-US" sz="2400" b="1" dirty="0">
                <a:solidFill>
                  <a:srgbClr val="0070C0"/>
                </a:solidFill>
              </a:rPr>
              <a:t>8</a:t>
            </a:r>
            <a:r>
              <a:rPr lang="en-US" sz="2400" b="1" dirty="0">
                <a:solidFill>
                  <a:schemeClr val="accent6"/>
                </a:solidFill>
              </a:rPr>
              <a:t>0</a:t>
            </a:r>
            <a:endParaRPr lang="ru-RU" sz="2400" b="1" dirty="0">
              <a:solidFill>
                <a:schemeClr val="accent6"/>
              </a:solidFill>
            </a:endParaRPr>
          </a:p>
        </p:txBody>
      </p:sp>
    </p:spTree>
    <p:extLst>
      <p:ext uri="{BB962C8B-B14F-4D97-AF65-F5344CB8AC3E}">
        <p14:creationId xmlns:p14="http://schemas.microsoft.com/office/powerpoint/2010/main" val="160921019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1075</TotalTime>
  <Words>3177</Words>
  <Application>Microsoft Office PowerPoint</Application>
  <PresentationFormat>Широкоэкранный</PresentationFormat>
  <Paragraphs>702</Paragraphs>
  <Slides>73</Slides>
  <Notes>25</Notes>
  <HiddenSlides>1</HiddenSlides>
  <MMClips>0</MMClips>
  <ScaleCrop>false</ScaleCrop>
  <HeadingPairs>
    <vt:vector size="8" baseType="variant">
      <vt:variant>
        <vt:lpstr>Использованные шрифты</vt:lpstr>
      </vt:variant>
      <vt:variant>
        <vt:i4>19</vt:i4>
      </vt:variant>
      <vt:variant>
        <vt:lpstr>Тема</vt:lpstr>
      </vt:variant>
      <vt:variant>
        <vt:i4>2</vt:i4>
      </vt:variant>
      <vt:variant>
        <vt:lpstr>Внедренные серверы OLE</vt:lpstr>
      </vt:variant>
      <vt:variant>
        <vt:i4>5</vt:i4>
      </vt:variant>
      <vt:variant>
        <vt:lpstr>Заголовки слайдов</vt:lpstr>
      </vt:variant>
      <vt:variant>
        <vt:i4>73</vt:i4>
      </vt:variant>
    </vt:vector>
  </HeadingPairs>
  <TitlesOfParts>
    <vt:vector size="99" baseType="lpstr">
      <vt:lpstr>Gungsuh</vt:lpstr>
      <vt:lpstr>Arial</vt:lpstr>
      <vt:lpstr>Arial Black</vt:lpstr>
      <vt:lpstr>Arial Narrow</vt:lpstr>
      <vt:lpstr>Calibri</vt:lpstr>
      <vt:lpstr>Calibri (Основной текст)</vt:lpstr>
      <vt:lpstr>Calibri Light</vt:lpstr>
      <vt:lpstr>Calibri Light (Заголовки)</vt:lpstr>
      <vt:lpstr>Cambria Math</vt:lpstr>
      <vt:lpstr>Century</vt:lpstr>
      <vt:lpstr>Clarendon BT</vt:lpstr>
      <vt:lpstr>Comic Sans MS</vt:lpstr>
      <vt:lpstr>Monotype Corsiva</vt:lpstr>
      <vt:lpstr>Tahoma</vt:lpstr>
      <vt:lpstr>Times</vt:lpstr>
      <vt:lpstr>Times New Roman</vt:lpstr>
      <vt:lpstr>Tw Cen MT Condensed (Заголовки)</vt:lpstr>
      <vt:lpstr>Verdana</vt:lpstr>
      <vt:lpstr>Wingdings</vt:lpstr>
      <vt:lpstr>Тема Office</vt:lpstr>
      <vt:lpstr>2_Тема Office</vt:lpstr>
      <vt:lpstr>Graph</vt:lpstr>
      <vt:lpstr>Acrobat Document</vt:lpstr>
      <vt:lpstr>CorelPhotoPaint.Image.11</vt:lpstr>
      <vt:lpstr>PHOTO-PAINT</vt:lpstr>
      <vt:lpstr>Plot</vt:lpstr>
      <vt:lpstr>Презентация PowerPoint</vt:lpstr>
      <vt:lpstr>Презентация PowerPoint</vt:lpstr>
      <vt:lpstr>Презентация PowerPoint</vt:lpstr>
      <vt:lpstr>Презентация PowerPoint</vt:lpstr>
      <vt:lpstr>DUBNA Gas Filled Recoil Separator</vt:lpstr>
      <vt:lpstr>Презентация PowerPoint</vt:lpstr>
      <vt:lpstr>Презентация PowerPoint</vt:lpstr>
      <vt:lpstr>Презентация PowerPoint</vt:lpstr>
      <vt:lpstr>      From 15 kV to 70 kV injection beam capture efficiency                              U400                                   DC280</vt:lpstr>
      <vt:lpstr>Презентация PowerPoint</vt:lpstr>
      <vt:lpstr>Презентация PowerPoint</vt:lpstr>
      <vt:lpstr>Презентация PowerPoint</vt:lpstr>
      <vt:lpstr>Cyclotron DC280</vt:lpstr>
      <vt:lpstr>Презентация PowerPoint</vt:lpstr>
      <vt:lpstr>Презентация PowerPoint</vt:lpstr>
      <vt:lpstr>      Target matter losses vs ion flux density . Q&lt;1018  〖cм〗^(-2)</vt:lpstr>
      <vt:lpstr>Презентация PowerPoint</vt:lpstr>
      <vt:lpstr>Презентация PowerPoint</vt:lpstr>
      <vt:lpstr>           Target wheels  with 240 and 480 mm diameter</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Features of the DC-280 cyclotron                                                         Flat-top system:            Injection                                                                      21,96-31,14 MHz                                                                                                            U max 13kV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Calcium consumption</vt:lpstr>
      <vt:lpstr>Презентация PowerPoint</vt:lpstr>
      <vt:lpstr>Презентация PowerPoint</vt:lpstr>
      <vt:lpstr>DC280 . Intensity of some typical  ion beams</vt:lpstr>
      <vt:lpstr>Superheavy Elements (SHE) Factory – the Goals</vt:lpstr>
      <vt:lpstr>Презентация PowerPoint</vt:lpstr>
      <vt:lpstr>Презентация PowerPoint</vt:lpstr>
      <vt:lpstr>Презентация PowerPoint</vt:lpstr>
      <vt:lpstr>Cyclotron DC280</vt:lpstr>
      <vt:lpstr>DC280 Near and future development</vt:lpstr>
      <vt:lpstr>DC280 Near and future development</vt:lpstr>
      <vt:lpstr>Cyclotron DC280</vt:lpstr>
      <vt:lpstr>Презентация PowerPoint</vt:lpstr>
      <vt:lpstr>Презентация PowerPoint</vt:lpstr>
      <vt:lpstr>SHE Factory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georgy</dc:creator>
  <cp:lastModifiedBy>Дмитрий Соловьев</cp:lastModifiedBy>
  <cp:revision>122</cp:revision>
  <dcterms:created xsi:type="dcterms:W3CDTF">2024-10-28T12:13:43Z</dcterms:created>
  <dcterms:modified xsi:type="dcterms:W3CDTF">2024-11-20T13:18:44Z</dcterms:modified>
</cp:coreProperties>
</file>