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7"/>
  </p:notesMasterIdLst>
  <p:handoutMasterIdLst>
    <p:handoutMasterId r:id="rId28"/>
  </p:handoutMasterIdLst>
  <p:sldIdLst>
    <p:sldId id="762" r:id="rId2"/>
    <p:sldId id="798" r:id="rId3"/>
    <p:sldId id="753" r:id="rId4"/>
    <p:sldId id="766" r:id="rId5"/>
    <p:sldId id="752" r:id="rId6"/>
    <p:sldId id="777" r:id="rId7"/>
    <p:sldId id="797" r:id="rId8"/>
    <p:sldId id="764" r:id="rId9"/>
    <p:sldId id="783" r:id="rId10"/>
    <p:sldId id="785" r:id="rId11"/>
    <p:sldId id="784" r:id="rId12"/>
    <p:sldId id="788" r:id="rId13"/>
    <p:sldId id="792" r:id="rId14"/>
    <p:sldId id="799" r:id="rId15"/>
    <p:sldId id="794" r:id="rId16"/>
    <p:sldId id="796" r:id="rId17"/>
    <p:sldId id="804" r:id="rId18"/>
    <p:sldId id="800" r:id="rId19"/>
    <p:sldId id="802" r:id="rId20"/>
    <p:sldId id="801" r:id="rId21"/>
    <p:sldId id="803" r:id="rId22"/>
    <p:sldId id="778" r:id="rId23"/>
    <p:sldId id="699" r:id="rId24"/>
    <p:sldId id="791" r:id="rId25"/>
    <p:sldId id="782" r:id="rId26"/>
  </p:sldIdLst>
  <p:sldSz cx="9144000" cy="6858000" type="screen4x3"/>
  <p:notesSz cx="6858000" cy="966152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6600"/>
    <a:srgbClr val="0000FF"/>
    <a:srgbClr val="FFFF66"/>
    <a:srgbClr val="CC3300"/>
    <a:srgbClr val="FF0066"/>
    <a:srgbClr val="FFFFCC"/>
    <a:srgbClr val="000000"/>
    <a:srgbClr val="CC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19" autoAdjust="0"/>
    <p:restoredTop sz="94715" autoAdjust="0"/>
  </p:normalViewPr>
  <p:slideViewPr>
    <p:cSldViewPr>
      <p:cViewPr varScale="1">
        <p:scale>
          <a:sx n="165" d="100"/>
          <a:sy n="165" d="100"/>
        </p:scale>
        <p:origin x="1576" y="10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144387" name="Rectangle 3"/>
          <p:cNvSpPr>
            <a:spLocks noGrp="1" noChangeArrowheads="1"/>
          </p:cNvSpPr>
          <p:nvPr>
            <p:ph type="dt" sz="quarter" idx="1"/>
          </p:nvPr>
        </p:nvSpPr>
        <p:spPr bwMode="auto">
          <a:xfrm>
            <a:off x="3884613"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144388" name="Rectangle 4"/>
          <p:cNvSpPr>
            <a:spLocks noGrp="1" noChangeArrowheads="1"/>
          </p:cNvSpPr>
          <p:nvPr>
            <p:ph type="ftr" sz="quarter" idx="2"/>
          </p:nvPr>
        </p:nvSpPr>
        <p:spPr bwMode="auto">
          <a:xfrm>
            <a:off x="0" y="9177338"/>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144389" name="Rectangle 5"/>
          <p:cNvSpPr>
            <a:spLocks noGrp="1" noChangeArrowheads="1"/>
          </p:cNvSpPr>
          <p:nvPr>
            <p:ph type="sldNum" sz="quarter" idx="3"/>
          </p:nvPr>
        </p:nvSpPr>
        <p:spPr bwMode="auto">
          <a:xfrm>
            <a:off x="3884613" y="9177338"/>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3E50625-DF02-4E04-B185-6D9537F3C437}" type="slidenum">
              <a:rPr lang="ru-RU"/>
              <a:pPr>
                <a:defRPr/>
              </a:pPr>
              <a:t>‹#›</a:t>
            </a:fld>
            <a:endParaRPr 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826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82600"/>
          </a:xfrm>
          <a:prstGeom prst="rect">
            <a:avLst/>
          </a:prstGeom>
        </p:spPr>
        <p:txBody>
          <a:bodyPr vert="horz" lIns="91440" tIns="45720" rIns="91440" bIns="45720" rtlCol="0"/>
          <a:lstStyle>
            <a:lvl1pPr algn="r">
              <a:defRPr sz="1200"/>
            </a:lvl1pPr>
          </a:lstStyle>
          <a:p>
            <a:fld id="{BC3279BA-18CF-48F9-8247-1518F89B5488}" type="datetimeFigureOut">
              <a:rPr lang="ru-RU" smtClean="0"/>
              <a:pPr/>
              <a:t>18.11.2024</a:t>
            </a:fld>
            <a:endParaRPr lang="ru-RU"/>
          </a:p>
        </p:txBody>
      </p:sp>
      <p:sp>
        <p:nvSpPr>
          <p:cNvPr id="4" name="Образ слайда 3"/>
          <p:cNvSpPr>
            <a:spLocks noGrp="1" noRot="1" noChangeAspect="1"/>
          </p:cNvSpPr>
          <p:nvPr>
            <p:ph type="sldImg" idx="2"/>
          </p:nvPr>
        </p:nvSpPr>
        <p:spPr>
          <a:xfrm>
            <a:off x="1012825" y="723900"/>
            <a:ext cx="4832350" cy="36242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589463"/>
            <a:ext cx="5486400" cy="434816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177338"/>
            <a:ext cx="2971800" cy="4826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177338"/>
            <a:ext cx="2971800" cy="482600"/>
          </a:xfrm>
          <a:prstGeom prst="rect">
            <a:avLst/>
          </a:prstGeom>
        </p:spPr>
        <p:txBody>
          <a:bodyPr vert="horz" lIns="91440" tIns="45720" rIns="91440" bIns="45720" rtlCol="0" anchor="b"/>
          <a:lstStyle>
            <a:lvl1pPr algn="r">
              <a:defRPr sz="1200"/>
            </a:lvl1pPr>
          </a:lstStyle>
          <a:p>
            <a:fld id="{61D50180-6DB5-4181-85CE-288C9063B8C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new accelerator(CAFE2) and gas-filled recoil separator(SHANS2) have been built at IMP.  The detectors and rotating target </a:t>
            </a:r>
            <a:r>
              <a:rPr lang="en-US" altLang="zh-CN"/>
              <a:t>are shown</a:t>
            </a:r>
            <a:r>
              <a:rPr lang="en-US" altLang="zh-CN" dirty="0"/>
              <a:t>.</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D50180-6DB5-4181-85CE-288C9063B8CB}" type="slidenum">
              <a:rPr kumimoji="0" lang="ru-R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3094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1D50180-6DB5-4181-85CE-288C9063B8CB}" type="slidenum">
              <a:rPr lang="ru-RU" smtClean="0"/>
              <a:pPr/>
              <a:t>5</a:t>
            </a:fld>
            <a:endParaRPr lang="ru-RU"/>
          </a:p>
        </p:txBody>
      </p:sp>
    </p:spTree>
    <p:extLst>
      <p:ext uri="{BB962C8B-B14F-4D97-AF65-F5344CB8AC3E}">
        <p14:creationId xmlns:p14="http://schemas.microsoft.com/office/powerpoint/2010/main" val="10260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a:solidFill>
                  <a:schemeClr val="tx1"/>
                </a:solidFill>
                <a:latin typeface="+mn-lt"/>
                <a:ea typeface="+mn-ea"/>
                <a:cs typeface="+mn-cs"/>
              </a:rPr>
              <a:t>For a more accurate estimation of the cross sections of reactions leading to the synthesis of new elements 119 and 120 in the fusion of 54Cr with Am and Cm isotopes, we performed a test experiment to obtain </a:t>
            </a:r>
            <a:r>
              <a:rPr lang="en-US" sz="1200" kern="1200" dirty="0" err="1">
                <a:solidFill>
                  <a:schemeClr val="tx1"/>
                </a:solidFill>
                <a:latin typeface="+mn-lt"/>
                <a:ea typeface="+mn-ea"/>
                <a:cs typeface="+mn-cs"/>
              </a:rPr>
              <a:t>Lv</a:t>
            </a:r>
            <a:r>
              <a:rPr lang="en-US" sz="1200" kern="1200" dirty="0">
                <a:solidFill>
                  <a:schemeClr val="tx1"/>
                </a:solidFill>
                <a:latin typeface="+mn-lt"/>
                <a:ea typeface="+mn-ea"/>
                <a:cs typeface="+mn-cs"/>
              </a:rPr>
              <a:t> nuclei in the 238U+54Cr reaction. The thickness of the target, the beam dose, the excitation energy and the distribution of the beam intensity over time are shown. The interval between the dates is one week. Two decay chains of 288Lv were registered, the alpha decay of which ended with spontaneous fission of the known isotope 284Fl. In the first chain, the energy and decay time of 288Lv corresponds well to the decay from the ground state to the ground state. In the second chain, the decay times in both cases are consistent with the times in the first chain. But the energy of the alpha particle is 1.45 </a:t>
            </a:r>
            <a:r>
              <a:rPr lang="en-US" sz="1200" kern="1200" dirty="0" err="1">
                <a:solidFill>
                  <a:schemeClr val="tx1"/>
                </a:solidFill>
                <a:latin typeface="+mn-lt"/>
                <a:ea typeface="+mn-ea"/>
                <a:cs typeface="+mn-cs"/>
              </a:rPr>
              <a:t>MeV</a:t>
            </a:r>
            <a:r>
              <a:rPr lang="en-US" sz="1200" kern="1200" dirty="0">
                <a:solidFill>
                  <a:schemeClr val="tx1"/>
                </a:solidFill>
                <a:latin typeface="+mn-lt"/>
                <a:ea typeface="+mn-ea"/>
                <a:cs typeface="+mn-cs"/>
              </a:rPr>
              <a:t> lower than in the first case. The data is preliminary. One of the reasons for the low energy may be incomplete registration of the particle, for example, the escape  of alpha particle from the focal detector at a small angle to its surface or the nucleus got between the detector strips. Another reason may be the level structure of the nuclei. Data analysis continues.</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Thus, for the first time in this experiment, a nucleus was obtained in the fusion reaction of a particle heavier than 48Ca with the nucleus of an actinide element, a new isotope was synthesized, and the decay properties of 284Fl were confirmed.</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reaction cross-section was 0.1 </a:t>
            </a:r>
            <a:r>
              <a:rPr lang="en-US" sz="1200" kern="1200" dirty="0" err="1">
                <a:solidFill>
                  <a:schemeClr val="tx1"/>
                </a:solidFill>
                <a:latin typeface="+mn-lt"/>
                <a:ea typeface="+mn-ea"/>
                <a:cs typeface="+mn-cs"/>
              </a:rPr>
              <a:t>pb</a:t>
            </a:r>
            <a:r>
              <a:rPr lang="en-US" sz="1200" kern="1200">
                <a:solidFill>
                  <a:schemeClr val="tx1"/>
                </a:solidFill>
                <a:latin typeface="+mn-lt"/>
                <a:ea typeface="+mn-ea"/>
                <a:cs typeface="+mn-cs"/>
              </a:rPr>
              <a:t>.</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1D50180-6DB5-4181-85CE-288C9063B8CB}"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6014C3B-04D8-4B3A-B8DE-F66AEC73E70D}"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E1766D8-5667-46EE-AB43-2109329B440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3CCD7C3-B243-41EB-A013-68002D53962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B167FC6-845F-41BB-892F-C83AE27B7C91}"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D3A13FB-36CD-469F-B6B7-ABA151CEDE16}"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E25D0D1-1D77-41C8-8562-7C89981D0003}"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E40B1718-AAAB-4E4B-BF68-A76C17A3E7CE}"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B0528DEC-06F7-49CE-B47C-CF7715CE488E}"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13818234-1F14-4FCC-93A4-3C7784A039CF}"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A15B00C-E686-4100-A636-5DDBE84A17E1}"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625224CD-81FB-4C5A-98DF-79B9AB01A9EC}"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63B9BC-658C-46BE-B388-948FC9E7B6A0}"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851228"/>
            <a:ext cx="8640960" cy="1446550"/>
          </a:xfrm>
          <a:prstGeom prst="rect">
            <a:avLst/>
          </a:prstGeom>
          <a:noFill/>
        </p:spPr>
        <p:txBody>
          <a:bodyPr wrap="square" rtlCol="0">
            <a:spAutoFit/>
          </a:bodyPr>
          <a:lstStyle/>
          <a:p>
            <a:pPr algn="ctr"/>
            <a:r>
              <a:rPr lang="en-US" sz="2000" b="1" dirty="0">
                <a:solidFill>
                  <a:srgbClr val="333333"/>
                </a:solidFill>
                <a:effectLst>
                  <a:outerShdw blurRad="38100" dist="38100" dir="2700000" algn="tl">
                    <a:srgbClr val="000000">
                      <a:alpha val="43137"/>
                    </a:srgbClr>
                  </a:outerShdw>
                </a:effectLst>
                <a:latin typeface="+mj-lt"/>
              </a:rPr>
              <a:t>On the way to the synthesis of new elements: 119 and 120</a:t>
            </a:r>
            <a:endParaRPr lang="ru-RU" sz="2000" b="1" dirty="0">
              <a:effectLst>
                <a:outerShdw blurRad="38100" dist="38100" dir="2700000" algn="tl">
                  <a:srgbClr val="000000">
                    <a:alpha val="43137"/>
                  </a:srgbClr>
                </a:outerShdw>
              </a:effectLst>
              <a:latin typeface="+mj-lt"/>
            </a:endParaRPr>
          </a:p>
          <a:p>
            <a:pPr algn="ctr"/>
            <a:endParaRPr lang="ru-RU" sz="2000" b="1" dirty="0">
              <a:effectLst>
                <a:outerShdw blurRad="38100" dist="38100" dir="2700000" algn="tl">
                  <a:srgbClr val="000000">
                    <a:alpha val="43137"/>
                  </a:srgbClr>
                </a:outerShdw>
              </a:effectLst>
              <a:latin typeface="+mn-lt"/>
            </a:endParaRPr>
          </a:p>
          <a:p>
            <a:pPr algn="ctr"/>
            <a:r>
              <a:rPr lang="en-US" sz="2000" b="1" dirty="0" err="1">
                <a:effectLst>
                  <a:outerShdw blurRad="38100" dist="38100" dir="2700000" algn="tl">
                    <a:srgbClr val="000000">
                      <a:alpha val="43137"/>
                    </a:srgbClr>
                  </a:outerShdw>
                </a:effectLst>
                <a:latin typeface="+mn-lt"/>
              </a:rPr>
              <a:t>N.D.Kovrizhnykh</a:t>
            </a:r>
            <a:endParaRPr lang="en-US" sz="2000" b="1" dirty="0">
              <a:effectLst>
                <a:outerShdw blurRad="38100" dist="38100" dir="2700000" algn="tl">
                  <a:srgbClr val="000000">
                    <a:alpha val="43137"/>
                  </a:srgbClr>
                </a:outerShdw>
              </a:effectLst>
              <a:latin typeface="+mn-lt"/>
            </a:endParaRPr>
          </a:p>
          <a:p>
            <a:pPr algn="ctr"/>
            <a:endParaRPr lang="en-US" sz="800" b="1" dirty="0">
              <a:effectLst>
                <a:outerShdw blurRad="38100" dist="38100" dir="2700000" algn="tl">
                  <a:srgbClr val="000000">
                    <a:alpha val="43137"/>
                  </a:srgbClr>
                </a:outerShdw>
              </a:effectLst>
              <a:latin typeface="+mn-lt"/>
            </a:endParaRPr>
          </a:p>
          <a:p>
            <a:pPr algn="ctr"/>
            <a:r>
              <a:rPr lang="en-US" sz="2000" i="1" dirty="0" err="1">
                <a:effectLst>
                  <a:outerShdw blurRad="38100" dist="38100" dir="2700000" algn="tl">
                    <a:srgbClr val="000000">
                      <a:alpha val="43137"/>
                    </a:srgbClr>
                  </a:outerShdw>
                </a:effectLst>
                <a:latin typeface="+mn-lt"/>
                <a:cs typeface="Times New Roman" pitchFamily="18" charset="0"/>
              </a:rPr>
              <a:t>Flerov</a:t>
            </a:r>
            <a:r>
              <a:rPr lang="en-US" sz="2000" i="1" dirty="0">
                <a:effectLst>
                  <a:outerShdw blurRad="38100" dist="38100" dir="2700000" algn="tl">
                    <a:srgbClr val="000000">
                      <a:alpha val="43137"/>
                    </a:srgbClr>
                  </a:outerShdw>
                </a:effectLst>
                <a:latin typeface="+mn-lt"/>
                <a:cs typeface="Times New Roman" pitchFamily="18" charset="0"/>
              </a:rPr>
              <a:t> Laboratory of Nuclear Reactions</a:t>
            </a:r>
            <a:r>
              <a:rPr lang="ru-RU" sz="2000" i="1" dirty="0">
                <a:effectLst>
                  <a:outerShdw blurRad="38100" dist="38100" dir="2700000" algn="tl">
                    <a:srgbClr val="000000">
                      <a:alpha val="43137"/>
                    </a:srgbClr>
                  </a:outerShdw>
                </a:effectLst>
                <a:latin typeface="+mn-lt"/>
                <a:cs typeface="Times New Roman" pitchFamily="18" charset="0"/>
              </a:rPr>
              <a:t> </a:t>
            </a:r>
            <a:r>
              <a:rPr lang="en-US" sz="2000" i="1" dirty="0">
                <a:effectLst>
                  <a:outerShdw blurRad="38100" dist="38100" dir="2700000" algn="tl">
                    <a:srgbClr val="000000">
                      <a:alpha val="43137"/>
                    </a:srgbClr>
                  </a:outerShdw>
                </a:effectLst>
                <a:latin typeface="+mn-lt"/>
                <a:cs typeface="Times New Roman" pitchFamily="18" charset="0"/>
              </a:rPr>
              <a:t>JINR</a:t>
            </a:r>
            <a:endParaRPr lang="ru-RU" sz="2000" i="1" dirty="0">
              <a:effectLst>
                <a:outerShdw blurRad="38100" dist="38100" dir="2700000" algn="tl">
                  <a:srgbClr val="000000">
                    <a:alpha val="43137"/>
                  </a:srgbClr>
                </a:outerShdw>
              </a:effectLst>
              <a:latin typeface="+mn-lt"/>
            </a:endParaRPr>
          </a:p>
        </p:txBody>
      </p:sp>
      <p:pic>
        <p:nvPicPr>
          <p:cNvPr id="5" name="Picture 2" descr="http://fls2.jinr.ru/flnr/dimg/flerovlab_big.jpg"/>
          <p:cNvPicPr>
            <a:picLocks noChangeAspect="1" noChangeArrowheads="1"/>
          </p:cNvPicPr>
          <p:nvPr/>
        </p:nvPicPr>
        <p:blipFill>
          <a:blip r:embed="rId2" cstate="print">
            <a:lum bright="40000"/>
          </a:blip>
          <a:srcRect/>
          <a:stretch>
            <a:fillRect/>
          </a:stretch>
        </p:blipFill>
        <p:spPr bwMode="auto">
          <a:xfrm>
            <a:off x="251521" y="3861048"/>
            <a:ext cx="2810068" cy="1872207"/>
          </a:xfrm>
          <a:prstGeom prst="rect">
            <a:avLst/>
          </a:prstGeom>
          <a:noFill/>
          <a:effectLst/>
        </p:spPr>
      </p:pic>
      <p:pic>
        <p:nvPicPr>
          <p:cNvPr id="6" name="Рисунок 5" descr="IMG_20180830_105558.jpg"/>
          <p:cNvPicPr>
            <a:picLocks noChangeAspect="1"/>
          </p:cNvPicPr>
          <p:nvPr/>
        </p:nvPicPr>
        <p:blipFill>
          <a:blip r:embed="rId3" cstate="print">
            <a:lum bright="40000"/>
          </a:blip>
          <a:stretch>
            <a:fillRect/>
          </a:stretch>
        </p:blipFill>
        <p:spPr>
          <a:xfrm>
            <a:off x="2867811" y="3861048"/>
            <a:ext cx="2496277" cy="1872208"/>
          </a:xfrm>
          <a:prstGeom prst="rect">
            <a:avLst/>
          </a:prstGeom>
        </p:spPr>
      </p:pic>
      <p:pic>
        <p:nvPicPr>
          <p:cNvPr id="7" name="Рисунок 6" descr="IMG_1079.jpg"/>
          <p:cNvPicPr>
            <a:picLocks noChangeAspect="1"/>
          </p:cNvPicPr>
          <p:nvPr/>
        </p:nvPicPr>
        <p:blipFill>
          <a:blip r:embed="rId4" cstate="print">
            <a:lum bright="25000"/>
          </a:blip>
          <a:srcRect t="11538" b="7692"/>
          <a:stretch>
            <a:fillRect/>
          </a:stretch>
        </p:blipFill>
        <p:spPr>
          <a:xfrm>
            <a:off x="5364088" y="3212976"/>
            <a:ext cx="3175316" cy="1512168"/>
          </a:xfrm>
          <a:prstGeom prst="rect">
            <a:avLst/>
          </a:prstGeom>
        </p:spPr>
      </p:pic>
      <p:pic>
        <p:nvPicPr>
          <p:cNvPr id="8" name="Рисунок 7" descr="IMG_5250gr.jpg"/>
          <p:cNvPicPr>
            <a:picLocks noChangeAspect="1"/>
          </p:cNvPicPr>
          <p:nvPr/>
        </p:nvPicPr>
        <p:blipFill>
          <a:blip r:embed="rId5" cstate="print">
            <a:lum bright="25000"/>
          </a:blip>
          <a:srcRect t="10759"/>
          <a:stretch>
            <a:fillRect/>
          </a:stretch>
        </p:blipFill>
        <p:spPr>
          <a:xfrm>
            <a:off x="5368281" y="4822634"/>
            <a:ext cx="3168352" cy="1872208"/>
          </a:xfrm>
          <a:prstGeom prst="rect">
            <a:avLst/>
          </a:prstGeom>
        </p:spPr>
      </p:pic>
      <p:sp>
        <p:nvSpPr>
          <p:cNvPr id="9" name="TextBox 8"/>
          <p:cNvSpPr txBox="1"/>
          <p:nvPr/>
        </p:nvSpPr>
        <p:spPr>
          <a:xfrm>
            <a:off x="7812360" y="3140968"/>
            <a:ext cx="720080" cy="307777"/>
          </a:xfrm>
          <a:prstGeom prst="rect">
            <a:avLst/>
          </a:prstGeom>
          <a:solidFill>
            <a:schemeClr val="bg1"/>
          </a:solidFill>
        </p:spPr>
        <p:txBody>
          <a:bodyPr wrap="square" rtlCol="0">
            <a:spAutoFit/>
          </a:bodyPr>
          <a:lstStyle/>
          <a:p>
            <a:r>
              <a:rPr lang="en-US" sz="1400" b="1" dirty="0">
                <a:solidFill>
                  <a:srgbClr val="0000FF"/>
                </a:solidFill>
                <a:latin typeface="+mn-lt"/>
              </a:rPr>
              <a:t>DC280</a:t>
            </a:r>
            <a:endParaRPr lang="ru-RU" sz="1400" b="1" dirty="0">
              <a:solidFill>
                <a:srgbClr val="0000FF"/>
              </a:solidFill>
              <a:latin typeface="+mn-lt"/>
            </a:endParaRPr>
          </a:p>
        </p:txBody>
      </p:sp>
      <p:sp>
        <p:nvSpPr>
          <p:cNvPr id="10" name="TextBox 9"/>
          <p:cNvSpPr txBox="1"/>
          <p:nvPr/>
        </p:nvSpPr>
        <p:spPr>
          <a:xfrm>
            <a:off x="5364088" y="4818638"/>
            <a:ext cx="864096" cy="307777"/>
          </a:xfrm>
          <a:prstGeom prst="rect">
            <a:avLst/>
          </a:prstGeom>
          <a:solidFill>
            <a:schemeClr val="bg1"/>
          </a:solidFill>
        </p:spPr>
        <p:txBody>
          <a:bodyPr wrap="square" rtlCol="0">
            <a:spAutoFit/>
          </a:bodyPr>
          <a:lstStyle/>
          <a:p>
            <a:r>
              <a:rPr lang="en-US" sz="1400" b="1" dirty="0">
                <a:solidFill>
                  <a:srgbClr val="0000FF"/>
                </a:solidFill>
                <a:latin typeface="+mn-lt"/>
              </a:rPr>
              <a:t>DGFRS-2</a:t>
            </a:r>
            <a:endParaRPr lang="ru-RU" sz="1400" b="1" dirty="0">
              <a:solidFill>
                <a:srgbClr val="0000FF"/>
              </a:solidFill>
              <a:latin typeface="+mn-lt"/>
            </a:endParaRPr>
          </a:p>
        </p:txBody>
      </p:sp>
      <p:sp>
        <p:nvSpPr>
          <p:cNvPr id="12" name="TextBox 11"/>
          <p:cNvSpPr txBox="1"/>
          <p:nvPr/>
        </p:nvSpPr>
        <p:spPr>
          <a:xfrm>
            <a:off x="251520" y="6119336"/>
            <a:ext cx="3672408" cy="523220"/>
          </a:xfrm>
          <a:prstGeom prst="rect">
            <a:avLst/>
          </a:prstGeom>
          <a:noFill/>
        </p:spPr>
        <p:txBody>
          <a:bodyPr wrap="square" rtlCol="0">
            <a:spAutoFit/>
          </a:bodyPr>
          <a:lstStyle/>
          <a:p>
            <a:r>
              <a:rPr lang="en-US" sz="1400" i="1" u="sng" dirty="0">
                <a:solidFill>
                  <a:srgbClr val="FF0000"/>
                </a:solidFill>
                <a:latin typeface="+mn-lt"/>
              </a:rPr>
              <a:t>International conference </a:t>
            </a:r>
          </a:p>
          <a:p>
            <a:r>
              <a:rPr lang="en-US" sz="1400" i="1" u="sng" dirty="0">
                <a:solidFill>
                  <a:srgbClr val="FF0000"/>
                </a:solidFill>
                <a:latin typeface="+mn-lt"/>
              </a:rPr>
              <a:t>“50 years of cold fusion”</a:t>
            </a:r>
            <a:endParaRPr lang="ru-RU" sz="1400" i="1" u="sng" dirty="0">
              <a:solidFill>
                <a:srgbClr val="FF0000"/>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q3.bmp"/>
          <p:cNvPicPr>
            <a:picLocks noChangeAspect="1"/>
          </p:cNvPicPr>
          <p:nvPr/>
        </p:nvPicPr>
        <p:blipFill>
          <a:blip r:embed="rId2" cstate="print"/>
          <a:stretch>
            <a:fillRect/>
          </a:stretch>
        </p:blipFill>
        <p:spPr>
          <a:xfrm>
            <a:off x="539552" y="332656"/>
            <a:ext cx="4937160" cy="3456438"/>
          </a:xfrm>
          <a:prstGeom prst="rect">
            <a:avLst/>
          </a:prstGeom>
        </p:spPr>
      </p:pic>
      <p:sp>
        <p:nvSpPr>
          <p:cNvPr id="23" name="Rectangle 2"/>
          <p:cNvSpPr txBox="1">
            <a:spLocks noChangeArrowheads="1"/>
          </p:cNvSpPr>
          <p:nvPr/>
        </p:nvSpPr>
        <p:spPr bwMode="auto">
          <a:xfrm>
            <a:off x="2915816"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Synthesis of new elements 119 and 120</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24" name="Rectangle 2"/>
          <p:cNvSpPr txBox="1">
            <a:spLocks noChangeArrowheads="1"/>
          </p:cNvSpPr>
          <p:nvPr/>
        </p:nvSpPr>
        <p:spPr bwMode="auto">
          <a:xfrm>
            <a:off x="107504" y="188640"/>
            <a:ext cx="223224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Next stage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q3.bmp"/>
          <p:cNvPicPr>
            <a:picLocks noChangeAspect="1"/>
          </p:cNvPicPr>
          <p:nvPr/>
        </p:nvPicPr>
        <p:blipFill>
          <a:blip r:embed="rId2" cstate="print"/>
          <a:stretch>
            <a:fillRect/>
          </a:stretch>
        </p:blipFill>
        <p:spPr>
          <a:xfrm>
            <a:off x="539552" y="332656"/>
            <a:ext cx="4937160" cy="3456438"/>
          </a:xfrm>
          <a:prstGeom prst="rect">
            <a:avLst/>
          </a:prstGeom>
        </p:spPr>
      </p:pic>
      <p:sp>
        <p:nvSpPr>
          <p:cNvPr id="16" name="TextBox 15"/>
          <p:cNvSpPr txBox="1"/>
          <p:nvPr/>
        </p:nvSpPr>
        <p:spPr>
          <a:xfrm>
            <a:off x="4139659" y="2924944"/>
            <a:ext cx="2247795" cy="707886"/>
          </a:xfrm>
          <a:prstGeom prst="rect">
            <a:avLst/>
          </a:prstGeom>
          <a:noFill/>
        </p:spPr>
        <p:txBody>
          <a:bodyPr wrap="none" rtlCol="0">
            <a:spAutoFit/>
          </a:bodyPr>
          <a:lstStyle/>
          <a:p>
            <a:r>
              <a:rPr lang="ru-RU" sz="2000" b="1" dirty="0">
                <a:solidFill>
                  <a:srgbClr val="FF0000"/>
                </a:solidFill>
                <a:latin typeface="Times New Roman" panose="02020603050405020304" pitchFamily="18" charset="0"/>
                <a:cs typeface="Times New Roman" panose="02020603050405020304" pitchFamily="18" charset="0"/>
              </a:rPr>
              <a:t>119:</a:t>
            </a:r>
          </a:p>
          <a:p>
            <a:r>
              <a:rPr lang="en-US" sz="2000" b="1" dirty="0">
                <a:solidFill>
                  <a:srgbClr val="FF0000"/>
                </a:solidFill>
                <a:latin typeface="Times New Roman" panose="02020603050405020304" pitchFamily="18" charset="0"/>
                <a:cs typeface="Times New Roman" panose="02020603050405020304" pitchFamily="18" charset="0"/>
              </a:rPr>
              <a:t>Cross section</a:t>
            </a:r>
            <a:r>
              <a:rPr lang="ru-RU"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~1 fb</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23" name="Rectangle 2"/>
          <p:cNvSpPr txBox="1">
            <a:spLocks noChangeArrowheads="1"/>
          </p:cNvSpPr>
          <p:nvPr/>
        </p:nvSpPr>
        <p:spPr bwMode="auto">
          <a:xfrm>
            <a:off x="2915816"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altLang="ja-JP" sz="2400" b="1" kern="0" dirty="0">
                <a:solidFill>
                  <a:srgbClr val="006600"/>
                </a:solidFill>
                <a:effectLst>
                  <a:outerShdw blurRad="38100" dist="38100" dir="2700000" algn="tl">
                    <a:srgbClr val="000000">
                      <a:alpha val="43137"/>
                    </a:srgbClr>
                  </a:outerShdw>
                </a:effectLst>
                <a:latin typeface="+mj-lt"/>
                <a:ea typeface="+mj-ea"/>
                <a:cs typeface="Times New Roman" panose="02020603050405020304" pitchFamily="18" charset="0"/>
              </a:rPr>
              <a:t>Synthesis of new elements 119 and 120</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
        <p:nvSpPr>
          <p:cNvPr id="24" name="Rectangle 2"/>
          <p:cNvSpPr txBox="1">
            <a:spLocks noChangeArrowheads="1"/>
          </p:cNvSpPr>
          <p:nvPr/>
        </p:nvSpPr>
        <p:spPr bwMode="auto">
          <a:xfrm>
            <a:off x="107504" y="188640"/>
            <a:ext cx="223224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mj-lt"/>
                <a:ea typeface="+mj-ea"/>
                <a:cs typeface="Times New Roman" panose="02020603050405020304" pitchFamily="18" charset="0"/>
              </a:rPr>
              <a:t>Next stage</a:t>
            </a:r>
          </a:p>
        </p:txBody>
      </p:sp>
      <p:sp>
        <p:nvSpPr>
          <p:cNvPr id="26" name="Rectangle 2"/>
          <p:cNvSpPr txBox="1">
            <a:spLocks noChangeArrowheads="1"/>
          </p:cNvSpPr>
          <p:nvPr/>
        </p:nvSpPr>
        <p:spPr bwMode="auto">
          <a:xfrm>
            <a:off x="4211960" y="980728"/>
            <a:ext cx="4896544" cy="71438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dirty="0">
                <a:solidFill>
                  <a:srgbClr val="0000FF"/>
                </a:solidFill>
                <a:effectLst>
                  <a:outerShdw blurRad="38100" dist="38100" dir="2700000" algn="tl">
                    <a:srgbClr val="000000">
                      <a:alpha val="43137"/>
                    </a:srgbClr>
                  </a:outerShdw>
                </a:effectLst>
                <a:latin typeface="Symbol" pitchFamily="18" charset="2"/>
              </a:rPr>
              <a:t>s</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fb, h</a:t>
            </a:r>
            <a:r>
              <a:rPr lang="en-US" baseline="-25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0.7</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mg/cm</a:t>
            </a:r>
            <a:r>
              <a:rPr lang="en-US" sz="200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dirty="0">
                <a:solidFill>
                  <a:srgbClr val="0000FF"/>
                </a:solidFill>
                <a:effectLst>
                  <a:outerShdw blurRad="38100" dist="38100" dir="2700000" algn="tl">
                    <a:srgbClr val="000000">
                      <a:alpha val="43137"/>
                    </a:srgbClr>
                  </a:outerShdw>
                </a:effectLst>
                <a:latin typeface="Arial Narrow" pitchFamily="34" charset="0"/>
              </a:rPr>
              <a:t>, </a:t>
            </a:r>
            <a:r>
              <a:rPr lang="en-US"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sz="2000" baseline="-25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beam</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dirty="0" err="1">
                <a:solidFill>
                  <a:srgbClr val="0000FF"/>
                </a:solidFill>
                <a:effectLst>
                  <a:outerShdw blurRad="38100" dist="38100" dir="2700000" algn="tl">
                    <a:srgbClr val="000000">
                      <a:alpha val="43137"/>
                    </a:srgbClr>
                  </a:outerShdw>
                </a:effectLst>
                <a:latin typeface="Symbol" pitchFamily="18" charset="2"/>
              </a:rPr>
              <a:t>m</a:t>
            </a:r>
            <a:r>
              <a:rPr lang="en-US"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1 / 3 year</a:t>
            </a:r>
            <a:endParaRPr kumimoji="0" lang="ru-RU" sz="2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7" name="Прямоугольник 6"/>
          <p:cNvSpPr/>
          <p:nvPr/>
        </p:nvSpPr>
        <p:spPr>
          <a:xfrm>
            <a:off x="6009501" y="2492896"/>
            <a:ext cx="2190023" cy="400110"/>
          </a:xfrm>
          <a:prstGeom prst="rect">
            <a:avLst/>
          </a:prstGeom>
        </p:spPr>
        <p:txBody>
          <a:bodyPr wrap="none">
            <a:spAutoFit/>
          </a:bodyPr>
          <a:lstStyle/>
          <a:p>
            <a:pPr>
              <a:defRPr/>
            </a:pPr>
            <a:r>
              <a:rPr lang="en-US" sz="2000" b="1" i="1" kern="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t>
            </a:r>
            <a:r>
              <a:rPr lang="en-US" sz="2400" b="1" kern="0" baseline="-25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mag</a:t>
            </a:r>
            <a:r>
              <a:rPr lang="en-US" sz="2000" b="1" kern="0" baseline="-25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120 – 126?</a:t>
            </a:r>
            <a:endParaRPr lang="ru-RU"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q3.bmp"/>
          <p:cNvPicPr>
            <a:picLocks noChangeAspect="1"/>
          </p:cNvPicPr>
          <p:nvPr/>
        </p:nvPicPr>
        <p:blipFill>
          <a:blip r:embed="rId2" cstate="print"/>
          <a:stretch>
            <a:fillRect/>
          </a:stretch>
        </p:blipFill>
        <p:spPr>
          <a:xfrm>
            <a:off x="539552" y="332656"/>
            <a:ext cx="4937160" cy="3456438"/>
          </a:xfrm>
          <a:prstGeom prst="rect">
            <a:avLst/>
          </a:prstGeom>
        </p:spPr>
      </p:pic>
      <p:sp>
        <p:nvSpPr>
          <p:cNvPr id="16" name="TextBox 15"/>
          <p:cNvSpPr txBox="1"/>
          <p:nvPr/>
        </p:nvSpPr>
        <p:spPr>
          <a:xfrm>
            <a:off x="4139659" y="2924944"/>
            <a:ext cx="2241511" cy="707886"/>
          </a:xfrm>
          <a:prstGeom prst="rect">
            <a:avLst/>
          </a:prstGeom>
          <a:noFill/>
        </p:spPr>
        <p:txBody>
          <a:bodyPr wrap="none" rtlCol="0">
            <a:spAutoFit/>
          </a:bodyPr>
          <a:lstStyle/>
          <a:p>
            <a:r>
              <a:rPr lang="ru-RU" sz="2000" b="1" dirty="0">
                <a:solidFill>
                  <a:srgbClr val="FF0000"/>
                </a:solidFill>
                <a:latin typeface="Times New Roman" panose="02020603050405020304" pitchFamily="18" charset="0"/>
                <a:cs typeface="Times New Roman" panose="02020603050405020304" pitchFamily="18" charset="0"/>
              </a:rPr>
              <a:t>119:</a:t>
            </a:r>
          </a:p>
          <a:p>
            <a:r>
              <a:rPr lang="en-US" sz="2000" b="1" dirty="0">
                <a:solidFill>
                  <a:srgbClr val="FF0000"/>
                </a:solidFill>
                <a:latin typeface="Times New Roman" panose="02020603050405020304" pitchFamily="18" charset="0"/>
                <a:cs typeface="Times New Roman" panose="02020603050405020304" pitchFamily="18" charset="0"/>
              </a:rPr>
              <a:t>Cross section</a:t>
            </a:r>
            <a:r>
              <a:rPr lang="ru-RU"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~1 fb</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23" name="Rectangle 2"/>
          <p:cNvSpPr txBox="1">
            <a:spLocks noChangeArrowheads="1"/>
          </p:cNvSpPr>
          <p:nvPr/>
        </p:nvSpPr>
        <p:spPr bwMode="auto">
          <a:xfrm>
            <a:off x="2915816"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altLang="ja-JP" sz="2400" b="1" kern="0" dirty="0">
                <a:solidFill>
                  <a:srgbClr val="006600"/>
                </a:solidFill>
                <a:effectLst>
                  <a:outerShdw blurRad="38100" dist="38100" dir="2700000" algn="tl">
                    <a:srgbClr val="000000">
                      <a:alpha val="43137"/>
                    </a:srgbClr>
                  </a:outerShdw>
                </a:effectLst>
                <a:latin typeface="+mj-lt"/>
                <a:ea typeface="+mj-ea"/>
                <a:cs typeface="Times New Roman" panose="02020603050405020304" pitchFamily="18" charset="0"/>
              </a:rPr>
              <a:t>Synthesis of new elements 119 and 120</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
        <p:nvSpPr>
          <p:cNvPr id="24" name="Rectangle 2"/>
          <p:cNvSpPr txBox="1">
            <a:spLocks noChangeArrowheads="1"/>
          </p:cNvSpPr>
          <p:nvPr/>
        </p:nvSpPr>
        <p:spPr bwMode="auto">
          <a:xfrm>
            <a:off x="107504" y="188640"/>
            <a:ext cx="223224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mj-lt"/>
                <a:ea typeface="+mj-ea"/>
                <a:cs typeface="Times New Roman" panose="02020603050405020304" pitchFamily="18" charset="0"/>
              </a:rPr>
              <a:t>Next stage</a:t>
            </a:r>
          </a:p>
        </p:txBody>
      </p:sp>
      <p:sp>
        <p:nvSpPr>
          <p:cNvPr id="26" name="Rectangle 2"/>
          <p:cNvSpPr txBox="1">
            <a:spLocks noChangeArrowheads="1"/>
          </p:cNvSpPr>
          <p:nvPr/>
        </p:nvSpPr>
        <p:spPr bwMode="auto">
          <a:xfrm>
            <a:off x="4211960" y="980728"/>
            <a:ext cx="4896544" cy="71438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dirty="0">
                <a:solidFill>
                  <a:srgbClr val="0000FF"/>
                </a:solidFill>
                <a:effectLst>
                  <a:outerShdw blurRad="38100" dist="38100" dir="2700000" algn="tl">
                    <a:srgbClr val="000000">
                      <a:alpha val="43137"/>
                    </a:srgbClr>
                  </a:outerShdw>
                </a:effectLst>
                <a:latin typeface="Symbol" pitchFamily="18" charset="2"/>
              </a:rPr>
              <a:t>s</a:t>
            </a:r>
            <a:r>
              <a:rPr lang="en-US" dirty="0">
                <a:solidFill>
                  <a:srgbClr val="0000FF"/>
                </a:solidFill>
                <a:effectLst>
                  <a:outerShdw blurRad="38100" dist="38100" dir="2700000" algn="tl">
                    <a:srgbClr val="000000">
                      <a:alpha val="43137"/>
                    </a:srgbClr>
                  </a:outerShdw>
                </a:effectLst>
                <a:latin typeface="Arial Narrow" pitchFamily="34" charset="0"/>
              </a:rPr>
              <a:t>=</a:t>
            </a:r>
            <a:r>
              <a:rPr lang="en-US" b="1" dirty="0">
                <a:solidFill>
                  <a:srgbClr val="FF0000"/>
                </a:solidFill>
                <a:effectLst>
                  <a:outerShdw blurRad="38100" dist="38100" dir="2700000" algn="tl">
                    <a:srgbClr val="000000">
                      <a:alpha val="43137"/>
                    </a:srgbClr>
                  </a:outerShdw>
                </a:effectLst>
                <a:latin typeface="Arial Narrow" pitchFamily="34" charset="0"/>
              </a:rPr>
              <a:t>1</a:t>
            </a:r>
            <a:r>
              <a:rPr lang="en-US" dirty="0">
                <a:solidFill>
                  <a:srgbClr val="0000FF"/>
                </a:solidFill>
                <a:effectLst>
                  <a:outerShdw blurRad="38100" dist="38100" dir="2700000" algn="tl">
                    <a:srgbClr val="000000">
                      <a:alpha val="43137"/>
                    </a:srgbClr>
                  </a:outerShdw>
                </a:effectLst>
                <a:latin typeface="Arial Narrow" pitchFamily="34" charset="0"/>
              </a:rPr>
              <a:t> fb, h</a:t>
            </a:r>
            <a:r>
              <a:rPr lang="en-US" baseline="-25000" dirty="0">
                <a:solidFill>
                  <a:srgbClr val="0000FF"/>
                </a:solidFill>
                <a:effectLst>
                  <a:outerShdw blurRad="38100" dist="38100" dir="2700000" algn="tl">
                    <a:srgbClr val="000000">
                      <a:alpha val="43137"/>
                    </a:srgbClr>
                  </a:outerShdw>
                </a:effectLst>
                <a:latin typeface="Arial Narrow" pitchFamily="34" charset="0"/>
              </a:rPr>
              <a:t>t</a:t>
            </a:r>
            <a:r>
              <a:rPr lang="en-US" dirty="0">
                <a:solidFill>
                  <a:srgbClr val="0000FF"/>
                </a:solidFill>
                <a:effectLst>
                  <a:outerShdw blurRad="38100" dist="38100" dir="2700000" algn="tl">
                    <a:srgbClr val="000000">
                      <a:alpha val="43137"/>
                    </a:srgbClr>
                  </a:outerShdw>
                </a:effectLst>
                <a:latin typeface="Arial Narrow" pitchFamily="34" charset="0"/>
              </a:rPr>
              <a:t>=</a:t>
            </a:r>
            <a:r>
              <a:rPr lang="en-US" b="1" dirty="0">
                <a:solidFill>
                  <a:srgbClr val="FF0000"/>
                </a:solidFill>
                <a:effectLst>
                  <a:outerShdw blurRad="38100" dist="38100" dir="2700000" algn="tl">
                    <a:srgbClr val="000000">
                      <a:alpha val="43137"/>
                    </a:srgbClr>
                  </a:outerShdw>
                </a:effectLst>
                <a:latin typeface="Arial Narrow" pitchFamily="34" charset="0"/>
              </a:rPr>
              <a:t>0.7</a:t>
            </a:r>
            <a:r>
              <a:rPr lang="en-US" dirty="0">
                <a:solidFill>
                  <a:srgbClr val="0000FF"/>
                </a:solidFill>
                <a:effectLst>
                  <a:outerShdw blurRad="38100" dist="38100" dir="2700000" algn="tl">
                    <a:srgbClr val="000000">
                      <a:alpha val="43137"/>
                    </a:srgbClr>
                  </a:outerShdw>
                </a:effectLst>
                <a:latin typeface="Arial Narrow" pitchFamily="34" charset="0"/>
              </a:rPr>
              <a:t> mg/cm</a:t>
            </a:r>
            <a:r>
              <a:rPr lang="en-US" sz="2000" baseline="30000" dirty="0">
                <a:solidFill>
                  <a:srgbClr val="0000FF"/>
                </a:solidFill>
                <a:effectLst>
                  <a:outerShdw blurRad="38100" dist="38100" dir="2700000" algn="tl">
                    <a:srgbClr val="000000">
                      <a:alpha val="43137"/>
                    </a:srgbClr>
                  </a:outerShdw>
                </a:effectLst>
                <a:latin typeface="Arial Narrow" pitchFamily="34" charset="0"/>
              </a:rPr>
              <a:t>2</a:t>
            </a:r>
            <a:r>
              <a:rPr lang="en-US" dirty="0">
                <a:solidFill>
                  <a:srgbClr val="0000FF"/>
                </a:solidFill>
                <a:effectLst>
                  <a:outerShdw blurRad="38100" dist="38100" dir="2700000" algn="tl">
                    <a:srgbClr val="000000">
                      <a:alpha val="43137"/>
                    </a:srgbClr>
                  </a:outerShdw>
                </a:effectLst>
                <a:latin typeface="Arial Narrow" pitchFamily="34" charset="0"/>
              </a:rPr>
              <a:t>, </a:t>
            </a:r>
            <a:r>
              <a:rPr lang="en-US" dirty="0" err="1">
                <a:solidFill>
                  <a:srgbClr val="0000FF"/>
                </a:solidFill>
                <a:effectLst>
                  <a:outerShdw blurRad="38100" dist="38100" dir="2700000" algn="tl">
                    <a:srgbClr val="000000">
                      <a:alpha val="43137"/>
                    </a:srgbClr>
                  </a:outerShdw>
                </a:effectLst>
                <a:latin typeface="Arial Narrow" pitchFamily="34" charset="0"/>
              </a:rPr>
              <a:t>I</a:t>
            </a:r>
            <a:r>
              <a:rPr lang="en-US" sz="2000" baseline="-25000" dirty="0" err="1">
                <a:solidFill>
                  <a:srgbClr val="0000FF"/>
                </a:solidFill>
                <a:effectLst>
                  <a:outerShdw blurRad="38100" dist="38100" dir="2700000" algn="tl">
                    <a:srgbClr val="000000">
                      <a:alpha val="43137"/>
                    </a:srgbClr>
                  </a:outerShdw>
                </a:effectLst>
                <a:latin typeface="Arial Narrow" pitchFamily="34" charset="0"/>
              </a:rPr>
              <a:t>beam</a:t>
            </a:r>
            <a:r>
              <a:rPr lang="en-US" dirty="0">
                <a:solidFill>
                  <a:srgbClr val="0000FF"/>
                </a:solidFill>
                <a:effectLst>
                  <a:outerShdw blurRad="38100" dist="38100" dir="2700000" algn="tl">
                    <a:srgbClr val="000000">
                      <a:alpha val="43137"/>
                    </a:srgbClr>
                  </a:outerShdw>
                </a:effectLst>
                <a:latin typeface="Arial Narrow" pitchFamily="34" charset="0"/>
              </a:rPr>
              <a:t>=</a:t>
            </a:r>
            <a:r>
              <a:rPr lang="en-US" b="1" u="sng" dirty="0">
                <a:solidFill>
                  <a:srgbClr val="FF0000"/>
                </a:solidFill>
                <a:effectLst>
                  <a:outerShdw blurRad="38100" dist="38100" dir="2700000" algn="tl">
                    <a:srgbClr val="000000">
                      <a:alpha val="43137"/>
                    </a:srgbClr>
                  </a:outerShdw>
                </a:effectLst>
                <a:latin typeface="Arial Narrow" pitchFamily="34" charset="0"/>
              </a:rPr>
              <a:t>4</a:t>
            </a:r>
            <a:r>
              <a:rPr lang="en-US" dirty="0">
                <a:solidFill>
                  <a:srgbClr val="0000FF"/>
                </a:solidFill>
                <a:effectLst>
                  <a:outerShdw blurRad="38100" dist="38100" dir="2700000" algn="tl">
                    <a:srgbClr val="000000">
                      <a:alpha val="43137"/>
                    </a:srgbClr>
                  </a:outerShdw>
                </a:effectLst>
                <a:latin typeface="Arial Narrow" pitchFamily="34" charset="0"/>
              </a:rPr>
              <a:t> </a:t>
            </a:r>
            <a:r>
              <a:rPr lang="en-US" dirty="0" err="1">
                <a:solidFill>
                  <a:srgbClr val="0000FF"/>
                </a:solidFill>
                <a:effectLst>
                  <a:outerShdw blurRad="38100" dist="38100" dir="2700000" algn="tl">
                    <a:srgbClr val="000000">
                      <a:alpha val="43137"/>
                    </a:srgbClr>
                  </a:outerShdw>
                </a:effectLst>
                <a:latin typeface="Arial Narrow" pitchFamily="34" charset="0"/>
              </a:rPr>
              <a:t>p</a:t>
            </a:r>
            <a:r>
              <a:rPr lang="en-US" dirty="0" err="1">
                <a:solidFill>
                  <a:srgbClr val="0000FF"/>
                </a:solidFill>
                <a:effectLst>
                  <a:outerShdw blurRad="38100" dist="38100" dir="2700000" algn="tl">
                    <a:srgbClr val="000000">
                      <a:alpha val="43137"/>
                    </a:srgbClr>
                  </a:outerShdw>
                </a:effectLst>
                <a:latin typeface="Symbol" pitchFamily="18" charset="2"/>
              </a:rPr>
              <a:t>m</a:t>
            </a:r>
            <a:r>
              <a:rPr lang="en-US" dirty="0" err="1">
                <a:solidFill>
                  <a:srgbClr val="0000FF"/>
                </a:solidFill>
                <a:effectLst>
                  <a:outerShdw blurRad="38100" dist="38100" dir="2700000" algn="tl">
                    <a:srgbClr val="000000">
                      <a:alpha val="43137"/>
                    </a:srgbClr>
                  </a:outerShdw>
                </a:effectLst>
                <a:latin typeface="Arial Narrow" pitchFamily="34" charset="0"/>
              </a:rPr>
              <a:t>A</a:t>
            </a:r>
            <a:r>
              <a:rPr lang="en-US" dirty="0">
                <a:solidFill>
                  <a:srgbClr val="0000FF"/>
                </a:solidFill>
                <a:effectLst>
                  <a:outerShdw blurRad="38100" dist="38100" dir="2700000" algn="tl">
                    <a:srgbClr val="000000">
                      <a:alpha val="43137"/>
                    </a:srgbClr>
                  </a:outerShdw>
                </a:effectLst>
                <a:latin typeface="Arial Narrow" pitchFamily="34" charset="0"/>
              </a:rPr>
              <a:t> </a:t>
            </a:r>
            <a:r>
              <a:rPr lang="en-US" dirty="0">
                <a:solidFill>
                  <a:srgbClr val="0000FF"/>
                </a:solidFill>
                <a:effectLst>
                  <a:outerShdw blurRad="38100" dist="38100" dir="2700000" algn="tl">
                    <a:srgbClr val="000000">
                      <a:alpha val="43137"/>
                    </a:srgbClr>
                  </a:outerShdw>
                </a:effectLst>
                <a:latin typeface="Arial Narrow" pitchFamily="34" charset="0"/>
                <a:sym typeface="Symbol"/>
              </a:rPr>
              <a:t> </a:t>
            </a:r>
            <a:r>
              <a:rPr lang="en-US" b="1" dirty="0">
                <a:solidFill>
                  <a:srgbClr val="FF0000"/>
                </a:solidFill>
                <a:effectLst>
                  <a:outerShdw blurRad="38100" dist="38100" dir="2700000" algn="tl">
                    <a:srgbClr val="000000">
                      <a:alpha val="43137"/>
                    </a:srgbClr>
                  </a:outerShdw>
                </a:effectLst>
                <a:latin typeface="Arial Narrow" pitchFamily="34" charset="0"/>
                <a:sym typeface="Symbol"/>
              </a:rPr>
              <a:t>1 / 3 year</a:t>
            </a:r>
            <a:endParaRPr kumimoji="0" lang="ru-RU" sz="2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ea typeface="+mj-ea"/>
              <a:cs typeface="Calibri" pitchFamily="34" charset="0"/>
            </a:endParaRPr>
          </a:p>
        </p:txBody>
      </p:sp>
      <p:sp>
        <p:nvSpPr>
          <p:cNvPr id="12" name="Rectangle 2"/>
          <p:cNvSpPr txBox="1">
            <a:spLocks noChangeArrowheads="1"/>
          </p:cNvSpPr>
          <p:nvPr/>
        </p:nvSpPr>
        <p:spPr bwMode="auto">
          <a:xfrm>
            <a:off x="7066090" y="2820550"/>
            <a:ext cx="1512168" cy="916673"/>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kumimoji="0" lang="en-US" sz="20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Estimation accuracy</a:t>
            </a:r>
            <a:r>
              <a:rPr kumimoji="0" lang="ru-RU" sz="20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p>
          <a:p>
            <a:pPr>
              <a:defRPr/>
            </a:pPr>
            <a:r>
              <a:rPr lang="en-US" sz="2000" b="1" kern="0" dirty="0">
                <a:solidFill>
                  <a:srgbClr val="C0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experiment</a:t>
            </a:r>
            <a:endParaRPr kumimoji="0" lang="ru-RU" sz="2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pic>
        <p:nvPicPr>
          <p:cNvPr id="10" name="Рисунок 9" descr="z3.bmp"/>
          <p:cNvPicPr>
            <a:picLocks noChangeAspect="1"/>
          </p:cNvPicPr>
          <p:nvPr/>
        </p:nvPicPr>
        <p:blipFill>
          <a:blip r:embed="rId3" cstate="print"/>
          <a:srcRect l="5349" t="7561" r="9408" b="487"/>
          <a:stretch>
            <a:fillRect/>
          </a:stretch>
        </p:blipFill>
        <p:spPr>
          <a:xfrm>
            <a:off x="971600" y="3769609"/>
            <a:ext cx="3600400" cy="2971759"/>
          </a:xfrm>
          <a:prstGeom prst="rect">
            <a:avLst/>
          </a:prstGeom>
          <a:effectLst/>
        </p:spPr>
      </p:pic>
      <p:sp>
        <p:nvSpPr>
          <p:cNvPr id="13" name="TextBox 12"/>
          <p:cNvSpPr txBox="1"/>
          <p:nvPr/>
        </p:nvSpPr>
        <p:spPr>
          <a:xfrm>
            <a:off x="5220072" y="4149080"/>
            <a:ext cx="3421129" cy="1015663"/>
          </a:xfrm>
          <a:prstGeom prst="rect">
            <a:avLst/>
          </a:prstGeom>
          <a:noFill/>
        </p:spPr>
        <p:txBody>
          <a:bodyPr wrap="none" rtlCol="0">
            <a:spAutoFit/>
          </a:bodyPr>
          <a:lstStyle/>
          <a:p>
            <a:r>
              <a:rPr lang="en-US" sz="220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248</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Cm + </a:t>
            </a:r>
            <a:r>
              <a:rPr lang="en-US" sz="220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48</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 </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 </a:t>
            </a:r>
            <a:r>
              <a:rPr lang="en-US" sz="220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296</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Lv </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=180)</a:t>
            </a:r>
          </a:p>
          <a:p>
            <a:r>
              <a:rPr lang="en-US" sz="220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245</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Cm + </a:t>
            </a:r>
            <a:r>
              <a:rPr lang="en-US" sz="220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48</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 </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 </a:t>
            </a:r>
            <a:r>
              <a:rPr lang="en-US" sz="220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293</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Lv </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=177)</a:t>
            </a:r>
          </a:p>
          <a:p>
            <a:r>
              <a:rPr lang="en-US" sz="22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238</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 + </a:t>
            </a:r>
            <a:r>
              <a:rPr lang="en-US" sz="22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 </a:t>
            </a:r>
            <a:r>
              <a:rPr lang="en-US" sz="22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292</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Lv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=176)</a:t>
            </a:r>
          </a:p>
        </p:txBody>
      </p:sp>
      <p:sp>
        <p:nvSpPr>
          <p:cNvPr id="14" name="Rectangle 2"/>
          <p:cNvSpPr txBox="1">
            <a:spLocks noChangeArrowheads="1"/>
          </p:cNvSpPr>
          <p:nvPr/>
        </p:nvSpPr>
        <p:spPr bwMode="auto">
          <a:xfrm>
            <a:off x="4644008" y="5445224"/>
            <a:ext cx="4176464" cy="1008112"/>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sz="2000" b="1" i="1" kern="0" dirty="0">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Less</a:t>
            </a:r>
            <a:r>
              <a:rPr lang="ru-RU" sz="2000" b="1" kern="0" dirty="0">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a:t>
            </a:r>
            <a:r>
              <a:rPr lang="en-US" sz="2000" b="1" kern="0" dirty="0">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survivability </a:t>
            </a:r>
            <a:r>
              <a:rPr lang="ru-RU" sz="2000" b="1" kern="0" dirty="0">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a:t>
            </a:r>
          </a:p>
          <a:p>
            <a:pPr>
              <a:defRPr/>
            </a:pPr>
            <a:r>
              <a:rPr lang="en-US" sz="2000" b="1" i="1" kern="0" dirty="0">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Larger</a:t>
            </a:r>
            <a:r>
              <a:rPr lang="ru-RU" sz="2000" b="1" kern="0" dirty="0">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a:t>
            </a:r>
            <a:r>
              <a:rPr lang="en-US" sz="2000" b="1" kern="0" dirty="0">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formation probability of compound nucleus</a:t>
            </a:r>
            <a:endParaRPr kumimoji="0" lang="ru-RU" sz="2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grpSp>
        <p:nvGrpSpPr>
          <p:cNvPr id="19" name="Группа 18"/>
          <p:cNvGrpSpPr/>
          <p:nvPr/>
        </p:nvGrpSpPr>
        <p:grpSpPr>
          <a:xfrm>
            <a:off x="3115352" y="5143512"/>
            <a:ext cx="482824" cy="607473"/>
            <a:chOff x="3115352" y="5143512"/>
            <a:chExt cx="482824" cy="607473"/>
          </a:xfrm>
        </p:grpSpPr>
        <p:cxnSp>
          <p:nvCxnSpPr>
            <p:cNvPr id="17" name="Прямая со стрелкой 16"/>
            <p:cNvCxnSpPr/>
            <p:nvPr/>
          </p:nvCxnSpPr>
          <p:spPr>
            <a:xfrm rot="5400000" flipH="1" flipV="1">
              <a:off x="3165172" y="5321313"/>
              <a:ext cx="357190" cy="1588"/>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15352" y="5443208"/>
              <a:ext cx="482824" cy="307777"/>
            </a:xfrm>
            <a:prstGeom prst="rect">
              <a:avLst/>
            </a:prstGeom>
            <a:noFill/>
          </p:spPr>
          <p:txBody>
            <a:bodyPr wrap="none" rtlCol="0">
              <a:spAutoFit/>
            </a:bodyPr>
            <a:lstStyle/>
            <a:p>
              <a:r>
                <a:rPr lang="en-US" sz="1400" b="1" dirty="0">
                  <a:solidFill>
                    <a:srgbClr val="006600"/>
                  </a:solidFill>
                </a:rPr>
                <a:t>176</a:t>
              </a:r>
              <a:endParaRPr lang="ru-RU" sz="1400" b="1" dirty="0">
                <a:solidFill>
                  <a:srgbClr val="006600"/>
                </a:solidFill>
              </a:endParaRPr>
            </a:p>
          </p:txBody>
        </p:sp>
      </p:grpSp>
      <p:sp>
        <p:nvSpPr>
          <p:cNvPr id="20" name="TextBox 19"/>
          <p:cNvSpPr txBox="1"/>
          <p:nvPr/>
        </p:nvSpPr>
        <p:spPr>
          <a:xfrm>
            <a:off x="-32" y="6519470"/>
            <a:ext cx="2479846"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P. </a:t>
            </a:r>
            <a:r>
              <a:rPr lang="en-US" sz="1600" dirty="0" err="1">
                <a:latin typeface="Times New Roman" panose="02020603050405020304" pitchFamily="18" charset="0"/>
                <a:cs typeface="Times New Roman" panose="02020603050405020304" pitchFamily="18" charset="0"/>
              </a:rPr>
              <a:t>Jachimowicz</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et al</a:t>
            </a:r>
            <a:r>
              <a:rPr lang="en-US" sz="1600" dirty="0">
                <a:latin typeface="Times New Roman" panose="02020603050405020304" pitchFamily="18" charset="0"/>
                <a:cs typeface="Times New Roman" panose="02020603050405020304" pitchFamily="18" charset="0"/>
              </a:rPr>
              <a:t>., 2021</a:t>
            </a:r>
            <a:endParaRPr lang="ru-RU"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q3.bmp"/>
          <p:cNvPicPr>
            <a:picLocks noChangeAspect="1"/>
          </p:cNvPicPr>
          <p:nvPr/>
        </p:nvPicPr>
        <p:blipFill>
          <a:blip r:embed="rId2" cstate="print"/>
          <a:stretch>
            <a:fillRect/>
          </a:stretch>
        </p:blipFill>
        <p:spPr>
          <a:xfrm>
            <a:off x="539552" y="332656"/>
            <a:ext cx="4937160" cy="3456438"/>
          </a:xfrm>
          <a:prstGeom prst="rect">
            <a:avLst/>
          </a:prstGeom>
        </p:spPr>
      </p:pic>
      <p:sp>
        <p:nvSpPr>
          <p:cNvPr id="23" name="Rectangle 2"/>
          <p:cNvSpPr txBox="1">
            <a:spLocks noChangeArrowheads="1"/>
          </p:cNvSpPr>
          <p:nvPr/>
        </p:nvSpPr>
        <p:spPr bwMode="auto">
          <a:xfrm>
            <a:off x="2915816"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Synthesis of new elements 119 and 120</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24" name="Rectangle 2"/>
          <p:cNvSpPr txBox="1">
            <a:spLocks noChangeArrowheads="1"/>
          </p:cNvSpPr>
          <p:nvPr/>
        </p:nvSpPr>
        <p:spPr bwMode="auto">
          <a:xfrm>
            <a:off x="107504" y="188640"/>
            <a:ext cx="223224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Next stage</a:t>
            </a:r>
          </a:p>
        </p:txBody>
      </p:sp>
      <p:pic>
        <p:nvPicPr>
          <p:cNvPr id="9" name="Рисунок 8" descr="z2.bmp"/>
          <p:cNvPicPr>
            <a:picLocks noChangeAspect="1"/>
          </p:cNvPicPr>
          <p:nvPr/>
        </p:nvPicPr>
        <p:blipFill>
          <a:blip r:embed="rId3" cstate="print"/>
          <a:stretch>
            <a:fillRect/>
          </a:stretch>
        </p:blipFill>
        <p:spPr>
          <a:xfrm>
            <a:off x="921632" y="3896733"/>
            <a:ext cx="3218320" cy="2376533"/>
          </a:xfrm>
          <a:prstGeom prst="rect">
            <a:avLst/>
          </a:prstGeom>
        </p:spPr>
      </p:pic>
      <p:sp>
        <p:nvSpPr>
          <p:cNvPr id="10" name="TextBox 9"/>
          <p:cNvSpPr txBox="1"/>
          <p:nvPr/>
        </p:nvSpPr>
        <p:spPr>
          <a:xfrm>
            <a:off x="467544" y="6289575"/>
            <a:ext cx="3526671" cy="307777"/>
          </a:xfrm>
          <a:prstGeom prst="rect">
            <a:avLst/>
          </a:prstGeom>
          <a:noFill/>
        </p:spPr>
        <p:txBody>
          <a:bodyPr wrap="none" rtlCol="0">
            <a:spAutoFit/>
          </a:bodyPr>
          <a:lstStyle/>
          <a:p>
            <a:r>
              <a:rPr lang="en-US" sz="1400" dirty="0" err="1">
                <a:latin typeface="Times New Roman" panose="02020603050405020304" pitchFamily="18" charset="0"/>
                <a:cs typeface="Times New Roman" panose="02020603050405020304" pitchFamily="18" charset="0"/>
              </a:rPr>
              <a:t>G.G.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Adamian</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et al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PRC</a:t>
            </a:r>
            <a:r>
              <a:rPr lang="en-US" sz="1400" dirty="0">
                <a:latin typeface="Times New Roman" panose="02020603050405020304" pitchFamily="18" charset="0"/>
                <a:cs typeface="Times New Roman" panose="02020603050405020304" pitchFamily="18" charset="0"/>
              </a:rPr>
              <a:t> 101, 034301 (2020)</a:t>
            </a:r>
            <a:endParaRPr lang="ru-RU" sz="14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553801" y="4274279"/>
            <a:ext cx="408766" cy="276999"/>
          </a:xfrm>
          <a:prstGeom prst="rect">
            <a:avLst/>
          </a:prstGeom>
          <a:solidFill>
            <a:schemeClr val="bg1"/>
          </a:solidFill>
        </p:spPr>
        <p:txBody>
          <a:bodyPr wrap="none" lIns="0" tIns="0" rIns="0" bIns="0" rtlCol="0">
            <a:spAutoFit/>
          </a:bodyPr>
          <a:lstStyle/>
          <a:p>
            <a:r>
              <a:rPr lang="ru-RU" sz="2000" baseline="30000" dirty="0">
                <a:latin typeface="+mn-lt"/>
              </a:rPr>
              <a:t>48</a:t>
            </a:r>
            <a:r>
              <a:rPr lang="ru-RU" dirty="0">
                <a:latin typeface="+mn-lt"/>
              </a:rPr>
              <a:t>Ca</a:t>
            </a:r>
          </a:p>
        </p:txBody>
      </p:sp>
      <p:sp>
        <p:nvSpPr>
          <p:cNvPr id="19" name="TextBox 18"/>
          <p:cNvSpPr txBox="1"/>
          <p:nvPr/>
        </p:nvSpPr>
        <p:spPr>
          <a:xfrm>
            <a:off x="3190092" y="5420062"/>
            <a:ext cx="390941" cy="276999"/>
          </a:xfrm>
          <a:prstGeom prst="rect">
            <a:avLst/>
          </a:prstGeom>
          <a:solidFill>
            <a:schemeClr val="bg1"/>
          </a:solidFill>
        </p:spPr>
        <p:txBody>
          <a:bodyPr wrap="none" lIns="0" tIns="0" rIns="0" bIns="0" rtlCol="0">
            <a:spAutoFit/>
          </a:bodyPr>
          <a:lstStyle/>
          <a:p>
            <a:r>
              <a:rPr lang="ru-RU" sz="2000" baseline="30000" dirty="0">
                <a:latin typeface="+mn-lt"/>
              </a:rPr>
              <a:t>58</a:t>
            </a:r>
            <a:r>
              <a:rPr lang="ru-RU" dirty="0">
                <a:latin typeface="+mn-lt"/>
              </a:rPr>
              <a:t>Fe</a:t>
            </a:r>
          </a:p>
        </p:txBody>
      </p:sp>
      <p:sp>
        <p:nvSpPr>
          <p:cNvPr id="20" name="TextBox 19"/>
          <p:cNvSpPr txBox="1"/>
          <p:nvPr/>
        </p:nvSpPr>
        <p:spPr>
          <a:xfrm>
            <a:off x="2567206" y="5050497"/>
            <a:ext cx="376706" cy="276999"/>
          </a:xfrm>
          <a:prstGeom prst="rect">
            <a:avLst/>
          </a:prstGeom>
          <a:solidFill>
            <a:schemeClr val="bg1"/>
          </a:solidFill>
        </p:spPr>
        <p:txBody>
          <a:bodyPr wrap="none" lIns="0" tIns="0" rIns="0" bIns="0" rtlCol="0">
            <a:spAutoFit/>
          </a:bodyPr>
          <a:lstStyle/>
          <a:p>
            <a:r>
              <a:rPr lang="ru-RU" sz="2000" b="1" baseline="30000" dirty="0">
                <a:latin typeface="+mn-lt"/>
              </a:rPr>
              <a:t>54</a:t>
            </a:r>
            <a:r>
              <a:rPr lang="ru-RU" b="1" dirty="0">
                <a:latin typeface="+mn-lt"/>
              </a:rPr>
              <a:t>Cr</a:t>
            </a:r>
          </a:p>
        </p:txBody>
      </p:sp>
      <p:sp>
        <p:nvSpPr>
          <p:cNvPr id="21" name="TextBox 20"/>
          <p:cNvSpPr txBox="1"/>
          <p:nvPr/>
        </p:nvSpPr>
        <p:spPr>
          <a:xfrm>
            <a:off x="2010192" y="4622656"/>
            <a:ext cx="343043" cy="276999"/>
          </a:xfrm>
          <a:prstGeom prst="rect">
            <a:avLst/>
          </a:prstGeom>
          <a:solidFill>
            <a:schemeClr val="bg1"/>
          </a:solidFill>
        </p:spPr>
        <p:txBody>
          <a:bodyPr wrap="none" lIns="0" tIns="0" rIns="0" bIns="0" rtlCol="0">
            <a:spAutoFit/>
          </a:bodyPr>
          <a:lstStyle/>
          <a:p>
            <a:r>
              <a:rPr lang="ru-RU" sz="2000" b="1" baseline="30000" dirty="0">
                <a:latin typeface="+mn-lt"/>
              </a:rPr>
              <a:t>50</a:t>
            </a:r>
            <a:r>
              <a:rPr lang="ru-RU" b="1" dirty="0">
                <a:latin typeface="+mn-lt"/>
              </a:rPr>
              <a:t>Ti</a:t>
            </a:r>
          </a:p>
        </p:txBody>
      </p:sp>
      <p:cxnSp>
        <p:nvCxnSpPr>
          <p:cNvPr id="25" name="Прямая соединительная линия 24"/>
          <p:cNvCxnSpPr/>
          <p:nvPr/>
        </p:nvCxnSpPr>
        <p:spPr>
          <a:xfrm>
            <a:off x="3995936" y="5030321"/>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3995936" y="5333593"/>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211960" y="5047084"/>
            <a:ext cx="349455" cy="276999"/>
          </a:xfrm>
          <a:prstGeom prst="rect">
            <a:avLst/>
          </a:prstGeom>
          <a:solidFill>
            <a:schemeClr val="bg1"/>
          </a:solidFill>
        </p:spPr>
        <p:txBody>
          <a:bodyPr wrap="square" lIns="0" tIns="0" rIns="0" bIns="0" rtlCol="0">
            <a:spAutoFit/>
          </a:bodyPr>
          <a:lstStyle/>
          <a:p>
            <a:r>
              <a:rPr lang="ru-RU" b="1" dirty="0">
                <a:latin typeface="+mn-lt"/>
              </a:rPr>
              <a:t>~10</a:t>
            </a:r>
          </a:p>
        </p:txBody>
      </p:sp>
      <p:cxnSp>
        <p:nvCxnSpPr>
          <p:cNvPr id="38" name="Прямая соединительная линия 37"/>
          <p:cNvCxnSpPr/>
          <p:nvPr/>
        </p:nvCxnSpPr>
        <p:spPr>
          <a:xfrm>
            <a:off x="3779912" y="2720350"/>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3910211" y="2932564"/>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355976" y="2695570"/>
            <a:ext cx="432048" cy="276999"/>
          </a:xfrm>
          <a:prstGeom prst="rect">
            <a:avLst/>
          </a:prstGeom>
          <a:solidFill>
            <a:schemeClr val="bg1"/>
          </a:solidFill>
        </p:spPr>
        <p:txBody>
          <a:bodyPr wrap="square" lIns="0" tIns="0" rIns="0" bIns="0" rtlCol="0">
            <a:spAutoFit/>
          </a:bodyPr>
          <a:lstStyle/>
          <a:p>
            <a:r>
              <a:rPr lang="ru-RU" b="1" dirty="0">
                <a:latin typeface="+mn-lt"/>
              </a:rPr>
              <a:t>~8</a:t>
            </a:r>
          </a:p>
        </p:txBody>
      </p:sp>
      <p:grpSp>
        <p:nvGrpSpPr>
          <p:cNvPr id="54" name="Группа 53"/>
          <p:cNvGrpSpPr/>
          <p:nvPr/>
        </p:nvGrpSpPr>
        <p:grpSpPr>
          <a:xfrm>
            <a:off x="5167340" y="1242626"/>
            <a:ext cx="2573012" cy="2677656"/>
            <a:chOff x="5167340" y="1242626"/>
            <a:chExt cx="2573012" cy="2677656"/>
          </a:xfrm>
        </p:grpSpPr>
        <p:grpSp>
          <p:nvGrpSpPr>
            <p:cNvPr id="51" name="Группа 50"/>
            <p:cNvGrpSpPr/>
            <p:nvPr/>
          </p:nvGrpSpPr>
          <p:grpSpPr>
            <a:xfrm>
              <a:off x="5167340" y="1242626"/>
              <a:ext cx="2573012" cy="2677656"/>
              <a:chOff x="5167340" y="1242626"/>
              <a:chExt cx="2573012" cy="2677656"/>
            </a:xfrm>
          </p:grpSpPr>
          <p:sp>
            <p:nvSpPr>
              <p:cNvPr id="43" name="TextBox 42"/>
              <p:cNvSpPr txBox="1"/>
              <p:nvPr/>
            </p:nvSpPr>
            <p:spPr>
              <a:xfrm>
                <a:off x="5167340" y="1242626"/>
                <a:ext cx="2573012" cy="2677656"/>
              </a:xfrm>
              <a:prstGeom prst="rect">
                <a:avLst/>
              </a:prstGeom>
              <a:noFill/>
            </p:spPr>
            <p:txBody>
              <a:bodyPr wrap="square" rtlCol="0">
                <a:spAutoFit/>
              </a:bodyPr>
              <a:lstStyle/>
              <a:p>
                <a:r>
                  <a:rPr lang="en-US" sz="2400" b="1" baseline="25000" dirty="0">
                    <a:effectLst>
                      <a:outerShdw blurRad="38100" dist="38100" dir="2700000" algn="tl">
                        <a:srgbClr val="000000">
                          <a:alpha val="43137"/>
                        </a:srgbClr>
                      </a:outerShdw>
                    </a:effectLst>
                    <a:latin typeface="Calibri" pitchFamily="34" charset="0"/>
                    <a:cs typeface="Calibri" pitchFamily="34" charset="0"/>
                  </a:rPr>
                  <a:t>48</a:t>
                </a:r>
                <a:r>
                  <a:rPr lang="en-US" sz="2000" b="1" dirty="0">
                    <a:effectLst>
                      <a:outerShdw blurRad="38100" dist="38100" dir="2700000" algn="tl">
                        <a:srgbClr val="000000">
                          <a:alpha val="43137"/>
                        </a:srgbClr>
                      </a:outerShdw>
                    </a:effectLst>
                    <a:latin typeface="Calibri" pitchFamily="34" charset="0"/>
                    <a:cs typeface="Calibri" pitchFamily="34" charset="0"/>
                  </a:rPr>
                  <a:t>Ca  </a:t>
                </a:r>
                <a:r>
                  <a:rPr lang="ru-RU" sz="2000" b="1" dirty="0">
                    <a:effectLst>
                      <a:outerShdw blurRad="38100" dist="38100" dir="2700000" algn="tl">
                        <a:srgbClr val="000000">
                          <a:alpha val="43137"/>
                        </a:srgbClr>
                      </a:outerShdw>
                    </a:effectLst>
                    <a:latin typeface="Calibri" pitchFamily="34" charset="0"/>
                    <a:cs typeface="Calibri" pitchFamily="34" charset="0"/>
                  </a:rPr>
                  <a:t>   </a:t>
                </a:r>
                <a:r>
                  <a:rPr lang="en-US" sz="2000" b="1" dirty="0">
                    <a:effectLst>
                      <a:outerShdw blurRad="38100" dist="38100" dir="2700000" algn="tl">
                        <a:srgbClr val="000000">
                          <a:alpha val="43137"/>
                        </a:srgbClr>
                      </a:outerShdw>
                    </a:effectLst>
                    <a:latin typeface="Calibri" pitchFamily="34" charset="0"/>
                    <a:cs typeface="Calibri" pitchFamily="34" charset="0"/>
                  </a:rPr>
                  <a:t>  </a:t>
                </a:r>
                <a:r>
                  <a:rPr lang="en-US" sz="2400" b="1" baseline="25000" dirty="0">
                    <a:solidFill>
                      <a:srgbClr val="FF0000"/>
                    </a:solidFill>
                    <a:effectLst>
                      <a:outerShdw blurRad="38100" dist="38100" dir="2700000" algn="tl">
                        <a:srgbClr val="000000">
                          <a:alpha val="43137"/>
                        </a:srgbClr>
                      </a:outerShdw>
                    </a:effectLst>
                    <a:latin typeface="Calibri" pitchFamily="34" charset="0"/>
                    <a:cs typeface="Calibri" pitchFamily="34" charset="0"/>
                  </a:rPr>
                  <a:t>50</a:t>
                </a:r>
                <a:r>
                  <a:rPr lang="en-US" sz="2000" b="1" dirty="0">
                    <a:solidFill>
                      <a:srgbClr val="FF0000"/>
                    </a:solidFill>
                    <a:effectLst>
                      <a:outerShdw blurRad="38100" dist="38100" dir="2700000" algn="tl">
                        <a:srgbClr val="000000">
                          <a:alpha val="43137"/>
                        </a:srgbClr>
                      </a:outerShdw>
                    </a:effectLst>
                    <a:latin typeface="Calibri" pitchFamily="34" charset="0"/>
                    <a:cs typeface="Calibri" pitchFamily="34" charset="0"/>
                  </a:rPr>
                  <a:t>Ti       </a:t>
                </a:r>
                <a:r>
                  <a:rPr lang="en-US" sz="2000" b="1" baseline="25000" dirty="0">
                    <a:solidFill>
                      <a:srgbClr val="0000FF"/>
                    </a:solidFill>
                    <a:effectLst>
                      <a:outerShdw blurRad="38100" dist="38100" dir="2700000" algn="tl">
                        <a:srgbClr val="000000">
                          <a:alpha val="43137"/>
                        </a:srgbClr>
                      </a:outerShdw>
                    </a:effectLst>
                    <a:latin typeface="Calibri" pitchFamily="34" charset="0"/>
                    <a:cs typeface="Calibri" pitchFamily="34" charset="0"/>
                  </a:rPr>
                  <a:t>54</a:t>
                </a:r>
                <a:r>
                  <a:rPr lang="en-US" sz="2000" b="1" dirty="0">
                    <a:solidFill>
                      <a:srgbClr val="0000FF"/>
                    </a:solidFill>
                    <a:effectLst>
                      <a:outerShdw blurRad="38100" dist="38100" dir="2700000" algn="tl">
                        <a:srgbClr val="000000">
                          <a:alpha val="43137"/>
                        </a:srgbClr>
                      </a:outerShdw>
                    </a:effectLst>
                    <a:latin typeface="Calibri" pitchFamily="34" charset="0"/>
                    <a:cs typeface="Calibri" pitchFamily="34" charset="0"/>
                  </a:rPr>
                  <a:t>Cr</a:t>
                </a:r>
                <a:endParaRPr lang="ru-RU" sz="2000" b="1" dirty="0">
                  <a:solidFill>
                    <a:srgbClr val="0000FF"/>
                  </a:solidFill>
                  <a:effectLst>
                    <a:outerShdw blurRad="38100" dist="38100" dir="2700000" algn="tl">
                      <a:srgbClr val="000000">
                        <a:alpha val="43137"/>
                      </a:srgbClr>
                    </a:outerShdw>
                  </a:effectLst>
                  <a:latin typeface="Calibri" pitchFamily="34" charset="0"/>
                  <a:cs typeface="Calibri" pitchFamily="34" charset="0"/>
                </a:endParaRPr>
              </a:p>
              <a:p>
                <a:endParaRPr lang="ru-RU" sz="2000" b="1" dirty="0">
                  <a:solidFill>
                    <a:srgbClr val="0000FF"/>
                  </a:solidFill>
                  <a:latin typeface="Calibri" pitchFamily="34" charset="0"/>
                  <a:cs typeface="Calibri" pitchFamily="34" charset="0"/>
                </a:endParaRPr>
              </a:p>
              <a:p>
                <a:endParaRPr lang="en-US" sz="800" b="1" dirty="0">
                  <a:latin typeface="Calibri" pitchFamily="34" charset="0"/>
                  <a:cs typeface="Calibri" pitchFamily="34" charset="0"/>
                </a:endParaRPr>
              </a:p>
              <a:p>
                <a:r>
                  <a:rPr lang="en-US" sz="2400" b="1" baseline="25000" dirty="0">
                    <a:latin typeface="+mn-lt"/>
                    <a:cs typeface="Calibri" pitchFamily="34" charset="0"/>
                  </a:rPr>
                  <a:t>2</a:t>
                </a:r>
                <a:r>
                  <a:rPr lang="ru-RU" sz="2400" b="1" baseline="25000" dirty="0">
                    <a:latin typeface="+mn-lt"/>
                    <a:cs typeface="Calibri" pitchFamily="34" charset="0"/>
                  </a:rPr>
                  <a:t>4</a:t>
                </a:r>
                <a:r>
                  <a:rPr lang="en-US" sz="2400" b="1" baseline="25000" dirty="0">
                    <a:latin typeface="+mn-lt"/>
                    <a:cs typeface="Calibri" pitchFamily="34" charset="0"/>
                  </a:rPr>
                  <a:t>5</a:t>
                </a:r>
                <a:r>
                  <a:rPr lang="en-US" sz="2000" b="1" dirty="0">
                    <a:latin typeface="+mn-lt"/>
                    <a:cs typeface="Calibri" pitchFamily="34" charset="0"/>
                  </a:rPr>
                  <a:t>Cm + </a:t>
                </a:r>
                <a:r>
                  <a:rPr lang="en-US" sz="2400" b="1" baseline="25000" dirty="0">
                    <a:latin typeface="+mn-lt"/>
                    <a:cs typeface="Calibri" pitchFamily="34" charset="0"/>
                  </a:rPr>
                  <a:t>48</a:t>
                </a:r>
                <a:r>
                  <a:rPr lang="en-US" sz="2000" b="1" dirty="0">
                    <a:latin typeface="+mn-lt"/>
                    <a:cs typeface="Calibri" pitchFamily="34" charset="0"/>
                  </a:rPr>
                  <a:t>Ca</a:t>
                </a:r>
                <a:r>
                  <a:rPr lang="ru-RU" sz="2000" b="1" dirty="0">
                    <a:latin typeface="+mn-lt"/>
                    <a:cs typeface="Calibri" pitchFamily="34" charset="0"/>
                  </a:rPr>
                  <a:t>      </a:t>
                </a:r>
                <a:r>
                  <a:rPr lang="en-US" sz="2400" b="1" baseline="25000" dirty="0">
                    <a:latin typeface="+mn-lt"/>
                    <a:cs typeface="Calibri" pitchFamily="34" charset="0"/>
                  </a:rPr>
                  <a:t>293</a:t>
                </a:r>
                <a:r>
                  <a:rPr lang="en-US" sz="2000" b="1" dirty="0">
                    <a:latin typeface="+mn-lt"/>
                    <a:cs typeface="Calibri" pitchFamily="34" charset="0"/>
                  </a:rPr>
                  <a:t>Lv*</a:t>
                </a:r>
                <a:endParaRPr lang="ru-RU" sz="2000" b="1" dirty="0">
                  <a:latin typeface="+mn-lt"/>
                  <a:cs typeface="Calibri" pitchFamily="34" charset="0"/>
                </a:endParaRPr>
              </a:p>
              <a:p>
                <a:endParaRPr lang="en-US" sz="2000" b="1" dirty="0">
                  <a:latin typeface="+mn-lt"/>
                  <a:cs typeface="Calibri" pitchFamily="34" charset="0"/>
                </a:endParaRPr>
              </a:p>
              <a:p>
                <a:r>
                  <a:rPr lang="en-US" sz="2400" b="1" baseline="25000" dirty="0">
                    <a:solidFill>
                      <a:srgbClr val="006600"/>
                    </a:solidFill>
                    <a:latin typeface="+mn-lt"/>
                    <a:cs typeface="Calibri" pitchFamily="34" charset="0"/>
                  </a:rPr>
                  <a:t>  </a:t>
                </a:r>
                <a:r>
                  <a:rPr lang="en-US" sz="2400" b="1" baseline="25000" dirty="0">
                    <a:solidFill>
                      <a:srgbClr val="FF0000"/>
                    </a:solidFill>
                    <a:latin typeface="+mn-lt"/>
                    <a:cs typeface="Calibri" pitchFamily="34" charset="0"/>
                  </a:rPr>
                  <a:t>2</a:t>
                </a:r>
                <a:r>
                  <a:rPr lang="ru-RU" sz="2400" b="1" baseline="25000" dirty="0">
                    <a:solidFill>
                      <a:srgbClr val="FF0000"/>
                    </a:solidFill>
                    <a:latin typeface="+mn-lt"/>
                    <a:cs typeface="Calibri" pitchFamily="34" charset="0"/>
                  </a:rPr>
                  <a:t>4</a:t>
                </a:r>
                <a:r>
                  <a:rPr lang="en-US" sz="2400" b="1" baseline="25000" dirty="0">
                    <a:solidFill>
                      <a:srgbClr val="FF0000"/>
                    </a:solidFill>
                    <a:latin typeface="+mn-lt"/>
                    <a:cs typeface="Calibri" pitchFamily="34" charset="0"/>
                  </a:rPr>
                  <a:t>2</a:t>
                </a:r>
                <a:r>
                  <a:rPr lang="en-US" sz="2000" b="1" dirty="0">
                    <a:solidFill>
                      <a:srgbClr val="FF0000"/>
                    </a:solidFill>
                    <a:latin typeface="+mn-lt"/>
                    <a:cs typeface="Calibri" pitchFamily="34" charset="0"/>
                  </a:rPr>
                  <a:t>Pu + </a:t>
                </a:r>
                <a:r>
                  <a:rPr lang="en-US" sz="2400" b="1" baseline="25000" dirty="0">
                    <a:solidFill>
                      <a:srgbClr val="FF0000"/>
                    </a:solidFill>
                    <a:latin typeface="+mn-lt"/>
                    <a:cs typeface="Calibri" pitchFamily="34" charset="0"/>
                  </a:rPr>
                  <a:t>50</a:t>
                </a:r>
                <a:r>
                  <a:rPr lang="en-US" sz="2000" b="1" dirty="0">
                    <a:solidFill>
                      <a:srgbClr val="FF0000"/>
                    </a:solidFill>
                    <a:latin typeface="+mn-lt"/>
                    <a:cs typeface="Calibri" pitchFamily="34" charset="0"/>
                  </a:rPr>
                  <a:t>Ti</a:t>
                </a:r>
                <a:r>
                  <a:rPr lang="ru-RU" sz="2000" b="1" dirty="0">
                    <a:solidFill>
                      <a:srgbClr val="FF0000"/>
                    </a:solidFill>
                    <a:latin typeface="+mn-lt"/>
                    <a:cs typeface="Calibri" pitchFamily="34" charset="0"/>
                  </a:rPr>
                  <a:t>   </a:t>
                </a:r>
                <a:r>
                  <a:rPr lang="en-US" sz="2000" b="1" dirty="0">
                    <a:solidFill>
                      <a:srgbClr val="FF0000"/>
                    </a:solidFill>
                    <a:latin typeface="+mn-lt"/>
                    <a:cs typeface="Calibri" pitchFamily="34" charset="0"/>
                  </a:rPr>
                  <a:t> </a:t>
                </a:r>
                <a:r>
                  <a:rPr lang="ru-RU" sz="2000" b="1" dirty="0">
                    <a:solidFill>
                      <a:srgbClr val="FF0000"/>
                    </a:solidFill>
                    <a:latin typeface="+mn-lt"/>
                    <a:cs typeface="Calibri" pitchFamily="34" charset="0"/>
                  </a:rPr>
                  <a:t>   </a:t>
                </a:r>
                <a:r>
                  <a:rPr lang="en-US" sz="2400" b="1" baseline="25000" dirty="0">
                    <a:solidFill>
                      <a:srgbClr val="FF0000"/>
                    </a:solidFill>
                    <a:latin typeface="+mn-lt"/>
                    <a:cs typeface="Calibri" pitchFamily="34" charset="0"/>
                  </a:rPr>
                  <a:t>292</a:t>
                </a:r>
                <a:r>
                  <a:rPr lang="en-US" sz="2000" b="1" dirty="0">
                    <a:solidFill>
                      <a:srgbClr val="FF0000"/>
                    </a:solidFill>
                    <a:latin typeface="+mn-lt"/>
                    <a:cs typeface="Calibri" pitchFamily="34" charset="0"/>
                  </a:rPr>
                  <a:t>Lv*</a:t>
                </a:r>
                <a:endParaRPr lang="ru-RU" sz="2000" b="1" dirty="0">
                  <a:solidFill>
                    <a:srgbClr val="FF0000"/>
                  </a:solidFill>
                  <a:latin typeface="+mn-lt"/>
                  <a:cs typeface="Calibri" pitchFamily="34" charset="0"/>
                </a:endParaRPr>
              </a:p>
              <a:p>
                <a:endParaRPr lang="ru-RU" sz="2000" b="1" dirty="0">
                  <a:solidFill>
                    <a:srgbClr val="FF0000"/>
                  </a:solidFill>
                  <a:latin typeface="+mn-lt"/>
                  <a:cs typeface="Calibri" pitchFamily="34" charset="0"/>
                </a:endParaRPr>
              </a:p>
              <a:p>
                <a:r>
                  <a:rPr lang="en-US" sz="2400" b="1" baseline="25000" dirty="0">
                    <a:solidFill>
                      <a:srgbClr val="006600"/>
                    </a:solidFill>
                    <a:latin typeface="+mn-lt"/>
                    <a:cs typeface="Calibri" pitchFamily="34" charset="0"/>
                  </a:rPr>
                  <a:t>    </a:t>
                </a:r>
                <a:r>
                  <a:rPr lang="en-US" sz="2400" b="1" baseline="25000" dirty="0">
                    <a:solidFill>
                      <a:srgbClr val="0000FF"/>
                    </a:solidFill>
                    <a:latin typeface="+mn-lt"/>
                    <a:cs typeface="Calibri" pitchFamily="34" charset="0"/>
                  </a:rPr>
                  <a:t>238</a:t>
                </a:r>
                <a:r>
                  <a:rPr lang="en-US" sz="2000" b="1" dirty="0">
                    <a:solidFill>
                      <a:srgbClr val="0000FF"/>
                    </a:solidFill>
                    <a:latin typeface="+mn-lt"/>
                    <a:cs typeface="Calibri" pitchFamily="34" charset="0"/>
                  </a:rPr>
                  <a:t>U + </a:t>
                </a:r>
                <a:r>
                  <a:rPr lang="en-US" sz="2400" b="1" baseline="25000" dirty="0">
                    <a:solidFill>
                      <a:srgbClr val="0000FF"/>
                    </a:solidFill>
                    <a:latin typeface="+mn-lt"/>
                    <a:cs typeface="Calibri" pitchFamily="34" charset="0"/>
                  </a:rPr>
                  <a:t>54</a:t>
                </a:r>
                <a:r>
                  <a:rPr lang="en-US" sz="2000" b="1" dirty="0">
                    <a:solidFill>
                      <a:srgbClr val="0000FF"/>
                    </a:solidFill>
                    <a:latin typeface="+mn-lt"/>
                    <a:cs typeface="Calibri" pitchFamily="34" charset="0"/>
                  </a:rPr>
                  <a:t>Cr</a:t>
                </a:r>
                <a:r>
                  <a:rPr lang="ru-RU" sz="2000" b="1" dirty="0">
                    <a:solidFill>
                      <a:srgbClr val="0000FF"/>
                    </a:solidFill>
                    <a:latin typeface="+mn-lt"/>
                    <a:cs typeface="Calibri" pitchFamily="34" charset="0"/>
                  </a:rPr>
                  <a:t>      </a:t>
                </a:r>
                <a:r>
                  <a:rPr lang="en-US" sz="2400" b="1" baseline="25000" dirty="0">
                    <a:solidFill>
                      <a:srgbClr val="0000FF"/>
                    </a:solidFill>
                    <a:latin typeface="+mn-lt"/>
                    <a:cs typeface="Calibri" pitchFamily="34" charset="0"/>
                  </a:rPr>
                  <a:t>292</a:t>
                </a:r>
                <a:r>
                  <a:rPr lang="en-US" sz="2000" b="1" dirty="0">
                    <a:solidFill>
                      <a:srgbClr val="0000FF"/>
                    </a:solidFill>
                    <a:latin typeface="+mn-lt"/>
                    <a:cs typeface="Calibri" pitchFamily="34" charset="0"/>
                  </a:rPr>
                  <a:t>Lv*</a:t>
                </a:r>
                <a:endParaRPr lang="ru-RU" sz="2000" b="1" dirty="0">
                  <a:solidFill>
                    <a:srgbClr val="0000FF"/>
                  </a:solidFill>
                  <a:latin typeface="+mn-lt"/>
                  <a:cs typeface="Calibri" pitchFamily="34" charset="0"/>
                </a:endParaRPr>
              </a:p>
              <a:p>
                <a:endParaRPr lang="ru-RU" sz="2000" b="1" dirty="0">
                  <a:solidFill>
                    <a:srgbClr val="006600"/>
                  </a:solidFill>
                  <a:latin typeface="Calibri" pitchFamily="34" charset="0"/>
                  <a:cs typeface="Calibri" pitchFamily="34" charset="0"/>
                </a:endParaRPr>
              </a:p>
            </p:txBody>
          </p:sp>
          <p:cxnSp>
            <p:nvCxnSpPr>
              <p:cNvPr id="45" name="Прямая со стрелкой 44"/>
              <p:cNvCxnSpPr/>
              <p:nvPr/>
            </p:nvCxnSpPr>
            <p:spPr>
              <a:xfrm>
                <a:off x="6686086" y="3390860"/>
                <a:ext cx="214314" cy="15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5836439" y="1483196"/>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6683601" y="2766601"/>
                <a:ext cx="214314"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6597144" y="1484784"/>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6683601" y="2175191"/>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3" name="Прямая соединительная линия 52"/>
            <p:cNvCxnSpPr/>
            <p:nvPr/>
          </p:nvCxnSpPr>
          <p:spPr>
            <a:xfrm>
              <a:off x="5292080" y="2996952"/>
              <a:ext cx="23042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5" name="Picture 2"/>
          <p:cNvPicPr>
            <a:picLocks noChangeAspect="1" noChangeArrowheads="1"/>
          </p:cNvPicPr>
          <p:nvPr/>
        </p:nvPicPr>
        <p:blipFill>
          <a:blip r:embed="rId4" cstate="print"/>
          <a:srcRect/>
          <a:stretch>
            <a:fillRect/>
          </a:stretch>
        </p:blipFill>
        <p:spPr bwMode="auto">
          <a:xfrm>
            <a:off x="4593443" y="3906567"/>
            <a:ext cx="3506949" cy="2402753"/>
          </a:xfrm>
          <a:prstGeom prst="rect">
            <a:avLst/>
          </a:prstGeom>
          <a:noFill/>
          <a:ln w="9525">
            <a:noFill/>
            <a:miter lim="800000"/>
            <a:headEnd/>
            <a:tailEnd/>
          </a:ln>
        </p:spPr>
      </p:pic>
      <p:cxnSp>
        <p:nvCxnSpPr>
          <p:cNvPr id="56" name="Прямая соединительная линия 55"/>
          <p:cNvCxnSpPr/>
          <p:nvPr/>
        </p:nvCxnSpPr>
        <p:spPr>
          <a:xfrm>
            <a:off x="6948000" y="4581128"/>
            <a:ext cx="126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7164000" y="4752000"/>
            <a:ext cx="1044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100392" y="4520153"/>
            <a:ext cx="349455" cy="276999"/>
          </a:xfrm>
          <a:prstGeom prst="rect">
            <a:avLst/>
          </a:prstGeom>
          <a:solidFill>
            <a:schemeClr val="bg1"/>
          </a:solidFill>
        </p:spPr>
        <p:txBody>
          <a:bodyPr wrap="square" lIns="0" tIns="0" rIns="0" bIns="0" rtlCol="0">
            <a:spAutoFit/>
          </a:bodyPr>
          <a:lstStyle/>
          <a:p>
            <a:r>
              <a:rPr lang="ru-RU" b="1" dirty="0">
                <a:latin typeface="+mn-lt"/>
              </a:rPr>
              <a:t>~4</a:t>
            </a:r>
          </a:p>
        </p:txBody>
      </p:sp>
      <p:sp>
        <p:nvSpPr>
          <p:cNvPr id="59" name="TextBox 58"/>
          <p:cNvSpPr txBox="1"/>
          <p:nvPr/>
        </p:nvSpPr>
        <p:spPr>
          <a:xfrm>
            <a:off x="4902466" y="6289575"/>
            <a:ext cx="2962158" cy="307777"/>
          </a:xfrm>
          <a:prstGeom prst="rect">
            <a:avLst/>
          </a:prstGeom>
          <a:noFill/>
        </p:spPr>
        <p:txBody>
          <a:bodyPr wrap="none" rtlCol="0">
            <a:spAutoFit/>
          </a:bodyPr>
          <a:lstStyle/>
          <a:p>
            <a:r>
              <a:rPr lang="en-US" sz="1400" dirty="0" err="1">
                <a:latin typeface="Times New Roman" panose="02020603050405020304" pitchFamily="18" charset="0"/>
                <a:cs typeface="Times New Roman" panose="02020603050405020304" pitchFamily="18" charset="0"/>
              </a:rPr>
              <a:t>M.G.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Itkis</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et al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EPJ</a:t>
            </a:r>
            <a:r>
              <a:rPr lang="en-US" sz="1400" dirty="0">
                <a:latin typeface="Times New Roman" panose="02020603050405020304" pitchFamily="18" charset="0"/>
                <a:cs typeface="Times New Roman" panose="02020603050405020304" pitchFamily="18" charset="0"/>
              </a:rPr>
              <a:t> A 58, 178 (2022)</a:t>
            </a:r>
            <a:endParaRPr lang="ru-RU"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ox(in)">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0C2F58D-729B-4CC7-A815-81E426598616}"/>
              </a:ext>
            </a:extLst>
          </p:cNvPr>
          <p:cNvSpPr txBox="1">
            <a:spLocks noChangeArrowheads="1"/>
          </p:cNvSpPr>
          <p:nvPr/>
        </p:nvSpPr>
        <p:spPr bwMode="auto">
          <a:xfrm>
            <a:off x="2555776" y="0"/>
            <a:ext cx="4248472"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Experiment  </a:t>
            </a:r>
            <a:r>
              <a:rPr lang="en-US" altLang="ja-JP" sz="3200" b="1" kern="0" baseline="30000" dirty="0">
                <a:effectLst>
                  <a:outerShdw blurRad="38100" dist="38100" dir="2700000" algn="tl">
                    <a:srgbClr val="000000">
                      <a:alpha val="43137"/>
                    </a:srgbClr>
                  </a:outerShdw>
                </a:effectLst>
                <a:latin typeface="Calibri" pitchFamily="34" charset="0"/>
                <a:cs typeface="Calibri" pitchFamily="34" charset="0"/>
              </a:rPr>
              <a:t>2</a:t>
            </a:r>
            <a:r>
              <a:rPr lang="ru-RU" altLang="ja-JP" sz="3200" b="1" kern="0" baseline="30000" dirty="0">
                <a:effectLst>
                  <a:outerShdw blurRad="38100" dist="38100" dir="2700000" algn="tl">
                    <a:srgbClr val="000000">
                      <a:alpha val="43137"/>
                    </a:srgbClr>
                  </a:outerShdw>
                </a:effectLst>
                <a:latin typeface="Calibri" pitchFamily="34" charset="0"/>
                <a:cs typeface="Calibri" pitchFamily="34" charset="0"/>
              </a:rPr>
              <a:t>42</a:t>
            </a:r>
            <a:r>
              <a:rPr lang="en-US" altLang="ja-JP" sz="2800" b="1" kern="0" dirty="0" err="1">
                <a:effectLst>
                  <a:outerShdw blurRad="38100" dist="38100" dir="2700000" algn="tl">
                    <a:srgbClr val="000000">
                      <a:alpha val="43137"/>
                    </a:srgbClr>
                  </a:outerShdw>
                </a:effectLst>
                <a:latin typeface="Calibri" pitchFamily="34" charset="0"/>
                <a:cs typeface="Calibri" pitchFamily="34" charset="0"/>
              </a:rPr>
              <a:t>Pu</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 </a:t>
            </a:r>
            <a:r>
              <a:rPr kumimoji="0" lang="en-US" altLang="ja-JP" sz="3200" b="1" i="0" strike="noStrike" kern="0" cap="none" spc="0" normalizeH="0" baseline="3000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50</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Ti</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pic>
        <p:nvPicPr>
          <p:cNvPr id="6" name="Рисунок 5">
            <a:extLst>
              <a:ext uri="{FF2B5EF4-FFF2-40B4-BE49-F238E27FC236}">
                <a16:creationId xmlns:a16="http://schemas.microsoft.com/office/drawing/2014/main" id="{8B6642E8-434F-3311-72B3-372121A551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380" y="1340768"/>
            <a:ext cx="7563239" cy="2457576"/>
          </a:xfrm>
          <a:prstGeom prst="rect">
            <a:avLst/>
          </a:prstGeom>
        </p:spPr>
      </p:pic>
      <p:sp>
        <p:nvSpPr>
          <p:cNvPr id="7" name="Rectangle 2">
            <a:extLst>
              <a:ext uri="{FF2B5EF4-FFF2-40B4-BE49-F238E27FC236}">
                <a16:creationId xmlns:a16="http://schemas.microsoft.com/office/drawing/2014/main" id="{E4DD3DED-EA69-BE24-C378-E13E18736C59}"/>
              </a:ext>
            </a:extLst>
          </p:cNvPr>
          <p:cNvSpPr txBox="1">
            <a:spLocks noChangeArrowheads="1"/>
          </p:cNvSpPr>
          <p:nvPr/>
        </p:nvSpPr>
        <p:spPr bwMode="auto">
          <a:xfrm>
            <a:off x="5040052" y="4077072"/>
            <a:ext cx="3528392"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000" b="1" i="0" u="sng"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For the first time:</a:t>
            </a:r>
            <a:endPar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a:p>
            <a:pPr lvl="0">
              <a:defRPr/>
            </a:pPr>
            <a:r>
              <a:rPr kumimoji="0" lang="en-US" altLang="ja-JP" sz="2000" b="1" i="0"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New isotope</a:t>
            </a:r>
            <a:r>
              <a:rPr lang="en-US" altLang="ja-JP" sz="2000"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24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280</a:t>
            </a:r>
            <a:r>
              <a:rPr lang="en-US" altLang="ja-JP" sz="2000"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Cn</a:t>
            </a:r>
          </a:p>
          <a:p>
            <a:pPr lvl="0">
              <a:defRPr/>
            </a:pPr>
            <a:r>
              <a:rPr kumimoji="0" lang="en-US"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Symbol" panose="05050102010706020507" pitchFamily="18" charset="2"/>
                <a:ea typeface="+mj-ea"/>
                <a:cs typeface="Times New Roman" panose="02020603050405020304" pitchFamily="18" charset="0"/>
              </a:rPr>
              <a:t>a</a:t>
            </a:r>
            <a:r>
              <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r>
              <a:rPr kumimoji="0" lang="en-US"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decay of  </a:t>
            </a:r>
            <a:r>
              <a:rPr lang="en-US" altLang="ja-JP" sz="2400" b="1" kern="0" baseline="30000" dirty="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a:t>
            </a:r>
            <a:r>
              <a:rPr lang="ru-RU" altLang="ja-JP" sz="2400" b="1" kern="0" baseline="30000" dirty="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altLang="ja-JP" sz="2000" b="1" kern="0" dirty="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a:t>
            </a:r>
            <a:endParaRPr kumimoji="0" lang="ru-RU" sz="2000" b="1" i="0" strike="noStrike" kern="0" cap="none" spc="0" normalizeH="0" baseline="0" noProof="0" dirty="0">
              <a:ln>
                <a:noFill/>
              </a:ln>
              <a:solidFill>
                <a:srgbClr val="006600"/>
              </a:solidFill>
              <a:uLnTx/>
              <a:uFillTx/>
              <a:latin typeface="Times New Roman" panose="02020603050405020304" pitchFamily="18" charset="0"/>
              <a:ea typeface="+mj-ea"/>
              <a:cs typeface="Times New Roman" panose="02020603050405020304" pitchFamily="18" charset="0"/>
            </a:endParaRPr>
          </a:p>
        </p:txBody>
      </p:sp>
      <p:sp>
        <p:nvSpPr>
          <p:cNvPr id="8" name="Rectangle 2">
            <a:extLst>
              <a:ext uri="{FF2B5EF4-FFF2-40B4-BE49-F238E27FC236}">
                <a16:creationId xmlns:a16="http://schemas.microsoft.com/office/drawing/2014/main" id="{4F476DFB-14FE-7565-BE44-E4185468794D}"/>
              </a:ext>
            </a:extLst>
          </p:cNvPr>
          <p:cNvSpPr txBox="1">
            <a:spLocks noChangeArrowheads="1"/>
          </p:cNvSpPr>
          <p:nvPr/>
        </p:nvSpPr>
        <p:spPr bwMode="auto">
          <a:xfrm>
            <a:off x="785516" y="4077072"/>
            <a:ext cx="3312368"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Target </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a:t>
            </a:r>
            <a:r>
              <a:rPr kumimoji="0" lang="ru-RU"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42</a:t>
            </a:r>
            <a:r>
              <a:rPr kumimoji="0" lang="en-US" altLang="ja-JP" sz="2000" b="1" i="0"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Pu</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0.72 mg/cm</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a:t>
            </a:r>
          </a:p>
          <a:p>
            <a:pPr lvl="0">
              <a:defRPr/>
            </a:pPr>
            <a:r>
              <a:rPr kumimoji="0" lang="en-US" altLang="ja-JP" sz="20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Beam dose:   1.5 x 10</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19</a:t>
            </a:r>
            <a:endParaRPr lang="en-US" altLang="ja-JP" sz="24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lvl="0">
              <a:defRPr/>
            </a:pP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Excitation energy: 4</a:t>
            </a:r>
            <a:r>
              <a:rPr lang="ru-RU"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1</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a:t>
            </a:r>
            <a:r>
              <a:rPr lang="en-US" altLang="ja-JP" sz="2000" b="1" kern="0" dirty="0" err="1">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MeV</a:t>
            </a:r>
            <a:endParaRPr kumimoji="0" lang="en-US" altLang="ja-JP" sz="20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2" name="Rectangle 2">
            <a:extLst>
              <a:ext uri="{FF2B5EF4-FFF2-40B4-BE49-F238E27FC236}">
                <a16:creationId xmlns:a16="http://schemas.microsoft.com/office/drawing/2014/main" id="{7DCE70EE-DE5B-186F-3626-D048A542F4B6}"/>
              </a:ext>
            </a:extLst>
          </p:cNvPr>
          <p:cNvSpPr txBox="1">
            <a:spLocks noChangeArrowheads="1"/>
          </p:cNvSpPr>
          <p:nvPr/>
        </p:nvSpPr>
        <p:spPr bwMode="auto">
          <a:xfrm>
            <a:off x="785516" y="5229200"/>
            <a:ext cx="396044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Cross-section ~</a:t>
            </a:r>
            <a:r>
              <a:rPr lang="en-US" altLang="ja-JP" sz="2000" b="1" kern="0" dirty="0">
                <a:solidFill>
                  <a:srgbClr val="0066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2</a:t>
            </a:r>
            <a:r>
              <a:rPr kumimoji="0" lang="en-US"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20 </a:t>
            </a:r>
            <a:r>
              <a:rPr kumimoji="0" lang="en-US"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(70-490)</a:t>
            </a:r>
            <a:r>
              <a:rPr kumimoji="0" lang="en-US"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fb</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973240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3.bmp"/>
          <p:cNvPicPr>
            <a:picLocks noChangeAspect="1"/>
          </p:cNvPicPr>
          <p:nvPr/>
        </p:nvPicPr>
        <p:blipFill>
          <a:blip r:embed="rId2" cstate="print"/>
          <a:srcRect t="30769"/>
          <a:stretch/>
        </p:blipFill>
        <p:spPr>
          <a:xfrm>
            <a:off x="971600" y="1196752"/>
            <a:ext cx="6622302" cy="3240360"/>
          </a:xfrm>
          <a:prstGeom prst="rect">
            <a:avLst/>
          </a:prstGeom>
        </p:spPr>
      </p:pic>
      <p:sp>
        <p:nvSpPr>
          <p:cNvPr id="3" name="Rectangle 2"/>
          <p:cNvSpPr txBox="1">
            <a:spLocks noChangeArrowheads="1"/>
          </p:cNvSpPr>
          <p:nvPr/>
        </p:nvSpPr>
        <p:spPr bwMode="auto">
          <a:xfrm>
            <a:off x="2555776" y="-27384"/>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Experiment  </a:t>
            </a:r>
            <a:r>
              <a:rPr lang="en-US" altLang="ja-JP" sz="3200" b="1" kern="0" baseline="30000" dirty="0">
                <a:effectLst>
                  <a:outerShdw blurRad="38100" dist="38100" dir="2700000" algn="tl">
                    <a:srgbClr val="000000">
                      <a:alpha val="43137"/>
                    </a:srgbClr>
                  </a:outerShdw>
                </a:effectLst>
                <a:latin typeface="Calibri" pitchFamily="34" charset="0"/>
                <a:cs typeface="Calibri" pitchFamily="34" charset="0"/>
              </a:rPr>
              <a:t>2</a:t>
            </a:r>
            <a:r>
              <a:rPr lang="ru-RU" altLang="ja-JP" sz="3200" b="1" kern="0" baseline="30000" dirty="0">
                <a:effectLst>
                  <a:outerShdw blurRad="38100" dist="38100" dir="2700000" algn="tl">
                    <a:srgbClr val="000000">
                      <a:alpha val="43137"/>
                    </a:srgbClr>
                  </a:outerShdw>
                </a:effectLst>
                <a:latin typeface="Calibri" pitchFamily="34" charset="0"/>
                <a:cs typeface="Calibri" pitchFamily="34" charset="0"/>
              </a:rPr>
              <a:t>42</a:t>
            </a:r>
            <a:r>
              <a:rPr lang="en-US" altLang="ja-JP" sz="2800" b="1" kern="0" dirty="0" err="1">
                <a:effectLst>
                  <a:outerShdw blurRad="38100" dist="38100" dir="2700000" algn="tl">
                    <a:srgbClr val="000000">
                      <a:alpha val="43137"/>
                    </a:srgbClr>
                  </a:outerShdw>
                </a:effectLst>
                <a:latin typeface="Calibri" pitchFamily="34" charset="0"/>
                <a:cs typeface="Calibri" pitchFamily="34" charset="0"/>
              </a:rPr>
              <a:t>Pu</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 </a:t>
            </a:r>
            <a:r>
              <a:rPr kumimoji="0" lang="en-US" altLang="ja-JP" sz="3200" b="1" i="0" strike="noStrike" kern="0" cap="none" spc="0" normalizeH="0" baseline="3000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50</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Ti</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4" name="Rectangle 2"/>
          <p:cNvSpPr txBox="1">
            <a:spLocks noChangeArrowheads="1"/>
          </p:cNvSpPr>
          <p:nvPr/>
        </p:nvSpPr>
        <p:spPr bwMode="auto">
          <a:xfrm>
            <a:off x="5436096" y="4725144"/>
            <a:ext cx="3528392"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000" b="1" i="0" u="sng"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For the first time:</a:t>
            </a:r>
            <a:endPar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a:p>
            <a:pPr lvl="0">
              <a:defRPr/>
            </a:pPr>
            <a:r>
              <a:rPr kumimoji="0" lang="en-US" altLang="ja-JP" sz="2000" b="1" i="0"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New isotope </a:t>
            </a:r>
            <a:r>
              <a:rPr lang="en-US" altLang="ja-JP" sz="24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289</a:t>
            </a:r>
            <a:r>
              <a:rPr lang="en-US" altLang="ja-JP" sz="2000"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Lv</a:t>
            </a:r>
            <a:endParaRPr lang="ru-RU" altLang="ja-JP" sz="2000"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2"/>
          <p:cNvSpPr txBox="1">
            <a:spLocks noChangeArrowheads="1"/>
          </p:cNvSpPr>
          <p:nvPr/>
        </p:nvSpPr>
        <p:spPr bwMode="auto">
          <a:xfrm>
            <a:off x="539552" y="4725144"/>
            <a:ext cx="3312368"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Target </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a:t>
            </a:r>
            <a:r>
              <a:rPr kumimoji="0" lang="ru-RU"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42</a:t>
            </a:r>
            <a:r>
              <a:rPr kumimoji="0" lang="en-US" altLang="ja-JP" sz="2000" b="1" i="0"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Pu</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0.72 mg/cm</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a:t>
            </a:r>
          </a:p>
          <a:p>
            <a:pPr lvl="0">
              <a:defRPr/>
            </a:pPr>
            <a:r>
              <a:rPr kumimoji="0" lang="en-US" altLang="ja-JP" sz="20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Beam dose:   1.5 x 10</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19</a:t>
            </a:r>
            <a:endParaRPr lang="en-US" altLang="ja-JP" sz="24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lvl="0">
              <a:defRPr/>
            </a:pP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Excitation energy: 4</a:t>
            </a:r>
            <a:r>
              <a:rPr lang="ru-RU"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1</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a:t>
            </a:r>
            <a:r>
              <a:rPr lang="en-US" altLang="ja-JP" sz="2000" b="1" kern="0" dirty="0" err="1">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MeV</a:t>
            </a:r>
            <a:endParaRPr kumimoji="0" lang="en-US" altLang="ja-JP" sz="20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5" name="Rectangle 2">
            <a:extLst>
              <a:ext uri="{FF2B5EF4-FFF2-40B4-BE49-F238E27FC236}">
                <a16:creationId xmlns:a16="http://schemas.microsoft.com/office/drawing/2014/main" id="{BC1C0FD5-B094-DDED-F86B-FBAE210E1B05}"/>
              </a:ext>
            </a:extLst>
          </p:cNvPr>
          <p:cNvSpPr txBox="1">
            <a:spLocks noChangeArrowheads="1"/>
          </p:cNvSpPr>
          <p:nvPr/>
        </p:nvSpPr>
        <p:spPr bwMode="auto">
          <a:xfrm>
            <a:off x="539552" y="5821965"/>
            <a:ext cx="396044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Cross-section ~</a:t>
            </a:r>
            <a:r>
              <a:rPr kumimoji="0" lang="ru-RU"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3</a:t>
            </a:r>
            <a:r>
              <a:rPr kumimoji="0" lang="en-US"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20 </a:t>
            </a:r>
            <a:r>
              <a:rPr kumimoji="0" lang="en-US"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(140-660)</a:t>
            </a:r>
            <a:r>
              <a:rPr kumimoji="0" lang="en-US"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fb</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3.bmp"/>
          <p:cNvPicPr>
            <a:picLocks noChangeAspect="1"/>
          </p:cNvPicPr>
          <p:nvPr/>
        </p:nvPicPr>
        <p:blipFill>
          <a:blip r:embed="rId2" cstate="print"/>
          <a:stretch>
            <a:fillRect/>
          </a:stretch>
        </p:blipFill>
        <p:spPr>
          <a:xfrm>
            <a:off x="1749808" y="620687"/>
            <a:ext cx="5342472" cy="4863713"/>
          </a:xfrm>
          <a:prstGeom prst="rect">
            <a:avLst/>
          </a:prstGeom>
        </p:spPr>
      </p:pic>
      <p:sp>
        <p:nvSpPr>
          <p:cNvPr id="3" name="Rectangle 2"/>
          <p:cNvSpPr txBox="1">
            <a:spLocks noChangeArrowheads="1"/>
          </p:cNvSpPr>
          <p:nvPr/>
        </p:nvSpPr>
        <p:spPr bwMode="auto">
          <a:xfrm>
            <a:off x="2555776" y="-27384"/>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Experiment  </a:t>
            </a:r>
            <a:r>
              <a:rPr lang="en-US" altLang="ja-JP" sz="3200" b="1" kern="0" baseline="30000" dirty="0">
                <a:effectLst>
                  <a:outerShdw blurRad="38100" dist="38100" dir="2700000" algn="tl">
                    <a:srgbClr val="000000">
                      <a:alpha val="43137"/>
                    </a:srgbClr>
                  </a:outerShdw>
                </a:effectLst>
                <a:latin typeface="+mj-lt"/>
                <a:cs typeface="Times New Roman" panose="02020603050405020304" pitchFamily="18" charset="0"/>
              </a:rPr>
              <a:t>2</a:t>
            </a:r>
            <a:r>
              <a:rPr lang="ru-RU" altLang="ja-JP" sz="3200" b="1" kern="0" baseline="30000" dirty="0">
                <a:effectLst>
                  <a:outerShdw blurRad="38100" dist="38100" dir="2700000" algn="tl">
                    <a:srgbClr val="000000">
                      <a:alpha val="43137"/>
                    </a:srgbClr>
                  </a:outerShdw>
                </a:effectLst>
                <a:latin typeface="+mj-lt"/>
                <a:cs typeface="Times New Roman" panose="02020603050405020304" pitchFamily="18" charset="0"/>
              </a:rPr>
              <a:t>42</a:t>
            </a:r>
            <a:r>
              <a:rPr lang="en-US" altLang="ja-JP" sz="2800" b="1" kern="0" dirty="0" err="1">
                <a:effectLst>
                  <a:outerShdw blurRad="38100" dist="38100" dir="2700000" algn="tl">
                    <a:srgbClr val="000000">
                      <a:alpha val="43137"/>
                    </a:srgbClr>
                  </a:outerShdw>
                </a:effectLst>
                <a:latin typeface="+mj-lt"/>
                <a:cs typeface="Times New Roman" panose="02020603050405020304" pitchFamily="18" charset="0"/>
              </a:rPr>
              <a:t>Pu</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 + </a:t>
            </a:r>
            <a:r>
              <a:rPr kumimoji="0" lang="en-US" altLang="ja-JP" sz="3200" b="1" i="0" strike="noStrike" kern="0" cap="none" spc="0" normalizeH="0" baseline="3000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50</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Ti</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
        <p:nvSpPr>
          <p:cNvPr id="4" name="Rectangle 2"/>
          <p:cNvSpPr txBox="1">
            <a:spLocks noChangeArrowheads="1"/>
          </p:cNvSpPr>
          <p:nvPr/>
        </p:nvSpPr>
        <p:spPr bwMode="auto">
          <a:xfrm>
            <a:off x="5220072" y="5157192"/>
            <a:ext cx="3168352"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000" b="1" i="0" u="sng"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For the first time:</a:t>
            </a:r>
          </a:p>
          <a:p>
            <a:pPr lvl="0">
              <a:defRPr/>
            </a:pPr>
            <a:r>
              <a:rPr lang="en-US" altLang="ja-JP" sz="2000" b="1" i="1" kern="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altLang="ja-JP" sz="2000" b="1" kern="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t>
            </a:r>
            <a:r>
              <a:rPr lang="en-US" altLang="ja-JP" sz="2000" b="1" i="1" kern="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channel</a:t>
            </a:r>
          </a:p>
          <a:p>
            <a:pPr lvl="0">
              <a:defRPr/>
            </a:pP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Actinide + </a:t>
            </a:r>
            <a:r>
              <a:rPr lang="en-US" altLang="ja-JP" sz="24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48</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 </a:t>
            </a:r>
            <a:r>
              <a:rPr lang="en-US" altLang="ja-JP" sz="24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50</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a:t>
            </a:r>
            <a:r>
              <a:rPr lang="en-US" altLang="ja-JP" sz="20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24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a:t>
            </a:r>
            <a:endPar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6" name="Rectangle 2"/>
          <p:cNvSpPr txBox="1">
            <a:spLocks noChangeArrowheads="1"/>
          </p:cNvSpPr>
          <p:nvPr/>
        </p:nvSpPr>
        <p:spPr bwMode="auto">
          <a:xfrm>
            <a:off x="323528" y="5157192"/>
            <a:ext cx="3312368"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Target </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a:t>
            </a:r>
            <a:r>
              <a:rPr kumimoji="0" lang="ru-RU"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42</a:t>
            </a:r>
            <a:r>
              <a:rPr kumimoji="0" lang="en-US" altLang="ja-JP" sz="2000" b="1" i="0"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Pu</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0.72 mg/cm</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a:t>
            </a:r>
            <a:endParaRPr kumimoji="0" lang="en-US" altLang="ja-JP" sz="20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a:p>
            <a:pPr lvl="0">
              <a:defRPr/>
            </a:pPr>
            <a:r>
              <a:rPr kumimoji="0" lang="en-US" altLang="ja-JP" sz="20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Beam dose:   1.5 x 10</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19</a:t>
            </a:r>
            <a:endParaRPr lang="en-US" altLang="ja-JP" sz="24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lvl="0">
              <a:defRPr/>
            </a:pP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Excitation energy: 4</a:t>
            </a:r>
            <a:r>
              <a:rPr lang="ru-RU"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1</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a:t>
            </a:r>
            <a:r>
              <a:rPr lang="en-US" altLang="ja-JP" sz="2000" b="1" kern="0" dirty="0" err="1">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MeV</a:t>
            </a:r>
            <a:endParaRPr kumimoji="0" lang="en-US" altLang="ja-JP" sz="20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5" name="Rectangle 2">
            <a:extLst>
              <a:ext uri="{FF2B5EF4-FFF2-40B4-BE49-F238E27FC236}">
                <a16:creationId xmlns:a16="http://schemas.microsoft.com/office/drawing/2014/main" id="{60EF94BB-3747-B45E-3AE0-5FB52090BE49}"/>
              </a:ext>
            </a:extLst>
          </p:cNvPr>
          <p:cNvSpPr txBox="1">
            <a:spLocks noChangeArrowheads="1"/>
          </p:cNvSpPr>
          <p:nvPr/>
        </p:nvSpPr>
        <p:spPr bwMode="auto">
          <a:xfrm>
            <a:off x="323528" y="6237312"/>
            <a:ext cx="396044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Cross-section ~0.11 </a:t>
            </a:r>
            <a:r>
              <a:rPr kumimoji="0" lang="en-US" altLang="ja-JP" sz="2000" b="1" i="1" strike="noStrike" kern="0" cap="none" spc="0" normalizeH="0" baseline="0" noProof="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(0.02-0.37)</a:t>
            </a:r>
            <a:r>
              <a:rPr kumimoji="0" lang="en-US" altLang="ja-JP" sz="2000" b="1" i="0" strike="noStrike" kern="0" cap="none" spc="0" normalizeH="0" baseline="0" noProof="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kumimoji="0" lang="en-US"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pb</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Таблица 1">
                <a:extLst>
                  <a:ext uri="{FF2B5EF4-FFF2-40B4-BE49-F238E27FC236}">
                    <a16:creationId xmlns:a16="http://schemas.microsoft.com/office/drawing/2014/main" id="{1B7369C7-08B4-0290-A973-C146D91B7EF5}"/>
                  </a:ext>
                </a:extLst>
              </p:cNvPr>
              <p:cNvGraphicFramePr>
                <a:graphicFrameLocks noGrp="1"/>
              </p:cNvGraphicFramePr>
              <p:nvPr>
                <p:extLst>
                  <p:ext uri="{D42A27DB-BD31-4B8C-83A1-F6EECF244321}">
                    <p14:modId xmlns:p14="http://schemas.microsoft.com/office/powerpoint/2010/main" val="542028104"/>
                  </p:ext>
                </p:extLst>
              </p:nvPr>
            </p:nvGraphicFramePr>
            <p:xfrm>
              <a:off x="1979712" y="476672"/>
              <a:ext cx="5184576" cy="4565476"/>
            </p:xfrm>
            <a:graphic>
              <a:graphicData uri="http://schemas.openxmlformats.org/drawingml/2006/table">
                <a:tbl>
                  <a:tblPr firstRow="1" firstCol="1" bandRow="1">
                    <a:tableStyleId>{073A0DAA-6AF3-43AB-8588-CEC1D06C72B9}</a:tableStyleId>
                  </a:tblPr>
                  <a:tblGrid>
                    <a:gridCol w="544845">
                      <a:extLst>
                        <a:ext uri="{9D8B030D-6E8A-4147-A177-3AD203B41FA5}">
                          <a16:colId xmlns:a16="http://schemas.microsoft.com/office/drawing/2014/main" val="1920443586"/>
                        </a:ext>
                      </a:extLst>
                    </a:gridCol>
                    <a:gridCol w="785924">
                      <a:extLst>
                        <a:ext uri="{9D8B030D-6E8A-4147-A177-3AD203B41FA5}">
                          <a16:colId xmlns:a16="http://schemas.microsoft.com/office/drawing/2014/main" val="757085184"/>
                        </a:ext>
                      </a:extLst>
                    </a:gridCol>
                    <a:gridCol w="817480">
                      <a:extLst>
                        <a:ext uri="{9D8B030D-6E8A-4147-A177-3AD203B41FA5}">
                          <a16:colId xmlns:a16="http://schemas.microsoft.com/office/drawing/2014/main" val="2470949077"/>
                        </a:ext>
                      </a:extLst>
                    </a:gridCol>
                    <a:gridCol w="669072">
                      <a:extLst>
                        <a:ext uri="{9D8B030D-6E8A-4147-A177-3AD203B41FA5}">
                          <a16:colId xmlns:a16="http://schemas.microsoft.com/office/drawing/2014/main" val="943304382"/>
                        </a:ext>
                      </a:extLst>
                    </a:gridCol>
                    <a:gridCol w="669072">
                      <a:extLst>
                        <a:ext uri="{9D8B030D-6E8A-4147-A177-3AD203B41FA5}">
                          <a16:colId xmlns:a16="http://schemas.microsoft.com/office/drawing/2014/main" val="2278757657"/>
                        </a:ext>
                      </a:extLst>
                    </a:gridCol>
                    <a:gridCol w="834087">
                      <a:extLst>
                        <a:ext uri="{9D8B030D-6E8A-4147-A177-3AD203B41FA5}">
                          <a16:colId xmlns:a16="http://schemas.microsoft.com/office/drawing/2014/main" val="916239647"/>
                        </a:ext>
                      </a:extLst>
                    </a:gridCol>
                    <a:gridCol w="864096">
                      <a:extLst>
                        <a:ext uri="{9D8B030D-6E8A-4147-A177-3AD203B41FA5}">
                          <a16:colId xmlns:a16="http://schemas.microsoft.com/office/drawing/2014/main" val="190249155"/>
                        </a:ext>
                      </a:extLst>
                    </a:gridCol>
                  </a:tblGrid>
                  <a:tr h="655951">
                    <a:tc>
                      <a:txBody>
                        <a:bodyPr/>
                        <a:lstStyle/>
                        <a:p>
                          <a:pPr algn="ctr">
                            <a:lnSpc>
                              <a:spcPct val="115000"/>
                            </a:lnSpc>
                            <a:spcAft>
                              <a:spcPts val="1000"/>
                            </a:spcAft>
                          </a:pPr>
                          <a:r>
                            <a:rPr lang="en-US" sz="1000" dirty="0">
                              <a:effectLst/>
                            </a:rPr>
                            <a:t>Nucleus</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rPr>
                            <a:t>Decay mode, branch (%) </a:t>
                          </a:r>
                          <a:r>
                            <a:rPr lang="en-US" sz="1000" baseline="30000">
                              <a:effectLst/>
                            </a:rPr>
                            <a:t>a,b</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rPr>
                            <a:t>Half-life </a:t>
                          </a:r>
                          <a:r>
                            <a:rPr lang="en-US" sz="1000" baseline="30000">
                              <a:effectLst/>
                            </a:rPr>
                            <a:t>b</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rPr>
                            <a:t>E</a:t>
                          </a:r>
                          <a:r>
                            <a:rPr lang="en-US" sz="1000" baseline="-25000">
                              <a:effectLst/>
                            </a:rPr>
                            <a:t>a</a:t>
                          </a:r>
                          <a:r>
                            <a:rPr lang="en-US" sz="1000">
                              <a:effectLst/>
                            </a:rPr>
                            <a:t> (MeV) </a:t>
                          </a:r>
                          <a:r>
                            <a:rPr lang="en-US" sz="1000" baseline="30000">
                              <a:effectLst/>
                            </a:rPr>
                            <a:t>c</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rPr>
                            <a:t>Q</a:t>
                          </a:r>
                          <a:r>
                            <a:rPr lang="en-US" sz="1000" baseline="-25000">
                              <a:effectLst/>
                            </a:rPr>
                            <a:t>a</a:t>
                          </a:r>
                          <a:r>
                            <a:rPr lang="en-US" sz="1000">
                              <a:effectLst/>
                            </a:rPr>
                            <a:t> (MeV) </a:t>
                          </a:r>
                          <a:r>
                            <a:rPr lang="en-US" sz="1000" baseline="30000">
                              <a:effectLst/>
                            </a:rPr>
                            <a:t>c</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rPr>
                            <a:t>T</a:t>
                          </a:r>
                          <a:r>
                            <a:rPr lang="en-US" sz="1000" baseline="-25000" dirty="0">
                              <a:effectLst/>
                              <a:latin typeface="Symbol" panose="05050102010706020507" pitchFamily="18" charset="2"/>
                            </a:rPr>
                            <a:t>a</a:t>
                          </a:r>
                          <a:r>
                            <a:rPr lang="en-US" sz="1000" dirty="0">
                              <a:effectLst/>
                            </a:rPr>
                            <a:t> </a:t>
                          </a:r>
                          <a:r>
                            <a:rPr lang="en-US" sz="1000" baseline="30000" dirty="0">
                              <a:effectLst/>
                            </a:rPr>
                            <a:t>b</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rPr>
                            <a:t>T</a:t>
                          </a:r>
                          <a:r>
                            <a:rPr lang="en-US" sz="1000" baseline="-25000">
                              <a:effectLst/>
                            </a:rPr>
                            <a:t>SF</a:t>
                          </a:r>
                          <a:r>
                            <a:rPr lang="en-US" sz="1000">
                              <a:effectLst/>
                            </a:rPr>
                            <a:t> </a:t>
                          </a:r>
                          <a:r>
                            <a:rPr lang="en-US" sz="1000" baseline="30000">
                              <a:effectLst/>
                            </a:rPr>
                            <a:t>b</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190263173"/>
                      </a:ext>
                    </a:extLst>
                  </a:tr>
                  <a:tr h="408652">
                    <a:tc>
                      <a:txBody>
                        <a:bodyPr/>
                        <a:lstStyle/>
                        <a:p>
                          <a:pPr algn="ctr">
                            <a:lnSpc>
                              <a:spcPct val="115000"/>
                            </a:lnSpc>
                            <a:spcAft>
                              <a:spcPts val="1000"/>
                            </a:spcAft>
                          </a:pPr>
                          <a:r>
                            <a:rPr lang="en-US" sz="1000" baseline="30000">
                              <a:effectLst/>
                            </a:rPr>
                            <a:t>288</a:t>
                          </a:r>
                          <a:r>
                            <a:rPr lang="en-US" sz="1000">
                              <a:effectLst/>
                            </a:rPr>
                            <a:t>Lv</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2.0</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+2.3</m:t>
                                    </m:r>
                                  </m:e>
                                </m:mr>
                                <m:mr>
                                  <m:e>
                                    <m:r>
                                      <a:rPr lang="en-US" sz="1000">
                                        <a:effectLst/>
                                        <a:latin typeface="Cambria Math" panose="02040503050406030204" pitchFamily="18" charset="0"/>
                                      </a:rPr>
                                      <m:t>−0.7</m:t>
                                    </m:r>
                                  </m:e>
                                </m:mr>
                              </m:m>
                            </m:oMath>
                          </a14:m>
                          <a:r>
                            <a:rPr lang="en-US" sz="1000" dirty="0">
                              <a:effectLst/>
                              <a:latin typeface="Times New Roman" panose="02020603050405020304" pitchFamily="18" charset="0"/>
                              <a:cs typeface="Times New Roman" panose="02020603050405020304" pitchFamily="18" charset="0"/>
                            </a:rPr>
                            <a:t> ms</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11.084(15)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11.240(15)</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4269489247"/>
                      </a:ext>
                    </a:extLst>
                  </a:tr>
                  <a:tr h="419245">
                    <a:tc>
                      <a:txBody>
                        <a:bodyPr/>
                        <a:lstStyle/>
                        <a:p>
                          <a:pPr algn="ctr">
                            <a:lnSpc>
                              <a:spcPct val="115000"/>
                            </a:lnSpc>
                            <a:spcAft>
                              <a:spcPts val="1000"/>
                            </a:spcAft>
                          </a:pPr>
                          <a:r>
                            <a:rPr lang="en-US" sz="1000" baseline="30000">
                              <a:effectLst/>
                            </a:rPr>
                            <a:t>284</a:t>
                          </a:r>
                          <a:r>
                            <a:rPr lang="en-US" sz="1000">
                              <a:effectLst/>
                            </a:rPr>
                            <a:t>Fl</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SF</a:t>
                          </a:r>
                          <a:r>
                            <a:rPr lang="en-US" sz="1000" dirty="0">
                              <a:effectLst/>
                            </a:rPr>
                            <a:t>: 76</a:t>
                          </a:r>
                          <a14:m>
                            <m:oMath xmlns:m="http://schemas.openxmlformats.org/officeDocument/2006/math">
                              <m:m>
                                <m:mPr>
                                  <m:mcs>
                                    <m:mc>
                                      <m:mcPr>
                                        <m:count m:val="1"/>
                                        <m:mcJc m:val="center"/>
                                      </m:mcPr>
                                    </m:mc>
                                  </m:mcs>
                                  <m:ctrlPr>
                                    <a:rPr lang="ru-RU" sz="900" i="1">
                                      <a:effectLst/>
                                      <a:latin typeface="Cambria Math" panose="02040503050406030204" pitchFamily="18" charset="0"/>
                                    </a:rPr>
                                  </m:ctrlPr>
                                </m:mPr>
                                <m:mr>
                                  <m:e>
                                    <m:r>
                                      <a:rPr lang="en-US" sz="900">
                                        <a:effectLst/>
                                        <a:latin typeface="Cambria Math" panose="02040503050406030204" pitchFamily="18" charset="0"/>
                                      </a:rPr>
                                      <m:t>+9</m:t>
                                    </m:r>
                                  </m:e>
                                </m:mr>
                                <m:mr>
                                  <m:e>
                                    <m:r>
                                      <a:rPr lang="en-US" sz="900">
                                        <a:effectLst/>
                                        <a:latin typeface="Cambria Math" panose="02040503050406030204" pitchFamily="18" charset="0"/>
                                      </a:rPr>
                                      <m:t>−19</m:t>
                                    </m:r>
                                  </m:e>
                                </m:mr>
                              </m:m>
                            </m:oMath>
                          </a14:m>
                          <a:r>
                            <a:rPr lang="en-US" sz="1000" dirty="0">
                              <a:effectLst/>
                            </a:rPr>
                            <a:t>; </a:t>
                          </a: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2.5</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+1.2</m:t>
                                    </m:r>
                                  </m:e>
                                </m:mr>
                                <m:mr>
                                  <m:e>
                                    <m:r>
                                      <a:rPr lang="en-US" sz="1000">
                                        <a:effectLst/>
                                        <a:latin typeface="Cambria Math" panose="02040503050406030204" pitchFamily="18" charset="0"/>
                                      </a:rPr>
                                      <m:t>−0.6</m:t>
                                    </m:r>
                                  </m:e>
                                </m:mr>
                              </m:m>
                            </m:oMath>
                          </a14:m>
                          <a:r>
                            <a:rPr lang="en-US" sz="1000" dirty="0">
                              <a:effectLst/>
                              <a:latin typeface="Times New Roman" panose="02020603050405020304" pitchFamily="18" charset="0"/>
                              <a:cs typeface="Times New Roman" panose="02020603050405020304" pitchFamily="18" charset="0"/>
                            </a:rPr>
                            <a:t> ms</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10.570(17)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10.7</a:t>
                          </a:r>
                          <a:r>
                            <a:rPr lang="ru-RU" sz="1000" dirty="0">
                              <a:effectLst/>
                              <a:latin typeface="Times New Roman" panose="02020603050405020304" pitchFamily="18" charset="0"/>
                              <a:cs typeface="Times New Roman" panose="02020603050405020304" pitchFamily="18" charset="0"/>
                            </a:rPr>
                            <a:t>2</a:t>
                          </a:r>
                          <a:r>
                            <a:rPr lang="en-US" sz="1000" dirty="0">
                              <a:effectLst/>
                              <a:latin typeface="Times New Roman" panose="02020603050405020304" pitchFamily="18" charset="0"/>
                              <a:cs typeface="Times New Roman" panose="02020603050405020304" pitchFamily="18" charset="0"/>
                            </a:rPr>
                            <a:t>1(17)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10.4</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+8.4</m:t>
                                    </m:r>
                                  </m:e>
                                </m:mr>
                                <m:mr>
                                  <m:e>
                                    <m:r>
                                      <a:rPr lang="en-US" sz="1000">
                                        <a:effectLst/>
                                        <a:latin typeface="Cambria Math" panose="02040503050406030204" pitchFamily="18" charset="0"/>
                                      </a:rPr>
                                      <m:t>−5.4</m:t>
                                    </m:r>
                                  </m:e>
                                </m:mr>
                              </m:m>
                            </m:oMath>
                          </a14:m>
                          <a:r>
                            <a:rPr lang="en-US" sz="1000" dirty="0">
                              <a:effectLst/>
                              <a:latin typeface="Times New Roman" panose="02020603050405020304" pitchFamily="18" charset="0"/>
                              <a:cs typeface="Times New Roman" panose="02020603050405020304" pitchFamily="18" charset="0"/>
                            </a:rPr>
                            <a:t> ms</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3.2</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+2.0</m:t>
                                    </m:r>
                                  </m:e>
                                </m:mr>
                                <m:mr>
                                  <m:e>
                                    <m:r>
                                      <a:rPr lang="en-US" sz="1000">
                                        <a:effectLst/>
                                        <a:latin typeface="Cambria Math" panose="02040503050406030204" pitchFamily="18" charset="0"/>
                                      </a:rPr>
                                      <m:t>−0.9</m:t>
                                    </m:r>
                                  </m:e>
                                </m:mr>
                              </m:m>
                            </m:oMath>
                          </a14:m>
                          <a:r>
                            <a:rPr lang="en-US" sz="1000" dirty="0">
                              <a:effectLst/>
                              <a:latin typeface="Times New Roman" panose="02020603050405020304" pitchFamily="18" charset="0"/>
                              <a:cs typeface="Times New Roman" panose="02020603050405020304" pitchFamily="18" charset="0"/>
                            </a:rPr>
                            <a:t> ms</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2827258214"/>
                      </a:ext>
                    </a:extLst>
                  </a:tr>
                  <a:tr h="233978">
                    <a:tc>
                      <a:txBody>
                        <a:bodyPr/>
                        <a:lstStyle/>
                        <a:p>
                          <a:pPr algn="ctr">
                            <a:lnSpc>
                              <a:spcPct val="115000"/>
                            </a:lnSpc>
                            <a:spcAft>
                              <a:spcPts val="1000"/>
                            </a:spcAft>
                          </a:pPr>
                          <a:r>
                            <a:rPr lang="en-US" sz="1000" baseline="30000">
                              <a:effectLst/>
                            </a:rPr>
                            <a:t>280</a:t>
                          </a:r>
                          <a:r>
                            <a:rPr lang="en-US" sz="1000">
                              <a:effectLst/>
                            </a:rPr>
                            <a:t>Cn</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SF</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+18</m:t>
                                    </m:r>
                                  </m:e>
                                </m:mr>
                                <m:mr>
                                  <m:e>
                                    <m:r>
                                      <a:rPr lang="en-US" sz="1000">
                                        <a:effectLst/>
                                        <a:latin typeface="Cambria Math" panose="02040503050406030204" pitchFamily="18" charset="0"/>
                                      </a:rPr>
                                      <m:t>−4</m:t>
                                    </m:r>
                                  </m:e>
                                </m:mr>
                              </m:m>
                            </m:oMath>
                          </a14:m>
                          <a:r>
                            <a:rPr lang="en-US" sz="1000" dirty="0">
                              <a:effectLst/>
                              <a:latin typeface="Times New Roman" panose="02020603050405020304" pitchFamily="18" charset="0"/>
                              <a:cs typeface="Times New Roman" panose="02020603050405020304" pitchFamily="18" charset="0"/>
                            </a:rPr>
                            <a:t> ms</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2416786089"/>
                      </a:ext>
                    </a:extLst>
                  </a:tr>
                  <a:tr h="408103">
                    <a:tc>
                      <a:txBody>
                        <a:bodyPr/>
                        <a:lstStyle/>
                        <a:p>
                          <a:pPr algn="ctr">
                            <a:lnSpc>
                              <a:spcPct val="115000"/>
                            </a:lnSpc>
                            <a:spcAft>
                              <a:spcPts val="1000"/>
                            </a:spcAft>
                          </a:pPr>
                          <a:r>
                            <a:rPr lang="en-US" sz="1000" baseline="30000">
                              <a:effectLst/>
                            </a:rPr>
                            <a:t>289</a:t>
                          </a:r>
                          <a:r>
                            <a:rPr lang="en-US" sz="1000">
                              <a:effectLst/>
                            </a:rPr>
                            <a:t>Lv</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2.4</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+4.4</m:t>
                                    </m:r>
                                  </m:e>
                                </m:mr>
                                <m:mr>
                                  <m:e>
                                    <m:r>
                                      <a:rPr lang="en-US" sz="1000">
                                        <a:effectLst/>
                                        <a:latin typeface="Cambria Math" panose="02040503050406030204" pitchFamily="18" charset="0"/>
                                      </a:rPr>
                                      <m:t>−0.9</m:t>
                                    </m:r>
                                  </m:e>
                                </m:mr>
                              </m:m>
                            </m:oMath>
                          </a14:m>
                          <a:r>
                            <a:rPr lang="en-US" sz="1000" dirty="0">
                              <a:effectLst/>
                              <a:latin typeface="Times New Roman" panose="02020603050405020304" pitchFamily="18" charset="0"/>
                              <a:cs typeface="Times New Roman" panose="02020603050405020304" pitchFamily="18" charset="0"/>
                            </a:rPr>
                            <a:t> ms</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10.904(15)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11.057(15)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2492446606"/>
                      </a:ext>
                    </a:extLst>
                  </a:tr>
                  <a:tr h="322707">
                    <a:tc>
                      <a:txBody>
                        <a:bodyPr/>
                        <a:lstStyle/>
                        <a:p>
                          <a:pPr algn="ctr">
                            <a:lnSpc>
                              <a:spcPct val="115000"/>
                            </a:lnSpc>
                            <a:spcAft>
                              <a:spcPts val="1000"/>
                            </a:spcAft>
                          </a:pPr>
                          <a:r>
                            <a:rPr lang="en-US" sz="1000" baseline="30000">
                              <a:effectLst/>
                            </a:rPr>
                            <a:t>285</a:t>
                          </a:r>
                          <a:r>
                            <a:rPr lang="en-US" sz="1000">
                              <a:effectLst/>
                            </a:rPr>
                            <a:t>Fl</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86</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+43</m:t>
                                    </m:r>
                                  </m:e>
                                </m:mr>
                                <m:mr>
                                  <m:e>
                                    <m:r>
                                      <a:rPr lang="en-US" sz="1000">
                                        <a:effectLst/>
                                        <a:latin typeface="Cambria Math" panose="02040503050406030204" pitchFamily="18" charset="0"/>
                                      </a:rPr>
                                      <m:t>−21</m:t>
                                    </m:r>
                                  </m:e>
                                </m:mr>
                              </m:m>
                            </m:oMath>
                          </a14:m>
                          <a:r>
                            <a:rPr lang="en-US" sz="1000" dirty="0">
                              <a:effectLst/>
                              <a:latin typeface="Times New Roman" panose="02020603050405020304" pitchFamily="18" charset="0"/>
                              <a:cs typeface="Times New Roman" panose="02020603050405020304" pitchFamily="18" charset="0"/>
                            </a:rPr>
                            <a:t> ms</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10.450(17)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10.600(17)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1839806232"/>
                      </a:ext>
                    </a:extLst>
                  </a:tr>
                  <a:tr h="408652">
                    <a:tc>
                      <a:txBody>
                        <a:bodyPr/>
                        <a:lstStyle/>
                        <a:p>
                          <a:pPr algn="ctr">
                            <a:lnSpc>
                              <a:spcPct val="115000"/>
                            </a:lnSpc>
                            <a:spcAft>
                              <a:spcPts val="1000"/>
                            </a:spcAft>
                          </a:pPr>
                          <a:r>
                            <a:rPr lang="en-US" sz="1000" baseline="30000">
                              <a:effectLst/>
                            </a:rPr>
                            <a:t>281</a:t>
                          </a:r>
                          <a:r>
                            <a:rPr lang="en-US" sz="1000">
                              <a:effectLst/>
                            </a:rPr>
                            <a:t>Cn</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0.16</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+0.08</m:t>
                                    </m:r>
                                  </m:e>
                                </m:mr>
                                <m:mr>
                                  <m:e>
                                    <m:r>
                                      <a:rPr lang="en-US" sz="1000">
                                        <a:effectLst/>
                                        <a:latin typeface="Cambria Math" panose="02040503050406030204" pitchFamily="18" charset="0"/>
                                      </a:rPr>
                                      <m:t>−0.04</m:t>
                                    </m:r>
                                  </m:e>
                                </m:mr>
                              </m:m>
                            </m:oMath>
                          </a14:m>
                          <a:r>
                            <a:rPr lang="en-US" sz="1000" dirty="0">
                              <a:effectLst/>
                              <a:latin typeface="Times New Roman" panose="02020603050405020304" pitchFamily="18" charset="0"/>
                              <a:cs typeface="Times New Roman" panose="02020603050405020304" pitchFamily="18" charset="0"/>
                            </a:rPr>
                            <a:t> s</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10.270(17)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10.418(17)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4150860025"/>
                      </a:ext>
                    </a:extLst>
                  </a:tr>
                  <a:tr h="408652">
                    <a:tc>
                      <a:txBody>
                        <a:bodyPr/>
                        <a:lstStyle/>
                        <a:p>
                          <a:pPr algn="ctr">
                            <a:lnSpc>
                              <a:spcPct val="115000"/>
                            </a:lnSpc>
                            <a:spcAft>
                              <a:spcPts val="1000"/>
                            </a:spcAft>
                          </a:pPr>
                          <a:r>
                            <a:rPr lang="en-US" sz="1000" baseline="30000">
                              <a:effectLst/>
                            </a:rPr>
                            <a:t>277</a:t>
                          </a:r>
                          <a:r>
                            <a:rPr lang="en-US" sz="1000">
                              <a:effectLst/>
                            </a:rPr>
                            <a:t>Ds</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4.0</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+1.8</m:t>
                                    </m:r>
                                  </m:e>
                                </m:mr>
                                <m:mr>
                                  <m:e>
                                    <m:r>
                                      <a:rPr lang="en-US" sz="1000">
                                        <a:effectLst/>
                                        <a:latin typeface="Cambria Math" panose="02040503050406030204" pitchFamily="18" charset="0"/>
                                      </a:rPr>
                                      <m:t>−1.0</m:t>
                                    </m:r>
                                  </m:e>
                                </m:mr>
                              </m:m>
                            </m:oMath>
                          </a14:m>
                          <a:r>
                            <a:rPr lang="en-US" sz="1000" dirty="0">
                              <a:effectLst/>
                              <a:latin typeface="Times New Roman" panose="02020603050405020304" pitchFamily="18" charset="0"/>
                              <a:cs typeface="Times New Roman" panose="02020603050405020304" pitchFamily="18" charset="0"/>
                            </a:rPr>
                            <a:t> ms</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10.538(17)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10.692(17)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1617819803"/>
                      </a:ext>
                    </a:extLst>
                  </a:tr>
                  <a:tr h="408652">
                    <a:tc>
                      <a:txBody>
                        <a:bodyPr/>
                        <a:lstStyle/>
                        <a:p>
                          <a:pPr algn="ctr">
                            <a:lnSpc>
                              <a:spcPct val="115000"/>
                            </a:lnSpc>
                            <a:spcAft>
                              <a:spcPts val="1000"/>
                            </a:spcAft>
                          </a:pPr>
                          <a:r>
                            <a:rPr lang="en-US" sz="1000" baseline="30000">
                              <a:effectLst/>
                            </a:rPr>
                            <a:t>273</a:t>
                          </a:r>
                          <a:r>
                            <a:rPr lang="en-US" sz="1000">
                              <a:effectLst/>
                            </a:rPr>
                            <a:t>Hs</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0.68</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+0.30</m:t>
                                    </m:r>
                                  </m:e>
                                </m:mr>
                                <m:mr>
                                  <m:e>
                                    <m:r>
                                      <a:rPr lang="en-US" sz="1000">
                                        <a:effectLst/>
                                        <a:latin typeface="Cambria Math" panose="02040503050406030204" pitchFamily="18" charset="0"/>
                                      </a:rPr>
                                      <m:t>−0.16</m:t>
                                    </m:r>
                                  </m:e>
                                </m:mr>
                              </m:m>
                            </m:oMath>
                          </a14:m>
                          <a:r>
                            <a:rPr lang="en-US" sz="1000" dirty="0">
                              <a:effectLst/>
                              <a:latin typeface="Times New Roman" panose="02020603050405020304" pitchFamily="18" charset="0"/>
                              <a:cs typeface="Times New Roman" panose="02020603050405020304" pitchFamily="18" charset="0"/>
                            </a:rPr>
                            <a:t> s</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9.509(17)</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9.650(17)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3861111322"/>
                      </a:ext>
                    </a:extLst>
                  </a:tr>
                  <a:tr h="425062">
                    <a:tc>
                      <a:txBody>
                        <a:bodyPr/>
                        <a:lstStyle/>
                        <a:p>
                          <a:pPr algn="ctr">
                            <a:lnSpc>
                              <a:spcPct val="115000"/>
                            </a:lnSpc>
                            <a:spcAft>
                              <a:spcPts val="1000"/>
                            </a:spcAft>
                          </a:pPr>
                          <a:r>
                            <a:rPr lang="en-US" sz="1000" baseline="30000">
                              <a:effectLst/>
                            </a:rPr>
                            <a:t>269</a:t>
                          </a:r>
                          <a:r>
                            <a:rPr lang="en-US" sz="1000">
                              <a:effectLst/>
                            </a:rPr>
                            <a:t>Sg</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100" dirty="0">
                              <a:effectLst/>
                              <a:latin typeface="Symbol" panose="05050102010706020507" pitchFamily="18" charset="2"/>
                              <a:ea typeface="Times New Roman" panose="02020603050405020304" pitchFamily="18" charset="0"/>
                              <a:cs typeface="Times New Roman" panose="02020603050405020304" pitchFamily="18" charset="0"/>
                            </a:rPr>
                            <a:t>a</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87</a:t>
                          </a:r>
                          <a14:m>
                            <m:oMath xmlns:m="http://schemas.openxmlformats.org/officeDocument/2006/math">
                              <m:m>
                                <m:mPr>
                                  <m:mcs>
                                    <m:mc>
                                      <m:mcPr>
                                        <m:count m:val="1"/>
                                        <m:mcJc m:val="center"/>
                                      </m:mcPr>
                                    </m:mc>
                                  </m:mcs>
                                  <m:ctrlPr>
                                    <a:rPr lang="ru-RU" sz="1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000" i="1">
                                        <a:effectLst/>
                                        <a:latin typeface="Cambria Math" panose="02040503050406030204" pitchFamily="18" charset="0"/>
                                        <a:ea typeface="Times New Roman" panose="02020603050405020304" pitchFamily="18" charset="0"/>
                                        <a:cs typeface="Times New Roman" panose="02020603050405020304" pitchFamily="18" charset="0"/>
                                      </a:rPr>
                                      <m:t>+6</m:t>
                                    </m:r>
                                  </m:e>
                                </m:mr>
                                <m:mr>
                                  <m:e>
                                    <m:r>
                                      <a:rPr lang="en-US" sz="1000" i="1">
                                        <a:effectLst/>
                                        <a:latin typeface="Cambria Math" panose="02040503050406030204" pitchFamily="18" charset="0"/>
                                        <a:ea typeface="Times New Roman" panose="02020603050405020304" pitchFamily="18" charset="0"/>
                                        <a:cs typeface="Times New Roman" panose="02020603050405020304" pitchFamily="18" charset="0"/>
                                      </a:rPr>
                                      <m:t>−23</m:t>
                                    </m:r>
                                  </m:e>
                                </m:mr>
                              </m:m>
                            </m:oMath>
                          </a14:m>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tc>
                    <a:tc>
                      <a:txBody>
                        <a:bodyPr/>
                        <a:lstStyle/>
                        <a:p>
                          <a:pPr algn="ctr">
                            <a:lnSpc>
                              <a:spcPct val="115000"/>
                            </a:lnSpc>
                            <a:spcAft>
                              <a:spcPts val="10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13</a:t>
                          </a:r>
                          <a14:m>
                            <m:oMath xmlns:m="http://schemas.openxmlformats.org/officeDocument/2006/math">
                              <m:m>
                                <m:mPr>
                                  <m:mcs>
                                    <m:mc>
                                      <m:mcPr>
                                        <m:count m:val="1"/>
                                        <m:mcJc m:val="center"/>
                                      </m:mcPr>
                                    </m:mc>
                                  </m:mcs>
                                  <m:ctrlPr>
                                    <a:rPr lang="ru-RU" sz="1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000" i="1">
                                        <a:effectLst/>
                                        <a:latin typeface="Cambria Math" panose="02040503050406030204" pitchFamily="18" charset="0"/>
                                        <a:ea typeface="Times New Roman" panose="02020603050405020304" pitchFamily="18" charset="0"/>
                                        <a:cs typeface="Times New Roman" panose="02020603050405020304" pitchFamily="18" charset="0"/>
                                      </a:rPr>
                                      <m:t>+6</m:t>
                                    </m:r>
                                  </m:e>
                                </m:mr>
                                <m:mr>
                                  <m:e>
                                    <m:r>
                                      <a:rPr lang="en-US" sz="1000" i="1">
                                        <a:effectLst/>
                                        <a:latin typeface="Cambria Math" panose="02040503050406030204" pitchFamily="18" charset="0"/>
                                        <a:ea typeface="Times New Roman" panose="02020603050405020304" pitchFamily="18" charset="0"/>
                                        <a:cs typeface="Times New Roman" panose="02020603050405020304" pitchFamily="18" charset="0"/>
                                      </a:rPr>
                                      <m:t>−4</m:t>
                                    </m:r>
                                  </m:e>
                                </m:mr>
                              </m:m>
                            </m:oMath>
                          </a14:m>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min</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tc>
                    <a:tc>
                      <a:txBody>
                        <a:bodyPr/>
                        <a:lstStyle/>
                        <a:p>
                          <a:pPr algn="ctr">
                            <a:lnSpc>
                              <a:spcPct val="115000"/>
                            </a:lnSpc>
                            <a:spcAft>
                              <a:spcPts val="10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8.423(15)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tc>
                    <a:tc>
                      <a:txBody>
                        <a:bodyPr/>
                        <a:lstStyle/>
                        <a:p>
                          <a:pPr algn="ctr">
                            <a:lnSpc>
                              <a:spcPct val="115000"/>
                            </a:lnSpc>
                            <a:spcAft>
                              <a:spcPts val="10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8.550(15)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tc>
                    <a:tc>
                      <a:txBody>
                        <a:bodyPr/>
                        <a:lstStyle/>
                        <a:p>
                          <a:pPr algn="ctr">
                            <a:lnSpc>
                              <a:spcPct val="115000"/>
                            </a:lnSpc>
                            <a:spcAft>
                              <a:spcPts val="10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14</a:t>
                          </a:r>
                          <a14:m>
                            <m:oMath xmlns:m="http://schemas.openxmlformats.org/officeDocument/2006/math">
                              <m:m>
                                <m:mPr>
                                  <m:mcs>
                                    <m:mc>
                                      <m:mcPr>
                                        <m:count m:val="1"/>
                                        <m:mcJc m:val="center"/>
                                      </m:mcPr>
                                    </m:mc>
                                  </m:mcs>
                                  <m:ctrlPr>
                                    <a:rPr lang="ru-RU" sz="1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000" i="1">
                                        <a:effectLst/>
                                        <a:latin typeface="Cambria Math" panose="02040503050406030204" pitchFamily="18" charset="0"/>
                                        <a:ea typeface="Times New Roman" panose="02020603050405020304" pitchFamily="18" charset="0"/>
                                        <a:cs typeface="Times New Roman" panose="02020603050405020304" pitchFamily="18" charset="0"/>
                                      </a:rPr>
                                      <m:t>+9</m:t>
                                    </m:r>
                                  </m:e>
                                </m:mr>
                                <m:mr>
                                  <m:e>
                                    <m:r>
                                      <a:rPr lang="en-US" sz="1000" i="1">
                                        <a:effectLst/>
                                        <a:latin typeface="Cambria Math" panose="02040503050406030204" pitchFamily="18" charset="0"/>
                                        <a:ea typeface="Times New Roman" panose="02020603050405020304" pitchFamily="18" charset="0"/>
                                        <a:cs typeface="Times New Roman" panose="02020603050405020304" pitchFamily="18" charset="0"/>
                                      </a:rPr>
                                      <m:t>−3</m:t>
                                    </m:r>
                                  </m:e>
                                </m:mr>
                              </m:m>
                            </m:oMath>
                          </a14:m>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min</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tc>
                    <a:tc>
                      <a:txBody>
                        <a:bodyPr/>
                        <a:lstStyle/>
                        <a:p>
                          <a:pPr algn="ctr">
                            <a:lnSpc>
                              <a:spcPct val="115000"/>
                            </a:lnSpc>
                            <a:spcAft>
                              <a:spcPts val="10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1.6</a:t>
                          </a:r>
                          <a14:m>
                            <m:oMath xmlns:m="http://schemas.openxmlformats.org/officeDocument/2006/math">
                              <m:m>
                                <m:mPr>
                                  <m:mcs>
                                    <m:mc>
                                      <m:mcPr>
                                        <m:count m:val="1"/>
                                        <m:mcJc m:val="center"/>
                                      </m:mcPr>
                                    </m:mc>
                                  </m:mcs>
                                  <m:ctrlPr>
                                    <a:rPr lang="ru-RU" sz="1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000" i="1">
                                        <a:effectLst/>
                                        <a:latin typeface="Cambria Math" panose="02040503050406030204" pitchFamily="18" charset="0"/>
                                        <a:ea typeface="Times New Roman" panose="02020603050405020304" pitchFamily="18" charset="0"/>
                                        <a:cs typeface="Times New Roman" panose="02020603050405020304" pitchFamily="18" charset="0"/>
                                      </a:rPr>
                                      <m:t>+1.9</m:t>
                                    </m:r>
                                  </m:e>
                                </m:mr>
                                <m:mr>
                                  <m:e>
                                    <m:r>
                                      <a:rPr lang="en-US" sz="1000" i="1">
                                        <a:effectLst/>
                                        <a:latin typeface="Cambria Math" panose="02040503050406030204" pitchFamily="18" charset="0"/>
                                        <a:ea typeface="Times New Roman" panose="02020603050405020304" pitchFamily="18" charset="0"/>
                                        <a:cs typeface="Times New Roman" panose="02020603050405020304" pitchFamily="18" charset="0"/>
                                      </a:rPr>
                                      <m:t>−1.1</m:t>
                                    </m:r>
                                  </m:e>
                                </m:mr>
                              </m:m>
                            </m:oMath>
                          </a14:m>
                          <a:r>
                            <a:rPr lang="en-US" sz="1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h</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tc>
                    <a:extLst>
                      <a:ext uri="{0D108BD9-81ED-4DB2-BD59-A6C34878D82A}">
                        <a16:rowId xmlns:a16="http://schemas.microsoft.com/office/drawing/2014/main" val="4255346132"/>
                      </a:ext>
                    </a:extLst>
                  </a:tr>
                  <a:tr h="408652">
                    <a:tc>
                      <a:txBody>
                        <a:bodyPr/>
                        <a:lstStyle/>
                        <a:p>
                          <a:pPr algn="ctr">
                            <a:lnSpc>
                              <a:spcPct val="115000"/>
                            </a:lnSpc>
                            <a:spcAft>
                              <a:spcPts val="1000"/>
                            </a:spcAft>
                          </a:pPr>
                          <a:r>
                            <a:rPr lang="en-US" sz="1000" baseline="30000">
                              <a:effectLst/>
                            </a:rPr>
                            <a:t>265</a:t>
                          </a:r>
                          <a:r>
                            <a:rPr lang="en-US" sz="1000">
                              <a:effectLst/>
                            </a:rPr>
                            <a:t>Rf</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rPr>
                            <a:t>SF</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ru-RU" sz="1000" dirty="0">
                              <a:effectLst/>
                              <a:latin typeface="Times New Roman" panose="02020603050405020304" pitchFamily="18" charset="0"/>
                              <a:cs typeface="Times New Roman" panose="02020603050405020304" pitchFamily="18" charset="0"/>
                            </a:rPr>
                            <a:t>1</a:t>
                          </a:r>
                          <a:r>
                            <a:rPr lang="en-US" sz="1000" dirty="0">
                              <a:effectLst/>
                              <a:latin typeface="Times New Roman" panose="02020603050405020304" pitchFamily="18" charset="0"/>
                              <a:cs typeface="Times New Roman" panose="02020603050405020304" pitchFamily="18" charset="0"/>
                            </a:rPr>
                            <a:t>.</a:t>
                          </a:r>
                          <a:r>
                            <a:rPr lang="ru-RU" sz="1000" dirty="0">
                              <a:effectLst/>
                              <a:latin typeface="Times New Roman" panose="02020603050405020304" pitchFamily="18" charset="0"/>
                              <a:cs typeface="Times New Roman" panose="02020603050405020304" pitchFamily="18" charset="0"/>
                            </a:rPr>
                            <a:t>3</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+0.8</m:t>
                                    </m:r>
                                  </m:e>
                                </m:mr>
                                <m:mr>
                                  <m:e>
                                    <m:r>
                                      <a:rPr lang="en-US" sz="1000">
                                        <a:effectLst/>
                                        <a:latin typeface="Cambria Math" panose="02040503050406030204" pitchFamily="18" charset="0"/>
                                      </a:rPr>
                                      <m:t>−0.3</m:t>
                                    </m:r>
                                  </m:e>
                                </m:mr>
                              </m:m>
                            </m:oMath>
                          </a14:m>
                          <a:r>
                            <a:rPr lang="en-US" sz="1000" dirty="0">
                              <a:effectLst/>
                              <a:latin typeface="Times New Roman" panose="02020603050405020304" pitchFamily="18" charset="0"/>
                              <a:cs typeface="Times New Roman" panose="02020603050405020304" pitchFamily="18" charset="0"/>
                            </a:rPr>
                            <a:t> min</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highlight>
                                <a:srgbClr val="FFFF00"/>
                              </a:highligh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1201611182"/>
                      </a:ext>
                    </a:extLst>
                  </a:tr>
                </a:tbl>
              </a:graphicData>
            </a:graphic>
          </p:graphicFrame>
        </mc:Choice>
        <mc:Fallback xmlns="">
          <p:graphicFrame>
            <p:nvGraphicFramePr>
              <p:cNvPr id="2" name="Таблица 1">
                <a:extLst>
                  <a:ext uri="{FF2B5EF4-FFF2-40B4-BE49-F238E27FC236}">
                    <a16:creationId xmlns:a16="http://schemas.microsoft.com/office/drawing/2014/main" id="{1B7369C7-08B4-0290-A973-C146D91B7EF5}"/>
                  </a:ext>
                </a:extLst>
              </p:cNvPr>
              <p:cNvGraphicFramePr>
                <a:graphicFrameLocks noGrp="1"/>
              </p:cNvGraphicFramePr>
              <p:nvPr>
                <p:extLst>
                  <p:ext uri="{D42A27DB-BD31-4B8C-83A1-F6EECF244321}">
                    <p14:modId xmlns:p14="http://schemas.microsoft.com/office/powerpoint/2010/main" val="542028104"/>
                  </p:ext>
                </p:extLst>
              </p:nvPr>
            </p:nvGraphicFramePr>
            <p:xfrm>
              <a:off x="1979712" y="476672"/>
              <a:ext cx="5184576" cy="4565476"/>
            </p:xfrm>
            <a:graphic>
              <a:graphicData uri="http://schemas.openxmlformats.org/drawingml/2006/table">
                <a:tbl>
                  <a:tblPr firstRow="1" firstCol="1" bandRow="1">
                    <a:tableStyleId>{073A0DAA-6AF3-43AB-8588-CEC1D06C72B9}</a:tableStyleId>
                  </a:tblPr>
                  <a:tblGrid>
                    <a:gridCol w="544845">
                      <a:extLst>
                        <a:ext uri="{9D8B030D-6E8A-4147-A177-3AD203B41FA5}">
                          <a16:colId xmlns:a16="http://schemas.microsoft.com/office/drawing/2014/main" val="1920443586"/>
                        </a:ext>
                      </a:extLst>
                    </a:gridCol>
                    <a:gridCol w="785924">
                      <a:extLst>
                        <a:ext uri="{9D8B030D-6E8A-4147-A177-3AD203B41FA5}">
                          <a16:colId xmlns:a16="http://schemas.microsoft.com/office/drawing/2014/main" val="757085184"/>
                        </a:ext>
                      </a:extLst>
                    </a:gridCol>
                    <a:gridCol w="817480">
                      <a:extLst>
                        <a:ext uri="{9D8B030D-6E8A-4147-A177-3AD203B41FA5}">
                          <a16:colId xmlns:a16="http://schemas.microsoft.com/office/drawing/2014/main" val="2470949077"/>
                        </a:ext>
                      </a:extLst>
                    </a:gridCol>
                    <a:gridCol w="669072">
                      <a:extLst>
                        <a:ext uri="{9D8B030D-6E8A-4147-A177-3AD203B41FA5}">
                          <a16:colId xmlns:a16="http://schemas.microsoft.com/office/drawing/2014/main" val="943304382"/>
                        </a:ext>
                      </a:extLst>
                    </a:gridCol>
                    <a:gridCol w="669072">
                      <a:extLst>
                        <a:ext uri="{9D8B030D-6E8A-4147-A177-3AD203B41FA5}">
                          <a16:colId xmlns:a16="http://schemas.microsoft.com/office/drawing/2014/main" val="2278757657"/>
                        </a:ext>
                      </a:extLst>
                    </a:gridCol>
                    <a:gridCol w="834087">
                      <a:extLst>
                        <a:ext uri="{9D8B030D-6E8A-4147-A177-3AD203B41FA5}">
                          <a16:colId xmlns:a16="http://schemas.microsoft.com/office/drawing/2014/main" val="916239647"/>
                        </a:ext>
                      </a:extLst>
                    </a:gridCol>
                    <a:gridCol w="864096">
                      <a:extLst>
                        <a:ext uri="{9D8B030D-6E8A-4147-A177-3AD203B41FA5}">
                          <a16:colId xmlns:a16="http://schemas.microsoft.com/office/drawing/2014/main" val="190249155"/>
                        </a:ext>
                      </a:extLst>
                    </a:gridCol>
                  </a:tblGrid>
                  <a:tr h="655951">
                    <a:tc>
                      <a:txBody>
                        <a:bodyPr/>
                        <a:lstStyle/>
                        <a:p>
                          <a:pPr algn="ctr">
                            <a:lnSpc>
                              <a:spcPct val="115000"/>
                            </a:lnSpc>
                            <a:spcAft>
                              <a:spcPts val="1000"/>
                            </a:spcAft>
                          </a:pPr>
                          <a:r>
                            <a:rPr lang="en-US" sz="1000" dirty="0">
                              <a:effectLst/>
                            </a:rPr>
                            <a:t>Nucleus</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rPr>
                            <a:t>Decay mode, branch (%) </a:t>
                          </a:r>
                          <a:r>
                            <a:rPr lang="en-US" sz="1000" baseline="30000">
                              <a:effectLst/>
                            </a:rPr>
                            <a:t>a,b</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rPr>
                            <a:t>Half-life </a:t>
                          </a:r>
                          <a:r>
                            <a:rPr lang="en-US" sz="1000" baseline="30000">
                              <a:effectLst/>
                            </a:rPr>
                            <a:t>b</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rPr>
                            <a:t>E</a:t>
                          </a:r>
                          <a:r>
                            <a:rPr lang="en-US" sz="1000" baseline="-25000">
                              <a:effectLst/>
                            </a:rPr>
                            <a:t>a</a:t>
                          </a:r>
                          <a:r>
                            <a:rPr lang="en-US" sz="1000">
                              <a:effectLst/>
                            </a:rPr>
                            <a:t> (MeV) </a:t>
                          </a:r>
                          <a:r>
                            <a:rPr lang="en-US" sz="1000" baseline="30000">
                              <a:effectLst/>
                            </a:rPr>
                            <a:t>c</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rPr>
                            <a:t>Q</a:t>
                          </a:r>
                          <a:r>
                            <a:rPr lang="en-US" sz="1000" baseline="-25000">
                              <a:effectLst/>
                            </a:rPr>
                            <a:t>a</a:t>
                          </a:r>
                          <a:r>
                            <a:rPr lang="en-US" sz="1000">
                              <a:effectLst/>
                            </a:rPr>
                            <a:t> (MeV) </a:t>
                          </a:r>
                          <a:r>
                            <a:rPr lang="en-US" sz="1000" baseline="30000">
                              <a:effectLst/>
                            </a:rPr>
                            <a:t>c</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rPr>
                            <a:t>T</a:t>
                          </a:r>
                          <a:r>
                            <a:rPr lang="en-US" sz="1000" baseline="-25000" dirty="0">
                              <a:effectLst/>
                              <a:latin typeface="Symbol" panose="05050102010706020507" pitchFamily="18" charset="2"/>
                            </a:rPr>
                            <a:t>a</a:t>
                          </a:r>
                          <a:r>
                            <a:rPr lang="en-US" sz="1000" dirty="0">
                              <a:effectLst/>
                            </a:rPr>
                            <a:t> </a:t>
                          </a:r>
                          <a:r>
                            <a:rPr lang="en-US" sz="1000" baseline="30000" dirty="0">
                              <a:effectLst/>
                            </a:rPr>
                            <a:t>b</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rPr>
                            <a:t>T</a:t>
                          </a:r>
                          <a:r>
                            <a:rPr lang="en-US" sz="1000" baseline="-25000">
                              <a:effectLst/>
                            </a:rPr>
                            <a:t>SF</a:t>
                          </a:r>
                          <a:r>
                            <a:rPr lang="en-US" sz="1000">
                              <a:effectLst/>
                            </a:rPr>
                            <a:t> </a:t>
                          </a:r>
                          <a:r>
                            <a:rPr lang="en-US" sz="1000" baseline="30000">
                              <a:effectLst/>
                            </a:rPr>
                            <a:t>b</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190263173"/>
                      </a:ext>
                    </a:extLst>
                  </a:tr>
                  <a:tr h="408652">
                    <a:tc>
                      <a:txBody>
                        <a:bodyPr/>
                        <a:lstStyle/>
                        <a:p>
                          <a:pPr algn="ctr">
                            <a:lnSpc>
                              <a:spcPct val="115000"/>
                            </a:lnSpc>
                            <a:spcAft>
                              <a:spcPts val="1000"/>
                            </a:spcAft>
                          </a:pPr>
                          <a:r>
                            <a:rPr lang="en-US" sz="1000" baseline="30000">
                              <a:effectLst/>
                            </a:rPr>
                            <a:t>288</a:t>
                          </a:r>
                          <a:r>
                            <a:rPr lang="en-US" sz="1000">
                              <a:effectLst/>
                            </a:rPr>
                            <a:t>Lv</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164179" t="-167164" r="-375373" b="-861194"/>
                          </a:stretch>
                        </a:blipFill>
                      </a:tcPr>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11.084(15)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11.240(15)</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4269489247"/>
                      </a:ext>
                    </a:extLst>
                  </a:tr>
                  <a:tr h="419245">
                    <a:tc>
                      <a:txBody>
                        <a:bodyPr/>
                        <a:lstStyle/>
                        <a:p>
                          <a:pPr algn="ctr">
                            <a:lnSpc>
                              <a:spcPct val="115000"/>
                            </a:lnSpc>
                            <a:spcAft>
                              <a:spcPts val="1000"/>
                            </a:spcAft>
                          </a:pPr>
                          <a:r>
                            <a:rPr lang="en-US" sz="1000" baseline="30000">
                              <a:effectLst/>
                            </a:rPr>
                            <a:t>284</a:t>
                          </a:r>
                          <a:r>
                            <a:rPr lang="en-US" sz="1000">
                              <a:effectLst/>
                            </a:rPr>
                            <a:t>Fl</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70543" t="-259420" r="-493798" b="-736232"/>
                          </a:stretch>
                        </a:blipFill>
                      </a:tcPr>
                    </a:tc>
                    <a:tc>
                      <a:txBody>
                        <a:bodyPr/>
                        <a:lstStyle/>
                        <a:p>
                          <a:endParaRPr lang="ru-RU"/>
                        </a:p>
                      </a:txBody>
                      <a:tcPr marL="31283" marR="31283" marT="0" marB="0">
                        <a:blipFill>
                          <a:blip r:embed="rId2"/>
                          <a:stretch>
                            <a:fillRect l="-164179" t="-259420" r="-375373" b="-736232"/>
                          </a:stretch>
                        </a:blipFill>
                      </a:tcPr>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10.570(17)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10.7</a:t>
                          </a:r>
                          <a:r>
                            <a:rPr lang="ru-RU" sz="1000" dirty="0">
                              <a:effectLst/>
                              <a:latin typeface="Times New Roman" panose="02020603050405020304" pitchFamily="18" charset="0"/>
                              <a:cs typeface="Times New Roman" panose="02020603050405020304" pitchFamily="18" charset="0"/>
                            </a:rPr>
                            <a:t>2</a:t>
                          </a:r>
                          <a:r>
                            <a:rPr lang="en-US" sz="1000" dirty="0">
                              <a:effectLst/>
                              <a:latin typeface="Times New Roman" panose="02020603050405020304" pitchFamily="18" charset="0"/>
                              <a:cs typeface="Times New Roman" panose="02020603050405020304" pitchFamily="18" charset="0"/>
                            </a:rPr>
                            <a:t>1(17)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418978" t="-259420" r="-106569" b="-736232"/>
                          </a:stretch>
                        </a:blipFill>
                      </a:tcPr>
                    </a:tc>
                    <a:tc>
                      <a:txBody>
                        <a:bodyPr/>
                        <a:lstStyle/>
                        <a:p>
                          <a:endParaRPr lang="ru-RU"/>
                        </a:p>
                      </a:txBody>
                      <a:tcPr marL="31283" marR="31283" marT="0" marB="0">
                        <a:blipFill>
                          <a:blip r:embed="rId2"/>
                          <a:stretch>
                            <a:fillRect l="-500704" t="-259420" r="-2817" b="-736232"/>
                          </a:stretch>
                        </a:blipFill>
                      </a:tcPr>
                    </a:tc>
                    <a:extLst>
                      <a:ext uri="{0D108BD9-81ED-4DB2-BD59-A6C34878D82A}">
                        <a16:rowId xmlns:a16="http://schemas.microsoft.com/office/drawing/2014/main" val="2827258214"/>
                      </a:ext>
                    </a:extLst>
                  </a:tr>
                  <a:tr h="291148">
                    <a:tc>
                      <a:txBody>
                        <a:bodyPr/>
                        <a:lstStyle/>
                        <a:p>
                          <a:pPr algn="ctr">
                            <a:lnSpc>
                              <a:spcPct val="115000"/>
                            </a:lnSpc>
                            <a:spcAft>
                              <a:spcPts val="1000"/>
                            </a:spcAft>
                          </a:pPr>
                          <a:r>
                            <a:rPr lang="en-US" sz="1000" baseline="30000">
                              <a:effectLst/>
                            </a:rPr>
                            <a:t>280</a:t>
                          </a:r>
                          <a:r>
                            <a:rPr lang="en-US" sz="1000">
                              <a:effectLst/>
                            </a:rPr>
                            <a:t>Cn</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SF</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164179" t="-516667" r="-375373" b="-958333"/>
                          </a:stretch>
                        </a:blipFill>
                      </a:tcPr>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2416786089"/>
                      </a:ext>
                    </a:extLst>
                  </a:tr>
                  <a:tr h="408103">
                    <a:tc>
                      <a:txBody>
                        <a:bodyPr/>
                        <a:lstStyle/>
                        <a:p>
                          <a:pPr algn="ctr">
                            <a:lnSpc>
                              <a:spcPct val="115000"/>
                            </a:lnSpc>
                            <a:spcAft>
                              <a:spcPts val="1000"/>
                            </a:spcAft>
                          </a:pPr>
                          <a:r>
                            <a:rPr lang="en-US" sz="1000" baseline="30000">
                              <a:effectLst/>
                            </a:rPr>
                            <a:t>289</a:t>
                          </a:r>
                          <a:r>
                            <a:rPr lang="en-US" sz="1000">
                              <a:effectLst/>
                            </a:rPr>
                            <a:t>Lv</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164179" t="-441791" r="-375373" b="-586567"/>
                          </a:stretch>
                        </a:blipFill>
                      </a:tcPr>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10.904(15)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11.057(15)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2492446606"/>
                      </a:ext>
                    </a:extLst>
                  </a:tr>
                  <a:tr h="322707">
                    <a:tc>
                      <a:txBody>
                        <a:bodyPr/>
                        <a:lstStyle/>
                        <a:p>
                          <a:pPr algn="ctr">
                            <a:lnSpc>
                              <a:spcPct val="115000"/>
                            </a:lnSpc>
                            <a:spcAft>
                              <a:spcPts val="1000"/>
                            </a:spcAft>
                          </a:pPr>
                          <a:r>
                            <a:rPr lang="en-US" sz="1000" baseline="30000">
                              <a:effectLst/>
                            </a:rPr>
                            <a:t>285</a:t>
                          </a:r>
                          <a:r>
                            <a:rPr lang="en-US" sz="1000">
                              <a:effectLst/>
                            </a:rPr>
                            <a:t>Fl</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164179" t="-684906" r="-375373" b="-641509"/>
                          </a:stretch>
                        </a:blipFill>
                      </a:tcPr>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10.450(17)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10.600(17)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1839806232"/>
                      </a:ext>
                    </a:extLst>
                  </a:tr>
                  <a:tr h="408652">
                    <a:tc>
                      <a:txBody>
                        <a:bodyPr/>
                        <a:lstStyle/>
                        <a:p>
                          <a:pPr algn="ctr">
                            <a:lnSpc>
                              <a:spcPct val="115000"/>
                            </a:lnSpc>
                            <a:spcAft>
                              <a:spcPts val="1000"/>
                            </a:spcAft>
                          </a:pPr>
                          <a:r>
                            <a:rPr lang="en-US" sz="1000" baseline="30000">
                              <a:effectLst/>
                            </a:rPr>
                            <a:t>281</a:t>
                          </a:r>
                          <a:r>
                            <a:rPr lang="en-US" sz="1000">
                              <a:effectLst/>
                            </a:rPr>
                            <a:t>Cn</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164179" t="-620896" r="-375373" b="-407463"/>
                          </a:stretch>
                        </a:blipFill>
                      </a:tcPr>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10.270(17)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10.418(17)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4150860025"/>
                      </a:ext>
                    </a:extLst>
                  </a:tr>
                  <a:tr h="408652">
                    <a:tc>
                      <a:txBody>
                        <a:bodyPr/>
                        <a:lstStyle/>
                        <a:p>
                          <a:pPr algn="ctr">
                            <a:lnSpc>
                              <a:spcPct val="115000"/>
                            </a:lnSpc>
                            <a:spcAft>
                              <a:spcPts val="1000"/>
                            </a:spcAft>
                          </a:pPr>
                          <a:r>
                            <a:rPr lang="en-US" sz="1000" baseline="30000">
                              <a:effectLst/>
                            </a:rPr>
                            <a:t>277</a:t>
                          </a:r>
                          <a:r>
                            <a:rPr lang="en-US" sz="1000">
                              <a:effectLst/>
                            </a:rPr>
                            <a:t>Ds</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164179" t="-720896" r="-375373" b="-307463"/>
                          </a:stretch>
                        </a:blipFill>
                      </a:tcPr>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10.538(17)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10.692(17)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1617819803"/>
                      </a:ext>
                    </a:extLst>
                  </a:tr>
                  <a:tr h="408652">
                    <a:tc>
                      <a:txBody>
                        <a:bodyPr/>
                        <a:lstStyle/>
                        <a:p>
                          <a:pPr algn="ctr">
                            <a:lnSpc>
                              <a:spcPct val="115000"/>
                            </a:lnSpc>
                            <a:spcAft>
                              <a:spcPts val="1000"/>
                            </a:spcAft>
                          </a:pPr>
                          <a:r>
                            <a:rPr lang="en-US" sz="1000" baseline="30000">
                              <a:effectLst/>
                            </a:rPr>
                            <a:t>273</a:t>
                          </a:r>
                          <a:r>
                            <a:rPr lang="en-US" sz="1000">
                              <a:effectLst/>
                            </a:rPr>
                            <a:t>Hs</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164179" t="-820896" r="-375373" b="-207463"/>
                          </a:stretch>
                        </a:blipFill>
                      </a:tcPr>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9.509(17)</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9.650(17)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3861111322"/>
                      </a:ext>
                    </a:extLst>
                  </a:tr>
                  <a:tr h="425062">
                    <a:tc>
                      <a:txBody>
                        <a:bodyPr/>
                        <a:lstStyle/>
                        <a:p>
                          <a:pPr algn="ctr">
                            <a:lnSpc>
                              <a:spcPct val="115000"/>
                            </a:lnSpc>
                            <a:spcAft>
                              <a:spcPts val="1000"/>
                            </a:spcAft>
                          </a:pPr>
                          <a:r>
                            <a:rPr lang="en-US" sz="1000" baseline="30000">
                              <a:effectLst/>
                            </a:rPr>
                            <a:t>269</a:t>
                          </a:r>
                          <a:r>
                            <a:rPr lang="en-US" sz="1000">
                              <a:effectLst/>
                            </a:rPr>
                            <a:t>Sg</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6195" marR="36195" marT="0" marB="0">
                        <a:blipFill>
                          <a:blip r:embed="rId2"/>
                          <a:stretch>
                            <a:fillRect l="-70543" t="-881429" r="-493798" b="-98571"/>
                          </a:stretch>
                        </a:blipFill>
                      </a:tcPr>
                    </a:tc>
                    <a:tc>
                      <a:txBody>
                        <a:bodyPr/>
                        <a:lstStyle/>
                        <a:p>
                          <a:endParaRPr lang="ru-RU"/>
                        </a:p>
                      </a:txBody>
                      <a:tcPr marL="36195" marR="36195" marT="0" marB="0">
                        <a:blipFill>
                          <a:blip r:embed="rId2"/>
                          <a:stretch>
                            <a:fillRect l="-164179" t="-881429" r="-375373" b="-98571"/>
                          </a:stretch>
                        </a:blipFill>
                      </a:tcPr>
                    </a:tc>
                    <a:tc>
                      <a:txBody>
                        <a:bodyPr/>
                        <a:lstStyle/>
                        <a:p>
                          <a:pPr algn="ctr">
                            <a:lnSpc>
                              <a:spcPct val="115000"/>
                            </a:lnSpc>
                            <a:spcAft>
                              <a:spcPts val="10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8.423(15)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tc>
                    <a:tc>
                      <a:txBody>
                        <a:bodyPr/>
                        <a:lstStyle/>
                        <a:p>
                          <a:pPr algn="ctr">
                            <a:lnSpc>
                              <a:spcPct val="115000"/>
                            </a:lnSpc>
                            <a:spcAft>
                              <a:spcPts val="10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8.550(15)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tc>
                    <a:tc>
                      <a:txBody>
                        <a:bodyPr/>
                        <a:lstStyle/>
                        <a:p>
                          <a:endParaRPr lang="ru-RU"/>
                        </a:p>
                      </a:txBody>
                      <a:tcPr marL="36195" marR="36195" marT="0" marB="0">
                        <a:blipFill>
                          <a:blip r:embed="rId2"/>
                          <a:stretch>
                            <a:fillRect l="-418978" t="-881429" r="-106569" b="-98571"/>
                          </a:stretch>
                        </a:blipFill>
                      </a:tcPr>
                    </a:tc>
                    <a:tc>
                      <a:txBody>
                        <a:bodyPr/>
                        <a:lstStyle/>
                        <a:p>
                          <a:endParaRPr lang="ru-RU"/>
                        </a:p>
                      </a:txBody>
                      <a:tcPr marL="36195" marR="36195" marT="0" marB="0">
                        <a:blipFill>
                          <a:blip r:embed="rId2"/>
                          <a:stretch>
                            <a:fillRect l="-500704" t="-881429" r="-2817" b="-98571"/>
                          </a:stretch>
                        </a:blipFill>
                      </a:tcPr>
                    </a:tc>
                    <a:extLst>
                      <a:ext uri="{0D108BD9-81ED-4DB2-BD59-A6C34878D82A}">
                        <a16:rowId xmlns:a16="http://schemas.microsoft.com/office/drawing/2014/main" val="4255346132"/>
                      </a:ext>
                    </a:extLst>
                  </a:tr>
                  <a:tr h="408652">
                    <a:tc>
                      <a:txBody>
                        <a:bodyPr/>
                        <a:lstStyle/>
                        <a:p>
                          <a:pPr algn="ctr">
                            <a:lnSpc>
                              <a:spcPct val="115000"/>
                            </a:lnSpc>
                            <a:spcAft>
                              <a:spcPts val="1000"/>
                            </a:spcAft>
                          </a:pPr>
                          <a:r>
                            <a:rPr lang="en-US" sz="1000" baseline="30000">
                              <a:effectLst/>
                            </a:rPr>
                            <a:t>265</a:t>
                          </a:r>
                          <a:r>
                            <a:rPr lang="en-US" sz="1000">
                              <a:effectLst/>
                            </a:rPr>
                            <a:t>Rf</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rPr>
                            <a:t>SF</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164179" t="-1025373" r="-375373" b="-2985"/>
                          </a:stretch>
                        </a:blipFill>
                      </a:tcPr>
                    </a:tc>
                    <a:tc>
                      <a:txBody>
                        <a:bodyPr/>
                        <a:lstStyle/>
                        <a:p>
                          <a:pPr algn="ctr">
                            <a:lnSpc>
                              <a:spcPct val="115000"/>
                            </a:lnSpc>
                            <a:spcAft>
                              <a:spcPts val="1000"/>
                            </a:spcAft>
                          </a:pPr>
                          <a:r>
                            <a:rPr lang="en-US" sz="10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highlight>
                                <a:srgbClr val="FFFF00"/>
                              </a:highligh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1201611182"/>
                      </a:ext>
                    </a:extLst>
                  </a:tr>
                </a:tbl>
              </a:graphicData>
            </a:graphic>
          </p:graphicFrame>
        </mc:Fallback>
      </mc:AlternateContent>
      <p:sp>
        <p:nvSpPr>
          <p:cNvPr id="3" name="TextBox 2">
            <a:extLst>
              <a:ext uri="{FF2B5EF4-FFF2-40B4-BE49-F238E27FC236}">
                <a16:creationId xmlns:a16="http://schemas.microsoft.com/office/drawing/2014/main" id="{9B04CFFB-113F-A2EB-5FCF-D78CBF819517}"/>
              </a:ext>
            </a:extLst>
          </p:cNvPr>
          <p:cNvSpPr txBox="1"/>
          <p:nvPr/>
        </p:nvSpPr>
        <p:spPr>
          <a:xfrm>
            <a:off x="1979712" y="5085184"/>
            <a:ext cx="5184576" cy="1393587"/>
          </a:xfrm>
          <a:prstGeom prst="rect">
            <a:avLst/>
          </a:prstGeom>
          <a:noFill/>
        </p:spPr>
        <p:txBody>
          <a:bodyPr wrap="square" rtlCol="0">
            <a:spAutoFit/>
          </a:bodyPr>
          <a:lstStyle/>
          <a:p>
            <a:pPr indent="252095" algn="just">
              <a:lnSpc>
                <a:spcPct val="115000"/>
              </a:lnSpc>
              <a:spcAft>
                <a:spcPts val="1000"/>
              </a:spcAft>
            </a:pP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Branch is given for the most probable decay mode (a or SF). The branching ratio is not listed when only one decay mode was observed.</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15000"/>
              </a:lnSpc>
              <a:spcAft>
                <a:spcPts val="1000"/>
              </a:spcAft>
            </a:pP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Error bars correspond to 68%-confidence level.</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15000"/>
              </a:lnSpc>
              <a:spcAft>
                <a:spcPts val="1000"/>
              </a:spcAft>
            </a:pP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Energy uncertainties (standard deviations) given in parentheses correspond to the data with the best energy resolution.</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id="{013E50FB-8A6C-5C45-B3C4-4F05E0AAB9F4}"/>
              </a:ext>
            </a:extLst>
          </p:cNvPr>
          <p:cNvSpPr txBox="1">
            <a:spLocks noChangeArrowheads="1"/>
          </p:cNvSpPr>
          <p:nvPr/>
        </p:nvSpPr>
        <p:spPr bwMode="auto">
          <a:xfrm>
            <a:off x="1403648" y="-243408"/>
            <a:ext cx="6336704"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Decay properties of observed isotopes</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Tree>
    <p:extLst>
      <p:ext uri="{BB962C8B-B14F-4D97-AF65-F5344CB8AC3E}">
        <p14:creationId xmlns:p14="http://schemas.microsoft.com/office/powerpoint/2010/main" val="1341068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8FC28EAF-7A41-A39B-E77D-D875A6ED220C}"/>
              </a:ext>
            </a:extLst>
          </p:cNvPr>
          <p:cNvPicPr>
            <a:picLocks noChangeAspect="1"/>
          </p:cNvPicPr>
          <p:nvPr/>
        </p:nvPicPr>
        <p:blipFill>
          <a:blip r:embed="rId2" cstate="print">
            <a:extLst>
              <a:ext uri="{28A0092B-C50C-407E-A947-70E740481C1C}">
                <a14:useLocalDpi xmlns:a14="http://schemas.microsoft.com/office/drawing/2010/main" val="0"/>
              </a:ext>
            </a:extLst>
          </a:blip>
          <a:srcRect l="4102" t="6217" r="23225" b="2568"/>
          <a:stretch/>
        </p:blipFill>
        <p:spPr>
          <a:xfrm>
            <a:off x="26991" y="1772816"/>
            <a:ext cx="4104457" cy="3600400"/>
          </a:xfrm>
          <a:prstGeom prst="rect">
            <a:avLst/>
          </a:prstGeom>
        </p:spPr>
      </p:pic>
      <p:pic>
        <p:nvPicPr>
          <p:cNvPr id="9" name="Рисунок 8">
            <a:extLst>
              <a:ext uri="{FF2B5EF4-FFF2-40B4-BE49-F238E27FC236}">
                <a16:creationId xmlns:a16="http://schemas.microsoft.com/office/drawing/2014/main" id="{D34AC89F-CE7D-ED6C-E298-B6E9E2625CC8}"/>
              </a:ext>
            </a:extLst>
          </p:cNvPr>
          <p:cNvPicPr>
            <a:picLocks noChangeAspect="1"/>
          </p:cNvPicPr>
          <p:nvPr/>
        </p:nvPicPr>
        <p:blipFill>
          <a:blip r:embed="rId3" cstate="print">
            <a:extLst>
              <a:ext uri="{28A0092B-C50C-407E-A947-70E740481C1C}">
                <a14:useLocalDpi xmlns:a14="http://schemas.microsoft.com/office/drawing/2010/main" val="0"/>
              </a:ext>
            </a:extLst>
          </a:blip>
          <a:srcRect l="1741" t="7614" r="9491"/>
          <a:stretch/>
        </p:blipFill>
        <p:spPr>
          <a:xfrm>
            <a:off x="4131448" y="1844824"/>
            <a:ext cx="4955511" cy="3600400"/>
          </a:xfrm>
          <a:prstGeom prst="rect">
            <a:avLst/>
          </a:prstGeom>
        </p:spPr>
      </p:pic>
      <p:sp>
        <p:nvSpPr>
          <p:cNvPr id="10" name="Rectangle 2">
            <a:extLst>
              <a:ext uri="{FF2B5EF4-FFF2-40B4-BE49-F238E27FC236}">
                <a16:creationId xmlns:a16="http://schemas.microsoft.com/office/drawing/2014/main" id="{05E9F607-29A9-845D-9A51-2258DD8945B7}"/>
              </a:ext>
            </a:extLst>
          </p:cNvPr>
          <p:cNvSpPr txBox="1">
            <a:spLocks noChangeArrowheads="1"/>
          </p:cNvSpPr>
          <p:nvPr/>
        </p:nvSpPr>
        <p:spPr bwMode="auto">
          <a:xfrm>
            <a:off x="1619672" y="0"/>
            <a:ext cx="5904656"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Decay properties of observed isotopes</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Tree>
    <p:extLst>
      <p:ext uri="{BB962C8B-B14F-4D97-AF65-F5344CB8AC3E}">
        <p14:creationId xmlns:p14="http://schemas.microsoft.com/office/powerpoint/2010/main" val="1669230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581611-A9FE-2326-C477-225BB6566F22}"/>
              </a:ext>
            </a:extLst>
          </p:cNvPr>
          <p:cNvSpPr txBox="1">
            <a:spLocks noChangeArrowheads="1"/>
          </p:cNvSpPr>
          <p:nvPr/>
        </p:nvSpPr>
        <p:spPr bwMode="auto">
          <a:xfrm>
            <a:off x="2555776" y="0"/>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Decay properties of observed isotopes</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pic>
        <p:nvPicPr>
          <p:cNvPr id="4" name="Рисунок 3">
            <a:extLst>
              <a:ext uri="{FF2B5EF4-FFF2-40B4-BE49-F238E27FC236}">
                <a16:creationId xmlns:a16="http://schemas.microsoft.com/office/drawing/2014/main" id="{2DD85E6D-AF9F-865E-C497-9FE6D0FE5465}"/>
              </a:ext>
            </a:extLst>
          </p:cNvPr>
          <p:cNvPicPr>
            <a:picLocks noChangeAspect="1"/>
          </p:cNvPicPr>
          <p:nvPr/>
        </p:nvPicPr>
        <p:blipFill>
          <a:blip r:embed="rId2" cstate="print"/>
          <a:stretch>
            <a:fillRect/>
          </a:stretch>
        </p:blipFill>
        <p:spPr>
          <a:xfrm>
            <a:off x="1358348" y="1142607"/>
            <a:ext cx="6427303" cy="4572786"/>
          </a:xfrm>
          <a:prstGeom prst="rect">
            <a:avLst/>
          </a:prstGeom>
        </p:spPr>
      </p:pic>
    </p:spTree>
    <p:extLst>
      <p:ext uri="{BB962C8B-B14F-4D97-AF65-F5344CB8AC3E}">
        <p14:creationId xmlns:p14="http://schemas.microsoft.com/office/powerpoint/2010/main" val="155257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AFD9F1-8820-E548-7C55-FF5824B5B224}"/>
              </a:ext>
            </a:extLst>
          </p:cNvPr>
          <p:cNvSpPr txBox="1"/>
          <p:nvPr/>
        </p:nvSpPr>
        <p:spPr>
          <a:xfrm>
            <a:off x="683568" y="275576"/>
            <a:ext cx="7776864" cy="830997"/>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latin typeface="+mn-lt"/>
              </a:rPr>
              <a:t>25 years of observation of first superheavy element decay chain</a:t>
            </a:r>
            <a:endParaRPr lang="ru-RU" sz="2400" dirty="0">
              <a:effectLst>
                <a:outerShdw blurRad="38100" dist="38100" dir="2700000" algn="tl">
                  <a:srgbClr val="000000">
                    <a:alpha val="43137"/>
                  </a:srgbClr>
                </a:outerShdw>
              </a:effectLst>
              <a:latin typeface="+mn-lt"/>
            </a:endParaRPr>
          </a:p>
        </p:txBody>
      </p:sp>
      <p:pic>
        <p:nvPicPr>
          <p:cNvPr id="3" name="Рисунок 2">
            <a:extLst>
              <a:ext uri="{FF2B5EF4-FFF2-40B4-BE49-F238E27FC236}">
                <a16:creationId xmlns:a16="http://schemas.microsoft.com/office/drawing/2014/main" id="{626B38F1-7440-DAA5-0D0C-4D383BD79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546" y="1123270"/>
            <a:ext cx="5920907" cy="5184576"/>
          </a:xfrm>
          <a:prstGeom prst="rect">
            <a:avLst/>
          </a:prstGeom>
        </p:spPr>
      </p:pic>
    </p:spTree>
    <p:extLst>
      <p:ext uri="{BB962C8B-B14F-4D97-AF65-F5344CB8AC3E}">
        <p14:creationId xmlns:p14="http://schemas.microsoft.com/office/powerpoint/2010/main" val="3434094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1A7E40A-DF8B-C021-9EFE-793E7B900155}"/>
              </a:ext>
            </a:extLst>
          </p:cNvPr>
          <p:cNvPicPr>
            <a:picLocks noChangeAspect="1"/>
          </p:cNvPicPr>
          <p:nvPr/>
        </p:nvPicPr>
        <p:blipFill>
          <a:blip r:embed="rId2" cstate="print"/>
          <a:srcRect l="7825" t="8209" r="30341" b="4975"/>
          <a:stretch>
            <a:fillRect/>
          </a:stretch>
        </p:blipFill>
        <p:spPr>
          <a:xfrm>
            <a:off x="2125040" y="1340768"/>
            <a:ext cx="4893920" cy="4803515"/>
          </a:xfrm>
          <a:prstGeom prst="rect">
            <a:avLst/>
          </a:prstGeom>
        </p:spPr>
      </p:pic>
      <p:sp>
        <p:nvSpPr>
          <p:cNvPr id="3" name="Rectangle 2">
            <a:extLst>
              <a:ext uri="{FF2B5EF4-FFF2-40B4-BE49-F238E27FC236}">
                <a16:creationId xmlns:a16="http://schemas.microsoft.com/office/drawing/2014/main" id="{3872CE39-523D-3569-460D-C613C08A79F6}"/>
              </a:ext>
            </a:extLst>
          </p:cNvPr>
          <p:cNvSpPr txBox="1">
            <a:spLocks noChangeArrowheads="1"/>
          </p:cNvSpPr>
          <p:nvPr/>
        </p:nvSpPr>
        <p:spPr bwMode="auto">
          <a:xfrm>
            <a:off x="2555776" y="0"/>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en-US"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Production cross-sections of superheavy elements</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
        <p:nvSpPr>
          <p:cNvPr id="4" name="TextBox 3"/>
          <p:cNvSpPr txBox="1"/>
          <p:nvPr/>
        </p:nvSpPr>
        <p:spPr>
          <a:xfrm>
            <a:off x="7007133" y="3741487"/>
            <a:ext cx="2136867" cy="738664"/>
          </a:xfrm>
          <a:prstGeom prst="rect">
            <a:avLst/>
          </a:prstGeom>
          <a:noFill/>
        </p:spPr>
        <p:txBody>
          <a:bodyPr wrap="none" rtlCol="0">
            <a:spAutoFit/>
          </a:bodyPr>
          <a:lstStyle/>
          <a:p>
            <a:r>
              <a:rPr lang="en-US" sz="1400" baseline="30000" dirty="0"/>
              <a:t>50</a:t>
            </a:r>
            <a:r>
              <a:rPr lang="en-US" sz="1400" dirty="0"/>
              <a:t>Ti + </a:t>
            </a:r>
            <a:r>
              <a:rPr lang="en-US" sz="1400" baseline="30000" dirty="0"/>
              <a:t>244</a:t>
            </a:r>
            <a:r>
              <a:rPr lang="en-US" sz="1400" dirty="0"/>
              <a:t>Pu</a:t>
            </a:r>
            <a:br>
              <a:rPr lang="en-US" sz="1400" dirty="0"/>
            </a:br>
            <a:r>
              <a:rPr lang="en-US" sz="1400" dirty="0"/>
              <a:t>J.M. Gates </a:t>
            </a:r>
            <a:r>
              <a:rPr lang="en-US" sz="1400" i="1" dirty="0"/>
              <a:t>et al</a:t>
            </a:r>
            <a:r>
              <a:rPr lang="en-US" sz="1400" dirty="0"/>
              <a:t>.</a:t>
            </a:r>
          </a:p>
          <a:p>
            <a:r>
              <a:rPr lang="en-US" sz="1400" dirty="0" err="1"/>
              <a:t>PRL</a:t>
            </a:r>
            <a:r>
              <a:rPr lang="en-US" sz="1400" dirty="0"/>
              <a:t> </a:t>
            </a:r>
            <a:r>
              <a:rPr lang="ru-RU" sz="1400" dirty="0"/>
              <a:t>133, 172502 (2024)</a:t>
            </a:r>
          </a:p>
        </p:txBody>
      </p:sp>
    </p:spTree>
    <p:extLst>
      <p:ext uri="{BB962C8B-B14F-4D97-AF65-F5344CB8AC3E}">
        <p14:creationId xmlns:p14="http://schemas.microsoft.com/office/powerpoint/2010/main" val="46237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72CE39-523D-3569-460D-C613C08A79F6}"/>
              </a:ext>
            </a:extLst>
          </p:cNvPr>
          <p:cNvSpPr txBox="1">
            <a:spLocks noChangeArrowheads="1"/>
          </p:cNvSpPr>
          <p:nvPr/>
        </p:nvSpPr>
        <p:spPr bwMode="auto">
          <a:xfrm>
            <a:off x="2555776" y="0"/>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en-US"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Production cross-sections of superheavy elements</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
        <p:nvSpPr>
          <p:cNvPr id="6" name="TextBox 5"/>
          <p:cNvSpPr txBox="1"/>
          <p:nvPr/>
        </p:nvSpPr>
        <p:spPr>
          <a:xfrm>
            <a:off x="6660232" y="4509120"/>
            <a:ext cx="1409360" cy="646331"/>
          </a:xfrm>
          <a:prstGeom prst="rect">
            <a:avLst/>
          </a:prstGeom>
          <a:noFill/>
        </p:spPr>
        <p:txBody>
          <a:bodyPr wrap="none" rtlCol="0">
            <a:spAutoFit/>
          </a:bodyPr>
          <a:lstStyle/>
          <a:p>
            <a:r>
              <a:rPr lang="en-US" dirty="0"/>
              <a:t>119: ~10 </a:t>
            </a:r>
            <a:r>
              <a:rPr lang="en-US" dirty="0" err="1"/>
              <a:t>fb</a:t>
            </a:r>
            <a:endParaRPr lang="en-US" dirty="0"/>
          </a:p>
          <a:p>
            <a:r>
              <a:rPr lang="en-US" dirty="0"/>
              <a:t>120: ~2.5 </a:t>
            </a:r>
            <a:r>
              <a:rPr lang="en-US" dirty="0" err="1"/>
              <a:t>fb</a:t>
            </a:r>
            <a:endParaRPr lang="ru-RU" dirty="0"/>
          </a:p>
        </p:txBody>
      </p:sp>
      <p:sp>
        <p:nvSpPr>
          <p:cNvPr id="7" name="TextBox 6"/>
          <p:cNvSpPr txBox="1"/>
          <p:nvPr/>
        </p:nvSpPr>
        <p:spPr>
          <a:xfrm>
            <a:off x="4716016" y="5602014"/>
            <a:ext cx="4266757" cy="923330"/>
          </a:xfrm>
          <a:prstGeom prst="rect">
            <a:avLst/>
          </a:prstGeom>
          <a:noFill/>
        </p:spPr>
        <p:txBody>
          <a:bodyPr wrap="square" rtlCol="0">
            <a:spAutoFit/>
          </a:bodyPr>
          <a:lstStyle/>
          <a:p>
            <a:r>
              <a:rPr lang="en-US" dirty="0"/>
              <a:t>Gates 2024:                25-50 fb Z=120</a:t>
            </a:r>
          </a:p>
          <a:p>
            <a:r>
              <a:rPr lang="de-DE" dirty="0" err="1"/>
              <a:t>Khuyagbaatar</a:t>
            </a:r>
            <a:r>
              <a:rPr lang="de-DE" dirty="0"/>
              <a:t> 2024:        </a:t>
            </a:r>
            <a:r>
              <a:rPr lang="ru-RU" dirty="0"/>
              <a:t> </a:t>
            </a:r>
            <a:r>
              <a:rPr lang="en-US" dirty="0"/>
              <a:t>20 fb Z=119</a:t>
            </a:r>
          </a:p>
          <a:p>
            <a:r>
              <a:rPr lang="en-US" dirty="0"/>
              <a:t>                                           6 fb Z=120</a:t>
            </a:r>
            <a:endParaRPr lang="ru-RU" dirty="0"/>
          </a:p>
        </p:txBody>
      </p:sp>
      <p:pic>
        <p:nvPicPr>
          <p:cNvPr id="4" name="Рисунок 3">
            <a:extLst>
              <a:ext uri="{FF2B5EF4-FFF2-40B4-BE49-F238E27FC236}">
                <a16:creationId xmlns:a16="http://schemas.microsoft.com/office/drawing/2014/main" id="{F21C0CF1-E80F-20FD-5B17-1CDA31B9A3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3469" y="908720"/>
            <a:ext cx="7053086" cy="4937770"/>
          </a:xfrm>
          <a:prstGeom prst="rect">
            <a:avLst/>
          </a:prstGeom>
        </p:spPr>
      </p:pic>
    </p:spTree>
    <p:extLst>
      <p:ext uri="{BB962C8B-B14F-4D97-AF65-F5344CB8AC3E}">
        <p14:creationId xmlns:p14="http://schemas.microsoft.com/office/powerpoint/2010/main" val="462377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15516" y="44624"/>
            <a:ext cx="8712968"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en-US" altLang="ja-JP" sz="22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DGFRS-2: Results of experiments</a:t>
            </a:r>
            <a:endParaRPr kumimoji="0" lang="ru-RU" sz="2000" b="1" i="1"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3" name="Rectangle 2"/>
          <p:cNvSpPr txBox="1">
            <a:spLocks noChangeArrowheads="1"/>
          </p:cNvSpPr>
          <p:nvPr/>
        </p:nvSpPr>
        <p:spPr bwMode="auto">
          <a:xfrm>
            <a:off x="899592" y="1484784"/>
            <a:ext cx="7344816" cy="41764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57200" indent="-457200" algn="ctr">
              <a:defRPr/>
            </a:pPr>
            <a:r>
              <a:rPr lang="en-US" altLang="ja-JP" sz="20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a:t>
            </a:r>
            <a:r>
              <a:rPr lang="ru-RU" altLang="ja-JP" sz="20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r>
              <a:rPr lang="en-US" altLang="ja-JP"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a:t>
            </a:r>
            <a:r>
              <a:rPr lang="en-US" altLang="ja-JP" sz="20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altLang="ja-JP"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p>
          <a:p>
            <a:pPr marL="457200" indent="-457200">
              <a:defRPr/>
            </a:pP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Cross section of the actinide</a:t>
            </a:r>
            <a:r>
              <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a:t>
            </a:r>
            <a:r>
              <a:rPr lang="ru-RU" altLang="ja-JP" b="1" kern="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reaction (decrease by ~150)</a:t>
            </a:r>
            <a:endPar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defRPr/>
            </a:pP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Synthesis of new isotope</a:t>
            </a:r>
            <a:r>
              <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288</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Lv</a:t>
            </a:r>
            <a:endPar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defRPr/>
            </a:pP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Confirmation of</a:t>
            </a:r>
            <a:r>
              <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a:t>
            </a:r>
            <a:r>
              <a:rPr lang="ru-RU"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a:t>
            </a:r>
          </a:p>
          <a:p>
            <a:pPr marL="457200" indent="-457200" algn="ctr">
              <a:defRPr/>
            </a:pPr>
            <a:r>
              <a:rPr lang="en-US" altLang="ja-JP" sz="20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242</a:t>
            </a:r>
            <a:r>
              <a:rPr lang="en-US" altLang="ja-JP"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a:t>
            </a:r>
            <a:r>
              <a:rPr lang="en-US" altLang="ja-JP" sz="20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50</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a:t>
            </a:r>
            <a:endParaRPr lang="en-US" altLang="ja-JP"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defRPr/>
            </a:pP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Cross section of reaction (decrease by ~10)</a:t>
            </a:r>
          </a:p>
          <a:p>
            <a:pPr marL="457200" lvl="0" indent="-457200">
              <a:defRPr/>
            </a:pP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Synthesis of new isotopes</a:t>
            </a:r>
            <a:r>
              <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289</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Lv and </a:t>
            </a:r>
            <a:r>
              <a:rPr lang="en-US"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280</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Cn</a:t>
            </a:r>
            <a:endPar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defRPr/>
            </a:pPr>
            <a:r>
              <a:rPr lang="en-US" altLang="ja-JP" b="1" kern="0" dirty="0">
                <a:effectLst>
                  <a:outerShdw blurRad="38100" dist="38100" dir="2700000" algn="tl">
                    <a:srgbClr val="000000">
                      <a:alpha val="43137"/>
                    </a:srgbClr>
                  </a:outerShdw>
                </a:effectLst>
                <a:latin typeface="Symbol" pitchFamily="18" charset="2"/>
                <a:cs typeface="Calibri" pitchFamily="34" charset="0"/>
              </a:rPr>
              <a:t>a</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-decay of </a:t>
            </a:r>
            <a:r>
              <a:rPr lang="en-US"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a:t>
            </a:r>
            <a:r>
              <a:rPr lang="ru-RU"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a:t>
            </a:r>
          </a:p>
          <a:p>
            <a:pPr marL="457200" lvl="0" indent="-457200">
              <a:defRPr/>
            </a:pP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 observation of </a:t>
            </a:r>
            <a:r>
              <a:rPr lang="en-US" altLang="ja-JP" b="1" i="1" kern="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altLang="ja-JP" b="1" kern="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t>
            </a:r>
            <a:r>
              <a:rPr lang="en-US" altLang="ja-JP" b="1" i="1" kern="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-evaporation channel</a:t>
            </a:r>
          </a:p>
          <a:p>
            <a:pPr marL="457200" lvl="0" indent="-457200">
              <a:defRPr/>
            </a:pPr>
            <a:endPar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r>
              <a:rPr lang="en-US" b="1" dirty="0">
                <a:effectLst>
                  <a:outerShdw blurRad="38100" dist="38100" dir="2700000" algn="tl">
                    <a:srgbClr val="000000">
                      <a:alpha val="43137"/>
                    </a:srgbClr>
                  </a:outerShdw>
                </a:effectLst>
                <a:latin typeface="Times New Roman" pitchFamily="18" charset="0"/>
                <a:cs typeface="Times New Roman" pitchFamily="18" charset="0"/>
              </a:rPr>
              <a:t>C</a:t>
            </a:r>
            <a:r>
              <a:rPr lang="ru-RU" b="1" dirty="0" err="1">
                <a:effectLst>
                  <a:outerShdw blurRad="38100" dist="38100" dir="2700000" algn="tl">
                    <a:srgbClr val="000000">
                      <a:alpha val="43137"/>
                    </a:srgbClr>
                  </a:outerShdw>
                </a:effectLst>
                <a:latin typeface="Times New Roman" pitchFamily="18" charset="0"/>
                <a:cs typeface="Times New Roman" pitchFamily="18" charset="0"/>
              </a:rPr>
              <a:t>ross</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section</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of</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the</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reaction</a:t>
            </a:r>
            <a:r>
              <a:rPr lang="en-US" b="1" dirty="0">
                <a:effectLst>
                  <a:outerShdw blurRad="38100" dist="38100" dir="2700000" algn="tl">
                    <a:srgbClr val="000000">
                      <a:alpha val="43137"/>
                    </a:srgbClr>
                  </a:outerShdw>
                </a:effectLst>
                <a:latin typeface="Times New Roman" pitchFamily="18" charset="0"/>
                <a:cs typeface="Times New Roman" pitchFamily="18" charset="0"/>
              </a:rPr>
              <a:t> with </a:t>
            </a:r>
            <a:r>
              <a:rPr lang="ru-RU" b="1" baseline="30000" dirty="0">
                <a:effectLst>
                  <a:outerShdw blurRad="38100" dist="38100" dir="2700000" algn="tl">
                    <a:srgbClr val="000000">
                      <a:alpha val="43137"/>
                    </a:srgbClr>
                  </a:outerShdw>
                </a:effectLst>
                <a:latin typeface="Times New Roman" pitchFamily="18" charset="0"/>
                <a:cs typeface="Times New Roman" pitchFamily="18" charset="0"/>
              </a:rPr>
              <a:t>5</a:t>
            </a:r>
            <a:r>
              <a:rPr lang="en-US" b="1" baseline="30000" dirty="0">
                <a:effectLst>
                  <a:outerShdw blurRad="38100" dist="38100" dir="2700000" algn="tl">
                    <a:srgbClr val="000000">
                      <a:alpha val="43137"/>
                    </a:srgbClr>
                  </a:outerShdw>
                </a:effectLst>
                <a:latin typeface="Times New Roman" pitchFamily="18" charset="0"/>
                <a:cs typeface="Times New Roman" pitchFamily="18" charset="0"/>
              </a:rPr>
              <a:t>0</a:t>
            </a:r>
            <a:r>
              <a:rPr lang="en-US" b="1" dirty="0">
                <a:effectLst>
                  <a:outerShdw blurRad="38100" dist="38100" dir="2700000" algn="tl">
                    <a:srgbClr val="000000">
                      <a:alpha val="43137"/>
                    </a:srgbClr>
                  </a:outerShdw>
                </a:effectLst>
                <a:latin typeface="Times New Roman" pitchFamily="18" charset="0"/>
                <a:cs typeface="Times New Roman" pitchFamily="18" charset="0"/>
              </a:rPr>
              <a:t>Ti</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en-US" b="1" dirty="0">
                <a:effectLst>
                  <a:outerShdw blurRad="38100" dist="38100" dir="2700000" algn="tl">
                    <a:srgbClr val="000000">
                      <a:alpha val="43137"/>
                    </a:srgbClr>
                  </a:outerShdw>
                </a:effectLst>
                <a:latin typeface="Times New Roman" pitchFamily="18" charset="0"/>
                <a:cs typeface="Times New Roman" pitchFamily="18" charset="0"/>
              </a:rPr>
              <a:t>is</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en-US" b="1" dirty="0">
                <a:effectLst>
                  <a:outerShdw blurRad="38100" dist="38100" dir="2700000" algn="tl">
                    <a:srgbClr val="000000">
                      <a:alpha val="43137"/>
                    </a:srgbClr>
                  </a:outerShdw>
                </a:effectLst>
                <a:latin typeface="Times New Roman" pitchFamily="18" charset="0"/>
                <a:cs typeface="Times New Roman" pitchFamily="18" charset="0"/>
              </a:rPr>
              <a:t>~</a:t>
            </a:r>
            <a:r>
              <a:rPr lang="ru-RU" b="1" dirty="0">
                <a:effectLst>
                  <a:outerShdw blurRad="38100" dist="38100" dir="2700000" algn="tl">
                    <a:srgbClr val="000000">
                      <a:alpha val="43137"/>
                    </a:srgbClr>
                  </a:outerShdw>
                </a:effectLst>
                <a:latin typeface="Times New Roman" pitchFamily="18" charset="0"/>
                <a:cs typeface="Times New Roman" pitchFamily="18" charset="0"/>
              </a:rPr>
              <a:t>15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times</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l</a:t>
            </a:r>
            <a:r>
              <a:rPr lang="en-US" b="1" dirty="0" err="1">
                <a:effectLst>
                  <a:outerShdw blurRad="38100" dist="38100" dir="2700000" algn="tl">
                    <a:srgbClr val="000000">
                      <a:alpha val="43137"/>
                    </a:srgbClr>
                  </a:outerShdw>
                </a:effectLst>
                <a:latin typeface="Times New Roman" pitchFamily="18" charset="0"/>
                <a:cs typeface="Times New Roman" pitchFamily="18" charset="0"/>
              </a:rPr>
              <a:t>arg</a:t>
            </a:r>
            <a:r>
              <a:rPr lang="ru-RU" b="1" dirty="0" err="1">
                <a:effectLst>
                  <a:outerShdw blurRad="38100" dist="38100" dir="2700000" algn="tl">
                    <a:srgbClr val="000000">
                      <a:alpha val="43137"/>
                    </a:srgbClr>
                  </a:outerShdw>
                </a:effectLst>
                <a:latin typeface="Times New Roman" pitchFamily="18" charset="0"/>
                <a:cs typeface="Times New Roman" pitchFamily="18" charset="0"/>
              </a:rPr>
              <a:t>er</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than</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en-US" b="1" dirty="0">
                <a:effectLst>
                  <a:outerShdw blurRad="38100" dist="38100" dir="2700000" algn="tl">
                    <a:srgbClr val="000000">
                      <a:alpha val="43137"/>
                    </a:srgbClr>
                  </a:outerShdw>
                </a:effectLst>
                <a:latin typeface="Times New Roman" pitchFamily="18" charset="0"/>
                <a:cs typeface="Times New Roman" pitchFamily="18" charset="0"/>
              </a:rPr>
              <a:t>with </a:t>
            </a:r>
            <a:r>
              <a:rPr lang="ru-RU" b="1" baseline="30000" dirty="0">
                <a:effectLst>
                  <a:outerShdw blurRad="38100" dist="38100" dir="2700000" algn="tl">
                    <a:srgbClr val="000000">
                      <a:alpha val="43137"/>
                    </a:srgbClr>
                  </a:outerShdw>
                </a:effectLst>
                <a:latin typeface="Times New Roman" pitchFamily="18" charset="0"/>
                <a:cs typeface="Times New Roman" pitchFamily="18" charset="0"/>
              </a:rPr>
              <a:t>5</a:t>
            </a:r>
            <a:r>
              <a:rPr lang="en-US" b="1" baseline="30000" dirty="0">
                <a:effectLst>
                  <a:outerShdw blurRad="38100" dist="38100" dir="2700000" algn="tl">
                    <a:srgbClr val="000000">
                      <a:alpha val="43137"/>
                    </a:srgbClr>
                  </a:outerShdw>
                </a:effectLst>
                <a:latin typeface="Times New Roman" pitchFamily="18" charset="0"/>
                <a:cs typeface="Times New Roman" pitchFamily="18" charset="0"/>
              </a:rPr>
              <a:t>4</a:t>
            </a:r>
            <a:r>
              <a:rPr lang="en-US" b="1" dirty="0">
                <a:effectLst>
                  <a:outerShdw blurRad="38100" dist="38100" dir="2700000" algn="tl">
                    <a:srgbClr val="000000">
                      <a:alpha val="43137"/>
                    </a:srgbClr>
                  </a:outerShdw>
                </a:effectLst>
                <a:latin typeface="Times New Roman" pitchFamily="18" charset="0"/>
                <a:cs typeface="Times New Roman" pitchFamily="18" charset="0"/>
              </a:rPr>
              <a:t>Cr</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a:p>
            <a:pPr lvl="0">
              <a:defRPr/>
            </a:pP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a:p>
            <a:pPr lvl="0">
              <a:defRPr/>
            </a:pPr>
            <a:r>
              <a:rPr lang="en-US" b="1" dirty="0">
                <a:effectLst>
                  <a:outerShdw blurRad="38100" dist="38100" dir="2700000" algn="tl">
                    <a:srgbClr val="000000">
                      <a:alpha val="43137"/>
                    </a:srgbClr>
                  </a:outerShdw>
                </a:effectLst>
                <a:latin typeface="Times New Roman" pitchFamily="18" charset="0"/>
                <a:cs typeface="Times New Roman" pitchFamily="18" charset="0"/>
              </a:rPr>
              <a:t>Discovery of new SHE 119 and </a:t>
            </a:r>
            <a:r>
              <a:rPr lang="en-US" b="1">
                <a:effectLst>
                  <a:outerShdw blurRad="38100" dist="38100" dir="2700000" algn="tl">
                    <a:srgbClr val="000000">
                      <a:alpha val="43137"/>
                    </a:srgbClr>
                  </a:outerShdw>
                </a:effectLst>
                <a:latin typeface="Times New Roman" pitchFamily="18" charset="0"/>
                <a:cs typeface="Times New Roman" pitchFamily="18" charset="0"/>
              </a:rPr>
              <a:t>120 is </a:t>
            </a:r>
            <a:r>
              <a:rPr lang="en-US" b="1" dirty="0">
                <a:effectLst>
                  <a:outerShdw blurRad="38100" dist="38100" dir="2700000" algn="tl">
                    <a:srgbClr val="000000">
                      <a:alpha val="43137"/>
                    </a:srgbClr>
                  </a:outerShdw>
                </a:effectLst>
                <a:latin typeface="Times New Roman" pitchFamily="18" charset="0"/>
                <a:cs typeface="Times New Roman" pitchFamily="18" charset="0"/>
              </a:rPr>
              <a:t>within experimental reach!</a:t>
            </a:r>
            <a:endPar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7531A8-3EC4-4F72-A3EF-A884BE36918D}"/>
              </a:ext>
            </a:extLst>
          </p:cNvPr>
          <p:cNvSpPr txBox="1"/>
          <p:nvPr/>
        </p:nvSpPr>
        <p:spPr>
          <a:xfrm>
            <a:off x="821454" y="2967335"/>
            <a:ext cx="7501092" cy="923330"/>
          </a:xfrm>
          <a:prstGeom prst="rect">
            <a:avLst/>
          </a:prstGeom>
          <a:noFill/>
        </p:spPr>
        <p:txBody>
          <a:bodyPr wrap="none" rtlCol="0">
            <a:spAutoFit/>
          </a:bodyPr>
          <a:lstStyle/>
          <a:p>
            <a:pPr algn="just"/>
            <a:r>
              <a:rPr lang="en-US" sz="5400" b="1" dirty="0">
                <a:solidFill>
                  <a:srgbClr val="0000FF"/>
                </a:solidFill>
                <a:effectLst>
                  <a:outerShdw blurRad="38100" dist="38100" dir="2700000" algn="t" rotWithShape="0">
                    <a:prstClr val="black">
                      <a:alpha val="40000"/>
                    </a:prstClr>
                  </a:outerShdw>
                </a:effectLst>
                <a:latin typeface="Times New Roman" panose="02020603050405020304" pitchFamily="18" charset="0"/>
                <a:cs typeface="Times New Roman" panose="02020603050405020304" pitchFamily="18" charset="0"/>
              </a:rPr>
              <a:t>Thank you for attention!</a:t>
            </a:r>
            <a:endParaRPr lang="ru-RU" sz="5400" b="1" dirty="0">
              <a:solidFill>
                <a:srgbClr val="0000FF"/>
              </a:solidFill>
              <a:effectLst>
                <a:outerShdw blurRad="38100" dist="38100" dir="27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1.bmp"/>
          <p:cNvPicPr>
            <a:picLocks noChangeAspect="1"/>
          </p:cNvPicPr>
          <p:nvPr/>
        </p:nvPicPr>
        <p:blipFill>
          <a:blip r:embed="rId2" cstate="print"/>
          <a:stretch>
            <a:fillRect/>
          </a:stretch>
        </p:blipFill>
        <p:spPr>
          <a:xfrm>
            <a:off x="683568" y="1196752"/>
            <a:ext cx="7435201" cy="4392488"/>
          </a:xfrm>
          <a:prstGeom prst="rect">
            <a:avLst/>
          </a:prstGeom>
        </p:spPr>
      </p:pic>
      <p:sp>
        <p:nvSpPr>
          <p:cNvPr id="11" name="Rectangle 2"/>
          <p:cNvSpPr txBox="1">
            <a:spLocks noChangeArrowheads="1"/>
          </p:cNvSpPr>
          <p:nvPr/>
        </p:nvSpPr>
        <p:spPr bwMode="auto">
          <a:xfrm>
            <a:off x="2771800" y="116632"/>
            <a:ext cx="6120680"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Synthesis of new element  119</a:t>
            </a:r>
          </a:p>
          <a:p>
            <a:pPr lvl="0">
              <a:defRPr/>
            </a:pPr>
            <a:endParaRPr kumimoji="0" lang="ru-RU" altLang="ja-JP" sz="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243</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Am</a:t>
            </a:r>
            <a:r>
              <a:rPr kumimoji="0" lang="ru-RU"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54</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Cr,3-4</a:t>
            </a:r>
            <a:r>
              <a:rPr kumimoji="0" lang="en-US" altLang="ja-JP" sz="2000" b="1" i="1"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n</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293,294</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119</a:t>
            </a:r>
            <a:r>
              <a:rPr kumimoji="0" lang="ru-RU"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lang="en-US" altLang="ja-JP" sz="2400" b="1" kern="0" baseline="30000" dirty="0">
                <a:solidFill>
                  <a:srgbClr val="FF0000"/>
                </a:solidFill>
                <a:effectLst>
                  <a:outerShdw blurRad="38100" dist="38100" dir="2700000" algn="tl">
                    <a:srgbClr val="000000">
                      <a:alpha val="43137"/>
                    </a:srgbClr>
                  </a:outerShdw>
                </a:effectLst>
                <a:latin typeface="Calibri" pitchFamily="34" charset="0"/>
                <a:cs typeface="Calibri" pitchFamily="34" charset="0"/>
              </a:rPr>
              <a:t>249</a:t>
            </a:r>
            <a:r>
              <a:rPr lang="en-US"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Bk(</a:t>
            </a:r>
            <a:r>
              <a:rPr lang="en-US" altLang="ja-JP" sz="2400" b="1" kern="0" baseline="30000" dirty="0">
                <a:solidFill>
                  <a:srgbClr val="FF0000"/>
                </a:solidFill>
                <a:effectLst>
                  <a:outerShdw blurRad="38100" dist="38100" dir="2700000" algn="tl">
                    <a:srgbClr val="000000">
                      <a:alpha val="43137"/>
                    </a:srgbClr>
                  </a:outerShdw>
                </a:effectLst>
                <a:latin typeface="Calibri" pitchFamily="34" charset="0"/>
                <a:cs typeface="Calibri" pitchFamily="34" charset="0"/>
              </a:rPr>
              <a:t>50</a:t>
            </a:r>
            <a:r>
              <a:rPr lang="en-US"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Ti,3-4</a:t>
            </a:r>
            <a:r>
              <a:rPr lang="en-US" altLang="ja-JP" sz="2000" b="1" i="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n</a:t>
            </a:r>
            <a:r>
              <a:rPr lang="en-US"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a:solidFill>
                  <a:srgbClr val="FF0000"/>
                </a:solidFill>
                <a:effectLst>
                  <a:outerShdw blurRad="38100" dist="38100" dir="2700000" algn="tl">
                    <a:srgbClr val="000000">
                      <a:alpha val="43137"/>
                    </a:srgbClr>
                  </a:outerShdw>
                </a:effectLst>
                <a:latin typeface="Calibri" pitchFamily="34" charset="0"/>
                <a:cs typeface="Calibri" pitchFamily="34" charset="0"/>
              </a:rPr>
              <a:t>295,296</a:t>
            </a:r>
            <a:r>
              <a:rPr lang="en-US"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119</a:t>
            </a:r>
            <a:endParaRPr kumimoji="0" lang="ru-RU" sz="2000" b="1"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13" name="Rectangle 2"/>
          <p:cNvSpPr txBox="1">
            <a:spLocks noChangeArrowheads="1"/>
          </p:cNvSpPr>
          <p:nvPr/>
        </p:nvSpPr>
        <p:spPr bwMode="auto">
          <a:xfrm>
            <a:off x="107504" y="188640"/>
            <a:ext cx="223224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Perspectives</a:t>
            </a:r>
            <a:endParaRPr kumimoji="0" lang="ru-RU"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grpSp>
        <p:nvGrpSpPr>
          <p:cNvPr id="15" name="Группа 14"/>
          <p:cNvGrpSpPr/>
          <p:nvPr/>
        </p:nvGrpSpPr>
        <p:grpSpPr>
          <a:xfrm>
            <a:off x="1124083" y="2893341"/>
            <a:ext cx="7840405" cy="2679287"/>
            <a:chOff x="1124083" y="2893341"/>
            <a:chExt cx="7840405" cy="2679287"/>
          </a:xfrm>
        </p:grpSpPr>
        <p:grpSp>
          <p:nvGrpSpPr>
            <p:cNvPr id="12" name="Группа 11"/>
            <p:cNvGrpSpPr/>
            <p:nvPr/>
          </p:nvGrpSpPr>
          <p:grpSpPr>
            <a:xfrm>
              <a:off x="1124083" y="2893341"/>
              <a:ext cx="7840405" cy="2679287"/>
              <a:chOff x="7028739" y="2893341"/>
              <a:chExt cx="7840405" cy="2679287"/>
            </a:xfrm>
          </p:grpSpPr>
          <p:sp>
            <p:nvSpPr>
              <p:cNvPr id="20" name="TextBox 19"/>
              <p:cNvSpPr txBox="1"/>
              <p:nvPr/>
            </p:nvSpPr>
            <p:spPr>
              <a:xfrm>
                <a:off x="11919298" y="2893341"/>
                <a:ext cx="2949846" cy="400110"/>
              </a:xfrm>
              <a:prstGeom prst="rect">
                <a:avLst/>
              </a:prstGeom>
              <a:noFill/>
              <a:ln w="38100">
                <a:solidFill>
                  <a:srgbClr val="FF0000"/>
                </a:solidFill>
              </a:ln>
              <a:effectLst/>
            </p:spPr>
            <p:txBody>
              <a:bodyPr wrap="none" rtlCol="0">
                <a:spAutoFit/>
              </a:bodyPr>
              <a:lstStyle/>
              <a:p>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237</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Np</a:t>
                </a:r>
                <a:r>
                  <a:rPr lang="ru-RU" altLang="ja-JP"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48</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Ca,3-4</a:t>
                </a:r>
                <a:r>
                  <a:rPr lang="en-US" altLang="ja-JP" sz="2000" b="1" i="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n</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281,282</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Nh</a:t>
                </a:r>
                <a:endParaRPr lang="ru-RU" sz="2000" dirty="0">
                  <a:solidFill>
                    <a:srgbClr val="0000FF"/>
                  </a:solidFill>
                </a:endParaRPr>
              </a:p>
            </p:txBody>
          </p:sp>
          <p:sp>
            <p:nvSpPr>
              <p:cNvPr id="26" name="Прямоугольник 25"/>
              <p:cNvSpPr/>
              <p:nvPr/>
            </p:nvSpPr>
            <p:spPr>
              <a:xfrm>
                <a:off x="9252520" y="2900026"/>
                <a:ext cx="828000" cy="419790"/>
              </a:xfrm>
              <a:prstGeom prst="rect">
                <a:avLst/>
              </a:prstGeom>
              <a:solidFill>
                <a:schemeClr val="bg1">
                  <a:alpha val="2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Прямоугольник 26"/>
              <p:cNvSpPr/>
              <p:nvPr/>
            </p:nvSpPr>
            <p:spPr>
              <a:xfrm>
                <a:off x="8687151" y="3459504"/>
                <a:ext cx="828000" cy="419790"/>
              </a:xfrm>
              <a:prstGeom prst="rect">
                <a:avLst/>
              </a:prstGeom>
              <a:solidFill>
                <a:schemeClr val="bg1">
                  <a:alpha val="2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Прямоугольник 27"/>
              <p:cNvSpPr/>
              <p:nvPr/>
            </p:nvSpPr>
            <p:spPr>
              <a:xfrm>
                <a:off x="8136709" y="4026834"/>
                <a:ext cx="828000" cy="419790"/>
              </a:xfrm>
              <a:prstGeom prst="rect">
                <a:avLst/>
              </a:prstGeom>
              <a:solidFill>
                <a:schemeClr val="bg1">
                  <a:alpha val="2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Прямоугольник 28"/>
              <p:cNvSpPr/>
              <p:nvPr/>
            </p:nvSpPr>
            <p:spPr>
              <a:xfrm>
                <a:off x="7584377" y="4592013"/>
                <a:ext cx="828000" cy="419790"/>
              </a:xfrm>
              <a:prstGeom prst="rect">
                <a:avLst/>
              </a:prstGeom>
              <a:solidFill>
                <a:schemeClr val="bg1">
                  <a:alpha val="2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Прямоугольник 29"/>
              <p:cNvSpPr/>
              <p:nvPr/>
            </p:nvSpPr>
            <p:spPr>
              <a:xfrm>
                <a:off x="7028739" y="5152838"/>
                <a:ext cx="828000" cy="419790"/>
              </a:xfrm>
              <a:prstGeom prst="rect">
                <a:avLst/>
              </a:prstGeom>
              <a:solidFill>
                <a:schemeClr val="bg1">
                  <a:alpha val="20000"/>
                </a:schemeClr>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14" name="TextBox 13"/>
            <p:cNvSpPr txBox="1"/>
            <p:nvPr/>
          </p:nvSpPr>
          <p:spPr>
            <a:xfrm>
              <a:off x="5940152" y="4149080"/>
              <a:ext cx="2736304" cy="707886"/>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latin typeface="+mn-lt"/>
                </a:rPr>
                <a:t>Identification by correlation method</a:t>
              </a:r>
              <a:endParaRPr lang="ru-RU" sz="2000" dirty="0">
                <a:effectLst>
                  <a:outerShdw blurRad="38100" dist="38100" dir="2700000" algn="tl">
                    <a:srgbClr val="000000">
                      <a:alpha val="43137"/>
                    </a:srgbClr>
                  </a:outerShdw>
                </a:effectLst>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2.bmp"/>
          <p:cNvPicPr>
            <a:picLocks noChangeAspect="1"/>
          </p:cNvPicPr>
          <p:nvPr/>
        </p:nvPicPr>
        <p:blipFill>
          <a:blip r:embed="rId2" cstate="print"/>
          <a:stretch>
            <a:fillRect/>
          </a:stretch>
        </p:blipFill>
        <p:spPr>
          <a:xfrm>
            <a:off x="752583" y="1484784"/>
            <a:ext cx="7491824" cy="4386634"/>
          </a:xfrm>
          <a:prstGeom prst="rect">
            <a:avLst/>
          </a:prstGeom>
        </p:spPr>
      </p:pic>
      <p:sp>
        <p:nvSpPr>
          <p:cNvPr id="5" name="Rectangle 2"/>
          <p:cNvSpPr txBox="1">
            <a:spLocks noChangeArrowheads="1"/>
          </p:cNvSpPr>
          <p:nvPr/>
        </p:nvSpPr>
        <p:spPr bwMode="auto">
          <a:xfrm>
            <a:off x="4747366" y="5877272"/>
            <a:ext cx="2920978" cy="504056"/>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dirty="0">
                <a:effectLst>
                  <a:outerShdw blurRad="38100" dist="38100" dir="2700000" algn="tl">
                    <a:srgbClr val="000000">
                      <a:alpha val="43137"/>
                    </a:srgbClr>
                  </a:outerShdw>
                </a:effectLst>
                <a:latin typeface="+mn-lt"/>
              </a:rPr>
              <a:t>Known  decay  properties</a:t>
            </a:r>
            <a:endParaRPr kumimoji="0" lang="ru-RU" sz="2000"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6" name="Rectangle 2"/>
          <p:cNvSpPr txBox="1">
            <a:spLocks noChangeArrowheads="1"/>
          </p:cNvSpPr>
          <p:nvPr/>
        </p:nvSpPr>
        <p:spPr bwMode="auto">
          <a:xfrm>
            <a:off x="2411760" y="44624"/>
            <a:ext cx="6624736" cy="15121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Synthesis  of  new  element  120</a:t>
            </a:r>
          </a:p>
          <a:p>
            <a:pPr lvl="0">
              <a:defRPr/>
            </a:pPr>
            <a:endParaRPr kumimoji="0" lang="ru-RU" altLang="ja-JP" sz="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249-251</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Cf</a:t>
            </a:r>
            <a:r>
              <a:rPr kumimoji="0" lang="ru-RU"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50</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Ti,3-4</a:t>
            </a:r>
            <a:r>
              <a:rPr kumimoji="0" lang="en-US" altLang="ja-JP" sz="2000" b="1" i="1"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n</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295-298</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120</a:t>
            </a:r>
            <a:r>
              <a:rPr kumimoji="0" lang="ru-RU"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lang="en-US" altLang="ja-JP" sz="2400" b="1" kern="0" baseline="30000" dirty="0">
                <a:solidFill>
                  <a:srgbClr val="FF0000"/>
                </a:solidFill>
                <a:effectLst>
                  <a:outerShdw blurRad="38100" dist="38100" dir="2700000" algn="tl">
                    <a:srgbClr val="000000">
                      <a:alpha val="43137"/>
                    </a:srgbClr>
                  </a:outerShdw>
                </a:effectLst>
                <a:latin typeface="Calibri" pitchFamily="34" charset="0"/>
                <a:cs typeface="Calibri" pitchFamily="34" charset="0"/>
              </a:rPr>
              <a:t>248</a:t>
            </a:r>
            <a:r>
              <a:rPr lang="en-US"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Cm(</a:t>
            </a:r>
            <a:r>
              <a:rPr lang="en-US" altLang="ja-JP" sz="2400" b="1" kern="0" baseline="30000" dirty="0">
                <a:solidFill>
                  <a:srgbClr val="FF0000"/>
                </a:solidFill>
                <a:effectLst>
                  <a:outerShdw blurRad="38100" dist="38100" dir="2700000" algn="tl">
                    <a:srgbClr val="000000">
                      <a:alpha val="43137"/>
                    </a:srgbClr>
                  </a:outerShdw>
                </a:effectLst>
                <a:latin typeface="Calibri" pitchFamily="34" charset="0"/>
                <a:cs typeface="Calibri" pitchFamily="34" charset="0"/>
              </a:rPr>
              <a:t>54</a:t>
            </a:r>
            <a:r>
              <a:rPr lang="en-US"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Cr,3-4</a:t>
            </a:r>
            <a:r>
              <a:rPr lang="en-US" altLang="ja-JP" sz="2000" b="1" i="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n</a:t>
            </a:r>
            <a:r>
              <a:rPr lang="en-US"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a:solidFill>
                  <a:srgbClr val="FF0000"/>
                </a:solidFill>
                <a:effectLst>
                  <a:outerShdw blurRad="38100" dist="38100" dir="2700000" algn="tl">
                    <a:srgbClr val="000000">
                      <a:alpha val="43137"/>
                    </a:srgbClr>
                  </a:outerShdw>
                </a:effectLst>
                <a:latin typeface="Calibri" pitchFamily="34" charset="0"/>
                <a:cs typeface="Calibri" pitchFamily="34" charset="0"/>
              </a:rPr>
              <a:t>298,299</a:t>
            </a:r>
            <a:r>
              <a:rPr lang="en-US"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120</a:t>
            </a:r>
          </a:p>
          <a:p>
            <a:pPr>
              <a:defRPr/>
            </a:pPr>
            <a:r>
              <a:rPr lang="en-US" altLang="ja-JP" sz="24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                                                   </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245</a:t>
            </a:r>
            <a:r>
              <a:rPr lang="en-US" altLang="ja-JP" sz="2000"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Cm(</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54</a:t>
            </a:r>
            <a:r>
              <a:rPr lang="en-US" altLang="ja-JP" sz="2000"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Cr,3-4</a:t>
            </a:r>
            <a:r>
              <a:rPr lang="en-US" altLang="ja-JP" sz="2000" b="1" i="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n</a:t>
            </a:r>
            <a:r>
              <a:rPr lang="en-US" altLang="ja-JP" sz="2000"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295,296</a:t>
            </a:r>
            <a:r>
              <a:rPr lang="en-US" altLang="ja-JP" sz="2000"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120</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7" name="Rectangle 2"/>
          <p:cNvSpPr txBox="1">
            <a:spLocks noChangeArrowheads="1"/>
          </p:cNvSpPr>
          <p:nvPr/>
        </p:nvSpPr>
        <p:spPr bwMode="auto">
          <a:xfrm>
            <a:off x="251520" y="44624"/>
            <a:ext cx="18002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Perspectives</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CDFD6BC-657C-33C5-CEE7-C9EB0FF9E4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2938" y="1393031"/>
            <a:ext cx="8038123" cy="5307591"/>
          </a:xfrm>
          <a:prstGeom prst="rect">
            <a:avLst/>
          </a:prstGeom>
        </p:spPr>
      </p:pic>
      <p:sp>
        <p:nvSpPr>
          <p:cNvPr id="13" name="TextBox 12"/>
          <p:cNvSpPr txBox="1"/>
          <p:nvPr/>
        </p:nvSpPr>
        <p:spPr>
          <a:xfrm>
            <a:off x="683568" y="275576"/>
            <a:ext cx="7776864"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latin typeface="+mn-lt"/>
              </a:rPr>
              <a:t>Area of known superheavy isotopes</a:t>
            </a:r>
            <a:endParaRPr lang="ru-RU" sz="2400" dirty="0">
              <a:effectLst>
                <a:outerShdw blurRad="38100" dist="38100" dir="2700000" algn="tl">
                  <a:srgbClr val="000000">
                    <a:alpha val="43137"/>
                  </a:srgbClr>
                </a:outerShdw>
              </a:effectLst>
              <a:latin typeface="+mn-lt"/>
            </a:endParaRPr>
          </a:p>
        </p:txBody>
      </p:sp>
      <p:sp>
        <p:nvSpPr>
          <p:cNvPr id="14" name="TextBox 13"/>
          <p:cNvSpPr txBox="1"/>
          <p:nvPr/>
        </p:nvSpPr>
        <p:spPr>
          <a:xfrm>
            <a:off x="6522098" y="1760200"/>
            <a:ext cx="1800200" cy="338554"/>
          </a:xfrm>
          <a:prstGeom prst="rect">
            <a:avLst/>
          </a:prstGeom>
          <a:noFill/>
        </p:spPr>
        <p:txBody>
          <a:bodyPr wrap="square" rtlCol="0">
            <a:spAutoFit/>
          </a:bodyPr>
          <a:lstStyle/>
          <a:p>
            <a:pPr algn="ctr"/>
            <a:r>
              <a:rPr lang="en-US" b="1" baseline="30000" dirty="0">
                <a:solidFill>
                  <a:srgbClr val="FF0000"/>
                </a:solidFill>
                <a:effectLst>
                  <a:outerShdw blurRad="38100" dist="38100" dir="2700000" algn="tl">
                    <a:srgbClr val="000000">
                      <a:alpha val="43137"/>
                    </a:srgbClr>
                  </a:outerShdw>
                </a:effectLst>
                <a:latin typeface="+mn-lt"/>
              </a:rPr>
              <a:t>238</a:t>
            </a:r>
            <a:r>
              <a:rPr lang="en-US" sz="1600" b="1" dirty="0">
                <a:solidFill>
                  <a:srgbClr val="FF0000"/>
                </a:solidFill>
                <a:effectLst>
                  <a:outerShdw blurRad="38100" dist="38100" dir="2700000" algn="tl">
                    <a:srgbClr val="000000">
                      <a:alpha val="43137"/>
                    </a:srgbClr>
                  </a:outerShdw>
                </a:effectLst>
                <a:latin typeface="+mn-lt"/>
              </a:rPr>
              <a:t>U </a:t>
            </a:r>
            <a:r>
              <a:rPr lang="en-US" sz="1600" b="1" dirty="0">
                <a:solidFill>
                  <a:srgbClr val="FF0000"/>
                </a:solidFill>
                <a:effectLst>
                  <a:outerShdw blurRad="38100" dist="38100" dir="2700000" algn="tl">
                    <a:srgbClr val="000000">
                      <a:alpha val="43137"/>
                    </a:srgbClr>
                  </a:outerShdw>
                </a:effectLst>
              </a:rPr>
              <a:t>–</a:t>
            </a:r>
            <a:r>
              <a:rPr lang="en-US" sz="1600" b="1" dirty="0">
                <a:solidFill>
                  <a:srgbClr val="FF0000"/>
                </a:solidFill>
                <a:effectLst>
                  <a:outerShdw blurRad="38100" dist="38100" dir="2700000" algn="tl">
                    <a:srgbClr val="000000">
                      <a:alpha val="43137"/>
                    </a:srgbClr>
                  </a:outerShdw>
                </a:effectLst>
                <a:latin typeface="+mn-lt"/>
              </a:rPr>
              <a:t> </a:t>
            </a:r>
            <a:r>
              <a:rPr lang="en-US" b="1" baseline="30000" dirty="0">
                <a:solidFill>
                  <a:srgbClr val="FF0000"/>
                </a:solidFill>
                <a:effectLst>
                  <a:outerShdw blurRad="38100" dist="38100" dir="2700000" algn="tl">
                    <a:srgbClr val="000000">
                      <a:alpha val="43137"/>
                    </a:srgbClr>
                  </a:outerShdw>
                </a:effectLst>
                <a:latin typeface="+mn-lt"/>
              </a:rPr>
              <a:t>249</a:t>
            </a:r>
            <a:r>
              <a:rPr lang="en-US" sz="1600" b="1" dirty="0">
                <a:solidFill>
                  <a:srgbClr val="FF0000"/>
                </a:solidFill>
                <a:effectLst>
                  <a:outerShdw blurRad="38100" dist="38100" dir="2700000" algn="tl">
                    <a:srgbClr val="000000">
                      <a:alpha val="43137"/>
                    </a:srgbClr>
                  </a:outerShdw>
                </a:effectLst>
                <a:latin typeface="+mn-lt"/>
              </a:rPr>
              <a:t>Cf + </a:t>
            </a:r>
            <a:r>
              <a:rPr lang="en-US" b="1" baseline="30000" dirty="0">
                <a:solidFill>
                  <a:srgbClr val="FF0000"/>
                </a:solidFill>
                <a:effectLst>
                  <a:outerShdw blurRad="38100" dist="38100" dir="2700000" algn="tl">
                    <a:srgbClr val="000000">
                      <a:alpha val="43137"/>
                    </a:srgbClr>
                  </a:outerShdw>
                </a:effectLst>
                <a:latin typeface="+mn-lt"/>
              </a:rPr>
              <a:t>48</a:t>
            </a:r>
            <a:r>
              <a:rPr lang="en-US" sz="1600" b="1" dirty="0">
                <a:solidFill>
                  <a:srgbClr val="FF0000"/>
                </a:solidFill>
                <a:effectLst>
                  <a:outerShdw blurRad="38100" dist="38100" dir="2700000" algn="tl">
                    <a:srgbClr val="000000">
                      <a:alpha val="43137"/>
                    </a:srgbClr>
                  </a:outerShdw>
                </a:effectLst>
                <a:latin typeface="+mn-lt"/>
              </a:rPr>
              <a:t>Ca</a:t>
            </a:r>
            <a:endParaRPr lang="ru-RU" sz="1600" dirty="0">
              <a:solidFill>
                <a:srgbClr val="FF0000"/>
              </a:solidFill>
              <a:effectLst>
                <a:outerShdw blurRad="38100" dist="38100" dir="2700000" algn="tl">
                  <a:srgbClr val="000000">
                    <a:alpha val="43137"/>
                  </a:srgbClr>
                </a:outerShdw>
              </a:effectLst>
              <a:latin typeface="+mn-lt"/>
            </a:endParaRPr>
          </a:p>
        </p:txBody>
      </p:sp>
      <p:sp>
        <p:nvSpPr>
          <p:cNvPr id="15" name="TextBox 14"/>
          <p:cNvSpPr txBox="1"/>
          <p:nvPr/>
        </p:nvSpPr>
        <p:spPr>
          <a:xfrm>
            <a:off x="6860332" y="1436287"/>
            <a:ext cx="1120756" cy="307777"/>
          </a:xfrm>
          <a:prstGeom prst="rect">
            <a:avLst/>
          </a:prstGeom>
          <a:noFill/>
        </p:spPr>
        <p:txBody>
          <a:bodyPr wrap="none" rtlCol="0">
            <a:spAutoFit/>
          </a:bodyPr>
          <a:lstStyle/>
          <a:p>
            <a:r>
              <a:rPr lang="en-US" sz="1600" b="1" baseline="30000" dirty="0">
                <a:solidFill>
                  <a:srgbClr val="0000FF"/>
                </a:solidFill>
                <a:effectLst>
                  <a:outerShdw blurRad="38100" dist="38100" dir="2700000" algn="tl">
                    <a:srgbClr val="000000">
                      <a:alpha val="43137"/>
                    </a:srgbClr>
                  </a:outerShdw>
                </a:effectLst>
              </a:rPr>
              <a:t>50</a:t>
            </a:r>
            <a:r>
              <a:rPr lang="en-US" sz="1400" b="1" dirty="0">
                <a:solidFill>
                  <a:srgbClr val="0000FF"/>
                </a:solidFill>
                <a:effectLst>
                  <a:outerShdw blurRad="38100" dist="38100" dir="2700000" algn="tl">
                    <a:srgbClr val="000000">
                      <a:alpha val="43137"/>
                    </a:srgbClr>
                  </a:outerShdw>
                </a:effectLst>
              </a:rPr>
              <a:t>Ti, </a:t>
            </a:r>
            <a:r>
              <a:rPr lang="en-US" sz="1600" b="1" baseline="30000" dirty="0">
                <a:solidFill>
                  <a:srgbClr val="0000FF"/>
                </a:solidFill>
                <a:effectLst>
                  <a:outerShdw blurRad="38100" dist="38100" dir="2700000" algn="tl">
                    <a:srgbClr val="000000">
                      <a:alpha val="43137"/>
                    </a:srgbClr>
                  </a:outerShdw>
                </a:effectLst>
              </a:rPr>
              <a:t>54</a:t>
            </a:r>
            <a:r>
              <a:rPr lang="en-US" sz="1400" b="1" dirty="0">
                <a:solidFill>
                  <a:srgbClr val="0000FF"/>
                </a:solidFill>
                <a:effectLst>
                  <a:outerShdw blurRad="38100" dist="38100" dir="2700000" algn="tl">
                    <a:srgbClr val="000000">
                      <a:alpha val="43137"/>
                    </a:srgbClr>
                  </a:outerShdw>
                </a:effectLst>
              </a:rPr>
              <a:t>Cr…</a:t>
            </a:r>
            <a:endParaRPr lang="ru-RU" sz="1400" b="1" dirty="0">
              <a:solidFill>
                <a:srgbClr val="0000FF"/>
              </a:solidFill>
              <a:effectLst>
                <a:outerShdw blurRad="38100" dist="38100" dir="2700000" algn="tl">
                  <a:srgbClr val="000000">
                    <a:alpha val="43137"/>
                  </a:srgbClr>
                </a:outerShdw>
              </a:effectLst>
            </a:endParaRPr>
          </a:p>
        </p:txBody>
      </p:sp>
      <p:sp>
        <p:nvSpPr>
          <p:cNvPr id="19" name="TextBox 18"/>
          <p:cNvSpPr txBox="1"/>
          <p:nvPr/>
        </p:nvSpPr>
        <p:spPr>
          <a:xfrm>
            <a:off x="6410519" y="2711773"/>
            <a:ext cx="1117614" cy="307777"/>
          </a:xfrm>
          <a:prstGeom prst="rect">
            <a:avLst/>
          </a:prstGeom>
          <a:noFill/>
        </p:spPr>
        <p:txBody>
          <a:bodyPr wrap="none" rtlCol="0">
            <a:spAutoFit/>
          </a:bodyPr>
          <a:lstStyle/>
          <a:p>
            <a:r>
              <a:rPr lang="en-US" sz="1400" b="1" dirty="0">
                <a:solidFill>
                  <a:srgbClr val="0000FF"/>
                </a:solidFill>
                <a:effectLst>
                  <a:outerShdw blurRad="38100" dist="38100" dir="2700000" algn="tl">
                    <a:srgbClr val="000000">
                      <a:alpha val="43137"/>
                    </a:srgbClr>
                  </a:outerShdw>
                </a:effectLst>
              </a:rPr>
              <a:t>2</a:t>
            </a:r>
            <a:r>
              <a:rPr lang="en-US" sz="1400" b="1" i="1" dirty="0">
                <a:solidFill>
                  <a:srgbClr val="0000FF"/>
                </a:solidFill>
                <a:effectLst>
                  <a:outerShdw blurRad="38100" dist="38100" dir="2700000" algn="tl">
                    <a:srgbClr val="000000">
                      <a:alpha val="43137"/>
                    </a:srgbClr>
                  </a:outerShdw>
                </a:effectLst>
              </a:rPr>
              <a:t>n</a:t>
            </a:r>
            <a:r>
              <a:rPr lang="en-US" sz="1400" b="1" dirty="0">
                <a:solidFill>
                  <a:srgbClr val="0000FF"/>
                </a:solidFill>
                <a:effectLst>
                  <a:outerShdw blurRad="38100" dist="38100" dir="2700000" algn="tl">
                    <a:srgbClr val="000000">
                      <a:alpha val="43137"/>
                    </a:srgbClr>
                  </a:outerShdw>
                </a:effectLst>
              </a:rPr>
              <a:t> channel</a:t>
            </a:r>
            <a:endParaRPr lang="ru-RU" sz="1400" b="1" dirty="0">
              <a:solidFill>
                <a:srgbClr val="0000FF"/>
              </a:solidFill>
              <a:effectLst>
                <a:outerShdw blurRad="38100" dist="38100" dir="2700000" algn="tl">
                  <a:srgbClr val="000000">
                    <a:alpha val="43137"/>
                  </a:srgbClr>
                </a:outerShdw>
              </a:effectLst>
            </a:endParaRPr>
          </a:p>
        </p:txBody>
      </p:sp>
      <p:sp>
        <p:nvSpPr>
          <p:cNvPr id="20" name="TextBox 19"/>
          <p:cNvSpPr txBox="1"/>
          <p:nvPr/>
        </p:nvSpPr>
        <p:spPr>
          <a:xfrm>
            <a:off x="3059832" y="2123542"/>
            <a:ext cx="1404552" cy="307777"/>
          </a:xfrm>
          <a:prstGeom prst="rect">
            <a:avLst/>
          </a:prstGeom>
          <a:noFill/>
        </p:spPr>
        <p:txBody>
          <a:bodyPr wrap="none" rtlCol="0">
            <a:spAutoFit/>
          </a:bodyPr>
          <a:lstStyle/>
          <a:p>
            <a:r>
              <a:rPr lang="en-US" sz="1400" b="1" dirty="0">
                <a:solidFill>
                  <a:srgbClr val="0000FF"/>
                </a:solidFill>
                <a:effectLst>
                  <a:outerShdw blurRad="38100" dist="38100" dir="2700000" algn="tl">
                    <a:srgbClr val="000000">
                      <a:alpha val="43137"/>
                    </a:srgbClr>
                  </a:outerShdw>
                </a:effectLst>
              </a:rPr>
              <a:t>Light isotopes</a:t>
            </a:r>
          </a:p>
        </p:txBody>
      </p:sp>
      <p:grpSp>
        <p:nvGrpSpPr>
          <p:cNvPr id="21" name="Группа 15"/>
          <p:cNvGrpSpPr/>
          <p:nvPr/>
        </p:nvGrpSpPr>
        <p:grpSpPr>
          <a:xfrm>
            <a:off x="1159367" y="905817"/>
            <a:ext cx="6906763" cy="1819721"/>
            <a:chOff x="1132577" y="905817"/>
            <a:chExt cx="6906763" cy="1819721"/>
          </a:xfrm>
        </p:grpSpPr>
        <p:grpSp>
          <p:nvGrpSpPr>
            <p:cNvPr id="22" name="Группа 11"/>
            <p:cNvGrpSpPr/>
            <p:nvPr/>
          </p:nvGrpSpPr>
          <p:grpSpPr>
            <a:xfrm>
              <a:off x="3465101" y="1536250"/>
              <a:ext cx="3524391" cy="1189288"/>
              <a:chOff x="3465101" y="1536250"/>
              <a:chExt cx="3524391" cy="1189288"/>
            </a:xfrm>
          </p:grpSpPr>
          <p:sp>
            <p:nvSpPr>
              <p:cNvPr id="24" name="Стрелка вправо 23"/>
              <p:cNvSpPr/>
              <p:nvPr/>
            </p:nvSpPr>
            <p:spPr>
              <a:xfrm>
                <a:off x="6489426" y="2431319"/>
                <a:ext cx="500066" cy="285752"/>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p:cNvSpPr/>
              <p:nvPr/>
            </p:nvSpPr>
            <p:spPr>
              <a:xfrm rot="10800000">
                <a:off x="3465101" y="2439786"/>
                <a:ext cx="500066" cy="285752"/>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Стрелка вправо 25"/>
              <p:cNvSpPr/>
              <p:nvPr/>
            </p:nvSpPr>
            <p:spPr>
              <a:xfrm rot="19618066">
                <a:off x="6323248" y="1536250"/>
                <a:ext cx="500066" cy="285752"/>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3" name="TextBox 22"/>
            <p:cNvSpPr txBox="1"/>
            <p:nvPr/>
          </p:nvSpPr>
          <p:spPr>
            <a:xfrm>
              <a:off x="1132577" y="905817"/>
              <a:ext cx="6906763" cy="369332"/>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Production of new isotopes</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synthesis</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new</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elements</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119, 120…</a:t>
              </a:r>
            </a:p>
          </p:txBody>
        </p:sp>
      </p:grpSp>
      <p:sp>
        <p:nvSpPr>
          <p:cNvPr id="6" name="Овал 5">
            <a:extLst>
              <a:ext uri="{FF2B5EF4-FFF2-40B4-BE49-F238E27FC236}">
                <a16:creationId xmlns:a16="http://schemas.microsoft.com/office/drawing/2014/main" id="{7DB4A56D-89C4-16FE-1284-376C88034834}"/>
              </a:ext>
            </a:extLst>
          </p:cNvPr>
          <p:cNvSpPr/>
          <p:nvPr/>
        </p:nvSpPr>
        <p:spPr>
          <a:xfrm rot="18875295">
            <a:off x="600652" y="3127822"/>
            <a:ext cx="6749236" cy="2268201"/>
          </a:xfrm>
          <a:prstGeom prst="ellipse">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ru-RU"/>
          </a:p>
        </p:txBody>
      </p:sp>
    </p:spTree>
    <p:extLst>
      <p:ext uri="{BB962C8B-B14F-4D97-AF65-F5344CB8AC3E}">
        <p14:creationId xmlns:p14="http://schemas.microsoft.com/office/powerpoint/2010/main" val="1581706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0-#ppt_h/2"/>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1+#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z1.bmp"/>
          <p:cNvPicPr>
            <a:picLocks noChangeAspect="1"/>
          </p:cNvPicPr>
          <p:nvPr/>
        </p:nvPicPr>
        <p:blipFill>
          <a:blip r:embed="rId2" cstate="print"/>
          <a:stretch>
            <a:fillRect/>
          </a:stretch>
        </p:blipFill>
        <p:spPr>
          <a:xfrm>
            <a:off x="1297432" y="1385006"/>
            <a:ext cx="6514928" cy="4853742"/>
          </a:xfrm>
          <a:prstGeom prst="rect">
            <a:avLst/>
          </a:prstGeom>
        </p:spPr>
      </p:pic>
      <p:sp>
        <p:nvSpPr>
          <p:cNvPr id="6" name="Rectangle 2"/>
          <p:cNvSpPr txBox="1">
            <a:spLocks noChangeArrowheads="1"/>
          </p:cNvSpPr>
          <p:nvPr/>
        </p:nvSpPr>
        <p:spPr bwMode="auto">
          <a:xfrm>
            <a:off x="537654" y="116632"/>
            <a:ext cx="8210810"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Predictions</a:t>
            </a:r>
            <a:r>
              <a:rPr lang="ru-RU"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of production cross-sections of</a:t>
            </a:r>
            <a:r>
              <a:rPr lang="ru-RU"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element 119 and</a:t>
            </a:r>
            <a:r>
              <a:rPr lang="ru-RU"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120</a:t>
            </a:r>
            <a:r>
              <a:rPr lang="ru-RU"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isotopes in </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249</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Bk+</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50</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Ti,  </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249-251</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Cf+</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50</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Ti , </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248</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Cm+</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54</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Cr reactions</a:t>
            </a:r>
            <a:endParaRPr lang="ru-RU"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endParaRPr>
          </a:p>
          <a:p>
            <a:pPr lvl="0" algn="ctr">
              <a:defRPr/>
            </a:pPr>
            <a:r>
              <a:rPr lang="ru-RU"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a:t>
            </a:r>
            <a:r>
              <a:rPr lang="en-US" altLang="ja-JP" sz="2000" b="1" i="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difference by </a:t>
            </a:r>
            <a:r>
              <a:rPr lang="ru-RU" altLang="ja-JP" sz="2000" b="1" i="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2-3 </a:t>
            </a:r>
            <a:r>
              <a:rPr lang="en-US" altLang="ja-JP" sz="2000" b="1" i="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orders of magnitude</a:t>
            </a:r>
            <a:r>
              <a:rPr lang="ru-RU"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a:t>
            </a:r>
            <a:endParaRPr kumimoji="0" lang="en-US" sz="2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3636313"/>
            <a:ext cx="8327664" cy="338554"/>
          </a:xfrm>
          <a:prstGeom prst="rect">
            <a:avLst/>
          </a:prstGeom>
          <a:noFill/>
        </p:spPr>
        <p:txBody>
          <a:bodyPr wrap="square" rtlCol="0">
            <a:spAutoFit/>
          </a:bodyPr>
          <a:lstStyle/>
          <a:p>
            <a:r>
              <a:rPr lang="en-US" sz="1600" b="1" dirty="0">
                <a:solidFill>
                  <a:srgbClr val="0000FF"/>
                </a:solidFill>
                <a:latin typeface="Times New Roman" panose="02020603050405020304" pitchFamily="18" charset="0"/>
                <a:cs typeface="Times New Roman" panose="02020603050405020304" pitchFamily="18" charset="0"/>
              </a:rPr>
              <a:t>Rotating target, magnets (Q1, D1, Q2, Q3, D2), </a:t>
            </a:r>
            <a:r>
              <a:rPr lang="en-US" sz="1600" b="1" dirty="0" err="1">
                <a:solidFill>
                  <a:srgbClr val="0000FF"/>
                </a:solidFill>
                <a:latin typeface="Times New Roman" panose="02020603050405020304" pitchFamily="18" charset="0"/>
                <a:cs typeface="Times New Roman" panose="02020603050405020304" pitchFamily="18" charset="0"/>
              </a:rPr>
              <a:t>beamstopper</a:t>
            </a:r>
            <a:r>
              <a:rPr lang="ru-RU" sz="1600" b="1" dirty="0">
                <a:solidFill>
                  <a:srgbClr val="0000FF"/>
                </a:solidFill>
                <a:latin typeface="Times New Roman" panose="02020603050405020304" pitchFamily="18" charset="0"/>
                <a:cs typeface="Times New Roman" panose="02020603050405020304" pitchFamily="18" charset="0"/>
              </a:rPr>
              <a:t>,</a:t>
            </a:r>
            <a:r>
              <a:rPr lang="en-US" sz="1600" b="1" dirty="0">
                <a:solidFill>
                  <a:srgbClr val="0000FF"/>
                </a:solidFill>
                <a:latin typeface="Times New Roman" panose="02020603050405020304" pitchFamily="18" charset="0"/>
                <a:cs typeface="Times New Roman" panose="02020603050405020304" pitchFamily="18" charset="0"/>
              </a:rPr>
              <a:t> detector chamber.</a:t>
            </a:r>
            <a:endParaRPr lang="ru-RU" sz="1600" b="1" dirty="0">
              <a:solidFill>
                <a:srgbClr val="0000FF"/>
              </a:solidFill>
              <a:latin typeface="Times New Roman" panose="02020603050405020304" pitchFamily="18" charset="0"/>
              <a:cs typeface="Times New Roman" panose="02020603050405020304" pitchFamily="18" charset="0"/>
            </a:endParaRPr>
          </a:p>
        </p:txBody>
      </p:sp>
      <p:pic>
        <p:nvPicPr>
          <p:cNvPr id="7" name="Рисунок 6" descr="z2.bmp"/>
          <p:cNvPicPr>
            <a:picLocks noChangeAspect="1"/>
          </p:cNvPicPr>
          <p:nvPr/>
        </p:nvPicPr>
        <p:blipFill>
          <a:blip r:embed="rId3" cstate="print"/>
          <a:srcRect r="17179"/>
          <a:stretch>
            <a:fillRect/>
          </a:stretch>
        </p:blipFill>
        <p:spPr>
          <a:xfrm>
            <a:off x="467544" y="4055970"/>
            <a:ext cx="3528392" cy="2397366"/>
          </a:xfrm>
          <a:prstGeom prst="rect">
            <a:avLst/>
          </a:prstGeom>
        </p:spPr>
      </p:pic>
      <p:pic>
        <p:nvPicPr>
          <p:cNvPr id="5" name="Рисунок 4" descr="IMG_2740.jpg"/>
          <p:cNvPicPr>
            <a:picLocks noChangeAspect="1"/>
          </p:cNvPicPr>
          <p:nvPr/>
        </p:nvPicPr>
        <p:blipFill>
          <a:blip r:embed="rId4" cstate="print"/>
          <a:srcRect l="12827" r="15353" b="5955"/>
          <a:stretch>
            <a:fillRect/>
          </a:stretch>
        </p:blipFill>
        <p:spPr>
          <a:xfrm rot="5400000">
            <a:off x="4402952" y="3662741"/>
            <a:ext cx="1375467" cy="2045482"/>
          </a:xfrm>
          <a:prstGeom prst="rect">
            <a:avLst/>
          </a:prstGeom>
        </p:spPr>
      </p:pic>
      <p:sp>
        <p:nvSpPr>
          <p:cNvPr id="9" name="TextBox 8"/>
          <p:cNvSpPr txBox="1"/>
          <p:nvPr/>
        </p:nvSpPr>
        <p:spPr>
          <a:xfrm>
            <a:off x="6372200" y="4201343"/>
            <a:ext cx="2531462" cy="307777"/>
          </a:xfrm>
          <a:prstGeom prst="rect">
            <a:avLst/>
          </a:prstGeom>
          <a:noFill/>
        </p:spPr>
        <p:txBody>
          <a:bodyPr wrap="none" rtlCol="0">
            <a:spAutoFit/>
          </a:bodyPr>
          <a:lstStyle/>
          <a:p>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48</a:t>
            </a:r>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a:t>
            </a:r>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220</a:t>
            </a:r>
            <a:r>
              <a:rPr lang="en-US" sz="1400" b="1" dirty="0">
                <a:latin typeface="Times New Roman" panose="02020603050405020304" pitchFamily="18" charset="0"/>
                <a:cs typeface="Times New Roman" panose="02020603050405020304" pitchFamily="18" charset="0"/>
              </a:rPr>
              <a:t>  DSSD </a:t>
            </a:r>
            <a:r>
              <a:rPr lang="en-US" sz="1400" b="1" i="1" dirty="0">
                <a:latin typeface="Times New Roman" panose="02020603050405020304" pitchFamily="18" charset="0"/>
                <a:cs typeface="Times New Roman" panose="02020603050405020304" pitchFamily="18" charset="0"/>
              </a:rPr>
              <a:t>&amp;</a:t>
            </a:r>
            <a:r>
              <a:rPr lang="en-US" sz="1400" b="1" dirty="0">
                <a:latin typeface="Times New Roman" panose="02020603050405020304" pitchFamily="18" charset="0"/>
                <a:cs typeface="Times New Roman" panose="02020603050405020304" pitchFamily="18" charset="0"/>
              </a:rPr>
              <a:t> </a:t>
            </a:r>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60</a:t>
            </a:r>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a:t>
            </a:r>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120 SSSD</a:t>
            </a:r>
            <a:endParaRPr lang="ru-RU" sz="14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372200" y="4507459"/>
            <a:ext cx="2448272" cy="584775"/>
          </a:xfrm>
          <a:prstGeom prst="rect">
            <a:avLst/>
          </a:prstGeom>
          <a:noFill/>
        </p:spPr>
        <p:txBody>
          <a:bodyPr wrap="square" rtlCol="0">
            <a:spAutoFit/>
          </a:bodyPr>
          <a:lstStyle/>
          <a:p>
            <a:r>
              <a:rPr lang="en-US" sz="1600" b="1" dirty="0">
                <a:solidFill>
                  <a:srgbClr val="C00000"/>
                </a:solidFill>
                <a:latin typeface="Times New Roman" panose="02020603050405020304" pitchFamily="18" charset="0"/>
                <a:cs typeface="Times New Roman" panose="02020603050405020304" pitchFamily="18" charset="0"/>
              </a:rPr>
              <a:t>Digital and analog electronics</a:t>
            </a:r>
            <a:endParaRPr lang="ru-RU" sz="1600" b="1"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475656" y="89694"/>
            <a:ext cx="6192688" cy="892552"/>
          </a:xfrm>
          <a:prstGeom prst="rect">
            <a:avLst/>
          </a:prstGeom>
          <a:noFill/>
        </p:spPr>
        <p:txBody>
          <a:bodyPr wrap="square" rtlCol="0">
            <a:spAutoFit/>
          </a:bodyPr>
          <a:lstStyle/>
          <a:p>
            <a:pPr algn="ctr"/>
            <a:r>
              <a:rPr lang="en-US" sz="2800" b="1" dirty="0">
                <a:solidFill>
                  <a:srgbClr val="0000FF"/>
                </a:solidFill>
                <a:effectLst>
                  <a:outerShdw blurRad="38100" dist="38100" dir="2700000" algn="tl">
                    <a:srgbClr val="000000">
                      <a:alpha val="43137"/>
                    </a:srgbClr>
                  </a:outerShdw>
                </a:effectLst>
                <a:latin typeface="+mn-lt"/>
              </a:rPr>
              <a:t>SHE Factory</a:t>
            </a:r>
          </a:p>
          <a:p>
            <a:pPr algn="ctr"/>
            <a:r>
              <a:rPr lang="en-US" sz="2400" b="1" dirty="0">
                <a:effectLst>
                  <a:outerShdw blurRad="38100" dist="38100" dir="2700000" algn="tl">
                    <a:srgbClr val="000000">
                      <a:alpha val="43137"/>
                    </a:srgbClr>
                  </a:outerShdw>
                </a:effectLst>
                <a:latin typeface="+mn-lt"/>
              </a:rPr>
              <a:t>Dubna Gas-Filled Recoil Separator DGFRS-2</a:t>
            </a:r>
            <a:endParaRPr lang="ru-RU" sz="2400" dirty="0">
              <a:effectLst>
                <a:outerShdw blurRad="38100" dist="38100" dir="2700000" algn="tl">
                  <a:srgbClr val="000000">
                    <a:alpha val="43137"/>
                  </a:srgbClr>
                </a:outerShdw>
              </a:effectLst>
              <a:latin typeface="+mn-lt"/>
            </a:endParaRPr>
          </a:p>
        </p:txBody>
      </p:sp>
      <p:pic>
        <p:nvPicPr>
          <p:cNvPr id="12" name="Рисунок 11" descr="IMG_3099.JPG"/>
          <p:cNvPicPr>
            <a:picLocks noChangeAspect="1"/>
          </p:cNvPicPr>
          <p:nvPr/>
        </p:nvPicPr>
        <p:blipFill>
          <a:blip r:embed="rId5" cstate="print"/>
          <a:srcRect l="15030" r="7672"/>
          <a:stretch>
            <a:fillRect/>
          </a:stretch>
        </p:blipFill>
        <p:spPr>
          <a:xfrm>
            <a:off x="6300192" y="1844824"/>
            <a:ext cx="1397491" cy="1357625"/>
          </a:xfrm>
          <a:prstGeom prst="rect">
            <a:avLst/>
          </a:prstGeom>
        </p:spPr>
      </p:pic>
      <p:sp>
        <p:nvSpPr>
          <p:cNvPr id="13" name="Прямоугольник 12"/>
          <p:cNvSpPr/>
          <p:nvPr/>
        </p:nvSpPr>
        <p:spPr>
          <a:xfrm>
            <a:off x="6084168" y="3234462"/>
            <a:ext cx="2664296" cy="338554"/>
          </a:xfrm>
          <a:prstGeom prst="rect">
            <a:avLst/>
          </a:prstGeom>
        </p:spPr>
        <p:txBody>
          <a:bodyPr wrap="square">
            <a:spAutoFit/>
          </a:bodyPr>
          <a:lstStyle/>
          <a:p>
            <a:r>
              <a:rPr lang="en-US" sz="1600" b="1" dirty="0">
                <a:latin typeface="Arial Narrow" pitchFamily="34" charset="0"/>
              </a:rPr>
              <a:t>24-sm target, 12 sectors</a:t>
            </a:r>
            <a:endParaRPr lang="ru-RU" sz="1600" b="1" dirty="0">
              <a:latin typeface="Arial Narrow" pitchFamily="34" charset="0"/>
            </a:endParaRPr>
          </a:p>
        </p:txBody>
      </p:sp>
      <p:pic>
        <p:nvPicPr>
          <p:cNvPr id="14" name="Рисунок 13" descr="Graphic Paper.bmp"/>
          <p:cNvPicPr>
            <a:picLocks noChangeAspect="1"/>
          </p:cNvPicPr>
          <p:nvPr/>
        </p:nvPicPr>
        <p:blipFill>
          <a:blip r:embed="rId6" cstate="print"/>
          <a:stretch>
            <a:fillRect/>
          </a:stretch>
        </p:blipFill>
        <p:spPr>
          <a:xfrm>
            <a:off x="5004048" y="5147032"/>
            <a:ext cx="3600400" cy="1594337"/>
          </a:xfrm>
          <a:prstGeom prst="rect">
            <a:avLst/>
          </a:prstGeom>
          <a:effectLst>
            <a:glow rad="63500">
              <a:schemeClr val="accent1">
                <a:satMod val="175000"/>
                <a:alpha val="40000"/>
              </a:schemeClr>
            </a:glow>
          </a:effectLst>
        </p:spPr>
      </p:pic>
      <p:pic>
        <p:nvPicPr>
          <p:cNvPr id="15" name="Рисунок 14" descr="z1.bmp"/>
          <p:cNvPicPr>
            <a:picLocks noChangeAspect="1"/>
          </p:cNvPicPr>
          <p:nvPr/>
        </p:nvPicPr>
        <p:blipFill>
          <a:blip r:embed="rId7" cstate="print"/>
          <a:stretch>
            <a:fillRect/>
          </a:stretch>
        </p:blipFill>
        <p:spPr>
          <a:xfrm>
            <a:off x="683568" y="1127231"/>
            <a:ext cx="4536504" cy="2517793"/>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55776" y="404664"/>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Experiment  </a:t>
            </a:r>
            <a:r>
              <a:rPr lang="en-US" altLang="ja-JP" sz="3200" b="1" kern="0" baseline="30000" dirty="0">
                <a:effectLst>
                  <a:outerShdw blurRad="38100" dist="38100" dir="2700000" algn="tl">
                    <a:srgbClr val="000000">
                      <a:alpha val="43137"/>
                    </a:srgbClr>
                  </a:outerShdw>
                </a:effectLst>
                <a:latin typeface="Calibri" pitchFamily="34" charset="0"/>
                <a:cs typeface="Calibri" pitchFamily="34" charset="0"/>
              </a:rPr>
              <a:t>238</a:t>
            </a:r>
            <a:r>
              <a:rPr lang="en-US" altLang="ja-JP" sz="2800" b="1" kern="0" dirty="0">
                <a:effectLst>
                  <a:outerShdw blurRad="38100" dist="38100" dir="2700000" algn="tl">
                    <a:srgbClr val="000000">
                      <a:alpha val="43137"/>
                    </a:srgbClr>
                  </a:outerShdw>
                </a:effectLst>
                <a:latin typeface="Calibri" pitchFamily="34" charset="0"/>
                <a:cs typeface="Calibri" pitchFamily="34" charset="0"/>
              </a:rPr>
              <a:t>U</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 </a:t>
            </a:r>
            <a:r>
              <a:rPr kumimoji="0" lang="en-US" altLang="ja-JP" sz="3200" b="1" i="0" strike="noStrike" kern="0" cap="none" spc="0" normalizeH="0" baseline="3000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54</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Cr</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pic>
        <p:nvPicPr>
          <p:cNvPr id="12" name="Рисунок 11" descr="z1.bmp"/>
          <p:cNvPicPr>
            <a:picLocks noChangeAspect="1"/>
          </p:cNvPicPr>
          <p:nvPr/>
        </p:nvPicPr>
        <p:blipFill>
          <a:blip r:embed="rId3" cstate="print"/>
          <a:stretch>
            <a:fillRect/>
          </a:stretch>
        </p:blipFill>
        <p:spPr>
          <a:xfrm>
            <a:off x="323528" y="1556792"/>
            <a:ext cx="8401732" cy="1872208"/>
          </a:xfrm>
          <a:prstGeom prst="rect">
            <a:avLst/>
          </a:prstGeom>
        </p:spPr>
      </p:pic>
      <p:sp>
        <p:nvSpPr>
          <p:cNvPr id="21" name="Rectangle 2"/>
          <p:cNvSpPr txBox="1">
            <a:spLocks noChangeArrowheads="1"/>
          </p:cNvSpPr>
          <p:nvPr/>
        </p:nvSpPr>
        <p:spPr bwMode="auto">
          <a:xfrm>
            <a:off x="5292080" y="3861048"/>
            <a:ext cx="3312368" cy="18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u="sng"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For the first time:</a:t>
            </a:r>
          </a:p>
          <a:p>
            <a:pPr lvl="0">
              <a:defRPr/>
            </a:pPr>
            <a:r>
              <a:rPr lang="en-US" altLang="ja-JP" sz="24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Actinide + </a:t>
            </a:r>
            <a:r>
              <a:rPr lang="en-US" altLang="ja-JP" sz="28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a:t>
            </a:r>
            <a:r>
              <a:rPr lang="en-US" altLang="ja-JP" sz="24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a:t>
            </a:r>
            <a:endPar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a:p>
            <a:pPr lvl="0">
              <a:defRPr/>
            </a:pPr>
            <a:r>
              <a:rPr kumimoji="0" lang="en-US" altLang="ja-JP" sz="2400" b="1" i="0"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New isotope </a:t>
            </a:r>
            <a:r>
              <a:rPr lang="en-US" altLang="ja-JP" sz="28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288</a:t>
            </a:r>
            <a:r>
              <a:rPr lang="en-US" altLang="ja-JP" sz="2400"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Lv</a:t>
            </a:r>
            <a:endParaRPr kumimoji="0" lang="en-US" altLang="ja-JP" sz="2400" b="1" i="0"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a:p>
            <a:pPr lvl="0">
              <a:defRPr/>
            </a:pPr>
            <a:r>
              <a:rPr kumimoji="0" lang="en-US" altLang="ja-JP" sz="2400" b="1" i="0" strike="noStrike" kern="0" cap="none" spc="0" normalizeH="0" baseline="0" noProof="0" dirty="0">
                <a:ln>
                  <a:noFill/>
                </a:ln>
                <a:solidFill>
                  <a:srgbClr val="006600"/>
                </a:solidFill>
                <a:uLnTx/>
                <a:uFillTx/>
                <a:latin typeface="Times New Roman" panose="02020603050405020304" pitchFamily="18" charset="0"/>
                <a:ea typeface="+mj-ea"/>
                <a:cs typeface="Times New Roman" panose="02020603050405020304" pitchFamily="18" charset="0"/>
              </a:rPr>
              <a:t>Confirmation of </a:t>
            </a:r>
            <a:r>
              <a:rPr kumimoji="0" lang="en-US" altLang="ja-JP" sz="2800" b="1" i="0" strike="noStrike" kern="0" cap="none" spc="0" normalizeH="0" baseline="30000" noProof="0" dirty="0">
                <a:ln>
                  <a:noFill/>
                </a:ln>
                <a:solidFill>
                  <a:srgbClr val="006600"/>
                </a:solidFill>
                <a:uLnTx/>
                <a:uFillTx/>
                <a:latin typeface="Times New Roman" panose="02020603050405020304" pitchFamily="18" charset="0"/>
                <a:ea typeface="+mj-ea"/>
                <a:cs typeface="Times New Roman" panose="02020603050405020304" pitchFamily="18" charset="0"/>
              </a:rPr>
              <a:t>284</a:t>
            </a:r>
            <a:r>
              <a:rPr kumimoji="0" lang="en-US" altLang="ja-JP" sz="2400" b="1" i="0" strike="noStrike" kern="0" cap="none" spc="0" normalizeH="0" baseline="0" noProof="0" dirty="0">
                <a:ln>
                  <a:noFill/>
                </a:ln>
                <a:solidFill>
                  <a:srgbClr val="006600"/>
                </a:solidFill>
                <a:uLnTx/>
                <a:uFillTx/>
                <a:latin typeface="Times New Roman" panose="02020603050405020304" pitchFamily="18" charset="0"/>
                <a:ea typeface="+mj-ea"/>
                <a:cs typeface="Times New Roman" panose="02020603050405020304" pitchFamily="18" charset="0"/>
              </a:rPr>
              <a:t>Fl</a:t>
            </a:r>
            <a:endParaRPr kumimoji="0" lang="ru-RU" sz="2000" b="1" i="0" strike="noStrike" kern="0" cap="none" spc="0" normalizeH="0" baseline="0" noProof="0" dirty="0">
              <a:ln>
                <a:noFill/>
              </a:ln>
              <a:solidFill>
                <a:srgbClr val="006600"/>
              </a:solidFill>
              <a:uLnTx/>
              <a:uFillTx/>
              <a:latin typeface="Times New Roman" panose="02020603050405020304" pitchFamily="18" charset="0"/>
              <a:ea typeface="+mj-ea"/>
              <a:cs typeface="Times New Roman" panose="02020603050405020304" pitchFamily="18" charset="0"/>
            </a:endParaRPr>
          </a:p>
        </p:txBody>
      </p:sp>
      <p:sp>
        <p:nvSpPr>
          <p:cNvPr id="22" name="Rectangle 2"/>
          <p:cNvSpPr txBox="1">
            <a:spLocks noChangeArrowheads="1"/>
          </p:cNvSpPr>
          <p:nvPr/>
        </p:nvSpPr>
        <p:spPr bwMode="auto">
          <a:xfrm>
            <a:off x="467544" y="5373216"/>
            <a:ext cx="396044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Cross-section ~</a:t>
            </a:r>
            <a:r>
              <a:rPr kumimoji="0" lang="ru-RU" altLang="ja-JP" sz="24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36</a:t>
            </a:r>
            <a:r>
              <a:rPr kumimoji="0" lang="en-US" altLang="ja-JP" sz="24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kumimoji="0" lang="en-US"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r>
              <a:rPr kumimoji="0" lang="ru-RU"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12</a:t>
            </a:r>
            <a:r>
              <a:rPr kumimoji="0" lang="en-US"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r>
              <a:rPr kumimoji="0" lang="ru-RU"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82</a:t>
            </a:r>
            <a:r>
              <a:rPr kumimoji="0" lang="en-US"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r>
              <a:rPr kumimoji="0" lang="en-US" altLang="ja-JP" sz="24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fb</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10" name="Rectangle 2"/>
          <p:cNvSpPr txBox="1">
            <a:spLocks noChangeArrowheads="1"/>
          </p:cNvSpPr>
          <p:nvPr/>
        </p:nvSpPr>
        <p:spPr bwMode="auto">
          <a:xfrm>
            <a:off x="467544" y="3789040"/>
            <a:ext cx="4464496" cy="17281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Target </a:t>
            </a:r>
            <a:r>
              <a:rPr kumimoji="0" lang="en-US" altLang="ja-JP" sz="28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238</a:t>
            </a:r>
            <a:r>
              <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U:   0.72 mg/cm</a:t>
            </a:r>
            <a:r>
              <a:rPr kumimoji="0" lang="en-US" altLang="ja-JP" sz="28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a:t>
            </a:r>
          </a:p>
          <a:p>
            <a:pPr lvl="0">
              <a:defRPr/>
            </a:pPr>
            <a:endParaRPr lang="en-US" altLang="ja-JP" sz="8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lvl="0">
              <a:defRPr/>
            </a:pPr>
            <a:r>
              <a:rPr kumimoji="0" lang="en-US" altLang="ja-JP" sz="24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Dose:  </a:t>
            </a:r>
            <a:r>
              <a:rPr kumimoji="0" lang="ru-RU" altLang="ja-JP" sz="24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7</a:t>
            </a:r>
            <a:r>
              <a:rPr kumimoji="0" lang="en-US" altLang="ja-JP" sz="24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r>
              <a:rPr kumimoji="0" lang="ru-RU" altLang="ja-JP" sz="24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a:t>
            </a:r>
            <a:r>
              <a:rPr kumimoji="0" lang="en-US" altLang="ja-JP" sz="24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x 10</a:t>
            </a:r>
            <a:r>
              <a:rPr kumimoji="0" lang="en-US" altLang="ja-JP" sz="28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19</a:t>
            </a:r>
            <a:r>
              <a:rPr lang="en-US" altLang="ja-JP" sz="24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lvl="0">
              <a:defRPr/>
            </a:pPr>
            <a:endParaRPr kumimoji="0" lang="en-US" altLang="ja-JP" sz="8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a:p>
            <a:pPr lvl="0">
              <a:defRPr/>
            </a:pPr>
            <a:r>
              <a:rPr lang="en-US" altLang="ja-JP" sz="24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Excitation energy: 42 MeV</a:t>
            </a:r>
            <a:endParaRPr kumimoji="0" lang="en-US" altLang="ja-JP" sz="24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z1.bmp">
            <a:extLst>
              <a:ext uri="{FF2B5EF4-FFF2-40B4-BE49-F238E27FC236}">
                <a16:creationId xmlns:a16="http://schemas.microsoft.com/office/drawing/2014/main" id="{42C07B66-559E-749B-7956-54E46AC8DAB0}"/>
              </a:ext>
            </a:extLst>
          </p:cNvPr>
          <p:cNvPicPr>
            <a:picLocks noChangeAspect="1"/>
          </p:cNvPicPr>
          <p:nvPr/>
        </p:nvPicPr>
        <p:blipFill>
          <a:blip r:embed="rId2" cstate="print"/>
          <a:srcRect l="50567"/>
          <a:stretch/>
        </p:blipFill>
        <p:spPr>
          <a:xfrm>
            <a:off x="395536" y="2132856"/>
            <a:ext cx="4153260" cy="1872208"/>
          </a:xfrm>
          <a:prstGeom prst="rect">
            <a:avLst/>
          </a:prstGeom>
        </p:spPr>
      </p:pic>
      <p:cxnSp>
        <p:nvCxnSpPr>
          <p:cNvPr id="8" name="Прямая соединительная линия 7">
            <a:extLst>
              <a:ext uri="{FF2B5EF4-FFF2-40B4-BE49-F238E27FC236}">
                <a16:creationId xmlns:a16="http://schemas.microsoft.com/office/drawing/2014/main" id="{63667E95-9006-2CC4-7A1A-6F3F0193EF76}"/>
              </a:ext>
            </a:extLst>
          </p:cNvPr>
          <p:cNvCxnSpPr>
            <a:cxnSpLocks/>
          </p:cNvCxnSpPr>
          <p:nvPr/>
        </p:nvCxnSpPr>
        <p:spPr>
          <a:xfrm>
            <a:off x="611560" y="2636912"/>
            <a:ext cx="1116000" cy="0"/>
          </a:xfrm>
          <a:prstGeom prst="line">
            <a:avLst/>
          </a:prstGeom>
          <a:ln w="31750"/>
        </p:spPr>
        <p:style>
          <a:lnRef idx="1">
            <a:schemeClr val="accent2"/>
          </a:lnRef>
          <a:fillRef idx="0">
            <a:schemeClr val="accent2"/>
          </a:fillRef>
          <a:effectRef idx="0">
            <a:schemeClr val="accent2"/>
          </a:effectRef>
          <a:fontRef idx="minor">
            <a:schemeClr val="tx1"/>
          </a:fontRef>
        </p:style>
      </p:cxnSp>
      <p:grpSp>
        <p:nvGrpSpPr>
          <p:cNvPr id="12" name="Группа 11">
            <a:extLst>
              <a:ext uri="{FF2B5EF4-FFF2-40B4-BE49-F238E27FC236}">
                <a16:creationId xmlns:a16="http://schemas.microsoft.com/office/drawing/2014/main" id="{51ACE2DC-A33C-B695-A609-EB3A0F0638BE}"/>
              </a:ext>
            </a:extLst>
          </p:cNvPr>
          <p:cNvGrpSpPr/>
          <p:nvPr/>
        </p:nvGrpSpPr>
        <p:grpSpPr>
          <a:xfrm>
            <a:off x="4695426" y="1300038"/>
            <a:ext cx="4248472" cy="2614513"/>
            <a:chOff x="4695426" y="1300038"/>
            <a:chExt cx="4248472" cy="2614513"/>
          </a:xfrm>
        </p:grpSpPr>
        <p:pic>
          <p:nvPicPr>
            <p:cNvPr id="6" name="Рисунок 5">
              <a:extLst>
                <a:ext uri="{FF2B5EF4-FFF2-40B4-BE49-F238E27FC236}">
                  <a16:creationId xmlns:a16="http://schemas.microsoft.com/office/drawing/2014/main" id="{7C5CDF27-FB36-F333-1F2F-E20A75604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2223368"/>
              <a:ext cx="1615004" cy="1691183"/>
            </a:xfrm>
            <a:prstGeom prst="rect">
              <a:avLst/>
            </a:prstGeom>
          </p:spPr>
        </p:pic>
        <p:sp>
          <p:nvSpPr>
            <p:cNvPr id="11" name="TextBox 10">
              <a:extLst>
                <a:ext uri="{FF2B5EF4-FFF2-40B4-BE49-F238E27FC236}">
                  <a16:creationId xmlns:a16="http://schemas.microsoft.com/office/drawing/2014/main" id="{DE7F82F2-83FE-E1C8-361F-93993B696B1E}"/>
                </a:ext>
              </a:extLst>
            </p:cNvPr>
            <p:cNvSpPr txBox="1"/>
            <p:nvPr/>
          </p:nvSpPr>
          <p:spPr>
            <a:xfrm>
              <a:off x="4695426" y="1300038"/>
              <a:ext cx="4248472" cy="923330"/>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Possible reasons:</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It’s product of multi-transfer nucleon reactions:</a:t>
              </a:r>
              <a:endParaRPr lang="ru-RU" dirty="0">
                <a:latin typeface="Times New Roman" panose="02020603050405020304" pitchFamily="18" charset="0"/>
                <a:cs typeface="Times New Roman" panose="02020603050405020304" pitchFamily="18" charset="0"/>
              </a:endParaRPr>
            </a:p>
          </p:txBody>
        </p:sp>
      </p:grpSp>
      <p:sp>
        <p:nvSpPr>
          <p:cNvPr id="13" name="Rectangle 2">
            <a:extLst>
              <a:ext uri="{FF2B5EF4-FFF2-40B4-BE49-F238E27FC236}">
                <a16:creationId xmlns:a16="http://schemas.microsoft.com/office/drawing/2014/main" id="{7AD3A4F7-2F6B-F665-FDE7-30C992A53F7E}"/>
              </a:ext>
            </a:extLst>
          </p:cNvPr>
          <p:cNvSpPr txBox="1">
            <a:spLocks noChangeArrowheads="1"/>
          </p:cNvSpPr>
          <p:nvPr/>
        </p:nvSpPr>
        <p:spPr bwMode="auto">
          <a:xfrm>
            <a:off x="2447764" y="188640"/>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Experiment  </a:t>
            </a:r>
            <a:r>
              <a:rPr lang="en-US" altLang="ja-JP" sz="3200" b="1" kern="0" baseline="30000" dirty="0">
                <a:effectLst>
                  <a:outerShdw blurRad="38100" dist="38100" dir="2700000" algn="tl">
                    <a:srgbClr val="000000">
                      <a:alpha val="43137"/>
                    </a:srgbClr>
                  </a:outerShdw>
                </a:effectLst>
                <a:latin typeface="Calibri" pitchFamily="34" charset="0"/>
                <a:cs typeface="Calibri" pitchFamily="34" charset="0"/>
              </a:rPr>
              <a:t>238</a:t>
            </a:r>
            <a:r>
              <a:rPr lang="en-US" altLang="ja-JP" sz="2800" b="1" kern="0" dirty="0">
                <a:effectLst>
                  <a:outerShdw blurRad="38100" dist="38100" dir="2700000" algn="tl">
                    <a:srgbClr val="000000">
                      <a:alpha val="43137"/>
                    </a:srgbClr>
                  </a:outerShdw>
                </a:effectLst>
                <a:latin typeface="Calibri" pitchFamily="34" charset="0"/>
                <a:cs typeface="Calibri" pitchFamily="34" charset="0"/>
              </a:rPr>
              <a:t>U</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 </a:t>
            </a:r>
            <a:r>
              <a:rPr kumimoji="0" lang="en-US" altLang="ja-JP" sz="3200" b="1" i="0" strike="noStrike" kern="0" cap="none" spc="0" normalizeH="0" baseline="3000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54</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Cr</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10" name="TextBox 9">
            <a:extLst>
              <a:ext uri="{FF2B5EF4-FFF2-40B4-BE49-F238E27FC236}">
                <a16:creationId xmlns:a16="http://schemas.microsoft.com/office/drawing/2014/main" id="{7E6CEC3D-C4BB-2410-EBE6-26F20615F2F3}"/>
              </a:ext>
            </a:extLst>
          </p:cNvPr>
          <p:cNvSpPr txBox="1"/>
          <p:nvPr/>
        </p:nvSpPr>
        <p:spPr>
          <a:xfrm>
            <a:off x="4695426" y="1302038"/>
            <a:ext cx="4248472" cy="3139321"/>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Possible reasons:</a:t>
            </a:r>
            <a:br>
              <a:rPr lang="ru-RU"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1. Temporary change in the gain of the recording equipment - </a:t>
            </a:r>
            <a:r>
              <a:rPr lang="ru-RU" dirty="0" err="1">
                <a:latin typeface="Times New Roman" panose="02020603050405020304" pitchFamily="18" charset="0"/>
                <a:cs typeface="Times New Roman" panose="02020603050405020304" pitchFamily="18" charset="0"/>
              </a:rPr>
              <a:t>could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not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confirmed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refuted</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2. </a:t>
            </a:r>
            <a:r>
              <a:rPr lang="el-GR"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-particle deposited energy only in focal detector and escaped from it at the small angle.</a:t>
            </a:r>
          </a:p>
          <a:p>
            <a:pPr algn="ctr"/>
            <a:r>
              <a:rPr lang="en-US" dirty="0">
                <a:latin typeface="Times New Roman" panose="02020603050405020304" pitchFamily="18" charset="0"/>
                <a:cs typeface="Times New Roman" panose="02020603050405020304" pitchFamily="18" charset="0"/>
              </a:rPr>
              <a:t>3. Decay to excited state of </a:t>
            </a:r>
            <a:r>
              <a:rPr lang="en-US" baseline="30000" dirty="0">
                <a:latin typeface="Times New Roman" panose="02020603050405020304" pitchFamily="18" charset="0"/>
                <a:cs typeface="Times New Roman" panose="02020603050405020304" pitchFamily="18" charset="0"/>
              </a:rPr>
              <a:t>284</a:t>
            </a:r>
            <a:r>
              <a:rPr lang="en-US" dirty="0">
                <a:latin typeface="Times New Roman" panose="02020603050405020304" pitchFamily="18" charset="0"/>
                <a:cs typeface="Times New Roman" panose="02020603050405020304" pitchFamily="18" charset="0"/>
              </a:rPr>
              <a:t>Fl – seems very unlikely during large differences between </a:t>
            </a:r>
            <a:r>
              <a:rPr lang="el-GR"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-decay energies and close decay times.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00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4D941CF-ED62-9DDE-1E19-B4374233E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967" y="1065510"/>
            <a:ext cx="6456065" cy="4503216"/>
          </a:xfrm>
          <a:prstGeom prst="rect">
            <a:avLst/>
          </a:prstGeom>
        </p:spPr>
      </p:pic>
      <p:sp>
        <p:nvSpPr>
          <p:cNvPr id="22" name="Прямоугольник 21"/>
          <p:cNvSpPr/>
          <p:nvPr/>
        </p:nvSpPr>
        <p:spPr>
          <a:xfrm>
            <a:off x="2915816" y="5661248"/>
            <a:ext cx="3680615" cy="369332"/>
          </a:xfrm>
          <a:prstGeom prst="rect">
            <a:avLst/>
          </a:prstGeom>
        </p:spPr>
        <p:txBody>
          <a:bodyPr wrap="square">
            <a:spAutoFit/>
          </a:bodyPr>
          <a:lstStyle/>
          <a:p>
            <a:pPr marL="457200" lvl="0" indent="-457200">
              <a:defRPr/>
            </a:pP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 (</a:t>
            </a:r>
            <a:r>
              <a:rPr lang="en-US"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260</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Sg / </a:t>
            </a:r>
            <a:r>
              <a:rPr lang="en-US"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262,264,266,268,270</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Sg) &lt; 1/500</a:t>
            </a:r>
          </a:p>
        </p:txBody>
      </p:sp>
      <p:sp>
        <p:nvSpPr>
          <p:cNvPr id="2" name="Rectangle 2">
            <a:extLst>
              <a:ext uri="{FF2B5EF4-FFF2-40B4-BE49-F238E27FC236}">
                <a16:creationId xmlns:a16="http://schemas.microsoft.com/office/drawing/2014/main" id="{3317487C-6D43-B430-75ED-454489B98398}"/>
              </a:ext>
            </a:extLst>
          </p:cNvPr>
          <p:cNvSpPr txBox="1">
            <a:spLocks noChangeArrowheads="1"/>
          </p:cNvSpPr>
          <p:nvPr/>
        </p:nvSpPr>
        <p:spPr bwMode="auto">
          <a:xfrm>
            <a:off x="431540" y="273422"/>
            <a:ext cx="8280920"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2800" b="1" kern="0" dirty="0">
                <a:effectLst>
                  <a:outerShdw blurRad="38100" dist="38100" dir="2700000" algn="tl">
                    <a:srgbClr val="000000">
                      <a:alpha val="43137"/>
                    </a:srgbClr>
                  </a:outerShdw>
                </a:effectLst>
                <a:latin typeface="+mj-lt"/>
                <a:ea typeface="+mj-ea"/>
                <a:cs typeface="Times New Roman" panose="02020603050405020304" pitchFamily="18" charset="0"/>
              </a:rPr>
              <a:t>Yields for multi-nucleons transfer reaction products</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
        <p:nvSpPr>
          <p:cNvPr id="6" name="TextBox 5"/>
          <p:cNvSpPr txBox="1"/>
          <p:nvPr/>
        </p:nvSpPr>
        <p:spPr>
          <a:xfrm>
            <a:off x="7164288" y="4653136"/>
            <a:ext cx="1445396" cy="338554"/>
          </a:xfrm>
          <a:prstGeom prst="rect">
            <a:avLst/>
          </a:prstGeom>
          <a:noFill/>
        </p:spPr>
        <p:txBody>
          <a:bodyPr wrap="none" rtlCol="0">
            <a:spAutoFit/>
          </a:bodyPr>
          <a:lstStyle/>
          <a:p>
            <a:r>
              <a:rPr lang="en-US" sz="1600" dirty="0" err="1"/>
              <a:t>Karpov</a:t>
            </a:r>
            <a:r>
              <a:rPr lang="en-US" sz="1600" dirty="0"/>
              <a:t>, </a:t>
            </a:r>
            <a:r>
              <a:rPr lang="en-US" sz="1600" dirty="0" err="1"/>
              <a:t>Saiko</a:t>
            </a:r>
            <a:endParaRPr lang="ru-RU"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q3.bmp"/>
          <p:cNvPicPr>
            <a:picLocks noChangeAspect="1"/>
          </p:cNvPicPr>
          <p:nvPr/>
        </p:nvPicPr>
        <p:blipFill>
          <a:blip r:embed="rId2" cstate="print"/>
          <a:stretch>
            <a:fillRect/>
          </a:stretch>
        </p:blipFill>
        <p:spPr>
          <a:xfrm>
            <a:off x="539552" y="332656"/>
            <a:ext cx="4937160" cy="3456438"/>
          </a:xfrm>
          <a:prstGeom prst="rect">
            <a:avLst/>
          </a:prstGeom>
        </p:spPr>
      </p:pic>
      <p:sp>
        <p:nvSpPr>
          <p:cNvPr id="17" name="Rectangle 2"/>
          <p:cNvSpPr txBox="1">
            <a:spLocks noChangeArrowheads="1"/>
          </p:cNvSpPr>
          <p:nvPr/>
        </p:nvSpPr>
        <p:spPr bwMode="auto">
          <a:xfrm>
            <a:off x="2915816"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Synthesis of new elements 119 and 120</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18" name="Rectangle 2"/>
          <p:cNvSpPr txBox="1">
            <a:spLocks noChangeArrowheads="1"/>
          </p:cNvSpPr>
          <p:nvPr/>
        </p:nvSpPr>
        <p:spPr bwMode="auto">
          <a:xfrm>
            <a:off x="107504" y="188640"/>
            <a:ext cx="223224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Next stage</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40996</TotalTime>
  <Words>1432</Words>
  <Application>Microsoft Office PowerPoint</Application>
  <PresentationFormat>Экран (4:3)</PresentationFormat>
  <Paragraphs>234</Paragraphs>
  <Slides>25</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25</vt:i4>
      </vt:variant>
    </vt:vector>
  </HeadingPairs>
  <TitlesOfParts>
    <vt:vector size="32" baseType="lpstr">
      <vt:lpstr>Arial</vt:lpstr>
      <vt:lpstr>Arial Narrow</vt:lpstr>
      <vt:lpstr>Calibri</vt:lpstr>
      <vt:lpstr>Cambria Math</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FLNR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Utenkov</dc:creator>
  <cp:lastModifiedBy>Паладин Паладин</cp:lastModifiedBy>
  <cp:revision>2068</cp:revision>
  <dcterms:created xsi:type="dcterms:W3CDTF">2004-06-29T08:14:21Z</dcterms:created>
  <dcterms:modified xsi:type="dcterms:W3CDTF">2024-11-18T10:26:09Z</dcterms:modified>
</cp:coreProperties>
</file>