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4.jpg" ContentType="image/jpg"/>
  <Override PartName="/ppt/media/image16.jpg" ContentType="image/jpg"/>
  <Override PartName="/ppt/notesSlides/notesSlide2.xml" ContentType="application/vnd.openxmlformats-officedocument.presentationml.notesSlide+xml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09" r:id="rId2"/>
    <p:sldId id="359" r:id="rId3"/>
    <p:sldId id="322" r:id="rId4"/>
    <p:sldId id="324" r:id="rId5"/>
    <p:sldId id="337" r:id="rId6"/>
    <p:sldId id="358" r:id="rId7"/>
    <p:sldId id="339" r:id="rId8"/>
    <p:sldId id="356" r:id="rId9"/>
    <p:sldId id="355" r:id="rId10"/>
    <p:sldId id="357" r:id="rId11"/>
    <p:sldId id="348" r:id="rId12"/>
    <p:sldId id="342" r:id="rId13"/>
    <p:sldId id="346" r:id="rId14"/>
    <p:sldId id="343" r:id="rId15"/>
    <p:sldId id="274" r:id="rId16"/>
    <p:sldId id="275" r:id="rId17"/>
    <p:sldId id="344" r:id="rId18"/>
    <p:sldId id="291" r:id="rId19"/>
  </p:sldIdLst>
  <p:sldSz cx="5765800" cy="3244850"/>
  <p:notesSz cx="5765800" cy="3244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43" autoAdjust="0"/>
  </p:normalViewPr>
  <p:slideViewPr>
    <p:cSldViewPr>
      <p:cViewPr>
        <p:scale>
          <a:sx n="130" d="100"/>
          <a:sy n="130" d="100"/>
        </p:scale>
        <p:origin x="-749" y="-2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FDB83-89F5-498D-9605-CB2C2F51323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35228-78A1-423A-884D-7BF0FE90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3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25729" rIns="51472" bIns="25729" anchor="t" anchorCtr="0">
            <a:noAutofit/>
          </a:bodyPr>
          <a:lstStyle/>
          <a:p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25729" rIns="51472" bIns="25729" anchor="t" anchorCtr="0">
            <a:noAutofit/>
          </a:bodyPr>
          <a:lstStyle/>
          <a:p>
            <a:endParaRPr/>
          </a:p>
        </p:txBody>
      </p:sp>
      <p:sp>
        <p:nvSpPr>
          <p:cNvPr id="279" name="Google Shape;2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8105">
              <a:lnSpc>
                <a:spcPts val="675"/>
              </a:lnSpc>
            </a:pPr>
            <a:fld id="{81D60167-4931-47E6-BA6A-407CBD079E47}" type="slidenum">
              <a:rPr spc="-30" dirty="0"/>
              <a:t>‹#›</a:t>
            </a:fld>
            <a:r>
              <a:rPr spc="-60" dirty="0"/>
              <a:t> </a:t>
            </a:r>
            <a:r>
              <a:rPr spc="150" dirty="0"/>
              <a:t>/</a:t>
            </a:r>
            <a:r>
              <a:rPr spc="-60" dirty="0"/>
              <a:t> </a:t>
            </a:r>
            <a:r>
              <a:rPr spc="-25" dirty="0"/>
              <a:t>54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8105">
              <a:lnSpc>
                <a:spcPts val="675"/>
              </a:lnSpc>
            </a:pPr>
            <a:fld id="{81D60167-4931-47E6-BA6A-407CBD079E47}" type="slidenum">
              <a:rPr spc="-30" dirty="0"/>
              <a:t>‹#›</a:t>
            </a:fld>
            <a:r>
              <a:rPr spc="-60" dirty="0"/>
              <a:t> </a:t>
            </a:r>
            <a:r>
              <a:rPr spc="150" dirty="0"/>
              <a:t>/</a:t>
            </a:r>
            <a:r>
              <a:rPr spc="-60" dirty="0"/>
              <a:t> </a:t>
            </a:r>
            <a:r>
              <a:rPr spc="-25" dirty="0"/>
              <a:t>54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8105">
              <a:lnSpc>
                <a:spcPts val="675"/>
              </a:lnSpc>
            </a:pPr>
            <a:fld id="{81D60167-4931-47E6-BA6A-407CBD079E47}" type="slidenum">
              <a:rPr spc="-30" dirty="0"/>
              <a:t>‹#›</a:t>
            </a:fld>
            <a:r>
              <a:rPr spc="-60" dirty="0"/>
              <a:t> </a:t>
            </a:r>
            <a:r>
              <a:rPr spc="150" dirty="0"/>
              <a:t>/</a:t>
            </a:r>
            <a:r>
              <a:rPr spc="-60" dirty="0"/>
              <a:t> </a:t>
            </a:r>
            <a:r>
              <a:rPr spc="-25" dirty="0"/>
              <a:t>54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8105">
              <a:lnSpc>
                <a:spcPts val="675"/>
              </a:lnSpc>
            </a:pPr>
            <a:fld id="{81D60167-4931-47E6-BA6A-407CBD079E47}" type="slidenum">
              <a:rPr spc="-30" dirty="0"/>
              <a:t>‹#›</a:t>
            </a:fld>
            <a:r>
              <a:rPr spc="-60" dirty="0"/>
              <a:t> </a:t>
            </a:r>
            <a:r>
              <a:rPr spc="150" dirty="0"/>
              <a:t>/</a:t>
            </a:r>
            <a:r>
              <a:rPr spc="-60" dirty="0"/>
              <a:t> </a:t>
            </a:r>
            <a:r>
              <a:rPr spc="-25" dirty="0"/>
              <a:t>54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8105">
              <a:lnSpc>
                <a:spcPts val="675"/>
              </a:lnSpc>
            </a:pPr>
            <a:fld id="{81D60167-4931-47E6-BA6A-407CBD079E47}" type="slidenum">
              <a:rPr spc="-30" dirty="0"/>
              <a:t>‹#›</a:t>
            </a:fld>
            <a:r>
              <a:rPr spc="-60" dirty="0"/>
              <a:t> </a:t>
            </a:r>
            <a:r>
              <a:rPr spc="150" dirty="0"/>
              <a:t>/</a:t>
            </a:r>
            <a:r>
              <a:rPr spc="-60" dirty="0"/>
              <a:t> </a:t>
            </a:r>
            <a:r>
              <a:rPr spc="-25" dirty="0"/>
              <a:t>54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1_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>
            <a:spLocks noGrp="1"/>
          </p:cNvSpPr>
          <p:nvPr>
            <p:ph type="title"/>
          </p:nvPr>
        </p:nvSpPr>
        <p:spPr>
          <a:xfrm>
            <a:off x="576580" y="129945"/>
            <a:ext cx="4900930" cy="54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2" tIns="25729" rIns="51472" bIns="51472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dt" idx="10"/>
          </p:nvPr>
        </p:nvSpPr>
        <p:spPr>
          <a:xfrm>
            <a:off x="3891915" y="2929378"/>
            <a:ext cx="1561571" cy="22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2" tIns="25729" rIns="51472" bIns="25729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ftr" idx="11"/>
          </p:nvPr>
        </p:nvSpPr>
        <p:spPr>
          <a:xfrm>
            <a:off x="576580" y="2920365"/>
            <a:ext cx="2498513" cy="21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2" tIns="25729" rIns="51472" bIns="257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>
            <a:spLocks noGrp="1"/>
          </p:cNvSpPr>
          <p:nvPr>
            <p:ph type="sldNum" idx="12"/>
          </p:nvPr>
        </p:nvSpPr>
        <p:spPr>
          <a:xfrm>
            <a:off x="92253" y="2938392"/>
            <a:ext cx="288290" cy="2163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rtl="0"/>
            <a:fld id="{00000000-1234-1234-1234-123412341234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1"/>
          </p:nvPr>
        </p:nvSpPr>
        <p:spPr>
          <a:xfrm>
            <a:off x="576580" y="685024"/>
            <a:ext cx="2363978" cy="216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2" tIns="25729" rIns="51472" bIns="25729" anchor="t" anchorCtr="0">
            <a:normAutofit/>
          </a:bodyPr>
          <a:lstStyle>
            <a:lvl1pPr marL="257404" lvl="0" indent="-183400" algn="l">
              <a:spcBef>
                <a:spcPts val="327"/>
              </a:spcBef>
              <a:spcAft>
                <a:spcPts val="0"/>
              </a:spcAft>
              <a:buSzPts val="1530"/>
              <a:buChar char="⚫"/>
              <a:defRPr/>
            </a:lvl1pPr>
            <a:lvl2pPr marL="514807" lvl="1" indent="-183400" algn="l">
              <a:spcBef>
                <a:spcPts val="208"/>
              </a:spcBef>
              <a:spcAft>
                <a:spcPts val="0"/>
              </a:spcAft>
              <a:buSzPts val="1530"/>
              <a:buChar char="⚫"/>
              <a:defRPr/>
            </a:lvl2pPr>
            <a:lvl3pPr marL="772211" lvl="2" indent="-183400" algn="l">
              <a:spcBef>
                <a:spcPts val="208"/>
              </a:spcBef>
              <a:spcAft>
                <a:spcPts val="0"/>
              </a:spcAft>
              <a:buSzPts val="1530"/>
              <a:buChar char="⚫"/>
              <a:defRPr/>
            </a:lvl3pPr>
            <a:lvl4pPr marL="1029614" lvl="3" indent="-180182" algn="l">
              <a:spcBef>
                <a:spcPts val="208"/>
              </a:spcBef>
              <a:spcAft>
                <a:spcPts val="0"/>
              </a:spcAft>
              <a:buSzPts val="1440"/>
              <a:buChar char="⚫"/>
              <a:defRPr/>
            </a:lvl4pPr>
            <a:lvl5pPr marL="1287018" lvl="4" indent="-193053" algn="l">
              <a:spcBef>
                <a:spcPts val="208"/>
              </a:spcBef>
              <a:spcAft>
                <a:spcPts val="0"/>
              </a:spcAft>
              <a:buSzPts val="1800"/>
              <a:buChar char="o"/>
              <a:defRPr/>
            </a:lvl5pPr>
            <a:lvl6pPr marL="1544422" lvl="5" indent="-193053" algn="l">
              <a:spcBef>
                <a:spcPts val="208"/>
              </a:spcBef>
              <a:spcAft>
                <a:spcPts val="0"/>
              </a:spcAft>
              <a:buSzPts val="1800"/>
              <a:buChar char="•"/>
              <a:defRPr/>
            </a:lvl6pPr>
            <a:lvl7pPr marL="1801825" lvl="6" indent="-193053" algn="l">
              <a:spcBef>
                <a:spcPts val="208"/>
              </a:spcBef>
              <a:spcAft>
                <a:spcPts val="0"/>
              </a:spcAft>
              <a:buSzPts val="1800"/>
              <a:buChar char="•"/>
              <a:defRPr/>
            </a:lvl7pPr>
            <a:lvl8pPr marL="2059229" lvl="7" indent="-193053" algn="l">
              <a:spcBef>
                <a:spcPts val="208"/>
              </a:spcBef>
              <a:spcAft>
                <a:spcPts val="0"/>
              </a:spcAft>
              <a:buSzPts val="1800"/>
              <a:buChar char="•"/>
              <a:defRPr/>
            </a:lvl8pPr>
            <a:lvl9pPr marL="2316632" lvl="8" indent="-193053" algn="l">
              <a:spcBef>
                <a:spcPts val="208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2"/>
          </p:nvPr>
        </p:nvSpPr>
        <p:spPr>
          <a:xfrm>
            <a:off x="3111130" y="685024"/>
            <a:ext cx="2363978" cy="216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2" tIns="25729" rIns="51472" bIns="25729" anchor="t" anchorCtr="0">
            <a:normAutofit/>
          </a:bodyPr>
          <a:lstStyle>
            <a:lvl1pPr marL="257404" lvl="0" indent="-183400" algn="l">
              <a:spcBef>
                <a:spcPts val="327"/>
              </a:spcBef>
              <a:spcAft>
                <a:spcPts val="0"/>
              </a:spcAft>
              <a:buSzPts val="1530"/>
              <a:buChar char="⚫"/>
              <a:defRPr/>
            </a:lvl1pPr>
            <a:lvl2pPr marL="514807" lvl="1" indent="-183400" algn="l">
              <a:spcBef>
                <a:spcPts val="208"/>
              </a:spcBef>
              <a:spcAft>
                <a:spcPts val="0"/>
              </a:spcAft>
              <a:buSzPts val="1530"/>
              <a:buChar char="⚫"/>
              <a:defRPr/>
            </a:lvl2pPr>
            <a:lvl3pPr marL="772211" lvl="2" indent="-183400" algn="l">
              <a:spcBef>
                <a:spcPts val="208"/>
              </a:spcBef>
              <a:spcAft>
                <a:spcPts val="0"/>
              </a:spcAft>
              <a:buSzPts val="1530"/>
              <a:buChar char="⚫"/>
              <a:defRPr/>
            </a:lvl3pPr>
            <a:lvl4pPr marL="1029614" lvl="3" indent="-180182" algn="l">
              <a:spcBef>
                <a:spcPts val="208"/>
              </a:spcBef>
              <a:spcAft>
                <a:spcPts val="0"/>
              </a:spcAft>
              <a:buSzPts val="1440"/>
              <a:buChar char="⚫"/>
              <a:defRPr/>
            </a:lvl4pPr>
            <a:lvl5pPr marL="1287018" lvl="4" indent="-193053" algn="l">
              <a:spcBef>
                <a:spcPts val="208"/>
              </a:spcBef>
              <a:spcAft>
                <a:spcPts val="0"/>
              </a:spcAft>
              <a:buSzPts val="1800"/>
              <a:buChar char="o"/>
              <a:defRPr/>
            </a:lvl5pPr>
            <a:lvl6pPr marL="1544422" lvl="5" indent="-193053" algn="l">
              <a:spcBef>
                <a:spcPts val="208"/>
              </a:spcBef>
              <a:spcAft>
                <a:spcPts val="0"/>
              </a:spcAft>
              <a:buSzPts val="1800"/>
              <a:buChar char="•"/>
              <a:defRPr/>
            </a:lvl6pPr>
            <a:lvl7pPr marL="1801825" lvl="6" indent="-193053" algn="l">
              <a:spcBef>
                <a:spcPts val="208"/>
              </a:spcBef>
              <a:spcAft>
                <a:spcPts val="0"/>
              </a:spcAft>
              <a:buSzPts val="1800"/>
              <a:buChar char="•"/>
              <a:defRPr/>
            </a:lvl7pPr>
            <a:lvl8pPr marL="2059229" lvl="7" indent="-193053" algn="l">
              <a:spcBef>
                <a:spcPts val="208"/>
              </a:spcBef>
              <a:spcAft>
                <a:spcPts val="0"/>
              </a:spcAft>
              <a:buSzPts val="1800"/>
              <a:buChar char="•"/>
              <a:defRPr/>
            </a:lvl8pPr>
            <a:lvl9pPr marL="2316632" lvl="8" indent="-193053" algn="l">
              <a:spcBef>
                <a:spcPts val="208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044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72527"/>
            <a:ext cx="5327015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3047" y="994227"/>
            <a:ext cx="3474085" cy="1591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12689" y="3125241"/>
            <a:ext cx="279730" cy="102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8105">
              <a:lnSpc>
                <a:spcPts val="675"/>
              </a:lnSpc>
            </a:pPr>
            <a:fld id="{81D60167-4931-47E6-BA6A-407CBD079E47}" type="slidenum">
              <a:rPr spc="-30" dirty="0"/>
              <a:t>‹#›</a:t>
            </a:fld>
            <a:r>
              <a:rPr spc="-60" dirty="0"/>
              <a:t> </a:t>
            </a:r>
            <a:r>
              <a:rPr spc="150" dirty="0"/>
              <a:t>/</a:t>
            </a:r>
            <a:r>
              <a:rPr spc="-60" dirty="0"/>
              <a:t> </a:t>
            </a:r>
            <a:r>
              <a:rPr spc="-25" dirty="0"/>
              <a:t>54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png"/><Relationship Id="rId4" Type="http://schemas.openxmlformats.org/officeDocument/2006/relationships/image" Target="../media/image4.wm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15900" y="1069082"/>
            <a:ext cx="5486400" cy="1129201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ctr"/>
            <a:r>
              <a:rPr lang="en-US" sz="1000" u="sng" dirty="0" smtClean="0"/>
              <a:t>Ephraim </a:t>
            </a:r>
            <a:r>
              <a:rPr lang="en-US" sz="1000" u="sng" dirty="0" err="1" smtClean="0"/>
              <a:t>Eliav</a:t>
            </a:r>
            <a:endParaRPr lang="ru-RU" sz="1000" u="sng" dirty="0" smtClean="0"/>
          </a:p>
          <a:p>
            <a:pPr algn="l"/>
            <a:endParaRPr lang="en-US" sz="1000" dirty="0" smtClean="0"/>
          </a:p>
          <a:p>
            <a:pPr algn="l"/>
            <a:r>
              <a:rPr lang="en-US" sz="1000" dirty="0" smtClean="0"/>
              <a:t>In close collaboration with groups of: </a:t>
            </a:r>
          </a:p>
          <a:p>
            <a:pPr algn="l"/>
            <a:r>
              <a:rPr lang="en-US" sz="1000" dirty="0" smtClean="0"/>
              <a:t>[PNPI]: Alexander </a:t>
            </a:r>
            <a:r>
              <a:rPr lang="en-US" sz="1000" dirty="0" err="1" smtClean="0"/>
              <a:t>Oleynichenko</a:t>
            </a:r>
            <a:r>
              <a:rPr lang="en-US" sz="1000" dirty="0" smtClean="0"/>
              <a:t>, Andrei </a:t>
            </a:r>
            <a:r>
              <a:rPr lang="en-US" sz="1000" dirty="0" err="1" smtClean="0"/>
              <a:t>Zaitsevskii</a:t>
            </a:r>
            <a:r>
              <a:rPr lang="en-US" sz="1000" dirty="0" smtClean="0"/>
              <a:t>, Leonid </a:t>
            </a:r>
            <a:r>
              <a:rPr lang="en-US" sz="1000" dirty="0" err="1" smtClean="0"/>
              <a:t>Skripnikov</a:t>
            </a:r>
            <a:r>
              <a:rPr lang="en-US" sz="1000" dirty="0" smtClean="0"/>
              <a:t>, Nikolay </a:t>
            </a:r>
            <a:r>
              <a:rPr lang="en-US" sz="1000" dirty="0" err="1" smtClean="0"/>
              <a:t>Mosyagin</a:t>
            </a:r>
            <a:r>
              <a:rPr lang="en-US" sz="1000" dirty="0" smtClean="0"/>
              <a:t>, Anatoli </a:t>
            </a:r>
            <a:r>
              <a:rPr lang="en-US" sz="1000" dirty="0" err="1" smtClean="0"/>
              <a:t>Titov</a:t>
            </a:r>
            <a:endParaRPr lang="ru-RU" sz="1000" dirty="0" smtClean="0"/>
          </a:p>
          <a:p>
            <a:pPr algn="l"/>
            <a:r>
              <a:rPr lang="en-US" sz="1000" dirty="0" smtClean="0"/>
              <a:t>[</a:t>
            </a:r>
            <a:r>
              <a:rPr lang="en-US" sz="1000" dirty="0" err="1" smtClean="0"/>
              <a:t>SPbU</a:t>
            </a:r>
            <a:r>
              <a:rPr lang="en-US" sz="1000" dirty="0" smtClean="0"/>
              <a:t>]: Vladimir </a:t>
            </a:r>
            <a:r>
              <a:rPr lang="en-US" sz="1000" dirty="0" err="1" smtClean="0"/>
              <a:t>Shabaev</a:t>
            </a:r>
            <a:r>
              <a:rPr lang="en-US" sz="1000" dirty="0" smtClean="0"/>
              <a:t>, Ilya </a:t>
            </a:r>
            <a:r>
              <a:rPr lang="en-US" sz="1000" dirty="0" err="1" smtClean="0"/>
              <a:t>Tupitsyn</a:t>
            </a:r>
            <a:endParaRPr lang="en-US" sz="1000" dirty="0" smtClean="0"/>
          </a:p>
          <a:p>
            <a:pPr algn="l"/>
            <a:r>
              <a:rPr lang="en-US" sz="1000" dirty="0" smtClean="0"/>
              <a:t>[RUG]:  Anastasia </a:t>
            </a:r>
            <a:r>
              <a:rPr lang="en-US" sz="1000" dirty="0" err="1" smtClean="0"/>
              <a:t>Borschevsky</a:t>
            </a:r>
            <a:endParaRPr lang="en-US" sz="10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" y="479425"/>
            <a:ext cx="5638800" cy="600639"/>
          </a:xfrm>
        </p:spPr>
        <p:txBody>
          <a:bodyPr>
            <a:normAutofit/>
          </a:bodyPr>
          <a:lstStyle/>
          <a:p>
            <a:pPr algn="ctr"/>
            <a:r>
              <a:rPr lang="en-US" sz="1600" spc="-60" dirty="0" smtClean="0"/>
              <a:t>Highly precise </a:t>
            </a:r>
            <a:r>
              <a:rPr lang="en-US" sz="1600" spc="-60" dirty="0"/>
              <a:t>atomic calculations of heavy and</a:t>
            </a:r>
            <a:br>
              <a:rPr lang="en-US" sz="1600" spc="-60" dirty="0"/>
            </a:br>
            <a:r>
              <a:rPr lang="en-US" sz="1600" spc="-60" dirty="0" err="1"/>
              <a:t>superheavy</a:t>
            </a:r>
            <a:r>
              <a:rPr lang="en-US" sz="1600" spc="-60" dirty="0"/>
              <a:t> elements: status and perspectives</a:t>
            </a:r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546529"/>
              </p:ext>
            </p:extLst>
          </p:nvPr>
        </p:nvGraphicFramePr>
        <p:xfrm>
          <a:off x="1523259" y="2384425"/>
          <a:ext cx="2426441" cy="57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Document" r:id="rId4" imgW="5360768" imgH="2023929" progId="Word.Document.8">
                  <p:embed/>
                </p:oleObj>
              </mc:Choice>
              <mc:Fallback>
                <p:oleObj name="Document" r:id="rId4" imgW="5360768" imgH="202392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259" y="2384425"/>
                        <a:ext cx="2426441" cy="5708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s://english.tau.ac.il/sites/default/files/TAU_Logo_HomePage_Eng.png">
            <a:extLst>
              <a:ext uri="{FF2B5EF4-FFF2-40B4-BE49-F238E27FC236}">
                <a16:creationId xmlns:a16="http://schemas.microsoft.com/office/drawing/2014/main" xmlns="" id="{69EA88C3-9551-4DB1-9F7E-BE2FFC81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292" y="1089025"/>
            <a:ext cx="972608" cy="40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1585595" y="2954306"/>
            <a:ext cx="2258272" cy="2366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81" tIns="25740" rIns="51481" bIns="25740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he-IL" sz="1200" dirty="0" smtClean="0"/>
              <a:t>November 21, </a:t>
            </a:r>
            <a:r>
              <a:rPr lang="en-US" altLang="he-IL" sz="1200" dirty="0"/>
              <a:t>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300" y="22225"/>
            <a:ext cx="5105400" cy="421315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pPr algn="ctr" rtl="0"/>
            <a:r>
              <a:rPr lang="en-US" sz="1200" dirty="0" smtClean="0"/>
              <a:t>INTERNATIONAL CONFERENCE «50 YEARS OF COLD FUSION»</a:t>
            </a:r>
          </a:p>
          <a:p>
            <a:pPr algn="ctr" rtl="0"/>
            <a:r>
              <a:rPr lang="en-US" sz="1200" dirty="0" smtClean="0"/>
              <a:t>Ramada Hotel &amp; Suites by Wyndham Yerevan, Republic of Armenia</a:t>
            </a:r>
            <a:endParaRPr lang="en-US" sz="1200" dirty="0"/>
          </a:p>
        </p:txBody>
      </p:sp>
      <p:pic>
        <p:nvPicPr>
          <p:cNvPr id="10" name="Google Shape;111;p1" descr="http://vignette3.wikia.nocookie.net/transuranic-elements/images/9/9a/1202-periodic-table-flerovium-livermorium_full_600.jpg/revision/latest/scale-to-width/540?cb=2012101405025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600" y="2290731"/>
            <a:ext cx="1435100" cy="66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6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085" y="98425"/>
            <a:ext cx="53270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0</a:t>
            </a:r>
            <a:r>
              <a:rPr b="0" i="1" dirty="0">
                <a:latin typeface="Calibri Light"/>
                <a:cs typeface="Calibri Light"/>
              </a:rPr>
              <a:t>h</a:t>
            </a:r>
            <a:r>
              <a:rPr dirty="0"/>
              <a:t>3</a:t>
            </a:r>
            <a:r>
              <a:rPr b="0" i="1" dirty="0">
                <a:latin typeface="Calibri Light"/>
                <a:cs typeface="Calibri Light"/>
              </a:rPr>
              <a:t>p</a:t>
            </a:r>
            <a:r>
              <a:rPr b="0" i="1" spc="114" dirty="0">
                <a:latin typeface="Calibri Light"/>
                <a:cs typeface="Calibri Light"/>
              </a:rPr>
              <a:t> </a:t>
            </a:r>
            <a:r>
              <a:rPr spc="-40" dirty="0"/>
              <a:t>sector:</a:t>
            </a:r>
            <a:r>
              <a:rPr spc="85" dirty="0"/>
              <a:t> </a:t>
            </a:r>
            <a:r>
              <a:rPr spc="-45" dirty="0"/>
              <a:t>refinement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50" dirty="0"/>
              <a:t>quadrupole</a:t>
            </a:r>
            <a:r>
              <a:rPr spc="-45" dirty="0"/>
              <a:t> </a:t>
            </a:r>
            <a:r>
              <a:rPr spc="-60" dirty="0"/>
              <a:t>moments</a:t>
            </a:r>
            <a:r>
              <a:rPr spc="-4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50" dirty="0"/>
              <a:t>Bi</a:t>
            </a:r>
            <a:r>
              <a:rPr spc="-45" dirty="0"/>
              <a:t> </a:t>
            </a:r>
            <a:r>
              <a:rPr spc="-20" dirty="0"/>
              <a:t>isotopes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146000" y="356621"/>
            <a:ext cx="6000700" cy="2752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chemeClr val="accent1">
                    <a:lumMod val="60000"/>
                    <a:lumOff val="40000"/>
                  </a:schemeClr>
                </a:solidFill>
                <a:latin typeface="MathJax_SansSerif"/>
                <a:cs typeface="MathJax_SansSerif"/>
              </a:rPr>
              <a:t>L.</a:t>
            </a:r>
            <a:r>
              <a:rPr sz="800" spc="35" dirty="0">
                <a:solidFill>
                  <a:schemeClr val="accent1">
                    <a:lumMod val="60000"/>
                    <a:lumOff val="40000"/>
                  </a:schemeClr>
                </a:solidFill>
                <a:latin typeface="MathJax_SansSerif"/>
                <a:cs typeface="MathJax_SansSerif"/>
              </a:rPr>
              <a:t> </a:t>
            </a:r>
            <a:r>
              <a:rPr sz="800" dirty="0">
                <a:solidFill>
                  <a:schemeClr val="accent1">
                    <a:lumMod val="60000"/>
                    <a:lumOff val="40000"/>
                  </a:schemeClr>
                </a:solidFill>
                <a:latin typeface="MathJax_SansSerif"/>
                <a:cs typeface="MathJax_SansSerif"/>
              </a:rPr>
              <a:t>V.</a:t>
            </a:r>
            <a:r>
              <a:rPr sz="800" spc="35" dirty="0">
                <a:solidFill>
                  <a:schemeClr val="accent1">
                    <a:lumMod val="60000"/>
                    <a:lumOff val="40000"/>
                  </a:schemeClr>
                </a:solidFill>
                <a:latin typeface="MathJax_SansSerif"/>
                <a:cs typeface="MathJax_SansSerif"/>
              </a:rPr>
              <a:t> </a:t>
            </a:r>
            <a:r>
              <a:rPr sz="800" dirty="0">
                <a:solidFill>
                  <a:schemeClr val="accent1">
                    <a:lumMod val="60000"/>
                    <a:lumOff val="40000"/>
                  </a:schemeClr>
                </a:solidFill>
                <a:latin typeface="MathJax_SansSerif"/>
                <a:cs typeface="MathJax_SansSerif"/>
              </a:rPr>
              <a:t>Skripnikov</a:t>
            </a:r>
            <a:r>
              <a:rPr sz="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</a:t>
            </a:r>
            <a:r>
              <a:rPr sz="800" spc="1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et al</a:t>
            </a:r>
            <a:r>
              <a:rPr sz="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</a:t>
            </a:r>
            <a:r>
              <a:rPr sz="800" spc="2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Phys.</a:t>
            </a:r>
            <a:r>
              <a:rPr sz="800" i="1" spc="114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Rev.</a:t>
            </a:r>
            <a:r>
              <a:rPr sz="800" i="1" spc="12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</a:t>
            </a:r>
            <a:r>
              <a:rPr sz="800" i="1" spc="9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104(3),</a:t>
            </a:r>
            <a:r>
              <a:rPr sz="800" spc="1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034316</a:t>
            </a:r>
            <a:r>
              <a:rPr sz="800" spc="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spc="-1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</a:t>
            </a:r>
            <a:r>
              <a:rPr sz="800" spc="-1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2021</a:t>
            </a:r>
            <a:r>
              <a:rPr lang="en-US" sz="800" spc="-1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</a:t>
            </a:r>
            <a:endParaRPr sz="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554355" marR="374650" indent="-158115" algn="l">
              <a:lnSpc>
                <a:spcPct val="101499"/>
              </a:lnSpc>
            </a:pPr>
            <a:r>
              <a:rPr sz="1350" baseline="6172" dirty="0" smtClean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1350" spc="292" baseline="6172" dirty="0" smtClean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5151BC"/>
                </a:solidFill>
                <a:latin typeface="Arial"/>
                <a:cs typeface="Arial"/>
              </a:rPr>
              <a:t>how</a:t>
            </a:r>
            <a:r>
              <a:rPr sz="900" spc="20" dirty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151BC"/>
                </a:solidFill>
                <a:latin typeface="Arial"/>
                <a:cs typeface="Arial"/>
              </a:rPr>
              <a:t>to</a:t>
            </a:r>
            <a:r>
              <a:rPr sz="900" spc="20" dirty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151BC"/>
                </a:solidFill>
                <a:latin typeface="Arial"/>
                <a:cs typeface="Arial"/>
              </a:rPr>
              <a:t>extract</a:t>
            </a:r>
            <a:r>
              <a:rPr sz="900" spc="20" dirty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5151BC"/>
                </a:solidFill>
                <a:latin typeface="Arial"/>
                <a:cs typeface="Arial"/>
              </a:rPr>
              <a:t>nuclear</a:t>
            </a:r>
            <a:r>
              <a:rPr sz="900" spc="20" dirty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151BC"/>
                </a:solidFill>
                <a:latin typeface="Arial"/>
                <a:cs typeface="Arial"/>
              </a:rPr>
              <a:t>electric</a:t>
            </a:r>
            <a:r>
              <a:rPr sz="900" spc="20" dirty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5151BC"/>
                </a:solidFill>
                <a:latin typeface="Arial"/>
                <a:cs typeface="Arial"/>
              </a:rPr>
              <a:t>quadrupole</a:t>
            </a:r>
            <a:r>
              <a:rPr sz="900" spc="20" dirty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151BC"/>
                </a:solidFill>
                <a:latin typeface="Arial"/>
                <a:cs typeface="Arial"/>
              </a:rPr>
              <a:t>moment</a:t>
            </a:r>
            <a:r>
              <a:rPr sz="900" spc="25" dirty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151BC"/>
                </a:solidFill>
                <a:latin typeface="Arial"/>
                <a:cs typeface="Arial"/>
              </a:rPr>
              <a:t>Q</a:t>
            </a:r>
            <a:r>
              <a:rPr sz="900" i="1" spc="75" dirty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5151BC"/>
                </a:solidFill>
                <a:latin typeface="Arial"/>
                <a:cs typeface="Arial"/>
              </a:rPr>
              <a:t>from experimentally measured </a:t>
            </a:r>
            <a:r>
              <a:rPr lang="en-US" sz="900" spc="-25" dirty="0">
                <a:solidFill>
                  <a:srgbClr val="5151BC"/>
                </a:solidFill>
                <a:latin typeface="Arial"/>
                <a:cs typeface="Arial"/>
              </a:rPr>
              <a:t>HPF </a:t>
            </a:r>
            <a:r>
              <a:rPr sz="900" spc="-25" dirty="0">
                <a:solidFill>
                  <a:srgbClr val="5151BC"/>
                </a:solidFill>
                <a:latin typeface="Arial"/>
                <a:cs typeface="Arial"/>
              </a:rPr>
              <a:t>constant </a:t>
            </a:r>
            <a:r>
              <a:rPr sz="900" i="1" spc="-25" dirty="0">
                <a:solidFill>
                  <a:srgbClr val="5151BC"/>
                </a:solidFill>
                <a:latin typeface="Arial"/>
                <a:cs typeface="Arial"/>
              </a:rPr>
              <a:t>B</a:t>
            </a:r>
            <a:r>
              <a:rPr sz="900" spc="-25" dirty="0">
                <a:solidFill>
                  <a:srgbClr val="5151BC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53335" y="784225"/>
            <a:ext cx="41148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dirty="0">
                <a:solidFill>
                  <a:srgbClr val="5151BC"/>
                </a:solidFill>
                <a:latin typeface="Arial"/>
                <a:cs typeface="Arial"/>
              </a:rPr>
              <a:t>Q</a:t>
            </a:r>
            <a:r>
              <a:rPr sz="900" i="1" spc="105" dirty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F7F7F"/>
                </a:solidFill>
                <a:latin typeface="Arial"/>
                <a:cs typeface="Arial"/>
              </a:rPr>
              <a:t>[</a:t>
            </a:r>
            <a:r>
              <a:rPr sz="900" dirty="0" smtClean="0">
                <a:solidFill>
                  <a:srgbClr val="7F7F7F"/>
                </a:solidFill>
                <a:latin typeface="Arial"/>
                <a:cs typeface="Arial"/>
              </a:rPr>
              <a:t>b</a:t>
            </a:r>
            <a:r>
              <a:rPr lang="en-US" sz="900" dirty="0" smtClean="0">
                <a:solidFill>
                  <a:srgbClr val="7F7F7F"/>
                </a:solidFill>
                <a:latin typeface="Arial"/>
                <a:cs typeface="Arial"/>
              </a:rPr>
              <a:t>]</a:t>
            </a:r>
            <a:r>
              <a:rPr sz="900" spc="-5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35" dirty="0">
                <a:latin typeface="Arial"/>
                <a:cs typeface="Arial"/>
              </a:rPr>
              <a:t>=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9892" y="709743"/>
            <a:ext cx="4559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dirty="0">
                <a:solidFill>
                  <a:srgbClr val="5151BC"/>
                </a:solidFill>
                <a:latin typeface="Arial"/>
                <a:cs typeface="Arial"/>
              </a:rPr>
              <a:t>B</a:t>
            </a:r>
            <a:r>
              <a:rPr sz="900" i="1" spc="140" dirty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F7F7F"/>
                </a:solidFill>
                <a:latin typeface="Arial"/>
                <a:cs typeface="Arial"/>
              </a:rPr>
              <a:t>[</a:t>
            </a:r>
            <a:r>
              <a:rPr sz="900" spc="-10" dirty="0" smtClean="0">
                <a:solidFill>
                  <a:srgbClr val="7F7F7F"/>
                </a:solidFill>
                <a:latin typeface="Arial"/>
                <a:cs typeface="Arial"/>
              </a:rPr>
              <a:t>MHz</a:t>
            </a:r>
            <a:r>
              <a:rPr lang="en-US" sz="900" spc="-10" dirty="0" smtClean="0">
                <a:solidFill>
                  <a:srgbClr val="7F7F7F"/>
                </a:solidFill>
                <a:latin typeface="Arial"/>
                <a:cs typeface="Arial"/>
              </a:rPr>
              <a:t>]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99702" y="860425"/>
            <a:ext cx="1056640" cy="0"/>
          </a:xfrm>
          <a:custGeom>
            <a:avLst/>
            <a:gdLst/>
            <a:ahLst/>
            <a:cxnLst/>
            <a:rect l="l" t="t" r="r" b="b"/>
            <a:pathLst>
              <a:path w="1056639">
                <a:moveTo>
                  <a:pt x="0" y="0"/>
                </a:moveTo>
                <a:lnTo>
                  <a:pt x="1056170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64815" y="870249"/>
            <a:ext cx="108204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0" dirty="0">
                <a:latin typeface="Arial"/>
                <a:cs typeface="Arial"/>
              </a:rPr>
              <a:t>234</a:t>
            </a:r>
            <a:r>
              <a:rPr sz="900" b="0" i="1" spc="-50" dirty="0">
                <a:latin typeface="Bookman Old Style"/>
                <a:cs typeface="Bookman Old Style"/>
              </a:rPr>
              <a:t>.</a:t>
            </a:r>
            <a:r>
              <a:rPr sz="900" spc="-50" dirty="0">
                <a:latin typeface="Arial"/>
                <a:cs typeface="Arial"/>
              </a:rPr>
              <a:t>9648867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i="1" dirty="0" smtClean="0">
                <a:solidFill>
                  <a:srgbClr val="5151BC"/>
                </a:solidFill>
                <a:latin typeface="Arial"/>
                <a:cs typeface="Arial"/>
              </a:rPr>
              <a:t>q</a:t>
            </a:r>
            <a:r>
              <a:rPr sz="900" i="1" spc="120" dirty="0" smtClean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F7F7F"/>
                </a:solidFill>
                <a:latin typeface="Arial"/>
                <a:cs typeface="Arial"/>
              </a:rPr>
              <a:t>[</a:t>
            </a:r>
            <a:r>
              <a:rPr sz="900" spc="-10" dirty="0" err="1">
                <a:solidFill>
                  <a:srgbClr val="7F7F7F"/>
                </a:solidFill>
                <a:latin typeface="Arial"/>
                <a:cs typeface="Arial"/>
              </a:rPr>
              <a:t>a.u</a:t>
            </a:r>
            <a:r>
              <a:rPr sz="900" spc="-10" dirty="0" smtClean="0">
                <a:solidFill>
                  <a:srgbClr val="7F7F7F"/>
                </a:solidFill>
                <a:latin typeface="Arial"/>
                <a:cs typeface="Arial"/>
              </a:rPr>
              <a:t>.</a:t>
            </a:r>
            <a:r>
              <a:rPr lang="en-US" sz="900" spc="-10" dirty="0" smtClean="0">
                <a:solidFill>
                  <a:srgbClr val="7F7F7F"/>
                </a:solidFill>
                <a:latin typeface="Arial"/>
                <a:cs typeface="Arial"/>
              </a:rPr>
              <a:t>]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5900" y="1012825"/>
            <a:ext cx="5486399" cy="19941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75"/>
              </a:spcBef>
            </a:pPr>
            <a:r>
              <a:rPr sz="900" i="1" spc="-10" dirty="0">
                <a:solidFill>
                  <a:srgbClr val="5151BC"/>
                </a:solidFill>
                <a:latin typeface="Arial"/>
                <a:cs typeface="Arial"/>
              </a:rPr>
              <a:t>q</a:t>
            </a:r>
            <a:r>
              <a:rPr sz="900" spc="-10" dirty="0">
                <a:solidFill>
                  <a:srgbClr val="5151BC"/>
                </a:solidFill>
                <a:latin typeface="Arial"/>
                <a:cs typeface="Arial"/>
              </a:rPr>
              <a:t> – electric field gradient </a:t>
            </a:r>
            <a:r>
              <a:rPr lang="en-US" sz="900" spc="-10" dirty="0" smtClean="0">
                <a:solidFill>
                  <a:srgbClr val="5151BC"/>
                </a:solidFill>
                <a:latin typeface="Arial"/>
                <a:cs typeface="Arial"/>
              </a:rPr>
              <a:t>(EFG) </a:t>
            </a:r>
            <a:r>
              <a:rPr sz="900" spc="-10" dirty="0" smtClean="0">
                <a:solidFill>
                  <a:srgbClr val="5151BC"/>
                </a:solidFill>
                <a:latin typeface="Arial"/>
                <a:cs typeface="Arial"/>
              </a:rPr>
              <a:t>on </a:t>
            </a:r>
            <a:r>
              <a:rPr sz="900" spc="-10" dirty="0">
                <a:solidFill>
                  <a:srgbClr val="5151BC"/>
                </a:solidFill>
                <a:latin typeface="Arial"/>
                <a:cs typeface="Arial"/>
              </a:rPr>
              <a:t>a nucleus</a:t>
            </a:r>
            <a:r>
              <a:rPr lang="en-US" sz="900" spc="-10" dirty="0">
                <a:solidFill>
                  <a:srgbClr val="5151BC"/>
                </a:solidFill>
                <a:latin typeface="Arial"/>
                <a:cs typeface="Arial"/>
              </a:rPr>
              <a:t>, calculated using Finite Field approach</a:t>
            </a:r>
            <a:endParaRPr sz="900" spc="-10" dirty="0">
              <a:solidFill>
                <a:srgbClr val="5151BC"/>
              </a:solidFill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05100" y="1241425"/>
            <a:ext cx="2463800" cy="1604010"/>
            <a:chOff x="1651097" y="1457081"/>
            <a:chExt cx="2463800" cy="160401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1097" y="1457081"/>
              <a:ext cx="2463705" cy="160375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65094" y="2178367"/>
              <a:ext cx="2422525" cy="128905"/>
            </a:xfrm>
            <a:custGeom>
              <a:avLst/>
              <a:gdLst/>
              <a:ahLst/>
              <a:cxnLst/>
              <a:rect l="l" t="t" r="r" b="b"/>
              <a:pathLst>
                <a:path w="2422525" h="128905">
                  <a:moveTo>
                    <a:pt x="2422337" y="0"/>
                  </a:moveTo>
                  <a:lnTo>
                    <a:pt x="0" y="0"/>
                  </a:lnTo>
                  <a:lnTo>
                    <a:pt x="0" y="128850"/>
                  </a:lnTo>
                  <a:lnTo>
                    <a:pt x="1211168" y="128850"/>
                  </a:lnTo>
                  <a:lnTo>
                    <a:pt x="2422337" y="128850"/>
                  </a:lnTo>
                  <a:lnTo>
                    <a:pt x="2422337" y="0"/>
                  </a:lnTo>
                  <a:close/>
                </a:path>
              </a:pathLst>
            </a:custGeom>
            <a:solidFill>
              <a:srgbClr val="719ECE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5094" y="2397408"/>
              <a:ext cx="2422525" cy="128905"/>
            </a:xfrm>
            <a:custGeom>
              <a:avLst/>
              <a:gdLst/>
              <a:ahLst/>
              <a:cxnLst/>
              <a:rect l="l" t="t" r="r" b="b"/>
              <a:pathLst>
                <a:path w="2422525" h="128905">
                  <a:moveTo>
                    <a:pt x="2422337" y="0"/>
                  </a:moveTo>
                  <a:lnTo>
                    <a:pt x="0" y="0"/>
                  </a:lnTo>
                  <a:lnTo>
                    <a:pt x="0" y="128850"/>
                  </a:lnTo>
                  <a:lnTo>
                    <a:pt x="1211168" y="128850"/>
                  </a:lnTo>
                  <a:lnTo>
                    <a:pt x="2422337" y="128850"/>
                  </a:lnTo>
                  <a:lnTo>
                    <a:pt x="2422337" y="0"/>
                  </a:lnTo>
                  <a:close/>
                </a:path>
              </a:pathLst>
            </a:custGeom>
            <a:solidFill>
              <a:srgbClr val="7F007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65094" y="2887031"/>
              <a:ext cx="2422525" cy="128905"/>
            </a:xfrm>
            <a:custGeom>
              <a:avLst/>
              <a:gdLst/>
              <a:ahLst/>
              <a:cxnLst/>
              <a:rect l="l" t="t" r="r" b="b"/>
              <a:pathLst>
                <a:path w="2422525" h="128905">
                  <a:moveTo>
                    <a:pt x="2422337" y="0"/>
                  </a:moveTo>
                  <a:lnTo>
                    <a:pt x="0" y="0"/>
                  </a:lnTo>
                  <a:lnTo>
                    <a:pt x="0" y="128845"/>
                  </a:lnTo>
                  <a:lnTo>
                    <a:pt x="1211168" y="128845"/>
                  </a:lnTo>
                  <a:lnTo>
                    <a:pt x="2422337" y="128845"/>
                  </a:lnTo>
                  <a:lnTo>
                    <a:pt x="2422337" y="0"/>
                  </a:lnTo>
                  <a:close/>
                </a:path>
              </a:pathLst>
            </a:custGeom>
            <a:solidFill>
              <a:srgbClr val="00A833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2841625"/>
            <a:ext cx="2819400" cy="36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5899" y="1393826"/>
            <a:ext cx="21336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Bi</a:t>
            </a:r>
            <a:r>
              <a:rPr lang="en-US" sz="800" i="1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+3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(0,0) 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→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Bi</a:t>
            </a:r>
            <a:r>
              <a:rPr lang="en-US" sz="800" i="1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+2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(0,1)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→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Bi</a:t>
            </a:r>
            <a:r>
              <a:rPr lang="en-US" sz="800" i="1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+1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(0,2)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→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Bi(0,3)</a:t>
            </a:r>
            <a:endParaRPr lang="en-US" sz="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" y="1774825"/>
            <a:ext cx="2512278" cy="106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18904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" y="111581"/>
            <a:ext cx="5327015" cy="215444"/>
          </a:xfrm>
        </p:spPr>
        <p:txBody>
          <a:bodyPr/>
          <a:lstStyle/>
          <a:p>
            <a:pPr algn="ctr"/>
            <a:r>
              <a:rPr lang="en-US" dirty="0" smtClean="0"/>
              <a:t>Benchmarking of SHEs: Theoretical </a:t>
            </a:r>
            <a:r>
              <a:rPr lang="en-US" dirty="0"/>
              <a:t>Uncertainty </a:t>
            </a:r>
            <a:r>
              <a:rPr lang="en-US" dirty="0" smtClean="0"/>
              <a:t>Estimates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047" y="528836"/>
            <a:ext cx="4918253" cy="3046988"/>
          </a:xfrm>
        </p:spPr>
        <p:txBody>
          <a:bodyPr/>
          <a:lstStyle/>
          <a:p>
            <a:r>
              <a:rPr lang="en-US" b="1" dirty="0" smtClean="0"/>
              <a:t>Method 1: </a:t>
            </a:r>
            <a:r>
              <a:rPr lang="en-US" b="1" dirty="0"/>
              <a:t>Missing Effects Analysis</a:t>
            </a:r>
          </a:p>
          <a:p>
            <a:pPr>
              <a:buFont typeface="Arial"/>
              <a:buChar char="•"/>
            </a:pPr>
            <a:r>
              <a:rPr lang="en-US" dirty="0"/>
              <a:t>Evaluate magnitude of omitted computational factors</a:t>
            </a:r>
          </a:p>
          <a:p>
            <a:pPr>
              <a:buFont typeface="Arial"/>
              <a:buChar char="•"/>
            </a:pPr>
            <a:r>
              <a:rPr lang="en-US" dirty="0"/>
              <a:t>Consider: </a:t>
            </a:r>
          </a:p>
          <a:p>
            <a:pPr marL="742950" lvl="1" indent="-285750">
              <a:buFont typeface="Arial"/>
              <a:buChar char="•"/>
            </a:pPr>
            <a:r>
              <a:rPr lang="en-US" sz="900" dirty="0"/>
              <a:t>Basis set incompleteness</a:t>
            </a:r>
          </a:p>
          <a:p>
            <a:pPr marL="742950" lvl="1" indent="-285750">
              <a:buFont typeface="Arial"/>
              <a:buChar char="•"/>
            </a:pPr>
            <a:r>
              <a:rPr lang="en-US" sz="900" dirty="0"/>
              <a:t>Higher-order relativistic effects</a:t>
            </a:r>
          </a:p>
          <a:p>
            <a:pPr marL="742950" lvl="1" indent="-285750">
              <a:buFont typeface="Arial"/>
              <a:buChar char="•"/>
            </a:pPr>
            <a:r>
              <a:rPr lang="en-US" sz="900" dirty="0"/>
              <a:t>Higher-order correlation effects</a:t>
            </a:r>
          </a:p>
          <a:p>
            <a:pPr>
              <a:buFont typeface="Arial"/>
              <a:buChar char="•"/>
            </a:pPr>
            <a:r>
              <a:rPr lang="en-US" dirty="0"/>
              <a:t>Requires systematic study using hierarchical computational approaches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/>
              <a:t>Method </a:t>
            </a:r>
            <a:r>
              <a:rPr lang="en-US" b="1" dirty="0" smtClean="0"/>
              <a:t>2: </a:t>
            </a:r>
            <a:r>
              <a:rPr lang="en-US" b="1" dirty="0"/>
              <a:t>Similar System </a:t>
            </a:r>
            <a:r>
              <a:rPr lang="en-US" b="1" dirty="0" smtClean="0"/>
              <a:t>Comparison</a:t>
            </a:r>
            <a:endParaRPr lang="en-US" b="1" dirty="0"/>
          </a:p>
          <a:p>
            <a:r>
              <a:rPr lang="en-US" dirty="0"/>
              <a:t>Compare calculations with experimental data from analogous systems</a:t>
            </a:r>
          </a:p>
          <a:p>
            <a:r>
              <a:rPr lang="en-US" dirty="0"/>
              <a:t>Typically use lighter homologues with similar electronic structure</a:t>
            </a:r>
          </a:p>
          <a:p>
            <a:r>
              <a:rPr lang="en-US" dirty="0"/>
              <a:t>Use theory-experiment discrepancy to estimate </a:t>
            </a:r>
            <a:r>
              <a:rPr lang="en-US" dirty="0" smtClean="0"/>
              <a:t>uncertainty</a:t>
            </a:r>
          </a:p>
          <a:p>
            <a:endParaRPr lang="en-US" dirty="0" smtClean="0"/>
          </a:p>
          <a:p>
            <a:endParaRPr lang="en-US" dirty="0"/>
          </a:p>
          <a:p>
            <a:pPr lvl="0"/>
            <a:r>
              <a:rPr lang="en-US" b="1" dirty="0"/>
              <a:t>Method </a:t>
            </a:r>
            <a:r>
              <a:rPr lang="en-US" b="1" dirty="0" smtClean="0"/>
              <a:t>3: Different Similar Precision Benchmark Approaches Comparison </a:t>
            </a:r>
            <a:endParaRPr lang="en-US" b="1" dirty="0"/>
          </a:p>
          <a:p>
            <a:pPr lvl="0"/>
            <a:r>
              <a:rPr lang="en-US" dirty="0" smtClean="0"/>
              <a:t>Use discrepancy between different benchmark approaches (for instance: SR-CC versus FS-CC) to </a:t>
            </a:r>
            <a:r>
              <a:rPr lang="en-US" dirty="0"/>
              <a:t>estimate uncertainty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24" y="464971"/>
            <a:ext cx="1561019" cy="100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Users\user\Dropbox\Doclad\Moscow-2024\Picture1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1698625"/>
            <a:ext cx="990601" cy="69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752577" y="631825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33577" y="464971"/>
            <a:ext cx="7211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Experiment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20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80" y="0"/>
            <a:ext cx="4900930" cy="4326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00" spc="-45" dirty="0"/>
              <a:t>IPs and </a:t>
            </a:r>
            <a:r>
              <a:rPr lang="en-US" sz="1600" spc="-45" dirty="0" smtClean="0"/>
              <a:t>EA (eV) </a:t>
            </a:r>
            <a:r>
              <a:rPr lang="en-US" sz="1600" spc="-45" dirty="0"/>
              <a:t>of </a:t>
            </a:r>
            <a:r>
              <a:rPr lang="en-US" sz="1600" spc="-45" dirty="0" err="1"/>
              <a:t>Nh</a:t>
            </a:r>
            <a:r>
              <a:rPr lang="en-US" sz="1600" spc="-45" dirty="0"/>
              <a:t>: </a:t>
            </a:r>
            <a:r>
              <a:rPr lang="en-US" sz="1600" spc="-45" dirty="0" smtClean="0"/>
              <a:t>FS-CCSDT versus SR-CCSDTQ</a:t>
            </a:r>
            <a:br>
              <a:rPr lang="en-US" sz="1600" spc="-45" dirty="0" smtClean="0"/>
            </a:br>
            <a:r>
              <a:rPr lang="en-US" sz="1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FSCC: </a:t>
            </a:r>
            <a:r>
              <a:rPr lang="en-US" sz="10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Kaygorodov</a:t>
            </a:r>
            <a:r>
              <a:rPr lang="en-US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et al, PRA,105,062805 (2022</a:t>
            </a:r>
            <a:r>
              <a:rPr lang="en-US" sz="1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 |  SRCC: </a:t>
            </a:r>
            <a:r>
              <a:rPr lang="en-US" sz="10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Guo</a:t>
            </a:r>
            <a:r>
              <a:rPr lang="en-US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et al, JPB, 55, 155003 (2022)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30300" y="443127"/>
            <a:ext cx="1133278" cy="298377"/>
          </a:xfrm>
        </p:spPr>
        <p:txBody>
          <a:bodyPr>
            <a:normAutofit fontScale="92500"/>
          </a:bodyPr>
          <a:lstStyle/>
          <a:p>
            <a:pPr marL="74004" indent="0">
              <a:buNone/>
            </a:pPr>
            <a:r>
              <a:rPr lang="en-US" dirty="0" smtClean="0"/>
              <a:t>DCB FSCC scheme: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873885" y="2487718"/>
            <a:ext cx="1165172" cy="648970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793186"/>
            <a:ext cx="3505200" cy="243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00" y="396593"/>
            <a:ext cx="2744700" cy="4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05112" y="1946910"/>
            <a:ext cx="3747770" cy="1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05112" y="2917825"/>
            <a:ext cx="3747771" cy="180269"/>
            <a:chOff x="1105112" y="2920365"/>
            <a:chExt cx="3843867" cy="180269"/>
          </a:xfrm>
        </p:grpSpPr>
        <p:sp>
          <p:nvSpPr>
            <p:cNvPr id="5" name="Rounded Rectangle 4"/>
            <p:cNvSpPr/>
            <p:nvPr/>
          </p:nvSpPr>
          <p:spPr>
            <a:xfrm>
              <a:off x="1105112" y="2920365"/>
              <a:ext cx="3843867" cy="18026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81" tIns="25740" rIns="51481" bIns="25740"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18030" y="2920365"/>
              <a:ext cx="1441450" cy="1802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81" tIns="25740" rIns="51481" bIns="25740" rtlCol="0" anchor="ctr"/>
            <a:lstStyle/>
            <a:p>
              <a:pPr algn="ctr"/>
              <a:r>
                <a:rPr lang="en-US" sz="900" dirty="0" smtClean="0"/>
                <a:t>S</a:t>
              </a:r>
              <a:r>
                <a:rPr lang="en-US" sz="900" dirty="0" smtClean="0">
                  <a:solidFill>
                    <a:schemeClr val="tx1"/>
                  </a:solidFill>
                </a:rPr>
                <a:t>SR-CCSDTQ+B+QED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98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2225"/>
            <a:ext cx="4900930" cy="3494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SR-CCSDTQ(+</a:t>
            </a:r>
            <a:r>
              <a:rPr lang="en-US" dirty="0" err="1" smtClean="0"/>
              <a:t>Breit+QED</a:t>
            </a:r>
            <a:r>
              <a:rPr lang="en-US" dirty="0" smtClean="0"/>
              <a:t>): IPs </a:t>
            </a:r>
            <a:r>
              <a:rPr lang="en-US" dirty="0"/>
              <a:t>and EAs (eV) of In, Tl, and </a:t>
            </a:r>
            <a:r>
              <a:rPr lang="en-US" dirty="0" err="1"/>
              <a:t>Nh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825"/>
            <a:ext cx="4459961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360" y="631825"/>
            <a:ext cx="1555140" cy="90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100" y="340181"/>
            <a:ext cx="525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Y. </a:t>
            </a:r>
            <a:r>
              <a:rPr lang="en-US" sz="1200" baseline="6172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Guo</a:t>
            </a:r>
            <a:r>
              <a:rPr lang="en-US" sz="1200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, A. </a:t>
            </a:r>
            <a:r>
              <a:rPr lang="en-US" sz="1200" baseline="6172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Borschevsky</a:t>
            </a:r>
            <a:r>
              <a:rPr lang="en-US" sz="1200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, E. </a:t>
            </a:r>
            <a:r>
              <a:rPr lang="en-US" sz="1200" baseline="6172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Eliav</a:t>
            </a:r>
            <a:r>
              <a:rPr lang="en-US" sz="1200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 and L. F </a:t>
            </a:r>
            <a:r>
              <a:rPr lang="en-US" sz="1200" baseline="6172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Pašteka</a:t>
            </a:r>
            <a:r>
              <a:rPr lang="en-US" sz="1200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, J. Phys. B: At. Mol. Opt. Phys. 55 155003,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6900" y="158867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Theoretical uncertainty estimates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437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"/>
          <p:cNvSpPr txBox="1">
            <a:spLocks noGrp="1"/>
          </p:cNvSpPr>
          <p:nvPr>
            <p:ph type="title"/>
          </p:nvPr>
        </p:nvSpPr>
        <p:spPr>
          <a:xfrm>
            <a:off x="576580" y="22225"/>
            <a:ext cx="4900930" cy="26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2" tIns="25729" rIns="51472" bIns="51472" anchor="b" anchorCtr="0">
            <a:noAutofit/>
          </a:bodyPr>
          <a:lstStyle/>
          <a:p>
            <a:pPr algn="ctr" rtl="0">
              <a:buClr>
                <a:srgbClr val="000000"/>
              </a:buClr>
              <a:buSzPct val="100000"/>
            </a:pPr>
            <a:r>
              <a:rPr lang="en-US" spc="-45" dirty="0" smtClean="0">
                <a:sym typeface="Times New Roman"/>
              </a:rPr>
              <a:t>IP &amp; EA </a:t>
            </a:r>
            <a:r>
              <a:rPr lang="en-US" spc="-45" dirty="0">
                <a:sym typeface="Times New Roman"/>
              </a:rPr>
              <a:t>of </a:t>
            </a:r>
            <a:r>
              <a:rPr lang="en-US" spc="-45" dirty="0" err="1">
                <a:sym typeface="Times New Roman"/>
              </a:rPr>
              <a:t>Oganesson</a:t>
            </a:r>
            <a:r>
              <a:rPr lang="en-US" spc="-45" dirty="0">
                <a:sym typeface="Times New Roman"/>
              </a:rPr>
              <a:t>: </a:t>
            </a:r>
            <a:r>
              <a:rPr lang="en-US" spc="-45" dirty="0" smtClean="0">
                <a:sym typeface="Times New Roman"/>
              </a:rPr>
              <a:t>convergence of benchmark approaches</a:t>
            </a:r>
            <a:endParaRPr spc="-45" dirty="0">
              <a:sym typeface="Times New Roman"/>
            </a:endParaRPr>
          </a:p>
        </p:txBody>
      </p:sp>
      <p:graphicFrame>
        <p:nvGraphicFramePr>
          <p:cNvPr id="283" name="Google Shape;283;p17"/>
          <p:cNvGraphicFramePr/>
          <p:nvPr>
            <p:extLst>
              <p:ext uri="{D42A27DB-BD31-4B8C-83A1-F6EECF244321}">
                <p14:modId xmlns:p14="http://schemas.microsoft.com/office/powerpoint/2010/main" val="1938796566"/>
              </p:ext>
            </p:extLst>
          </p:nvPr>
        </p:nvGraphicFramePr>
        <p:xfrm>
          <a:off x="384387" y="352962"/>
          <a:ext cx="5135418" cy="174292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02372"/>
                <a:gridCol w="1669634"/>
                <a:gridCol w="681706"/>
                <a:gridCol w="681706"/>
              </a:tblGrid>
              <a:tr h="2443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Reference</a:t>
                      </a:r>
                      <a:endParaRPr sz="1100" dirty="0">
                        <a:solidFill>
                          <a:schemeClr val="tx2"/>
                        </a:solidFill>
                      </a:endParaRPr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Method</a:t>
                      </a:r>
                      <a:endParaRPr sz="1100" dirty="0">
                        <a:solidFill>
                          <a:schemeClr val="tx2"/>
                        </a:solidFill>
                      </a:endParaRPr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</a:rPr>
                        <a:t>IP, eV</a:t>
                      </a:r>
                      <a:endParaRPr sz="1100" dirty="0">
                        <a:solidFill>
                          <a:schemeClr val="tx2"/>
                        </a:solidFill>
                      </a:endParaRPr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EA, </a:t>
                      </a: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eV</a:t>
                      </a:r>
                      <a:endParaRPr sz="1100" dirty="0">
                        <a:solidFill>
                          <a:schemeClr val="tx2"/>
                        </a:solidFill>
                      </a:endParaRPr>
                    </a:p>
                  </a:txBody>
                  <a:tcPr marL="57664" marR="57664" marT="21635" marB="21635"/>
                </a:tc>
              </a:tr>
              <a:tr h="2443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E.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Eliav</a:t>
                      </a: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, 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U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Kaldor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, Y Ishikawa, P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Pyykkö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, </a:t>
                      </a: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PRL, 77,5350 (</a:t>
                      </a: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1996</a:t>
                      </a: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)</a:t>
                      </a: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Libre Baskerville"/>
                        <a:ea typeface="Libre Baskerville"/>
                        <a:cs typeface="Libre Baskerville"/>
                      </a:endParaRPr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FSCCSD+Breit</a:t>
                      </a:r>
                      <a:endParaRPr sz="900"/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0.056(10)</a:t>
                      </a:r>
                      <a:endParaRPr sz="900"/>
                    </a:p>
                  </a:txBody>
                  <a:tcPr marL="57664" marR="57664" marT="21635" marB="21635"/>
                </a:tc>
              </a:tr>
              <a:tr h="3028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I.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Goidenko</a:t>
                      </a: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, 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L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Labzowsky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, E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Eliav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, U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Kaldor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, P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Pyykkö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, </a:t>
                      </a: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PRA,67,020102 (</a:t>
                      </a: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2003</a:t>
                      </a: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</a:rPr>
                        <a:t>)</a:t>
                      </a: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Libre Baskerville"/>
                        <a:ea typeface="Libre Baskerville"/>
                        <a:cs typeface="Libre Baskerville"/>
                      </a:endParaRPr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FSCCSD+Breit+QED</a:t>
                      </a:r>
                      <a:endParaRPr sz="900"/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0.058(3)</a:t>
                      </a:r>
                      <a:endParaRPr sz="900" dirty="0"/>
                    </a:p>
                  </a:txBody>
                  <a:tcPr marL="57664" marR="57664" marT="21635" marB="21635"/>
                </a:tc>
              </a:tr>
              <a:tr h="3028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B.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Lackenby</a:t>
                      </a: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, 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VA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Dzuba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, VV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Flambaum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, PRA</a:t>
                      </a: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, 98, 042512 (</a:t>
                      </a: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2018</a:t>
                      </a: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)</a:t>
                      </a: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Libre Baskerville"/>
                        <a:ea typeface="Libre Baskerville"/>
                        <a:cs typeface="Libre Baskerville"/>
                      </a:endParaRPr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CI+MBPT (+Breit+QED)</a:t>
                      </a:r>
                      <a:endParaRPr sz="900"/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/>
                        <a:t>8.866</a:t>
                      </a:r>
                      <a:endParaRPr sz="900" dirty="0"/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0.096</a:t>
                      </a:r>
                      <a:endParaRPr sz="900" dirty="0"/>
                    </a:p>
                  </a:txBody>
                  <a:tcPr marL="57664" marR="57664" marT="21635" marB="21635"/>
                </a:tc>
              </a:tr>
              <a:tr h="3028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Libre Baskerville"/>
                        <a:buNone/>
                      </a:pP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Y.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Guo</a:t>
                      </a: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, 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LF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Pašteka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, E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Eliav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, A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Borschevsky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, AQC,83,107(</a:t>
                      </a:r>
                      <a:r>
                        <a:rPr lang="en-US" sz="800" b="1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2021</a:t>
                      </a:r>
                      <a:r>
                        <a:rPr lang="en-US" sz="900" b="0" i="0" u="none" strike="noStrike" cap="none" dirty="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)</a:t>
                      </a: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SR-CCSDT(</a:t>
                      </a:r>
                      <a:r>
                        <a:rPr lang="en-US" sz="900" dirty="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Q)</a:t>
                      </a:r>
                      <a:r>
                        <a:rPr lang="en-US" sz="900" dirty="0"/>
                        <a:t>+</a:t>
                      </a:r>
                      <a:r>
                        <a:rPr lang="en-US" sz="900" dirty="0" err="1"/>
                        <a:t>Breit+QED</a:t>
                      </a:r>
                      <a:endParaRPr sz="900" dirty="0"/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/>
                        <a:t>8.888(44)</a:t>
                      </a:r>
                      <a:endParaRPr sz="900" dirty="0"/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0.080(5)</a:t>
                      </a:r>
                      <a:endParaRPr sz="900"/>
                    </a:p>
                  </a:txBody>
                  <a:tcPr marL="57664" marR="57664" marT="21635" marB="21635"/>
                </a:tc>
              </a:tr>
              <a:tr h="3028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Libre Baskerville"/>
                        <a:buNone/>
                      </a:pPr>
                      <a:r>
                        <a:rPr lang="en-US" sz="800" b="0" i="0" u="none" strike="noStrike" cap="none" dirty="0" err="1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Kaygorodov</a:t>
                      </a: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, 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LV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Skripnikov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, II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Tupitsyn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, E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Eliav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 et </a:t>
                      </a: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al</a:t>
                      </a: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, PRA,104,012819(</a:t>
                      </a:r>
                      <a:r>
                        <a:rPr lang="en-US" sz="800" b="1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2021</a:t>
                      </a: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)</a:t>
                      </a:r>
                      <a:endParaRPr sz="800" dirty="0"/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 smtClean="0"/>
                        <a:t>FSCCSDT+Breit</a:t>
                      </a:r>
                      <a:r>
                        <a:rPr lang="en-US" sz="900" dirty="0" smtClean="0"/>
                        <a:t>(</a:t>
                      </a: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ω</a:t>
                      </a:r>
                      <a:r>
                        <a:rPr lang="en-US" sz="900" dirty="0"/>
                        <a:t>)+QED</a:t>
                      </a:r>
                      <a:endParaRPr sz="900" dirty="0"/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0.076(4)</a:t>
                      </a:r>
                      <a:endParaRPr sz="900" dirty="0"/>
                    </a:p>
                  </a:txBody>
                  <a:tcPr marL="57664" marR="57664" marT="21635" marB="21635"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50" y="2155825"/>
            <a:ext cx="3441650" cy="108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992" y="2345422"/>
            <a:ext cx="2403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Missing effects convergence:</a:t>
            </a:r>
          </a:p>
          <a:p>
            <a:r>
              <a:rPr lang="en-US" sz="800" dirty="0" smtClean="0"/>
              <a:t>Effect </a:t>
            </a:r>
            <a:r>
              <a:rPr lang="en-US" sz="800" dirty="0"/>
              <a:t>of the basis set cardinality, the level of augmentation, and the treatment of electron correlation on the calculated IP (left</a:t>
            </a:r>
            <a:r>
              <a:rPr lang="en-US" sz="800" dirty="0" smtClean="0"/>
              <a:t>) and </a:t>
            </a:r>
            <a:r>
              <a:rPr lang="en-US" sz="800" dirty="0"/>
              <a:t>EA (right) </a:t>
            </a:r>
            <a:r>
              <a:rPr lang="en-US" sz="800" dirty="0" smtClean="0"/>
              <a:t>of </a:t>
            </a:r>
            <a:r>
              <a:rPr lang="en-US" sz="800" dirty="0" err="1" smtClean="0"/>
              <a:t>Oganesson</a:t>
            </a:r>
            <a:r>
              <a:rPr lang="en-US" sz="800" dirty="0" smtClean="0"/>
              <a:t> by the SR-CC approach.</a:t>
            </a:r>
            <a:endParaRPr lang="en-US" sz="800" dirty="0"/>
          </a:p>
        </p:txBody>
      </p:sp>
      <p:sp>
        <p:nvSpPr>
          <p:cNvPr id="284" name="Google Shape;284;p17"/>
          <p:cNvSpPr/>
          <p:nvPr/>
        </p:nvSpPr>
        <p:spPr>
          <a:xfrm>
            <a:off x="288290" y="1506855"/>
            <a:ext cx="5316151" cy="64897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72" tIns="25729" rIns="51472" bIns="25729" anchor="ctr" anchorCtr="0">
            <a:noAutofit/>
          </a:bodyPr>
          <a:lstStyle/>
          <a:p>
            <a:pPr algn="ctr" rtl="0"/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4149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400" y="6114"/>
            <a:ext cx="5162500" cy="476412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655"/>
              </a:spcBef>
            </a:pPr>
            <a:r>
              <a:rPr lang="en-US" spc="-10" dirty="0" smtClean="0"/>
              <a:t>Molecular benchmark CC a</a:t>
            </a:r>
            <a:r>
              <a:rPr spc="-10" dirty="0" smtClean="0"/>
              <a:t>pplication</a:t>
            </a:r>
            <a:r>
              <a:rPr lang="en-US" spc="-10" dirty="0" smtClean="0"/>
              <a:t>s</a:t>
            </a:r>
            <a:r>
              <a:rPr spc="-10" dirty="0" smtClean="0"/>
              <a:t>:</a:t>
            </a:r>
            <a:r>
              <a:rPr spc="90" dirty="0" smtClean="0"/>
              <a:t> </a:t>
            </a:r>
            <a:r>
              <a:rPr spc="-30" dirty="0"/>
              <a:t>excited</a:t>
            </a:r>
            <a:r>
              <a:rPr spc="-40" dirty="0"/>
              <a:t> </a:t>
            </a:r>
            <a:r>
              <a:rPr spc="-35" dirty="0"/>
              <a:t>states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 err="1"/>
              <a:t>ThO</a:t>
            </a:r>
            <a:r>
              <a:rPr spc="-40" dirty="0"/>
              <a:t> </a:t>
            </a:r>
            <a:endParaRPr spc="-10" dirty="0"/>
          </a:p>
          <a:p>
            <a:pPr marL="25400">
              <a:lnSpc>
                <a:spcPct val="100000"/>
              </a:lnSpc>
              <a:spcBef>
                <a:spcPts val="330"/>
              </a:spcBef>
            </a:pPr>
            <a:r>
              <a:rPr sz="1350" spc="-15" baseline="6172" dirty="0">
                <a:latin typeface="Arial"/>
                <a:cs typeface="Arial"/>
              </a:rPr>
              <a:t>Term</a:t>
            </a:r>
            <a:r>
              <a:rPr sz="1350" spc="30" baseline="6172" dirty="0">
                <a:latin typeface="Arial"/>
                <a:cs typeface="Arial"/>
              </a:rPr>
              <a:t> </a:t>
            </a:r>
            <a:r>
              <a:rPr sz="1350" spc="-67" baseline="6172" dirty="0">
                <a:latin typeface="Arial"/>
                <a:cs typeface="Arial"/>
              </a:rPr>
              <a:t>energies</a:t>
            </a:r>
            <a:r>
              <a:rPr sz="1350" spc="44" baseline="6172" dirty="0">
                <a:latin typeface="Arial"/>
                <a:cs typeface="Arial"/>
              </a:rPr>
              <a:t> </a:t>
            </a:r>
            <a:r>
              <a:rPr sz="1350" i="1" baseline="6172" dirty="0">
                <a:latin typeface="Arial"/>
                <a:cs typeface="Arial"/>
              </a:rPr>
              <a:t>T</a:t>
            </a:r>
            <a:r>
              <a:rPr sz="600" i="1" dirty="0">
                <a:latin typeface="Arial"/>
                <a:cs typeface="Arial"/>
              </a:rPr>
              <a:t>e</a:t>
            </a:r>
            <a:r>
              <a:rPr sz="600" i="1" spc="-80" dirty="0">
                <a:latin typeface="Arial"/>
                <a:cs typeface="Arial"/>
              </a:rPr>
              <a:t> </a:t>
            </a:r>
            <a:r>
              <a:rPr sz="1350" baseline="6172" dirty="0">
                <a:latin typeface="Arial"/>
                <a:cs typeface="Arial"/>
              </a:rPr>
              <a:t>,</a:t>
            </a:r>
            <a:r>
              <a:rPr sz="1350" spc="44" baseline="6172" dirty="0">
                <a:latin typeface="Arial"/>
                <a:cs typeface="Arial"/>
              </a:rPr>
              <a:t> </a:t>
            </a:r>
            <a:r>
              <a:rPr sz="1350" baseline="6172" dirty="0">
                <a:latin typeface="Arial"/>
                <a:cs typeface="Arial"/>
              </a:rPr>
              <a:t>cm</a:t>
            </a:r>
            <a:r>
              <a:rPr sz="900" baseline="46296" dirty="0">
                <a:latin typeface="Lucida Sans Unicode"/>
                <a:cs typeface="Lucida Sans Unicode"/>
              </a:rPr>
              <a:t>−</a:t>
            </a:r>
            <a:r>
              <a:rPr sz="900" baseline="46296" dirty="0">
                <a:latin typeface="Arial"/>
                <a:cs typeface="Arial"/>
              </a:rPr>
              <a:t>1</a:t>
            </a:r>
            <a:r>
              <a:rPr sz="900" spc="225" baseline="46296" dirty="0">
                <a:latin typeface="Arial"/>
                <a:cs typeface="Arial"/>
              </a:rPr>
              <a:t> </a:t>
            </a:r>
            <a:r>
              <a:rPr lang="en-US" sz="1350" baseline="6172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[</a:t>
            </a:r>
            <a:r>
              <a:rPr sz="1350" baseline="6172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</a:t>
            </a:r>
            <a:r>
              <a:rPr sz="1350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.</a:t>
            </a:r>
            <a:r>
              <a:rPr sz="1350" spc="44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350" spc="-15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Zaitsevskii,</a:t>
            </a:r>
            <a:r>
              <a:rPr sz="1350" spc="44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350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A.</a:t>
            </a:r>
            <a:r>
              <a:rPr sz="1350" spc="44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350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V.</a:t>
            </a:r>
            <a:r>
              <a:rPr sz="1350" spc="44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350" spc="-44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Oleynichenko,</a:t>
            </a:r>
            <a:r>
              <a:rPr sz="1350" spc="37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350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E.</a:t>
            </a:r>
            <a:r>
              <a:rPr sz="1350" spc="44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350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Eliav,</a:t>
            </a:r>
            <a:r>
              <a:rPr sz="1350" spc="44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350" i="1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Mol.</a:t>
            </a:r>
            <a:r>
              <a:rPr sz="1350" i="1" spc="187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350" i="1" spc="-15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Phys.</a:t>
            </a:r>
            <a:r>
              <a:rPr sz="1350" i="1" spc="187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350" spc="-67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e2236246</a:t>
            </a:r>
            <a:r>
              <a:rPr sz="1350" spc="44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350" spc="-15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</a:t>
            </a:r>
            <a:r>
              <a:rPr sz="1350" spc="-15" baseline="6172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2023</a:t>
            </a:r>
            <a:r>
              <a:rPr lang="en-US" sz="1350" spc="-15" baseline="6172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)]</a:t>
            </a:r>
            <a:endParaRPr sz="1350" baseline="6172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269" y="688688"/>
            <a:ext cx="1553625" cy="19213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92704" y="602308"/>
            <a:ext cx="252793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1011555" algn="l"/>
              </a:tabLst>
            </a:pP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exptl,</a:t>
            </a:r>
            <a:r>
              <a:rPr sz="800" spc="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cm</a:t>
            </a:r>
            <a:r>
              <a:rPr sz="900" spc="-30" baseline="27777" dirty="0">
                <a:solidFill>
                  <a:srgbClr val="7F7F7F"/>
                </a:solidFill>
                <a:latin typeface="Lucida Sans Unicode"/>
                <a:cs typeface="Lucida Sans Unicode"/>
              </a:rPr>
              <a:t>−</a:t>
            </a:r>
            <a:r>
              <a:rPr sz="900" spc="-30" baseline="27777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r>
              <a:rPr sz="900" baseline="27777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deviation</a:t>
            </a:r>
            <a:r>
              <a:rPr sz="800" spc="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from</a:t>
            </a:r>
            <a:r>
              <a:rPr sz="800" spc="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experiment,</a:t>
            </a:r>
            <a:r>
              <a:rPr sz="800" spc="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cm</a:t>
            </a:r>
            <a:r>
              <a:rPr sz="900" spc="-30" baseline="27777" dirty="0">
                <a:solidFill>
                  <a:srgbClr val="7F7F7F"/>
                </a:solidFill>
                <a:latin typeface="Lucida Sans Unicode"/>
                <a:cs typeface="Lucida Sans Unicode"/>
              </a:rPr>
              <a:t>−</a:t>
            </a:r>
            <a:r>
              <a:rPr sz="900" spc="-30" baseline="27777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900" baseline="27777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701197"/>
              </p:ext>
            </p:extLst>
          </p:nvPr>
        </p:nvGraphicFramePr>
        <p:xfrm>
          <a:off x="2386571" y="759393"/>
          <a:ext cx="3036570" cy="1541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430"/>
                <a:gridCol w="557530"/>
                <a:gridCol w="911225"/>
                <a:gridCol w="339725"/>
                <a:gridCol w="708660"/>
              </a:tblGrid>
              <a:tr h="111125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765"/>
                        </a:lnSpc>
                      </a:pPr>
                      <a:r>
                        <a:rPr lang="en-US" sz="800" dirty="0" smtClean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800" dirty="0" smtClean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RPP/FS-</a:t>
                      </a:r>
                      <a:r>
                        <a:rPr sz="800" spc="-20" dirty="0" smtClean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CCSD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65"/>
                        </a:lnSpc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DC/FS-</a:t>
                      </a:r>
                      <a:r>
                        <a:rPr sz="8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CCSD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7970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835"/>
                        </a:lnSpc>
                      </a:pPr>
                      <a:r>
                        <a:rPr sz="800" spc="-2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0h2p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835"/>
                        </a:lnSpc>
                      </a:pPr>
                      <a:r>
                        <a:rPr sz="8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0h2p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835"/>
                        </a:lnSpc>
                      </a:pPr>
                      <a:r>
                        <a:rPr sz="800" spc="-20" dirty="0">
                          <a:solidFill>
                            <a:srgbClr val="EC008C"/>
                          </a:solidFill>
                          <a:latin typeface="Arial"/>
                          <a:cs typeface="Arial"/>
                        </a:rPr>
                        <a:t>1h1p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7970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H(i)1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L="3175" algn="ctr" rtl="1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5317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L="66675" algn="just" rtl="1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25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104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L="30480" algn="just" rtl="1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700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R="55880" algn="just" rtl="1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sz="800" spc="-20" dirty="0" smtClean="0">
                          <a:solidFill>
                            <a:srgbClr val="EC008C"/>
                          </a:solidFill>
                          <a:latin typeface="Arial"/>
                          <a:cs typeface="Arial"/>
                        </a:rPr>
                        <a:t>-149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4450" marB="0"/>
                </a:tc>
              </a:tr>
              <a:tr h="111760">
                <a:tc>
                  <a:txBody>
                    <a:bodyPr/>
                    <a:lstStyle/>
                    <a:p>
                      <a:pPr marL="31750">
                        <a:lnSpc>
                          <a:spcPts val="78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Q(i)2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 rtl="1">
                        <a:lnSpc>
                          <a:spcPts val="78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6128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just" rtl="1">
                        <a:lnSpc>
                          <a:spcPts val="780"/>
                        </a:lnSpc>
                      </a:pPr>
                      <a:r>
                        <a:rPr sz="800" spc="-25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97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just" rtl="1">
                        <a:lnSpc>
                          <a:spcPts val="780"/>
                        </a:lnSpc>
                      </a:pPr>
                      <a:r>
                        <a:rPr sz="80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738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just" rtl="1">
                        <a:lnSpc>
                          <a:spcPts val="780"/>
                        </a:lnSpc>
                      </a:pPr>
                      <a:r>
                        <a:rPr lang="en-US" sz="800" spc="-10" dirty="0" smtClean="0">
                          <a:solidFill>
                            <a:srgbClr val="EC008C"/>
                          </a:solidFill>
                          <a:latin typeface="Arial"/>
                          <a:cs typeface="Arial"/>
                        </a:rPr>
                        <a:t>-62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8270">
                <a:tc>
                  <a:txBody>
                    <a:bodyPr/>
                    <a:lstStyle/>
                    <a:p>
                      <a:pPr marL="31750">
                        <a:lnSpc>
                          <a:spcPts val="900"/>
                        </a:lnSpc>
                      </a:pPr>
                      <a:r>
                        <a:rPr sz="800" spc="35" dirty="0">
                          <a:latin typeface="Arial"/>
                          <a:cs typeface="Arial"/>
                        </a:rPr>
                        <a:t>A(ii)0</a:t>
                      </a:r>
                      <a:r>
                        <a:rPr sz="900" spc="52" baseline="27777" dirty="0">
                          <a:latin typeface="Arial"/>
                          <a:cs typeface="Arial"/>
                        </a:rPr>
                        <a:t>+</a:t>
                      </a:r>
                      <a:endParaRPr sz="900" baseline="27777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 rtl="1">
                        <a:lnSpc>
                          <a:spcPts val="9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10601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algn="just" rtl="1">
                        <a:lnSpc>
                          <a:spcPts val="900"/>
                        </a:lnSpc>
                      </a:pPr>
                      <a:r>
                        <a:rPr sz="800" spc="-25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242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just" rtl="1">
                        <a:lnSpc>
                          <a:spcPts val="900"/>
                        </a:lnSpc>
                      </a:pPr>
                      <a:r>
                        <a:rPr sz="80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691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just" rtl="1">
                        <a:lnSpc>
                          <a:spcPts val="900"/>
                        </a:lnSpc>
                      </a:pPr>
                      <a:r>
                        <a:rPr sz="800" spc="-20" dirty="0">
                          <a:solidFill>
                            <a:srgbClr val="EC008C"/>
                          </a:solidFill>
                          <a:latin typeface="Arial"/>
                          <a:cs typeface="Arial"/>
                        </a:rPr>
                        <a:t>1098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0014">
                <a:tc>
                  <a:txBody>
                    <a:bodyPr/>
                    <a:lstStyle/>
                    <a:p>
                      <a:pPr marL="31750">
                        <a:lnSpc>
                          <a:spcPts val="835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B(ii)1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 rtl="1">
                        <a:lnSpc>
                          <a:spcPts val="835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11129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just" rtl="1">
                        <a:lnSpc>
                          <a:spcPts val="835"/>
                        </a:lnSpc>
                      </a:pPr>
                      <a:r>
                        <a:rPr sz="800" spc="-25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302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just" rtl="1">
                        <a:lnSpc>
                          <a:spcPts val="835"/>
                        </a:lnSpc>
                      </a:pPr>
                      <a:r>
                        <a:rPr sz="80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927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635" algn="just" rtl="1">
                        <a:lnSpc>
                          <a:spcPts val="835"/>
                        </a:lnSpc>
                      </a:pPr>
                      <a:r>
                        <a:rPr sz="800" spc="-50" dirty="0">
                          <a:solidFill>
                            <a:srgbClr val="EC008C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0014">
                <a:tc>
                  <a:txBody>
                    <a:bodyPr/>
                    <a:lstStyle/>
                    <a:p>
                      <a:pPr marL="31750">
                        <a:lnSpc>
                          <a:spcPts val="835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C(iii)1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 rtl="1">
                        <a:lnSpc>
                          <a:spcPts val="835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14490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algn="just" rtl="1">
                        <a:lnSpc>
                          <a:spcPts val="835"/>
                        </a:lnSpc>
                      </a:pPr>
                      <a:r>
                        <a:rPr sz="800" spc="-25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424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just" rtl="1">
                        <a:lnSpc>
                          <a:spcPts val="835"/>
                        </a:lnSpc>
                      </a:pPr>
                      <a:r>
                        <a:rPr sz="8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1698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just" rtl="1">
                        <a:lnSpc>
                          <a:spcPts val="835"/>
                        </a:lnSpc>
                      </a:pPr>
                      <a:r>
                        <a:rPr lang="en-US" sz="800" spc="-10" dirty="0" smtClean="0">
                          <a:solidFill>
                            <a:srgbClr val="EC008C"/>
                          </a:solidFill>
                          <a:latin typeface="Arial"/>
                          <a:cs typeface="Arial"/>
                        </a:rPr>
                        <a:t>-39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11760">
                <a:tc>
                  <a:txBody>
                    <a:bodyPr/>
                    <a:lstStyle/>
                    <a:p>
                      <a:pPr marL="31750">
                        <a:lnSpc>
                          <a:spcPts val="78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D(iv)1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 rtl="1">
                        <a:lnSpc>
                          <a:spcPts val="78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15946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just" rtl="1">
                        <a:lnSpc>
                          <a:spcPts val="780"/>
                        </a:lnSpc>
                      </a:pPr>
                      <a:r>
                        <a:rPr sz="800" spc="-25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440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just" rtl="1">
                        <a:lnSpc>
                          <a:spcPts val="780"/>
                        </a:lnSpc>
                      </a:pPr>
                      <a:r>
                        <a:rPr lang="en-US" sz="800" spc="-2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1700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635" algn="just" rtl="1">
                        <a:lnSpc>
                          <a:spcPts val="780"/>
                        </a:lnSpc>
                      </a:pPr>
                      <a:r>
                        <a:rPr sz="800" spc="-50" dirty="0">
                          <a:solidFill>
                            <a:srgbClr val="EC008C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8270">
                <a:tc>
                  <a:txBody>
                    <a:bodyPr/>
                    <a:lstStyle/>
                    <a:p>
                      <a:pPr marL="31750">
                        <a:lnSpc>
                          <a:spcPts val="9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E(iii)0</a:t>
                      </a:r>
                      <a:r>
                        <a:rPr sz="900" spc="-15" baseline="27777" dirty="0">
                          <a:latin typeface="Arial"/>
                          <a:cs typeface="Arial"/>
                        </a:rPr>
                        <a:t>+</a:t>
                      </a:r>
                      <a:endParaRPr sz="900" baseline="27777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 rtl="1">
                        <a:lnSpc>
                          <a:spcPts val="9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16320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algn="just" rtl="1">
                        <a:lnSpc>
                          <a:spcPts val="900"/>
                        </a:lnSpc>
                      </a:pPr>
                      <a:r>
                        <a:rPr sz="800" spc="-25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312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just" rtl="1">
                        <a:lnSpc>
                          <a:spcPts val="900"/>
                        </a:lnSpc>
                      </a:pPr>
                      <a:r>
                        <a:rPr sz="80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960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just" rtl="1">
                        <a:lnSpc>
                          <a:spcPts val="900"/>
                        </a:lnSpc>
                      </a:pPr>
                      <a:r>
                        <a:rPr lang="en-US" sz="800" spc="-20" dirty="0" smtClean="0">
                          <a:solidFill>
                            <a:srgbClr val="EC008C"/>
                          </a:solidFill>
                          <a:latin typeface="Arial"/>
                          <a:cs typeface="Arial"/>
                        </a:rPr>
                        <a:t>-1950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11760">
                <a:tc>
                  <a:txBody>
                    <a:bodyPr/>
                    <a:lstStyle/>
                    <a:p>
                      <a:pPr marL="31750">
                        <a:lnSpc>
                          <a:spcPts val="78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G(iv)2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 rtl="1">
                        <a:lnSpc>
                          <a:spcPts val="78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18010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just" rtl="1">
                        <a:lnSpc>
                          <a:spcPts val="780"/>
                        </a:lnSpc>
                      </a:pPr>
                      <a:r>
                        <a:rPr sz="800" spc="-25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165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just" rtl="1">
                        <a:lnSpc>
                          <a:spcPts val="780"/>
                        </a:lnSpc>
                      </a:pPr>
                      <a:r>
                        <a:rPr sz="800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635" algn="just" rtl="1">
                        <a:lnSpc>
                          <a:spcPts val="780"/>
                        </a:lnSpc>
                      </a:pPr>
                      <a:r>
                        <a:rPr sz="800" spc="-50" dirty="0">
                          <a:solidFill>
                            <a:srgbClr val="EC008C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8270">
                <a:tc>
                  <a:txBody>
                    <a:bodyPr/>
                    <a:lstStyle/>
                    <a:p>
                      <a:pPr marL="31750">
                        <a:lnSpc>
                          <a:spcPts val="9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F(iv)0</a:t>
                      </a:r>
                      <a:r>
                        <a:rPr sz="900" spc="-15" baseline="27777" dirty="0">
                          <a:latin typeface="Arial"/>
                          <a:cs typeface="Arial"/>
                        </a:rPr>
                        <a:t>+</a:t>
                      </a:r>
                      <a:endParaRPr sz="900" baseline="27777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 rtl="1">
                        <a:lnSpc>
                          <a:spcPts val="9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18338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algn="just" rtl="1">
                        <a:lnSpc>
                          <a:spcPts val="900"/>
                        </a:lnSpc>
                      </a:pPr>
                      <a:r>
                        <a:rPr sz="800" spc="-25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431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just" rtl="1">
                        <a:lnSpc>
                          <a:spcPts val="900"/>
                        </a:lnSpc>
                      </a:pPr>
                      <a:r>
                        <a:rPr sz="800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635" algn="just" rtl="1">
                        <a:lnSpc>
                          <a:spcPts val="900"/>
                        </a:lnSpc>
                      </a:pPr>
                      <a:r>
                        <a:rPr sz="800" spc="-50" dirty="0">
                          <a:solidFill>
                            <a:srgbClr val="EC008C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11125">
                <a:tc>
                  <a:txBody>
                    <a:bodyPr/>
                    <a:lstStyle/>
                    <a:p>
                      <a:pPr marL="31750">
                        <a:lnSpc>
                          <a:spcPts val="775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I(vi)1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 rtl="1">
                        <a:lnSpc>
                          <a:spcPts val="775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19539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just" rtl="1">
                        <a:lnSpc>
                          <a:spcPts val="775"/>
                        </a:lnSpc>
                      </a:pPr>
                      <a:r>
                        <a:rPr sz="800" spc="-25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367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just" rtl="1">
                        <a:lnSpc>
                          <a:spcPts val="775"/>
                        </a:lnSpc>
                      </a:pPr>
                      <a:r>
                        <a:rPr sz="800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635" algn="just" rtl="1">
                        <a:lnSpc>
                          <a:spcPts val="775"/>
                        </a:lnSpc>
                      </a:pPr>
                      <a:r>
                        <a:rPr sz="800" spc="-50" dirty="0">
                          <a:solidFill>
                            <a:srgbClr val="EC008C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624973" y="2405289"/>
            <a:ext cx="65532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" spc="-10" dirty="0" smtClean="0">
                <a:solidFill>
                  <a:srgbClr val="BFBFBF"/>
                </a:solidFill>
                <a:latin typeface="Arial"/>
                <a:cs typeface="Arial"/>
              </a:rPr>
              <a:t>[</a:t>
            </a:r>
            <a:r>
              <a:rPr sz="800" spc="-10" dirty="0" smtClean="0">
                <a:solidFill>
                  <a:srgbClr val="BFBFBF"/>
                </a:solidFill>
                <a:latin typeface="Arial"/>
                <a:cs typeface="Arial"/>
              </a:rPr>
              <a:t>present</a:t>
            </a:r>
            <a:r>
              <a:rPr sz="800" spc="-30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-10" dirty="0" smtClean="0">
                <a:solidFill>
                  <a:srgbClr val="BFBFBF"/>
                </a:solidFill>
                <a:latin typeface="Arial"/>
                <a:cs typeface="Arial"/>
              </a:rPr>
              <a:t>work</a:t>
            </a:r>
            <a:r>
              <a:rPr lang="en-US" sz="800" spc="-10" dirty="0" smtClean="0">
                <a:solidFill>
                  <a:srgbClr val="BFBFBF"/>
                </a:solidFill>
                <a:latin typeface="Arial"/>
                <a:cs typeface="Arial"/>
              </a:rPr>
              <a:t>]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7883" y="2405289"/>
            <a:ext cx="127508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" spc="-10" dirty="0" smtClean="0">
                <a:solidFill>
                  <a:srgbClr val="BFBFBF"/>
                </a:solidFill>
                <a:latin typeface="Arial"/>
                <a:cs typeface="Arial"/>
              </a:rPr>
              <a:t>[</a:t>
            </a:r>
            <a:r>
              <a:rPr sz="800" spc="-10" dirty="0" err="1" smtClean="0">
                <a:solidFill>
                  <a:srgbClr val="BFBFBF"/>
                </a:solidFill>
                <a:latin typeface="Arial"/>
                <a:cs typeface="Arial"/>
              </a:rPr>
              <a:t>Tecmer</a:t>
            </a:r>
            <a:r>
              <a:rPr sz="800" spc="25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BFBFBF"/>
                </a:solidFill>
                <a:latin typeface="Arial"/>
                <a:cs typeface="Arial"/>
              </a:rPr>
              <a:t>et</a:t>
            </a:r>
            <a:r>
              <a:rPr sz="800" spc="3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BFBFBF"/>
                </a:solidFill>
                <a:latin typeface="Arial"/>
                <a:cs typeface="Arial"/>
              </a:rPr>
              <a:t>al,</a:t>
            </a:r>
            <a:r>
              <a:rPr sz="800" spc="2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BFBFBF"/>
                </a:solidFill>
                <a:latin typeface="Arial"/>
                <a:cs typeface="Arial"/>
              </a:rPr>
              <a:t>PCCP</a:t>
            </a:r>
            <a:r>
              <a:rPr sz="800" dirty="0">
                <a:solidFill>
                  <a:srgbClr val="BFBFBF"/>
                </a:solidFill>
                <a:latin typeface="Arial"/>
                <a:cs typeface="Arial"/>
              </a:rPr>
              <a:t>,</a:t>
            </a:r>
            <a:r>
              <a:rPr sz="800" spc="3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-10" dirty="0" smtClean="0">
                <a:solidFill>
                  <a:srgbClr val="BFBFBF"/>
                </a:solidFill>
                <a:latin typeface="Arial"/>
                <a:cs typeface="Arial"/>
              </a:rPr>
              <a:t>2018</a:t>
            </a:r>
            <a:r>
              <a:rPr lang="en-US" sz="800" spc="-10" dirty="0" smtClean="0">
                <a:solidFill>
                  <a:srgbClr val="BFBFBF"/>
                </a:solidFill>
                <a:latin typeface="Arial"/>
                <a:cs typeface="Arial"/>
              </a:rPr>
              <a:t>]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701" y="2664883"/>
            <a:ext cx="2057399" cy="481542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900" dirty="0">
                <a:solidFill>
                  <a:srgbClr val="5151BC"/>
                </a:solidFill>
                <a:latin typeface="Arial"/>
                <a:cs typeface="Arial"/>
              </a:rPr>
              <a:t>Why</a:t>
            </a:r>
            <a:r>
              <a:rPr sz="900" spc="5" dirty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sz="900" dirty="0" err="1" smtClean="0">
                <a:solidFill>
                  <a:srgbClr val="5151BC"/>
                </a:solidFill>
                <a:latin typeface="Arial"/>
                <a:cs typeface="Arial"/>
              </a:rPr>
              <a:t>ThO</a:t>
            </a:r>
            <a:r>
              <a:rPr lang="en-US" sz="900" dirty="0" smtClean="0">
                <a:solidFill>
                  <a:srgbClr val="5151BC"/>
                </a:solidFill>
                <a:latin typeface="Arial"/>
                <a:cs typeface="Arial"/>
              </a:rPr>
              <a:t>?</a:t>
            </a:r>
            <a:r>
              <a:rPr sz="900" spc="10" dirty="0" smtClean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lang="en-US" sz="900" spc="-10" dirty="0" smtClean="0">
                <a:latin typeface="Arial"/>
                <a:cs typeface="Arial"/>
              </a:rPr>
              <a:t>A </a:t>
            </a:r>
            <a:r>
              <a:rPr lang="en-US" sz="900" dirty="0" smtClean="0">
                <a:latin typeface="Arial"/>
                <a:cs typeface="Arial"/>
              </a:rPr>
              <a:t>popular </a:t>
            </a:r>
            <a:r>
              <a:rPr sz="900" spc="-10" dirty="0" smtClean="0">
                <a:latin typeface="Arial"/>
                <a:cs typeface="Arial"/>
              </a:rPr>
              <a:t>objects</a:t>
            </a:r>
            <a:r>
              <a:rPr sz="900" spc="10" dirty="0" smtClean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search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electron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electric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dipole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moment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600" dirty="0">
                <a:solidFill>
                  <a:srgbClr val="BFBFBF"/>
                </a:solidFill>
                <a:latin typeface="Arial"/>
                <a:cs typeface="Arial"/>
              </a:rPr>
              <a:t>ACME</a:t>
            </a:r>
            <a:r>
              <a:rPr sz="600" spc="1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BFBFBF"/>
                </a:solidFill>
                <a:latin typeface="Arial"/>
                <a:cs typeface="Arial"/>
              </a:rPr>
              <a:t>Collaboration,</a:t>
            </a:r>
            <a:r>
              <a:rPr sz="600" spc="1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600" i="1" dirty="0">
                <a:solidFill>
                  <a:srgbClr val="BFBFBF"/>
                </a:solidFill>
                <a:latin typeface="Arial"/>
                <a:cs typeface="Arial"/>
              </a:rPr>
              <a:t>Nature</a:t>
            </a:r>
            <a:r>
              <a:rPr sz="600" dirty="0">
                <a:solidFill>
                  <a:srgbClr val="BFBFBF"/>
                </a:solidFill>
                <a:latin typeface="Arial"/>
                <a:cs typeface="Arial"/>
              </a:rPr>
              <a:t>,</a:t>
            </a:r>
            <a:r>
              <a:rPr sz="600" spc="1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BFBFBF"/>
                </a:solidFill>
                <a:latin typeface="Arial"/>
                <a:cs typeface="Arial"/>
              </a:rPr>
              <a:t>562,</a:t>
            </a:r>
            <a:r>
              <a:rPr sz="600" spc="1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BFBFBF"/>
                </a:solidFill>
                <a:latin typeface="Arial"/>
                <a:cs typeface="Arial"/>
              </a:rPr>
              <a:t>355</a:t>
            </a:r>
            <a:r>
              <a:rPr sz="600" spc="1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BFBFBF"/>
                </a:solidFill>
                <a:latin typeface="Arial"/>
                <a:cs typeface="Arial"/>
              </a:rPr>
              <a:t>(</a:t>
            </a:r>
            <a:r>
              <a:rPr sz="600" spc="-10" dirty="0" smtClean="0">
                <a:solidFill>
                  <a:srgbClr val="BFBFBF"/>
                </a:solidFill>
                <a:latin typeface="Arial"/>
                <a:cs typeface="Arial"/>
              </a:rPr>
              <a:t>2018</a:t>
            </a:r>
            <a:r>
              <a:rPr lang="en-US" sz="600" spc="-10" dirty="0" smtClean="0">
                <a:solidFill>
                  <a:srgbClr val="BFBFBF"/>
                </a:solidFill>
                <a:latin typeface="Arial"/>
                <a:cs typeface="Arial"/>
              </a:rPr>
              <a:t>)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2386107" y="2610063"/>
            <a:ext cx="3303270" cy="5200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r>
              <a:rPr sz="1200" baseline="6944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1200" spc="382" baseline="6944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800" dirty="0">
                <a:latin typeface="Arial"/>
                <a:cs typeface="Arial"/>
              </a:rPr>
              <a:t>Relativistic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Hamiltonian:</a:t>
            </a:r>
            <a:r>
              <a:rPr sz="800" spc="1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GRPP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accounting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Breit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QED</a:t>
            </a:r>
            <a:endParaRPr sz="8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40"/>
              </a:spcBef>
            </a:pPr>
            <a:r>
              <a:rPr sz="1200" baseline="6944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1200" spc="300" baseline="6944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800" spc="-10" dirty="0">
                <a:latin typeface="Arial"/>
                <a:cs typeface="Arial"/>
              </a:rPr>
              <a:t>Ground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state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calculations:</a:t>
            </a:r>
            <a:r>
              <a:rPr sz="800" spc="9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single-</a:t>
            </a:r>
            <a:r>
              <a:rPr sz="800" spc="-30" dirty="0">
                <a:latin typeface="Arial"/>
                <a:cs typeface="Arial"/>
              </a:rPr>
              <a:t>reference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coupled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cluster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10" dirty="0" smtClean="0">
                <a:latin typeface="Arial"/>
                <a:cs typeface="Arial"/>
              </a:rPr>
              <a:t>CCSD(T</a:t>
            </a:r>
            <a:r>
              <a:rPr lang="en-US" sz="800" spc="-10" dirty="0" smtClean="0">
                <a:latin typeface="Arial"/>
                <a:cs typeface="Arial"/>
              </a:rPr>
              <a:t>)</a:t>
            </a:r>
            <a:endParaRPr sz="8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35"/>
              </a:spcBef>
            </a:pPr>
            <a:r>
              <a:rPr sz="1200" baseline="6944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1200" spc="277" baseline="6944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800" dirty="0">
                <a:latin typeface="Arial"/>
                <a:cs typeface="Arial"/>
              </a:rPr>
              <a:t>Excited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states: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lang="en-US" sz="800" spc="85" dirty="0" smtClean="0">
                <a:latin typeface="Arial"/>
                <a:cs typeface="Arial"/>
              </a:rPr>
              <a:t>(IH-IMS) </a:t>
            </a:r>
            <a:r>
              <a:rPr sz="800" dirty="0" err="1" smtClean="0">
                <a:latin typeface="Arial"/>
                <a:cs typeface="Arial"/>
              </a:rPr>
              <a:t>Fock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space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coupled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cluster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FS-</a:t>
            </a:r>
            <a:r>
              <a:rPr sz="800" spc="-20" dirty="0">
                <a:latin typeface="Arial"/>
                <a:cs typeface="Arial"/>
              </a:rPr>
              <a:t>CCSD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660" y="27592"/>
            <a:ext cx="5019040" cy="4540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84"/>
              </a:spcBef>
            </a:pPr>
            <a:r>
              <a:rPr lang="en-US" spc="-10" dirty="0"/>
              <a:t>Molecular applications</a:t>
            </a:r>
            <a:r>
              <a:rPr lang="en-US" spc="-10" dirty="0" smtClean="0"/>
              <a:t>:</a:t>
            </a:r>
            <a:r>
              <a:rPr spc="90" dirty="0" smtClean="0"/>
              <a:t> </a:t>
            </a:r>
            <a:r>
              <a:rPr spc="-30" dirty="0"/>
              <a:t>excited</a:t>
            </a:r>
            <a:r>
              <a:rPr spc="-40" dirty="0"/>
              <a:t> </a:t>
            </a:r>
            <a:r>
              <a:rPr spc="-35" dirty="0"/>
              <a:t>states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ThO</a:t>
            </a:r>
            <a:r>
              <a:rPr spc="-40" dirty="0"/>
              <a:t> </a:t>
            </a:r>
            <a:r>
              <a:rPr spc="-10" dirty="0"/>
              <a:t>molecule</a:t>
            </a: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900" spc="-10" dirty="0">
                <a:latin typeface="Arial"/>
                <a:cs typeface="Arial"/>
              </a:rPr>
              <a:t>Lifetimes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excited</a:t>
            </a:r>
            <a:r>
              <a:rPr sz="900" spc="2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states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[A.</a:t>
            </a:r>
            <a:r>
              <a:rPr sz="900" spc="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Zaitsevskii,</a:t>
            </a:r>
            <a:r>
              <a:rPr sz="900" spc="2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A.</a:t>
            </a:r>
            <a:r>
              <a:rPr sz="900" spc="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V.</a:t>
            </a:r>
            <a:r>
              <a:rPr sz="900" spc="2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Oleynichenko,</a:t>
            </a:r>
            <a:r>
              <a:rPr sz="900" spc="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E.</a:t>
            </a:r>
            <a:r>
              <a:rPr sz="900" spc="2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Eliav,</a:t>
            </a:r>
            <a:r>
              <a:rPr sz="900" spc="2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Mol.</a:t>
            </a:r>
            <a:r>
              <a:rPr sz="900" i="1" spc="12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Phys.</a:t>
            </a:r>
            <a:r>
              <a:rPr sz="900" i="1" spc="114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e2236246</a:t>
            </a:r>
            <a:r>
              <a:rPr sz="900" spc="2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900" spc="-1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</a:t>
            </a:r>
            <a:r>
              <a:rPr sz="900" spc="-1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2023</a:t>
            </a:r>
            <a:r>
              <a:rPr lang="en-US" sz="900" spc="-1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)]</a:t>
            </a:r>
            <a:endParaRPr sz="9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5969" y="791174"/>
            <a:ext cx="1575435" cy="1950085"/>
            <a:chOff x="475969" y="791174"/>
            <a:chExt cx="1575435" cy="19500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969" y="791174"/>
              <a:ext cx="1575148" cy="1949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75496" y="2114580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0"/>
                  </a:moveTo>
                  <a:lnTo>
                    <a:pt x="0" y="435373"/>
                  </a:lnTo>
                </a:path>
              </a:pathLst>
            </a:custGeom>
            <a:ln w="8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6362" y="2547437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38350" y="0"/>
                  </a:moveTo>
                  <a:lnTo>
                    <a:pt x="0" y="0"/>
                  </a:lnTo>
                  <a:lnTo>
                    <a:pt x="19133" y="38350"/>
                  </a:lnTo>
                  <a:lnTo>
                    <a:pt x="38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6448" y="2061291"/>
              <a:ext cx="0" cy="488950"/>
            </a:xfrm>
            <a:custGeom>
              <a:avLst/>
              <a:gdLst/>
              <a:ahLst/>
              <a:cxnLst/>
              <a:rect l="l" t="t" r="r" b="b"/>
              <a:pathLst>
                <a:path h="488950">
                  <a:moveTo>
                    <a:pt x="0" y="0"/>
                  </a:moveTo>
                  <a:lnTo>
                    <a:pt x="0" y="488662"/>
                  </a:lnTo>
                </a:path>
              </a:pathLst>
            </a:custGeom>
            <a:ln w="8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97315" y="2547437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38353" y="0"/>
                  </a:moveTo>
                  <a:lnTo>
                    <a:pt x="0" y="0"/>
                  </a:lnTo>
                  <a:lnTo>
                    <a:pt x="19133" y="38350"/>
                  </a:lnTo>
                  <a:lnTo>
                    <a:pt x="383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58659" y="1337820"/>
              <a:ext cx="0" cy="1213485"/>
            </a:xfrm>
            <a:custGeom>
              <a:avLst/>
              <a:gdLst/>
              <a:ahLst/>
              <a:cxnLst/>
              <a:rect l="l" t="t" r="r" b="b"/>
              <a:pathLst>
                <a:path h="1213485">
                  <a:moveTo>
                    <a:pt x="0" y="0"/>
                  </a:moveTo>
                  <a:lnTo>
                    <a:pt x="0" y="1213226"/>
                  </a:lnTo>
                </a:path>
              </a:pathLst>
            </a:custGeom>
            <a:ln w="8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39525" y="2548527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38353" y="0"/>
                  </a:moveTo>
                  <a:lnTo>
                    <a:pt x="0" y="0"/>
                  </a:lnTo>
                  <a:lnTo>
                    <a:pt x="19133" y="38353"/>
                  </a:lnTo>
                  <a:lnTo>
                    <a:pt x="383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4741" y="1317848"/>
              <a:ext cx="0" cy="699770"/>
            </a:xfrm>
            <a:custGeom>
              <a:avLst/>
              <a:gdLst/>
              <a:ahLst/>
              <a:cxnLst/>
              <a:rect l="l" t="t" r="r" b="b"/>
              <a:pathLst>
                <a:path h="699769">
                  <a:moveTo>
                    <a:pt x="0" y="0"/>
                  </a:moveTo>
                  <a:lnTo>
                    <a:pt x="0" y="699216"/>
                  </a:lnTo>
                </a:path>
              </a:pathLst>
            </a:custGeom>
            <a:ln w="8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5607" y="2014548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38350" y="0"/>
                  </a:moveTo>
                  <a:lnTo>
                    <a:pt x="0" y="0"/>
                  </a:lnTo>
                  <a:lnTo>
                    <a:pt x="19133" y="38350"/>
                  </a:lnTo>
                  <a:lnTo>
                    <a:pt x="38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808396"/>
              </p:ext>
            </p:extLst>
          </p:nvPr>
        </p:nvGraphicFramePr>
        <p:xfrm>
          <a:off x="3031490" y="1265555"/>
          <a:ext cx="1680210" cy="1195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05"/>
                <a:gridCol w="767715"/>
                <a:gridCol w="466090"/>
              </a:tblGrid>
              <a:tr h="162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765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exptl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765"/>
                        </a:lnSpc>
                      </a:pPr>
                      <a:r>
                        <a:rPr sz="800" spc="-1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theory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4193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800" i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00" i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65" dirty="0">
                          <a:latin typeface="Cambria"/>
                          <a:cs typeface="Cambria"/>
                        </a:rPr>
                        <a:t>→</a:t>
                      </a:r>
                      <a:r>
                        <a:rPr sz="8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i="1" spc="-50" dirty="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704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800" spc="-4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800" i="1" spc="-45" dirty="0">
                          <a:latin typeface="Verdana"/>
                          <a:cs typeface="Verdana"/>
                        </a:rPr>
                        <a:t>.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spc="215" dirty="0" smtClean="0">
                          <a:latin typeface="Cambria"/>
                          <a:cs typeface="Cambria"/>
                        </a:rPr>
                        <a:t>±</a:t>
                      </a:r>
                      <a:r>
                        <a:rPr sz="800" spc="-2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800" i="1" spc="-10" dirty="0" smtClean="0">
                          <a:latin typeface="Verdana"/>
                          <a:cs typeface="Verdana"/>
                        </a:rPr>
                        <a:t>.</a:t>
                      </a:r>
                      <a:r>
                        <a:rPr sz="800" spc="-1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800" spc="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ms</a:t>
                      </a:r>
                      <a:r>
                        <a:rPr sz="900" i="1" spc="-37" baseline="27777" dirty="0">
                          <a:latin typeface="Arial"/>
                          <a:cs typeface="Arial"/>
                        </a:rPr>
                        <a:t>a</a:t>
                      </a:r>
                      <a:endParaRPr sz="900" baseline="27777" dirty="0">
                        <a:latin typeface="Arial"/>
                        <a:cs typeface="Arial"/>
                      </a:endParaRPr>
                    </a:p>
                  </a:txBody>
                  <a:tcPr marL="0" marR="0" marT="52704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8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3.82</a:t>
                      </a:r>
                      <a:r>
                        <a:rPr sz="800" spc="-2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ms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704" marB="0"/>
                </a:tc>
              </a:tr>
              <a:tr h="241935"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i="1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800" i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65" dirty="0">
                          <a:latin typeface="Cambria"/>
                          <a:cs typeface="Cambria"/>
                        </a:rPr>
                        <a:t>→</a:t>
                      </a:r>
                      <a:r>
                        <a:rPr sz="8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i="1" spc="-50" dirty="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en-US" sz="800" i="1" dirty="0" smtClean="0">
                          <a:latin typeface="Verdana"/>
                          <a:cs typeface="Verdana"/>
                        </a:rPr>
                        <a:t>&gt;</a:t>
                      </a:r>
                      <a:r>
                        <a:rPr sz="800" i="1" spc="-2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62</a:t>
                      </a:r>
                      <a:r>
                        <a:rPr sz="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ms</a:t>
                      </a:r>
                      <a:r>
                        <a:rPr sz="900" i="1" spc="-37" baseline="27777" dirty="0">
                          <a:latin typeface="Arial"/>
                          <a:cs typeface="Arial"/>
                        </a:rPr>
                        <a:t>b</a:t>
                      </a:r>
                      <a:endParaRPr sz="900" baseline="27777" dirty="0">
                        <a:latin typeface="Arial"/>
                        <a:cs typeface="Arial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177</a:t>
                      </a:r>
                      <a:r>
                        <a:rPr sz="800" spc="-25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 ms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4610" marB="0"/>
                </a:tc>
              </a:tr>
              <a:tr h="367030"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i="1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800" i="1" spc="8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65" dirty="0" smtClean="0">
                          <a:latin typeface="Cambria"/>
                          <a:cs typeface="Cambria"/>
                        </a:rPr>
                        <a:t>→</a:t>
                      </a:r>
                      <a:r>
                        <a:rPr lang="en-US" sz="800" i="1" spc="-25" dirty="0" smtClean="0">
                          <a:latin typeface="Verdana"/>
                          <a:cs typeface="Verdana"/>
                        </a:rPr>
                        <a:t>X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52704" marB="0"/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i="1" dirty="0" smtClean="0">
                          <a:latin typeface="Verdana"/>
                          <a:cs typeface="Verdana"/>
                        </a:rPr>
                        <a:t>&gt;</a:t>
                      </a:r>
                      <a:r>
                        <a:rPr sz="800" i="1" spc="-4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480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ns</a:t>
                      </a:r>
                      <a:r>
                        <a:rPr sz="900" i="1" spc="-37" baseline="27777" dirty="0">
                          <a:latin typeface="Arial"/>
                          <a:cs typeface="Arial"/>
                        </a:rPr>
                        <a:t>c</a:t>
                      </a:r>
                      <a:endParaRPr sz="900" baseline="27777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35" dirty="0">
                          <a:latin typeface="Arial"/>
                          <a:cs typeface="Arial"/>
                        </a:rPr>
                        <a:t>468 </a:t>
                      </a:r>
                      <a:r>
                        <a:rPr lang="en-US" sz="800" spc="215" dirty="0" smtClean="0">
                          <a:latin typeface="Cambria"/>
                          <a:cs typeface="Cambria"/>
                        </a:rPr>
                        <a:t>±</a:t>
                      </a:r>
                      <a:r>
                        <a:rPr sz="800" spc="-5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ns</a:t>
                      </a:r>
                      <a:r>
                        <a:rPr sz="900" i="1" spc="-37" baseline="27777" dirty="0">
                          <a:latin typeface="Arial"/>
                          <a:cs typeface="Arial"/>
                        </a:rPr>
                        <a:t>d</a:t>
                      </a:r>
                      <a:endParaRPr sz="900" baseline="27777" dirty="0">
                        <a:latin typeface="Arial"/>
                        <a:cs typeface="Arial"/>
                      </a:endParaRPr>
                    </a:p>
                  </a:txBody>
                  <a:tcPr marL="0" marR="0" marT="527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400</a:t>
                      </a:r>
                      <a:r>
                        <a:rPr sz="800" spc="-25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 ns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325" marB="0"/>
                </a:tc>
              </a:tr>
              <a:tr h="181610">
                <a:tc>
                  <a:txBody>
                    <a:bodyPr/>
                    <a:lstStyle/>
                    <a:p>
                      <a:pPr marR="47625" algn="ctr">
                        <a:lnSpc>
                          <a:spcPts val="900"/>
                        </a:lnSpc>
                        <a:spcBef>
                          <a:spcPts val="430"/>
                        </a:spcBef>
                      </a:pPr>
                      <a:r>
                        <a:rPr sz="800" i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i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65" dirty="0">
                          <a:latin typeface="Cambria"/>
                          <a:cs typeface="Cambria"/>
                        </a:rPr>
                        <a:t>→</a:t>
                      </a:r>
                      <a:r>
                        <a:rPr sz="8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i="1" spc="-50" dirty="0">
                          <a:latin typeface="Arial"/>
                          <a:cs typeface="Arial"/>
                        </a:rPr>
                        <a:t>Q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800" i="1" spc="-45" dirty="0">
                          <a:latin typeface="Verdana"/>
                          <a:cs typeface="Verdana"/>
                        </a:rPr>
                        <a:t>.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spc="215" dirty="0" smtClean="0">
                          <a:latin typeface="Cambria"/>
                          <a:cs typeface="Cambria"/>
                        </a:rPr>
                        <a:t>±</a:t>
                      </a:r>
                      <a:r>
                        <a:rPr sz="800" spc="-2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i="1" spc="-10" dirty="0">
                          <a:latin typeface="Verdana"/>
                          <a:cs typeface="Verdana"/>
                        </a:rPr>
                        <a:t>.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ms</a:t>
                      </a:r>
                      <a:r>
                        <a:rPr sz="900" i="1" spc="-37" baseline="27777" dirty="0">
                          <a:latin typeface="Arial"/>
                          <a:cs typeface="Arial"/>
                        </a:rPr>
                        <a:t>b</a:t>
                      </a:r>
                      <a:endParaRPr sz="900" baseline="27777" dirty="0">
                        <a:latin typeface="Arial"/>
                        <a:cs typeface="Arial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9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5.49</a:t>
                      </a:r>
                      <a:r>
                        <a:rPr sz="800" spc="-2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25" dirty="0">
                          <a:solidFill>
                            <a:srgbClr val="007F00"/>
                          </a:solidFill>
                          <a:latin typeface="Verdana"/>
                          <a:cs typeface="Verdana"/>
                        </a:rPr>
                        <a:t>µ</a:t>
                      </a:r>
                      <a:r>
                        <a:rPr sz="800" spc="-25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54610" marB="0"/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21894" y="2819697"/>
            <a:ext cx="4240530" cy="1942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530">
              <a:lnSpc>
                <a:spcPts val="720"/>
              </a:lnSpc>
              <a:spcBef>
                <a:spcPts val="95"/>
              </a:spcBef>
            </a:pPr>
            <a:r>
              <a:rPr sz="750" i="1" baseline="27777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a</a:t>
            </a:r>
            <a:r>
              <a:rPr sz="750" i="1" spc="142" baseline="27777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D.</a:t>
            </a:r>
            <a:r>
              <a:rPr sz="600" spc="3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G.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Ang</a:t>
            </a:r>
            <a:r>
              <a:rPr sz="600" spc="3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et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al,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Phys.</a:t>
            </a:r>
            <a:r>
              <a:rPr sz="6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Rev.</a:t>
            </a:r>
            <a:r>
              <a:rPr sz="600" spc="8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A</a:t>
            </a:r>
            <a:r>
              <a:rPr sz="600" spc="3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106,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022808</a:t>
            </a:r>
            <a:r>
              <a:rPr sz="600" spc="3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(2022);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750" i="1" baseline="27777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b</a:t>
            </a:r>
            <a:r>
              <a:rPr sz="750" i="1" spc="165" baseline="27777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X.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Wu</a:t>
            </a:r>
            <a:r>
              <a:rPr sz="600" spc="3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et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al,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New</a:t>
            </a:r>
            <a:r>
              <a:rPr sz="600" spc="3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J.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Phys.</a:t>
            </a:r>
            <a:r>
              <a:rPr sz="6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22,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023013</a:t>
            </a:r>
            <a:r>
              <a:rPr sz="600" spc="3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" spc="-1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(</a:t>
            </a:r>
            <a:r>
              <a:rPr sz="600" spc="-1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2020</a:t>
            </a:r>
            <a:r>
              <a:rPr lang="en-US" sz="600" spc="-1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)</a:t>
            </a:r>
            <a:endParaRPr sz="600" dirty="0">
              <a:solidFill>
                <a:schemeClr val="tx2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750" i="1" baseline="27777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</a:t>
            </a:r>
            <a:r>
              <a:rPr sz="750" i="1" spc="195" baseline="27777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N.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R.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Hutzler</a:t>
            </a:r>
            <a:r>
              <a:rPr sz="600" spc="3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et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al,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Phys.</a:t>
            </a:r>
            <a:r>
              <a:rPr sz="600" spc="8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Chem.</a:t>
            </a:r>
            <a:r>
              <a:rPr sz="600" spc="8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Chem.</a:t>
            </a:r>
            <a:r>
              <a:rPr sz="600" spc="8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Phys.</a:t>
            </a:r>
            <a:r>
              <a:rPr sz="6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13,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18976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(2011);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750" i="1" baseline="27777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d</a:t>
            </a:r>
            <a:r>
              <a:rPr sz="750" i="1" spc="209" baseline="27777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D.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L.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Kokkin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et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al,</a:t>
            </a:r>
            <a:r>
              <a:rPr sz="600" spc="3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Phys.</a:t>
            </a:r>
            <a:r>
              <a:rPr sz="600" spc="8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Rev.</a:t>
            </a:r>
            <a:r>
              <a:rPr sz="600" spc="8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A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91,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042508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(</a:t>
            </a:r>
            <a:r>
              <a:rPr sz="600" spc="-1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2015</a:t>
            </a:r>
            <a:r>
              <a:rPr lang="en-US" sz="600" spc="-1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)</a:t>
            </a:r>
            <a:endParaRPr sz="600" dirty="0">
              <a:solidFill>
                <a:schemeClr val="tx2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4300" y="514175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mss10"/>
                <a:cs typeface="cmss10"/>
              </a:rPr>
              <a:t>Transition dipole matrix elements were calculated as effective operators correct to second order in excitation operator </a:t>
            </a: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mss10"/>
                <a:cs typeface="cmss10"/>
              </a:rPr>
              <a:t>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0" y="22225"/>
            <a:ext cx="5670500" cy="200055"/>
          </a:xfrm>
        </p:spPr>
        <p:txBody>
          <a:bodyPr/>
          <a:lstStyle/>
          <a:p>
            <a:pPr algn="ctr"/>
            <a:r>
              <a:rPr lang="en-US" sz="1300" dirty="0" smtClean="0"/>
              <a:t>Benchmark calculations for SHE molecules: an easy way with GRECP</a:t>
            </a:r>
            <a:endParaRPr lang="en-US" sz="1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3" y="492444"/>
            <a:ext cx="5085375" cy="257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/>
          <p:cNvSpPr txBox="1"/>
          <p:nvPr/>
        </p:nvSpPr>
        <p:spPr>
          <a:xfrm>
            <a:off x="444500" y="250825"/>
            <a:ext cx="480060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N. </a:t>
            </a:r>
            <a:r>
              <a:rPr lang="en-US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Mosyagin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et al, Generalized relativistic effective core potentials for </a:t>
            </a:r>
            <a:r>
              <a:rPr lang="en-US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superheavy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elements</a:t>
            </a:r>
            <a:r>
              <a:rPr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</a:t>
            </a:r>
            <a:r>
              <a:rPr sz="700" spc="4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7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IJQC, 120 </a:t>
            </a:r>
            <a:r>
              <a:rPr lang="en-US" sz="700" spc="-1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</a:t>
            </a:r>
            <a:r>
              <a:rPr sz="700" spc="-1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2020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), e26076</a:t>
            </a:r>
            <a:endParaRPr sz="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4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700" y="98425"/>
            <a:ext cx="7213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0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500" y="406117"/>
            <a:ext cx="5626100" cy="25718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mss10"/>
                <a:cs typeface="cmss10"/>
              </a:rPr>
              <a:t>Breakthrough in accuracy =  [4c-DCB/2c-GRPP(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mss10"/>
                <a:cs typeface="cmss10"/>
              </a:rPr>
              <a:t>Breit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mss10"/>
                <a:cs typeface="cmss10"/>
              </a:rPr>
              <a:t>) + 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mss10"/>
                <a:cs typeface="cmss10"/>
              </a:rPr>
              <a:t>QEDmod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mss10"/>
                <a:cs typeface="cmss10"/>
              </a:rPr>
              <a:t>] + [FS-CCSDT/SR-CCSDTQ] + [Natural Orbitals</a:t>
            </a:r>
            <a:r>
              <a:rPr kumimoji="0" lang="en-US" sz="1000" b="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mss10"/>
                <a:cs typeface="cmss10"/>
              </a:rPr>
              <a:t>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mss10"/>
                <a:cs typeface="cmss10"/>
              </a:rPr>
              <a:t> basis sets]</a:t>
            </a:r>
            <a:endParaRPr lang="en-US" sz="1000" spc="-10" dirty="0" smtClean="0">
              <a:solidFill>
                <a:srgbClr val="FF0000"/>
              </a:solidFill>
              <a:latin typeface="cmss10"/>
              <a:cs typeface="cmss10"/>
            </a:endParaRPr>
          </a:p>
          <a:p>
            <a:pPr marL="171450" indent="-171450">
              <a:lnSpc>
                <a:spcPct val="1000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tx2"/>
                </a:solidFill>
                <a:latin typeface="cmss10"/>
                <a:cs typeface="cmss10"/>
              </a:rPr>
              <a:t>Efficient implementation of FSCCSDT &amp; high sectors (EXP-T code); SR-CCSDTQ…(DIRAC code)  </a:t>
            </a: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000" dirty="0">
              <a:latin typeface="cmss10"/>
              <a:cs typeface="cmss10"/>
            </a:endParaRPr>
          </a:p>
          <a:p>
            <a:pPr marL="63500">
              <a:lnSpc>
                <a:spcPct val="100000"/>
              </a:lnSpc>
            </a:pPr>
            <a:r>
              <a:rPr lang="en-US" sz="900" spc="-10" dirty="0" smtClean="0">
                <a:latin typeface="Arial"/>
                <a:cs typeface="Arial"/>
              </a:rPr>
              <a:t>However, for a general quasi-degenerate (open shell) system there could be problems within FSCC:</a:t>
            </a:r>
          </a:p>
          <a:p>
            <a:pPr marL="63500">
              <a:lnSpc>
                <a:spcPct val="100000"/>
              </a:lnSpc>
            </a:pPr>
            <a:r>
              <a:rPr sz="1350" baseline="6172" dirty="0" smtClean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1350" spc="277" baseline="6172" dirty="0" smtClean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lang="en-US" sz="1350" spc="277" baseline="6172" dirty="0" smtClean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 smtClean="0">
                <a:latin typeface="Arial"/>
                <a:cs typeface="Arial"/>
              </a:rPr>
              <a:t>max</a:t>
            </a:r>
            <a:r>
              <a:rPr sz="900" spc="10" dirty="0" smtClean="0">
                <a:latin typeface="Arial"/>
                <a:cs typeface="Arial"/>
              </a:rPr>
              <a:t> </a:t>
            </a:r>
            <a:r>
              <a:rPr sz="900" dirty="0" smtClean="0">
                <a:latin typeface="Arial"/>
                <a:cs typeface="Arial"/>
              </a:rPr>
              <a:t>3</a:t>
            </a:r>
            <a:r>
              <a:rPr lang="en-US" sz="900" dirty="0" smtClean="0">
                <a:latin typeface="Arial"/>
                <a:cs typeface="Arial"/>
              </a:rPr>
              <a:t> </a:t>
            </a:r>
            <a:r>
              <a:rPr sz="900" spc="15" dirty="0" smtClean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unpaired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electrons</a:t>
            </a:r>
            <a:r>
              <a:rPr sz="900" spc="-10" dirty="0" smtClean="0">
                <a:latin typeface="Arial"/>
                <a:cs typeface="Arial"/>
              </a:rPr>
              <a:t>...</a:t>
            </a:r>
            <a:r>
              <a:rPr lang="en-US" sz="900" spc="-10" dirty="0" smtClean="0">
                <a:latin typeface="Arial"/>
                <a:cs typeface="Arial"/>
              </a:rPr>
              <a:t> 4-valence electron/holes FSCC calculations could be very complicated!</a:t>
            </a:r>
          </a:p>
          <a:p>
            <a:pPr marL="63500">
              <a:lnSpc>
                <a:spcPct val="100000"/>
              </a:lnSpc>
            </a:pPr>
            <a:r>
              <a:rPr lang="en-US" sz="900" spc="-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900" spc="-10" dirty="0" smtClean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350" baseline="6172" dirty="0" smtClean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lang="en-US" sz="1350" spc="277" baseline="6172" dirty="0" smtClean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lang="en-US" sz="900" spc="-10" dirty="0" smtClean="0">
                <a:latin typeface="Arial"/>
                <a:cs typeface="Arial"/>
              </a:rPr>
              <a:t>poor relaxation in low lying sectors; limited non-dynamic correlation</a:t>
            </a:r>
          </a:p>
          <a:p>
            <a:pPr marL="340360">
              <a:lnSpc>
                <a:spcPct val="100000"/>
              </a:lnSpc>
              <a:spcBef>
                <a:spcPts val="15"/>
              </a:spcBef>
            </a:pPr>
            <a:r>
              <a:rPr sz="900" spc="13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⇒</a:t>
            </a:r>
            <a:r>
              <a:rPr sz="900" spc="6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 </a:t>
            </a:r>
            <a:r>
              <a:rPr sz="9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other</a:t>
            </a:r>
            <a:r>
              <a:rPr sz="900" spc="1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900" spc="-2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MRCC</a:t>
            </a:r>
            <a:r>
              <a:rPr sz="900" spc="1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900" spc="-1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Ansatz</a:t>
            </a:r>
            <a:r>
              <a:rPr lang="en-US" sz="900" spc="-1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900" spc="-1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and Intermediate Hamiltonian (generalization of </a:t>
            </a:r>
            <a:r>
              <a:rPr lang="en-US" sz="900" i="1" spc="-1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H</a:t>
            </a:r>
            <a:r>
              <a:rPr lang="en-US" sz="900" i="1" spc="-10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eff</a:t>
            </a:r>
            <a:r>
              <a:rPr lang="en-US" sz="900" spc="-1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) formulation: </a:t>
            </a:r>
          </a:p>
          <a:p>
            <a:pPr marL="511810" indent="-171450">
              <a:lnSpc>
                <a:spcPct val="100000"/>
              </a:lnSpc>
              <a:spcBef>
                <a:spcPts val="15"/>
              </a:spcBef>
              <a:buFont typeface="Arial" panose="020B0604020202020204" pitchFamily="34" charset="0"/>
              <a:buChar char="•"/>
            </a:pPr>
            <a:r>
              <a:rPr lang="en-US" sz="900" spc="-1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Mix-sector CC IH: further development   </a:t>
            </a:r>
          </a:p>
          <a:p>
            <a:pPr marL="511810" indent="-171450">
              <a:lnSpc>
                <a:spcPct val="100000"/>
              </a:lnSpc>
              <a:spcBef>
                <a:spcPts val="15"/>
              </a:spcBef>
              <a:buFont typeface="Arial" panose="020B0604020202020204" pitchFamily="34" charset="0"/>
              <a:buChar char="•"/>
            </a:pPr>
            <a:r>
              <a:rPr lang="en-US" sz="900" spc="-1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Relativistic </a:t>
            </a:r>
            <a:r>
              <a:rPr lang="en-US" sz="900" spc="-1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ic</a:t>
            </a:r>
            <a:r>
              <a:rPr lang="en-US" sz="900" spc="-1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-MRCC (closely related to the non-normal ordered FSCC):                                                    </a:t>
            </a:r>
            <a:r>
              <a:rPr lang="en-US" sz="900" i="1" spc="-1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is being implemented by A. </a:t>
            </a:r>
            <a:r>
              <a:rPr lang="en-US" sz="900" i="1" spc="-1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Oleynichenko</a:t>
            </a:r>
            <a:r>
              <a:rPr lang="en-US" sz="900" i="1" spc="-1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based on A. </a:t>
            </a:r>
            <a:r>
              <a:rPr lang="en-US" sz="900" i="1" spc="-1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Köhn’s</a:t>
            </a:r>
            <a:r>
              <a:rPr lang="en-US" sz="900" i="1" spc="-1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900" i="1" spc="-1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GeCCo</a:t>
            </a:r>
            <a:r>
              <a:rPr lang="en-US" sz="900" i="1" spc="-1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code</a:t>
            </a:r>
          </a:p>
          <a:p>
            <a:pPr marL="340360">
              <a:lnSpc>
                <a:spcPct val="100000"/>
              </a:lnSpc>
              <a:spcBef>
                <a:spcPts val="15"/>
              </a:spcBef>
            </a:pPr>
            <a:endParaRPr sz="900" dirty="0">
              <a:latin typeface="Arial"/>
              <a:cs typeface="Arial"/>
            </a:endParaRPr>
          </a:p>
          <a:p>
            <a:pPr marL="182245">
              <a:lnSpc>
                <a:spcPct val="100000"/>
              </a:lnSpc>
              <a:spcBef>
                <a:spcPts val="415"/>
              </a:spcBef>
            </a:pPr>
            <a:r>
              <a:rPr sz="1350" baseline="6172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1350" spc="277" baseline="6172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Arial"/>
                <a:cs typeface="Arial"/>
              </a:rPr>
              <a:t>extremely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high</a:t>
            </a:r>
            <a:r>
              <a:rPr sz="900" spc="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computational</a:t>
            </a:r>
            <a:r>
              <a:rPr sz="900" spc="15" dirty="0">
                <a:latin typeface="Arial"/>
                <a:cs typeface="Arial"/>
              </a:rPr>
              <a:t> </a:t>
            </a:r>
            <a:r>
              <a:rPr sz="900" spc="-20" dirty="0" smtClean="0">
                <a:latin typeface="Arial"/>
                <a:cs typeface="Arial"/>
              </a:rPr>
              <a:t>cost</a:t>
            </a:r>
            <a:r>
              <a:rPr lang="en-US" sz="900" spc="-20" dirty="0" smtClean="0">
                <a:latin typeface="Arial"/>
                <a:cs typeface="Arial"/>
              </a:rPr>
              <a:t>: CCSD(T) (~ N</a:t>
            </a:r>
            <a:r>
              <a:rPr lang="en-US" sz="900" spc="-20" baseline="30000" dirty="0">
                <a:latin typeface="Arial"/>
                <a:cs typeface="Arial"/>
              </a:rPr>
              <a:t>7</a:t>
            </a:r>
            <a:r>
              <a:rPr lang="en-US" sz="900" spc="-20" dirty="0" smtClean="0">
                <a:latin typeface="Arial"/>
                <a:cs typeface="Arial"/>
              </a:rPr>
              <a:t>), CCSDT(~ N</a:t>
            </a:r>
            <a:r>
              <a:rPr lang="en-US" sz="900" spc="-20" baseline="30000" dirty="0" smtClean="0">
                <a:latin typeface="Arial"/>
                <a:cs typeface="Arial"/>
              </a:rPr>
              <a:t>8</a:t>
            </a:r>
            <a:r>
              <a:rPr lang="en-US" sz="900" spc="-20" dirty="0" smtClean="0">
                <a:latin typeface="Arial"/>
                <a:cs typeface="Arial"/>
              </a:rPr>
              <a:t>), CCSDTQ (~ N</a:t>
            </a:r>
            <a:r>
              <a:rPr lang="en-US" sz="900" spc="-20" baseline="30000" dirty="0" smtClean="0">
                <a:latin typeface="Arial"/>
                <a:cs typeface="Arial"/>
              </a:rPr>
              <a:t>10</a:t>
            </a:r>
            <a:r>
              <a:rPr lang="en-US" sz="900" spc="-20" dirty="0" smtClean="0">
                <a:latin typeface="Arial"/>
                <a:cs typeface="Arial"/>
              </a:rPr>
              <a:t>), CCSDTQP (~ N</a:t>
            </a:r>
            <a:r>
              <a:rPr lang="en-US" sz="900" spc="-20" baseline="30000" dirty="0" smtClean="0">
                <a:latin typeface="Arial"/>
                <a:cs typeface="Arial"/>
              </a:rPr>
              <a:t>12</a:t>
            </a:r>
            <a:r>
              <a:rPr lang="en-US" sz="900" spc="-20" dirty="0" smtClean="0">
                <a:latin typeface="Arial"/>
                <a:cs typeface="Arial"/>
              </a:rPr>
              <a:t>)</a:t>
            </a:r>
            <a:endParaRPr sz="900" dirty="0">
              <a:latin typeface="Arial"/>
              <a:cs typeface="Arial"/>
            </a:endParaRPr>
          </a:p>
          <a:p>
            <a:pPr marL="340360">
              <a:lnSpc>
                <a:spcPct val="100000"/>
              </a:lnSpc>
              <a:spcBef>
                <a:spcPts val="15"/>
              </a:spcBef>
            </a:pPr>
            <a:r>
              <a:rPr sz="900" spc="135" dirty="0">
                <a:solidFill>
                  <a:schemeClr val="tx2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⇒</a:t>
            </a:r>
            <a:r>
              <a:rPr sz="9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localization</a:t>
            </a:r>
            <a:r>
              <a:rPr sz="900" spc="3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900" spc="-2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techniques</a:t>
            </a:r>
            <a:r>
              <a:rPr lang="en-US" sz="900" spc="-2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within Natural Orbitals</a:t>
            </a:r>
            <a:endParaRPr sz="900" dirty="0">
              <a:solidFill>
                <a:schemeClr val="tx2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  <a:p>
            <a:pPr marL="340360">
              <a:lnSpc>
                <a:spcPct val="100000"/>
              </a:lnSpc>
              <a:spcBef>
                <a:spcPts val="20"/>
              </a:spcBef>
            </a:pPr>
            <a:r>
              <a:rPr sz="900" spc="135" dirty="0">
                <a:solidFill>
                  <a:schemeClr val="tx2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⇒</a:t>
            </a:r>
            <a:r>
              <a:rPr sz="900" spc="75" dirty="0">
                <a:solidFill>
                  <a:schemeClr val="tx2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900" spc="-2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contraction techniques : T</a:t>
            </a:r>
            <a:r>
              <a:rPr sz="900" spc="-2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ensor</a:t>
            </a:r>
            <a:r>
              <a:rPr sz="900" spc="2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9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T</a:t>
            </a:r>
            <a:r>
              <a:rPr sz="900" spc="-1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rains</a:t>
            </a:r>
            <a:endParaRPr sz="900" dirty="0">
              <a:solidFill>
                <a:schemeClr val="tx2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1900" y="2853293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Thanks for your attention!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מלבן 2"/>
          <p:cNvSpPr>
            <a:spLocks noChangeArrowheads="1"/>
          </p:cNvSpPr>
          <p:nvPr/>
        </p:nvSpPr>
        <p:spPr bwMode="auto">
          <a:xfrm>
            <a:off x="63500" y="709811"/>
            <a:ext cx="5534568" cy="239082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51481" tIns="25740" rIns="51481" bIns="25740"/>
          <a:lstStyle/>
          <a:p>
            <a:pPr marL="300304" indent="-300304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1100" dirty="0"/>
              <a:t>Benchmark precision for atomic </a:t>
            </a:r>
            <a:r>
              <a:rPr lang="en-US" altLang="en-US" sz="1100" dirty="0" smtClean="0"/>
              <a:t>and molecular </a:t>
            </a:r>
            <a:r>
              <a:rPr lang="en-US" altLang="en-US" sz="1100" dirty="0"/>
              <a:t>energy spectra and other properties 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1100" dirty="0"/>
              <a:t>         calculations, suitable for modern spectroscopy and “new physics” experiments is less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1100" dirty="0"/>
              <a:t>         then 0.1% (</a:t>
            </a:r>
            <a:r>
              <a:rPr lang="en-US" altLang="en-US" sz="1100" dirty="0" err="1"/>
              <a:t>meVs</a:t>
            </a:r>
            <a:r>
              <a:rPr lang="en-US" altLang="en-US" sz="1100" dirty="0"/>
              <a:t> or less for energy)</a:t>
            </a:r>
          </a:p>
          <a:p>
            <a:pPr marL="300304" indent="-300304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1100" dirty="0"/>
              <a:t>In heavy systems benchmark “right for the right reason”  treatment of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1100" i="1" dirty="0"/>
              <a:t> </a:t>
            </a:r>
            <a:r>
              <a:rPr lang="en-US" altLang="en-US" sz="1100" i="1" dirty="0"/>
              <a:t> </a:t>
            </a:r>
            <a:r>
              <a:rPr lang="en-US" altLang="en-US" sz="1100" i="1" dirty="0" smtClean="0"/>
              <a:t>       </a:t>
            </a:r>
            <a:r>
              <a:rPr lang="en-US" altLang="en-US" sz="1100" i="1" dirty="0" smtClean="0">
                <a:solidFill>
                  <a:srgbClr val="FF0000"/>
                </a:solidFill>
              </a:rPr>
              <a:t>relativity(+ QED) &amp; electron</a:t>
            </a:r>
            <a:r>
              <a:rPr lang="en-US" altLang="en-US" sz="1100" i="1" dirty="0" smtClean="0"/>
              <a:t> </a:t>
            </a:r>
            <a:r>
              <a:rPr lang="en-US" altLang="en-US" sz="1100" i="1" dirty="0">
                <a:solidFill>
                  <a:srgbClr val="FF0000"/>
                </a:solidFill>
              </a:rPr>
              <a:t>correlation </a:t>
            </a:r>
            <a:r>
              <a:rPr lang="en-US" altLang="en-US" sz="1100" i="1" dirty="0" smtClean="0">
                <a:solidFill>
                  <a:srgbClr val="FF0000"/>
                </a:solidFill>
              </a:rPr>
              <a:t>effects </a:t>
            </a:r>
            <a:r>
              <a:rPr lang="en-US" altLang="en-US" sz="1100" dirty="0" smtClean="0"/>
              <a:t>should </a:t>
            </a:r>
            <a:r>
              <a:rPr lang="en-US" altLang="en-US" sz="1100" dirty="0"/>
              <a:t>be done:</a:t>
            </a:r>
          </a:p>
          <a:p>
            <a:pPr marL="300304" indent="-300304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1100" dirty="0"/>
              <a:t>	</a:t>
            </a:r>
            <a:r>
              <a:rPr lang="en-US" altLang="en-US" sz="1100" i="1" dirty="0"/>
              <a:t>1)  simultaneously, and on equal footing, by tunable and controllable fashion   </a:t>
            </a:r>
          </a:p>
          <a:p>
            <a:pPr marL="300304" indent="-300304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1100" i="1" dirty="0"/>
              <a:t>	2)  efficiently and up to high orders , “multi-referencely”  </a:t>
            </a:r>
            <a:r>
              <a:rPr lang="en-US" altLang="en-US" sz="1100" i="1" dirty="0" smtClean="0"/>
              <a:t>(for quasi-degenerate cases)</a:t>
            </a:r>
            <a:endParaRPr lang="en-US" altLang="en-US" sz="1100" i="1" dirty="0"/>
          </a:p>
          <a:p>
            <a:pPr marL="300304" indent="-300304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1100" i="1" dirty="0"/>
              <a:t>	3) size-intensively ( proper size-scaling: E=O(N)) and </a:t>
            </a:r>
          </a:p>
          <a:p>
            <a:pPr marL="300304" indent="-300304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1100" i="1" dirty="0"/>
              <a:t>             size-consistently (proper decomposition:  E(A+B)=E(A)+E(B); </a:t>
            </a:r>
            <a:r>
              <a:rPr lang="en-US" sz="11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(A+B)={(A)(B)} )</a:t>
            </a:r>
            <a:r>
              <a:rPr lang="en-US" altLang="en-US" sz="1100" i="1" dirty="0"/>
              <a:t>  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135202"/>
            <a:ext cx="5630664" cy="50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pc="-60" dirty="0" smtClean="0">
                <a:solidFill>
                  <a:srgbClr val="3333B2"/>
                </a:solidFill>
                <a:latin typeface="Tahoma"/>
                <a:ea typeface="+mj-ea"/>
                <a:cs typeface="Tahoma"/>
              </a:rPr>
              <a:t>Highly precise = benchmark</a:t>
            </a:r>
            <a:endParaRPr lang="en-US" altLang="en-US" sz="1400" spc="-60" dirty="0">
              <a:solidFill>
                <a:srgbClr val="3333B2"/>
              </a:solidFill>
              <a:latin typeface="Tahoma"/>
              <a:ea typeface="+mj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10246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-24214" y="327490"/>
            <a:ext cx="5878914" cy="282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81" tIns="25740" rIns="51481" bIns="2574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900" spc="-25" dirty="0">
                <a:solidFill>
                  <a:srgbClr val="5151BC"/>
                </a:solidFill>
                <a:latin typeface="Arial"/>
                <a:cs typeface="Arial"/>
              </a:rPr>
              <a:t>Dirac-Coulomb-</a:t>
            </a:r>
            <a:r>
              <a:rPr lang="en-US" altLang="en-US" sz="900" spc="-25" dirty="0" err="1">
                <a:solidFill>
                  <a:srgbClr val="5151BC"/>
                </a:solidFill>
                <a:latin typeface="Arial"/>
                <a:cs typeface="Arial"/>
              </a:rPr>
              <a:t>Breit</a:t>
            </a:r>
            <a:r>
              <a:rPr lang="en-US" altLang="en-US" sz="900" spc="-25" dirty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lang="en-US" altLang="en-US" sz="900" spc="-25" dirty="0" smtClean="0">
                <a:solidFill>
                  <a:srgbClr val="5151BC"/>
                </a:solidFill>
                <a:latin typeface="Arial"/>
                <a:cs typeface="Arial"/>
              </a:rPr>
              <a:t>(DCB) Hamiltonian </a:t>
            </a:r>
            <a:r>
              <a:rPr lang="en-US" altLang="en-US" sz="900" spc="-25" dirty="0">
                <a:solidFill>
                  <a:srgbClr val="5151BC"/>
                </a:solidFill>
                <a:latin typeface="Arial"/>
                <a:cs typeface="Arial"/>
              </a:rPr>
              <a:t>and “no-virtual-pairs approximation” (NVPA)</a:t>
            </a:r>
          </a:p>
          <a:p>
            <a:pPr eaLnBrk="1" hangingPunct="1"/>
            <a:r>
              <a:rPr lang="en-US" altLang="en-US" b="1" dirty="0"/>
              <a:t>       	</a:t>
            </a:r>
            <a:r>
              <a:rPr lang="en-US" altLang="en-US" sz="900" dirty="0" smtClean="0">
                <a:latin typeface="Arial"/>
                <a:cs typeface="Arial"/>
              </a:rPr>
              <a:t>Not </a:t>
            </a:r>
            <a:r>
              <a:rPr lang="en-US" altLang="en-US" sz="900" dirty="0">
                <a:latin typeface="Arial"/>
                <a:cs typeface="Arial"/>
              </a:rPr>
              <a:t>covariant, correct to </a:t>
            </a:r>
            <a:r>
              <a:rPr lang="en-US" altLang="en-US" sz="900" i="1" dirty="0">
                <a:latin typeface="Arial"/>
                <a:cs typeface="Arial"/>
              </a:rPr>
              <a:t>α</a:t>
            </a:r>
            <a:r>
              <a:rPr lang="en-US" altLang="en-US" sz="900" i="1" baseline="30000" dirty="0">
                <a:latin typeface="Arial"/>
                <a:cs typeface="Arial"/>
              </a:rPr>
              <a:t>2</a:t>
            </a:r>
            <a:r>
              <a:rPr lang="en-US" altLang="en-US" sz="900" dirty="0">
                <a:latin typeface="Arial"/>
                <a:cs typeface="Arial"/>
              </a:rPr>
              <a:t>; “Mini-Max” SCF; </a:t>
            </a:r>
            <a:r>
              <a:rPr lang="en-US" altLang="en-US" sz="900" i="1" dirty="0" err="1" smtClean="0">
                <a:latin typeface="Arial"/>
                <a:cs typeface="Arial"/>
              </a:rPr>
              <a:t>Sucher</a:t>
            </a:r>
            <a:r>
              <a:rPr lang="en-US" altLang="en-US" sz="900" i="1" dirty="0" smtClean="0">
                <a:latin typeface="Arial"/>
                <a:cs typeface="Arial"/>
              </a:rPr>
              <a:t>,</a:t>
            </a:r>
            <a:r>
              <a:rPr lang="en-US" altLang="en-US" sz="900" dirty="0" smtClean="0">
                <a:latin typeface="Arial"/>
                <a:cs typeface="Arial"/>
              </a:rPr>
              <a:t> </a:t>
            </a:r>
            <a:r>
              <a:rPr lang="en-US" altLang="en-US" sz="900" i="1" dirty="0" smtClean="0">
                <a:latin typeface="Arial"/>
                <a:cs typeface="Arial"/>
              </a:rPr>
              <a:t>1980, </a:t>
            </a:r>
            <a:r>
              <a:rPr lang="en-US" altLang="en-US" sz="900" dirty="0" smtClean="0">
                <a:latin typeface="Arial"/>
                <a:cs typeface="Arial"/>
              </a:rPr>
              <a:t>derived from QED:</a:t>
            </a:r>
            <a:endParaRPr lang="en-US" altLang="en-US" sz="900" dirty="0">
              <a:latin typeface="Arial"/>
              <a:cs typeface="Arial"/>
            </a:endParaRPr>
          </a:p>
          <a:p>
            <a:pPr eaLnBrk="1" hangingPunct="1"/>
            <a:r>
              <a:rPr lang="en-US" altLang="en-US" b="1" i="1" dirty="0"/>
              <a:t>	</a:t>
            </a:r>
          </a:p>
          <a:p>
            <a:pPr eaLnBrk="1" hangingPunct="1"/>
            <a:r>
              <a:rPr lang="en-US" altLang="en-US" b="1" dirty="0" smtClean="0"/>
              <a:t>        </a:t>
            </a:r>
            <a:r>
              <a:rPr lang="en-US" altLang="en-US" sz="900" dirty="0">
                <a:latin typeface="Arial"/>
                <a:cs typeface="Arial"/>
              </a:rPr>
              <a:t>where</a:t>
            </a:r>
            <a:r>
              <a:rPr lang="en-US" altLang="en-US" dirty="0"/>
              <a:t> </a:t>
            </a:r>
            <a:r>
              <a:rPr lang="en-US" altLang="en-US" sz="1400" i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1400" i="1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900" dirty="0">
                <a:latin typeface="Arial"/>
                <a:cs typeface="Arial"/>
              </a:rPr>
              <a:t>– single electronic Dirac </a:t>
            </a:r>
            <a:r>
              <a:rPr lang="en-US" altLang="en-US" sz="900" dirty="0" smtClean="0">
                <a:latin typeface="Arial"/>
                <a:cs typeface="Arial"/>
              </a:rPr>
              <a:t>Hamiltonian:</a:t>
            </a:r>
            <a:endParaRPr lang="en-US" altLang="en-US" sz="900" dirty="0">
              <a:latin typeface="Arial"/>
              <a:cs typeface="Arial"/>
            </a:endParaRPr>
          </a:p>
          <a:p>
            <a:pPr eaLnBrk="1" hangingPunct="1"/>
            <a:r>
              <a:rPr lang="en-US" altLang="en-US" b="1" dirty="0" smtClean="0">
                <a:solidFill>
                  <a:srgbClr val="FF3300"/>
                </a:solidFill>
              </a:rPr>
              <a:t>    </a:t>
            </a:r>
            <a:r>
              <a:rPr lang="en-US" altLang="en-US" b="1" dirty="0">
                <a:solidFill>
                  <a:srgbClr val="FF3300"/>
                </a:solidFill>
              </a:rPr>
              <a:t>	</a:t>
            </a:r>
            <a:r>
              <a:rPr lang="el-GR" altLang="en-US" sz="1100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en-US" sz="11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</a:rPr>
              <a:t>–</a:t>
            </a:r>
            <a:r>
              <a:rPr lang="en-US" altLang="en-US" dirty="0"/>
              <a:t> </a:t>
            </a:r>
            <a:r>
              <a:rPr lang="en-US" altLang="en-US" sz="900" dirty="0">
                <a:latin typeface="Arial"/>
                <a:cs typeface="Arial"/>
              </a:rPr>
              <a:t>projection onto the positive energy-spectrum of  </a:t>
            </a:r>
            <a:r>
              <a:rPr lang="en-US" altLang="en-US" sz="1200" i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1200" i="1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endParaRPr lang="en-US" altLang="en-US" sz="1200" i="1" baseline="-25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1400" i="1" baseline="-25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900" i="1" dirty="0" smtClean="0">
                <a:latin typeface="Arial"/>
                <a:cs typeface="Arial"/>
              </a:rPr>
              <a:t>U</a:t>
            </a:r>
            <a:r>
              <a:rPr lang="en-US" altLang="en-US" sz="900" dirty="0" smtClean="0">
                <a:latin typeface="Arial"/>
                <a:cs typeface="Arial"/>
              </a:rPr>
              <a:t> </a:t>
            </a:r>
            <a:r>
              <a:rPr lang="en-US" altLang="en-US" sz="900" dirty="0">
                <a:latin typeface="Arial"/>
                <a:cs typeface="Arial"/>
              </a:rPr>
              <a:t>– SCF ; </a:t>
            </a:r>
            <a:r>
              <a:rPr lang="en-US" altLang="en-US" sz="900" i="1" dirty="0">
                <a:latin typeface="Arial"/>
                <a:cs typeface="Arial"/>
              </a:rPr>
              <a:t>V</a:t>
            </a:r>
            <a:r>
              <a:rPr lang="en-US" altLang="en-US" sz="900" dirty="0">
                <a:latin typeface="Arial"/>
                <a:cs typeface="Arial"/>
              </a:rPr>
              <a:t> – a finite size nuclear potential; </a:t>
            </a:r>
            <a:r>
              <a:rPr lang="en-US" altLang="en-US" sz="900" i="1" dirty="0">
                <a:latin typeface="Arial"/>
                <a:cs typeface="Arial"/>
              </a:rPr>
              <a:t>V</a:t>
            </a:r>
            <a:r>
              <a:rPr lang="en-US" altLang="en-US" sz="900" i="1" baseline="-25000" dirty="0">
                <a:latin typeface="Arial"/>
                <a:cs typeface="Arial"/>
              </a:rPr>
              <a:t>ext</a:t>
            </a:r>
            <a:r>
              <a:rPr lang="en-US" altLang="en-US" sz="900" dirty="0">
                <a:latin typeface="Arial"/>
                <a:cs typeface="Arial"/>
              </a:rPr>
              <a:t>  - external fields (including </a:t>
            </a:r>
            <a:r>
              <a:rPr lang="en-US" altLang="en-US" sz="900" dirty="0" smtClean="0">
                <a:latin typeface="Arial"/>
                <a:cs typeface="Arial"/>
              </a:rPr>
              <a:t>nuclear and QED </a:t>
            </a:r>
          </a:p>
          <a:p>
            <a:pPr eaLnBrk="1" hangingPunct="1"/>
            <a:r>
              <a:rPr lang="en-US" altLang="en-US" sz="900" dirty="0">
                <a:latin typeface="Arial"/>
                <a:cs typeface="Arial"/>
              </a:rPr>
              <a:t>	</a:t>
            </a:r>
            <a:r>
              <a:rPr lang="en-US" altLang="en-US" sz="900" dirty="0" smtClean="0">
                <a:latin typeface="Arial"/>
                <a:cs typeface="Arial"/>
              </a:rPr>
              <a:t>corrections </a:t>
            </a:r>
            <a:r>
              <a:rPr lang="en-US" altLang="en-US" sz="900" dirty="0">
                <a:latin typeface="Arial"/>
                <a:cs typeface="Arial"/>
              </a:rPr>
              <a:t>by using model potentials (</a:t>
            </a:r>
            <a:r>
              <a:rPr lang="en-US" altLang="en-US" sz="900" dirty="0" smtClean="0">
                <a:latin typeface="Arial"/>
                <a:cs typeface="Arial"/>
              </a:rPr>
              <a:t>MP)): </a:t>
            </a:r>
            <a:endParaRPr lang="en-US" altLang="en-US" sz="900" dirty="0">
              <a:latin typeface="Arial"/>
              <a:cs typeface="Arial"/>
            </a:endParaRPr>
          </a:p>
          <a:p>
            <a:pPr eaLnBrk="1" hangingPunct="1"/>
            <a:r>
              <a:rPr lang="en-US" altLang="en-US" sz="900" dirty="0">
                <a:latin typeface="Arial"/>
                <a:cs typeface="Arial"/>
              </a:rPr>
              <a:t>	</a:t>
            </a:r>
            <a:endParaRPr lang="en-US" altLang="en-US" sz="900" dirty="0" smtClean="0">
              <a:latin typeface="Arial"/>
              <a:cs typeface="Arial"/>
            </a:endParaRPr>
          </a:p>
          <a:p>
            <a:pPr eaLnBrk="1" hangingPunct="1"/>
            <a:r>
              <a:rPr lang="en-US" altLang="en-US" sz="900" dirty="0" smtClean="0">
                <a:latin typeface="Arial"/>
                <a:cs typeface="Arial"/>
              </a:rPr>
              <a:t>	Vacuum </a:t>
            </a:r>
            <a:r>
              <a:rPr lang="en-US" altLang="en-US" sz="900" dirty="0">
                <a:latin typeface="Arial"/>
                <a:cs typeface="Arial"/>
              </a:rPr>
              <a:t>Polarization  =                             </a:t>
            </a:r>
            <a:r>
              <a:rPr lang="en-US" altLang="en-US" sz="900" dirty="0" smtClean="0">
                <a:latin typeface="Arial"/>
                <a:cs typeface="Arial"/>
              </a:rPr>
              <a:t>	Self-energy   </a:t>
            </a:r>
            <a:r>
              <a:rPr lang="en-US" altLang="en-US" sz="900" dirty="0">
                <a:latin typeface="Arial"/>
                <a:cs typeface="Arial"/>
              </a:rPr>
              <a:t>=</a:t>
            </a:r>
          </a:p>
          <a:p>
            <a:pPr eaLnBrk="1" hangingPunct="1"/>
            <a:r>
              <a:rPr lang="en-US" altLang="en-US" sz="900" dirty="0">
                <a:latin typeface="Arial"/>
                <a:cs typeface="Arial"/>
              </a:rPr>
              <a:t>	(</a:t>
            </a:r>
            <a:r>
              <a:rPr lang="en-US" altLang="en-US" sz="900" dirty="0" err="1">
                <a:latin typeface="Arial"/>
                <a:cs typeface="Arial"/>
              </a:rPr>
              <a:t>Uehling</a:t>
            </a:r>
            <a:r>
              <a:rPr lang="en-US" altLang="en-US" sz="900" dirty="0">
                <a:latin typeface="Arial"/>
                <a:cs typeface="Arial"/>
              </a:rPr>
              <a:t> model potential)                          </a:t>
            </a:r>
            <a:r>
              <a:rPr lang="en-US" altLang="en-US" sz="900" dirty="0" smtClean="0">
                <a:latin typeface="Arial"/>
                <a:cs typeface="Arial"/>
              </a:rPr>
              <a:t>	</a:t>
            </a:r>
            <a:r>
              <a:rPr lang="en-US" altLang="en-US" sz="900" dirty="0">
                <a:latin typeface="Arial"/>
                <a:cs typeface="Arial"/>
              </a:rPr>
              <a:t>(</a:t>
            </a:r>
            <a:r>
              <a:rPr lang="en-US" altLang="en-US" sz="900" dirty="0" err="1" smtClean="0">
                <a:latin typeface="Arial"/>
                <a:cs typeface="Arial"/>
              </a:rPr>
              <a:t>Shabaev</a:t>
            </a:r>
            <a:r>
              <a:rPr lang="en-US" altLang="en-US" sz="900" dirty="0" smtClean="0">
                <a:latin typeface="Arial"/>
                <a:cs typeface="Arial"/>
              </a:rPr>
              <a:t>-</a:t>
            </a:r>
            <a:r>
              <a:rPr lang="en-US" altLang="en-US" sz="900" dirty="0" err="1" smtClean="0">
                <a:latin typeface="Arial"/>
                <a:cs typeface="Arial"/>
              </a:rPr>
              <a:t>Tupitsyn</a:t>
            </a:r>
            <a:r>
              <a:rPr lang="en-US" altLang="en-US" sz="900" dirty="0" smtClean="0">
                <a:latin typeface="Arial"/>
                <a:cs typeface="Arial"/>
              </a:rPr>
              <a:t>-Erokhin  model potentials)</a:t>
            </a:r>
            <a:endParaRPr lang="en-US" altLang="en-US" sz="900" dirty="0">
              <a:latin typeface="Arial"/>
              <a:cs typeface="Arial"/>
            </a:endParaRPr>
          </a:p>
          <a:p>
            <a:pPr eaLnBrk="1" hangingPunct="1">
              <a:buFontTx/>
              <a:buChar char="•"/>
            </a:pPr>
            <a:endParaRPr lang="en-US" altLang="en-US" sz="900" b="1" dirty="0" smtClean="0">
              <a:latin typeface="Arial"/>
              <a:cs typeface="Arial"/>
            </a:endParaRPr>
          </a:p>
          <a:p>
            <a:pPr eaLnBrk="1" hangingPunct="1">
              <a:buFontTx/>
              <a:buChar char="•"/>
            </a:pPr>
            <a:endParaRPr lang="en-US" altLang="en-US" sz="900" spc="-25" dirty="0" smtClean="0">
              <a:solidFill>
                <a:srgbClr val="5151BC"/>
              </a:solidFill>
              <a:latin typeface="Arial"/>
              <a:cs typeface="Arial"/>
            </a:endParaRPr>
          </a:p>
          <a:p>
            <a:pPr eaLnBrk="1" hangingPunct="1">
              <a:buFontTx/>
              <a:buChar char="•"/>
            </a:pPr>
            <a:r>
              <a:rPr lang="en-US" altLang="en-US" sz="900" spc="-25" dirty="0" smtClean="0">
                <a:solidFill>
                  <a:srgbClr val="5151BC"/>
                </a:solidFill>
                <a:latin typeface="Arial"/>
                <a:cs typeface="Arial"/>
              </a:rPr>
              <a:t>Energy </a:t>
            </a:r>
            <a:r>
              <a:rPr lang="en-US" altLang="en-US" sz="900" spc="-25" dirty="0">
                <a:solidFill>
                  <a:srgbClr val="5151BC"/>
                </a:solidFill>
                <a:latin typeface="Arial"/>
                <a:cs typeface="Arial"/>
              </a:rPr>
              <a:t>independent </a:t>
            </a:r>
            <a:r>
              <a:rPr lang="en-US" altLang="en-US" sz="900" spc="-25" dirty="0" err="1">
                <a:solidFill>
                  <a:srgbClr val="5151BC"/>
                </a:solidFill>
                <a:latin typeface="Arial"/>
                <a:cs typeface="Arial"/>
              </a:rPr>
              <a:t>Breit</a:t>
            </a:r>
            <a:r>
              <a:rPr lang="en-US" altLang="en-US" sz="900" spc="-25" dirty="0">
                <a:solidFill>
                  <a:srgbClr val="5151BC"/>
                </a:solidFill>
                <a:latin typeface="Arial"/>
                <a:cs typeface="Arial"/>
              </a:rPr>
              <a:t> interaction: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900" b="1" dirty="0" smtClean="0">
              <a:latin typeface="Arial"/>
              <a:cs typeface="Arial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900" spc="-25" dirty="0">
                <a:solidFill>
                  <a:srgbClr val="5151BC"/>
                </a:solidFill>
                <a:latin typeface="Arial"/>
                <a:cs typeface="Arial"/>
              </a:rPr>
              <a:t>Excellent approximations for </a:t>
            </a:r>
            <a:r>
              <a:rPr lang="en-US" altLang="en-US" sz="900" spc="-25" dirty="0" smtClean="0">
                <a:solidFill>
                  <a:srgbClr val="5151BC"/>
                </a:solidFill>
                <a:latin typeface="Arial"/>
                <a:cs typeface="Arial"/>
              </a:rPr>
              <a:t>DCB Hamiltonian (within finite basis set): </a:t>
            </a:r>
            <a:r>
              <a:rPr lang="en-US" altLang="en-US" sz="900" i="1" dirty="0">
                <a:latin typeface="Arial"/>
                <a:cs typeface="Arial"/>
              </a:rPr>
              <a:t>exact two-component </a:t>
            </a:r>
            <a:r>
              <a:rPr lang="en-US" altLang="en-US" sz="900" spc="-25" dirty="0" smtClean="0">
                <a:solidFill>
                  <a:srgbClr val="5151BC"/>
                </a:solidFill>
                <a:latin typeface="Arial"/>
                <a:cs typeface="Arial"/>
              </a:rPr>
              <a:t>(</a:t>
            </a:r>
            <a:r>
              <a:rPr lang="en-US" altLang="en-US" sz="900" i="1" dirty="0" smtClean="0">
                <a:latin typeface="Arial"/>
                <a:cs typeface="Arial"/>
              </a:rPr>
              <a:t>X2C), and </a:t>
            </a:r>
            <a:r>
              <a:rPr lang="en-US" altLang="en-US" sz="900" i="1" dirty="0" smtClean="0">
                <a:solidFill>
                  <a:srgbClr val="FF0000"/>
                </a:solidFill>
                <a:latin typeface="Arial"/>
                <a:cs typeface="Arial"/>
              </a:rPr>
              <a:t>relativistic effective-core/pseudo- potential </a:t>
            </a:r>
            <a:r>
              <a:rPr lang="en-US" altLang="en-US" sz="900" i="1" dirty="0" smtClean="0">
                <a:latin typeface="Arial"/>
                <a:cs typeface="Arial"/>
              </a:rPr>
              <a:t>(</a:t>
            </a:r>
            <a:r>
              <a:rPr lang="en-US" altLang="en-US" sz="900" i="1" dirty="0" smtClean="0">
                <a:solidFill>
                  <a:srgbClr val="FF0000"/>
                </a:solidFill>
                <a:latin typeface="Arial"/>
                <a:cs typeface="Arial"/>
              </a:rPr>
              <a:t>RECP/RPP)</a:t>
            </a:r>
            <a:endParaRPr lang="en-US" altLang="en-US" sz="900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33451" y="33336"/>
            <a:ext cx="5416449" cy="29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2700" algn="ctr" eaLnBrk="1" hangingPunct="1">
              <a:spcBef>
                <a:spcPts val="135"/>
              </a:spcBef>
            </a:pPr>
            <a:r>
              <a:rPr lang="en-US" altLang="en-US" sz="1400" spc="-20" dirty="0">
                <a:solidFill>
                  <a:srgbClr val="3333B2"/>
                </a:solidFill>
                <a:latin typeface="Tahoma"/>
                <a:ea typeface="+mj-ea"/>
                <a:cs typeface="Tahoma"/>
              </a:rPr>
              <a:t>Current </a:t>
            </a:r>
            <a:r>
              <a:rPr lang="en-US" altLang="en-US" sz="1400" spc="-20" dirty="0" smtClean="0">
                <a:solidFill>
                  <a:srgbClr val="3333B2"/>
                </a:solidFill>
                <a:latin typeface="Tahoma"/>
                <a:ea typeface="+mj-ea"/>
                <a:cs typeface="Tahoma"/>
              </a:rPr>
              <a:t>benchmark </a:t>
            </a:r>
            <a:r>
              <a:rPr lang="en-US" altLang="en-US" sz="1400" spc="-20" dirty="0">
                <a:solidFill>
                  <a:srgbClr val="3333B2"/>
                </a:solidFill>
                <a:latin typeface="Tahoma"/>
                <a:ea typeface="+mj-ea"/>
                <a:cs typeface="Tahoma"/>
              </a:rPr>
              <a:t>framework for relativity </a:t>
            </a:r>
            <a:r>
              <a:rPr lang="en-US" altLang="en-US" sz="1400" spc="-20" dirty="0" smtClean="0">
                <a:solidFill>
                  <a:srgbClr val="3333B2"/>
                </a:solidFill>
                <a:latin typeface="Tahoma"/>
                <a:ea typeface="+mj-ea"/>
                <a:cs typeface="Tahoma"/>
              </a:rPr>
              <a:t>(and QED) treatment</a:t>
            </a:r>
            <a:endParaRPr lang="en-US" altLang="en-US" sz="1400" spc="-20" dirty="0">
              <a:solidFill>
                <a:srgbClr val="3333B2"/>
              </a:solidFill>
              <a:latin typeface="Tahoma"/>
              <a:ea typeface="+mj-ea"/>
              <a:cs typeface="Tahoma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-23023" y="-164491"/>
            <a:ext cx="104032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e-IL" altLang="en-US"/>
          </a:p>
        </p:txBody>
      </p:sp>
      <p:graphicFrame>
        <p:nvGraphicFramePr>
          <p:cNvPr id="174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68708"/>
              </p:ext>
            </p:extLst>
          </p:nvPr>
        </p:nvGraphicFramePr>
        <p:xfrm>
          <a:off x="3028611" y="1095293"/>
          <a:ext cx="2673689" cy="222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7" name="Equation" r:id="rId3" imgW="2628720" imgH="266400" progId="Equation.DSMT4">
                  <p:embed/>
                </p:oleObj>
              </mc:Choice>
              <mc:Fallback>
                <p:oleObj name="Equation" r:id="rId3" imgW="26287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611" y="1095293"/>
                        <a:ext cx="2673689" cy="222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-23023" y="69859"/>
            <a:ext cx="104032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-23023" y="-164491"/>
            <a:ext cx="104032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e-IL" altLang="en-US"/>
          </a:p>
        </p:txBody>
      </p:sp>
      <p:graphicFrame>
        <p:nvGraphicFramePr>
          <p:cNvPr id="174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109469"/>
              </p:ext>
            </p:extLst>
          </p:nvPr>
        </p:nvGraphicFramePr>
        <p:xfrm>
          <a:off x="2425700" y="2460625"/>
          <a:ext cx="2553568" cy="307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8" name="Equation" r:id="rId5" imgW="2717800" imgH="431800" progId="Equation.DSMT4">
                  <p:embed/>
                </p:oleObj>
              </mc:Choice>
              <mc:Fallback>
                <p:oleObj name="Equation" r:id="rId5" imgW="2717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460625"/>
                        <a:ext cx="2553568" cy="307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2807861" y="137836"/>
            <a:ext cx="104032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0" y="-164491"/>
            <a:ext cx="104032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e-IL" altLang="en-US"/>
          </a:p>
        </p:txBody>
      </p:sp>
      <p:graphicFrame>
        <p:nvGraphicFramePr>
          <p:cNvPr id="174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394899"/>
              </p:ext>
            </p:extLst>
          </p:nvPr>
        </p:nvGraphicFramePr>
        <p:xfrm>
          <a:off x="1130300" y="784225"/>
          <a:ext cx="3427448" cy="329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9" name="Equation" r:id="rId7" imgW="3441600" imgH="444240" progId="Equation.DSMT4">
                  <p:embed/>
                </p:oleObj>
              </mc:Choice>
              <mc:Fallback>
                <p:oleObj name="Equation" r:id="rId7" imgW="3441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784225"/>
                        <a:ext cx="3427448" cy="329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20" y="1927225"/>
            <a:ext cx="650280" cy="51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911350"/>
            <a:ext cx="79792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625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" y="22225"/>
            <a:ext cx="553080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spc="-20" dirty="0" smtClean="0"/>
              <a:t>Relativistic </a:t>
            </a:r>
            <a:r>
              <a:rPr spc="-20" dirty="0" smtClean="0"/>
              <a:t>Hamiltonian</a:t>
            </a:r>
            <a:r>
              <a:rPr lang="en-US" spc="-20" dirty="0" smtClean="0"/>
              <a:t> revised: </a:t>
            </a:r>
            <a:br>
              <a:rPr lang="en-US" spc="-20" dirty="0" smtClean="0"/>
            </a:br>
            <a:r>
              <a:rPr spc="-45" dirty="0" smtClean="0"/>
              <a:t>generalized</a:t>
            </a:r>
            <a:r>
              <a:rPr spc="-35" dirty="0" smtClean="0"/>
              <a:t> </a:t>
            </a:r>
            <a:r>
              <a:rPr spc="-20" dirty="0"/>
              <a:t>relativistic</a:t>
            </a:r>
            <a:r>
              <a:rPr spc="-40" dirty="0"/>
              <a:t> </a:t>
            </a:r>
            <a:r>
              <a:rPr lang="en-US" spc="-40" dirty="0" smtClean="0"/>
              <a:t>effective-core/</a:t>
            </a:r>
            <a:r>
              <a:rPr spc="-50" dirty="0" smtClean="0"/>
              <a:t>pseudo</a:t>
            </a:r>
            <a:r>
              <a:rPr lang="en-US" spc="-50" dirty="0" smtClean="0"/>
              <a:t>- </a:t>
            </a:r>
            <a:r>
              <a:rPr spc="-50" dirty="0" smtClean="0"/>
              <a:t>potentials</a:t>
            </a:r>
            <a:r>
              <a:rPr lang="en-US" spc="-50" dirty="0" smtClean="0"/>
              <a:t> (</a:t>
            </a:r>
            <a:r>
              <a:rPr lang="en-US" spc="-10" dirty="0" smtClean="0"/>
              <a:t>GRECP/</a:t>
            </a:r>
            <a:r>
              <a:rPr spc="-10" dirty="0" smtClean="0"/>
              <a:t>GRPP</a:t>
            </a:r>
            <a:r>
              <a:rPr lang="en-US" spc="-10" dirty="0" smtClean="0"/>
              <a:t>)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41147" y="557343"/>
            <a:ext cx="4956353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350" baseline="6172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1350" spc="270" baseline="6172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5151BC"/>
                </a:solidFill>
                <a:latin typeface="Arial"/>
                <a:cs typeface="Arial"/>
              </a:rPr>
              <a:t>valence</a:t>
            </a:r>
            <a:r>
              <a:rPr sz="900" spc="15" dirty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151BC"/>
                </a:solidFill>
                <a:latin typeface="Arial"/>
                <a:cs typeface="Arial"/>
              </a:rPr>
              <a:t>and</a:t>
            </a:r>
            <a:r>
              <a:rPr sz="900" spc="10" dirty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5151BC"/>
                </a:solidFill>
                <a:latin typeface="Arial"/>
                <a:cs typeface="Arial"/>
              </a:rPr>
              <a:t>outercore</a:t>
            </a:r>
            <a:r>
              <a:rPr sz="900" spc="15" dirty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5151BC"/>
                </a:solidFill>
                <a:latin typeface="Arial"/>
                <a:cs typeface="Arial"/>
              </a:rPr>
              <a:t>electrons</a:t>
            </a:r>
            <a:r>
              <a:rPr sz="900" spc="10" dirty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5151BC"/>
                </a:solidFill>
                <a:latin typeface="Arial"/>
                <a:cs typeface="Arial"/>
              </a:rPr>
              <a:t>are described by the two-component effective </a:t>
            </a:r>
            <a:r>
              <a:rPr lang="en-US" sz="900" spc="-25" dirty="0">
                <a:solidFill>
                  <a:srgbClr val="5151BC"/>
                </a:solidFill>
                <a:latin typeface="Arial"/>
                <a:cs typeface="Arial"/>
              </a:rPr>
              <a:t> NR(!) </a:t>
            </a:r>
            <a:r>
              <a:rPr sz="900" spc="-25" dirty="0">
                <a:solidFill>
                  <a:srgbClr val="5151BC"/>
                </a:solidFill>
                <a:latin typeface="Arial"/>
                <a:cs typeface="Arial"/>
              </a:rPr>
              <a:t>Hamiltonian: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15900" y="1089025"/>
            <a:ext cx="5334000" cy="21358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260">
              <a:lnSpc>
                <a:spcPts val="710"/>
              </a:lnSpc>
              <a:spcBef>
                <a:spcPts val="95"/>
              </a:spcBef>
            </a:pPr>
            <a:r>
              <a:rPr sz="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</a:t>
            </a:r>
            <a:r>
              <a:rPr sz="600" i="1" spc="-1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</a:t>
            </a:r>
            <a:r>
              <a:rPr sz="600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j</a:t>
            </a:r>
            <a:r>
              <a:rPr sz="600" i="1" spc="6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–</a:t>
            </a:r>
            <a:r>
              <a:rPr sz="600" spc="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sum</a:t>
            </a:r>
            <a:r>
              <a:rPr sz="600" spc="3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over</a:t>
            </a:r>
            <a:r>
              <a:rPr sz="600" spc="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electrons</a:t>
            </a:r>
            <a:endParaRPr sz="6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302260">
              <a:lnSpc>
                <a:spcPts val="695"/>
              </a:lnSpc>
            </a:pPr>
            <a:r>
              <a:rPr sz="600" b="0" i="1" spc="90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/>
                <a:cs typeface="Bookman Old Style"/>
              </a:rPr>
              <a:t>α</a:t>
            </a:r>
            <a:r>
              <a:rPr sz="600" b="0" i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/>
                <a:cs typeface="Bookman Old Style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–</a:t>
            </a:r>
            <a:r>
              <a:rPr sz="6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sum</a:t>
            </a:r>
            <a:r>
              <a:rPr sz="6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over</a:t>
            </a:r>
            <a:r>
              <a:rPr sz="6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nuclei</a:t>
            </a:r>
            <a:endParaRPr sz="6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302260">
              <a:lnSpc>
                <a:spcPts val="710"/>
              </a:lnSpc>
            </a:pPr>
            <a:r>
              <a:rPr sz="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z</a:t>
            </a:r>
            <a:r>
              <a:rPr sz="750" b="0" i="1" baseline="-1111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/>
                <a:cs typeface="Bookman Old Style"/>
              </a:rPr>
              <a:t>α</a:t>
            </a:r>
            <a:r>
              <a:rPr sz="750" b="0" i="1" spc="157" baseline="-1111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/>
                <a:cs typeface="Bookman Old Style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–</a:t>
            </a:r>
            <a:r>
              <a:rPr sz="600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effective</a:t>
            </a:r>
            <a:r>
              <a:rPr sz="600" spc="4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charge</a:t>
            </a:r>
            <a:r>
              <a:rPr sz="600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of</a:t>
            </a:r>
            <a:r>
              <a:rPr sz="600" spc="4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an</a:t>
            </a:r>
            <a:r>
              <a:rPr sz="600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inner</a:t>
            </a:r>
            <a:r>
              <a:rPr sz="600" spc="4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core</a:t>
            </a:r>
            <a:r>
              <a:rPr sz="600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of</a:t>
            </a:r>
            <a:r>
              <a:rPr sz="600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an</a:t>
            </a:r>
            <a:r>
              <a:rPr sz="600" spc="4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atom</a:t>
            </a:r>
            <a:r>
              <a:rPr sz="600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b="0" i="1" spc="50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/>
                <a:cs typeface="Bookman Old Style"/>
              </a:rPr>
              <a:t>α</a:t>
            </a:r>
            <a:r>
              <a:rPr sz="600" spc="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</a:t>
            </a:r>
            <a:r>
              <a:rPr sz="600" spc="4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z</a:t>
            </a:r>
            <a:r>
              <a:rPr sz="750" b="0" i="1" baseline="-1111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/>
                <a:cs typeface="Bookman Old Style"/>
              </a:rPr>
              <a:t>α</a:t>
            </a:r>
            <a:r>
              <a:rPr sz="750" b="0" i="1" spc="157" baseline="-1111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/>
                <a:cs typeface="Bookman Old Style"/>
              </a:rPr>
              <a:t> </a:t>
            </a:r>
            <a:r>
              <a:rPr sz="600" spc="14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=</a:t>
            </a:r>
            <a:r>
              <a:rPr sz="600" spc="4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i="1" spc="7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Z</a:t>
            </a:r>
            <a:r>
              <a:rPr sz="750" b="0" i="1" spc="112" baseline="-1111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/>
                <a:cs typeface="Bookman Old Style"/>
              </a:rPr>
              <a:t>α</a:t>
            </a:r>
            <a:r>
              <a:rPr sz="750" b="0" i="1" spc="89" baseline="-1111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/>
                <a:cs typeface="Bookman Old Style"/>
              </a:rPr>
              <a:t> </a:t>
            </a:r>
            <a:r>
              <a:rPr sz="600" spc="95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/>
                <a:cs typeface="Lucida Sans Unicode"/>
              </a:rPr>
              <a:t>−</a:t>
            </a:r>
            <a:r>
              <a:rPr sz="6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600" i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</a:t>
            </a:r>
            <a:r>
              <a:rPr sz="750" spc="-15" baseline="-16666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inner-</a:t>
            </a:r>
            <a:r>
              <a:rPr sz="750" baseline="-16666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core</a:t>
            </a:r>
            <a:r>
              <a:rPr sz="750" spc="52" baseline="-16666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50" spc="-37" baseline="-16666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elec-</a:t>
            </a:r>
            <a:r>
              <a:rPr sz="750" spc="-75" baseline="-16666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</a:t>
            </a:r>
            <a:endParaRPr sz="750" baseline="-16666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144145">
              <a:lnSpc>
                <a:spcPct val="100000"/>
              </a:lnSpc>
            </a:pPr>
            <a:r>
              <a:rPr sz="1350" baseline="6172" dirty="0" smtClean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1350" spc="247" baseline="6172" dirty="0" smtClean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lang="en-US" sz="900" spc="-25" dirty="0" smtClean="0">
                <a:solidFill>
                  <a:srgbClr val="5151BC"/>
                </a:solidFill>
                <a:latin typeface="Arial"/>
                <a:cs typeface="Arial"/>
              </a:rPr>
              <a:t>GRPP </a:t>
            </a:r>
            <a:r>
              <a:rPr sz="900" spc="-25" dirty="0" smtClean="0">
                <a:solidFill>
                  <a:srgbClr val="5151BC"/>
                </a:solidFill>
                <a:latin typeface="Arial"/>
                <a:cs typeface="Arial"/>
              </a:rPr>
              <a:t>pseudopotential</a:t>
            </a:r>
            <a:r>
              <a:rPr sz="900" spc="20" dirty="0" smtClean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sz="900" i="1" spc="-135" dirty="0">
                <a:solidFill>
                  <a:srgbClr val="5151BC"/>
                </a:solidFill>
                <a:latin typeface="Arial"/>
                <a:cs typeface="Arial"/>
              </a:rPr>
              <a:t>U</a:t>
            </a:r>
            <a:r>
              <a:rPr sz="1350" spc="-202" baseline="12345" dirty="0">
                <a:solidFill>
                  <a:srgbClr val="5151BC"/>
                </a:solidFill>
                <a:latin typeface="Arial"/>
                <a:cs typeface="Arial"/>
              </a:rPr>
              <a:t>ˆ</a:t>
            </a:r>
            <a:r>
              <a:rPr sz="1350" spc="112" baseline="12345" dirty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5151BC"/>
                </a:solidFill>
                <a:latin typeface="Arial"/>
                <a:cs typeface="Arial"/>
              </a:rPr>
              <a:t>substitute inner core </a:t>
            </a:r>
            <a:r>
              <a:rPr lang="en-US" sz="900" spc="-25" dirty="0">
                <a:solidFill>
                  <a:srgbClr val="5151BC"/>
                </a:solidFill>
                <a:latin typeface="Arial"/>
                <a:cs typeface="Arial"/>
              </a:rPr>
              <a:t>(small amount) </a:t>
            </a:r>
            <a:r>
              <a:rPr sz="900" spc="-25" dirty="0">
                <a:solidFill>
                  <a:srgbClr val="5151BC"/>
                </a:solidFill>
                <a:latin typeface="Arial"/>
                <a:cs typeface="Arial"/>
              </a:rPr>
              <a:t>electrons and effectively include</a:t>
            </a:r>
            <a:r>
              <a:rPr lang="en-US" sz="900" spc="-25" dirty="0">
                <a:solidFill>
                  <a:srgbClr val="5151BC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5151BC"/>
                </a:solidFill>
                <a:latin typeface="Arial"/>
                <a:cs typeface="Arial"/>
              </a:rPr>
              <a:t>:</a:t>
            </a:r>
          </a:p>
          <a:p>
            <a:pPr marL="431165">
              <a:lnSpc>
                <a:spcPts val="955"/>
              </a:lnSpc>
              <a:spcBef>
                <a:spcPts val="260"/>
              </a:spcBef>
            </a:pPr>
            <a:r>
              <a:rPr sz="1200" baseline="10416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/>
                <a:cs typeface="Lucida Sans Unicode"/>
              </a:rPr>
              <a:t>▶</a:t>
            </a:r>
            <a:r>
              <a:rPr sz="1200" spc="442" baseline="10416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800" spc="-3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scalar-</a:t>
            </a:r>
            <a:r>
              <a:rPr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relativistic</a:t>
            </a:r>
            <a:r>
              <a:rPr lang="en-US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800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effects</a:t>
            </a:r>
            <a:r>
              <a:rPr sz="800" spc="6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endParaRPr lang="en-US" sz="800" spc="65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431165">
              <a:lnSpc>
                <a:spcPts val="955"/>
              </a:lnSpc>
              <a:spcBef>
                <a:spcPts val="260"/>
              </a:spcBef>
            </a:pPr>
            <a:r>
              <a:rPr sz="1200" baseline="10416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/>
                <a:cs typeface="Lucida Sans Unicode"/>
              </a:rPr>
              <a:t>▶</a:t>
            </a:r>
            <a:r>
              <a:rPr sz="1200" spc="502" baseline="10416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800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spin-</a:t>
            </a:r>
            <a:r>
              <a:rPr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orbit</a:t>
            </a:r>
            <a:r>
              <a:rPr sz="800" spc="8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interaction</a:t>
            </a:r>
            <a:endParaRPr sz="8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431165">
              <a:lnSpc>
                <a:spcPts val="944"/>
              </a:lnSpc>
            </a:pPr>
            <a:r>
              <a:rPr sz="1200" baseline="10416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/>
                <a:cs typeface="Lucida Sans Unicode"/>
              </a:rPr>
              <a:t>▶</a:t>
            </a:r>
            <a:r>
              <a:rPr sz="1200" spc="427" baseline="10416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Breit</a:t>
            </a:r>
            <a:r>
              <a:rPr sz="800" spc="5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</a:t>
            </a:r>
            <a:r>
              <a:rPr sz="8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-</a:t>
            </a:r>
            <a:r>
              <a:rPr sz="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</a:t>
            </a:r>
            <a:r>
              <a:rPr sz="800" i="1" spc="114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interaction</a:t>
            </a:r>
            <a:endParaRPr sz="8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431165">
              <a:lnSpc>
                <a:spcPts val="944"/>
              </a:lnSpc>
            </a:pPr>
            <a:r>
              <a:rPr sz="1200" baseline="10416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/>
                <a:cs typeface="Lucida Sans Unicode"/>
              </a:rPr>
              <a:t>▶</a:t>
            </a:r>
            <a:r>
              <a:rPr sz="1200" spc="434" baseline="10416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finite</a:t>
            </a:r>
            <a:r>
              <a:rPr sz="800" spc="6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nuclear</a:t>
            </a:r>
            <a:r>
              <a:rPr sz="800" spc="6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charge</a:t>
            </a:r>
            <a:r>
              <a:rPr sz="800" spc="6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distribution</a:t>
            </a:r>
            <a:r>
              <a:rPr sz="800" spc="6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(Fermi</a:t>
            </a:r>
            <a:r>
              <a:rPr sz="800" spc="6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800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model</a:t>
            </a:r>
            <a:r>
              <a:rPr lang="en-US" sz="800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</a:t>
            </a:r>
            <a:endParaRPr sz="800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431165">
              <a:lnSpc>
                <a:spcPts val="955"/>
              </a:lnSpc>
            </a:pPr>
            <a:r>
              <a:rPr sz="1200" baseline="10416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/>
                <a:cs typeface="Lucida Sans Unicode"/>
              </a:rPr>
              <a:t>▶</a:t>
            </a:r>
            <a:r>
              <a:rPr sz="1200" spc="352" baseline="10416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800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leading</a:t>
            </a:r>
            <a:r>
              <a:rPr sz="800" spc="3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QED</a:t>
            </a:r>
            <a:r>
              <a:rPr sz="800" spc="3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800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effects</a:t>
            </a:r>
            <a:r>
              <a:rPr sz="800" spc="3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(via </a:t>
            </a:r>
            <a:r>
              <a:rPr lang="en-US" sz="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Uehling</a:t>
            </a:r>
            <a:r>
              <a:rPr lang="en-US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&amp; </a:t>
            </a:r>
            <a:r>
              <a:rPr lang="en-US" sz="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Shabaev</a:t>
            </a:r>
            <a:r>
              <a:rPr lang="en-US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-</a:t>
            </a:r>
            <a:r>
              <a:rPr lang="en-US" sz="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Tupitsyn</a:t>
            </a:r>
            <a:r>
              <a:rPr lang="en-US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-Erokhin </a:t>
            </a:r>
            <a:r>
              <a:rPr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model</a:t>
            </a:r>
            <a:r>
              <a:rPr sz="800" spc="3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operator</a:t>
            </a:r>
            <a:r>
              <a:rPr lang="en-US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800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431165">
              <a:lnSpc>
                <a:spcPts val="955"/>
              </a:lnSpc>
            </a:pPr>
            <a:endParaRPr lang="en-US" sz="1200" baseline="10416" dirty="0" smtClean="0">
              <a:solidFill>
                <a:srgbClr val="3333B2"/>
              </a:solidFill>
              <a:latin typeface="Lucida Sans Unicode"/>
              <a:cs typeface="Lucida Sans Unicode"/>
            </a:endParaRPr>
          </a:p>
          <a:p>
            <a:pPr marL="144145">
              <a:lnSpc>
                <a:spcPct val="100000"/>
              </a:lnSpc>
            </a:pPr>
            <a:r>
              <a:rPr sz="1350" baseline="6172" dirty="0" smtClean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1350" spc="254" baseline="6172" dirty="0" smtClean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lang="en-US" sz="900" dirty="0" smtClean="0">
                <a:solidFill>
                  <a:srgbClr val="5151BC"/>
                </a:solidFill>
                <a:latin typeface="Arial"/>
                <a:cs typeface="Arial"/>
              </a:rPr>
              <a:t>special “non-local” treatment of outer core electrons (in addition to regular “</a:t>
            </a:r>
            <a:r>
              <a:rPr lang="en-US" sz="900" dirty="0" err="1" smtClean="0">
                <a:solidFill>
                  <a:srgbClr val="5151BC"/>
                </a:solidFill>
                <a:latin typeface="Arial"/>
                <a:cs typeface="Arial"/>
              </a:rPr>
              <a:t>semilocal</a:t>
            </a:r>
            <a:r>
              <a:rPr lang="en-US" sz="900" dirty="0" smtClean="0">
                <a:solidFill>
                  <a:srgbClr val="5151BC"/>
                </a:solidFill>
                <a:latin typeface="Arial"/>
                <a:cs typeface="Arial"/>
              </a:rPr>
              <a:t>” part )</a:t>
            </a:r>
          </a:p>
          <a:p>
            <a:pPr marL="144145"/>
            <a:r>
              <a:rPr lang="en-US" sz="1350" baseline="6172" dirty="0" smtClean="0">
                <a:solidFill>
                  <a:srgbClr val="3333B2"/>
                </a:solidFill>
                <a:latin typeface="Lucida Sans Unicode"/>
                <a:cs typeface="Lucida Sans Unicode"/>
              </a:rPr>
              <a:t> ▶</a:t>
            </a:r>
            <a:r>
              <a:rPr lang="en-US" sz="900" dirty="0" smtClean="0">
                <a:solidFill>
                  <a:srgbClr val="5151BC"/>
                </a:solidFill>
                <a:latin typeface="Arial"/>
                <a:cs typeface="Arial"/>
              </a:rPr>
              <a:t>a very precise</a:t>
            </a:r>
            <a:r>
              <a:rPr lang="en-US" sz="900" spc="5" dirty="0" smtClean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lang="en-US" sz="900" dirty="0" smtClean="0">
                <a:solidFill>
                  <a:srgbClr val="5151BC"/>
                </a:solidFill>
                <a:latin typeface="Arial"/>
                <a:cs typeface="Arial"/>
              </a:rPr>
              <a:t>formulation:</a:t>
            </a:r>
            <a:r>
              <a:rPr lang="en-US" sz="900" spc="95" dirty="0" smtClean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lang="en-US" sz="900" dirty="0" smtClean="0">
                <a:solidFill>
                  <a:srgbClr val="5151BC"/>
                </a:solidFill>
                <a:latin typeface="Arial"/>
                <a:cs typeface="Arial"/>
              </a:rPr>
              <a:t>typical</a:t>
            </a:r>
            <a:r>
              <a:rPr lang="en-US" sz="900" spc="5" dirty="0" smtClean="0">
                <a:solidFill>
                  <a:srgbClr val="5151BC"/>
                </a:solidFill>
                <a:latin typeface="Arial"/>
                <a:cs typeface="Arial"/>
              </a:rPr>
              <a:t> energy spectra </a:t>
            </a:r>
            <a:r>
              <a:rPr lang="en-US" sz="900" spc="-10" dirty="0" smtClean="0">
                <a:solidFill>
                  <a:srgbClr val="5151BC"/>
                </a:solidFill>
                <a:latin typeface="Arial"/>
                <a:cs typeface="Arial"/>
              </a:rPr>
              <a:t>error</a:t>
            </a:r>
            <a:r>
              <a:rPr lang="en-US" sz="900" spc="10" dirty="0" smtClean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lang="en-US" sz="900" b="0" i="1" spc="175" dirty="0" smtClean="0">
                <a:solidFill>
                  <a:srgbClr val="5151BC"/>
                </a:solidFill>
                <a:latin typeface="Bookman Old Style"/>
                <a:cs typeface="Bookman Old Style"/>
              </a:rPr>
              <a:t>&lt;</a:t>
            </a:r>
            <a:r>
              <a:rPr lang="en-US" sz="900" b="0" i="1" spc="-60" dirty="0" smtClean="0">
                <a:solidFill>
                  <a:srgbClr val="5151BC"/>
                </a:solidFill>
                <a:latin typeface="Bookman Old Style"/>
                <a:cs typeface="Bookman Old Style"/>
              </a:rPr>
              <a:t> </a:t>
            </a:r>
            <a:r>
              <a:rPr lang="en-US" sz="900" dirty="0" smtClean="0">
                <a:solidFill>
                  <a:srgbClr val="5151BC"/>
                </a:solidFill>
                <a:latin typeface="Arial"/>
                <a:cs typeface="Arial"/>
              </a:rPr>
              <a:t>50</a:t>
            </a:r>
            <a:r>
              <a:rPr lang="en-US" sz="900" spc="10" dirty="0" smtClean="0">
                <a:solidFill>
                  <a:srgbClr val="5151BC"/>
                </a:solidFill>
                <a:latin typeface="Arial"/>
                <a:cs typeface="Arial"/>
              </a:rPr>
              <a:t> </a:t>
            </a:r>
            <a:r>
              <a:rPr lang="en-US" sz="900" spc="-10" dirty="0" smtClean="0">
                <a:solidFill>
                  <a:srgbClr val="5151BC"/>
                </a:solidFill>
                <a:latin typeface="Arial"/>
                <a:cs typeface="Arial"/>
              </a:rPr>
              <a:t>cm</a:t>
            </a:r>
            <a:r>
              <a:rPr lang="en-US" sz="900" spc="-15" baseline="37037" dirty="0" smtClean="0">
                <a:solidFill>
                  <a:srgbClr val="5151BC"/>
                </a:solidFill>
                <a:latin typeface="Lucida Sans Unicode"/>
                <a:cs typeface="Lucida Sans Unicode"/>
              </a:rPr>
              <a:t>−</a:t>
            </a:r>
            <a:r>
              <a:rPr lang="en-US" sz="900" spc="-15" baseline="37037" dirty="0" smtClean="0">
                <a:solidFill>
                  <a:srgbClr val="5151BC"/>
                </a:solidFill>
                <a:latin typeface="Arial"/>
                <a:cs typeface="Arial"/>
              </a:rPr>
              <a:t>1 </a:t>
            </a:r>
            <a:r>
              <a:rPr lang="en-US" sz="900" spc="-15" dirty="0" smtClean="0">
                <a:solidFill>
                  <a:srgbClr val="5151BC"/>
                </a:solidFill>
                <a:latin typeface="Arial"/>
                <a:cs typeface="Arial"/>
              </a:rPr>
              <a:t>relative to DCB values</a:t>
            </a:r>
            <a:endParaRPr lang="en-US" sz="900" dirty="0" smtClean="0">
              <a:latin typeface="Arial"/>
              <a:cs typeface="Arial"/>
            </a:endParaRPr>
          </a:p>
          <a:p>
            <a:pPr marL="144145">
              <a:lnSpc>
                <a:spcPct val="100000"/>
              </a:lnSpc>
              <a:spcBef>
                <a:spcPts val="345"/>
              </a:spcBef>
            </a:pPr>
            <a:r>
              <a:rPr sz="1350" baseline="6172" dirty="0" smtClean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1350" spc="209" baseline="6172" dirty="0" smtClean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lang="en-US" sz="900" spc="-25" dirty="0" smtClean="0">
                <a:solidFill>
                  <a:srgbClr val="FF0000"/>
                </a:solidFill>
                <a:latin typeface="Arial"/>
                <a:cs typeface="Arial"/>
              </a:rPr>
              <a:t>interfaced with</a:t>
            </a:r>
            <a:r>
              <a:rPr sz="900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10" dirty="0" smtClean="0">
                <a:solidFill>
                  <a:srgbClr val="FF0000"/>
                </a:solidFill>
                <a:latin typeface="Arial"/>
                <a:cs typeface="Arial"/>
              </a:rPr>
              <a:t>DIRAC</a:t>
            </a:r>
            <a:r>
              <a:rPr lang="en-US" sz="900" spc="-10" dirty="0" smtClean="0">
                <a:solidFill>
                  <a:srgbClr val="FF0000"/>
                </a:solidFill>
                <a:latin typeface="Arial"/>
                <a:cs typeface="Arial"/>
              </a:rPr>
              <a:t>, MOLCAS, MOLPRO</a:t>
            </a:r>
            <a:r>
              <a:rPr sz="900" spc="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10" dirty="0" smtClean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900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FF0000"/>
                </a:solidFill>
                <a:latin typeface="Arial"/>
                <a:cs typeface="Arial"/>
              </a:rPr>
              <a:t>CP2K</a:t>
            </a:r>
            <a:r>
              <a:rPr sz="900" spc="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i="1" dirty="0" smtClean="0">
                <a:solidFill>
                  <a:srgbClr val="FF0000"/>
                </a:solidFill>
                <a:latin typeface="Arial"/>
                <a:cs typeface="Arial"/>
              </a:rPr>
              <a:t>via</a:t>
            </a:r>
            <a:r>
              <a:rPr sz="900" i="1" spc="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900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10" dirty="0" smtClean="0">
                <a:solidFill>
                  <a:srgbClr val="FF0000"/>
                </a:solidFill>
                <a:latin typeface="umsltt10"/>
                <a:cs typeface="umsltt10"/>
              </a:rPr>
              <a:t>LIBGRPP</a:t>
            </a:r>
            <a:r>
              <a:rPr sz="900" spc="-170" dirty="0" smtClean="0">
                <a:solidFill>
                  <a:srgbClr val="FF0000"/>
                </a:solidFill>
                <a:latin typeface="umsltt10"/>
                <a:cs typeface="umsltt10"/>
              </a:rPr>
              <a:t> </a:t>
            </a:r>
            <a:r>
              <a:rPr sz="900" spc="-10" dirty="0" smtClean="0">
                <a:solidFill>
                  <a:srgbClr val="FF0000"/>
                </a:solidFill>
                <a:latin typeface="Arial"/>
                <a:cs typeface="Arial"/>
              </a:rPr>
              <a:t>library</a:t>
            </a:r>
            <a:r>
              <a:rPr lang="en-US" sz="900" spc="-10" dirty="0" smtClean="0">
                <a:solidFill>
                  <a:srgbClr val="FF0000"/>
                </a:solidFill>
                <a:latin typeface="Arial"/>
                <a:cs typeface="Arial"/>
              </a:rPr>
              <a:t> (by A. </a:t>
            </a:r>
            <a:r>
              <a:rPr lang="en-US" sz="900" spc="-10" dirty="0" err="1" smtClean="0">
                <a:solidFill>
                  <a:srgbClr val="FF0000"/>
                </a:solidFill>
                <a:latin typeface="Arial"/>
                <a:cs typeface="Arial"/>
              </a:rPr>
              <a:t>Oleynichenko</a:t>
            </a:r>
            <a:r>
              <a:rPr lang="en-US" sz="900" spc="-1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900" spc="-10" dirty="0" smtClean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9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A.</a:t>
            </a:r>
            <a:r>
              <a:rPr sz="600" spc="4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V.</a:t>
            </a:r>
            <a:r>
              <a:rPr sz="600" spc="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Titov,</a:t>
            </a:r>
            <a:r>
              <a:rPr sz="600" spc="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N.</a:t>
            </a:r>
            <a:r>
              <a:rPr sz="600" spc="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S.</a:t>
            </a:r>
            <a:r>
              <a:rPr sz="600" spc="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Mosyagin,</a:t>
            </a:r>
            <a:r>
              <a:rPr sz="600" spc="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IJQC</a:t>
            </a:r>
            <a:r>
              <a:rPr sz="600" i="1" spc="12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71,</a:t>
            </a:r>
            <a:r>
              <a:rPr sz="600" spc="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359</a:t>
            </a:r>
            <a:r>
              <a:rPr sz="600" spc="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</a:t>
            </a:r>
            <a:r>
              <a:rPr sz="600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1999</a:t>
            </a:r>
            <a:r>
              <a:rPr lang="en-US" sz="600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);  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A.</a:t>
            </a:r>
            <a:r>
              <a:rPr lang="en-US" sz="600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Zaitsevskii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</a:t>
            </a:r>
            <a:r>
              <a:rPr lang="en-US" sz="600" spc="4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N.</a:t>
            </a:r>
            <a:r>
              <a:rPr lang="en-US" sz="600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S.</a:t>
            </a:r>
            <a:r>
              <a:rPr lang="en-US" sz="600" spc="4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" spc="-1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Mosyagin</a:t>
            </a:r>
            <a:r>
              <a:rPr lang="en-US" sz="600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</a:t>
            </a:r>
            <a:r>
              <a:rPr lang="en-US" sz="600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A.</a:t>
            </a:r>
            <a:r>
              <a:rPr lang="en-US" sz="600" spc="4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V.</a:t>
            </a:r>
            <a:r>
              <a:rPr lang="en-US" sz="600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" spc="-1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Oleynichenko</a:t>
            </a:r>
            <a:r>
              <a:rPr lang="en-US" sz="600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</a:t>
            </a:r>
            <a:r>
              <a:rPr lang="en-US" sz="600" spc="4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E.</a:t>
            </a:r>
            <a:r>
              <a:rPr lang="en-US" sz="600" spc="4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" spc="-1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Eliav</a:t>
            </a:r>
            <a:r>
              <a:rPr lang="en-US" sz="600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Int.</a:t>
            </a:r>
            <a:r>
              <a:rPr lang="en-US" sz="600" i="1" spc="9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J.</a:t>
            </a:r>
            <a:r>
              <a:rPr lang="en-US" sz="600" i="1" spc="3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Quantum</a:t>
            </a:r>
            <a:r>
              <a:rPr lang="en-US" sz="600" i="1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Chem.</a:t>
            </a:r>
            <a:r>
              <a:rPr lang="en-US" sz="600" i="1" spc="9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" spc="-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e27077</a:t>
            </a:r>
            <a:r>
              <a:rPr lang="en-US" sz="600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(2022)</a:t>
            </a:r>
            <a:endParaRPr lang="en-US" sz="600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endParaRPr sz="600" dirty="0">
              <a:latin typeface="Arial"/>
              <a:cs typeface="Arial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784225"/>
            <a:ext cx="27955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2699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0" y="72527"/>
            <a:ext cx="5327015" cy="215444"/>
          </a:xfrm>
        </p:spPr>
        <p:txBody>
          <a:bodyPr/>
          <a:lstStyle/>
          <a:p>
            <a:pPr algn="ctr"/>
            <a:r>
              <a:rPr lang="en-NZ" spc="-20" dirty="0"/>
              <a:t>Relativistic coupled </a:t>
            </a:r>
            <a:r>
              <a:rPr lang="en-NZ" spc="-20" dirty="0" smtClean="0"/>
              <a:t>cluster as a benchmark method for solution of SE:</a:t>
            </a:r>
            <a:endParaRPr lang="en-NZ" spc="-2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9407" y="685024"/>
            <a:ext cx="5452893" cy="2402431"/>
          </a:xfrm>
        </p:spPr>
        <p:txBody>
          <a:bodyPr>
            <a:normAutofit/>
          </a:bodyPr>
          <a:lstStyle/>
          <a:p>
            <a:r>
              <a:rPr lang="en-NZ" dirty="0" smtClean="0"/>
              <a:t>An extremely powerful method for treatment of electron correlation</a:t>
            </a:r>
          </a:p>
          <a:p>
            <a:r>
              <a:rPr lang="en-NZ" dirty="0" smtClean="0"/>
              <a:t>Exponential representation of the wave operator:</a:t>
            </a:r>
          </a:p>
          <a:p>
            <a:endParaRPr lang="en-NZ" dirty="0" smtClean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endParaRPr lang="en-NZ" dirty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Here, </a:t>
            </a:r>
            <a:r>
              <a:rPr lang="en-NZ" sz="1050" b="1" i="1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S</a:t>
            </a:r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 is the excitation operator, usually truncated at </a:t>
            </a:r>
            <a:r>
              <a:rPr lang="en-NZ" sz="1050" b="1" i="1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S</a:t>
            </a:r>
            <a:r>
              <a:rPr lang="en-NZ" sz="1050" b="1" baseline="-25000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2</a:t>
            </a:r>
            <a:r>
              <a:rPr lang="en-NZ" dirty="0">
                <a:latin typeface="Perpetua" panose="02020502060401020303" pitchFamily="18" charset="0"/>
                <a:cs typeface="Times New Roman" panose="02020603050405020304" pitchFamily="18" charset="0"/>
              </a:rPr>
              <a:t> </a:t>
            </a:r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(Couple Cluster Single and Doubles (CCSD) approximation):</a:t>
            </a:r>
          </a:p>
          <a:p>
            <a:endParaRPr lang="en-NZ" dirty="0" smtClean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    </a:t>
            </a:r>
          </a:p>
          <a:p>
            <a:endParaRPr lang="en-NZ" dirty="0" smtClean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Coupled cluster equations in the single reference (SR) case:  </a:t>
            </a:r>
            <a:r>
              <a:rPr lang="el-GR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sz="1100" baseline="-25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100" i="1" baseline="-25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1100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= </a:t>
            </a:r>
            <a:r>
              <a:rPr lang="el-GR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100" baseline="-25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dirty="0">
                <a:latin typeface="Perpetua" panose="02020502060401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Perpetua" panose="02020502060401020303" pitchFamily="18" charset="0"/>
                <a:cs typeface="Times New Roman" panose="02020603050405020304" pitchFamily="18" charset="0"/>
              </a:rPr>
              <a:t>single Slater determinant, usually </a:t>
            </a:r>
            <a:r>
              <a:rPr lang="en-US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SCF function) </a:t>
            </a:r>
            <a:endParaRPr lang="en-NZ" dirty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endParaRPr lang="en-NZ" dirty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endParaRPr lang="en-NZ" dirty="0" smtClean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  			                           </a:t>
            </a:r>
            <a:r>
              <a:rPr lang="en-NZ" sz="1200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↔</a:t>
            </a:r>
            <a:r>
              <a:rPr lang="en-NZ" sz="1200" i="1" dirty="0" smtClean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      [S</a:t>
            </a:r>
            <a:r>
              <a:rPr lang="en-NZ" sz="1200" i="1" baseline="-25000" dirty="0" smtClean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n</a:t>
            </a:r>
            <a:r>
              <a:rPr lang="en-NZ" sz="1200" i="1" dirty="0" smtClean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,H</a:t>
            </a:r>
            <a:r>
              <a:rPr lang="en-NZ" sz="1200" i="1" baseline="-25000" dirty="0" smtClean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0</a:t>
            </a:r>
            <a:r>
              <a:rPr lang="en-NZ" sz="1200" i="1" dirty="0" smtClean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]=(</a:t>
            </a:r>
            <a:r>
              <a:rPr lang="en-NZ" sz="1200" i="1" dirty="0" err="1" smtClean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Vexp</a:t>
            </a:r>
            <a:r>
              <a:rPr lang="en-NZ" sz="1200" i="1" dirty="0" smtClean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(S))</a:t>
            </a:r>
            <a:r>
              <a:rPr lang="en-NZ" sz="1200" i="1" baseline="-25000" dirty="0" smtClean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c     </a:t>
            </a:r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(for every </a:t>
            </a:r>
            <a:r>
              <a:rPr lang="en-NZ" sz="1200" i="1" dirty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n</a:t>
            </a:r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) </a:t>
            </a:r>
            <a:endParaRPr lang="en-NZ" dirty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endParaRPr lang="en-NZ" dirty="0" smtClean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“Golden standard” of Quantum Chemistry:   CCSD(T):   </a:t>
            </a:r>
            <a:r>
              <a:rPr lang="en-NZ" sz="1200" i="1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E</a:t>
            </a:r>
            <a:r>
              <a:rPr lang="en-NZ" sz="1200" i="1" baseline="-25000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CCSD(T)</a:t>
            </a:r>
            <a:r>
              <a:rPr lang="en-NZ" sz="1200" i="1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 = E</a:t>
            </a:r>
            <a:r>
              <a:rPr lang="en-NZ" sz="1200" i="1" baseline="-25000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CCSD</a:t>
            </a:r>
            <a:r>
              <a:rPr lang="en-NZ" sz="1200" i="1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 + E</a:t>
            </a:r>
            <a:r>
              <a:rPr lang="en-NZ" sz="1200" i="1" baseline="-25000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(T)</a:t>
            </a:r>
            <a:r>
              <a:rPr lang="en-NZ" sz="1200" i="1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 </a:t>
            </a:r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, where </a:t>
            </a:r>
            <a:r>
              <a:rPr lang="en-NZ" sz="1200" i="1" dirty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E</a:t>
            </a:r>
            <a:r>
              <a:rPr lang="en-NZ" sz="1200" i="1" baseline="-25000" dirty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(T)</a:t>
            </a:r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   is the perturbative triples correction , based on the following approximation:   </a:t>
            </a:r>
            <a:r>
              <a:rPr lang="en-NZ" sz="1200" i="1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[S</a:t>
            </a:r>
            <a:r>
              <a:rPr lang="en-NZ" sz="1200" i="1" baseline="-25000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3</a:t>
            </a:r>
            <a:r>
              <a:rPr lang="en-NZ" sz="1200" i="1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,H</a:t>
            </a:r>
            <a:r>
              <a:rPr lang="en-NZ" sz="1200" i="1" baseline="-25000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0</a:t>
            </a:r>
            <a:r>
              <a:rPr lang="en-NZ" sz="1200" i="1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]≈ (VS</a:t>
            </a:r>
            <a:r>
              <a:rPr lang="en-NZ" sz="1200" i="1" baseline="-25000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2</a:t>
            </a:r>
            <a:r>
              <a:rPr lang="en-NZ" sz="1200" i="1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)</a:t>
            </a:r>
            <a:r>
              <a:rPr lang="en-NZ" sz="1200" i="1" baseline="-25000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c</a:t>
            </a:r>
            <a:endParaRPr lang="en-NZ" sz="1200" i="1" baseline="-25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936625"/>
            <a:ext cx="1974901" cy="31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42" y="1393825"/>
            <a:ext cx="3677809" cy="36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982488"/>
            <a:ext cx="2127301" cy="24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232025"/>
            <a:ext cx="2674839" cy="24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11300" y="1393825"/>
            <a:ext cx="726481" cy="2725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en-NZ"/>
          </a:p>
        </p:txBody>
      </p:sp>
      <p:sp>
        <p:nvSpPr>
          <p:cNvPr id="9" name="TextBox 8"/>
          <p:cNvSpPr txBox="1"/>
          <p:nvPr/>
        </p:nvSpPr>
        <p:spPr>
          <a:xfrm>
            <a:off x="1206499" y="370215"/>
            <a:ext cx="342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1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sz="1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E</a:t>
            </a:r>
            <a:r>
              <a:rPr lang="el-GR" sz="1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rPr>
              <a:t>,</a:t>
            </a:r>
            <a:r>
              <a:rPr lang="en-US" sz="11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90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where</a:t>
            </a:r>
            <a:r>
              <a:rPr lang="en-US" sz="11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H=H</a:t>
            </a:r>
            <a:r>
              <a:rPr lang="en-US" sz="1100" i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+V</a:t>
            </a:r>
            <a:r>
              <a:rPr lang="en-US" sz="11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and</a:t>
            </a:r>
            <a:r>
              <a:rPr lang="en-US" sz="900" dirty="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lang="en-US" sz="11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1100" i="1" u="none" strike="noStrike" kern="0" cap="none" spc="0" normalizeH="0" baseline="-2500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1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kumimoji="0" lang="en-US" sz="1100" i="1" u="none" strike="noStrike" kern="0" cap="none" spc="0" normalizeH="0" baseline="-2500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11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sz="1100" i="1" u="none" strike="noStrike" kern="0" cap="none" spc="0" normalizeH="0" baseline="-2500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l-GR" sz="11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kumimoji="0" lang="en-US" sz="1100" i="1" u="none" strike="noStrike" kern="0" cap="none" spc="0" normalizeH="0" baseline="-2500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1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0" y="72527"/>
            <a:ext cx="5327015" cy="215444"/>
          </a:xfrm>
        </p:spPr>
        <p:txBody>
          <a:bodyPr/>
          <a:lstStyle/>
          <a:p>
            <a:pPr algn="ctr"/>
            <a:r>
              <a:rPr lang="en-NZ" spc="-20" dirty="0"/>
              <a:t>Relativistic coupled </a:t>
            </a:r>
            <a:r>
              <a:rPr lang="en-NZ" spc="-20" dirty="0" smtClean="0"/>
              <a:t>cluster as a benchmark method for solution of SE:</a:t>
            </a:r>
            <a:endParaRPr lang="en-NZ" spc="-2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9407" y="685024"/>
            <a:ext cx="5452893" cy="2402431"/>
          </a:xfrm>
        </p:spPr>
        <p:txBody>
          <a:bodyPr>
            <a:normAutofit/>
          </a:bodyPr>
          <a:lstStyle/>
          <a:p>
            <a:r>
              <a:rPr lang="en-NZ" dirty="0" smtClean="0"/>
              <a:t>An extremely powerful method for treatment of electron correlation</a:t>
            </a:r>
          </a:p>
          <a:p>
            <a:r>
              <a:rPr lang="en-NZ" dirty="0" smtClean="0"/>
              <a:t>Exponential representation of the wave operator:</a:t>
            </a:r>
          </a:p>
          <a:p>
            <a:endParaRPr lang="en-NZ" dirty="0" smtClean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endParaRPr lang="en-NZ" dirty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Here, </a:t>
            </a:r>
            <a:r>
              <a:rPr lang="en-NZ" sz="1050" b="1" i="1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S</a:t>
            </a:r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 is the excitation operator, usually truncated at </a:t>
            </a:r>
            <a:r>
              <a:rPr lang="en-NZ" sz="1050" b="1" i="1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S</a:t>
            </a:r>
            <a:r>
              <a:rPr lang="en-NZ" sz="1050" b="1" baseline="-25000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2</a:t>
            </a:r>
            <a:r>
              <a:rPr lang="en-NZ" dirty="0">
                <a:latin typeface="Perpetua" panose="02020502060401020303" pitchFamily="18" charset="0"/>
                <a:cs typeface="Times New Roman" panose="02020603050405020304" pitchFamily="18" charset="0"/>
              </a:rPr>
              <a:t> </a:t>
            </a:r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(Couple Cluster Single and Doubles (CCSD) approximation):</a:t>
            </a:r>
          </a:p>
          <a:p>
            <a:endParaRPr lang="en-NZ" dirty="0" smtClean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    </a:t>
            </a:r>
          </a:p>
          <a:p>
            <a:endParaRPr lang="en-NZ" dirty="0" smtClean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Coupled cluster equations in the single reference (SR) case:  </a:t>
            </a:r>
            <a:r>
              <a:rPr lang="el-GR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sz="1100" baseline="-25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100" i="1" baseline="-25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1100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= </a:t>
            </a:r>
            <a:r>
              <a:rPr lang="el-GR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100" baseline="-25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dirty="0">
                <a:latin typeface="Perpetua" panose="02020502060401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Perpetua" panose="02020502060401020303" pitchFamily="18" charset="0"/>
                <a:cs typeface="Times New Roman" panose="02020603050405020304" pitchFamily="18" charset="0"/>
              </a:rPr>
              <a:t>single Slater determinant, usually </a:t>
            </a:r>
            <a:r>
              <a:rPr lang="en-US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SCF function) </a:t>
            </a:r>
            <a:endParaRPr lang="en-NZ" dirty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endParaRPr lang="en-NZ" dirty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endParaRPr lang="en-NZ" dirty="0" smtClean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  			                           </a:t>
            </a:r>
            <a:r>
              <a:rPr lang="en-NZ" sz="1200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↔</a:t>
            </a:r>
            <a:r>
              <a:rPr lang="en-NZ" sz="1200" i="1" dirty="0" smtClean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      [S</a:t>
            </a:r>
            <a:r>
              <a:rPr lang="en-NZ" sz="1200" i="1" baseline="-25000" dirty="0" smtClean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n</a:t>
            </a:r>
            <a:r>
              <a:rPr lang="en-NZ" sz="1200" i="1" dirty="0" smtClean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,H</a:t>
            </a:r>
            <a:r>
              <a:rPr lang="en-NZ" sz="1200" i="1" baseline="-25000" dirty="0" smtClean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0</a:t>
            </a:r>
            <a:r>
              <a:rPr lang="en-NZ" sz="1200" i="1" dirty="0" smtClean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]=(</a:t>
            </a:r>
            <a:r>
              <a:rPr lang="en-NZ" sz="1200" i="1" dirty="0" err="1" smtClean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Vexp</a:t>
            </a:r>
            <a:r>
              <a:rPr lang="en-NZ" sz="1200" i="1" dirty="0" smtClean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(S))</a:t>
            </a:r>
            <a:r>
              <a:rPr lang="en-NZ" sz="1200" i="1" baseline="-25000" dirty="0" smtClean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c     </a:t>
            </a:r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(for every </a:t>
            </a:r>
            <a:r>
              <a:rPr lang="en-NZ" sz="1200" i="1" dirty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n</a:t>
            </a:r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) </a:t>
            </a:r>
            <a:endParaRPr lang="en-NZ" dirty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endParaRPr lang="en-NZ" dirty="0" smtClean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“Golden standard” of Quantum Chemistry:   CCSD(T):   </a:t>
            </a:r>
            <a:r>
              <a:rPr lang="en-NZ" sz="1200" i="1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E</a:t>
            </a:r>
            <a:r>
              <a:rPr lang="en-NZ" sz="1200" i="1" baseline="-25000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CCSD(T)</a:t>
            </a:r>
            <a:r>
              <a:rPr lang="en-NZ" sz="1200" i="1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 = E</a:t>
            </a:r>
            <a:r>
              <a:rPr lang="en-NZ" sz="1200" i="1" baseline="-25000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CCSD</a:t>
            </a:r>
            <a:r>
              <a:rPr lang="en-NZ" sz="1200" i="1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 + E</a:t>
            </a:r>
            <a:r>
              <a:rPr lang="en-NZ" sz="1200" i="1" baseline="-25000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(T)</a:t>
            </a:r>
            <a:r>
              <a:rPr lang="en-NZ" sz="1200" i="1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 </a:t>
            </a:r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, where </a:t>
            </a:r>
            <a:r>
              <a:rPr lang="en-NZ" sz="1200" i="1" dirty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E</a:t>
            </a:r>
            <a:r>
              <a:rPr lang="en-NZ" sz="1200" i="1" baseline="-25000" dirty="0">
                <a:solidFill>
                  <a:prstClr val="black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(T)</a:t>
            </a:r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   is the perturbative triples correction , based on the following approximation:   </a:t>
            </a:r>
            <a:r>
              <a:rPr lang="en-NZ" sz="1200" i="1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[S</a:t>
            </a:r>
            <a:r>
              <a:rPr lang="en-NZ" sz="1200" i="1" baseline="-25000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3</a:t>
            </a:r>
            <a:r>
              <a:rPr lang="en-NZ" sz="1200" i="1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,H</a:t>
            </a:r>
            <a:r>
              <a:rPr lang="en-NZ" sz="1200" i="1" baseline="-25000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0</a:t>
            </a:r>
            <a:r>
              <a:rPr lang="en-NZ" sz="1200" i="1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]≈ (VS</a:t>
            </a:r>
            <a:r>
              <a:rPr lang="en-NZ" sz="1200" i="1" baseline="-25000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2</a:t>
            </a:r>
            <a:r>
              <a:rPr lang="en-NZ" sz="1200" i="1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)</a:t>
            </a:r>
            <a:r>
              <a:rPr lang="en-NZ" sz="1200" i="1" baseline="-25000" dirty="0" smtClean="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c</a:t>
            </a:r>
            <a:endParaRPr lang="en-NZ" sz="1200" i="1" baseline="-25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936625"/>
            <a:ext cx="1974901" cy="31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42" y="1393825"/>
            <a:ext cx="3677809" cy="36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982488"/>
            <a:ext cx="2127301" cy="24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232025"/>
            <a:ext cx="2674839" cy="24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11300" y="1393825"/>
            <a:ext cx="726481" cy="2725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en-NZ"/>
          </a:p>
        </p:txBody>
      </p:sp>
      <p:sp>
        <p:nvSpPr>
          <p:cNvPr id="9" name="TextBox 8"/>
          <p:cNvSpPr txBox="1"/>
          <p:nvPr/>
        </p:nvSpPr>
        <p:spPr>
          <a:xfrm>
            <a:off x="1206499" y="370215"/>
            <a:ext cx="342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1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sz="1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E</a:t>
            </a:r>
            <a:r>
              <a:rPr lang="el-GR" sz="1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rPr>
              <a:t>,</a:t>
            </a:r>
            <a:r>
              <a:rPr lang="en-US" sz="11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90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where</a:t>
            </a:r>
            <a:r>
              <a:rPr lang="en-US" sz="11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H=H</a:t>
            </a:r>
            <a:r>
              <a:rPr lang="en-US" sz="1100" i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+V</a:t>
            </a:r>
            <a:r>
              <a:rPr lang="en-US" sz="11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and</a:t>
            </a:r>
            <a:r>
              <a:rPr lang="en-US" sz="900" dirty="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lang="en-US" sz="11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1100" i="1" u="none" strike="noStrike" kern="0" cap="none" spc="0" normalizeH="0" baseline="-2500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1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kumimoji="0" lang="en-US" sz="1100" i="1" u="none" strike="noStrike" kern="0" cap="none" spc="0" normalizeH="0" baseline="-2500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11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sz="1100" i="1" u="none" strike="noStrike" kern="0" cap="none" spc="0" normalizeH="0" baseline="-2500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l-GR" sz="11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kumimoji="0" lang="en-US" sz="1100" i="1" u="none" strike="noStrike" kern="0" cap="none" spc="0" normalizeH="0" baseline="-2500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1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648" y="1343660"/>
            <a:ext cx="4404289" cy="162164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rgbClr val="C00000"/>
            </a:solidFill>
          </a:ln>
        </p:spPr>
        <p:txBody>
          <a:bodyPr wrap="square" lIns="51481" tIns="25740" rIns="51481" bIns="25740" rtlCol="0">
            <a:spAutoFit/>
          </a:bodyPr>
          <a:lstStyle/>
          <a:p>
            <a:pPr marL="193053" indent="-193053" algn="just">
              <a:buFont typeface="Arial" pitchFamily="34" charset="0"/>
              <a:buChar char="•"/>
            </a:pPr>
            <a:r>
              <a:rPr lang="en-NZ" sz="1400" dirty="0">
                <a:latin typeface="Times New Roman" pitchFamily="18" charset="0"/>
                <a:cs typeface="Times New Roman" pitchFamily="18" charset="0"/>
              </a:rPr>
              <a:t>Highly </a:t>
            </a:r>
            <a:r>
              <a:rPr lang="en-NZ" sz="1400" dirty="0" smtClean="0">
                <a:latin typeface="Times New Roman" pitchFamily="18" charset="0"/>
                <a:cs typeface="Times New Roman" pitchFamily="18" charset="0"/>
              </a:rPr>
              <a:t>accurate and efficient</a:t>
            </a:r>
            <a:endParaRPr lang="en-NZ" sz="1400" dirty="0">
              <a:latin typeface="Times New Roman" pitchFamily="18" charset="0"/>
              <a:cs typeface="Times New Roman" pitchFamily="18" charset="0"/>
            </a:endParaRPr>
          </a:p>
          <a:p>
            <a:pPr marL="193053" indent="-193053" algn="just">
              <a:buFont typeface="Arial" pitchFamily="34" charset="0"/>
              <a:buChar char="•"/>
            </a:pPr>
            <a:r>
              <a:rPr lang="en-NZ" sz="1400" dirty="0">
                <a:latin typeface="Times New Roman" pitchFamily="18" charset="0"/>
                <a:cs typeface="Times New Roman" pitchFamily="18" charset="0"/>
              </a:rPr>
              <a:t>Equivalent to infinite order perturbation expansion</a:t>
            </a:r>
          </a:p>
          <a:p>
            <a:pPr marL="193053" indent="-193053" algn="just">
              <a:buFont typeface="Arial" pitchFamily="34" charset="0"/>
              <a:buChar char="•"/>
            </a:pPr>
            <a:r>
              <a:rPr lang="en-NZ" sz="1400" dirty="0">
                <a:latin typeface="Times New Roman" pitchFamily="18" charset="0"/>
                <a:cs typeface="Times New Roman" pitchFamily="18" charset="0"/>
              </a:rPr>
              <a:t>Size extensive (energy scales linearly with </a:t>
            </a:r>
            <a:r>
              <a:rPr lang="en-NZ" sz="1400" dirty="0" smtClean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NZ" sz="1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NZ" sz="1400" dirty="0" smtClean="0">
                <a:latin typeface="Times New Roman" pitchFamily="18" charset="0"/>
                <a:cs typeface="Times New Roman" pitchFamily="18" charset="0"/>
              </a:rPr>
              <a:t>electrons/size of basis set)</a:t>
            </a:r>
            <a:endParaRPr lang="en-NZ" sz="1400" dirty="0">
              <a:latin typeface="Times New Roman" pitchFamily="18" charset="0"/>
              <a:cs typeface="Times New Roman" pitchFamily="18" charset="0"/>
            </a:endParaRPr>
          </a:p>
          <a:p>
            <a:pPr marL="193053" indent="-193053" algn="just">
              <a:buFont typeface="Arial" pitchFamily="34" charset="0"/>
              <a:buChar char="•"/>
            </a:pPr>
            <a:r>
              <a:rPr lang="en-NZ" sz="1400" dirty="0">
                <a:latin typeface="Times New Roman" pitchFamily="18" charset="0"/>
                <a:cs typeface="Times New Roman" pitchFamily="18" charset="0"/>
              </a:rPr>
              <a:t>Size consistent (proper decomposition of energy and wave function) 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779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90" y="129944"/>
            <a:ext cx="5189220" cy="273281"/>
          </a:xfrm>
        </p:spPr>
        <p:txBody>
          <a:bodyPr>
            <a:normAutofit/>
          </a:bodyPr>
          <a:lstStyle/>
          <a:p>
            <a:pPr algn="ctr"/>
            <a:r>
              <a:rPr lang="en-NZ" spc="-20" dirty="0"/>
              <a:t>V</a:t>
            </a:r>
            <a:r>
              <a:rPr lang="en-NZ" spc="-20" dirty="0" smtClean="0"/>
              <a:t>ariants </a:t>
            </a:r>
            <a:r>
              <a:rPr lang="en-NZ" spc="-20" dirty="0"/>
              <a:t>of </a:t>
            </a:r>
            <a:r>
              <a:rPr lang="en-NZ" spc="-20" dirty="0" smtClean="0"/>
              <a:t>the benchmark relativistic </a:t>
            </a:r>
            <a:r>
              <a:rPr lang="en-NZ" spc="-20" dirty="0"/>
              <a:t>coupled cluster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555625"/>
            <a:ext cx="5765800" cy="2163233"/>
          </a:xfrm>
        </p:spPr>
        <p:txBody>
          <a:bodyPr>
            <a:normAutofit fontScale="92500" lnSpcReduction="20000"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NZ" b="1" dirty="0" smtClean="0"/>
              <a:t>Relativistic single reference coupled cluster with single, double, and perturbative triple excitations: </a:t>
            </a:r>
            <a:r>
              <a:rPr lang="en-NZ" b="1" i="1" dirty="0">
                <a:solidFill>
                  <a:srgbClr val="FF0000"/>
                </a:solidFill>
              </a:rPr>
              <a:t>SR-CCSD(T) </a:t>
            </a:r>
            <a:r>
              <a:rPr lang="en-NZ" b="1" dirty="0"/>
              <a:t>was recently extended to </a:t>
            </a:r>
            <a:r>
              <a:rPr lang="en-NZ" b="1" i="1" dirty="0" smtClean="0">
                <a:solidFill>
                  <a:srgbClr val="FF0000"/>
                </a:solidFill>
              </a:rPr>
              <a:t>SR-CCSDTQP </a:t>
            </a:r>
            <a:r>
              <a:rPr lang="en-NZ" b="1" dirty="0" smtClean="0">
                <a:solidFill>
                  <a:srgbClr val="FF0000"/>
                </a:solidFill>
              </a:rPr>
              <a:t> </a:t>
            </a:r>
            <a:r>
              <a:rPr lang="en-NZ" b="1" dirty="0" smtClean="0"/>
              <a:t>within new version of the </a:t>
            </a:r>
            <a:r>
              <a:rPr lang="en-NZ" b="1" dirty="0" smtClean="0">
                <a:solidFill>
                  <a:srgbClr val="FF0000"/>
                </a:solidFill>
              </a:rPr>
              <a:t>DIRAC </a:t>
            </a:r>
            <a:r>
              <a:rPr lang="en-NZ" b="1" dirty="0"/>
              <a:t>code: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NZ" b="1" dirty="0" smtClean="0">
              <a:solidFill>
                <a:srgbClr val="FF0000"/>
              </a:solidFill>
            </a:endParaRPr>
          </a:p>
          <a:p>
            <a:pPr algn="just"/>
            <a:r>
              <a:rPr lang="en-NZ" dirty="0" smtClean="0"/>
              <a:t>	</a:t>
            </a:r>
          </a:p>
          <a:p>
            <a:pPr algn="just"/>
            <a:r>
              <a:rPr lang="en-NZ" dirty="0"/>
              <a:t>	</a:t>
            </a:r>
            <a:endParaRPr lang="en-NZ" dirty="0" smtClean="0"/>
          </a:p>
          <a:p>
            <a:pPr algn="just"/>
            <a:r>
              <a:rPr lang="en-NZ" dirty="0"/>
              <a:t> </a:t>
            </a:r>
            <a:r>
              <a:rPr lang="en-NZ" dirty="0" smtClean="0"/>
              <a:t>        - Closed shell systems/systems with one dominant configuration</a:t>
            </a:r>
          </a:p>
          <a:p>
            <a:pPr algn="just"/>
            <a:r>
              <a:rPr lang="en-NZ" dirty="0"/>
              <a:t> </a:t>
            </a:r>
            <a:r>
              <a:rPr lang="en-NZ" dirty="0" smtClean="0"/>
              <a:t>        - Ground state and lowest excited states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NZ" b="1" dirty="0" smtClean="0"/>
              <a:t>Multi </a:t>
            </a:r>
            <a:r>
              <a:rPr lang="en-NZ" b="1" dirty="0"/>
              <a:t>reference </a:t>
            </a:r>
            <a:r>
              <a:rPr lang="en-NZ" b="1" dirty="0" smtClean="0"/>
              <a:t>(MR) coupled cluster, in particular, </a:t>
            </a:r>
            <a:r>
              <a:rPr lang="en-NZ" b="1" dirty="0" err="1" smtClean="0"/>
              <a:t>Fock</a:t>
            </a:r>
            <a:r>
              <a:rPr lang="en-NZ" b="1" dirty="0" smtClean="0"/>
              <a:t> space coupled cluster (</a:t>
            </a:r>
            <a:r>
              <a:rPr lang="en-NZ" b="1" i="1" dirty="0" smtClean="0">
                <a:solidFill>
                  <a:srgbClr val="FF0000"/>
                </a:solidFill>
              </a:rPr>
              <a:t>FSCC</a:t>
            </a:r>
            <a:r>
              <a:rPr lang="en-NZ" b="1" dirty="0" smtClean="0"/>
              <a:t>):  </a:t>
            </a:r>
            <a:r>
              <a:rPr lang="el-GR" altLang="en-US" sz="11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altLang="en-US" sz="11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100" b="1" i="1" baseline="30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US" altLang="en-US" sz="11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11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=∑</a:t>
            </a:r>
            <a:r>
              <a:rPr lang="en-US" altLang="en-US" sz="11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altLang="en-US" sz="11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altLang="en-US" sz="11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1100" b="1" i="1" baseline="-25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11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100" b="1" i="1" baseline="30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US" altLang="en-US" sz="11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11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l-GR" altLang="en-US" sz="11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l-GR" altLang="en-US" sz="1100" b="1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NZ" b="1" dirty="0" smtClean="0"/>
              <a:t> </a:t>
            </a:r>
            <a:r>
              <a:rPr lang="en-US" altLang="en-US" sz="16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/>
              <a:t>Valence sectors</a:t>
            </a:r>
            <a:r>
              <a:rPr lang="en-US" altLang="en-US" b="1" dirty="0"/>
              <a:t>: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smtClean="0">
                <a:solidFill>
                  <a:srgbClr val="FF0000"/>
                </a:solidFill>
              </a:rPr>
              <a:t>m</a:t>
            </a:r>
            <a:r>
              <a:rPr lang="en-US" altLang="en-US" b="1" dirty="0"/>
              <a:t>-holes,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i="1" dirty="0" smtClean="0">
                <a:solidFill>
                  <a:srgbClr val="FF0000"/>
                </a:solidFill>
              </a:rPr>
              <a:t>n</a:t>
            </a:r>
            <a:r>
              <a:rPr lang="en-US" altLang="en-US" b="1" dirty="0"/>
              <a:t>-particles;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/>
              <a:t>Implemented: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FF0000"/>
                </a:solidFill>
              </a:rPr>
              <a:t>m+n</a:t>
            </a:r>
            <a:r>
              <a:rPr lang="en-US" altLang="en-US" b="1" i="1" dirty="0">
                <a:solidFill>
                  <a:srgbClr val="FF0000"/>
                </a:solidFill>
              </a:rPr>
              <a:t>≤ </a:t>
            </a:r>
            <a:r>
              <a:rPr lang="en-US" altLang="en-US" b="1" i="1" dirty="0" smtClean="0">
                <a:solidFill>
                  <a:srgbClr val="FF0000"/>
                </a:solidFill>
              </a:rPr>
              <a:t>3</a:t>
            </a:r>
            <a:r>
              <a:rPr lang="en-US" altLang="en-US" b="1" dirty="0" smtClean="0"/>
              <a:t>, correlation </a:t>
            </a:r>
            <a:r>
              <a:rPr lang="en-US" altLang="en-US" b="1" dirty="0"/>
              <a:t>level: </a:t>
            </a:r>
            <a:r>
              <a:rPr lang="en-US" altLang="en-US" b="1" i="1" dirty="0" smtClean="0">
                <a:solidFill>
                  <a:srgbClr val="FF0000"/>
                </a:solidFill>
              </a:rPr>
              <a:t>FS-CCSDT</a:t>
            </a:r>
            <a:r>
              <a:rPr lang="en-US" altLang="en-US" b="1" dirty="0" smtClean="0"/>
              <a:t>, within the</a:t>
            </a:r>
            <a:r>
              <a:rPr lang="en-US" altLang="en-US" b="1" dirty="0" smtClean="0">
                <a:solidFill>
                  <a:srgbClr val="FF0000"/>
                </a:solidFill>
              </a:rPr>
              <a:t> EXP-T </a:t>
            </a:r>
            <a:r>
              <a:rPr lang="en-US" altLang="en-US" b="1" dirty="0"/>
              <a:t>code: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NZ" b="1" dirty="0">
              <a:solidFill>
                <a:srgbClr val="FF0000"/>
              </a:solidFill>
            </a:endParaRPr>
          </a:p>
          <a:p>
            <a:pPr algn="just"/>
            <a:r>
              <a:rPr lang="en-NZ" dirty="0" smtClean="0"/>
              <a:t>	</a:t>
            </a:r>
          </a:p>
          <a:p>
            <a:pPr algn="just"/>
            <a:r>
              <a:rPr lang="en-NZ" dirty="0"/>
              <a:t>	</a:t>
            </a:r>
            <a:endParaRPr lang="en-NZ" dirty="0" smtClean="0"/>
          </a:p>
          <a:p>
            <a:pPr algn="just"/>
            <a:r>
              <a:rPr lang="en-NZ" dirty="0" smtClean="0"/>
              <a:t>         - Open </a:t>
            </a:r>
            <a:r>
              <a:rPr lang="en-NZ" dirty="0"/>
              <a:t>shell </a:t>
            </a:r>
            <a:r>
              <a:rPr lang="en-NZ" dirty="0" smtClean="0"/>
              <a:t>systems, systems of </a:t>
            </a:r>
            <a:r>
              <a:rPr lang="en-NZ" dirty="0" err="1" smtClean="0"/>
              <a:t>multireference</a:t>
            </a:r>
            <a:r>
              <a:rPr lang="en-NZ" dirty="0" smtClean="0"/>
              <a:t> character</a:t>
            </a:r>
          </a:p>
          <a:p>
            <a:pPr algn="just"/>
            <a:r>
              <a:rPr lang="en-NZ" dirty="0"/>
              <a:t> </a:t>
            </a:r>
            <a:r>
              <a:rPr lang="en-NZ" dirty="0" smtClean="0"/>
              <a:t>        - Ground </a:t>
            </a:r>
            <a:r>
              <a:rPr lang="en-NZ" dirty="0"/>
              <a:t>state and excited states (many transition </a:t>
            </a:r>
            <a:r>
              <a:rPr lang="en-NZ" dirty="0" smtClean="0"/>
              <a:t>energies simultaneously)</a:t>
            </a:r>
            <a:endParaRPr lang="en-NZ" dirty="0"/>
          </a:p>
          <a:p>
            <a:pPr algn="just"/>
            <a:r>
              <a:rPr lang="en-NZ" dirty="0"/>
              <a:t> </a:t>
            </a:r>
            <a:r>
              <a:rPr lang="en-NZ" dirty="0" smtClean="0"/>
              <a:t>        - </a:t>
            </a:r>
            <a:r>
              <a:rPr lang="en-NZ" i="1" dirty="0" smtClean="0"/>
              <a:t>Procedure is based on Subsystem Embedding Condition (SEC):</a:t>
            </a:r>
            <a:r>
              <a:rPr lang="en-NZ" dirty="0" smtClean="0"/>
              <a:t> </a:t>
            </a:r>
          </a:p>
          <a:p>
            <a:pPr algn="just"/>
            <a:r>
              <a:rPr lang="en-NZ" dirty="0"/>
              <a:t> </a:t>
            </a:r>
            <a:r>
              <a:rPr lang="en-NZ" dirty="0" smtClean="0"/>
              <a:t>           1. Start from some closed shell reference </a:t>
            </a:r>
            <a:r>
              <a:rPr lang="el-GR" altLang="en-US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l-GR" altLang="en-US" b="1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NZ" dirty="0" smtClean="0"/>
              <a:t>. Solve CC eq. for </a:t>
            </a:r>
            <a:r>
              <a:rPr lang="en-NZ" i="1" dirty="0"/>
              <a:t>(0,0) </a:t>
            </a:r>
            <a:r>
              <a:rPr lang="en-NZ" dirty="0" smtClean="0"/>
              <a:t>sector.</a:t>
            </a:r>
          </a:p>
          <a:p>
            <a:pPr algn="just"/>
            <a:r>
              <a:rPr lang="en-NZ" dirty="0"/>
              <a:t> </a:t>
            </a:r>
            <a:r>
              <a:rPr lang="en-NZ" dirty="0" smtClean="0"/>
              <a:t>           2. Add (remove) electron. Iterate CC for either </a:t>
            </a:r>
            <a:r>
              <a:rPr lang="en-NZ" i="1" dirty="0" smtClean="0"/>
              <a:t>(0,1) </a:t>
            </a:r>
            <a:r>
              <a:rPr lang="en-NZ" dirty="0" smtClean="0"/>
              <a:t>or</a:t>
            </a:r>
            <a:r>
              <a:rPr lang="en-NZ" i="1" dirty="0" smtClean="0"/>
              <a:t> (1,0) </a:t>
            </a:r>
            <a:r>
              <a:rPr lang="en-NZ" dirty="0" smtClean="0"/>
              <a:t>sector. </a:t>
            </a:r>
          </a:p>
          <a:p>
            <a:pPr algn="just"/>
            <a:r>
              <a:rPr lang="en-NZ" dirty="0"/>
              <a:t> </a:t>
            </a:r>
            <a:r>
              <a:rPr lang="en-NZ" dirty="0" smtClean="0"/>
              <a:t>           3. Add (remove) electron... Till convergence in sector </a:t>
            </a:r>
            <a:r>
              <a:rPr lang="en-NZ" i="1" dirty="0" smtClean="0"/>
              <a:t>(</a:t>
            </a:r>
            <a:r>
              <a:rPr lang="en-NZ" i="1" dirty="0" err="1" smtClean="0"/>
              <a:t>n,m</a:t>
            </a:r>
            <a:r>
              <a:rPr lang="en-NZ" i="1" dirty="0" smtClean="0"/>
              <a:t>): </a:t>
            </a:r>
            <a:r>
              <a:rPr lang="en-NZ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NZ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NZ" b="1" i="1" baseline="30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NZ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NZ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en-US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b="1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i="1" baseline="30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US" altLang="en-US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NZ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,H</a:t>
            </a:r>
            <a:r>
              <a:rPr lang="el-GR" altLang="en-US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NZ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NZ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NZ" b="1" i="1" baseline="30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NZ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NZ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NZ" altLang="en-US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NZ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NZ" b="1" i="1" baseline="30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NZ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NZ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NZ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Vexp</a:t>
            </a:r>
            <a:r>
              <a:rPr lang="en-NZ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S)-</a:t>
            </a:r>
            <a:r>
              <a:rPr lang="en-US" altLang="en-US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altLang="en-US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en-NZ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b="1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l-GR" altLang="en-US" b="1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NZ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NZ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NZ" b="1" i="1" baseline="30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NZ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NZ" i="1" dirty="0" smtClean="0"/>
          </a:p>
          <a:p>
            <a:pPr algn="just"/>
            <a:r>
              <a:rPr lang="en-NZ" i="1" dirty="0" smtClean="0"/>
              <a:t>            </a:t>
            </a:r>
            <a:r>
              <a:rPr lang="en-NZ" dirty="0" smtClean="0"/>
              <a:t>4. </a:t>
            </a:r>
            <a:r>
              <a:rPr lang="en-NZ" dirty="0" err="1" smtClean="0"/>
              <a:t>Diagonalise</a:t>
            </a:r>
            <a:r>
              <a:rPr lang="en-NZ" dirty="0" smtClean="0"/>
              <a:t> </a:t>
            </a:r>
            <a:r>
              <a:rPr lang="en-NZ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l-GR" altLang="en-US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en-NZ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NZ" b="1" i="1" baseline="30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NZ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NZ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(V</a:t>
            </a:r>
            <a:r>
              <a:rPr lang="en-US" altLang="en-US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US" altLang="en-US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l,r≤m,t≤n</a:t>
            </a:r>
            <a:r>
              <a:rPr lang="en-US" altLang="en-US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altLang="en-US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altLang="en-US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b="1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i="1" baseline="30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r,t</a:t>
            </a:r>
            <a:r>
              <a:rPr lang="en-US" altLang="en-US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NZ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NZ" b="1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NZ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NZ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NZ" b="1" i="1" baseline="30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NZ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   </a:t>
            </a:r>
            <a:r>
              <a:rPr lang="en-NZ" dirty="0" smtClean="0"/>
              <a:t>where </a:t>
            </a:r>
            <a:r>
              <a:rPr lang="en-NZ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NZ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NZ" b="1" i="1" baseline="30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NZ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altLang="en-US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l-GR" altLang="en-US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NZ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l-GR" altLang="en-US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Ψ</a:t>
            </a:r>
            <a:r>
              <a:rPr lang="el-GR" altLang="en-US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NZ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NZ" b="1" i="1" baseline="30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NZ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NZ" sz="800" dirty="0" smtClean="0"/>
              <a:t>and </a:t>
            </a:r>
            <a:r>
              <a:rPr lang="en-NZ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NZ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NZ" b="1" i="1" baseline="30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NZ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NZ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+ Q</a:t>
            </a:r>
            <a:r>
              <a:rPr lang="en-NZ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NZ" b="1" i="1" baseline="30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NZ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NZ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=I</a:t>
            </a:r>
            <a:r>
              <a:rPr lang="en-NZ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NZ" b="1" i="1" baseline="30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NZ" b="1" i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NZ" dirty="0" smtClean="0"/>
          </a:p>
          <a:p>
            <a:pPr algn="just"/>
            <a:r>
              <a:rPr lang="en-NZ" dirty="0" smtClean="0"/>
              <a:t>	</a:t>
            </a:r>
            <a:endParaRPr lang="en-NZ" dirty="0"/>
          </a:p>
        </p:txBody>
      </p:sp>
      <p:sp>
        <p:nvSpPr>
          <p:cNvPr id="4" name="object 67"/>
          <p:cNvSpPr txBox="1"/>
          <p:nvPr/>
        </p:nvSpPr>
        <p:spPr>
          <a:xfrm>
            <a:off x="539750" y="784225"/>
            <a:ext cx="432435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5"/>
              </a:lnSpc>
            </a:pP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T. </a:t>
            </a:r>
            <a:r>
              <a:rPr lang="en-US" sz="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Saue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R. </a:t>
            </a:r>
            <a:r>
              <a:rPr lang="en-US" sz="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Bast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A. S. P. Gomes, H. J. A. Jensen, L. </a:t>
            </a:r>
            <a:r>
              <a:rPr lang="en-US" sz="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Visscher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I. A. </a:t>
            </a:r>
            <a:r>
              <a:rPr lang="en-US" sz="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Aucar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R. Di </a:t>
            </a:r>
            <a:r>
              <a:rPr lang="en-US" sz="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Remigio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K. G. </a:t>
            </a:r>
            <a:r>
              <a:rPr lang="en-US" sz="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Dyall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E. </a:t>
            </a:r>
            <a:r>
              <a:rPr lang="en-US" sz="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Eliav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et al</a:t>
            </a:r>
          </a:p>
          <a:p>
            <a:pPr marL="12700">
              <a:lnSpc>
                <a:spcPts val="675"/>
              </a:lnSpc>
            </a:pP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The DIRAC code for relativistic molecular calculations, J. Chem. Phys. 152 (20) (2020) 204104.</a:t>
            </a:r>
            <a:endParaRPr sz="6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67"/>
          <p:cNvSpPr txBox="1"/>
          <p:nvPr/>
        </p:nvSpPr>
        <p:spPr>
          <a:xfrm>
            <a:off x="539750" y="1546225"/>
            <a:ext cx="432435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5"/>
              </a:lnSpc>
            </a:pPr>
            <a:r>
              <a:rPr lang="en-US" sz="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Oleynichenko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A.V., </a:t>
            </a:r>
            <a:r>
              <a:rPr lang="en-US" sz="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Zaitsevskii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A., </a:t>
            </a:r>
            <a:r>
              <a:rPr lang="en-US" sz="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Eliav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E. (2020). The EXP-T Program Package. In: Supercomputing. </a:t>
            </a:r>
            <a:r>
              <a:rPr lang="en-US" sz="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RuSCDays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2020. Communications in Computer and Information Science, </a:t>
            </a:r>
            <a:r>
              <a:rPr lang="en-US" sz="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vol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1331. Springer, Cham</a:t>
            </a:r>
            <a:r>
              <a:rPr lang="en-US" sz="600" dirty="0" smtClean="0">
                <a:solidFill>
                  <a:srgbClr val="BFBFBF"/>
                </a:solidFill>
                <a:latin typeface="Arial"/>
                <a:cs typeface="Arial"/>
              </a:rPr>
              <a:t>. 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292100" y="2765425"/>
            <a:ext cx="533400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Recent review: E.</a:t>
            </a:r>
            <a:r>
              <a:rPr lang="en-US" sz="700" spc="3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Eliav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A. </a:t>
            </a:r>
            <a:r>
              <a:rPr lang="en-US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Borschevsky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 </a:t>
            </a:r>
            <a:r>
              <a:rPr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A.</a:t>
            </a:r>
            <a:r>
              <a:rPr sz="700" spc="3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00" spc="-1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Oleynichenko</a:t>
            </a:r>
            <a:r>
              <a:rPr sz="700" spc="-1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</a:t>
            </a:r>
            <a:r>
              <a:rPr sz="700" spc="3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A.</a:t>
            </a:r>
            <a:r>
              <a:rPr sz="700" spc="4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Zaitsevskii</a:t>
            </a:r>
            <a:r>
              <a:rPr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</a:t>
            </a:r>
            <a:r>
              <a:rPr sz="700" spc="3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U. </a:t>
            </a:r>
            <a:r>
              <a:rPr lang="en-US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Kaldor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</a:t>
            </a:r>
            <a:r>
              <a:rPr sz="700" spc="4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7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Reference Module in Chemistry, Molecular Sciences and Chemical Engineering (2021).</a:t>
            </a:r>
            <a:r>
              <a:rPr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</a:t>
            </a:r>
            <a:r>
              <a:rPr sz="700" spc="4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endParaRPr sz="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9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119302" y="53745"/>
            <a:ext cx="5526490" cy="2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2" tIns="25729" rIns="51472" bIns="51472" anchor="b" anchorCtr="0">
            <a:noAutofit/>
          </a:bodyPr>
          <a:lstStyle/>
          <a:p>
            <a:pPr algn="l" rtl="0">
              <a:buClr>
                <a:schemeClr val="dk2"/>
              </a:buClr>
              <a:buSzPts val="3400"/>
            </a:pPr>
            <a:r>
              <a:rPr lang="en-US" sz="1300" spc="-20" dirty="0" smtClean="0"/>
              <a:t>Relativistic SR-CCSDTQP (+</a:t>
            </a:r>
            <a:r>
              <a:rPr lang="en-US" sz="1300" spc="-20" dirty="0" err="1" smtClean="0"/>
              <a:t>Breit+QED</a:t>
            </a:r>
            <a:r>
              <a:rPr lang="en-US" sz="1300" spc="-20" dirty="0" smtClean="0"/>
              <a:t>) : Reaching </a:t>
            </a:r>
            <a:r>
              <a:rPr lang="en-US" sz="1300" spc="-20" dirty="0" err="1"/>
              <a:t>meV</a:t>
            </a:r>
            <a:r>
              <a:rPr lang="en-US" sz="1300" spc="-20" dirty="0"/>
              <a:t> </a:t>
            </a:r>
            <a:r>
              <a:rPr lang="en-US" sz="1300" spc="-20" dirty="0" smtClean="0"/>
              <a:t>accuracy in </a:t>
            </a:r>
            <a:r>
              <a:rPr lang="en-US" sz="1300" spc="-20" dirty="0"/>
              <a:t>IP of </a:t>
            </a:r>
            <a:r>
              <a:rPr lang="en-US" sz="1300" spc="-20" dirty="0" smtClean="0"/>
              <a:t>Au</a:t>
            </a:r>
            <a:endParaRPr sz="1300" spc="-20" dirty="0"/>
          </a:p>
        </p:txBody>
      </p:sp>
      <p:graphicFrame>
        <p:nvGraphicFramePr>
          <p:cNvPr id="150" name="Google Shape;150;p6"/>
          <p:cNvGraphicFramePr/>
          <p:nvPr>
            <p:extLst>
              <p:ext uri="{D42A27DB-BD31-4B8C-83A1-F6EECF244321}">
                <p14:modId xmlns:p14="http://schemas.microsoft.com/office/powerpoint/2010/main" val="116516389"/>
              </p:ext>
            </p:extLst>
          </p:nvPr>
        </p:nvGraphicFramePr>
        <p:xfrm>
          <a:off x="486834" y="936625"/>
          <a:ext cx="3843866" cy="141334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79989"/>
                <a:gridCol w="998910"/>
                <a:gridCol w="1164967"/>
              </a:tblGrid>
              <a:tr h="2019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IP (eV)</a:t>
                      </a:r>
                      <a:endParaRPr sz="1000"/>
                    </a:p>
                  </a:txBody>
                  <a:tcPr marL="57664" marR="57664" marT="21635" marB="2163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ΔE (eV)</a:t>
                      </a:r>
                      <a:endParaRPr sz="1000"/>
                    </a:p>
                  </a:txBody>
                  <a:tcPr marL="57664" marR="57664" marT="21635" marB="21635"/>
                </a:tc>
              </a:tr>
              <a:tr h="2019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4c-SR-CCSD(T</a:t>
                      </a:r>
                      <a:r>
                        <a:rPr lang="en-US" sz="1000" dirty="0"/>
                        <a:t>)</a:t>
                      </a:r>
                      <a:endParaRPr sz="1000" dirty="0"/>
                    </a:p>
                  </a:txBody>
                  <a:tcPr marL="57664" marR="57664" marT="21635" marB="2163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9.2937</a:t>
                      </a:r>
                      <a:endParaRPr sz="1000"/>
                    </a:p>
                  </a:txBody>
                  <a:tcPr marL="57664" marR="57664" marT="21635" marB="2163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0.0681</a:t>
                      </a:r>
                      <a:endParaRPr sz="1000" dirty="0"/>
                    </a:p>
                  </a:txBody>
                  <a:tcPr marL="57664" marR="57664" marT="21635" marB="21635">
                    <a:solidFill>
                      <a:srgbClr val="FFC000"/>
                    </a:solidFill>
                  </a:tcPr>
                </a:tc>
              </a:tr>
              <a:tr h="2019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4c-SR-CCSDTQP</a:t>
                      </a:r>
                      <a:endParaRPr sz="1000" dirty="0"/>
                    </a:p>
                  </a:txBody>
                  <a:tcPr marL="57664" marR="57664" marT="21635" marB="21635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>
                          <a:solidFill>
                            <a:schemeClr val="dk1"/>
                          </a:solidFill>
                        </a:rPr>
                        <a:t>9.2697</a:t>
                      </a:r>
                      <a:endParaRPr sz="1000" b="0">
                        <a:solidFill>
                          <a:schemeClr val="dk1"/>
                        </a:solidFill>
                      </a:endParaRPr>
                    </a:p>
                  </a:txBody>
                  <a:tcPr marL="57664" marR="57664" marT="21635" marB="21635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 smtClean="0">
                          <a:solidFill>
                            <a:schemeClr val="dk1"/>
                          </a:solidFill>
                        </a:rPr>
                        <a:t>0.0441</a:t>
                      </a:r>
                      <a:endParaRPr sz="1000" b="0" dirty="0">
                        <a:solidFill>
                          <a:schemeClr val="dk1"/>
                        </a:solidFill>
                      </a:endParaRPr>
                    </a:p>
                  </a:txBody>
                  <a:tcPr marL="57664" marR="57664" marT="21635" marB="21635">
                    <a:solidFill>
                      <a:srgbClr val="E8E6E6"/>
                    </a:solidFill>
                  </a:tcPr>
                </a:tc>
              </a:tr>
              <a:tr h="2019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+Breit (SCF)</a:t>
                      </a:r>
                      <a:endParaRPr sz="1000"/>
                    </a:p>
                  </a:txBody>
                  <a:tcPr marL="57664" marR="57664" marT="21635" marB="21635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9.2565</a:t>
                      </a:r>
                      <a:endParaRPr sz="1000"/>
                    </a:p>
                  </a:txBody>
                  <a:tcPr marL="57664" marR="57664" marT="21635" marB="21635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0.0309</a:t>
                      </a:r>
                      <a:endParaRPr sz="1000" dirty="0"/>
                    </a:p>
                  </a:txBody>
                  <a:tcPr marL="57664" marR="57664" marT="21635" marB="21635">
                    <a:solidFill>
                      <a:srgbClr val="E8E6E6"/>
                    </a:solidFill>
                  </a:tcPr>
                </a:tc>
              </a:tr>
              <a:tr h="2019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+Breit (CC)</a:t>
                      </a:r>
                      <a:endParaRPr sz="1000"/>
                    </a:p>
                  </a:txBody>
                  <a:tcPr marL="57664" marR="57664" marT="21635" marB="21635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9.2541</a:t>
                      </a:r>
                      <a:endParaRPr sz="1000"/>
                    </a:p>
                  </a:txBody>
                  <a:tcPr marL="57664" marR="57664" marT="21635" marB="21635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0.0285</a:t>
                      </a:r>
                      <a:endParaRPr sz="1000" dirty="0"/>
                    </a:p>
                  </a:txBody>
                  <a:tcPr marL="57664" marR="57664" marT="21635" marB="21635">
                    <a:solidFill>
                      <a:srgbClr val="E8E6E6"/>
                    </a:solidFill>
                  </a:tcPr>
                </a:tc>
              </a:tr>
              <a:tr h="2019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+QED </a:t>
                      </a:r>
                      <a:r>
                        <a:rPr lang="en-US" sz="1000" dirty="0" smtClean="0"/>
                        <a:t>(SCF</a:t>
                      </a:r>
                      <a:r>
                        <a:rPr lang="en-US" sz="1000" dirty="0"/>
                        <a:t>)</a:t>
                      </a:r>
                      <a:endParaRPr sz="1000" dirty="0"/>
                    </a:p>
                  </a:txBody>
                  <a:tcPr marL="57664" marR="57664" marT="21635" marB="21635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9.2333</a:t>
                      </a:r>
                      <a:endParaRPr sz="1000"/>
                    </a:p>
                  </a:txBody>
                  <a:tcPr marL="57664" marR="57664" marT="21635" marB="21635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0.0077</a:t>
                      </a:r>
                      <a:endParaRPr sz="1000" dirty="0"/>
                    </a:p>
                  </a:txBody>
                  <a:tcPr marL="57664" marR="57664" marT="21635" marB="21635">
                    <a:solidFill>
                      <a:srgbClr val="E8E6E6"/>
                    </a:solidFill>
                  </a:tcPr>
                </a:tc>
              </a:tr>
              <a:tr h="2019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+QED (CC)</a:t>
                      </a:r>
                      <a:endParaRPr sz="1000" b="1">
                        <a:solidFill>
                          <a:srgbClr val="C00000"/>
                        </a:solidFill>
                      </a:endParaRPr>
                    </a:p>
                  </a:txBody>
                  <a:tcPr marL="57664" marR="57664" marT="21635" marB="21635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9.2288</a:t>
                      </a:r>
                      <a:endParaRPr sz="1000" b="1">
                        <a:solidFill>
                          <a:srgbClr val="C00000"/>
                        </a:solidFill>
                      </a:endParaRPr>
                    </a:p>
                  </a:txBody>
                  <a:tcPr marL="57664" marR="57664" marT="21635" marB="21635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smtClean="0">
                          <a:solidFill>
                            <a:srgbClr val="C00000"/>
                          </a:solidFill>
                        </a:rPr>
                        <a:t>0.0032</a:t>
                      </a:r>
                      <a:endParaRPr sz="10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64" marR="57664" marT="21635" marB="21635">
                    <a:solidFill>
                      <a:srgbClr val="E8E6E6"/>
                    </a:solidFill>
                  </a:tcPr>
                </a:tc>
              </a:tr>
            </a:tbl>
          </a:graphicData>
        </a:graphic>
      </p:graphicFrame>
      <p:sp>
        <p:nvSpPr>
          <p:cNvPr id="151" name="Google Shape;151;p6"/>
          <p:cNvSpPr txBox="1"/>
          <p:nvPr/>
        </p:nvSpPr>
        <p:spPr>
          <a:xfrm>
            <a:off x="167658" y="2772787"/>
            <a:ext cx="5610842" cy="22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2" tIns="25729" rIns="51472" bIns="25729" anchor="t" anchorCtr="0">
            <a:spAutoFit/>
          </a:bodyPr>
          <a:lstStyle/>
          <a:p>
            <a:pPr algn="l" rtl="0"/>
            <a:r>
              <a:rPr lang="en-US" sz="11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IP (exp.)=9.2256 eV          </a:t>
            </a:r>
            <a:r>
              <a:rPr lang="en-US" sz="1100" dirty="0">
                <a:solidFill>
                  <a:srgbClr val="FF33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Still missed: tiny QED &amp; nuclear effects</a:t>
            </a:r>
            <a:endParaRPr sz="1100" dirty="0">
              <a:solidFill>
                <a:srgbClr val="FF33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494356" y="555625"/>
            <a:ext cx="4911082" cy="236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2" tIns="25729" rIns="51472" bIns="25729" anchor="t" anchorCtr="0">
            <a:spAutoFit/>
          </a:bodyPr>
          <a:lstStyle/>
          <a:p>
            <a:pPr algn="l" rtl="0"/>
            <a:r>
              <a:rPr lang="en-US" sz="1200" u="sng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Nonadditive</a:t>
            </a:r>
            <a:r>
              <a:rPr lang="en-US" sz="1200" u="sng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Interplay of Correlation, Relativity and QED</a:t>
            </a:r>
            <a:endParaRPr sz="1200" u="sng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4385143" y="1172587"/>
            <a:ext cx="1260648" cy="22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2" tIns="25729" rIns="51472" bIns="25729" anchor="t" anchorCtr="0">
            <a:spAutoFit/>
          </a:bodyPr>
          <a:lstStyle/>
          <a:p>
            <a:pPr algn="l" rtl="0"/>
            <a:r>
              <a:rPr lang="en-US" sz="1100" b="1" dirty="0">
                <a:solidFill>
                  <a:srgbClr val="D4AF3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Golden standard</a:t>
            </a:r>
            <a:endParaRPr sz="1100" b="1" dirty="0">
              <a:solidFill>
                <a:srgbClr val="D4AF3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119301" y="2536825"/>
            <a:ext cx="5637545" cy="22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2" tIns="25729" rIns="51472" bIns="25729" anchor="t" anchorCtr="0">
            <a:spAutoFit/>
          </a:bodyPr>
          <a:lstStyle/>
          <a:p>
            <a:pPr algn="l" rtl="0"/>
            <a:r>
              <a:rPr lang="en-US" sz="11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Beyond </a:t>
            </a:r>
            <a:r>
              <a:rPr lang="en-US" sz="1100" dirty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Golden Standard:</a:t>
            </a:r>
            <a:r>
              <a:rPr lang="en-US" sz="11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l-GR" sz="1100" dirty="0" smtClean="0">
                <a:solidFill>
                  <a:srgbClr val="FF0000"/>
                </a:solidFill>
                <a:latin typeface="Arial"/>
                <a:ea typeface="Libre Baskerville"/>
                <a:cs typeface="Arial"/>
                <a:sym typeface="Libre Baskerville"/>
              </a:rPr>
              <a:t>Δ</a:t>
            </a:r>
            <a:r>
              <a:rPr lang="en-US" sz="1100" dirty="0" smtClean="0">
                <a:solidFill>
                  <a:srgbClr val="FF0000"/>
                </a:solidFill>
                <a:latin typeface="Arial"/>
                <a:ea typeface="Libre Baskerville"/>
                <a:cs typeface="Arial"/>
                <a:sym typeface="Libre Baskerville"/>
              </a:rPr>
              <a:t>(</a:t>
            </a:r>
            <a:r>
              <a:rPr lang="en-US" sz="1100" dirty="0" smtClean="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Correlation </a:t>
            </a:r>
            <a:r>
              <a:rPr lang="en-US" sz="1100" dirty="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[TPQ] </a:t>
            </a:r>
            <a:r>
              <a:rPr lang="en-US" sz="1100" dirty="0" smtClean="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)≈ </a:t>
            </a:r>
            <a:r>
              <a:rPr lang="el-GR" sz="1100" dirty="0" smtClean="0">
                <a:solidFill>
                  <a:srgbClr val="FF0000"/>
                </a:solidFill>
                <a:latin typeface="Arial"/>
                <a:ea typeface="Libre Baskerville"/>
                <a:cs typeface="Arial"/>
                <a:sym typeface="Libre Baskerville"/>
              </a:rPr>
              <a:t>Δ</a:t>
            </a:r>
            <a:r>
              <a:rPr lang="en-US" sz="1100" dirty="0" smtClean="0">
                <a:solidFill>
                  <a:srgbClr val="FF0000"/>
                </a:solidFill>
                <a:latin typeface="Arial"/>
                <a:ea typeface="Libre Baskerville"/>
                <a:cs typeface="Arial"/>
                <a:sym typeface="Libre Baskerville"/>
              </a:rPr>
              <a:t>(</a:t>
            </a:r>
            <a:r>
              <a:rPr lang="en-US" sz="1100" dirty="0" err="1" smtClean="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Breit</a:t>
            </a:r>
            <a:r>
              <a:rPr lang="en-US" sz="1100" dirty="0" smtClean="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 </a:t>
            </a:r>
            <a:r>
              <a:rPr lang="en-US" sz="1100" dirty="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≈ </a:t>
            </a:r>
            <a:r>
              <a:rPr lang="el-GR" sz="1100" dirty="0" smtClean="0">
                <a:solidFill>
                  <a:srgbClr val="FF0000"/>
                </a:solidFill>
                <a:latin typeface="Arial"/>
                <a:ea typeface="Libre Baskerville"/>
                <a:cs typeface="Arial"/>
                <a:sym typeface="Libre Baskerville"/>
              </a:rPr>
              <a:t>Δ</a:t>
            </a:r>
            <a:r>
              <a:rPr lang="en-US" sz="1100" dirty="0" smtClean="0">
                <a:solidFill>
                  <a:srgbClr val="FF0000"/>
                </a:solidFill>
                <a:latin typeface="Arial"/>
                <a:ea typeface="Libre Baskerville"/>
                <a:cs typeface="Arial"/>
                <a:sym typeface="Libre Baskerville"/>
              </a:rPr>
              <a:t>(</a:t>
            </a:r>
            <a:r>
              <a:rPr lang="en-US" sz="1100" dirty="0" smtClean="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QED) </a:t>
            </a:r>
            <a:endParaRPr sz="1100" dirty="0">
              <a:solidFill>
                <a:srgbClr val="FF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100" y="340181"/>
            <a:ext cx="525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6172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L. F </a:t>
            </a:r>
            <a:r>
              <a:rPr lang="en-US" sz="1200" baseline="6172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Pašteka</a:t>
            </a:r>
            <a:r>
              <a:rPr lang="en-US" sz="1200" baseline="6172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,</a:t>
            </a:r>
            <a:r>
              <a:rPr lang="en-US" sz="1200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 </a:t>
            </a:r>
            <a:r>
              <a:rPr lang="en-US" sz="1200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E. </a:t>
            </a:r>
            <a:r>
              <a:rPr lang="en-US" sz="1200" baseline="6172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Eliav</a:t>
            </a:r>
            <a:r>
              <a:rPr lang="en-US" sz="1200" baseline="6172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200" baseline="6172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A</a:t>
            </a:r>
            <a:r>
              <a:rPr lang="en-US" sz="1200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. </a:t>
            </a:r>
            <a:r>
              <a:rPr lang="en-US" sz="1200" baseline="6172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Borschevsky</a:t>
            </a:r>
            <a:r>
              <a:rPr lang="en-US" sz="1200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,  </a:t>
            </a:r>
            <a:r>
              <a:rPr lang="en-US" sz="1200" baseline="6172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U. </a:t>
            </a:r>
            <a:r>
              <a:rPr lang="en-US" sz="1200" baseline="6172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Kaldor</a:t>
            </a:r>
            <a:r>
              <a:rPr lang="en-US" sz="1200" baseline="6172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 and</a:t>
            </a:r>
            <a:r>
              <a:rPr lang="en-US" sz="1200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 </a:t>
            </a:r>
            <a:r>
              <a:rPr lang="en-US" sz="1200" baseline="6172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P. </a:t>
            </a:r>
            <a:r>
              <a:rPr lang="en-US" sz="1200" baseline="6172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Schwerdtfeger</a:t>
            </a:r>
            <a:r>
              <a:rPr lang="en-US" sz="1200" baseline="6172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, PRL,</a:t>
            </a:r>
            <a:r>
              <a:rPr lang="en-US" sz="1200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 </a:t>
            </a:r>
            <a:r>
              <a:rPr lang="en-US" sz="1200" baseline="6172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118,</a:t>
            </a:r>
            <a:r>
              <a:rPr lang="en-US" sz="1200" baseline="6172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 </a:t>
            </a:r>
            <a:r>
              <a:rPr lang="en-US" sz="1200" baseline="6172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023002 (2017)</a:t>
            </a:r>
            <a:endParaRPr lang="en-US" sz="1200" baseline="6172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15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00" y="22225"/>
            <a:ext cx="5334000" cy="412292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lang="en-US" sz="1200" dirty="0" smtClean="0"/>
              <a:t>Benchmark</a:t>
            </a:r>
            <a:r>
              <a:rPr sz="1200" spc="10" dirty="0" smtClean="0"/>
              <a:t> </a:t>
            </a:r>
            <a:r>
              <a:rPr sz="1200" spc="-30" dirty="0"/>
              <a:t>applications</a:t>
            </a:r>
            <a:r>
              <a:rPr sz="1200" spc="15" dirty="0"/>
              <a:t> </a:t>
            </a:r>
            <a:r>
              <a:rPr sz="1200" dirty="0"/>
              <a:t>of</a:t>
            </a:r>
            <a:r>
              <a:rPr sz="1200" spc="15" dirty="0"/>
              <a:t> </a:t>
            </a:r>
            <a:r>
              <a:rPr sz="1200" dirty="0" smtClean="0"/>
              <a:t>the</a:t>
            </a:r>
            <a:r>
              <a:rPr lang="en-US" sz="1200" dirty="0" smtClean="0"/>
              <a:t> </a:t>
            </a:r>
            <a:r>
              <a:rPr lang="en-US" sz="1200" dirty="0" err="1" smtClean="0"/>
              <a:t>multireference</a:t>
            </a:r>
            <a:r>
              <a:rPr lang="en-US" sz="1200" dirty="0" smtClean="0"/>
              <a:t> </a:t>
            </a:r>
            <a:r>
              <a:rPr sz="1200" spc="10" dirty="0" smtClean="0"/>
              <a:t> </a:t>
            </a:r>
            <a:r>
              <a:rPr lang="en-US" sz="1200" spc="10" dirty="0" smtClean="0"/>
              <a:t>F</a:t>
            </a:r>
            <a:r>
              <a:rPr sz="1200" dirty="0" smtClean="0"/>
              <a:t>S</a:t>
            </a:r>
            <a:r>
              <a:rPr sz="1200" spc="15" dirty="0" smtClean="0"/>
              <a:t> </a:t>
            </a:r>
            <a:r>
              <a:rPr sz="1200" spc="55" dirty="0"/>
              <a:t>CCSDT</a:t>
            </a:r>
            <a:r>
              <a:rPr sz="1200" spc="15" dirty="0"/>
              <a:t> </a:t>
            </a:r>
            <a:r>
              <a:rPr sz="1200" spc="-10" dirty="0" smtClean="0"/>
              <a:t>model</a:t>
            </a:r>
            <a:r>
              <a:rPr lang="en-US" sz="1200" spc="-10" dirty="0" smtClean="0"/>
              <a:t> in low sectors</a:t>
            </a:r>
            <a:endParaRPr sz="1200" spc="-10" dirty="0"/>
          </a:p>
          <a:p>
            <a:pPr marL="38100">
              <a:lnSpc>
                <a:spcPct val="100000"/>
              </a:lnSpc>
              <a:spcBef>
                <a:spcPts val="229"/>
              </a:spcBef>
            </a:pPr>
            <a:r>
              <a:rPr sz="900" spc="-10" dirty="0">
                <a:latin typeface="Arial"/>
                <a:cs typeface="Arial"/>
              </a:rPr>
              <a:t>Ionization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potentials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and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excitation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energies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Tl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and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Pb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atoms,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cm</a:t>
            </a:r>
            <a:r>
              <a:rPr sz="900" spc="-30" baseline="37037" dirty="0">
                <a:latin typeface="Lucida Sans Unicode"/>
                <a:cs typeface="Lucida Sans Unicode"/>
              </a:rPr>
              <a:t>−</a:t>
            </a:r>
            <a:r>
              <a:rPr sz="900" spc="-30" baseline="37037" dirty="0">
                <a:latin typeface="Arial"/>
                <a:cs typeface="Arial"/>
              </a:rPr>
              <a:t>1</a:t>
            </a:r>
            <a:endParaRPr sz="900" baseline="37037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4100" y="555625"/>
            <a:ext cx="381000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A.</a:t>
            </a:r>
            <a:r>
              <a:rPr sz="700" spc="3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00" spc="-1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Oleynichenko</a:t>
            </a:r>
            <a:r>
              <a:rPr sz="700" spc="-1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</a:t>
            </a:r>
            <a:r>
              <a:rPr sz="700" spc="3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A.</a:t>
            </a:r>
            <a:r>
              <a:rPr sz="700" spc="4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Zaitsevskii</a:t>
            </a:r>
            <a:r>
              <a:rPr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</a:t>
            </a:r>
            <a:r>
              <a:rPr sz="700" spc="3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L.</a:t>
            </a:r>
            <a:r>
              <a:rPr sz="700" spc="3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V.</a:t>
            </a:r>
            <a:r>
              <a:rPr sz="700" spc="4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Skripnikov</a:t>
            </a:r>
            <a:r>
              <a:rPr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</a:t>
            </a:r>
            <a:r>
              <a:rPr sz="700" spc="3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E.</a:t>
            </a:r>
            <a:r>
              <a:rPr sz="700" spc="3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Eliav</a:t>
            </a:r>
            <a:r>
              <a:rPr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</a:t>
            </a:r>
            <a:r>
              <a:rPr sz="700" spc="4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Symmetry</a:t>
            </a:r>
            <a:r>
              <a:rPr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</a:t>
            </a:r>
            <a:r>
              <a:rPr sz="700" spc="3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12(7),</a:t>
            </a:r>
            <a:r>
              <a:rPr sz="700" spc="3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00" spc="-1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1101</a:t>
            </a:r>
            <a:r>
              <a:rPr sz="700" spc="4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00" spc="-1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(2020</a:t>
            </a:r>
            <a:r>
              <a:rPr lang="en-US" sz="700" spc="-1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</a:t>
            </a:r>
            <a:endParaRPr sz="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44700" y="814312"/>
            <a:ext cx="3395345" cy="1885950"/>
            <a:chOff x="1191679" y="814312"/>
            <a:chExt cx="3395345" cy="18859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1679" y="814312"/>
              <a:ext cx="3394779" cy="18853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36863" y="1474330"/>
              <a:ext cx="1884045" cy="1191895"/>
            </a:xfrm>
            <a:custGeom>
              <a:avLst/>
              <a:gdLst/>
              <a:ahLst/>
              <a:cxnLst/>
              <a:rect l="l" t="t" r="r" b="b"/>
              <a:pathLst>
                <a:path w="1884045" h="1191895">
                  <a:moveTo>
                    <a:pt x="262839" y="771029"/>
                  </a:moveTo>
                  <a:lnTo>
                    <a:pt x="0" y="771029"/>
                  </a:lnTo>
                  <a:lnTo>
                    <a:pt x="0" y="1191590"/>
                  </a:lnTo>
                  <a:lnTo>
                    <a:pt x="131419" y="1191590"/>
                  </a:lnTo>
                  <a:lnTo>
                    <a:pt x="262839" y="1191590"/>
                  </a:lnTo>
                  <a:lnTo>
                    <a:pt x="262839" y="771029"/>
                  </a:lnTo>
                  <a:close/>
                </a:path>
                <a:path w="1884045" h="1191895">
                  <a:moveTo>
                    <a:pt x="262839" y="385508"/>
                  </a:moveTo>
                  <a:lnTo>
                    <a:pt x="0" y="385508"/>
                  </a:lnTo>
                  <a:lnTo>
                    <a:pt x="0" y="604545"/>
                  </a:lnTo>
                  <a:lnTo>
                    <a:pt x="131419" y="604545"/>
                  </a:lnTo>
                  <a:lnTo>
                    <a:pt x="262839" y="604545"/>
                  </a:lnTo>
                  <a:lnTo>
                    <a:pt x="262839" y="385508"/>
                  </a:lnTo>
                  <a:close/>
                </a:path>
                <a:path w="1884045" h="1191895">
                  <a:moveTo>
                    <a:pt x="1883752" y="771029"/>
                  </a:moveTo>
                  <a:lnTo>
                    <a:pt x="753503" y="771029"/>
                  </a:lnTo>
                  <a:lnTo>
                    <a:pt x="753503" y="1191590"/>
                  </a:lnTo>
                  <a:lnTo>
                    <a:pt x="1318628" y="1191590"/>
                  </a:lnTo>
                  <a:lnTo>
                    <a:pt x="1883752" y="1191590"/>
                  </a:lnTo>
                  <a:lnTo>
                    <a:pt x="1883752" y="771029"/>
                  </a:lnTo>
                  <a:close/>
                </a:path>
                <a:path w="1884045" h="1191895">
                  <a:moveTo>
                    <a:pt x="1883752" y="367995"/>
                  </a:moveTo>
                  <a:lnTo>
                    <a:pt x="753503" y="367995"/>
                  </a:lnTo>
                  <a:lnTo>
                    <a:pt x="753503" y="587032"/>
                  </a:lnTo>
                  <a:lnTo>
                    <a:pt x="1318628" y="587032"/>
                  </a:lnTo>
                  <a:lnTo>
                    <a:pt x="1883752" y="587032"/>
                  </a:lnTo>
                  <a:lnTo>
                    <a:pt x="1883752" y="367995"/>
                  </a:lnTo>
                  <a:close/>
                </a:path>
                <a:path w="1884045" h="1191895">
                  <a:moveTo>
                    <a:pt x="1883752" y="0"/>
                  </a:moveTo>
                  <a:lnTo>
                    <a:pt x="753503" y="0"/>
                  </a:lnTo>
                  <a:lnTo>
                    <a:pt x="753503" y="219036"/>
                  </a:lnTo>
                  <a:lnTo>
                    <a:pt x="1318628" y="219036"/>
                  </a:lnTo>
                  <a:lnTo>
                    <a:pt x="1883752" y="219036"/>
                  </a:lnTo>
                  <a:lnTo>
                    <a:pt x="1883752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60459" y="2148971"/>
              <a:ext cx="1008380" cy="526415"/>
            </a:xfrm>
            <a:custGeom>
              <a:avLst/>
              <a:gdLst/>
              <a:ahLst/>
              <a:cxnLst/>
              <a:rect l="l" t="t" r="r" b="b"/>
              <a:pathLst>
                <a:path w="1008379" h="526414">
                  <a:moveTo>
                    <a:pt x="732475" y="0"/>
                  </a:moveTo>
                  <a:lnTo>
                    <a:pt x="732475" y="78330"/>
                  </a:lnTo>
                  <a:lnTo>
                    <a:pt x="0" y="78330"/>
                  </a:lnTo>
                  <a:lnTo>
                    <a:pt x="0" y="447374"/>
                  </a:lnTo>
                  <a:lnTo>
                    <a:pt x="732475" y="447374"/>
                  </a:lnTo>
                  <a:lnTo>
                    <a:pt x="732475" y="525877"/>
                  </a:lnTo>
                  <a:lnTo>
                    <a:pt x="1007771" y="262852"/>
                  </a:lnTo>
                  <a:lnTo>
                    <a:pt x="732475" y="0"/>
                  </a:lnTo>
                  <a:close/>
                </a:path>
              </a:pathLst>
            </a:custGeom>
            <a:solidFill>
              <a:srgbClr val="B3C6D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60459" y="2148971"/>
              <a:ext cx="1008380" cy="526415"/>
            </a:xfrm>
            <a:custGeom>
              <a:avLst/>
              <a:gdLst/>
              <a:ahLst/>
              <a:cxnLst/>
              <a:rect l="l" t="t" r="r" b="b"/>
              <a:pathLst>
                <a:path w="1008379" h="526414">
                  <a:moveTo>
                    <a:pt x="0" y="78330"/>
                  </a:moveTo>
                  <a:lnTo>
                    <a:pt x="732475" y="78330"/>
                  </a:lnTo>
                  <a:lnTo>
                    <a:pt x="732475" y="0"/>
                  </a:lnTo>
                  <a:lnTo>
                    <a:pt x="1007771" y="262852"/>
                  </a:lnTo>
                  <a:lnTo>
                    <a:pt x="732475" y="525877"/>
                  </a:lnTo>
                  <a:lnTo>
                    <a:pt x="732475" y="447374"/>
                  </a:lnTo>
                  <a:lnTo>
                    <a:pt x="0" y="447374"/>
                  </a:lnTo>
                  <a:lnTo>
                    <a:pt x="0" y="78330"/>
                  </a:lnTo>
                  <a:close/>
                </a:path>
              </a:pathLst>
            </a:custGeom>
            <a:ln w="8936">
              <a:solidFill>
                <a:srgbClr val="6A5D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00371" y="2232025"/>
            <a:ext cx="4425729" cy="5245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3810" algn="l">
              <a:lnSpc>
                <a:spcPct val="100000"/>
              </a:lnSpc>
              <a:spcBef>
                <a:spcPts val="130"/>
              </a:spcBef>
            </a:pPr>
            <a:r>
              <a:rPr lang="en-US" sz="550" b="1" dirty="0" smtClean="0">
                <a:latin typeface="Arial"/>
                <a:cs typeface="Arial"/>
              </a:rPr>
              <a:t>                       </a:t>
            </a:r>
            <a:r>
              <a:rPr sz="550" b="1" dirty="0" smtClean="0">
                <a:latin typeface="Arial"/>
                <a:cs typeface="Arial"/>
              </a:rPr>
              <a:t>CCSD</a:t>
            </a:r>
            <a:r>
              <a:rPr sz="550" b="1" spc="55" dirty="0" smtClean="0">
                <a:latin typeface="Arial"/>
                <a:cs typeface="Arial"/>
              </a:rPr>
              <a:t> </a:t>
            </a:r>
            <a:r>
              <a:rPr sz="550" b="1" dirty="0">
                <a:latin typeface="Arial"/>
                <a:cs typeface="Arial"/>
              </a:rPr>
              <a:t>→</a:t>
            </a:r>
            <a:r>
              <a:rPr sz="550" b="1" spc="60" dirty="0">
                <a:latin typeface="Arial"/>
                <a:cs typeface="Arial"/>
              </a:rPr>
              <a:t> </a:t>
            </a:r>
            <a:r>
              <a:rPr sz="550" b="1" spc="-10" dirty="0" smtClean="0">
                <a:latin typeface="Arial"/>
                <a:cs typeface="Arial"/>
              </a:rPr>
              <a:t>CCSDT</a:t>
            </a:r>
            <a:r>
              <a:rPr lang="en-US" sz="550" b="1" spc="-10" dirty="0" smtClean="0">
                <a:latin typeface="Arial"/>
                <a:cs typeface="Arial"/>
              </a:rPr>
              <a:t>          </a:t>
            </a:r>
            <a:endParaRPr sz="550" dirty="0">
              <a:latin typeface="Arial"/>
              <a:cs typeface="Arial"/>
            </a:endParaRPr>
          </a:p>
          <a:p>
            <a:pPr marL="2997200" marR="445770" algn="l">
              <a:lnSpc>
                <a:spcPct val="100000"/>
              </a:lnSpc>
              <a:spcBef>
                <a:spcPts val="5"/>
              </a:spcBef>
            </a:pPr>
            <a:r>
              <a:rPr sz="550" b="1" dirty="0" smtClean="0">
                <a:solidFill>
                  <a:srgbClr val="C8201D"/>
                </a:solidFill>
                <a:latin typeface="Arial"/>
                <a:cs typeface="Arial"/>
              </a:rPr>
              <a:t>few</a:t>
            </a:r>
            <a:r>
              <a:rPr sz="550" b="1" spc="70" dirty="0" smtClean="0">
                <a:solidFill>
                  <a:srgbClr val="C8201D"/>
                </a:solidFill>
                <a:latin typeface="Arial"/>
                <a:cs typeface="Arial"/>
              </a:rPr>
              <a:t> </a:t>
            </a:r>
            <a:r>
              <a:rPr sz="550" b="1" dirty="0">
                <a:solidFill>
                  <a:srgbClr val="C8201D"/>
                </a:solidFill>
                <a:latin typeface="Arial"/>
                <a:cs typeface="Arial"/>
              </a:rPr>
              <a:t>meV</a:t>
            </a:r>
            <a:r>
              <a:rPr sz="550" b="1" spc="70" dirty="0">
                <a:solidFill>
                  <a:srgbClr val="C8201D"/>
                </a:solidFill>
                <a:latin typeface="Arial"/>
                <a:cs typeface="Arial"/>
              </a:rPr>
              <a:t> </a:t>
            </a:r>
            <a:r>
              <a:rPr sz="550" b="1" spc="-10" dirty="0">
                <a:solidFill>
                  <a:srgbClr val="C8201D"/>
                </a:solidFill>
                <a:latin typeface="Arial"/>
                <a:cs typeface="Arial"/>
              </a:rPr>
              <a:t>accuracy</a:t>
            </a:r>
            <a:r>
              <a:rPr sz="550" b="1" spc="500" dirty="0">
                <a:solidFill>
                  <a:srgbClr val="C8201D"/>
                </a:solidFill>
                <a:latin typeface="Arial"/>
                <a:cs typeface="Arial"/>
              </a:rPr>
              <a:t> </a:t>
            </a:r>
            <a:endParaRPr lang="en-US" sz="550" b="1" spc="500" dirty="0" smtClean="0">
              <a:solidFill>
                <a:srgbClr val="C8201D"/>
              </a:solidFill>
              <a:latin typeface="Arial"/>
              <a:cs typeface="Arial"/>
            </a:endParaRPr>
          </a:p>
          <a:p>
            <a:pPr marL="2997200" marR="445770" algn="l">
              <a:lnSpc>
                <a:spcPct val="100000"/>
              </a:lnSpc>
              <a:spcBef>
                <a:spcPts val="5"/>
              </a:spcBef>
            </a:pPr>
            <a:r>
              <a:rPr sz="550" b="1" spc="-10" dirty="0" smtClean="0">
                <a:solidFill>
                  <a:srgbClr val="C8201D"/>
                </a:solidFill>
                <a:latin typeface="Arial"/>
                <a:cs typeface="Arial"/>
              </a:rPr>
              <a:t>achieved</a:t>
            </a:r>
            <a:r>
              <a:rPr lang="en-US" sz="550" b="1" spc="-10" dirty="0" smtClean="0">
                <a:solidFill>
                  <a:srgbClr val="C8201D"/>
                </a:solidFill>
                <a:latin typeface="Arial"/>
                <a:cs typeface="Arial"/>
              </a:rPr>
              <a:t>       </a:t>
            </a:r>
            <a:endParaRPr sz="550" dirty="0">
              <a:latin typeface="Arial"/>
              <a:cs typeface="Arial"/>
            </a:endParaRPr>
          </a:p>
          <a:p>
            <a:pPr marL="982980">
              <a:lnSpc>
                <a:spcPct val="100000"/>
              </a:lnSpc>
            </a:pPr>
            <a:endParaRPr lang="en-US" sz="550" dirty="0">
              <a:latin typeface="Arial"/>
              <a:cs typeface="Arial"/>
            </a:endParaRPr>
          </a:p>
          <a:p>
            <a:pPr marL="982980">
              <a:lnSpc>
                <a:spcPct val="100000"/>
              </a:lnSpc>
            </a:pPr>
            <a:endParaRPr lang="en-US" sz="550" dirty="0" smtClean="0">
              <a:latin typeface="Arial"/>
              <a:cs typeface="Arial"/>
            </a:endParaRPr>
          </a:p>
          <a:p>
            <a:pPr marL="982980">
              <a:lnSpc>
                <a:spcPct val="100000"/>
              </a:lnSpc>
            </a:pPr>
            <a:endParaRPr lang="en-US" sz="5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900" y="3040524"/>
            <a:ext cx="3450006" cy="182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/>
                <a:cs typeface="Arial"/>
              </a:rPr>
              <a:t>[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47] A.</a:t>
            </a:r>
            <a:r>
              <a:rPr kumimoji="0" lang="en-US" sz="600" b="0" i="0" u="none" strike="noStrike" kern="0" cap="none" spc="2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6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Landau,</a:t>
            </a:r>
            <a:r>
              <a:rPr kumimoji="0" lang="en-US" sz="600" b="0" i="0" u="none" strike="noStrike" kern="0" cap="none" spc="25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E.</a:t>
            </a:r>
            <a:r>
              <a:rPr kumimoji="0" lang="en-US" sz="600" b="0" i="0" u="none" strike="noStrike" kern="0" cap="none" spc="25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Eliav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lang="en-US" sz="600" b="0" i="0" u="none" strike="noStrike" kern="0" cap="none" spc="25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Y.</a:t>
            </a:r>
            <a:r>
              <a:rPr kumimoji="0" lang="en-US" sz="600" b="0" i="0" u="none" strike="noStrike" kern="0" cap="none" spc="2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6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Ishikawa,</a:t>
            </a:r>
            <a:r>
              <a:rPr kumimoji="0" lang="en-US" sz="600" b="0" i="0" u="none" strike="noStrike" kern="0" cap="none" spc="25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U.</a:t>
            </a:r>
            <a:r>
              <a:rPr kumimoji="0" lang="en-US" sz="600" b="0" i="0" u="none" strike="noStrike" kern="0" cap="none" spc="25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Kaldor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lang="en-US" sz="600" b="0" i="0" u="none" strike="noStrike" kern="0" cap="none" spc="25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J.</a:t>
            </a:r>
            <a:r>
              <a:rPr kumimoji="0" lang="en-US" sz="600" b="0" i="0" u="none" strike="noStrike" kern="0" cap="none" spc="25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Chem.</a:t>
            </a:r>
            <a:r>
              <a:rPr kumimoji="0" lang="en-US" sz="600" b="0" i="0" u="none" strike="noStrike" kern="0" cap="none" spc="75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Phys.</a:t>
            </a:r>
            <a:r>
              <a:rPr kumimoji="0" lang="en-US" sz="600" b="0" i="0" u="none" strike="noStrike" kern="0" cap="none" spc="8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114, ,</a:t>
            </a:r>
            <a:r>
              <a:rPr kumimoji="0" lang="en-US" sz="6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2977</a:t>
            </a:r>
            <a:r>
              <a:rPr kumimoji="0" lang="en-US" sz="600" b="0" i="0" u="none" strike="noStrike" kern="0" cap="none" spc="2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6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(2001)</a:t>
            </a: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ts val="675"/>
              </a:lnSpc>
            </a:pPr>
            <a:r>
              <a:rPr lang="en-US" sz="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[84] </a:t>
            </a:r>
            <a:r>
              <a:rPr sz="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J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.</a:t>
            </a:r>
            <a:r>
              <a:rPr sz="600" spc="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E.</a:t>
            </a:r>
            <a:r>
              <a:rPr sz="6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Sansonetti,</a:t>
            </a:r>
            <a:r>
              <a:rPr sz="6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W.</a:t>
            </a:r>
            <a:r>
              <a:rPr sz="6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C.</a:t>
            </a:r>
            <a:r>
              <a:rPr sz="6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Martin,</a:t>
            </a:r>
            <a:r>
              <a:rPr sz="6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J.</a:t>
            </a:r>
            <a:r>
              <a:rPr sz="6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Phys.</a:t>
            </a:r>
            <a:r>
              <a:rPr sz="600" spc="1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Chem.</a:t>
            </a:r>
            <a:r>
              <a:rPr sz="600" spc="9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Ref.</a:t>
            </a:r>
            <a:r>
              <a:rPr sz="600" spc="1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Data,</a:t>
            </a:r>
            <a:r>
              <a:rPr sz="6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34,</a:t>
            </a:r>
            <a:r>
              <a:rPr sz="6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1559</a:t>
            </a:r>
            <a:r>
              <a:rPr sz="6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(</a:t>
            </a:r>
            <a:r>
              <a:rPr sz="600" spc="-1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2005</a:t>
            </a:r>
            <a:r>
              <a:rPr lang="en-US" sz="600" spc="-1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)</a:t>
            </a:r>
            <a:endParaRPr sz="600" dirty="0">
              <a:solidFill>
                <a:schemeClr val="tx2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1300" y="2686993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98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hJax_SansSerif"/>
                <a:cs typeface="MathJax_SansSerif"/>
              </a:rPr>
              <a:t>GRECP+FSCCSDT+natural</a:t>
            </a:r>
            <a:r>
              <a:rPr kumimoji="0" lang="en-US" sz="9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hJax_SansSerif"/>
                <a:cs typeface="MathJax_SansSerif"/>
              </a:rPr>
              <a:t> orbitals (NO): </a:t>
            </a:r>
          </a:p>
          <a:p>
            <a:pPr marL="98298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hJax_SansSerif"/>
                <a:cs typeface="MathJax_SansSerif"/>
              </a:rPr>
              <a:t>the most </a:t>
            </a:r>
            <a:r>
              <a:rPr lang="en-US" sz="900" dirty="0" smtClean="0">
                <a:solidFill>
                  <a:srgbClr val="FF0000"/>
                </a:solidFill>
                <a:latin typeface="MathJax_SansSerif"/>
                <a:cs typeface="MathJax_SansSerif"/>
              </a:rPr>
              <a:t>accurate</a:t>
            </a:r>
            <a:r>
              <a:rPr kumimoji="0" lang="en-US" sz="9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hJax_SansSerif"/>
                <a:cs typeface="MathJax_SansSerif"/>
              </a:rPr>
              <a:t> calculations of non-alkali atoms?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" y="1241425"/>
            <a:ext cx="1920207" cy="14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500" y="860425"/>
            <a:ext cx="2133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Pb</a:t>
            </a:r>
            <a:r>
              <a:rPr lang="en-US" sz="800" i="1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+2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(0,0)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→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Pb</a:t>
            </a:r>
            <a:r>
              <a:rPr lang="en-US" sz="800" i="1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+1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(0,1)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→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Pb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(0,2)</a:t>
            </a:r>
          </a:p>
          <a:p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Tl</a:t>
            </a:r>
            <a:r>
              <a:rPr lang="en-US" sz="800" i="1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+1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(0,0)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→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Tl(0,1)</a:t>
            </a:r>
            <a:endParaRPr lang="en-US" sz="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048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36095</TotalTime>
  <Words>1949</Words>
  <Application>Microsoft Office PowerPoint</Application>
  <PresentationFormat>Custom</PresentationFormat>
  <Paragraphs>314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Document</vt:lpstr>
      <vt:lpstr>Equation</vt:lpstr>
      <vt:lpstr>Highly precise atomic calculations of heavy and superheavy elements: status and perspectives</vt:lpstr>
      <vt:lpstr>PowerPoint Presentation</vt:lpstr>
      <vt:lpstr>PowerPoint Presentation</vt:lpstr>
      <vt:lpstr>Relativistic Hamiltonian revised:  generalized relativistic effective-core/pseudo- potentials (GRECP/GRPP)</vt:lpstr>
      <vt:lpstr>Relativistic coupled cluster as a benchmark method for solution of SE:</vt:lpstr>
      <vt:lpstr>Relativistic coupled cluster as a benchmark method for solution of SE:</vt:lpstr>
      <vt:lpstr>Variants of the benchmark relativistic coupled cluster methods </vt:lpstr>
      <vt:lpstr>Relativistic SR-CCSDTQP (+Breit+QED) : Reaching meV accuracy in IP of Au</vt:lpstr>
      <vt:lpstr>Benchmark applications of the multireference  FS CCSDT model in low sectors Ionization potentials and excitation energies of the Tl and Pb atoms, cm−1</vt:lpstr>
      <vt:lpstr>0h3p sector: refinement of the quadrupole moments of Bi isotopes</vt:lpstr>
      <vt:lpstr>Benchmarking of SHEs: Theoretical Uncertainty Estimates </vt:lpstr>
      <vt:lpstr>IPs and EA (eV) of Nh: FS-CCSDT versus SR-CCSDTQ FSCC: Kaygorodov, et al, PRA,105,062805 (2022)  |  SRCC: Guo, et al, JPB, 55, 155003 (2022)</vt:lpstr>
      <vt:lpstr>SR-CCSDTQ(+Breit+QED): IPs and EAs (eV) of In, Tl, and Nh</vt:lpstr>
      <vt:lpstr>IP &amp; EA of Oganesson: convergence of benchmark approaches</vt:lpstr>
      <vt:lpstr>Molecular benchmark CC applications: excited states of the ThO  Term energies Te , cm−1 [A. Zaitsevskii, A. V. Oleynichenko, E. Eliav, Mol. Phys. e2236246 (2023)]</vt:lpstr>
      <vt:lpstr>Molecular applications: excited states of the ThO molecule Lifetimes of excited states [A. Zaitsevskii, A. V. Oleynichenko, E. Eliav, Mol. Phys. e2236246 (2023)]</vt:lpstr>
      <vt:lpstr>Benchmark calculations for SHE molecules: an easy way with GRECP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advances in relativistic coupled cluster methods for open shell states</dc:title>
  <dc:creator>gray A. V. Oleynichenko  A. V. Zaitsevskii, L. V. Skripnikov, A. S. Rumyantsev,  Yu. V. Lomachuk, N. S. Mosyagin, E. Eliav, A. V. Titov  NRC ``Kurchatov Institute'' – PNPI, Quantum Physics and Chemistry Department  Moscow Institute of Physics and Technology</dc:creator>
  <cp:lastModifiedBy>Ephraim Eliav</cp:lastModifiedBy>
  <cp:revision>328</cp:revision>
  <dcterms:created xsi:type="dcterms:W3CDTF">2024-09-19T09:20:00Z</dcterms:created>
  <dcterms:modified xsi:type="dcterms:W3CDTF">2024-11-21T05:16:55Z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2024-07-04T00:00:00Z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2024-09-19T00:00:00Z</vt:filetime>
  </property>
  <property fmtid="{D5CDD505-2E9C-101B-9397-08002B2CF9AE}" pid="5" name="PTEX.Fullbanner">
    <vt:lpwstr>This is pdfTeX, Version 3.141592653-2.6-1.40.25 (TeX Live 2023) kpathsea version 6.3.5</vt:lpwstr>
  </property>
  <property fmtid="{D5CDD505-2E9C-101B-9397-08002B2CF9AE}" pid="6" name="Producer">
    <vt:lpwstr>pdfTeX-1.40.25</vt:lpwstr>
  </property>
</Properties>
</file>