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5" r:id="rId2"/>
  </p:sldMasterIdLst>
  <p:notesMasterIdLst>
    <p:notesMasterId r:id="rId49"/>
  </p:notesMasterIdLst>
  <p:sldIdLst>
    <p:sldId id="256" r:id="rId3"/>
    <p:sldId id="490" r:id="rId4"/>
    <p:sldId id="257" r:id="rId5"/>
    <p:sldId id="518" r:id="rId6"/>
    <p:sldId id="520" r:id="rId7"/>
    <p:sldId id="516" r:id="rId8"/>
    <p:sldId id="576" r:id="rId9"/>
    <p:sldId id="521" r:id="rId10"/>
    <p:sldId id="558" r:id="rId11"/>
    <p:sldId id="531" r:id="rId12"/>
    <p:sldId id="519" r:id="rId13"/>
    <p:sldId id="524" r:id="rId14"/>
    <p:sldId id="526" r:id="rId15"/>
    <p:sldId id="527" r:id="rId16"/>
    <p:sldId id="528" r:id="rId17"/>
    <p:sldId id="530" r:id="rId18"/>
    <p:sldId id="529" r:id="rId19"/>
    <p:sldId id="533" r:id="rId20"/>
    <p:sldId id="532" r:id="rId21"/>
    <p:sldId id="559" r:id="rId22"/>
    <p:sldId id="525" r:id="rId23"/>
    <p:sldId id="540" r:id="rId24"/>
    <p:sldId id="543" r:id="rId25"/>
    <p:sldId id="541" r:id="rId26"/>
    <p:sldId id="553" r:id="rId27"/>
    <p:sldId id="546" r:id="rId28"/>
    <p:sldId id="547" r:id="rId29"/>
    <p:sldId id="545" r:id="rId30"/>
    <p:sldId id="560" r:id="rId31"/>
    <p:sldId id="578" r:id="rId32"/>
    <p:sldId id="579" r:id="rId33"/>
    <p:sldId id="567" r:id="rId34"/>
    <p:sldId id="568" r:id="rId35"/>
    <p:sldId id="570" r:id="rId36"/>
    <p:sldId id="574" r:id="rId37"/>
    <p:sldId id="572" r:id="rId38"/>
    <p:sldId id="573" r:id="rId39"/>
    <p:sldId id="569" r:id="rId40"/>
    <p:sldId id="575" r:id="rId41"/>
    <p:sldId id="564" r:id="rId42"/>
    <p:sldId id="561" r:id="rId43"/>
    <p:sldId id="549" r:id="rId44"/>
    <p:sldId id="577" r:id="rId45"/>
    <p:sldId id="515" r:id="rId46"/>
    <p:sldId id="556" r:id="rId47"/>
    <p:sldId id="557" r:id="rId4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7956E"/>
    <a:srgbClr val="DF5D1E"/>
    <a:srgbClr val="B29BFF"/>
    <a:srgbClr val="67ABFF"/>
    <a:srgbClr val="66ACFF"/>
    <a:srgbClr val="885BFF"/>
    <a:srgbClr val="67C969"/>
    <a:srgbClr val="95DBA1"/>
    <a:srgbClr val="AF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029" autoAdjust="0"/>
  </p:normalViewPr>
  <p:slideViewPr>
    <p:cSldViewPr snapToGrid="0">
      <p:cViewPr>
        <p:scale>
          <a:sx n="105" d="100"/>
          <a:sy n="105" d="100"/>
        </p:scale>
        <p:origin x="726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-215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/>
              <a:t>RTC3 collections in</a:t>
            </a:r>
            <a:r>
              <a:rPr lang="en-US" altLang="zh-CN" baseline="0" dirty="0"/>
              <a:t> 2023 </a:t>
            </a:r>
            <a:endParaRPr lang="zh-CN" alt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scatterChart>
        <c:scatterStyle val="lineMarker"/>
        <c:varyColors val="0"/>
        <c:ser>
          <c:idx val="1"/>
          <c:order val="0"/>
          <c:tx>
            <c:v>Bp=2.10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50800">
                <a:solidFill>
                  <a:schemeClr val="accent2"/>
                </a:solidFill>
              </a:ln>
              <a:effectLst/>
            </c:spPr>
          </c:marker>
          <c:xVal>
            <c:numRef>
              <c:f>Sheet1!$K$6:$K$7</c:f>
              <c:numCache>
                <c:formatCode>General</c:formatCode>
                <c:ptCount val="2"/>
                <c:pt idx="0">
                  <c:v>47</c:v>
                </c:pt>
                <c:pt idx="1">
                  <c:v>110</c:v>
                </c:pt>
              </c:numCache>
            </c:numRef>
          </c:xVal>
          <c:yVal>
            <c:numRef>
              <c:f>Sheet1!$L$6:$L$7</c:f>
              <c:numCache>
                <c:formatCode>General</c:formatCode>
                <c:ptCount val="2"/>
                <c:pt idx="0">
                  <c:v>25</c:v>
                </c:pt>
                <c:pt idx="1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FDD5-4B54-9BEB-0AD32A579B87}"/>
            </c:ext>
          </c:extLst>
        </c:ser>
        <c:ser>
          <c:idx val="0"/>
          <c:order val="1"/>
          <c:tx>
            <c:v>Bp=2.091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0800">
                <a:solidFill>
                  <a:schemeClr val="accent1"/>
                </a:solidFill>
              </a:ln>
              <a:effectLst/>
            </c:spPr>
          </c:marker>
          <c:xVal>
            <c:numRef>
              <c:f>Sheet1!$K$3:$K$5</c:f>
              <c:numCache>
                <c:formatCode>General</c:formatCode>
                <c:ptCount val="3"/>
                <c:pt idx="0">
                  <c:v>66</c:v>
                </c:pt>
                <c:pt idx="1">
                  <c:v>51</c:v>
                </c:pt>
                <c:pt idx="2">
                  <c:v>41</c:v>
                </c:pt>
              </c:numCache>
            </c:numRef>
          </c:xVal>
          <c:yVal>
            <c:numRef>
              <c:f>Sheet1!$L$3:$L$5</c:f>
              <c:numCache>
                <c:formatCode>General</c:formatCode>
                <c:ptCount val="3"/>
                <c:pt idx="0">
                  <c:v>41</c:v>
                </c:pt>
                <c:pt idx="1">
                  <c:v>27</c:v>
                </c:pt>
                <c:pt idx="2">
                  <c:v>21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FDD5-4B54-9BEB-0AD32A579B8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4841807"/>
        <c:axId val="1094842223"/>
      </c:scatterChart>
      <c:valAx>
        <c:axId val="1094841807"/>
        <c:scaling>
          <c:orientation val="minMax"/>
          <c:max val="120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94842223"/>
        <c:crosses val="autoZero"/>
        <c:crossBetween val="midCat"/>
      </c:valAx>
      <c:valAx>
        <c:axId val="1094842223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9484180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dirty="0"/>
              <a:t>RTC3 collections in 2024 </a:t>
            </a:r>
            <a:endParaRPr lang="zh-CN" altLang="en-US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63500">
                <a:solidFill>
                  <a:schemeClr val="accent1"/>
                </a:solidFill>
              </a:ln>
              <a:effectLst/>
            </c:spPr>
          </c:marker>
          <c:xVal>
            <c:numRef>
              <c:f>Sheet1!$K$9:$K$12</c:f>
              <c:numCache>
                <c:formatCode>General</c:formatCode>
                <c:ptCount val="4"/>
                <c:pt idx="0">
                  <c:v>62</c:v>
                </c:pt>
                <c:pt idx="1">
                  <c:v>110</c:v>
                </c:pt>
                <c:pt idx="2">
                  <c:v>93</c:v>
                </c:pt>
                <c:pt idx="3">
                  <c:v>93</c:v>
                </c:pt>
              </c:numCache>
            </c:numRef>
          </c:xVal>
          <c:yVal>
            <c:numRef>
              <c:f>Sheet1!$L$9:$L$12</c:f>
              <c:numCache>
                <c:formatCode>General</c:formatCode>
                <c:ptCount val="4"/>
                <c:pt idx="0">
                  <c:v>13</c:v>
                </c:pt>
                <c:pt idx="1">
                  <c:v>15</c:v>
                </c:pt>
                <c:pt idx="2">
                  <c:v>15</c:v>
                </c:pt>
                <c:pt idx="3">
                  <c:v>40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F72-4149-8FCC-5E34F852D0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4841807"/>
        <c:axId val="1094842223"/>
      </c:scatterChart>
      <c:valAx>
        <c:axId val="1094841807"/>
        <c:scaling>
          <c:orientation val="minMax"/>
          <c:max val="120"/>
          <c:min val="2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94842223"/>
        <c:crosses val="autoZero"/>
        <c:crossBetween val="midCat"/>
      </c:valAx>
      <c:valAx>
        <c:axId val="1094842223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9484180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altLang="zh-CN" sz="1800" dirty="0"/>
              <a:t>New RTC4</a:t>
            </a:r>
            <a:r>
              <a:rPr lang="zh-CN" altLang="en-US" sz="1800" baseline="0" dirty="0"/>
              <a:t> </a:t>
            </a:r>
            <a:r>
              <a:rPr lang="en-US" altLang="zh-CN" sz="1800" baseline="0" dirty="0"/>
              <a:t>collections</a:t>
            </a:r>
            <a:r>
              <a:rPr lang="en-US" altLang="zh-CN" sz="1800" dirty="0"/>
              <a:t> </a:t>
            </a:r>
            <a:endParaRPr lang="zh-CN" altLang="en-US" sz="1800" dirty="0"/>
          </a:p>
        </c:rich>
      </c:tx>
      <c:layout>
        <c:manualLayout>
          <c:xMode val="edge"/>
          <c:yMode val="edge"/>
          <c:x val="0.31189263420388263"/>
          <c:y val="6.156349462511103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zh-CN"/>
        </a:p>
      </c:txPr>
    </c:title>
    <c:autoTitleDeleted val="0"/>
    <c:plotArea>
      <c:layout/>
      <c:scatterChart>
        <c:scatterStyle val="lineMarker"/>
        <c:varyColors val="0"/>
        <c:ser>
          <c:idx val="2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Sheet1!$K$3:$K$7</c:f>
              <c:numCache>
                <c:formatCode>General</c:formatCode>
                <c:ptCount val="5"/>
                <c:pt idx="0">
                  <c:v>66</c:v>
                </c:pt>
                <c:pt idx="1">
                  <c:v>51</c:v>
                </c:pt>
                <c:pt idx="2">
                  <c:v>41</c:v>
                </c:pt>
                <c:pt idx="3">
                  <c:v>47</c:v>
                </c:pt>
                <c:pt idx="4">
                  <c:v>110</c:v>
                </c:pt>
              </c:numCache>
            </c:numRef>
          </c:xVal>
          <c:yVal>
            <c:numRef>
              <c:f>Sheet1!$L$3:$L$7</c:f>
              <c:numCache>
                <c:formatCode>General</c:formatCode>
                <c:ptCount val="5"/>
                <c:pt idx="0">
                  <c:v>41</c:v>
                </c:pt>
                <c:pt idx="1">
                  <c:v>27</c:v>
                </c:pt>
                <c:pt idx="2">
                  <c:v>21</c:v>
                </c:pt>
                <c:pt idx="3">
                  <c:v>25</c:v>
                </c:pt>
                <c:pt idx="4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A320-4C43-BB3C-2B01364731D8}"/>
            </c:ext>
          </c:extLst>
        </c:ser>
        <c:ser>
          <c:idx val="0"/>
          <c:order val="1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Sheet1!$K$9:$K$14</c:f>
              <c:numCache>
                <c:formatCode>General</c:formatCode>
                <c:ptCount val="6"/>
                <c:pt idx="0">
                  <c:v>62</c:v>
                </c:pt>
                <c:pt idx="1">
                  <c:v>110</c:v>
                </c:pt>
                <c:pt idx="2">
                  <c:v>93</c:v>
                </c:pt>
                <c:pt idx="3">
                  <c:v>93</c:v>
                </c:pt>
                <c:pt idx="4">
                  <c:v>43</c:v>
                </c:pt>
              </c:numCache>
            </c:numRef>
          </c:xVal>
          <c:yVal>
            <c:numRef>
              <c:f>Sheet1!$L$9:$L$14</c:f>
              <c:numCache>
                <c:formatCode>General</c:formatCode>
                <c:ptCount val="6"/>
                <c:pt idx="0">
                  <c:v>13</c:v>
                </c:pt>
                <c:pt idx="1">
                  <c:v>15</c:v>
                </c:pt>
                <c:pt idx="2">
                  <c:v>15</c:v>
                </c:pt>
                <c:pt idx="3">
                  <c:v>40</c:v>
                </c:pt>
                <c:pt idx="4">
                  <c:v>29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A320-4C43-BB3C-2B01364731D8}"/>
            </c:ext>
          </c:extLst>
        </c:ser>
        <c:ser>
          <c:idx val="1"/>
          <c:order val="2"/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Sheet1!$K$6:$K$7</c:f>
              <c:numCache>
                <c:formatCode>General</c:formatCode>
                <c:ptCount val="2"/>
                <c:pt idx="0">
                  <c:v>47</c:v>
                </c:pt>
                <c:pt idx="1">
                  <c:v>110</c:v>
                </c:pt>
              </c:numCache>
            </c:numRef>
          </c:xVal>
          <c:yVal>
            <c:numRef>
              <c:f>Sheet1!$L$6:$L$7</c:f>
              <c:numCache>
                <c:formatCode>General</c:formatCode>
                <c:ptCount val="2"/>
                <c:pt idx="0">
                  <c:v>25</c:v>
                </c:pt>
                <c:pt idx="1">
                  <c:v>16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A320-4C43-BB3C-2B01364731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094841807"/>
        <c:axId val="1094842223"/>
      </c:scatterChart>
      <c:valAx>
        <c:axId val="1094841807"/>
        <c:scaling>
          <c:orientation val="minMax"/>
          <c:max val="130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94842223"/>
        <c:crosses val="autoZero"/>
        <c:crossBetween val="midCat"/>
      </c:valAx>
      <c:valAx>
        <c:axId val="1094842223"/>
        <c:scaling>
          <c:orientation val="minMax"/>
          <c:max val="50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zh-CN"/>
          </a:p>
        </c:txPr>
        <c:crossAx val="109484180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zh-CN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0.22233</cdr:x>
      <cdr:y>0.35051</cdr:y>
    </cdr:from>
    <cdr:to>
      <cdr:x>0.77364</cdr:x>
      <cdr:y>0.72271</cdr:y>
    </cdr:to>
    <cdr:sp macro="" textlink="">
      <cdr:nvSpPr>
        <cdr:cNvPr id="2" name="矩形 1">
          <a:extLst xmlns:a="http://schemas.openxmlformats.org/drawingml/2006/main">
            <a:ext uri="{FF2B5EF4-FFF2-40B4-BE49-F238E27FC236}">
              <a16:creationId xmlns:a16="http://schemas.microsoft.com/office/drawing/2014/main" id="{A57E0356-FA4F-478F-AF83-E58283169FF1}"/>
            </a:ext>
          </a:extLst>
        </cdr:cNvPr>
        <cdr:cNvSpPr/>
      </cdr:nvSpPr>
      <cdr:spPr>
        <a:xfrm xmlns:a="http://schemas.openxmlformats.org/drawingml/2006/main">
          <a:off x="948374" y="952616"/>
          <a:ext cx="2351675" cy="1011565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alpha val="2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zh-CN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0.22233</cdr:x>
      <cdr:y>0.35051</cdr:y>
    </cdr:from>
    <cdr:to>
      <cdr:x>0.77364</cdr:x>
      <cdr:y>0.72271</cdr:y>
    </cdr:to>
    <cdr:sp macro="" textlink="">
      <cdr:nvSpPr>
        <cdr:cNvPr id="2" name="矩形 1">
          <a:extLst xmlns:a="http://schemas.openxmlformats.org/drawingml/2006/main">
            <a:ext uri="{FF2B5EF4-FFF2-40B4-BE49-F238E27FC236}">
              <a16:creationId xmlns:a16="http://schemas.microsoft.com/office/drawing/2014/main" id="{A57E0356-FA4F-478F-AF83-E58283169FF1}"/>
            </a:ext>
          </a:extLst>
        </cdr:cNvPr>
        <cdr:cNvSpPr/>
      </cdr:nvSpPr>
      <cdr:spPr>
        <a:xfrm xmlns:a="http://schemas.openxmlformats.org/drawingml/2006/main">
          <a:off x="1783768" y="1661513"/>
          <a:ext cx="4423358" cy="1764313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alpha val="2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zh-CN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0.13764</cdr:x>
      <cdr:y>0.24983</cdr:y>
    </cdr:from>
    <cdr:to>
      <cdr:x>0.85833</cdr:x>
      <cdr:y>0.83657</cdr:y>
    </cdr:to>
    <cdr:sp macro="" textlink="">
      <cdr:nvSpPr>
        <cdr:cNvPr id="2" name="矩形 1">
          <a:extLst xmlns:a="http://schemas.openxmlformats.org/drawingml/2006/main">
            <a:ext uri="{FF2B5EF4-FFF2-40B4-BE49-F238E27FC236}">
              <a16:creationId xmlns:a16="http://schemas.microsoft.com/office/drawing/2014/main" id="{A57E0356-FA4F-478F-AF83-E58283169FF1}"/>
            </a:ext>
          </a:extLst>
        </cdr:cNvPr>
        <cdr:cNvSpPr/>
      </cdr:nvSpPr>
      <cdr:spPr>
        <a:xfrm xmlns:a="http://schemas.openxmlformats.org/drawingml/2006/main">
          <a:off x="1104354" y="1184276"/>
          <a:ext cx="5782222" cy="2781300"/>
        </a:xfrm>
        <a:prstGeom xmlns:a="http://schemas.openxmlformats.org/drawingml/2006/main" prst="rect">
          <a:avLst/>
        </a:prstGeom>
        <a:solidFill xmlns:a="http://schemas.openxmlformats.org/drawingml/2006/main">
          <a:schemeClr val="accent2">
            <a:alpha val="2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0">
          <a:scrgbClr r="0" g="0" b="0"/>
        </a:lnRef>
        <a:fillRef xmlns:a="http://schemas.openxmlformats.org/drawingml/2006/main" idx="0">
          <a:scrgbClr r="0" g="0" b="0"/>
        </a:fillRef>
        <a:effectRef xmlns:a="http://schemas.openxmlformats.org/drawingml/2006/main" idx="0">
          <a:scrgbClr r="0" g="0" b="0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zh-CN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1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7073F7-FBE6-4480-86AB-EEE49DB6380F}" type="datetimeFigureOut">
              <a:rPr lang="zh-CN" altLang="en-US" smtClean="0"/>
              <a:t>2024/11/18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756ED2-A8C6-4478-B287-CFE0B4A648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807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C1B80A-4017-4983-BC24-D5E4F94EA5C5}" type="slidenum">
              <a:rPr lang="zh-CN" altLang="en-US" smtClean="0"/>
              <a:pPr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5649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B1F4D-9A06-41FD-9592-15639BF73708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518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B1F4D-9A06-41FD-9592-15639BF73708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5902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B1F4D-9A06-41FD-9592-15639BF73708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1104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B1F4D-9A06-41FD-9592-15639BF73708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77517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B7B1F4D-9A06-41FD-9592-15639BF73708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7113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922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974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287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0800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4" descr="PPT-0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71600" y="1695450"/>
            <a:ext cx="7772400" cy="1805558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45F614F0-71F7-4549-B97C-41A4953F1F3E}" type="slidenum">
              <a:rPr lang="en-US" altLang="zh-CN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680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标题 1"/>
          <p:cNvSpPr>
            <a:spLocks noGrp="1"/>
          </p:cNvSpPr>
          <p:nvPr>
            <p:ph type="title"/>
          </p:nvPr>
        </p:nvSpPr>
        <p:spPr>
          <a:xfrm>
            <a:off x="107505" y="174194"/>
            <a:ext cx="8059170" cy="417140"/>
          </a:xfrm>
          <a:prstGeom prst="roundRect">
            <a:avLst/>
          </a:prstGeom>
          <a:noFill/>
          <a:ln w="6350">
            <a:noFill/>
            <a:bevel/>
          </a:ln>
        </p:spPr>
        <p:txBody>
          <a:bodyPr wrap="square" lIns="68582" tIns="34292" rIns="68582" bIns="34292">
            <a:spAutoFit/>
          </a:bodyPr>
          <a:lstStyle>
            <a:lvl1pPr algn="ctr">
              <a:defRPr lang="zh-CN" altLang="en-US" sz="2000" b="1" kern="12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</a:lstStyle>
          <a:p>
            <a:pPr lvl="0" algn="l" rtl="0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14" name="圆角矩形 7">
            <a:extLst>
              <a:ext uri="{FF2B5EF4-FFF2-40B4-BE49-F238E27FC236}">
                <a16:creationId xmlns:a16="http://schemas.microsoft.com/office/drawing/2014/main" id="{5D023A25-B122-4AD0-A10C-482DA26E395E}"/>
              </a:ext>
            </a:extLst>
          </p:cNvPr>
          <p:cNvSpPr/>
          <p:nvPr userDrawn="1"/>
        </p:nvSpPr>
        <p:spPr>
          <a:xfrm>
            <a:off x="29010" y="644485"/>
            <a:ext cx="6264696" cy="141405"/>
          </a:xfrm>
          <a:prstGeom prst="roundRect">
            <a:avLst>
              <a:gd name="adj" fmla="val 50000"/>
            </a:avLst>
          </a:prstGeom>
          <a:solidFill>
            <a:schemeClr val="accent5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圆角矩形 9">
            <a:extLst>
              <a:ext uri="{FF2B5EF4-FFF2-40B4-BE49-F238E27FC236}">
                <a16:creationId xmlns:a16="http://schemas.microsoft.com/office/drawing/2014/main" id="{DDF9D5C2-510D-431A-9DDA-1F83313A7D6A}"/>
              </a:ext>
            </a:extLst>
          </p:cNvPr>
          <p:cNvSpPr/>
          <p:nvPr userDrawn="1"/>
        </p:nvSpPr>
        <p:spPr>
          <a:xfrm>
            <a:off x="7164288" y="94340"/>
            <a:ext cx="1350000" cy="8719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2400"/>
          </a:p>
        </p:txBody>
      </p:sp>
      <p:sp>
        <p:nvSpPr>
          <p:cNvPr id="17" name="圆角矩形 10">
            <a:extLst>
              <a:ext uri="{FF2B5EF4-FFF2-40B4-BE49-F238E27FC236}">
                <a16:creationId xmlns:a16="http://schemas.microsoft.com/office/drawing/2014/main" id="{085788B5-33A1-408F-969F-33D50CC99DAC}"/>
              </a:ext>
            </a:extLst>
          </p:cNvPr>
          <p:cNvSpPr/>
          <p:nvPr userDrawn="1"/>
        </p:nvSpPr>
        <p:spPr>
          <a:xfrm>
            <a:off x="6840252" y="291919"/>
            <a:ext cx="1620000" cy="8719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2400"/>
          </a:p>
        </p:txBody>
      </p:sp>
      <p:sp>
        <p:nvSpPr>
          <p:cNvPr id="18" name="圆角矩形 11">
            <a:extLst>
              <a:ext uri="{FF2B5EF4-FFF2-40B4-BE49-F238E27FC236}">
                <a16:creationId xmlns:a16="http://schemas.microsoft.com/office/drawing/2014/main" id="{3172997C-EB78-4137-A75F-7D3D0E2FF6EB}"/>
              </a:ext>
            </a:extLst>
          </p:cNvPr>
          <p:cNvSpPr/>
          <p:nvPr userDrawn="1"/>
        </p:nvSpPr>
        <p:spPr>
          <a:xfrm>
            <a:off x="6408144" y="489496"/>
            <a:ext cx="2160000" cy="8719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2400"/>
          </a:p>
        </p:txBody>
      </p:sp>
      <p:sp>
        <p:nvSpPr>
          <p:cNvPr id="19" name="圆角矩形 12">
            <a:extLst>
              <a:ext uri="{FF2B5EF4-FFF2-40B4-BE49-F238E27FC236}">
                <a16:creationId xmlns:a16="http://schemas.microsoft.com/office/drawing/2014/main" id="{5F47B649-DE25-4643-804D-00331A596F90}"/>
              </a:ext>
            </a:extLst>
          </p:cNvPr>
          <p:cNvSpPr/>
          <p:nvPr userDrawn="1"/>
        </p:nvSpPr>
        <p:spPr>
          <a:xfrm>
            <a:off x="6030462" y="687073"/>
            <a:ext cx="2700000" cy="87192"/>
          </a:xfrm>
          <a:prstGeom prst="round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20000"/>
                </a:schemeClr>
              </a:gs>
              <a:gs pos="78000">
                <a:schemeClr val="accent1">
                  <a:lumMod val="45000"/>
                  <a:lumOff val="55000"/>
                  <a:alpha val="20000"/>
                </a:schemeClr>
              </a:gs>
              <a:gs pos="100000">
                <a:srgbClr val="014DA2">
                  <a:alpha val="40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2400"/>
          </a:p>
        </p:txBody>
      </p:sp>
      <p:pic>
        <p:nvPicPr>
          <p:cNvPr id="20" name="图片 13">
            <a:extLst>
              <a:ext uri="{FF2B5EF4-FFF2-40B4-BE49-F238E27FC236}">
                <a16:creationId xmlns:a16="http://schemas.microsoft.com/office/drawing/2014/main" id="{7D60DA29-69BB-455C-B8C4-366BFAE6F01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74431" y="26331"/>
            <a:ext cx="637844" cy="66365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ECB928F-291D-4F7A-9225-105B22F4E800}"/>
              </a:ext>
            </a:extLst>
          </p:cNvPr>
          <p:cNvSpPr txBox="1"/>
          <p:nvPr userDrawn="1"/>
        </p:nvSpPr>
        <p:spPr>
          <a:xfrm>
            <a:off x="8518101" y="6596390"/>
            <a:ext cx="62228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fld id="{0C935485-BB89-47B6-89B4-D5E974172EA8}" type="slidenum">
              <a:rPr lang="zh-CN" altLang="en-US" sz="1050" smtClean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pPr algn="r"/>
              <a:t>‹#›</a:t>
            </a:fld>
            <a:r>
              <a:rPr lang="zh-CN" altLang="en-US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/ 23</a:t>
            </a:r>
            <a:endParaRPr lang="zh-CN" altLang="en-US" sz="1050" dirty="0">
              <a:solidFill>
                <a:schemeClr val="tx1">
                  <a:lumMod val="50000"/>
                  <a:lumOff val="5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519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2_Closing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组合 77"/>
          <p:cNvGrpSpPr/>
          <p:nvPr/>
        </p:nvGrpSpPr>
        <p:grpSpPr>
          <a:xfrm>
            <a:off x="0" y="0"/>
            <a:ext cx="9144000" cy="6858000"/>
            <a:chOff x="0" y="0"/>
            <a:chExt cx="12192000" cy="6858000"/>
          </a:xfrm>
        </p:grpSpPr>
        <p:sp>
          <p:nvSpPr>
            <p:cNvPr id="79" name="矩形 7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>
                <a:solidFill>
                  <a:schemeClr val="bg1"/>
                </a:solidFill>
              </a:endParaRPr>
            </a:p>
          </p:txBody>
        </p:sp>
        <p:grpSp>
          <p:nvGrpSpPr>
            <p:cNvPr id="80" name="组合 79"/>
            <p:cNvGrpSpPr/>
            <p:nvPr/>
          </p:nvGrpSpPr>
          <p:grpSpPr>
            <a:xfrm>
              <a:off x="2828787" y="4355354"/>
              <a:ext cx="6797952" cy="2502646"/>
              <a:chOff x="2828787" y="4355354"/>
              <a:chExt cx="6797952" cy="2502646"/>
            </a:xfrm>
          </p:grpSpPr>
          <p:sp>
            <p:nvSpPr>
              <p:cNvPr id="81" name="任意多边形: 形状 80"/>
              <p:cNvSpPr>
                <a:spLocks/>
              </p:cNvSpPr>
              <p:nvPr/>
            </p:nvSpPr>
            <p:spPr bwMode="auto">
              <a:xfrm>
                <a:off x="4354513" y="4355354"/>
                <a:ext cx="681038" cy="1747838"/>
              </a:xfrm>
              <a:custGeom>
                <a:avLst/>
                <a:gdLst>
                  <a:gd name="T0" fmla="*/ 180 w 212"/>
                  <a:gd name="T1" fmla="*/ 335 h 544"/>
                  <a:gd name="T2" fmla="*/ 118 w 212"/>
                  <a:gd name="T3" fmla="*/ 544 h 544"/>
                  <a:gd name="T4" fmla="*/ 31 w 212"/>
                  <a:gd name="T5" fmla="*/ 344 h 544"/>
                  <a:gd name="T6" fmla="*/ 89 w 212"/>
                  <a:gd name="T7" fmla="*/ 0 h 544"/>
                  <a:gd name="T8" fmla="*/ 180 w 212"/>
                  <a:gd name="T9" fmla="*/ 335 h 5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2" h="544">
                    <a:moveTo>
                      <a:pt x="180" y="335"/>
                    </a:moveTo>
                    <a:cubicBezTo>
                      <a:pt x="201" y="446"/>
                      <a:pt x="212" y="544"/>
                      <a:pt x="118" y="544"/>
                    </a:cubicBezTo>
                    <a:cubicBezTo>
                      <a:pt x="0" y="544"/>
                      <a:pt x="18" y="456"/>
                      <a:pt x="31" y="344"/>
                    </a:cubicBezTo>
                    <a:cubicBezTo>
                      <a:pt x="45" y="230"/>
                      <a:pt x="66" y="0"/>
                      <a:pt x="89" y="0"/>
                    </a:cubicBezTo>
                    <a:cubicBezTo>
                      <a:pt x="115" y="0"/>
                      <a:pt x="154" y="205"/>
                      <a:pt x="180" y="335"/>
                    </a:cubicBez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82" name="任意多边形: 形状 81"/>
              <p:cNvSpPr>
                <a:spLocks/>
              </p:cNvSpPr>
              <p:nvPr/>
            </p:nvSpPr>
            <p:spPr bwMode="auto">
              <a:xfrm>
                <a:off x="4592638" y="4866529"/>
                <a:ext cx="266700" cy="1649413"/>
              </a:xfrm>
              <a:custGeom>
                <a:avLst/>
                <a:gdLst>
                  <a:gd name="T0" fmla="*/ 72 w 83"/>
                  <a:gd name="T1" fmla="*/ 513 h 513"/>
                  <a:gd name="T2" fmla="*/ 12 w 83"/>
                  <a:gd name="T3" fmla="*/ 513 h 513"/>
                  <a:gd name="T4" fmla="*/ 2 w 83"/>
                  <a:gd name="T5" fmla="*/ 499 h 513"/>
                  <a:gd name="T6" fmla="*/ 27 w 83"/>
                  <a:gd name="T7" fmla="*/ 317 h 513"/>
                  <a:gd name="T8" fmla="*/ 23 w 83"/>
                  <a:gd name="T9" fmla="*/ 0 h 513"/>
                  <a:gd name="T10" fmla="*/ 54 w 83"/>
                  <a:gd name="T11" fmla="*/ 317 h 513"/>
                  <a:gd name="T12" fmla="*/ 81 w 83"/>
                  <a:gd name="T13" fmla="*/ 501 h 513"/>
                  <a:gd name="T14" fmla="*/ 72 w 83"/>
                  <a:gd name="T15" fmla="*/ 513 h 5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513">
                    <a:moveTo>
                      <a:pt x="72" y="513"/>
                    </a:moveTo>
                    <a:cubicBezTo>
                      <a:pt x="12" y="513"/>
                      <a:pt x="12" y="513"/>
                      <a:pt x="12" y="513"/>
                    </a:cubicBezTo>
                    <a:cubicBezTo>
                      <a:pt x="5" y="513"/>
                      <a:pt x="0" y="506"/>
                      <a:pt x="2" y="499"/>
                    </a:cubicBezTo>
                    <a:cubicBezTo>
                      <a:pt x="10" y="476"/>
                      <a:pt x="23" y="422"/>
                      <a:pt x="27" y="317"/>
                    </a:cubicBezTo>
                    <a:cubicBezTo>
                      <a:pt x="33" y="169"/>
                      <a:pt x="23" y="0"/>
                      <a:pt x="23" y="0"/>
                    </a:cubicBezTo>
                    <a:cubicBezTo>
                      <a:pt x="23" y="0"/>
                      <a:pt x="47" y="171"/>
                      <a:pt x="54" y="317"/>
                    </a:cubicBezTo>
                    <a:cubicBezTo>
                      <a:pt x="59" y="423"/>
                      <a:pt x="74" y="479"/>
                      <a:pt x="81" y="501"/>
                    </a:cubicBezTo>
                    <a:cubicBezTo>
                      <a:pt x="83" y="507"/>
                      <a:pt x="78" y="513"/>
                      <a:pt x="72" y="513"/>
                    </a:cubicBez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83" name="任意多边形: 形状 82"/>
              <p:cNvSpPr>
                <a:spLocks/>
              </p:cNvSpPr>
              <p:nvPr/>
            </p:nvSpPr>
            <p:spPr bwMode="auto">
              <a:xfrm>
                <a:off x="4640263" y="5184029"/>
                <a:ext cx="52388" cy="184150"/>
              </a:xfrm>
              <a:custGeom>
                <a:avLst/>
                <a:gdLst>
                  <a:gd name="T0" fmla="*/ 16 w 16"/>
                  <a:gd name="T1" fmla="*/ 53 h 57"/>
                  <a:gd name="T2" fmla="*/ 16 w 16"/>
                  <a:gd name="T3" fmla="*/ 21 h 57"/>
                  <a:gd name="T4" fmla="*/ 16 w 16"/>
                  <a:gd name="T5" fmla="*/ 17 h 57"/>
                  <a:gd name="T6" fmla="*/ 12 w 16"/>
                  <a:gd name="T7" fmla="*/ 11 h 57"/>
                  <a:gd name="T8" fmla="*/ 0 w 16"/>
                  <a:gd name="T9" fmla="*/ 0 h 57"/>
                  <a:gd name="T10" fmla="*/ 14 w 16"/>
                  <a:gd name="T11" fmla="*/ 57 h 57"/>
                  <a:gd name="T12" fmla="*/ 16 w 16"/>
                  <a:gd name="T13" fmla="*/ 5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57">
                    <a:moveTo>
                      <a:pt x="16" y="53"/>
                    </a:moveTo>
                    <a:cubicBezTo>
                      <a:pt x="16" y="42"/>
                      <a:pt x="16" y="31"/>
                      <a:pt x="16" y="21"/>
                    </a:cubicBezTo>
                    <a:cubicBezTo>
                      <a:pt x="16" y="19"/>
                      <a:pt x="16" y="18"/>
                      <a:pt x="16" y="17"/>
                    </a:cubicBezTo>
                    <a:cubicBezTo>
                      <a:pt x="15" y="14"/>
                      <a:pt x="14" y="13"/>
                      <a:pt x="12" y="11"/>
                    </a:cubicBezTo>
                    <a:cubicBezTo>
                      <a:pt x="8" y="8"/>
                      <a:pt x="4" y="4"/>
                      <a:pt x="0" y="0"/>
                    </a:cubicBezTo>
                    <a:cubicBezTo>
                      <a:pt x="9" y="17"/>
                      <a:pt x="14" y="37"/>
                      <a:pt x="14" y="57"/>
                    </a:cubicBezTo>
                    <a:cubicBezTo>
                      <a:pt x="16" y="57"/>
                      <a:pt x="16" y="54"/>
                      <a:pt x="16" y="53"/>
                    </a:cubicBez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84" name="任意多边形: 形状 83"/>
              <p:cNvSpPr>
                <a:spLocks/>
              </p:cNvSpPr>
              <p:nvPr/>
            </p:nvSpPr>
            <p:spPr bwMode="auto">
              <a:xfrm>
                <a:off x="4602163" y="5641229"/>
                <a:ext cx="100013" cy="241300"/>
              </a:xfrm>
              <a:custGeom>
                <a:avLst/>
                <a:gdLst>
                  <a:gd name="T0" fmla="*/ 0 w 31"/>
                  <a:gd name="T1" fmla="*/ 0 h 75"/>
                  <a:gd name="T2" fmla="*/ 20 w 31"/>
                  <a:gd name="T3" fmla="*/ 35 h 75"/>
                  <a:gd name="T4" fmla="*/ 26 w 31"/>
                  <a:gd name="T5" fmla="*/ 75 h 75"/>
                  <a:gd name="T6" fmla="*/ 30 w 31"/>
                  <a:gd name="T7" fmla="*/ 55 h 75"/>
                  <a:gd name="T8" fmla="*/ 31 w 31"/>
                  <a:gd name="T9" fmla="*/ 36 h 75"/>
                  <a:gd name="T10" fmla="*/ 30 w 31"/>
                  <a:gd name="T11" fmla="*/ 29 h 75"/>
                  <a:gd name="T12" fmla="*/ 26 w 31"/>
                  <a:gd name="T13" fmla="*/ 23 h 75"/>
                  <a:gd name="T14" fmla="*/ 0 w 31"/>
                  <a:gd name="T1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75">
                    <a:moveTo>
                      <a:pt x="0" y="0"/>
                    </a:moveTo>
                    <a:cubicBezTo>
                      <a:pt x="10" y="9"/>
                      <a:pt x="17" y="22"/>
                      <a:pt x="20" y="35"/>
                    </a:cubicBezTo>
                    <a:cubicBezTo>
                      <a:pt x="24" y="48"/>
                      <a:pt x="25" y="62"/>
                      <a:pt x="26" y="75"/>
                    </a:cubicBezTo>
                    <a:cubicBezTo>
                      <a:pt x="29" y="69"/>
                      <a:pt x="30" y="62"/>
                      <a:pt x="30" y="55"/>
                    </a:cubicBezTo>
                    <a:cubicBezTo>
                      <a:pt x="30" y="49"/>
                      <a:pt x="30" y="42"/>
                      <a:pt x="31" y="36"/>
                    </a:cubicBezTo>
                    <a:cubicBezTo>
                      <a:pt x="31" y="34"/>
                      <a:pt x="31" y="31"/>
                      <a:pt x="30" y="29"/>
                    </a:cubicBezTo>
                    <a:cubicBezTo>
                      <a:pt x="29" y="27"/>
                      <a:pt x="28" y="25"/>
                      <a:pt x="26" y="23"/>
                    </a:cubicBezTo>
                    <a:cubicBezTo>
                      <a:pt x="19" y="14"/>
                      <a:pt x="10" y="7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85" name="任意多边形: 形状 84"/>
              <p:cNvSpPr>
                <a:spLocks/>
              </p:cNvSpPr>
              <p:nvPr/>
            </p:nvSpPr>
            <p:spPr bwMode="auto">
              <a:xfrm>
                <a:off x="4711700" y="5374529"/>
                <a:ext cx="66675" cy="198438"/>
              </a:xfrm>
              <a:custGeom>
                <a:avLst/>
                <a:gdLst>
                  <a:gd name="T0" fmla="*/ 6 w 21"/>
                  <a:gd name="T1" fmla="*/ 16 h 62"/>
                  <a:gd name="T2" fmla="*/ 21 w 21"/>
                  <a:gd name="T3" fmla="*/ 0 h 62"/>
                  <a:gd name="T4" fmla="*/ 9 w 21"/>
                  <a:gd name="T5" fmla="*/ 62 h 62"/>
                  <a:gd name="T6" fmla="*/ 3 w 21"/>
                  <a:gd name="T7" fmla="*/ 42 h 62"/>
                  <a:gd name="T8" fmla="*/ 2 w 21"/>
                  <a:gd name="T9" fmla="*/ 22 h 62"/>
                  <a:gd name="T10" fmla="*/ 6 w 21"/>
                  <a:gd name="T11" fmla="*/ 1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62">
                    <a:moveTo>
                      <a:pt x="6" y="16"/>
                    </a:moveTo>
                    <a:cubicBezTo>
                      <a:pt x="10" y="10"/>
                      <a:pt x="15" y="4"/>
                      <a:pt x="21" y="0"/>
                    </a:cubicBezTo>
                    <a:cubicBezTo>
                      <a:pt x="15" y="20"/>
                      <a:pt x="11" y="41"/>
                      <a:pt x="9" y="62"/>
                    </a:cubicBezTo>
                    <a:cubicBezTo>
                      <a:pt x="7" y="56"/>
                      <a:pt x="5" y="49"/>
                      <a:pt x="3" y="42"/>
                    </a:cubicBezTo>
                    <a:cubicBezTo>
                      <a:pt x="1" y="36"/>
                      <a:pt x="0" y="28"/>
                      <a:pt x="2" y="22"/>
                    </a:cubicBezTo>
                    <a:cubicBezTo>
                      <a:pt x="3" y="20"/>
                      <a:pt x="4" y="18"/>
                      <a:pt x="6" y="16"/>
                    </a:cubicBez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86" name="任意多边形: 形状 85"/>
              <p:cNvSpPr>
                <a:spLocks/>
              </p:cNvSpPr>
              <p:nvPr/>
            </p:nvSpPr>
            <p:spPr bwMode="auto">
              <a:xfrm>
                <a:off x="7496175" y="5303092"/>
                <a:ext cx="800100" cy="746125"/>
              </a:xfrm>
              <a:custGeom>
                <a:avLst/>
                <a:gdLst>
                  <a:gd name="T0" fmla="*/ 234 w 249"/>
                  <a:gd name="T1" fmla="*/ 151 h 232"/>
                  <a:gd name="T2" fmla="*/ 100 w 249"/>
                  <a:gd name="T3" fmla="*/ 214 h 232"/>
                  <a:gd name="T4" fmla="*/ 16 w 249"/>
                  <a:gd name="T5" fmla="*/ 83 h 232"/>
                  <a:gd name="T6" fmla="*/ 157 w 249"/>
                  <a:gd name="T7" fmla="*/ 18 h 232"/>
                  <a:gd name="T8" fmla="*/ 234 w 249"/>
                  <a:gd name="T9" fmla="*/ 151 h 2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49" h="232">
                    <a:moveTo>
                      <a:pt x="234" y="151"/>
                    </a:moveTo>
                    <a:cubicBezTo>
                      <a:pt x="218" y="205"/>
                      <a:pt x="162" y="232"/>
                      <a:pt x="100" y="214"/>
                    </a:cubicBezTo>
                    <a:cubicBezTo>
                      <a:pt x="38" y="196"/>
                      <a:pt x="0" y="137"/>
                      <a:pt x="16" y="83"/>
                    </a:cubicBezTo>
                    <a:cubicBezTo>
                      <a:pt x="32" y="29"/>
                      <a:pt x="94" y="0"/>
                      <a:pt x="157" y="18"/>
                    </a:cubicBezTo>
                    <a:cubicBezTo>
                      <a:pt x="219" y="36"/>
                      <a:pt x="249" y="97"/>
                      <a:pt x="234" y="151"/>
                    </a:cubicBez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87" name="椭圆 86"/>
              <p:cNvSpPr>
                <a:spLocks noChangeArrowheads="1"/>
              </p:cNvSpPr>
              <p:nvPr/>
            </p:nvSpPr>
            <p:spPr bwMode="auto">
              <a:xfrm>
                <a:off x="7323138" y="4699842"/>
                <a:ext cx="565150" cy="668338"/>
              </a:xfrm>
              <a:prstGeom prst="ellipse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88" name="任意多边形: 形状 87"/>
              <p:cNvSpPr>
                <a:spLocks/>
              </p:cNvSpPr>
              <p:nvPr/>
            </p:nvSpPr>
            <p:spPr bwMode="auto">
              <a:xfrm>
                <a:off x="7021513" y="4976067"/>
                <a:ext cx="738188" cy="668338"/>
              </a:xfrm>
              <a:custGeom>
                <a:avLst/>
                <a:gdLst>
                  <a:gd name="T0" fmla="*/ 208 w 230"/>
                  <a:gd name="T1" fmla="*/ 150 h 208"/>
                  <a:gd name="T2" fmla="*/ 76 w 230"/>
                  <a:gd name="T3" fmla="*/ 182 h 208"/>
                  <a:gd name="T4" fmla="*/ 21 w 230"/>
                  <a:gd name="T5" fmla="*/ 58 h 208"/>
                  <a:gd name="T6" fmla="*/ 153 w 230"/>
                  <a:gd name="T7" fmla="*/ 26 h 208"/>
                  <a:gd name="T8" fmla="*/ 208 w 230"/>
                  <a:gd name="T9" fmla="*/ 150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0" h="208">
                    <a:moveTo>
                      <a:pt x="208" y="150"/>
                    </a:moveTo>
                    <a:cubicBezTo>
                      <a:pt x="187" y="193"/>
                      <a:pt x="128" y="208"/>
                      <a:pt x="76" y="182"/>
                    </a:cubicBezTo>
                    <a:cubicBezTo>
                      <a:pt x="25" y="157"/>
                      <a:pt x="0" y="101"/>
                      <a:pt x="21" y="58"/>
                    </a:cubicBezTo>
                    <a:cubicBezTo>
                      <a:pt x="42" y="15"/>
                      <a:pt x="101" y="0"/>
                      <a:pt x="153" y="26"/>
                    </a:cubicBezTo>
                    <a:cubicBezTo>
                      <a:pt x="205" y="51"/>
                      <a:pt x="230" y="107"/>
                      <a:pt x="208" y="150"/>
                    </a:cubicBez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89" name="任意多边形: 形状 88"/>
              <p:cNvSpPr>
                <a:spLocks/>
              </p:cNvSpPr>
              <p:nvPr/>
            </p:nvSpPr>
            <p:spPr bwMode="auto">
              <a:xfrm>
                <a:off x="7445375" y="4982417"/>
                <a:ext cx="703263" cy="617538"/>
              </a:xfrm>
              <a:custGeom>
                <a:avLst/>
                <a:gdLst>
                  <a:gd name="T0" fmla="*/ 211 w 219"/>
                  <a:gd name="T1" fmla="*/ 79 h 192"/>
                  <a:gd name="T2" fmla="*/ 125 w 219"/>
                  <a:gd name="T3" fmla="*/ 183 h 192"/>
                  <a:gd name="T4" fmla="*/ 8 w 219"/>
                  <a:gd name="T5" fmla="*/ 113 h 192"/>
                  <a:gd name="T6" fmla="*/ 95 w 219"/>
                  <a:gd name="T7" fmla="*/ 9 h 192"/>
                  <a:gd name="T8" fmla="*/ 211 w 219"/>
                  <a:gd name="T9" fmla="*/ 79 h 1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9" h="192">
                    <a:moveTo>
                      <a:pt x="211" y="79"/>
                    </a:moveTo>
                    <a:cubicBezTo>
                      <a:pt x="219" y="127"/>
                      <a:pt x="181" y="173"/>
                      <a:pt x="125" y="183"/>
                    </a:cubicBezTo>
                    <a:cubicBezTo>
                      <a:pt x="69" y="192"/>
                      <a:pt x="17" y="161"/>
                      <a:pt x="8" y="113"/>
                    </a:cubicBezTo>
                    <a:cubicBezTo>
                      <a:pt x="0" y="65"/>
                      <a:pt x="39" y="19"/>
                      <a:pt x="95" y="9"/>
                    </a:cubicBezTo>
                    <a:cubicBezTo>
                      <a:pt x="151" y="0"/>
                      <a:pt x="203" y="31"/>
                      <a:pt x="211" y="79"/>
                    </a:cubicBez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90" name="任意多边形: 形状 89"/>
              <p:cNvSpPr>
                <a:spLocks/>
              </p:cNvSpPr>
              <p:nvPr/>
            </p:nvSpPr>
            <p:spPr bwMode="auto">
              <a:xfrm>
                <a:off x="6937375" y="5303092"/>
                <a:ext cx="815975" cy="752475"/>
              </a:xfrm>
              <a:custGeom>
                <a:avLst/>
                <a:gdLst>
                  <a:gd name="T0" fmla="*/ 246 w 254"/>
                  <a:gd name="T1" fmla="*/ 101 h 234"/>
                  <a:gd name="T2" fmla="*/ 141 w 254"/>
                  <a:gd name="T3" fmla="*/ 225 h 234"/>
                  <a:gd name="T4" fmla="*/ 8 w 254"/>
                  <a:gd name="T5" fmla="*/ 133 h 234"/>
                  <a:gd name="T6" fmla="*/ 112 w 254"/>
                  <a:gd name="T7" fmla="*/ 9 h 234"/>
                  <a:gd name="T8" fmla="*/ 246 w 254"/>
                  <a:gd name="T9" fmla="*/ 101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4" h="234">
                    <a:moveTo>
                      <a:pt x="246" y="101"/>
                    </a:moveTo>
                    <a:cubicBezTo>
                      <a:pt x="254" y="161"/>
                      <a:pt x="207" y="216"/>
                      <a:pt x="141" y="225"/>
                    </a:cubicBezTo>
                    <a:cubicBezTo>
                      <a:pt x="76" y="234"/>
                      <a:pt x="16" y="193"/>
                      <a:pt x="8" y="133"/>
                    </a:cubicBezTo>
                    <a:cubicBezTo>
                      <a:pt x="0" y="73"/>
                      <a:pt x="47" y="18"/>
                      <a:pt x="112" y="9"/>
                    </a:cubicBezTo>
                    <a:cubicBezTo>
                      <a:pt x="178" y="0"/>
                      <a:pt x="237" y="41"/>
                      <a:pt x="246" y="101"/>
                    </a:cubicBez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91" name="椭圆 90"/>
              <p:cNvSpPr>
                <a:spLocks noChangeArrowheads="1"/>
              </p:cNvSpPr>
              <p:nvPr/>
            </p:nvSpPr>
            <p:spPr bwMode="auto">
              <a:xfrm>
                <a:off x="7239000" y="5409454"/>
                <a:ext cx="758825" cy="711200"/>
              </a:xfrm>
              <a:prstGeom prst="ellipse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92" name="任意多边形: 形状 91"/>
              <p:cNvSpPr>
                <a:spLocks/>
              </p:cNvSpPr>
              <p:nvPr/>
            </p:nvSpPr>
            <p:spPr bwMode="auto">
              <a:xfrm>
                <a:off x="7508875" y="4950667"/>
                <a:ext cx="266700" cy="1641475"/>
              </a:xfrm>
              <a:custGeom>
                <a:avLst/>
                <a:gdLst>
                  <a:gd name="T0" fmla="*/ 72 w 83"/>
                  <a:gd name="T1" fmla="*/ 511 h 511"/>
                  <a:gd name="T2" fmla="*/ 13 w 83"/>
                  <a:gd name="T3" fmla="*/ 511 h 511"/>
                  <a:gd name="T4" fmla="*/ 3 w 83"/>
                  <a:gd name="T5" fmla="*/ 497 h 511"/>
                  <a:gd name="T6" fmla="*/ 28 w 83"/>
                  <a:gd name="T7" fmla="*/ 316 h 511"/>
                  <a:gd name="T8" fmla="*/ 24 w 83"/>
                  <a:gd name="T9" fmla="*/ 0 h 511"/>
                  <a:gd name="T10" fmla="*/ 54 w 83"/>
                  <a:gd name="T11" fmla="*/ 315 h 511"/>
                  <a:gd name="T12" fmla="*/ 81 w 83"/>
                  <a:gd name="T13" fmla="*/ 499 h 511"/>
                  <a:gd name="T14" fmla="*/ 72 w 83"/>
                  <a:gd name="T15" fmla="*/ 511 h 5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3" h="511">
                    <a:moveTo>
                      <a:pt x="72" y="511"/>
                    </a:moveTo>
                    <a:cubicBezTo>
                      <a:pt x="13" y="511"/>
                      <a:pt x="13" y="511"/>
                      <a:pt x="13" y="511"/>
                    </a:cubicBezTo>
                    <a:cubicBezTo>
                      <a:pt x="5" y="511"/>
                      <a:pt x="0" y="504"/>
                      <a:pt x="3" y="497"/>
                    </a:cubicBezTo>
                    <a:cubicBezTo>
                      <a:pt x="10" y="474"/>
                      <a:pt x="24" y="420"/>
                      <a:pt x="28" y="316"/>
                    </a:cubicBezTo>
                    <a:cubicBezTo>
                      <a:pt x="33" y="168"/>
                      <a:pt x="24" y="0"/>
                      <a:pt x="24" y="0"/>
                    </a:cubicBezTo>
                    <a:cubicBezTo>
                      <a:pt x="24" y="0"/>
                      <a:pt x="47" y="170"/>
                      <a:pt x="54" y="315"/>
                    </a:cubicBezTo>
                    <a:cubicBezTo>
                      <a:pt x="60" y="421"/>
                      <a:pt x="74" y="477"/>
                      <a:pt x="81" y="499"/>
                    </a:cubicBezTo>
                    <a:cubicBezTo>
                      <a:pt x="83" y="505"/>
                      <a:pt x="79" y="511"/>
                      <a:pt x="72" y="511"/>
                    </a:cubicBezTo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93" name="任意多边形: 形状 92"/>
              <p:cNvSpPr>
                <a:spLocks/>
              </p:cNvSpPr>
              <p:nvPr/>
            </p:nvSpPr>
            <p:spPr bwMode="auto">
              <a:xfrm>
                <a:off x="7561263" y="5268167"/>
                <a:ext cx="50800" cy="179388"/>
              </a:xfrm>
              <a:custGeom>
                <a:avLst/>
                <a:gdLst>
                  <a:gd name="T0" fmla="*/ 16 w 16"/>
                  <a:gd name="T1" fmla="*/ 52 h 56"/>
                  <a:gd name="T2" fmla="*/ 16 w 16"/>
                  <a:gd name="T3" fmla="*/ 20 h 56"/>
                  <a:gd name="T4" fmla="*/ 16 w 16"/>
                  <a:gd name="T5" fmla="*/ 16 h 56"/>
                  <a:gd name="T6" fmla="*/ 12 w 16"/>
                  <a:gd name="T7" fmla="*/ 11 h 56"/>
                  <a:gd name="T8" fmla="*/ 0 w 16"/>
                  <a:gd name="T9" fmla="*/ 0 h 56"/>
                  <a:gd name="T10" fmla="*/ 14 w 16"/>
                  <a:gd name="T11" fmla="*/ 56 h 56"/>
                  <a:gd name="T12" fmla="*/ 16 w 16"/>
                  <a:gd name="T13" fmla="*/ 52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" h="56">
                    <a:moveTo>
                      <a:pt x="16" y="52"/>
                    </a:moveTo>
                    <a:cubicBezTo>
                      <a:pt x="16" y="41"/>
                      <a:pt x="16" y="31"/>
                      <a:pt x="16" y="20"/>
                    </a:cubicBezTo>
                    <a:cubicBezTo>
                      <a:pt x="16" y="19"/>
                      <a:pt x="16" y="17"/>
                      <a:pt x="16" y="16"/>
                    </a:cubicBezTo>
                    <a:cubicBezTo>
                      <a:pt x="15" y="14"/>
                      <a:pt x="13" y="12"/>
                      <a:pt x="12" y="11"/>
                    </a:cubicBezTo>
                    <a:cubicBezTo>
                      <a:pt x="8" y="7"/>
                      <a:pt x="4" y="3"/>
                      <a:pt x="0" y="0"/>
                    </a:cubicBezTo>
                    <a:cubicBezTo>
                      <a:pt x="9" y="17"/>
                      <a:pt x="14" y="36"/>
                      <a:pt x="14" y="56"/>
                    </a:cubicBezTo>
                    <a:cubicBezTo>
                      <a:pt x="15" y="56"/>
                      <a:pt x="16" y="53"/>
                      <a:pt x="16" y="52"/>
                    </a:cubicBez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94" name="任意多边形: 形状 93"/>
              <p:cNvSpPr>
                <a:spLocks/>
              </p:cNvSpPr>
              <p:nvPr/>
            </p:nvSpPr>
            <p:spPr bwMode="auto">
              <a:xfrm>
                <a:off x="7518400" y="5720604"/>
                <a:ext cx="100013" cy="241300"/>
              </a:xfrm>
              <a:custGeom>
                <a:avLst/>
                <a:gdLst>
                  <a:gd name="T0" fmla="*/ 0 w 31"/>
                  <a:gd name="T1" fmla="*/ 0 h 75"/>
                  <a:gd name="T2" fmla="*/ 21 w 31"/>
                  <a:gd name="T3" fmla="*/ 35 h 75"/>
                  <a:gd name="T4" fmla="*/ 27 w 31"/>
                  <a:gd name="T5" fmla="*/ 75 h 75"/>
                  <a:gd name="T6" fmla="*/ 30 w 31"/>
                  <a:gd name="T7" fmla="*/ 55 h 75"/>
                  <a:gd name="T8" fmla="*/ 31 w 31"/>
                  <a:gd name="T9" fmla="*/ 35 h 75"/>
                  <a:gd name="T10" fmla="*/ 31 w 31"/>
                  <a:gd name="T11" fmla="*/ 29 h 75"/>
                  <a:gd name="T12" fmla="*/ 27 w 31"/>
                  <a:gd name="T13" fmla="*/ 23 h 75"/>
                  <a:gd name="T14" fmla="*/ 0 w 31"/>
                  <a:gd name="T15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75">
                    <a:moveTo>
                      <a:pt x="0" y="0"/>
                    </a:moveTo>
                    <a:cubicBezTo>
                      <a:pt x="11" y="9"/>
                      <a:pt x="17" y="22"/>
                      <a:pt x="21" y="35"/>
                    </a:cubicBezTo>
                    <a:cubicBezTo>
                      <a:pt x="25" y="48"/>
                      <a:pt x="26" y="61"/>
                      <a:pt x="27" y="75"/>
                    </a:cubicBezTo>
                    <a:cubicBezTo>
                      <a:pt x="30" y="68"/>
                      <a:pt x="30" y="61"/>
                      <a:pt x="30" y="55"/>
                    </a:cubicBezTo>
                    <a:cubicBezTo>
                      <a:pt x="31" y="48"/>
                      <a:pt x="31" y="42"/>
                      <a:pt x="31" y="35"/>
                    </a:cubicBezTo>
                    <a:cubicBezTo>
                      <a:pt x="31" y="33"/>
                      <a:pt x="31" y="31"/>
                      <a:pt x="31" y="29"/>
                    </a:cubicBezTo>
                    <a:cubicBezTo>
                      <a:pt x="30" y="27"/>
                      <a:pt x="28" y="25"/>
                      <a:pt x="27" y="23"/>
                    </a:cubicBezTo>
                    <a:cubicBezTo>
                      <a:pt x="19" y="14"/>
                      <a:pt x="10" y="6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95" name="任意多边形: 形状 94"/>
              <p:cNvSpPr>
                <a:spLocks/>
              </p:cNvSpPr>
              <p:nvPr/>
            </p:nvSpPr>
            <p:spPr bwMode="auto">
              <a:xfrm>
                <a:off x="7627938" y="5453904"/>
                <a:ext cx="68263" cy="200025"/>
              </a:xfrm>
              <a:custGeom>
                <a:avLst/>
                <a:gdLst>
                  <a:gd name="T0" fmla="*/ 6 w 21"/>
                  <a:gd name="T1" fmla="*/ 16 h 62"/>
                  <a:gd name="T2" fmla="*/ 21 w 21"/>
                  <a:gd name="T3" fmla="*/ 0 h 62"/>
                  <a:gd name="T4" fmla="*/ 9 w 21"/>
                  <a:gd name="T5" fmla="*/ 62 h 62"/>
                  <a:gd name="T6" fmla="*/ 4 w 21"/>
                  <a:gd name="T7" fmla="*/ 42 h 62"/>
                  <a:gd name="T8" fmla="*/ 3 w 21"/>
                  <a:gd name="T9" fmla="*/ 22 h 62"/>
                  <a:gd name="T10" fmla="*/ 6 w 21"/>
                  <a:gd name="T11" fmla="*/ 16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" h="62">
                    <a:moveTo>
                      <a:pt x="6" y="16"/>
                    </a:moveTo>
                    <a:cubicBezTo>
                      <a:pt x="11" y="10"/>
                      <a:pt x="16" y="5"/>
                      <a:pt x="21" y="0"/>
                    </a:cubicBezTo>
                    <a:cubicBezTo>
                      <a:pt x="16" y="20"/>
                      <a:pt x="12" y="41"/>
                      <a:pt x="9" y="62"/>
                    </a:cubicBezTo>
                    <a:cubicBezTo>
                      <a:pt x="7" y="56"/>
                      <a:pt x="5" y="49"/>
                      <a:pt x="4" y="42"/>
                    </a:cubicBezTo>
                    <a:cubicBezTo>
                      <a:pt x="2" y="36"/>
                      <a:pt x="0" y="28"/>
                      <a:pt x="3" y="22"/>
                    </a:cubicBezTo>
                    <a:cubicBezTo>
                      <a:pt x="4" y="20"/>
                      <a:pt x="5" y="18"/>
                      <a:pt x="6" y="16"/>
                    </a:cubicBez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96" name="任意多边形: 形状 95"/>
              <p:cNvSpPr>
                <a:spLocks/>
              </p:cNvSpPr>
              <p:nvPr/>
            </p:nvSpPr>
            <p:spPr bwMode="auto">
              <a:xfrm>
                <a:off x="3667125" y="5155454"/>
                <a:ext cx="989013" cy="1028700"/>
              </a:xfrm>
              <a:custGeom>
                <a:avLst/>
                <a:gdLst>
                  <a:gd name="T0" fmla="*/ 54 w 308"/>
                  <a:gd name="T1" fmla="*/ 196 h 320"/>
                  <a:gd name="T2" fmla="*/ 26 w 308"/>
                  <a:gd name="T3" fmla="*/ 110 h 320"/>
                  <a:gd name="T4" fmla="*/ 114 w 308"/>
                  <a:gd name="T5" fmla="*/ 78 h 320"/>
                  <a:gd name="T6" fmla="*/ 188 w 308"/>
                  <a:gd name="T7" fmla="*/ 18 h 320"/>
                  <a:gd name="T8" fmla="*/ 232 w 308"/>
                  <a:gd name="T9" fmla="*/ 91 h 320"/>
                  <a:gd name="T10" fmla="*/ 297 w 308"/>
                  <a:gd name="T11" fmla="*/ 139 h 320"/>
                  <a:gd name="T12" fmla="*/ 241 w 308"/>
                  <a:gd name="T13" fmla="*/ 199 h 320"/>
                  <a:gd name="T14" fmla="*/ 256 w 308"/>
                  <a:gd name="T15" fmla="*/ 278 h 320"/>
                  <a:gd name="T16" fmla="*/ 163 w 308"/>
                  <a:gd name="T17" fmla="*/ 256 h 320"/>
                  <a:gd name="T18" fmla="*/ 82 w 308"/>
                  <a:gd name="T19" fmla="*/ 286 h 320"/>
                  <a:gd name="T20" fmla="*/ 54 w 308"/>
                  <a:gd name="T21" fmla="*/ 196 h 3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308" h="320">
                    <a:moveTo>
                      <a:pt x="54" y="196"/>
                    </a:moveTo>
                    <a:cubicBezTo>
                      <a:pt x="54" y="196"/>
                      <a:pt x="0" y="163"/>
                      <a:pt x="26" y="110"/>
                    </a:cubicBezTo>
                    <a:cubicBezTo>
                      <a:pt x="52" y="57"/>
                      <a:pt x="114" y="78"/>
                      <a:pt x="114" y="78"/>
                    </a:cubicBezTo>
                    <a:cubicBezTo>
                      <a:pt x="114" y="78"/>
                      <a:pt x="121" y="0"/>
                      <a:pt x="188" y="18"/>
                    </a:cubicBezTo>
                    <a:cubicBezTo>
                      <a:pt x="238" y="32"/>
                      <a:pt x="232" y="91"/>
                      <a:pt x="232" y="91"/>
                    </a:cubicBezTo>
                    <a:cubicBezTo>
                      <a:pt x="232" y="91"/>
                      <a:pt x="286" y="88"/>
                      <a:pt x="297" y="139"/>
                    </a:cubicBezTo>
                    <a:cubicBezTo>
                      <a:pt x="308" y="196"/>
                      <a:pt x="241" y="199"/>
                      <a:pt x="241" y="199"/>
                    </a:cubicBezTo>
                    <a:cubicBezTo>
                      <a:pt x="241" y="199"/>
                      <a:pt x="297" y="238"/>
                      <a:pt x="256" y="278"/>
                    </a:cubicBezTo>
                    <a:cubicBezTo>
                      <a:pt x="211" y="320"/>
                      <a:pt x="163" y="256"/>
                      <a:pt x="163" y="256"/>
                    </a:cubicBezTo>
                    <a:cubicBezTo>
                      <a:pt x="163" y="256"/>
                      <a:pt x="128" y="307"/>
                      <a:pt x="82" y="286"/>
                    </a:cubicBezTo>
                    <a:cubicBezTo>
                      <a:pt x="30" y="262"/>
                      <a:pt x="54" y="196"/>
                      <a:pt x="54" y="196"/>
                    </a:cubicBez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97" name="任意多边形: 形状 96"/>
              <p:cNvSpPr>
                <a:spLocks/>
              </p:cNvSpPr>
              <p:nvPr/>
            </p:nvSpPr>
            <p:spPr bwMode="auto">
              <a:xfrm>
                <a:off x="4103688" y="5447554"/>
                <a:ext cx="174625" cy="1106488"/>
              </a:xfrm>
              <a:custGeom>
                <a:avLst/>
                <a:gdLst>
                  <a:gd name="T0" fmla="*/ 47 w 54"/>
                  <a:gd name="T1" fmla="*/ 344 h 344"/>
                  <a:gd name="T2" fmla="*/ 8 w 54"/>
                  <a:gd name="T3" fmla="*/ 344 h 344"/>
                  <a:gd name="T4" fmla="*/ 1 w 54"/>
                  <a:gd name="T5" fmla="*/ 335 h 344"/>
                  <a:gd name="T6" fmla="*/ 18 w 54"/>
                  <a:gd name="T7" fmla="*/ 216 h 344"/>
                  <a:gd name="T8" fmla="*/ 25 w 54"/>
                  <a:gd name="T9" fmla="*/ 0 h 344"/>
                  <a:gd name="T10" fmla="*/ 35 w 54"/>
                  <a:gd name="T11" fmla="*/ 216 h 344"/>
                  <a:gd name="T12" fmla="*/ 53 w 54"/>
                  <a:gd name="T13" fmla="*/ 337 h 344"/>
                  <a:gd name="T14" fmla="*/ 47 w 54"/>
                  <a:gd name="T15" fmla="*/ 344 h 3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4" h="344">
                    <a:moveTo>
                      <a:pt x="47" y="344"/>
                    </a:moveTo>
                    <a:cubicBezTo>
                      <a:pt x="8" y="344"/>
                      <a:pt x="8" y="344"/>
                      <a:pt x="8" y="344"/>
                    </a:cubicBezTo>
                    <a:cubicBezTo>
                      <a:pt x="3" y="344"/>
                      <a:pt x="0" y="340"/>
                      <a:pt x="1" y="335"/>
                    </a:cubicBezTo>
                    <a:cubicBezTo>
                      <a:pt x="6" y="320"/>
                      <a:pt x="15" y="284"/>
                      <a:pt x="18" y="216"/>
                    </a:cubicBezTo>
                    <a:cubicBezTo>
                      <a:pt x="21" y="119"/>
                      <a:pt x="25" y="0"/>
                      <a:pt x="25" y="0"/>
                    </a:cubicBezTo>
                    <a:cubicBezTo>
                      <a:pt x="25" y="0"/>
                      <a:pt x="31" y="120"/>
                      <a:pt x="35" y="216"/>
                    </a:cubicBezTo>
                    <a:cubicBezTo>
                      <a:pt x="39" y="285"/>
                      <a:pt x="48" y="322"/>
                      <a:pt x="53" y="337"/>
                    </a:cubicBezTo>
                    <a:cubicBezTo>
                      <a:pt x="54" y="340"/>
                      <a:pt x="51" y="344"/>
                      <a:pt x="47" y="344"/>
                    </a:cubicBez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98" name="任意多边形: 形状 97"/>
              <p:cNvSpPr>
                <a:spLocks/>
              </p:cNvSpPr>
              <p:nvPr/>
            </p:nvSpPr>
            <p:spPr bwMode="auto">
              <a:xfrm>
                <a:off x="4125913" y="5666629"/>
                <a:ext cx="58738" cy="160338"/>
              </a:xfrm>
              <a:custGeom>
                <a:avLst/>
                <a:gdLst>
                  <a:gd name="T0" fmla="*/ 16 w 18"/>
                  <a:gd name="T1" fmla="*/ 41 h 50"/>
                  <a:gd name="T2" fmla="*/ 18 w 18"/>
                  <a:gd name="T3" fmla="*/ 23 h 50"/>
                  <a:gd name="T4" fmla="*/ 17 w 18"/>
                  <a:gd name="T5" fmla="*/ 20 h 50"/>
                  <a:gd name="T6" fmla="*/ 11 w 18"/>
                  <a:gd name="T7" fmla="*/ 12 h 50"/>
                  <a:gd name="T8" fmla="*/ 0 w 18"/>
                  <a:gd name="T9" fmla="*/ 0 h 50"/>
                  <a:gd name="T10" fmla="*/ 14 w 18"/>
                  <a:gd name="T11" fmla="*/ 50 h 50"/>
                  <a:gd name="T12" fmla="*/ 16 w 18"/>
                  <a:gd name="T13" fmla="*/ 4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8" h="50">
                    <a:moveTo>
                      <a:pt x="16" y="41"/>
                    </a:moveTo>
                    <a:cubicBezTo>
                      <a:pt x="16" y="34"/>
                      <a:pt x="18" y="30"/>
                      <a:pt x="18" y="23"/>
                    </a:cubicBezTo>
                    <a:cubicBezTo>
                      <a:pt x="18" y="22"/>
                      <a:pt x="18" y="21"/>
                      <a:pt x="17" y="20"/>
                    </a:cubicBezTo>
                    <a:cubicBezTo>
                      <a:pt x="17" y="18"/>
                      <a:pt x="12" y="13"/>
                      <a:pt x="11" y="12"/>
                    </a:cubicBezTo>
                    <a:cubicBezTo>
                      <a:pt x="8" y="10"/>
                      <a:pt x="3" y="2"/>
                      <a:pt x="0" y="0"/>
                    </a:cubicBezTo>
                    <a:cubicBezTo>
                      <a:pt x="7" y="11"/>
                      <a:pt x="14" y="37"/>
                      <a:pt x="14" y="50"/>
                    </a:cubicBezTo>
                    <a:cubicBezTo>
                      <a:pt x="15" y="50"/>
                      <a:pt x="16" y="42"/>
                      <a:pt x="16" y="41"/>
                    </a:cubicBez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99" name="任意多边形: 形状 98"/>
              <p:cNvSpPr>
                <a:spLocks/>
              </p:cNvSpPr>
              <p:nvPr/>
            </p:nvSpPr>
            <p:spPr bwMode="auto">
              <a:xfrm>
                <a:off x="4100513" y="5952379"/>
                <a:ext cx="74613" cy="187325"/>
              </a:xfrm>
              <a:custGeom>
                <a:avLst/>
                <a:gdLst>
                  <a:gd name="T0" fmla="*/ 0 w 23"/>
                  <a:gd name="T1" fmla="*/ 0 h 58"/>
                  <a:gd name="T2" fmla="*/ 16 w 23"/>
                  <a:gd name="T3" fmla="*/ 37 h 58"/>
                  <a:gd name="T4" fmla="*/ 20 w 23"/>
                  <a:gd name="T5" fmla="*/ 58 h 58"/>
                  <a:gd name="T6" fmla="*/ 22 w 23"/>
                  <a:gd name="T7" fmla="*/ 45 h 58"/>
                  <a:gd name="T8" fmla="*/ 23 w 23"/>
                  <a:gd name="T9" fmla="*/ 33 h 58"/>
                  <a:gd name="T10" fmla="*/ 23 w 23"/>
                  <a:gd name="T11" fmla="*/ 28 h 58"/>
                  <a:gd name="T12" fmla="*/ 20 w 23"/>
                  <a:gd name="T13" fmla="*/ 24 h 58"/>
                  <a:gd name="T14" fmla="*/ 0 w 23"/>
                  <a:gd name="T15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3" h="58">
                    <a:moveTo>
                      <a:pt x="0" y="0"/>
                    </a:moveTo>
                    <a:cubicBezTo>
                      <a:pt x="6" y="9"/>
                      <a:pt x="13" y="29"/>
                      <a:pt x="16" y="37"/>
                    </a:cubicBezTo>
                    <a:cubicBezTo>
                      <a:pt x="18" y="46"/>
                      <a:pt x="19" y="49"/>
                      <a:pt x="20" y="58"/>
                    </a:cubicBezTo>
                    <a:cubicBezTo>
                      <a:pt x="22" y="54"/>
                      <a:pt x="22" y="50"/>
                      <a:pt x="22" y="45"/>
                    </a:cubicBezTo>
                    <a:cubicBezTo>
                      <a:pt x="23" y="41"/>
                      <a:pt x="23" y="37"/>
                      <a:pt x="23" y="33"/>
                    </a:cubicBezTo>
                    <a:cubicBezTo>
                      <a:pt x="23" y="31"/>
                      <a:pt x="23" y="30"/>
                      <a:pt x="23" y="28"/>
                    </a:cubicBezTo>
                    <a:cubicBezTo>
                      <a:pt x="22" y="27"/>
                      <a:pt x="21" y="26"/>
                      <a:pt x="20" y="24"/>
                    </a:cubicBezTo>
                    <a:cubicBezTo>
                      <a:pt x="15" y="19"/>
                      <a:pt x="6" y="4"/>
                      <a:pt x="0" y="0"/>
                    </a:cubicBez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00" name="任意多边形: 形状 99"/>
              <p:cNvSpPr>
                <a:spLocks/>
              </p:cNvSpPr>
              <p:nvPr/>
            </p:nvSpPr>
            <p:spPr bwMode="auto">
              <a:xfrm>
                <a:off x="4181475" y="5788867"/>
                <a:ext cx="60325" cy="150813"/>
              </a:xfrm>
              <a:custGeom>
                <a:avLst/>
                <a:gdLst>
                  <a:gd name="T0" fmla="*/ 4 w 19"/>
                  <a:gd name="T1" fmla="*/ 16 h 47"/>
                  <a:gd name="T2" fmla="*/ 19 w 19"/>
                  <a:gd name="T3" fmla="*/ 0 h 47"/>
                  <a:gd name="T4" fmla="*/ 6 w 19"/>
                  <a:gd name="T5" fmla="*/ 47 h 47"/>
                  <a:gd name="T6" fmla="*/ 2 w 19"/>
                  <a:gd name="T7" fmla="*/ 33 h 47"/>
                  <a:gd name="T8" fmla="*/ 2 w 19"/>
                  <a:gd name="T9" fmla="*/ 20 h 47"/>
                  <a:gd name="T10" fmla="*/ 4 w 19"/>
                  <a:gd name="T11" fmla="*/ 1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47">
                    <a:moveTo>
                      <a:pt x="4" y="16"/>
                    </a:moveTo>
                    <a:cubicBezTo>
                      <a:pt x="7" y="12"/>
                      <a:pt x="15" y="3"/>
                      <a:pt x="19" y="0"/>
                    </a:cubicBezTo>
                    <a:cubicBezTo>
                      <a:pt x="15" y="14"/>
                      <a:pt x="8" y="33"/>
                      <a:pt x="6" y="47"/>
                    </a:cubicBezTo>
                    <a:cubicBezTo>
                      <a:pt x="5" y="42"/>
                      <a:pt x="3" y="38"/>
                      <a:pt x="2" y="33"/>
                    </a:cubicBezTo>
                    <a:cubicBezTo>
                      <a:pt x="1" y="29"/>
                      <a:pt x="0" y="24"/>
                      <a:pt x="2" y="20"/>
                    </a:cubicBezTo>
                    <a:cubicBezTo>
                      <a:pt x="2" y="18"/>
                      <a:pt x="3" y="17"/>
                      <a:pt x="4" y="16"/>
                    </a:cubicBez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01" name="任意多边形: 形状 100"/>
              <p:cNvSpPr>
                <a:spLocks/>
              </p:cNvSpPr>
              <p:nvPr/>
            </p:nvSpPr>
            <p:spPr bwMode="auto">
              <a:xfrm>
                <a:off x="2828787" y="6322267"/>
                <a:ext cx="6797952" cy="535733"/>
              </a:xfrm>
              <a:custGeom>
                <a:avLst/>
                <a:gdLst>
                  <a:gd name="connsiteX0" fmla="*/ 3303808 w 6797952"/>
                  <a:gd name="connsiteY0" fmla="*/ 0 h 535733"/>
                  <a:gd name="connsiteX1" fmla="*/ 6683961 w 6797952"/>
                  <a:gd name="connsiteY1" fmla="*/ 490296 h 535733"/>
                  <a:gd name="connsiteX2" fmla="*/ 6797952 w 6797952"/>
                  <a:gd name="connsiteY2" fmla="*/ 535733 h 535733"/>
                  <a:gd name="connsiteX3" fmla="*/ 0 w 6797952"/>
                  <a:gd name="connsiteY3" fmla="*/ 535733 h 535733"/>
                  <a:gd name="connsiteX4" fmla="*/ 146894 w 6797952"/>
                  <a:gd name="connsiteY4" fmla="*/ 478428 h 535733"/>
                  <a:gd name="connsiteX5" fmla="*/ 3303808 w 6797952"/>
                  <a:gd name="connsiteY5" fmla="*/ 0 h 535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797952" h="535733">
                    <a:moveTo>
                      <a:pt x="3303808" y="0"/>
                    </a:moveTo>
                    <a:cubicBezTo>
                      <a:pt x="4797715" y="0"/>
                      <a:pt x="5895405" y="207511"/>
                      <a:pt x="6683961" y="490296"/>
                    </a:cubicBezTo>
                    <a:lnTo>
                      <a:pt x="6797952" y="535733"/>
                    </a:lnTo>
                    <a:lnTo>
                      <a:pt x="0" y="535733"/>
                    </a:lnTo>
                    <a:lnTo>
                      <a:pt x="146894" y="478428"/>
                    </a:lnTo>
                    <a:cubicBezTo>
                      <a:pt x="929370" y="201182"/>
                      <a:pt x="1967725" y="0"/>
                      <a:pt x="3303808" y="0"/>
                    </a:cubicBez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1350"/>
              </a:p>
            </p:txBody>
          </p:sp>
          <p:sp>
            <p:nvSpPr>
              <p:cNvPr id="102" name="任意多边形: 形状 101"/>
              <p:cNvSpPr>
                <a:spLocks/>
              </p:cNvSpPr>
              <p:nvPr/>
            </p:nvSpPr>
            <p:spPr bwMode="auto">
              <a:xfrm>
                <a:off x="5668963" y="5336429"/>
                <a:ext cx="1682750" cy="1185863"/>
              </a:xfrm>
              <a:custGeom>
                <a:avLst/>
                <a:gdLst>
                  <a:gd name="T0" fmla="*/ 1060 w 1060"/>
                  <a:gd name="T1" fmla="*/ 101 h 747"/>
                  <a:gd name="T2" fmla="*/ 908 w 1060"/>
                  <a:gd name="T3" fmla="*/ 0 h 747"/>
                  <a:gd name="T4" fmla="*/ 0 w 1060"/>
                  <a:gd name="T5" fmla="*/ 0 h 747"/>
                  <a:gd name="T6" fmla="*/ 0 w 1060"/>
                  <a:gd name="T7" fmla="*/ 747 h 747"/>
                  <a:gd name="T8" fmla="*/ 1060 w 1060"/>
                  <a:gd name="T9" fmla="*/ 747 h 747"/>
                  <a:gd name="T10" fmla="*/ 1060 w 1060"/>
                  <a:gd name="T11" fmla="*/ 101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0" h="747">
                    <a:moveTo>
                      <a:pt x="1060" y="101"/>
                    </a:moveTo>
                    <a:lnTo>
                      <a:pt x="908" y="0"/>
                    </a:lnTo>
                    <a:lnTo>
                      <a:pt x="0" y="0"/>
                    </a:lnTo>
                    <a:lnTo>
                      <a:pt x="0" y="747"/>
                    </a:lnTo>
                    <a:lnTo>
                      <a:pt x="1060" y="747"/>
                    </a:lnTo>
                    <a:lnTo>
                      <a:pt x="1060" y="101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03" name="任意多边形: 形状 102"/>
              <p:cNvSpPr>
                <a:spLocks/>
              </p:cNvSpPr>
              <p:nvPr/>
            </p:nvSpPr>
            <p:spPr bwMode="auto">
              <a:xfrm>
                <a:off x="5668963" y="5336429"/>
                <a:ext cx="1682750" cy="1185863"/>
              </a:xfrm>
              <a:custGeom>
                <a:avLst/>
                <a:gdLst>
                  <a:gd name="T0" fmla="*/ 1060 w 1060"/>
                  <a:gd name="T1" fmla="*/ 101 h 747"/>
                  <a:gd name="T2" fmla="*/ 908 w 1060"/>
                  <a:gd name="T3" fmla="*/ 0 h 747"/>
                  <a:gd name="T4" fmla="*/ 0 w 1060"/>
                  <a:gd name="T5" fmla="*/ 0 h 747"/>
                  <a:gd name="T6" fmla="*/ 0 w 1060"/>
                  <a:gd name="T7" fmla="*/ 747 h 747"/>
                  <a:gd name="T8" fmla="*/ 1060 w 1060"/>
                  <a:gd name="T9" fmla="*/ 747 h 747"/>
                  <a:gd name="T10" fmla="*/ 1060 w 1060"/>
                  <a:gd name="T11" fmla="*/ 101 h 7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60" h="747">
                    <a:moveTo>
                      <a:pt x="1060" y="101"/>
                    </a:moveTo>
                    <a:lnTo>
                      <a:pt x="908" y="0"/>
                    </a:lnTo>
                    <a:lnTo>
                      <a:pt x="0" y="0"/>
                    </a:lnTo>
                    <a:lnTo>
                      <a:pt x="0" y="747"/>
                    </a:lnTo>
                    <a:lnTo>
                      <a:pt x="1060" y="747"/>
                    </a:lnTo>
                    <a:lnTo>
                      <a:pt x="1060" y="101"/>
                    </a:lnTo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04" name="任意多边形: 形状 103"/>
              <p:cNvSpPr>
                <a:spLocks/>
              </p:cNvSpPr>
              <p:nvPr/>
            </p:nvSpPr>
            <p:spPr bwMode="auto">
              <a:xfrm>
                <a:off x="5643563" y="5290392"/>
                <a:ext cx="1708150" cy="466725"/>
              </a:xfrm>
              <a:custGeom>
                <a:avLst/>
                <a:gdLst>
                  <a:gd name="T0" fmla="*/ 1076 w 1076"/>
                  <a:gd name="T1" fmla="*/ 138 h 294"/>
                  <a:gd name="T2" fmla="*/ 882 w 1076"/>
                  <a:gd name="T3" fmla="*/ 0 h 294"/>
                  <a:gd name="T4" fmla="*/ 0 w 1076"/>
                  <a:gd name="T5" fmla="*/ 0 h 294"/>
                  <a:gd name="T6" fmla="*/ 0 w 1076"/>
                  <a:gd name="T7" fmla="*/ 294 h 294"/>
                  <a:gd name="T8" fmla="*/ 1076 w 1076"/>
                  <a:gd name="T9" fmla="*/ 294 h 294"/>
                  <a:gd name="T10" fmla="*/ 1076 w 1076"/>
                  <a:gd name="T11" fmla="*/ 138 h 2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76" h="294">
                    <a:moveTo>
                      <a:pt x="1076" y="138"/>
                    </a:moveTo>
                    <a:lnTo>
                      <a:pt x="882" y="0"/>
                    </a:lnTo>
                    <a:lnTo>
                      <a:pt x="0" y="0"/>
                    </a:lnTo>
                    <a:lnTo>
                      <a:pt x="0" y="294"/>
                    </a:lnTo>
                    <a:lnTo>
                      <a:pt x="1076" y="294"/>
                    </a:lnTo>
                    <a:lnTo>
                      <a:pt x="1076" y="138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05" name="矩形 104"/>
              <p:cNvSpPr>
                <a:spLocks noChangeArrowheads="1"/>
              </p:cNvSpPr>
              <p:nvPr/>
            </p:nvSpPr>
            <p:spPr bwMode="auto">
              <a:xfrm>
                <a:off x="6211888" y="6387354"/>
                <a:ext cx="1139825" cy="134938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06" name="矩形 105"/>
              <p:cNvSpPr>
                <a:spLocks noChangeArrowheads="1"/>
              </p:cNvSpPr>
              <p:nvPr/>
            </p:nvSpPr>
            <p:spPr bwMode="auto">
              <a:xfrm>
                <a:off x="6211888" y="6387354"/>
                <a:ext cx="1139825" cy="134938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07" name="矩形 106"/>
              <p:cNvSpPr>
                <a:spLocks noChangeArrowheads="1"/>
              </p:cNvSpPr>
              <p:nvPr/>
            </p:nvSpPr>
            <p:spPr bwMode="auto">
              <a:xfrm>
                <a:off x="6262688" y="6190504"/>
                <a:ext cx="881063" cy="38100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08" name="矩形 107"/>
              <p:cNvSpPr>
                <a:spLocks noChangeArrowheads="1"/>
              </p:cNvSpPr>
              <p:nvPr/>
            </p:nvSpPr>
            <p:spPr bwMode="auto">
              <a:xfrm>
                <a:off x="6353175" y="5785692"/>
                <a:ext cx="260350" cy="369888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09" name="矩形 108"/>
              <p:cNvSpPr>
                <a:spLocks noChangeArrowheads="1"/>
              </p:cNvSpPr>
              <p:nvPr/>
            </p:nvSpPr>
            <p:spPr bwMode="auto">
              <a:xfrm>
                <a:off x="6372225" y="5807917"/>
                <a:ext cx="222250" cy="334963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10" name="矩形 109"/>
              <p:cNvSpPr>
                <a:spLocks noChangeArrowheads="1"/>
              </p:cNvSpPr>
              <p:nvPr/>
            </p:nvSpPr>
            <p:spPr bwMode="auto">
              <a:xfrm>
                <a:off x="6378575" y="5814267"/>
                <a:ext cx="209550" cy="322263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11" name="任意多边形: 形状 110"/>
              <p:cNvSpPr>
                <a:spLocks/>
              </p:cNvSpPr>
              <p:nvPr/>
            </p:nvSpPr>
            <p:spPr bwMode="auto">
              <a:xfrm>
                <a:off x="6334125" y="5772992"/>
                <a:ext cx="19050" cy="398463"/>
              </a:xfrm>
              <a:custGeom>
                <a:avLst/>
                <a:gdLst>
                  <a:gd name="T0" fmla="*/ 0 w 12"/>
                  <a:gd name="T1" fmla="*/ 251 h 251"/>
                  <a:gd name="T2" fmla="*/ 0 w 12"/>
                  <a:gd name="T3" fmla="*/ 0 h 251"/>
                  <a:gd name="T4" fmla="*/ 12 w 12"/>
                  <a:gd name="T5" fmla="*/ 8 h 251"/>
                  <a:gd name="T6" fmla="*/ 12 w 12"/>
                  <a:gd name="T7" fmla="*/ 241 h 251"/>
                  <a:gd name="T8" fmla="*/ 0 w 12"/>
                  <a:gd name="T9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1">
                    <a:moveTo>
                      <a:pt x="0" y="251"/>
                    </a:moveTo>
                    <a:lnTo>
                      <a:pt x="0" y="0"/>
                    </a:lnTo>
                    <a:lnTo>
                      <a:pt x="12" y="8"/>
                    </a:lnTo>
                    <a:lnTo>
                      <a:pt x="12" y="241"/>
                    </a:lnTo>
                    <a:lnTo>
                      <a:pt x="0" y="251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12" name="任意多边形: 形状 111"/>
              <p:cNvSpPr>
                <a:spLocks/>
              </p:cNvSpPr>
              <p:nvPr/>
            </p:nvSpPr>
            <p:spPr bwMode="auto">
              <a:xfrm>
                <a:off x="6334125" y="5772992"/>
                <a:ext cx="298450" cy="12700"/>
              </a:xfrm>
              <a:custGeom>
                <a:avLst/>
                <a:gdLst>
                  <a:gd name="T0" fmla="*/ 12 w 188"/>
                  <a:gd name="T1" fmla="*/ 8 h 8"/>
                  <a:gd name="T2" fmla="*/ 0 w 188"/>
                  <a:gd name="T3" fmla="*/ 0 h 8"/>
                  <a:gd name="T4" fmla="*/ 188 w 188"/>
                  <a:gd name="T5" fmla="*/ 0 h 8"/>
                  <a:gd name="T6" fmla="*/ 176 w 188"/>
                  <a:gd name="T7" fmla="*/ 8 h 8"/>
                  <a:gd name="T8" fmla="*/ 12 w 188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8">
                    <a:moveTo>
                      <a:pt x="12" y="8"/>
                    </a:moveTo>
                    <a:lnTo>
                      <a:pt x="0" y="0"/>
                    </a:lnTo>
                    <a:lnTo>
                      <a:pt x="188" y="0"/>
                    </a:lnTo>
                    <a:lnTo>
                      <a:pt x="176" y="8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13" name="任意多边形: 形状 112"/>
              <p:cNvSpPr>
                <a:spLocks/>
              </p:cNvSpPr>
              <p:nvPr/>
            </p:nvSpPr>
            <p:spPr bwMode="auto">
              <a:xfrm>
                <a:off x="6613525" y="5772992"/>
                <a:ext cx="19050" cy="398463"/>
              </a:xfrm>
              <a:custGeom>
                <a:avLst/>
                <a:gdLst>
                  <a:gd name="T0" fmla="*/ 12 w 12"/>
                  <a:gd name="T1" fmla="*/ 0 h 251"/>
                  <a:gd name="T2" fmla="*/ 12 w 12"/>
                  <a:gd name="T3" fmla="*/ 251 h 251"/>
                  <a:gd name="T4" fmla="*/ 0 w 12"/>
                  <a:gd name="T5" fmla="*/ 241 h 251"/>
                  <a:gd name="T6" fmla="*/ 0 w 12"/>
                  <a:gd name="T7" fmla="*/ 8 h 251"/>
                  <a:gd name="T8" fmla="*/ 12 w 12"/>
                  <a:gd name="T9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1">
                    <a:moveTo>
                      <a:pt x="12" y="0"/>
                    </a:moveTo>
                    <a:lnTo>
                      <a:pt x="12" y="251"/>
                    </a:lnTo>
                    <a:lnTo>
                      <a:pt x="0" y="241"/>
                    </a:lnTo>
                    <a:lnTo>
                      <a:pt x="0" y="8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14" name="任意多边形: 形状 113"/>
              <p:cNvSpPr>
                <a:spLocks/>
              </p:cNvSpPr>
              <p:nvPr/>
            </p:nvSpPr>
            <p:spPr bwMode="auto">
              <a:xfrm>
                <a:off x="6334125" y="6155579"/>
                <a:ext cx="298450" cy="15875"/>
              </a:xfrm>
              <a:custGeom>
                <a:avLst/>
                <a:gdLst>
                  <a:gd name="T0" fmla="*/ 188 w 188"/>
                  <a:gd name="T1" fmla="*/ 10 h 10"/>
                  <a:gd name="T2" fmla="*/ 176 w 188"/>
                  <a:gd name="T3" fmla="*/ 0 h 10"/>
                  <a:gd name="T4" fmla="*/ 12 w 188"/>
                  <a:gd name="T5" fmla="*/ 0 h 10"/>
                  <a:gd name="T6" fmla="*/ 0 w 188"/>
                  <a:gd name="T7" fmla="*/ 10 h 10"/>
                  <a:gd name="T8" fmla="*/ 188 w 188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8" h="10">
                    <a:moveTo>
                      <a:pt x="188" y="10"/>
                    </a:moveTo>
                    <a:lnTo>
                      <a:pt x="176" y="0"/>
                    </a:lnTo>
                    <a:lnTo>
                      <a:pt x="12" y="0"/>
                    </a:lnTo>
                    <a:lnTo>
                      <a:pt x="0" y="10"/>
                    </a:lnTo>
                    <a:lnTo>
                      <a:pt x="188" y="10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15" name="矩形 114"/>
              <p:cNvSpPr>
                <a:spLocks noChangeArrowheads="1"/>
              </p:cNvSpPr>
              <p:nvPr/>
            </p:nvSpPr>
            <p:spPr bwMode="auto">
              <a:xfrm>
                <a:off x="6475413" y="5807917"/>
                <a:ext cx="15875" cy="334963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16" name="矩形 115"/>
              <p:cNvSpPr>
                <a:spLocks noChangeArrowheads="1"/>
              </p:cNvSpPr>
              <p:nvPr/>
            </p:nvSpPr>
            <p:spPr bwMode="auto">
              <a:xfrm>
                <a:off x="6372225" y="5968254"/>
                <a:ext cx="222250" cy="14288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17" name="矩形 116"/>
              <p:cNvSpPr>
                <a:spLocks noChangeArrowheads="1"/>
              </p:cNvSpPr>
              <p:nvPr/>
            </p:nvSpPr>
            <p:spPr bwMode="auto">
              <a:xfrm>
                <a:off x="6780213" y="5785692"/>
                <a:ext cx="263525" cy="369888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18" name="矩形 117"/>
              <p:cNvSpPr>
                <a:spLocks noChangeArrowheads="1"/>
              </p:cNvSpPr>
              <p:nvPr/>
            </p:nvSpPr>
            <p:spPr bwMode="auto">
              <a:xfrm>
                <a:off x="6802438" y="5807917"/>
                <a:ext cx="219075" cy="334963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19" name="矩形 118"/>
              <p:cNvSpPr>
                <a:spLocks noChangeArrowheads="1"/>
              </p:cNvSpPr>
              <p:nvPr/>
            </p:nvSpPr>
            <p:spPr bwMode="auto">
              <a:xfrm>
                <a:off x="6805613" y="5814267"/>
                <a:ext cx="212725" cy="322263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0" name="任意多边形: 形状 119"/>
              <p:cNvSpPr>
                <a:spLocks/>
              </p:cNvSpPr>
              <p:nvPr/>
            </p:nvSpPr>
            <p:spPr bwMode="auto">
              <a:xfrm>
                <a:off x="6764338" y="5772992"/>
                <a:ext cx="15875" cy="398463"/>
              </a:xfrm>
              <a:custGeom>
                <a:avLst/>
                <a:gdLst>
                  <a:gd name="T0" fmla="*/ 0 w 10"/>
                  <a:gd name="T1" fmla="*/ 251 h 251"/>
                  <a:gd name="T2" fmla="*/ 0 w 10"/>
                  <a:gd name="T3" fmla="*/ 0 h 251"/>
                  <a:gd name="T4" fmla="*/ 10 w 10"/>
                  <a:gd name="T5" fmla="*/ 8 h 251"/>
                  <a:gd name="T6" fmla="*/ 10 w 10"/>
                  <a:gd name="T7" fmla="*/ 241 h 251"/>
                  <a:gd name="T8" fmla="*/ 0 w 10"/>
                  <a:gd name="T9" fmla="*/ 251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51">
                    <a:moveTo>
                      <a:pt x="0" y="251"/>
                    </a:moveTo>
                    <a:lnTo>
                      <a:pt x="0" y="0"/>
                    </a:lnTo>
                    <a:lnTo>
                      <a:pt x="10" y="8"/>
                    </a:lnTo>
                    <a:lnTo>
                      <a:pt x="10" y="241"/>
                    </a:lnTo>
                    <a:lnTo>
                      <a:pt x="0" y="251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1" name="任意多边形: 形状 120"/>
              <p:cNvSpPr>
                <a:spLocks/>
              </p:cNvSpPr>
              <p:nvPr/>
            </p:nvSpPr>
            <p:spPr bwMode="auto">
              <a:xfrm>
                <a:off x="6764338" y="5772992"/>
                <a:ext cx="295275" cy="12700"/>
              </a:xfrm>
              <a:custGeom>
                <a:avLst/>
                <a:gdLst>
                  <a:gd name="T0" fmla="*/ 10 w 186"/>
                  <a:gd name="T1" fmla="*/ 8 h 8"/>
                  <a:gd name="T2" fmla="*/ 0 w 186"/>
                  <a:gd name="T3" fmla="*/ 0 h 8"/>
                  <a:gd name="T4" fmla="*/ 186 w 186"/>
                  <a:gd name="T5" fmla="*/ 0 h 8"/>
                  <a:gd name="T6" fmla="*/ 176 w 186"/>
                  <a:gd name="T7" fmla="*/ 8 h 8"/>
                  <a:gd name="T8" fmla="*/ 10 w 186"/>
                  <a:gd name="T9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8">
                    <a:moveTo>
                      <a:pt x="10" y="8"/>
                    </a:moveTo>
                    <a:lnTo>
                      <a:pt x="0" y="0"/>
                    </a:lnTo>
                    <a:lnTo>
                      <a:pt x="186" y="0"/>
                    </a:lnTo>
                    <a:lnTo>
                      <a:pt x="176" y="8"/>
                    </a:lnTo>
                    <a:lnTo>
                      <a:pt x="10" y="8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2" name="任意多边形: 形状 121"/>
              <p:cNvSpPr>
                <a:spLocks/>
              </p:cNvSpPr>
              <p:nvPr/>
            </p:nvSpPr>
            <p:spPr bwMode="auto">
              <a:xfrm>
                <a:off x="7043738" y="5772992"/>
                <a:ext cx="15875" cy="398463"/>
              </a:xfrm>
              <a:custGeom>
                <a:avLst/>
                <a:gdLst>
                  <a:gd name="T0" fmla="*/ 10 w 10"/>
                  <a:gd name="T1" fmla="*/ 0 h 251"/>
                  <a:gd name="T2" fmla="*/ 10 w 10"/>
                  <a:gd name="T3" fmla="*/ 251 h 251"/>
                  <a:gd name="T4" fmla="*/ 0 w 10"/>
                  <a:gd name="T5" fmla="*/ 241 h 251"/>
                  <a:gd name="T6" fmla="*/ 0 w 10"/>
                  <a:gd name="T7" fmla="*/ 8 h 251"/>
                  <a:gd name="T8" fmla="*/ 10 w 10"/>
                  <a:gd name="T9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" h="251">
                    <a:moveTo>
                      <a:pt x="10" y="0"/>
                    </a:moveTo>
                    <a:lnTo>
                      <a:pt x="10" y="251"/>
                    </a:lnTo>
                    <a:lnTo>
                      <a:pt x="0" y="241"/>
                    </a:lnTo>
                    <a:lnTo>
                      <a:pt x="0" y="8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3" name="任意多边形: 形状 122"/>
              <p:cNvSpPr>
                <a:spLocks/>
              </p:cNvSpPr>
              <p:nvPr/>
            </p:nvSpPr>
            <p:spPr bwMode="auto">
              <a:xfrm>
                <a:off x="6764338" y="6155579"/>
                <a:ext cx="295275" cy="15875"/>
              </a:xfrm>
              <a:custGeom>
                <a:avLst/>
                <a:gdLst>
                  <a:gd name="T0" fmla="*/ 186 w 186"/>
                  <a:gd name="T1" fmla="*/ 10 h 10"/>
                  <a:gd name="T2" fmla="*/ 176 w 186"/>
                  <a:gd name="T3" fmla="*/ 0 h 10"/>
                  <a:gd name="T4" fmla="*/ 10 w 186"/>
                  <a:gd name="T5" fmla="*/ 0 h 10"/>
                  <a:gd name="T6" fmla="*/ 0 w 186"/>
                  <a:gd name="T7" fmla="*/ 10 h 10"/>
                  <a:gd name="T8" fmla="*/ 186 w 18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86" h="10">
                    <a:moveTo>
                      <a:pt x="186" y="10"/>
                    </a:moveTo>
                    <a:lnTo>
                      <a:pt x="176" y="0"/>
                    </a:lnTo>
                    <a:lnTo>
                      <a:pt x="10" y="0"/>
                    </a:lnTo>
                    <a:lnTo>
                      <a:pt x="0" y="10"/>
                    </a:lnTo>
                    <a:lnTo>
                      <a:pt x="186" y="10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4" name="矩形 123"/>
              <p:cNvSpPr>
                <a:spLocks noChangeArrowheads="1"/>
              </p:cNvSpPr>
              <p:nvPr/>
            </p:nvSpPr>
            <p:spPr bwMode="auto">
              <a:xfrm>
                <a:off x="6905625" y="5807917"/>
                <a:ext cx="12700" cy="334963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5" name="矩形 124"/>
              <p:cNvSpPr>
                <a:spLocks noChangeArrowheads="1"/>
              </p:cNvSpPr>
              <p:nvPr/>
            </p:nvSpPr>
            <p:spPr bwMode="auto">
              <a:xfrm>
                <a:off x="6802438" y="5968254"/>
                <a:ext cx="219075" cy="14288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6" name="矩形 125"/>
              <p:cNvSpPr>
                <a:spLocks noChangeArrowheads="1"/>
              </p:cNvSpPr>
              <p:nvPr/>
            </p:nvSpPr>
            <p:spPr bwMode="auto">
              <a:xfrm>
                <a:off x="6262688" y="5714254"/>
                <a:ext cx="881063" cy="42863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7" name="任意多边形: 形状 126"/>
              <p:cNvSpPr>
                <a:spLocks/>
              </p:cNvSpPr>
              <p:nvPr/>
            </p:nvSpPr>
            <p:spPr bwMode="auto">
              <a:xfrm>
                <a:off x="7072313" y="5230067"/>
                <a:ext cx="479425" cy="414338"/>
              </a:xfrm>
              <a:custGeom>
                <a:avLst/>
                <a:gdLst>
                  <a:gd name="T0" fmla="*/ 0 w 302"/>
                  <a:gd name="T1" fmla="*/ 0 h 261"/>
                  <a:gd name="T2" fmla="*/ 302 w 302"/>
                  <a:gd name="T3" fmla="*/ 190 h 261"/>
                  <a:gd name="T4" fmla="*/ 265 w 302"/>
                  <a:gd name="T5" fmla="*/ 261 h 261"/>
                  <a:gd name="T6" fmla="*/ 0 w 302"/>
                  <a:gd name="T7" fmla="*/ 95 h 261"/>
                  <a:gd name="T8" fmla="*/ 0 w 302"/>
                  <a:gd name="T9" fmla="*/ 0 h 2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2" h="261">
                    <a:moveTo>
                      <a:pt x="0" y="0"/>
                    </a:moveTo>
                    <a:lnTo>
                      <a:pt x="302" y="190"/>
                    </a:lnTo>
                    <a:lnTo>
                      <a:pt x="265" y="261"/>
                    </a:lnTo>
                    <a:lnTo>
                      <a:pt x="0" y="9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8" name="矩形 127"/>
              <p:cNvSpPr>
                <a:spLocks noChangeArrowheads="1"/>
              </p:cNvSpPr>
              <p:nvPr/>
            </p:nvSpPr>
            <p:spPr bwMode="auto">
              <a:xfrm>
                <a:off x="5713413" y="5230067"/>
                <a:ext cx="1358900" cy="150813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29" name="矩形 128"/>
              <p:cNvSpPr>
                <a:spLocks noChangeArrowheads="1"/>
              </p:cNvSpPr>
              <p:nvPr/>
            </p:nvSpPr>
            <p:spPr bwMode="auto">
              <a:xfrm>
                <a:off x="5995988" y="5117354"/>
                <a:ext cx="190500" cy="282575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0" name="矩形 129"/>
              <p:cNvSpPr>
                <a:spLocks noChangeArrowheads="1"/>
              </p:cNvSpPr>
              <p:nvPr/>
            </p:nvSpPr>
            <p:spPr bwMode="auto">
              <a:xfrm>
                <a:off x="5995988" y="5133229"/>
                <a:ext cx="190500" cy="47625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1" name="任意多边形: 形状 130"/>
              <p:cNvSpPr>
                <a:spLocks/>
              </p:cNvSpPr>
              <p:nvPr/>
            </p:nvSpPr>
            <p:spPr bwMode="auto">
              <a:xfrm>
                <a:off x="5035550" y="5136404"/>
                <a:ext cx="1192213" cy="1385888"/>
              </a:xfrm>
              <a:custGeom>
                <a:avLst/>
                <a:gdLst>
                  <a:gd name="T0" fmla="*/ 377 w 751"/>
                  <a:gd name="T1" fmla="*/ 0 h 873"/>
                  <a:gd name="T2" fmla="*/ 751 w 751"/>
                  <a:gd name="T3" fmla="*/ 231 h 873"/>
                  <a:gd name="T4" fmla="*/ 751 w 751"/>
                  <a:gd name="T5" fmla="*/ 873 h 873"/>
                  <a:gd name="T6" fmla="*/ 0 w 751"/>
                  <a:gd name="T7" fmla="*/ 873 h 873"/>
                  <a:gd name="T8" fmla="*/ 0 w 751"/>
                  <a:gd name="T9" fmla="*/ 231 h 873"/>
                  <a:gd name="T10" fmla="*/ 377 w 751"/>
                  <a:gd name="T11" fmla="*/ 0 h 8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751" h="873">
                    <a:moveTo>
                      <a:pt x="377" y="0"/>
                    </a:moveTo>
                    <a:lnTo>
                      <a:pt x="751" y="231"/>
                    </a:lnTo>
                    <a:lnTo>
                      <a:pt x="751" y="873"/>
                    </a:lnTo>
                    <a:lnTo>
                      <a:pt x="0" y="873"/>
                    </a:lnTo>
                    <a:lnTo>
                      <a:pt x="0" y="231"/>
                    </a:lnTo>
                    <a:lnTo>
                      <a:pt x="377" y="0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2" name="任意多边形: 形状 131"/>
              <p:cNvSpPr>
                <a:spLocks/>
              </p:cNvSpPr>
              <p:nvPr/>
            </p:nvSpPr>
            <p:spPr bwMode="auto">
              <a:xfrm>
                <a:off x="5588000" y="5136404"/>
                <a:ext cx="87313" cy="25400"/>
              </a:xfrm>
              <a:custGeom>
                <a:avLst/>
                <a:gdLst>
                  <a:gd name="T0" fmla="*/ 55 w 55"/>
                  <a:gd name="T1" fmla="*/ 16 h 16"/>
                  <a:gd name="T2" fmla="*/ 29 w 55"/>
                  <a:gd name="T3" fmla="*/ 0 h 16"/>
                  <a:gd name="T4" fmla="*/ 0 w 55"/>
                  <a:gd name="T5" fmla="*/ 16 h 16"/>
                  <a:gd name="T6" fmla="*/ 55 w 55"/>
                  <a:gd name="T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55" h="16">
                    <a:moveTo>
                      <a:pt x="55" y="16"/>
                    </a:moveTo>
                    <a:lnTo>
                      <a:pt x="29" y="0"/>
                    </a:lnTo>
                    <a:lnTo>
                      <a:pt x="0" y="16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3" name="矩形 132"/>
              <p:cNvSpPr>
                <a:spLocks noChangeArrowheads="1"/>
              </p:cNvSpPr>
              <p:nvPr/>
            </p:nvSpPr>
            <p:spPr bwMode="auto">
              <a:xfrm>
                <a:off x="5035550" y="6419104"/>
                <a:ext cx="1192213" cy="103188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4" name="任意多边形: 形状 133"/>
              <p:cNvSpPr>
                <a:spLocks/>
              </p:cNvSpPr>
              <p:nvPr/>
            </p:nvSpPr>
            <p:spPr bwMode="auto">
              <a:xfrm>
                <a:off x="4762500" y="5030042"/>
                <a:ext cx="871538" cy="655638"/>
              </a:xfrm>
              <a:custGeom>
                <a:avLst/>
                <a:gdLst>
                  <a:gd name="T0" fmla="*/ 549 w 549"/>
                  <a:gd name="T1" fmla="*/ 0 h 413"/>
                  <a:gd name="T2" fmla="*/ 0 w 549"/>
                  <a:gd name="T3" fmla="*/ 346 h 413"/>
                  <a:gd name="T4" fmla="*/ 43 w 549"/>
                  <a:gd name="T5" fmla="*/ 413 h 413"/>
                  <a:gd name="T6" fmla="*/ 172 w 549"/>
                  <a:gd name="T7" fmla="*/ 332 h 413"/>
                  <a:gd name="T8" fmla="*/ 549 w 549"/>
                  <a:gd name="T9" fmla="*/ 93 h 413"/>
                  <a:gd name="T10" fmla="*/ 549 w 549"/>
                  <a:gd name="T11" fmla="*/ 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49" h="413">
                    <a:moveTo>
                      <a:pt x="549" y="0"/>
                    </a:moveTo>
                    <a:lnTo>
                      <a:pt x="0" y="346"/>
                    </a:lnTo>
                    <a:lnTo>
                      <a:pt x="43" y="413"/>
                    </a:lnTo>
                    <a:lnTo>
                      <a:pt x="172" y="332"/>
                    </a:lnTo>
                    <a:lnTo>
                      <a:pt x="549" y="93"/>
                    </a:lnTo>
                    <a:lnTo>
                      <a:pt x="549" y="0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5" name="任意多边形: 形状 134"/>
              <p:cNvSpPr>
                <a:spLocks/>
              </p:cNvSpPr>
              <p:nvPr/>
            </p:nvSpPr>
            <p:spPr bwMode="auto">
              <a:xfrm>
                <a:off x="5634038" y="5030042"/>
                <a:ext cx="873125" cy="655638"/>
              </a:xfrm>
              <a:custGeom>
                <a:avLst/>
                <a:gdLst>
                  <a:gd name="T0" fmla="*/ 0 w 550"/>
                  <a:gd name="T1" fmla="*/ 0 h 413"/>
                  <a:gd name="T2" fmla="*/ 550 w 550"/>
                  <a:gd name="T3" fmla="*/ 346 h 413"/>
                  <a:gd name="T4" fmla="*/ 508 w 550"/>
                  <a:gd name="T5" fmla="*/ 413 h 413"/>
                  <a:gd name="T6" fmla="*/ 374 w 550"/>
                  <a:gd name="T7" fmla="*/ 330 h 413"/>
                  <a:gd name="T8" fmla="*/ 0 w 550"/>
                  <a:gd name="T9" fmla="*/ 93 h 413"/>
                  <a:gd name="T10" fmla="*/ 0 w 550"/>
                  <a:gd name="T11" fmla="*/ 0 h 4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50" h="413">
                    <a:moveTo>
                      <a:pt x="0" y="0"/>
                    </a:moveTo>
                    <a:lnTo>
                      <a:pt x="550" y="346"/>
                    </a:lnTo>
                    <a:lnTo>
                      <a:pt x="508" y="413"/>
                    </a:lnTo>
                    <a:lnTo>
                      <a:pt x="374" y="330"/>
                    </a:lnTo>
                    <a:lnTo>
                      <a:pt x="0" y="9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6" name="矩形 135"/>
              <p:cNvSpPr>
                <a:spLocks noChangeArrowheads="1"/>
              </p:cNvSpPr>
              <p:nvPr/>
            </p:nvSpPr>
            <p:spPr bwMode="auto">
              <a:xfrm>
                <a:off x="5961063" y="5095129"/>
                <a:ext cx="254000" cy="85725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7" name="矩形 136"/>
              <p:cNvSpPr>
                <a:spLocks noChangeArrowheads="1"/>
              </p:cNvSpPr>
              <p:nvPr/>
            </p:nvSpPr>
            <p:spPr bwMode="auto">
              <a:xfrm>
                <a:off x="5402263" y="5769817"/>
                <a:ext cx="458788" cy="649288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8" name="矩形 137"/>
              <p:cNvSpPr>
                <a:spLocks noChangeArrowheads="1"/>
              </p:cNvSpPr>
              <p:nvPr/>
            </p:nvSpPr>
            <p:spPr bwMode="auto">
              <a:xfrm>
                <a:off x="5437188" y="5807917"/>
                <a:ext cx="388938" cy="588963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39" name="矩形 138"/>
              <p:cNvSpPr>
                <a:spLocks noChangeArrowheads="1"/>
              </p:cNvSpPr>
              <p:nvPr/>
            </p:nvSpPr>
            <p:spPr bwMode="auto">
              <a:xfrm>
                <a:off x="5446713" y="5817442"/>
                <a:ext cx="369888" cy="569913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0" name="椭圆 139"/>
              <p:cNvSpPr>
                <a:spLocks noChangeArrowheads="1"/>
              </p:cNvSpPr>
              <p:nvPr/>
            </p:nvSpPr>
            <p:spPr bwMode="auto">
              <a:xfrm>
                <a:off x="5465763" y="6103192"/>
                <a:ext cx="42863" cy="39688"/>
              </a:xfrm>
              <a:prstGeom prst="ellipse">
                <a:avLst/>
              </a:prstGeom>
              <a:solidFill>
                <a:schemeClr val="bg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1" name="任意多边形: 形状 140"/>
              <p:cNvSpPr>
                <a:spLocks/>
              </p:cNvSpPr>
              <p:nvPr/>
            </p:nvSpPr>
            <p:spPr bwMode="auto">
              <a:xfrm>
                <a:off x="5370513" y="5744417"/>
                <a:ext cx="31750" cy="674688"/>
              </a:xfrm>
              <a:custGeom>
                <a:avLst/>
                <a:gdLst>
                  <a:gd name="T0" fmla="*/ 0 w 20"/>
                  <a:gd name="T1" fmla="*/ 425 h 425"/>
                  <a:gd name="T2" fmla="*/ 0 w 20"/>
                  <a:gd name="T3" fmla="*/ 0 h 425"/>
                  <a:gd name="T4" fmla="*/ 20 w 20"/>
                  <a:gd name="T5" fmla="*/ 16 h 425"/>
                  <a:gd name="T6" fmla="*/ 20 w 20"/>
                  <a:gd name="T7" fmla="*/ 425 h 425"/>
                  <a:gd name="T8" fmla="*/ 0 w 20"/>
                  <a:gd name="T9" fmla="*/ 425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25">
                    <a:moveTo>
                      <a:pt x="0" y="425"/>
                    </a:moveTo>
                    <a:lnTo>
                      <a:pt x="0" y="0"/>
                    </a:lnTo>
                    <a:lnTo>
                      <a:pt x="20" y="16"/>
                    </a:lnTo>
                    <a:lnTo>
                      <a:pt x="20" y="425"/>
                    </a:lnTo>
                    <a:lnTo>
                      <a:pt x="0" y="425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2" name="任意多边形: 形状 141"/>
              <p:cNvSpPr>
                <a:spLocks/>
              </p:cNvSpPr>
              <p:nvPr/>
            </p:nvSpPr>
            <p:spPr bwMode="auto">
              <a:xfrm>
                <a:off x="5370513" y="5744417"/>
                <a:ext cx="522288" cy="25400"/>
              </a:xfrm>
              <a:custGeom>
                <a:avLst/>
                <a:gdLst>
                  <a:gd name="T0" fmla="*/ 20 w 329"/>
                  <a:gd name="T1" fmla="*/ 16 h 16"/>
                  <a:gd name="T2" fmla="*/ 0 w 329"/>
                  <a:gd name="T3" fmla="*/ 0 h 16"/>
                  <a:gd name="T4" fmla="*/ 329 w 329"/>
                  <a:gd name="T5" fmla="*/ 0 h 16"/>
                  <a:gd name="T6" fmla="*/ 309 w 329"/>
                  <a:gd name="T7" fmla="*/ 16 h 16"/>
                  <a:gd name="T8" fmla="*/ 20 w 329"/>
                  <a:gd name="T9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9" h="16">
                    <a:moveTo>
                      <a:pt x="20" y="16"/>
                    </a:moveTo>
                    <a:lnTo>
                      <a:pt x="0" y="0"/>
                    </a:lnTo>
                    <a:lnTo>
                      <a:pt x="329" y="0"/>
                    </a:lnTo>
                    <a:lnTo>
                      <a:pt x="309" y="16"/>
                    </a:lnTo>
                    <a:lnTo>
                      <a:pt x="20" y="16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3" name="任意多边形: 形状 142"/>
              <p:cNvSpPr>
                <a:spLocks/>
              </p:cNvSpPr>
              <p:nvPr/>
            </p:nvSpPr>
            <p:spPr bwMode="auto">
              <a:xfrm>
                <a:off x="5861050" y="5744417"/>
                <a:ext cx="31750" cy="674688"/>
              </a:xfrm>
              <a:custGeom>
                <a:avLst/>
                <a:gdLst>
                  <a:gd name="T0" fmla="*/ 20 w 20"/>
                  <a:gd name="T1" fmla="*/ 0 h 425"/>
                  <a:gd name="T2" fmla="*/ 20 w 20"/>
                  <a:gd name="T3" fmla="*/ 425 h 425"/>
                  <a:gd name="T4" fmla="*/ 0 w 20"/>
                  <a:gd name="T5" fmla="*/ 425 h 425"/>
                  <a:gd name="T6" fmla="*/ 0 w 20"/>
                  <a:gd name="T7" fmla="*/ 16 h 425"/>
                  <a:gd name="T8" fmla="*/ 20 w 20"/>
                  <a:gd name="T9" fmla="*/ 0 h 4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0" h="425">
                    <a:moveTo>
                      <a:pt x="20" y="0"/>
                    </a:moveTo>
                    <a:lnTo>
                      <a:pt x="20" y="425"/>
                    </a:lnTo>
                    <a:lnTo>
                      <a:pt x="0" y="425"/>
                    </a:lnTo>
                    <a:lnTo>
                      <a:pt x="0" y="16"/>
                    </a:lnTo>
                    <a:lnTo>
                      <a:pt x="20" y="0"/>
                    </a:ln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4" name="矩形 143"/>
              <p:cNvSpPr>
                <a:spLocks noChangeArrowheads="1"/>
              </p:cNvSpPr>
              <p:nvPr/>
            </p:nvSpPr>
            <p:spPr bwMode="auto">
              <a:xfrm>
                <a:off x="5222875" y="6469904"/>
                <a:ext cx="819150" cy="52388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5" name="矩形 144"/>
              <p:cNvSpPr>
                <a:spLocks noChangeArrowheads="1"/>
              </p:cNvSpPr>
              <p:nvPr/>
            </p:nvSpPr>
            <p:spPr bwMode="auto">
              <a:xfrm>
                <a:off x="5257800" y="6419104"/>
                <a:ext cx="747713" cy="50800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6" name="矩形 145"/>
              <p:cNvSpPr>
                <a:spLocks noChangeArrowheads="1"/>
              </p:cNvSpPr>
              <p:nvPr/>
            </p:nvSpPr>
            <p:spPr bwMode="auto">
              <a:xfrm>
                <a:off x="5035550" y="5634879"/>
                <a:ext cx="1192213" cy="53975"/>
              </a:xfrm>
              <a:prstGeom prst="rect">
                <a:avLst/>
              </a:pr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7" name="任意多边形: 形状 146"/>
              <p:cNvSpPr>
                <a:spLocks/>
              </p:cNvSpPr>
              <p:nvPr/>
            </p:nvSpPr>
            <p:spPr bwMode="auto">
              <a:xfrm>
                <a:off x="7724775" y="6415929"/>
                <a:ext cx="12700" cy="3175"/>
              </a:xfrm>
              <a:custGeom>
                <a:avLst/>
                <a:gdLst>
                  <a:gd name="T0" fmla="*/ 3 w 4"/>
                  <a:gd name="T1" fmla="*/ 0 h 1"/>
                  <a:gd name="T2" fmla="*/ 0 w 4"/>
                  <a:gd name="T3" fmla="*/ 1 h 1"/>
                  <a:gd name="T4" fmla="*/ 4 w 4"/>
                  <a:gd name="T5" fmla="*/ 1 h 1"/>
                  <a:gd name="T6" fmla="*/ 3 w 4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1">
                    <a:moveTo>
                      <a:pt x="3" y="0"/>
                    </a:moveTo>
                    <a:cubicBezTo>
                      <a:pt x="2" y="0"/>
                      <a:pt x="1" y="0"/>
                      <a:pt x="0" y="1"/>
                    </a:cubicBezTo>
                    <a:cubicBezTo>
                      <a:pt x="1" y="1"/>
                      <a:pt x="2" y="1"/>
                      <a:pt x="4" y="1"/>
                    </a:cubicBezTo>
                    <a:cubicBezTo>
                      <a:pt x="3" y="1"/>
                      <a:pt x="3" y="1"/>
                      <a:pt x="3" y="0"/>
                    </a:cubicBezTo>
                  </a:path>
                </a:pathLst>
              </a:custGeom>
              <a:solidFill>
                <a:schemeClr val="bg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  <p:sp>
            <p:nvSpPr>
              <p:cNvPr id="148" name="任意多边形: 形状 147"/>
              <p:cNvSpPr>
                <a:spLocks/>
              </p:cNvSpPr>
              <p:nvPr/>
            </p:nvSpPr>
            <p:spPr bwMode="auto">
              <a:xfrm>
                <a:off x="5720587" y="6419104"/>
                <a:ext cx="3860128" cy="438896"/>
              </a:xfrm>
              <a:custGeom>
                <a:avLst/>
                <a:gdLst>
                  <a:gd name="connsiteX0" fmla="*/ 2003958 w 3860128"/>
                  <a:gd name="connsiteY0" fmla="*/ 0 h 438896"/>
                  <a:gd name="connsiteX1" fmla="*/ 2016807 w 3860128"/>
                  <a:gd name="connsiteY1" fmla="*/ 0 h 438896"/>
                  <a:gd name="connsiteX2" fmla="*/ 3758920 w 3860128"/>
                  <a:gd name="connsiteY2" fmla="*/ 399378 h 438896"/>
                  <a:gd name="connsiteX3" fmla="*/ 3860128 w 3860128"/>
                  <a:gd name="connsiteY3" fmla="*/ 438896 h 438896"/>
                  <a:gd name="connsiteX4" fmla="*/ 0 w 3860128"/>
                  <a:gd name="connsiteY4" fmla="*/ 438896 h 438896"/>
                  <a:gd name="connsiteX5" fmla="*/ 181992 w 3860128"/>
                  <a:gd name="connsiteY5" fmla="*/ 362816 h 438896"/>
                  <a:gd name="connsiteX6" fmla="*/ 1165564 w 3860128"/>
                  <a:gd name="connsiteY6" fmla="*/ 102855 h 438896"/>
                  <a:gd name="connsiteX7" fmla="*/ 1631339 w 3860128"/>
                  <a:gd name="connsiteY7" fmla="*/ 102855 h 438896"/>
                  <a:gd name="connsiteX8" fmla="*/ 1631339 w 3860128"/>
                  <a:gd name="connsiteY8" fmla="*/ 35356 h 438896"/>
                  <a:gd name="connsiteX9" fmla="*/ 2003958 w 3860128"/>
                  <a:gd name="connsiteY9" fmla="*/ 0 h 4388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860128" h="438896">
                    <a:moveTo>
                      <a:pt x="2003958" y="0"/>
                    </a:moveTo>
                    <a:cubicBezTo>
                      <a:pt x="2007170" y="0"/>
                      <a:pt x="2010383" y="0"/>
                      <a:pt x="2016807" y="0"/>
                    </a:cubicBezTo>
                    <a:cubicBezTo>
                      <a:pt x="2718480" y="88391"/>
                      <a:pt x="3293107" y="230770"/>
                      <a:pt x="3758920" y="399378"/>
                    </a:cubicBezTo>
                    <a:lnTo>
                      <a:pt x="3860128" y="438896"/>
                    </a:lnTo>
                    <a:lnTo>
                      <a:pt x="0" y="438896"/>
                    </a:lnTo>
                    <a:lnTo>
                      <a:pt x="181992" y="362816"/>
                    </a:lnTo>
                    <a:cubicBezTo>
                      <a:pt x="454443" y="260187"/>
                      <a:pt x="778891" y="170956"/>
                      <a:pt x="1165564" y="102855"/>
                    </a:cubicBezTo>
                    <a:cubicBezTo>
                      <a:pt x="1165564" y="102855"/>
                      <a:pt x="1165564" y="102855"/>
                      <a:pt x="1631339" y="102855"/>
                    </a:cubicBezTo>
                    <a:cubicBezTo>
                      <a:pt x="1631339" y="102855"/>
                      <a:pt x="1631339" y="102855"/>
                      <a:pt x="1631339" y="35356"/>
                    </a:cubicBezTo>
                    <a:cubicBezTo>
                      <a:pt x="1750191" y="19285"/>
                      <a:pt x="1872256" y="9643"/>
                      <a:pt x="2003958" y="0"/>
                    </a:cubicBezTo>
                    <a:close/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zh-CN" altLang="en-US" sz="1350"/>
              </a:p>
            </p:txBody>
          </p:sp>
          <p:sp>
            <p:nvSpPr>
              <p:cNvPr id="149" name="任意多边形: 形状 148"/>
              <p:cNvSpPr>
                <a:spLocks/>
              </p:cNvSpPr>
              <p:nvPr/>
            </p:nvSpPr>
            <p:spPr bwMode="auto">
              <a:xfrm>
                <a:off x="6886575" y="6454029"/>
                <a:ext cx="465138" cy="68263"/>
              </a:xfrm>
              <a:custGeom>
                <a:avLst/>
                <a:gdLst>
                  <a:gd name="T0" fmla="*/ 145 w 145"/>
                  <a:gd name="T1" fmla="*/ 0 h 21"/>
                  <a:gd name="T2" fmla="*/ 0 w 145"/>
                  <a:gd name="T3" fmla="*/ 21 h 21"/>
                  <a:gd name="T4" fmla="*/ 145 w 145"/>
                  <a:gd name="T5" fmla="*/ 21 h 21"/>
                  <a:gd name="T6" fmla="*/ 145 w 145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5" h="21">
                    <a:moveTo>
                      <a:pt x="145" y="0"/>
                    </a:moveTo>
                    <a:cubicBezTo>
                      <a:pt x="94" y="6"/>
                      <a:pt x="45" y="13"/>
                      <a:pt x="0" y="21"/>
                    </a:cubicBezTo>
                    <a:cubicBezTo>
                      <a:pt x="145" y="21"/>
                      <a:pt x="145" y="21"/>
                      <a:pt x="145" y="21"/>
                    </a:cubicBezTo>
                    <a:cubicBezTo>
                      <a:pt x="145" y="0"/>
                      <a:pt x="145" y="0"/>
                      <a:pt x="145" y="0"/>
                    </a:cubicBezTo>
                  </a:path>
                </a:pathLst>
              </a:custGeom>
              <a:solidFill>
                <a:schemeClr val="tx1">
                  <a:alpha val="16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 sz="1350"/>
              </a:p>
            </p:txBody>
          </p:sp>
        </p:grpSp>
      </p:grpSp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495300" y="2553057"/>
            <a:ext cx="8143875" cy="1457648"/>
          </a:xfrm>
        </p:spPr>
        <p:txBody>
          <a:bodyPr anchor="ctr">
            <a:normAutofit/>
          </a:bodyPr>
          <a:lstStyle>
            <a:lvl1pPr algn="ctr">
              <a:defRPr sz="4950"/>
            </a:lvl1pPr>
          </a:lstStyle>
          <a:p>
            <a:pPr lvl="0"/>
            <a:r>
              <a:rPr lang="en-US"/>
              <a:t>Click to add title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3" hasCustomPrompt="1"/>
          </p:nvPr>
        </p:nvSpPr>
        <p:spPr>
          <a:xfrm>
            <a:off x="5250760" y="5844540"/>
            <a:ext cx="3388415" cy="274320"/>
          </a:xfrm>
        </p:spPr>
        <p:txBody>
          <a:bodyPr anchor="ctr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None/>
              <a:defRPr lang="en-US" sz="9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4" hasCustomPrompt="1"/>
          </p:nvPr>
        </p:nvSpPr>
        <p:spPr>
          <a:xfrm>
            <a:off x="495301" y="5844540"/>
            <a:ext cx="3388415" cy="274320"/>
          </a:xfrm>
        </p:spPr>
        <p:txBody>
          <a:bodyPr anchor="ctr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900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www.officeplus.cn</a:t>
            </a:r>
          </a:p>
        </p:txBody>
      </p:sp>
    </p:spTree>
    <p:extLst>
      <p:ext uri="{BB962C8B-B14F-4D97-AF65-F5344CB8AC3E}">
        <p14:creationId xmlns:p14="http://schemas.microsoft.com/office/powerpoint/2010/main" val="5896969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-OfficeP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86921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0CE340F-5446-4A7D-A9ED-03049891AACC}"/>
              </a:ext>
            </a:extLst>
          </p:cNvPr>
          <p:cNvSpPr/>
          <p:nvPr userDrawn="1"/>
        </p:nvSpPr>
        <p:spPr>
          <a:xfrm>
            <a:off x="921696" y="706878"/>
            <a:ext cx="8222305" cy="875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2156C4D-3C91-41AC-9028-4E8458FAE3F8}"/>
              </a:ext>
            </a:extLst>
          </p:cNvPr>
          <p:cNvSpPr/>
          <p:nvPr userDrawn="1"/>
        </p:nvSpPr>
        <p:spPr>
          <a:xfrm>
            <a:off x="1167319" y="619329"/>
            <a:ext cx="7976681" cy="10896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CD92D2F-F0B0-4CCC-91BE-81F5C656F5B6}"/>
              </a:ext>
            </a:extLst>
          </p:cNvPr>
          <p:cNvGrpSpPr/>
          <p:nvPr userDrawn="1"/>
        </p:nvGrpSpPr>
        <p:grpSpPr>
          <a:xfrm>
            <a:off x="100776" y="98555"/>
            <a:ext cx="740959" cy="893667"/>
            <a:chOff x="6321160" y="1985720"/>
            <a:chExt cx="987945" cy="89366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5C50305-2622-4359-A17A-D49FF8E5B87B}"/>
                </a:ext>
              </a:extLst>
            </p:cNvPr>
            <p:cNvSpPr/>
            <p:nvPr userDrawn="1"/>
          </p:nvSpPr>
          <p:spPr>
            <a:xfrm>
              <a:off x="6321160" y="1985720"/>
              <a:ext cx="658630" cy="629743"/>
            </a:xfrm>
            <a:prstGeom prst="rect">
              <a:avLst/>
            </a:prstGeom>
            <a:noFill/>
            <a:ln w="57150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2C8725B-D88A-4E40-B900-06D8023EC8C0}"/>
                </a:ext>
              </a:extLst>
            </p:cNvPr>
            <p:cNvSpPr/>
            <p:nvPr userDrawn="1"/>
          </p:nvSpPr>
          <p:spPr>
            <a:xfrm>
              <a:off x="6650476" y="2300592"/>
              <a:ext cx="658629" cy="57879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1529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0CE340F-5446-4A7D-A9ED-03049891AACC}"/>
              </a:ext>
            </a:extLst>
          </p:cNvPr>
          <p:cNvSpPr/>
          <p:nvPr userDrawn="1"/>
        </p:nvSpPr>
        <p:spPr>
          <a:xfrm>
            <a:off x="921696" y="706878"/>
            <a:ext cx="8222305" cy="875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2156C4D-3C91-41AC-9028-4E8458FAE3F8}"/>
              </a:ext>
            </a:extLst>
          </p:cNvPr>
          <p:cNvSpPr/>
          <p:nvPr userDrawn="1"/>
        </p:nvSpPr>
        <p:spPr>
          <a:xfrm>
            <a:off x="1167319" y="619329"/>
            <a:ext cx="7976681" cy="10896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CD92D2F-F0B0-4CCC-91BE-81F5C656F5B6}"/>
              </a:ext>
            </a:extLst>
          </p:cNvPr>
          <p:cNvGrpSpPr/>
          <p:nvPr userDrawn="1"/>
        </p:nvGrpSpPr>
        <p:grpSpPr>
          <a:xfrm>
            <a:off x="100776" y="98555"/>
            <a:ext cx="740959" cy="893667"/>
            <a:chOff x="6321160" y="1985720"/>
            <a:chExt cx="987945" cy="89366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5C50305-2622-4359-A17A-D49FF8E5B87B}"/>
                </a:ext>
              </a:extLst>
            </p:cNvPr>
            <p:cNvSpPr/>
            <p:nvPr userDrawn="1"/>
          </p:nvSpPr>
          <p:spPr>
            <a:xfrm>
              <a:off x="6321160" y="1985720"/>
              <a:ext cx="658630" cy="629743"/>
            </a:xfrm>
            <a:prstGeom prst="rect">
              <a:avLst/>
            </a:prstGeom>
            <a:noFill/>
            <a:ln w="57150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2C8725B-D88A-4E40-B900-06D8023EC8C0}"/>
                </a:ext>
              </a:extLst>
            </p:cNvPr>
            <p:cNvSpPr/>
            <p:nvPr userDrawn="1"/>
          </p:nvSpPr>
          <p:spPr>
            <a:xfrm>
              <a:off x="6650476" y="2300592"/>
              <a:ext cx="658629" cy="57879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15298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0CE340F-5446-4A7D-A9ED-03049891AACC}"/>
              </a:ext>
            </a:extLst>
          </p:cNvPr>
          <p:cNvSpPr/>
          <p:nvPr userDrawn="1"/>
        </p:nvSpPr>
        <p:spPr>
          <a:xfrm>
            <a:off x="921696" y="706878"/>
            <a:ext cx="8222305" cy="875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2156C4D-3C91-41AC-9028-4E8458FAE3F8}"/>
              </a:ext>
            </a:extLst>
          </p:cNvPr>
          <p:cNvSpPr/>
          <p:nvPr userDrawn="1"/>
        </p:nvSpPr>
        <p:spPr>
          <a:xfrm>
            <a:off x="1167319" y="619329"/>
            <a:ext cx="7976681" cy="10896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CD92D2F-F0B0-4CCC-91BE-81F5C656F5B6}"/>
              </a:ext>
            </a:extLst>
          </p:cNvPr>
          <p:cNvGrpSpPr/>
          <p:nvPr userDrawn="1"/>
        </p:nvGrpSpPr>
        <p:grpSpPr>
          <a:xfrm>
            <a:off x="100776" y="98555"/>
            <a:ext cx="740959" cy="893667"/>
            <a:chOff x="6321160" y="1985720"/>
            <a:chExt cx="987945" cy="89366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5C50305-2622-4359-A17A-D49FF8E5B87B}"/>
                </a:ext>
              </a:extLst>
            </p:cNvPr>
            <p:cNvSpPr/>
            <p:nvPr userDrawn="1"/>
          </p:nvSpPr>
          <p:spPr>
            <a:xfrm>
              <a:off x="6321160" y="1985720"/>
              <a:ext cx="658630" cy="629743"/>
            </a:xfrm>
            <a:prstGeom prst="rect">
              <a:avLst/>
            </a:prstGeom>
            <a:noFill/>
            <a:ln w="57150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2C8725B-D88A-4E40-B900-06D8023EC8C0}"/>
                </a:ext>
              </a:extLst>
            </p:cNvPr>
            <p:cNvSpPr/>
            <p:nvPr userDrawn="1"/>
          </p:nvSpPr>
          <p:spPr>
            <a:xfrm>
              <a:off x="6650476" y="2300592"/>
              <a:ext cx="658629" cy="57879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1529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315" y="65529"/>
            <a:ext cx="8596510" cy="484346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800" dirty="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algn="ctr"/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315" y="894993"/>
            <a:ext cx="8596510" cy="5116240"/>
          </a:xfrm>
        </p:spPr>
        <p:txBody>
          <a:bodyPr/>
          <a:lstStyle>
            <a:lvl1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1061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C0CE340F-5446-4A7D-A9ED-03049891AACC}"/>
              </a:ext>
            </a:extLst>
          </p:cNvPr>
          <p:cNvSpPr/>
          <p:nvPr userDrawn="1"/>
        </p:nvSpPr>
        <p:spPr>
          <a:xfrm>
            <a:off x="921696" y="706878"/>
            <a:ext cx="8222305" cy="875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2156C4D-3C91-41AC-9028-4E8458FAE3F8}"/>
              </a:ext>
            </a:extLst>
          </p:cNvPr>
          <p:cNvSpPr/>
          <p:nvPr userDrawn="1"/>
        </p:nvSpPr>
        <p:spPr>
          <a:xfrm>
            <a:off x="1167319" y="619329"/>
            <a:ext cx="7976681" cy="10896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7000"/>
                </a:schemeClr>
              </a:gs>
              <a:gs pos="48000">
                <a:schemeClr val="accent2">
                  <a:lumMod val="97000"/>
                  <a:lumOff val="3000"/>
                </a:schemeClr>
              </a:gs>
              <a:gs pos="100000">
                <a:schemeClr val="accent2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ACD92D2F-F0B0-4CCC-91BE-81F5C656F5B6}"/>
              </a:ext>
            </a:extLst>
          </p:cNvPr>
          <p:cNvGrpSpPr/>
          <p:nvPr userDrawn="1"/>
        </p:nvGrpSpPr>
        <p:grpSpPr>
          <a:xfrm>
            <a:off x="100776" y="98555"/>
            <a:ext cx="740959" cy="893667"/>
            <a:chOff x="6321160" y="1985720"/>
            <a:chExt cx="987945" cy="893667"/>
          </a:xfrm>
        </p:grpSpPr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85C50305-2622-4359-A17A-D49FF8E5B87B}"/>
                </a:ext>
              </a:extLst>
            </p:cNvPr>
            <p:cNvSpPr/>
            <p:nvPr userDrawn="1"/>
          </p:nvSpPr>
          <p:spPr>
            <a:xfrm>
              <a:off x="6321160" y="1985720"/>
              <a:ext cx="658630" cy="629743"/>
            </a:xfrm>
            <a:prstGeom prst="rect">
              <a:avLst/>
            </a:prstGeom>
            <a:noFill/>
            <a:ln w="57150">
              <a:solidFill>
                <a:srgbClr val="4472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F2C8725B-D88A-4E40-B900-06D8023EC8C0}"/>
                </a:ext>
              </a:extLst>
            </p:cNvPr>
            <p:cNvSpPr/>
            <p:nvPr userDrawn="1"/>
          </p:nvSpPr>
          <p:spPr>
            <a:xfrm>
              <a:off x="6650476" y="2300592"/>
              <a:ext cx="658629" cy="578795"/>
            </a:xfrm>
            <a:prstGeom prst="rect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01529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DE06BC-E83D-4238-8B0D-F86D48F6B0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0AEFCCB-14C7-4282-8AE3-ECB4969430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0DE97B-B14E-463A-86B7-A17E595C7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7032D6D-0192-47A3-8D2A-DB4C2681B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7EAAB0-8B17-4F5F-BE3D-0963BDB490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A16B-DC23-4304-8937-02A41F8168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6399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467278-6DF7-439F-BB7E-5D9E88FFF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31DEFC2-EA21-417A-AC17-F2827448C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02DD224-B6D7-490A-9780-9E669E778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1A8A57-A20D-4D13-9084-12A734EF1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EABF0-B009-42C8-9D3A-60F4A16F4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A16B-DC23-4304-8937-02A41F8168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81868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24A7A3-FEB1-4D80-B32F-7F1F5FA73E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D8EDBB6-AEF6-4160-B961-5AAE88827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1105851-261F-4915-9E90-630F29BC8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E9544C-A256-4E03-AE4D-2308A2E008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94A8663-5D05-4994-85E1-5E0A1A595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A16B-DC23-4304-8937-02A41F8168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79745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DB03C0-B092-4188-BE0D-C279BC554E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9AFF08B-480E-4C49-BF7A-02C0A572A4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0076A95-7BBA-4A55-A6AE-0AD63D3AB7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1585922-4BB6-4673-966D-82D5F6B85D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5546033-B5B8-4B2C-8930-C541CB66C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4E4155-0B51-49A2-BCE0-58A35AE35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A16B-DC23-4304-8937-02A41F8168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353524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C9DF44-F847-4495-84EA-E12B5B18D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C45B47E-DD03-4999-9531-7A24FEE07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9DC2F8F-3515-48EE-AC6F-9D0DEA349D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6827708-8C56-43E5-9882-633070B8A1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725A8D7-2E05-4D13-A333-460A2EF079A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7FC9DFC-0D30-4EFD-9BA4-B5554DCBF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B9F824C-D13D-45D8-A208-590489F4D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5640D69-5599-4AD5-A787-73D61E256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A16B-DC23-4304-8937-02A41F8168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464554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309E2AF-AF26-4C05-9D48-8ED0BC3152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E566BE1-975A-4988-A885-7498A7BBDE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E27748D-824F-4D44-B8F6-CB434DA1C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0A9E284-1987-4233-9ED0-FDEC111AD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A16B-DC23-4304-8937-02A41F8168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5066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9FE7E65-D992-4746-9C51-3DFCFB7AF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CE5AE01-B4A4-4B2B-9DB6-244AE6C70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7255696-C9A4-4859-961E-6B63B3E93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A16B-DC23-4304-8937-02A41F8168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059508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F12D66-28E0-42EB-B68A-AE10EF9289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E19E5A3-8F23-48EF-81F8-76A7329289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BE4FC3-1E36-4F9D-8427-9B451D0E3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89AA71D-D61B-47F8-BC54-1346C3CD85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1AC0FCF-1551-4080-9882-785E3C77A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30D209B-B8E9-4AC9-8983-E3A15E25BE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A16B-DC23-4304-8937-02A41F8168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21086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FE742FC-2BB8-444A-8207-4C54D58A6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D33A1B9-1ADA-42A3-8A5E-8E087A8A6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8B87082-6F04-4094-A532-4FF677AEE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C22A200-94C5-4556-A5A4-F511B89A1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92DA18-8CA5-4783-9FA4-5D14E2DD8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7ABB1F-1484-4ADA-86C2-CD2DDF1C9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A16B-DC23-4304-8937-02A41F8168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62557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745" y="32383"/>
            <a:ext cx="8596510" cy="484346"/>
          </a:xfrm>
        </p:spPr>
        <p:txBody>
          <a:bodyPr>
            <a:noAutofit/>
          </a:bodyPr>
          <a:lstStyle>
            <a:lvl1pPr algn="ctr">
              <a:defRPr sz="1800" b="1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91919"/>
            <a:ext cx="2897065" cy="266081"/>
          </a:xfrm>
        </p:spPr>
        <p:txBody>
          <a:bodyPr/>
          <a:lstStyle/>
          <a:p>
            <a:endParaRPr lang="en-US" altLang="zh-C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86600" y="6492388"/>
            <a:ext cx="2057400" cy="365125"/>
          </a:xfrm>
        </p:spPr>
        <p:txBody>
          <a:bodyPr/>
          <a:lstStyle/>
          <a:p>
            <a:fld id="{458A35A5-5622-420E-B9D1-FC793EC16534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0" name="图片 13">
            <a:extLst>
              <a:ext uri="{FF2B5EF4-FFF2-40B4-BE49-F238E27FC236}">
                <a16:creationId xmlns:a16="http://schemas.microsoft.com/office/drawing/2014/main" id="{141E30CA-DAC0-F401-FC0D-C419591DE5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35780" y="38098"/>
            <a:ext cx="443928" cy="46189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BAD3B206-7DCC-B90F-CF28-C0291F93A5BD}"/>
              </a:ext>
            </a:extLst>
          </p:cNvPr>
          <p:cNvGrpSpPr/>
          <p:nvPr userDrawn="1"/>
        </p:nvGrpSpPr>
        <p:grpSpPr>
          <a:xfrm>
            <a:off x="427452" y="85431"/>
            <a:ext cx="8386524" cy="481306"/>
            <a:chOff x="2905855" y="85431"/>
            <a:chExt cx="5908118" cy="481306"/>
          </a:xfrm>
        </p:grpSpPr>
        <p:sp>
          <p:nvSpPr>
            <p:cNvPr id="3" name="圆角矩形 9">
              <a:extLst>
                <a:ext uri="{FF2B5EF4-FFF2-40B4-BE49-F238E27FC236}">
                  <a16:creationId xmlns:a16="http://schemas.microsoft.com/office/drawing/2014/main" id="{715517B8-BEBB-4968-B9FB-A94582226943}"/>
                </a:ext>
              </a:extLst>
            </p:cNvPr>
            <p:cNvSpPr/>
            <p:nvPr userDrawn="1"/>
          </p:nvSpPr>
          <p:spPr>
            <a:xfrm>
              <a:off x="7723945" y="85431"/>
              <a:ext cx="939575" cy="60684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2400"/>
            </a:p>
          </p:txBody>
        </p:sp>
        <p:sp>
          <p:nvSpPr>
            <p:cNvPr id="7" name="圆角矩形 10">
              <a:extLst>
                <a:ext uri="{FF2B5EF4-FFF2-40B4-BE49-F238E27FC236}">
                  <a16:creationId xmlns:a16="http://schemas.microsoft.com/office/drawing/2014/main" id="{A5C1F445-A762-021D-2F8D-1DE977E2E62D}"/>
                </a:ext>
              </a:extLst>
            </p:cNvPr>
            <p:cNvSpPr/>
            <p:nvPr userDrawn="1"/>
          </p:nvSpPr>
          <p:spPr>
            <a:xfrm>
              <a:off x="7498422" y="222942"/>
              <a:ext cx="1127490" cy="60684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2400"/>
            </a:p>
          </p:txBody>
        </p:sp>
        <p:sp>
          <p:nvSpPr>
            <p:cNvPr id="8" name="圆角矩形 11">
              <a:extLst>
                <a:ext uri="{FF2B5EF4-FFF2-40B4-BE49-F238E27FC236}">
                  <a16:creationId xmlns:a16="http://schemas.microsoft.com/office/drawing/2014/main" id="{5B9212B5-FD21-3273-2B0F-64DF7C16C525}"/>
                </a:ext>
              </a:extLst>
            </p:cNvPr>
            <p:cNvSpPr/>
            <p:nvPr userDrawn="1"/>
          </p:nvSpPr>
          <p:spPr>
            <a:xfrm>
              <a:off x="7197683" y="360452"/>
              <a:ext cx="1503320" cy="60684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2400"/>
            </a:p>
          </p:txBody>
        </p:sp>
        <p:sp>
          <p:nvSpPr>
            <p:cNvPr id="9" name="圆角矩形 12">
              <a:extLst>
                <a:ext uri="{FF2B5EF4-FFF2-40B4-BE49-F238E27FC236}">
                  <a16:creationId xmlns:a16="http://schemas.microsoft.com/office/drawing/2014/main" id="{723BBBD4-03D6-AD8D-8A29-C7A8412EE3F8}"/>
                </a:ext>
              </a:extLst>
            </p:cNvPr>
            <p:cNvSpPr/>
            <p:nvPr userDrawn="1"/>
          </p:nvSpPr>
          <p:spPr>
            <a:xfrm>
              <a:off x="6934823" y="497962"/>
              <a:ext cx="1879150" cy="60684"/>
            </a:xfrm>
            <a:prstGeom prst="round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20000"/>
                  </a:schemeClr>
                </a:gs>
                <a:gs pos="78000">
                  <a:schemeClr val="accent1">
                    <a:lumMod val="45000"/>
                    <a:lumOff val="55000"/>
                    <a:alpha val="20000"/>
                  </a:schemeClr>
                </a:gs>
                <a:gs pos="100000">
                  <a:srgbClr val="014DA2">
                    <a:alpha val="40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zh-CN" altLang="en-US" sz="2400"/>
            </a:p>
          </p:txBody>
        </p:sp>
        <p:sp>
          <p:nvSpPr>
            <p:cNvPr id="11" name="圆角矩形 7">
              <a:extLst>
                <a:ext uri="{FF2B5EF4-FFF2-40B4-BE49-F238E27FC236}">
                  <a16:creationId xmlns:a16="http://schemas.microsoft.com/office/drawing/2014/main" id="{45F7AB17-AF43-1CB5-9F41-B86A74F18F30}"/>
                </a:ext>
              </a:extLst>
            </p:cNvPr>
            <p:cNvSpPr/>
            <p:nvPr userDrawn="1"/>
          </p:nvSpPr>
          <p:spPr>
            <a:xfrm>
              <a:off x="2905855" y="516295"/>
              <a:ext cx="3963738" cy="50442"/>
            </a:xfrm>
            <a:prstGeom prst="roundRect">
              <a:avLst>
                <a:gd name="adj" fmla="val 50000"/>
              </a:avLst>
            </a:prstGeom>
            <a:solidFill>
              <a:srgbClr val="C5DBF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1689BBB6-AF79-4BA9-97CC-FA005BFCE2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777"/>
          <a:stretch/>
        </p:blipFill>
        <p:spPr>
          <a:xfrm>
            <a:off x="-6277" y="-15589"/>
            <a:ext cx="478970" cy="4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8465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551AA-93DA-4CFF-AFBE-71CB1BC93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0E904D4-A7B7-4380-BDD1-DC79B2645B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F399F6-742C-4DE4-B0AC-FE027689D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161838-5861-489E-9C8A-BEE9C788F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191A779-CBCB-4C9F-B6AB-69DC90357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A16B-DC23-4304-8937-02A41F8168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305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CCDB751-28BB-4C55-AED7-002D7A9AB1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6EFBEA7-8CF3-4BC1-B75B-F9FB2F16B2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1B9F1A-05E1-4148-8E36-25B2D183D3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6ED5490-6D19-400A-99E6-D0C62304A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DA0F124-B861-4161-8D00-06BADAFB0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0A16B-DC23-4304-8937-02A41F8168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885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7600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148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5566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060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75846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6942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A35A5-5622-420E-B9D1-FC793EC165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44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3" r:id="rId13"/>
    <p:sldLayoutId id="2147483674" r:id="rId14"/>
    <p:sldLayoutId id="2147483677" r:id="rId15"/>
    <p:sldLayoutId id="2147483679" r:id="rId16"/>
    <p:sldLayoutId id="2147483681" r:id="rId17"/>
    <p:sldLayoutId id="2147483682" r:id="rId18"/>
    <p:sldLayoutId id="2147483683" r:id="rId19"/>
    <p:sldLayoutId id="2147483684" r:id="rId20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6CE9459A-39DF-4413-B817-B47E2C66B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8AA37FE-DA84-4EBD-AFC1-9FD132402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D310E3-18FB-41E3-9C02-997EA28081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9471DD3-23F5-4E78-AFED-CFC13BF81D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2DC83A-60D2-49CF-8DEB-46D3E00E3A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D0A16B-DC23-4304-8937-02A41F8168D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0343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gif"/><Relationship Id="rId2" Type="http://schemas.openxmlformats.org/officeDocument/2006/relationships/image" Target="../media/image40.tmp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4.gif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g"/><Relationship Id="rId4" Type="http://schemas.openxmlformats.org/officeDocument/2006/relationships/image" Target="../media/image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9.jpg"/><Relationship Id="rId5" Type="http://schemas.openxmlformats.org/officeDocument/2006/relationships/image" Target="../media/image88.jpg"/><Relationship Id="rId4" Type="http://schemas.openxmlformats.org/officeDocument/2006/relationships/image" Target="../media/image87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.jpg"/><Relationship Id="rId5" Type="http://schemas.openxmlformats.org/officeDocument/2006/relationships/image" Target="../media/image95.jpg"/><Relationship Id="rId4" Type="http://schemas.openxmlformats.org/officeDocument/2006/relationships/image" Target="../media/image94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9.jp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7" Type="http://schemas.openxmlformats.org/officeDocument/2006/relationships/image" Target="../media/image120.jpg"/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jpg"/><Relationship Id="rId5" Type="http://schemas.openxmlformats.org/officeDocument/2006/relationships/image" Target="../media/image118.jpg"/><Relationship Id="rId4" Type="http://schemas.openxmlformats.org/officeDocument/2006/relationships/image" Target="../media/image1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179512" y="1685126"/>
            <a:ext cx="8784976" cy="1743874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/>
            <a:r>
              <a:rPr lang="en-US" altLang="zh-CN" sz="3600" b="1" dirty="0">
                <a:solidFill>
                  <a:srgbClr val="FFC000"/>
                </a:solidFill>
                <a:effectLst/>
                <a:latin typeface="Bahnschrift Condensed" panose="020B0502040204020203" pitchFamily="34" charset="0"/>
                <a:ea typeface="楷体" pitchFamily="49" charset="-122"/>
              </a:rPr>
              <a:t>Status of the Nihonium Chemistry at IMP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6AF423C9-64E5-49AB-96FF-3CA1BD682670}"/>
              </a:ext>
            </a:extLst>
          </p:cNvPr>
          <p:cNvSpPr txBox="1"/>
          <p:nvPr/>
        </p:nvSpPr>
        <p:spPr>
          <a:xfrm>
            <a:off x="4571999" y="648866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20</a:t>
            </a:r>
            <a:r>
              <a:rPr lang="en-US" altLang="zh-CN" baseline="30000" dirty="0">
                <a:solidFill>
                  <a:schemeClr val="bg1"/>
                </a:solidFill>
                <a:latin typeface="Georgia" panose="02040502050405020303" pitchFamily="18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th</a:t>
            </a:r>
            <a:r>
              <a:rPr lang="en-US" altLang="zh-CN" dirty="0">
                <a:solidFill>
                  <a:schemeClr val="bg1"/>
                </a:solidFill>
                <a:latin typeface="Georgia" panose="02040502050405020303" pitchFamily="18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 Nov. 2024  Armenia</a:t>
            </a:r>
            <a:endParaRPr lang="zh-CN" altLang="en-US" dirty="0">
              <a:solidFill>
                <a:schemeClr val="bg1"/>
              </a:solidFill>
              <a:latin typeface="Georgia" panose="02040502050405020303" pitchFamily="18" charset="0"/>
              <a:ea typeface="华文新魏" panose="02010800040101010101" pitchFamily="2" charset="-122"/>
              <a:cs typeface="Open Sans SemiBold" panose="020B0706030804020204" pitchFamily="34" charset="0"/>
            </a:endParaRPr>
          </a:p>
        </p:txBody>
      </p:sp>
      <p:sp>
        <p:nvSpPr>
          <p:cNvPr id="6" name="Footer Placeholder 6">
            <a:extLst>
              <a:ext uri="{FF2B5EF4-FFF2-40B4-BE49-F238E27FC236}">
                <a16:creationId xmlns:a16="http://schemas.microsoft.com/office/drawing/2014/main" id="{19601F7D-67FD-4AEF-8CA6-B8D8CC50DE05}"/>
              </a:ext>
            </a:extLst>
          </p:cNvPr>
          <p:cNvSpPr txBox="1">
            <a:spLocks/>
          </p:cNvSpPr>
          <p:nvPr/>
        </p:nvSpPr>
        <p:spPr>
          <a:xfrm>
            <a:off x="0" y="3505661"/>
            <a:ext cx="9144000" cy="894300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 err="1">
                <a:solidFill>
                  <a:schemeClr val="tx1"/>
                </a:solidFill>
                <a:effectLst>
                  <a:glow rad="63500">
                    <a:srgbClr val="FFC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楷体" pitchFamily="49" charset="-122"/>
                <a:cs typeface="Arial" panose="020B0604020202020204" pitchFamily="34" charset="0"/>
              </a:rPr>
              <a:t>Zhi</a:t>
            </a:r>
            <a:r>
              <a:rPr lang="en-US" altLang="zh-CN" sz="2000" b="1" dirty="0">
                <a:solidFill>
                  <a:schemeClr val="tx1"/>
                </a:solidFill>
                <a:effectLst>
                  <a:glow rad="63500">
                    <a:srgbClr val="FFC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楷体" pitchFamily="49" charset="-122"/>
                <a:cs typeface="Arial" panose="020B0604020202020204" pitchFamily="34" charset="0"/>
              </a:rPr>
              <a:t> QIN</a:t>
            </a:r>
          </a:p>
          <a:p>
            <a:r>
              <a:rPr lang="en-US" altLang="zh-CN" sz="2000" b="1" dirty="0">
                <a:solidFill>
                  <a:schemeClr val="tx1"/>
                </a:solidFill>
                <a:effectLst>
                  <a:glow rad="63500">
                    <a:srgbClr val="FFC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楷体" pitchFamily="49" charset="-122"/>
                <a:cs typeface="Arial" panose="020B0604020202020204" pitchFamily="34" charset="0"/>
              </a:rPr>
              <a:t> </a:t>
            </a:r>
          </a:p>
          <a:p>
            <a:r>
              <a:rPr lang="en-US" altLang="zh-CN" sz="2000" b="1" dirty="0">
                <a:solidFill>
                  <a:schemeClr val="tx1"/>
                </a:solidFill>
                <a:effectLst>
                  <a:glow rad="63500">
                    <a:srgbClr val="FFC0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楷体" pitchFamily="49" charset="-122"/>
                <a:cs typeface="Arial" panose="020B0604020202020204" pitchFamily="34" charset="0"/>
              </a:rPr>
              <a:t>On behalf of the Nh collaboration</a:t>
            </a:r>
          </a:p>
        </p:txBody>
      </p:sp>
      <p:pic>
        <p:nvPicPr>
          <p:cNvPr id="17" name="图形 16">
            <a:extLst>
              <a:ext uri="{FF2B5EF4-FFF2-40B4-BE49-F238E27FC236}">
                <a16:creationId xmlns:a16="http://schemas.microsoft.com/office/drawing/2014/main" id="{335D70C8-4538-451E-8AD6-B8512B08C5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610853" y="5687509"/>
            <a:ext cx="1429780" cy="51063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89709AA5-F538-4FD9-AA8A-183DC9BD5C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0256" y="5687509"/>
            <a:ext cx="2416910" cy="5889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6C531B84-826F-4E4B-858C-78349A11A1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78924"/>
            <a:ext cx="3278067" cy="72000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4EF1822-6B4C-44F0-B256-549CD70F9D7C}"/>
              </a:ext>
            </a:extLst>
          </p:cNvPr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gradFill>
            <a:gsLst>
              <a:gs pos="0">
                <a:srgbClr val="0000FF">
                  <a:alpha val="10000"/>
                </a:srgbClr>
              </a:gs>
              <a:gs pos="19000">
                <a:srgbClr val="FFC000"/>
              </a:gs>
              <a:gs pos="81000">
                <a:srgbClr val="FFC000"/>
              </a:gs>
              <a:gs pos="50000">
                <a:srgbClr val="FFC000"/>
              </a:gs>
              <a:gs pos="100000">
                <a:srgbClr val="0000FF">
                  <a:alpha val="10000"/>
                </a:srgbClr>
              </a:gs>
            </a:gsLst>
            <a:lin ang="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sz="2000" b="1" i="1" dirty="0">
                <a:solidFill>
                  <a:srgbClr val="0000FF"/>
                </a:solidFill>
              </a:rPr>
              <a:t>International Conference on 50</a:t>
            </a:r>
            <a:r>
              <a:rPr lang="en-US" altLang="zh-CN" sz="2000" b="1" i="1" baseline="30000" dirty="0">
                <a:solidFill>
                  <a:srgbClr val="0000FF"/>
                </a:solidFill>
              </a:rPr>
              <a:t>th</a:t>
            </a:r>
            <a:r>
              <a:rPr lang="en-US" altLang="zh-CN" sz="2000" b="1" i="1" dirty="0">
                <a:solidFill>
                  <a:srgbClr val="0000FF"/>
                </a:solidFill>
              </a:rPr>
              <a:t> anniversary of cold fusion</a:t>
            </a:r>
            <a:endParaRPr lang="zh-CN" altLang="en-US" sz="2000" b="1" i="1" dirty="0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LEGEND system</a:t>
            </a:r>
          </a:p>
        </p:txBody>
      </p:sp>
      <p:grpSp>
        <p:nvGrpSpPr>
          <p:cNvPr id="36" name="组合 35">
            <a:extLst>
              <a:ext uri="{FF2B5EF4-FFF2-40B4-BE49-F238E27FC236}">
                <a16:creationId xmlns:a16="http://schemas.microsoft.com/office/drawing/2014/main" id="{49799191-9F7C-429E-9697-D360CD2A6433}"/>
              </a:ext>
            </a:extLst>
          </p:cNvPr>
          <p:cNvGrpSpPr/>
          <p:nvPr/>
        </p:nvGrpSpPr>
        <p:grpSpPr>
          <a:xfrm>
            <a:off x="126087" y="468409"/>
            <a:ext cx="5905103" cy="3788014"/>
            <a:chOff x="3906709" y="3358491"/>
            <a:chExt cx="4113081" cy="2467818"/>
          </a:xfrm>
        </p:grpSpPr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0E6BA74A-9EA3-4BB0-BB4A-DF57AAFBBBA7}"/>
                </a:ext>
              </a:extLst>
            </p:cNvPr>
            <p:cNvGrpSpPr/>
            <p:nvPr/>
          </p:nvGrpSpPr>
          <p:grpSpPr>
            <a:xfrm>
              <a:off x="3906709" y="3358491"/>
              <a:ext cx="4113081" cy="2467818"/>
              <a:chOff x="4277419" y="3731999"/>
              <a:chExt cx="4751055" cy="2850598"/>
            </a:xfrm>
          </p:grpSpPr>
          <p:sp>
            <p:nvSpPr>
              <p:cNvPr id="46" name="矩形 45">
                <a:extLst>
                  <a:ext uri="{FF2B5EF4-FFF2-40B4-BE49-F238E27FC236}">
                    <a16:creationId xmlns:a16="http://schemas.microsoft.com/office/drawing/2014/main" id="{A2FEED90-E77C-4460-B1AA-2BF476C7A0C9}"/>
                  </a:ext>
                </a:extLst>
              </p:cNvPr>
              <p:cNvSpPr/>
              <p:nvPr/>
            </p:nvSpPr>
            <p:spPr>
              <a:xfrm>
                <a:off x="4371295" y="4069127"/>
                <a:ext cx="4657179" cy="2513470"/>
              </a:xfrm>
              <a:prstGeom prst="rect">
                <a:avLst/>
              </a:prstGeom>
              <a:solidFill>
                <a:schemeClr val="bg1">
                  <a:lumMod val="75000"/>
                  <a:alpha val="37000"/>
                </a:schemeClr>
              </a:solidFill>
              <a:ln w="19050">
                <a:solidFill>
                  <a:srgbClr val="0000FF"/>
                </a:solidFill>
                <a:prstDash val="sysDash"/>
              </a:ln>
              <a:effectLst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7" name="文本框 46">
                <a:extLst>
                  <a:ext uri="{FF2B5EF4-FFF2-40B4-BE49-F238E27FC236}">
                    <a16:creationId xmlns:a16="http://schemas.microsoft.com/office/drawing/2014/main" id="{9C9A64EC-D8CB-42AA-B5F8-110B7E3A3B45}"/>
                  </a:ext>
                </a:extLst>
              </p:cNvPr>
              <p:cNvSpPr txBox="1"/>
              <p:nvPr/>
            </p:nvSpPr>
            <p:spPr>
              <a:xfrm>
                <a:off x="4371295" y="3731999"/>
                <a:ext cx="4657179" cy="3151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endParaRPr lang="zh-CN" altLang="en-US" sz="1400" b="1" dirty="0">
                  <a:latin typeface="Segoe UI" panose="020B0502040204020203" pitchFamily="34" charset="0"/>
                  <a:ea typeface="+mj-ea"/>
                  <a:cs typeface="Segoe UI" panose="020B0502040204020203" pitchFamily="34" charset="0"/>
                </a:endParaRPr>
              </a:p>
            </p:txBody>
          </p:sp>
          <p:sp>
            <p:nvSpPr>
              <p:cNvPr id="48" name="箭头: 下 47">
                <a:extLst>
                  <a:ext uri="{FF2B5EF4-FFF2-40B4-BE49-F238E27FC236}">
                    <a16:creationId xmlns:a16="http://schemas.microsoft.com/office/drawing/2014/main" id="{405C2DBC-A874-493E-ABB5-4BBA9FEBAEE2}"/>
                  </a:ext>
                </a:extLst>
              </p:cNvPr>
              <p:cNvSpPr/>
              <p:nvPr/>
            </p:nvSpPr>
            <p:spPr>
              <a:xfrm rot="16200000" flipV="1">
                <a:off x="7501833" y="4190693"/>
                <a:ext cx="65688" cy="120825"/>
              </a:xfrm>
              <a:prstGeom prst="downArrow">
                <a:avLst>
                  <a:gd name="adj1" fmla="val 42779"/>
                  <a:gd name="adj2" fmla="val 63152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49" name="箭头: 下 48">
                <a:extLst>
                  <a:ext uri="{FF2B5EF4-FFF2-40B4-BE49-F238E27FC236}">
                    <a16:creationId xmlns:a16="http://schemas.microsoft.com/office/drawing/2014/main" id="{AB8A3609-1CD7-4F03-965F-45E7C187D6E2}"/>
                  </a:ext>
                </a:extLst>
              </p:cNvPr>
              <p:cNvSpPr/>
              <p:nvPr/>
            </p:nvSpPr>
            <p:spPr>
              <a:xfrm rot="5400000" flipV="1">
                <a:off x="7502134" y="4517574"/>
                <a:ext cx="65688" cy="120825"/>
              </a:xfrm>
              <a:prstGeom prst="downArrow">
                <a:avLst>
                  <a:gd name="adj1" fmla="val 42779"/>
                  <a:gd name="adj2" fmla="val 63152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9BFE81ED-1017-4DE3-A493-FB4ACC7E1EDC}"/>
                  </a:ext>
                </a:extLst>
              </p:cNvPr>
              <p:cNvSpPr txBox="1"/>
              <p:nvPr/>
            </p:nvSpPr>
            <p:spPr>
              <a:xfrm>
                <a:off x="4277419" y="5224595"/>
                <a:ext cx="790496" cy="2666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zh-CN" sz="900" dirty="0">
                    <a:latin typeface="Segoe UI" panose="020B0502040204020203" pitchFamily="34" charset="0"/>
                    <a:ea typeface="+mj-ea"/>
                    <a:cs typeface="Segoe UI" panose="020B0502040204020203" pitchFamily="34" charset="0"/>
                  </a:rPr>
                  <a:t>SHANS2</a:t>
                </a:r>
                <a:endParaRPr lang="zh-CN" altLang="en-US" sz="900" dirty="0">
                  <a:latin typeface="Segoe UI" panose="020B0502040204020203" pitchFamily="34" charset="0"/>
                  <a:ea typeface="+mj-ea"/>
                  <a:cs typeface="Segoe UI" panose="020B0502040204020203" pitchFamily="34" charset="0"/>
                </a:endParaRPr>
              </a:p>
            </p:txBody>
          </p:sp>
          <p:sp>
            <p:nvSpPr>
              <p:cNvPr id="51" name="文本框 50">
                <a:extLst>
                  <a:ext uri="{FF2B5EF4-FFF2-40B4-BE49-F238E27FC236}">
                    <a16:creationId xmlns:a16="http://schemas.microsoft.com/office/drawing/2014/main" id="{CCA75E75-309D-4770-8ADF-8357D7A8A336}"/>
                  </a:ext>
                </a:extLst>
              </p:cNvPr>
              <p:cNvSpPr txBox="1"/>
              <p:nvPr/>
            </p:nvSpPr>
            <p:spPr>
              <a:xfrm>
                <a:off x="7551071" y="5830992"/>
                <a:ext cx="921312" cy="23632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900" b="0" i="0" dirty="0">
                    <a:solidFill>
                      <a:srgbClr val="333333"/>
                    </a:solidFill>
                    <a:effectLst/>
                    <a:latin typeface="Segoe UI" panose="020B0502040204020203" pitchFamily="34" charset="0"/>
                    <a:cs typeface="Segoe UI" panose="020B0502040204020203" pitchFamily="34" charset="0"/>
                  </a:rPr>
                  <a:t>Vacuum</a:t>
                </a:r>
                <a:endParaRPr lang="zh-CN" altLang="en-US" sz="900" dirty="0">
                  <a:latin typeface="Segoe UI" panose="020B0502040204020203" pitchFamily="34" charset="0"/>
                  <a:ea typeface="+mj-ea"/>
                  <a:cs typeface="Segoe UI" panose="020B0502040204020203" pitchFamily="34" charset="0"/>
                </a:endParaRPr>
              </a:p>
            </p:txBody>
          </p:sp>
          <p:grpSp>
            <p:nvGrpSpPr>
              <p:cNvPr id="52" name="组合 51">
                <a:extLst>
                  <a:ext uri="{FF2B5EF4-FFF2-40B4-BE49-F238E27FC236}">
                    <a16:creationId xmlns:a16="http://schemas.microsoft.com/office/drawing/2014/main" id="{292B9A11-0646-4AF6-85F3-E4E59E7C9B9D}"/>
                  </a:ext>
                </a:extLst>
              </p:cNvPr>
              <p:cNvGrpSpPr/>
              <p:nvPr/>
            </p:nvGrpSpPr>
            <p:grpSpPr>
              <a:xfrm>
                <a:off x="7850387" y="4179403"/>
                <a:ext cx="884651" cy="627165"/>
                <a:chOff x="8557792" y="1700808"/>
                <a:chExt cx="2866800" cy="1580307"/>
              </a:xfrm>
            </p:grpSpPr>
            <p:sp>
              <p:nvSpPr>
                <p:cNvPr id="140" name="矩形 139">
                  <a:extLst>
                    <a:ext uri="{FF2B5EF4-FFF2-40B4-BE49-F238E27FC236}">
                      <a16:creationId xmlns:a16="http://schemas.microsoft.com/office/drawing/2014/main" id="{BAB6C69C-204D-425E-A5A1-9D298FE7B79E}"/>
                    </a:ext>
                  </a:extLst>
                </p:cNvPr>
                <p:cNvSpPr/>
                <p:nvPr/>
              </p:nvSpPr>
              <p:spPr>
                <a:xfrm>
                  <a:off x="8616280" y="1700808"/>
                  <a:ext cx="2808312" cy="1379732"/>
                </a:xfrm>
                <a:prstGeom prst="rect">
                  <a:avLst/>
                </a:prstGeom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grpSp>
              <p:nvGrpSpPr>
                <p:cNvPr id="141" name="组合 140">
                  <a:extLst>
                    <a:ext uri="{FF2B5EF4-FFF2-40B4-BE49-F238E27FC236}">
                      <a16:creationId xmlns:a16="http://schemas.microsoft.com/office/drawing/2014/main" id="{3CAE3123-54AB-4532-B441-E5F56858871F}"/>
                    </a:ext>
                  </a:extLst>
                </p:cNvPr>
                <p:cNvGrpSpPr/>
                <p:nvPr/>
              </p:nvGrpSpPr>
              <p:grpSpPr>
                <a:xfrm>
                  <a:off x="8959061" y="2967640"/>
                  <a:ext cx="2122754" cy="313475"/>
                  <a:chOff x="8946123" y="2967640"/>
                  <a:chExt cx="2122754" cy="313475"/>
                </a:xfrm>
              </p:grpSpPr>
              <p:sp>
                <p:nvSpPr>
                  <p:cNvPr id="145" name="椭圆 144">
                    <a:extLst>
                      <a:ext uri="{FF2B5EF4-FFF2-40B4-BE49-F238E27FC236}">
                        <a16:creationId xmlns:a16="http://schemas.microsoft.com/office/drawing/2014/main" id="{49017C5F-36EC-40D2-BDD2-BE0F928BC0FB}"/>
                      </a:ext>
                    </a:extLst>
                  </p:cNvPr>
                  <p:cNvSpPr/>
                  <p:nvPr/>
                </p:nvSpPr>
                <p:spPr>
                  <a:xfrm>
                    <a:off x="10653626" y="2967640"/>
                    <a:ext cx="415251" cy="313475"/>
                  </a:xfrm>
                  <a:prstGeom prst="ellips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146" name="椭圆 145">
                    <a:extLst>
                      <a:ext uri="{FF2B5EF4-FFF2-40B4-BE49-F238E27FC236}">
                        <a16:creationId xmlns:a16="http://schemas.microsoft.com/office/drawing/2014/main" id="{A1C43C0D-B153-406A-8E27-9DC339D6E527}"/>
                      </a:ext>
                    </a:extLst>
                  </p:cNvPr>
                  <p:cNvSpPr/>
                  <p:nvPr/>
                </p:nvSpPr>
                <p:spPr>
                  <a:xfrm>
                    <a:off x="8946123" y="2967640"/>
                    <a:ext cx="415251" cy="313475"/>
                  </a:xfrm>
                  <a:prstGeom prst="ellipse">
                    <a:avLst/>
                  </a:prstGeom>
                  <a:ln w="12700"/>
                </p:spPr>
                <p:style>
                  <a:lnRef idx="2">
                    <a:schemeClr val="dk1"/>
                  </a:lnRef>
                  <a:fillRef idx="1">
                    <a:schemeClr val="lt1"/>
                  </a:fillRef>
                  <a:effectRef idx="0">
                    <a:schemeClr val="dk1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100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</p:grpSp>
            <p:sp>
              <p:nvSpPr>
                <p:cNvPr id="142" name="矩形 141">
                  <a:extLst>
                    <a:ext uri="{FF2B5EF4-FFF2-40B4-BE49-F238E27FC236}">
                      <a16:creationId xmlns:a16="http://schemas.microsoft.com/office/drawing/2014/main" id="{C88EB1B0-750C-4B32-BF23-7A1144619573}"/>
                    </a:ext>
                  </a:extLst>
                </p:cNvPr>
                <p:cNvSpPr/>
                <p:nvPr/>
              </p:nvSpPr>
              <p:spPr>
                <a:xfrm>
                  <a:off x="9866217" y="1809802"/>
                  <a:ext cx="1431776" cy="672464"/>
                </a:xfrm>
                <a:prstGeom prst="rect">
                  <a:avLst/>
                </a:prstGeom>
                <a:ln w="9525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43" name="矩形 142">
                  <a:extLst>
                    <a:ext uri="{FF2B5EF4-FFF2-40B4-BE49-F238E27FC236}">
                      <a16:creationId xmlns:a16="http://schemas.microsoft.com/office/drawing/2014/main" id="{7A08F341-26E0-4F5E-A167-53D83A4A05CD}"/>
                    </a:ext>
                  </a:extLst>
                </p:cNvPr>
                <p:cNvSpPr/>
                <p:nvPr/>
              </p:nvSpPr>
              <p:spPr>
                <a:xfrm>
                  <a:off x="8557792" y="1978793"/>
                  <a:ext cx="385039" cy="97864"/>
                </a:xfrm>
                <a:prstGeom prst="rect">
                  <a:avLst/>
                </a:prstGeom>
                <a:solidFill>
                  <a:srgbClr val="F2F2F2"/>
                </a:solidFill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44" name="矩形 143">
                  <a:extLst>
                    <a:ext uri="{FF2B5EF4-FFF2-40B4-BE49-F238E27FC236}">
                      <a16:creationId xmlns:a16="http://schemas.microsoft.com/office/drawing/2014/main" id="{15B2371E-6237-4C43-90D4-A64B68A62A2E}"/>
                    </a:ext>
                  </a:extLst>
                </p:cNvPr>
                <p:cNvSpPr/>
                <p:nvPr/>
              </p:nvSpPr>
              <p:spPr>
                <a:xfrm>
                  <a:off x="8557792" y="2380273"/>
                  <a:ext cx="385039" cy="97864"/>
                </a:xfrm>
                <a:prstGeom prst="rect">
                  <a:avLst/>
                </a:prstGeom>
                <a:solidFill>
                  <a:srgbClr val="F2F2F2"/>
                </a:solidFill>
                <a:ln w="19050">
                  <a:solidFill>
                    <a:schemeClr val="bg1">
                      <a:lumMod val="65000"/>
                    </a:schemeClr>
                  </a:solidFill>
                </a:ln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56" name="组合 55">
                <a:extLst>
                  <a:ext uri="{FF2B5EF4-FFF2-40B4-BE49-F238E27FC236}">
                    <a16:creationId xmlns:a16="http://schemas.microsoft.com/office/drawing/2014/main" id="{3C72C3F7-9F63-4072-ABE5-07D39EEA79E4}"/>
                  </a:ext>
                </a:extLst>
              </p:cNvPr>
              <p:cNvGrpSpPr/>
              <p:nvPr/>
            </p:nvGrpSpPr>
            <p:grpSpPr>
              <a:xfrm>
                <a:off x="8795212" y="5157941"/>
                <a:ext cx="142659" cy="591467"/>
                <a:chOff x="9809338" y="3510875"/>
                <a:chExt cx="541175" cy="2243725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138" name="矩形: 圆角 137">
                  <a:extLst>
                    <a:ext uri="{FF2B5EF4-FFF2-40B4-BE49-F238E27FC236}">
                      <a16:creationId xmlns:a16="http://schemas.microsoft.com/office/drawing/2014/main" id="{FD826825-BAFA-4E40-8347-BFD02BD54F9F}"/>
                    </a:ext>
                  </a:extLst>
                </p:cNvPr>
                <p:cNvSpPr/>
                <p:nvPr/>
              </p:nvSpPr>
              <p:spPr>
                <a:xfrm>
                  <a:off x="9809338" y="3726788"/>
                  <a:ext cx="541175" cy="2027812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39" name="矩形: 圆角 138">
                  <a:extLst>
                    <a:ext uri="{FF2B5EF4-FFF2-40B4-BE49-F238E27FC236}">
                      <a16:creationId xmlns:a16="http://schemas.microsoft.com/office/drawing/2014/main" id="{F3322E96-DECF-423C-800A-B2E1BD99765E}"/>
                    </a:ext>
                  </a:extLst>
                </p:cNvPr>
                <p:cNvSpPr/>
                <p:nvPr/>
              </p:nvSpPr>
              <p:spPr>
                <a:xfrm>
                  <a:off x="9960161" y="3510875"/>
                  <a:ext cx="239564" cy="374334"/>
                </a:xfrm>
                <a:prstGeom prst="roundRect">
                  <a:avLst>
                    <a:gd name="adj" fmla="val 37277"/>
                  </a:avLst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 w="19050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cxnSp>
            <p:nvCxnSpPr>
              <p:cNvPr id="58" name="连接符: 肘形 57">
                <a:extLst>
                  <a:ext uri="{FF2B5EF4-FFF2-40B4-BE49-F238E27FC236}">
                    <a16:creationId xmlns:a16="http://schemas.microsoft.com/office/drawing/2014/main" id="{89364C06-3CC2-4A55-8D4A-351795109B75}"/>
                  </a:ext>
                </a:extLst>
              </p:cNvPr>
              <p:cNvCxnSpPr>
                <a:cxnSpLocks/>
                <a:stCxn id="139" idx="0"/>
                <a:endCxn id="140" idx="3"/>
              </p:cNvCxnSpPr>
              <p:nvPr/>
            </p:nvCxnSpPr>
            <p:spPr>
              <a:xfrm rot="16200000" flipV="1">
                <a:off x="8448414" y="4739810"/>
                <a:ext cx="704755" cy="131508"/>
              </a:xfrm>
              <a:prstGeom prst="bentConnector2">
                <a:avLst/>
              </a:prstGeom>
              <a:ln w="1905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59" name="连接符: 肘形 58">
                <a:extLst>
                  <a:ext uri="{FF2B5EF4-FFF2-40B4-BE49-F238E27FC236}">
                    <a16:creationId xmlns:a16="http://schemas.microsoft.com/office/drawing/2014/main" id="{2C413F7A-B671-4DF0-A549-CC5574ECAA95}"/>
                  </a:ext>
                </a:extLst>
              </p:cNvPr>
              <p:cNvCxnSpPr>
                <a:cxnSpLocks/>
                <a:stCxn id="93" idx="0"/>
                <a:endCxn id="61" idx="1"/>
              </p:cNvCxnSpPr>
              <p:nvPr/>
            </p:nvCxnSpPr>
            <p:spPr>
              <a:xfrm rot="5400000" flipH="1" flipV="1">
                <a:off x="5690124" y="3966680"/>
                <a:ext cx="627655" cy="1312564"/>
              </a:xfrm>
              <a:prstGeom prst="bentConnector2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60" name="连接符: 肘形 59">
                <a:extLst>
                  <a:ext uri="{FF2B5EF4-FFF2-40B4-BE49-F238E27FC236}">
                    <a16:creationId xmlns:a16="http://schemas.microsoft.com/office/drawing/2014/main" id="{0888A0A7-5D5B-43C5-8423-62FD37F72048}"/>
                  </a:ext>
                </a:extLst>
              </p:cNvPr>
              <p:cNvCxnSpPr>
                <a:cxnSpLocks/>
                <a:stCxn id="74" idx="2"/>
                <a:endCxn id="144" idx="1"/>
              </p:cNvCxnSpPr>
              <p:nvPr/>
            </p:nvCxnSpPr>
            <p:spPr>
              <a:xfrm flipV="1">
                <a:off x="7497491" y="4468477"/>
                <a:ext cx="352895" cy="862869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1" name="矩形 60">
                <a:extLst>
                  <a:ext uri="{FF2B5EF4-FFF2-40B4-BE49-F238E27FC236}">
                    <a16:creationId xmlns:a16="http://schemas.microsoft.com/office/drawing/2014/main" id="{150CDC69-EC15-41AB-BBE6-7C7B7A2A7C93}"/>
                  </a:ext>
                </a:extLst>
              </p:cNvPr>
              <p:cNvSpPr/>
              <p:nvPr/>
            </p:nvSpPr>
            <p:spPr>
              <a:xfrm>
                <a:off x="6660233" y="4227305"/>
                <a:ext cx="497880" cy="163657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9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MFC</a:t>
                </a:r>
                <a:endParaRPr lang="zh-CN" altLang="en-US" sz="9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cxnSp>
            <p:nvCxnSpPr>
              <p:cNvPr id="62" name="连接符: 肘形 61">
                <a:extLst>
                  <a:ext uri="{FF2B5EF4-FFF2-40B4-BE49-F238E27FC236}">
                    <a16:creationId xmlns:a16="http://schemas.microsoft.com/office/drawing/2014/main" id="{3AC36CB4-F142-4225-9065-A676B40F4CDE}"/>
                  </a:ext>
                </a:extLst>
              </p:cNvPr>
              <p:cNvCxnSpPr>
                <a:cxnSpLocks/>
                <a:stCxn id="61" idx="3"/>
                <a:endCxn id="143" idx="1"/>
              </p:cNvCxnSpPr>
              <p:nvPr/>
            </p:nvCxnSpPr>
            <p:spPr>
              <a:xfrm>
                <a:off x="7158113" y="4309134"/>
                <a:ext cx="692274" cy="11"/>
              </a:xfrm>
              <a:prstGeom prst="bentConnector3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63" name="组合 62">
                <a:extLst>
                  <a:ext uri="{FF2B5EF4-FFF2-40B4-BE49-F238E27FC236}">
                    <a16:creationId xmlns:a16="http://schemas.microsoft.com/office/drawing/2014/main" id="{6CAADF8D-C9B3-4F68-A973-8075E1ACE0E8}"/>
                  </a:ext>
                </a:extLst>
              </p:cNvPr>
              <p:cNvGrpSpPr/>
              <p:nvPr/>
            </p:nvGrpSpPr>
            <p:grpSpPr>
              <a:xfrm>
                <a:off x="7278819" y="5770424"/>
                <a:ext cx="460380" cy="460380"/>
                <a:chOff x="9480378" y="4195214"/>
                <a:chExt cx="1080000" cy="1080001"/>
              </a:xfrm>
            </p:grpSpPr>
            <p:sp>
              <p:nvSpPr>
                <p:cNvPr id="136" name="矩形: 圆角 135">
                  <a:extLst>
                    <a:ext uri="{FF2B5EF4-FFF2-40B4-BE49-F238E27FC236}">
                      <a16:creationId xmlns:a16="http://schemas.microsoft.com/office/drawing/2014/main" id="{A345D79E-EA79-4A03-AD8A-FCF2A68ED55C}"/>
                    </a:ext>
                  </a:extLst>
                </p:cNvPr>
                <p:cNvSpPr/>
                <p:nvPr/>
              </p:nvSpPr>
              <p:spPr>
                <a:xfrm>
                  <a:off x="9480378" y="4195214"/>
                  <a:ext cx="1080000" cy="1080001"/>
                </a:xfrm>
                <a:prstGeom prst="roundRect">
                  <a:avLst/>
                </a:prstGeom>
                <a:solidFill>
                  <a:schemeClr val="accent5">
                    <a:lumMod val="20000"/>
                    <a:lumOff val="80000"/>
                  </a:schemeClr>
                </a:solidFill>
                <a:ln w="1270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37" name="流程图: 汇总连接 136">
                  <a:extLst>
                    <a:ext uri="{FF2B5EF4-FFF2-40B4-BE49-F238E27FC236}">
                      <a16:creationId xmlns:a16="http://schemas.microsoft.com/office/drawing/2014/main" id="{825E9705-A861-4F10-A814-63E84B991BC9}"/>
                    </a:ext>
                  </a:extLst>
                </p:cNvPr>
                <p:cNvSpPr/>
                <p:nvPr/>
              </p:nvSpPr>
              <p:spPr>
                <a:xfrm>
                  <a:off x="9660667" y="4375502"/>
                  <a:ext cx="719419" cy="719419"/>
                </a:xfrm>
                <a:prstGeom prst="flowChartSummingJunction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cxnSp>
            <p:nvCxnSpPr>
              <p:cNvPr id="64" name="连接符: 肘形 63">
                <a:extLst>
                  <a:ext uri="{FF2B5EF4-FFF2-40B4-BE49-F238E27FC236}">
                    <a16:creationId xmlns:a16="http://schemas.microsoft.com/office/drawing/2014/main" id="{116C5B57-BC67-455C-8D36-C29529643FE4}"/>
                  </a:ext>
                </a:extLst>
              </p:cNvPr>
              <p:cNvCxnSpPr>
                <a:cxnSpLocks/>
                <a:stCxn id="92" idx="0"/>
                <a:endCxn id="136" idx="0"/>
              </p:cNvCxnSpPr>
              <p:nvPr/>
            </p:nvCxnSpPr>
            <p:spPr>
              <a:xfrm>
                <a:off x="6956072" y="5577729"/>
                <a:ext cx="552937" cy="192695"/>
              </a:xfrm>
              <a:prstGeom prst="bentConnector2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65" name="矩形 64">
                <a:extLst>
                  <a:ext uri="{FF2B5EF4-FFF2-40B4-BE49-F238E27FC236}">
                    <a16:creationId xmlns:a16="http://schemas.microsoft.com/office/drawing/2014/main" id="{DFBA7D77-157C-41D3-AB88-EBD2BC55BC57}"/>
                  </a:ext>
                </a:extLst>
              </p:cNvPr>
              <p:cNvSpPr/>
              <p:nvPr/>
            </p:nvSpPr>
            <p:spPr>
              <a:xfrm>
                <a:off x="6145768" y="5938689"/>
                <a:ext cx="1018520" cy="386251"/>
              </a:xfrm>
              <a:prstGeom prst="rect">
                <a:avLst/>
              </a:prstGeom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9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Temperature indicator</a:t>
                </a:r>
                <a:endParaRPr lang="zh-CN" altLang="en-US" sz="900" dirty="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66" name="组合 65">
                <a:extLst>
                  <a:ext uri="{FF2B5EF4-FFF2-40B4-BE49-F238E27FC236}">
                    <a16:creationId xmlns:a16="http://schemas.microsoft.com/office/drawing/2014/main" id="{92C97C89-9742-4C62-A0C4-CEE09474BDF0}"/>
                  </a:ext>
                </a:extLst>
              </p:cNvPr>
              <p:cNvGrpSpPr/>
              <p:nvPr/>
            </p:nvGrpSpPr>
            <p:grpSpPr>
              <a:xfrm>
                <a:off x="8814287" y="4750961"/>
                <a:ext cx="104178" cy="148951"/>
                <a:chOff x="8385189" y="4969817"/>
                <a:chExt cx="569316" cy="813988"/>
              </a:xfrm>
            </p:grpSpPr>
            <p:sp>
              <p:nvSpPr>
                <p:cNvPr id="134" name="等腰三角形 133">
                  <a:extLst>
                    <a:ext uri="{FF2B5EF4-FFF2-40B4-BE49-F238E27FC236}">
                      <a16:creationId xmlns:a16="http://schemas.microsoft.com/office/drawing/2014/main" id="{3990C0BF-F90F-4AE2-BA3C-C4A9E0F92901}"/>
                    </a:ext>
                  </a:extLst>
                </p:cNvPr>
                <p:cNvSpPr/>
                <p:nvPr/>
              </p:nvSpPr>
              <p:spPr>
                <a:xfrm>
                  <a:off x="8385190" y="5382302"/>
                  <a:ext cx="569315" cy="401503"/>
                </a:xfrm>
                <a:prstGeom prst="triangl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35" name="等腰三角形 134">
                  <a:extLst>
                    <a:ext uri="{FF2B5EF4-FFF2-40B4-BE49-F238E27FC236}">
                      <a16:creationId xmlns:a16="http://schemas.microsoft.com/office/drawing/2014/main" id="{43374113-1420-44DF-B063-FEAFEBB16451}"/>
                    </a:ext>
                  </a:extLst>
                </p:cNvPr>
                <p:cNvSpPr/>
                <p:nvPr/>
              </p:nvSpPr>
              <p:spPr>
                <a:xfrm rot="10800000">
                  <a:off x="8385189" y="4969817"/>
                  <a:ext cx="569315" cy="401503"/>
                </a:xfrm>
                <a:prstGeom prst="triangle">
                  <a:avLst/>
                </a:prstGeom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67" name="矩形 66">
                <a:extLst>
                  <a:ext uri="{FF2B5EF4-FFF2-40B4-BE49-F238E27FC236}">
                    <a16:creationId xmlns:a16="http://schemas.microsoft.com/office/drawing/2014/main" id="{37956DAC-7EDD-4F17-820C-1B2055FBAB8E}"/>
                  </a:ext>
                </a:extLst>
              </p:cNvPr>
              <p:cNvSpPr/>
              <p:nvPr/>
            </p:nvSpPr>
            <p:spPr>
              <a:xfrm>
                <a:off x="5430734" y="4975133"/>
                <a:ext cx="1470727" cy="736664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5">
                      <a:lumMod val="5000"/>
                      <a:lumOff val="95000"/>
                    </a:schemeClr>
                  </a:gs>
                  <a:gs pos="74000">
                    <a:schemeClr val="accent5">
                      <a:lumMod val="45000"/>
                      <a:lumOff val="55000"/>
                    </a:schemeClr>
                  </a:gs>
                  <a:gs pos="83000">
                    <a:schemeClr val="accent5">
                      <a:lumMod val="45000"/>
                      <a:lumOff val="55000"/>
                    </a:schemeClr>
                  </a:gs>
                  <a:gs pos="100000">
                    <a:schemeClr val="accent5">
                      <a:lumMod val="30000"/>
                      <a:lumOff val="70000"/>
                    </a:schemeClr>
                  </a:gs>
                </a:gsLst>
                <a:lin ang="5400000" scaled="1"/>
                <a:tileRect/>
              </a:gradFill>
              <a:ln w="1905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68" name="组合 67">
                <a:extLst>
                  <a:ext uri="{FF2B5EF4-FFF2-40B4-BE49-F238E27FC236}">
                    <a16:creationId xmlns:a16="http://schemas.microsoft.com/office/drawing/2014/main" id="{5BCC059A-C725-4BE2-910B-8150A458A086}"/>
                  </a:ext>
                </a:extLst>
              </p:cNvPr>
              <p:cNvGrpSpPr/>
              <p:nvPr/>
            </p:nvGrpSpPr>
            <p:grpSpPr>
              <a:xfrm>
                <a:off x="5460240" y="5209072"/>
                <a:ext cx="1216777" cy="268785"/>
                <a:chOff x="2812652" y="4725405"/>
                <a:chExt cx="5083548" cy="1122950"/>
              </a:xfrm>
            </p:grpSpPr>
            <p:sp>
              <p:nvSpPr>
                <p:cNvPr id="95" name="矩形 94">
                  <a:extLst>
                    <a:ext uri="{FF2B5EF4-FFF2-40B4-BE49-F238E27FC236}">
                      <a16:creationId xmlns:a16="http://schemas.microsoft.com/office/drawing/2014/main" id="{A6378E85-39F7-4F26-90C4-554C462B367A}"/>
                    </a:ext>
                  </a:extLst>
                </p:cNvPr>
                <p:cNvSpPr/>
                <p:nvPr/>
              </p:nvSpPr>
              <p:spPr>
                <a:xfrm>
                  <a:off x="2812652" y="4725405"/>
                  <a:ext cx="5083548" cy="1122950"/>
                </a:xfrm>
                <a:prstGeom prst="rect">
                  <a:avLst/>
                </a:prstGeom>
                <a:gradFill flip="none" rotWithShape="1">
                  <a:gsLst>
                    <a:gs pos="100000">
                      <a:srgbClr val="73A1FF"/>
                    </a:gs>
                    <a:gs pos="0">
                      <a:srgbClr val="FFFF00"/>
                    </a:gs>
                  </a:gsLst>
                  <a:lin ang="0" scaled="0"/>
                  <a:tileRect/>
                </a:gradFill>
                <a:ln w="1905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b"/>
                <a:lstStyle/>
                <a:p>
                  <a:pPr algn="ctr"/>
                  <a:endParaRPr lang="zh-CN" altLang="en-US" sz="1050" dirty="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grpSp>
              <p:nvGrpSpPr>
                <p:cNvPr id="96" name="组合 95">
                  <a:extLst>
                    <a:ext uri="{FF2B5EF4-FFF2-40B4-BE49-F238E27FC236}">
                      <a16:creationId xmlns:a16="http://schemas.microsoft.com/office/drawing/2014/main" id="{1AA3F4A8-C39A-458C-A569-B9346173997F}"/>
                    </a:ext>
                  </a:extLst>
                </p:cNvPr>
                <p:cNvGrpSpPr/>
                <p:nvPr/>
              </p:nvGrpSpPr>
              <p:grpSpPr>
                <a:xfrm>
                  <a:off x="3066984" y="4948247"/>
                  <a:ext cx="2304256" cy="677265"/>
                  <a:chOff x="3575721" y="4911943"/>
                  <a:chExt cx="2304256" cy="677265"/>
                </a:xfrm>
              </p:grpSpPr>
              <p:grpSp>
                <p:nvGrpSpPr>
                  <p:cNvPr id="116" name="组合 115">
                    <a:extLst>
                      <a:ext uri="{FF2B5EF4-FFF2-40B4-BE49-F238E27FC236}">
                        <a16:creationId xmlns:a16="http://schemas.microsoft.com/office/drawing/2014/main" id="{176ADFEF-A6B8-458C-8652-104DCCC7AB18}"/>
                      </a:ext>
                    </a:extLst>
                  </p:cNvPr>
                  <p:cNvGrpSpPr/>
                  <p:nvPr/>
                </p:nvGrpSpPr>
                <p:grpSpPr>
                  <a:xfrm>
                    <a:off x="3575721" y="4911943"/>
                    <a:ext cx="2304256" cy="288000"/>
                    <a:chOff x="3575721" y="4911943"/>
                    <a:chExt cx="2304256" cy="288000"/>
                  </a:xfrm>
                </p:grpSpPr>
                <p:sp>
                  <p:nvSpPr>
                    <p:cNvPr id="126" name="矩形 125">
                      <a:extLst>
                        <a:ext uri="{FF2B5EF4-FFF2-40B4-BE49-F238E27FC236}">
                          <a16:creationId xmlns:a16="http://schemas.microsoft.com/office/drawing/2014/main" id="{D675C1F3-9351-40E7-971C-ECC88E5750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75721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27" name="矩形 126">
                      <a:extLst>
                        <a:ext uri="{FF2B5EF4-FFF2-40B4-BE49-F238E27FC236}">
                          <a16:creationId xmlns:a16="http://schemas.microsoft.com/office/drawing/2014/main" id="{D30257E3-5D24-410E-8558-D9C638BE465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3753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28" name="矩形 127">
                      <a:extLst>
                        <a:ext uri="{FF2B5EF4-FFF2-40B4-BE49-F238E27FC236}">
                          <a16:creationId xmlns:a16="http://schemas.microsoft.com/office/drawing/2014/main" id="{AF523A67-8389-46E3-98EB-01C04C0F68A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1785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29" name="矩形 128">
                      <a:extLst>
                        <a:ext uri="{FF2B5EF4-FFF2-40B4-BE49-F238E27FC236}">
                          <a16:creationId xmlns:a16="http://schemas.microsoft.com/office/drawing/2014/main" id="{AC4D5AD3-9632-4C39-9AC5-28627626DA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9817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30" name="矩形 129">
                      <a:extLst>
                        <a:ext uri="{FF2B5EF4-FFF2-40B4-BE49-F238E27FC236}">
                          <a16:creationId xmlns:a16="http://schemas.microsoft.com/office/drawing/2014/main" id="{A6FA03CC-95B4-4A24-815D-EE9EDB71432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7849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31" name="矩形 130">
                      <a:extLst>
                        <a:ext uri="{FF2B5EF4-FFF2-40B4-BE49-F238E27FC236}">
                          <a16:creationId xmlns:a16="http://schemas.microsoft.com/office/drawing/2014/main" id="{5B5034AB-5814-43A0-804D-E45B59709B9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5881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32" name="矩形 131">
                      <a:extLst>
                        <a:ext uri="{FF2B5EF4-FFF2-40B4-BE49-F238E27FC236}">
                          <a16:creationId xmlns:a16="http://schemas.microsoft.com/office/drawing/2014/main" id="{6C17B6A0-0241-4E72-9845-4BDC7C86BE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3913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33" name="矩形 132">
                      <a:extLst>
                        <a:ext uri="{FF2B5EF4-FFF2-40B4-BE49-F238E27FC236}">
                          <a16:creationId xmlns:a16="http://schemas.microsoft.com/office/drawing/2014/main" id="{AB4DECD4-9064-4098-9997-152E955A594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91945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</p:grpSp>
              <p:grpSp>
                <p:nvGrpSpPr>
                  <p:cNvPr id="117" name="组合 116">
                    <a:extLst>
                      <a:ext uri="{FF2B5EF4-FFF2-40B4-BE49-F238E27FC236}">
                        <a16:creationId xmlns:a16="http://schemas.microsoft.com/office/drawing/2014/main" id="{29719A38-0113-4993-92A8-67282C230A74}"/>
                      </a:ext>
                    </a:extLst>
                  </p:cNvPr>
                  <p:cNvGrpSpPr/>
                  <p:nvPr/>
                </p:nvGrpSpPr>
                <p:grpSpPr>
                  <a:xfrm>
                    <a:off x="3575721" y="5301208"/>
                    <a:ext cx="2304256" cy="288000"/>
                    <a:chOff x="3575721" y="4911943"/>
                    <a:chExt cx="2304256" cy="288000"/>
                  </a:xfrm>
                </p:grpSpPr>
                <p:sp>
                  <p:nvSpPr>
                    <p:cNvPr id="118" name="矩形 117">
                      <a:extLst>
                        <a:ext uri="{FF2B5EF4-FFF2-40B4-BE49-F238E27FC236}">
                          <a16:creationId xmlns:a16="http://schemas.microsoft.com/office/drawing/2014/main" id="{6F2F95C6-557C-4D83-B731-A0D3601BDB7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75721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19" name="矩形 118">
                      <a:extLst>
                        <a:ext uri="{FF2B5EF4-FFF2-40B4-BE49-F238E27FC236}">
                          <a16:creationId xmlns:a16="http://schemas.microsoft.com/office/drawing/2014/main" id="{1005C276-6B72-4648-9F93-334CC20D325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3753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20" name="矩形 119">
                      <a:extLst>
                        <a:ext uri="{FF2B5EF4-FFF2-40B4-BE49-F238E27FC236}">
                          <a16:creationId xmlns:a16="http://schemas.microsoft.com/office/drawing/2014/main" id="{C9C58809-D89A-428C-BF09-ADC47A455E0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1785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21" name="矩形 120">
                      <a:extLst>
                        <a:ext uri="{FF2B5EF4-FFF2-40B4-BE49-F238E27FC236}">
                          <a16:creationId xmlns:a16="http://schemas.microsoft.com/office/drawing/2014/main" id="{92599CCC-ABAC-4B55-853B-1FDEBD6C4A5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9817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22" name="矩形 121">
                      <a:extLst>
                        <a:ext uri="{FF2B5EF4-FFF2-40B4-BE49-F238E27FC236}">
                          <a16:creationId xmlns:a16="http://schemas.microsoft.com/office/drawing/2014/main" id="{33551795-3C50-43A3-A5C1-5124E2CAF29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7849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23" name="矩形 122">
                      <a:extLst>
                        <a:ext uri="{FF2B5EF4-FFF2-40B4-BE49-F238E27FC236}">
                          <a16:creationId xmlns:a16="http://schemas.microsoft.com/office/drawing/2014/main" id="{6ADD8818-E76C-43BA-9AF3-2D3CCFB56F6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5881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24" name="矩形 123">
                      <a:extLst>
                        <a:ext uri="{FF2B5EF4-FFF2-40B4-BE49-F238E27FC236}">
                          <a16:creationId xmlns:a16="http://schemas.microsoft.com/office/drawing/2014/main" id="{69438508-6527-41D4-B63A-D5D825FF4BE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3913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25" name="矩形 124">
                      <a:extLst>
                        <a:ext uri="{FF2B5EF4-FFF2-40B4-BE49-F238E27FC236}">
                          <a16:creationId xmlns:a16="http://schemas.microsoft.com/office/drawing/2014/main" id="{7C51BF61-FE81-4F29-BA3C-26A771FF2F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91945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</p:grpSp>
            </p:grpSp>
            <p:grpSp>
              <p:nvGrpSpPr>
                <p:cNvPr id="97" name="组合 96">
                  <a:extLst>
                    <a:ext uri="{FF2B5EF4-FFF2-40B4-BE49-F238E27FC236}">
                      <a16:creationId xmlns:a16="http://schemas.microsoft.com/office/drawing/2014/main" id="{14CE610C-6442-455C-BF4E-CFD0879A0D71}"/>
                    </a:ext>
                  </a:extLst>
                </p:cNvPr>
                <p:cNvGrpSpPr/>
                <p:nvPr/>
              </p:nvGrpSpPr>
              <p:grpSpPr>
                <a:xfrm>
                  <a:off x="5379769" y="4948247"/>
                  <a:ext cx="2304256" cy="677265"/>
                  <a:chOff x="3575721" y="4911943"/>
                  <a:chExt cx="2304256" cy="677265"/>
                </a:xfrm>
              </p:grpSpPr>
              <p:grpSp>
                <p:nvGrpSpPr>
                  <p:cNvPr id="98" name="组合 97">
                    <a:extLst>
                      <a:ext uri="{FF2B5EF4-FFF2-40B4-BE49-F238E27FC236}">
                        <a16:creationId xmlns:a16="http://schemas.microsoft.com/office/drawing/2014/main" id="{7F93B43E-40D6-44B0-A201-A43CF3AFA5FC}"/>
                      </a:ext>
                    </a:extLst>
                  </p:cNvPr>
                  <p:cNvGrpSpPr/>
                  <p:nvPr/>
                </p:nvGrpSpPr>
                <p:grpSpPr>
                  <a:xfrm>
                    <a:off x="3575721" y="4911943"/>
                    <a:ext cx="2304256" cy="288000"/>
                    <a:chOff x="3575721" y="4911943"/>
                    <a:chExt cx="2304256" cy="288000"/>
                  </a:xfrm>
                </p:grpSpPr>
                <p:sp>
                  <p:nvSpPr>
                    <p:cNvPr id="108" name="矩形 107">
                      <a:extLst>
                        <a:ext uri="{FF2B5EF4-FFF2-40B4-BE49-F238E27FC236}">
                          <a16:creationId xmlns:a16="http://schemas.microsoft.com/office/drawing/2014/main" id="{2E989030-E9BD-49FF-AA2C-7CDCFDE0FB9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75721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09" name="矩形 108">
                      <a:extLst>
                        <a:ext uri="{FF2B5EF4-FFF2-40B4-BE49-F238E27FC236}">
                          <a16:creationId xmlns:a16="http://schemas.microsoft.com/office/drawing/2014/main" id="{5C94AE73-80FB-4579-8537-B7126E6BC04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3753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10" name="矩形 109">
                      <a:extLst>
                        <a:ext uri="{FF2B5EF4-FFF2-40B4-BE49-F238E27FC236}">
                          <a16:creationId xmlns:a16="http://schemas.microsoft.com/office/drawing/2014/main" id="{DE17339B-78A2-46F6-A8E4-D5A41C08EEE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1785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11" name="矩形 110">
                      <a:extLst>
                        <a:ext uri="{FF2B5EF4-FFF2-40B4-BE49-F238E27FC236}">
                          <a16:creationId xmlns:a16="http://schemas.microsoft.com/office/drawing/2014/main" id="{10D39BD1-06D0-481B-A46D-E11C2E58AD3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9817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12" name="矩形 111">
                      <a:extLst>
                        <a:ext uri="{FF2B5EF4-FFF2-40B4-BE49-F238E27FC236}">
                          <a16:creationId xmlns:a16="http://schemas.microsoft.com/office/drawing/2014/main" id="{74E5A563-DE30-4D33-A6A1-96288B533A0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7849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13" name="矩形 112">
                      <a:extLst>
                        <a:ext uri="{FF2B5EF4-FFF2-40B4-BE49-F238E27FC236}">
                          <a16:creationId xmlns:a16="http://schemas.microsoft.com/office/drawing/2014/main" id="{41905173-99E8-4776-A05A-D0C830A32F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5881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14" name="矩形 113">
                      <a:extLst>
                        <a:ext uri="{FF2B5EF4-FFF2-40B4-BE49-F238E27FC236}">
                          <a16:creationId xmlns:a16="http://schemas.microsoft.com/office/drawing/2014/main" id="{E6F31138-A947-4DDE-AC96-F5BE5D9E2BD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3913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15" name="矩形 114">
                      <a:extLst>
                        <a:ext uri="{FF2B5EF4-FFF2-40B4-BE49-F238E27FC236}">
                          <a16:creationId xmlns:a16="http://schemas.microsoft.com/office/drawing/2014/main" id="{CD0D2F91-DFE9-47C8-9F49-DA57722240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91945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</p:grpSp>
              <p:grpSp>
                <p:nvGrpSpPr>
                  <p:cNvPr id="99" name="组合 98">
                    <a:extLst>
                      <a:ext uri="{FF2B5EF4-FFF2-40B4-BE49-F238E27FC236}">
                        <a16:creationId xmlns:a16="http://schemas.microsoft.com/office/drawing/2014/main" id="{26F10757-3168-4507-911F-521F487EF25F}"/>
                      </a:ext>
                    </a:extLst>
                  </p:cNvPr>
                  <p:cNvGrpSpPr/>
                  <p:nvPr/>
                </p:nvGrpSpPr>
                <p:grpSpPr>
                  <a:xfrm>
                    <a:off x="3575721" y="5301208"/>
                    <a:ext cx="2304256" cy="288000"/>
                    <a:chOff x="3575721" y="4911943"/>
                    <a:chExt cx="2304256" cy="288000"/>
                  </a:xfrm>
                </p:grpSpPr>
                <p:sp>
                  <p:nvSpPr>
                    <p:cNvPr id="100" name="矩形 99">
                      <a:extLst>
                        <a:ext uri="{FF2B5EF4-FFF2-40B4-BE49-F238E27FC236}">
                          <a16:creationId xmlns:a16="http://schemas.microsoft.com/office/drawing/2014/main" id="{9A10A904-393B-4098-80D3-14B903AC69D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575721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01" name="矩形 100">
                      <a:extLst>
                        <a:ext uri="{FF2B5EF4-FFF2-40B4-BE49-F238E27FC236}">
                          <a16:creationId xmlns:a16="http://schemas.microsoft.com/office/drawing/2014/main" id="{DCF59E65-0122-4966-A1C0-BEA7CEABBC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863753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02" name="矩形 101">
                      <a:extLst>
                        <a:ext uri="{FF2B5EF4-FFF2-40B4-BE49-F238E27FC236}">
                          <a16:creationId xmlns:a16="http://schemas.microsoft.com/office/drawing/2014/main" id="{81634EC1-0CFA-47E8-A9B1-11C9F18A58E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151785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03" name="矩形 102">
                      <a:extLst>
                        <a:ext uri="{FF2B5EF4-FFF2-40B4-BE49-F238E27FC236}">
                          <a16:creationId xmlns:a16="http://schemas.microsoft.com/office/drawing/2014/main" id="{FAB6C24D-D7BD-4A01-9BD9-0532756D37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439817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04" name="矩形 103">
                      <a:extLst>
                        <a:ext uri="{FF2B5EF4-FFF2-40B4-BE49-F238E27FC236}">
                          <a16:creationId xmlns:a16="http://schemas.microsoft.com/office/drawing/2014/main" id="{FEE1711D-B665-4DE8-9E61-CF50EB77B9F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727849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05" name="矩形 104">
                      <a:extLst>
                        <a:ext uri="{FF2B5EF4-FFF2-40B4-BE49-F238E27FC236}">
                          <a16:creationId xmlns:a16="http://schemas.microsoft.com/office/drawing/2014/main" id="{C1174397-989B-4C32-987F-5B5D31D488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015881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06" name="矩形 105">
                      <a:extLst>
                        <a:ext uri="{FF2B5EF4-FFF2-40B4-BE49-F238E27FC236}">
                          <a16:creationId xmlns:a16="http://schemas.microsoft.com/office/drawing/2014/main" id="{5A69735D-FC9B-4B06-8442-CD937993A71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303913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107" name="矩形 106">
                      <a:extLst>
                        <a:ext uri="{FF2B5EF4-FFF2-40B4-BE49-F238E27FC236}">
                          <a16:creationId xmlns:a16="http://schemas.microsoft.com/office/drawing/2014/main" id="{E368FB59-AC28-4D62-9E56-7818BF4FC1B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5591945" y="4911943"/>
                      <a:ext cx="288032" cy="288000"/>
                    </a:xfrm>
                    <a:prstGeom prst="rect">
                      <a:avLst/>
                    </a:prstGeom>
                    <a:ln w="19050"/>
                  </p:spPr>
                  <p:style>
                    <a:lnRef idx="2">
                      <a:schemeClr val="accent1"/>
                    </a:lnRef>
                    <a:fillRef idx="1">
                      <a:schemeClr val="l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zh-CN" altLang="en-US" sz="1100" dirty="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</p:grpSp>
            </p:grpSp>
          </p:grpSp>
          <p:sp>
            <p:nvSpPr>
              <p:cNvPr id="69" name="箭头: 右 68">
                <a:extLst>
                  <a:ext uri="{FF2B5EF4-FFF2-40B4-BE49-F238E27FC236}">
                    <a16:creationId xmlns:a16="http://schemas.microsoft.com/office/drawing/2014/main" id="{FC9DB131-14BE-4BE4-BE7D-302B90A81023}"/>
                  </a:ext>
                </a:extLst>
              </p:cNvPr>
              <p:cNvSpPr/>
              <p:nvPr/>
            </p:nvSpPr>
            <p:spPr>
              <a:xfrm>
                <a:off x="5036019" y="5230547"/>
                <a:ext cx="201465" cy="268785"/>
              </a:xfrm>
              <a:prstGeom prst="rightArrow">
                <a:avLst/>
              </a:prstGeom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FF686A93-E079-4BC2-B6A2-D83AD656D4B7}"/>
                  </a:ext>
                </a:extLst>
              </p:cNvPr>
              <p:cNvGrpSpPr/>
              <p:nvPr/>
            </p:nvGrpSpPr>
            <p:grpSpPr>
              <a:xfrm>
                <a:off x="5306742" y="4936789"/>
                <a:ext cx="81870" cy="818515"/>
                <a:chOff x="2168401" y="2374309"/>
                <a:chExt cx="216077" cy="3162808"/>
              </a:xfrm>
              <a:solidFill>
                <a:schemeClr val="accent4">
                  <a:lumMod val="40000"/>
                  <a:lumOff val="60000"/>
                </a:schemeClr>
              </a:solidFill>
            </p:grpSpPr>
            <p:sp>
              <p:nvSpPr>
                <p:cNvPr id="93" name="箭头: 下 92">
                  <a:extLst>
                    <a:ext uri="{FF2B5EF4-FFF2-40B4-BE49-F238E27FC236}">
                      <a16:creationId xmlns:a16="http://schemas.microsoft.com/office/drawing/2014/main" id="{30A48394-8047-4B9E-A830-4D9793C292B1}"/>
                    </a:ext>
                  </a:extLst>
                </p:cNvPr>
                <p:cNvSpPr/>
                <p:nvPr/>
              </p:nvSpPr>
              <p:spPr>
                <a:xfrm>
                  <a:off x="2168401" y="2374309"/>
                  <a:ext cx="216029" cy="739044"/>
                </a:xfrm>
                <a:prstGeom prst="downArrow">
                  <a:avLst>
                    <a:gd name="adj1" fmla="val 42779"/>
                    <a:gd name="adj2" fmla="val 63152"/>
                  </a:avLst>
                </a:prstGeom>
                <a:grpFill/>
                <a:ln w="63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 dirty="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94" name="箭头: 下 93">
                  <a:extLst>
                    <a:ext uri="{FF2B5EF4-FFF2-40B4-BE49-F238E27FC236}">
                      <a16:creationId xmlns:a16="http://schemas.microsoft.com/office/drawing/2014/main" id="{B2A2F77E-02E1-4B23-9B27-EEC024DD554D}"/>
                    </a:ext>
                  </a:extLst>
                </p:cNvPr>
                <p:cNvSpPr/>
                <p:nvPr/>
              </p:nvSpPr>
              <p:spPr>
                <a:xfrm flipV="1">
                  <a:off x="2168449" y="4798073"/>
                  <a:ext cx="216029" cy="739044"/>
                </a:xfrm>
                <a:prstGeom prst="downArrow">
                  <a:avLst>
                    <a:gd name="adj1" fmla="val 42779"/>
                    <a:gd name="adj2" fmla="val 63152"/>
                  </a:avLst>
                </a:prstGeom>
                <a:grpFill/>
                <a:ln w="6350">
                  <a:solidFill>
                    <a:schemeClr val="accent4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71" name="组合 70">
                <a:extLst>
                  <a:ext uri="{FF2B5EF4-FFF2-40B4-BE49-F238E27FC236}">
                    <a16:creationId xmlns:a16="http://schemas.microsoft.com/office/drawing/2014/main" id="{0BE34E52-9AD9-49E6-BD00-CF725AD5AEF5}"/>
                  </a:ext>
                </a:extLst>
              </p:cNvPr>
              <p:cNvGrpSpPr/>
              <p:nvPr/>
            </p:nvGrpSpPr>
            <p:grpSpPr>
              <a:xfrm rot="5400000">
                <a:off x="6845639" y="5543360"/>
                <a:ext cx="152128" cy="68738"/>
                <a:chOff x="5159507" y="3039257"/>
                <a:chExt cx="618644" cy="787453"/>
              </a:xfrm>
            </p:grpSpPr>
            <p:sp>
              <p:nvSpPr>
                <p:cNvPr id="91" name="矩形 90">
                  <a:extLst>
                    <a:ext uri="{FF2B5EF4-FFF2-40B4-BE49-F238E27FC236}">
                      <a16:creationId xmlns:a16="http://schemas.microsoft.com/office/drawing/2014/main" id="{3EAB8B0F-C1F0-417F-B548-4ED813DAC13C}"/>
                    </a:ext>
                  </a:extLst>
                </p:cNvPr>
                <p:cNvSpPr/>
                <p:nvPr/>
              </p:nvSpPr>
              <p:spPr>
                <a:xfrm>
                  <a:off x="5312091" y="3278092"/>
                  <a:ext cx="313475" cy="548618"/>
                </a:xfrm>
                <a:prstGeom prst="rect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92" name="矩形 91">
                  <a:extLst>
                    <a:ext uri="{FF2B5EF4-FFF2-40B4-BE49-F238E27FC236}">
                      <a16:creationId xmlns:a16="http://schemas.microsoft.com/office/drawing/2014/main" id="{CDDA5208-8413-4470-BE96-6C7EC9E81596}"/>
                    </a:ext>
                  </a:extLst>
                </p:cNvPr>
                <p:cNvSpPr/>
                <p:nvPr/>
              </p:nvSpPr>
              <p:spPr>
                <a:xfrm>
                  <a:off x="5159507" y="3039257"/>
                  <a:ext cx="618644" cy="167777"/>
                </a:xfrm>
                <a:prstGeom prst="rect">
                  <a:avLst/>
                </a:prstGeom>
                <a:ln w="2540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72" name="组合 71">
                <a:extLst>
                  <a:ext uri="{FF2B5EF4-FFF2-40B4-BE49-F238E27FC236}">
                    <a16:creationId xmlns:a16="http://schemas.microsoft.com/office/drawing/2014/main" id="{611AE659-B573-45EF-8080-8F2A71BBA3A0}"/>
                  </a:ext>
                </a:extLst>
              </p:cNvPr>
              <p:cNvGrpSpPr/>
              <p:nvPr/>
            </p:nvGrpSpPr>
            <p:grpSpPr>
              <a:xfrm rot="10800000">
                <a:off x="6373631" y="5678780"/>
                <a:ext cx="129359" cy="58516"/>
                <a:chOff x="8089014" y="2131670"/>
                <a:chExt cx="618646" cy="1428758"/>
              </a:xfrm>
            </p:grpSpPr>
            <p:sp>
              <p:nvSpPr>
                <p:cNvPr id="89" name="矩形 88">
                  <a:extLst>
                    <a:ext uri="{FF2B5EF4-FFF2-40B4-BE49-F238E27FC236}">
                      <a16:creationId xmlns:a16="http://schemas.microsoft.com/office/drawing/2014/main" id="{4BBEE278-C449-45AB-B39F-688532E272C4}"/>
                    </a:ext>
                  </a:extLst>
                </p:cNvPr>
                <p:cNvSpPr/>
                <p:nvPr/>
              </p:nvSpPr>
              <p:spPr>
                <a:xfrm>
                  <a:off x="8241598" y="2491326"/>
                  <a:ext cx="313476" cy="1069102"/>
                </a:xfrm>
                <a:prstGeom prst="rect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90" name="矩形 89">
                  <a:extLst>
                    <a:ext uri="{FF2B5EF4-FFF2-40B4-BE49-F238E27FC236}">
                      <a16:creationId xmlns:a16="http://schemas.microsoft.com/office/drawing/2014/main" id="{6379B628-4644-4F65-A1E0-6CB05CF208A5}"/>
                    </a:ext>
                  </a:extLst>
                </p:cNvPr>
                <p:cNvSpPr/>
                <p:nvPr/>
              </p:nvSpPr>
              <p:spPr>
                <a:xfrm>
                  <a:off x="8089014" y="2131670"/>
                  <a:ext cx="618646" cy="359656"/>
                </a:xfrm>
                <a:prstGeom prst="rect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73" name="组合 72">
                <a:extLst>
                  <a:ext uri="{FF2B5EF4-FFF2-40B4-BE49-F238E27FC236}">
                    <a16:creationId xmlns:a16="http://schemas.microsoft.com/office/drawing/2014/main" id="{63432A9C-2AAF-4387-9F69-98D79D394C88}"/>
                  </a:ext>
                </a:extLst>
              </p:cNvPr>
              <p:cNvGrpSpPr/>
              <p:nvPr/>
            </p:nvGrpSpPr>
            <p:grpSpPr>
              <a:xfrm rot="10800000">
                <a:off x="6001480" y="5681132"/>
                <a:ext cx="129360" cy="58516"/>
                <a:chOff x="6058070" y="2131670"/>
                <a:chExt cx="618648" cy="1428758"/>
              </a:xfrm>
            </p:grpSpPr>
            <p:sp>
              <p:nvSpPr>
                <p:cNvPr id="87" name="矩形 86">
                  <a:extLst>
                    <a:ext uri="{FF2B5EF4-FFF2-40B4-BE49-F238E27FC236}">
                      <a16:creationId xmlns:a16="http://schemas.microsoft.com/office/drawing/2014/main" id="{D939A67F-B61E-4AC8-9980-8F892D2EFF53}"/>
                    </a:ext>
                  </a:extLst>
                </p:cNvPr>
                <p:cNvSpPr/>
                <p:nvPr/>
              </p:nvSpPr>
              <p:spPr>
                <a:xfrm>
                  <a:off x="6210676" y="2491326"/>
                  <a:ext cx="313474" cy="1069102"/>
                </a:xfrm>
                <a:prstGeom prst="rect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88" name="矩形 87">
                  <a:extLst>
                    <a:ext uri="{FF2B5EF4-FFF2-40B4-BE49-F238E27FC236}">
                      <a16:creationId xmlns:a16="http://schemas.microsoft.com/office/drawing/2014/main" id="{5016FC16-0638-4652-9775-5E86D779E4AC}"/>
                    </a:ext>
                  </a:extLst>
                </p:cNvPr>
                <p:cNvSpPr/>
                <p:nvPr/>
              </p:nvSpPr>
              <p:spPr>
                <a:xfrm>
                  <a:off x="6058070" y="2131670"/>
                  <a:ext cx="618648" cy="359656"/>
                </a:xfrm>
                <a:prstGeom prst="rect">
                  <a:avLst/>
                </a:prstGeom>
                <a:ln w="19050">
                  <a:solidFill>
                    <a:schemeClr val="bg1">
                      <a:lumMod val="50000"/>
                    </a:schemeClr>
                  </a:solidFill>
                </a:ln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74" name="箭头: 下 73">
                <a:extLst>
                  <a:ext uri="{FF2B5EF4-FFF2-40B4-BE49-F238E27FC236}">
                    <a16:creationId xmlns:a16="http://schemas.microsoft.com/office/drawing/2014/main" id="{A96BE7C5-0EF4-4EDD-A11A-84603D891C8F}"/>
                  </a:ext>
                </a:extLst>
              </p:cNvPr>
              <p:cNvSpPr/>
              <p:nvPr/>
            </p:nvSpPr>
            <p:spPr>
              <a:xfrm rot="5400000" flipV="1">
                <a:off x="7040184" y="4922088"/>
                <a:ext cx="96098" cy="818515"/>
              </a:xfrm>
              <a:prstGeom prst="downArrow">
                <a:avLst>
                  <a:gd name="adj1" fmla="val 42779"/>
                  <a:gd name="adj2" fmla="val 63152"/>
                </a:avLst>
              </a:prstGeom>
              <a:solidFill>
                <a:schemeClr val="accent4">
                  <a:lumMod val="40000"/>
                  <a:lumOff val="60000"/>
                </a:schemeClr>
              </a:solidFill>
              <a:ln w="9525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sp>
            <p:nvSpPr>
              <p:cNvPr id="75" name="矩形 74">
                <a:extLst>
                  <a:ext uri="{FF2B5EF4-FFF2-40B4-BE49-F238E27FC236}">
                    <a16:creationId xmlns:a16="http://schemas.microsoft.com/office/drawing/2014/main" id="{B9CB958F-CB48-4BEA-9BD0-8980982D5A05}"/>
                  </a:ext>
                </a:extLst>
              </p:cNvPr>
              <p:cNvSpPr/>
              <p:nvPr/>
            </p:nvSpPr>
            <p:spPr>
              <a:xfrm>
                <a:off x="4496002" y="5964261"/>
                <a:ext cx="1175309" cy="458725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 w="12700"/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 sz="900" dirty="0">
                    <a:latin typeface="Segoe UI" panose="020B0502040204020203" pitchFamily="34" charset="0"/>
                    <a:cs typeface="Segoe UI" panose="020B0502040204020203" pitchFamily="34" charset="0"/>
                  </a:rPr>
                  <a:t>Data acquisition  system</a:t>
                </a:r>
              </a:p>
            </p:txBody>
          </p:sp>
          <p:cxnSp>
            <p:nvCxnSpPr>
              <p:cNvPr id="76" name="连接符: 肘形 75">
                <a:extLst>
                  <a:ext uri="{FF2B5EF4-FFF2-40B4-BE49-F238E27FC236}">
                    <a16:creationId xmlns:a16="http://schemas.microsoft.com/office/drawing/2014/main" id="{0DD8B0EA-374E-46C9-BB8A-6656781AD171}"/>
                  </a:ext>
                </a:extLst>
              </p:cNvPr>
              <p:cNvCxnSpPr>
                <a:cxnSpLocks/>
                <a:stCxn id="95" idx="2"/>
                <a:endCxn id="75" idx="3"/>
              </p:cNvCxnSpPr>
              <p:nvPr/>
            </p:nvCxnSpPr>
            <p:spPr>
              <a:xfrm rot="5400000">
                <a:off x="5512087" y="5637082"/>
                <a:ext cx="715768" cy="397317"/>
              </a:xfrm>
              <a:prstGeom prst="bentConnector2">
                <a:avLst/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77" name="连接符: 肘形 76">
                <a:extLst>
                  <a:ext uri="{FF2B5EF4-FFF2-40B4-BE49-F238E27FC236}">
                    <a16:creationId xmlns:a16="http://schemas.microsoft.com/office/drawing/2014/main" id="{31FA6D8B-D764-4F36-87F6-7FD8B6C1E45A}"/>
                  </a:ext>
                </a:extLst>
              </p:cNvPr>
              <p:cNvCxnSpPr>
                <a:cxnSpLocks/>
                <a:stCxn id="90" idx="0"/>
                <a:endCxn id="65" idx="0"/>
              </p:cNvCxnSpPr>
              <p:nvPr/>
            </p:nvCxnSpPr>
            <p:spPr>
              <a:xfrm rot="16200000" flipH="1">
                <a:off x="6445973" y="5729633"/>
                <a:ext cx="201393" cy="216718"/>
              </a:xfrm>
              <a:prstGeom prst="bentConnector3">
                <a:avLst>
                  <a:gd name="adj1" fmla="val 50000"/>
                </a:avLst>
              </a:prstGeom>
              <a:ln w="12700">
                <a:solidFill>
                  <a:srgbClr val="0000FF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78" name="组合 77">
                <a:extLst>
                  <a:ext uri="{FF2B5EF4-FFF2-40B4-BE49-F238E27FC236}">
                    <a16:creationId xmlns:a16="http://schemas.microsoft.com/office/drawing/2014/main" id="{0FDC5628-3111-47DF-B618-7828941AF77F}"/>
                  </a:ext>
                </a:extLst>
              </p:cNvPr>
              <p:cNvGrpSpPr/>
              <p:nvPr/>
            </p:nvGrpSpPr>
            <p:grpSpPr>
              <a:xfrm rot="5400000">
                <a:off x="7662186" y="4236595"/>
                <a:ext cx="104179" cy="148950"/>
                <a:chOff x="8385189" y="4969817"/>
                <a:chExt cx="569316" cy="813988"/>
              </a:xfrm>
              <a:solidFill>
                <a:schemeClr val="bg1"/>
              </a:solidFill>
            </p:grpSpPr>
            <p:sp>
              <p:nvSpPr>
                <p:cNvPr id="85" name="等腰三角形 84">
                  <a:extLst>
                    <a:ext uri="{FF2B5EF4-FFF2-40B4-BE49-F238E27FC236}">
                      <a16:creationId xmlns:a16="http://schemas.microsoft.com/office/drawing/2014/main" id="{6F6363EB-9389-4DD4-A868-502CCDE64828}"/>
                    </a:ext>
                  </a:extLst>
                </p:cNvPr>
                <p:cNvSpPr/>
                <p:nvPr/>
              </p:nvSpPr>
              <p:spPr>
                <a:xfrm>
                  <a:off x="8385190" y="5382302"/>
                  <a:ext cx="569315" cy="401503"/>
                </a:xfrm>
                <a:prstGeom prst="triangle">
                  <a:avLst/>
                </a:prstGeom>
                <a:grpFill/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86" name="等腰三角形 85">
                  <a:extLst>
                    <a:ext uri="{FF2B5EF4-FFF2-40B4-BE49-F238E27FC236}">
                      <a16:creationId xmlns:a16="http://schemas.microsoft.com/office/drawing/2014/main" id="{946571F1-E821-4FCA-93E5-C57867873DE3}"/>
                    </a:ext>
                  </a:extLst>
                </p:cNvPr>
                <p:cNvSpPr/>
                <p:nvPr/>
              </p:nvSpPr>
              <p:spPr>
                <a:xfrm rot="10800000">
                  <a:off x="8385189" y="4969817"/>
                  <a:ext cx="569315" cy="401503"/>
                </a:xfrm>
                <a:prstGeom prst="triangle">
                  <a:avLst/>
                </a:prstGeom>
                <a:grpFill/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grpSp>
            <p:nvGrpSpPr>
              <p:cNvPr id="79" name="组合 78">
                <a:extLst>
                  <a:ext uri="{FF2B5EF4-FFF2-40B4-BE49-F238E27FC236}">
                    <a16:creationId xmlns:a16="http://schemas.microsoft.com/office/drawing/2014/main" id="{F9D59775-9FB0-406E-877F-1EC9033F2A22}"/>
                  </a:ext>
                </a:extLst>
              </p:cNvPr>
              <p:cNvGrpSpPr/>
              <p:nvPr/>
            </p:nvGrpSpPr>
            <p:grpSpPr>
              <a:xfrm rot="5400000">
                <a:off x="7659474" y="4390926"/>
                <a:ext cx="104179" cy="148950"/>
                <a:chOff x="8385189" y="4969817"/>
                <a:chExt cx="569316" cy="813988"/>
              </a:xfrm>
              <a:solidFill>
                <a:schemeClr val="bg1"/>
              </a:solidFill>
            </p:grpSpPr>
            <p:sp>
              <p:nvSpPr>
                <p:cNvPr id="83" name="等腰三角形 82">
                  <a:extLst>
                    <a:ext uri="{FF2B5EF4-FFF2-40B4-BE49-F238E27FC236}">
                      <a16:creationId xmlns:a16="http://schemas.microsoft.com/office/drawing/2014/main" id="{E671A42E-32FD-4312-877F-7DB87951A44B}"/>
                    </a:ext>
                  </a:extLst>
                </p:cNvPr>
                <p:cNvSpPr/>
                <p:nvPr/>
              </p:nvSpPr>
              <p:spPr>
                <a:xfrm>
                  <a:off x="8385190" y="5382302"/>
                  <a:ext cx="569315" cy="401503"/>
                </a:xfrm>
                <a:prstGeom prst="triangle">
                  <a:avLst/>
                </a:prstGeom>
                <a:grpFill/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84" name="等腰三角形 83">
                  <a:extLst>
                    <a:ext uri="{FF2B5EF4-FFF2-40B4-BE49-F238E27FC236}">
                      <a16:creationId xmlns:a16="http://schemas.microsoft.com/office/drawing/2014/main" id="{92C2D1F0-7481-4FA7-B62D-E6AFCB3D595C}"/>
                    </a:ext>
                  </a:extLst>
                </p:cNvPr>
                <p:cNvSpPr/>
                <p:nvPr/>
              </p:nvSpPr>
              <p:spPr>
                <a:xfrm rot="10800000">
                  <a:off x="8385189" y="4969817"/>
                  <a:ext cx="569315" cy="401503"/>
                </a:xfrm>
                <a:prstGeom prst="triangle">
                  <a:avLst/>
                </a:prstGeom>
                <a:grpFill/>
                <a:ln w="19050"/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10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  <p:sp>
            <p:nvSpPr>
              <p:cNvPr id="80" name="文本框 79">
                <a:extLst>
                  <a:ext uri="{FF2B5EF4-FFF2-40B4-BE49-F238E27FC236}">
                    <a16:creationId xmlns:a16="http://schemas.microsoft.com/office/drawing/2014/main" id="{3C1F6E33-2AD2-4E5A-AFF7-25A072A3BA33}"/>
                  </a:ext>
                </a:extLst>
              </p:cNvPr>
              <p:cNvSpPr txBox="1"/>
              <p:nvPr/>
            </p:nvSpPr>
            <p:spPr>
              <a:xfrm>
                <a:off x="7862143" y="4803171"/>
                <a:ext cx="92131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900" dirty="0">
                    <a:solidFill>
                      <a:srgbClr val="333333"/>
                    </a:solidFill>
                    <a:latin typeface="Segoe UI" panose="020B0502040204020203" pitchFamily="34" charset="0"/>
                    <a:ea typeface="+mj-ea"/>
                    <a:cs typeface="Segoe UI" panose="020B0502040204020203" pitchFamily="34" charset="0"/>
                  </a:rPr>
                  <a:t>Gas loop &amp; purification</a:t>
                </a:r>
                <a:endParaRPr lang="zh-CN" altLang="en-US" sz="900" dirty="0">
                  <a:latin typeface="Segoe UI" panose="020B0502040204020203" pitchFamily="34" charset="0"/>
                  <a:ea typeface="+mj-ea"/>
                  <a:cs typeface="Segoe UI" panose="020B0502040204020203" pitchFamily="34" charset="0"/>
                </a:endParaRPr>
              </a:p>
            </p:txBody>
          </p:sp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12BACBFE-698D-409E-85E0-96688BAB07F6}"/>
                  </a:ext>
                </a:extLst>
              </p:cNvPr>
              <p:cNvSpPr txBox="1"/>
              <p:nvPr/>
            </p:nvSpPr>
            <p:spPr>
              <a:xfrm>
                <a:off x="5499837" y="4985039"/>
                <a:ext cx="1500017" cy="26663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900" dirty="0">
                    <a:latin typeface="Segoe UI" panose="020B0502040204020203" pitchFamily="34" charset="0"/>
                    <a:ea typeface="+mj-ea"/>
                    <a:cs typeface="Segoe UI" panose="020B0502040204020203" pitchFamily="34" charset="0"/>
                  </a:rPr>
                  <a:t>LEGEND Detector</a:t>
                </a:r>
                <a:endParaRPr lang="zh-CN" altLang="en-US" sz="900" dirty="0">
                  <a:latin typeface="Segoe UI" panose="020B0502040204020203" pitchFamily="34" charset="0"/>
                  <a:ea typeface="+mj-ea"/>
                  <a:cs typeface="Segoe UI" panose="020B0502040204020203" pitchFamily="34" charset="0"/>
                </a:endParaRPr>
              </a:p>
            </p:txBody>
          </p:sp>
          <p:sp>
            <p:nvSpPr>
              <p:cNvPr id="82" name="矩形 81">
                <a:extLst>
                  <a:ext uri="{FF2B5EF4-FFF2-40B4-BE49-F238E27FC236}">
                    <a16:creationId xmlns:a16="http://schemas.microsoft.com/office/drawing/2014/main" id="{4B1A439C-C54F-423B-B058-3008B0706B96}"/>
                  </a:ext>
                </a:extLst>
              </p:cNvPr>
              <p:cNvSpPr/>
              <p:nvPr/>
            </p:nvSpPr>
            <p:spPr>
              <a:xfrm>
                <a:off x="5278541" y="5131046"/>
                <a:ext cx="196038" cy="424838"/>
              </a:xfrm>
              <a:prstGeom prst="rect">
                <a:avLst/>
              </a:prstGeom>
              <a:solidFill>
                <a:srgbClr val="FFFF1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10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</p:grpSp>
        <p:grpSp>
          <p:nvGrpSpPr>
            <p:cNvPr id="40" name="组合 39">
              <a:extLst>
                <a:ext uri="{FF2B5EF4-FFF2-40B4-BE49-F238E27FC236}">
                  <a16:creationId xmlns:a16="http://schemas.microsoft.com/office/drawing/2014/main" id="{7DEDF67D-B5BF-4D8D-975B-09EC99E809AF}"/>
                </a:ext>
              </a:extLst>
            </p:cNvPr>
            <p:cNvGrpSpPr/>
            <p:nvPr/>
          </p:nvGrpSpPr>
          <p:grpSpPr>
            <a:xfrm>
              <a:off x="4779887" y="3809443"/>
              <a:ext cx="1258280" cy="557652"/>
              <a:chOff x="4779887" y="3809443"/>
              <a:chExt cx="1258280" cy="557652"/>
            </a:xfrm>
          </p:grpSpPr>
          <p:grpSp>
            <p:nvGrpSpPr>
              <p:cNvPr id="41" name="组合 40">
                <a:extLst>
                  <a:ext uri="{FF2B5EF4-FFF2-40B4-BE49-F238E27FC236}">
                    <a16:creationId xmlns:a16="http://schemas.microsoft.com/office/drawing/2014/main" id="{C62817DB-07BA-47C3-9FAE-82CD0D92CDD1}"/>
                  </a:ext>
                </a:extLst>
              </p:cNvPr>
              <p:cNvGrpSpPr/>
              <p:nvPr/>
            </p:nvGrpSpPr>
            <p:grpSpPr>
              <a:xfrm>
                <a:off x="4955915" y="3955568"/>
                <a:ext cx="1082252" cy="411527"/>
                <a:chOff x="3423920" y="2433700"/>
                <a:chExt cx="1798320" cy="995300"/>
              </a:xfrm>
            </p:grpSpPr>
            <p:cxnSp>
              <p:nvCxnSpPr>
                <p:cNvPr id="43" name="直接箭头连接符 42">
                  <a:extLst>
                    <a:ext uri="{FF2B5EF4-FFF2-40B4-BE49-F238E27FC236}">
                      <a16:creationId xmlns:a16="http://schemas.microsoft.com/office/drawing/2014/main" id="{92A0455B-40E1-4571-80DA-A10A614BDDCB}"/>
                    </a:ext>
                  </a:extLst>
                </p:cNvPr>
                <p:cNvCxnSpPr/>
                <p:nvPr/>
              </p:nvCxnSpPr>
              <p:spPr>
                <a:xfrm>
                  <a:off x="3423920" y="3429000"/>
                  <a:ext cx="1798320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箭头连接符 43">
                  <a:extLst>
                    <a:ext uri="{FF2B5EF4-FFF2-40B4-BE49-F238E27FC236}">
                      <a16:creationId xmlns:a16="http://schemas.microsoft.com/office/drawing/2014/main" id="{32CACEE0-E556-41C2-BB33-EBC575F5C5F9}"/>
                    </a:ext>
                  </a:extLst>
                </p:cNvPr>
                <p:cNvCxnSpPr/>
                <p:nvPr/>
              </p:nvCxnSpPr>
              <p:spPr>
                <a:xfrm flipV="1">
                  <a:off x="3423920" y="2433700"/>
                  <a:ext cx="0" cy="99530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5" name="任意多边形: 形状 44">
                  <a:extLst>
                    <a:ext uri="{FF2B5EF4-FFF2-40B4-BE49-F238E27FC236}">
                      <a16:creationId xmlns:a16="http://schemas.microsoft.com/office/drawing/2014/main" id="{DE219379-DD6C-4314-A4C1-629F3E5781FD}"/>
                    </a:ext>
                  </a:extLst>
                </p:cNvPr>
                <p:cNvSpPr/>
                <p:nvPr/>
              </p:nvSpPr>
              <p:spPr>
                <a:xfrm>
                  <a:off x="3561080" y="2606040"/>
                  <a:ext cx="1447800" cy="690880"/>
                </a:xfrm>
                <a:custGeom>
                  <a:avLst/>
                  <a:gdLst>
                    <a:gd name="connsiteX0" fmla="*/ 0 w 1447800"/>
                    <a:gd name="connsiteY0" fmla="*/ 0 h 690880"/>
                    <a:gd name="connsiteX1" fmla="*/ 660400 w 1447800"/>
                    <a:gd name="connsiteY1" fmla="*/ 182880 h 690880"/>
                    <a:gd name="connsiteX2" fmla="*/ 1447800 w 1447800"/>
                    <a:gd name="connsiteY2" fmla="*/ 690880 h 690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1447800" h="690880">
                      <a:moveTo>
                        <a:pt x="0" y="0"/>
                      </a:moveTo>
                      <a:cubicBezTo>
                        <a:pt x="209550" y="33866"/>
                        <a:pt x="419100" y="67733"/>
                        <a:pt x="660400" y="182880"/>
                      </a:cubicBezTo>
                      <a:cubicBezTo>
                        <a:pt x="901700" y="298027"/>
                        <a:pt x="1174750" y="494453"/>
                        <a:pt x="1447800" y="690880"/>
                      </a:cubicBezTo>
                    </a:path>
                  </a:pathLst>
                </a:cu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42" name="文本框 41">
                <a:extLst>
                  <a:ext uri="{FF2B5EF4-FFF2-40B4-BE49-F238E27FC236}">
                    <a16:creationId xmlns:a16="http://schemas.microsoft.com/office/drawing/2014/main" id="{DE757BC3-67C4-472C-BD3F-E3996FD9E5D9}"/>
                  </a:ext>
                </a:extLst>
              </p:cNvPr>
              <p:cNvSpPr txBox="1"/>
              <p:nvPr/>
            </p:nvSpPr>
            <p:spPr>
              <a:xfrm>
                <a:off x="4779887" y="3809443"/>
                <a:ext cx="271228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1100" i="1" dirty="0"/>
                  <a:t>T</a:t>
                </a:r>
                <a:endParaRPr lang="zh-CN" altLang="en-US" sz="1100" i="1" dirty="0"/>
              </a:p>
            </p:txBody>
          </p:sp>
        </p:grpSp>
      </p:grpSp>
      <p:sp>
        <p:nvSpPr>
          <p:cNvPr id="216" name="文本框 215">
            <a:extLst>
              <a:ext uri="{FF2B5EF4-FFF2-40B4-BE49-F238E27FC236}">
                <a16:creationId xmlns:a16="http://schemas.microsoft.com/office/drawing/2014/main" id="{3C50398F-8A6E-4B9F-9A07-92AC37ADF1E7}"/>
              </a:ext>
            </a:extLst>
          </p:cNvPr>
          <p:cNvSpPr txBox="1"/>
          <p:nvPr/>
        </p:nvSpPr>
        <p:spPr>
          <a:xfrm>
            <a:off x="4616771" y="4455005"/>
            <a:ext cx="43093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Monte Carlo simulation [</a:t>
            </a:r>
            <a:r>
              <a:rPr lang="en-US" altLang="zh-CN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-</a:t>
            </a:r>
            <a:r>
              <a:rPr lang="en-US" altLang="zh-CN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  <a:sym typeface="Symbol" panose="05050102010706020507" pitchFamily="18" charset="2"/>
              </a:rPr>
              <a:t></a:t>
            </a:r>
            <a:r>
              <a:rPr lang="en-US" altLang="zh-CN" sz="1400" b="1" i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</a:t>
            </a:r>
            <a:r>
              <a:rPr lang="en-US" altLang="zh-CN" sz="1400" b="1" baseline="-25000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ads</a:t>
            </a:r>
            <a:r>
              <a:rPr lang="en-US" altLang="zh-CN" sz="1400" b="1" dirty="0">
                <a:solidFill>
                  <a:srgbClr val="FF0000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(Nh)=58 kJ/mol</a:t>
            </a:r>
            <a:r>
              <a:rPr lang="en-US" altLang="zh-CN" sz="1400" b="1" dirty="0">
                <a:latin typeface="Segoe UI" panose="020B0502040204020203" pitchFamily="34" charset="0"/>
                <a:cs typeface="Segoe UI" panose="020B0502040204020203" pitchFamily="34" charset="0"/>
              </a:rPr>
              <a:t>]</a:t>
            </a:r>
            <a:endParaRPr lang="zh-CN" altLang="en-US" sz="1400" b="1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8718A1E-E300-FA6F-4F09-03F3C70C330E}"/>
              </a:ext>
            </a:extLst>
          </p:cNvPr>
          <p:cNvGrpSpPr/>
          <p:nvPr/>
        </p:nvGrpSpPr>
        <p:grpSpPr>
          <a:xfrm>
            <a:off x="213645" y="4459995"/>
            <a:ext cx="8321206" cy="2317254"/>
            <a:chOff x="213645" y="4459995"/>
            <a:chExt cx="8321206" cy="2317254"/>
          </a:xfrm>
        </p:grpSpPr>
        <p:grpSp>
          <p:nvGrpSpPr>
            <p:cNvPr id="147" name="组合 146">
              <a:extLst>
                <a:ext uri="{FF2B5EF4-FFF2-40B4-BE49-F238E27FC236}">
                  <a16:creationId xmlns:a16="http://schemas.microsoft.com/office/drawing/2014/main" id="{A5A3181B-AFF4-4047-9C9C-024FF4F17135}"/>
                </a:ext>
              </a:extLst>
            </p:cNvPr>
            <p:cNvGrpSpPr/>
            <p:nvPr/>
          </p:nvGrpSpPr>
          <p:grpSpPr>
            <a:xfrm>
              <a:off x="213645" y="4459995"/>
              <a:ext cx="4391749" cy="1901753"/>
              <a:chOff x="154182" y="4390148"/>
              <a:chExt cx="4391749" cy="1901753"/>
            </a:xfrm>
          </p:grpSpPr>
          <p:grpSp>
            <p:nvGrpSpPr>
              <p:cNvPr id="148" name="组合 147">
                <a:extLst>
                  <a:ext uri="{FF2B5EF4-FFF2-40B4-BE49-F238E27FC236}">
                    <a16:creationId xmlns:a16="http://schemas.microsoft.com/office/drawing/2014/main" id="{DD404BB9-4EF8-45B1-982B-58465FC97A43}"/>
                  </a:ext>
                </a:extLst>
              </p:cNvPr>
              <p:cNvGrpSpPr/>
              <p:nvPr/>
            </p:nvGrpSpPr>
            <p:grpSpPr>
              <a:xfrm>
                <a:off x="154182" y="4819259"/>
                <a:ext cx="4293740" cy="1472642"/>
                <a:chOff x="1727684" y="1556792"/>
                <a:chExt cx="5688632" cy="1951053"/>
              </a:xfrm>
            </p:grpSpPr>
            <p:sp>
              <p:nvSpPr>
                <p:cNvPr id="150" name="矩形 149">
                  <a:extLst>
                    <a:ext uri="{FF2B5EF4-FFF2-40B4-BE49-F238E27FC236}">
                      <a16:creationId xmlns:a16="http://schemas.microsoft.com/office/drawing/2014/main" id="{A380C286-9CCF-45A3-8049-E0E646C560D0}"/>
                    </a:ext>
                  </a:extLst>
                </p:cNvPr>
                <p:cNvSpPr/>
                <p:nvPr/>
              </p:nvSpPr>
              <p:spPr>
                <a:xfrm flipV="1">
                  <a:off x="1895050" y="1781969"/>
                  <a:ext cx="431442" cy="1164305"/>
                </a:xfrm>
                <a:prstGeom prst="rect">
                  <a:avLst/>
                </a:prstGeom>
                <a:solidFill>
                  <a:srgbClr val="FFFF00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1" name="矩形 150">
                  <a:extLst>
                    <a:ext uri="{FF2B5EF4-FFF2-40B4-BE49-F238E27FC236}">
                      <a16:creationId xmlns:a16="http://schemas.microsoft.com/office/drawing/2014/main" id="{9A44413A-FF09-4A31-8BA5-0A0808987BC2}"/>
                    </a:ext>
                  </a:extLst>
                </p:cNvPr>
                <p:cNvSpPr/>
                <p:nvPr/>
              </p:nvSpPr>
              <p:spPr>
                <a:xfrm>
                  <a:off x="2325123" y="2008595"/>
                  <a:ext cx="4816037" cy="711054"/>
                </a:xfrm>
                <a:prstGeom prst="rect">
                  <a:avLst/>
                </a:prstGeom>
                <a:gradFill>
                  <a:gsLst>
                    <a:gs pos="0">
                      <a:srgbClr val="FFFF00"/>
                    </a:gs>
                    <a:gs pos="100000">
                      <a:srgbClr val="6F9FFF"/>
                    </a:gs>
                  </a:gsLst>
                  <a:lin ang="0" scaled="0"/>
                </a:gra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700" dirty="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52" name="矩形 151">
                  <a:extLst>
                    <a:ext uri="{FF2B5EF4-FFF2-40B4-BE49-F238E27FC236}">
                      <a16:creationId xmlns:a16="http://schemas.microsoft.com/office/drawing/2014/main" id="{CA55FC05-2EE9-4742-9308-BB9F51E877B3}"/>
                    </a:ext>
                  </a:extLst>
                </p:cNvPr>
                <p:cNvSpPr/>
                <p:nvPr/>
              </p:nvSpPr>
              <p:spPr bwMode="auto">
                <a:xfrm>
                  <a:off x="4993632" y="2206870"/>
                  <a:ext cx="295703" cy="58970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7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53" name="组合 76">
                  <a:extLst>
                    <a:ext uri="{FF2B5EF4-FFF2-40B4-BE49-F238E27FC236}">
                      <a16:creationId xmlns:a16="http://schemas.microsoft.com/office/drawing/2014/main" id="{45F753C9-10C2-4EAE-9556-31645C3554C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82849" y="2206870"/>
                  <a:ext cx="579894" cy="58939"/>
                  <a:chOff x="2311302" y="1380335"/>
                  <a:chExt cx="1317776" cy="130630"/>
                </a:xfrm>
                <a:solidFill>
                  <a:schemeClr val="accent3">
                    <a:lumMod val="60000"/>
                    <a:lumOff val="40000"/>
                  </a:schemeClr>
                </a:solidFill>
              </p:grpSpPr>
              <p:sp>
                <p:nvSpPr>
                  <p:cNvPr id="214" name="矩形 213">
                    <a:extLst>
                      <a:ext uri="{FF2B5EF4-FFF2-40B4-BE49-F238E27FC236}">
                        <a16:creationId xmlns:a16="http://schemas.microsoft.com/office/drawing/2014/main" id="{EA749E63-D1C7-471D-8444-B44D47628287}"/>
                      </a:ext>
                    </a:extLst>
                  </p:cNvPr>
                  <p:cNvSpPr/>
                  <p:nvPr/>
                </p:nvSpPr>
                <p:spPr>
                  <a:xfrm>
                    <a:off x="2326041" y="1380335"/>
                    <a:ext cx="644779" cy="130698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7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5" name="矩形 214">
                    <a:extLst>
                      <a:ext uri="{FF2B5EF4-FFF2-40B4-BE49-F238E27FC236}">
                        <a16:creationId xmlns:a16="http://schemas.microsoft.com/office/drawing/2014/main" id="{709688B2-E554-4E2A-BCA0-44F9E1036254}"/>
                      </a:ext>
                    </a:extLst>
                  </p:cNvPr>
                  <p:cNvSpPr/>
                  <p:nvPr/>
                </p:nvSpPr>
                <p:spPr>
                  <a:xfrm>
                    <a:off x="2970820" y="1380335"/>
                    <a:ext cx="658373" cy="130698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7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54" name="组合 80">
                  <a:extLst>
                    <a:ext uri="{FF2B5EF4-FFF2-40B4-BE49-F238E27FC236}">
                      <a16:creationId xmlns:a16="http://schemas.microsoft.com/office/drawing/2014/main" id="{C80B01E9-09F0-4F50-A936-420D9F37E79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62743" y="2206870"/>
                  <a:ext cx="1159787" cy="58939"/>
                  <a:chOff x="2311302" y="1380335"/>
                  <a:chExt cx="2635552" cy="130630"/>
                </a:xfrm>
                <a:solidFill>
                  <a:schemeClr val="accent3">
                    <a:lumMod val="60000"/>
                    <a:lumOff val="40000"/>
                  </a:schemeClr>
                </a:solidFill>
              </p:grpSpPr>
              <p:grpSp>
                <p:nvGrpSpPr>
                  <p:cNvPr id="208" name="组合 81">
                    <a:extLst>
                      <a:ext uri="{FF2B5EF4-FFF2-40B4-BE49-F238E27FC236}">
                        <a16:creationId xmlns:a16="http://schemas.microsoft.com/office/drawing/2014/main" id="{13CE8B6F-5FFD-4E11-86E8-6CE5E13AFC8C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11302" y="1380335"/>
                    <a:ext cx="1317776" cy="130630"/>
                    <a:chOff x="2311302" y="1380335"/>
                    <a:chExt cx="1317776" cy="130630"/>
                  </a:xfrm>
                  <a:grpFill/>
                </p:grpSpPr>
                <p:sp>
                  <p:nvSpPr>
                    <p:cNvPr id="212" name="矩形 211">
                      <a:extLst>
                        <a:ext uri="{FF2B5EF4-FFF2-40B4-BE49-F238E27FC236}">
                          <a16:creationId xmlns:a16="http://schemas.microsoft.com/office/drawing/2014/main" id="{CD8BA0C0-0D3A-497A-BF56-B3646CA48DB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11417" y="1380335"/>
                      <a:ext cx="660316" cy="13069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3" name="矩形 212">
                      <a:extLst>
                        <a:ext uri="{FF2B5EF4-FFF2-40B4-BE49-F238E27FC236}">
                          <a16:creationId xmlns:a16="http://schemas.microsoft.com/office/drawing/2014/main" id="{1F23863C-4E18-4FEF-A797-7B2546539E7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733" y="1380335"/>
                      <a:ext cx="671968" cy="13069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09" name="组合 82">
                    <a:extLst>
                      <a:ext uri="{FF2B5EF4-FFF2-40B4-BE49-F238E27FC236}">
                        <a16:creationId xmlns:a16="http://schemas.microsoft.com/office/drawing/2014/main" id="{1A4238C8-CB46-4311-B590-EEBC203F3195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629078" y="1380335"/>
                    <a:ext cx="1317776" cy="130630"/>
                    <a:chOff x="2311302" y="1380335"/>
                    <a:chExt cx="1317776" cy="130630"/>
                  </a:xfrm>
                  <a:grpFill/>
                </p:grpSpPr>
                <p:sp>
                  <p:nvSpPr>
                    <p:cNvPr id="210" name="矩形 209">
                      <a:extLst>
                        <a:ext uri="{FF2B5EF4-FFF2-40B4-BE49-F238E27FC236}">
                          <a16:creationId xmlns:a16="http://schemas.microsoft.com/office/drawing/2014/main" id="{51350B44-694B-4C5D-BF45-71FE28D280B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25925" y="1380335"/>
                      <a:ext cx="644779" cy="13069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11" name="矩形 210">
                      <a:extLst>
                        <a:ext uri="{FF2B5EF4-FFF2-40B4-BE49-F238E27FC236}">
                          <a16:creationId xmlns:a16="http://schemas.microsoft.com/office/drawing/2014/main" id="{C8E39724-3608-4DA8-8375-F6B694B715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0704" y="1380335"/>
                      <a:ext cx="658374" cy="13069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5" name="组合 96">
                  <a:extLst>
                    <a:ext uri="{FF2B5EF4-FFF2-40B4-BE49-F238E27FC236}">
                      <a16:creationId xmlns:a16="http://schemas.microsoft.com/office/drawing/2014/main" id="{37579B72-3E81-447B-897B-4D84DD43EC1D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55889" y="2206870"/>
                  <a:ext cx="1159787" cy="58939"/>
                  <a:chOff x="2311302" y="1380335"/>
                  <a:chExt cx="2635552" cy="130630"/>
                </a:xfrm>
                <a:solidFill>
                  <a:schemeClr val="accent3">
                    <a:lumMod val="60000"/>
                    <a:lumOff val="40000"/>
                  </a:schemeClr>
                </a:solidFill>
              </p:grpSpPr>
              <p:grpSp>
                <p:nvGrpSpPr>
                  <p:cNvPr id="202" name="组合 104">
                    <a:extLst>
                      <a:ext uri="{FF2B5EF4-FFF2-40B4-BE49-F238E27FC236}">
                        <a16:creationId xmlns:a16="http://schemas.microsoft.com/office/drawing/2014/main" id="{75D60BFB-32E0-49D2-A1AD-EC32F4C41E9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11302" y="1380335"/>
                    <a:ext cx="1317776" cy="130630"/>
                    <a:chOff x="2311302" y="1380335"/>
                    <a:chExt cx="1317776" cy="130630"/>
                  </a:xfrm>
                  <a:grpFill/>
                </p:grpSpPr>
                <p:sp>
                  <p:nvSpPr>
                    <p:cNvPr id="206" name="矩形 205">
                      <a:extLst>
                        <a:ext uri="{FF2B5EF4-FFF2-40B4-BE49-F238E27FC236}">
                          <a16:creationId xmlns:a16="http://schemas.microsoft.com/office/drawing/2014/main" id="{E80D5D9A-18B1-4CFB-AE7A-4A27CE8BE96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11302" y="1380335"/>
                      <a:ext cx="660316" cy="13069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7" name="矩形 206">
                      <a:extLst>
                        <a:ext uri="{FF2B5EF4-FFF2-40B4-BE49-F238E27FC236}">
                          <a16:creationId xmlns:a16="http://schemas.microsoft.com/office/drawing/2014/main" id="{C964E287-DD20-4CA8-82EC-27CB487DFC7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618" y="1380335"/>
                      <a:ext cx="658374" cy="13069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sz="7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203" name="组合 105">
                    <a:extLst>
                      <a:ext uri="{FF2B5EF4-FFF2-40B4-BE49-F238E27FC236}">
                        <a16:creationId xmlns:a16="http://schemas.microsoft.com/office/drawing/2014/main" id="{C2BC8188-6230-4D2F-9E01-98A7DD4B18B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629078" y="1380335"/>
                    <a:ext cx="1317776" cy="130630"/>
                    <a:chOff x="2311302" y="1380335"/>
                    <a:chExt cx="1317776" cy="130630"/>
                  </a:xfrm>
                  <a:grpFill/>
                </p:grpSpPr>
                <p:sp>
                  <p:nvSpPr>
                    <p:cNvPr id="204" name="矩形 203">
                      <a:extLst>
                        <a:ext uri="{FF2B5EF4-FFF2-40B4-BE49-F238E27FC236}">
                          <a16:creationId xmlns:a16="http://schemas.microsoft.com/office/drawing/2014/main" id="{DDFED050-E8F4-49EB-ACB4-5723BFBF867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12216" y="1380335"/>
                      <a:ext cx="658373" cy="13069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205" name="矩形 204">
                      <a:extLst>
                        <a:ext uri="{FF2B5EF4-FFF2-40B4-BE49-F238E27FC236}">
                          <a16:creationId xmlns:a16="http://schemas.microsoft.com/office/drawing/2014/main" id="{18BC27C6-A612-4303-94D2-E6BFFDEE8984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0589" y="1380335"/>
                      <a:ext cx="658374" cy="13069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6" name="组合 98">
                  <a:extLst>
                    <a:ext uri="{FF2B5EF4-FFF2-40B4-BE49-F238E27FC236}">
                      <a16:creationId xmlns:a16="http://schemas.microsoft.com/office/drawing/2014/main" id="{7369DD77-C175-4D0B-A01B-9D87B130B1F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15676" y="2206870"/>
                  <a:ext cx="579894" cy="58939"/>
                  <a:chOff x="2311302" y="1380335"/>
                  <a:chExt cx="1317776" cy="130630"/>
                </a:xfrm>
                <a:solidFill>
                  <a:schemeClr val="accent3">
                    <a:lumMod val="60000"/>
                    <a:lumOff val="40000"/>
                  </a:schemeClr>
                </a:solidFill>
              </p:grpSpPr>
              <p:sp>
                <p:nvSpPr>
                  <p:cNvPr id="200" name="矩形 199">
                    <a:extLst>
                      <a:ext uri="{FF2B5EF4-FFF2-40B4-BE49-F238E27FC236}">
                        <a16:creationId xmlns:a16="http://schemas.microsoft.com/office/drawing/2014/main" id="{FA6A898A-6A4A-408A-B6A4-1534A243EAA0}"/>
                      </a:ext>
                    </a:extLst>
                  </p:cNvPr>
                  <p:cNvSpPr/>
                  <p:nvPr/>
                </p:nvSpPr>
                <p:spPr>
                  <a:xfrm>
                    <a:off x="2311187" y="1380335"/>
                    <a:ext cx="660316" cy="130698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7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01" name="矩形 200">
                    <a:extLst>
                      <a:ext uri="{FF2B5EF4-FFF2-40B4-BE49-F238E27FC236}">
                        <a16:creationId xmlns:a16="http://schemas.microsoft.com/office/drawing/2014/main" id="{B216FCB6-D751-4234-AC1E-A8939BC868A5}"/>
                      </a:ext>
                    </a:extLst>
                  </p:cNvPr>
                  <p:cNvSpPr/>
                  <p:nvPr/>
                </p:nvSpPr>
                <p:spPr>
                  <a:xfrm>
                    <a:off x="2971503" y="1380335"/>
                    <a:ext cx="658373" cy="130698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7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57" name="矩形 156">
                  <a:extLst>
                    <a:ext uri="{FF2B5EF4-FFF2-40B4-BE49-F238E27FC236}">
                      <a16:creationId xmlns:a16="http://schemas.microsoft.com/office/drawing/2014/main" id="{1C5BF7FF-D842-491D-AF30-8B63015B6773}"/>
                    </a:ext>
                  </a:extLst>
                </p:cNvPr>
                <p:cNvSpPr/>
                <p:nvPr/>
              </p:nvSpPr>
              <p:spPr bwMode="auto">
                <a:xfrm>
                  <a:off x="4095921" y="2206870"/>
                  <a:ext cx="289721" cy="58970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7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58" name="组合 111">
                  <a:extLst>
                    <a:ext uri="{FF2B5EF4-FFF2-40B4-BE49-F238E27FC236}">
                      <a16:creationId xmlns:a16="http://schemas.microsoft.com/office/drawing/2014/main" id="{4E66A6D9-93D7-4A36-A94D-C16B467DC8E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2355889" y="2463290"/>
                  <a:ext cx="1159787" cy="58939"/>
                  <a:chOff x="2311302" y="1380335"/>
                  <a:chExt cx="2635552" cy="130630"/>
                </a:xfrm>
                <a:solidFill>
                  <a:schemeClr val="accent3">
                    <a:lumMod val="60000"/>
                    <a:lumOff val="40000"/>
                  </a:schemeClr>
                </a:solidFill>
              </p:grpSpPr>
              <p:grpSp>
                <p:nvGrpSpPr>
                  <p:cNvPr id="194" name="组合 119">
                    <a:extLst>
                      <a:ext uri="{FF2B5EF4-FFF2-40B4-BE49-F238E27FC236}">
                        <a16:creationId xmlns:a16="http://schemas.microsoft.com/office/drawing/2014/main" id="{B9E7F90C-EE66-424F-BE34-C8D54A4C853D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11302" y="1380335"/>
                    <a:ext cx="1317776" cy="130630"/>
                    <a:chOff x="2311302" y="1380335"/>
                    <a:chExt cx="1317776" cy="130630"/>
                  </a:xfrm>
                  <a:grpFill/>
                </p:grpSpPr>
                <p:sp>
                  <p:nvSpPr>
                    <p:cNvPr id="198" name="矩形 197">
                      <a:extLst>
                        <a:ext uri="{FF2B5EF4-FFF2-40B4-BE49-F238E27FC236}">
                          <a16:creationId xmlns:a16="http://schemas.microsoft.com/office/drawing/2014/main" id="{DD7253D8-65A0-4A44-ABCD-344C72EDE35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11302" y="1380267"/>
                      <a:ext cx="660316" cy="13069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9" name="矩形 198">
                      <a:extLst>
                        <a:ext uri="{FF2B5EF4-FFF2-40B4-BE49-F238E27FC236}">
                          <a16:creationId xmlns:a16="http://schemas.microsoft.com/office/drawing/2014/main" id="{19F04D07-693E-4EB2-B548-D31C697A8E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618" y="1380267"/>
                      <a:ext cx="658374" cy="13069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95" name="组合 120">
                    <a:extLst>
                      <a:ext uri="{FF2B5EF4-FFF2-40B4-BE49-F238E27FC236}">
                        <a16:creationId xmlns:a16="http://schemas.microsoft.com/office/drawing/2014/main" id="{DF0B7BBA-A064-45ED-91DC-737DF29C9E94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629078" y="1380335"/>
                    <a:ext cx="1317776" cy="130630"/>
                    <a:chOff x="2311302" y="1380335"/>
                    <a:chExt cx="1317776" cy="130630"/>
                  </a:xfrm>
                  <a:grpFill/>
                </p:grpSpPr>
                <p:sp>
                  <p:nvSpPr>
                    <p:cNvPr id="196" name="矩形 195">
                      <a:extLst>
                        <a:ext uri="{FF2B5EF4-FFF2-40B4-BE49-F238E27FC236}">
                          <a16:creationId xmlns:a16="http://schemas.microsoft.com/office/drawing/2014/main" id="{C8070166-69AE-4F67-A3F9-1EA65DCD3B06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12216" y="1380267"/>
                      <a:ext cx="658373" cy="13069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97" name="矩形 196">
                      <a:extLst>
                        <a:ext uri="{FF2B5EF4-FFF2-40B4-BE49-F238E27FC236}">
                          <a16:creationId xmlns:a16="http://schemas.microsoft.com/office/drawing/2014/main" id="{7261D26C-F28D-4661-9949-BAE18336705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0589" y="1380267"/>
                      <a:ext cx="658374" cy="13069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grpSp>
              <p:nvGrpSpPr>
                <p:cNvPr id="159" name="组合 113">
                  <a:extLst>
                    <a:ext uri="{FF2B5EF4-FFF2-40B4-BE49-F238E27FC236}">
                      <a16:creationId xmlns:a16="http://schemas.microsoft.com/office/drawing/2014/main" id="{6F87F31F-5F80-4E4B-8DBF-C76660EB4BD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515676" y="2463290"/>
                  <a:ext cx="579894" cy="58939"/>
                  <a:chOff x="2311302" y="1380335"/>
                  <a:chExt cx="1317776" cy="130630"/>
                </a:xfrm>
                <a:solidFill>
                  <a:schemeClr val="accent3">
                    <a:lumMod val="60000"/>
                    <a:lumOff val="40000"/>
                  </a:schemeClr>
                </a:solidFill>
              </p:grpSpPr>
              <p:sp>
                <p:nvSpPr>
                  <p:cNvPr id="192" name="矩形 191">
                    <a:extLst>
                      <a:ext uri="{FF2B5EF4-FFF2-40B4-BE49-F238E27FC236}">
                        <a16:creationId xmlns:a16="http://schemas.microsoft.com/office/drawing/2014/main" id="{01DA9D0D-0489-42C0-AC21-9B4DA062EF93}"/>
                      </a:ext>
                    </a:extLst>
                  </p:cNvPr>
                  <p:cNvSpPr/>
                  <p:nvPr/>
                </p:nvSpPr>
                <p:spPr>
                  <a:xfrm>
                    <a:off x="2311187" y="1380267"/>
                    <a:ext cx="660316" cy="130698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7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3" name="矩形 192">
                    <a:extLst>
                      <a:ext uri="{FF2B5EF4-FFF2-40B4-BE49-F238E27FC236}">
                        <a16:creationId xmlns:a16="http://schemas.microsoft.com/office/drawing/2014/main" id="{8C86959F-3004-4533-9800-71D1F7290A22}"/>
                      </a:ext>
                    </a:extLst>
                  </p:cNvPr>
                  <p:cNvSpPr/>
                  <p:nvPr/>
                </p:nvSpPr>
                <p:spPr>
                  <a:xfrm>
                    <a:off x="2971503" y="1380267"/>
                    <a:ext cx="658373" cy="130698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7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sp>
              <p:nvSpPr>
                <p:cNvPr id="160" name="矩形 159">
                  <a:extLst>
                    <a:ext uri="{FF2B5EF4-FFF2-40B4-BE49-F238E27FC236}">
                      <a16:creationId xmlns:a16="http://schemas.microsoft.com/office/drawing/2014/main" id="{E5DB3B01-FE18-407D-97A0-08F06B29F156}"/>
                    </a:ext>
                  </a:extLst>
                </p:cNvPr>
                <p:cNvSpPr/>
                <p:nvPr/>
              </p:nvSpPr>
              <p:spPr bwMode="auto">
                <a:xfrm>
                  <a:off x="4095921" y="2463259"/>
                  <a:ext cx="289721" cy="58970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7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61" name="矩形 160">
                  <a:extLst>
                    <a:ext uri="{FF2B5EF4-FFF2-40B4-BE49-F238E27FC236}">
                      <a16:creationId xmlns:a16="http://schemas.microsoft.com/office/drawing/2014/main" id="{89C4D605-BA63-4CF3-B5D5-9A8FA3BCA3B5}"/>
                    </a:ext>
                  </a:extLst>
                </p:cNvPr>
                <p:cNvSpPr/>
                <p:nvPr/>
              </p:nvSpPr>
              <p:spPr bwMode="auto">
                <a:xfrm>
                  <a:off x="4993632" y="2464728"/>
                  <a:ext cx="295703" cy="58970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19050">
                  <a:solidFill>
                    <a:schemeClr val="tx1">
                      <a:lumMod val="75000"/>
                      <a:lumOff val="2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7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grpSp>
              <p:nvGrpSpPr>
                <p:cNvPr id="162" name="组合 135">
                  <a:extLst>
                    <a:ext uri="{FF2B5EF4-FFF2-40B4-BE49-F238E27FC236}">
                      <a16:creationId xmlns:a16="http://schemas.microsoft.com/office/drawing/2014/main" id="{5EB333AF-81DC-46BA-8227-C795E48A2F8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282849" y="2464948"/>
                  <a:ext cx="579894" cy="58939"/>
                  <a:chOff x="2311302" y="1380335"/>
                  <a:chExt cx="1317776" cy="130630"/>
                </a:xfrm>
                <a:solidFill>
                  <a:schemeClr val="accent3">
                    <a:lumMod val="60000"/>
                    <a:lumOff val="40000"/>
                  </a:schemeClr>
                </a:solidFill>
              </p:grpSpPr>
              <p:sp>
                <p:nvSpPr>
                  <p:cNvPr id="190" name="矩形 189">
                    <a:extLst>
                      <a:ext uri="{FF2B5EF4-FFF2-40B4-BE49-F238E27FC236}">
                        <a16:creationId xmlns:a16="http://schemas.microsoft.com/office/drawing/2014/main" id="{A8B6150C-DAAE-4F1C-849D-FEFB626A1454}"/>
                      </a:ext>
                    </a:extLst>
                  </p:cNvPr>
                  <p:cNvSpPr/>
                  <p:nvPr/>
                </p:nvSpPr>
                <p:spPr>
                  <a:xfrm>
                    <a:off x="2326041" y="1379849"/>
                    <a:ext cx="644779" cy="130698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7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1" name="矩形 190">
                    <a:extLst>
                      <a:ext uri="{FF2B5EF4-FFF2-40B4-BE49-F238E27FC236}">
                        <a16:creationId xmlns:a16="http://schemas.microsoft.com/office/drawing/2014/main" id="{6609A862-87CA-480D-BE4A-ADCB840B9785}"/>
                      </a:ext>
                    </a:extLst>
                  </p:cNvPr>
                  <p:cNvSpPr/>
                  <p:nvPr/>
                </p:nvSpPr>
                <p:spPr>
                  <a:xfrm>
                    <a:off x="2970820" y="1379849"/>
                    <a:ext cx="658373" cy="130698"/>
                  </a:xfrm>
                  <a:prstGeom prst="rect">
                    <a:avLst/>
                  </a:prstGeom>
                  <a:grpFill/>
                  <a:ln w="19050">
                    <a:solidFill>
                      <a:schemeClr val="tx1">
                        <a:lumMod val="75000"/>
                        <a:lumOff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>
                      <a:defRPr/>
                    </a:pPr>
                    <a:endParaRPr lang="zh-CN" altLang="en-US" sz="7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p:grpSp>
            <p:grpSp>
              <p:nvGrpSpPr>
                <p:cNvPr id="163" name="组合 127">
                  <a:extLst>
                    <a:ext uri="{FF2B5EF4-FFF2-40B4-BE49-F238E27FC236}">
                      <a16:creationId xmlns:a16="http://schemas.microsoft.com/office/drawing/2014/main" id="{270DC45D-068D-48B1-85B5-13BA3DB358C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862743" y="2464948"/>
                  <a:ext cx="1159787" cy="58939"/>
                  <a:chOff x="2311302" y="1380335"/>
                  <a:chExt cx="2635552" cy="130630"/>
                </a:xfrm>
                <a:solidFill>
                  <a:schemeClr val="accent3">
                    <a:lumMod val="60000"/>
                    <a:lumOff val="40000"/>
                  </a:schemeClr>
                </a:solidFill>
              </p:grpSpPr>
              <p:grpSp>
                <p:nvGrpSpPr>
                  <p:cNvPr id="184" name="组合 128">
                    <a:extLst>
                      <a:ext uri="{FF2B5EF4-FFF2-40B4-BE49-F238E27FC236}">
                        <a16:creationId xmlns:a16="http://schemas.microsoft.com/office/drawing/2014/main" id="{8C80A3E7-6183-4F2F-B333-482DA9D375E0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2311302" y="1380335"/>
                    <a:ext cx="1317776" cy="130630"/>
                    <a:chOff x="2311302" y="1380335"/>
                    <a:chExt cx="1317776" cy="130630"/>
                  </a:xfrm>
                  <a:grpFill/>
                </p:grpSpPr>
                <p:sp>
                  <p:nvSpPr>
                    <p:cNvPr id="188" name="矩形 187">
                      <a:extLst>
                        <a:ext uri="{FF2B5EF4-FFF2-40B4-BE49-F238E27FC236}">
                          <a16:creationId xmlns:a16="http://schemas.microsoft.com/office/drawing/2014/main" id="{38495FF2-DCC4-46C4-BF02-80EED710290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11417" y="1379849"/>
                      <a:ext cx="660316" cy="13069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9" name="矩形 188">
                      <a:extLst>
                        <a:ext uri="{FF2B5EF4-FFF2-40B4-BE49-F238E27FC236}">
                          <a16:creationId xmlns:a16="http://schemas.microsoft.com/office/drawing/2014/main" id="{A8C9AC66-8826-4556-8CE1-C2720C5FACB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1733" y="1379849"/>
                      <a:ext cx="671968" cy="13069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  <p:grpSp>
                <p:nvGrpSpPr>
                  <p:cNvPr id="185" name="组合 129">
                    <a:extLst>
                      <a:ext uri="{FF2B5EF4-FFF2-40B4-BE49-F238E27FC236}">
                        <a16:creationId xmlns:a16="http://schemas.microsoft.com/office/drawing/2014/main" id="{3E556C74-899C-4855-9D73-11E48780D2F2}"/>
                      </a:ext>
                    </a:extLst>
                  </p:cNvPr>
                  <p:cNvGrpSpPr>
                    <a:grpSpLocks/>
                  </p:cNvGrpSpPr>
                  <p:nvPr/>
                </p:nvGrpSpPr>
                <p:grpSpPr bwMode="auto">
                  <a:xfrm>
                    <a:off x="3629078" y="1380335"/>
                    <a:ext cx="1317776" cy="130630"/>
                    <a:chOff x="2311302" y="1380335"/>
                    <a:chExt cx="1317776" cy="130630"/>
                  </a:xfrm>
                  <a:grpFill/>
                </p:grpSpPr>
                <p:sp>
                  <p:nvSpPr>
                    <p:cNvPr id="186" name="矩形 185">
                      <a:extLst>
                        <a:ext uri="{FF2B5EF4-FFF2-40B4-BE49-F238E27FC236}">
                          <a16:creationId xmlns:a16="http://schemas.microsoft.com/office/drawing/2014/main" id="{B62AD7D3-1D50-4D44-B11C-C1385DB396F7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325925" y="1379849"/>
                      <a:ext cx="644779" cy="13069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  <p:sp>
                  <p:nvSpPr>
                    <p:cNvPr id="187" name="矩形 186">
                      <a:extLst>
                        <a:ext uri="{FF2B5EF4-FFF2-40B4-BE49-F238E27FC236}">
                          <a16:creationId xmlns:a16="http://schemas.microsoft.com/office/drawing/2014/main" id="{1BD23FB8-F3D9-4AC1-A01C-438B77E64F7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970704" y="1379849"/>
                      <a:ext cx="658374" cy="130698"/>
                    </a:xfrm>
                    <a:prstGeom prst="rect">
                      <a:avLst/>
                    </a:prstGeom>
                    <a:grpFill/>
                    <a:ln w="1905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>
                        <a:defRPr/>
                      </a:pPr>
                      <a:endParaRPr lang="zh-CN" altLang="en-US" sz="7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p:txBody>
                </p:sp>
              </p:grpSp>
            </p:grpSp>
            <p:sp>
              <p:nvSpPr>
                <p:cNvPr id="164" name="矩形 163">
                  <a:extLst>
                    <a:ext uri="{FF2B5EF4-FFF2-40B4-BE49-F238E27FC236}">
                      <a16:creationId xmlns:a16="http://schemas.microsoft.com/office/drawing/2014/main" id="{C0F0B153-83FF-41DE-899B-319990647E59}"/>
                    </a:ext>
                  </a:extLst>
                </p:cNvPr>
                <p:cNvSpPr/>
                <p:nvPr/>
              </p:nvSpPr>
              <p:spPr>
                <a:xfrm>
                  <a:off x="7127310" y="2300024"/>
                  <a:ext cx="289006" cy="129049"/>
                </a:xfrm>
                <a:prstGeom prst="rect">
                  <a:avLst/>
                </a:prstGeom>
                <a:solidFill>
                  <a:srgbClr val="71A0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7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65" name="直接箭头连接符 164">
                  <a:extLst>
                    <a:ext uri="{FF2B5EF4-FFF2-40B4-BE49-F238E27FC236}">
                      <a16:creationId xmlns:a16="http://schemas.microsoft.com/office/drawing/2014/main" id="{85CC323A-A7CB-4ECB-B04C-C859761C1FB3}"/>
                    </a:ext>
                  </a:extLst>
                </p:cNvPr>
                <p:cNvCxnSpPr/>
                <p:nvPr/>
              </p:nvCxnSpPr>
              <p:spPr>
                <a:xfrm>
                  <a:off x="6932512" y="2366645"/>
                  <a:ext cx="418770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6" name="矩形 165">
                  <a:extLst>
                    <a:ext uri="{FF2B5EF4-FFF2-40B4-BE49-F238E27FC236}">
                      <a16:creationId xmlns:a16="http://schemas.microsoft.com/office/drawing/2014/main" id="{DB6C57EC-04C3-45DB-AECD-27EA212379A8}"/>
                    </a:ext>
                  </a:extLst>
                </p:cNvPr>
                <p:cNvSpPr/>
                <p:nvPr/>
              </p:nvSpPr>
              <p:spPr>
                <a:xfrm>
                  <a:off x="1878886" y="2308159"/>
                  <a:ext cx="460729" cy="129049"/>
                </a:xfrm>
                <a:prstGeom prst="rect">
                  <a:avLst/>
                </a:prstGeom>
                <a:solidFill>
                  <a:srgbClr val="FFFF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zh-CN" altLang="en-US" sz="7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cxnSp>
              <p:nvCxnSpPr>
                <p:cNvPr id="167" name="直接箭头连接符 166">
                  <a:extLst>
                    <a:ext uri="{FF2B5EF4-FFF2-40B4-BE49-F238E27FC236}">
                      <a16:creationId xmlns:a16="http://schemas.microsoft.com/office/drawing/2014/main" id="{A97F8B28-A5B1-4954-9538-0E6EE1E3D6F2}"/>
                    </a:ext>
                  </a:extLst>
                </p:cNvPr>
                <p:cNvCxnSpPr/>
                <p:nvPr/>
              </p:nvCxnSpPr>
              <p:spPr>
                <a:xfrm>
                  <a:off x="1727684" y="2364122"/>
                  <a:ext cx="418770" cy="0"/>
                </a:xfrm>
                <a:prstGeom prst="straightConnector1">
                  <a:avLst/>
                </a:prstGeom>
                <a:ln w="254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68" name="文本框 167">
                  <a:extLst>
                    <a:ext uri="{FF2B5EF4-FFF2-40B4-BE49-F238E27FC236}">
                      <a16:creationId xmlns:a16="http://schemas.microsoft.com/office/drawing/2014/main" id="{85F33638-22BE-47E6-B82B-463EA0C44DEB}"/>
                    </a:ext>
                  </a:extLst>
                </p:cNvPr>
                <p:cNvSpPr txBox="1"/>
                <p:nvPr/>
              </p:nvSpPr>
              <p:spPr>
                <a:xfrm>
                  <a:off x="1950920" y="3152038"/>
                  <a:ext cx="446472" cy="34659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100" dirty="0">
                      <a:latin typeface="Segoe UI" panose="020B0502040204020203" pitchFamily="34" charset="0"/>
                      <a:cs typeface="Segoe UI" panose="020B0502040204020203" pitchFamily="34" charset="0"/>
                    </a:rPr>
                    <a:t>T1</a:t>
                  </a:r>
                  <a:endParaRPr lang="zh-CN" altLang="en-US" sz="1100" dirty="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69" name="文本框 168">
                  <a:extLst>
                    <a:ext uri="{FF2B5EF4-FFF2-40B4-BE49-F238E27FC236}">
                      <a16:creationId xmlns:a16="http://schemas.microsoft.com/office/drawing/2014/main" id="{AE3879F7-CE66-4029-8399-40F77B89EC16}"/>
                    </a:ext>
                  </a:extLst>
                </p:cNvPr>
                <p:cNvSpPr txBox="1"/>
                <p:nvPr/>
              </p:nvSpPr>
              <p:spPr>
                <a:xfrm>
                  <a:off x="6724473" y="3152037"/>
                  <a:ext cx="442169" cy="3465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00" dirty="0">
                      <a:latin typeface="Segoe UI" panose="020B0502040204020203" pitchFamily="34" charset="0"/>
                      <a:cs typeface="Segoe UI" panose="020B0502040204020203" pitchFamily="34" charset="0"/>
                    </a:rPr>
                    <a:t>T2</a:t>
                  </a:r>
                  <a:endParaRPr lang="zh-CN" altLang="en-US" sz="1100" dirty="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170" name="文本框 169">
                  <a:extLst>
                    <a:ext uri="{FF2B5EF4-FFF2-40B4-BE49-F238E27FC236}">
                      <a16:creationId xmlns:a16="http://schemas.microsoft.com/office/drawing/2014/main" id="{B945DA48-D032-4896-8D13-268AB112C784}"/>
                    </a:ext>
                  </a:extLst>
                </p:cNvPr>
                <p:cNvSpPr txBox="1"/>
                <p:nvPr/>
              </p:nvSpPr>
              <p:spPr>
                <a:xfrm>
                  <a:off x="4543156" y="2024202"/>
                  <a:ext cx="408189" cy="4077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dirty="0"/>
                    <a:t>…</a:t>
                  </a:r>
                  <a:endParaRPr lang="zh-CN" altLang="en-US" sz="1400" dirty="0"/>
                </a:p>
              </p:txBody>
            </p:sp>
            <p:sp>
              <p:nvSpPr>
                <p:cNvPr id="171" name="文本框 170">
                  <a:extLst>
                    <a:ext uri="{FF2B5EF4-FFF2-40B4-BE49-F238E27FC236}">
                      <a16:creationId xmlns:a16="http://schemas.microsoft.com/office/drawing/2014/main" id="{4A8F87FA-70B2-4B0A-8790-6B959A5B9092}"/>
                    </a:ext>
                  </a:extLst>
                </p:cNvPr>
                <p:cNvSpPr txBox="1"/>
                <p:nvPr/>
              </p:nvSpPr>
              <p:spPr>
                <a:xfrm>
                  <a:off x="4548507" y="2312984"/>
                  <a:ext cx="408189" cy="4077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dirty="0"/>
                    <a:t>…</a:t>
                  </a:r>
                  <a:endParaRPr lang="zh-CN" altLang="en-US" sz="1400" dirty="0"/>
                </a:p>
              </p:txBody>
            </p:sp>
            <p:sp>
              <p:nvSpPr>
                <p:cNvPr id="172" name="文本框 171">
                  <a:extLst>
                    <a:ext uri="{FF2B5EF4-FFF2-40B4-BE49-F238E27FC236}">
                      <a16:creationId xmlns:a16="http://schemas.microsoft.com/office/drawing/2014/main" id="{DC08DDBC-8507-43B3-829E-CB3DB0F8C2B0}"/>
                    </a:ext>
                  </a:extLst>
                </p:cNvPr>
                <p:cNvSpPr txBox="1"/>
                <p:nvPr/>
              </p:nvSpPr>
              <p:spPr>
                <a:xfrm>
                  <a:off x="4477181" y="1669704"/>
                  <a:ext cx="357218" cy="40776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400" dirty="0">
                      <a:latin typeface="Segoe UI" panose="020B0502040204020203" pitchFamily="34" charset="0"/>
                      <a:cs typeface="Segoe UI" panose="020B0502040204020203" pitchFamily="34" charset="0"/>
                    </a:rPr>
                    <a:t>L</a:t>
                  </a:r>
                  <a:endParaRPr lang="zh-CN" altLang="en-US" sz="1400" dirty="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173" name="直接连接符 172">
                  <a:extLst>
                    <a:ext uri="{FF2B5EF4-FFF2-40B4-BE49-F238E27FC236}">
                      <a16:creationId xmlns:a16="http://schemas.microsoft.com/office/drawing/2014/main" id="{DC8F73B7-7484-466D-AA67-CB23451963F4}"/>
                    </a:ext>
                  </a:extLst>
                </p:cNvPr>
                <p:cNvCxnSpPr/>
                <p:nvPr/>
              </p:nvCxnSpPr>
              <p:spPr>
                <a:xfrm flipV="1">
                  <a:off x="7141160" y="1714256"/>
                  <a:ext cx="0" cy="236321"/>
                </a:xfrm>
                <a:prstGeom prst="lin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74" name="直接箭头连接符 173">
                  <a:extLst>
                    <a:ext uri="{FF2B5EF4-FFF2-40B4-BE49-F238E27FC236}">
                      <a16:creationId xmlns:a16="http://schemas.microsoft.com/office/drawing/2014/main" id="{4721AB31-2888-4BFB-A160-C6621E19A5B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741372" y="1820115"/>
                  <a:ext cx="2383781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175" name="文本框 174">
                  <a:extLst>
                    <a:ext uri="{FF2B5EF4-FFF2-40B4-BE49-F238E27FC236}">
                      <a16:creationId xmlns:a16="http://schemas.microsoft.com/office/drawing/2014/main" id="{C7E2BE4C-46DD-4ABC-BCFD-744CCFF16D80}"/>
                    </a:ext>
                  </a:extLst>
                </p:cNvPr>
                <p:cNvSpPr txBox="1"/>
                <p:nvPr/>
              </p:nvSpPr>
              <p:spPr>
                <a:xfrm>
                  <a:off x="2387224" y="3161247"/>
                  <a:ext cx="442169" cy="34659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altLang="zh-CN" sz="1100" dirty="0">
                      <a:latin typeface="Segoe UI" panose="020B0502040204020203" pitchFamily="34" charset="0"/>
                      <a:cs typeface="Segoe UI" panose="020B0502040204020203" pitchFamily="34" charset="0"/>
                    </a:rPr>
                    <a:t>T1</a:t>
                  </a:r>
                  <a:endParaRPr lang="zh-CN" altLang="en-US" sz="1100" dirty="0"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cxnSp>
              <p:nvCxnSpPr>
                <p:cNvPr id="176" name="直接箭头连接符 175">
                  <a:extLst>
                    <a:ext uri="{FF2B5EF4-FFF2-40B4-BE49-F238E27FC236}">
                      <a16:creationId xmlns:a16="http://schemas.microsoft.com/office/drawing/2014/main" id="{F44CE8B6-3CFC-49B8-BA6B-6FC444FD54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397392" y="1820115"/>
                  <a:ext cx="201863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77" name="组合 176">
                  <a:extLst>
                    <a:ext uri="{FF2B5EF4-FFF2-40B4-BE49-F238E27FC236}">
                      <a16:creationId xmlns:a16="http://schemas.microsoft.com/office/drawing/2014/main" id="{3F31C6F6-B94D-4DFD-B836-7D240FA92953}"/>
                    </a:ext>
                  </a:extLst>
                </p:cNvPr>
                <p:cNvGrpSpPr/>
                <p:nvPr/>
              </p:nvGrpSpPr>
              <p:grpSpPr>
                <a:xfrm>
                  <a:off x="1950920" y="1556792"/>
                  <a:ext cx="5027830" cy="1582460"/>
                  <a:chOff x="1950920" y="1556792"/>
                  <a:chExt cx="5027830" cy="1582460"/>
                </a:xfrm>
              </p:grpSpPr>
              <p:sp>
                <p:nvSpPr>
                  <p:cNvPr id="178" name="箭头: 上 177">
                    <a:extLst>
                      <a:ext uri="{FF2B5EF4-FFF2-40B4-BE49-F238E27FC236}">
                        <a16:creationId xmlns:a16="http://schemas.microsoft.com/office/drawing/2014/main" id="{43506B34-74C2-4E5A-8282-30E17576590E}"/>
                      </a:ext>
                    </a:extLst>
                  </p:cNvPr>
                  <p:cNvSpPr/>
                  <p:nvPr/>
                </p:nvSpPr>
                <p:spPr>
                  <a:xfrm>
                    <a:off x="1950920" y="2971824"/>
                    <a:ext cx="279045" cy="167427"/>
                  </a:xfrm>
                  <a:prstGeom prst="upArrow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/>
                  </a:p>
                </p:txBody>
              </p:sp>
              <p:sp>
                <p:nvSpPr>
                  <p:cNvPr id="179" name="箭头: 上 178">
                    <a:extLst>
                      <a:ext uri="{FF2B5EF4-FFF2-40B4-BE49-F238E27FC236}">
                        <a16:creationId xmlns:a16="http://schemas.microsoft.com/office/drawing/2014/main" id="{95701C99-E559-4D99-9780-20B0C9F9616F}"/>
                      </a:ext>
                    </a:extLst>
                  </p:cNvPr>
                  <p:cNvSpPr/>
                  <p:nvPr/>
                </p:nvSpPr>
                <p:spPr>
                  <a:xfrm>
                    <a:off x="2403043" y="2817932"/>
                    <a:ext cx="279045" cy="321320"/>
                  </a:xfrm>
                  <a:prstGeom prst="upArrow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/>
                  </a:p>
                </p:txBody>
              </p:sp>
              <p:sp>
                <p:nvSpPr>
                  <p:cNvPr id="180" name="箭头: 上 179">
                    <a:extLst>
                      <a:ext uri="{FF2B5EF4-FFF2-40B4-BE49-F238E27FC236}">
                        <a16:creationId xmlns:a16="http://schemas.microsoft.com/office/drawing/2014/main" id="{EB8518CB-F64F-4E39-860B-E1F94226059E}"/>
                      </a:ext>
                    </a:extLst>
                  </p:cNvPr>
                  <p:cNvSpPr/>
                  <p:nvPr/>
                </p:nvSpPr>
                <p:spPr>
                  <a:xfrm>
                    <a:off x="6699705" y="2817932"/>
                    <a:ext cx="279045" cy="321320"/>
                  </a:xfrm>
                  <a:prstGeom prst="upArrow">
                    <a:avLst/>
                  </a:prstGeom>
                  <a:solidFill>
                    <a:srgbClr val="71A0FF"/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/>
                  </a:p>
                </p:txBody>
              </p:sp>
              <p:sp>
                <p:nvSpPr>
                  <p:cNvPr id="181" name="箭头: 上 180">
                    <a:extLst>
                      <a:ext uri="{FF2B5EF4-FFF2-40B4-BE49-F238E27FC236}">
                        <a16:creationId xmlns:a16="http://schemas.microsoft.com/office/drawing/2014/main" id="{FD920918-C81A-4967-AC8A-A4811632DAE5}"/>
                      </a:ext>
                    </a:extLst>
                  </p:cNvPr>
                  <p:cNvSpPr/>
                  <p:nvPr/>
                </p:nvSpPr>
                <p:spPr>
                  <a:xfrm flipV="1">
                    <a:off x="1950920" y="1556793"/>
                    <a:ext cx="279045" cy="167427"/>
                  </a:xfrm>
                  <a:prstGeom prst="upArrow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/>
                  </a:p>
                </p:txBody>
              </p:sp>
              <p:sp>
                <p:nvSpPr>
                  <p:cNvPr id="182" name="箭头: 上 181">
                    <a:extLst>
                      <a:ext uri="{FF2B5EF4-FFF2-40B4-BE49-F238E27FC236}">
                        <a16:creationId xmlns:a16="http://schemas.microsoft.com/office/drawing/2014/main" id="{01171E29-DB1E-49BE-B708-ABFA86E31DE0}"/>
                      </a:ext>
                    </a:extLst>
                  </p:cNvPr>
                  <p:cNvSpPr/>
                  <p:nvPr/>
                </p:nvSpPr>
                <p:spPr>
                  <a:xfrm flipV="1">
                    <a:off x="2403043" y="1556792"/>
                    <a:ext cx="279045" cy="321320"/>
                  </a:xfrm>
                  <a:prstGeom prst="upArrow">
                    <a:avLst/>
                  </a:prstGeom>
                  <a:solidFill>
                    <a:srgbClr val="FFFF00"/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/>
                  </a:p>
                </p:txBody>
              </p:sp>
              <p:sp>
                <p:nvSpPr>
                  <p:cNvPr id="183" name="箭头: 上 182">
                    <a:extLst>
                      <a:ext uri="{FF2B5EF4-FFF2-40B4-BE49-F238E27FC236}">
                        <a16:creationId xmlns:a16="http://schemas.microsoft.com/office/drawing/2014/main" id="{2C18CCC8-25EF-4873-B986-B696D280453F}"/>
                      </a:ext>
                    </a:extLst>
                  </p:cNvPr>
                  <p:cNvSpPr/>
                  <p:nvPr/>
                </p:nvSpPr>
                <p:spPr>
                  <a:xfrm flipV="1">
                    <a:off x="6699705" y="1556792"/>
                    <a:ext cx="279045" cy="321320"/>
                  </a:xfrm>
                  <a:prstGeom prst="upArrow">
                    <a:avLst/>
                  </a:prstGeom>
                  <a:solidFill>
                    <a:srgbClr val="71A0FF"/>
                  </a:solidFill>
                </p:spPr>
                <p:style>
                  <a:lnRef idx="1">
                    <a:schemeClr val="accent2"/>
                  </a:lnRef>
                  <a:fillRef idx="2">
                    <a:schemeClr val="accent2"/>
                  </a:fillRef>
                  <a:effectRef idx="1">
                    <a:schemeClr val="accent2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zh-CN" altLang="en-US" sz="1400"/>
                  </a:p>
                </p:txBody>
              </p:sp>
            </p:grpSp>
          </p:grpSp>
          <p:sp>
            <p:nvSpPr>
              <p:cNvPr id="149" name="文本框 148">
                <a:extLst>
                  <a:ext uri="{FF2B5EF4-FFF2-40B4-BE49-F238E27FC236}">
                    <a16:creationId xmlns:a16="http://schemas.microsoft.com/office/drawing/2014/main" id="{B8161F63-3C2A-4166-B36B-B011DC1EE173}"/>
                  </a:ext>
                </a:extLst>
              </p:cNvPr>
              <p:cNvSpPr txBox="1"/>
              <p:nvPr/>
            </p:nvSpPr>
            <p:spPr>
              <a:xfrm>
                <a:off x="252192" y="4390148"/>
                <a:ext cx="4293739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latin typeface="Segoe UI" panose="020B0502040204020203" pitchFamily="34" charset="0"/>
                    <a:ea typeface="+mj-ea"/>
                    <a:cs typeface="Segoe UI" panose="020B0502040204020203" pitchFamily="34" charset="0"/>
                  </a:rPr>
                  <a:t>Legend with temperature gradient</a:t>
                </a:r>
                <a:endParaRPr lang="zh-CN" altLang="en-US" sz="1400" b="1" dirty="0">
                  <a:latin typeface="Segoe UI" panose="020B0502040204020203" pitchFamily="34" charset="0"/>
                  <a:ea typeface="+mj-ea"/>
                  <a:cs typeface="Segoe UI" panose="020B0502040204020203" pitchFamily="34" charset="0"/>
                </a:endParaRPr>
              </a:p>
            </p:txBody>
          </p:sp>
        </p:grpSp>
        <p:pic>
          <p:nvPicPr>
            <p:cNvPr id="217" name="图片 216">
              <a:extLst>
                <a:ext uri="{FF2B5EF4-FFF2-40B4-BE49-F238E27FC236}">
                  <a16:creationId xmlns:a16="http://schemas.microsoft.com/office/drawing/2014/main" id="{4E57B80F-1B9B-445C-98F7-492430C58B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2082"/>
            <a:stretch/>
          </p:blipFill>
          <p:spPr>
            <a:xfrm>
              <a:off x="4899742" y="4780963"/>
              <a:ext cx="3635109" cy="1996286"/>
            </a:xfrm>
            <a:prstGeom prst="rect">
              <a:avLst/>
            </a:prstGeom>
          </p:spPr>
        </p:pic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5364BBD4-88BD-4BC0-8371-60810DB58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10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5A6EE13-2AFA-E59A-59BC-5CEB23ABC4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581788" y="1012278"/>
            <a:ext cx="1987653" cy="265123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554B0DB5-B857-CAC4-4649-044B8744374D}"/>
              </a:ext>
            </a:extLst>
          </p:cNvPr>
          <p:cNvSpPr txBox="1"/>
          <p:nvPr/>
        </p:nvSpPr>
        <p:spPr>
          <a:xfrm>
            <a:off x="6217676" y="3638276"/>
            <a:ext cx="2773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>
                <a:latin typeface="STXingkai" panose="02010800040101010101" pitchFamily="2" charset="-122"/>
                <a:ea typeface="STXingkai" panose="02010800040101010101" pitchFamily="2" charset="-122"/>
              </a:rPr>
              <a:t>甘肃敦煌飞天</a:t>
            </a:r>
            <a:r>
              <a:rPr lang="zh-CN" altLang="en-US" dirty="0">
                <a:latin typeface="Comic Sans MS" panose="030F0702030302020204" pitchFamily="66" charset="0"/>
                <a:ea typeface="STXingkai" panose="02010800040101010101" pitchFamily="2" charset="-122"/>
              </a:rPr>
              <a:t>（</a:t>
            </a:r>
            <a:r>
              <a:rPr lang="en-US" altLang="zh-CN" dirty="0">
                <a:latin typeface="Comic Sans MS" panose="030F0702030302020204" pitchFamily="66" charset="0"/>
                <a:ea typeface="STXingkai" panose="02010800040101010101" pitchFamily="2" charset="-122"/>
              </a:rPr>
              <a:t>LEGEND</a:t>
            </a:r>
            <a:r>
              <a:rPr lang="zh-CN" altLang="en-US" dirty="0">
                <a:latin typeface="Comic Sans MS" panose="030F0702030302020204" pitchFamily="66" charset="0"/>
                <a:ea typeface="STXingkai" panose="02010800040101010101" pitchFamily="2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4174028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LEGEND system</a:t>
            </a:r>
            <a:endParaRPr lang="zh-CN" altLang="en-US" b="1" dirty="0">
              <a:solidFill>
                <a:srgbClr val="FFC000"/>
              </a:solidFill>
              <a:latin typeface="Book Antiqua" panose="02040602050305030304" pitchFamily="18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2800588-553A-44E7-964D-990D9728E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03" y="995186"/>
            <a:ext cx="8860592" cy="3462391"/>
          </a:xfrm>
          <a:prstGeom prst="rect">
            <a:avLst/>
          </a:prstGeom>
        </p:spPr>
      </p:pic>
      <p:sp>
        <p:nvSpPr>
          <p:cNvPr id="276" name="文本框 275">
            <a:extLst>
              <a:ext uri="{FF2B5EF4-FFF2-40B4-BE49-F238E27FC236}">
                <a16:creationId xmlns:a16="http://schemas.microsoft.com/office/drawing/2014/main" id="{D503DEC5-FCD2-4AE7-9C3C-E76A205BFE43}"/>
              </a:ext>
            </a:extLst>
          </p:cNvPr>
          <p:cNvSpPr txBox="1"/>
          <p:nvPr/>
        </p:nvSpPr>
        <p:spPr>
          <a:xfrm>
            <a:off x="-6611" y="4491967"/>
            <a:ext cx="9143998" cy="206210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Gas Cleaning system</a:t>
            </a:r>
          </a:p>
          <a:p>
            <a:pPr algn="ctr"/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Gas purification and circulation loop (remove H</a:t>
            </a:r>
            <a:r>
              <a:rPr lang="en-US" altLang="zh-CN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O</a:t>
            </a:r>
            <a:r>
              <a:rPr lang="en-US" altLang="zh-CN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US" altLang="zh-CN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……) </a:t>
            </a:r>
          </a:p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Vacuum Window</a:t>
            </a:r>
          </a:p>
          <a:p>
            <a:pPr algn="ctr"/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Mylar foils, honeycomb-hole grids (high transparency)  </a:t>
            </a:r>
          </a:p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RTC</a:t>
            </a:r>
          </a:p>
          <a:p>
            <a:pPr algn="ctr"/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 volume with high efficacy 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(short transport time)</a:t>
            </a:r>
          </a:p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4. TC</a:t>
            </a:r>
          </a:p>
          <a:p>
            <a:pPr algn="ctr"/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Direct connected with RTC (Si-detectors array with negative temperature gradient)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F930D06-56B2-455A-B0BA-30977BE0B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11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05054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GCS (gas cleaning system)</a:t>
            </a:r>
          </a:p>
        </p:txBody>
      </p:sp>
      <p:sp>
        <p:nvSpPr>
          <p:cNvPr id="276" name="文本框 275">
            <a:extLst>
              <a:ext uri="{FF2B5EF4-FFF2-40B4-BE49-F238E27FC236}">
                <a16:creationId xmlns:a16="http://schemas.microsoft.com/office/drawing/2014/main" id="{D503DEC5-FCD2-4AE7-9C3C-E76A205BFE43}"/>
              </a:ext>
            </a:extLst>
          </p:cNvPr>
          <p:cNvSpPr txBox="1"/>
          <p:nvPr/>
        </p:nvSpPr>
        <p:spPr>
          <a:xfrm>
            <a:off x="4074110" y="3701976"/>
            <a:ext cx="5002972" cy="285719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b="1" i="1" u="sng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Buffer 1~3: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10 L tank 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(SUS316,EP-level clean)</a:t>
            </a:r>
          </a:p>
          <a:p>
            <a:pPr algn="ctr">
              <a:lnSpc>
                <a:spcPct val="150000"/>
              </a:lnSpc>
            </a:pPr>
            <a:r>
              <a:rPr lang="en-US" altLang="zh-CN" b="1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 1~3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Drying column 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</a:t>
            </a:r>
            <a:r>
              <a:rPr lang="en-US" altLang="zh-CN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altLang="zh-CN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altLang="zh-CN" b="1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 getter 1~3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Ta metal @ 1000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℃</a:t>
            </a:r>
          </a:p>
          <a:p>
            <a:pPr algn="ctr">
              <a:lnSpc>
                <a:spcPct val="150000"/>
              </a:lnSpc>
            </a:pPr>
            <a:r>
              <a:rPr lang="en-US" altLang="zh-CN" b="1" i="1" u="sng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X 1~3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: </a:t>
            </a:r>
            <a:r>
              <a:rPr lang="en-US" altLang="zh-CN" dirty="0" err="1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GateKeeper</a:t>
            </a:r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®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gas purifiers</a:t>
            </a:r>
          </a:p>
          <a:p>
            <a:pPr algn="ctr">
              <a:lnSpc>
                <a:spcPct val="150000"/>
              </a:lnSpc>
            </a:pP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O, O</a:t>
            </a:r>
            <a:r>
              <a:rPr lang="en-US" altLang="zh-CN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CO, CO</a:t>
            </a:r>
            <a:r>
              <a:rPr lang="en-US" altLang="zh-CN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</a:t>
            </a:r>
            <a:r>
              <a:rPr lang="en-US" altLang="zh-CN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 100 pptV; 1.5 nm filter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)</a:t>
            </a:r>
            <a:endParaRPr lang="en-US" altLang="zh-CN" sz="14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DPM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-92.4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Yu Mincho Light" panose="020B0400000000000000" pitchFamily="18" charset="-128"/>
                <a:cs typeface="Arial" panose="020B0604020202020204" pitchFamily="34" charset="0"/>
              </a:rPr>
              <a:t>℃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60 </a:t>
            </a:r>
            <a:r>
              <a:rPr lang="en-US" altLang="zh-C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ppbV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(lower limit)</a:t>
            </a:r>
          </a:p>
          <a:p>
            <a:pPr algn="ctr">
              <a:lnSpc>
                <a:spcPct val="150000"/>
              </a:lnSpc>
            </a:pPr>
            <a:r>
              <a:rPr lang="en-US" altLang="zh-CN" b="1" i="1" u="sng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On-line operation and auto-control !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B6C41EA-5AEF-4997-A444-B3558B71C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653711" y="2056814"/>
            <a:ext cx="5211359" cy="39039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4FB6B82-B87F-4565-9AFE-09E85E0C81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" t="18395" r="2983" b="8815"/>
          <a:stretch/>
        </p:blipFill>
        <p:spPr>
          <a:xfrm>
            <a:off x="4074109" y="1431885"/>
            <a:ext cx="5002973" cy="219456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E8D91039-3EE0-430F-895F-EE7D747C3CBC}"/>
              </a:ext>
            </a:extLst>
          </p:cNvPr>
          <p:cNvSpPr txBox="1"/>
          <p:nvPr/>
        </p:nvSpPr>
        <p:spPr>
          <a:xfrm>
            <a:off x="2543157" y="987022"/>
            <a:ext cx="4044462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L; 0.5~3 L/min (</a:t>
            </a:r>
            <a:r>
              <a:rPr lang="en-US" altLang="zh-C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/He); 0.5~2 bar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4B64CE5E-A397-4F0C-ABA6-B65DB4549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12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89630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Vacuum window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8D91039-3EE0-430F-895F-EE7D747C3CBC}"/>
              </a:ext>
            </a:extLst>
          </p:cNvPr>
          <p:cNvSpPr txBox="1"/>
          <p:nvPr/>
        </p:nvSpPr>
        <p:spPr>
          <a:xfrm>
            <a:off x="0" y="974912"/>
            <a:ext cx="4541474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Adapter with vacuum window (15×5 cm</a:t>
            </a:r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3AC97215-CA77-48FA-BABF-D4C4FC5A9CCE}"/>
              </a:ext>
            </a:extLst>
          </p:cNvPr>
          <p:cNvGrpSpPr/>
          <p:nvPr/>
        </p:nvGrpSpPr>
        <p:grpSpPr>
          <a:xfrm>
            <a:off x="85906" y="1445547"/>
            <a:ext cx="4320000" cy="3236202"/>
            <a:chOff x="57620" y="1431597"/>
            <a:chExt cx="4320000" cy="3236202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DDD1F61A-A45D-4AAB-A874-066DC1E871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20" y="1431597"/>
              <a:ext cx="4320000" cy="3236202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08DDF9C-255F-42F2-909D-3A226D571B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10" t="21078" r="19325" b="15588"/>
            <a:stretch/>
          </p:blipFill>
          <p:spPr>
            <a:xfrm rot="16200000">
              <a:off x="502915" y="3051010"/>
              <a:ext cx="1171494" cy="2062084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pic>
        <p:nvPicPr>
          <p:cNvPr id="17" name="图片 16">
            <a:extLst>
              <a:ext uri="{FF2B5EF4-FFF2-40B4-BE49-F238E27FC236}">
                <a16:creationId xmlns:a16="http://schemas.microsoft.com/office/drawing/2014/main" id="{691706BF-6988-466C-9232-819448929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5371505" y="4054308"/>
            <a:ext cx="2880000" cy="2160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0BB691D-69E1-4636-A6E8-723FE9FA9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731717" y="1128400"/>
            <a:ext cx="2159577" cy="2880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C249BD53-724D-47A4-BB17-1A939456259F}"/>
              </a:ext>
            </a:extLst>
          </p:cNvPr>
          <p:cNvGrpSpPr/>
          <p:nvPr/>
        </p:nvGrpSpPr>
        <p:grpSpPr>
          <a:xfrm>
            <a:off x="4738096" y="1992318"/>
            <a:ext cx="1013704" cy="480249"/>
            <a:chOff x="4738096" y="1992318"/>
            <a:chExt cx="1013704" cy="480249"/>
          </a:xfrm>
        </p:grpSpPr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id="{6387DF15-1F88-4C51-BFDA-82D0D5CB2BB4}"/>
                </a:ext>
              </a:extLst>
            </p:cNvPr>
            <p:cNvCxnSpPr/>
            <p:nvPr/>
          </p:nvCxnSpPr>
          <p:spPr>
            <a:xfrm flipH="1">
              <a:off x="4743688" y="1992318"/>
              <a:ext cx="1008111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接连接符 19">
              <a:extLst>
                <a:ext uri="{FF2B5EF4-FFF2-40B4-BE49-F238E27FC236}">
                  <a16:creationId xmlns:a16="http://schemas.microsoft.com/office/drawing/2014/main" id="{7E21DB7D-D334-432F-A4C4-B3D32E3C1005}"/>
                </a:ext>
              </a:extLst>
            </p:cNvPr>
            <p:cNvCxnSpPr/>
            <p:nvPr/>
          </p:nvCxnSpPr>
          <p:spPr>
            <a:xfrm flipH="1">
              <a:off x="4743689" y="2472567"/>
              <a:ext cx="1008111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906F20EF-4742-4065-853E-A0CD54FC4CFF}"/>
                </a:ext>
              </a:extLst>
            </p:cNvPr>
            <p:cNvSpPr txBox="1"/>
            <p:nvPr/>
          </p:nvSpPr>
          <p:spPr>
            <a:xfrm>
              <a:off x="4738096" y="2047777"/>
              <a:ext cx="7855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1 </a:t>
              </a:r>
              <a:r>
                <a:rPr lang="en-US" altLang="zh-CN" dirty="0">
                  <a:solidFill>
                    <a:prstClr val="black"/>
                  </a:solidFill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c</a:t>
              </a:r>
              <a:r>
                <a:rPr kumimoji="0" lang="en-US" altLang="zh-CN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 panose="020B0604020202020204" pitchFamily="34" charset="0"/>
                </a:rPr>
                <a:t>m</a:t>
              </a:r>
              <a:endParaRPr lang="zh-CN" alt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C2E346D3-FB37-41A4-B853-F68523C8D4AE}"/>
              </a:ext>
            </a:extLst>
          </p:cNvPr>
          <p:cNvSpPr txBox="1"/>
          <p:nvPr/>
        </p:nvSpPr>
        <p:spPr>
          <a:xfrm>
            <a:off x="4479015" y="973573"/>
            <a:ext cx="4664983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Honeycomb grids: 2+0.1 mm-thick SUS 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BB6838F-006E-4AB6-9395-CD064FD3EA50}"/>
              </a:ext>
            </a:extLst>
          </p:cNvPr>
          <p:cNvSpPr txBox="1"/>
          <p:nvPr/>
        </p:nvSpPr>
        <p:spPr>
          <a:xfrm>
            <a:off x="4541474" y="3662337"/>
            <a:ext cx="4602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1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Grid1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: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88.7% (2.5~6 </a:t>
            </a:r>
            <a:r>
              <a:rPr kumimoji="0" lang="el-GR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μ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 Mylar foils) </a:t>
            </a:r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346485CC-AFEF-419C-92C1-A630064EDE88}"/>
              </a:ext>
            </a:extLst>
          </p:cNvPr>
          <p:cNvSpPr txBox="1"/>
          <p:nvPr/>
        </p:nvSpPr>
        <p:spPr>
          <a:xfrm>
            <a:off x="4541474" y="6214309"/>
            <a:ext cx="46025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en-US" altLang="zh-CN" sz="1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Grid1+2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: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74.1% (0.7~2.5 </a:t>
            </a:r>
            <a:r>
              <a:rPr kumimoji="0" lang="el-GR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μ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 Mylar foils) </a:t>
            </a:r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ED43780-6358-445E-BFA6-203410770F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905" y="4713078"/>
            <a:ext cx="1866881" cy="1873138"/>
          </a:xfrm>
          <a:prstGeom prst="rect">
            <a:avLst/>
          </a:prstGeom>
        </p:spPr>
      </p:pic>
      <p:sp>
        <p:nvSpPr>
          <p:cNvPr id="276" name="文本框 275">
            <a:extLst>
              <a:ext uri="{FF2B5EF4-FFF2-40B4-BE49-F238E27FC236}">
                <a16:creationId xmlns:a16="http://schemas.microsoft.com/office/drawing/2014/main" id="{D503DEC5-FCD2-4AE7-9C3C-E76A205BFE43}"/>
              </a:ext>
            </a:extLst>
          </p:cNvPr>
          <p:cNvSpPr txBox="1"/>
          <p:nvPr/>
        </p:nvSpPr>
        <p:spPr>
          <a:xfrm>
            <a:off x="1952787" y="4783052"/>
            <a:ext cx="2453119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The adapter connects SHANS2 and RTC.</a:t>
            </a:r>
          </a:p>
          <a:p>
            <a:pPr algn="ctr"/>
            <a:endParaRPr lang="en-US" altLang="zh-CN" dirty="0">
              <a:solidFill>
                <a:srgbClr val="0000FF"/>
              </a:solidFill>
              <a:latin typeface="Arial" panose="020B0604020202020204" pitchFamily="34" charset="0"/>
              <a:ea typeface="HGPGothicE" panose="020B0900000000000000" pitchFamily="34" charset="-128"/>
              <a:cs typeface="Arial" panose="020B0604020202020204" pitchFamily="34" charset="0"/>
            </a:endParaRPr>
          </a:p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The window is located in the focal plane of SHANS2.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4A4DB534-2446-4B93-91C6-CC93048BA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13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355842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RTC (recoil transfer chamber)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8D91039-3EE0-430F-895F-EE7D747C3CBC}"/>
              </a:ext>
            </a:extLst>
          </p:cNvPr>
          <p:cNvSpPr txBox="1"/>
          <p:nvPr/>
        </p:nvSpPr>
        <p:spPr>
          <a:xfrm>
            <a:off x="0" y="974912"/>
            <a:ext cx="4541474" cy="646331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Position distribution of ERs on the focal plane of SHANS2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2E346D3-FB37-41A4-B853-F68523C8D4AE}"/>
              </a:ext>
            </a:extLst>
          </p:cNvPr>
          <p:cNvSpPr txBox="1"/>
          <p:nvPr/>
        </p:nvSpPr>
        <p:spPr>
          <a:xfrm>
            <a:off x="4479015" y="973573"/>
            <a:ext cx="4664983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 of the RTC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ABB6838F-006E-4AB6-9395-CD064FD3EA50}"/>
              </a:ext>
            </a:extLst>
          </p:cNvPr>
          <p:cNvSpPr txBox="1"/>
          <p:nvPr/>
        </p:nvSpPr>
        <p:spPr>
          <a:xfrm>
            <a:off x="5204471" y="4320016"/>
            <a:ext cx="362937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u="sng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RTC #</a:t>
            </a:r>
            <a:r>
              <a:rPr kumimoji="0" lang="en-US" altLang="zh-CN" sz="1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1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: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91% 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</a:t>
            </a:r>
            <a:r>
              <a:rPr lang="en-US" altLang="zh-CN" sz="1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𝜎</a:t>
            </a:r>
            <a:r>
              <a:rPr lang="zh-CN" alt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𝑥</a:t>
            </a:r>
            <a:r>
              <a:rPr lang="en-US" altLang="zh-CN" sz="1400" b="0" u="none" strike="noStrike" baseline="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◊</a:t>
            </a:r>
            <a:r>
              <a:rPr lang="en-US" altLang="zh-CN" sz="1400" b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zh-CN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𝜎</a:t>
            </a:r>
            <a:r>
              <a:rPr lang="zh-CN" alt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𝑦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)</a:t>
            </a:r>
          </a:p>
          <a:p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X=101.4 mm; Y=30 mm; D=20 mm </a:t>
            </a:r>
          </a:p>
          <a:p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V=60.84 mL</a:t>
            </a:r>
          </a:p>
          <a:p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Time=1.8 s 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(2 L/min </a:t>
            </a:r>
            <a:r>
              <a:rPr kumimoji="0" lang="en-US" altLang="zh-CN" sz="1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Ar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653BE3CB-B5FD-46F9-88C6-6261ECF93C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4" t="4722" r="284" b="831"/>
          <a:stretch/>
        </p:blipFill>
        <p:spPr>
          <a:xfrm>
            <a:off x="65017" y="1826834"/>
            <a:ext cx="4320000" cy="3005263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856F08F6-0371-42AD-A6A7-9D971A4514D8}"/>
              </a:ext>
            </a:extLst>
          </p:cNvPr>
          <p:cNvSpPr txBox="1"/>
          <p:nvPr/>
        </p:nvSpPr>
        <p:spPr>
          <a:xfrm>
            <a:off x="22064" y="4966347"/>
            <a:ext cx="4405906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standard deviations in the horizontal (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𝜎</a:t>
            </a:r>
            <a:r>
              <a:rPr lang="zh-CN" altLang="en-US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𝑥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and vertical (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𝜎</a:t>
            </a:r>
            <a:r>
              <a:rPr lang="zh-CN" altLang="en-US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𝑦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directions are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50.7 mm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15.0 mm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respectively.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42C41DD-61FF-4590-ABC4-125E4442B343}"/>
              </a:ext>
            </a:extLst>
          </p:cNvPr>
          <p:cNvSpPr txBox="1"/>
          <p:nvPr/>
        </p:nvSpPr>
        <p:spPr>
          <a:xfrm>
            <a:off x="22064" y="5946653"/>
            <a:ext cx="4405906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r"/>
            <a:r>
              <a:rPr lang="en-US" altLang="zh-CN" sz="1100" b="0" i="1" u="sng" strike="noStrike" baseline="0" dirty="0" err="1">
                <a:solidFill>
                  <a:srgbClr val="002060"/>
                </a:solidFill>
                <a:latin typeface="CharisSIL-Italic"/>
              </a:rPr>
              <a:t>Nucl</a:t>
            </a:r>
            <a:r>
              <a:rPr lang="en-US" altLang="zh-CN" sz="1100" b="0" i="1" u="sng" strike="noStrike" baseline="0" dirty="0">
                <a:solidFill>
                  <a:srgbClr val="002060"/>
                </a:solidFill>
                <a:latin typeface="CharisSIL-Italic"/>
              </a:rPr>
              <a:t>. </a:t>
            </a:r>
            <a:r>
              <a:rPr lang="en-US" altLang="zh-CN" sz="1100" b="0" i="1" u="sng" strike="noStrike" baseline="0" dirty="0" err="1">
                <a:solidFill>
                  <a:srgbClr val="002060"/>
                </a:solidFill>
                <a:latin typeface="CharisSIL-Italic"/>
              </a:rPr>
              <a:t>Instrum</a:t>
            </a:r>
            <a:r>
              <a:rPr lang="en-US" altLang="zh-CN" sz="1100" b="0" i="1" u="sng" strike="noStrike" baseline="0" dirty="0">
                <a:solidFill>
                  <a:srgbClr val="002060"/>
                </a:solidFill>
                <a:latin typeface="CharisSIL-Italic"/>
              </a:rPr>
              <a:t>. Methods A. </a:t>
            </a:r>
            <a:r>
              <a:rPr lang="en-US" altLang="zh-CN" sz="1100" b="1" i="1" u="sng" strike="noStrike" baseline="0" dirty="0">
                <a:solidFill>
                  <a:srgbClr val="002060"/>
                </a:solidFill>
                <a:latin typeface="CharisSIL-Italic"/>
              </a:rPr>
              <a:t>1050</a:t>
            </a:r>
            <a:r>
              <a:rPr lang="en-US" altLang="zh-CN" sz="1100" b="0" i="1" u="sng" strike="noStrike" baseline="0" dirty="0">
                <a:solidFill>
                  <a:srgbClr val="002060"/>
                </a:solidFill>
                <a:latin typeface="CharisSIL-Italic"/>
              </a:rPr>
              <a:t> (2023) 168113</a:t>
            </a:r>
            <a:endParaRPr lang="zh-CN" altLang="en-US" sz="3200" u="sng" dirty="0">
              <a:solidFill>
                <a:srgbClr val="002060"/>
              </a:solidFill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F50DD9B9-C915-4D4B-9BC0-33FB033894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710" y="1406491"/>
            <a:ext cx="3600000" cy="2913525"/>
          </a:xfrm>
          <a:prstGeom prst="rect">
            <a:avLst/>
          </a:prstGeom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4E9BB953-8400-4FF3-9353-D79D0F153774}"/>
              </a:ext>
            </a:extLst>
          </p:cNvPr>
          <p:cNvSpPr txBox="1"/>
          <p:nvPr/>
        </p:nvSpPr>
        <p:spPr>
          <a:xfrm>
            <a:off x="5250870" y="5446074"/>
            <a:ext cx="353657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u="sng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RTC #2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: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75% 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</a:t>
            </a:r>
            <a:r>
              <a:rPr kumimoji="0" lang="en-US" altLang="zh-CN" sz="1400" i="0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1.5</a:t>
            </a:r>
            <a:r>
              <a:rPr lang="zh-CN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𝜎</a:t>
            </a:r>
            <a:r>
              <a:rPr lang="zh-CN" alt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𝑥</a:t>
            </a:r>
            <a:r>
              <a:rPr lang="en-US" altLang="zh-CN" sz="1400" b="0" u="none" strike="noStrike" baseline="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◊</a:t>
            </a:r>
            <a:r>
              <a:rPr lang="en-US" altLang="zh-CN" sz="14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1.5</a:t>
            </a:r>
            <a:r>
              <a:rPr lang="zh-CN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𝜎</a:t>
            </a:r>
            <a:r>
              <a:rPr lang="zh-CN" alt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𝑦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)</a:t>
            </a:r>
          </a:p>
          <a:p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X=76.0 mm; Y=22.5 mm; D=20 mm </a:t>
            </a:r>
          </a:p>
          <a:p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V=34.2 mL</a:t>
            </a:r>
          </a:p>
          <a:p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Time=1.0 s 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(2 L/min </a:t>
            </a:r>
            <a:r>
              <a:rPr kumimoji="0" lang="en-US" altLang="zh-CN" sz="1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Ar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4967F73-1E0D-4C98-AE28-07E985E42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14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691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图片 45">
            <a:extLst>
              <a:ext uri="{FF2B5EF4-FFF2-40B4-BE49-F238E27FC236}">
                <a16:creationId xmlns:a16="http://schemas.microsoft.com/office/drawing/2014/main" id="{B3653F5F-9D31-4D99-977F-C3458AEEB4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4" y="1166085"/>
            <a:ext cx="4486885" cy="343492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RTC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8D91039-3EE0-430F-895F-EE7D747C3CBC}"/>
              </a:ext>
            </a:extLst>
          </p:cNvPr>
          <p:cNvSpPr txBox="1"/>
          <p:nvPr/>
        </p:nvSpPr>
        <p:spPr>
          <a:xfrm>
            <a:off x="0" y="974912"/>
            <a:ext cx="4541474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Stopping range of </a:t>
            </a:r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205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 in </a:t>
            </a:r>
            <a:r>
              <a:rPr lang="en-US" altLang="zh-C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/He (1:1)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2E346D3-FB37-41A4-B853-F68523C8D4AE}"/>
              </a:ext>
            </a:extLst>
          </p:cNvPr>
          <p:cNvSpPr txBox="1"/>
          <p:nvPr/>
        </p:nvSpPr>
        <p:spPr>
          <a:xfrm>
            <a:off x="4479015" y="973573"/>
            <a:ext cx="4664983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RTC 3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6 inlets for Nh</a:t>
            </a: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0025655-C714-499C-9C49-6C09A53B1160}"/>
              </a:ext>
            </a:extLst>
          </p:cNvPr>
          <p:cNvSpPr txBox="1"/>
          <p:nvPr/>
        </p:nvSpPr>
        <p:spPr>
          <a:xfrm>
            <a:off x="443658" y="5007687"/>
            <a:ext cx="353657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u="sng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RTC #3</a:t>
            </a:r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:</a:t>
            </a:r>
            <a:r>
              <a:rPr lang="zh-CN" altLang="en-US" dirty="0">
                <a:solidFill>
                  <a:prstClr val="black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75% 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</a:t>
            </a:r>
            <a:r>
              <a:rPr kumimoji="0" lang="en-US" altLang="zh-CN" sz="1400" i="0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1.5</a:t>
            </a:r>
            <a:r>
              <a:rPr lang="zh-CN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𝜎</a:t>
            </a:r>
            <a:r>
              <a:rPr lang="zh-CN" alt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𝑥</a:t>
            </a:r>
            <a:r>
              <a:rPr lang="en-US" altLang="zh-CN" sz="1400" b="0" u="none" strike="noStrike" baseline="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◊</a:t>
            </a:r>
            <a:r>
              <a:rPr lang="en-US" altLang="zh-CN" sz="1400" dirty="0"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1.5</a:t>
            </a:r>
            <a:r>
              <a:rPr lang="zh-CN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𝜎</a:t>
            </a:r>
            <a:r>
              <a:rPr lang="zh-CN" altLang="en-US" sz="1400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𝑦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)</a:t>
            </a:r>
          </a:p>
          <a:p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X=76.0 mm; Y=22.5 mm; </a:t>
            </a:r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D=15 mm </a:t>
            </a:r>
          </a:p>
          <a:p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V=25.6 mL</a:t>
            </a:r>
          </a:p>
          <a:p>
            <a:r>
              <a:rPr kumimoji="0" lang="en-US" altLang="zh-CN" sz="16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Time=0.8 s 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(2 L/min </a:t>
            </a:r>
            <a:r>
              <a:rPr kumimoji="0" lang="en-US" altLang="zh-CN" sz="12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Ar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E0D7493-A90A-4840-A19B-DC2C3A259AA3}"/>
              </a:ext>
            </a:extLst>
          </p:cNvPr>
          <p:cNvSpPr txBox="1"/>
          <p:nvPr/>
        </p:nvSpPr>
        <p:spPr>
          <a:xfrm>
            <a:off x="497841" y="6101088"/>
            <a:ext cx="180848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altLang="zh-CN" sz="1800" b="1" i="0" u="none" strike="noStrike" baseline="3000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284</a:t>
            </a:r>
            <a:r>
              <a:rPr lang="en-US" altLang="zh-CN" sz="1800" b="1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Nh </a:t>
            </a:r>
            <a:r>
              <a:rPr lang="en-US" altLang="zh-CN" sz="1800" b="1" i="1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T</a:t>
            </a:r>
            <a:r>
              <a:rPr lang="en-US" altLang="zh-CN" sz="1100" b="1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1/2</a:t>
            </a:r>
            <a:r>
              <a:rPr lang="en-US" altLang="zh-CN" sz="1800" b="1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= 0.77s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FBC1D1C7-CE7E-4FE8-BCBD-C74274C7F350}"/>
              </a:ext>
            </a:extLst>
          </p:cNvPr>
          <p:cNvSpPr txBox="1"/>
          <p:nvPr/>
        </p:nvSpPr>
        <p:spPr>
          <a:xfrm>
            <a:off x="59385" y="4425526"/>
            <a:ext cx="4305121" cy="52322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/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Stopping range of</a:t>
            </a:r>
            <a:r>
              <a:rPr lang="zh-CN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zh-CN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ERs</a:t>
            </a:r>
            <a:r>
              <a:rPr lang="zh-CN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zh-CN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 varied by using Mylar foils with different thickness. </a:t>
            </a:r>
            <a:r>
              <a:rPr lang="zh-CN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1400" dirty="0"/>
          </a:p>
        </p:txBody>
      </p:sp>
      <p:cxnSp>
        <p:nvCxnSpPr>
          <p:cNvPr id="28" name="直接连接符 27">
            <a:extLst>
              <a:ext uri="{FF2B5EF4-FFF2-40B4-BE49-F238E27FC236}">
                <a16:creationId xmlns:a16="http://schemas.microsoft.com/office/drawing/2014/main" id="{797C5877-AB14-4E2E-B6FC-A7697648AEB3}"/>
              </a:ext>
            </a:extLst>
          </p:cNvPr>
          <p:cNvCxnSpPr>
            <a:cxnSpLocks/>
          </p:cNvCxnSpPr>
          <p:nvPr/>
        </p:nvCxnSpPr>
        <p:spPr>
          <a:xfrm>
            <a:off x="1402081" y="1581832"/>
            <a:ext cx="0" cy="2432229"/>
          </a:xfrm>
          <a:prstGeom prst="line">
            <a:avLst/>
          </a:prstGeom>
          <a:ln w="28575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>
            <a:extLst>
              <a:ext uri="{FF2B5EF4-FFF2-40B4-BE49-F238E27FC236}">
                <a16:creationId xmlns:a16="http://schemas.microsoft.com/office/drawing/2014/main" id="{106513B6-0ED1-49D9-844C-07014D55DD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596506" y="549439"/>
            <a:ext cx="2430000" cy="4320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069AB87-7042-4A97-AFD6-491FCA98F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5596506" y="3134832"/>
            <a:ext cx="2430000" cy="4320000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06F62774-EB37-4331-97CF-94CEB97FF8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15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408876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RTC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E8D91039-3EE0-430F-895F-EE7D747C3CBC}"/>
              </a:ext>
            </a:extLst>
          </p:cNvPr>
          <p:cNvSpPr txBox="1"/>
          <p:nvPr/>
        </p:nvSpPr>
        <p:spPr>
          <a:xfrm>
            <a:off x="1727014" y="1045745"/>
            <a:ext cx="5676747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i="1" dirty="0">
                <a:solidFill>
                  <a:srgbClr val="0000FF"/>
                </a:solidFill>
              </a:rPr>
              <a:t>COMSOL simulations by Patrick Steinegger, PSI/ETHZ</a:t>
            </a:r>
            <a:endParaRPr lang="zh-CN" altLang="en-US" b="1" i="1" dirty="0">
              <a:solidFill>
                <a:srgbClr val="0000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FA78338-9716-4394-803B-6C120F96E9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040" y="1014322"/>
            <a:ext cx="1211427" cy="470410"/>
          </a:xfrm>
          <a:prstGeom prst="rect">
            <a:avLst/>
          </a:prstGeom>
        </p:spPr>
      </p:pic>
      <p:grpSp>
        <p:nvGrpSpPr>
          <p:cNvPr id="21" name="组合 20">
            <a:extLst>
              <a:ext uri="{FF2B5EF4-FFF2-40B4-BE49-F238E27FC236}">
                <a16:creationId xmlns:a16="http://schemas.microsoft.com/office/drawing/2014/main" id="{45CCC25B-6031-4F09-9B81-A933B51D1FA0}"/>
              </a:ext>
            </a:extLst>
          </p:cNvPr>
          <p:cNvGrpSpPr/>
          <p:nvPr/>
        </p:nvGrpSpPr>
        <p:grpSpPr>
          <a:xfrm>
            <a:off x="827584" y="3626903"/>
            <a:ext cx="3545740" cy="2304256"/>
            <a:chOff x="3021930" y="1808984"/>
            <a:chExt cx="6148141" cy="3995468"/>
          </a:xfrm>
        </p:grpSpPr>
        <p:pic>
          <p:nvPicPr>
            <p:cNvPr id="22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7D303E3E-AEB6-4557-AF85-8668C0435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5466" y="1808984"/>
              <a:ext cx="5401067" cy="3240031"/>
            </a:xfrm>
            <a:prstGeom prst="rect">
              <a:avLst/>
            </a:prstGeom>
          </p:spPr>
        </p:pic>
        <p:pic>
          <p:nvPicPr>
            <p:cNvPr id="23" name="Picture 6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8DD4ECDF-7571-4172-8688-088C75750C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257" b="33895"/>
            <a:stretch/>
          </p:blipFill>
          <p:spPr>
            <a:xfrm>
              <a:off x="3395466" y="4999383"/>
              <a:ext cx="5401067" cy="805069"/>
            </a:xfrm>
            <a:prstGeom prst="rect">
              <a:avLst/>
            </a:prstGeom>
          </p:spPr>
        </p:pic>
        <p:cxnSp>
          <p:nvCxnSpPr>
            <p:cNvPr id="25" name="Straight Connector 7">
              <a:extLst>
                <a:ext uri="{FF2B5EF4-FFF2-40B4-BE49-F238E27FC236}">
                  <a16:creationId xmlns:a16="http://schemas.microsoft.com/office/drawing/2014/main" id="{84862322-6069-45C9-B7AF-DCB1992255BA}"/>
                </a:ext>
              </a:extLst>
            </p:cNvPr>
            <p:cNvCxnSpPr/>
            <p:nvPr/>
          </p:nvCxnSpPr>
          <p:spPr>
            <a:xfrm flipV="1">
              <a:off x="4146884" y="2261092"/>
              <a:ext cx="0" cy="351005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8">
              <a:extLst>
                <a:ext uri="{FF2B5EF4-FFF2-40B4-BE49-F238E27FC236}">
                  <a16:creationId xmlns:a16="http://schemas.microsoft.com/office/drawing/2014/main" id="{F65A433F-7789-4012-9B96-9AC395DBDAD6}"/>
                </a:ext>
              </a:extLst>
            </p:cNvPr>
            <p:cNvCxnSpPr/>
            <p:nvPr/>
          </p:nvCxnSpPr>
          <p:spPr>
            <a:xfrm flipV="1">
              <a:off x="8049126" y="2261091"/>
              <a:ext cx="0" cy="3510055"/>
            </a:xfrm>
            <a:prstGeom prst="line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10">
              <a:extLst>
                <a:ext uri="{FF2B5EF4-FFF2-40B4-BE49-F238E27FC236}">
                  <a16:creationId xmlns:a16="http://schemas.microsoft.com/office/drawing/2014/main" id="{35B73276-6AF1-4D78-8AA3-2FEE1401E425}"/>
                </a:ext>
              </a:extLst>
            </p:cNvPr>
            <p:cNvCxnSpPr/>
            <p:nvPr/>
          </p:nvCxnSpPr>
          <p:spPr>
            <a:xfrm>
              <a:off x="4146884" y="1989221"/>
              <a:ext cx="0" cy="42110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11">
              <a:extLst>
                <a:ext uri="{FF2B5EF4-FFF2-40B4-BE49-F238E27FC236}">
                  <a16:creationId xmlns:a16="http://schemas.microsoft.com/office/drawing/2014/main" id="{46B5BCD8-68D5-48A3-897D-6114DDA01B59}"/>
                </a:ext>
              </a:extLst>
            </p:cNvPr>
            <p:cNvCxnSpPr/>
            <p:nvPr/>
          </p:nvCxnSpPr>
          <p:spPr>
            <a:xfrm>
              <a:off x="8049126" y="1989221"/>
              <a:ext cx="0" cy="42110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12">
              <a:extLst>
                <a:ext uri="{FF2B5EF4-FFF2-40B4-BE49-F238E27FC236}">
                  <a16:creationId xmlns:a16="http://schemas.microsoft.com/office/drawing/2014/main" id="{F2583FFD-87BB-4060-8254-CE19DC6164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146884" y="4659386"/>
              <a:ext cx="0" cy="42110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13">
              <a:extLst>
                <a:ext uri="{FF2B5EF4-FFF2-40B4-BE49-F238E27FC236}">
                  <a16:creationId xmlns:a16="http://schemas.microsoft.com/office/drawing/2014/main" id="{4E364B42-A216-4002-933D-36E10695B6C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049126" y="4659386"/>
              <a:ext cx="0" cy="42110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14">
              <a:extLst>
                <a:ext uri="{FF2B5EF4-FFF2-40B4-BE49-F238E27FC236}">
                  <a16:creationId xmlns:a16="http://schemas.microsoft.com/office/drawing/2014/main" id="{6C294D04-2FDB-4DBA-B7AC-B6519EEE214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232483" y="3331901"/>
              <a:ext cx="0" cy="42110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15">
              <a:extLst>
                <a:ext uri="{FF2B5EF4-FFF2-40B4-BE49-F238E27FC236}">
                  <a16:creationId xmlns:a16="http://schemas.microsoft.com/office/drawing/2014/main" id="{8EBB6306-D20F-479C-A48B-2F6C41E6F5F7}"/>
                </a:ext>
              </a:extLst>
            </p:cNvPr>
            <p:cNvCxnSpPr>
              <a:cxnSpLocks/>
            </p:cNvCxnSpPr>
            <p:nvPr/>
          </p:nvCxnSpPr>
          <p:spPr>
            <a:xfrm rot="16200000" flipH="1" flipV="1">
              <a:off x="8959519" y="3331902"/>
              <a:ext cx="0" cy="421105"/>
            </a:xfrm>
            <a:prstGeom prst="straightConnector1">
              <a:avLst/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文本框 38">
            <a:extLst>
              <a:ext uri="{FF2B5EF4-FFF2-40B4-BE49-F238E27FC236}">
                <a16:creationId xmlns:a16="http://schemas.microsoft.com/office/drawing/2014/main" id="{9029F2A8-5199-49A7-B5D7-0689DE4F9018}"/>
              </a:ext>
            </a:extLst>
          </p:cNvPr>
          <p:cNvSpPr txBox="1"/>
          <p:nvPr/>
        </p:nvSpPr>
        <p:spPr>
          <a:xfrm>
            <a:off x="143508" y="6039681"/>
            <a:ext cx="88569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Good flushing-out behavior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600" dirty="0"/>
              <a:t>Gas flow through all six inlets should be the same! →  </a:t>
            </a:r>
            <a:r>
              <a:rPr lang="en-US" altLang="zh-CN" sz="1600" dirty="0">
                <a:solidFill>
                  <a:srgbClr val="0000FF"/>
                </a:solidFill>
              </a:rPr>
              <a:t>Individual mass flow controllers will be used</a:t>
            </a:r>
            <a:r>
              <a:rPr lang="zh-CN" altLang="en-US" sz="1600" dirty="0">
                <a:solidFill>
                  <a:srgbClr val="0000FF"/>
                </a:solidFill>
              </a:rPr>
              <a:t>！</a:t>
            </a:r>
            <a:endParaRPr lang="en-CH" altLang="zh-CN" sz="1600" dirty="0">
              <a:solidFill>
                <a:srgbClr val="0000FF"/>
              </a:solidFill>
            </a:endParaRPr>
          </a:p>
        </p:txBody>
      </p:sp>
      <p:pic>
        <p:nvPicPr>
          <p:cNvPr id="40" name="Picture 15">
            <a:extLst>
              <a:ext uri="{FF2B5EF4-FFF2-40B4-BE49-F238E27FC236}">
                <a16:creationId xmlns:a16="http://schemas.microsoft.com/office/drawing/2014/main" id="{7E6CDC18-CE43-4E1F-9223-AEF58EF80AF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36" b="17593"/>
          <a:stretch/>
        </p:blipFill>
        <p:spPr>
          <a:xfrm>
            <a:off x="949014" y="1925793"/>
            <a:ext cx="3515032" cy="1722763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4492F3DB-35A6-40FB-89DC-6F4B62185730}"/>
              </a:ext>
            </a:extLst>
          </p:cNvPr>
          <p:cNvSpPr txBox="1"/>
          <p:nvPr/>
        </p:nvSpPr>
        <p:spPr>
          <a:xfrm>
            <a:off x="2279388" y="1471447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Flushing-out behavior of RTC</a:t>
            </a:r>
            <a:endParaRPr lang="zh-CN" altLang="en-US" dirty="0"/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AFF9815D-C1D4-4473-BAF4-2AE186364508}"/>
              </a:ext>
            </a:extLst>
          </p:cNvPr>
          <p:cNvGrpSpPr/>
          <p:nvPr/>
        </p:nvGrpSpPr>
        <p:grpSpPr>
          <a:xfrm>
            <a:off x="4989527" y="1915288"/>
            <a:ext cx="3516337" cy="3879254"/>
            <a:chOff x="5152593" y="1497338"/>
            <a:chExt cx="3021053" cy="3332853"/>
          </a:xfrm>
        </p:grpSpPr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E259B1B6-9451-4C2D-8C6D-499EA9F1B4F9}"/>
                </a:ext>
              </a:extLst>
            </p:cNvPr>
            <p:cNvGrpSpPr/>
            <p:nvPr/>
          </p:nvGrpSpPr>
          <p:grpSpPr>
            <a:xfrm>
              <a:off x="5152593" y="1497338"/>
              <a:ext cx="3021053" cy="1571622"/>
              <a:chOff x="5152593" y="1497338"/>
              <a:chExt cx="3021053" cy="1571622"/>
            </a:xfrm>
          </p:grpSpPr>
          <p:pic>
            <p:nvPicPr>
              <p:cNvPr id="47" name="Picture 4" descr="Diagram&#10;&#10;Description automatically generated with medium confidence">
                <a:extLst>
                  <a:ext uri="{FF2B5EF4-FFF2-40B4-BE49-F238E27FC236}">
                    <a16:creationId xmlns:a16="http://schemas.microsoft.com/office/drawing/2014/main" id="{031E1389-003E-4305-8C64-A93BCAC92F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2917" b="15860"/>
              <a:stretch/>
            </p:blipFill>
            <p:spPr>
              <a:xfrm>
                <a:off x="5152593" y="1683436"/>
                <a:ext cx="3017444" cy="1385524"/>
              </a:xfrm>
              <a:prstGeom prst="rect">
                <a:avLst/>
              </a:prstGeom>
            </p:spPr>
          </p:pic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D05E3C2-72FB-4982-9F74-1FE464A3A63E}"/>
                  </a:ext>
                </a:extLst>
              </p:cNvPr>
              <p:cNvSpPr txBox="1"/>
              <p:nvPr/>
            </p:nvSpPr>
            <p:spPr>
              <a:xfrm>
                <a:off x="5159564" y="1497338"/>
                <a:ext cx="30140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13 mm from window </a:t>
                </a:r>
                <a:endParaRPr lang="en-CH" sz="1400" dirty="0"/>
              </a:p>
            </p:txBody>
          </p:sp>
        </p:grpSp>
        <p:grpSp>
          <p:nvGrpSpPr>
            <p:cNvPr id="44" name="组合 43">
              <a:extLst>
                <a:ext uri="{FF2B5EF4-FFF2-40B4-BE49-F238E27FC236}">
                  <a16:creationId xmlns:a16="http://schemas.microsoft.com/office/drawing/2014/main" id="{492E0FA1-9570-4E39-A51F-3ADCC2AED8E4}"/>
                </a:ext>
              </a:extLst>
            </p:cNvPr>
            <p:cNvGrpSpPr/>
            <p:nvPr/>
          </p:nvGrpSpPr>
          <p:grpSpPr>
            <a:xfrm>
              <a:off x="5152593" y="3329698"/>
              <a:ext cx="3017444" cy="1500493"/>
              <a:chOff x="5152593" y="3329698"/>
              <a:chExt cx="3017444" cy="1500493"/>
            </a:xfrm>
          </p:grpSpPr>
          <p:pic>
            <p:nvPicPr>
              <p:cNvPr id="45" name="Picture 6" descr="Diagram&#10;&#10;Description automatically generated with medium confidence">
                <a:extLst>
                  <a:ext uri="{FF2B5EF4-FFF2-40B4-BE49-F238E27FC236}">
                    <a16:creationId xmlns:a16="http://schemas.microsoft.com/office/drawing/2014/main" id="{F9B52E33-4FBB-4348-823B-0BA5674C6AB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6166" b="17822"/>
              <a:stretch/>
            </p:blipFill>
            <p:spPr>
              <a:xfrm>
                <a:off x="5152593" y="3562586"/>
                <a:ext cx="3017444" cy="1267605"/>
              </a:xfrm>
              <a:prstGeom prst="rect">
                <a:avLst/>
              </a:prstGeom>
            </p:spPr>
          </p:pic>
          <p:sp>
            <p:nvSpPr>
              <p:cNvPr id="46" name="TextBox 8">
                <a:extLst>
                  <a:ext uri="{FF2B5EF4-FFF2-40B4-BE49-F238E27FC236}">
                    <a16:creationId xmlns:a16="http://schemas.microsoft.com/office/drawing/2014/main" id="{38577AC1-A22D-4AEE-9D04-EE43C46FBF54}"/>
                  </a:ext>
                </a:extLst>
              </p:cNvPr>
              <p:cNvSpPr txBox="1"/>
              <p:nvPr/>
            </p:nvSpPr>
            <p:spPr>
              <a:xfrm>
                <a:off x="5152593" y="3329698"/>
                <a:ext cx="301408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/>
                  <a:t>1 mm from window </a:t>
                </a:r>
                <a:endParaRPr lang="en-CH" sz="1400" dirty="0"/>
              </a:p>
            </p:txBody>
          </p:sp>
        </p:grpSp>
      </p:grpSp>
      <p:pic>
        <p:nvPicPr>
          <p:cNvPr id="8" name="图形 7">
            <a:extLst>
              <a:ext uri="{FF2B5EF4-FFF2-40B4-BE49-F238E27FC236}">
                <a16:creationId xmlns:a16="http://schemas.microsoft.com/office/drawing/2014/main" id="{B5DB3D6C-9B79-4B08-AB6A-6D01EC5B22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657913" y="1515467"/>
            <a:ext cx="1249679" cy="356126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C2D38E0D-82DE-45F6-9FA1-DFC5C45D2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16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96543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TC (Thermochromatography)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96C6CDA7-8155-4DEC-90DA-A09E48D6EC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9424" y="3980842"/>
            <a:ext cx="2880000" cy="2573228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55934B4E-D4CB-4141-99BF-3B0B9CD436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153248" y="3987013"/>
            <a:ext cx="2880000" cy="2567056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794302FB-59E1-4F2D-96D4-501958061B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5"/>
          <a:stretch/>
        </p:blipFill>
        <p:spPr>
          <a:xfrm>
            <a:off x="2413664" y="1220983"/>
            <a:ext cx="4320000" cy="2474283"/>
          </a:xfrm>
          <a:prstGeom prst="rect">
            <a:avLst/>
          </a:prstGeom>
        </p:spPr>
      </p:pic>
      <p:pic>
        <p:nvPicPr>
          <p:cNvPr id="58" name="图片 57">
            <a:extLst>
              <a:ext uri="{FF2B5EF4-FFF2-40B4-BE49-F238E27FC236}">
                <a16:creationId xmlns:a16="http://schemas.microsoft.com/office/drawing/2014/main" id="{778C71F9-04DF-4207-9404-5CF795FBD5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145" y="3980842"/>
            <a:ext cx="2773707" cy="2574000"/>
          </a:xfrm>
          <a:prstGeom prst="rect">
            <a:avLst/>
          </a:prstGeom>
        </p:spPr>
      </p:pic>
      <p:sp>
        <p:nvSpPr>
          <p:cNvPr id="59" name="文本框 58">
            <a:extLst>
              <a:ext uri="{FF2B5EF4-FFF2-40B4-BE49-F238E27FC236}">
                <a16:creationId xmlns:a16="http://schemas.microsoft.com/office/drawing/2014/main" id="{042EA124-1F6E-423F-9AFD-28E1DDC403C9}"/>
              </a:ext>
            </a:extLst>
          </p:cNvPr>
          <p:cNvSpPr txBox="1"/>
          <p:nvPr/>
        </p:nvSpPr>
        <p:spPr>
          <a:xfrm>
            <a:off x="605184" y="3980842"/>
            <a:ext cx="180848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800" b="1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Side view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9A2A12AD-9C7B-4F57-BC96-9EB4B0775C03}"/>
              </a:ext>
            </a:extLst>
          </p:cNvPr>
          <p:cNvSpPr txBox="1"/>
          <p:nvPr/>
        </p:nvSpPr>
        <p:spPr>
          <a:xfrm>
            <a:off x="6730336" y="3980842"/>
            <a:ext cx="180848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800" b="1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Top view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ADBB1B33-C871-410E-8223-0A5DD0BD9149}"/>
              </a:ext>
            </a:extLst>
          </p:cNvPr>
          <p:cNvSpPr txBox="1"/>
          <p:nvPr/>
        </p:nvSpPr>
        <p:spPr>
          <a:xfrm>
            <a:off x="4378960" y="3980842"/>
            <a:ext cx="822960" cy="36933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800" b="1" i="0" u="none" strike="noStrike" baseline="0" dirty="0">
                <a:solidFill>
                  <a:srgbClr val="0000FF"/>
                </a:solidFill>
                <a:latin typeface="Calibri" panose="020F0502020204030204" pitchFamily="34" charset="0"/>
                <a:ea typeface="宋体" panose="02010600030101010101" pitchFamily="2" charset="-122"/>
              </a:rPr>
              <a:t>Inlet</a:t>
            </a:r>
            <a:endParaRPr lang="zh-CN" altLang="en-US" sz="1800" dirty="0">
              <a:solidFill>
                <a:srgbClr val="0000FF"/>
              </a:solidFill>
            </a:endParaRPr>
          </a:p>
        </p:txBody>
      </p:sp>
      <p:sp>
        <p:nvSpPr>
          <p:cNvPr id="65" name="对话气泡: 圆角矩形 64">
            <a:extLst>
              <a:ext uri="{FF2B5EF4-FFF2-40B4-BE49-F238E27FC236}">
                <a16:creationId xmlns:a16="http://schemas.microsoft.com/office/drawing/2014/main" id="{233914B1-E660-4D2B-AC65-5D8A64EEBDA9}"/>
              </a:ext>
            </a:extLst>
          </p:cNvPr>
          <p:cNvSpPr/>
          <p:nvPr/>
        </p:nvSpPr>
        <p:spPr>
          <a:xfrm>
            <a:off x="1325322" y="2802047"/>
            <a:ext cx="1088342" cy="646331"/>
          </a:xfrm>
          <a:prstGeom prst="wedgeRoundRectCallout">
            <a:avLst>
              <a:gd name="adj1" fmla="val 61634"/>
              <a:gd name="adj2" fmla="val 13300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Adapter flange</a:t>
            </a:r>
          </a:p>
        </p:txBody>
      </p:sp>
      <p:sp>
        <p:nvSpPr>
          <p:cNvPr id="66" name="对话气泡: 圆角矩形 65">
            <a:extLst>
              <a:ext uri="{FF2B5EF4-FFF2-40B4-BE49-F238E27FC236}">
                <a16:creationId xmlns:a16="http://schemas.microsoft.com/office/drawing/2014/main" id="{414B8201-249C-4B9D-AB52-1C5706074142}"/>
              </a:ext>
            </a:extLst>
          </p:cNvPr>
          <p:cNvSpPr/>
          <p:nvPr/>
        </p:nvSpPr>
        <p:spPr>
          <a:xfrm>
            <a:off x="2970073" y="3048935"/>
            <a:ext cx="1088342" cy="646331"/>
          </a:xfrm>
          <a:prstGeom prst="wedgeRoundRectCallout">
            <a:avLst>
              <a:gd name="adj1" fmla="val -22384"/>
              <a:gd name="adj2" fmla="val -110098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Window</a:t>
            </a:r>
          </a:p>
        </p:txBody>
      </p:sp>
      <p:sp>
        <p:nvSpPr>
          <p:cNvPr id="67" name="对话气泡: 圆角矩形 66">
            <a:extLst>
              <a:ext uri="{FF2B5EF4-FFF2-40B4-BE49-F238E27FC236}">
                <a16:creationId xmlns:a16="http://schemas.microsoft.com/office/drawing/2014/main" id="{6437F37A-CD23-4524-BE07-1D051B831D8E}"/>
              </a:ext>
            </a:extLst>
          </p:cNvPr>
          <p:cNvSpPr/>
          <p:nvPr/>
        </p:nvSpPr>
        <p:spPr>
          <a:xfrm>
            <a:off x="2970073" y="1237174"/>
            <a:ext cx="1088342" cy="646331"/>
          </a:xfrm>
          <a:prstGeom prst="wedgeRoundRectCallout">
            <a:avLst>
              <a:gd name="adj1" fmla="val 7022"/>
              <a:gd name="adj2" fmla="val 98972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RTC</a:t>
            </a:r>
          </a:p>
        </p:txBody>
      </p:sp>
      <p:sp>
        <p:nvSpPr>
          <p:cNvPr id="68" name="对话气泡: 圆角矩形 67">
            <a:extLst>
              <a:ext uri="{FF2B5EF4-FFF2-40B4-BE49-F238E27FC236}">
                <a16:creationId xmlns:a16="http://schemas.microsoft.com/office/drawing/2014/main" id="{B338F4BE-B537-40F3-828E-74F41F9CDCE4}"/>
              </a:ext>
            </a:extLst>
          </p:cNvPr>
          <p:cNvSpPr/>
          <p:nvPr/>
        </p:nvSpPr>
        <p:spPr>
          <a:xfrm>
            <a:off x="6733664" y="2756871"/>
            <a:ext cx="1088342" cy="646331"/>
          </a:xfrm>
          <a:prstGeom prst="wedgeRoundRectCallout">
            <a:avLst>
              <a:gd name="adj1" fmla="val -66727"/>
              <a:gd name="adj2" fmla="val 25090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Vacuum box</a:t>
            </a:r>
          </a:p>
        </p:txBody>
      </p:sp>
      <p:sp>
        <p:nvSpPr>
          <p:cNvPr id="69" name="对话气泡: 圆角矩形 68">
            <a:extLst>
              <a:ext uri="{FF2B5EF4-FFF2-40B4-BE49-F238E27FC236}">
                <a16:creationId xmlns:a16="http://schemas.microsoft.com/office/drawing/2014/main" id="{056369F5-A742-4573-A09C-B7E2D41125BC}"/>
              </a:ext>
            </a:extLst>
          </p:cNvPr>
          <p:cNvSpPr/>
          <p:nvPr/>
        </p:nvSpPr>
        <p:spPr>
          <a:xfrm>
            <a:off x="6733664" y="1818477"/>
            <a:ext cx="1088342" cy="646331"/>
          </a:xfrm>
          <a:prstGeom prst="wedgeRoundRectCallout">
            <a:avLst>
              <a:gd name="adj1" fmla="val -176416"/>
              <a:gd name="adj2" fmla="val 51027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TC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141D95A-941F-44A3-BFD1-E6188A5D2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17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262325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TC (Si-detector array)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97FFEEB-3048-4DC9-B229-F8B0ACDD83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8" b="7738"/>
          <a:stretch/>
        </p:blipFill>
        <p:spPr>
          <a:xfrm>
            <a:off x="468272" y="1455784"/>
            <a:ext cx="3600000" cy="242146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656C609-EDAD-4B13-8BA5-335264BB24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154" y="4182070"/>
            <a:ext cx="3600000" cy="2185532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9330BF79-1B3D-421A-A9A3-464CD9D4357C}"/>
              </a:ext>
            </a:extLst>
          </p:cNvPr>
          <p:cNvSpPr txBox="1"/>
          <p:nvPr/>
        </p:nvSpPr>
        <p:spPr>
          <a:xfrm>
            <a:off x="0" y="974912"/>
            <a:ext cx="4541474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(4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◊8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pairs of Si-detectors—64 </a:t>
            </a:r>
            <a:r>
              <a:rPr lang="en-US" altLang="zh-C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endParaRPr lang="en-US" altLang="zh-C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16295B2-E76F-480B-9083-CE1B5C0DC0C8}"/>
              </a:ext>
            </a:extLst>
          </p:cNvPr>
          <p:cNvSpPr txBox="1"/>
          <p:nvPr/>
        </p:nvSpPr>
        <p:spPr>
          <a:xfrm>
            <a:off x="4479015" y="973573"/>
            <a:ext cx="4664983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Si chips on a ceramic plate 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(made @ IMP)</a:t>
            </a:r>
            <a:endParaRPr lang="en-US" altLang="zh-C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2" name="组合 121">
            <a:extLst>
              <a:ext uri="{FF2B5EF4-FFF2-40B4-BE49-F238E27FC236}">
                <a16:creationId xmlns:a16="http://schemas.microsoft.com/office/drawing/2014/main" id="{8FFD630E-AD8E-4015-83AC-3642D0D7BD3A}"/>
              </a:ext>
            </a:extLst>
          </p:cNvPr>
          <p:cNvGrpSpPr/>
          <p:nvPr/>
        </p:nvGrpSpPr>
        <p:grpSpPr>
          <a:xfrm>
            <a:off x="4710435" y="1885194"/>
            <a:ext cx="4254281" cy="2225761"/>
            <a:chOff x="4637936" y="666056"/>
            <a:chExt cx="4254281" cy="2225761"/>
          </a:xfrm>
        </p:grpSpPr>
        <p:cxnSp>
          <p:nvCxnSpPr>
            <p:cNvPr id="24" name="直接连接符 23">
              <a:extLst>
                <a:ext uri="{FF2B5EF4-FFF2-40B4-BE49-F238E27FC236}">
                  <a16:creationId xmlns:a16="http://schemas.microsoft.com/office/drawing/2014/main" id="{AAE81DD7-E83C-476C-8409-C091EE32BE15}"/>
                </a:ext>
              </a:extLst>
            </p:cNvPr>
            <p:cNvCxnSpPr/>
            <p:nvPr/>
          </p:nvCxnSpPr>
          <p:spPr>
            <a:xfrm>
              <a:off x="5366789" y="1922801"/>
              <a:ext cx="0" cy="46501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id="{818C6F51-8C77-4D30-A317-383455F10133}"/>
                </a:ext>
              </a:extLst>
            </p:cNvPr>
            <p:cNvCxnSpPr/>
            <p:nvPr/>
          </p:nvCxnSpPr>
          <p:spPr>
            <a:xfrm>
              <a:off x="8248472" y="1922801"/>
              <a:ext cx="0" cy="465016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接箭头连接符 25">
              <a:extLst>
                <a:ext uri="{FF2B5EF4-FFF2-40B4-BE49-F238E27FC236}">
                  <a16:creationId xmlns:a16="http://schemas.microsoft.com/office/drawing/2014/main" id="{4B0D607E-6F1F-43ED-948B-6591DF37BFA2}"/>
                </a:ext>
              </a:extLst>
            </p:cNvPr>
            <p:cNvCxnSpPr>
              <a:cxnSpLocks/>
            </p:cNvCxnSpPr>
            <p:nvPr/>
          </p:nvCxnSpPr>
          <p:spPr>
            <a:xfrm>
              <a:off x="7314771" y="1958723"/>
              <a:ext cx="904631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接箭头连接符 29">
              <a:extLst>
                <a:ext uri="{FF2B5EF4-FFF2-40B4-BE49-F238E27FC236}">
                  <a16:creationId xmlns:a16="http://schemas.microsoft.com/office/drawing/2014/main" id="{C184A6BA-1F17-4E93-B75C-DF9EA9B740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367858" y="1958723"/>
              <a:ext cx="971553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文本框 38">
              <a:extLst>
                <a:ext uri="{FF2B5EF4-FFF2-40B4-BE49-F238E27FC236}">
                  <a16:creationId xmlns:a16="http://schemas.microsoft.com/office/drawing/2014/main" id="{2BFAC39F-35BC-44A6-A6A8-A57F07B50F4A}"/>
                </a:ext>
              </a:extLst>
            </p:cNvPr>
            <p:cNvSpPr txBox="1"/>
            <p:nvPr/>
          </p:nvSpPr>
          <p:spPr>
            <a:xfrm>
              <a:off x="6447401" y="1759726"/>
              <a:ext cx="75451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80.32</a:t>
              </a:r>
              <a:endParaRPr lang="zh-CN" altLang="en-US" dirty="0"/>
            </a:p>
          </p:txBody>
        </p:sp>
        <p:grpSp>
          <p:nvGrpSpPr>
            <p:cNvPr id="49" name="组合 48">
              <a:extLst>
                <a:ext uri="{FF2B5EF4-FFF2-40B4-BE49-F238E27FC236}">
                  <a16:creationId xmlns:a16="http://schemas.microsoft.com/office/drawing/2014/main" id="{AFC00432-7193-44D0-A109-A428C60BB52A}"/>
                </a:ext>
              </a:extLst>
            </p:cNvPr>
            <p:cNvGrpSpPr/>
            <p:nvPr/>
          </p:nvGrpSpPr>
          <p:grpSpPr>
            <a:xfrm>
              <a:off x="5366789" y="2243817"/>
              <a:ext cx="2880612" cy="648000"/>
              <a:chOff x="5342887" y="1885708"/>
              <a:chExt cx="2880612" cy="648000"/>
            </a:xfrm>
          </p:grpSpPr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B3BB86D0-1806-4773-AA83-02109E7239A5}"/>
                  </a:ext>
                </a:extLst>
              </p:cNvPr>
              <p:cNvSpPr/>
              <p:nvPr/>
            </p:nvSpPr>
            <p:spPr>
              <a:xfrm>
                <a:off x="5343499" y="1885708"/>
                <a:ext cx="2880000" cy="648000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grpSp>
            <p:nvGrpSpPr>
              <p:cNvPr id="12" name="组合 11">
                <a:extLst>
                  <a:ext uri="{FF2B5EF4-FFF2-40B4-BE49-F238E27FC236}">
                    <a16:creationId xmlns:a16="http://schemas.microsoft.com/office/drawing/2014/main" id="{5AD21FEA-321B-40C3-96F4-A6ED497D77DF}"/>
                  </a:ext>
                </a:extLst>
              </p:cNvPr>
              <p:cNvGrpSpPr/>
              <p:nvPr/>
            </p:nvGrpSpPr>
            <p:grpSpPr>
              <a:xfrm>
                <a:off x="5342887" y="2029708"/>
                <a:ext cx="2880612" cy="360107"/>
                <a:chOff x="4812132" y="1984230"/>
                <a:chExt cx="2880612" cy="360107"/>
              </a:xfrm>
            </p:grpSpPr>
            <p:sp>
              <p:nvSpPr>
                <p:cNvPr id="11" name="矩形 10">
                  <a:extLst>
                    <a:ext uri="{FF2B5EF4-FFF2-40B4-BE49-F238E27FC236}">
                      <a16:creationId xmlns:a16="http://schemas.microsoft.com/office/drawing/2014/main" id="{D0C21E50-C37E-46F6-934B-37E4DFA64AB3}"/>
                    </a:ext>
                  </a:extLst>
                </p:cNvPr>
                <p:cNvSpPr/>
                <p:nvPr/>
              </p:nvSpPr>
              <p:spPr>
                <a:xfrm>
                  <a:off x="4812132" y="1984337"/>
                  <a:ext cx="360000" cy="360000"/>
                </a:xfrm>
                <a:prstGeom prst="rect">
                  <a:avLst/>
                </a:prstGeom>
                <a:solidFill>
                  <a:srgbClr val="B29B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4" name="矩形 13">
                  <a:extLst>
                    <a:ext uri="{FF2B5EF4-FFF2-40B4-BE49-F238E27FC236}">
                      <a16:creationId xmlns:a16="http://schemas.microsoft.com/office/drawing/2014/main" id="{41342E02-1189-423D-ABF1-6E835FE8E275}"/>
                    </a:ext>
                  </a:extLst>
                </p:cNvPr>
                <p:cNvSpPr/>
                <p:nvPr/>
              </p:nvSpPr>
              <p:spPr>
                <a:xfrm>
                  <a:off x="5172744" y="1984337"/>
                  <a:ext cx="360000" cy="360000"/>
                </a:xfrm>
                <a:prstGeom prst="rect">
                  <a:avLst/>
                </a:prstGeom>
                <a:solidFill>
                  <a:srgbClr val="B29B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5" name="矩形 14">
                  <a:extLst>
                    <a:ext uri="{FF2B5EF4-FFF2-40B4-BE49-F238E27FC236}">
                      <a16:creationId xmlns:a16="http://schemas.microsoft.com/office/drawing/2014/main" id="{4887F308-6300-4B8F-B259-07FDFC81AD27}"/>
                    </a:ext>
                  </a:extLst>
                </p:cNvPr>
                <p:cNvSpPr/>
                <p:nvPr/>
              </p:nvSpPr>
              <p:spPr>
                <a:xfrm>
                  <a:off x="5532744" y="1984337"/>
                  <a:ext cx="360000" cy="360000"/>
                </a:xfrm>
                <a:prstGeom prst="rect">
                  <a:avLst/>
                </a:prstGeom>
                <a:solidFill>
                  <a:srgbClr val="B29B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6" name="矩形 15">
                  <a:extLst>
                    <a:ext uri="{FF2B5EF4-FFF2-40B4-BE49-F238E27FC236}">
                      <a16:creationId xmlns:a16="http://schemas.microsoft.com/office/drawing/2014/main" id="{011B1E6F-FBF9-4DD0-9753-FD267C513D1D}"/>
                    </a:ext>
                  </a:extLst>
                </p:cNvPr>
                <p:cNvSpPr/>
                <p:nvPr/>
              </p:nvSpPr>
              <p:spPr>
                <a:xfrm>
                  <a:off x="5892744" y="1984337"/>
                  <a:ext cx="360000" cy="360000"/>
                </a:xfrm>
                <a:prstGeom prst="rect">
                  <a:avLst/>
                </a:prstGeom>
                <a:solidFill>
                  <a:srgbClr val="B29B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7" name="矩形 16">
                  <a:extLst>
                    <a:ext uri="{FF2B5EF4-FFF2-40B4-BE49-F238E27FC236}">
                      <a16:creationId xmlns:a16="http://schemas.microsoft.com/office/drawing/2014/main" id="{085DB8C2-8780-4D9D-BAE7-3FF664BE7697}"/>
                    </a:ext>
                  </a:extLst>
                </p:cNvPr>
                <p:cNvSpPr/>
                <p:nvPr/>
              </p:nvSpPr>
              <p:spPr>
                <a:xfrm>
                  <a:off x="6252132" y="1984230"/>
                  <a:ext cx="360000" cy="360000"/>
                </a:xfrm>
                <a:prstGeom prst="rect">
                  <a:avLst/>
                </a:prstGeom>
                <a:solidFill>
                  <a:srgbClr val="B29B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19" name="矩形 18">
                  <a:extLst>
                    <a:ext uri="{FF2B5EF4-FFF2-40B4-BE49-F238E27FC236}">
                      <a16:creationId xmlns:a16="http://schemas.microsoft.com/office/drawing/2014/main" id="{3D89A61B-E5E3-44F6-B261-F6EB5C531891}"/>
                    </a:ext>
                  </a:extLst>
                </p:cNvPr>
                <p:cNvSpPr/>
                <p:nvPr/>
              </p:nvSpPr>
              <p:spPr>
                <a:xfrm>
                  <a:off x="6612744" y="1984337"/>
                  <a:ext cx="360000" cy="360000"/>
                </a:xfrm>
                <a:prstGeom prst="rect">
                  <a:avLst/>
                </a:prstGeom>
                <a:solidFill>
                  <a:srgbClr val="B29B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0" name="矩形 19">
                  <a:extLst>
                    <a:ext uri="{FF2B5EF4-FFF2-40B4-BE49-F238E27FC236}">
                      <a16:creationId xmlns:a16="http://schemas.microsoft.com/office/drawing/2014/main" id="{FF3DAEB7-9E76-4BA8-A490-BFFAF12FC671}"/>
                    </a:ext>
                  </a:extLst>
                </p:cNvPr>
                <p:cNvSpPr/>
                <p:nvPr/>
              </p:nvSpPr>
              <p:spPr>
                <a:xfrm>
                  <a:off x="6972744" y="1984337"/>
                  <a:ext cx="360000" cy="360000"/>
                </a:xfrm>
                <a:prstGeom prst="rect">
                  <a:avLst/>
                </a:prstGeom>
                <a:solidFill>
                  <a:srgbClr val="B29B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  <p:sp>
              <p:nvSpPr>
                <p:cNvPr id="21" name="矩形 20">
                  <a:extLst>
                    <a:ext uri="{FF2B5EF4-FFF2-40B4-BE49-F238E27FC236}">
                      <a16:creationId xmlns:a16="http://schemas.microsoft.com/office/drawing/2014/main" id="{BC4DC408-72CB-4B48-A7B3-77370C23B3C5}"/>
                    </a:ext>
                  </a:extLst>
                </p:cNvPr>
                <p:cNvSpPr/>
                <p:nvPr/>
              </p:nvSpPr>
              <p:spPr>
                <a:xfrm>
                  <a:off x="7332744" y="1984230"/>
                  <a:ext cx="360000" cy="360000"/>
                </a:xfrm>
                <a:prstGeom prst="rect">
                  <a:avLst/>
                </a:prstGeom>
                <a:solidFill>
                  <a:srgbClr val="B29BFF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dirty="0"/>
                </a:p>
              </p:txBody>
            </p:sp>
          </p:grpSp>
          <p:sp>
            <p:nvSpPr>
              <p:cNvPr id="40" name="椭圆 39">
                <a:extLst>
                  <a:ext uri="{FF2B5EF4-FFF2-40B4-BE49-F238E27FC236}">
                    <a16:creationId xmlns:a16="http://schemas.microsoft.com/office/drawing/2014/main" id="{316D9E1E-76D3-49B3-8BB9-2AFDC6A926C0}"/>
                  </a:ext>
                </a:extLst>
              </p:cNvPr>
              <p:cNvSpPr/>
              <p:nvPr/>
            </p:nvSpPr>
            <p:spPr>
              <a:xfrm>
                <a:off x="6218074" y="1972149"/>
                <a:ext cx="73025" cy="36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1" name="椭圆 40">
                <a:extLst>
                  <a:ext uri="{FF2B5EF4-FFF2-40B4-BE49-F238E27FC236}">
                    <a16:creationId xmlns:a16="http://schemas.microsoft.com/office/drawing/2014/main" id="{2864835B-93DE-4878-A9E2-D488BDC718F6}"/>
                  </a:ext>
                </a:extLst>
              </p:cNvPr>
              <p:cNvSpPr/>
              <p:nvPr/>
            </p:nvSpPr>
            <p:spPr>
              <a:xfrm>
                <a:off x="5850385" y="1974381"/>
                <a:ext cx="73025" cy="36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053E4183-8994-4D01-B4E6-CD5235A5A4E0}"/>
                  </a:ext>
                </a:extLst>
              </p:cNvPr>
              <p:cNvSpPr/>
              <p:nvPr/>
            </p:nvSpPr>
            <p:spPr>
              <a:xfrm>
                <a:off x="6926374" y="1972034"/>
                <a:ext cx="73025" cy="36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3" name="椭圆 42">
                <a:extLst>
                  <a:ext uri="{FF2B5EF4-FFF2-40B4-BE49-F238E27FC236}">
                    <a16:creationId xmlns:a16="http://schemas.microsoft.com/office/drawing/2014/main" id="{DA3FAA35-F510-4F9D-B53C-B55EFADE59B2}"/>
                  </a:ext>
                </a:extLst>
              </p:cNvPr>
              <p:cNvSpPr/>
              <p:nvPr/>
            </p:nvSpPr>
            <p:spPr>
              <a:xfrm>
                <a:off x="5480050" y="1974381"/>
                <a:ext cx="73025" cy="36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4" name="椭圆 43">
                <a:extLst>
                  <a:ext uri="{FF2B5EF4-FFF2-40B4-BE49-F238E27FC236}">
                    <a16:creationId xmlns:a16="http://schemas.microsoft.com/office/drawing/2014/main" id="{50122EF5-204E-4F2B-8129-582B24D41DEC}"/>
                  </a:ext>
                </a:extLst>
              </p:cNvPr>
              <p:cNvSpPr/>
              <p:nvPr/>
            </p:nvSpPr>
            <p:spPr>
              <a:xfrm>
                <a:off x="6746374" y="2429002"/>
                <a:ext cx="73025" cy="36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5" name="椭圆 44">
                <a:extLst>
                  <a:ext uri="{FF2B5EF4-FFF2-40B4-BE49-F238E27FC236}">
                    <a16:creationId xmlns:a16="http://schemas.microsoft.com/office/drawing/2014/main" id="{18991ECD-CFF0-4E81-862B-FD14055E689E}"/>
                  </a:ext>
                </a:extLst>
              </p:cNvPr>
              <p:cNvSpPr/>
              <p:nvPr/>
            </p:nvSpPr>
            <p:spPr>
              <a:xfrm>
                <a:off x="8019057" y="1967353"/>
                <a:ext cx="73025" cy="36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6" name="椭圆 45">
                <a:extLst>
                  <a:ext uri="{FF2B5EF4-FFF2-40B4-BE49-F238E27FC236}">
                    <a16:creationId xmlns:a16="http://schemas.microsoft.com/office/drawing/2014/main" id="{B7226071-27D3-4969-BE1D-4D9CF888E7CB}"/>
                  </a:ext>
                </a:extLst>
              </p:cNvPr>
              <p:cNvSpPr/>
              <p:nvPr/>
            </p:nvSpPr>
            <p:spPr>
              <a:xfrm>
                <a:off x="6585763" y="1972034"/>
                <a:ext cx="73025" cy="36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7" name="椭圆 46">
                <a:extLst>
                  <a:ext uri="{FF2B5EF4-FFF2-40B4-BE49-F238E27FC236}">
                    <a16:creationId xmlns:a16="http://schemas.microsoft.com/office/drawing/2014/main" id="{C82B7702-E318-4FD5-B076-FA7DC024608B}"/>
                  </a:ext>
                </a:extLst>
              </p:cNvPr>
              <p:cNvSpPr/>
              <p:nvPr/>
            </p:nvSpPr>
            <p:spPr>
              <a:xfrm>
                <a:off x="7654963" y="1971702"/>
                <a:ext cx="73025" cy="36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48" name="椭圆 47">
                <a:extLst>
                  <a:ext uri="{FF2B5EF4-FFF2-40B4-BE49-F238E27FC236}">
                    <a16:creationId xmlns:a16="http://schemas.microsoft.com/office/drawing/2014/main" id="{9F0AD7F6-9B45-4E5A-AD38-9460043591B2}"/>
                  </a:ext>
                </a:extLst>
              </p:cNvPr>
              <p:cNvSpPr/>
              <p:nvPr/>
            </p:nvSpPr>
            <p:spPr>
              <a:xfrm>
                <a:off x="7290869" y="1971702"/>
                <a:ext cx="73025" cy="36000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50" name="直接连接符 49">
              <a:extLst>
                <a:ext uri="{FF2B5EF4-FFF2-40B4-BE49-F238E27FC236}">
                  <a16:creationId xmlns:a16="http://schemas.microsoft.com/office/drawing/2014/main" id="{0D2EECEA-7A1B-4E6D-97B8-177371E5C7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8027" y="2243817"/>
              <a:ext cx="354962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接连接符 51">
              <a:extLst>
                <a:ext uri="{FF2B5EF4-FFF2-40B4-BE49-F238E27FC236}">
                  <a16:creationId xmlns:a16="http://schemas.microsoft.com/office/drawing/2014/main" id="{9AF0F6A2-A1A3-4498-85B1-CFBCC03A7E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88027" y="2891817"/>
              <a:ext cx="354962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5A4E488B-39FF-416B-A1EE-6639D257DA52}"/>
                </a:ext>
              </a:extLst>
            </p:cNvPr>
            <p:cNvSpPr txBox="1"/>
            <p:nvPr/>
          </p:nvSpPr>
          <p:spPr>
            <a:xfrm>
              <a:off x="4637936" y="2383872"/>
              <a:ext cx="8574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rgbClr val="0000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18.04</a:t>
              </a:r>
              <a:endParaRPr lang="zh-CN" altLang="en-US" dirty="0"/>
            </a:p>
          </p:txBody>
        </p:sp>
        <p:sp>
          <p:nvSpPr>
            <p:cNvPr id="88" name="文本框 87">
              <a:extLst>
                <a:ext uri="{FF2B5EF4-FFF2-40B4-BE49-F238E27FC236}">
                  <a16:creationId xmlns:a16="http://schemas.microsoft.com/office/drawing/2014/main" id="{4B9C27A7-BC09-4105-836C-8882F1D17188}"/>
                </a:ext>
              </a:extLst>
            </p:cNvPr>
            <p:cNvSpPr txBox="1"/>
            <p:nvPr/>
          </p:nvSpPr>
          <p:spPr>
            <a:xfrm>
              <a:off x="8012742" y="666056"/>
              <a:ext cx="879475" cy="369332"/>
            </a:xfrm>
            <a:prstGeom prst="rect">
              <a:avLst/>
            </a:prstGeom>
            <a:solidFill>
              <a:srgbClr val="66ACFF"/>
            </a:solidFill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rgbClr val="FFC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 mm</a:t>
              </a:r>
              <a:endParaRPr lang="zh-CN" altLang="en-US" dirty="0">
                <a:solidFill>
                  <a:srgbClr val="FFC000"/>
                </a:solidFill>
              </a:endParaRPr>
            </a:p>
          </p:txBody>
        </p:sp>
      </p:grp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13679E04-DC90-4EC6-9126-B4F715E8D326}"/>
              </a:ext>
            </a:extLst>
          </p:cNvPr>
          <p:cNvGrpSpPr/>
          <p:nvPr/>
        </p:nvGrpSpPr>
        <p:grpSpPr>
          <a:xfrm>
            <a:off x="6307827" y="4502610"/>
            <a:ext cx="1296000" cy="215588"/>
            <a:chOff x="6152754" y="3123760"/>
            <a:chExt cx="648000" cy="107794"/>
          </a:xfrm>
        </p:grpSpPr>
        <p:sp>
          <p:nvSpPr>
            <p:cNvPr id="91" name="矩形 90">
              <a:extLst>
                <a:ext uri="{FF2B5EF4-FFF2-40B4-BE49-F238E27FC236}">
                  <a16:creationId xmlns:a16="http://schemas.microsoft.com/office/drawing/2014/main" id="{C7D708EC-1A9F-4E83-8B43-BC47BC606CFA}"/>
                </a:ext>
              </a:extLst>
            </p:cNvPr>
            <p:cNvSpPr/>
            <p:nvPr/>
          </p:nvSpPr>
          <p:spPr>
            <a:xfrm>
              <a:off x="6152754" y="3123760"/>
              <a:ext cx="648000" cy="7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2" name="矩形 91">
              <a:extLst>
                <a:ext uri="{FF2B5EF4-FFF2-40B4-BE49-F238E27FC236}">
                  <a16:creationId xmlns:a16="http://schemas.microsoft.com/office/drawing/2014/main" id="{52D7ADAA-0AEF-47BC-ABD7-7A252DD245BB}"/>
                </a:ext>
              </a:extLst>
            </p:cNvPr>
            <p:cNvSpPr/>
            <p:nvPr/>
          </p:nvSpPr>
          <p:spPr>
            <a:xfrm>
              <a:off x="6296754" y="3177760"/>
              <a:ext cx="360000" cy="537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3" name="矩形 92">
              <a:extLst>
                <a:ext uri="{FF2B5EF4-FFF2-40B4-BE49-F238E27FC236}">
                  <a16:creationId xmlns:a16="http://schemas.microsoft.com/office/drawing/2014/main" id="{4871EB31-E203-4BA7-A88B-15B670D1E246}"/>
                </a:ext>
              </a:extLst>
            </p:cNvPr>
            <p:cNvSpPr/>
            <p:nvPr/>
          </p:nvSpPr>
          <p:spPr>
            <a:xfrm>
              <a:off x="6296754" y="3159554"/>
              <a:ext cx="360000" cy="18000"/>
            </a:xfrm>
            <a:prstGeom prst="rect">
              <a:avLst/>
            </a:prstGeom>
            <a:solidFill>
              <a:srgbClr val="B29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97" name="组合 96">
            <a:extLst>
              <a:ext uri="{FF2B5EF4-FFF2-40B4-BE49-F238E27FC236}">
                <a16:creationId xmlns:a16="http://schemas.microsoft.com/office/drawing/2014/main" id="{0C2EA821-E301-4AA5-AA05-A7A1028C7E95}"/>
              </a:ext>
            </a:extLst>
          </p:cNvPr>
          <p:cNvGrpSpPr/>
          <p:nvPr/>
        </p:nvGrpSpPr>
        <p:grpSpPr>
          <a:xfrm>
            <a:off x="6539708" y="1683371"/>
            <a:ext cx="1406440" cy="1318333"/>
            <a:chOff x="6423109" y="2898054"/>
            <a:chExt cx="1406440" cy="1318333"/>
          </a:xfrm>
        </p:grpSpPr>
        <p:cxnSp>
          <p:nvCxnSpPr>
            <p:cNvPr id="55" name="直接连接符 54">
              <a:extLst>
                <a:ext uri="{FF2B5EF4-FFF2-40B4-BE49-F238E27FC236}">
                  <a16:creationId xmlns:a16="http://schemas.microsoft.com/office/drawing/2014/main" id="{B2AA9AB1-4190-4490-BE8B-D6486BDDDD8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52846" y="3116214"/>
              <a:ext cx="354962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>
              <a:extLst>
                <a:ext uri="{FF2B5EF4-FFF2-40B4-BE49-F238E27FC236}">
                  <a16:creationId xmlns:a16="http://schemas.microsoft.com/office/drawing/2014/main" id="{144466FC-5295-450A-9508-9BC4C1E44C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52846" y="3464639"/>
              <a:ext cx="354962" cy="0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文本框 56">
              <a:extLst>
                <a:ext uri="{FF2B5EF4-FFF2-40B4-BE49-F238E27FC236}">
                  <a16:creationId xmlns:a16="http://schemas.microsoft.com/office/drawing/2014/main" id="{170B593F-AD86-4D8C-AC2F-FE05922F5F73}"/>
                </a:ext>
              </a:extLst>
            </p:cNvPr>
            <p:cNvSpPr txBox="1"/>
            <p:nvPr/>
          </p:nvSpPr>
          <p:spPr>
            <a:xfrm>
              <a:off x="6921864" y="3121440"/>
              <a:ext cx="5235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9.6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58" name="直接连接符 57">
              <a:extLst>
                <a:ext uri="{FF2B5EF4-FFF2-40B4-BE49-F238E27FC236}">
                  <a16:creationId xmlns:a16="http://schemas.microsoft.com/office/drawing/2014/main" id="{862A4454-ED72-435A-B5D8-504BEE5B662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52846" y="3107044"/>
              <a:ext cx="539501" cy="1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接连接符 60">
              <a:extLst>
                <a:ext uri="{FF2B5EF4-FFF2-40B4-BE49-F238E27FC236}">
                  <a16:creationId xmlns:a16="http://schemas.microsoft.com/office/drawing/2014/main" id="{7FE04981-E270-4657-882F-985EFF0861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952846" y="3476218"/>
              <a:ext cx="539501" cy="158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56246AA1-CCB9-4957-AA9C-8653A6440433}"/>
                </a:ext>
              </a:extLst>
            </p:cNvPr>
            <p:cNvSpPr txBox="1"/>
            <p:nvPr/>
          </p:nvSpPr>
          <p:spPr>
            <a:xfrm rot="16200000">
              <a:off x="7256342" y="3101929"/>
              <a:ext cx="77708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10.04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67" name="直接连接符 66">
              <a:extLst>
                <a:ext uri="{FF2B5EF4-FFF2-40B4-BE49-F238E27FC236}">
                  <a16:creationId xmlns:a16="http://schemas.microsoft.com/office/drawing/2014/main" id="{933571D0-2206-4497-8E22-1DAB3C0DEA9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76832" y="3348986"/>
              <a:ext cx="0" cy="367058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接连接符 67">
              <a:extLst>
                <a:ext uri="{FF2B5EF4-FFF2-40B4-BE49-F238E27FC236}">
                  <a16:creationId xmlns:a16="http://schemas.microsoft.com/office/drawing/2014/main" id="{65A5B90D-2A27-4D86-B9D3-9D08ABD043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25746" y="3378078"/>
              <a:ext cx="1" cy="325262"/>
            </a:xfrm>
            <a:prstGeom prst="line">
              <a:avLst/>
            </a:prstGeom>
            <a:ln w="1905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0FE68C36-1687-40BC-B317-A7505D6C0CCE}"/>
                </a:ext>
              </a:extLst>
            </p:cNvPr>
            <p:cNvSpPr txBox="1"/>
            <p:nvPr/>
          </p:nvSpPr>
          <p:spPr>
            <a:xfrm>
              <a:off x="6548815" y="3473203"/>
              <a:ext cx="52353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9.6</a:t>
              </a:r>
              <a:endParaRPr lang="zh-CN" altLang="en-US" dirty="0">
                <a:solidFill>
                  <a:srgbClr val="FF0000"/>
                </a:solidFill>
              </a:endParaRPr>
            </a:p>
          </p:txBody>
        </p:sp>
        <p:cxnSp>
          <p:nvCxnSpPr>
            <p:cNvPr id="70" name="直接连接符 69">
              <a:extLst>
                <a:ext uri="{FF2B5EF4-FFF2-40B4-BE49-F238E27FC236}">
                  <a16:creationId xmlns:a16="http://schemas.microsoft.com/office/drawing/2014/main" id="{1B35C2AD-3F7B-4613-91B6-58DFD23F51D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83426" y="3390781"/>
              <a:ext cx="0" cy="524941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文本框 71">
              <a:extLst>
                <a:ext uri="{FF2B5EF4-FFF2-40B4-BE49-F238E27FC236}">
                  <a16:creationId xmlns:a16="http://schemas.microsoft.com/office/drawing/2014/main" id="{859EAEEA-A38E-4607-A76A-812715565FD2}"/>
                </a:ext>
              </a:extLst>
            </p:cNvPr>
            <p:cNvSpPr txBox="1"/>
            <p:nvPr/>
          </p:nvSpPr>
          <p:spPr>
            <a:xfrm>
              <a:off x="6423109" y="3847055"/>
              <a:ext cx="777081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10.04</a:t>
              </a:r>
              <a:endParaRPr lang="zh-CN" altLang="en-US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cxnSp>
          <p:nvCxnSpPr>
            <p:cNvPr id="79" name="直接连接符 78">
              <a:extLst>
                <a:ext uri="{FF2B5EF4-FFF2-40B4-BE49-F238E27FC236}">
                  <a16:creationId xmlns:a16="http://schemas.microsoft.com/office/drawing/2014/main" id="{4AD8E58C-44D0-42A7-BDCD-6EBE51DB201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16832" y="3349224"/>
              <a:ext cx="0" cy="573554"/>
            </a:xfrm>
            <a:prstGeom prst="line">
              <a:avLst/>
            </a:prstGeom>
            <a:ln w="6350">
              <a:solidFill>
                <a:schemeClr val="tx1"/>
              </a:solidFill>
              <a:prstDash val="soli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338B4C20-5AD3-4A0B-AB2B-A3C90AD4EC83}"/>
                </a:ext>
              </a:extLst>
            </p:cNvPr>
            <p:cNvSpPr/>
            <p:nvPr/>
          </p:nvSpPr>
          <p:spPr>
            <a:xfrm>
              <a:off x="6622275" y="3113203"/>
              <a:ext cx="360000" cy="360000"/>
            </a:xfrm>
            <a:prstGeom prst="rect">
              <a:avLst/>
            </a:prstGeom>
            <a:solidFill>
              <a:srgbClr val="B29B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99" name="文本框 98">
            <a:extLst>
              <a:ext uri="{FF2B5EF4-FFF2-40B4-BE49-F238E27FC236}">
                <a16:creationId xmlns:a16="http://schemas.microsoft.com/office/drawing/2014/main" id="{A698E00A-CCE5-4E98-BF98-9005C63B7B61}"/>
              </a:ext>
            </a:extLst>
          </p:cNvPr>
          <p:cNvSpPr txBox="1"/>
          <p:nvPr/>
        </p:nvSpPr>
        <p:spPr>
          <a:xfrm>
            <a:off x="4523197" y="1337720"/>
            <a:ext cx="4623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el-GR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m; 180 nm; 0.50% @ 5.486 MeV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0" name="组合 99">
            <a:extLst>
              <a:ext uri="{FF2B5EF4-FFF2-40B4-BE49-F238E27FC236}">
                <a16:creationId xmlns:a16="http://schemas.microsoft.com/office/drawing/2014/main" id="{E3B26144-0812-40FC-A57F-1192F3F83001}"/>
              </a:ext>
            </a:extLst>
          </p:cNvPr>
          <p:cNvGrpSpPr/>
          <p:nvPr/>
        </p:nvGrpSpPr>
        <p:grpSpPr>
          <a:xfrm rot="10800000">
            <a:off x="6307827" y="4649482"/>
            <a:ext cx="1296000" cy="164014"/>
            <a:chOff x="6152754" y="3123760"/>
            <a:chExt cx="648000" cy="82007"/>
          </a:xfrm>
        </p:grpSpPr>
        <p:sp>
          <p:nvSpPr>
            <p:cNvPr id="101" name="矩形 100">
              <a:extLst>
                <a:ext uri="{FF2B5EF4-FFF2-40B4-BE49-F238E27FC236}">
                  <a16:creationId xmlns:a16="http://schemas.microsoft.com/office/drawing/2014/main" id="{C9E084D9-6B4C-4E92-9EF7-84F95ECEC58D}"/>
                </a:ext>
              </a:extLst>
            </p:cNvPr>
            <p:cNvSpPr/>
            <p:nvPr/>
          </p:nvSpPr>
          <p:spPr>
            <a:xfrm>
              <a:off x="6152754" y="3123760"/>
              <a:ext cx="648000" cy="7200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2" name="矩形 101">
              <a:extLst>
                <a:ext uri="{FF2B5EF4-FFF2-40B4-BE49-F238E27FC236}">
                  <a16:creationId xmlns:a16="http://schemas.microsoft.com/office/drawing/2014/main" id="{ACC1FE7F-1B7D-49C8-955F-D26A433CE5FF}"/>
                </a:ext>
              </a:extLst>
            </p:cNvPr>
            <p:cNvSpPr/>
            <p:nvPr/>
          </p:nvSpPr>
          <p:spPr>
            <a:xfrm>
              <a:off x="6296754" y="3177760"/>
              <a:ext cx="360000" cy="280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3" name="矩形 102">
              <a:extLst>
                <a:ext uri="{FF2B5EF4-FFF2-40B4-BE49-F238E27FC236}">
                  <a16:creationId xmlns:a16="http://schemas.microsoft.com/office/drawing/2014/main" id="{9DBFF88A-D072-45D2-9D09-A0C039AB7689}"/>
                </a:ext>
              </a:extLst>
            </p:cNvPr>
            <p:cNvSpPr/>
            <p:nvPr/>
          </p:nvSpPr>
          <p:spPr>
            <a:xfrm>
              <a:off x="6296754" y="3159554"/>
              <a:ext cx="360000" cy="18000"/>
            </a:xfrm>
            <a:prstGeom prst="rect">
              <a:avLst/>
            </a:prstGeom>
            <a:solidFill>
              <a:srgbClr val="B29B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43E175B4-C5BD-490F-BCBB-C64B63985603}"/>
              </a:ext>
            </a:extLst>
          </p:cNvPr>
          <p:cNvGrpSpPr/>
          <p:nvPr/>
        </p:nvGrpSpPr>
        <p:grpSpPr>
          <a:xfrm>
            <a:off x="6021269" y="4508956"/>
            <a:ext cx="573114" cy="302400"/>
            <a:chOff x="6038987" y="4693899"/>
            <a:chExt cx="573114" cy="298667"/>
          </a:xfrm>
          <a:solidFill>
            <a:schemeClr val="accent4"/>
          </a:solidFill>
        </p:grpSpPr>
        <p:sp>
          <p:nvSpPr>
            <p:cNvPr id="104" name="矩形 103">
              <a:extLst>
                <a:ext uri="{FF2B5EF4-FFF2-40B4-BE49-F238E27FC236}">
                  <a16:creationId xmlns:a16="http://schemas.microsoft.com/office/drawing/2014/main" id="{E0377C3D-BDE7-4057-B94F-30E53E36287D}"/>
                </a:ext>
              </a:extLst>
            </p:cNvPr>
            <p:cNvSpPr/>
            <p:nvPr/>
          </p:nvSpPr>
          <p:spPr>
            <a:xfrm>
              <a:off x="6038987" y="4693899"/>
              <a:ext cx="288000" cy="29866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05" name="矩形 104">
              <a:extLst>
                <a:ext uri="{FF2B5EF4-FFF2-40B4-BE49-F238E27FC236}">
                  <a16:creationId xmlns:a16="http://schemas.microsoft.com/office/drawing/2014/main" id="{EE9F892A-5C8B-4693-B113-95C399EBA623}"/>
                </a:ext>
              </a:extLst>
            </p:cNvPr>
            <p:cNvSpPr/>
            <p:nvPr/>
          </p:nvSpPr>
          <p:spPr>
            <a:xfrm>
              <a:off x="6324101" y="4817936"/>
              <a:ext cx="288000" cy="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A14D1DB0-3E25-4C47-B288-A5311988B660}"/>
              </a:ext>
            </a:extLst>
          </p:cNvPr>
          <p:cNvGrpSpPr/>
          <p:nvPr/>
        </p:nvGrpSpPr>
        <p:grpSpPr>
          <a:xfrm rot="10800000">
            <a:off x="7317270" y="4508289"/>
            <a:ext cx="573114" cy="302400"/>
            <a:chOff x="6038987" y="4702435"/>
            <a:chExt cx="573114" cy="302400"/>
          </a:xfrm>
          <a:solidFill>
            <a:schemeClr val="accent4"/>
          </a:solidFill>
        </p:grpSpPr>
        <p:sp>
          <p:nvSpPr>
            <p:cNvPr id="109" name="矩形 108">
              <a:extLst>
                <a:ext uri="{FF2B5EF4-FFF2-40B4-BE49-F238E27FC236}">
                  <a16:creationId xmlns:a16="http://schemas.microsoft.com/office/drawing/2014/main" id="{E9FD1513-80AA-423B-AC4B-EA45074D4116}"/>
                </a:ext>
              </a:extLst>
            </p:cNvPr>
            <p:cNvSpPr/>
            <p:nvPr/>
          </p:nvSpPr>
          <p:spPr>
            <a:xfrm>
              <a:off x="6038987" y="4702435"/>
              <a:ext cx="288000" cy="302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0256E399-FF9D-4E05-BFB1-FD1F43A37ED2}"/>
                </a:ext>
              </a:extLst>
            </p:cNvPr>
            <p:cNvSpPr/>
            <p:nvPr/>
          </p:nvSpPr>
          <p:spPr>
            <a:xfrm>
              <a:off x="6324101" y="4817936"/>
              <a:ext cx="288000" cy="72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sp>
        <p:nvSpPr>
          <p:cNvPr id="113" name="文本框 112">
            <a:extLst>
              <a:ext uri="{FF2B5EF4-FFF2-40B4-BE49-F238E27FC236}">
                <a16:creationId xmlns:a16="http://schemas.microsoft.com/office/drawing/2014/main" id="{4CCB4FC3-DED9-4032-8EE4-397A29F4E8C0}"/>
              </a:ext>
            </a:extLst>
          </p:cNvPr>
          <p:cNvSpPr txBox="1"/>
          <p:nvPr/>
        </p:nvSpPr>
        <p:spPr>
          <a:xfrm>
            <a:off x="6306383" y="4792472"/>
            <a:ext cx="1226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Bottom</a:t>
            </a:r>
            <a:r>
              <a:rPr lang="en-US" altLang="zh-CN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239579E8-2EC9-4AE2-A46C-04905784DA42}"/>
              </a:ext>
            </a:extLst>
          </p:cNvPr>
          <p:cNvSpPr txBox="1"/>
          <p:nvPr/>
        </p:nvSpPr>
        <p:spPr>
          <a:xfrm>
            <a:off x="4867522" y="4348622"/>
            <a:ext cx="12262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PTFE Spacer</a:t>
            </a:r>
          </a:p>
        </p:txBody>
      </p:sp>
      <p:sp>
        <p:nvSpPr>
          <p:cNvPr id="115" name="文本框 114">
            <a:extLst>
              <a:ext uri="{FF2B5EF4-FFF2-40B4-BE49-F238E27FC236}">
                <a16:creationId xmlns:a16="http://schemas.microsoft.com/office/drawing/2014/main" id="{81D5D7C2-074E-4849-8B3E-23EBBFF5DEE4}"/>
              </a:ext>
            </a:extLst>
          </p:cNvPr>
          <p:cNvSpPr txBox="1"/>
          <p:nvPr/>
        </p:nvSpPr>
        <p:spPr>
          <a:xfrm>
            <a:off x="6321416" y="4142957"/>
            <a:ext cx="12262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</a:t>
            </a:r>
            <a:r>
              <a:rPr lang="en-US" altLang="zh-CN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cxnSp>
        <p:nvCxnSpPr>
          <p:cNvPr id="117" name="直接连接符 116">
            <a:extLst>
              <a:ext uri="{FF2B5EF4-FFF2-40B4-BE49-F238E27FC236}">
                <a16:creationId xmlns:a16="http://schemas.microsoft.com/office/drawing/2014/main" id="{74455C25-33FF-4D3B-BC8A-CE115086E5EC}"/>
              </a:ext>
            </a:extLst>
          </p:cNvPr>
          <p:cNvCxnSpPr>
            <a:cxnSpLocks/>
          </p:cNvCxnSpPr>
          <p:nvPr/>
        </p:nvCxnSpPr>
        <p:spPr>
          <a:xfrm flipH="1">
            <a:off x="7247421" y="4714668"/>
            <a:ext cx="1006395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文本框 117">
            <a:extLst>
              <a:ext uri="{FF2B5EF4-FFF2-40B4-BE49-F238E27FC236}">
                <a16:creationId xmlns:a16="http://schemas.microsoft.com/office/drawing/2014/main" id="{9B60D1F6-35D2-4515-A779-8749E54E97EE}"/>
              </a:ext>
            </a:extLst>
          </p:cNvPr>
          <p:cNvSpPr txBox="1"/>
          <p:nvPr/>
        </p:nvSpPr>
        <p:spPr>
          <a:xfrm>
            <a:off x="8225817" y="4470167"/>
            <a:ext cx="85745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0.8</a:t>
            </a:r>
            <a:endParaRPr lang="zh-CN" altLang="en-US" dirty="0"/>
          </a:p>
        </p:txBody>
      </p:sp>
      <p:cxnSp>
        <p:nvCxnSpPr>
          <p:cNvPr id="120" name="直接连接符 119">
            <a:extLst>
              <a:ext uri="{FF2B5EF4-FFF2-40B4-BE49-F238E27FC236}">
                <a16:creationId xmlns:a16="http://schemas.microsoft.com/office/drawing/2014/main" id="{6E79ABBF-35AD-4C8A-AE11-35CCEB72F3B2}"/>
              </a:ext>
            </a:extLst>
          </p:cNvPr>
          <p:cNvCxnSpPr>
            <a:cxnSpLocks/>
          </p:cNvCxnSpPr>
          <p:nvPr/>
        </p:nvCxnSpPr>
        <p:spPr>
          <a:xfrm flipH="1">
            <a:off x="7242928" y="4600014"/>
            <a:ext cx="1006395" cy="0"/>
          </a:xfrm>
          <a:prstGeom prst="line">
            <a:avLst/>
          </a:prstGeom>
          <a:ln w="1905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1" name="表格 121">
            <a:extLst>
              <a:ext uri="{FF2B5EF4-FFF2-40B4-BE49-F238E27FC236}">
                <a16:creationId xmlns:a16="http://schemas.microsoft.com/office/drawing/2014/main" id="{24E9F21A-8E68-4160-869B-05EBA1EE2B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0065155"/>
              </p:ext>
            </p:extLst>
          </p:nvPr>
        </p:nvGraphicFramePr>
        <p:xfrm>
          <a:off x="4437783" y="5469605"/>
          <a:ext cx="4664985" cy="8839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78431">
                  <a:extLst>
                    <a:ext uri="{9D8B030D-6E8A-4147-A177-3AD203B41FA5}">
                      <a16:colId xmlns:a16="http://schemas.microsoft.com/office/drawing/2014/main" val="617875977"/>
                    </a:ext>
                  </a:extLst>
                </a:gridCol>
                <a:gridCol w="754185">
                  <a:extLst>
                    <a:ext uri="{9D8B030D-6E8A-4147-A177-3AD203B41FA5}">
                      <a16:colId xmlns:a16="http://schemas.microsoft.com/office/drawing/2014/main" val="3035328137"/>
                    </a:ext>
                  </a:extLst>
                </a:gridCol>
                <a:gridCol w="804984">
                  <a:extLst>
                    <a:ext uri="{9D8B030D-6E8A-4147-A177-3AD203B41FA5}">
                      <a16:colId xmlns:a16="http://schemas.microsoft.com/office/drawing/2014/main" val="2115137214"/>
                    </a:ext>
                  </a:extLst>
                </a:gridCol>
                <a:gridCol w="1125416">
                  <a:extLst>
                    <a:ext uri="{9D8B030D-6E8A-4147-A177-3AD203B41FA5}">
                      <a16:colId xmlns:a16="http://schemas.microsoft.com/office/drawing/2014/main" val="2544480879"/>
                    </a:ext>
                  </a:extLst>
                </a:gridCol>
                <a:gridCol w="1101969">
                  <a:extLst>
                    <a:ext uri="{9D8B030D-6E8A-4147-A177-3AD203B41FA5}">
                      <a16:colId xmlns:a16="http://schemas.microsoft.com/office/drawing/2014/main" val="1304673847"/>
                    </a:ext>
                  </a:extLst>
                </a:gridCol>
              </a:tblGrid>
              <a:tr h="25639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Length</a:t>
                      </a:r>
                    </a:p>
                    <a:p>
                      <a:pPr algn="ctr"/>
                      <a:r>
                        <a:rPr lang="en-US" altLang="zh-CN" sz="16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lang="zh-CN" altLang="en-US" sz="16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Width</a:t>
                      </a:r>
                    </a:p>
                    <a:p>
                      <a:pPr algn="ctr"/>
                      <a:r>
                        <a:rPr lang="en-US" altLang="zh-CN" sz="16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lang="zh-CN" altLang="en-US" sz="16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Height</a:t>
                      </a:r>
                    </a:p>
                    <a:p>
                      <a:pPr algn="ctr"/>
                      <a:r>
                        <a:rPr lang="en-US" altLang="zh-CN" sz="16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mm</a:t>
                      </a:r>
                      <a:endParaRPr lang="zh-CN" altLang="en-US" sz="16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Efficiency</a:t>
                      </a:r>
                      <a:endParaRPr lang="en-US" altLang="zh-CN" sz="1600" baseline="-250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altLang="zh-CN" sz="1600" baseline="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l-GR" altLang="zh-CN" sz="1600" baseline="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</a:t>
                      </a:r>
                      <a:endParaRPr lang="zh-CN" altLang="en-US" sz="1600" baseline="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Efficiency-SF</a:t>
                      </a:r>
                      <a:endParaRPr lang="zh-CN" altLang="en-US" sz="16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458088"/>
                  </a:ext>
                </a:extLst>
              </a:tr>
              <a:tr h="256391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321.28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10.04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0.80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87.84%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75.69%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8831714"/>
                  </a:ext>
                </a:extLst>
              </a:tr>
            </a:tbl>
          </a:graphicData>
        </a:graphic>
      </p:graphicFrame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87329AD-6B9D-4628-8F8E-4478BF488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18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248586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文本框 128">
            <a:extLst>
              <a:ext uri="{FF2B5EF4-FFF2-40B4-BE49-F238E27FC236}">
                <a16:creationId xmlns:a16="http://schemas.microsoft.com/office/drawing/2014/main" id="{D3679CF5-730E-4250-9D2B-D48616DB3DA3}"/>
              </a:ext>
            </a:extLst>
          </p:cNvPr>
          <p:cNvSpPr txBox="1"/>
          <p:nvPr/>
        </p:nvSpPr>
        <p:spPr>
          <a:xfrm>
            <a:off x="2366531" y="1544964"/>
            <a:ext cx="2888515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Power supply: ±6 V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Bias: up to ±500 V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Rise time &lt; 6 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Noise &lt; 1.5 keV at 0 pF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TC (Electronics)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9330BF79-1B3D-421A-A9A3-464CD9D4357C}"/>
              </a:ext>
            </a:extLst>
          </p:cNvPr>
          <p:cNvSpPr txBox="1"/>
          <p:nvPr/>
        </p:nvSpPr>
        <p:spPr>
          <a:xfrm>
            <a:off x="0" y="974912"/>
            <a:ext cx="4541474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8-ch preamplifier—SPA02-16 </a:t>
            </a:r>
          </a:p>
        </p:txBody>
      </p:sp>
      <p:pic>
        <p:nvPicPr>
          <p:cNvPr id="123" name="图片 56">
            <a:extLst>
              <a:ext uri="{FF2B5EF4-FFF2-40B4-BE49-F238E27FC236}">
                <a16:creationId xmlns:a16="http://schemas.microsoft.com/office/drawing/2014/main" id="{D26E6FC3-23E9-4265-8A53-8B8372DF5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5" y="1506503"/>
            <a:ext cx="2440406" cy="1550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" name="文本框 125">
            <a:extLst>
              <a:ext uri="{FF2B5EF4-FFF2-40B4-BE49-F238E27FC236}">
                <a16:creationId xmlns:a16="http://schemas.microsoft.com/office/drawing/2014/main" id="{75E17E7A-F3FD-42E6-9022-C364122E7CEC}"/>
              </a:ext>
            </a:extLst>
          </p:cNvPr>
          <p:cNvSpPr txBox="1"/>
          <p:nvPr/>
        </p:nvSpPr>
        <p:spPr>
          <a:xfrm>
            <a:off x="3356029" y="3163290"/>
            <a:ext cx="4541474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CAEN—V1724</a:t>
            </a:r>
          </a:p>
        </p:txBody>
      </p:sp>
      <p:pic>
        <p:nvPicPr>
          <p:cNvPr id="131" name="图片 130">
            <a:extLst>
              <a:ext uri="{FF2B5EF4-FFF2-40B4-BE49-F238E27FC236}">
                <a16:creationId xmlns:a16="http://schemas.microsoft.com/office/drawing/2014/main" id="{F3A892DE-FB36-4EA8-BF85-542AC1C150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068" y="3638883"/>
            <a:ext cx="2440406" cy="2871685"/>
          </a:xfrm>
          <a:prstGeom prst="rect">
            <a:avLst/>
          </a:prstGeom>
        </p:spPr>
      </p:pic>
      <p:sp>
        <p:nvSpPr>
          <p:cNvPr id="132" name="文本框 131">
            <a:extLst>
              <a:ext uri="{FF2B5EF4-FFF2-40B4-BE49-F238E27FC236}">
                <a16:creationId xmlns:a16="http://schemas.microsoft.com/office/drawing/2014/main" id="{1EBDCC76-345B-4B20-80A8-63731116FF0A}"/>
              </a:ext>
            </a:extLst>
          </p:cNvPr>
          <p:cNvSpPr txBox="1"/>
          <p:nvPr/>
        </p:nvSpPr>
        <p:spPr>
          <a:xfrm>
            <a:off x="5059905" y="3774370"/>
            <a:ext cx="2837598" cy="260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6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Analog input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Channel: 8 </a:t>
            </a:r>
            <a:r>
              <a:rPr lang="en-US" altLang="zh-CN" sz="1600" dirty="0" err="1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ch</a:t>
            </a:r>
            <a:endParaRPr lang="en-US" altLang="zh-CN" sz="1600" dirty="0">
              <a:latin typeface="Arial" panose="020B0604020202020204" pitchFamily="34" charset="0"/>
              <a:ea typeface="仿宋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Input range: max ±6 V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Bandwidth: 40 MHz</a:t>
            </a:r>
          </a:p>
          <a:p>
            <a:pPr>
              <a:spcBef>
                <a:spcPts val="600"/>
              </a:spcBef>
            </a:pPr>
            <a:r>
              <a:rPr lang="en-US" altLang="zh-CN" sz="16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ADC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14-bit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10 ns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6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100 MS/s</a:t>
            </a: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9E4F24DB-C4DA-40DF-ADD4-C887D7A8D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19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09959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99B44403-76E1-4431-B5BA-F370C0D5D402}"/>
              </a:ext>
            </a:extLst>
          </p:cNvPr>
          <p:cNvSpPr/>
          <p:nvPr/>
        </p:nvSpPr>
        <p:spPr>
          <a:xfrm>
            <a:off x="8469960" y="6557918"/>
            <a:ext cx="674040" cy="300082"/>
          </a:xfrm>
          <a:custGeom>
            <a:avLst/>
            <a:gdLst>
              <a:gd name="connsiteX0" fmla="*/ 1365956 w 1682888"/>
              <a:gd name="connsiteY0" fmla="*/ 0 h 1616490"/>
              <a:gd name="connsiteX1" fmla="*/ 1641244 w 1682888"/>
              <a:gd name="connsiteY1" fmla="*/ 27752 h 1616490"/>
              <a:gd name="connsiteX2" fmla="*/ 1682888 w 1682888"/>
              <a:gd name="connsiteY2" fmla="*/ 38459 h 1616490"/>
              <a:gd name="connsiteX3" fmla="*/ 1682888 w 1682888"/>
              <a:gd name="connsiteY3" fmla="*/ 1616490 h 1616490"/>
              <a:gd name="connsiteX4" fmla="*/ 23974 w 1682888"/>
              <a:gd name="connsiteY4" fmla="*/ 1616490 h 1616490"/>
              <a:gd name="connsiteX5" fmla="*/ 7052 w 1682888"/>
              <a:gd name="connsiteY5" fmla="*/ 1505617 h 1616490"/>
              <a:gd name="connsiteX6" fmla="*/ 0 w 1682888"/>
              <a:gd name="connsiteY6" fmla="*/ 1365956 h 1616490"/>
              <a:gd name="connsiteX7" fmla="*/ 1365956 w 1682888"/>
              <a:gd name="connsiteY7" fmla="*/ 0 h 161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2888" h="1616490">
                <a:moveTo>
                  <a:pt x="1365956" y="0"/>
                </a:moveTo>
                <a:cubicBezTo>
                  <a:pt x="1460256" y="0"/>
                  <a:pt x="1552323" y="9556"/>
                  <a:pt x="1641244" y="27752"/>
                </a:cubicBezTo>
                <a:lnTo>
                  <a:pt x="1682888" y="38459"/>
                </a:lnTo>
                <a:lnTo>
                  <a:pt x="1682888" y="1616490"/>
                </a:lnTo>
                <a:lnTo>
                  <a:pt x="23974" y="1616490"/>
                </a:lnTo>
                <a:lnTo>
                  <a:pt x="7052" y="1505617"/>
                </a:lnTo>
                <a:cubicBezTo>
                  <a:pt x="2389" y="1459698"/>
                  <a:pt x="0" y="1413106"/>
                  <a:pt x="0" y="1365956"/>
                </a:cubicBezTo>
                <a:cubicBezTo>
                  <a:pt x="0" y="611559"/>
                  <a:pt x="611559" y="0"/>
                  <a:pt x="13659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35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F164A79-75F4-416C-98CD-00EAA176E723}"/>
              </a:ext>
            </a:extLst>
          </p:cNvPr>
          <p:cNvSpPr txBox="1"/>
          <p:nvPr/>
        </p:nvSpPr>
        <p:spPr>
          <a:xfrm rot="16200000">
            <a:off x="3744810" y="-1070685"/>
            <a:ext cx="1015663" cy="41471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5400" b="1" dirty="0">
                <a:latin typeface="Bahnschrift Condensed" panose="020B0502040204020203" pitchFamily="34" charset="0"/>
                <a:ea typeface="STXinwei" panose="02010800040101010101" pitchFamily="2" charset="-122"/>
              </a:rPr>
              <a:t>Contents</a:t>
            </a:r>
            <a:endParaRPr lang="zh-CN" altLang="en-US" sz="5400" b="1" dirty="0">
              <a:latin typeface="Bahnschrift Condensed" panose="020B0502040204020203" pitchFamily="34" charset="0"/>
              <a:ea typeface="STXinwei" panose="02010800040101010101" pitchFamily="2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8D83E26-6C4C-43BE-BFBC-A3F40388E52E}"/>
              </a:ext>
            </a:extLst>
          </p:cNvPr>
          <p:cNvSpPr/>
          <p:nvPr/>
        </p:nvSpPr>
        <p:spPr>
          <a:xfrm>
            <a:off x="8151389" y="150041"/>
            <a:ext cx="402854" cy="42197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 sz="1350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763896EF-0C14-4A90-85E4-D30D8B182E52}"/>
              </a:ext>
            </a:extLst>
          </p:cNvPr>
          <p:cNvSpPr/>
          <p:nvPr/>
        </p:nvSpPr>
        <p:spPr>
          <a:xfrm>
            <a:off x="8352816" y="0"/>
            <a:ext cx="791183" cy="300082"/>
          </a:xfrm>
          <a:custGeom>
            <a:avLst/>
            <a:gdLst>
              <a:gd name="connsiteX0" fmla="*/ 0 w 1975360"/>
              <a:gd name="connsiteY0" fmla="*/ 0 h 850364"/>
              <a:gd name="connsiteX1" fmla="*/ 1975360 w 1975360"/>
              <a:gd name="connsiteY1" fmla="*/ 0 h 850364"/>
              <a:gd name="connsiteX2" fmla="*/ 1970376 w 1975360"/>
              <a:gd name="connsiteY2" fmla="*/ 49444 h 850364"/>
              <a:gd name="connsiteX3" fmla="*/ 987680 w 1975360"/>
              <a:gd name="connsiteY3" fmla="*/ 850364 h 850364"/>
              <a:gd name="connsiteX4" fmla="*/ 4984 w 1975360"/>
              <a:gd name="connsiteY4" fmla="*/ 49444 h 85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5360" h="850364">
                <a:moveTo>
                  <a:pt x="0" y="0"/>
                </a:moveTo>
                <a:lnTo>
                  <a:pt x="1975360" y="0"/>
                </a:lnTo>
                <a:lnTo>
                  <a:pt x="1970376" y="49444"/>
                </a:lnTo>
                <a:cubicBezTo>
                  <a:pt x="1876843" y="506528"/>
                  <a:pt x="1472415" y="850364"/>
                  <a:pt x="987680" y="850364"/>
                </a:cubicBezTo>
                <a:cubicBezTo>
                  <a:pt x="502945" y="850364"/>
                  <a:pt x="98517" y="506528"/>
                  <a:pt x="4984" y="494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0AA85BA-CAC4-AC9E-4F7F-C9300B43394A}"/>
              </a:ext>
            </a:extLst>
          </p:cNvPr>
          <p:cNvGrpSpPr/>
          <p:nvPr/>
        </p:nvGrpSpPr>
        <p:grpSpPr>
          <a:xfrm>
            <a:off x="1441738" y="2197088"/>
            <a:ext cx="5705296" cy="512534"/>
            <a:chOff x="2755531" y="2165557"/>
            <a:chExt cx="5705296" cy="512534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7792C430-7CC7-41AC-8005-7B8460E0219A}"/>
                </a:ext>
              </a:extLst>
            </p:cNvPr>
            <p:cNvSpPr/>
            <p:nvPr/>
          </p:nvSpPr>
          <p:spPr>
            <a:xfrm>
              <a:off x="2755531" y="2165557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01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FD37DCC-9CFB-4DA6-A135-57B721E0B97C}"/>
                </a:ext>
              </a:extLst>
            </p:cNvPr>
            <p:cNvSpPr txBox="1"/>
            <p:nvPr/>
          </p:nvSpPr>
          <p:spPr>
            <a:xfrm>
              <a:off x="3429703" y="2216426"/>
              <a:ext cx="50311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STXinwei" panose="02010800040101010101" pitchFamily="2" charset="-122"/>
                  <a:ea typeface="STXinwei" panose="02010800040101010101" pitchFamily="2" charset="-122"/>
                </a:rPr>
                <a:t>Background</a:t>
              </a:r>
              <a:endParaRPr lang="zh-CN" altLang="en-US" sz="2400" b="1" dirty="0"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FF83AD38-2CF0-3B6B-2236-B2B4E1F5D199}"/>
              </a:ext>
            </a:extLst>
          </p:cNvPr>
          <p:cNvGrpSpPr/>
          <p:nvPr/>
        </p:nvGrpSpPr>
        <p:grpSpPr>
          <a:xfrm>
            <a:off x="1441737" y="2920414"/>
            <a:ext cx="6031118" cy="512534"/>
            <a:chOff x="2755530" y="2955611"/>
            <a:chExt cx="6031118" cy="512534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18A0739B-8E8E-4136-B2D3-BB8A161E6D50}"/>
                </a:ext>
              </a:extLst>
            </p:cNvPr>
            <p:cNvSpPr/>
            <p:nvPr/>
          </p:nvSpPr>
          <p:spPr>
            <a:xfrm>
              <a:off x="2755530" y="2955611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02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28F20548-A330-4882-885D-CE4D5F63801A}"/>
                </a:ext>
              </a:extLst>
            </p:cNvPr>
            <p:cNvSpPr txBox="1"/>
            <p:nvPr/>
          </p:nvSpPr>
          <p:spPr>
            <a:xfrm>
              <a:off x="3429703" y="3006480"/>
              <a:ext cx="53569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STXinwei" panose="02010800040101010101" pitchFamily="2" charset="-122"/>
                  <a:ea typeface="STXinwei" panose="02010800040101010101" pitchFamily="2" charset="-122"/>
                </a:rPr>
                <a:t>Development of the LEGEND system </a:t>
              </a:r>
              <a:endParaRPr lang="zh-CN" altLang="en-US" sz="2400" b="1" dirty="0"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F8F99E2-055E-54E5-7084-4CCFFFF936CF}"/>
              </a:ext>
            </a:extLst>
          </p:cNvPr>
          <p:cNvGrpSpPr/>
          <p:nvPr/>
        </p:nvGrpSpPr>
        <p:grpSpPr>
          <a:xfrm>
            <a:off x="1441737" y="3643740"/>
            <a:ext cx="7028216" cy="512534"/>
            <a:chOff x="2755530" y="3695748"/>
            <a:chExt cx="6352626" cy="512534"/>
          </a:xfrm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F9A41AE3-DD73-46F6-B686-280227F5AA9B}"/>
                </a:ext>
              </a:extLst>
            </p:cNvPr>
            <p:cNvSpPr/>
            <p:nvPr/>
          </p:nvSpPr>
          <p:spPr>
            <a:xfrm>
              <a:off x="2755530" y="3695748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03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429163C2-812C-4855-9155-EADDD7C2F447}"/>
                </a:ext>
              </a:extLst>
            </p:cNvPr>
            <p:cNvSpPr txBox="1"/>
            <p:nvPr/>
          </p:nvSpPr>
          <p:spPr>
            <a:xfrm>
              <a:off x="3429702" y="3746617"/>
              <a:ext cx="567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STXinwei" panose="02010800040101010101" pitchFamily="2" charset="-122"/>
                  <a:ea typeface="STXinwei" panose="02010800040101010101" pitchFamily="2" charset="-122"/>
                </a:rPr>
                <a:t>Test experiments of short-lived Fr and Tl </a:t>
              </a:r>
              <a:endParaRPr lang="zh-CN" altLang="en-US" sz="2400" b="1" dirty="0"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sp>
        <p:nvSpPr>
          <p:cNvPr id="63" name="矩形 62">
            <a:extLst>
              <a:ext uri="{FF2B5EF4-FFF2-40B4-BE49-F238E27FC236}">
                <a16:creationId xmlns:a16="http://schemas.microsoft.com/office/drawing/2014/main" id="{72F932CD-A8CD-440D-BC2B-3EEBD38EB96F}"/>
              </a:ext>
            </a:extLst>
          </p:cNvPr>
          <p:cNvSpPr/>
          <p:nvPr/>
        </p:nvSpPr>
        <p:spPr>
          <a:xfrm>
            <a:off x="0" y="3278959"/>
            <a:ext cx="369377" cy="3000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rgbClr val="2056FF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 sz="1350"/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160F77F6-1119-4295-A373-5BFF56E8C469}"/>
              </a:ext>
            </a:extLst>
          </p:cNvPr>
          <p:cNvCxnSpPr>
            <a:cxnSpLocks/>
          </p:cNvCxnSpPr>
          <p:nvPr/>
        </p:nvCxnSpPr>
        <p:spPr>
          <a:xfrm>
            <a:off x="1005072" y="2558737"/>
            <a:ext cx="0" cy="260760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67436E7C-5F07-D2FA-AD09-A81801E91517}"/>
              </a:ext>
            </a:extLst>
          </p:cNvPr>
          <p:cNvGrpSpPr/>
          <p:nvPr/>
        </p:nvGrpSpPr>
        <p:grpSpPr>
          <a:xfrm>
            <a:off x="1441737" y="5166343"/>
            <a:ext cx="5768359" cy="512534"/>
            <a:chOff x="2755531" y="4335535"/>
            <a:chExt cx="4947635" cy="512534"/>
          </a:xfrm>
        </p:grpSpPr>
        <p:sp>
          <p:nvSpPr>
            <p:cNvPr id="14" name="矩形: 圆角 34">
              <a:extLst>
                <a:ext uri="{FF2B5EF4-FFF2-40B4-BE49-F238E27FC236}">
                  <a16:creationId xmlns:a16="http://schemas.microsoft.com/office/drawing/2014/main" id="{7792C430-7CC7-41AC-8005-7B8460E0219A}"/>
                </a:ext>
              </a:extLst>
            </p:cNvPr>
            <p:cNvSpPr/>
            <p:nvPr/>
          </p:nvSpPr>
          <p:spPr>
            <a:xfrm>
              <a:off x="2755531" y="4335535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05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15" name="文本框 8">
              <a:extLst>
                <a:ext uri="{FF2B5EF4-FFF2-40B4-BE49-F238E27FC236}">
                  <a16:creationId xmlns:a16="http://schemas.microsoft.com/office/drawing/2014/main" id="{3FD37DCC-9CFB-4DA6-A135-57B721E0B97C}"/>
                </a:ext>
              </a:extLst>
            </p:cNvPr>
            <p:cNvSpPr txBox="1"/>
            <p:nvPr/>
          </p:nvSpPr>
          <p:spPr>
            <a:xfrm>
              <a:off x="3429703" y="4386404"/>
              <a:ext cx="4273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STXinwei" panose="02010800040101010101" pitchFamily="2" charset="-122"/>
                  <a:ea typeface="STXinwei" panose="02010800040101010101" pitchFamily="2" charset="-122"/>
                </a:rPr>
                <a:t>Future plan</a:t>
              </a:r>
              <a:endParaRPr lang="zh-CN" altLang="en-US" sz="2400" b="1" dirty="0"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C4C8ED8-77D2-452E-9488-3E33DED2D2E9}"/>
              </a:ext>
            </a:extLst>
          </p:cNvPr>
          <p:cNvGrpSpPr/>
          <p:nvPr/>
        </p:nvGrpSpPr>
        <p:grpSpPr>
          <a:xfrm>
            <a:off x="1441737" y="4366817"/>
            <a:ext cx="7028216" cy="512534"/>
            <a:chOff x="2755530" y="3695748"/>
            <a:chExt cx="6352626" cy="512534"/>
          </a:xfrm>
        </p:grpSpPr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7FEABC54-61B0-485B-9971-3D08B2195B86}"/>
                </a:ext>
              </a:extLst>
            </p:cNvPr>
            <p:cNvSpPr/>
            <p:nvPr/>
          </p:nvSpPr>
          <p:spPr>
            <a:xfrm>
              <a:off x="2755530" y="3695748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04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4763CA67-D049-4BB7-88C7-9F671948BC4B}"/>
                </a:ext>
              </a:extLst>
            </p:cNvPr>
            <p:cNvSpPr txBox="1"/>
            <p:nvPr/>
          </p:nvSpPr>
          <p:spPr>
            <a:xfrm>
              <a:off x="3429702" y="3746617"/>
              <a:ext cx="567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STXinwei" panose="02010800040101010101" pitchFamily="2" charset="-122"/>
                  <a:ea typeface="STXinwei" panose="02010800040101010101" pitchFamily="2" charset="-122"/>
                </a:rPr>
                <a:t>First experiments of Nh at IMP</a:t>
              </a:r>
              <a:endParaRPr lang="zh-CN" altLang="en-US" sz="2400" b="1" dirty="0"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20734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99B44403-76E1-4431-B5BA-F370C0D5D402}"/>
              </a:ext>
            </a:extLst>
          </p:cNvPr>
          <p:cNvSpPr/>
          <p:nvPr/>
        </p:nvSpPr>
        <p:spPr>
          <a:xfrm>
            <a:off x="8469960" y="6557918"/>
            <a:ext cx="674040" cy="300082"/>
          </a:xfrm>
          <a:custGeom>
            <a:avLst/>
            <a:gdLst>
              <a:gd name="connsiteX0" fmla="*/ 1365956 w 1682888"/>
              <a:gd name="connsiteY0" fmla="*/ 0 h 1616490"/>
              <a:gd name="connsiteX1" fmla="*/ 1641244 w 1682888"/>
              <a:gd name="connsiteY1" fmla="*/ 27752 h 1616490"/>
              <a:gd name="connsiteX2" fmla="*/ 1682888 w 1682888"/>
              <a:gd name="connsiteY2" fmla="*/ 38459 h 1616490"/>
              <a:gd name="connsiteX3" fmla="*/ 1682888 w 1682888"/>
              <a:gd name="connsiteY3" fmla="*/ 1616490 h 1616490"/>
              <a:gd name="connsiteX4" fmla="*/ 23974 w 1682888"/>
              <a:gd name="connsiteY4" fmla="*/ 1616490 h 1616490"/>
              <a:gd name="connsiteX5" fmla="*/ 7052 w 1682888"/>
              <a:gd name="connsiteY5" fmla="*/ 1505617 h 1616490"/>
              <a:gd name="connsiteX6" fmla="*/ 0 w 1682888"/>
              <a:gd name="connsiteY6" fmla="*/ 1365956 h 1616490"/>
              <a:gd name="connsiteX7" fmla="*/ 1365956 w 1682888"/>
              <a:gd name="connsiteY7" fmla="*/ 0 h 161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2888" h="1616490">
                <a:moveTo>
                  <a:pt x="1365956" y="0"/>
                </a:moveTo>
                <a:cubicBezTo>
                  <a:pt x="1460256" y="0"/>
                  <a:pt x="1552323" y="9556"/>
                  <a:pt x="1641244" y="27752"/>
                </a:cubicBezTo>
                <a:lnTo>
                  <a:pt x="1682888" y="38459"/>
                </a:lnTo>
                <a:lnTo>
                  <a:pt x="1682888" y="1616490"/>
                </a:lnTo>
                <a:lnTo>
                  <a:pt x="23974" y="1616490"/>
                </a:lnTo>
                <a:lnTo>
                  <a:pt x="7052" y="1505617"/>
                </a:lnTo>
                <a:cubicBezTo>
                  <a:pt x="2389" y="1459698"/>
                  <a:pt x="0" y="1413106"/>
                  <a:pt x="0" y="1365956"/>
                </a:cubicBezTo>
                <a:cubicBezTo>
                  <a:pt x="0" y="611559"/>
                  <a:pt x="611559" y="0"/>
                  <a:pt x="13659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35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F164A79-75F4-416C-98CD-00EAA176E723}"/>
              </a:ext>
            </a:extLst>
          </p:cNvPr>
          <p:cNvSpPr txBox="1"/>
          <p:nvPr/>
        </p:nvSpPr>
        <p:spPr>
          <a:xfrm rot="16200000">
            <a:off x="3744810" y="-1070685"/>
            <a:ext cx="1015663" cy="41471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5400" b="1" dirty="0">
                <a:latin typeface="Bahnschrift Condensed" panose="020B0502040204020203" pitchFamily="34" charset="0"/>
                <a:ea typeface="STXinwei" panose="02010800040101010101" pitchFamily="2" charset="-122"/>
              </a:rPr>
              <a:t>Contents</a:t>
            </a:r>
            <a:endParaRPr lang="zh-CN" altLang="en-US" sz="5400" b="1" dirty="0">
              <a:latin typeface="Bahnschrift Condensed" panose="020B0502040204020203" pitchFamily="34" charset="0"/>
              <a:ea typeface="STXinwei" panose="02010800040101010101" pitchFamily="2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8D83E26-6C4C-43BE-BFBC-A3F40388E52E}"/>
              </a:ext>
            </a:extLst>
          </p:cNvPr>
          <p:cNvSpPr/>
          <p:nvPr/>
        </p:nvSpPr>
        <p:spPr>
          <a:xfrm>
            <a:off x="8151389" y="150041"/>
            <a:ext cx="402854" cy="42197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 sz="1350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763896EF-0C14-4A90-85E4-D30D8B182E52}"/>
              </a:ext>
            </a:extLst>
          </p:cNvPr>
          <p:cNvSpPr/>
          <p:nvPr/>
        </p:nvSpPr>
        <p:spPr>
          <a:xfrm>
            <a:off x="8352816" y="0"/>
            <a:ext cx="791183" cy="300082"/>
          </a:xfrm>
          <a:custGeom>
            <a:avLst/>
            <a:gdLst>
              <a:gd name="connsiteX0" fmla="*/ 0 w 1975360"/>
              <a:gd name="connsiteY0" fmla="*/ 0 h 850364"/>
              <a:gd name="connsiteX1" fmla="*/ 1975360 w 1975360"/>
              <a:gd name="connsiteY1" fmla="*/ 0 h 850364"/>
              <a:gd name="connsiteX2" fmla="*/ 1970376 w 1975360"/>
              <a:gd name="connsiteY2" fmla="*/ 49444 h 850364"/>
              <a:gd name="connsiteX3" fmla="*/ 987680 w 1975360"/>
              <a:gd name="connsiteY3" fmla="*/ 850364 h 850364"/>
              <a:gd name="connsiteX4" fmla="*/ 4984 w 1975360"/>
              <a:gd name="connsiteY4" fmla="*/ 49444 h 85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5360" h="850364">
                <a:moveTo>
                  <a:pt x="0" y="0"/>
                </a:moveTo>
                <a:lnTo>
                  <a:pt x="1975360" y="0"/>
                </a:lnTo>
                <a:lnTo>
                  <a:pt x="1970376" y="49444"/>
                </a:lnTo>
                <a:cubicBezTo>
                  <a:pt x="1876843" y="506528"/>
                  <a:pt x="1472415" y="850364"/>
                  <a:pt x="987680" y="850364"/>
                </a:cubicBezTo>
                <a:cubicBezTo>
                  <a:pt x="502945" y="850364"/>
                  <a:pt x="98517" y="506528"/>
                  <a:pt x="4984" y="494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0AA85BA-CAC4-AC9E-4F7F-C9300B43394A}"/>
              </a:ext>
            </a:extLst>
          </p:cNvPr>
          <p:cNvGrpSpPr/>
          <p:nvPr/>
        </p:nvGrpSpPr>
        <p:grpSpPr>
          <a:xfrm>
            <a:off x="1441738" y="2197088"/>
            <a:ext cx="5705296" cy="512534"/>
            <a:chOff x="2755531" y="2165557"/>
            <a:chExt cx="5705296" cy="512534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7792C430-7CC7-41AC-8005-7B8460E0219A}"/>
                </a:ext>
              </a:extLst>
            </p:cNvPr>
            <p:cNvSpPr/>
            <p:nvPr/>
          </p:nvSpPr>
          <p:spPr>
            <a:xfrm>
              <a:off x="2755531" y="2165557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01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FD37DCC-9CFB-4DA6-A135-57B721E0B97C}"/>
                </a:ext>
              </a:extLst>
            </p:cNvPr>
            <p:cNvSpPr txBox="1"/>
            <p:nvPr/>
          </p:nvSpPr>
          <p:spPr>
            <a:xfrm>
              <a:off x="3429703" y="2216426"/>
              <a:ext cx="50311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75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rPr>
                <a:t>Background</a:t>
              </a:r>
              <a:endParaRPr lang="zh-CN" altLang="en-US" sz="2400" b="1" dirty="0">
                <a:solidFill>
                  <a:schemeClr val="bg1">
                    <a:lumMod val="75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FF83AD38-2CF0-3B6B-2236-B2B4E1F5D199}"/>
              </a:ext>
            </a:extLst>
          </p:cNvPr>
          <p:cNvGrpSpPr/>
          <p:nvPr/>
        </p:nvGrpSpPr>
        <p:grpSpPr>
          <a:xfrm>
            <a:off x="1441737" y="2920414"/>
            <a:ext cx="6031118" cy="512534"/>
            <a:chOff x="2755530" y="2955611"/>
            <a:chExt cx="6031118" cy="512534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18A0739B-8E8E-4136-B2D3-BB8A161E6D50}"/>
                </a:ext>
              </a:extLst>
            </p:cNvPr>
            <p:cNvSpPr/>
            <p:nvPr/>
          </p:nvSpPr>
          <p:spPr>
            <a:xfrm>
              <a:off x="2755530" y="2955611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02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28F20548-A330-4882-885D-CE4D5F63801A}"/>
                </a:ext>
              </a:extLst>
            </p:cNvPr>
            <p:cNvSpPr txBox="1"/>
            <p:nvPr/>
          </p:nvSpPr>
          <p:spPr>
            <a:xfrm>
              <a:off x="3429703" y="3006480"/>
              <a:ext cx="53569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75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rPr>
                <a:t>Development of the LEGEND system </a:t>
              </a:r>
              <a:endParaRPr lang="zh-CN" altLang="en-US" sz="2400" b="1" dirty="0">
                <a:solidFill>
                  <a:schemeClr val="bg1">
                    <a:lumMod val="75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F8F99E2-055E-54E5-7084-4CCFFFF936CF}"/>
              </a:ext>
            </a:extLst>
          </p:cNvPr>
          <p:cNvGrpSpPr/>
          <p:nvPr/>
        </p:nvGrpSpPr>
        <p:grpSpPr>
          <a:xfrm>
            <a:off x="1441737" y="3643740"/>
            <a:ext cx="7028216" cy="512534"/>
            <a:chOff x="2755530" y="3695748"/>
            <a:chExt cx="6352626" cy="512534"/>
          </a:xfrm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F9A41AE3-DD73-46F6-B686-280227F5AA9B}"/>
                </a:ext>
              </a:extLst>
            </p:cNvPr>
            <p:cNvSpPr/>
            <p:nvPr/>
          </p:nvSpPr>
          <p:spPr>
            <a:xfrm>
              <a:off x="2755530" y="3695748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03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429163C2-812C-4855-9155-EADDD7C2F447}"/>
                </a:ext>
              </a:extLst>
            </p:cNvPr>
            <p:cNvSpPr txBox="1"/>
            <p:nvPr/>
          </p:nvSpPr>
          <p:spPr>
            <a:xfrm>
              <a:off x="3429702" y="3746617"/>
              <a:ext cx="567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STXinwei" panose="02010800040101010101" pitchFamily="2" charset="-122"/>
                  <a:ea typeface="STXinwei" panose="02010800040101010101" pitchFamily="2" charset="-122"/>
                </a:rPr>
                <a:t>Test experiments of short-lived Fr and Tl </a:t>
              </a:r>
              <a:endParaRPr lang="zh-CN" altLang="en-US" sz="2400" b="1" dirty="0"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sp>
        <p:nvSpPr>
          <p:cNvPr id="63" name="矩形 62">
            <a:extLst>
              <a:ext uri="{FF2B5EF4-FFF2-40B4-BE49-F238E27FC236}">
                <a16:creationId xmlns:a16="http://schemas.microsoft.com/office/drawing/2014/main" id="{72F932CD-A8CD-440D-BC2B-3EEBD38EB96F}"/>
              </a:ext>
            </a:extLst>
          </p:cNvPr>
          <p:cNvSpPr/>
          <p:nvPr/>
        </p:nvSpPr>
        <p:spPr>
          <a:xfrm>
            <a:off x="0" y="3278959"/>
            <a:ext cx="369377" cy="3000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rgbClr val="2056FF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 sz="1350"/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160F77F6-1119-4295-A373-5BFF56E8C469}"/>
              </a:ext>
            </a:extLst>
          </p:cNvPr>
          <p:cNvCxnSpPr>
            <a:cxnSpLocks/>
          </p:cNvCxnSpPr>
          <p:nvPr/>
        </p:nvCxnSpPr>
        <p:spPr>
          <a:xfrm>
            <a:off x="1005072" y="2558737"/>
            <a:ext cx="0" cy="260760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67436E7C-5F07-D2FA-AD09-A81801E91517}"/>
              </a:ext>
            </a:extLst>
          </p:cNvPr>
          <p:cNvGrpSpPr/>
          <p:nvPr/>
        </p:nvGrpSpPr>
        <p:grpSpPr>
          <a:xfrm>
            <a:off x="1441737" y="5166343"/>
            <a:ext cx="5768359" cy="512534"/>
            <a:chOff x="2755531" y="4335535"/>
            <a:chExt cx="4947635" cy="512534"/>
          </a:xfrm>
        </p:grpSpPr>
        <p:sp>
          <p:nvSpPr>
            <p:cNvPr id="14" name="矩形: 圆角 34">
              <a:extLst>
                <a:ext uri="{FF2B5EF4-FFF2-40B4-BE49-F238E27FC236}">
                  <a16:creationId xmlns:a16="http://schemas.microsoft.com/office/drawing/2014/main" id="{7792C430-7CC7-41AC-8005-7B8460E0219A}"/>
                </a:ext>
              </a:extLst>
            </p:cNvPr>
            <p:cNvSpPr/>
            <p:nvPr/>
          </p:nvSpPr>
          <p:spPr>
            <a:xfrm>
              <a:off x="2755531" y="4335535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05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15" name="文本框 8">
              <a:extLst>
                <a:ext uri="{FF2B5EF4-FFF2-40B4-BE49-F238E27FC236}">
                  <a16:creationId xmlns:a16="http://schemas.microsoft.com/office/drawing/2014/main" id="{3FD37DCC-9CFB-4DA6-A135-57B721E0B97C}"/>
                </a:ext>
              </a:extLst>
            </p:cNvPr>
            <p:cNvSpPr txBox="1"/>
            <p:nvPr/>
          </p:nvSpPr>
          <p:spPr>
            <a:xfrm>
              <a:off x="3429703" y="4386404"/>
              <a:ext cx="4273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75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rPr>
                <a:t>Future plan</a:t>
              </a:r>
              <a:endParaRPr lang="zh-CN" altLang="en-US" sz="2400" b="1" dirty="0">
                <a:solidFill>
                  <a:schemeClr val="bg1">
                    <a:lumMod val="75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C4C8ED8-77D2-452E-9488-3E33DED2D2E9}"/>
              </a:ext>
            </a:extLst>
          </p:cNvPr>
          <p:cNvGrpSpPr/>
          <p:nvPr/>
        </p:nvGrpSpPr>
        <p:grpSpPr>
          <a:xfrm>
            <a:off x="1441737" y="4366817"/>
            <a:ext cx="7028216" cy="512534"/>
            <a:chOff x="2755530" y="3695748"/>
            <a:chExt cx="6352626" cy="512534"/>
          </a:xfrm>
        </p:grpSpPr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7FEABC54-61B0-485B-9971-3D08B2195B86}"/>
                </a:ext>
              </a:extLst>
            </p:cNvPr>
            <p:cNvSpPr/>
            <p:nvPr/>
          </p:nvSpPr>
          <p:spPr>
            <a:xfrm>
              <a:off x="2755530" y="3695748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04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4763CA67-D049-4BB7-88C7-9F671948BC4B}"/>
                </a:ext>
              </a:extLst>
            </p:cNvPr>
            <p:cNvSpPr txBox="1"/>
            <p:nvPr/>
          </p:nvSpPr>
          <p:spPr>
            <a:xfrm>
              <a:off x="3429702" y="3746617"/>
              <a:ext cx="567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75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rPr>
                <a:t>First experiments of Nh at IMP</a:t>
              </a:r>
              <a:endParaRPr lang="zh-CN" altLang="en-US" sz="2400" b="1" dirty="0">
                <a:solidFill>
                  <a:schemeClr val="bg1">
                    <a:lumMod val="75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537148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Test of LEGEND system with Fr and Tl at SHANS, IMP</a:t>
            </a:r>
            <a:endParaRPr lang="zh-CN" altLang="en-US" b="1" dirty="0">
              <a:solidFill>
                <a:srgbClr val="FFC000"/>
              </a:solidFill>
              <a:latin typeface="Book Antiqua" panose="02040602050305030304" pitchFamily="18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7" name="Picture 4" descr="实验装置1">
            <a:extLst>
              <a:ext uri="{FF2B5EF4-FFF2-40B4-BE49-F238E27FC236}">
                <a16:creationId xmlns:a16="http://schemas.microsoft.com/office/drawing/2014/main" id="{50D7722D-3C68-4289-8588-78112C014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72000" y="1790598"/>
            <a:ext cx="5400000" cy="377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8100"/>
          </a:effectLst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144DD3C-ED7B-4D03-AA8C-9502956E2531}"/>
              </a:ext>
            </a:extLst>
          </p:cNvPr>
          <p:cNvSpPr txBox="1"/>
          <p:nvPr/>
        </p:nvSpPr>
        <p:spPr>
          <a:xfrm>
            <a:off x="1658319" y="1006220"/>
            <a:ext cx="5873857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SHANS @ IMP China </a:t>
            </a: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(15</a:t>
            </a:r>
            <a:r>
              <a:rPr lang="en-US" altLang="zh-CN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—30</a:t>
            </a:r>
            <a:r>
              <a:rPr lang="en-US" altLang="zh-CN" sz="1600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zh-CN" sz="1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July 2023)</a:t>
            </a:r>
            <a:endParaRPr lang="en-US" altLang="zh-C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箭头: 右 15">
            <a:extLst>
              <a:ext uri="{FF2B5EF4-FFF2-40B4-BE49-F238E27FC236}">
                <a16:creationId xmlns:a16="http://schemas.microsoft.com/office/drawing/2014/main" id="{930A4A81-87F4-4167-AAAF-33065AF8CE3C}"/>
              </a:ext>
            </a:extLst>
          </p:cNvPr>
          <p:cNvSpPr/>
          <p:nvPr/>
        </p:nvSpPr>
        <p:spPr>
          <a:xfrm rot="18934737">
            <a:off x="1345877" y="5362236"/>
            <a:ext cx="1265695" cy="248941"/>
          </a:xfrm>
          <a:prstGeom prst="right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A9DC5A5-4F28-461D-A1EC-94FBD6B65415}"/>
              </a:ext>
            </a:extLst>
          </p:cNvPr>
          <p:cNvSpPr txBox="1"/>
          <p:nvPr/>
        </p:nvSpPr>
        <p:spPr>
          <a:xfrm>
            <a:off x="646111" y="5868957"/>
            <a:ext cx="14766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Ion beam from SFC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箭头: 右 24">
            <a:extLst>
              <a:ext uri="{FF2B5EF4-FFF2-40B4-BE49-F238E27FC236}">
                <a16:creationId xmlns:a16="http://schemas.microsoft.com/office/drawing/2014/main" id="{6DBA644A-F499-4305-8217-D8E964EB5F1F}"/>
              </a:ext>
            </a:extLst>
          </p:cNvPr>
          <p:cNvSpPr/>
          <p:nvPr/>
        </p:nvSpPr>
        <p:spPr>
          <a:xfrm rot="569594">
            <a:off x="1357558" y="3315485"/>
            <a:ext cx="1777738" cy="248941"/>
          </a:xfrm>
          <a:prstGeom prst="right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D0F2BF9-5198-44A0-8181-5B333AD361B3}"/>
              </a:ext>
            </a:extLst>
          </p:cNvPr>
          <p:cNvSpPr txBox="1"/>
          <p:nvPr/>
        </p:nvSpPr>
        <p:spPr>
          <a:xfrm>
            <a:off x="330655" y="3032790"/>
            <a:ext cx="1117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chamber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箭头: 右 26">
            <a:extLst>
              <a:ext uri="{FF2B5EF4-FFF2-40B4-BE49-F238E27FC236}">
                <a16:creationId xmlns:a16="http://schemas.microsoft.com/office/drawing/2014/main" id="{E2F80A57-DE88-41A7-BCC9-EC635C5FB156}"/>
              </a:ext>
            </a:extLst>
          </p:cNvPr>
          <p:cNvSpPr/>
          <p:nvPr/>
        </p:nvSpPr>
        <p:spPr>
          <a:xfrm rot="13828075">
            <a:off x="3205205" y="5377707"/>
            <a:ext cx="1265695" cy="248941"/>
          </a:xfrm>
          <a:prstGeom prst="right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DE82E3A7-6E18-4928-A4A5-208190EF1F6D}"/>
              </a:ext>
            </a:extLst>
          </p:cNvPr>
          <p:cNvSpPr txBox="1"/>
          <p:nvPr/>
        </p:nvSpPr>
        <p:spPr>
          <a:xfrm>
            <a:off x="3449631" y="5978890"/>
            <a:ext cx="17744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Differential pumping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A473D189-DE1F-4FFD-B689-8D7EA44394EA}"/>
              </a:ext>
            </a:extLst>
          </p:cNvPr>
          <p:cNvSpPr txBox="1"/>
          <p:nvPr/>
        </p:nvSpPr>
        <p:spPr>
          <a:xfrm>
            <a:off x="2246427" y="1440194"/>
            <a:ext cx="45823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QDQQ; He gas @ 60 Pa</a:t>
            </a:r>
            <a:endParaRPr lang="zh-CN" altLang="en-US" dirty="0"/>
          </a:p>
        </p:txBody>
      </p:sp>
      <p:sp>
        <p:nvSpPr>
          <p:cNvPr id="31" name="箭头: 右 30">
            <a:extLst>
              <a:ext uri="{FF2B5EF4-FFF2-40B4-BE49-F238E27FC236}">
                <a16:creationId xmlns:a16="http://schemas.microsoft.com/office/drawing/2014/main" id="{443160A3-5A56-4807-A7CC-9AE8CA382E97}"/>
              </a:ext>
            </a:extLst>
          </p:cNvPr>
          <p:cNvSpPr/>
          <p:nvPr/>
        </p:nvSpPr>
        <p:spPr>
          <a:xfrm rot="13593357">
            <a:off x="6721458" y="2879322"/>
            <a:ext cx="1265695" cy="248941"/>
          </a:xfrm>
          <a:prstGeom prst="rightArrow">
            <a:avLst/>
          </a:prstGeom>
          <a:solidFill>
            <a:srgbClr val="FF000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67595F4-116B-4508-901F-C4AA842F4096}"/>
              </a:ext>
            </a:extLst>
          </p:cNvPr>
          <p:cNvSpPr txBox="1"/>
          <p:nvPr/>
        </p:nvSpPr>
        <p:spPr>
          <a:xfrm>
            <a:off x="7532176" y="3462290"/>
            <a:ext cx="1188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Focal plane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2EE8945-7CD7-4F4F-B378-12A0C34D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21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4396826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4468551-71F4-4D91-802F-223EEA1A0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4307" y="1246572"/>
            <a:ext cx="3240000" cy="262467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312A7AB-E864-4DDE-9476-C2C2C1099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4469" y="4219918"/>
            <a:ext cx="3534076" cy="263100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Synthesis of short-lived Fr and Tl isotopes</a:t>
            </a:r>
            <a:endParaRPr lang="zh-CN" altLang="en-US" dirty="0">
              <a:solidFill>
                <a:srgbClr val="FFC000"/>
              </a:solidFill>
              <a:latin typeface="Book Antiqua" panose="02040602050305030304" pitchFamily="18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144DD3C-ED7B-4D03-AA8C-9502956E2531}"/>
              </a:ext>
            </a:extLst>
          </p:cNvPr>
          <p:cNvSpPr txBox="1"/>
          <p:nvPr/>
        </p:nvSpPr>
        <p:spPr>
          <a:xfrm>
            <a:off x="0" y="974912"/>
            <a:ext cx="4541474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 and Eu targets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974B34F-CDEF-4D11-B94E-ED8ACA1D0FB3}"/>
              </a:ext>
            </a:extLst>
          </p:cNvPr>
          <p:cNvSpPr txBox="1"/>
          <p:nvPr/>
        </p:nvSpPr>
        <p:spPr>
          <a:xfrm>
            <a:off x="4479016" y="974912"/>
            <a:ext cx="4664983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169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Tm(</a:t>
            </a:r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Ar,4n)</a:t>
            </a:r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205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 @ 180 MeV &amp; 0.7 p</a:t>
            </a:r>
            <a:r>
              <a:rPr lang="el-GR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207C5B64-B0BA-4E3E-90C1-AC6EF91C1F0D}"/>
              </a:ext>
            </a:extLst>
          </p:cNvPr>
          <p:cNvSpPr txBox="1"/>
          <p:nvPr/>
        </p:nvSpPr>
        <p:spPr>
          <a:xfrm>
            <a:off x="4479017" y="3871250"/>
            <a:ext cx="4664983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Eu(</a:t>
            </a:r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Ar,5n)</a:t>
            </a:r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184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 @ 181 MeV &amp; 0.8 p</a:t>
            </a:r>
            <a:r>
              <a:rPr lang="el-GR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651A489-5578-4C78-A2C0-0CF96ADD5EC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669" r="21653"/>
          <a:stretch/>
        </p:blipFill>
        <p:spPr>
          <a:xfrm rot="16200000">
            <a:off x="1265046" y="423296"/>
            <a:ext cx="1965559" cy="4320000"/>
          </a:xfrm>
          <a:prstGeom prst="rect">
            <a:avLst/>
          </a:prstGeom>
        </p:spPr>
      </p:pic>
      <p:graphicFrame>
        <p:nvGraphicFramePr>
          <p:cNvPr id="2" name="表格 2">
            <a:extLst>
              <a:ext uri="{FF2B5EF4-FFF2-40B4-BE49-F238E27FC236}">
                <a16:creationId xmlns:a16="http://schemas.microsoft.com/office/drawing/2014/main" id="{2C8654F9-E382-45B0-BDE0-EAE645A4E5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2625678"/>
              </p:ext>
            </p:extLst>
          </p:nvPr>
        </p:nvGraphicFramePr>
        <p:xfrm>
          <a:off x="87824" y="4627680"/>
          <a:ext cx="4453650" cy="183614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890730">
                  <a:extLst>
                    <a:ext uri="{9D8B030D-6E8A-4147-A177-3AD203B41FA5}">
                      <a16:colId xmlns:a16="http://schemas.microsoft.com/office/drawing/2014/main" val="3645926010"/>
                    </a:ext>
                  </a:extLst>
                </a:gridCol>
                <a:gridCol w="890730">
                  <a:extLst>
                    <a:ext uri="{9D8B030D-6E8A-4147-A177-3AD203B41FA5}">
                      <a16:colId xmlns:a16="http://schemas.microsoft.com/office/drawing/2014/main" val="3410151268"/>
                    </a:ext>
                  </a:extLst>
                </a:gridCol>
                <a:gridCol w="890730">
                  <a:extLst>
                    <a:ext uri="{9D8B030D-6E8A-4147-A177-3AD203B41FA5}">
                      <a16:colId xmlns:a16="http://schemas.microsoft.com/office/drawing/2014/main" val="183339569"/>
                    </a:ext>
                  </a:extLst>
                </a:gridCol>
                <a:gridCol w="890730">
                  <a:extLst>
                    <a:ext uri="{9D8B030D-6E8A-4147-A177-3AD203B41FA5}">
                      <a16:colId xmlns:a16="http://schemas.microsoft.com/office/drawing/2014/main" val="1146483070"/>
                    </a:ext>
                  </a:extLst>
                </a:gridCol>
                <a:gridCol w="890730">
                  <a:extLst>
                    <a:ext uri="{9D8B030D-6E8A-4147-A177-3AD203B41FA5}">
                      <a16:colId xmlns:a16="http://schemas.microsoft.com/office/drawing/2014/main" val="980910195"/>
                    </a:ext>
                  </a:extLst>
                </a:gridCol>
              </a:tblGrid>
              <a:tr h="215923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4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14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14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zh-CN" altLang="en-US" sz="14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>
                        <a:alpha val="7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solidFill>
                            <a:srgbClr val="FFC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zh-CN" altLang="en-US" sz="1400" dirty="0">
                        <a:solidFill>
                          <a:srgbClr val="FFC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002060">
                        <a:alpha val="7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0339147"/>
                  </a:ext>
                </a:extLst>
              </a:tr>
              <a:tr h="3377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169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151/153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151/153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151/153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91582331"/>
                  </a:ext>
                </a:extLst>
              </a:tr>
              <a:tr h="3377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</a:t>
                      </a:r>
                      <a:r>
                        <a:rPr lang="en-US" altLang="zh-CN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zh-CN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14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Tm</a:t>
                      </a:r>
                      <a:r>
                        <a:rPr lang="en-US" altLang="zh-CN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zh-CN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14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</a:t>
                      </a:r>
                      <a:r>
                        <a:rPr lang="en-US" altLang="zh-CN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zh-CN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14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</a:t>
                      </a:r>
                      <a:r>
                        <a:rPr lang="en-US" altLang="zh-CN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zh-CN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14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Eu</a:t>
                      </a:r>
                      <a:r>
                        <a:rPr lang="en-US" altLang="zh-CN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</a:t>
                      </a:r>
                      <a:r>
                        <a:rPr lang="en-US" altLang="zh-CN" sz="1400" baseline="-25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zh-CN" altLang="en-US" sz="1400" baseline="-25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6280749"/>
                  </a:ext>
                </a:extLst>
              </a:tr>
              <a:tr h="3377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0.521</a:t>
                      </a:r>
                    </a:p>
                    <a:p>
                      <a:pPr algn="ctr"/>
                      <a:r>
                        <a:rPr lang="en-US" altLang="zh-CN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mg/cm</a:t>
                      </a:r>
                      <a:r>
                        <a:rPr lang="en-US" altLang="zh-CN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0.524</a:t>
                      </a:r>
                    </a:p>
                    <a:p>
                      <a:pPr algn="ctr"/>
                      <a:r>
                        <a:rPr lang="en-US" altLang="zh-CN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mg/cm</a:t>
                      </a:r>
                      <a:r>
                        <a:rPr lang="en-US" altLang="zh-CN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0.565</a:t>
                      </a:r>
                    </a:p>
                    <a:p>
                      <a:pPr algn="ctr"/>
                      <a:r>
                        <a:rPr lang="en-US" altLang="zh-CN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mg/cm</a:t>
                      </a:r>
                      <a:r>
                        <a:rPr lang="en-US" altLang="zh-CN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0.557</a:t>
                      </a:r>
                    </a:p>
                    <a:p>
                      <a:pPr algn="ctr"/>
                      <a:r>
                        <a:rPr lang="en-US" altLang="zh-CN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mg/cm</a:t>
                      </a:r>
                      <a:r>
                        <a:rPr lang="en-US" altLang="zh-CN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0.564</a:t>
                      </a:r>
                    </a:p>
                    <a:p>
                      <a:pPr algn="ctr"/>
                      <a:r>
                        <a:rPr lang="en-US" altLang="zh-CN" sz="1400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mg/cm</a:t>
                      </a:r>
                      <a:r>
                        <a:rPr lang="en-US" altLang="zh-CN" sz="1400" baseline="300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zh-CN" altLang="en-US" sz="1400" baseline="30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0351156"/>
                  </a:ext>
                </a:extLst>
              </a:tr>
              <a:tr h="337727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 (2</a:t>
                      </a:r>
                      <a:r>
                        <a:rPr kumimoji="0" lang="el-GR" altLang="zh-CN" sz="14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μ</a:t>
                      </a:r>
                      <a:r>
                        <a:rPr kumimoji="0" lang="en-US" altLang="zh-CN" sz="14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m)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 (2</a:t>
                      </a:r>
                      <a:r>
                        <a:rPr kumimoji="0" lang="el-GR" altLang="zh-CN" sz="14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μ</a:t>
                      </a:r>
                      <a:r>
                        <a:rPr kumimoji="0" lang="en-US" altLang="zh-CN" sz="14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m)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 (2</a:t>
                      </a:r>
                      <a:r>
                        <a:rPr kumimoji="0" lang="el-GR" altLang="zh-CN" sz="14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μ</a:t>
                      </a:r>
                      <a:r>
                        <a:rPr kumimoji="0" lang="en-US" altLang="zh-CN" sz="14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m)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 (2</a:t>
                      </a:r>
                      <a:r>
                        <a:rPr kumimoji="0" lang="el-GR" altLang="zh-CN" sz="14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μ</a:t>
                      </a:r>
                      <a:r>
                        <a:rPr kumimoji="0" lang="en-US" altLang="zh-CN" sz="14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m)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 (9</a:t>
                      </a:r>
                      <a:r>
                        <a:rPr kumimoji="0" lang="el-GR" altLang="zh-CN" sz="14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μ</a:t>
                      </a:r>
                      <a:r>
                        <a:rPr kumimoji="0" lang="en-US" altLang="zh-CN" sz="140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等线" panose="02010600030101010101" pitchFamily="2" charset="-122"/>
                          <a:cs typeface="Arial" panose="020B0604020202020204" pitchFamily="34" charset="0"/>
                        </a:rPr>
                        <a:t>m)</a:t>
                      </a:r>
                      <a:endParaRPr lang="zh-CN" altLang="en-US" sz="1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6700675"/>
                  </a:ext>
                </a:extLst>
              </a:tr>
            </a:tbl>
          </a:graphicData>
        </a:graphic>
      </p:graphicFrame>
      <p:sp>
        <p:nvSpPr>
          <p:cNvPr id="19" name="文本框 18">
            <a:extLst>
              <a:ext uri="{FF2B5EF4-FFF2-40B4-BE49-F238E27FC236}">
                <a16:creationId xmlns:a16="http://schemas.microsoft.com/office/drawing/2014/main" id="{5D253A5C-0CCB-48FF-9F62-5F113CF2D01D}"/>
              </a:ext>
            </a:extLst>
          </p:cNvPr>
          <p:cNvSpPr txBox="1"/>
          <p:nvPr/>
        </p:nvSpPr>
        <p:spPr>
          <a:xfrm>
            <a:off x="25364" y="3773712"/>
            <a:ext cx="44536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 and Eu targets were prepared by molecular plating with the efficiency &gt;99%.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745B21C8-295E-4EA1-A11F-A13B67D5B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22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37527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C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Irradiation room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144DD3C-ED7B-4D03-AA8C-9502956E2531}"/>
              </a:ext>
            </a:extLst>
          </p:cNvPr>
          <p:cNvSpPr txBox="1"/>
          <p:nvPr/>
        </p:nvSpPr>
        <p:spPr>
          <a:xfrm>
            <a:off x="23914" y="990604"/>
            <a:ext cx="4541474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LEGEND @ SHANS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A83EA4B-36EB-4962-B556-2F2C7FC67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39" y="1440224"/>
            <a:ext cx="4320000" cy="28800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C6322DE-7A94-4F8E-B0ED-819FB897E7FB}"/>
              </a:ext>
            </a:extLst>
          </p:cNvPr>
          <p:cNvSpPr txBox="1"/>
          <p:nvPr/>
        </p:nvSpPr>
        <p:spPr>
          <a:xfrm>
            <a:off x="4602525" y="990604"/>
            <a:ext cx="4541474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LEGEND Control System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69D2197-FE60-4E37-8092-9A9970B95B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62" y="1440224"/>
            <a:ext cx="4320000" cy="486000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99C2B22-12EE-4D33-AC6E-15FCE04D58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08"/>
          <a:stretch/>
        </p:blipFill>
        <p:spPr>
          <a:xfrm>
            <a:off x="2252996" y="4689940"/>
            <a:ext cx="2240061" cy="1618100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D59503D-287F-4207-9174-7819B93820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8" y="4689556"/>
            <a:ext cx="2160000" cy="1618101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id="{81BBBE65-BEB5-4B40-8A5D-049E1E73F477}"/>
              </a:ext>
            </a:extLst>
          </p:cNvPr>
          <p:cNvSpPr txBox="1"/>
          <p:nvPr/>
        </p:nvSpPr>
        <p:spPr>
          <a:xfrm>
            <a:off x="155018" y="4400512"/>
            <a:ext cx="2028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GCS</a:t>
            </a:r>
            <a:endParaRPr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06BD7EB-0189-4717-888E-843C0C4C163D}"/>
              </a:ext>
            </a:extLst>
          </p:cNvPr>
          <p:cNvSpPr txBox="1"/>
          <p:nvPr/>
        </p:nvSpPr>
        <p:spPr>
          <a:xfrm>
            <a:off x="2358956" y="4400512"/>
            <a:ext cx="2028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LCS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CB30CB2-1B6D-4172-B94D-A628AEBF4A81}"/>
              </a:ext>
            </a:extLst>
          </p:cNvPr>
          <p:cNvSpPr txBox="1"/>
          <p:nvPr/>
        </p:nvSpPr>
        <p:spPr>
          <a:xfrm>
            <a:off x="2188974" y="6361000"/>
            <a:ext cx="4583722" cy="45653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Remote control is available!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A2233A4-F3AA-4401-898C-E1111414D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23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979600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5563CE41-AA03-43B7-9C31-DC5C43C4EC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05" t="8711" r="12896" b="4275"/>
          <a:stretch/>
        </p:blipFill>
        <p:spPr>
          <a:xfrm>
            <a:off x="3052246" y="4373392"/>
            <a:ext cx="2790344" cy="234698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Results</a:t>
            </a:r>
            <a:endParaRPr lang="zh-CN" altLang="en-US" dirty="0">
              <a:solidFill>
                <a:srgbClr val="FFC000"/>
              </a:solidFill>
              <a:latin typeface="Book Antiqua" panose="02040602050305030304" pitchFamily="18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144DD3C-ED7B-4D03-AA8C-9502956E2531}"/>
              </a:ext>
            </a:extLst>
          </p:cNvPr>
          <p:cNvSpPr txBox="1"/>
          <p:nvPr/>
        </p:nvSpPr>
        <p:spPr>
          <a:xfrm>
            <a:off x="2301262" y="1006220"/>
            <a:ext cx="4541474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169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Tm(</a:t>
            </a:r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Ar,xn)</a:t>
            </a:r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204-206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756CED-C864-4D35-A7C7-1325F66B5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24</a:t>
            </a:fld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FFFC98C-7077-4613-9ADE-9FAB8F5CA77A}"/>
              </a:ext>
            </a:extLst>
          </p:cNvPr>
          <p:cNvSpPr txBox="1"/>
          <p:nvPr/>
        </p:nvSpPr>
        <p:spPr>
          <a:xfrm>
            <a:off x="828546" y="1385389"/>
            <a:ext cx="3736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</a:rPr>
              <a:t>Bottom #1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908961E-D6E4-4765-9565-32B9B4107761}"/>
              </a:ext>
            </a:extLst>
          </p:cNvPr>
          <p:cNvSpPr txBox="1"/>
          <p:nvPr/>
        </p:nvSpPr>
        <p:spPr>
          <a:xfrm>
            <a:off x="4578614" y="1375552"/>
            <a:ext cx="3736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</a:rPr>
              <a:t>Upper limit: </a:t>
            </a:r>
            <a:r>
              <a:rPr lang="el-GR" altLang="zh-CN" dirty="0">
                <a:solidFill>
                  <a:srgbClr val="0000FF"/>
                </a:solidFill>
              </a:rPr>
              <a:t>Δ</a:t>
            </a:r>
            <a:r>
              <a:rPr lang="en-US" altLang="zh-CN" i="1" dirty="0" err="1">
                <a:solidFill>
                  <a:srgbClr val="0000FF"/>
                </a:solidFill>
              </a:rPr>
              <a:t>H</a:t>
            </a:r>
            <a:r>
              <a:rPr lang="en-US" altLang="zh-CN" baseline="-25000" dirty="0" err="1">
                <a:solidFill>
                  <a:srgbClr val="0000FF"/>
                </a:solidFill>
              </a:rPr>
              <a:t>ads</a:t>
            </a:r>
            <a:r>
              <a:rPr lang="en-US" altLang="zh-CN" dirty="0">
                <a:solidFill>
                  <a:srgbClr val="0000FF"/>
                </a:solidFill>
              </a:rPr>
              <a:t>(Fr) ≈ -76 kJ/mol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48CFDA71-1F2E-46D9-8F00-2FC36EA9CE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08408"/>
            <a:ext cx="3240000" cy="1788000"/>
          </a:xfrm>
          <a:prstGeom prst="rect">
            <a:avLst/>
          </a:prstGeom>
        </p:spPr>
      </p:pic>
      <p:sp>
        <p:nvSpPr>
          <p:cNvPr id="15" name="文本框 14">
            <a:extLst>
              <a:ext uri="{FF2B5EF4-FFF2-40B4-BE49-F238E27FC236}">
                <a16:creationId xmlns:a16="http://schemas.microsoft.com/office/drawing/2014/main" id="{8E037DA6-FE47-4F0E-816E-93ECDBD87F6C}"/>
              </a:ext>
            </a:extLst>
          </p:cNvPr>
          <p:cNvSpPr txBox="1"/>
          <p:nvPr/>
        </p:nvSpPr>
        <p:spPr>
          <a:xfrm>
            <a:off x="2550158" y="4008975"/>
            <a:ext cx="3736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</a:rPr>
              <a:t>Distribution of Fr and At on SiO</a:t>
            </a:r>
            <a:r>
              <a:rPr lang="en-US" altLang="zh-CN" baseline="-25000" dirty="0">
                <a:solidFill>
                  <a:srgbClr val="0000FF"/>
                </a:solidFill>
              </a:rPr>
              <a:t>2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9B4229C7-4DED-4ABF-AA44-291E8A51340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08" t="9177" r="5023" b="5709"/>
          <a:stretch/>
        </p:blipFill>
        <p:spPr>
          <a:xfrm>
            <a:off x="4908391" y="1689597"/>
            <a:ext cx="3077288" cy="236975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EBD086E-44DA-4A46-B9AE-044215FAD3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256" t="8937" r="11225" b="5077"/>
          <a:stretch/>
        </p:blipFill>
        <p:spPr>
          <a:xfrm>
            <a:off x="5842590" y="4383433"/>
            <a:ext cx="2923113" cy="2331813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07FAFAD-C025-5B41-BC15-437930C786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543" y="1695323"/>
            <a:ext cx="3361319" cy="232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6963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CF081BA-F198-4E53-8DBB-2AFF838383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96" b="4740"/>
          <a:stretch/>
        </p:blipFill>
        <p:spPr>
          <a:xfrm>
            <a:off x="4509027" y="4026537"/>
            <a:ext cx="3606273" cy="275667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1B78AE56-EC8E-4B2B-BCC7-94B0BDEE1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2156" y="1375552"/>
            <a:ext cx="3774971" cy="288800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BB9172B3-F9A2-458B-96EF-0D43081B3B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678" t="8393" r="10067" b="6870"/>
          <a:stretch/>
        </p:blipFill>
        <p:spPr>
          <a:xfrm>
            <a:off x="1055904" y="1621962"/>
            <a:ext cx="3123472" cy="2463353"/>
          </a:xfrm>
          <a:prstGeom prst="rect">
            <a:avLst/>
          </a:prstGeom>
        </p:spPr>
      </p:pic>
      <p:sp>
        <p:nvSpPr>
          <p:cNvPr id="22" name="文本框 21">
            <a:extLst>
              <a:ext uri="{FF2B5EF4-FFF2-40B4-BE49-F238E27FC236}">
                <a16:creationId xmlns:a16="http://schemas.microsoft.com/office/drawing/2014/main" id="{88DED3DA-F2AD-4B24-A331-6D5C19414D9A}"/>
              </a:ext>
            </a:extLst>
          </p:cNvPr>
          <p:cNvSpPr txBox="1"/>
          <p:nvPr/>
        </p:nvSpPr>
        <p:spPr>
          <a:xfrm>
            <a:off x="1429490" y="1680258"/>
            <a:ext cx="629276" cy="319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imes" panose="02020603050405020304" pitchFamily="18" charset="0"/>
                <a:cs typeface="Times" panose="02020603050405020304" pitchFamily="18" charset="0"/>
              </a:rPr>
              <a:t>8000s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Results</a:t>
            </a:r>
            <a:endParaRPr lang="zh-CN" altLang="en-US" dirty="0">
              <a:solidFill>
                <a:srgbClr val="FFC000"/>
              </a:solidFill>
              <a:latin typeface="Book Antiqua" panose="02040602050305030304" pitchFamily="18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756CED-C864-4D35-A7C7-1325F66B5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25</a:t>
            </a:fld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FFFC98C-7077-4613-9ADE-9FAB8F5CA77A}"/>
              </a:ext>
            </a:extLst>
          </p:cNvPr>
          <p:cNvSpPr txBox="1"/>
          <p:nvPr/>
        </p:nvSpPr>
        <p:spPr>
          <a:xfrm>
            <a:off x="828546" y="1385389"/>
            <a:ext cx="3736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</a:rPr>
              <a:t>Bottom #1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E037DA6-FE47-4F0E-816E-93ECDBD87F6C}"/>
              </a:ext>
            </a:extLst>
          </p:cNvPr>
          <p:cNvSpPr txBox="1"/>
          <p:nvPr/>
        </p:nvSpPr>
        <p:spPr>
          <a:xfrm>
            <a:off x="2550158" y="4008975"/>
            <a:ext cx="3736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</a:rPr>
              <a:t>Distribution of </a:t>
            </a:r>
            <a:r>
              <a:rPr lang="en-US" altLang="zh-CN" baseline="30000" dirty="0">
                <a:solidFill>
                  <a:srgbClr val="0000FF"/>
                </a:solidFill>
              </a:rPr>
              <a:t>185</a:t>
            </a:r>
            <a:r>
              <a:rPr lang="en-US" altLang="zh-CN" dirty="0">
                <a:solidFill>
                  <a:srgbClr val="0000FF"/>
                </a:solidFill>
              </a:rPr>
              <a:t>Tl and </a:t>
            </a:r>
            <a:r>
              <a:rPr lang="en-US" altLang="zh-CN" baseline="30000" dirty="0">
                <a:solidFill>
                  <a:srgbClr val="0000FF"/>
                </a:solidFill>
              </a:rPr>
              <a:t>185</a:t>
            </a:r>
            <a:r>
              <a:rPr lang="en-US" altLang="zh-CN" dirty="0">
                <a:solidFill>
                  <a:srgbClr val="0000FF"/>
                </a:solidFill>
              </a:rPr>
              <a:t>Hg</a:t>
            </a:r>
            <a:endParaRPr lang="en-US" altLang="zh-CN" baseline="-25000" dirty="0">
              <a:solidFill>
                <a:srgbClr val="0000FF"/>
              </a:solidFill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3B34B120-52B5-4D0B-B8A1-DF159649FF5F}"/>
              </a:ext>
            </a:extLst>
          </p:cNvPr>
          <p:cNvSpPr txBox="1"/>
          <p:nvPr/>
        </p:nvSpPr>
        <p:spPr>
          <a:xfrm>
            <a:off x="2301262" y="1006220"/>
            <a:ext cx="4541474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153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Eu(</a:t>
            </a:r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Ar,xn)</a:t>
            </a:r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182-185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Tl 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5DAE676-2228-4F66-9EB9-D91B2920AC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066" y="4330225"/>
            <a:ext cx="4001147" cy="2411600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8BB15FC0-5482-47E9-B9AD-82E9908287AF}"/>
              </a:ext>
            </a:extLst>
          </p:cNvPr>
          <p:cNvSpPr txBox="1"/>
          <p:nvPr/>
        </p:nvSpPr>
        <p:spPr>
          <a:xfrm>
            <a:off x="4578614" y="1367827"/>
            <a:ext cx="37368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</a:rPr>
              <a:t>Upper limit: </a:t>
            </a:r>
            <a:r>
              <a:rPr lang="el-GR" altLang="zh-CN" dirty="0">
                <a:solidFill>
                  <a:srgbClr val="0000FF"/>
                </a:solidFill>
              </a:rPr>
              <a:t>Δ</a:t>
            </a:r>
            <a:r>
              <a:rPr lang="en-US" altLang="zh-CN" i="1" dirty="0" err="1">
                <a:solidFill>
                  <a:srgbClr val="0000FF"/>
                </a:solidFill>
              </a:rPr>
              <a:t>H</a:t>
            </a:r>
            <a:r>
              <a:rPr lang="en-US" altLang="zh-CN" baseline="-25000" dirty="0" err="1">
                <a:solidFill>
                  <a:srgbClr val="0000FF"/>
                </a:solidFill>
              </a:rPr>
              <a:t>ads</a:t>
            </a:r>
            <a:r>
              <a:rPr lang="en-US" altLang="zh-CN" dirty="0">
                <a:solidFill>
                  <a:srgbClr val="0000FF"/>
                </a:solidFill>
              </a:rPr>
              <a:t>(Tl) ≈ -112 kJ/mol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EBD07364-C3D2-41B2-98AF-B86542FE0908}"/>
              </a:ext>
            </a:extLst>
          </p:cNvPr>
          <p:cNvSpPr/>
          <p:nvPr/>
        </p:nvSpPr>
        <p:spPr>
          <a:xfrm>
            <a:off x="3059349" y="3098723"/>
            <a:ext cx="930896" cy="716907"/>
          </a:xfrm>
          <a:prstGeom prst="rect">
            <a:avLst/>
          </a:prstGeom>
          <a:noFill/>
          <a:ln w="190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5652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>
            <a:extLst>
              <a:ext uri="{FF2B5EF4-FFF2-40B4-BE49-F238E27FC236}">
                <a16:creationId xmlns:a16="http://schemas.microsoft.com/office/drawing/2014/main" id="{BC50273C-3CD5-407F-A80F-A75F64032F64}"/>
              </a:ext>
            </a:extLst>
          </p:cNvPr>
          <p:cNvSpPr txBox="1"/>
          <p:nvPr/>
        </p:nvSpPr>
        <p:spPr>
          <a:xfrm>
            <a:off x="497841" y="0"/>
            <a:ext cx="8135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Arial" panose="020B0604020202020204" pitchFamily="34" charset="0"/>
                <a:ea typeface="STXinwei" panose="02010800040101010101" pitchFamily="2" charset="-122"/>
                <a:cs typeface="Arial" panose="020B0604020202020204" pitchFamily="34" charset="0"/>
              </a:rPr>
              <a:t>Test experiments of short-lived Fr and Tl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Results</a:t>
            </a:r>
            <a:endParaRPr lang="zh-CN" altLang="en-US" dirty="0">
              <a:solidFill>
                <a:srgbClr val="FFC000"/>
              </a:solidFill>
              <a:latin typeface="Book Antiqua" panose="02040602050305030304" pitchFamily="18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144DD3C-ED7B-4D03-AA8C-9502956E2531}"/>
              </a:ext>
            </a:extLst>
          </p:cNvPr>
          <p:cNvSpPr txBox="1"/>
          <p:nvPr/>
        </p:nvSpPr>
        <p:spPr>
          <a:xfrm>
            <a:off x="2294651" y="1018076"/>
            <a:ext cx="4541474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efficiency of RTC 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1C036D-EFF8-4FD4-9C63-6C04491BF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26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CFA66D1-25F9-437E-AC27-F37815C1A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34227"/>
            <a:ext cx="3240000" cy="2478886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637A39A-45A2-4084-960B-37039AFA9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5388" y="1658572"/>
            <a:ext cx="3240000" cy="2480373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301FC92-106C-43F4-95DB-036F3F5EB2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90777" y="1658572"/>
            <a:ext cx="3240000" cy="248037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32E14CE-22D1-43EA-9803-114DCCBB81F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00"/>
          <a:stretch/>
        </p:blipFill>
        <p:spPr>
          <a:xfrm>
            <a:off x="1053843" y="4142005"/>
            <a:ext cx="7142420" cy="2715995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9DD4714A-D86E-4648-8CC9-12472BF96B43}"/>
              </a:ext>
            </a:extLst>
          </p:cNvPr>
          <p:cNvSpPr txBox="1"/>
          <p:nvPr/>
        </p:nvSpPr>
        <p:spPr>
          <a:xfrm>
            <a:off x="605930" y="1375552"/>
            <a:ext cx="2028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Gas flow rate</a:t>
            </a:r>
            <a:endParaRPr lang="zh-CN" altLang="en-US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320B8E3F-6A43-43D4-8762-003D7FE0BDF7}"/>
              </a:ext>
            </a:extLst>
          </p:cNvPr>
          <p:cNvSpPr txBox="1"/>
          <p:nvPr/>
        </p:nvSpPr>
        <p:spPr>
          <a:xfrm>
            <a:off x="6559773" y="1369979"/>
            <a:ext cx="2028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Ar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/He mixture</a:t>
            </a:r>
            <a:endParaRPr lang="zh-CN" altLang="en-US" dirty="0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D6824123-4C58-4190-B1F3-004CACA6A1B0}"/>
              </a:ext>
            </a:extLst>
          </p:cNvPr>
          <p:cNvSpPr txBox="1"/>
          <p:nvPr/>
        </p:nvSpPr>
        <p:spPr>
          <a:xfrm>
            <a:off x="3082734" y="1463906"/>
            <a:ext cx="3142541" cy="414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1200"/>
              </a:lnSpc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RTC pressure</a:t>
            </a:r>
          </a:p>
          <a:p>
            <a:pPr algn="ctr">
              <a:lnSpc>
                <a:spcPts val="1200"/>
              </a:lnSpc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 </a:t>
            </a:r>
            <a:r>
              <a:rPr lang="en-US" altLang="zh-CN" sz="1200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(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3 </a:t>
            </a:r>
            <a:r>
              <a:rPr kumimoji="0" lang="el-GR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μ</a:t>
            </a:r>
            <a:r>
              <a:rPr kumimoji="0" lang="en-US" altLang="zh-CN" sz="12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m Mylar foil)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216E6617-FD9E-40E0-BDE4-7CAF93E7CFDF}"/>
              </a:ext>
            </a:extLst>
          </p:cNvPr>
          <p:cNvSpPr txBox="1"/>
          <p:nvPr/>
        </p:nvSpPr>
        <p:spPr>
          <a:xfrm>
            <a:off x="2566988" y="3978624"/>
            <a:ext cx="4038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Gas inlet type with RTC #3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CF1E1D6-ECAB-4272-926F-95D851F1581B}"/>
              </a:ext>
            </a:extLst>
          </p:cNvPr>
          <p:cNvSpPr txBox="1"/>
          <p:nvPr/>
        </p:nvSpPr>
        <p:spPr>
          <a:xfrm>
            <a:off x="563570" y="3429000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anose="02020603050405020304" pitchFamily="18" charset="0"/>
                <a:cs typeface="Times" panose="02020603050405020304" pitchFamily="18" charset="0"/>
              </a:rPr>
              <a:t>66%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178BFFC8-34DF-4B02-B1D5-ABE62CF2C123}"/>
              </a:ext>
            </a:extLst>
          </p:cNvPr>
          <p:cNvSpPr txBox="1"/>
          <p:nvPr/>
        </p:nvSpPr>
        <p:spPr>
          <a:xfrm>
            <a:off x="1397306" y="2383897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anose="02020603050405020304" pitchFamily="18" charset="0"/>
                <a:cs typeface="Times" panose="02020603050405020304" pitchFamily="18" charset="0"/>
              </a:rPr>
              <a:t>99%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5EBFEE4B-5107-4C66-B0CB-66A23D9D5FE1}"/>
              </a:ext>
            </a:extLst>
          </p:cNvPr>
          <p:cNvSpPr txBox="1"/>
          <p:nvPr/>
        </p:nvSpPr>
        <p:spPr>
          <a:xfrm>
            <a:off x="1910588" y="2383898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anose="02020603050405020304" pitchFamily="18" charset="0"/>
                <a:cs typeface="Times" panose="02020603050405020304" pitchFamily="18" charset="0"/>
              </a:rPr>
              <a:t>99%</a:t>
            </a: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4EF6061E-530E-464D-A61E-2276D2D74E04}"/>
              </a:ext>
            </a:extLst>
          </p:cNvPr>
          <p:cNvSpPr txBox="1"/>
          <p:nvPr/>
        </p:nvSpPr>
        <p:spPr>
          <a:xfrm>
            <a:off x="2276447" y="2800463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anose="02020603050405020304" pitchFamily="18" charset="0"/>
                <a:cs typeface="Times" panose="02020603050405020304" pitchFamily="18" charset="0"/>
              </a:rPr>
              <a:t>83%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DC5AE800-6BD5-4778-B7A6-98F85A2837AB}"/>
              </a:ext>
            </a:extLst>
          </p:cNvPr>
          <p:cNvSpPr txBox="1"/>
          <p:nvPr/>
        </p:nvSpPr>
        <p:spPr>
          <a:xfrm>
            <a:off x="4965195" y="2283770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anose="02020603050405020304" pitchFamily="18" charset="0"/>
                <a:cs typeface="Times" panose="02020603050405020304" pitchFamily="18" charset="0"/>
              </a:rPr>
              <a:t>99%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C92BE361-D487-4F16-BD29-389C4F2F55B4}"/>
              </a:ext>
            </a:extLst>
          </p:cNvPr>
          <p:cNvSpPr txBox="1"/>
          <p:nvPr/>
        </p:nvSpPr>
        <p:spPr>
          <a:xfrm>
            <a:off x="4018158" y="3044026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anose="02020603050405020304" pitchFamily="18" charset="0"/>
                <a:cs typeface="Times" panose="02020603050405020304" pitchFamily="18" charset="0"/>
              </a:rPr>
              <a:t>75%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EB2D28FE-F832-497F-8678-9DB8E9BCEEBF}"/>
              </a:ext>
            </a:extLst>
          </p:cNvPr>
          <p:cNvSpPr txBox="1"/>
          <p:nvPr/>
        </p:nvSpPr>
        <p:spPr>
          <a:xfrm>
            <a:off x="6496707" y="2352206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anose="02020603050405020304" pitchFamily="18" charset="0"/>
                <a:cs typeface="Times" panose="02020603050405020304" pitchFamily="18" charset="0"/>
              </a:rPr>
              <a:t>97%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E47DAF36-CE5A-46E4-9FEA-54348C13BFF7}"/>
              </a:ext>
            </a:extLst>
          </p:cNvPr>
          <p:cNvSpPr txBox="1"/>
          <p:nvPr/>
        </p:nvSpPr>
        <p:spPr>
          <a:xfrm>
            <a:off x="7317201" y="2898758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anose="02020603050405020304" pitchFamily="18" charset="0"/>
                <a:cs typeface="Times" panose="02020603050405020304" pitchFamily="18" charset="0"/>
              </a:rPr>
              <a:t>69%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425F4C2-B21A-420C-970D-E4F44A278314}"/>
              </a:ext>
            </a:extLst>
          </p:cNvPr>
          <p:cNvSpPr txBox="1"/>
          <p:nvPr/>
        </p:nvSpPr>
        <p:spPr>
          <a:xfrm>
            <a:off x="7981459" y="3291961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" panose="02020603050405020304" pitchFamily="18" charset="0"/>
                <a:cs typeface="Times" panose="02020603050405020304" pitchFamily="18" charset="0"/>
              </a:rPr>
              <a:t>43%</a:t>
            </a:r>
          </a:p>
        </p:txBody>
      </p:sp>
    </p:spTree>
    <p:extLst>
      <p:ext uri="{BB962C8B-B14F-4D97-AF65-F5344CB8AC3E}">
        <p14:creationId xmlns:p14="http://schemas.microsoft.com/office/powerpoint/2010/main" val="1722130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2">
            <a:extLst>
              <a:ext uri="{FF2B5EF4-FFF2-40B4-BE49-F238E27FC236}">
                <a16:creationId xmlns:a16="http://schemas.microsoft.com/office/drawing/2014/main" id="{B2CE7F55-5B9D-448D-87D3-39E346DA2089}"/>
              </a:ext>
            </a:extLst>
          </p:cNvPr>
          <p:cNvSpPr txBox="1"/>
          <p:nvPr/>
        </p:nvSpPr>
        <p:spPr>
          <a:xfrm>
            <a:off x="760554" y="1421680"/>
            <a:ext cx="7609667" cy="438581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indent="-342900" algn="ctr">
              <a:lnSpc>
                <a:spcPct val="150000"/>
              </a:lnSpc>
              <a:buAutoNum type="arabicPeriod"/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LEGEND system is very stable with good performance! </a:t>
            </a:r>
          </a:p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Suitable for Nh experiments with long beam time!</a:t>
            </a:r>
          </a:p>
          <a:p>
            <a:pPr algn="ctr">
              <a:lnSpc>
                <a:spcPct val="150000"/>
              </a:lnSpc>
            </a:pPr>
            <a:endParaRPr lang="en-US" altLang="zh-C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The best transport efficiency for RTC #3 appeared at using</a:t>
            </a:r>
          </a:p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b="1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2~2.5 L/min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altLang="zh-CN" b="1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pure </a:t>
            </a:r>
            <a:r>
              <a:rPr lang="en-US" altLang="zh-CN" b="1" i="1" u="sng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altLang="zh-CN" b="1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</a:t>
            </a:r>
            <a:r>
              <a:rPr lang="en-US" altLang="zh-CN" b="1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inlets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gas flow at </a:t>
            </a:r>
            <a:r>
              <a:rPr lang="en-US" altLang="zh-CN" b="1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kPa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RTC #3 is available for isotopes with a half-life around 1 s.</a:t>
            </a:r>
          </a:p>
          <a:p>
            <a:pPr algn="ctr">
              <a:lnSpc>
                <a:spcPct val="150000"/>
              </a:lnSpc>
            </a:pPr>
            <a:endParaRPr lang="en-US" altLang="zh-C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The temperature limit for Si-detector is about 45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Yu Mincho Light" panose="02020300000000000000" pitchFamily="18" charset="-128"/>
                <a:cs typeface="Arial" panose="020B0604020202020204" pitchFamily="34" charset="0"/>
              </a:rPr>
              <a:t>℃. </a:t>
            </a:r>
          </a:p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Yu Mincho Light" panose="02020300000000000000" pitchFamily="18" charset="-128"/>
                <a:cs typeface="Arial" panose="020B0604020202020204" pitchFamily="34" charset="0"/>
              </a:rPr>
              <a:t>New type detectors are needed for working with higher temperature. </a:t>
            </a:r>
            <a:endParaRPr lang="en-US" altLang="zh-C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altLang="zh-CN" dirty="0">
              <a:solidFill>
                <a:srgbClr val="0000FF"/>
              </a:solidFill>
              <a:latin typeface="Arial" panose="020B0604020202020204" pitchFamily="34" charset="0"/>
              <a:ea typeface="Yu Mincho Light" panose="02020300000000000000" pitchFamily="18" charset="-128"/>
              <a:cs typeface="Arial" panose="020B0604020202020204" pitchFamily="34" charset="0"/>
            </a:endParaRPr>
          </a:p>
          <a:p>
            <a:pPr algn="ctr"/>
            <a:endParaRPr lang="en-US" altLang="zh-CN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Conclusions</a:t>
            </a:r>
            <a:endParaRPr lang="zh-CN" altLang="en-US" dirty="0">
              <a:solidFill>
                <a:srgbClr val="FFC000"/>
              </a:solidFill>
              <a:latin typeface="Book Antiqua" panose="02040602050305030304" pitchFamily="18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B756CED-C864-4D35-A7C7-1325F66B5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27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30860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>
            <a:extLst>
              <a:ext uri="{FF2B5EF4-FFF2-40B4-BE49-F238E27FC236}">
                <a16:creationId xmlns:a16="http://schemas.microsoft.com/office/drawing/2014/main" id="{BC50273C-3CD5-407F-A80F-A75F64032F64}"/>
              </a:ext>
            </a:extLst>
          </p:cNvPr>
          <p:cNvSpPr txBox="1"/>
          <p:nvPr/>
        </p:nvSpPr>
        <p:spPr>
          <a:xfrm>
            <a:off x="497841" y="0"/>
            <a:ext cx="8135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Arial" panose="020B0604020202020204" pitchFamily="34" charset="0"/>
                <a:ea typeface="STXinwei" panose="02010800040101010101" pitchFamily="2" charset="-122"/>
                <a:cs typeface="Arial" panose="020B0604020202020204" pitchFamily="34" charset="0"/>
              </a:rPr>
              <a:t>Test experiments of short-lived Fr and Tl 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C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Counting room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144DD3C-ED7B-4D03-AA8C-9502956E2531}"/>
              </a:ext>
            </a:extLst>
          </p:cNvPr>
          <p:cNvSpPr txBox="1"/>
          <p:nvPr/>
        </p:nvSpPr>
        <p:spPr>
          <a:xfrm>
            <a:off x="23914" y="990604"/>
            <a:ext cx="4541474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On-line operation and monitoring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C6322DE-7A94-4F8E-B0ED-819FB897E7FB}"/>
              </a:ext>
            </a:extLst>
          </p:cNvPr>
          <p:cNvSpPr txBox="1"/>
          <p:nvPr/>
        </p:nvSpPr>
        <p:spPr>
          <a:xfrm>
            <a:off x="4602525" y="990604"/>
            <a:ext cx="4541474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Meeting area 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81BBBE65-BEB5-4B40-8A5D-049E1E73F477}"/>
              </a:ext>
            </a:extLst>
          </p:cNvPr>
          <p:cNvSpPr txBox="1"/>
          <p:nvPr/>
        </p:nvSpPr>
        <p:spPr>
          <a:xfrm>
            <a:off x="171939" y="4400512"/>
            <a:ext cx="2028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LEGEND</a:t>
            </a:r>
            <a:endParaRPr lang="zh-CN" altLang="en-US" dirty="0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06BD7EB-0189-4717-888E-843C0C4C163D}"/>
              </a:ext>
            </a:extLst>
          </p:cNvPr>
          <p:cNvSpPr txBox="1"/>
          <p:nvPr/>
        </p:nvSpPr>
        <p:spPr>
          <a:xfrm>
            <a:off x="2426512" y="4400512"/>
            <a:ext cx="2028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SHANS &amp; beam</a:t>
            </a:r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353D4A6-5E73-4E49-BF19-CEBE624C5A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0"/>
          <a:stretch/>
        </p:blipFill>
        <p:spPr>
          <a:xfrm>
            <a:off x="134651" y="1440224"/>
            <a:ext cx="4320000" cy="289705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859E813F-AD1D-49BF-8D2D-ED506AC29B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559" y="4697442"/>
            <a:ext cx="2160000" cy="161810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FB52B22-F53A-46C9-A667-376AD580503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" r="22160"/>
          <a:stretch/>
        </p:blipFill>
        <p:spPr>
          <a:xfrm>
            <a:off x="128259" y="4695543"/>
            <a:ext cx="2160000" cy="162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481BC27-397A-454A-A3EE-35C08C1781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62" y="1440224"/>
            <a:ext cx="4320000" cy="2880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8F1968FD-BAE1-4EEA-ABEF-33AB6A849D7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>
          <a:xfrm>
            <a:off x="6877991" y="4689442"/>
            <a:ext cx="2160000" cy="1620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AE8480A-1A92-4D7B-B580-F715318D5A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19" r="8480"/>
          <a:stretch/>
        </p:blipFill>
        <p:spPr>
          <a:xfrm>
            <a:off x="4713469" y="4689442"/>
            <a:ext cx="2160000" cy="1620000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BE5A5FF1-A644-4CE4-ACEC-0378AFEDBD51}"/>
              </a:ext>
            </a:extLst>
          </p:cNvPr>
          <p:cNvSpPr txBox="1"/>
          <p:nvPr/>
        </p:nvSpPr>
        <p:spPr>
          <a:xfrm>
            <a:off x="4689349" y="4374085"/>
            <a:ext cx="2028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Working</a:t>
            </a:r>
            <a:endParaRPr lang="zh-CN" altLang="en-US" dirty="0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7AD0C5E-2B05-40A3-BCAA-7BF30D2DB704}"/>
              </a:ext>
            </a:extLst>
          </p:cNvPr>
          <p:cNvSpPr txBox="1"/>
          <p:nvPr/>
        </p:nvSpPr>
        <p:spPr>
          <a:xfrm>
            <a:off x="6943922" y="4374085"/>
            <a:ext cx="20281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Relaxing</a:t>
            </a:r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BB76AD-3F9F-444E-8B4B-484F4D5F0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28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944099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99B44403-76E1-4431-B5BA-F370C0D5D402}"/>
              </a:ext>
            </a:extLst>
          </p:cNvPr>
          <p:cNvSpPr/>
          <p:nvPr/>
        </p:nvSpPr>
        <p:spPr>
          <a:xfrm>
            <a:off x="8469960" y="6557918"/>
            <a:ext cx="674040" cy="300082"/>
          </a:xfrm>
          <a:custGeom>
            <a:avLst/>
            <a:gdLst>
              <a:gd name="connsiteX0" fmla="*/ 1365956 w 1682888"/>
              <a:gd name="connsiteY0" fmla="*/ 0 h 1616490"/>
              <a:gd name="connsiteX1" fmla="*/ 1641244 w 1682888"/>
              <a:gd name="connsiteY1" fmla="*/ 27752 h 1616490"/>
              <a:gd name="connsiteX2" fmla="*/ 1682888 w 1682888"/>
              <a:gd name="connsiteY2" fmla="*/ 38459 h 1616490"/>
              <a:gd name="connsiteX3" fmla="*/ 1682888 w 1682888"/>
              <a:gd name="connsiteY3" fmla="*/ 1616490 h 1616490"/>
              <a:gd name="connsiteX4" fmla="*/ 23974 w 1682888"/>
              <a:gd name="connsiteY4" fmla="*/ 1616490 h 1616490"/>
              <a:gd name="connsiteX5" fmla="*/ 7052 w 1682888"/>
              <a:gd name="connsiteY5" fmla="*/ 1505617 h 1616490"/>
              <a:gd name="connsiteX6" fmla="*/ 0 w 1682888"/>
              <a:gd name="connsiteY6" fmla="*/ 1365956 h 1616490"/>
              <a:gd name="connsiteX7" fmla="*/ 1365956 w 1682888"/>
              <a:gd name="connsiteY7" fmla="*/ 0 h 161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2888" h="1616490">
                <a:moveTo>
                  <a:pt x="1365956" y="0"/>
                </a:moveTo>
                <a:cubicBezTo>
                  <a:pt x="1460256" y="0"/>
                  <a:pt x="1552323" y="9556"/>
                  <a:pt x="1641244" y="27752"/>
                </a:cubicBezTo>
                <a:lnTo>
                  <a:pt x="1682888" y="38459"/>
                </a:lnTo>
                <a:lnTo>
                  <a:pt x="1682888" y="1616490"/>
                </a:lnTo>
                <a:lnTo>
                  <a:pt x="23974" y="1616490"/>
                </a:lnTo>
                <a:lnTo>
                  <a:pt x="7052" y="1505617"/>
                </a:lnTo>
                <a:cubicBezTo>
                  <a:pt x="2389" y="1459698"/>
                  <a:pt x="0" y="1413106"/>
                  <a:pt x="0" y="1365956"/>
                </a:cubicBezTo>
                <a:cubicBezTo>
                  <a:pt x="0" y="611559"/>
                  <a:pt x="611559" y="0"/>
                  <a:pt x="13659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35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F164A79-75F4-416C-98CD-00EAA176E723}"/>
              </a:ext>
            </a:extLst>
          </p:cNvPr>
          <p:cNvSpPr txBox="1"/>
          <p:nvPr/>
        </p:nvSpPr>
        <p:spPr>
          <a:xfrm rot="16200000">
            <a:off x="3744810" y="-1070685"/>
            <a:ext cx="1015663" cy="41471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5400" b="1" dirty="0">
                <a:latin typeface="Bahnschrift Condensed" panose="020B0502040204020203" pitchFamily="34" charset="0"/>
                <a:ea typeface="STXinwei" panose="02010800040101010101" pitchFamily="2" charset="-122"/>
              </a:rPr>
              <a:t>Contents</a:t>
            </a:r>
            <a:endParaRPr lang="zh-CN" altLang="en-US" sz="5400" b="1" dirty="0">
              <a:latin typeface="Bahnschrift Condensed" panose="020B0502040204020203" pitchFamily="34" charset="0"/>
              <a:ea typeface="STXinwei" panose="02010800040101010101" pitchFamily="2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8D83E26-6C4C-43BE-BFBC-A3F40388E52E}"/>
              </a:ext>
            </a:extLst>
          </p:cNvPr>
          <p:cNvSpPr/>
          <p:nvPr/>
        </p:nvSpPr>
        <p:spPr>
          <a:xfrm>
            <a:off x="8151389" y="150041"/>
            <a:ext cx="402854" cy="42197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 sz="1350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763896EF-0C14-4A90-85E4-D30D8B182E52}"/>
              </a:ext>
            </a:extLst>
          </p:cNvPr>
          <p:cNvSpPr/>
          <p:nvPr/>
        </p:nvSpPr>
        <p:spPr>
          <a:xfrm>
            <a:off x="8352816" y="0"/>
            <a:ext cx="791183" cy="300082"/>
          </a:xfrm>
          <a:custGeom>
            <a:avLst/>
            <a:gdLst>
              <a:gd name="connsiteX0" fmla="*/ 0 w 1975360"/>
              <a:gd name="connsiteY0" fmla="*/ 0 h 850364"/>
              <a:gd name="connsiteX1" fmla="*/ 1975360 w 1975360"/>
              <a:gd name="connsiteY1" fmla="*/ 0 h 850364"/>
              <a:gd name="connsiteX2" fmla="*/ 1970376 w 1975360"/>
              <a:gd name="connsiteY2" fmla="*/ 49444 h 850364"/>
              <a:gd name="connsiteX3" fmla="*/ 987680 w 1975360"/>
              <a:gd name="connsiteY3" fmla="*/ 850364 h 850364"/>
              <a:gd name="connsiteX4" fmla="*/ 4984 w 1975360"/>
              <a:gd name="connsiteY4" fmla="*/ 49444 h 85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5360" h="850364">
                <a:moveTo>
                  <a:pt x="0" y="0"/>
                </a:moveTo>
                <a:lnTo>
                  <a:pt x="1975360" y="0"/>
                </a:lnTo>
                <a:lnTo>
                  <a:pt x="1970376" y="49444"/>
                </a:lnTo>
                <a:cubicBezTo>
                  <a:pt x="1876843" y="506528"/>
                  <a:pt x="1472415" y="850364"/>
                  <a:pt x="987680" y="850364"/>
                </a:cubicBezTo>
                <a:cubicBezTo>
                  <a:pt x="502945" y="850364"/>
                  <a:pt x="98517" y="506528"/>
                  <a:pt x="4984" y="494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0AA85BA-CAC4-AC9E-4F7F-C9300B43394A}"/>
              </a:ext>
            </a:extLst>
          </p:cNvPr>
          <p:cNvGrpSpPr/>
          <p:nvPr/>
        </p:nvGrpSpPr>
        <p:grpSpPr>
          <a:xfrm>
            <a:off x="1441738" y="2197088"/>
            <a:ext cx="5705296" cy="512534"/>
            <a:chOff x="2755531" y="2165557"/>
            <a:chExt cx="5705296" cy="512534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7792C430-7CC7-41AC-8005-7B8460E0219A}"/>
                </a:ext>
              </a:extLst>
            </p:cNvPr>
            <p:cNvSpPr/>
            <p:nvPr/>
          </p:nvSpPr>
          <p:spPr>
            <a:xfrm>
              <a:off x="2755531" y="2165557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01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FD37DCC-9CFB-4DA6-A135-57B721E0B97C}"/>
                </a:ext>
              </a:extLst>
            </p:cNvPr>
            <p:cNvSpPr txBox="1"/>
            <p:nvPr/>
          </p:nvSpPr>
          <p:spPr>
            <a:xfrm>
              <a:off x="3429703" y="2216426"/>
              <a:ext cx="50311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75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rPr>
                <a:t>Background</a:t>
              </a:r>
              <a:endParaRPr lang="zh-CN" altLang="en-US" sz="2400" b="1" dirty="0">
                <a:solidFill>
                  <a:schemeClr val="bg1">
                    <a:lumMod val="75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FF83AD38-2CF0-3B6B-2236-B2B4E1F5D199}"/>
              </a:ext>
            </a:extLst>
          </p:cNvPr>
          <p:cNvGrpSpPr/>
          <p:nvPr/>
        </p:nvGrpSpPr>
        <p:grpSpPr>
          <a:xfrm>
            <a:off x="1441737" y="2920414"/>
            <a:ext cx="6031118" cy="512534"/>
            <a:chOff x="2755530" y="2955611"/>
            <a:chExt cx="6031118" cy="512534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18A0739B-8E8E-4136-B2D3-BB8A161E6D50}"/>
                </a:ext>
              </a:extLst>
            </p:cNvPr>
            <p:cNvSpPr/>
            <p:nvPr/>
          </p:nvSpPr>
          <p:spPr>
            <a:xfrm>
              <a:off x="2755530" y="2955611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02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28F20548-A330-4882-885D-CE4D5F63801A}"/>
                </a:ext>
              </a:extLst>
            </p:cNvPr>
            <p:cNvSpPr txBox="1"/>
            <p:nvPr/>
          </p:nvSpPr>
          <p:spPr>
            <a:xfrm>
              <a:off x="3429703" y="3006480"/>
              <a:ext cx="53569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75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rPr>
                <a:t>Development of the LEGEND system </a:t>
              </a:r>
              <a:endParaRPr lang="zh-CN" altLang="en-US" sz="2400" b="1" dirty="0">
                <a:solidFill>
                  <a:schemeClr val="bg1">
                    <a:lumMod val="75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F8F99E2-055E-54E5-7084-4CCFFFF936CF}"/>
              </a:ext>
            </a:extLst>
          </p:cNvPr>
          <p:cNvGrpSpPr/>
          <p:nvPr/>
        </p:nvGrpSpPr>
        <p:grpSpPr>
          <a:xfrm>
            <a:off x="1441737" y="3643740"/>
            <a:ext cx="7028216" cy="512534"/>
            <a:chOff x="2755530" y="3695748"/>
            <a:chExt cx="6352626" cy="512534"/>
          </a:xfrm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F9A41AE3-DD73-46F6-B686-280227F5AA9B}"/>
                </a:ext>
              </a:extLst>
            </p:cNvPr>
            <p:cNvSpPr/>
            <p:nvPr/>
          </p:nvSpPr>
          <p:spPr>
            <a:xfrm>
              <a:off x="2755530" y="3695748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03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429163C2-812C-4855-9155-EADDD7C2F447}"/>
                </a:ext>
              </a:extLst>
            </p:cNvPr>
            <p:cNvSpPr txBox="1"/>
            <p:nvPr/>
          </p:nvSpPr>
          <p:spPr>
            <a:xfrm>
              <a:off x="3429702" y="3746617"/>
              <a:ext cx="567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75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rPr>
                <a:t>Test experiments of short-lived Fr and Tl </a:t>
              </a:r>
              <a:endParaRPr lang="zh-CN" altLang="en-US" sz="2400" b="1" dirty="0">
                <a:solidFill>
                  <a:schemeClr val="bg1">
                    <a:lumMod val="75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sp>
        <p:nvSpPr>
          <p:cNvPr id="63" name="矩形 62">
            <a:extLst>
              <a:ext uri="{FF2B5EF4-FFF2-40B4-BE49-F238E27FC236}">
                <a16:creationId xmlns:a16="http://schemas.microsoft.com/office/drawing/2014/main" id="{72F932CD-A8CD-440D-BC2B-3EEBD38EB96F}"/>
              </a:ext>
            </a:extLst>
          </p:cNvPr>
          <p:cNvSpPr/>
          <p:nvPr/>
        </p:nvSpPr>
        <p:spPr>
          <a:xfrm>
            <a:off x="0" y="3278959"/>
            <a:ext cx="369377" cy="3000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rgbClr val="2056FF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 sz="1350"/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160F77F6-1119-4295-A373-5BFF56E8C469}"/>
              </a:ext>
            </a:extLst>
          </p:cNvPr>
          <p:cNvCxnSpPr>
            <a:cxnSpLocks/>
          </p:cNvCxnSpPr>
          <p:nvPr/>
        </p:nvCxnSpPr>
        <p:spPr>
          <a:xfrm>
            <a:off x="1005072" y="2558737"/>
            <a:ext cx="0" cy="260760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67436E7C-5F07-D2FA-AD09-A81801E91517}"/>
              </a:ext>
            </a:extLst>
          </p:cNvPr>
          <p:cNvGrpSpPr/>
          <p:nvPr/>
        </p:nvGrpSpPr>
        <p:grpSpPr>
          <a:xfrm>
            <a:off x="1441737" y="5166343"/>
            <a:ext cx="5768359" cy="512534"/>
            <a:chOff x="2755531" y="4335535"/>
            <a:chExt cx="4947635" cy="512534"/>
          </a:xfrm>
        </p:grpSpPr>
        <p:sp>
          <p:nvSpPr>
            <p:cNvPr id="14" name="矩形: 圆角 34">
              <a:extLst>
                <a:ext uri="{FF2B5EF4-FFF2-40B4-BE49-F238E27FC236}">
                  <a16:creationId xmlns:a16="http://schemas.microsoft.com/office/drawing/2014/main" id="{7792C430-7CC7-41AC-8005-7B8460E0219A}"/>
                </a:ext>
              </a:extLst>
            </p:cNvPr>
            <p:cNvSpPr/>
            <p:nvPr/>
          </p:nvSpPr>
          <p:spPr>
            <a:xfrm>
              <a:off x="2755531" y="4335535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05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15" name="文本框 8">
              <a:extLst>
                <a:ext uri="{FF2B5EF4-FFF2-40B4-BE49-F238E27FC236}">
                  <a16:creationId xmlns:a16="http://schemas.microsoft.com/office/drawing/2014/main" id="{3FD37DCC-9CFB-4DA6-A135-57B721E0B97C}"/>
                </a:ext>
              </a:extLst>
            </p:cNvPr>
            <p:cNvSpPr txBox="1"/>
            <p:nvPr/>
          </p:nvSpPr>
          <p:spPr>
            <a:xfrm>
              <a:off x="3429703" y="4386404"/>
              <a:ext cx="4273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75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rPr>
                <a:t>Future plan</a:t>
              </a:r>
              <a:endParaRPr lang="zh-CN" altLang="en-US" sz="2400" b="1" dirty="0">
                <a:solidFill>
                  <a:schemeClr val="bg1">
                    <a:lumMod val="75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C4C8ED8-77D2-452E-9488-3E33DED2D2E9}"/>
              </a:ext>
            </a:extLst>
          </p:cNvPr>
          <p:cNvGrpSpPr/>
          <p:nvPr/>
        </p:nvGrpSpPr>
        <p:grpSpPr>
          <a:xfrm>
            <a:off x="1441737" y="4366817"/>
            <a:ext cx="7028216" cy="512534"/>
            <a:chOff x="2755530" y="3695748"/>
            <a:chExt cx="6352626" cy="512534"/>
          </a:xfrm>
        </p:grpSpPr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7FEABC54-61B0-485B-9971-3D08B2195B86}"/>
                </a:ext>
              </a:extLst>
            </p:cNvPr>
            <p:cNvSpPr/>
            <p:nvPr/>
          </p:nvSpPr>
          <p:spPr>
            <a:xfrm>
              <a:off x="2755530" y="3695748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04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4763CA67-D049-4BB7-88C7-9F671948BC4B}"/>
                </a:ext>
              </a:extLst>
            </p:cNvPr>
            <p:cNvSpPr txBox="1"/>
            <p:nvPr/>
          </p:nvSpPr>
          <p:spPr>
            <a:xfrm>
              <a:off x="3429702" y="3746617"/>
              <a:ext cx="567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STXinwei" panose="02010800040101010101" pitchFamily="2" charset="-122"/>
                  <a:ea typeface="STXinwei" panose="02010800040101010101" pitchFamily="2" charset="-122"/>
                </a:rPr>
                <a:t>First experiments of Nh at IMP</a:t>
              </a:r>
              <a:endParaRPr lang="zh-CN" altLang="en-US" sz="2400" b="1" dirty="0"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16700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文本框 38">
            <a:extLst>
              <a:ext uri="{FF2B5EF4-FFF2-40B4-BE49-F238E27FC236}">
                <a16:creationId xmlns:a16="http://schemas.microsoft.com/office/drawing/2014/main" id="{9CD1FAAE-88BF-4360-83B9-FB5B91A2AF9B}"/>
              </a:ext>
            </a:extLst>
          </p:cNvPr>
          <p:cNvSpPr txBox="1"/>
          <p:nvPr/>
        </p:nvSpPr>
        <p:spPr>
          <a:xfrm>
            <a:off x="2984937" y="1035688"/>
            <a:ext cx="31741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latin typeface="Segoe UI Variable Text" pitchFamily="2" charset="0"/>
                <a:ea typeface="华文楷体" panose="02010600040101010101" pitchFamily="2" charset="-122"/>
              </a:rPr>
              <a:t>Periodic Table of Elements</a:t>
            </a:r>
            <a:endParaRPr lang="zh-CN" altLang="en-US" dirty="0">
              <a:latin typeface="Segoe UI Variable Text" pitchFamily="2" charset="0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359BB2DF-372E-4227-A85F-7E709B84F7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686" y="1183634"/>
            <a:ext cx="7504626" cy="5344510"/>
          </a:xfrm>
          <a:prstGeom prst="rect">
            <a:avLst/>
          </a:prstGeom>
        </p:spPr>
      </p:pic>
      <p:sp>
        <p:nvSpPr>
          <p:cNvPr id="15" name="箭头: 虚尾 14">
            <a:extLst>
              <a:ext uri="{FF2B5EF4-FFF2-40B4-BE49-F238E27FC236}">
                <a16:creationId xmlns:a16="http://schemas.microsoft.com/office/drawing/2014/main" id="{5D931440-EB58-4935-99C0-053DDBD13CF0}"/>
              </a:ext>
            </a:extLst>
          </p:cNvPr>
          <p:cNvSpPr/>
          <p:nvPr/>
        </p:nvSpPr>
        <p:spPr>
          <a:xfrm>
            <a:off x="2061036" y="4981228"/>
            <a:ext cx="6222244" cy="597252"/>
          </a:xfrm>
          <a:prstGeom prst="stripedRightArrow">
            <a:avLst>
              <a:gd name="adj1" fmla="val 53175"/>
              <a:gd name="adj2" fmla="val 50000"/>
            </a:avLst>
          </a:prstGeom>
          <a:gradFill>
            <a:gsLst>
              <a:gs pos="0">
                <a:schemeClr val="bg1">
                  <a:alpha val="40000"/>
                </a:schemeClr>
              </a:gs>
              <a:gs pos="27000">
                <a:srgbClr val="FFC000"/>
              </a:gs>
              <a:gs pos="52000">
                <a:srgbClr val="DF5D1E"/>
              </a:gs>
              <a:gs pos="10000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i="1" dirty="0">
                <a:solidFill>
                  <a:srgbClr val="0000FF"/>
                </a:solidFill>
                <a:latin typeface="Georgia" panose="02040502050405020303" pitchFamily="18" charset="0"/>
              </a:rPr>
              <a:t>Relativistic effects on SHEs?</a:t>
            </a:r>
            <a:endParaRPr lang="zh-CN" altLang="en-US" i="1" dirty="0">
              <a:solidFill>
                <a:srgbClr val="0000FF"/>
              </a:solidFill>
              <a:latin typeface="Georgia" panose="02040502050405020303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24498C-EA6B-43A8-A4DB-B8570EE34A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993" y="4549012"/>
            <a:ext cx="1856883" cy="42922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ACEFC0C-96C2-4228-831C-B95914AD1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7333" y="5026704"/>
            <a:ext cx="1592671" cy="597252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Chemistry of SHEs</a:t>
            </a:r>
            <a:endParaRPr lang="zh-CN" altLang="en-US" b="1" dirty="0">
              <a:solidFill>
                <a:srgbClr val="FFC000"/>
              </a:solidFill>
              <a:latin typeface="Book Antiqua" panose="02040602050305030304" pitchFamily="18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153A091B-255D-45A4-80B9-24DE20C74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3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945512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D4E014-4065-C3C5-6D71-F5E0BFD01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A59DFA4A-6A43-F6B3-38D4-F8A6FCDFCEE0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Facilities for SHEs study @ IMP</a:t>
            </a:r>
            <a:endParaRPr lang="zh-CN" altLang="en-US" b="1" dirty="0">
              <a:solidFill>
                <a:srgbClr val="FFC000"/>
              </a:solidFill>
              <a:latin typeface="Book Antiqua" panose="02040602050305030304" pitchFamily="18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039A04BC-335C-16A9-A817-9F3ACCC940D0}"/>
              </a:ext>
            </a:extLst>
          </p:cNvPr>
          <p:cNvSpPr/>
          <p:nvPr/>
        </p:nvSpPr>
        <p:spPr>
          <a:xfrm>
            <a:off x="6787663" y="1835220"/>
            <a:ext cx="2197863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Ions</a:t>
            </a:r>
            <a:r>
              <a:rPr lang="zh-CN" altLang="en-US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：</a:t>
            </a: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Ca ~ Zn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A/Q</a:t>
            </a:r>
            <a:r>
              <a:rPr lang="zh-CN" altLang="en-US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：</a:t>
            </a: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3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Energy</a:t>
            </a:r>
            <a:r>
              <a:rPr lang="zh-CN" altLang="en-US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：</a:t>
            </a: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4.5 ~ 7 MeV/u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Intensity: 5 ~ 10 p</a:t>
            </a:r>
            <a:r>
              <a:rPr lang="el-GR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μ</a:t>
            </a: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A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9C449F72-F27F-B445-736B-CF352789764F}"/>
              </a:ext>
            </a:extLst>
          </p:cNvPr>
          <p:cNvSpPr txBox="1"/>
          <p:nvPr/>
        </p:nvSpPr>
        <p:spPr>
          <a:xfrm>
            <a:off x="6787663" y="4261486"/>
            <a:ext cx="2434491" cy="1585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Configuration: QvDQhQvD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Deflection angle: (30+10)°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Max. </a:t>
            </a:r>
            <a:r>
              <a:rPr lang="en-US" altLang="zh-CN" sz="1200" b="1" i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B</a:t>
            </a:r>
            <a:r>
              <a:rPr lang="el-GR" altLang="zh-CN" sz="1200" b="1" i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ρ</a:t>
            </a: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: 2.56 Tm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Length: 5.97 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Efficiency</a:t>
            </a:r>
            <a:r>
              <a:rPr lang="zh-CN" altLang="en-US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：</a:t>
            </a: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40%</a:t>
            </a:r>
          </a:p>
          <a:p>
            <a:pPr>
              <a:spcBef>
                <a:spcPts val="600"/>
              </a:spcBef>
            </a:pP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 </a:t>
            </a:r>
            <a:endParaRPr lang="zh-CN" altLang="en-US" sz="1200" b="1" dirty="0">
              <a:solidFill>
                <a:srgbClr val="0000FF"/>
              </a:solidFill>
              <a:latin typeface="Arial" panose="020B0604020202020204" pitchFamily="34" charset="0"/>
              <a:ea typeface="仿宋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FF74B3A0-1A32-08D2-C09F-3E426147E560}"/>
              </a:ext>
            </a:extLst>
          </p:cNvPr>
          <p:cNvGrpSpPr/>
          <p:nvPr/>
        </p:nvGrpSpPr>
        <p:grpSpPr>
          <a:xfrm>
            <a:off x="135101" y="1287489"/>
            <a:ext cx="251389" cy="1260000"/>
            <a:chOff x="72008" y="1729230"/>
            <a:chExt cx="323528" cy="1692852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77941A91-0E78-00D1-013B-E5EB4676B41A}"/>
                </a:ext>
              </a:extLst>
            </p:cNvPr>
            <p:cNvSpPr/>
            <p:nvPr/>
          </p:nvSpPr>
          <p:spPr>
            <a:xfrm>
              <a:off x="72008" y="1729230"/>
              <a:ext cx="323528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20FD8097-6742-DD9D-A946-93E5E1D6982C}"/>
                </a:ext>
              </a:extLst>
            </p:cNvPr>
            <p:cNvSpPr/>
            <p:nvPr/>
          </p:nvSpPr>
          <p:spPr>
            <a:xfrm>
              <a:off x="89742" y="3134050"/>
              <a:ext cx="23377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9" name="图片 18">
            <a:extLst>
              <a:ext uri="{FF2B5EF4-FFF2-40B4-BE49-F238E27FC236}">
                <a16:creationId xmlns:a16="http://schemas.microsoft.com/office/drawing/2014/main" id="{2F8729CD-F659-688F-04BE-F4D9630C0F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338" y="4261486"/>
            <a:ext cx="4435158" cy="2139979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871AE956-0259-1603-72E9-9810FB0E4C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700" y="1279454"/>
            <a:ext cx="5704840" cy="2498170"/>
          </a:xfrm>
          <a:prstGeom prst="rect">
            <a:avLst/>
          </a:prstGeom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856FB7E7-DDBC-19F6-9F3E-B7E646169ABB}"/>
              </a:ext>
            </a:extLst>
          </p:cNvPr>
          <p:cNvSpPr/>
          <p:nvPr/>
        </p:nvSpPr>
        <p:spPr>
          <a:xfrm>
            <a:off x="164411" y="920016"/>
            <a:ext cx="8960813" cy="412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altLang="zh-CN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hina </a:t>
            </a:r>
            <a:r>
              <a:rPr lang="en-US" altLang="zh-CN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ccelerator </a:t>
            </a:r>
            <a:r>
              <a:rPr lang="en-US" altLang="zh-CN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acility for Superheavy </a:t>
            </a:r>
            <a:r>
              <a:rPr lang="en-US" altLang="zh-CN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lements (</a:t>
            </a:r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CAFE2</a:t>
            </a: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65273BAB-C454-53EB-9935-FF550FDD0F57}"/>
              </a:ext>
            </a:extLst>
          </p:cNvPr>
          <p:cNvSpPr txBox="1"/>
          <p:nvPr/>
        </p:nvSpPr>
        <p:spPr>
          <a:xfrm>
            <a:off x="27830" y="3698567"/>
            <a:ext cx="91439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pectrometer for </a:t>
            </a:r>
            <a:r>
              <a:rPr lang="en-US" altLang="zh-CN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eavy </a:t>
            </a:r>
            <a:r>
              <a:rPr lang="en-US" altLang="zh-CN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toms and </a:t>
            </a:r>
            <a:r>
              <a:rPr lang="en-US" altLang="zh-CN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uclear </a:t>
            </a:r>
            <a:r>
              <a:rPr lang="en-US" altLang="zh-CN" b="1" i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tructure-2 (</a:t>
            </a:r>
            <a:r>
              <a:rPr lang="en-US" altLang="zh-CN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SHANS2</a:t>
            </a:r>
            <a:r>
              <a:rPr lang="en-US" altLang="zh-CN" b="1" i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65D57138-71C9-0E06-CEC4-D75D4A1B3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30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1162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C1D4C-654D-12B8-246F-9C9F95495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88190EB3-43B1-434C-3E4E-A9B6CDBFE57E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Production</a:t>
            </a:r>
            <a:r>
              <a:rPr lang="zh-CN" altLang="en-US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of</a:t>
            </a:r>
            <a:r>
              <a:rPr lang="zh-CN" altLang="en-US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b="1" baseline="30000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288</a:t>
            </a:r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Mc</a:t>
            </a:r>
            <a:r>
              <a:rPr lang="zh-CN" altLang="en-US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 </a:t>
            </a:r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@ IMP</a:t>
            </a:r>
            <a:r>
              <a:rPr lang="zh-CN" altLang="en-US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，</a:t>
            </a:r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CAFE2</a:t>
            </a:r>
            <a:r>
              <a:rPr lang="zh-CN" altLang="en-US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，</a:t>
            </a:r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SHANS2</a:t>
            </a:r>
            <a:r>
              <a:rPr lang="zh-CN" altLang="en-US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（</a:t>
            </a:r>
            <a:r>
              <a:rPr lang="en-US" altLang="zh-CN" sz="1800" dirty="0">
                <a:solidFill>
                  <a:srgbClr val="FFC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Nov,16-Nov,25,2023</a:t>
            </a:r>
            <a:r>
              <a:rPr lang="zh-CN" altLang="en-US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）</a:t>
            </a:r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8030CE95-A402-FDCA-6030-0F7BE14A82FA}"/>
              </a:ext>
            </a:extLst>
          </p:cNvPr>
          <p:cNvGrpSpPr/>
          <p:nvPr/>
        </p:nvGrpSpPr>
        <p:grpSpPr>
          <a:xfrm>
            <a:off x="135101" y="1287489"/>
            <a:ext cx="251389" cy="1260000"/>
            <a:chOff x="72008" y="1729230"/>
            <a:chExt cx="323528" cy="1692852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63E54313-7AA6-6D99-A943-43652A934827}"/>
                </a:ext>
              </a:extLst>
            </p:cNvPr>
            <p:cNvSpPr/>
            <p:nvPr/>
          </p:nvSpPr>
          <p:spPr>
            <a:xfrm>
              <a:off x="72008" y="1729230"/>
              <a:ext cx="323528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9B6A88B6-3227-92D8-5D59-A87922BC3391}"/>
                </a:ext>
              </a:extLst>
            </p:cNvPr>
            <p:cNvSpPr/>
            <p:nvPr/>
          </p:nvSpPr>
          <p:spPr>
            <a:xfrm>
              <a:off x="89742" y="3134050"/>
              <a:ext cx="23377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833A2B7-B91C-C99C-0D19-DF8E91889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31</a:t>
            </a:fld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56A8A11D-06E9-B078-63C8-E410055C765F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12368" y="4585518"/>
                <a:ext cx="8064896" cy="1566804"/>
              </a:xfrm>
              <a:prstGeom prst="rect">
                <a:avLst/>
              </a:prstGeom>
            </p:spPr>
            <p:txBody>
              <a:bodyPr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ts val="0"/>
                  </a:spcBef>
                </a:pPr>
                <a:r>
                  <a:rPr lang="en-US" altLang="zh-CN" sz="1600" b="1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Reaction channel</a:t>
                </a:r>
                <a:r>
                  <a:rPr lang="zh-CN" altLang="en-US" sz="1600" b="1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：</a:t>
                </a:r>
                <a:r>
                  <a:rPr lang="en-US" altLang="zh-CN" sz="1600" b="1" baseline="300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 </a:t>
                </a:r>
                <a:r>
                  <a:rPr lang="en-US" altLang="zh-CN" sz="1600" baseline="300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243</a:t>
                </a:r>
                <a:r>
                  <a:rPr lang="en-US" altLang="zh-CN" sz="16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Am(</a:t>
                </a:r>
                <a:r>
                  <a:rPr lang="en-US" altLang="zh-CN" sz="1600" baseline="300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48</a:t>
                </a:r>
                <a:r>
                  <a:rPr lang="en-US" altLang="zh-CN" sz="16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Ca,3n)</a:t>
                </a:r>
                <a:r>
                  <a:rPr lang="en-US" altLang="zh-CN" sz="1600" baseline="300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 288</a:t>
                </a:r>
                <a:r>
                  <a:rPr lang="en-US" altLang="zh-CN" sz="16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Mc</a:t>
                </a:r>
              </a:p>
              <a:p>
                <a:pPr>
                  <a:spcBef>
                    <a:spcPts val="0"/>
                  </a:spcBef>
                </a:pPr>
                <a:r>
                  <a:rPr lang="en-US" altLang="zh-CN" sz="1600" b="1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Beam particle</a:t>
                </a:r>
                <a:r>
                  <a:rPr lang="zh-CN" altLang="en-US" sz="1600" b="1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：</a:t>
                </a:r>
                <a:r>
                  <a:rPr lang="en-US" altLang="zh-CN" sz="1600" baseline="300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48</a:t>
                </a:r>
                <a:r>
                  <a:rPr lang="en-US" altLang="zh-CN" sz="16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Ca</a:t>
                </a:r>
                <a:r>
                  <a:rPr lang="en-US" altLang="zh-CN" sz="1600" baseline="300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14+</a:t>
                </a:r>
              </a:p>
              <a:p>
                <a:pPr>
                  <a:spcBef>
                    <a:spcPts val="0"/>
                  </a:spcBef>
                </a:pPr>
                <a:r>
                  <a:rPr lang="en-US" altLang="zh-CN" sz="1600" b="1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Beam time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：</a:t>
                </a:r>
                <a:r>
                  <a:rPr lang="en-US" altLang="zh-CN" sz="16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103.7 h</a:t>
                </a:r>
              </a:p>
              <a:p>
                <a:pPr>
                  <a:spcBef>
                    <a:spcPts val="0"/>
                  </a:spcBef>
                </a:pPr>
                <a:r>
                  <a:rPr lang="en-US" altLang="zh-CN" sz="1600" b="1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Average beam intensity</a:t>
                </a:r>
                <a:r>
                  <a:rPr lang="zh-CN" altLang="en-US" sz="1600" b="1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：</a:t>
                </a:r>
                <a:r>
                  <a:rPr lang="en-US" altLang="zh-CN" sz="1600" b="1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~</a:t>
                </a:r>
                <a:r>
                  <a:rPr lang="en-US" altLang="zh-CN" sz="16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6.5e</a:t>
                </a:r>
                <a14:m>
                  <m:oMath xmlns:m="http://schemas.openxmlformats.org/officeDocument/2006/math">
                    <m:r>
                      <a:rPr lang="zh-CN" altLang="en-US" sz="1600" i="1" dirty="0">
                        <a:latin typeface="Cambria Math"/>
                        <a:ea typeface="宋体" panose="02010600030101010101" pitchFamily="2" charset="-122"/>
                      </a:rPr>
                      <m:t>𝜇</m:t>
                    </m:r>
                  </m:oMath>
                </a14:m>
                <a:r>
                  <a:rPr lang="en-US" altLang="zh-CN" sz="1600" dirty="0" err="1">
                    <a:latin typeface="宋体" panose="02010600030101010101" pitchFamily="2" charset="-122"/>
                    <a:ea typeface="宋体" panose="02010600030101010101" pitchFamily="2" charset="-122"/>
                  </a:rPr>
                  <a:t>A</a:t>
                </a:r>
                <a:endParaRPr lang="en-US" altLang="zh-CN" sz="1600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altLang="zh-CN" sz="1600" b="1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Beam energy</a:t>
                </a:r>
                <a:r>
                  <a:rPr lang="zh-CN" altLang="en-US" sz="16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：</a:t>
                </a:r>
                <a:r>
                  <a:rPr lang="en-US" altLang="zh-CN" sz="1600" dirty="0" err="1">
                    <a:latin typeface="宋体" panose="02010600030101010101" pitchFamily="2" charset="-122"/>
                    <a:ea typeface="宋体" panose="02010600030101010101" pitchFamily="2" charset="-122"/>
                  </a:rPr>
                  <a:t>E</a:t>
                </a:r>
                <a:r>
                  <a:rPr lang="en-US" altLang="zh-CN" sz="1600" baseline="-25000" dirty="0" err="1">
                    <a:latin typeface="宋体" panose="02010600030101010101" pitchFamily="2" charset="-122"/>
                    <a:ea typeface="宋体" panose="02010600030101010101" pitchFamily="2" charset="-122"/>
                  </a:rPr>
                  <a:t>cot</a:t>
                </a:r>
                <a:r>
                  <a:rPr lang="en-US" altLang="zh-CN" sz="16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 = 241.3 MeV</a:t>
                </a:r>
                <a:endParaRPr lang="en-US" altLang="zh-CN" sz="1600" b="1" dirty="0">
                  <a:latin typeface="宋体" panose="02010600030101010101" pitchFamily="2" charset="-122"/>
                  <a:ea typeface="宋体" panose="02010600030101010101" pitchFamily="2" charset="-122"/>
                </a:endParaRPr>
              </a:p>
              <a:p>
                <a:pPr>
                  <a:spcBef>
                    <a:spcPts val="0"/>
                  </a:spcBef>
                </a:pPr>
                <a:r>
                  <a:rPr lang="en-US" altLang="zh-CN" sz="1600" b="1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Target</a:t>
                </a:r>
                <a:r>
                  <a:rPr lang="zh-CN" altLang="en-US" sz="1600" b="1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：</a:t>
                </a:r>
                <a14:m>
                  <m:oMath xmlns:m="http://schemas.openxmlformats.org/officeDocument/2006/math">
                    <m:r>
                      <a:rPr lang="en-US" altLang="zh-CN" sz="1600" i="1" dirty="0" smtClean="0">
                        <a:latin typeface="Cambria Math"/>
                        <a:ea typeface="宋体" panose="02010600030101010101" pitchFamily="2" charset="-122"/>
                      </a:rPr>
                      <m:t>2 </m:t>
                    </m:r>
                    <m:r>
                      <a:rPr lang="zh-CN" altLang="en-US" sz="1600" i="1" dirty="0" smtClean="0">
                        <a:latin typeface="Cambria Math"/>
                        <a:ea typeface="宋体" panose="02010600030101010101" pitchFamily="2" charset="-122"/>
                      </a:rPr>
                      <m:t>𝜇</m:t>
                    </m:r>
                    <m:r>
                      <a:rPr lang="en-US" altLang="zh-CN" sz="1600" b="0" i="1" dirty="0" smtClean="0">
                        <a:latin typeface="Cambria Math"/>
                        <a:ea typeface="宋体" panose="02010600030101010101" pitchFamily="2" charset="-122"/>
                      </a:rPr>
                      <m:t>𝑚</m:t>
                    </m:r>
                  </m:oMath>
                </a14:m>
                <a:r>
                  <a:rPr lang="en-US" altLang="zh-CN" sz="16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 </a:t>
                </a:r>
                <a:r>
                  <a:rPr lang="en-US" altLang="zh-CN" sz="1600" dirty="0" err="1">
                    <a:latin typeface="宋体" panose="02010600030101010101" pitchFamily="2" charset="-122"/>
                    <a:ea typeface="宋体" panose="02010600030101010101" pitchFamily="2" charset="-122"/>
                  </a:rPr>
                  <a:t>Ti</a:t>
                </a:r>
                <a:r>
                  <a:rPr lang="en-US" altLang="zh-CN" sz="16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 foil + </a:t>
                </a:r>
                <a14:m>
                  <m:oMath xmlns:m="http://schemas.openxmlformats.org/officeDocument/2006/math">
                    <m:r>
                      <a:rPr lang="en-US" altLang="zh-CN" sz="1600" i="1" dirty="0" smtClean="0">
                        <a:latin typeface="Cambria Math"/>
                        <a:ea typeface="宋体" panose="02010600030101010101" pitchFamily="2" charset="-122"/>
                      </a:rPr>
                      <m:t>518 </m:t>
                    </m:r>
                    <m:r>
                      <a:rPr lang="en-US" altLang="zh-CN" sz="1600" i="1" dirty="0" smtClean="0">
                        <a:latin typeface="Cambria Math"/>
                        <a:ea typeface="Cambria Math"/>
                      </a:rPr>
                      <m:t>~ </m:t>
                    </m:r>
                    <m:r>
                      <a:rPr lang="en-US" altLang="zh-CN" sz="1600" b="0" i="1" dirty="0" smtClean="0">
                        <a:latin typeface="Cambria Math"/>
                        <a:ea typeface="宋体" panose="02010600030101010101" pitchFamily="2" charset="-122"/>
                      </a:rPr>
                      <m:t>597</m:t>
                    </m:r>
                    <m:r>
                      <a:rPr lang="en-US" altLang="zh-CN" sz="1600" i="1" dirty="0" smtClean="0">
                        <a:latin typeface="Cambria Math"/>
                        <a:ea typeface="宋体" panose="02010600030101010101" pitchFamily="2" charset="-122"/>
                      </a:rPr>
                      <m:t> </m:t>
                    </m:r>
                    <m:r>
                      <a:rPr lang="zh-CN" altLang="en-US" sz="1600" i="1" dirty="0" smtClean="0">
                        <a:latin typeface="Cambria Math"/>
                        <a:ea typeface="宋体" panose="02010600030101010101" pitchFamily="2" charset="-122"/>
                      </a:rPr>
                      <m:t>𝜇</m:t>
                    </m:r>
                    <m:r>
                      <a:rPr lang="en-US" altLang="zh-CN" sz="1600" i="1" dirty="0" smtClean="0">
                        <a:latin typeface="Cambria Math"/>
                        <a:ea typeface="宋体" panose="02010600030101010101" pitchFamily="2" charset="-122"/>
                      </a:rPr>
                      <m:t>𝑔</m:t>
                    </m:r>
                    <m:r>
                      <a:rPr lang="en-US" altLang="zh-CN" sz="1600" i="1" dirty="0" smtClean="0">
                        <a:latin typeface="Cambria Math"/>
                        <a:ea typeface="宋体" panose="02010600030101010101" pitchFamily="2" charset="-122"/>
                      </a:rPr>
                      <m:t>/</m:t>
                    </m:r>
                    <m:r>
                      <a:rPr lang="en-US" altLang="zh-CN" sz="1600" i="1" dirty="0" smtClean="0">
                        <a:latin typeface="Cambria Math"/>
                        <a:ea typeface="宋体" panose="02010600030101010101" pitchFamily="2" charset="-122"/>
                      </a:rPr>
                      <m:t>𝑐𝑚</m:t>
                    </m:r>
                    <m:r>
                      <a:rPr lang="en-US" altLang="zh-CN" sz="1600" i="1" baseline="30000" dirty="0" smtClean="0">
                        <a:latin typeface="Cambria Math"/>
                        <a:ea typeface="宋体" panose="02010600030101010101" pitchFamily="2" charset="-122"/>
                      </a:rPr>
                      <m:t>2</m:t>
                    </m:r>
                    <m:r>
                      <a:rPr lang="en-US" altLang="zh-CN" sz="1600" i="1" dirty="0" smtClean="0">
                        <a:latin typeface="Cambria Math"/>
                        <a:ea typeface="宋体" panose="02010600030101010101" pitchFamily="2" charset="-122"/>
                      </a:rPr>
                      <m:t> </m:t>
                    </m:r>
                  </m:oMath>
                </a14:m>
                <a:r>
                  <a:rPr lang="en-US" altLang="zh-CN" sz="1600" baseline="300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243</a:t>
                </a:r>
                <a:r>
                  <a:rPr lang="en-US" altLang="zh-CN" sz="1600" dirty="0">
                    <a:latin typeface="宋体" panose="02010600030101010101" pitchFamily="2" charset="-122"/>
                    <a:ea typeface="宋体" panose="02010600030101010101" pitchFamily="2" charset="-122"/>
                  </a:rPr>
                  <a:t>Am (4 arc-shaped targets)</a:t>
                </a:r>
              </a:p>
            </p:txBody>
          </p:sp>
        </mc:Choice>
        <mc:Fallback xmlns="">
          <p:sp>
            <p:nvSpPr>
              <p:cNvPr id="4" name="内容占位符 2">
                <a:extLst>
                  <a:ext uri="{FF2B5EF4-FFF2-40B4-BE49-F238E27FC236}">
                    <a16:creationId xmlns:a16="http://schemas.microsoft.com/office/drawing/2014/main" id="{46114EFD-0E36-7A72-0364-F320FAD9825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368" y="4585518"/>
                <a:ext cx="8064896" cy="1566804"/>
              </a:xfrm>
              <a:prstGeom prst="rect">
                <a:avLst/>
              </a:prstGeom>
              <a:blipFill>
                <a:blip r:embed="rId2"/>
                <a:stretch>
                  <a:fillRect l="-314" t="-800" b="-4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3" descr="C:\Users\lenovo\Desktop\288Mc_chains-1.png">
            <a:extLst>
              <a:ext uri="{FF2B5EF4-FFF2-40B4-BE49-F238E27FC236}">
                <a16:creationId xmlns:a16="http://schemas.microsoft.com/office/drawing/2014/main" id="{8E61D16E-7083-C983-7658-9A40FFE048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131589"/>
            <a:ext cx="9143999" cy="3263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C52232D4-EE4F-4448-6B3B-EE24F335D399}"/>
              </a:ext>
            </a:extLst>
          </p:cNvPr>
          <p:cNvSpPr txBox="1"/>
          <p:nvPr/>
        </p:nvSpPr>
        <p:spPr>
          <a:xfrm>
            <a:off x="2017344" y="6401465"/>
            <a:ext cx="5254945" cy="45653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IMP is ready for the experimental study of Nh!</a:t>
            </a:r>
          </a:p>
        </p:txBody>
      </p:sp>
    </p:spTree>
    <p:extLst>
      <p:ext uri="{BB962C8B-B14F-4D97-AF65-F5344CB8AC3E}">
        <p14:creationId xmlns:p14="http://schemas.microsoft.com/office/powerpoint/2010/main" val="993673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73D55446-0D0A-4B09-8192-2E4A5F8B9C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4412" y="3554276"/>
            <a:ext cx="4310582" cy="211375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First Nh experiment at SHANS2, IMP,</a:t>
            </a:r>
            <a:r>
              <a:rPr lang="en-US" altLang="zh-CN" sz="18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(23</a:t>
            </a:r>
            <a:r>
              <a:rPr lang="en-US" altLang="zh-CN" sz="1800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 </a:t>
            </a:r>
            <a:r>
              <a:rPr lang="en-US" altLang="zh-CN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Sep. -- 14</a:t>
            </a:r>
            <a:r>
              <a:rPr lang="en-US" altLang="zh-CN" sz="1800" baseline="300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altLang="zh-CN" sz="18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Oct. 2024)</a:t>
            </a:r>
            <a:endParaRPr lang="zh-CN" altLang="en-US" b="1" dirty="0">
              <a:solidFill>
                <a:srgbClr val="FFC000"/>
              </a:solidFill>
              <a:latin typeface="Book Antiqua" panose="02040602050305030304" pitchFamily="18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A9DC5A5-4F28-461D-A1EC-94FBD6B65415}"/>
              </a:ext>
            </a:extLst>
          </p:cNvPr>
          <p:cNvSpPr txBox="1"/>
          <p:nvPr/>
        </p:nvSpPr>
        <p:spPr>
          <a:xfrm>
            <a:off x="621945" y="5648061"/>
            <a:ext cx="304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r>
              <a:rPr lang="en-US" altLang="zh-CN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14+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beam from CAFE2</a:t>
            </a:r>
          </a:p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2EE8945-7CD7-4F4F-B378-12A0C34D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32</a:t>
            </a:fld>
            <a:endParaRPr lang="zh-CN" altLang="en-US" dirty="0"/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72DB60BE-1319-4427-8B90-697548591B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3" y="978103"/>
            <a:ext cx="4375408" cy="191600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F2D194C-DAF6-4C99-B7B9-3B8442C427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58" t="27340" r="23239" b="26329"/>
          <a:stretch/>
        </p:blipFill>
        <p:spPr>
          <a:xfrm>
            <a:off x="106198" y="2329585"/>
            <a:ext cx="2057400" cy="21802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3" name="对话气泡: 椭圆形 2">
            <a:extLst>
              <a:ext uri="{FF2B5EF4-FFF2-40B4-BE49-F238E27FC236}">
                <a16:creationId xmlns:a16="http://schemas.microsoft.com/office/drawing/2014/main" id="{20717055-DA02-408E-91E3-6B549DE9CDAA}"/>
              </a:ext>
            </a:extLst>
          </p:cNvPr>
          <p:cNvSpPr/>
          <p:nvPr/>
        </p:nvSpPr>
        <p:spPr>
          <a:xfrm>
            <a:off x="3538330" y="2166730"/>
            <a:ext cx="1137037" cy="739570"/>
          </a:xfrm>
          <a:custGeom>
            <a:avLst/>
            <a:gdLst>
              <a:gd name="connsiteX0" fmla="*/ 15577 w 1137037"/>
              <a:gd name="connsiteY0" fmla="*/ 1330745 h 739570"/>
              <a:gd name="connsiteX1" fmla="*/ 271307 w 1137037"/>
              <a:gd name="connsiteY1" fmla="*/ 685014 h 739570"/>
              <a:gd name="connsiteX2" fmla="*/ 190087 w 1137037"/>
              <a:gd name="connsiteY2" fmla="*/ 93826 h 739570"/>
              <a:gd name="connsiteX3" fmla="*/ 760540 w 1137037"/>
              <a:gd name="connsiteY3" fmla="*/ 21731 h 739570"/>
              <a:gd name="connsiteX4" fmla="*/ 1053667 w 1137037"/>
              <a:gd name="connsiteY4" fmla="*/ 562564 h 739570"/>
              <a:gd name="connsiteX5" fmla="*/ 474498 w 1137037"/>
              <a:gd name="connsiteY5" fmla="*/ 734478 h 739570"/>
              <a:gd name="connsiteX6" fmla="*/ 258805 w 1137037"/>
              <a:gd name="connsiteY6" fmla="*/ 1014723 h 739570"/>
              <a:gd name="connsiteX7" fmla="*/ 15577 w 1137037"/>
              <a:gd name="connsiteY7" fmla="*/ 1330745 h 73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7037" h="739570" extrusionOk="0">
                <a:moveTo>
                  <a:pt x="15577" y="1330745"/>
                </a:moveTo>
                <a:cubicBezTo>
                  <a:pt x="109769" y="1174644"/>
                  <a:pt x="164828" y="948027"/>
                  <a:pt x="271307" y="685014"/>
                </a:cubicBezTo>
                <a:cubicBezTo>
                  <a:pt x="-82372" y="578720"/>
                  <a:pt x="-56898" y="302937"/>
                  <a:pt x="190087" y="93826"/>
                </a:cubicBezTo>
                <a:cubicBezTo>
                  <a:pt x="384093" y="-10674"/>
                  <a:pt x="527891" y="8040"/>
                  <a:pt x="760540" y="21731"/>
                </a:cubicBezTo>
                <a:cubicBezTo>
                  <a:pt x="1123181" y="137394"/>
                  <a:pt x="1290097" y="337261"/>
                  <a:pt x="1053667" y="562564"/>
                </a:cubicBezTo>
                <a:cubicBezTo>
                  <a:pt x="922191" y="695198"/>
                  <a:pt x="723956" y="786474"/>
                  <a:pt x="474498" y="734478"/>
                </a:cubicBezTo>
                <a:cubicBezTo>
                  <a:pt x="408273" y="839228"/>
                  <a:pt x="334260" y="927998"/>
                  <a:pt x="258805" y="1014723"/>
                </a:cubicBezTo>
                <a:cubicBezTo>
                  <a:pt x="183350" y="1101448"/>
                  <a:pt x="73113" y="1249153"/>
                  <a:pt x="15577" y="1330745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59018458">
                  <a:prstGeom prst="wedgeEllipseCallout">
                    <a:avLst>
                      <a:gd name="adj1" fmla="val -48630"/>
                      <a:gd name="adj2" fmla="val 12993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对话气泡: 椭圆形 19">
            <a:extLst>
              <a:ext uri="{FF2B5EF4-FFF2-40B4-BE49-F238E27FC236}">
                <a16:creationId xmlns:a16="http://schemas.microsoft.com/office/drawing/2014/main" id="{99FDDCF3-17D6-485A-98AE-C8CDBB60BB46}"/>
              </a:ext>
            </a:extLst>
          </p:cNvPr>
          <p:cNvSpPr/>
          <p:nvPr/>
        </p:nvSpPr>
        <p:spPr>
          <a:xfrm>
            <a:off x="1634412" y="4794176"/>
            <a:ext cx="510652" cy="646331"/>
          </a:xfrm>
          <a:custGeom>
            <a:avLst/>
            <a:gdLst>
              <a:gd name="connsiteX0" fmla="*/ 124778 w 510652"/>
              <a:gd name="connsiteY0" fmla="*/ -283468 h 646331"/>
              <a:gd name="connsiteX1" fmla="*/ 236464 w 510652"/>
              <a:gd name="connsiteY1" fmla="*/ 883 h 646331"/>
              <a:gd name="connsiteX2" fmla="*/ 509158 w 510652"/>
              <a:gd name="connsiteY2" fmla="*/ 288255 h 646331"/>
              <a:gd name="connsiteX3" fmla="*/ 323315 w 510652"/>
              <a:gd name="connsiteY3" fmla="*/ 634664 h 646331"/>
              <a:gd name="connsiteX4" fmla="*/ 6963 w 510652"/>
              <a:gd name="connsiteY4" fmla="*/ 398123 h 646331"/>
              <a:gd name="connsiteX5" fmla="*/ 142452 w 510652"/>
              <a:gd name="connsiteY5" fmla="*/ 33294 h 646331"/>
              <a:gd name="connsiteX6" fmla="*/ 124778 w 510652"/>
              <a:gd name="connsiteY6" fmla="*/ -283468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0652" h="646331" extrusionOk="0">
                <a:moveTo>
                  <a:pt x="124778" y="-283468"/>
                </a:moveTo>
                <a:cubicBezTo>
                  <a:pt x="167855" y="-165178"/>
                  <a:pt x="181191" y="-100431"/>
                  <a:pt x="236464" y="883"/>
                </a:cubicBezTo>
                <a:cubicBezTo>
                  <a:pt x="365750" y="-5578"/>
                  <a:pt x="509079" y="132571"/>
                  <a:pt x="509158" y="288255"/>
                </a:cubicBezTo>
                <a:cubicBezTo>
                  <a:pt x="533054" y="441926"/>
                  <a:pt x="440312" y="595691"/>
                  <a:pt x="323315" y="634664"/>
                </a:cubicBezTo>
                <a:cubicBezTo>
                  <a:pt x="197532" y="704413"/>
                  <a:pt x="52952" y="569610"/>
                  <a:pt x="6963" y="398123"/>
                </a:cubicBezTo>
                <a:cubicBezTo>
                  <a:pt x="-25392" y="253105"/>
                  <a:pt x="45594" y="113186"/>
                  <a:pt x="142452" y="33294"/>
                </a:cubicBezTo>
                <a:cubicBezTo>
                  <a:pt x="124240" y="-78591"/>
                  <a:pt x="141290" y="-156082"/>
                  <a:pt x="124778" y="-283468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59018458">
                  <a:prstGeom prst="wedgeEllipseCallout">
                    <a:avLst>
                      <a:gd name="adj1" fmla="val -25565"/>
                      <a:gd name="adj2" fmla="val -93858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A2565C79-B1BA-4598-A05A-B945D69A8AC7}"/>
              </a:ext>
            </a:extLst>
          </p:cNvPr>
          <p:cNvSpPr txBox="1"/>
          <p:nvPr/>
        </p:nvSpPr>
        <p:spPr>
          <a:xfrm>
            <a:off x="1027207" y="989983"/>
            <a:ext cx="2858022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SHANS2 @ CAFE2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1540697-CF1A-438C-BBE4-0CEC2D0CDB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498" y="1140612"/>
            <a:ext cx="3228178" cy="24201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对话气泡: 椭圆形 28">
            <a:extLst>
              <a:ext uri="{FF2B5EF4-FFF2-40B4-BE49-F238E27FC236}">
                <a16:creationId xmlns:a16="http://schemas.microsoft.com/office/drawing/2014/main" id="{DED13801-63D9-4713-BD3F-7AD862EA0A16}"/>
              </a:ext>
            </a:extLst>
          </p:cNvPr>
          <p:cNvSpPr/>
          <p:nvPr/>
        </p:nvSpPr>
        <p:spPr>
          <a:xfrm>
            <a:off x="4965345" y="3838991"/>
            <a:ext cx="1137037" cy="739570"/>
          </a:xfrm>
          <a:custGeom>
            <a:avLst/>
            <a:gdLst>
              <a:gd name="connsiteX0" fmla="*/ 1006346 w 1137037"/>
              <a:gd name="connsiteY0" fmla="*/ -198360 h 739570"/>
              <a:gd name="connsiteX1" fmla="*/ 915570 w 1137037"/>
              <a:gd name="connsiteY1" fmla="*/ 76895 h 739570"/>
              <a:gd name="connsiteX2" fmla="*/ 892277 w 1137037"/>
              <a:gd name="connsiteY2" fmla="*/ 673751 h 739570"/>
              <a:gd name="connsiteX3" fmla="*/ 321595 w 1137037"/>
              <a:gd name="connsiteY3" fmla="*/ 702871 h 739570"/>
              <a:gd name="connsiteX4" fmla="*/ 142630 w 1137037"/>
              <a:gd name="connsiteY4" fmla="*/ 124826 h 739570"/>
              <a:gd name="connsiteX5" fmla="*/ 721614 w 1137037"/>
              <a:gd name="connsiteY5" fmla="*/ 13660 h 739570"/>
              <a:gd name="connsiteX6" fmla="*/ 1006346 w 1137037"/>
              <a:gd name="connsiteY6" fmla="*/ -198360 h 73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37037" h="739570" extrusionOk="0">
                <a:moveTo>
                  <a:pt x="1006346" y="-198360"/>
                </a:moveTo>
                <a:cubicBezTo>
                  <a:pt x="968372" y="-74510"/>
                  <a:pt x="947118" y="1295"/>
                  <a:pt x="915570" y="76895"/>
                </a:cubicBezTo>
                <a:cubicBezTo>
                  <a:pt x="1195781" y="249535"/>
                  <a:pt x="1213550" y="537034"/>
                  <a:pt x="892277" y="673751"/>
                </a:cubicBezTo>
                <a:cubicBezTo>
                  <a:pt x="737897" y="744423"/>
                  <a:pt x="474908" y="788002"/>
                  <a:pt x="321595" y="702871"/>
                </a:cubicBezTo>
                <a:cubicBezTo>
                  <a:pt x="10330" y="640152"/>
                  <a:pt x="-88771" y="298945"/>
                  <a:pt x="142630" y="124826"/>
                </a:cubicBezTo>
                <a:cubicBezTo>
                  <a:pt x="279397" y="21418"/>
                  <a:pt x="525086" y="-7039"/>
                  <a:pt x="721614" y="13660"/>
                </a:cubicBezTo>
                <a:cubicBezTo>
                  <a:pt x="815931" y="-59902"/>
                  <a:pt x="941742" y="-162371"/>
                  <a:pt x="1006346" y="-198360"/>
                </a:cubicBezTo>
                <a:close/>
              </a:path>
            </a:pathLst>
          </a:custGeom>
          <a:noFill/>
          <a:ln>
            <a:solidFill>
              <a:srgbClr val="FF000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59018458">
                  <a:prstGeom prst="wedgeEllipseCallout">
                    <a:avLst>
                      <a:gd name="adj1" fmla="val 38506"/>
                      <a:gd name="adj2" fmla="val -7682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DD0F2BF9-5198-44A0-8181-5B333AD361B3}"/>
              </a:ext>
            </a:extLst>
          </p:cNvPr>
          <p:cNvSpPr txBox="1"/>
          <p:nvPr/>
        </p:nvSpPr>
        <p:spPr>
          <a:xfrm>
            <a:off x="5931568" y="3624315"/>
            <a:ext cx="3299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Improved LEGEND system</a:t>
            </a:r>
            <a:endParaRPr lang="zh-CN" altLang="en-US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667595F4-116B-4508-901F-C4AA842F4096}"/>
              </a:ext>
            </a:extLst>
          </p:cNvPr>
          <p:cNvSpPr txBox="1"/>
          <p:nvPr/>
        </p:nvSpPr>
        <p:spPr>
          <a:xfrm>
            <a:off x="45313" y="4556774"/>
            <a:ext cx="1768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243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targets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E6540576-C853-487A-BD7D-9DB1AC1E51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8"/>
          <a:stretch/>
        </p:blipFill>
        <p:spPr>
          <a:xfrm>
            <a:off x="6380414" y="4057162"/>
            <a:ext cx="2168346" cy="26950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D234FF33-20FC-47BF-8F72-2146F55602EA}"/>
              </a:ext>
            </a:extLst>
          </p:cNvPr>
          <p:cNvSpPr txBox="1"/>
          <p:nvPr/>
        </p:nvSpPr>
        <p:spPr>
          <a:xfrm>
            <a:off x="271383" y="6162462"/>
            <a:ext cx="4491685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i="1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altLang="zh-CN" i="1" baseline="-250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cot</a:t>
            </a:r>
            <a:r>
              <a:rPr lang="en-US" altLang="zh-CN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= 241.3 MeV</a:t>
            </a:r>
            <a:r>
              <a:rPr lang="el-GR" altLang="zh-CN" sz="24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</a:t>
            </a:r>
            <a:r>
              <a:rPr lang="en-US" altLang="zh-CN" sz="24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altLang="zh-CN" sz="2400" i="1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288</a:t>
            </a:r>
            <a:r>
              <a:rPr lang="en-US" altLang="zh-CN" sz="2400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Mc)</a:t>
            </a:r>
            <a:r>
              <a:rPr lang="en-US" altLang="zh-CN" sz="24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≈ 10 pb</a:t>
            </a:r>
            <a:r>
              <a:rPr lang="en-US" altLang="zh-CN" sz="2400" b="1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zh-CN" altLang="en-US" sz="2400" b="1" i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495009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baseline="30000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243</a:t>
            </a:r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Am targets were prepared by molecular electrodeposition method</a:t>
            </a:r>
            <a:endParaRPr lang="zh-CN" altLang="en-US" b="1" dirty="0">
              <a:solidFill>
                <a:srgbClr val="FFC000"/>
              </a:solidFill>
              <a:latin typeface="Book Antiqua" panose="02040602050305030304" pitchFamily="18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2EE8945-7CD7-4F4F-B378-12A0C34D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33</a:t>
            </a:fld>
            <a:endParaRPr lang="zh-CN" altLang="en-US" dirty="0"/>
          </a:p>
        </p:txBody>
      </p:sp>
      <p:pic>
        <p:nvPicPr>
          <p:cNvPr id="33" name="图片 32">
            <a:extLst>
              <a:ext uri="{FF2B5EF4-FFF2-40B4-BE49-F238E27FC236}">
                <a16:creationId xmlns:a16="http://schemas.microsoft.com/office/drawing/2014/main" id="{79E3D8F7-72BD-4965-B9E7-3535136908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17" y="3739646"/>
            <a:ext cx="288338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ECC6642A-36F5-4602-822E-0A1F102F4C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79" y="1243680"/>
            <a:ext cx="288338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7E14C108-D5BA-480C-9C18-5B8D9FB2E8ED}"/>
              </a:ext>
            </a:extLst>
          </p:cNvPr>
          <p:cNvSpPr txBox="1"/>
          <p:nvPr/>
        </p:nvSpPr>
        <p:spPr>
          <a:xfrm>
            <a:off x="4405905" y="5150700"/>
            <a:ext cx="3539763" cy="92333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sectors on a 20 cm wheel</a:t>
            </a:r>
          </a:p>
          <a:p>
            <a:pPr algn="ctr"/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243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475 </a:t>
            </a:r>
            <a:r>
              <a:rPr lang="el-GR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g/cm</a:t>
            </a:r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altLang="zh-C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foil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2.28 </a:t>
            </a:r>
            <a:r>
              <a:rPr lang="el-GR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表格 2">
            <a:extLst>
              <a:ext uri="{FF2B5EF4-FFF2-40B4-BE49-F238E27FC236}">
                <a16:creationId xmlns:a16="http://schemas.microsoft.com/office/drawing/2014/main" id="{0B4C5B4D-58C9-4AC3-BE05-A3ED6344FC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5247182"/>
              </p:ext>
            </p:extLst>
          </p:nvPr>
        </p:nvGraphicFramePr>
        <p:xfrm>
          <a:off x="4775035" y="1650253"/>
          <a:ext cx="2878193" cy="329478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0346">
                  <a:extLst>
                    <a:ext uri="{9D8B030D-6E8A-4147-A177-3AD203B41FA5}">
                      <a16:colId xmlns:a16="http://schemas.microsoft.com/office/drawing/2014/main" val="4081327529"/>
                    </a:ext>
                  </a:extLst>
                </a:gridCol>
                <a:gridCol w="990346">
                  <a:extLst>
                    <a:ext uri="{9D8B030D-6E8A-4147-A177-3AD203B41FA5}">
                      <a16:colId xmlns:a16="http://schemas.microsoft.com/office/drawing/2014/main" val="871704508"/>
                    </a:ext>
                  </a:extLst>
                </a:gridCol>
                <a:gridCol w="897501">
                  <a:extLst>
                    <a:ext uri="{9D8B030D-6E8A-4147-A177-3AD203B41FA5}">
                      <a16:colId xmlns:a16="http://schemas.microsoft.com/office/drawing/2014/main" val="3406150413"/>
                    </a:ext>
                  </a:extLst>
                </a:gridCol>
              </a:tblGrid>
              <a:tr h="253445"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ug/cm2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err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76238227"/>
                  </a:ext>
                </a:extLst>
              </a:tr>
              <a:tr h="2534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 dirty="0">
                          <a:effectLst/>
                        </a:rPr>
                        <a:t>target 1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501.19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17.54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4166448711"/>
                  </a:ext>
                </a:extLst>
              </a:tr>
              <a:tr h="2534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target 2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486.13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17.03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790258221"/>
                  </a:ext>
                </a:extLst>
              </a:tr>
              <a:tr h="2534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target 3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499.49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17.48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26045027"/>
                  </a:ext>
                </a:extLst>
              </a:tr>
              <a:tr h="2534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target 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465.85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16.31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597622660"/>
                  </a:ext>
                </a:extLst>
              </a:tr>
              <a:tr h="2534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target 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453.64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15.88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966519574"/>
                  </a:ext>
                </a:extLst>
              </a:tr>
              <a:tr h="2534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target 6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458.24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16.06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132495561"/>
                  </a:ext>
                </a:extLst>
              </a:tr>
              <a:tr h="2534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target 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467.28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16.39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34268048"/>
                  </a:ext>
                </a:extLst>
              </a:tr>
              <a:tr h="2534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target 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471.90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16.51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679168073"/>
                  </a:ext>
                </a:extLst>
              </a:tr>
              <a:tr h="2534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target 9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473.95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effectLst/>
                        </a:rPr>
                        <a:t>16.58</a:t>
                      </a:r>
                      <a:endParaRPr lang="en-US" altLang="zh-CN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513203059"/>
                  </a:ext>
                </a:extLst>
              </a:tr>
              <a:tr h="25344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u="none" strike="noStrike">
                          <a:effectLst/>
                        </a:rPr>
                        <a:t>target 10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472.62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>
                          <a:effectLst/>
                        </a:rPr>
                        <a:t>16.54</a:t>
                      </a:r>
                      <a:endParaRPr lang="en-US" altLang="zh-CN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1313543592"/>
                  </a:ext>
                </a:extLst>
              </a:tr>
              <a:tr h="253445"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2357011100"/>
                  </a:ext>
                </a:extLst>
              </a:tr>
              <a:tr h="253445">
                <a:tc>
                  <a:txBody>
                    <a:bodyPr/>
                    <a:lstStyle/>
                    <a:p>
                      <a:pPr algn="ctr" fontAlgn="ctr"/>
                      <a:endParaRPr lang="zh-CN" alt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475.03</a:t>
                      </a:r>
                      <a:endParaRPr lang="en-US" altLang="zh-CN" sz="1100" b="1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u="none" strike="noStrike" dirty="0">
                          <a:solidFill>
                            <a:srgbClr val="FF0000"/>
                          </a:solidFill>
                          <a:effectLst/>
                        </a:rPr>
                        <a:t>15.19</a:t>
                      </a:r>
                      <a:endParaRPr lang="en-US" altLang="zh-CN" sz="1100" b="1" i="0" u="none" strike="noStrike" dirty="0">
                        <a:solidFill>
                          <a:srgbClr val="FF0000"/>
                        </a:solidFill>
                        <a:effectLst/>
                        <a:latin typeface="宋体" panose="02010600030101010101" pitchFamily="2" charset="-122"/>
                        <a:ea typeface="宋体" panose="02010600030101010101" pitchFamily="2" charset="-122"/>
                      </a:endParaRPr>
                    </a:p>
                  </a:txBody>
                  <a:tcPr marL="6350" marR="6350" marT="6350" marB="0" anchor="ctr"/>
                </a:tc>
                <a:extLst>
                  <a:ext uri="{0D108BD9-81ED-4DB2-BD59-A6C34878D82A}">
                    <a16:rowId xmlns:a16="http://schemas.microsoft.com/office/drawing/2014/main" val="373381820"/>
                  </a:ext>
                </a:extLst>
              </a:tr>
            </a:tbl>
          </a:graphicData>
        </a:graphic>
      </p:graphicFrame>
      <p:sp>
        <p:nvSpPr>
          <p:cNvPr id="13" name="文本框 12">
            <a:extLst>
              <a:ext uri="{FF2B5EF4-FFF2-40B4-BE49-F238E27FC236}">
                <a16:creationId xmlns:a16="http://schemas.microsoft.com/office/drawing/2014/main" id="{E6E071A6-E3B3-4F18-B806-234A7672B1C7}"/>
              </a:ext>
            </a:extLst>
          </p:cNvPr>
          <p:cNvSpPr txBox="1"/>
          <p:nvPr/>
        </p:nvSpPr>
        <p:spPr>
          <a:xfrm>
            <a:off x="4775035" y="1135050"/>
            <a:ext cx="2858022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243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 targets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70449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Improvement of LEGEND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46E1ABA-2AF4-4BAD-B0DA-1D48E108A88E}"/>
              </a:ext>
            </a:extLst>
          </p:cNvPr>
          <p:cNvSpPr txBox="1"/>
          <p:nvPr/>
        </p:nvSpPr>
        <p:spPr>
          <a:xfrm>
            <a:off x="469960" y="1518722"/>
            <a:ext cx="19114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/>
              <a:t>Preamp box</a:t>
            </a:r>
            <a:endParaRPr lang="en-US" sz="2000" b="1" dirty="0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03E5D6B4-FAB9-4952-A210-3F489E4E0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01" y="1922028"/>
            <a:ext cx="2138860" cy="144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7B9F40C-C938-4E83-982F-84639363720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536"/>
          <a:stretch/>
        </p:blipFill>
        <p:spPr>
          <a:xfrm>
            <a:off x="3249613" y="1931039"/>
            <a:ext cx="2922422" cy="1814025"/>
          </a:xfrm>
          <a:prstGeom prst="rect">
            <a:avLst/>
          </a:prstGeom>
        </p:spPr>
      </p:pic>
      <p:sp>
        <p:nvSpPr>
          <p:cNvPr id="15" name="矩形 14">
            <a:extLst>
              <a:ext uri="{FF2B5EF4-FFF2-40B4-BE49-F238E27FC236}">
                <a16:creationId xmlns:a16="http://schemas.microsoft.com/office/drawing/2014/main" id="{42D51E40-057E-43A7-ACE3-0D5D07047E20}"/>
              </a:ext>
            </a:extLst>
          </p:cNvPr>
          <p:cNvSpPr/>
          <p:nvPr/>
        </p:nvSpPr>
        <p:spPr>
          <a:xfrm>
            <a:off x="188854" y="1414181"/>
            <a:ext cx="2367490" cy="476398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56178391-0E08-44C3-87EB-D39CAE0333D3}"/>
              </a:ext>
            </a:extLst>
          </p:cNvPr>
          <p:cNvSpPr/>
          <p:nvPr/>
        </p:nvSpPr>
        <p:spPr>
          <a:xfrm>
            <a:off x="2922619" y="1414181"/>
            <a:ext cx="3439415" cy="476398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DDA8466-7B66-4DD2-B6DE-7E8E28EA27E5}"/>
              </a:ext>
            </a:extLst>
          </p:cNvPr>
          <p:cNvSpPr txBox="1"/>
          <p:nvPr/>
        </p:nvSpPr>
        <p:spPr>
          <a:xfrm>
            <a:off x="3125726" y="1472555"/>
            <a:ext cx="32475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/>
              <a:t>Detector Box</a:t>
            </a:r>
            <a:endParaRPr lang="en-US" sz="2000" b="1" dirty="0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696E4DD6-6785-4F58-B99B-FB58167ABC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7" t="5339" r="21872" b="8331"/>
          <a:stretch/>
        </p:blipFill>
        <p:spPr>
          <a:xfrm rot="16200000">
            <a:off x="3899293" y="3108815"/>
            <a:ext cx="1623063" cy="292242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6846D3F-0D5E-43F4-B1EB-8F57DCEC4E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6" t="17372" r="13370" b="34513"/>
          <a:stretch/>
        </p:blipFill>
        <p:spPr>
          <a:xfrm>
            <a:off x="286801" y="3429000"/>
            <a:ext cx="2138860" cy="1824377"/>
          </a:xfrm>
          <a:prstGeom prst="rect">
            <a:avLst/>
          </a:prstGeom>
        </p:spPr>
      </p:pic>
      <p:sp>
        <p:nvSpPr>
          <p:cNvPr id="21" name="文本框 20">
            <a:extLst>
              <a:ext uri="{FF2B5EF4-FFF2-40B4-BE49-F238E27FC236}">
                <a16:creationId xmlns:a16="http://schemas.microsoft.com/office/drawing/2014/main" id="{E3D89C21-5EFE-44B2-B628-87CBFC3C3F7C}"/>
              </a:ext>
            </a:extLst>
          </p:cNvPr>
          <p:cNvSpPr txBox="1"/>
          <p:nvPr/>
        </p:nvSpPr>
        <p:spPr>
          <a:xfrm>
            <a:off x="6728309" y="1427245"/>
            <a:ext cx="22884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/>
              <a:t>GCS</a:t>
            </a:r>
            <a:endParaRPr lang="zh-CN" altLang="en-US" sz="2000" b="1" dirty="0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8017D610-D241-4EAA-A83E-57EE18BE48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33" t="22145" r="29847" b="18878"/>
          <a:stretch/>
        </p:blipFill>
        <p:spPr>
          <a:xfrm>
            <a:off x="6757341" y="1971795"/>
            <a:ext cx="2259438" cy="1457205"/>
          </a:xfrm>
          <a:prstGeom prst="rect">
            <a:avLst/>
          </a:prstGeom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8637C7F3-5CFB-45CC-8118-5ABE7B4800F9}"/>
              </a:ext>
            </a:extLst>
          </p:cNvPr>
          <p:cNvSpPr txBox="1"/>
          <p:nvPr/>
        </p:nvSpPr>
        <p:spPr>
          <a:xfrm>
            <a:off x="206775" y="5381558"/>
            <a:ext cx="23098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Well shielded and water cooling!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7C32DB99-07BC-4E54-88B9-AEA8692E8C53}"/>
              </a:ext>
            </a:extLst>
          </p:cNvPr>
          <p:cNvSpPr txBox="1"/>
          <p:nvPr/>
        </p:nvSpPr>
        <p:spPr>
          <a:xfrm>
            <a:off x="3013544" y="5443819"/>
            <a:ext cx="32759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Temperature gradient:</a:t>
            </a:r>
          </a:p>
          <a:p>
            <a:pPr algn="ctr"/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+65 ~ -45 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Yu Mincho Light" panose="02020300000000000000" pitchFamily="18" charset="-128"/>
                <a:cs typeface="Arial" panose="020B0604020202020204" pitchFamily="34" charset="0"/>
              </a:rPr>
              <a:t>℃</a:t>
            </a:r>
            <a:endParaRPr lang="en-US" altLang="zh-CN" b="1" dirty="0">
              <a:solidFill>
                <a:srgbClr val="0000FF"/>
              </a:solidFill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5B053B40-8126-4F1A-8923-1F66F12A8B78}"/>
              </a:ext>
            </a:extLst>
          </p:cNvPr>
          <p:cNvSpPr/>
          <p:nvPr/>
        </p:nvSpPr>
        <p:spPr>
          <a:xfrm>
            <a:off x="6689028" y="1414181"/>
            <a:ext cx="2367490" cy="476398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38453E90-E659-4743-AFE8-33F3A6033144}"/>
              </a:ext>
            </a:extLst>
          </p:cNvPr>
          <p:cNvSpPr txBox="1"/>
          <p:nvPr/>
        </p:nvSpPr>
        <p:spPr>
          <a:xfrm>
            <a:off x="6742825" y="3452714"/>
            <a:ext cx="228847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All metallic connections</a:t>
            </a:r>
            <a:r>
              <a:rPr lang="zh-CN" altLang="en-US" sz="1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：</a:t>
            </a:r>
            <a:endParaRPr lang="en-US" altLang="zh-CN" sz="1800" b="1" dirty="0">
              <a:latin typeface="Arial" panose="020B0604020202020204" pitchFamily="34" charset="0"/>
              <a:ea typeface="宋体" panose="02010600030101010101" pitchFamily="2" charset="-122"/>
              <a:cs typeface="Arial" panose="020B0604020202020204" pitchFamily="34" charset="0"/>
            </a:endParaRPr>
          </a:p>
          <a:p>
            <a:pPr algn="ctr"/>
            <a:r>
              <a:rPr lang="en-US" altLang="zh-CN" sz="1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Metal sealed  MFC</a:t>
            </a:r>
            <a:r>
              <a:rPr lang="zh-CN" altLang="en-US" sz="1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；</a:t>
            </a:r>
            <a:r>
              <a:rPr lang="en-US" altLang="zh-CN" sz="1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 flexible metallic tubes</a:t>
            </a:r>
            <a:r>
              <a:rPr lang="zh-CN" altLang="en-US" sz="1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；</a:t>
            </a:r>
            <a:r>
              <a:rPr lang="en-US" altLang="zh-CN" sz="1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reducing plastic surface in the gas loop. </a:t>
            </a:r>
          </a:p>
          <a:p>
            <a:pPr algn="ctr"/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High purity gas!</a:t>
            </a:r>
          </a:p>
          <a:p>
            <a:pPr algn="ctr"/>
            <a:r>
              <a:rPr lang="en-US" altLang="zh-CN" b="1" i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C</a:t>
            </a:r>
            <a:r>
              <a:rPr lang="en-US" altLang="zh-CN" b="1" baseline="-25000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(water) 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&lt; 60 </a:t>
            </a:r>
            <a:r>
              <a:rPr lang="en-US" altLang="zh-CN" b="1" dirty="0" err="1">
                <a:solidFill>
                  <a:srgbClr val="0000FF"/>
                </a:solidFill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ppmV</a:t>
            </a:r>
            <a:endParaRPr lang="zh-CN" altLang="en-US" dirty="0">
              <a:solidFill>
                <a:srgbClr val="0000FF"/>
              </a:solidFill>
            </a:endParaRPr>
          </a:p>
        </p:txBody>
      </p:sp>
      <p:sp>
        <p:nvSpPr>
          <p:cNvPr id="28" name="灯片编号占位符 1">
            <a:extLst>
              <a:ext uri="{FF2B5EF4-FFF2-40B4-BE49-F238E27FC236}">
                <a16:creationId xmlns:a16="http://schemas.microsoft.com/office/drawing/2014/main" id="{E77F00D2-2CB6-413D-9B6F-F19512681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388"/>
            <a:ext cx="2057400" cy="365125"/>
          </a:xfrm>
        </p:spPr>
        <p:txBody>
          <a:bodyPr/>
          <a:lstStyle/>
          <a:p>
            <a:fld id="{458A35A5-5622-420E-B9D1-FC793EC16534}" type="slidenum">
              <a:rPr lang="zh-CN" altLang="en-US" smtClean="0"/>
              <a:t>34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69782366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Improvement of LEGEND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46E1ABA-2AF4-4BAD-B0DA-1D48E108A88E}"/>
              </a:ext>
            </a:extLst>
          </p:cNvPr>
          <p:cNvSpPr txBox="1"/>
          <p:nvPr/>
        </p:nvSpPr>
        <p:spPr>
          <a:xfrm>
            <a:off x="342960" y="1097082"/>
            <a:ext cx="8430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/>
              <a:t>RTC</a:t>
            </a:r>
            <a:endParaRPr lang="en-US" sz="2000" b="1" dirty="0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42D51E40-057E-43A7-ACE3-0D5D07047E20}"/>
              </a:ext>
            </a:extLst>
          </p:cNvPr>
          <p:cNvSpPr/>
          <p:nvPr/>
        </p:nvSpPr>
        <p:spPr>
          <a:xfrm>
            <a:off x="188854" y="1051560"/>
            <a:ext cx="8802746" cy="5481320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388FD76B-56A1-479D-AD72-5D3C3D4037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87" t="3217" r="7627" b="3170"/>
          <a:stretch/>
        </p:blipFill>
        <p:spPr>
          <a:xfrm rot="16200000">
            <a:off x="6033154" y="1067866"/>
            <a:ext cx="2106893" cy="318875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2C1F75D-86DE-41BB-8204-C33C85573B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66" y="1391103"/>
            <a:ext cx="4538522" cy="354449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7045502-48D6-4771-AB26-4ABABD83120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667" y="4287920"/>
            <a:ext cx="2961767" cy="2220458"/>
          </a:xfrm>
          <a:prstGeom prst="rect">
            <a:avLst/>
          </a:prstGeom>
        </p:spPr>
      </p:pic>
      <p:sp>
        <p:nvSpPr>
          <p:cNvPr id="28" name="灯片编号占位符 1">
            <a:extLst>
              <a:ext uri="{FF2B5EF4-FFF2-40B4-BE49-F238E27FC236}">
                <a16:creationId xmlns:a16="http://schemas.microsoft.com/office/drawing/2014/main" id="{044129B5-A47F-4C50-B6BD-531E1CDC8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86600" y="6492388"/>
            <a:ext cx="2057400" cy="365125"/>
          </a:xfrm>
        </p:spPr>
        <p:txBody>
          <a:bodyPr/>
          <a:lstStyle/>
          <a:p>
            <a:fld id="{458A35A5-5622-420E-B9D1-FC793EC16534}" type="slidenum">
              <a:rPr lang="zh-CN" altLang="en-US" smtClean="0"/>
              <a:t>35</a:t>
            </a:fld>
            <a:endParaRPr lang="zh-CN" altLang="en-US" dirty="0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173D10B2-1961-4762-BC48-FD5D5E4B5BB5}"/>
              </a:ext>
            </a:extLst>
          </p:cNvPr>
          <p:cNvSpPr txBox="1"/>
          <p:nvPr/>
        </p:nvSpPr>
        <p:spPr>
          <a:xfrm>
            <a:off x="497841" y="4816512"/>
            <a:ext cx="45745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SRIM calculation: </a:t>
            </a:r>
            <a:r>
              <a:rPr lang="en-US" altLang="zh-CN" dirty="0">
                <a:solidFill>
                  <a:srgbClr val="FF0000"/>
                </a:solidFill>
              </a:rPr>
              <a:t>11 mm</a:t>
            </a:r>
            <a:r>
              <a:rPr lang="en-US" altLang="zh-CN" dirty="0"/>
              <a:t> in </a:t>
            </a:r>
            <a:r>
              <a:rPr lang="en-US" altLang="zh-CN" dirty="0" err="1"/>
              <a:t>Ar</a:t>
            </a:r>
            <a:r>
              <a:rPr lang="en-US" altLang="zh-CN" dirty="0"/>
              <a:t> at 850 mbar</a:t>
            </a:r>
          </a:p>
        </p:txBody>
      </p:sp>
      <p:graphicFrame>
        <p:nvGraphicFramePr>
          <p:cNvPr id="30" name="表格 29">
            <a:extLst>
              <a:ext uri="{FF2B5EF4-FFF2-40B4-BE49-F238E27FC236}">
                <a16:creationId xmlns:a16="http://schemas.microsoft.com/office/drawing/2014/main" id="{F32C9276-BBCA-4BD0-8367-FFCD2C89720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38838"/>
              </p:ext>
            </p:extLst>
          </p:nvPr>
        </p:nvGraphicFramePr>
        <p:xfrm>
          <a:off x="307553" y="5394101"/>
          <a:ext cx="5006547" cy="9305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53459">
                  <a:extLst>
                    <a:ext uri="{9D8B030D-6E8A-4147-A177-3AD203B41FA5}">
                      <a16:colId xmlns:a16="http://schemas.microsoft.com/office/drawing/2014/main" val="649304862"/>
                    </a:ext>
                  </a:extLst>
                </a:gridCol>
                <a:gridCol w="1389819">
                  <a:extLst>
                    <a:ext uri="{9D8B030D-6E8A-4147-A177-3AD203B41FA5}">
                      <a16:colId xmlns:a16="http://schemas.microsoft.com/office/drawing/2014/main" val="3725944841"/>
                    </a:ext>
                  </a:extLst>
                </a:gridCol>
                <a:gridCol w="1211784">
                  <a:extLst>
                    <a:ext uri="{9D8B030D-6E8A-4147-A177-3AD203B41FA5}">
                      <a16:colId xmlns:a16="http://schemas.microsoft.com/office/drawing/2014/main" val="600329511"/>
                    </a:ext>
                  </a:extLst>
                </a:gridCol>
                <a:gridCol w="1451485">
                  <a:extLst>
                    <a:ext uri="{9D8B030D-6E8A-4147-A177-3AD203B41FA5}">
                      <a16:colId xmlns:a16="http://schemas.microsoft.com/office/drawing/2014/main" val="2902156210"/>
                    </a:ext>
                  </a:extLst>
                </a:gridCol>
              </a:tblGrid>
              <a:tr h="519296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i="1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E</a:t>
                      </a:r>
                      <a:r>
                        <a:rPr lang="en-US" altLang="zh-CN" sz="1800" b="1" i="0" u="none" strike="noStrike" baseline="-25000" dirty="0" err="1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recoil</a:t>
                      </a:r>
                      <a:r>
                        <a:rPr lang="en-US" altLang="zh-CN" sz="1800" b="1" i="0" u="none" strike="noStrike" baseline="-25000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 </a:t>
                      </a:r>
                      <a:r>
                        <a:rPr lang="en-US" altLang="zh-CN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(Mc)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u="none" strike="noStrike" dirty="0">
                          <a:effectLst/>
                          <a:latin typeface="+mj-lt"/>
                        </a:rPr>
                        <a:t>Though half Target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u="none" strike="noStrike" dirty="0">
                          <a:effectLst/>
                          <a:latin typeface="+mj-lt"/>
                        </a:rPr>
                        <a:t>Though SHANS2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u="none" strike="noStrike" dirty="0">
                          <a:effectLst/>
                          <a:latin typeface="+mj-lt"/>
                        </a:rPr>
                        <a:t>Though Mylar foil</a:t>
                      </a:r>
                      <a:endParaRPr lang="zh-CN" alt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036354"/>
                  </a:ext>
                </a:extLst>
              </a:tr>
              <a:tr h="372357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  <a:ea typeface="等线" panose="02010600030101010101" pitchFamily="2" charset="-122"/>
                        </a:rPr>
                        <a:t>40.2 MeV</a:t>
                      </a: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u="none" strike="noStrike" dirty="0">
                          <a:effectLst/>
                          <a:latin typeface="+mj-lt"/>
                        </a:rPr>
                        <a:t>36.43 MeV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u="none" strike="noStrike" dirty="0">
                          <a:effectLst/>
                          <a:latin typeface="+mj-lt"/>
                        </a:rPr>
                        <a:t>32.75 MeV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800" b="1" u="none" strike="noStrike" dirty="0">
                          <a:effectLst/>
                          <a:latin typeface="+mj-lt"/>
                        </a:rPr>
                        <a:t>19.66 MeV</a:t>
                      </a:r>
                      <a:endParaRPr lang="en-US" altLang="zh-CN" sz="1800" b="1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b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5122698"/>
                  </a:ext>
                </a:extLst>
              </a:tr>
            </a:tbl>
          </a:graphicData>
        </a:graphic>
      </p:graphicFrame>
      <p:sp>
        <p:nvSpPr>
          <p:cNvPr id="31" name="文本框 30">
            <a:extLst>
              <a:ext uri="{FF2B5EF4-FFF2-40B4-BE49-F238E27FC236}">
                <a16:creationId xmlns:a16="http://schemas.microsoft.com/office/drawing/2014/main" id="{0C04600E-7287-433C-9ED3-289D45B61A9D}"/>
              </a:ext>
            </a:extLst>
          </p:cNvPr>
          <p:cNvSpPr txBox="1"/>
          <p:nvPr/>
        </p:nvSpPr>
        <p:spPr>
          <a:xfrm>
            <a:off x="5089403" y="3707034"/>
            <a:ext cx="3934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dirty="0"/>
              <a:t>76.0 mm (L); 22.5 mm (W); 15.0 mm (D)</a:t>
            </a:r>
          </a:p>
          <a:p>
            <a:pPr algn="ctr"/>
            <a:r>
              <a:rPr lang="en-US" altLang="zh-CN" dirty="0">
                <a:solidFill>
                  <a:srgbClr val="0000FF"/>
                </a:solidFill>
              </a:rPr>
              <a:t>Eff = 75%</a:t>
            </a:r>
          </a:p>
        </p:txBody>
      </p:sp>
    </p:spTree>
    <p:extLst>
      <p:ext uri="{BB962C8B-B14F-4D97-AF65-F5344CB8AC3E}">
        <p14:creationId xmlns:p14="http://schemas.microsoft.com/office/powerpoint/2010/main" val="9888759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Improvement of LEGEND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144DD3C-ED7B-4D03-AA8C-9502956E2531}"/>
              </a:ext>
            </a:extLst>
          </p:cNvPr>
          <p:cNvSpPr txBox="1"/>
          <p:nvPr/>
        </p:nvSpPr>
        <p:spPr>
          <a:xfrm>
            <a:off x="23913" y="990603"/>
            <a:ext cx="8953953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Development of </a:t>
            </a:r>
            <a:r>
              <a:rPr lang="en-US" altLang="zh-C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detectors</a:t>
            </a:r>
            <a:endParaRPr lang="en-US" altLang="zh-CN" baseline="-25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A2233A4-F3AA-4401-898C-E1111414D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36</a:t>
            </a:fld>
            <a:endParaRPr lang="zh-CN" altLang="en-US" dirty="0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5E17CE3-B83D-44F0-84E7-670ED61AD6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1"/>
          <a:stretch/>
        </p:blipFill>
        <p:spPr>
          <a:xfrm>
            <a:off x="119629" y="1759065"/>
            <a:ext cx="4642041" cy="349096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BA2B5D7-CE33-44A2-A50B-06CE68F4FD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0889" y="1463160"/>
            <a:ext cx="3788018" cy="2979583"/>
          </a:xfrm>
          <a:prstGeom prst="rect">
            <a:avLst/>
          </a:prstGeom>
        </p:spPr>
      </p:pic>
      <p:sp>
        <p:nvSpPr>
          <p:cNvPr id="28" name="文本框 27">
            <a:extLst>
              <a:ext uri="{FF2B5EF4-FFF2-40B4-BE49-F238E27FC236}">
                <a16:creationId xmlns:a16="http://schemas.microsoft.com/office/drawing/2014/main" id="{27D73947-F9B5-4569-8596-FAEB4A8244C6}"/>
              </a:ext>
            </a:extLst>
          </p:cNvPr>
          <p:cNvSpPr txBox="1"/>
          <p:nvPr/>
        </p:nvSpPr>
        <p:spPr>
          <a:xfrm>
            <a:off x="4840856" y="6192276"/>
            <a:ext cx="3956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1.33% @ 5485 keV 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150 V at 65</a:t>
            </a:r>
            <a:r>
              <a:rPr lang="en-US" altLang="zh-CN" b="1" dirty="0">
                <a:solidFill>
                  <a:srgbClr val="FF0000"/>
                </a:solidFill>
                <a:latin typeface="Arial" panose="020B0604020202020204" pitchFamily="34" charset="0"/>
                <a:ea typeface="Yu Mincho Light" panose="02020300000000000000" pitchFamily="18" charset="-128"/>
                <a:cs typeface="Arial" panose="020B0604020202020204" pitchFamily="34" charset="0"/>
              </a:rPr>
              <a:t>℃</a:t>
            </a:r>
            <a:endParaRPr lang="zh-CN" alt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图片 5" descr="sic-150v-hefeihanfenzhuang">
            <a:extLst>
              <a:ext uri="{FF2B5EF4-FFF2-40B4-BE49-F238E27FC236}">
                <a16:creationId xmlns:a16="http://schemas.microsoft.com/office/drawing/2014/main" id="{F1445824-8AD1-4040-9F5D-F203B82985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1" t="50675" r="28935" b="33931"/>
          <a:stretch/>
        </p:blipFill>
        <p:spPr bwMode="auto">
          <a:xfrm>
            <a:off x="5258306" y="4612396"/>
            <a:ext cx="3259963" cy="1579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977DA1EE-F0FD-461C-B439-3E62EE3FB93C}"/>
              </a:ext>
            </a:extLst>
          </p:cNvPr>
          <p:cNvSpPr/>
          <p:nvPr/>
        </p:nvSpPr>
        <p:spPr>
          <a:xfrm>
            <a:off x="4840856" y="1408959"/>
            <a:ext cx="3937384" cy="5226075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33F62986-08AE-4150-8431-129559784F82}"/>
              </a:ext>
            </a:extLst>
          </p:cNvPr>
          <p:cNvSpPr txBox="1"/>
          <p:nvPr/>
        </p:nvSpPr>
        <p:spPr>
          <a:xfrm>
            <a:off x="107945" y="5434705"/>
            <a:ext cx="45745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/>
              <a:t>Distribution of </a:t>
            </a:r>
            <a:r>
              <a:rPr lang="en-US" altLang="zh-CN" baseline="30000" dirty="0"/>
              <a:t>284</a:t>
            </a:r>
            <a:r>
              <a:rPr lang="en-US" altLang="zh-CN" dirty="0"/>
              <a:t>Nh on Si</a:t>
            </a:r>
            <a:r>
              <a:rPr lang="en-US" altLang="zh-CN" baseline="-25000" dirty="0"/>
              <a:t>3</a:t>
            </a:r>
            <a:r>
              <a:rPr lang="en-US" altLang="zh-CN" dirty="0"/>
              <a:t>N</a:t>
            </a:r>
            <a:r>
              <a:rPr lang="en-US" altLang="zh-CN" baseline="-25000" dirty="0"/>
              <a:t>4</a:t>
            </a:r>
            <a:r>
              <a:rPr lang="en-US" altLang="zh-CN" dirty="0"/>
              <a:t> surface with the temperature gradient: +65 ~ -45 ℃</a:t>
            </a:r>
          </a:p>
          <a:p>
            <a:pPr algn="ctr"/>
            <a:r>
              <a:rPr lang="en-US" altLang="zh-CN" dirty="0"/>
              <a:t>(MCS:</a:t>
            </a:r>
            <a:r>
              <a:rPr lang="zh-CN" altLang="en-US" dirty="0"/>
              <a:t> </a:t>
            </a:r>
            <a:r>
              <a:rPr lang="en-US" altLang="zh-CN" dirty="0"/>
              <a:t>-58 kJ/mol for Nh)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High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performance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 err="1">
                <a:solidFill>
                  <a:srgbClr val="FF0000"/>
                </a:solidFill>
              </a:rPr>
              <a:t>SiC</a:t>
            </a:r>
            <a:r>
              <a:rPr lang="zh-CN" altLang="en-US" b="1" dirty="0">
                <a:solidFill>
                  <a:srgbClr val="FF0000"/>
                </a:solidFill>
              </a:rPr>
              <a:t> </a:t>
            </a:r>
            <a:r>
              <a:rPr lang="en-US" altLang="zh-CN" b="1" dirty="0">
                <a:solidFill>
                  <a:srgbClr val="FF0000"/>
                </a:solidFill>
              </a:rPr>
              <a:t>detectors are needed!</a:t>
            </a:r>
            <a:endParaRPr lang="en-US" altLang="zh-CN" b="1" dirty="0"/>
          </a:p>
        </p:txBody>
      </p:sp>
    </p:spTree>
    <p:extLst>
      <p:ext uri="{BB962C8B-B14F-4D97-AF65-F5344CB8AC3E}">
        <p14:creationId xmlns:p14="http://schemas.microsoft.com/office/powerpoint/2010/main" val="13661050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Improvement of LEGEND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144DD3C-ED7B-4D03-AA8C-9502956E2531}"/>
              </a:ext>
            </a:extLst>
          </p:cNvPr>
          <p:cNvSpPr txBox="1"/>
          <p:nvPr/>
        </p:nvSpPr>
        <p:spPr>
          <a:xfrm>
            <a:off x="23913" y="990603"/>
            <a:ext cx="8953953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Upgrade of LEGEND detector array</a:t>
            </a:r>
            <a:endParaRPr lang="en-US" altLang="zh-CN" baseline="-2500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A2233A4-F3AA-4401-898C-E1111414D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37</a:t>
            </a:fld>
            <a:endParaRPr lang="zh-CN" altLang="en-US" dirty="0"/>
          </a:p>
        </p:txBody>
      </p: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F090A5D0-776F-4349-8BFE-AF8E7F0AD4A2}"/>
              </a:ext>
            </a:extLst>
          </p:cNvPr>
          <p:cNvGrpSpPr/>
          <p:nvPr/>
        </p:nvGrpSpPr>
        <p:grpSpPr>
          <a:xfrm>
            <a:off x="278781" y="2236308"/>
            <a:ext cx="2097041" cy="1610860"/>
            <a:chOff x="542416" y="1439972"/>
            <a:chExt cx="1628384" cy="1233712"/>
          </a:xfrm>
        </p:grpSpPr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96E56D01-3A42-4F6A-AB91-503A80A9A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80" t="32842" r="27656" b="50714"/>
            <a:stretch/>
          </p:blipFill>
          <p:spPr>
            <a:xfrm rot="16200000">
              <a:off x="351445" y="1630944"/>
              <a:ext cx="1233711" cy="851770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E2F2D157-4B50-48D0-B929-4AF89E1AC5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80" t="49526" r="27656" b="35481"/>
            <a:stretch/>
          </p:blipFill>
          <p:spPr>
            <a:xfrm rot="16200000">
              <a:off x="1165638" y="1668522"/>
              <a:ext cx="1233711" cy="776612"/>
            </a:xfrm>
            <a:prstGeom prst="rect">
              <a:avLst/>
            </a:prstGeom>
          </p:spPr>
        </p:pic>
      </p:grpSp>
      <p:sp>
        <p:nvSpPr>
          <p:cNvPr id="20" name="矩形 19">
            <a:extLst>
              <a:ext uri="{FF2B5EF4-FFF2-40B4-BE49-F238E27FC236}">
                <a16:creationId xmlns:a16="http://schemas.microsoft.com/office/drawing/2014/main" id="{FB5A34CE-1111-4560-AEF7-BCAAA6E7F9E4}"/>
              </a:ext>
            </a:extLst>
          </p:cNvPr>
          <p:cNvSpPr/>
          <p:nvPr/>
        </p:nvSpPr>
        <p:spPr>
          <a:xfrm>
            <a:off x="192656" y="1548762"/>
            <a:ext cx="2292136" cy="497202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92539B67-0A5E-4759-9192-3EF6254B5011}"/>
              </a:ext>
            </a:extLst>
          </p:cNvPr>
          <p:cNvSpPr txBox="1"/>
          <p:nvPr/>
        </p:nvSpPr>
        <p:spPr>
          <a:xfrm>
            <a:off x="278781" y="1604467"/>
            <a:ext cx="2119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b="1" dirty="0"/>
              <a:t>Detector covered with Si</a:t>
            </a:r>
            <a:r>
              <a:rPr lang="en-US" altLang="zh-CN" sz="1800" b="1" baseline="-25000" dirty="0"/>
              <a:t>3</a:t>
            </a:r>
            <a:r>
              <a:rPr lang="en-US" altLang="zh-CN" sz="1800" b="1" dirty="0"/>
              <a:t>N</a:t>
            </a:r>
            <a:r>
              <a:rPr lang="en-US" altLang="zh-CN" sz="1800" b="1" baseline="-25000" dirty="0"/>
              <a:t>4</a:t>
            </a:r>
            <a:endParaRPr lang="en-US" baseline="-25000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015A7C79-C667-481F-B03F-919864EA4C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0" t="7527" r="13370" b="12192"/>
          <a:stretch/>
        </p:blipFill>
        <p:spPr>
          <a:xfrm>
            <a:off x="278780" y="3910034"/>
            <a:ext cx="2097042" cy="2547882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6FDD03E1-384F-42FF-8B3E-F8CB8C6A575F}"/>
              </a:ext>
            </a:extLst>
          </p:cNvPr>
          <p:cNvSpPr txBox="1"/>
          <p:nvPr/>
        </p:nvSpPr>
        <p:spPr>
          <a:xfrm>
            <a:off x="2623910" y="1604467"/>
            <a:ext cx="222670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tx1"/>
                </a:solidFill>
              </a:rPr>
              <a:t>4H-SiC Detectors</a:t>
            </a:r>
          </a:p>
          <a:p>
            <a:pPr algn="ctr"/>
            <a:r>
              <a:rPr lang="en-US" altLang="zh-CN" sz="1800" b="1" dirty="0">
                <a:solidFill>
                  <a:schemeClr val="tx1"/>
                </a:solidFill>
                <a:highlight>
                  <a:srgbClr val="FFFF00"/>
                </a:highlight>
              </a:rPr>
              <a:t>(+65~-20 </a:t>
            </a:r>
            <a:r>
              <a:rPr lang="zh-CN" altLang="en-US" sz="1800" b="1" dirty="0">
                <a:solidFill>
                  <a:schemeClr val="tx1"/>
                </a:solidFill>
                <a:highlight>
                  <a:srgbClr val="FFFF00"/>
                </a:highlight>
              </a:rPr>
              <a:t>℃</a:t>
            </a:r>
            <a:r>
              <a:rPr lang="en-US" altLang="zh-CN" sz="1800" b="1" dirty="0">
                <a:solidFill>
                  <a:schemeClr val="tx1"/>
                </a:solidFill>
                <a:highlight>
                  <a:srgbClr val="FFFF00"/>
                </a:highlight>
              </a:rPr>
              <a:t>)</a:t>
            </a:r>
          </a:p>
          <a:p>
            <a:pPr algn="ctr"/>
            <a:r>
              <a:rPr lang="zh-CN" altLang="en-US" sz="1800" b="1" dirty="0">
                <a:solidFill>
                  <a:schemeClr val="tx1"/>
                </a:solidFill>
              </a:rPr>
              <a:t>（</a:t>
            </a:r>
            <a:r>
              <a:rPr lang="en-US" altLang="zh-CN" sz="1800" b="1" dirty="0">
                <a:solidFill>
                  <a:srgbClr val="FF0000"/>
                </a:solidFill>
              </a:rPr>
              <a:t>First 24 pairs</a:t>
            </a:r>
            <a:r>
              <a:rPr lang="zh-CN" altLang="en-US" sz="1800" b="1" dirty="0">
                <a:solidFill>
                  <a:schemeClr val="tx1"/>
                </a:solidFill>
              </a:rPr>
              <a:t>）</a:t>
            </a:r>
            <a:endParaRPr lang="en-US" altLang="zh-CN" sz="1800" b="1" dirty="0">
              <a:solidFill>
                <a:schemeClr val="tx1"/>
              </a:solidFill>
            </a:endParaRPr>
          </a:p>
          <a:p>
            <a:pPr algn="ctr"/>
            <a:r>
              <a:rPr lang="en-US" altLang="zh-CN" sz="1800" b="1" dirty="0">
                <a:solidFill>
                  <a:srgbClr val="FF0000"/>
                </a:solidFill>
              </a:rPr>
              <a:t>Thickness</a:t>
            </a:r>
            <a:r>
              <a:rPr lang="zh-CN" altLang="en-US" sz="1800" b="1" dirty="0">
                <a:solidFill>
                  <a:schemeClr val="tx1"/>
                </a:solidFill>
              </a:rPr>
              <a:t>：</a:t>
            </a:r>
            <a:r>
              <a:rPr lang="en-US" altLang="zh-CN" sz="1800" b="1" dirty="0">
                <a:solidFill>
                  <a:schemeClr val="tx1"/>
                </a:solidFill>
              </a:rPr>
              <a:t>450 um</a:t>
            </a:r>
          </a:p>
          <a:p>
            <a:pPr algn="ctr"/>
            <a:r>
              <a:rPr lang="en-US" altLang="zh-CN" sz="1800" b="1" dirty="0" err="1">
                <a:solidFill>
                  <a:srgbClr val="FF0000"/>
                </a:solidFill>
              </a:rPr>
              <a:t>Deadlayer</a:t>
            </a:r>
            <a:r>
              <a:rPr lang="zh-CN" altLang="en-US" sz="1800" b="1" dirty="0">
                <a:solidFill>
                  <a:schemeClr val="tx1"/>
                </a:solidFill>
              </a:rPr>
              <a:t>：</a:t>
            </a:r>
            <a:r>
              <a:rPr lang="en-US" altLang="zh-CN" sz="1800" b="1" dirty="0">
                <a:solidFill>
                  <a:schemeClr val="tx1"/>
                </a:solidFill>
              </a:rPr>
              <a:t>250 nm</a:t>
            </a:r>
          </a:p>
          <a:p>
            <a:pPr algn="ctr"/>
            <a:r>
              <a:rPr lang="en-US" altLang="zh-CN" sz="1800" b="1" dirty="0">
                <a:solidFill>
                  <a:schemeClr val="tx1"/>
                </a:solidFill>
              </a:rPr>
              <a:t>Thickness of </a:t>
            </a:r>
            <a:r>
              <a:rPr lang="en-US" altLang="zh-CN" sz="1800" b="1" dirty="0">
                <a:solidFill>
                  <a:srgbClr val="FF0000"/>
                </a:solidFill>
              </a:rPr>
              <a:t>Si</a:t>
            </a:r>
            <a:r>
              <a:rPr lang="en-US" altLang="zh-CN" sz="1800" b="1" baseline="-25000" dirty="0">
                <a:solidFill>
                  <a:srgbClr val="FF0000"/>
                </a:solidFill>
              </a:rPr>
              <a:t>3</a:t>
            </a:r>
            <a:r>
              <a:rPr lang="en-US" altLang="zh-CN" sz="1800" b="1" dirty="0">
                <a:solidFill>
                  <a:srgbClr val="FF0000"/>
                </a:solidFill>
              </a:rPr>
              <a:t>N</a:t>
            </a:r>
            <a:r>
              <a:rPr lang="en-US" altLang="zh-CN" sz="1800" b="1" baseline="-25000" dirty="0">
                <a:solidFill>
                  <a:srgbClr val="FF0000"/>
                </a:solidFill>
              </a:rPr>
              <a:t>4</a:t>
            </a:r>
            <a:endParaRPr lang="zh-CN" altLang="en-US" sz="1800" b="1" dirty="0">
              <a:solidFill>
                <a:srgbClr val="FF0000"/>
              </a:solidFill>
            </a:endParaRPr>
          </a:p>
          <a:p>
            <a:r>
              <a:rPr lang="zh-CN" altLang="en-US" b="1" dirty="0"/>
              <a:t>      </a:t>
            </a:r>
            <a:r>
              <a:rPr lang="en-US" altLang="zh-CN" b="1" dirty="0"/>
              <a:t>75</a:t>
            </a:r>
            <a:r>
              <a:rPr lang="en-US" altLang="zh-CN" sz="1800" b="1" dirty="0">
                <a:solidFill>
                  <a:schemeClr val="tx1"/>
                </a:solidFill>
              </a:rPr>
              <a:t> nm or 50 nm </a:t>
            </a:r>
            <a:endParaRPr lang="zh-CN" altLang="en-US" b="1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C82090B8-C153-4489-ACC3-62E26D04F86F}"/>
              </a:ext>
            </a:extLst>
          </p:cNvPr>
          <p:cNvSpPr txBox="1"/>
          <p:nvPr/>
        </p:nvSpPr>
        <p:spPr>
          <a:xfrm>
            <a:off x="2375822" y="3987587"/>
            <a:ext cx="280420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800" b="1" dirty="0">
                <a:solidFill>
                  <a:schemeClr val="tx1"/>
                </a:solidFill>
              </a:rPr>
              <a:t>Si detectors covered with Au</a:t>
            </a:r>
          </a:p>
          <a:p>
            <a:pPr algn="ctr"/>
            <a:r>
              <a:rPr lang="zh-CN" altLang="en-US" sz="1800" b="1" dirty="0">
                <a:solidFill>
                  <a:schemeClr val="tx1"/>
                </a:solidFill>
                <a:highlight>
                  <a:srgbClr val="FFFF00"/>
                </a:highlight>
              </a:rPr>
              <a:t>（</a:t>
            </a:r>
            <a:r>
              <a:rPr lang="en-US" altLang="zh-CN" sz="1800" b="1" dirty="0">
                <a:solidFill>
                  <a:schemeClr val="tx1"/>
                </a:solidFill>
                <a:highlight>
                  <a:srgbClr val="FFFF00"/>
                </a:highlight>
              </a:rPr>
              <a:t>-20~-45 </a:t>
            </a:r>
            <a:r>
              <a:rPr lang="zh-CN" altLang="en-US" sz="1800" b="1" dirty="0">
                <a:solidFill>
                  <a:schemeClr val="tx1"/>
                </a:solidFill>
                <a:highlight>
                  <a:srgbClr val="FFFF00"/>
                </a:highlight>
              </a:rPr>
              <a:t>℃）</a:t>
            </a:r>
            <a:endParaRPr lang="en-US" altLang="zh-CN" sz="1800" b="1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r>
              <a:rPr lang="zh-CN" altLang="en-US" sz="1800" b="1" dirty="0">
                <a:solidFill>
                  <a:schemeClr val="tx1"/>
                </a:solidFill>
              </a:rPr>
              <a:t>（</a:t>
            </a:r>
            <a:r>
              <a:rPr lang="en-US" altLang="zh-CN" sz="1800" b="1" dirty="0">
                <a:solidFill>
                  <a:srgbClr val="FF0000"/>
                </a:solidFill>
              </a:rPr>
              <a:t>8 pairs</a:t>
            </a:r>
            <a:r>
              <a:rPr lang="zh-CN" altLang="en-US" sz="1800" b="1" dirty="0">
                <a:solidFill>
                  <a:schemeClr val="tx1"/>
                </a:solidFill>
              </a:rPr>
              <a:t>）</a:t>
            </a:r>
            <a:endParaRPr lang="en-US" altLang="zh-CN" sz="1800" b="1" dirty="0">
              <a:solidFill>
                <a:schemeClr val="tx1"/>
              </a:solidFill>
            </a:endParaRPr>
          </a:p>
          <a:p>
            <a:pPr algn="ctr"/>
            <a:r>
              <a:rPr lang="en-US" altLang="zh-CN" sz="1800" b="1" dirty="0">
                <a:solidFill>
                  <a:srgbClr val="FF0000"/>
                </a:solidFill>
              </a:rPr>
              <a:t>Thickness</a:t>
            </a:r>
            <a:r>
              <a:rPr lang="zh-CN" altLang="en-US" sz="1800" b="1" dirty="0">
                <a:solidFill>
                  <a:schemeClr val="tx1"/>
                </a:solidFill>
              </a:rPr>
              <a:t>：</a:t>
            </a:r>
            <a:r>
              <a:rPr lang="en-US" altLang="zh-CN" sz="1800" b="1" dirty="0">
                <a:solidFill>
                  <a:schemeClr val="tx1"/>
                </a:solidFill>
              </a:rPr>
              <a:t>300 um</a:t>
            </a:r>
          </a:p>
          <a:p>
            <a:pPr algn="ctr"/>
            <a:r>
              <a:rPr lang="en-US" altLang="zh-CN" sz="1800" b="1" dirty="0" err="1">
                <a:solidFill>
                  <a:srgbClr val="FF0000"/>
                </a:solidFill>
              </a:rPr>
              <a:t>Deadlayer</a:t>
            </a:r>
            <a:r>
              <a:rPr lang="zh-CN" altLang="en-US" sz="1800" b="1" dirty="0">
                <a:solidFill>
                  <a:schemeClr val="tx1"/>
                </a:solidFill>
              </a:rPr>
              <a:t>：</a:t>
            </a:r>
            <a:r>
              <a:rPr lang="en-US" altLang="zh-CN" sz="1800" b="1" dirty="0">
                <a:solidFill>
                  <a:schemeClr val="tx1"/>
                </a:solidFill>
              </a:rPr>
              <a:t>188 nm</a:t>
            </a:r>
          </a:p>
          <a:p>
            <a:pPr algn="ctr"/>
            <a:r>
              <a:rPr lang="en-US" altLang="zh-CN" sz="1800" b="1" dirty="0">
                <a:solidFill>
                  <a:schemeClr val="tx1"/>
                </a:solidFill>
              </a:rPr>
              <a:t>Thickness of </a:t>
            </a:r>
            <a:r>
              <a:rPr lang="en-US" altLang="zh-CN" sz="1800" b="1" dirty="0">
                <a:solidFill>
                  <a:srgbClr val="FF0000"/>
                </a:solidFill>
              </a:rPr>
              <a:t>Au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50 nm</a:t>
            </a:r>
          </a:p>
          <a:p>
            <a:pPr algn="ctr"/>
            <a:r>
              <a:rPr lang="en-US" altLang="zh-CN" sz="1800" b="1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Resolution</a:t>
            </a:r>
            <a:r>
              <a:rPr lang="zh-CN" altLang="en-US" sz="1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：</a:t>
            </a:r>
            <a:r>
              <a:rPr lang="en-US" altLang="zh-CN" sz="1800" dirty="0">
                <a:latin typeface="Arial" panose="020B0604020202020204" pitchFamily="34" charset="0"/>
                <a:ea typeface="宋体" panose="02010600030101010101" pitchFamily="2" charset="-122"/>
                <a:cs typeface="Arial" panose="020B0604020202020204" pitchFamily="34" charset="0"/>
              </a:rPr>
              <a:t>~70keV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3BD75B37-6FBD-4FA3-A6DE-DD65EE585BE5}"/>
              </a:ext>
            </a:extLst>
          </p:cNvPr>
          <p:cNvSpPr txBox="1"/>
          <p:nvPr/>
        </p:nvSpPr>
        <p:spPr>
          <a:xfrm>
            <a:off x="6530460" y="5443750"/>
            <a:ext cx="2027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98 keV @ 7386 keV</a:t>
            </a:r>
            <a:endParaRPr lang="zh-CN" altLang="en-US" dirty="0">
              <a:solidFill>
                <a:srgbClr val="FF0000"/>
              </a:solidFill>
            </a:endParaRPr>
          </a:p>
        </p:txBody>
      </p:sp>
      <p:pic>
        <p:nvPicPr>
          <p:cNvPr id="31" name="图片 30">
            <a:extLst>
              <a:ext uri="{FF2B5EF4-FFF2-40B4-BE49-F238E27FC236}">
                <a16:creationId xmlns:a16="http://schemas.microsoft.com/office/drawing/2014/main" id="{E15DC3AF-FE65-4E60-B4D8-CD38628790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017" y="2195174"/>
            <a:ext cx="3979440" cy="3135079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5F73F028-B319-471A-B20B-713995DEBBD1}"/>
              </a:ext>
            </a:extLst>
          </p:cNvPr>
          <p:cNvSpPr txBox="1"/>
          <p:nvPr/>
        </p:nvSpPr>
        <p:spPr>
          <a:xfrm>
            <a:off x="5405120" y="1876353"/>
            <a:ext cx="35462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 err="1"/>
              <a:t>SiC</a:t>
            </a:r>
            <a:r>
              <a:rPr lang="en-US" altLang="zh-CN" dirty="0"/>
              <a:t> detector </a:t>
            </a:r>
            <a:endParaRPr lang="zh-CN" altLang="en-US" dirty="0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B9B4F2F6-B172-4EEF-9FAB-4D705E7CA759}"/>
              </a:ext>
            </a:extLst>
          </p:cNvPr>
          <p:cNvSpPr/>
          <p:nvPr/>
        </p:nvSpPr>
        <p:spPr>
          <a:xfrm>
            <a:off x="5247876" y="1747519"/>
            <a:ext cx="3835164" cy="4409441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2418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Online experiment with </a:t>
            </a:r>
            <a:r>
              <a:rPr lang="en-US" altLang="zh-CN" b="1" baseline="30000" dirty="0">
                <a:solidFill>
                  <a:srgbClr val="FFC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48</a:t>
            </a:r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Ca beam and </a:t>
            </a:r>
            <a:r>
              <a:rPr lang="en-US" altLang="zh-CN" b="1" baseline="30000" dirty="0">
                <a:solidFill>
                  <a:srgbClr val="FFC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243</a:t>
            </a:r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Am targets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A2233A4-F3AA-4401-898C-E1111414D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38</a:t>
            </a:fld>
            <a:endParaRPr lang="zh-CN" altLang="en-US" dirty="0"/>
          </a:p>
        </p:txBody>
      </p:sp>
      <p:grpSp>
        <p:nvGrpSpPr>
          <p:cNvPr id="35" name="组合 34">
            <a:extLst>
              <a:ext uri="{FF2B5EF4-FFF2-40B4-BE49-F238E27FC236}">
                <a16:creationId xmlns:a16="http://schemas.microsoft.com/office/drawing/2014/main" id="{9AC0415D-2EB6-4CBE-8AE8-5200582F550A}"/>
              </a:ext>
            </a:extLst>
          </p:cNvPr>
          <p:cNvGrpSpPr/>
          <p:nvPr/>
        </p:nvGrpSpPr>
        <p:grpSpPr>
          <a:xfrm>
            <a:off x="929644" y="1573944"/>
            <a:ext cx="7545279" cy="3940657"/>
            <a:chOff x="665730" y="1419275"/>
            <a:chExt cx="8418058" cy="4640828"/>
          </a:xfrm>
        </p:grpSpPr>
        <p:sp>
          <p:nvSpPr>
            <p:cNvPr id="36" name="箭头: 燕尾形 35">
              <a:extLst>
                <a:ext uri="{FF2B5EF4-FFF2-40B4-BE49-F238E27FC236}">
                  <a16:creationId xmlns:a16="http://schemas.microsoft.com/office/drawing/2014/main" id="{DC0FA965-60A4-4534-8937-F3ACF75BC332}"/>
                </a:ext>
              </a:extLst>
            </p:cNvPr>
            <p:cNvSpPr/>
            <p:nvPr/>
          </p:nvSpPr>
          <p:spPr>
            <a:xfrm>
              <a:off x="665730" y="1785163"/>
              <a:ext cx="709503" cy="360000"/>
            </a:xfrm>
            <a:prstGeom prst="notchedRightArrow">
              <a:avLst>
                <a:gd name="adj1" fmla="val 100000"/>
                <a:gd name="adj2" fmla="val 50000"/>
              </a:avLst>
            </a:prstGeom>
            <a:gradFill flip="none" rotWithShape="1">
              <a:gsLst>
                <a:gs pos="99000">
                  <a:schemeClr val="tx1"/>
                </a:gs>
                <a:gs pos="0">
                  <a:schemeClr val="bg1"/>
                </a:gs>
                <a:gs pos="45000">
                  <a:schemeClr val="tx1">
                    <a:lumMod val="50000"/>
                    <a:lumOff val="50000"/>
                  </a:schemeClr>
                </a:gs>
                <a:gs pos="68000">
                  <a:schemeClr val="tx1">
                    <a:alpha val="50000"/>
                  </a:schemeClr>
                </a:gs>
              </a:gsLst>
              <a:lin ang="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grpSp>
          <p:nvGrpSpPr>
            <p:cNvPr id="38" name="组合 37">
              <a:extLst>
                <a:ext uri="{FF2B5EF4-FFF2-40B4-BE49-F238E27FC236}">
                  <a16:creationId xmlns:a16="http://schemas.microsoft.com/office/drawing/2014/main" id="{B2D34BC4-22C2-48DB-8BDD-D7F5509DCF66}"/>
                </a:ext>
              </a:extLst>
            </p:cNvPr>
            <p:cNvGrpSpPr/>
            <p:nvPr/>
          </p:nvGrpSpPr>
          <p:grpSpPr>
            <a:xfrm>
              <a:off x="3860830" y="1681244"/>
              <a:ext cx="5222958" cy="4378859"/>
              <a:chOff x="3302531" y="1440944"/>
              <a:chExt cx="5222958" cy="4378859"/>
            </a:xfrm>
          </p:grpSpPr>
          <p:grpSp>
            <p:nvGrpSpPr>
              <p:cNvPr id="53" name="组合 52">
                <a:extLst>
                  <a:ext uri="{FF2B5EF4-FFF2-40B4-BE49-F238E27FC236}">
                    <a16:creationId xmlns:a16="http://schemas.microsoft.com/office/drawing/2014/main" id="{F203E042-A53E-4259-92AE-F63398607F37}"/>
                  </a:ext>
                </a:extLst>
              </p:cNvPr>
              <p:cNvGrpSpPr/>
              <p:nvPr/>
            </p:nvGrpSpPr>
            <p:grpSpPr>
              <a:xfrm>
                <a:off x="3441520" y="1440944"/>
                <a:ext cx="731520" cy="540000"/>
                <a:chOff x="6883400" y="3647440"/>
                <a:chExt cx="731520" cy="540000"/>
              </a:xfrm>
            </p:grpSpPr>
            <p:sp>
              <p:nvSpPr>
                <p:cNvPr id="100" name="椭圆 99">
                  <a:extLst>
                    <a:ext uri="{FF2B5EF4-FFF2-40B4-BE49-F238E27FC236}">
                      <a16:creationId xmlns:a16="http://schemas.microsoft.com/office/drawing/2014/main" id="{9BC635FF-9123-4520-84D1-A4A7DD251DF4}"/>
                    </a:ext>
                  </a:extLst>
                </p:cNvPr>
                <p:cNvSpPr/>
                <p:nvPr/>
              </p:nvSpPr>
              <p:spPr>
                <a:xfrm>
                  <a:off x="6934200" y="3647440"/>
                  <a:ext cx="540000" cy="540000"/>
                </a:xfrm>
                <a:prstGeom prst="ellipse">
                  <a:avLst/>
                </a:prstGeom>
                <a:solidFill>
                  <a:srgbClr val="FF0000">
                    <a:alpha val="8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/>
                </a:p>
              </p:txBody>
            </p:sp>
            <p:sp>
              <p:nvSpPr>
                <p:cNvPr id="101" name="文本框 100">
                  <a:extLst>
                    <a:ext uri="{FF2B5EF4-FFF2-40B4-BE49-F238E27FC236}">
                      <a16:creationId xmlns:a16="http://schemas.microsoft.com/office/drawing/2014/main" id="{AC2BB73D-C8F8-4A6F-ABD7-486D4986BFE0}"/>
                    </a:ext>
                  </a:extLst>
                </p:cNvPr>
                <p:cNvSpPr txBox="1"/>
                <p:nvPr/>
              </p:nvSpPr>
              <p:spPr>
                <a:xfrm>
                  <a:off x="6883400" y="3748163"/>
                  <a:ext cx="731520" cy="3536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aseline="30000" dirty="0">
                      <a:solidFill>
                        <a:schemeClr val="bg1"/>
                      </a:solidFill>
                    </a:rPr>
                    <a:t>288</a:t>
                  </a:r>
                  <a:r>
                    <a:rPr lang="en-US" altLang="zh-CN" sz="1400" dirty="0">
                      <a:solidFill>
                        <a:schemeClr val="bg1"/>
                      </a:solidFill>
                    </a:rPr>
                    <a:t>Mc</a:t>
                  </a:r>
                </a:p>
              </p:txBody>
            </p:sp>
          </p:grpSp>
          <p:grpSp>
            <p:nvGrpSpPr>
              <p:cNvPr id="54" name="组合 53">
                <a:extLst>
                  <a:ext uri="{FF2B5EF4-FFF2-40B4-BE49-F238E27FC236}">
                    <a16:creationId xmlns:a16="http://schemas.microsoft.com/office/drawing/2014/main" id="{38E18258-AC1A-4F26-A02F-FDD51154C170}"/>
                  </a:ext>
                </a:extLst>
              </p:cNvPr>
              <p:cNvGrpSpPr/>
              <p:nvPr/>
            </p:nvGrpSpPr>
            <p:grpSpPr>
              <a:xfrm>
                <a:off x="4131578" y="2002190"/>
                <a:ext cx="731520" cy="540000"/>
                <a:chOff x="6883400" y="3647440"/>
                <a:chExt cx="731520" cy="540000"/>
              </a:xfrm>
            </p:grpSpPr>
            <p:sp>
              <p:nvSpPr>
                <p:cNvPr id="98" name="椭圆 97">
                  <a:extLst>
                    <a:ext uri="{FF2B5EF4-FFF2-40B4-BE49-F238E27FC236}">
                      <a16:creationId xmlns:a16="http://schemas.microsoft.com/office/drawing/2014/main" id="{F31CC4FD-810D-45F0-B510-28E9785BF639}"/>
                    </a:ext>
                  </a:extLst>
                </p:cNvPr>
                <p:cNvSpPr/>
                <p:nvPr/>
              </p:nvSpPr>
              <p:spPr>
                <a:xfrm>
                  <a:off x="6934200" y="3647440"/>
                  <a:ext cx="540000" cy="540000"/>
                </a:xfrm>
                <a:prstGeom prst="ellipse">
                  <a:avLst/>
                </a:prstGeom>
                <a:solidFill>
                  <a:srgbClr val="FFFF00"/>
                </a:solidFill>
                <a:ln w="28575"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/>
                </a:p>
              </p:txBody>
            </p:sp>
            <p:sp>
              <p:nvSpPr>
                <p:cNvPr id="99" name="文本框 98">
                  <a:extLst>
                    <a:ext uri="{FF2B5EF4-FFF2-40B4-BE49-F238E27FC236}">
                      <a16:creationId xmlns:a16="http://schemas.microsoft.com/office/drawing/2014/main" id="{BB5452B7-41AF-46ED-BDAE-424F72F50D2E}"/>
                    </a:ext>
                  </a:extLst>
                </p:cNvPr>
                <p:cNvSpPr txBox="1"/>
                <p:nvPr/>
              </p:nvSpPr>
              <p:spPr>
                <a:xfrm>
                  <a:off x="6883400" y="3748163"/>
                  <a:ext cx="731520" cy="3536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="1" baseline="30000" dirty="0"/>
                    <a:t>284</a:t>
                  </a:r>
                  <a:r>
                    <a:rPr lang="en-US" altLang="zh-CN" sz="1400" b="1" dirty="0"/>
                    <a:t>Nh</a:t>
                  </a:r>
                </a:p>
              </p:txBody>
            </p:sp>
          </p:grpSp>
          <p:cxnSp>
            <p:nvCxnSpPr>
              <p:cNvPr id="55" name="直接箭头连接符 54">
                <a:extLst>
                  <a:ext uri="{FF2B5EF4-FFF2-40B4-BE49-F238E27FC236}">
                    <a16:creationId xmlns:a16="http://schemas.microsoft.com/office/drawing/2014/main" id="{AEF4D813-7B84-419A-8148-947E20B9D5B6}"/>
                  </a:ext>
                </a:extLst>
              </p:cNvPr>
              <p:cNvCxnSpPr/>
              <p:nvPr/>
            </p:nvCxnSpPr>
            <p:spPr>
              <a:xfrm>
                <a:off x="3983880" y="1880221"/>
                <a:ext cx="237600" cy="2376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文本框 55">
                <a:extLst>
                  <a:ext uri="{FF2B5EF4-FFF2-40B4-BE49-F238E27FC236}">
                    <a16:creationId xmlns:a16="http://schemas.microsoft.com/office/drawing/2014/main" id="{EA235682-2F04-4CFE-9C42-583A42AE2380}"/>
                  </a:ext>
                </a:extLst>
              </p:cNvPr>
              <p:cNvSpPr txBox="1"/>
              <p:nvPr/>
            </p:nvSpPr>
            <p:spPr>
              <a:xfrm>
                <a:off x="3973891" y="1611751"/>
                <a:ext cx="272463" cy="388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latin typeface="HGPGothicE" panose="020B0900000000000000" pitchFamily="34" charset="-128"/>
                    <a:ea typeface="HGPGothicE" panose="020B0900000000000000" pitchFamily="34" charset="-128"/>
                    <a:cs typeface="Times New Roman" panose="02020603050405020304" pitchFamily="18" charset="0"/>
                  </a:rPr>
                  <a:t>α</a:t>
                </a:r>
              </a:p>
            </p:txBody>
          </p:sp>
          <p:sp>
            <p:nvSpPr>
              <p:cNvPr id="57" name="文本框 56">
                <a:extLst>
                  <a:ext uri="{FF2B5EF4-FFF2-40B4-BE49-F238E27FC236}">
                    <a16:creationId xmlns:a16="http://schemas.microsoft.com/office/drawing/2014/main" id="{09050E47-8AC5-4FE0-949D-9E0689A49432}"/>
                  </a:ext>
                </a:extLst>
              </p:cNvPr>
              <p:cNvSpPr txBox="1"/>
              <p:nvPr/>
            </p:nvSpPr>
            <p:spPr>
              <a:xfrm>
                <a:off x="3302531" y="1934191"/>
                <a:ext cx="1011742" cy="318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kern="100" dirty="0"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288 ms </a:t>
                </a:r>
                <a:endParaRPr lang="zh-CN" altLang="en-US" sz="1200" dirty="0"/>
              </a:p>
            </p:txBody>
          </p:sp>
          <p:grpSp>
            <p:nvGrpSpPr>
              <p:cNvPr id="58" name="组合 57">
                <a:extLst>
                  <a:ext uri="{FF2B5EF4-FFF2-40B4-BE49-F238E27FC236}">
                    <a16:creationId xmlns:a16="http://schemas.microsoft.com/office/drawing/2014/main" id="{3AF49B8B-0CA4-4C55-BC07-446B9B4347CF}"/>
                  </a:ext>
                </a:extLst>
              </p:cNvPr>
              <p:cNvGrpSpPr/>
              <p:nvPr/>
            </p:nvGrpSpPr>
            <p:grpSpPr>
              <a:xfrm>
                <a:off x="4814049" y="2607110"/>
                <a:ext cx="731520" cy="540000"/>
                <a:chOff x="6883400" y="3647440"/>
                <a:chExt cx="731520" cy="540000"/>
              </a:xfrm>
            </p:grpSpPr>
            <p:sp>
              <p:nvSpPr>
                <p:cNvPr id="96" name="椭圆 95">
                  <a:extLst>
                    <a:ext uri="{FF2B5EF4-FFF2-40B4-BE49-F238E27FC236}">
                      <a16:creationId xmlns:a16="http://schemas.microsoft.com/office/drawing/2014/main" id="{EBBB05BF-B8E2-49E5-9FD6-6DD7BE61AF02}"/>
                    </a:ext>
                  </a:extLst>
                </p:cNvPr>
                <p:cNvSpPr/>
                <p:nvPr/>
              </p:nvSpPr>
              <p:spPr>
                <a:xfrm>
                  <a:off x="6934200" y="3647440"/>
                  <a:ext cx="540000" cy="5400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/>
                </a:p>
              </p:txBody>
            </p:sp>
            <p:sp>
              <p:nvSpPr>
                <p:cNvPr id="97" name="文本框 96">
                  <a:extLst>
                    <a:ext uri="{FF2B5EF4-FFF2-40B4-BE49-F238E27FC236}">
                      <a16:creationId xmlns:a16="http://schemas.microsoft.com/office/drawing/2014/main" id="{3DDD5980-8DEE-4264-9EA0-72F72C1A74FD}"/>
                    </a:ext>
                  </a:extLst>
                </p:cNvPr>
                <p:cNvSpPr txBox="1"/>
                <p:nvPr/>
              </p:nvSpPr>
              <p:spPr>
                <a:xfrm>
                  <a:off x="6883400" y="3748163"/>
                  <a:ext cx="731520" cy="3536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="1" baseline="30000" dirty="0"/>
                    <a:t>280</a:t>
                  </a:r>
                  <a:r>
                    <a:rPr lang="en-US" altLang="zh-CN" sz="1400" b="1" dirty="0"/>
                    <a:t>Rg</a:t>
                  </a:r>
                </a:p>
              </p:txBody>
            </p:sp>
          </p:grpSp>
          <p:cxnSp>
            <p:nvCxnSpPr>
              <p:cNvPr id="59" name="直接箭头连接符 58">
                <a:extLst>
                  <a:ext uri="{FF2B5EF4-FFF2-40B4-BE49-F238E27FC236}">
                    <a16:creationId xmlns:a16="http://schemas.microsoft.com/office/drawing/2014/main" id="{36ACC708-0E0B-479B-8B7E-F095D3E3105B}"/>
                  </a:ext>
                </a:extLst>
              </p:cNvPr>
              <p:cNvCxnSpPr/>
              <p:nvPr/>
            </p:nvCxnSpPr>
            <p:spPr>
              <a:xfrm>
                <a:off x="4666351" y="2485141"/>
                <a:ext cx="237600" cy="2376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文本框 59">
                <a:extLst>
                  <a:ext uri="{FF2B5EF4-FFF2-40B4-BE49-F238E27FC236}">
                    <a16:creationId xmlns:a16="http://schemas.microsoft.com/office/drawing/2014/main" id="{B2776B29-EFDE-4E21-8C44-FC5A482528A5}"/>
                  </a:ext>
                </a:extLst>
              </p:cNvPr>
              <p:cNvSpPr txBox="1"/>
              <p:nvPr/>
            </p:nvSpPr>
            <p:spPr>
              <a:xfrm>
                <a:off x="4656362" y="2216670"/>
                <a:ext cx="272463" cy="388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latin typeface="HGPGothicE" panose="020B0900000000000000" pitchFamily="34" charset="-128"/>
                    <a:ea typeface="HGPGothicE" panose="020B0900000000000000" pitchFamily="34" charset="-128"/>
                    <a:cs typeface="Times New Roman" panose="02020603050405020304" pitchFamily="18" charset="0"/>
                  </a:rPr>
                  <a:t>α</a:t>
                </a:r>
              </a:p>
            </p:txBody>
          </p:sp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45CB9C2E-F8F1-4AAA-99FB-DA3F2D6FB6C6}"/>
                  </a:ext>
                </a:extLst>
              </p:cNvPr>
              <p:cNvSpPr txBox="1"/>
              <p:nvPr/>
            </p:nvSpPr>
            <p:spPr>
              <a:xfrm>
                <a:off x="4099183" y="2490317"/>
                <a:ext cx="738496" cy="318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kern="100" dirty="0">
                    <a:solidFill>
                      <a:srgbClr val="FF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0.77 s </a:t>
                </a:r>
                <a:endParaRPr lang="zh-CN" altLang="en-US" sz="12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62" name="组合 61">
                <a:extLst>
                  <a:ext uri="{FF2B5EF4-FFF2-40B4-BE49-F238E27FC236}">
                    <a16:creationId xmlns:a16="http://schemas.microsoft.com/office/drawing/2014/main" id="{D9C47217-7958-470B-A172-6B35CA24FA8F}"/>
                  </a:ext>
                </a:extLst>
              </p:cNvPr>
              <p:cNvGrpSpPr/>
              <p:nvPr/>
            </p:nvGrpSpPr>
            <p:grpSpPr>
              <a:xfrm>
                <a:off x="5484609" y="3208619"/>
                <a:ext cx="731520" cy="540000"/>
                <a:chOff x="6883400" y="3647440"/>
                <a:chExt cx="731520" cy="540000"/>
              </a:xfrm>
            </p:grpSpPr>
            <p:sp>
              <p:nvSpPr>
                <p:cNvPr id="94" name="椭圆 93">
                  <a:extLst>
                    <a:ext uri="{FF2B5EF4-FFF2-40B4-BE49-F238E27FC236}">
                      <a16:creationId xmlns:a16="http://schemas.microsoft.com/office/drawing/2014/main" id="{DAC42F38-18E2-45AA-8C74-553E7C42275F}"/>
                    </a:ext>
                  </a:extLst>
                </p:cNvPr>
                <p:cNvSpPr/>
                <p:nvPr/>
              </p:nvSpPr>
              <p:spPr>
                <a:xfrm>
                  <a:off x="6934200" y="3647440"/>
                  <a:ext cx="540000" cy="5400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/>
                </a:p>
              </p:txBody>
            </p:sp>
            <p:sp>
              <p:nvSpPr>
                <p:cNvPr id="95" name="文本框 94">
                  <a:extLst>
                    <a:ext uri="{FF2B5EF4-FFF2-40B4-BE49-F238E27FC236}">
                      <a16:creationId xmlns:a16="http://schemas.microsoft.com/office/drawing/2014/main" id="{8C82366D-8D7C-40C2-8ABF-B175C3D5DC76}"/>
                    </a:ext>
                  </a:extLst>
                </p:cNvPr>
                <p:cNvSpPr txBox="1"/>
                <p:nvPr/>
              </p:nvSpPr>
              <p:spPr>
                <a:xfrm>
                  <a:off x="6883400" y="3748163"/>
                  <a:ext cx="731520" cy="3536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="1" baseline="30000" dirty="0"/>
                    <a:t>276</a:t>
                  </a:r>
                  <a:r>
                    <a:rPr lang="en-US" altLang="zh-CN" sz="1400" b="1" dirty="0"/>
                    <a:t>Mt</a:t>
                  </a:r>
                </a:p>
              </p:txBody>
            </p:sp>
          </p:grpSp>
          <p:cxnSp>
            <p:nvCxnSpPr>
              <p:cNvPr id="63" name="直接箭头连接符 62">
                <a:extLst>
                  <a:ext uri="{FF2B5EF4-FFF2-40B4-BE49-F238E27FC236}">
                    <a16:creationId xmlns:a16="http://schemas.microsoft.com/office/drawing/2014/main" id="{77462E68-B0D4-48DC-B0FC-A8F4D297F6DE}"/>
                  </a:ext>
                </a:extLst>
              </p:cNvPr>
              <p:cNvCxnSpPr/>
              <p:nvPr/>
            </p:nvCxnSpPr>
            <p:spPr>
              <a:xfrm>
                <a:off x="5336911" y="3086650"/>
                <a:ext cx="237600" cy="2376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4" name="文本框 63">
                <a:extLst>
                  <a:ext uri="{FF2B5EF4-FFF2-40B4-BE49-F238E27FC236}">
                    <a16:creationId xmlns:a16="http://schemas.microsoft.com/office/drawing/2014/main" id="{6BAD9C98-C141-482D-8C6B-1F07B9F42572}"/>
                  </a:ext>
                </a:extLst>
              </p:cNvPr>
              <p:cNvSpPr txBox="1"/>
              <p:nvPr/>
            </p:nvSpPr>
            <p:spPr>
              <a:xfrm>
                <a:off x="5326922" y="2818180"/>
                <a:ext cx="272463" cy="388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latin typeface="HGPGothicE" panose="020B0900000000000000" pitchFamily="34" charset="-128"/>
                    <a:ea typeface="HGPGothicE" panose="020B0900000000000000" pitchFamily="34" charset="-128"/>
                    <a:cs typeface="Times New Roman" panose="02020603050405020304" pitchFamily="18" charset="0"/>
                  </a:rPr>
                  <a:t>α</a:t>
                </a:r>
              </a:p>
            </p:txBody>
          </p:sp>
          <p:sp>
            <p:nvSpPr>
              <p:cNvPr id="65" name="文本框 64">
                <a:extLst>
                  <a:ext uri="{FF2B5EF4-FFF2-40B4-BE49-F238E27FC236}">
                    <a16:creationId xmlns:a16="http://schemas.microsoft.com/office/drawing/2014/main" id="{3D795F25-27B1-459E-9B6E-41FBFCBD9DCA}"/>
                  </a:ext>
                </a:extLst>
              </p:cNvPr>
              <p:cNvSpPr txBox="1"/>
              <p:nvPr/>
            </p:nvSpPr>
            <p:spPr>
              <a:xfrm>
                <a:off x="4858423" y="3086651"/>
                <a:ext cx="738496" cy="318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kern="100" dirty="0">
                    <a:solidFill>
                      <a:srgbClr val="FF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3.2 s </a:t>
                </a:r>
                <a:endParaRPr lang="zh-CN" altLang="en-US" sz="12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66" name="组合 65">
                <a:extLst>
                  <a:ext uri="{FF2B5EF4-FFF2-40B4-BE49-F238E27FC236}">
                    <a16:creationId xmlns:a16="http://schemas.microsoft.com/office/drawing/2014/main" id="{74997C94-DE6D-4D09-840F-02D7B6E22D07}"/>
                  </a:ext>
                </a:extLst>
              </p:cNvPr>
              <p:cNvGrpSpPr/>
              <p:nvPr/>
            </p:nvGrpSpPr>
            <p:grpSpPr>
              <a:xfrm>
                <a:off x="6199458" y="3813288"/>
                <a:ext cx="731520" cy="540000"/>
                <a:chOff x="6883400" y="3647440"/>
                <a:chExt cx="731520" cy="540000"/>
              </a:xfrm>
            </p:grpSpPr>
            <p:sp>
              <p:nvSpPr>
                <p:cNvPr id="92" name="椭圆 91">
                  <a:extLst>
                    <a:ext uri="{FF2B5EF4-FFF2-40B4-BE49-F238E27FC236}">
                      <a16:creationId xmlns:a16="http://schemas.microsoft.com/office/drawing/2014/main" id="{C4FE0344-C885-447B-95B5-E527783CF175}"/>
                    </a:ext>
                  </a:extLst>
                </p:cNvPr>
                <p:cNvSpPr/>
                <p:nvPr/>
              </p:nvSpPr>
              <p:spPr>
                <a:xfrm>
                  <a:off x="6934200" y="3647440"/>
                  <a:ext cx="540000" cy="540000"/>
                </a:xfrm>
                <a:prstGeom prst="ellipse">
                  <a:avLst/>
                </a:prstGeom>
                <a:solidFill>
                  <a:srgbClr val="FFC000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/>
                </a:p>
              </p:txBody>
            </p:sp>
            <p:sp>
              <p:nvSpPr>
                <p:cNvPr id="93" name="文本框 92">
                  <a:extLst>
                    <a:ext uri="{FF2B5EF4-FFF2-40B4-BE49-F238E27FC236}">
                      <a16:creationId xmlns:a16="http://schemas.microsoft.com/office/drawing/2014/main" id="{72AF4685-7B72-4276-9E9F-E5D15A2C5F68}"/>
                    </a:ext>
                  </a:extLst>
                </p:cNvPr>
                <p:cNvSpPr txBox="1"/>
                <p:nvPr/>
              </p:nvSpPr>
              <p:spPr>
                <a:xfrm>
                  <a:off x="6883400" y="3748163"/>
                  <a:ext cx="731520" cy="3536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="1" baseline="30000" dirty="0"/>
                    <a:t>272</a:t>
                  </a:r>
                  <a:r>
                    <a:rPr lang="en-US" altLang="zh-CN" sz="1400" b="1" dirty="0"/>
                    <a:t>Bh</a:t>
                  </a:r>
                </a:p>
              </p:txBody>
            </p:sp>
          </p:grpSp>
          <p:cxnSp>
            <p:nvCxnSpPr>
              <p:cNvPr id="67" name="直接箭头连接符 66">
                <a:extLst>
                  <a:ext uri="{FF2B5EF4-FFF2-40B4-BE49-F238E27FC236}">
                    <a16:creationId xmlns:a16="http://schemas.microsoft.com/office/drawing/2014/main" id="{0D9C78A3-EB03-41C6-8F87-73CC7EC597B2}"/>
                  </a:ext>
                </a:extLst>
              </p:cNvPr>
              <p:cNvCxnSpPr/>
              <p:nvPr/>
            </p:nvCxnSpPr>
            <p:spPr>
              <a:xfrm>
                <a:off x="6051760" y="3691319"/>
                <a:ext cx="237600" cy="2376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文本框 67">
                <a:extLst>
                  <a:ext uri="{FF2B5EF4-FFF2-40B4-BE49-F238E27FC236}">
                    <a16:creationId xmlns:a16="http://schemas.microsoft.com/office/drawing/2014/main" id="{C958C2A0-35FE-48B7-B89D-603F9B8F91C2}"/>
                  </a:ext>
                </a:extLst>
              </p:cNvPr>
              <p:cNvSpPr txBox="1"/>
              <p:nvPr/>
            </p:nvSpPr>
            <p:spPr>
              <a:xfrm>
                <a:off x="6041771" y="3422849"/>
                <a:ext cx="272463" cy="388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latin typeface="HGPGothicE" panose="020B0900000000000000" pitchFamily="34" charset="-128"/>
                    <a:ea typeface="HGPGothicE" panose="020B0900000000000000" pitchFamily="34" charset="-128"/>
                    <a:cs typeface="Times New Roman" panose="02020603050405020304" pitchFamily="18" charset="0"/>
                  </a:rPr>
                  <a:t>α</a:t>
                </a:r>
              </a:p>
            </p:txBody>
          </p:sp>
          <p:sp>
            <p:nvSpPr>
              <p:cNvPr id="69" name="文本框 68">
                <a:extLst>
                  <a:ext uri="{FF2B5EF4-FFF2-40B4-BE49-F238E27FC236}">
                    <a16:creationId xmlns:a16="http://schemas.microsoft.com/office/drawing/2014/main" id="{AE4CFB75-AC44-40DF-8FAE-7FD9CCD9C2F0}"/>
                  </a:ext>
                </a:extLst>
              </p:cNvPr>
              <p:cNvSpPr txBox="1"/>
              <p:nvPr/>
            </p:nvSpPr>
            <p:spPr>
              <a:xfrm>
                <a:off x="5443408" y="3696329"/>
                <a:ext cx="738496" cy="318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kern="100" dirty="0">
                    <a:solidFill>
                      <a:srgbClr val="FF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0.51 s </a:t>
                </a:r>
                <a:endParaRPr lang="zh-CN" altLang="en-US" sz="12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70" name="组合 69">
                <a:extLst>
                  <a:ext uri="{FF2B5EF4-FFF2-40B4-BE49-F238E27FC236}">
                    <a16:creationId xmlns:a16="http://schemas.microsoft.com/office/drawing/2014/main" id="{642C2D23-EE1D-422B-9F82-0D3B234D2564}"/>
                  </a:ext>
                </a:extLst>
              </p:cNvPr>
              <p:cNvGrpSpPr/>
              <p:nvPr/>
            </p:nvGrpSpPr>
            <p:grpSpPr>
              <a:xfrm>
                <a:off x="6859858" y="4404587"/>
                <a:ext cx="731520" cy="540000"/>
                <a:chOff x="6883400" y="3647440"/>
                <a:chExt cx="731520" cy="540000"/>
              </a:xfrm>
            </p:grpSpPr>
            <p:sp>
              <p:nvSpPr>
                <p:cNvPr id="90" name="椭圆 89">
                  <a:extLst>
                    <a:ext uri="{FF2B5EF4-FFF2-40B4-BE49-F238E27FC236}">
                      <a16:creationId xmlns:a16="http://schemas.microsoft.com/office/drawing/2014/main" id="{F8DBF217-8E1F-4E7C-9C20-ADFD83EB2ABB}"/>
                    </a:ext>
                  </a:extLst>
                </p:cNvPr>
                <p:cNvSpPr/>
                <p:nvPr/>
              </p:nvSpPr>
              <p:spPr>
                <a:xfrm>
                  <a:off x="6934200" y="3647440"/>
                  <a:ext cx="540000" cy="540000"/>
                </a:xfrm>
                <a:prstGeom prst="ellipse">
                  <a:avLst/>
                </a:prstGeom>
                <a:gradFill>
                  <a:gsLst>
                    <a:gs pos="0">
                      <a:srgbClr val="67C969"/>
                    </a:gs>
                    <a:gs pos="39000">
                      <a:srgbClr val="67C969"/>
                    </a:gs>
                    <a:gs pos="60000">
                      <a:srgbClr val="FFC000"/>
                    </a:gs>
                    <a:gs pos="100000">
                      <a:srgbClr val="FFC000"/>
                    </a:gs>
                  </a:gsLst>
                  <a:lin ang="8100000" scaled="0"/>
                </a:gra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/>
                </a:p>
              </p:txBody>
            </p:sp>
            <p:sp>
              <p:nvSpPr>
                <p:cNvPr id="91" name="文本框 90">
                  <a:extLst>
                    <a:ext uri="{FF2B5EF4-FFF2-40B4-BE49-F238E27FC236}">
                      <a16:creationId xmlns:a16="http://schemas.microsoft.com/office/drawing/2014/main" id="{5117B855-0E62-4A74-8789-2B929C9F67E0}"/>
                    </a:ext>
                  </a:extLst>
                </p:cNvPr>
                <p:cNvSpPr txBox="1"/>
                <p:nvPr/>
              </p:nvSpPr>
              <p:spPr>
                <a:xfrm>
                  <a:off x="6883400" y="3748163"/>
                  <a:ext cx="731520" cy="3536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="1" baseline="30000" dirty="0"/>
                    <a:t>268</a:t>
                  </a:r>
                  <a:r>
                    <a:rPr lang="en-US" altLang="zh-CN" sz="1400" b="1" dirty="0"/>
                    <a:t>Db</a:t>
                  </a:r>
                </a:p>
              </p:txBody>
            </p:sp>
          </p:grpSp>
          <p:cxnSp>
            <p:nvCxnSpPr>
              <p:cNvPr id="71" name="直接箭头连接符 70">
                <a:extLst>
                  <a:ext uri="{FF2B5EF4-FFF2-40B4-BE49-F238E27FC236}">
                    <a16:creationId xmlns:a16="http://schemas.microsoft.com/office/drawing/2014/main" id="{02D5C01C-332B-427D-ABDA-9DB36AC076CA}"/>
                  </a:ext>
                </a:extLst>
              </p:cNvPr>
              <p:cNvCxnSpPr/>
              <p:nvPr/>
            </p:nvCxnSpPr>
            <p:spPr>
              <a:xfrm>
                <a:off x="6712160" y="4282618"/>
                <a:ext cx="237600" cy="2376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2" name="文本框 71">
                <a:extLst>
                  <a:ext uri="{FF2B5EF4-FFF2-40B4-BE49-F238E27FC236}">
                    <a16:creationId xmlns:a16="http://schemas.microsoft.com/office/drawing/2014/main" id="{73A2542D-AAA9-425B-87AE-7380A6588A3F}"/>
                  </a:ext>
                </a:extLst>
              </p:cNvPr>
              <p:cNvSpPr txBox="1"/>
              <p:nvPr/>
            </p:nvSpPr>
            <p:spPr>
              <a:xfrm>
                <a:off x="6702171" y="4014148"/>
                <a:ext cx="272463" cy="388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latin typeface="HGPGothicE" panose="020B0900000000000000" pitchFamily="34" charset="-128"/>
                    <a:ea typeface="HGPGothicE" panose="020B0900000000000000" pitchFamily="34" charset="-128"/>
                    <a:cs typeface="Times New Roman" panose="02020603050405020304" pitchFamily="18" charset="0"/>
                  </a:rPr>
                  <a:t>α</a:t>
                </a:r>
              </a:p>
            </p:txBody>
          </p:sp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758E1AB7-0720-407B-BEC3-F5961D48BDB8}"/>
                  </a:ext>
                </a:extLst>
              </p:cNvPr>
              <p:cNvSpPr txBox="1"/>
              <p:nvPr/>
            </p:nvSpPr>
            <p:spPr>
              <a:xfrm>
                <a:off x="6190884" y="4297960"/>
                <a:ext cx="738496" cy="318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kern="100" dirty="0">
                    <a:solidFill>
                      <a:srgbClr val="FF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7.2 s </a:t>
                </a:r>
                <a:endParaRPr lang="zh-CN" altLang="en-US" sz="12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74" name="直接箭头连接符 73">
                <a:extLst>
                  <a:ext uri="{FF2B5EF4-FFF2-40B4-BE49-F238E27FC236}">
                    <a16:creationId xmlns:a16="http://schemas.microsoft.com/office/drawing/2014/main" id="{9D833ECC-5DE7-49ED-ACEA-77D2AD384BC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397056" y="4520218"/>
                <a:ext cx="291000" cy="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5" name="文本框 74">
                <a:extLst>
                  <a:ext uri="{FF2B5EF4-FFF2-40B4-BE49-F238E27FC236}">
                    <a16:creationId xmlns:a16="http://schemas.microsoft.com/office/drawing/2014/main" id="{2AF498E8-C9B6-4AB9-8ECA-53209B0D99A1}"/>
                  </a:ext>
                </a:extLst>
              </p:cNvPr>
              <p:cNvSpPr txBox="1"/>
              <p:nvPr/>
            </p:nvSpPr>
            <p:spPr>
              <a:xfrm>
                <a:off x="7462449" y="4147831"/>
                <a:ext cx="488908" cy="388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67C969"/>
                    </a:solidFill>
                    <a:latin typeface="HGPGothicE" panose="020B0900000000000000" pitchFamily="34" charset="-128"/>
                    <a:ea typeface="HGPGothicE" panose="020B0900000000000000" pitchFamily="34" charset="-128"/>
                    <a:cs typeface="Times New Roman" panose="02020603050405020304" pitchFamily="18" charset="0"/>
                  </a:rPr>
                  <a:t>SF</a:t>
                </a:r>
                <a:endParaRPr lang="zh-CN" altLang="en-US" sz="1600" dirty="0">
                  <a:solidFill>
                    <a:srgbClr val="67C969"/>
                  </a:solidFill>
                  <a:latin typeface="HGPGothicE" panose="020B0900000000000000" pitchFamily="34" charset="-128"/>
                  <a:ea typeface="HGPGothicE" panose="020B0900000000000000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文本框 75">
                <a:extLst>
                  <a:ext uri="{FF2B5EF4-FFF2-40B4-BE49-F238E27FC236}">
                    <a16:creationId xmlns:a16="http://schemas.microsoft.com/office/drawing/2014/main" id="{F0FAE04A-42FA-44E2-A44B-E8C4CE883CC8}"/>
                  </a:ext>
                </a:extLst>
              </p:cNvPr>
              <p:cNvSpPr txBox="1"/>
              <p:nvPr/>
            </p:nvSpPr>
            <p:spPr>
              <a:xfrm>
                <a:off x="7365016" y="4519206"/>
                <a:ext cx="779714" cy="326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kern="100" dirty="0">
                    <a:solidFill>
                      <a:srgbClr val="67C969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28 h</a:t>
                </a:r>
                <a:endParaRPr lang="zh-CN" altLang="en-US" sz="1200" dirty="0">
                  <a:solidFill>
                    <a:srgbClr val="67C969"/>
                  </a:solidFill>
                </a:endParaRPr>
              </a:p>
            </p:txBody>
          </p:sp>
          <p:cxnSp>
            <p:nvCxnSpPr>
              <p:cNvPr id="77" name="直接箭头连接符 76">
                <a:extLst>
                  <a:ext uri="{FF2B5EF4-FFF2-40B4-BE49-F238E27FC236}">
                    <a16:creationId xmlns:a16="http://schemas.microsoft.com/office/drawing/2014/main" id="{68CB4090-0F04-4501-967B-9648BDAF619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390618" y="4252565"/>
                <a:ext cx="120079" cy="253453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8" name="组合 77">
                <a:extLst>
                  <a:ext uri="{FF2B5EF4-FFF2-40B4-BE49-F238E27FC236}">
                    <a16:creationId xmlns:a16="http://schemas.microsoft.com/office/drawing/2014/main" id="{90FA1E16-84D3-4565-8901-1785376B6342}"/>
                  </a:ext>
                </a:extLst>
              </p:cNvPr>
              <p:cNvGrpSpPr/>
              <p:nvPr/>
            </p:nvGrpSpPr>
            <p:grpSpPr>
              <a:xfrm>
                <a:off x="7510697" y="5003631"/>
                <a:ext cx="731520" cy="540000"/>
                <a:chOff x="6883400" y="3647440"/>
                <a:chExt cx="731520" cy="540000"/>
              </a:xfrm>
            </p:grpSpPr>
            <p:sp>
              <p:nvSpPr>
                <p:cNvPr id="88" name="椭圆 87">
                  <a:extLst>
                    <a:ext uri="{FF2B5EF4-FFF2-40B4-BE49-F238E27FC236}">
                      <a16:creationId xmlns:a16="http://schemas.microsoft.com/office/drawing/2014/main" id="{04A5C644-8E99-4D93-B798-1A8BE40621BA}"/>
                    </a:ext>
                  </a:extLst>
                </p:cNvPr>
                <p:cNvSpPr/>
                <p:nvPr/>
              </p:nvSpPr>
              <p:spPr>
                <a:xfrm>
                  <a:off x="6934200" y="3647440"/>
                  <a:ext cx="540000" cy="540000"/>
                </a:xfrm>
                <a:prstGeom prst="ellipse">
                  <a:avLst/>
                </a:prstGeom>
                <a:solidFill>
                  <a:srgbClr val="67C969"/>
                </a:solidFill>
                <a:ln w="2857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600" dirty="0"/>
                </a:p>
              </p:txBody>
            </p:sp>
            <p:sp>
              <p:nvSpPr>
                <p:cNvPr id="89" name="文本框 88">
                  <a:extLst>
                    <a:ext uri="{FF2B5EF4-FFF2-40B4-BE49-F238E27FC236}">
                      <a16:creationId xmlns:a16="http://schemas.microsoft.com/office/drawing/2014/main" id="{0A6BEFC0-0465-48E7-A5A3-1A7ABD2D422E}"/>
                    </a:ext>
                  </a:extLst>
                </p:cNvPr>
                <p:cNvSpPr txBox="1"/>
                <p:nvPr/>
              </p:nvSpPr>
              <p:spPr>
                <a:xfrm>
                  <a:off x="6883400" y="3748163"/>
                  <a:ext cx="731520" cy="3536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b="1" baseline="30000" dirty="0"/>
                    <a:t>264</a:t>
                  </a:r>
                  <a:r>
                    <a:rPr lang="en-US" altLang="zh-CN" sz="1400" b="1" dirty="0"/>
                    <a:t>Lr</a:t>
                  </a:r>
                </a:p>
              </p:txBody>
            </p:sp>
          </p:grpSp>
          <p:cxnSp>
            <p:nvCxnSpPr>
              <p:cNvPr id="79" name="直接箭头连接符 78">
                <a:extLst>
                  <a:ext uri="{FF2B5EF4-FFF2-40B4-BE49-F238E27FC236}">
                    <a16:creationId xmlns:a16="http://schemas.microsoft.com/office/drawing/2014/main" id="{BAEA394D-A07F-4326-AA1F-3753D638DE74}"/>
                  </a:ext>
                </a:extLst>
              </p:cNvPr>
              <p:cNvCxnSpPr/>
              <p:nvPr/>
            </p:nvCxnSpPr>
            <p:spPr>
              <a:xfrm>
                <a:off x="7362999" y="4881662"/>
                <a:ext cx="237600" cy="237600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0" name="文本框 79">
                <a:extLst>
                  <a:ext uri="{FF2B5EF4-FFF2-40B4-BE49-F238E27FC236}">
                    <a16:creationId xmlns:a16="http://schemas.microsoft.com/office/drawing/2014/main" id="{4F20F305-D024-4DD9-BEC9-9938F7296416}"/>
                  </a:ext>
                </a:extLst>
              </p:cNvPr>
              <p:cNvSpPr txBox="1"/>
              <p:nvPr/>
            </p:nvSpPr>
            <p:spPr>
              <a:xfrm>
                <a:off x="7359233" y="4624306"/>
                <a:ext cx="800833" cy="3987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1600" dirty="0">
                    <a:latin typeface="HGPGothicE" panose="020B0900000000000000" pitchFamily="34" charset="-128"/>
                    <a:ea typeface="HGPGothicE" panose="020B0900000000000000" pitchFamily="34" charset="-128"/>
                    <a:cs typeface="Times New Roman" panose="02020603050405020304" pitchFamily="18" charset="0"/>
                  </a:rPr>
                  <a:t>α</a:t>
                </a:r>
              </a:p>
            </p:txBody>
          </p:sp>
          <p:sp>
            <p:nvSpPr>
              <p:cNvPr id="81" name="文本框 80">
                <a:extLst>
                  <a:ext uri="{FF2B5EF4-FFF2-40B4-BE49-F238E27FC236}">
                    <a16:creationId xmlns:a16="http://schemas.microsoft.com/office/drawing/2014/main" id="{EBADB19F-267D-4B1C-A560-929D7BFC7F76}"/>
                  </a:ext>
                </a:extLst>
              </p:cNvPr>
              <p:cNvSpPr txBox="1"/>
              <p:nvPr/>
            </p:nvSpPr>
            <p:spPr>
              <a:xfrm>
                <a:off x="6912582" y="4905283"/>
                <a:ext cx="648915" cy="326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kern="100" dirty="0">
                    <a:solidFill>
                      <a:srgbClr val="FF0000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16 h </a:t>
                </a:r>
                <a:endParaRPr lang="zh-CN" altLang="en-US" sz="1200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82" name="直接箭头连接符 81">
                <a:extLst>
                  <a:ext uri="{FF2B5EF4-FFF2-40B4-BE49-F238E27FC236}">
                    <a16:creationId xmlns:a16="http://schemas.microsoft.com/office/drawing/2014/main" id="{AF3C8216-135E-4623-A02E-2660B537E1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10429" y="5465255"/>
                <a:ext cx="134301" cy="307777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文本框 82">
                <a:extLst>
                  <a:ext uri="{FF2B5EF4-FFF2-40B4-BE49-F238E27FC236}">
                    <a16:creationId xmlns:a16="http://schemas.microsoft.com/office/drawing/2014/main" id="{39C0D539-C086-418D-9BFE-703E32AF384F}"/>
                  </a:ext>
                </a:extLst>
              </p:cNvPr>
              <p:cNvSpPr txBox="1"/>
              <p:nvPr/>
            </p:nvSpPr>
            <p:spPr>
              <a:xfrm>
                <a:off x="8036581" y="5058836"/>
                <a:ext cx="488908" cy="3889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dirty="0">
                    <a:solidFill>
                      <a:srgbClr val="67C969"/>
                    </a:solidFill>
                    <a:latin typeface="HGPGothicE" panose="020B0900000000000000" pitchFamily="34" charset="-128"/>
                    <a:ea typeface="HGPGothicE" panose="020B0900000000000000" pitchFamily="34" charset="-128"/>
                    <a:cs typeface="Times New Roman" panose="02020603050405020304" pitchFamily="18" charset="0"/>
                  </a:rPr>
                  <a:t>SF</a:t>
                </a:r>
                <a:endParaRPr lang="zh-CN" altLang="en-US" sz="1600" dirty="0">
                  <a:solidFill>
                    <a:srgbClr val="67C969"/>
                  </a:solidFill>
                  <a:latin typeface="HGPGothicE" panose="020B0900000000000000" pitchFamily="34" charset="-128"/>
                  <a:ea typeface="HGPGothicE" panose="020B0900000000000000" pitchFamily="34" charset="-128"/>
                  <a:cs typeface="Times New Roman" panose="02020603050405020304" pitchFamily="18" charset="0"/>
                </a:endParaRPr>
              </a:p>
            </p:txBody>
          </p:sp>
          <p:sp>
            <p:nvSpPr>
              <p:cNvPr id="84" name="文本框 83">
                <a:extLst>
                  <a:ext uri="{FF2B5EF4-FFF2-40B4-BE49-F238E27FC236}">
                    <a16:creationId xmlns:a16="http://schemas.microsoft.com/office/drawing/2014/main" id="{62A6E4DB-BA44-42AC-B902-151093A272B4}"/>
                  </a:ext>
                </a:extLst>
              </p:cNvPr>
              <p:cNvSpPr txBox="1"/>
              <p:nvPr/>
            </p:nvSpPr>
            <p:spPr>
              <a:xfrm>
                <a:off x="7510696" y="5501552"/>
                <a:ext cx="603131" cy="3182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kern="100" dirty="0">
                    <a:solidFill>
                      <a:srgbClr val="67C969"/>
                    </a:solidFill>
                    <a:latin typeface="Arial" panose="020B0604020202020204" pitchFamily="34" charset="0"/>
                    <a:ea typeface="黑体" panose="02010609060101010101" pitchFamily="49" charset="-122"/>
                    <a:cs typeface="Arial" panose="020B0604020202020204" pitchFamily="34" charset="0"/>
                  </a:rPr>
                  <a:t>4.9 h</a:t>
                </a:r>
                <a:endParaRPr lang="zh-CN" altLang="en-US" sz="1200" dirty="0">
                  <a:solidFill>
                    <a:srgbClr val="67C969"/>
                  </a:solidFill>
                </a:endParaRPr>
              </a:p>
            </p:txBody>
          </p:sp>
          <p:cxnSp>
            <p:nvCxnSpPr>
              <p:cNvPr id="85" name="直接箭头连接符 84">
                <a:extLst>
                  <a:ext uri="{FF2B5EF4-FFF2-40B4-BE49-F238E27FC236}">
                    <a16:creationId xmlns:a16="http://schemas.microsoft.com/office/drawing/2014/main" id="{C1A7038A-CF96-41E1-A155-9196AE9222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026769" y="5446315"/>
                <a:ext cx="319533" cy="64341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headEnd type="none" w="med" len="med"/>
                <a:tailEnd type="arrow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矩形 115">
                <a:extLst>
                  <a:ext uri="{FF2B5EF4-FFF2-40B4-BE49-F238E27FC236}">
                    <a16:creationId xmlns:a16="http://schemas.microsoft.com/office/drawing/2014/main" id="{4A611E05-E293-4F27-B961-1B07E032F5FF}"/>
                  </a:ext>
                </a:extLst>
              </p:cNvPr>
              <p:cNvSpPr/>
              <p:nvPr/>
            </p:nvSpPr>
            <p:spPr>
              <a:xfrm rot="2509694">
                <a:off x="3718452" y="2907971"/>
                <a:ext cx="3657290" cy="874950"/>
              </a:xfrm>
              <a:custGeom>
                <a:avLst/>
                <a:gdLst>
                  <a:gd name="connsiteX0" fmla="*/ 0 w 3657290"/>
                  <a:gd name="connsiteY0" fmla="*/ 0 h 874950"/>
                  <a:gd name="connsiteX1" fmla="*/ 559042 w 3657290"/>
                  <a:gd name="connsiteY1" fmla="*/ 0 h 874950"/>
                  <a:gd name="connsiteX2" fmla="*/ 971793 w 3657290"/>
                  <a:gd name="connsiteY2" fmla="*/ 0 h 874950"/>
                  <a:gd name="connsiteX3" fmla="*/ 1494263 w 3657290"/>
                  <a:gd name="connsiteY3" fmla="*/ 0 h 874950"/>
                  <a:gd name="connsiteX4" fmla="*/ 2053306 w 3657290"/>
                  <a:gd name="connsiteY4" fmla="*/ 0 h 874950"/>
                  <a:gd name="connsiteX5" fmla="*/ 2502630 w 3657290"/>
                  <a:gd name="connsiteY5" fmla="*/ 0 h 874950"/>
                  <a:gd name="connsiteX6" fmla="*/ 3098246 w 3657290"/>
                  <a:gd name="connsiteY6" fmla="*/ 0 h 874950"/>
                  <a:gd name="connsiteX7" fmla="*/ 3657290 w 3657290"/>
                  <a:gd name="connsiteY7" fmla="*/ 0 h 874950"/>
                  <a:gd name="connsiteX8" fmla="*/ 3657290 w 3657290"/>
                  <a:gd name="connsiteY8" fmla="*/ 419975 h 874950"/>
                  <a:gd name="connsiteX9" fmla="*/ 3657290 w 3657290"/>
                  <a:gd name="connsiteY9" fmla="*/ 874950 h 874950"/>
                  <a:gd name="connsiteX10" fmla="*/ 3134819 w 3657290"/>
                  <a:gd name="connsiteY10" fmla="*/ 874950 h 874950"/>
                  <a:gd name="connsiteX11" fmla="*/ 2539203 w 3657290"/>
                  <a:gd name="connsiteY11" fmla="*/ 874950 h 874950"/>
                  <a:gd name="connsiteX12" fmla="*/ 2126452 w 3657290"/>
                  <a:gd name="connsiteY12" fmla="*/ 874950 h 874950"/>
                  <a:gd name="connsiteX13" fmla="*/ 1713701 w 3657290"/>
                  <a:gd name="connsiteY13" fmla="*/ 874950 h 874950"/>
                  <a:gd name="connsiteX14" fmla="*/ 1300949 w 3657290"/>
                  <a:gd name="connsiteY14" fmla="*/ 874950 h 874950"/>
                  <a:gd name="connsiteX15" fmla="*/ 851625 w 3657290"/>
                  <a:gd name="connsiteY15" fmla="*/ 874950 h 874950"/>
                  <a:gd name="connsiteX16" fmla="*/ 0 w 3657290"/>
                  <a:gd name="connsiteY16" fmla="*/ 874950 h 874950"/>
                  <a:gd name="connsiteX17" fmla="*/ 0 w 3657290"/>
                  <a:gd name="connsiteY17" fmla="*/ 428725 h 874950"/>
                  <a:gd name="connsiteX18" fmla="*/ 0 w 3657290"/>
                  <a:gd name="connsiteY18" fmla="*/ 0 h 874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657290" h="874950" extrusionOk="0">
                    <a:moveTo>
                      <a:pt x="0" y="0"/>
                    </a:moveTo>
                    <a:cubicBezTo>
                      <a:pt x="277733" y="-28527"/>
                      <a:pt x="413309" y="29261"/>
                      <a:pt x="559042" y="0"/>
                    </a:cubicBezTo>
                    <a:cubicBezTo>
                      <a:pt x="703333" y="-37327"/>
                      <a:pt x="849575" y="10450"/>
                      <a:pt x="971793" y="0"/>
                    </a:cubicBezTo>
                    <a:cubicBezTo>
                      <a:pt x="1066854" y="9471"/>
                      <a:pt x="1359582" y="17575"/>
                      <a:pt x="1494263" y="0"/>
                    </a:cubicBezTo>
                    <a:cubicBezTo>
                      <a:pt x="1680964" y="36483"/>
                      <a:pt x="1891506" y="62052"/>
                      <a:pt x="2053306" y="0"/>
                    </a:cubicBezTo>
                    <a:cubicBezTo>
                      <a:pt x="2211035" y="-73002"/>
                      <a:pt x="2329321" y="-17849"/>
                      <a:pt x="2502630" y="0"/>
                    </a:cubicBezTo>
                    <a:cubicBezTo>
                      <a:pt x="2662924" y="-52983"/>
                      <a:pt x="2966936" y="23897"/>
                      <a:pt x="3098246" y="0"/>
                    </a:cubicBezTo>
                    <a:cubicBezTo>
                      <a:pt x="3327122" y="-63889"/>
                      <a:pt x="3548285" y="24098"/>
                      <a:pt x="3657290" y="0"/>
                    </a:cubicBezTo>
                    <a:cubicBezTo>
                      <a:pt x="3670404" y="186432"/>
                      <a:pt x="3619963" y="305128"/>
                      <a:pt x="3657290" y="419975"/>
                    </a:cubicBezTo>
                    <a:cubicBezTo>
                      <a:pt x="3630730" y="529741"/>
                      <a:pt x="3601004" y="711393"/>
                      <a:pt x="3657290" y="874950"/>
                    </a:cubicBezTo>
                    <a:cubicBezTo>
                      <a:pt x="3461072" y="982627"/>
                      <a:pt x="3307126" y="885922"/>
                      <a:pt x="3134819" y="874950"/>
                    </a:cubicBezTo>
                    <a:cubicBezTo>
                      <a:pt x="3022432" y="805915"/>
                      <a:pt x="2771058" y="890227"/>
                      <a:pt x="2539203" y="874950"/>
                    </a:cubicBezTo>
                    <a:cubicBezTo>
                      <a:pt x="2336794" y="897116"/>
                      <a:pt x="2265644" y="812754"/>
                      <a:pt x="2126452" y="874950"/>
                    </a:cubicBezTo>
                    <a:cubicBezTo>
                      <a:pt x="1965495" y="889345"/>
                      <a:pt x="1894092" y="867234"/>
                      <a:pt x="1713701" y="874950"/>
                    </a:cubicBezTo>
                    <a:cubicBezTo>
                      <a:pt x="1564126" y="870901"/>
                      <a:pt x="1465359" y="809724"/>
                      <a:pt x="1300949" y="874950"/>
                    </a:cubicBezTo>
                    <a:cubicBezTo>
                      <a:pt x="1169288" y="892828"/>
                      <a:pt x="960152" y="845328"/>
                      <a:pt x="851625" y="874950"/>
                    </a:cubicBezTo>
                    <a:cubicBezTo>
                      <a:pt x="856467" y="791684"/>
                      <a:pt x="350015" y="930042"/>
                      <a:pt x="0" y="874950"/>
                    </a:cubicBezTo>
                    <a:cubicBezTo>
                      <a:pt x="-508" y="733779"/>
                      <a:pt x="-5487" y="649867"/>
                      <a:pt x="0" y="428725"/>
                    </a:cubicBezTo>
                    <a:cubicBezTo>
                      <a:pt x="-603" y="221341"/>
                      <a:pt x="56170" y="66007"/>
                      <a:pt x="0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0000FF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3226484087">
                      <a:custGeom>
                        <a:avLst/>
                        <a:gdLst>
                          <a:gd name="connsiteX0" fmla="*/ 0 w 3278104"/>
                          <a:gd name="connsiteY0" fmla="*/ 0 h 742945"/>
                          <a:gd name="connsiteX1" fmla="*/ 501081 w 3278104"/>
                          <a:gd name="connsiteY1" fmla="*/ 0 h 742945"/>
                          <a:gd name="connsiteX2" fmla="*/ 871038 w 3278104"/>
                          <a:gd name="connsiteY2" fmla="*/ 0 h 742945"/>
                          <a:gd name="connsiteX3" fmla="*/ 1339339 w 3278104"/>
                          <a:gd name="connsiteY3" fmla="*/ 0 h 742945"/>
                          <a:gd name="connsiteX4" fmla="*/ 1840421 w 3278104"/>
                          <a:gd name="connsiteY4" fmla="*/ 0 h 742945"/>
                          <a:gd name="connsiteX5" fmla="*/ 2243159 w 3278104"/>
                          <a:gd name="connsiteY5" fmla="*/ 0 h 742945"/>
                          <a:gd name="connsiteX6" fmla="*/ 2777022 w 3278104"/>
                          <a:gd name="connsiteY6" fmla="*/ 0 h 742945"/>
                          <a:gd name="connsiteX7" fmla="*/ 3278104 w 3278104"/>
                          <a:gd name="connsiteY7" fmla="*/ 0 h 742945"/>
                          <a:gd name="connsiteX8" fmla="*/ 3278104 w 3278104"/>
                          <a:gd name="connsiteY8" fmla="*/ 356613 h 742945"/>
                          <a:gd name="connsiteX9" fmla="*/ 3278104 w 3278104"/>
                          <a:gd name="connsiteY9" fmla="*/ 742945 h 742945"/>
                          <a:gd name="connsiteX10" fmla="*/ 2809803 w 3278104"/>
                          <a:gd name="connsiteY10" fmla="*/ 742945 h 742945"/>
                          <a:gd name="connsiteX11" fmla="*/ 2275940 w 3278104"/>
                          <a:gd name="connsiteY11" fmla="*/ 742945 h 742945"/>
                          <a:gd name="connsiteX12" fmla="*/ 1905983 w 3278104"/>
                          <a:gd name="connsiteY12" fmla="*/ 742945 h 742945"/>
                          <a:gd name="connsiteX13" fmla="*/ 1536026 w 3278104"/>
                          <a:gd name="connsiteY13" fmla="*/ 742945 h 742945"/>
                          <a:gd name="connsiteX14" fmla="*/ 1166068 w 3278104"/>
                          <a:gd name="connsiteY14" fmla="*/ 742945 h 742945"/>
                          <a:gd name="connsiteX15" fmla="*/ 763329 w 3278104"/>
                          <a:gd name="connsiteY15" fmla="*/ 742945 h 742945"/>
                          <a:gd name="connsiteX16" fmla="*/ 0 w 3278104"/>
                          <a:gd name="connsiteY16" fmla="*/ 742945 h 742945"/>
                          <a:gd name="connsiteX17" fmla="*/ 0 w 3278104"/>
                          <a:gd name="connsiteY17" fmla="*/ 364043 h 742945"/>
                          <a:gd name="connsiteX18" fmla="*/ 0 w 3278104"/>
                          <a:gd name="connsiteY18" fmla="*/ 0 h 74294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</a:cxnLst>
                        <a:rect l="l" t="t" r="r" b="b"/>
                        <a:pathLst>
                          <a:path w="3278104" h="742945" extrusionOk="0">
                            <a:moveTo>
                              <a:pt x="0" y="0"/>
                            </a:moveTo>
                            <a:cubicBezTo>
                              <a:pt x="243848" y="-23073"/>
                              <a:pt x="365287" y="34734"/>
                              <a:pt x="501081" y="0"/>
                            </a:cubicBezTo>
                            <a:cubicBezTo>
                              <a:pt x="644739" y="-51406"/>
                              <a:pt x="770869" y="9954"/>
                              <a:pt x="871038" y="0"/>
                            </a:cubicBezTo>
                            <a:cubicBezTo>
                              <a:pt x="952463" y="-5979"/>
                              <a:pt x="1213784" y="12544"/>
                              <a:pt x="1339339" y="0"/>
                            </a:cubicBezTo>
                            <a:cubicBezTo>
                              <a:pt x="1489137" y="11355"/>
                              <a:pt x="1702528" y="40610"/>
                              <a:pt x="1840421" y="0"/>
                            </a:cubicBezTo>
                            <a:cubicBezTo>
                              <a:pt x="1977120" y="-42096"/>
                              <a:pt x="2073563" y="-2569"/>
                              <a:pt x="2243159" y="0"/>
                            </a:cubicBezTo>
                            <a:cubicBezTo>
                              <a:pt x="2400040" y="-25073"/>
                              <a:pt x="2629404" y="37487"/>
                              <a:pt x="2777022" y="0"/>
                            </a:cubicBezTo>
                            <a:cubicBezTo>
                              <a:pt x="2959910" y="-49778"/>
                              <a:pt x="3166309" y="22118"/>
                              <a:pt x="3278104" y="0"/>
                            </a:cubicBezTo>
                            <a:cubicBezTo>
                              <a:pt x="3295949" y="144937"/>
                              <a:pt x="3258942" y="256486"/>
                              <a:pt x="3278104" y="356613"/>
                            </a:cubicBezTo>
                            <a:cubicBezTo>
                              <a:pt x="3265230" y="452414"/>
                              <a:pt x="3241664" y="586318"/>
                              <a:pt x="3278104" y="742945"/>
                            </a:cubicBezTo>
                            <a:cubicBezTo>
                              <a:pt x="3125980" y="809409"/>
                              <a:pt x="2946684" y="724158"/>
                              <a:pt x="2809803" y="742945"/>
                            </a:cubicBezTo>
                            <a:cubicBezTo>
                              <a:pt x="2694445" y="726795"/>
                              <a:pt x="2467682" y="724592"/>
                              <a:pt x="2275940" y="742945"/>
                            </a:cubicBezTo>
                            <a:cubicBezTo>
                              <a:pt x="2097080" y="784144"/>
                              <a:pt x="2043408" y="713101"/>
                              <a:pt x="1905983" y="742945"/>
                            </a:cubicBezTo>
                            <a:cubicBezTo>
                              <a:pt x="1762804" y="759425"/>
                              <a:pt x="1696927" y="737617"/>
                              <a:pt x="1536026" y="742945"/>
                            </a:cubicBezTo>
                            <a:cubicBezTo>
                              <a:pt x="1393815" y="740979"/>
                              <a:pt x="1312512" y="697192"/>
                              <a:pt x="1166068" y="742945"/>
                            </a:cubicBezTo>
                            <a:cubicBezTo>
                              <a:pt x="1036626" y="765912"/>
                              <a:pt x="860525" y="721725"/>
                              <a:pt x="763329" y="742945"/>
                            </a:cubicBezTo>
                            <a:cubicBezTo>
                              <a:pt x="691842" y="729629"/>
                              <a:pt x="350017" y="702062"/>
                              <a:pt x="0" y="742945"/>
                            </a:cubicBezTo>
                            <a:cubicBezTo>
                              <a:pt x="-5567" y="630516"/>
                              <a:pt x="4980" y="528240"/>
                              <a:pt x="0" y="364043"/>
                            </a:cubicBezTo>
                            <a:cubicBezTo>
                              <a:pt x="-2040" y="191627"/>
                              <a:pt x="46059" y="7950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  <p:sp>
            <p:nvSpPr>
              <p:cNvPr id="87" name="文本框 86">
                <a:extLst>
                  <a:ext uri="{FF2B5EF4-FFF2-40B4-BE49-F238E27FC236}">
                    <a16:creationId xmlns:a16="http://schemas.microsoft.com/office/drawing/2014/main" id="{D056219B-5B1C-4BAE-A156-5884A82A0A83}"/>
                  </a:ext>
                </a:extLst>
              </p:cNvPr>
              <p:cNvSpPr txBox="1"/>
              <p:nvPr/>
            </p:nvSpPr>
            <p:spPr>
              <a:xfrm rot="2543322">
                <a:off x="4655227" y="2606824"/>
                <a:ext cx="2588170" cy="388974"/>
              </a:xfrm>
              <a:prstGeom prst="rect">
                <a:avLst/>
              </a:prstGeom>
              <a:gradFill flip="none" rotWithShape="1">
                <a:gsLst>
                  <a:gs pos="0">
                    <a:srgbClr val="FFC000"/>
                  </a:gs>
                  <a:gs pos="62000">
                    <a:srgbClr val="FFC000"/>
                  </a:gs>
                  <a:gs pos="76000">
                    <a:srgbClr val="FFC000"/>
                  </a:gs>
                  <a:gs pos="100000">
                    <a:schemeClr val="bg1"/>
                  </a:gs>
                </a:gsLst>
                <a:path path="circle">
                  <a:fillToRect l="50000" t="50000" r="50000" b="50000"/>
                </a:path>
                <a:tileRect/>
              </a:gra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altLang="zh-CN" sz="1600" b="1" i="0" u="none" strike="noStrike" baseline="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Identification of Nh</a:t>
                </a:r>
                <a:endParaRPr lang="zh-CN" altLang="en-US" sz="16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grpSp>
          <p:nvGrpSpPr>
            <p:cNvPr id="39" name="组合 38">
              <a:extLst>
                <a:ext uri="{FF2B5EF4-FFF2-40B4-BE49-F238E27FC236}">
                  <a16:creationId xmlns:a16="http://schemas.microsoft.com/office/drawing/2014/main" id="{411B5728-4957-4DD2-A6A2-580E90858A69}"/>
                </a:ext>
              </a:extLst>
            </p:cNvPr>
            <p:cNvGrpSpPr/>
            <p:nvPr/>
          </p:nvGrpSpPr>
          <p:grpSpPr>
            <a:xfrm>
              <a:off x="1445414" y="1681244"/>
              <a:ext cx="731520" cy="540000"/>
              <a:chOff x="6883400" y="3647440"/>
              <a:chExt cx="731520" cy="540000"/>
            </a:xfrm>
          </p:grpSpPr>
          <p:sp>
            <p:nvSpPr>
              <p:cNvPr id="51" name="椭圆 50">
                <a:extLst>
                  <a:ext uri="{FF2B5EF4-FFF2-40B4-BE49-F238E27FC236}">
                    <a16:creationId xmlns:a16="http://schemas.microsoft.com/office/drawing/2014/main" id="{35AB53B3-B825-453B-B9E8-D48889E76379}"/>
                  </a:ext>
                </a:extLst>
              </p:cNvPr>
              <p:cNvSpPr/>
              <p:nvPr/>
            </p:nvSpPr>
            <p:spPr>
              <a:xfrm>
                <a:off x="6934200" y="3647440"/>
                <a:ext cx="540000" cy="540000"/>
              </a:xfrm>
              <a:prstGeom prst="ellipse">
                <a:avLst/>
              </a:prstGeom>
              <a:gradFill flip="none" rotWithShape="1">
                <a:gsLst>
                  <a:gs pos="0">
                    <a:srgbClr val="FF0000">
                      <a:tint val="66000"/>
                      <a:satMod val="160000"/>
                    </a:srgbClr>
                  </a:gs>
                  <a:gs pos="50000">
                    <a:srgbClr val="FF0000">
                      <a:tint val="44500"/>
                      <a:satMod val="160000"/>
                    </a:srgbClr>
                  </a:gs>
                  <a:gs pos="100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sp>
            <p:nvSpPr>
              <p:cNvPr id="52" name="文本框 51">
                <a:extLst>
                  <a:ext uri="{FF2B5EF4-FFF2-40B4-BE49-F238E27FC236}">
                    <a16:creationId xmlns:a16="http://schemas.microsoft.com/office/drawing/2014/main" id="{3E443AF6-9610-4EE2-A465-B276D7AD50F0}"/>
                  </a:ext>
                </a:extLst>
              </p:cNvPr>
              <p:cNvSpPr txBox="1"/>
              <p:nvPr/>
            </p:nvSpPr>
            <p:spPr>
              <a:xfrm>
                <a:off x="6883400" y="3748163"/>
                <a:ext cx="731520" cy="353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aseline="30000" dirty="0"/>
                  <a:t>243</a:t>
                </a:r>
                <a:r>
                  <a:rPr lang="en-US" altLang="zh-CN" sz="1400" dirty="0"/>
                  <a:t>Am</a:t>
                </a:r>
              </a:p>
            </p:txBody>
          </p:sp>
        </p:grpSp>
        <p:sp>
          <p:nvSpPr>
            <p:cNvPr id="40" name="椭圆 39">
              <a:extLst>
                <a:ext uri="{FF2B5EF4-FFF2-40B4-BE49-F238E27FC236}">
                  <a16:creationId xmlns:a16="http://schemas.microsoft.com/office/drawing/2014/main" id="{68F902D2-D5D2-46BA-B62B-700C48B2810F}"/>
                </a:ext>
              </a:extLst>
            </p:cNvPr>
            <p:cNvSpPr/>
            <p:nvPr/>
          </p:nvSpPr>
          <p:spPr>
            <a:xfrm>
              <a:off x="1015233" y="1786241"/>
              <a:ext cx="360000" cy="360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 dirty="0"/>
            </a:p>
          </p:txBody>
        </p:sp>
        <p:sp>
          <p:nvSpPr>
            <p:cNvPr id="41" name="文本框 40">
              <a:extLst>
                <a:ext uri="{FF2B5EF4-FFF2-40B4-BE49-F238E27FC236}">
                  <a16:creationId xmlns:a16="http://schemas.microsoft.com/office/drawing/2014/main" id="{53D514AE-5464-42D7-8F20-99D47E874C7E}"/>
                </a:ext>
              </a:extLst>
            </p:cNvPr>
            <p:cNvSpPr txBox="1"/>
            <p:nvPr/>
          </p:nvSpPr>
          <p:spPr>
            <a:xfrm>
              <a:off x="938322" y="1802744"/>
              <a:ext cx="527813" cy="318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aseline="30000" dirty="0"/>
                <a:t>48</a:t>
              </a:r>
              <a:r>
                <a:rPr lang="en-US" altLang="zh-CN" sz="1200" dirty="0"/>
                <a:t>Ca</a:t>
              </a:r>
            </a:p>
          </p:txBody>
        </p:sp>
        <p:sp>
          <p:nvSpPr>
            <p:cNvPr id="42" name="箭头: 虚尾 41">
              <a:extLst>
                <a:ext uri="{FF2B5EF4-FFF2-40B4-BE49-F238E27FC236}">
                  <a16:creationId xmlns:a16="http://schemas.microsoft.com/office/drawing/2014/main" id="{C7C8A5F6-3A94-4460-83C0-D0FB2C43671C}"/>
                </a:ext>
              </a:extLst>
            </p:cNvPr>
            <p:cNvSpPr/>
            <p:nvPr/>
          </p:nvSpPr>
          <p:spPr>
            <a:xfrm>
              <a:off x="2202481" y="1805030"/>
              <a:ext cx="559553" cy="351383"/>
            </a:xfrm>
            <a:prstGeom prst="stripedRightArrow">
              <a:avLst>
                <a:gd name="adj1" fmla="val 58069"/>
                <a:gd name="adj2" fmla="val 5000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grpSp>
          <p:nvGrpSpPr>
            <p:cNvPr id="43" name="组合 42">
              <a:extLst>
                <a:ext uri="{FF2B5EF4-FFF2-40B4-BE49-F238E27FC236}">
                  <a16:creationId xmlns:a16="http://schemas.microsoft.com/office/drawing/2014/main" id="{55AA3334-C444-4FF1-9533-5F99BE0CB1D4}"/>
                </a:ext>
              </a:extLst>
            </p:cNvPr>
            <p:cNvGrpSpPr/>
            <p:nvPr/>
          </p:nvGrpSpPr>
          <p:grpSpPr>
            <a:xfrm>
              <a:off x="2796833" y="1681244"/>
              <a:ext cx="731520" cy="540000"/>
              <a:chOff x="6883400" y="3647440"/>
              <a:chExt cx="731520" cy="540000"/>
            </a:xfrm>
          </p:grpSpPr>
          <p:sp>
            <p:nvSpPr>
              <p:cNvPr id="49" name="椭圆 48">
                <a:extLst>
                  <a:ext uri="{FF2B5EF4-FFF2-40B4-BE49-F238E27FC236}">
                    <a16:creationId xmlns:a16="http://schemas.microsoft.com/office/drawing/2014/main" id="{BC72A680-E63C-4FB0-8685-0B9015B27AF1}"/>
                  </a:ext>
                </a:extLst>
              </p:cNvPr>
              <p:cNvSpPr/>
              <p:nvPr/>
            </p:nvSpPr>
            <p:spPr>
              <a:xfrm>
                <a:off x="6934200" y="3647440"/>
                <a:ext cx="540000" cy="540000"/>
              </a:xfrm>
              <a:prstGeom prst="ellipse">
                <a:avLst/>
              </a:prstGeom>
              <a:solidFill>
                <a:srgbClr val="C00000"/>
              </a:solidFill>
              <a:ln w="38100">
                <a:solidFill>
                  <a:srgbClr val="FF0000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 dirty="0"/>
              </a:p>
            </p:txBody>
          </p:sp>
          <p:sp>
            <p:nvSpPr>
              <p:cNvPr id="50" name="文本框 49">
                <a:extLst>
                  <a:ext uri="{FF2B5EF4-FFF2-40B4-BE49-F238E27FC236}">
                    <a16:creationId xmlns:a16="http://schemas.microsoft.com/office/drawing/2014/main" id="{805CE4B7-2529-45D6-8E59-B72FB8D57BB1}"/>
                  </a:ext>
                </a:extLst>
              </p:cNvPr>
              <p:cNvSpPr txBox="1"/>
              <p:nvPr/>
            </p:nvSpPr>
            <p:spPr>
              <a:xfrm>
                <a:off x="6883400" y="3748163"/>
                <a:ext cx="731520" cy="3536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400" baseline="30000" dirty="0">
                    <a:solidFill>
                      <a:schemeClr val="bg1"/>
                    </a:solidFill>
                  </a:rPr>
                  <a:t>291</a:t>
                </a:r>
                <a:r>
                  <a:rPr lang="en-US" altLang="zh-CN" sz="1400" dirty="0">
                    <a:solidFill>
                      <a:schemeClr val="bg1"/>
                    </a:solidFill>
                  </a:rPr>
                  <a:t>Mc</a:t>
                </a:r>
              </a:p>
            </p:txBody>
          </p:sp>
        </p:grpSp>
        <p:sp>
          <p:nvSpPr>
            <p:cNvPr id="44" name="箭头: 虚尾 43">
              <a:extLst>
                <a:ext uri="{FF2B5EF4-FFF2-40B4-BE49-F238E27FC236}">
                  <a16:creationId xmlns:a16="http://schemas.microsoft.com/office/drawing/2014/main" id="{AB3F69B1-40AD-49D0-AED6-44501327624B}"/>
                </a:ext>
              </a:extLst>
            </p:cNvPr>
            <p:cNvSpPr/>
            <p:nvPr/>
          </p:nvSpPr>
          <p:spPr>
            <a:xfrm>
              <a:off x="3463513" y="1805029"/>
              <a:ext cx="559553" cy="351383"/>
            </a:xfrm>
            <a:prstGeom prst="stripedRightArrow">
              <a:avLst>
                <a:gd name="adj1" fmla="val 58069"/>
                <a:gd name="adj2" fmla="val 50000"/>
              </a:avLst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36E608FA-AC39-4621-A34B-542B656F4E5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5559240">
              <a:off x="4179166" y="1520034"/>
              <a:ext cx="159361" cy="81759"/>
            </a:xfrm>
            <a:prstGeom prst="rect">
              <a:avLst/>
            </a:prstGeom>
          </p:spPr>
        </p:pic>
        <p:pic>
          <p:nvPicPr>
            <p:cNvPr id="46" name="图片 45">
              <a:extLst>
                <a:ext uri="{FF2B5EF4-FFF2-40B4-BE49-F238E27FC236}">
                  <a16:creationId xmlns:a16="http://schemas.microsoft.com/office/drawing/2014/main" id="{6EB55D23-F598-4E7C-A3CE-4BBF0C17F2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1139173">
              <a:off x="4592744" y="1743833"/>
              <a:ext cx="159361" cy="81759"/>
            </a:xfrm>
            <a:prstGeom prst="rect">
              <a:avLst/>
            </a:prstGeom>
          </p:spPr>
        </p:pic>
        <p:pic>
          <p:nvPicPr>
            <p:cNvPr id="47" name="图片 46">
              <a:extLst>
                <a:ext uri="{FF2B5EF4-FFF2-40B4-BE49-F238E27FC236}">
                  <a16:creationId xmlns:a16="http://schemas.microsoft.com/office/drawing/2014/main" id="{1421FB52-1A59-4313-A448-4FCE30BB4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9210011">
              <a:off x="4440025" y="1586031"/>
              <a:ext cx="159361" cy="81759"/>
            </a:xfrm>
            <a:prstGeom prst="rect">
              <a:avLst/>
            </a:prstGeom>
          </p:spPr>
        </p:pic>
        <p:sp>
          <p:nvSpPr>
            <p:cNvPr id="48" name="文本框 47">
              <a:extLst>
                <a:ext uri="{FF2B5EF4-FFF2-40B4-BE49-F238E27FC236}">
                  <a16:creationId xmlns:a16="http://schemas.microsoft.com/office/drawing/2014/main" id="{45AC5766-A638-4754-A9D3-D3567A6FFC98}"/>
                </a:ext>
              </a:extLst>
            </p:cNvPr>
            <p:cNvSpPr txBox="1"/>
            <p:nvPr/>
          </p:nvSpPr>
          <p:spPr>
            <a:xfrm>
              <a:off x="4560947" y="1419275"/>
              <a:ext cx="1439459" cy="3182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2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Neutron</a:t>
              </a:r>
              <a:r>
                <a:rPr lang="en-US" altLang="zh-CN" sz="1200" b="1" dirty="0">
                  <a:solidFill>
                    <a:srgbClr val="7030A0"/>
                  </a:solidFill>
                  <a:latin typeface="等线" panose="02010600030101010101" pitchFamily="2" charset="-122"/>
                  <a:ea typeface="等线" panose="02010600030101010101" pitchFamily="2" charset="-122"/>
                  <a:cs typeface="Arial" panose="020B0604020202020204" pitchFamily="34" charset="0"/>
                </a:rPr>
                <a:t>◊</a:t>
              </a:r>
              <a:r>
                <a:rPr lang="en-US" altLang="zh-CN" sz="1200" b="1" dirty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</a:t>
              </a:r>
              <a:endParaRPr lang="zh-CN" altLang="en-US" sz="1200" b="1" dirty="0">
                <a:solidFill>
                  <a:srgbClr val="7030A0"/>
                </a:solidFill>
              </a:endParaRPr>
            </a:p>
          </p:txBody>
        </p:sp>
      </p:grpSp>
      <p:sp>
        <p:nvSpPr>
          <p:cNvPr id="102" name="文本框 101">
            <a:extLst>
              <a:ext uri="{FF2B5EF4-FFF2-40B4-BE49-F238E27FC236}">
                <a16:creationId xmlns:a16="http://schemas.microsoft.com/office/drawing/2014/main" id="{8AA76ADF-93C1-4178-A581-71D4BA56A04E}"/>
              </a:ext>
            </a:extLst>
          </p:cNvPr>
          <p:cNvSpPr txBox="1"/>
          <p:nvPr/>
        </p:nvSpPr>
        <p:spPr>
          <a:xfrm>
            <a:off x="2835399" y="1079714"/>
            <a:ext cx="4140948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243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Am(</a:t>
            </a:r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Ca,3n)</a:t>
            </a:r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288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3" name="文本框 102">
            <a:extLst>
              <a:ext uri="{FF2B5EF4-FFF2-40B4-BE49-F238E27FC236}">
                <a16:creationId xmlns:a16="http://schemas.microsoft.com/office/drawing/2014/main" id="{DAD47F93-15CC-48B4-B7FA-9309E628C6FA}"/>
              </a:ext>
            </a:extLst>
          </p:cNvPr>
          <p:cNvSpPr txBox="1"/>
          <p:nvPr/>
        </p:nvSpPr>
        <p:spPr>
          <a:xfrm>
            <a:off x="2557835" y="5941616"/>
            <a:ext cx="38193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Decay chains expected to be observed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104" name="箭头: 右 103">
            <a:extLst>
              <a:ext uri="{FF2B5EF4-FFF2-40B4-BE49-F238E27FC236}">
                <a16:creationId xmlns:a16="http://schemas.microsoft.com/office/drawing/2014/main" id="{E3D91558-9ABB-4550-B529-7C109C205693}"/>
              </a:ext>
            </a:extLst>
          </p:cNvPr>
          <p:cNvSpPr/>
          <p:nvPr/>
        </p:nvSpPr>
        <p:spPr>
          <a:xfrm rot="17818156">
            <a:off x="5028478" y="4962425"/>
            <a:ext cx="1377398" cy="514927"/>
          </a:xfrm>
          <a:prstGeom prst="rightArrow">
            <a:avLst/>
          </a:prstGeom>
          <a:gradFill>
            <a:gsLst>
              <a:gs pos="8000">
                <a:srgbClr val="FF0000"/>
              </a:gs>
              <a:gs pos="100000">
                <a:schemeClr val="accent1">
                  <a:lumMod val="45000"/>
                  <a:lumOff val="55000"/>
                </a:schemeClr>
              </a:gs>
              <a:gs pos="8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1080000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5" name="文本框 104">
            <a:extLst>
              <a:ext uri="{FF2B5EF4-FFF2-40B4-BE49-F238E27FC236}">
                <a16:creationId xmlns:a16="http://schemas.microsoft.com/office/drawing/2014/main" id="{4BB8F395-7563-4A5F-BE25-F5EA42D657A7}"/>
              </a:ext>
            </a:extLst>
          </p:cNvPr>
          <p:cNvSpPr txBox="1"/>
          <p:nvPr/>
        </p:nvSpPr>
        <p:spPr>
          <a:xfrm>
            <a:off x="1088219" y="3097873"/>
            <a:ext cx="370248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Beam: </a:t>
            </a:r>
            <a:r>
              <a:rPr lang="en-US" altLang="zh-CN" b="1" baseline="30000" dirty="0">
                <a:solidFill>
                  <a:srgbClr val="FF0000"/>
                </a:solidFill>
              </a:rPr>
              <a:t>48</a:t>
            </a:r>
            <a:r>
              <a:rPr lang="en-US" altLang="zh-CN" b="1" dirty="0">
                <a:solidFill>
                  <a:srgbClr val="FF0000"/>
                </a:solidFill>
              </a:rPr>
              <a:t>Ca</a:t>
            </a:r>
            <a:r>
              <a:rPr lang="en-US" altLang="zh-CN" b="1" baseline="30000" dirty="0">
                <a:solidFill>
                  <a:srgbClr val="FF0000"/>
                </a:solidFill>
              </a:rPr>
              <a:t>14+</a:t>
            </a:r>
            <a:endParaRPr lang="en-US" altLang="zh-CN" b="1" dirty="0">
              <a:solidFill>
                <a:srgbClr val="FF0000"/>
              </a:solidFill>
            </a:endParaRPr>
          </a:p>
          <a:p>
            <a:r>
              <a:rPr lang="en-US" altLang="zh-CN" dirty="0"/>
              <a:t>Energy (on the target): </a:t>
            </a:r>
            <a:r>
              <a:rPr lang="en-US" altLang="zh-CN" b="1" dirty="0">
                <a:solidFill>
                  <a:srgbClr val="FF0000"/>
                </a:solidFill>
              </a:rPr>
              <a:t>258 MeV</a:t>
            </a:r>
          </a:p>
          <a:p>
            <a:r>
              <a:rPr lang="en-US" altLang="zh-CN" dirty="0"/>
              <a:t>Beam time : 9.24-9.27 </a:t>
            </a:r>
            <a:r>
              <a:rPr lang="en-US" altLang="zh-CN" dirty="0">
                <a:solidFill>
                  <a:srgbClr val="FF0000"/>
                </a:solidFill>
              </a:rPr>
              <a:t>Baking target</a:t>
            </a:r>
          </a:p>
          <a:p>
            <a:r>
              <a:rPr lang="en-US" altLang="zh-CN" dirty="0"/>
              <a:t>                    beam intensity : </a:t>
            </a:r>
            <a:r>
              <a:rPr lang="en-US" altLang="zh-CN" dirty="0">
                <a:solidFill>
                  <a:srgbClr val="FF0000"/>
                </a:solidFill>
              </a:rPr>
              <a:t>4.5 </a:t>
            </a:r>
            <a:r>
              <a:rPr lang="en-US" altLang="zh-CN" dirty="0" err="1">
                <a:solidFill>
                  <a:srgbClr val="FF0000"/>
                </a:solidFill>
              </a:rPr>
              <a:t>euA</a:t>
            </a:r>
            <a:endParaRPr lang="en-US" altLang="zh-CN" dirty="0">
              <a:solidFill>
                <a:srgbClr val="FF0000"/>
              </a:solidFill>
            </a:endParaRPr>
          </a:p>
          <a:p>
            <a:br>
              <a:rPr lang="en-US" altLang="zh-CN" dirty="0"/>
            </a:br>
            <a:r>
              <a:rPr lang="en-US" altLang="zh-CN" dirty="0"/>
              <a:t>                    9.27-10.14 </a:t>
            </a:r>
            <a:r>
              <a:rPr lang="en-US" altLang="zh-CN" dirty="0">
                <a:solidFill>
                  <a:srgbClr val="FF0000"/>
                </a:solidFill>
              </a:rPr>
              <a:t>Nh experiment</a:t>
            </a:r>
          </a:p>
          <a:p>
            <a:r>
              <a:rPr lang="en-US" altLang="zh-CN" dirty="0"/>
              <a:t>                    Beam intensity : </a:t>
            </a:r>
            <a:r>
              <a:rPr lang="en-US" altLang="zh-CN" dirty="0">
                <a:solidFill>
                  <a:srgbClr val="FF0000"/>
                </a:solidFill>
              </a:rPr>
              <a:t>11 </a:t>
            </a:r>
            <a:r>
              <a:rPr lang="en-US" altLang="zh-CN" dirty="0" err="1">
                <a:solidFill>
                  <a:srgbClr val="FF0000"/>
                </a:solidFill>
              </a:rPr>
              <a:t>euA</a:t>
            </a:r>
            <a:endParaRPr lang="en-US" altLang="zh-CN" dirty="0">
              <a:solidFill>
                <a:srgbClr val="FF0000"/>
              </a:solidFill>
            </a:endParaRPr>
          </a:p>
          <a:p>
            <a:endParaRPr lang="en-US" altLang="zh-CN" dirty="0">
              <a:solidFill>
                <a:srgbClr val="FF0000"/>
              </a:solidFill>
            </a:endParaRPr>
          </a:p>
          <a:p>
            <a:r>
              <a:rPr lang="en-US" altLang="zh-CN" dirty="0"/>
              <a:t>Total Beam dose : 6.95 × 10</a:t>
            </a:r>
            <a:r>
              <a:rPr lang="en-US" altLang="zh-CN" baseline="30000" dirty="0"/>
              <a:t>18</a:t>
            </a:r>
            <a:endParaRPr lang="zh-CN" altLang="en-US" baseline="30000" dirty="0"/>
          </a:p>
        </p:txBody>
      </p:sp>
      <p:sp>
        <p:nvSpPr>
          <p:cNvPr id="106" name="矩形 105">
            <a:extLst>
              <a:ext uri="{FF2B5EF4-FFF2-40B4-BE49-F238E27FC236}">
                <a16:creationId xmlns:a16="http://schemas.microsoft.com/office/drawing/2014/main" id="{B1B19470-9633-4F72-ABEF-86B0C372979D}"/>
              </a:ext>
            </a:extLst>
          </p:cNvPr>
          <p:cNvSpPr/>
          <p:nvPr/>
        </p:nvSpPr>
        <p:spPr>
          <a:xfrm>
            <a:off x="985156" y="1079715"/>
            <a:ext cx="7554545" cy="5329036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15644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DBBD9B7-0532-4A55-AD20-97173B90F4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55" y="3222192"/>
            <a:ext cx="4371498" cy="3242827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B94FB4F6-E8F6-40E0-B8B0-B4F4B7037E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32" y="1181805"/>
            <a:ext cx="5913633" cy="6127011"/>
          </a:xfrm>
          <a:prstGeom prst="rect">
            <a:avLst/>
          </a:prstGeom>
        </p:spPr>
      </p:pic>
      <p:pic>
        <p:nvPicPr>
          <p:cNvPr id="107" name="图片 106">
            <a:extLst>
              <a:ext uri="{FF2B5EF4-FFF2-40B4-BE49-F238E27FC236}">
                <a16:creationId xmlns:a16="http://schemas.microsoft.com/office/drawing/2014/main" id="{BFEFFD9D-3036-4510-A9B3-3CAEDFB94D7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7958" t="9673" r="12470" b="6532"/>
          <a:stretch/>
        </p:blipFill>
        <p:spPr>
          <a:xfrm>
            <a:off x="6054176" y="1075537"/>
            <a:ext cx="2757563" cy="2223088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C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On-line experiment with </a:t>
            </a:r>
            <a:r>
              <a:rPr lang="en-US" altLang="zh-CN" baseline="30000" dirty="0">
                <a:solidFill>
                  <a:srgbClr val="FFC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48</a:t>
            </a:r>
            <a:r>
              <a:rPr lang="en-US" altLang="zh-CN" dirty="0">
                <a:solidFill>
                  <a:srgbClr val="FFC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Ca beam and </a:t>
            </a:r>
            <a:r>
              <a:rPr lang="en-US" altLang="zh-CN" baseline="30000" dirty="0">
                <a:solidFill>
                  <a:srgbClr val="FFC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243</a:t>
            </a:r>
            <a:r>
              <a:rPr lang="en-US" altLang="zh-CN" dirty="0">
                <a:solidFill>
                  <a:srgbClr val="FFC000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Am targets</a:t>
            </a:r>
          </a:p>
        </p:txBody>
      </p:sp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0A2233A4-F3AA-4401-898C-E1111414D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39</a:t>
            </a:fld>
            <a:endParaRPr lang="zh-CN" altLang="en-US" dirty="0"/>
          </a:p>
        </p:txBody>
      </p:sp>
      <p:sp>
        <p:nvSpPr>
          <p:cNvPr id="108" name="文本框 107">
            <a:extLst>
              <a:ext uri="{FF2B5EF4-FFF2-40B4-BE49-F238E27FC236}">
                <a16:creationId xmlns:a16="http://schemas.microsoft.com/office/drawing/2014/main" id="{84FA157F-60CF-4FC5-A8A2-5CF0C066AE05}"/>
              </a:ext>
            </a:extLst>
          </p:cNvPr>
          <p:cNvSpPr txBox="1"/>
          <p:nvPr/>
        </p:nvSpPr>
        <p:spPr>
          <a:xfrm>
            <a:off x="2715363" y="6452805"/>
            <a:ext cx="6128221" cy="338554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>
                <a:solidFill>
                  <a:srgbClr val="FF0000"/>
                </a:solidFill>
              </a:rPr>
              <a:t>Low background </a:t>
            </a:r>
            <a:r>
              <a:rPr lang="en-US" altLang="zh-CN" sz="1600" dirty="0"/>
              <a:t>leading to low random probabilities of </a:t>
            </a:r>
            <a:r>
              <a:rPr lang="en-US" altLang="zh-CN" sz="1600" dirty="0">
                <a:solidFill>
                  <a:srgbClr val="FF0000"/>
                </a:solidFill>
              </a:rPr>
              <a:t>4.9 × 10</a:t>
            </a:r>
            <a:r>
              <a:rPr lang="en-US" altLang="zh-CN" sz="1600" baseline="30000" dirty="0">
                <a:solidFill>
                  <a:srgbClr val="FF0000"/>
                </a:solidFill>
              </a:rPr>
              <a:t>-7</a:t>
            </a:r>
            <a:endParaRPr lang="zh-CN" alt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110" name="箭头: 右 109">
            <a:extLst>
              <a:ext uri="{FF2B5EF4-FFF2-40B4-BE49-F238E27FC236}">
                <a16:creationId xmlns:a16="http://schemas.microsoft.com/office/drawing/2014/main" id="{39C5D09D-8F0A-4656-8CE8-E1402F93538E}"/>
              </a:ext>
            </a:extLst>
          </p:cNvPr>
          <p:cNvSpPr/>
          <p:nvPr/>
        </p:nvSpPr>
        <p:spPr>
          <a:xfrm rot="5400000">
            <a:off x="4675228" y="5572706"/>
            <a:ext cx="684757" cy="277628"/>
          </a:xfrm>
          <a:prstGeom prst="rightArrow">
            <a:avLst>
              <a:gd name="adj1" fmla="val 52029"/>
              <a:gd name="adj2" fmla="val 68615"/>
            </a:avLst>
          </a:prstGeom>
          <a:gradFill>
            <a:gsLst>
              <a:gs pos="8000">
                <a:srgbClr val="FF0000">
                  <a:alpha val="60000"/>
                </a:srgbClr>
              </a:gs>
              <a:gs pos="100000">
                <a:schemeClr val="accent1">
                  <a:lumMod val="45000"/>
                  <a:lumOff val="55000"/>
                </a:schemeClr>
              </a:gs>
              <a:gs pos="80000">
                <a:schemeClr val="accent1">
                  <a:lumMod val="45000"/>
                  <a:lumOff val="55000"/>
                  <a:alpha val="60000"/>
                </a:schemeClr>
              </a:gs>
              <a:gs pos="100000">
                <a:schemeClr val="accent1">
                  <a:lumMod val="30000"/>
                  <a:lumOff val="70000"/>
                  <a:alpha val="6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0AE7E300-884A-4194-B6D5-800901031280}"/>
              </a:ext>
            </a:extLst>
          </p:cNvPr>
          <p:cNvSpPr txBox="1"/>
          <p:nvPr/>
        </p:nvSpPr>
        <p:spPr>
          <a:xfrm>
            <a:off x="617746" y="1954091"/>
            <a:ext cx="1827744" cy="4050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32" b="1" dirty="0"/>
              <a:t>2024.9.29  0:06</a:t>
            </a:r>
            <a:endParaRPr lang="zh-CN" altLang="en-US" sz="1143" b="1" dirty="0"/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C076C47F-42D5-44AF-A083-6B6995D2339B}"/>
              </a:ext>
            </a:extLst>
          </p:cNvPr>
          <p:cNvSpPr txBox="1"/>
          <p:nvPr/>
        </p:nvSpPr>
        <p:spPr>
          <a:xfrm>
            <a:off x="906336" y="2614795"/>
            <a:ext cx="1447832" cy="32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24" b="1" dirty="0"/>
              <a:t>Event ID</a:t>
            </a:r>
            <a:r>
              <a:rPr lang="zh-CN" altLang="en-US" sz="1524" b="1" dirty="0"/>
              <a:t>：</a:t>
            </a:r>
            <a:r>
              <a:rPr lang="en-US" altLang="zh-CN" sz="1524" b="1" dirty="0"/>
              <a:t>312</a:t>
            </a:r>
            <a:endParaRPr lang="zh-CN" altLang="en-US" sz="1524" b="1" dirty="0"/>
          </a:p>
        </p:txBody>
      </p:sp>
      <p:sp>
        <p:nvSpPr>
          <p:cNvPr id="141" name="文本框 140">
            <a:extLst>
              <a:ext uri="{FF2B5EF4-FFF2-40B4-BE49-F238E27FC236}">
                <a16:creationId xmlns:a16="http://schemas.microsoft.com/office/drawing/2014/main" id="{19FABC41-85AB-4B38-A0E4-19E31340FF3C}"/>
              </a:ext>
            </a:extLst>
          </p:cNvPr>
          <p:cNvSpPr txBox="1"/>
          <p:nvPr/>
        </p:nvSpPr>
        <p:spPr>
          <a:xfrm>
            <a:off x="1254187" y="2328593"/>
            <a:ext cx="752129" cy="32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24" b="1" dirty="0"/>
              <a:t>Run85</a:t>
            </a:r>
            <a:endParaRPr lang="zh-CN" altLang="en-US" sz="1524" b="1" dirty="0"/>
          </a:p>
        </p:txBody>
      </p:sp>
      <p:sp>
        <p:nvSpPr>
          <p:cNvPr id="142" name="文本框 141">
            <a:extLst>
              <a:ext uri="{FF2B5EF4-FFF2-40B4-BE49-F238E27FC236}">
                <a16:creationId xmlns:a16="http://schemas.microsoft.com/office/drawing/2014/main" id="{5086825A-9BD1-4384-98FD-F9065E34A7EA}"/>
              </a:ext>
            </a:extLst>
          </p:cNvPr>
          <p:cNvSpPr txBox="1"/>
          <p:nvPr/>
        </p:nvSpPr>
        <p:spPr>
          <a:xfrm>
            <a:off x="569286" y="2864306"/>
            <a:ext cx="2207656" cy="326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524" b="1" dirty="0"/>
              <a:t>Beam dose:</a:t>
            </a:r>
            <a:r>
              <a:rPr lang="zh-CN" altLang="en-US" sz="1524" b="1" dirty="0"/>
              <a:t> </a:t>
            </a:r>
            <a:r>
              <a:rPr lang="en-US" altLang="zh-CN" sz="1524" b="1" dirty="0"/>
              <a:t>9.39×10</a:t>
            </a:r>
            <a:r>
              <a:rPr lang="en-US" altLang="zh-CN" sz="1524" b="1" baseline="30000" dirty="0"/>
              <a:t>17</a:t>
            </a:r>
          </a:p>
        </p:txBody>
      </p:sp>
      <p:sp>
        <p:nvSpPr>
          <p:cNvPr id="159" name="文本框 158">
            <a:extLst>
              <a:ext uri="{FF2B5EF4-FFF2-40B4-BE49-F238E27FC236}">
                <a16:creationId xmlns:a16="http://schemas.microsoft.com/office/drawing/2014/main" id="{AEF79A9B-5B70-4A3D-8BEF-77683C56EF37}"/>
              </a:ext>
            </a:extLst>
          </p:cNvPr>
          <p:cNvSpPr txBox="1"/>
          <p:nvPr/>
        </p:nvSpPr>
        <p:spPr>
          <a:xfrm>
            <a:off x="266411" y="3253095"/>
            <a:ext cx="273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</a:rPr>
              <a:t>No events </a:t>
            </a:r>
            <a:r>
              <a:rPr lang="en-US" altLang="zh-CN" dirty="0"/>
              <a:t>in next 15 days</a:t>
            </a:r>
            <a:endParaRPr lang="zh-CN" altLang="en-US" dirty="0"/>
          </a:p>
        </p:txBody>
      </p:sp>
      <p:sp>
        <p:nvSpPr>
          <p:cNvPr id="160" name="矩形 159">
            <a:extLst>
              <a:ext uri="{FF2B5EF4-FFF2-40B4-BE49-F238E27FC236}">
                <a16:creationId xmlns:a16="http://schemas.microsoft.com/office/drawing/2014/main" id="{364CECB8-5E49-4BD1-BCE9-CAE78934661E}"/>
              </a:ext>
            </a:extLst>
          </p:cNvPr>
          <p:cNvSpPr/>
          <p:nvPr/>
        </p:nvSpPr>
        <p:spPr>
          <a:xfrm>
            <a:off x="64172" y="1017735"/>
            <a:ext cx="2932474" cy="210760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文本框 160">
            <a:extLst>
              <a:ext uri="{FF2B5EF4-FFF2-40B4-BE49-F238E27FC236}">
                <a16:creationId xmlns:a16="http://schemas.microsoft.com/office/drawing/2014/main" id="{9BB1B6A0-2B7D-4D7C-95B9-B7C4BCF87208}"/>
              </a:ext>
            </a:extLst>
          </p:cNvPr>
          <p:cNvSpPr txBox="1"/>
          <p:nvPr/>
        </p:nvSpPr>
        <p:spPr>
          <a:xfrm>
            <a:off x="837450" y="1601095"/>
            <a:ext cx="19394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/>
              <a:t>TOP-0 (65</a:t>
            </a:r>
            <a:r>
              <a:rPr lang="en-US" altLang="zh-CN" b="1" dirty="0">
                <a:latin typeface="Arial" panose="020B0604020202020204" pitchFamily="34" charset="0"/>
                <a:ea typeface="Yu Mincho Light" panose="02020300000000000000" pitchFamily="18" charset="-128"/>
                <a:cs typeface="Arial" panose="020B0604020202020204" pitchFamily="34" charset="0"/>
              </a:rPr>
              <a:t>℃</a:t>
            </a:r>
            <a:r>
              <a:rPr lang="en-US" altLang="zh-CN" sz="2000" b="1" dirty="0"/>
              <a:t>)</a:t>
            </a:r>
            <a:endParaRPr lang="zh-CN" altLang="en-US" sz="2000" b="1" dirty="0"/>
          </a:p>
        </p:txBody>
      </p:sp>
      <p:sp>
        <p:nvSpPr>
          <p:cNvPr id="163" name="文本框 162">
            <a:extLst>
              <a:ext uri="{FF2B5EF4-FFF2-40B4-BE49-F238E27FC236}">
                <a16:creationId xmlns:a16="http://schemas.microsoft.com/office/drawing/2014/main" id="{5A09B071-BB4E-4990-8E2C-36FFB1FAE277}"/>
              </a:ext>
            </a:extLst>
          </p:cNvPr>
          <p:cNvSpPr txBox="1"/>
          <p:nvPr/>
        </p:nvSpPr>
        <p:spPr>
          <a:xfrm>
            <a:off x="131053" y="1170033"/>
            <a:ext cx="299839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</a:rPr>
              <a:t>One </a:t>
            </a:r>
            <a:r>
              <a:rPr lang="en-US" altLang="zh-CN" sz="2000" b="1" baseline="30000" dirty="0">
                <a:solidFill>
                  <a:srgbClr val="0000FF"/>
                </a:solidFill>
              </a:rPr>
              <a:t>288</a:t>
            </a:r>
            <a:r>
              <a:rPr lang="en-US" altLang="zh-CN" sz="2000" b="1" dirty="0">
                <a:solidFill>
                  <a:srgbClr val="0000FF"/>
                </a:solidFill>
              </a:rPr>
              <a:t>Mc was Observed!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3F0A1BD-DFDA-4504-BA63-966C227E17ED}"/>
              </a:ext>
            </a:extLst>
          </p:cNvPr>
          <p:cNvSpPr txBox="1"/>
          <p:nvPr/>
        </p:nvSpPr>
        <p:spPr>
          <a:xfrm>
            <a:off x="5031209" y="5279099"/>
            <a:ext cx="5631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800" b="1" dirty="0"/>
              <a:t>Mc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948882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Chemical property of Nh (E113)</a:t>
            </a:r>
            <a:endParaRPr lang="zh-CN" altLang="en-US" b="1" dirty="0">
              <a:solidFill>
                <a:srgbClr val="FFC000"/>
              </a:solidFill>
              <a:latin typeface="Book Antiqua" panose="02040602050305030304" pitchFamily="18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546635B9-FCA3-4407-B43B-8F45C840D993}"/>
              </a:ext>
            </a:extLst>
          </p:cNvPr>
          <p:cNvGrpSpPr/>
          <p:nvPr/>
        </p:nvGrpSpPr>
        <p:grpSpPr>
          <a:xfrm>
            <a:off x="213377" y="1359936"/>
            <a:ext cx="4023828" cy="2648224"/>
            <a:chOff x="201556" y="1683470"/>
            <a:chExt cx="4618462" cy="3039573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89B6F647-48EA-4179-A571-87A391329776}"/>
                </a:ext>
              </a:extLst>
            </p:cNvPr>
            <p:cNvGrpSpPr/>
            <p:nvPr/>
          </p:nvGrpSpPr>
          <p:grpSpPr>
            <a:xfrm>
              <a:off x="684741" y="1683470"/>
              <a:ext cx="822550" cy="2512953"/>
              <a:chOff x="864596" y="1923381"/>
              <a:chExt cx="822550" cy="2512953"/>
            </a:xfrm>
          </p:grpSpPr>
          <p:sp>
            <p:nvSpPr>
              <p:cNvPr id="45" name="文本框 8">
                <a:extLst>
                  <a:ext uri="{FF2B5EF4-FFF2-40B4-BE49-F238E27FC236}">
                    <a16:creationId xmlns:a16="http://schemas.microsoft.com/office/drawing/2014/main" id="{0F86609E-A50B-45CF-B24C-318A9F6850D0}"/>
                  </a:ext>
                </a:extLst>
              </p:cNvPr>
              <p:cNvSpPr txBox="1"/>
              <p:nvPr/>
            </p:nvSpPr>
            <p:spPr>
              <a:xfrm>
                <a:off x="864596" y="1923381"/>
                <a:ext cx="822550" cy="4768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050" dirty="0">
                    <a:solidFill>
                      <a:srgbClr val="0000C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+3 ions Stability </a:t>
                </a:r>
                <a:endParaRPr lang="zh-CN" altLang="en-US" sz="105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7" name="等腰三角形 46">
                <a:extLst>
                  <a:ext uri="{FF2B5EF4-FFF2-40B4-BE49-F238E27FC236}">
                    <a16:creationId xmlns:a16="http://schemas.microsoft.com/office/drawing/2014/main" id="{29E57CF4-B45B-4D08-B9C9-1DF568F6326C}"/>
                  </a:ext>
                </a:extLst>
              </p:cNvPr>
              <p:cNvSpPr/>
              <p:nvPr/>
            </p:nvSpPr>
            <p:spPr>
              <a:xfrm rot="10800000">
                <a:off x="1169490" y="2481226"/>
                <a:ext cx="251237" cy="1955108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5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9B68CA37-18D9-45BC-980A-1A037C2636AB}"/>
                </a:ext>
              </a:extLst>
            </p:cNvPr>
            <p:cNvGrpSpPr/>
            <p:nvPr/>
          </p:nvGrpSpPr>
          <p:grpSpPr>
            <a:xfrm>
              <a:off x="1458912" y="1683470"/>
              <a:ext cx="851013" cy="2512954"/>
              <a:chOff x="1638767" y="1923381"/>
              <a:chExt cx="851013" cy="2512954"/>
            </a:xfrm>
          </p:grpSpPr>
          <p:sp>
            <p:nvSpPr>
              <p:cNvPr id="41" name="文本框 10">
                <a:extLst>
                  <a:ext uri="{FF2B5EF4-FFF2-40B4-BE49-F238E27FC236}">
                    <a16:creationId xmlns:a16="http://schemas.microsoft.com/office/drawing/2014/main" id="{C31DB04B-1275-42E5-A9A0-D727B847731E}"/>
                  </a:ext>
                </a:extLst>
              </p:cNvPr>
              <p:cNvSpPr txBox="1"/>
              <p:nvPr/>
            </p:nvSpPr>
            <p:spPr>
              <a:xfrm>
                <a:off x="1638767" y="1923381"/>
                <a:ext cx="851013" cy="4769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1050" dirty="0">
                    <a:solidFill>
                      <a:srgbClr val="0000C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+1 ions Stability </a:t>
                </a:r>
                <a:endParaRPr lang="zh-CN" altLang="en-US" sz="105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43" name="等腰三角形 42">
                <a:extLst>
                  <a:ext uri="{FF2B5EF4-FFF2-40B4-BE49-F238E27FC236}">
                    <a16:creationId xmlns:a16="http://schemas.microsoft.com/office/drawing/2014/main" id="{A20D6031-009B-4D01-9BC2-3C392D610BA0}"/>
                  </a:ext>
                </a:extLst>
              </p:cNvPr>
              <p:cNvSpPr/>
              <p:nvPr/>
            </p:nvSpPr>
            <p:spPr>
              <a:xfrm>
                <a:off x="1888460" y="2481228"/>
                <a:ext cx="247125" cy="1955107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5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644A34E3-663B-4673-B7BE-D9997D9EFC5D}"/>
                </a:ext>
              </a:extLst>
            </p:cNvPr>
            <p:cNvGrpSpPr/>
            <p:nvPr/>
          </p:nvGrpSpPr>
          <p:grpSpPr>
            <a:xfrm>
              <a:off x="3964100" y="1784102"/>
              <a:ext cx="855918" cy="2418579"/>
              <a:chOff x="4299134" y="2021356"/>
              <a:chExt cx="855918" cy="2418579"/>
            </a:xfrm>
          </p:grpSpPr>
          <p:sp>
            <p:nvSpPr>
              <p:cNvPr id="39" name="等腰三角形 38">
                <a:extLst>
                  <a:ext uri="{FF2B5EF4-FFF2-40B4-BE49-F238E27FC236}">
                    <a16:creationId xmlns:a16="http://schemas.microsoft.com/office/drawing/2014/main" id="{9C573037-8477-4EF5-B54E-BFA7F234EDC1}"/>
                  </a:ext>
                </a:extLst>
              </p:cNvPr>
              <p:cNvSpPr/>
              <p:nvPr/>
            </p:nvSpPr>
            <p:spPr>
              <a:xfrm rot="10800000">
                <a:off x="4634772" y="2429086"/>
                <a:ext cx="267928" cy="2010849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5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6" name="文本框 17">
                <a:extLst>
                  <a:ext uri="{FF2B5EF4-FFF2-40B4-BE49-F238E27FC236}">
                    <a16:creationId xmlns:a16="http://schemas.microsoft.com/office/drawing/2014/main" id="{DC10A790-883C-40F4-9549-A79B4EBD3AAC}"/>
                  </a:ext>
                </a:extLst>
              </p:cNvPr>
              <p:cNvSpPr txBox="1"/>
              <p:nvPr/>
            </p:nvSpPr>
            <p:spPr>
              <a:xfrm>
                <a:off x="4299134" y="2021356"/>
                <a:ext cx="855918" cy="291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050" dirty="0">
                    <a:solidFill>
                      <a:srgbClr val="0000C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Volatility</a:t>
                </a:r>
              </a:p>
            </p:txBody>
          </p:sp>
        </p:grpSp>
        <p:grpSp>
          <p:nvGrpSpPr>
            <p:cNvPr id="16" name="组合 15">
              <a:extLst>
                <a:ext uri="{FF2B5EF4-FFF2-40B4-BE49-F238E27FC236}">
                  <a16:creationId xmlns:a16="http://schemas.microsoft.com/office/drawing/2014/main" id="{D9364659-3391-459C-8817-758A5E55DEB5}"/>
                </a:ext>
              </a:extLst>
            </p:cNvPr>
            <p:cNvGrpSpPr/>
            <p:nvPr/>
          </p:nvGrpSpPr>
          <p:grpSpPr>
            <a:xfrm>
              <a:off x="201556" y="2037240"/>
              <a:ext cx="1405436" cy="2685803"/>
              <a:chOff x="3029362" y="2699365"/>
              <a:chExt cx="1405436" cy="2685803"/>
            </a:xfrm>
          </p:grpSpPr>
          <p:grpSp>
            <p:nvGrpSpPr>
              <p:cNvPr id="30" name="组合 29">
                <a:extLst>
                  <a:ext uri="{FF2B5EF4-FFF2-40B4-BE49-F238E27FC236}">
                    <a16:creationId xmlns:a16="http://schemas.microsoft.com/office/drawing/2014/main" id="{0D243AF5-EB31-49A9-AA18-D73CFD2BA9DB}"/>
                  </a:ext>
                </a:extLst>
              </p:cNvPr>
              <p:cNvGrpSpPr/>
              <p:nvPr/>
            </p:nvGrpSpPr>
            <p:grpSpPr>
              <a:xfrm>
                <a:off x="3029362" y="2699365"/>
                <a:ext cx="438161" cy="2684363"/>
                <a:chOff x="3764872" y="2362477"/>
                <a:chExt cx="438161" cy="2684363"/>
              </a:xfrm>
            </p:grpSpPr>
            <p:pic>
              <p:nvPicPr>
                <p:cNvPr id="33" name="图片 32">
                  <a:extLst>
                    <a:ext uri="{FF2B5EF4-FFF2-40B4-BE49-F238E27FC236}">
                      <a16:creationId xmlns:a16="http://schemas.microsoft.com/office/drawing/2014/main" id="{E73B69D5-CD57-4689-9D9D-45DBA5C19BC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67729" t="22951" r="26912" b="24171"/>
                <a:stretch/>
              </p:blipFill>
              <p:spPr>
                <a:xfrm>
                  <a:off x="3766704" y="2362477"/>
                  <a:ext cx="431223" cy="2684363"/>
                </a:xfrm>
                <a:prstGeom prst="rect">
                  <a:avLst/>
                </a:prstGeom>
              </p:spPr>
            </p:pic>
            <p:sp>
              <p:nvSpPr>
                <p:cNvPr id="34" name="矩形 33">
                  <a:extLst>
                    <a:ext uri="{FF2B5EF4-FFF2-40B4-BE49-F238E27FC236}">
                      <a16:creationId xmlns:a16="http://schemas.microsoft.com/office/drawing/2014/main" id="{528112D3-FEFB-44E9-A47D-53309D230836}"/>
                    </a:ext>
                  </a:extLst>
                </p:cNvPr>
                <p:cNvSpPr/>
                <p:nvPr/>
              </p:nvSpPr>
              <p:spPr>
                <a:xfrm>
                  <a:off x="3764872" y="4572167"/>
                  <a:ext cx="438161" cy="469198"/>
                </a:xfrm>
                <a:prstGeom prst="rect">
                  <a:avLst/>
                </a:prstGeom>
                <a:noFill/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zh-CN" altLang="en-US" sz="1200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sp>
            <p:nvSpPr>
              <p:cNvPr id="31" name="文本框 21">
                <a:extLst>
                  <a:ext uri="{FF2B5EF4-FFF2-40B4-BE49-F238E27FC236}">
                    <a16:creationId xmlns:a16="http://schemas.microsoft.com/office/drawing/2014/main" id="{9BE1A905-337E-495A-AEC6-D6AC464BC813}"/>
                  </a:ext>
                </a:extLst>
              </p:cNvPr>
              <p:cNvSpPr txBox="1"/>
              <p:nvPr/>
            </p:nvSpPr>
            <p:spPr>
              <a:xfrm>
                <a:off x="4083011" y="4925930"/>
                <a:ext cx="351787" cy="45923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zh-CN" sz="2000" b="1" i="1" dirty="0">
                    <a:solidFill>
                      <a:srgbClr val="0000C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?</a:t>
                </a:r>
                <a:endParaRPr lang="zh-CN" altLang="en-US" sz="2000" b="1" i="1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2" name="箭头: 左 31">
                <a:extLst>
                  <a:ext uri="{FF2B5EF4-FFF2-40B4-BE49-F238E27FC236}">
                    <a16:creationId xmlns:a16="http://schemas.microsoft.com/office/drawing/2014/main" id="{AD4A064E-B81C-4019-BAEE-CAE674742F70}"/>
                  </a:ext>
                </a:extLst>
              </p:cNvPr>
              <p:cNvSpPr/>
              <p:nvPr/>
            </p:nvSpPr>
            <p:spPr>
              <a:xfrm rot="10800000">
                <a:off x="3489844" y="4993613"/>
                <a:ext cx="526305" cy="300082"/>
              </a:xfrm>
              <a:prstGeom prst="leftArrow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20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E06C8B0C-6A76-4985-B090-1679ACF85BF4}"/>
                </a:ext>
              </a:extLst>
            </p:cNvPr>
            <p:cNvSpPr/>
            <p:nvPr/>
          </p:nvSpPr>
          <p:spPr>
            <a:xfrm>
              <a:off x="1898393" y="4343288"/>
              <a:ext cx="1728026" cy="30027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[Rn]5f</a:t>
              </a:r>
              <a:r>
                <a:rPr lang="en-US" altLang="zh-CN" sz="1050" baseline="30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14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6d</a:t>
              </a:r>
              <a:r>
                <a:rPr lang="en-US" altLang="zh-CN" sz="1050" baseline="30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10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7s</a:t>
              </a:r>
              <a:r>
                <a:rPr lang="en-US" altLang="zh-CN" sz="1050" baseline="30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2</a:t>
              </a:r>
              <a:r>
                <a:rPr lang="en-US" altLang="zh-CN" sz="105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7p</a:t>
              </a:r>
              <a:r>
                <a:rPr lang="en-US" altLang="zh-CN" sz="1050" baseline="-25000" dirty="0">
                  <a:latin typeface="微软雅黑" panose="020B0503020204020204" pitchFamily="34" charset="-122"/>
                  <a:ea typeface="微软雅黑" panose="020B0503020204020204" pitchFamily="34" charset="-122"/>
                </a:rPr>
                <a:t>1/2</a:t>
              </a:r>
              <a:endParaRPr lang="zh-CN" altLang="en-US" sz="1050" baseline="-25000" dirty="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8E7A749B-10A5-42F5-9AFD-B1546ADC680B}"/>
                </a:ext>
              </a:extLst>
            </p:cNvPr>
            <p:cNvGrpSpPr/>
            <p:nvPr/>
          </p:nvGrpSpPr>
          <p:grpSpPr>
            <a:xfrm>
              <a:off x="2169809" y="1792637"/>
              <a:ext cx="969990" cy="2403786"/>
              <a:chOff x="2349664" y="2035662"/>
              <a:chExt cx="969990" cy="2403786"/>
            </a:xfrm>
          </p:grpSpPr>
          <p:sp>
            <p:nvSpPr>
              <p:cNvPr id="26" name="文本框 28">
                <a:extLst>
                  <a:ext uri="{FF2B5EF4-FFF2-40B4-BE49-F238E27FC236}">
                    <a16:creationId xmlns:a16="http://schemas.microsoft.com/office/drawing/2014/main" id="{5C4E1C97-70E3-43EC-AAB1-A04A45149BAE}"/>
                  </a:ext>
                </a:extLst>
              </p:cNvPr>
              <p:cNvSpPr txBox="1"/>
              <p:nvPr/>
            </p:nvSpPr>
            <p:spPr>
              <a:xfrm>
                <a:off x="2349664" y="2035662"/>
                <a:ext cx="969990" cy="291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050" dirty="0">
                    <a:solidFill>
                      <a:srgbClr val="0000C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Metallicity</a:t>
                </a:r>
                <a:endParaRPr lang="zh-CN" altLang="en-US" sz="105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8" name="等腰三角形 27">
                <a:extLst>
                  <a:ext uri="{FF2B5EF4-FFF2-40B4-BE49-F238E27FC236}">
                    <a16:creationId xmlns:a16="http://schemas.microsoft.com/office/drawing/2014/main" id="{8C10076D-462A-4150-AA63-F7F6995B3969}"/>
                  </a:ext>
                </a:extLst>
              </p:cNvPr>
              <p:cNvSpPr/>
              <p:nvPr/>
            </p:nvSpPr>
            <p:spPr>
              <a:xfrm>
                <a:off x="2728518" y="2428599"/>
                <a:ext cx="247125" cy="2010849"/>
              </a:xfrm>
              <a:prstGeom prst="triangle">
                <a:avLst/>
              </a:prstGeom>
              <a:solidFill>
                <a:srgbClr val="92D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5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20" name="组合 19">
              <a:extLst>
                <a:ext uri="{FF2B5EF4-FFF2-40B4-BE49-F238E27FC236}">
                  <a16:creationId xmlns:a16="http://schemas.microsoft.com/office/drawing/2014/main" id="{70B0CB10-A067-4217-AD3E-A991EF780F29}"/>
                </a:ext>
              </a:extLst>
            </p:cNvPr>
            <p:cNvGrpSpPr/>
            <p:nvPr/>
          </p:nvGrpSpPr>
          <p:grpSpPr>
            <a:xfrm>
              <a:off x="3042510" y="1792637"/>
              <a:ext cx="920315" cy="2403785"/>
              <a:chOff x="3222365" y="2029891"/>
              <a:chExt cx="920315" cy="2403785"/>
            </a:xfrm>
          </p:grpSpPr>
          <p:sp>
            <p:nvSpPr>
              <p:cNvPr id="22" name="文本框 30">
                <a:extLst>
                  <a:ext uri="{FF2B5EF4-FFF2-40B4-BE49-F238E27FC236}">
                    <a16:creationId xmlns:a16="http://schemas.microsoft.com/office/drawing/2014/main" id="{8BCA9CF4-E1A5-4AED-B672-3D63D60BA1F0}"/>
                  </a:ext>
                </a:extLst>
              </p:cNvPr>
              <p:cNvSpPr txBox="1"/>
              <p:nvPr/>
            </p:nvSpPr>
            <p:spPr>
              <a:xfrm>
                <a:off x="3222365" y="2029891"/>
                <a:ext cx="920315" cy="2914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en-US" altLang="zh-CN" sz="1050" dirty="0">
                    <a:solidFill>
                      <a:srgbClr val="0000CC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Reactivity</a:t>
                </a:r>
                <a:endParaRPr lang="zh-CN" altLang="en-US" sz="1050" dirty="0">
                  <a:solidFill>
                    <a:srgbClr val="0000CC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24" name="等腰三角形 23">
                <a:extLst>
                  <a:ext uri="{FF2B5EF4-FFF2-40B4-BE49-F238E27FC236}">
                    <a16:creationId xmlns:a16="http://schemas.microsoft.com/office/drawing/2014/main" id="{7D324F02-E2FB-4443-B59E-DB02FE4D5A14}"/>
                  </a:ext>
                </a:extLst>
              </p:cNvPr>
              <p:cNvSpPr/>
              <p:nvPr/>
            </p:nvSpPr>
            <p:spPr>
              <a:xfrm rot="10800000">
                <a:off x="3602320" y="2422827"/>
                <a:ext cx="233798" cy="2010849"/>
              </a:xfrm>
              <a:prstGeom prst="triangle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sz="1050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49" name="文本框 48">
            <a:extLst>
              <a:ext uri="{FF2B5EF4-FFF2-40B4-BE49-F238E27FC236}">
                <a16:creationId xmlns:a16="http://schemas.microsoft.com/office/drawing/2014/main" id="{56C71D76-3C5D-447B-A9F1-B9E6D7C5F8A3}"/>
              </a:ext>
            </a:extLst>
          </p:cNvPr>
          <p:cNvSpPr txBox="1"/>
          <p:nvPr/>
        </p:nvSpPr>
        <p:spPr>
          <a:xfrm>
            <a:off x="170794" y="990604"/>
            <a:ext cx="4140948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Periodic Law of Elements on Group 13 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EA0E9C29-4195-41DE-9338-B4C2CDAF2E3B}"/>
              </a:ext>
            </a:extLst>
          </p:cNvPr>
          <p:cNvSpPr txBox="1"/>
          <p:nvPr/>
        </p:nvSpPr>
        <p:spPr>
          <a:xfrm>
            <a:off x="4440932" y="992980"/>
            <a:ext cx="4657968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Relativistic Contraction of  7s-Orbital on Nh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9" name="图片 58">
            <a:extLst>
              <a:ext uri="{FF2B5EF4-FFF2-40B4-BE49-F238E27FC236}">
                <a16:creationId xmlns:a16="http://schemas.microsoft.com/office/drawing/2014/main" id="{E6FCD930-D6E0-4D57-ACCB-52B5834683B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141"/>
          <a:stretch/>
        </p:blipFill>
        <p:spPr>
          <a:xfrm>
            <a:off x="857435" y="4475876"/>
            <a:ext cx="2725286" cy="1923731"/>
          </a:xfrm>
          <a:prstGeom prst="rect">
            <a:avLst/>
          </a:prstGeom>
        </p:spPr>
      </p:pic>
      <p:sp>
        <p:nvSpPr>
          <p:cNvPr id="60" name="文本框 59">
            <a:extLst>
              <a:ext uri="{FF2B5EF4-FFF2-40B4-BE49-F238E27FC236}">
                <a16:creationId xmlns:a16="http://schemas.microsoft.com/office/drawing/2014/main" id="{10CEB1D6-B91D-44C3-9E08-188B1AC3CAF8}"/>
              </a:ext>
            </a:extLst>
          </p:cNvPr>
          <p:cNvSpPr txBox="1"/>
          <p:nvPr/>
        </p:nvSpPr>
        <p:spPr>
          <a:xfrm>
            <a:off x="477459" y="6256646"/>
            <a:ext cx="3934109" cy="5716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Theoretical predictions of </a:t>
            </a:r>
            <a:r>
              <a:rPr lang="en-US" altLang="zh-CN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el-GR" altLang="zh-CN" sz="12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Δ</a:t>
            </a:r>
            <a:r>
              <a:rPr lang="en-US" altLang="zh-CN" sz="1200" i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altLang="zh-CN" sz="1200" baseline="-25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ads</a:t>
            </a:r>
            <a:r>
              <a:rPr lang="en-US" altLang="zh-CN" sz="12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(kJ/mol) </a:t>
            </a:r>
            <a:r>
              <a:rPr lang="en-US" altLang="zh-CN" sz="1200" dirty="0">
                <a:latin typeface="Arial" panose="020B0604020202020204" pitchFamily="34" charset="0"/>
                <a:cs typeface="Arial" panose="020B0604020202020204" pitchFamily="34" charset="0"/>
              </a:rPr>
              <a:t>on SiO</a:t>
            </a:r>
            <a:r>
              <a:rPr lang="en-US" altLang="zh-CN" sz="12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>
              <a:lnSpc>
                <a:spcPct val="150000"/>
              </a:lnSpc>
            </a:pP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sz="1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V. Pershina, M. </a:t>
            </a:r>
            <a:r>
              <a:rPr lang="en-US" altLang="zh-CN" sz="1000" u="sng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Iliaš</a:t>
            </a:r>
            <a:r>
              <a:rPr lang="en-US" altLang="zh-CN" sz="1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and A. Yakushev, </a:t>
            </a:r>
            <a:r>
              <a:rPr lang="sv-SE" altLang="zh-CN" sz="1000" i="1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Inorg.Chem</a:t>
            </a:r>
            <a:r>
              <a:rPr lang="sv-SE" altLang="zh-CN" sz="10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zh-CN" sz="1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sz="1000" baseline="30000" dirty="0"/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C736A308-74CE-4FE3-AEE0-16A18A8C2078}"/>
              </a:ext>
            </a:extLst>
          </p:cNvPr>
          <p:cNvSpPr txBox="1"/>
          <p:nvPr/>
        </p:nvSpPr>
        <p:spPr>
          <a:xfrm>
            <a:off x="250290" y="4029045"/>
            <a:ext cx="4140948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 anchor="ctr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Calculated Volatility of Nh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B7851F56-DE08-4BD3-89B0-75B73C20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4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218317B-E883-4209-80E5-F9270082EC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1044" y="1432680"/>
            <a:ext cx="4572955" cy="264467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7A29D16-16F2-2367-9B02-AC300C3165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147" y="4002135"/>
            <a:ext cx="3948872" cy="310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085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文本框 36">
            <a:extLst>
              <a:ext uri="{FF2B5EF4-FFF2-40B4-BE49-F238E27FC236}">
                <a16:creationId xmlns:a16="http://schemas.microsoft.com/office/drawing/2014/main" id="{BC50273C-3CD5-407F-A80F-A75F64032F64}"/>
              </a:ext>
            </a:extLst>
          </p:cNvPr>
          <p:cNvSpPr txBox="1"/>
          <p:nvPr/>
        </p:nvSpPr>
        <p:spPr>
          <a:xfrm>
            <a:off x="497841" y="0"/>
            <a:ext cx="813509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Arial" panose="020B0604020202020204" pitchFamily="34" charset="0"/>
                <a:ea typeface="STXinwei" panose="02010800040101010101" pitchFamily="2" charset="-122"/>
                <a:cs typeface="Arial" panose="020B0604020202020204" pitchFamily="34" charset="0"/>
              </a:rPr>
              <a:t>First experiments of Nh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Distribution of </a:t>
            </a:r>
            <a:r>
              <a:rPr lang="en-US" altLang="zh-CN" b="1" baseline="30000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288</a:t>
            </a:r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Mc on the FPD of SHANS2</a:t>
            </a:r>
            <a:endParaRPr lang="zh-CN" altLang="en-US" b="1" dirty="0">
              <a:solidFill>
                <a:srgbClr val="FFC000"/>
              </a:solidFill>
              <a:latin typeface="Book Antiqua" panose="02040602050305030304" pitchFamily="18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82EE8945-7CD7-4F4F-B378-12A0C34DA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40</a:t>
            </a:fld>
            <a:endParaRPr lang="zh-CN" altLang="en-US" dirty="0"/>
          </a:p>
        </p:txBody>
      </p:sp>
      <p:graphicFrame>
        <p:nvGraphicFramePr>
          <p:cNvPr id="14" name="图表 13">
            <a:extLst>
              <a:ext uri="{FF2B5EF4-FFF2-40B4-BE49-F238E27FC236}">
                <a16:creationId xmlns:a16="http://schemas.microsoft.com/office/drawing/2014/main" id="{3C229446-AC84-45E6-AAAA-FEF9E324EC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94397685"/>
              </p:ext>
            </p:extLst>
          </p:nvPr>
        </p:nvGraphicFramePr>
        <p:xfrm>
          <a:off x="137955" y="4145665"/>
          <a:ext cx="4296886" cy="251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5" name="图表 14">
            <a:extLst>
              <a:ext uri="{FF2B5EF4-FFF2-40B4-BE49-F238E27FC236}">
                <a16:creationId xmlns:a16="http://schemas.microsoft.com/office/drawing/2014/main" id="{3C229446-AC84-45E6-AAAA-FEF9E324EC3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36160124"/>
              </p:ext>
            </p:extLst>
          </p:nvPr>
        </p:nvGraphicFramePr>
        <p:xfrm>
          <a:off x="4765833" y="4145665"/>
          <a:ext cx="3976847" cy="2518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文本框 7">
            <a:extLst>
              <a:ext uri="{FF2B5EF4-FFF2-40B4-BE49-F238E27FC236}">
                <a16:creationId xmlns:a16="http://schemas.microsoft.com/office/drawing/2014/main" id="{AE05EA0B-3C01-40B0-9729-B0DF3BE9A72D}"/>
              </a:ext>
            </a:extLst>
          </p:cNvPr>
          <p:cNvSpPr txBox="1"/>
          <p:nvPr/>
        </p:nvSpPr>
        <p:spPr>
          <a:xfrm rot="1360531">
            <a:off x="6106067" y="2318767"/>
            <a:ext cx="163057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500" b="1" dirty="0">
                <a:solidFill>
                  <a:srgbClr val="FF0000"/>
                </a:solidFill>
                <a:latin typeface="Yu Mincho Light" panose="02020300000000000000" pitchFamily="18" charset="-128"/>
                <a:ea typeface="Yu Mincho Light" panose="02020300000000000000" pitchFamily="18" charset="-128"/>
              </a:rPr>
              <a:t>⁈</a:t>
            </a:r>
            <a:endParaRPr lang="zh-CN" altLang="en-US" sz="11500" b="1" dirty="0">
              <a:solidFill>
                <a:srgbClr val="FF0000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1102CB29-785E-4323-9326-96632147A1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56" t="20507" r="12167" b="16505"/>
          <a:stretch/>
        </p:blipFill>
        <p:spPr>
          <a:xfrm>
            <a:off x="1159592" y="1164711"/>
            <a:ext cx="4030813" cy="256259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D7D404CE-3AD3-4052-BE2E-6F7A82A4E816}"/>
              </a:ext>
            </a:extLst>
          </p:cNvPr>
          <p:cNvSpPr txBox="1"/>
          <p:nvPr/>
        </p:nvSpPr>
        <p:spPr>
          <a:xfrm>
            <a:off x="5418058" y="1571265"/>
            <a:ext cx="3006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D1</a:t>
            </a:r>
            <a:r>
              <a:rPr lang="zh-CN" altLang="en-US" dirty="0"/>
              <a:t>：</a:t>
            </a:r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l-GR" altLang="zh-CN" dirty="0">
                <a:latin typeface="Arial" panose="020B0604020202020204" pitchFamily="34" charset="0"/>
                <a:ea typeface="Yu Mincho Light" panose="02020300000000000000" pitchFamily="18" charset="-128"/>
                <a:cs typeface="Arial" panose="020B0604020202020204" pitchFamily="34" charset="0"/>
              </a:rPr>
              <a:t>ρ</a:t>
            </a:r>
            <a:r>
              <a:rPr lang="en-US" altLang="zh-CN" dirty="0">
                <a:latin typeface="Arial" panose="020B0604020202020204" pitchFamily="34" charset="0"/>
                <a:ea typeface="Yu Mincho Light" panose="02020300000000000000" pitchFamily="18" charset="-128"/>
                <a:cs typeface="Arial" panose="020B0604020202020204" pitchFamily="34" charset="0"/>
              </a:rPr>
              <a:t> = 2.091 / 2.100 Tm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09797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99B44403-76E1-4431-B5BA-F370C0D5D402}"/>
              </a:ext>
            </a:extLst>
          </p:cNvPr>
          <p:cNvSpPr/>
          <p:nvPr/>
        </p:nvSpPr>
        <p:spPr>
          <a:xfrm>
            <a:off x="8469960" y="6557918"/>
            <a:ext cx="674040" cy="300082"/>
          </a:xfrm>
          <a:custGeom>
            <a:avLst/>
            <a:gdLst>
              <a:gd name="connsiteX0" fmla="*/ 1365956 w 1682888"/>
              <a:gd name="connsiteY0" fmla="*/ 0 h 1616490"/>
              <a:gd name="connsiteX1" fmla="*/ 1641244 w 1682888"/>
              <a:gd name="connsiteY1" fmla="*/ 27752 h 1616490"/>
              <a:gd name="connsiteX2" fmla="*/ 1682888 w 1682888"/>
              <a:gd name="connsiteY2" fmla="*/ 38459 h 1616490"/>
              <a:gd name="connsiteX3" fmla="*/ 1682888 w 1682888"/>
              <a:gd name="connsiteY3" fmla="*/ 1616490 h 1616490"/>
              <a:gd name="connsiteX4" fmla="*/ 23974 w 1682888"/>
              <a:gd name="connsiteY4" fmla="*/ 1616490 h 1616490"/>
              <a:gd name="connsiteX5" fmla="*/ 7052 w 1682888"/>
              <a:gd name="connsiteY5" fmla="*/ 1505617 h 1616490"/>
              <a:gd name="connsiteX6" fmla="*/ 0 w 1682888"/>
              <a:gd name="connsiteY6" fmla="*/ 1365956 h 1616490"/>
              <a:gd name="connsiteX7" fmla="*/ 1365956 w 1682888"/>
              <a:gd name="connsiteY7" fmla="*/ 0 h 161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2888" h="1616490">
                <a:moveTo>
                  <a:pt x="1365956" y="0"/>
                </a:moveTo>
                <a:cubicBezTo>
                  <a:pt x="1460256" y="0"/>
                  <a:pt x="1552323" y="9556"/>
                  <a:pt x="1641244" y="27752"/>
                </a:cubicBezTo>
                <a:lnTo>
                  <a:pt x="1682888" y="38459"/>
                </a:lnTo>
                <a:lnTo>
                  <a:pt x="1682888" y="1616490"/>
                </a:lnTo>
                <a:lnTo>
                  <a:pt x="23974" y="1616490"/>
                </a:lnTo>
                <a:lnTo>
                  <a:pt x="7052" y="1505617"/>
                </a:lnTo>
                <a:cubicBezTo>
                  <a:pt x="2389" y="1459698"/>
                  <a:pt x="0" y="1413106"/>
                  <a:pt x="0" y="1365956"/>
                </a:cubicBezTo>
                <a:cubicBezTo>
                  <a:pt x="0" y="611559"/>
                  <a:pt x="611559" y="0"/>
                  <a:pt x="13659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35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F164A79-75F4-416C-98CD-00EAA176E723}"/>
              </a:ext>
            </a:extLst>
          </p:cNvPr>
          <p:cNvSpPr txBox="1"/>
          <p:nvPr/>
        </p:nvSpPr>
        <p:spPr>
          <a:xfrm rot="16200000">
            <a:off x="3744810" y="-1070685"/>
            <a:ext cx="1015663" cy="41471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5400" b="1" dirty="0">
                <a:latin typeface="Bahnschrift Condensed" panose="020B0502040204020203" pitchFamily="34" charset="0"/>
                <a:ea typeface="STXinwei" panose="02010800040101010101" pitchFamily="2" charset="-122"/>
              </a:rPr>
              <a:t>Contents</a:t>
            </a:r>
            <a:endParaRPr lang="zh-CN" altLang="en-US" sz="5400" b="1" dirty="0">
              <a:latin typeface="Bahnschrift Condensed" panose="020B0502040204020203" pitchFamily="34" charset="0"/>
              <a:ea typeface="STXinwei" panose="02010800040101010101" pitchFamily="2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8D83E26-6C4C-43BE-BFBC-A3F40388E52E}"/>
              </a:ext>
            </a:extLst>
          </p:cNvPr>
          <p:cNvSpPr/>
          <p:nvPr/>
        </p:nvSpPr>
        <p:spPr>
          <a:xfrm>
            <a:off x="8151389" y="150041"/>
            <a:ext cx="402854" cy="42197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 sz="1350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763896EF-0C14-4A90-85E4-D30D8B182E52}"/>
              </a:ext>
            </a:extLst>
          </p:cNvPr>
          <p:cNvSpPr/>
          <p:nvPr/>
        </p:nvSpPr>
        <p:spPr>
          <a:xfrm>
            <a:off x="8352816" y="0"/>
            <a:ext cx="791183" cy="300082"/>
          </a:xfrm>
          <a:custGeom>
            <a:avLst/>
            <a:gdLst>
              <a:gd name="connsiteX0" fmla="*/ 0 w 1975360"/>
              <a:gd name="connsiteY0" fmla="*/ 0 h 850364"/>
              <a:gd name="connsiteX1" fmla="*/ 1975360 w 1975360"/>
              <a:gd name="connsiteY1" fmla="*/ 0 h 850364"/>
              <a:gd name="connsiteX2" fmla="*/ 1970376 w 1975360"/>
              <a:gd name="connsiteY2" fmla="*/ 49444 h 850364"/>
              <a:gd name="connsiteX3" fmla="*/ 987680 w 1975360"/>
              <a:gd name="connsiteY3" fmla="*/ 850364 h 850364"/>
              <a:gd name="connsiteX4" fmla="*/ 4984 w 1975360"/>
              <a:gd name="connsiteY4" fmla="*/ 49444 h 85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5360" h="850364">
                <a:moveTo>
                  <a:pt x="0" y="0"/>
                </a:moveTo>
                <a:lnTo>
                  <a:pt x="1975360" y="0"/>
                </a:lnTo>
                <a:lnTo>
                  <a:pt x="1970376" y="49444"/>
                </a:lnTo>
                <a:cubicBezTo>
                  <a:pt x="1876843" y="506528"/>
                  <a:pt x="1472415" y="850364"/>
                  <a:pt x="987680" y="850364"/>
                </a:cubicBezTo>
                <a:cubicBezTo>
                  <a:pt x="502945" y="850364"/>
                  <a:pt x="98517" y="506528"/>
                  <a:pt x="4984" y="494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0AA85BA-CAC4-AC9E-4F7F-C9300B43394A}"/>
              </a:ext>
            </a:extLst>
          </p:cNvPr>
          <p:cNvGrpSpPr/>
          <p:nvPr/>
        </p:nvGrpSpPr>
        <p:grpSpPr>
          <a:xfrm>
            <a:off x="1441738" y="2197088"/>
            <a:ext cx="5705296" cy="512534"/>
            <a:chOff x="2755531" y="2165557"/>
            <a:chExt cx="5705296" cy="512534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7792C430-7CC7-41AC-8005-7B8460E0219A}"/>
                </a:ext>
              </a:extLst>
            </p:cNvPr>
            <p:cNvSpPr/>
            <p:nvPr/>
          </p:nvSpPr>
          <p:spPr>
            <a:xfrm>
              <a:off x="2755531" y="2165557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01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FD37DCC-9CFB-4DA6-A135-57B721E0B97C}"/>
                </a:ext>
              </a:extLst>
            </p:cNvPr>
            <p:cNvSpPr txBox="1"/>
            <p:nvPr/>
          </p:nvSpPr>
          <p:spPr>
            <a:xfrm>
              <a:off x="3429703" y="2216426"/>
              <a:ext cx="50311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75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rPr>
                <a:t>Background</a:t>
              </a:r>
              <a:endParaRPr lang="zh-CN" altLang="en-US" sz="2400" b="1" dirty="0">
                <a:solidFill>
                  <a:schemeClr val="bg1">
                    <a:lumMod val="75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FF83AD38-2CF0-3B6B-2236-B2B4E1F5D199}"/>
              </a:ext>
            </a:extLst>
          </p:cNvPr>
          <p:cNvGrpSpPr/>
          <p:nvPr/>
        </p:nvGrpSpPr>
        <p:grpSpPr>
          <a:xfrm>
            <a:off x="1441737" y="2920414"/>
            <a:ext cx="6031118" cy="512534"/>
            <a:chOff x="2755530" y="2955611"/>
            <a:chExt cx="6031118" cy="512534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18A0739B-8E8E-4136-B2D3-BB8A161E6D50}"/>
                </a:ext>
              </a:extLst>
            </p:cNvPr>
            <p:cNvSpPr/>
            <p:nvPr/>
          </p:nvSpPr>
          <p:spPr>
            <a:xfrm>
              <a:off x="2755530" y="2955611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02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28F20548-A330-4882-885D-CE4D5F63801A}"/>
                </a:ext>
              </a:extLst>
            </p:cNvPr>
            <p:cNvSpPr txBox="1"/>
            <p:nvPr/>
          </p:nvSpPr>
          <p:spPr>
            <a:xfrm>
              <a:off x="3429703" y="3006480"/>
              <a:ext cx="53569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75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rPr>
                <a:t>Development of the LEGEND system </a:t>
              </a:r>
              <a:endParaRPr lang="zh-CN" altLang="en-US" sz="2400" b="1" dirty="0">
                <a:solidFill>
                  <a:schemeClr val="bg1">
                    <a:lumMod val="75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F8F99E2-055E-54E5-7084-4CCFFFF936CF}"/>
              </a:ext>
            </a:extLst>
          </p:cNvPr>
          <p:cNvGrpSpPr/>
          <p:nvPr/>
        </p:nvGrpSpPr>
        <p:grpSpPr>
          <a:xfrm>
            <a:off x="1441737" y="3643740"/>
            <a:ext cx="7028216" cy="512534"/>
            <a:chOff x="2755530" y="3695748"/>
            <a:chExt cx="6352626" cy="512534"/>
          </a:xfrm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F9A41AE3-DD73-46F6-B686-280227F5AA9B}"/>
                </a:ext>
              </a:extLst>
            </p:cNvPr>
            <p:cNvSpPr/>
            <p:nvPr/>
          </p:nvSpPr>
          <p:spPr>
            <a:xfrm>
              <a:off x="2755530" y="3695748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03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429163C2-812C-4855-9155-EADDD7C2F447}"/>
                </a:ext>
              </a:extLst>
            </p:cNvPr>
            <p:cNvSpPr txBox="1"/>
            <p:nvPr/>
          </p:nvSpPr>
          <p:spPr>
            <a:xfrm>
              <a:off x="3429702" y="3746617"/>
              <a:ext cx="567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75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rPr>
                <a:t>Test experiments of short-lived Fr and Tl </a:t>
              </a:r>
              <a:endParaRPr lang="zh-CN" altLang="en-US" sz="2400" b="1" dirty="0">
                <a:solidFill>
                  <a:schemeClr val="bg1">
                    <a:lumMod val="75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sp>
        <p:nvSpPr>
          <p:cNvPr id="63" name="矩形 62">
            <a:extLst>
              <a:ext uri="{FF2B5EF4-FFF2-40B4-BE49-F238E27FC236}">
                <a16:creationId xmlns:a16="http://schemas.microsoft.com/office/drawing/2014/main" id="{72F932CD-A8CD-440D-BC2B-3EEBD38EB96F}"/>
              </a:ext>
            </a:extLst>
          </p:cNvPr>
          <p:cNvSpPr/>
          <p:nvPr/>
        </p:nvSpPr>
        <p:spPr>
          <a:xfrm>
            <a:off x="0" y="3278959"/>
            <a:ext cx="369377" cy="3000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rgbClr val="2056FF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 sz="1350"/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160F77F6-1119-4295-A373-5BFF56E8C469}"/>
              </a:ext>
            </a:extLst>
          </p:cNvPr>
          <p:cNvCxnSpPr>
            <a:cxnSpLocks/>
          </p:cNvCxnSpPr>
          <p:nvPr/>
        </p:nvCxnSpPr>
        <p:spPr>
          <a:xfrm>
            <a:off x="1005072" y="2558737"/>
            <a:ext cx="0" cy="260760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67436E7C-5F07-D2FA-AD09-A81801E91517}"/>
              </a:ext>
            </a:extLst>
          </p:cNvPr>
          <p:cNvGrpSpPr/>
          <p:nvPr/>
        </p:nvGrpSpPr>
        <p:grpSpPr>
          <a:xfrm>
            <a:off x="1441737" y="5166343"/>
            <a:ext cx="5768359" cy="512534"/>
            <a:chOff x="2755531" y="4335535"/>
            <a:chExt cx="4947635" cy="512534"/>
          </a:xfrm>
        </p:grpSpPr>
        <p:sp>
          <p:nvSpPr>
            <p:cNvPr id="14" name="矩形: 圆角 34">
              <a:extLst>
                <a:ext uri="{FF2B5EF4-FFF2-40B4-BE49-F238E27FC236}">
                  <a16:creationId xmlns:a16="http://schemas.microsoft.com/office/drawing/2014/main" id="{7792C430-7CC7-41AC-8005-7B8460E0219A}"/>
                </a:ext>
              </a:extLst>
            </p:cNvPr>
            <p:cNvSpPr/>
            <p:nvPr/>
          </p:nvSpPr>
          <p:spPr>
            <a:xfrm>
              <a:off x="2755531" y="4335535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05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15" name="文本框 8">
              <a:extLst>
                <a:ext uri="{FF2B5EF4-FFF2-40B4-BE49-F238E27FC236}">
                  <a16:creationId xmlns:a16="http://schemas.microsoft.com/office/drawing/2014/main" id="{3FD37DCC-9CFB-4DA6-A135-57B721E0B97C}"/>
                </a:ext>
              </a:extLst>
            </p:cNvPr>
            <p:cNvSpPr txBox="1"/>
            <p:nvPr/>
          </p:nvSpPr>
          <p:spPr>
            <a:xfrm>
              <a:off x="3429703" y="4386404"/>
              <a:ext cx="4273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STXinwei" panose="02010800040101010101" pitchFamily="2" charset="-122"/>
                  <a:ea typeface="STXinwei" panose="02010800040101010101" pitchFamily="2" charset="-122"/>
                </a:rPr>
                <a:t>Future plan</a:t>
              </a:r>
              <a:endParaRPr lang="zh-CN" altLang="en-US" sz="2400" b="1" dirty="0"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C4C8ED8-77D2-452E-9488-3E33DED2D2E9}"/>
              </a:ext>
            </a:extLst>
          </p:cNvPr>
          <p:cNvGrpSpPr/>
          <p:nvPr/>
        </p:nvGrpSpPr>
        <p:grpSpPr>
          <a:xfrm>
            <a:off x="1441737" y="4366817"/>
            <a:ext cx="7028216" cy="512534"/>
            <a:chOff x="2755530" y="3695748"/>
            <a:chExt cx="6352626" cy="512534"/>
          </a:xfrm>
        </p:grpSpPr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7FEABC54-61B0-485B-9971-3D08B2195B86}"/>
                </a:ext>
              </a:extLst>
            </p:cNvPr>
            <p:cNvSpPr/>
            <p:nvPr/>
          </p:nvSpPr>
          <p:spPr>
            <a:xfrm>
              <a:off x="2755530" y="3695748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04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4763CA67-D049-4BB7-88C7-9F671948BC4B}"/>
                </a:ext>
              </a:extLst>
            </p:cNvPr>
            <p:cNvSpPr txBox="1"/>
            <p:nvPr/>
          </p:nvSpPr>
          <p:spPr>
            <a:xfrm>
              <a:off x="3429702" y="3746617"/>
              <a:ext cx="567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75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rPr>
                <a:t>First experiments of Nh at IMP</a:t>
              </a:r>
              <a:endParaRPr lang="zh-CN" altLang="en-US" sz="2400" b="1" dirty="0">
                <a:solidFill>
                  <a:schemeClr val="bg1">
                    <a:lumMod val="75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66526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id="{6DFDB001-C6E8-49FA-B933-F695446B8F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02" y="4006301"/>
            <a:ext cx="3657379" cy="2799897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Upgrade the detectors!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1C036D-EFF8-4FD4-9C63-6C04491BF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5799" y="6289675"/>
            <a:ext cx="2057400" cy="365125"/>
          </a:xfrm>
        </p:spPr>
        <p:txBody>
          <a:bodyPr/>
          <a:lstStyle/>
          <a:p>
            <a:fld id="{458A35A5-5622-420E-B9D1-FC793EC16534}" type="slidenum">
              <a:rPr lang="zh-CN" altLang="en-US" smtClean="0"/>
              <a:t>42</a:t>
            </a:fld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D1E4F1E-8610-4537-BD80-5C45B6DE1DF6}"/>
              </a:ext>
            </a:extLst>
          </p:cNvPr>
          <p:cNvSpPr txBox="1"/>
          <p:nvPr/>
        </p:nvSpPr>
        <p:spPr>
          <a:xfrm>
            <a:off x="1" y="1039694"/>
            <a:ext cx="9046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New RTC4 for LEGEND.  </a:t>
            </a:r>
            <a:endParaRPr lang="zh-CN" altLang="en-US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435F4E6-888B-4451-A179-6C3549CF91AA}"/>
              </a:ext>
            </a:extLst>
          </p:cNvPr>
          <p:cNvSpPr txBox="1"/>
          <p:nvPr/>
        </p:nvSpPr>
        <p:spPr>
          <a:xfrm>
            <a:off x="-63768" y="3735384"/>
            <a:ext cx="8965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R&amp;D of high performance </a:t>
            </a:r>
            <a:r>
              <a:rPr lang="en-US" altLang="zh-CN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detectors</a:t>
            </a:r>
            <a:endParaRPr lang="en-US" altLang="zh-CN" dirty="0">
              <a:solidFill>
                <a:srgbClr val="0000FF"/>
              </a:solidFill>
              <a:latin typeface="Arial" panose="020B0604020202020204" pitchFamily="34" charset="0"/>
              <a:ea typeface="Yu Mincho Light" panose="02020300000000000000" pitchFamily="18" charset="-128"/>
              <a:cs typeface="Arial" panose="020B0604020202020204" pitchFamily="34" charset="0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A5D6724B-FA52-474E-AD06-49EA9EB7D008}"/>
              </a:ext>
            </a:extLst>
          </p:cNvPr>
          <p:cNvSpPr txBox="1"/>
          <p:nvPr/>
        </p:nvSpPr>
        <p:spPr>
          <a:xfrm>
            <a:off x="4671757" y="4759918"/>
            <a:ext cx="43303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temperature may be needed for Mc and Nh chemistry study.</a:t>
            </a:r>
          </a:p>
        </p:txBody>
      </p:sp>
      <p:graphicFrame>
        <p:nvGraphicFramePr>
          <p:cNvPr id="11" name="图表 10">
            <a:extLst>
              <a:ext uri="{FF2B5EF4-FFF2-40B4-BE49-F238E27FC236}">
                <a16:creationId xmlns:a16="http://schemas.microsoft.com/office/drawing/2014/main" id="{722AC2EC-1C8B-496C-829F-DFD60EE908F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4375390"/>
              </p:ext>
            </p:extLst>
          </p:nvPr>
        </p:nvGraphicFramePr>
        <p:xfrm>
          <a:off x="1164686" y="1224360"/>
          <a:ext cx="4460862" cy="24754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文本框 14">
            <a:extLst>
              <a:ext uri="{FF2B5EF4-FFF2-40B4-BE49-F238E27FC236}">
                <a16:creationId xmlns:a16="http://schemas.microsoft.com/office/drawing/2014/main" id="{6CBD792E-1E52-459E-BF8A-349F82A21B91}"/>
              </a:ext>
            </a:extLst>
          </p:cNvPr>
          <p:cNvSpPr txBox="1"/>
          <p:nvPr/>
        </p:nvSpPr>
        <p:spPr>
          <a:xfrm>
            <a:off x="5375082" y="2197830"/>
            <a:ext cx="3718117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L=101 mm; W=30 mm; D=15 mm </a:t>
            </a:r>
          </a:p>
          <a:p>
            <a:r>
              <a:rPr kumimoji="0" lang="en-US" altLang="zh-CN" sz="180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V=45.45 mL</a:t>
            </a:r>
          </a:p>
          <a:p>
            <a:r>
              <a:rPr kumimoji="0" lang="en-US" altLang="zh-CN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Time=1.36 s 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(2 L/min </a:t>
            </a:r>
            <a:r>
              <a:rPr kumimoji="0" lang="en-US" altLang="zh-CN" sz="140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Ar</a:t>
            </a:r>
            <a:r>
              <a:rPr kumimoji="0" lang="en-US" altLang="zh-CN" sz="1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)</a:t>
            </a:r>
          </a:p>
          <a:p>
            <a:endParaRPr kumimoji="0" lang="en-US" altLang="zh-CN" sz="180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7485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Upgrade the detectors!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11C036D-EFF8-4FD4-9C63-6C04491BFC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035799" y="6289675"/>
            <a:ext cx="2057400" cy="365125"/>
          </a:xfrm>
        </p:spPr>
        <p:txBody>
          <a:bodyPr/>
          <a:lstStyle/>
          <a:p>
            <a:fld id="{458A35A5-5622-420E-B9D1-FC793EC16534}" type="slidenum">
              <a:rPr lang="zh-CN" altLang="en-US" smtClean="0"/>
              <a:t>43</a:t>
            </a:fld>
            <a:endParaRPr lang="zh-CN" altLang="en-US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FF0C964-A514-425F-981B-643CA3D14F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663" y="1472019"/>
            <a:ext cx="3742654" cy="188058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1D1E4F1E-8610-4537-BD80-5C45B6DE1DF6}"/>
              </a:ext>
            </a:extLst>
          </p:cNvPr>
          <p:cNvSpPr txBox="1"/>
          <p:nvPr/>
        </p:nvSpPr>
        <p:spPr>
          <a:xfrm>
            <a:off x="1" y="1039694"/>
            <a:ext cx="90466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The focal plane detector for LEGEND.  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04E1D7FB-608C-4B73-A8A7-D395F15D3018}"/>
              </a:ext>
            </a:extLst>
          </p:cNvPr>
          <p:cNvSpPr txBox="1"/>
          <p:nvPr/>
        </p:nvSpPr>
        <p:spPr>
          <a:xfrm>
            <a:off x="4422724" y="2275668"/>
            <a:ext cx="45741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Absolute efficiency of RTC is missing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435F4E6-888B-4451-A179-6C3549CF91AA}"/>
              </a:ext>
            </a:extLst>
          </p:cNvPr>
          <p:cNvSpPr txBox="1"/>
          <p:nvPr/>
        </p:nvSpPr>
        <p:spPr>
          <a:xfrm>
            <a:off x="178967" y="3415594"/>
            <a:ext cx="8965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More experiments will be performed in 2025 @ SHANS2 &amp; CAFE2, IMP</a:t>
            </a:r>
            <a:endParaRPr lang="en-US" altLang="zh-CN" dirty="0">
              <a:solidFill>
                <a:srgbClr val="0000FF"/>
              </a:solidFill>
              <a:latin typeface="Arial" panose="020B0604020202020204" pitchFamily="34" charset="0"/>
              <a:ea typeface="Yu Mincho Light" panose="02020300000000000000" pitchFamily="18" charset="-128"/>
              <a:cs typeface="Arial" panose="020B0604020202020204" pitchFamily="34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54CCF05-FEF2-4B42-A584-25A63E815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7003" y="3786913"/>
            <a:ext cx="4672628" cy="298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02719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40BE1921-8037-462A-B4C2-99F833236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60000">
            <a:off x="119483" y="1829306"/>
            <a:ext cx="6192400" cy="46424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A8E36258-75EA-44C2-9711-86FD93080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44</a:t>
            </a:fld>
            <a:endParaRPr lang="zh-CN" altLang="en-US" dirty="0"/>
          </a:p>
        </p:txBody>
      </p:sp>
      <p:pic>
        <p:nvPicPr>
          <p:cNvPr id="7" name="图形 6">
            <a:extLst>
              <a:ext uri="{FF2B5EF4-FFF2-40B4-BE49-F238E27FC236}">
                <a16:creationId xmlns:a16="http://schemas.microsoft.com/office/drawing/2014/main" id="{C87229E6-A093-4AB6-ABDF-B7E7404170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180388" y="4929297"/>
            <a:ext cx="1429780" cy="510637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735C4AD-08A6-4431-9D36-9DBDB6E70F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212" y="3036334"/>
            <a:ext cx="2416910" cy="58890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A2D3795-720C-4233-842B-57B53BB368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317" y="1225393"/>
            <a:ext cx="3278067" cy="720000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9D103B3E-4D3E-43B3-81F7-D6E4FE1869AC}"/>
              </a:ext>
            </a:extLst>
          </p:cNvPr>
          <p:cNvSpPr/>
          <p:nvPr/>
        </p:nvSpPr>
        <p:spPr>
          <a:xfrm>
            <a:off x="143672" y="420922"/>
            <a:ext cx="885665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gradFill flip="none" rotWithShape="1">
                  <a:gsLst>
                    <a:gs pos="0">
                      <a:srgbClr val="FF0000"/>
                    </a:gs>
                    <a:gs pos="61000">
                      <a:srgbClr val="E7956E"/>
                    </a:gs>
                    <a:gs pos="100000">
                      <a:srgbClr val="FFC000"/>
                    </a:gs>
                  </a:gsLst>
                  <a:lin ang="0" scaled="1"/>
                  <a:tileRect/>
                </a:gradFill>
                <a:effectLst>
                  <a:glow>
                    <a:schemeClr val="accent1"/>
                  </a:glow>
                </a:effectLst>
              </a:rPr>
              <a:t>Thank you for your attention!</a:t>
            </a:r>
            <a:endParaRPr lang="zh-CN" altLang="en-US" sz="5400" b="1" cap="none" spc="50" dirty="0">
              <a:ln w="9525" cmpd="sng">
                <a:solidFill>
                  <a:schemeClr val="accent1"/>
                </a:solidFill>
                <a:prstDash val="solid"/>
              </a:ln>
              <a:gradFill flip="none" rotWithShape="1">
                <a:gsLst>
                  <a:gs pos="0">
                    <a:srgbClr val="FF0000"/>
                  </a:gs>
                  <a:gs pos="61000">
                    <a:srgbClr val="E7956E"/>
                  </a:gs>
                  <a:gs pos="100000">
                    <a:srgbClr val="FFC000"/>
                  </a:gs>
                </a:gsLst>
                <a:lin ang="0" scaled="1"/>
                <a:tileRect/>
              </a:gradFill>
              <a:effectLst>
                <a:glow>
                  <a:schemeClr val="accent1"/>
                </a:glow>
              </a:effectLst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E4805F0A-BB30-475E-B5B4-965C2EDE83E1}"/>
              </a:ext>
            </a:extLst>
          </p:cNvPr>
          <p:cNvSpPr txBox="1"/>
          <p:nvPr/>
        </p:nvSpPr>
        <p:spPr>
          <a:xfrm>
            <a:off x="6471149" y="1864154"/>
            <a:ext cx="264144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Z. Qin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Y. Wang, S. Cao, X. Yin, Z. Jia, Y. Cui, Z. Gan, Z. Zhang, J. Wang, L. Ma 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8D506B3D-2CFF-41B2-8510-A347A67CB5FE}"/>
              </a:ext>
            </a:extLst>
          </p:cNvPr>
          <p:cNvSpPr txBox="1"/>
          <p:nvPr/>
        </p:nvSpPr>
        <p:spPr>
          <a:xfrm>
            <a:off x="6402950" y="3625237"/>
            <a:ext cx="280343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N. Aksenov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en-US" altLang="zh-CN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Madumarov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</a:t>
            </a:r>
            <a:r>
              <a:rPr lang="en-US" altLang="zh-CN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Bodrov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zh-CN" altLang="en-US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altLang="zh-CN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Goltsman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I. </a:t>
            </a:r>
            <a:r>
              <a:rPr lang="en-US" altLang="zh-CN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Chuprrakov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G. </a:t>
            </a:r>
            <a:r>
              <a:rPr lang="en-US" altLang="zh-CN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Bozhikov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A. Astakhov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1BFA0FA-1EA1-4BE7-9D01-0FA3497F111F}"/>
              </a:ext>
            </a:extLst>
          </p:cNvPr>
          <p:cNvSpPr txBox="1"/>
          <p:nvPr/>
        </p:nvSpPr>
        <p:spPr>
          <a:xfrm>
            <a:off x="6754755" y="5527207"/>
            <a:ext cx="22810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u="sng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 Eichler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P. Steinegger, G. </a:t>
            </a:r>
            <a:r>
              <a:rPr lang="en-US" altLang="zh-CN" sz="1400" dirty="0" err="1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Tiebel</a:t>
            </a:r>
            <a:r>
              <a:rPr lang="en-US" altLang="zh-CN" sz="14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J. Wilson</a:t>
            </a:r>
          </a:p>
        </p:txBody>
      </p:sp>
    </p:spTree>
    <p:extLst>
      <p:ext uri="{BB962C8B-B14F-4D97-AF65-F5344CB8AC3E}">
        <p14:creationId xmlns:p14="http://schemas.microsoft.com/office/powerpoint/2010/main" val="8385826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BE8F91C5-91B1-4351-9468-E9BDD05E0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45</a:t>
            </a:fld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C5C2FFC-5528-4395-B37F-E34B81B2C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4787"/>
            <a:ext cx="9144000" cy="646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06652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C20B8945-03E3-4872-903C-36001192A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46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49A9319-5AFD-48D0-993B-996FC44FBB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489" y="1275851"/>
            <a:ext cx="3675021" cy="3482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AB1CE9D-9544-439F-A143-5F87CA0442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40" t="21690" r="24136" b="15945"/>
          <a:stretch/>
        </p:blipFill>
        <p:spPr>
          <a:xfrm>
            <a:off x="82240" y="1002576"/>
            <a:ext cx="2542772" cy="2390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7BDCFB0-DC63-4667-85FF-89450898E7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6" y="3535282"/>
            <a:ext cx="2543246" cy="1578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DEBBCF0-51EF-40AD-88B5-FDB6B6F13B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81" b="12626"/>
          <a:stretch/>
        </p:blipFill>
        <p:spPr>
          <a:xfrm>
            <a:off x="2635596" y="4859060"/>
            <a:ext cx="3792642" cy="18860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36E1548-D9D7-4109-A97C-9F502B97AE3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7"/>
          <a:stretch/>
        </p:blipFill>
        <p:spPr>
          <a:xfrm>
            <a:off x="6488966" y="3231510"/>
            <a:ext cx="2572794" cy="183030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FB3DFA9-4B6F-47E8-A879-C0D7F4C175B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8"/>
          <a:stretch/>
        </p:blipFill>
        <p:spPr>
          <a:xfrm>
            <a:off x="6532642" y="1184765"/>
            <a:ext cx="2529118" cy="17745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9E9BF086-31BB-4FEF-BF48-ACA0723CACF3}"/>
              </a:ext>
            </a:extLst>
          </p:cNvPr>
          <p:cNvSpPr txBox="1"/>
          <p:nvPr/>
        </p:nvSpPr>
        <p:spPr>
          <a:xfrm>
            <a:off x="2724378" y="617856"/>
            <a:ext cx="369524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CHE10</a:t>
            </a:r>
            <a:r>
              <a:rPr lang="en-US" altLang="zh-CN" sz="2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Dunhuang, China</a:t>
            </a:r>
          </a:p>
          <a:p>
            <a:pPr algn="ctr"/>
            <a:r>
              <a:rPr lang="en-US" altLang="zh-CN" sz="2000" b="1" i="1" dirty="0"/>
              <a:t>Sep. 7—11, 2025</a:t>
            </a:r>
            <a:endParaRPr lang="zh-CN" altLang="en-US" sz="2000" b="1" i="1" dirty="0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19D91338-9B51-4EF5-8579-D4A7241B00B2}"/>
              </a:ext>
            </a:extLst>
          </p:cNvPr>
          <p:cNvSpPr/>
          <p:nvPr/>
        </p:nvSpPr>
        <p:spPr>
          <a:xfrm>
            <a:off x="3779943" y="2412699"/>
            <a:ext cx="751974" cy="282270"/>
          </a:xfrm>
          <a:prstGeom prst="ellipse">
            <a:avLst/>
          </a:prstGeom>
          <a:noFill/>
          <a:ln w="57150">
            <a:solidFill>
              <a:srgbClr val="FF0000"/>
            </a:solidFill>
            <a:prstDash val="sysDash"/>
          </a:ln>
          <a:effectLst>
            <a:glow rad="76200">
              <a:srgbClr val="FF00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39224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箭头: 燕尾形 4">
            <a:extLst>
              <a:ext uri="{FF2B5EF4-FFF2-40B4-BE49-F238E27FC236}">
                <a16:creationId xmlns:a16="http://schemas.microsoft.com/office/drawing/2014/main" id="{34498492-F76B-499C-8E62-8E09749FF6D2}"/>
              </a:ext>
            </a:extLst>
          </p:cNvPr>
          <p:cNvSpPr/>
          <p:nvPr/>
        </p:nvSpPr>
        <p:spPr>
          <a:xfrm>
            <a:off x="665730" y="1785163"/>
            <a:ext cx="709503" cy="360000"/>
          </a:xfrm>
          <a:prstGeom prst="notchedRightArrow">
            <a:avLst>
              <a:gd name="adj1" fmla="val 100000"/>
              <a:gd name="adj2" fmla="val 50000"/>
            </a:avLst>
          </a:prstGeom>
          <a:gradFill flip="none" rotWithShape="1">
            <a:gsLst>
              <a:gs pos="99000">
                <a:schemeClr val="tx1"/>
              </a:gs>
              <a:gs pos="0">
                <a:schemeClr val="bg1"/>
              </a:gs>
              <a:gs pos="45000">
                <a:schemeClr val="tx1">
                  <a:lumMod val="50000"/>
                  <a:lumOff val="50000"/>
                </a:schemeClr>
              </a:gs>
              <a:gs pos="68000">
                <a:schemeClr val="tx1">
                  <a:alpha val="5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Production and identification of Nh</a:t>
            </a:r>
            <a:endParaRPr lang="zh-CN" altLang="en-US" b="1" dirty="0">
              <a:solidFill>
                <a:srgbClr val="FFC000"/>
              </a:solidFill>
              <a:latin typeface="Book Antiqua" panose="02040602050305030304" pitchFamily="18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146F09B-9936-4333-B909-BF6ED8DB28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490" y="2694181"/>
            <a:ext cx="3340861" cy="2712475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82FAF29-D7FF-4DB7-89B5-69439DA60BE1}"/>
              </a:ext>
            </a:extLst>
          </p:cNvPr>
          <p:cNvSpPr txBox="1"/>
          <p:nvPr/>
        </p:nvSpPr>
        <p:spPr>
          <a:xfrm>
            <a:off x="527473" y="1037322"/>
            <a:ext cx="4140948" cy="369332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61000">
                <a:srgbClr val="FFC000"/>
              </a:gs>
              <a:gs pos="100000">
                <a:schemeClr val="bg1"/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243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Am(</a:t>
            </a:r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Ca,3n)</a:t>
            </a:r>
            <a:r>
              <a:rPr lang="en-US" altLang="zh-CN" baseline="30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288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Mc</a:t>
            </a:r>
            <a:endParaRPr lang="zh-CN" altLang="en-US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DA29F583-C6AC-4545-B680-950A867975EB}"/>
              </a:ext>
            </a:extLst>
          </p:cNvPr>
          <p:cNvSpPr txBox="1"/>
          <p:nvPr/>
        </p:nvSpPr>
        <p:spPr>
          <a:xfrm>
            <a:off x="2147194" y="6468132"/>
            <a:ext cx="4601989" cy="2860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Y. Oganessian et al., </a:t>
            </a:r>
            <a:r>
              <a:rPr lang="en-US" altLang="zh-CN" sz="12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PRC </a:t>
            </a:r>
            <a:r>
              <a:rPr lang="en-US" altLang="zh-CN" sz="1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106</a:t>
            </a:r>
            <a:r>
              <a:rPr lang="en-US" altLang="zh-CN" sz="12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L031301 (2022)</a:t>
            </a:r>
            <a:endParaRPr lang="zh-CN" alt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B37AE115-FABD-4E16-87BE-6B3B86738BCC}"/>
              </a:ext>
            </a:extLst>
          </p:cNvPr>
          <p:cNvGrpSpPr/>
          <p:nvPr/>
        </p:nvGrpSpPr>
        <p:grpSpPr>
          <a:xfrm>
            <a:off x="3860830" y="1681244"/>
            <a:ext cx="5222958" cy="4368384"/>
            <a:chOff x="3302531" y="1440944"/>
            <a:chExt cx="5222958" cy="4368384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A322CE8F-EE5A-43B2-9171-55374794F09A}"/>
                </a:ext>
              </a:extLst>
            </p:cNvPr>
            <p:cNvGrpSpPr/>
            <p:nvPr/>
          </p:nvGrpSpPr>
          <p:grpSpPr>
            <a:xfrm>
              <a:off x="3441520" y="1440944"/>
              <a:ext cx="731520" cy="540000"/>
              <a:chOff x="6883400" y="3647440"/>
              <a:chExt cx="731520" cy="540000"/>
            </a:xfrm>
          </p:grpSpPr>
          <p:sp>
            <p:nvSpPr>
              <p:cNvPr id="20" name="椭圆 19">
                <a:extLst>
                  <a:ext uri="{FF2B5EF4-FFF2-40B4-BE49-F238E27FC236}">
                    <a16:creationId xmlns:a16="http://schemas.microsoft.com/office/drawing/2014/main" id="{7D0EA423-C71D-4E01-A553-6D9672429B05}"/>
                  </a:ext>
                </a:extLst>
              </p:cNvPr>
              <p:cNvSpPr/>
              <p:nvPr/>
            </p:nvSpPr>
            <p:spPr>
              <a:xfrm>
                <a:off x="6934200" y="3647440"/>
                <a:ext cx="540000" cy="540000"/>
              </a:xfrm>
              <a:prstGeom prst="ellipse">
                <a:avLst/>
              </a:prstGeom>
              <a:solidFill>
                <a:srgbClr val="FF0000">
                  <a:alpha val="8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18" name="文本框 17">
                <a:extLst>
                  <a:ext uri="{FF2B5EF4-FFF2-40B4-BE49-F238E27FC236}">
                    <a16:creationId xmlns:a16="http://schemas.microsoft.com/office/drawing/2014/main" id="{701A08FA-81E7-41F0-8FAD-242A443E0683}"/>
                  </a:ext>
                </a:extLst>
              </p:cNvPr>
              <p:cNvSpPr txBox="1"/>
              <p:nvPr/>
            </p:nvSpPr>
            <p:spPr>
              <a:xfrm>
                <a:off x="6883400" y="3748163"/>
                <a:ext cx="7315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aseline="30000" dirty="0">
                    <a:solidFill>
                      <a:schemeClr val="bg1"/>
                    </a:solidFill>
                  </a:rPr>
                  <a:t>288</a:t>
                </a:r>
                <a:r>
                  <a:rPr lang="en-US" altLang="zh-CN" sz="1600" dirty="0">
                    <a:solidFill>
                      <a:schemeClr val="bg1"/>
                    </a:solidFill>
                  </a:rPr>
                  <a:t>Mc</a:t>
                </a:r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BC88F635-E3FE-43D5-A458-5955609812B7}"/>
                </a:ext>
              </a:extLst>
            </p:cNvPr>
            <p:cNvGrpSpPr/>
            <p:nvPr/>
          </p:nvGrpSpPr>
          <p:grpSpPr>
            <a:xfrm>
              <a:off x="4131578" y="2002190"/>
              <a:ext cx="731520" cy="540000"/>
              <a:chOff x="6883400" y="3647440"/>
              <a:chExt cx="731520" cy="540000"/>
            </a:xfrm>
          </p:grpSpPr>
          <p:sp>
            <p:nvSpPr>
              <p:cNvPr id="27" name="椭圆 26">
                <a:extLst>
                  <a:ext uri="{FF2B5EF4-FFF2-40B4-BE49-F238E27FC236}">
                    <a16:creationId xmlns:a16="http://schemas.microsoft.com/office/drawing/2014/main" id="{2C7CDF97-B8D5-47D6-9971-528B24522406}"/>
                  </a:ext>
                </a:extLst>
              </p:cNvPr>
              <p:cNvSpPr/>
              <p:nvPr/>
            </p:nvSpPr>
            <p:spPr>
              <a:xfrm>
                <a:off x="6934200" y="3647440"/>
                <a:ext cx="540000" cy="540000"/>
              </a:xfrm>
              <a:prstGeom prst="ellipse">
                <a:avLst/>
              </a:prstGeom>
              <a:solidFill>
                <a:srgbClr val="FFFF00"/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37D2A065-A31E-4AB5-BF6A-5ECA798D6DFF}"/>
                  </a:ext>
                </a:extLst>
              </p:cNvPr>
              <p:cNvSpPr txBox="1"/>
              <p:nvPr/>
            </p:nvSpPr>
            <p:spPr>
              <a:xfrm>
                <a:off x="6883400" y="3748163"/>
                <a:ext cx="7315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baseline="30000" dirty="0"/>
                  <a:t>284</a:t>
                </a:r>
                <a:r>
                  <a:rPr lang="en-US" altLang="zh-CN" sz="1600" b="1" dirty="0"/>
                  <a:t>Nh</a:t>
                </a:r>
              </a:p>
            </p:txBody>
          </p:sp>
        </p:grpSp>
        <p:cxnSp>
          <p:nvCxnSpPr>
            <p:cNvPr id="24" name="直接箭头连接符 23">
              <a:extLst>
                <a:ext uri="{FF2B5EF4-FFF2-40B4-BE49-F238E27FC236}">
                  <a16:creationId xmlns:a16="http://schemas.microsoft.com/office/drawing/2014/main" id="{5C47FA85-39FF-4155-BD6D-9DB6B472FC36}"/>
                </a:ext>
              </a:extLst>
            </p:cNvPr>
            <p:cNvCxnSpPr/>
            <p:nvPr/>
          </p:nvCxnSpPr>
          <p:spPr>
            <a:xfrm>
              <a:off x="3983880" y="1880221"/>
              <a:ext cx="237600" cy="2376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0B4F3EAF-55CE-4843-88CB-623BBFB02872}"/>
                </a:ext>
              </a:extLst>
            </p:cNvPr>
            <p:cNvSpPr txBox="1"/>
            <p:nvPr/>
          </p:nvSpPr>
          <p:spPr>
            <a:xfrm>
              <a:off x="3973891" y="1611750"/>
              <a:ext cx="272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HGPGothicE" panose="020B0900000000000000" pitchFamily="34" charset="-128"/>
                  <a:ea typeface="HGPGothicE" panose="020B0900000000000000" pitchFamily="34" charset="-128"/>
                  <a:cs typeface="Times New Roman" panose="02020603050405020304" pitchFamily="18" charset="0"/>
                </a:rPr>
                <a:t>α</a:t>
              </a:r>
            </a:p>
          </p:txBody>
        </p: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id="{656C14ED-3748-4B6F-A7B8-F581E1A2038F}"/>
                </a:ext>
              </a:extLst>
            </p:cNvPr>
            <p:cNvSpPr txBox="1"/>
            <p:nvPr/>
          </p:nvSpPr>
          <p:spPr>
            <a:xfrm>
              <a:off x="3302531" y="1934190"/>
              <a:ext cx="101174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288 ms </a:t>
              </a:r>
              <a:endParaRPr lang="zh-CN" altLang="en-US" sz="1400" dirty="0"/>
            </a:p>
          </p:txBody>
        </p:sp>
        <p:grpSp>
          <p:nvGrpSpPr>
            <p:cNvPr id="41" name="组合 40">
              <a:extLst>
                <a:ext uri="{FF2B5EF4-FFF2-40B4-BE49-F238E27FC236}">
                  <a16:creationId xmlns:a16="http://schemas.microsoft.com/office/drawing/2014/main" id="{8CE89E17-2807-490E-8D33-177ACBDD762F}"/>
                </a:ext>
              </a:extLst>
            </p:cNvPr>
            <p:cNvGrpSpPr/>
            <p:nvPr/>
          </p:nvGrpSpPr>
          <p:grpSpPr>
            <a:xfrm>
              <a:off x="4814049" y="2607110"/>
              <a:ext cx="731520" cy="540000"/>
              <a:chOff x="6883400" y="3647440"/>
              <a:chExt cx="731520" cy="540000"/>
            </a:xfrm>
          </p:grpSpPr>
          <p:sp>
            <p:nvSpPr>
              <p:cNvPr id="42" name="椭圆 41">
                <a:extLst>
                  <a:ext uri="{FF2B5EF4-FFF2-40B4-BE49-F238E27FC236}">
                    <a16:creationId xmlns:a16="http://schemas.microsoft.com/office/drawing/2014/main" id="{DA6F7A81-33E6-4AF5-829C-EBDBE9980780}"/>
                  </a:ext>
                </a:extLst>
              </p:cNvPr>
              <p:cNvSpPr/>
              <p:nvPr/>
            </p:nvSpPr>
            <p:spPr>
              <a:xfrm>
                <a:off x="6934200" y="3647440"/>
                <a:ext cx="540000" cy="540000"/>
              </a:xfrm>
              <a:prstGeom prst="ellipse">
                <a:avLst/>
              </a:prstGeom>
              <a:solidFill>
                <a:srgbClr val="FFC0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43" name="文本框 42">
                <a:extLst>
                  <a:ext uri="{FF2B5EF4-FFF2-40B4-BE49-F238E27FC236}">
                    <a16:creationId xmlns:a16="http://schemas.microsoft.com/office/drawing/2014/main" id="{8DECF36C-4C11-49F0-8640-AFFEF2353CCC}"/>
                  </a:ext>
                </a:extLst>
              </p:cNvPr>
              <p:cNvSpPr txBox="1"/>
              <p:nvPr/>
            </p:nvSpPr>
            <p:spPr>
              <a:xfrm>
                <a:off x="6883400" y="3748163"/>
                <a:ext cx="7315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baseline="30000" dirty="0"/>
                  <a:t>280</a:t>
                </a:r>
                <a:r>
                  <a:rPr lang="en-US" altLang="zh-CN" sz="1600" b="1" dirty="0"/>
                  <a:t>Rg</a:t>
                </a:r>
              </a:p>
            </p:txBody>
          </p:sp>
        </p:grpSp>
        <p:cxnSp>
          <p:nvCxnSpPr>
            <p:cNvPr id="44" name="直接箭头连接符 43">
              <a:extLst>
                <a:ext uri="{FF2B5EF4-FFF2-40B4-BE49-F238E27FC236}">
                  <a16:creationId xmlns:a16="http://schemas.microsoft.com/office/drawing/2014/main" id="{1D9FF503-1816-4802-9AD1-EFD0F957D8AD}"/>
                </a:ext>
              </a:extLst>
            </p:cNvPr>
            <p:cNvCxnSpPr/>
            <p:nvPr/>
          </p:nvCxnSpPr>
          <p:spPr>
            <a:xfrm>
              <a:off x="4666351" y="2485141"/>
              <a:ext cx="237600" cy="2376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文本框 44">
              <a:extLst>
                <a:ext uri="{FF2B5EF4-FFF2-40B4-BE49-F238E27FC236}">
                  <a16:creationId xmlns:a16="http://schemas.microsoft.com/office/drawing/2014/main" id="{8AE2E41C-590A-4F49-87DC-1AF0A0EDAC3A}"/>
                </a:ext>
              </a:extLst>
            </p:cNvPr>
            <p:cNvSpPr txBox="1"/>
            <p:nvPr/>
          </p:nvSpPr>
          <p:spPr>
            <a:xfrm>
              <a:off x="4656362" y="2216670"/>
              <a:ext cx="272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HGPGothicE" panose="020B0900000000000000" pitchFamily="34" charset="-128"/>
                  <a:ea typeface="HGPGothicE" panose="020B0900000000000000" pitchFamily="34" charset="-128"/>
                  <a:cs typeface="Times New Roman" panose="02020603050405020304" pitchFamily="18" charset="0"/>
                </a:rPr>
                <a:t>α</a:t>
              </a:r>
            </a:p>
          </p:txBody>
        </p:sp>
        <p:sp>
          <p:nvSpPr>
            <p:cNvPr id="46" name="文本框 45">
              <a:extLst>
                <a:ext uri="{FF2B5EF4-FFF2-40B4-BE49-F238E27FC236}">
                  <a16:creationId xmlns:a16="http://schemas.microsoft.com/office/drawing/2014/main" id="{B5123F5D-123A-48C7-8AF7-749513970354}"/>
                </a:ext>
              </a:extLst>
            </p:cNvPr>
            <p:cNvSpPr txBox="1"/>
            <p:nvPr/>
          </p:nvSpPr>
          <p:spPr>
            <a:xfrm>
              <a:off x="4099183" y="2490317"/>
              <a:ext cx="73849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0.77 s 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grpSp>
          <p:nvGrpSpPr>
            <p:cNvPr id="59" name="组合 58">
              <a:extLst>
                <a:ext uri="{FF2B5EF4-FFF2-40B4-BE49-F238E27FC236}">
                  <a16:creationId xmlns:a16="http://schemas.microsoft.com/office/drawing/2014/main" id="{137465B4-DCEE-46E6-8007-876123CFB357}"/>
                </a:ext>
              </a:extLst>
            </p:cNvPr>
            <p:cNvGrpSpPr/>
            <p:nvPr/>
          </p:nvGrpSpPr>
          <p:grpSpPr>
            <a:xfrm>
              <a:off x="5484609" y="3208619"/>
              <a:ext cx="731520" cy="540000"/>
              <a:chOff x="6883400" y="3647440"/>
              <a:chExt cx="731520" cy="540000"/>
            </a:xfrm>
          </p:grpSpPr>
          <p:sp>
            <p:nvSpPr>
              <p:cNvPr id="60" name="椭圆 59">
                <a:extLst>
                  <a:ext uri="{FF2B5EF4-FFF2-40B4-BE49-F238E27FC236}">
                    <a16:creationId xmlns:a16="http://schemas.microsoft.com/office/drawing/2014/main" id="{26F375FD-FABE-47DA-AFD8-176B07A7F0F5}"/>
                  </a:ext>
                </a:extLst>
              </p:cNvPr>
              <p:cNvSpPr/>
              <p:nvPr/>
            </p:nvSpPr>
            <p:spPr>
              <a:xfrm>
                <a:off x="6934200" y="3647440"/>
                <a:ext cx="540000" cy="540000"/>
              </a:xfrm>
              <a:prstGeom prst="ellipse">
                <a:avLst/>
              </a:prstGeom>
              <a:solidFill>
                <a:srgbClr val="FFC0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1" name="文本框 60">
                <a:extLst>
                  <a:ext uri="{FF2B5EF4-FFF2-40B4-BE49-F238E27FC236}">
                    <a16:creationId xmlns:a16="http://schemas.microsoft.com/office/drawing/2014/main" id="{4AAC4D7C-FA13-4852-944F-8392F8B13E4F}"/>
                  </a:ext>
                </a:extLst>
              </p:cNvPr>
              <p:cNvSpPr txBox="1"/>
              <p:nvPr/>
            </p:nvSpPr>
            <p:spPr>
              <a:xfrm>
                <a:off x="6883400" y="3748163"/>
                <a:ext cx="7315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baseline="30000" dirty="0"/>
                  <a:t>276</a:t>
                </a:r>
                <a:r>
                  <a:rPr lang="en-US" altLang="zh-CN" sz="1600" b="1" dirty="0"/>
                  <a:t>Mt</a:t>
                </a:r>
              </a:p>
            </p:txBody>
          </p:sp>
        </p:grpSp>
        <p:cxnSp>
          <p:nvCxnSpPr>
            <p:cNvPr id="62" name="直接箭头连接符 61">
              <a:extLst>
                <a:ext uri="{FF2B5EF4-FFF2-40B4-BE49-F238E27FC236}">
                  <a16:creationId xmlns:a16="http://schemas.microsoft.com/office/drawing/2014/main" id="{65603C00-7EFA-436F-9A9D-6359A5034916}"/>
                </a:ext>
              </a:extLst>
            </p:cNvPr>
            <p:cNvCxnSpPr/>
            <p:nvPr/>
          </p:nvCxnSpPr>
          <p:spPr>
            <a:xfrm>
              <a:off x="5336911" y="3086650"/>
              <a:ext cx="237600" cy="2376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E3456D19-F561-4D2E-8C30-1462B141C44C}"/>
                </a:ext>
              </a:extLst>
            </p:cNvPr>
            <p:cNvSpPr txBox="1"/>
            <p:nvPr/>
          </p:nvSpPr>
          <p:spPr>
            <a:xfrm>
              <a:off x="5326922" y="2818179"/>
              <a:ext cx="272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HGPGothicE" panose="020B0900000000000000" pitchFamily="34" charset="-128"/>
                  <a:ea typeface="HGPGothicE" panose="020B0900000000000000" pitchFamily="34" charset="-128"/>
                  <a:cs typeface="Times New Roman" panose="02020603050405020304" pitchFamily="18" charset="0"/>
                </a:rPr>
                <a:t>α</a:t>
              </a:r>
            </a:p>
          </p:txBody>
        </p:sp>
        <p:sp>
          <p:nvSpPr>
            <p:cNvPr id="64" name="文本框 63">
              <a:extLst>
                <a:ext uri="{FF2B5EF4-FFF2-40B4-BE49-F238E27FC236}">
                  <a16:creationId xmlns:a16="http://schemas.microsoft.com/office/drawing/2014/main" id="{C4427FE5-E589-4AA0-A3AB-0DB187D30C19}"/>
                </a:ext>
              </a:extLst>
            </p:cNvPr>
            <p:cNvSpPr txBox="1"/>
            <p:nvPr/>
          </p:nvSpPr>
          <p:spPr>
            <a:xfrm>
              <a:off x="4858424" y="3086650"/>
              <a:ext cx="73849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3.2 s 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994964FE-26D3-4AFE-8E88-00535FD3DB46}"/>
                </a:ext>
              </a:extLst>
            </p:cNvPr>
            <p:cNvGrpSpPr/>
            <p:nvPr/>
          </p:nvGrpSpPr>
          <p:grpSpPr>
            <a:xfrm>
              <a:off x="6199458" y="3813288"/>
              <a:ext cx="731520" cy="540000"/>
              <a:chOff x="6883400" y="3647440"/>
              <a:chExt cx="731520" cy="540000"/>
            </a:xfrm>
          </p:grpSpPr>
          <p:sp>
            <p:nvSpPr>
              <p:cNvPr id="66" name="椭圆 65">
                <a:extLst>
                  <a:ext uri="{FF2B5EF4-FFF2-40B4-BE49-F238E27FC236}">
                    <a16:creationId xmlns:a16="http://schemas.microsoft.com/office/drawing/2014/main" id="{043E2841-C5B9-4F5F-BA88-AB2C15369549}"/>
                  </a:ext>
                </a:extLst>
              </p:cNvPr>
              <p:cNvSpPr/>
              <p:nvPr/>
            </p:nvSpPr>
            <p:spPr>
              <a:xfrm>
                <a:off x="6934200" y="3647440"/>
                <a:ext cx="540000" cy="540000"/>
              </a:xfrm>
              <a:prstGeom prst="ellipse">
                <a:avLst/>
              </a:prstGeom>
              <a:solidFill>
                <a:srgbClr val="FFC000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67" name="文本框 66">
                <a:extLst>
                  <a:ext uri="{FF2B5EF4-FFF2-40B4-BE49-F238E27FC236}">
                    <a16:creationId xmlns:a16="http://schemas.microsoft.com/office/drawing/2014/main" id="{2B863116-C1F1-4BE8-B655-621D01FA0436}"/>
                  </a:ext>
                </a:extLst>
              </p:cNvPr>
              <p:cNvSpPr txBox="1"/>
              <p:nvPr/>
            </p:nvSpPr>
            <p:spPr>
              <a:xfrm>
                <a:off x="6883400" y="3748163"/>
                <a:ext cx="7315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baseline="30000" dirty="0"/>
                  <a:t>272</a:t>
                </a:r>
                <a:r>
                  <a:rPr lang="en-US" altLang="zh-CN" sz="1600" b="1" dirty="0"/>
                  <a:t>Bh</a:t>
                </a:r>
              </a:p>
            </p:txBody>
          </p:sp>
        </p:grpSp>
        <p:cxnSp>
          <p:nvCxnSpPr>
            <p:cNvPr id="68" name="直接箭头连接符 67">
              <a:extLst>
                <a:ext uri="{FF2B5EF4-FFF2-40B4-BE49-F238E27FC236}">
                  <a16:creationId xmlns:a16="http://schemas.microsoft.com/office/drawing/2014/main" id="{78F32F1D-6376-4A34-9070-978780C783A5}"/>
                </a:ext>
              </a:extLst>
            </p:cNvPr>
            <p:cNvCxnSpPr/>
            <p:nvPr/>
          </p:nvCxnSpPr>
          <p:spPr>
            <a:xfrm>
              <a:off x="6051760" y="3691319"/>
              <a:ext cx="237600" cy="2376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3DF8CC31-43F8-4FBE-BB92-80A061203AC7}"/>
                </a:ext>
              </a:extLst>
            </p:cNvPr>
            <p:cNvSpPr txBox="1"/>
            <p:nvPr/>
          </p:nvSpPr>
          <p:spPr>
            <a:xfrm>
              <a:off x="6041771" y="3422848"/>
              <a:ext cx="272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HGPGothicE" panose="020B0900000000000000" pitchFamily="34" charset="-128"/>
                  <a:ea typeface="HGPGothicE" panose="020B0900000000000000" pitchFamily="34" charset="-128"/>
                  <a:cs typeface="Times New Roman" panose="02020603050405020304" pitchFamily="18" charset="0"/>
                </a:rPr>
                <a:t>α</a:t>
              </a:r>
            </a:p>
          </p:txBody>
        </p:sp>
        <p:sp>
          <p:nvSpPr>
            <p:cNvPr id="70" name="文本框 69">
              <a:extLst>
                <a:ext uri="{FF2B5EF4-FFF2-40B4-BE49-F238E27FC236}">
                  <a16:creationId xmlns:a16="http://schemas.microsoft.com/office/drawing/2014/main" id="{0C773B71-740F-4022-8D6F-D0E74DDCC076}"/>
                </a:ext>
              </a:extLst>
            </p:cNvPr>
            <p:cNvSpPr txBox="1"/>
            <p:nvPr/>
          </p:nvSpPr>
          <p:spPr>
            <a:xfrm>
              <a:off x="5443408" y="3696329"/>
              <a:ext cx="73849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0.51 s 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grpSp>
          <p:nvGrpSpPr>
            <p:cNvPr id="71" name="组合 70">
              <a:extLst>
                <a:ext uri="{FF2B5EF4-FFF2-40B4-BE49-F238E27FC236}">
                  <a16:creationId xmlns:a16="http://schemas.microsoft.com/office/drawing/2014/main" id="{C747E9A4-58F0-4008-BA49-22BBEADA7EF3}"/>
                </a:ext>
              </a:extLst>
            </p:cNvPr>
            <p:cNvGrpSpPr/>
            <p:nvPr/>
          </p:nvGrpSpPr>
          <p:grpSpPr>
            <a:xfrm>
              <a:off x="6859858" y="4404587"/>
              <a:ext cx="731520" cy="540000"/>
              <a:chOff x="6883400" y="3647440"/>
              <a:chExt cx="731520" cy="540000"/>
            </a:xfrm>
          </p:grpSpPr>
          <p:sp>
            <p:nvSpPr>
              <p:cNvPr id="72" name="椭圆 71">
                <a:extLst>
                  <a:ext uri="{FF2B5EF4-FFF2-40B4-BE49-F238E27FC236}">
                    <a16:creationId xmlns:a16="http://schemas.microsoft.com/office/drawing/2014/main" id="{0806BB4D-A261-494D-8F85-305B0CC9F2F7}"/>
                  </a:ext>
                </a:extLst>
              </p:cNvPr>
              <p:cNvSpPr/>
              <p:nvPr/>
            </p:nvSpPr>
            <p:spPr>
              <a:xfrm>
                <a:off x="6934200" y="3647440"/>
                <a:ext cx="540000" cy="540000"/>
              </a:xfrm>
              <a:prstGeom prst="ellipse">
                <a:avLst/>
              </a:prstGeom>
              <a:gradFill>
                <a:gsLst>
                  <a:gs pos="0">
                    <a:srgbClr val="67C969"/>
                  </a:gs>
                  <a:gs pos="39000">
                    <a:srgbClr val="67C969"/>
                  </a:gs>
                  <a:gs pos="60000">
                    <a:srgbClr val="FFC000"/>
                  </a:gs>
                  <a:gs pos="100000">
                    <a:srgbClr val="FFC000"/>
                  </a:gs>
                </a:gsLst>
                <a:lin ang="8100000" scaled="0"/>
              </a:gra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73" name="文本框 72">
                <a:extLst>
                  <a:ext uri="{FF2B5EF4-FFF2-40B4-BE49-F238E27FC236}">
                    <a16:creationId xmlns:a16="http://schemas.microsoft.com/office/drawing/2014/main" id="{39345545-942A-42C6-9B27-F65BDD76C0EF}"/>
                  </a:ext>
                </a:extLst>
              </p:cNvPr>
              <p:cNvSpPr txBox="1"/>
              <p:nvPr/>
            </p:nvSpPr>
            <p:spPr>
              <a:xfrm>
                <a:off x="6883400" y="3748163"/>
                <a:ext cx="7315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baseline="30000" dirty="0"/>
                  <a:t>268</a:t>
                </a:r>
                <a:r>
                  <a:rPr lang="en-US" altLang="zh-CN" sz="1600" b="1" dirty="0"/>
                  <a:t>Db</a:t>
                </a:r>
              </a:p>
            </p:txBody>
          </p:sp>
        </p:grpSp>
        <p:cxnSp>
          <p:nvCxnSpPr>
            <p:cNvPr id="74" name="直接箭头连接符 73">
              <a:extLst>
                <a:ext uri="{FF2B5EF4-FFF2-40B4-BE49-F238E27FC236}">
                  <a16:creationId xmlns:a16="http://schemas.microsoft.com/office/drawing/2014/main" id="{D61ED533-8A83-4CC0-AC7C-33154EB826EA}"/>
                </a:ext>
              </a:extLst>
            </p:cNvPr>
            <p:cNvCxnSpPr/>
            <p:nvPr/>
          </p:nvCxnSpPr>
          <p:spPr>
            <a:xfrm>
              <a:off x="6712160" y="4282618"/>
              <a:ext cx="237600" cy="2376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文本框 74">
              <a:extLst>
                <a:ext uri="{FF2B5EF4-FFF2-40B4-BE49-F238E27FC236}">
                  <a16:creationId xmlns:a16="http://schemas.microsoft.com/office/drawing/2014/main" id="{A6F0E853-E2E3-4DC7-8332-B7B1BF364C3F}"/>
                </a:ext>
              </a:extLst>
            </p:cNvPr>
            <p:cNvSpPr txBox="1"/>
            <p:nvPr/>
          </p:nvSpPr>
          <p:spPr>
            <a:xfrm>
              <a:off x="6702171" y="4014147"/>
              <a:ext cx="272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HGPGothicE" panose="020B0900000000000000" pitchFamily="34" charset="-128"/>
                  <a:ea typeface="HGPGothicE" panose="020B0900000000000000" pitchFamily="34" charset="-128"/>
                  <a:cs typeface="Times New Roman" panose="02020603050405020304" pitchFamily="18" charset="0"/>
                </a:rPr>
                <a:t>α</a:t>
              </a:r>
            </a:p>
          </p:txBody>
        </p:sp>
        <p:sp>
          <p:nvSpPr>
            <p:cNvPr id="76" name="文本框 75">
              <a:extLst>
                <a:ext uri="{FF2B5EF4-FFF2-40B4-BE49-F238E27FC236}">
                  <a16:creationId xmlns:a16="http://schemas.microsoft.com/office/drawing/2014/main" id="{08866C59-1689-44D3-91C7-D3BA024E6174}"/>
                </a:ext>
              </a:extLst>
            </p:cNvPr>
            <p:cNvSpPr txBox="1"/>
            <p:nvPr/>
          </p:nvSpPr>
          <p:spPr>
            <a:xfrm>
              <a:off x="6190884" y="4297960"/>
              <a:ext cx="73849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7.2 s 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80" name="直接箭头连接符 79">
              <a:extLst>
                <a:ext uri="{FF2B5EF4-FFF2-40B4-BE49-F238E27FC236}">
                  <a16:creationId xmlns:a16="http://schemas.microsoft.com/office/drawing/2014/main" id="{6180A7B5-1CEA-46B9-94EB-AB713AFA477E}"/>
                </a:ext>
              </a:extLst>
            </p:cNvPr>
            <p:cNvCxnSpPr>
              <a:cxnSpLocks/>
            </p:cNvCxnSpPr>
            <p:nvPr/>
          </p:nvCxnSpPr>
          <p:spPr>
            <a:xfrm>
              <a:off x="7397056" y="4520218"/>
              <a:ext cx="291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文本框 80">
              <a:extLst>
                <a:ext uri="{FF2B5EF4-FFF2-40B4-BE49-F238E27FC236}">
                  <a16:creationId xmlns:a16="http://schemas.microsoft.com/office/drawing/2014/main" id="{2E766FD1-58B8-425B-9C60-88033BBB5733}"/>
                </a:ext>
              </a:extLst>
            </p:cNvPr>
            <p:cNvSpPr txBox="1"/>
            <p:nvPr/>
          </p:nvSpPr>
          <p:spPr>
            <a:xfrm>
              <a:off x="7462449" y="4147831"/>
              <a:ext cx="488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67C969"/>
                  </a:solidFill>
                  <a:latin typeface="HGPGothicE" panose="020B0900000000000000" pitchFamily="34" charset="-128"/>
                  <a:ea typeface="HGPGothicE" panose="020B0900000000000000" pitchFamily="34" charset="-128"/>
                  <a:cs typeface="Times New Roman" panose="02020603050405020304" pitchFamily="18" charset="0"/>
                </a:rPr>
                <a:t>SF</a:t>
              </a:r>
              <a:endParaRPr lang="zh-CN" altLang="en-US" dirty="0">
                <a:solidFill>
                  <a:srgbClr val="67C969"/>
                </a:solidFill>
                <a:latin typeface="HGPGothicE" panose="020B0900000000000000" pitchFamily="34" charset="-128"/>
                <a:ea typeface="HGPGothicE" panose="020B09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82" name="文本框 81">
              <a:extLst>
                <a:ext uri="{FF2B5EF4-FFF2-40B4-BE49-F238E27FC236}">
                  <a16:creationId xmlns:a16="http://schemas.microsoft.com/office/drawing/2014/main" id="{6BDEB3B0-CF2C-4B7A-B10A-4869068F505B}"/>
                </a:ext>
              </a:extLst>
            </p:cNvPr>
            <p:cNvSpPr txBox="1"/>
            <p:nvPr/>
          </p:nvSpPr>
          <p:spPr>
            <a:xfrm>
              <a:off x="7365016" y="4519206"/>
              <a:ext cx="540000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rgbClr val="67C969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28 h</a:t>
              </a:r>
              <a:endParaRPr lang="zh-CN" altLang="en-US" sz="1400" dirty="0">
                <a:solidFill>
                  <a:srgbClr val="67C969"/>
                </a:solidFill>
              </a:endParaRPr>
            </a:p>
          </p:txBody>
        </p:sp>
        <p:cxnSp>
          <p:nvCxnSpPr>
            <p:cNvPr id="83" name="直接箭头连接符 82">
              <a:extLst>
                <a:ext uri="{FF2B5EF4-FFF2-40B4-BE49-F238E27FC236}">
                  <a16:creationId xmlns:a16="http://schemas.microsoft.com/office/drawing/2014/main" id="{C83BF08F-295D-4918-B0EF-EE4EF49ABFC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90618" y="4252565"/>
              <a:ext cx="120079" cy="25345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A0605FB4-DB82-4A09-92EB-DE3A2C8D2738}"/>
                </a:ext>
              </a:extLst>
            </p:cNvPr>
            <p:cNvGrpSpPr/>
            <p:nvPr/>
          </p:nvGrpSpPr>
          <p:grpSpPr>
            <a:xfrm>
              <a:off x="7510697" y="5003631"/>
              <a:ext cx="731520" cy="540000"/>
              <a:chOff x="6883400" y="3647440"/>
              <a:chExt cx="731520" cy="540000"/>
            </a:xfrm>
          </p:grpSpPr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67C6911E-2757-4181-B777-10705192F265}"/>
                  </a:ext>
                </a:extLst>
              </p:cNvPr>
              <p:cNvSpPr/>
              <p:nvPr/>
            </p:nvSpPr>
            <p:spPr>
              <a:xfrm>
                <a:off x="6934200" y="3647440"/>
                <a:ext cx="540000" cy="540000"/>
              </a:xfrm>
              <a:prstGeom prst="ellipse">
                <a:avLst/>
              </a:prstGeom>
              <a:solidFill>
                <a:srgbClr val="67C969"/>
              </a:solidFill>
              <a:ln w="28575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dirty="0"/>
              </a:p>
            </p:txBody>
          </p:sp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048C3315-DB3B-4F60-9460-696E2402ECED}"/>
                  </a:ext>
                </a:extLst>
              </p:cNvPr>
              <p:cNvSpPr txBox="1"/>
              <p:nvPr/>
            </p:nvSpPr>
            <p:spPr>
              <a:xfrm>
                <a:off x="6883400" y="3748163"/>
                <a:ext cx="73152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600" b="1" baseline="30000" dirty="0"/>
                  <a:t>264</a:t>
                </a:r>
                <a:r>
                  <a:rPr lang="en-US" altLang="zh-CN" sz="1600" b="1" dirty="0"/>
                  <a:t>Lr</a:t>
                </a:r>
              </a:p>
            </p:txBody>
          </p:sp>
        </p:grpSp>
        <p:cxnSp>
          <p:nvCxnSpPr>
            <p:cNvPr id="100" name="直接箭头连接符 99">
              <a:extLst>
                <a:ext uri="{FF2B5EF4-FFF2-40B4-BE49-F238E27FC236}">
                  <a16:creationId xmlns:a16="http://schemas.microsoft.com/office/drawing/2014/main" id="{438F33AC-F469-45CC-9244-4BEA06D3812C}"/>
                </a:ext>
              </a:extLst>
            </p:cNvPr>
            <p:cNvCxnSpPr/>
            <p:nvPr/>
          </p:nvCxnSpPr>
          <p:spPr>
            <a:xfrm>
              <a:off x="7362999" y="4881662"/>
              <a:ext cx="237600" cy="2376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1" name="文本框 100">
              <a:extLst>
                <a:ext uri="{FF2B5EF4-FFF2-40B4-BE49-F238E27FC236}">
                  <a16:creationId xmlns:a16="http://schemas.microsoft.com/office/drawing/2014/main" id="{7E948D73-5A35-47B3-AC54-0606591C161A}"/>
                </a:ext>
              </a:extLst>
            </p:cNvPr>
            <p:cNvSpPr txBox="1"/>
            <p:nvPr/>
          </p:nvSpPr>
          <p:spPr>
            <a:xfrm>
              <a:off x="7353010" y="4613191"/>
              <a:ext cx="27246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latin typeface="HGPGothicE" panose="020B0900000000000000" pitchFamily="34" charset="-128"/>
                  <a:ea typeface="HGPGothicE" panose="020B0900000000000000" pitchFamily="34" charset="-128"/>
                  <a:cs typeface="Times New Roman" panose="02020603050405020304" pitchFamily="18" charset="0"/>
                </a:rPr>
                <a:t>α</a:t>
              </a:r>
            </a:p>
          </p:txBody>
        </p:sp>
        <p:sp>
          <p:nvSpPr>
            <p:cNvPr id="102" name="文本框 101">
              <a:extLst>
                <a:ext uri="{FF2B5EF4-FFF2-40B4-BE49-F238E27FC236}">
                  <a16:creationId xmlns:a16="http://schemas.microsoft.com/office/drawing/2014/main" id="{CAECF8CD-0E29-4701-8CCD-CB3D6E1DA186}"/>
                </a:ext>
              </a:extLst>
            </p:cNvPr>
            <p:cNvSpPr txBox="1"/>
            <p:nvPr/>
          </p:nvSpPr>
          <p:spPr>
            <a:xfrm>
              <a:off x="6912582" y="4905281"/>
              <a:ext cx="538324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rgbClr val="FF0000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16 h </a:t>
              </a:r>
              <a:endParaRPr lang="zh-CN" altLang="en-US" sz="1400" dirty="0">
                <a:solidFill>
                  <a:srgbClr val="FF0000"/>
                </a:solidFill>
              </a:endParaRPr>
            </a:p>
          </p:txBody>
        </p:sp>
        <p:cxnSp>
          <p:nvCxnSpPr>
            <p:cNvPr id="105" name="直接箭头连接符 104">
              <a:extLst>
                <a:ext uri="{FF2B5EF4-FFF2-40B4-BE49-F238E27FC236}">
                  <a16:creationId xmlns:a16="http://schemas.microsoft.com/office/drawing/2014/main" id="{B7722327-F148-4186-9460-51F7C6857F11}"/>
                </a:ext>
              </a:extLst>
            </p:cNvPr>
            <p:cNvCxnSpPr>
              <a:cxnSpLocks/>
            </p:cNvCxnSpPr>
            <p:nvPr/>
          </p:nvCxnSpPr>
          <p:spPr>
            <a:xfrm>
              <a:off x="8010429" y="5465255"/>
              <a:ext cx="134301" cy="307777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文本框 105">
              <a:extLst>
                <a:ext uri="{FF2B5EF4-FFF2-40B4-BE49-F238E27FC236}">
                  <a16:creationId xmlns:a16="http://schemas.microsoft.com/office/drawing/2014/main" id="{4C168BF8-9101-40A1-B762-44FFA47C9679}"/>
                </a:ext>
              </a:extLst>
            </p:cNvPr>
            <p:cNvSpPr txBox="1"/>
            <p:nvPr/>
          </p:nvSpPr>
          <p:spPr>
            <a:xfrm>
              <a:off x="8036580" y="5058835"/>
              <a:ext cx="4889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rgbClr val="67C969"/>
                  </a:solidFill>
                  <a:latin typeface="HGPGothicE" panose="020B0900000000000000" pitchFamily="34" charset="-128"/>
                  <a:ea typeface="HGPGothicE" panose="020B0900000000000000" pitchFamily="34" charset="-128"/>
                  <a:cs typeface="Times New Roman" panose="02020603050405020304" pitchFamily="18" charset="0"/>
                </a:rPr>
                <a:t>SF</a:t>
              </a:r>
              <a:endParaRPr lang="zh-CN" altLang="en-US" dirty="0">
                <a:solidFill>
                  <a:srgbClr val="67C969"/>
                </a:solidFill>
                <a:latin typeface="HGPGothicE" panose="020B0900000000000000" pitchFamily="34" charset="-128"/>
                <a:ea typeface="HGPGothicE" panose="020B0900000000000000" pitchFamily="34" charset="-128"/>
                <a:cs typeface="Times New Roman" panose="02020603050405020304" pitchFamily="18" charset="0"/>
              </a:endParaRPr>
            </a:p>
          </p:txBody>
        </p:sp>
        <p:sp>
          <p:nvSpPr>
            <p:cNvPr id="107" name="文本框 106">
              <a:extLst>
                <a:ext uri="{FF2B5EF4-FFF2-40B4-BE49-F238E27FC236}">
                  <a16:creationId xmlns:a16="http://schemas.microsoft.com/office/drawing/2014/main" id="{3E2CD39B-AEF7-48C2-803F-EF0C35FE3109}"/>
                </a:ext>
              </a:extLst>
            </p:cNvPr>
            <p:cNvSpPr txBox="1"/>
            <p:nvPr/>
          </p:nvSpPr>
          <p:spPr>
            <a:xfrm>
              <a:off x="7510697" y="5501551"/>
              <a:ext cx="603132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400" b="1" kern="100" dirty="0">
                  <a:solidFill>
                    <a:srgbClr val="67C969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Arial" panose="020B0604020202020204" pitchFamily="34" charset="0"/>
                </a:rPr>
                <a:t>4.9 h</a:t>
              </a:r>
              <a:endParaRPr lang="zh-CN" altLang="en-US" sz="1400" dirty="0">
                <a:solidFill>
                  <a:srgbClr val="67C969"/>
                </a:solidFill>
              </a:endParaRPr>
            </a:p>
          </p:txBody>
        </p:sp>
        <p:cxnSp>
          <p:nvCxnSpPr>
            <p:cNvPr id="108" name="直接箭头连接符 107">
              <a:extLst>
                <a:ext uri="{FF2B5EF4-FFF2-40B4-BE49-F238E27FC236}">
                  <a16:creationId xmlns:a16="http://schemas.microsoft.com/office/drawing/2014/main" id="{B48D932A-02EB-4028-A708-47E84FE8A590}"/>
                </a:ext>
              </a:extLst>
            </p:cNvPr>
            <p:cNvCxnSpPr>
              <a:cxnSpLocks/>
            </p:cNvCxnSpPr>
            <p:nvPr/>
          </p:nvCxnSpPr>
          <p:spPr>
            <a:xfrm>
              <a:off x="8026769" y="5446315"/>
              <a:ext cx="319533" cy="64341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6" name="矩形 115">
              <a:extLst>
                <a:ext uri="{FF2B5EF4-FFF2-40B4-BE49-F238E27FC236}">
                  <a16:creationId xmlns:a16="http://schemas.microsoft.com/office/drawing/2014/main" id="{B6801540-C7EF-4D08-B7DB-CD2E565772BF}"/>
                </a:ext>
              </a:extLst>
            </p:cNvPr>
            <p:cNvSpPr/>
            <p:nvPr/>
          </p:nvSpPr>
          <p:spPr>
            <a:xfrm rot="2509694">
              <a:off x="3718452" y="2907971"/>
              <a:ext cx="3657290" cy="874950"/>
            </a:xfrm>
            <a:custGeom>
              <a:avLst/>
              <a:gdLst>
                <a:gd name="connsiteX0" fmla="*/ 0 w 3657290"/>
                <a:gd name="connsiteY0" fmla="*/ 0 h 874950"/>
                <a:gd name="connsiteX1" fmla="*/ 559043 w 3657290"/>
                <a:gd name="connsiteY1" fmla="*/ 0 h 874950"/>
                <a:gd name="connsiteX2" fmla="*/ 971794 w 3657290"/>
                <a:gd name="connsiteY2" fmla="*/ 0 h 874950"/>
                <a:gd name="connsiteX3" fmla="*/ 1494264 w 3657290"/>
                <a:gd name="connsiteY3" fmla="*/ 0 h 874950"/>
                <a:gd name="connsiteX4" fmla="*/ 2053307 w 3657290"/>
                <a:gd name="connsiteY4" fmla="*/ 0 h 874950"/>
                <a:gd name="connsiteX5" fmla="*/ 2502631 w 3657290"/>
                <a:gd name="connsiteY5" fmla="*/ 0 h 874950"/>
                <a:gd name="connsiteX6" fmla="*/ 3098247 w 3657290"/>
                <a:gd name="connsiteY6" fmla="*/ 0 h 874950"/>
                <a:gd name="connsiteX7" fmla="*/ 3657290 w 3657290"/>
                <a:gd name="connsiteY7" fmla="*/ 0 h 874950"/>
                <a:gd name="connsiteX8" fmla="*/ 3657290 w 3657290"/>
                <a:gd name="connsiteY8" fmla="*/ 419976 h 874950"/>
                <a:gd name="connsiteX9" fmla="*/ 3657290 w 3657290"/>
                <a:gd name="connsiteY9" fmla="*/ 874950 h 874950"/>
                <a:gd name="connsiteX10" fmla="*/ 3134820 w 3657290"/>
                <a:gd name="connsiteY10" fmla="*/ 874950 h 874950"/>
                <a:gd name="connsiteX11" fmla="*/ 2539204 w 3657290"/>
                <a:gd name="connsiteY11" fmla="*/ 874950 h 874950"/>
                <a:gd name="connsiteX12" fmla="*/ 2126453 w 3657290"/>
                <a:gd name="connsiteY12" fmla="*/ 874950 h 874950"/>
                <a:gd name="connsiteX13" fmla="*/ 1713702 w 3657290"/>
                <a:gd name="connsiteY13" fmla="*/ 874950 h 874950"/>
                <a:gd name="connsiteX14" fmla="*/ 1300950 w 3657290"/>
                <a:gd name="connsiteY14" fmla="*/ 874950 h 874950"/>
                <a:gd name="connsiteX15" fmla="*/ 851626 w 3657290"/>
                <a:gd name="connsiteY15" fmla="*/ 874950 h 874950"/>
                <a:gd name="connsiteX16" fmla="*/ 0 w 3657290"/>
                <a:gd name="connsiteY16" fmla="*/ 874950 h 874950"/>
                <a:gd name="connsiteX17" fmla="*/ 0 w 3657290"/>
                <a:gd name="connsiteY17" fmla="*/ 428726 h 874950"/>
                <a:gd name="connsiteX18" fmla="*/ 0 w 3657290"/>
                <a:gd name="connsiteY18" fmla="*/ 0 h 874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657290" h="874950" extrusionOk="0">
                  <a:moveTo>
                    <a:pt x="0" y="0"/>
                  </a:moveTo>
                  <a:cubicBezTo>
                    <a:pt x="223181" y="-14866"/>
                    <a:pt x="397189" y="62959"/>
                    <a:pt x="559043" y="0"/>
                  </a:cubicBezTo>
                  <a:cubicBezTo>
                    <a:pt x="720897" y="-62959"/>
                    <a:pt x="882790" y="14644"/>
                    <a:pt x="971794" y="0"/>
                  </a:cubicBezTo>
                  <a:cubicBezTo>
                    <a:pt x="1060798" y="-14644"/>
                    <a:pt x="1346220" y="10406"/>
                    <a:pt x="1494264" y="0"/>
                  </a:cubicBezTo>
                  <a:cubicBezTo>
                    <a:pt x="1642308" y="-10406"/>
                    <a:pt x="1902289" y="42494"/>
                    <a:pt x="2053307" y="0"/>
                  </a:cubicBezTo>
                  <a:cubicBezTo>
                    <a:pt x="2204325" y="-42494"/>
                    <a:pt x="2310146" y="194"/>
                    <a:pt x="2502631" y="0"/>
                  </a:cubicBezTo>
                  <a:cubicBezTo>
                    <a:pt x="2695116" y="-194"/>
                    <a:pt x="2919950" y="52860"/>
                    <a:pt x="3098247" y="0"/>
                  </a:cubicBezTo>
                  <a:cubicBezTo>
                    <a:pt x="3276544" y="-52860"/>
                    <a:pt x="3488395" y="31828"/>
                    <a:pt x="3657290" y="0"/>
                  </a:cubicBezTo>
                  <a:cubicBezTo>
                    <a:pt x="3682087" y="158736"/>
                    <a:pt x="3645237" y="300164"/>
                    <a:pt x="3657290" y="419976"/>
                  </a:cubicBezTo>
                  <a:cubicBezTo>
                    <a:pt x="3669343" y="539788"/>
                    <a:pt x="3632708" y="667809"/>
                    <a:pt x="3657290" y="874950"/>
                  </a:cubicBezTo>
                  <a:cubicBezTo>
                    <a:pt x="3504321" y="933603"/>
                    <a:pt x="3280250" y="839837"/>
                    <a:pt x="3134820" y="874950"/>
                  </a:cubicBezTo>
                  <a:cubicBezTo>
                    <a:pt x="2989390" y="910063"/>
                    <a:pt x="2738184" y="820894"/>
                    <a:pt x="2539204" y="874950"/>
                  </a:cubicBezTo>
                  <a:cubicBezTo>
                    <a:pt x="2340224" y="929006"/>
                    <a:pt x="2285009" y="850384"/>
                    <a:pt x="2126453" y="874950"/>
                  </a:cubicBezTo>
                  <a:cubicBezTo>
                    <a:pt x="1967897" y="899516"/>
                    <a:pt x="1890348" y="873645"/>
                    <a:pt x="1713702" y="874950"/>
                  </a:cubicBezTo>
                  <a:cubicBezTo>
                    <a:pt x="1537056" y="876255"/>
                    <a:pt x="1463195" y="834370"/>
                    <a:pt x="1300950" y="874950"/>
                  </a:cubicBezTo>
                  <a:cubicBezTo>
                    <a:pt x="1138705" y="915530"/>
                    <a:pt x="959761" y="866701"/>
                    <a:pt x="851626" y="874950"/>
                  </a:cubicBezTo>
                  <a:cubicBezTo>
                    <a:pt x="743491" y="883199"/>
                    <a:pt x="394031" y="817313"/>
                    <a:pt x="0" y="874950"/>
                  </a:cubicBezTo>
                  <a:cubicBezTo>
                    <a:pt x="-14981" y="756774"/>
                    <a:pt x="14426" y="598552"/>
                    <a:pt x="0" y="428726"/>
                  </a:cubicBezTo>
                  <a:cubicBezTo>
                    <a:pt x="-14426" y="258900"/>
                    <a:pt x="47862" y="115113"/>
                    <a:pt x="0" y="0"/>
                  </a:cubicBezTo>
                  <a:close/>
                </a:path>
              </a:pathLst>
            </a:custGeom>
            <a:noFill/>
            <a:ln w="28575">
              <a:solidFill>
                <a:srgbClr val="0000FF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3226484087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8" name="文本框 117">
              <a:extLst>
                <a:ext uri="{FF2B5EF4-FFF2-40B4-BE49-F238E27FC236}">
                  <a16:creationId xmlns:a16="http://schemas.microsoft.com/office/drawing/2014/main" id="{D715BBB6-4D05-4B68-9A03-2CA27C887CE9}"/>
                </a:ext>
              </a:extLst>
            </p:cNvPr>
            <p:cNvSpPr txBox="1"/>
            <p:nvPr/>
          </p:nvSpPr>
          <p:spPr>
            <a:xfrm rot="2543322">
              <a:off x="4655226" y="2616645"/>
              <a:ext cx="2588170" cy="369332"/>
            </a:xfrm>
            <a:prstGeom prst="rect">
              <a:avLst/>
            </a:prstGeom>
            <a:gradFill flip="none" rotWithShape="1">
              <a:gsLst>
                <a:gs pos="0">
                  <a:srgbClr val="FFC000"/>
                </a:gs>
                <a:gs pos="62000">
                  <a:srgbClr val="FFC000"/>
                </a:gs>
                <a:gs pos="76000">
                  <a:srgbClr val="FFC000"/>
                </a:gs>
                <a:gs pos="100000">
                  <a:schemeClr val="bg1"/>
                </a:gs>
              </a:gsLst>
              <a:path path="circle">
                <a:fillToRect l="50000" t="50000" r="50000" b="50000"/>
              </a:path>
              <a:tileRect/>
            </a:gradFill>
          </p:spPr>
          <p:txBody>
            <a:bodyPr wrap="square">
              <a:spAutoFit/>
            </a:bodyPr>
            <a:lstStyle/>
            <a:p>
              <a:pPr algn="ctr"/>
              <a:r>
                <a:rPr lang="en-US" altLang="zh-CN" sz="1800" b="1" i="0" u="none" strike="noStrike" baseline="0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Identification of Nh</a:t>
              </a:r>
              <a:endParaRPr lang="zh-CN" alt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7" name="组合 76">
            <a:extLst>
              <a:ext uri="{FF2B5EF4-FFF2-40B4-BE49-F238E27FC236}">
                <a16:creationId xmlns:a16="http://schemas.microsoft.com/office/drawing/2014/main" id="{90D766E5-7FF3-47F0-B1E4-E0477C65A79E}"/>
              </a:ext>
            </a:extLst>
          </p:cNvPr>
          <p:cNvGrpSpPr/>
          <p:nvPr/>
        </p:nvGrpSpPr>
        <p:grpSpPr>
          <a:xfrm>
            <a:off x="1445414" y="1681244"/>
            <a:ext cx="731520" cy="540000"/>
            <a:chOff x="6883400" y="3647440"/>
            <a:chExt cx="731520" cy="540000"/>
          </a:xfrm>
        </p:grpSpPr>
        <p:sp>
          <p:nvSpPr>
            <p:cNvPr id="78" name="椭圆 77">
              <a:extLst>
                <a:ext uri="{FF2B5EF4-FFF2-40B4-BE49-F238E27FC236}">
                  <a16:creationId xmlns:a16="http://schemas.microsoft.com/office/drawing/2014/main" id="{7AA7D644-F7EB-4F81-A050-555FE1197125}"/>
                </a:ext>
              </a:extLst>
            </p:cNvPr>
            <p:cNvSpPr/>
            <p:nvPr/>
          </p:nvSpPr>
          <p:spPr>
            <a:xfrm>
              <a:off x="6934200" y="3647440"/>
              <a:ext cx="540000" cy="540000"/>
            </a:xfrm>
            <a:prstGeom prst="ellipse">
              <a:avLst/>
            </a:prstGeom>
            <a:gradFill flip="none" rotWithShape="1">
              <a:gsLst>
                <a:gs pos="0">
                  <a:srgbClr val="FF0000">
                    <a:tint val="66000"/>
                    <a:satMod val="160000"/>
                  </a:srgbClr>
                </a:gs>
                <a:gs pos="50000">
                  <a:srgbClr val="FF0000">
                    <a:tint val="44500"/>
                    <a:satMod val="160000"/>
                  </a:srgbClr>
                </a:gs>
                <a:gs pos="100000">
                  <a:srgbClr val="FF0000">
                    <a:tint val="23500"/>
                    <a:satMod val="16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79" name="文本框 78">
              <a:extLst>
                <a:ext uri="{FF2B5EF4-FFF2-40B4-BE49-F238E27FC236}">
                  <a16:creationId xmlns:a16="http://schemas.microsoft.com/office/drawing/2014/main" id="{D4F52674-4D8A-4F62-9B20-8A6B360EAAC1}"/>
                </a:ext>
              </a:extLst>
            </p:cNvPr>
            <p:cNvSpPr txBox="1"/>
            <p:nvPr/>
          </p:nvSpPr>
          <p:spPr>
            <a:xfrm>
              <a:off x="6883400" y="3748163"/>
              <a:ext cx="731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aseline="30000" dirty="0"/>
                <a:t>243</a:t>
              </a:r>
              <a:r>
                <a:rPr lang="en-US" altLang="zh-CN" sz="1600" dirty="0"/>
                <a:t>Am</a:t>
              </a:r>
            </a:p>
          </p:txBody>
        </p:sp>
      </p:grpSp>
      <p:sp>
        <p:nvSpPr>
          <p:cNvPr id="85" name="椭圆 84">
            <a:extLst>
              <a:ext uri="{FF2B5EF4-FFF2-40B4-BE49-F238E27FC236}">
                <a16:creationId xmlns:a16="http://schemas.microsoft.com/office/drawing/2014/main" id="{86998609-45BD-4F1C-A041-20ACDD2F02C5}"/>
              </a:ext>
            </a:extLst>
          </p:cNvPr>
          <p:cNvSpPr/>
          <p:nvPr/>
        </p:nvSpPr>
        <p:spPr>
          <a:xfrm>
            <a:off x="1015233" y="1786241"/>
            <a:ext cx="360000" cy="360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9AD220FD-BA9D-4978-B547-A81420E96805}"/>
              </a:ext>
            </a:extLst>
          </p:cNvPr>
          <p:cNvSpPr txBox="1"/>
          <p:nvPr/>
        </p:nvSpPr>
        <p:spPr>
          <a:xfrm>
            <a:off x="938321" y="1802744"/>
            <a:ext cx="5278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aseline="30000" dirty="0"/>
              <a:t>48</a:t>
            </a:r>
            <a:r>
              <a:rPr lang="en-US" altLang="zh-CN" sz="1600" dirty="0"/>
              <a:t>Ca</a:t>
            </a:r>
          </a:p>
        </p:txBody>
      </p:sp>
      <p:sp>
        <p:nvSpPr>
          <p:cNvPr id="6" name="箭头: 虚尾 5">
            <a:extLst>
              <a:ext uri="{FF2B5EF4-FFF2-40B4-BE49-F238E27FC236}">
                <a16:creationId xmlns:a16="http://schemas.microsoft.com/office/drawing/2014/main" id="{9245E1B5-65E2-44E3-A5DD-0AE60B9A30AE}"/>
              </a:ext>
            </a:extLst>
          </p:cNvPr>
          <p:cNvSpPr/>
          <p:nvPr/>
        </p:nvSpPr>
        <p:spPr>
          <a:xfrm>
            <a:off x="2202481" y="1805030"/>
            <a:ext cx="559553" cy="351383"/>
          </a:xfrm>
          <a:prstGeom prst="stripedRightArrow">
            <a:avLst>
              <a:gd name="adj1" fmla="val 58069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0" name="组合 89">
            <a:extLst>
              <a:ext uri="{FF2B5EF4-FFF2-40B4-BE49-F238E27FC236}">
                <a16:creationId xmlns:a16="http://schemas.microsoft.com/office/drawing/2014/main" id="{79D4A181-B992-4582-9D20-4541B56E33DE}"/>
              </a:ext>
            </a:extLst>
          </p:cNvPr>
          <p:cNvGrpSpPr/>
          <p:nvPr/>
        </p:nvGrpSpPr>
        <p:grpSpPr>
          <a:xfrm>
            <a:off x="2796833" y="1681244"/>
            <a:ext cx="731520" cy="540000"/>
            <a:chOff x="6883400" y="3647440"/>
            <a:chExt cx="731520" cy="540000"/>
          </a:xfrm>
        </p:grpSpPr>
        <p:sp>
          <p:nvSpPr>
            <p:cNvPr id="91" name="椭圆 90">
              <a:extLst>
                <a:ext uri="{FF2B5EF4-FFF2-40B4-BE49-F238E27FC236}">
                  <a16:creationId xmlns:a16="http://schemas.microsoft.com/office/drawing/2014/main" id="{9CF299D8-313E-420E-8074-AF39A3E3613D}"/>
                </a:ext>
              </a:extLst>
            </p:cNvPr>
            <p:cNvSpPr/>
            <p:nvPr/>
          </p:nvSpPr>
          <p:spPr>
            <a:xfrm>
              <a:off x="6934200" y="3647440"/>
              <a:ext cx="540000" cy="540000"/>
            </a:xfrm>
            <a:prstGeom prst="ellipse">
              <a:avLst/>
            </a:prstGeom>
            <a:solidFill>
              <a:srgbClr val="C00000"/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92" name="文本框 91">
              <a:extLst>
                <a:ext uri="{FF2B5EF4-FFF2-40B4-BE49-F238E27FC236}">
                  <a16:creationId xmlns:a16="http://schemas.microsoft.com/office/drawing/2014/main" id="{245C40EE-AD35-4DFA-B93A-1AB0B2FEA3B4}"/>
                </a:ext>
              </a:extLst>
            </p:cNvPr>
            <p:cNvSpPr txBox="1"/>
            <p:nvPr/>
          </p:nvSpPr>
          <p:spPr>
            <a:xfrm>
              <a:off x="6883400" y="3748163"/>
              <a:ext cx="731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aseline="30000" dirty="0">
                  <a:solidFill>
                    <a:schemeClr val="bg1"/>
                  </a:solidFill>
                </a:rPr>
                <a:t>291</a:t>
              </a:r>
              <a:r>
                <a:rPr lang="en-US" altLang="zh-CN" sz="1600" dirty="0">
                  <a:solidFill>
                    <a:schemeClr val="bg1"/>
                  </a:solidFill>
                </a:rPr>
                <a:t>Mc</a:t>
              </a:r>
            </a:p>
          </p:txBody>
        </p:sp>
      </p:grpSp>
      <p:sp>
        <p:nvSpPr>
          <p:cNvPr id="93" name="箭头: 虚尾 92">
            <a:extLst>
              <a:ext uri="{FF2B5EF4-FFF2-40B4-BE49-F238E27FC236}">
                <a16:creationId xmlns:a16="http://schemas.microsoft.com/office/drawing/2014/main" id="{11CD1379-2C72-47FB-9C79-EC1B2C3A5B9D}"/>
              </a:ext>
            </a:extLst>
          </p:cNvPr>
          <p:cNvSpPr/>
          <p:nvPr/>
        </p:nvSpPr>
        <p:spPr>
          <a:xfrm>
            <a:off x="3463513" y="1805029"/>
            <a:ext cx="559553" cy="351383"/>
          </a:xfrm>
          <a:prstGeom prst="stripedRightArrow">
            <a:avLst>
              <a:gd name="adj1" fmla="val 58069"/>
              <a:gd name="adj2" fmla="val 50000"/>
            </a:avLst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F20217D1-03C6-43C8-919E-BDFE96C6E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5559240">
            <a:off x="4179166" y="1520034"/>
            <a:ext cx="159361" cy="81759"/>
          </a:xfrm>
          <a:prstGeom prst="rect">
            <a:avLst/>
          </a:prstGeom>
        </p:spPr>
      </p:pic>
      <p:pic>
        <p:nvPicPr>
          <p:cNvPr id="103" name="图片 102">
            <a:extLst>
              <a:ext uri="{FF2B5EF4-FFF2-40B4-BE49-F238E27FC236}">
                <a16:creationId xmlns:a16="http://schemas.microsoft.com/office/drawing/2014/main" id="{B746F007-41BC-46F4-8FC8-EC631ACB2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139173">
            <a:off x="4592744" y="1743833"/>
            <a:ext cx="159361" cy="81759"/>
          </a:xfrm>
          <a:prstGeom prst="rect">
            <a:avLst/>
          </a:prstGeom>
        </p:spPr>
      </p:pic>
      <p:pic>
        <p:nvPicPr>
          <p:cNvPr id="104" name="图片 103">
            <a:extLst>
              <a:ext uri="{FF2B5EF4-FFF2-40B4-BE49-F238E27FC236}">
                <a16:creationId xmlns:a16="http://schemas.microsoft.com/office/drawing/2014/main" id="{B0062479-6411-47D1-AC54-FE19590C7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210011">
            <a:off x="4440025" y="1586031"/>
            <a:ext cx="159361" cy="8175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EF5D93E-1F9D-456C-B7FA-BF6851B47231}"/>
              </a:ext>
            </a:extLst>
          </p:cNvPr>
          <p:cNvSpPr txBox="1"/>
          <p:nvPr/>
        </p:nvSpPr>
        <p:spPr>
          <a:xfrm>
            <a:off x="1738106" y="5433155"/>
            <a:ext cx="5254945" cy="87203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l-GR" altLang="zh-CN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σ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l-GR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17 pb; </a:t>
            </a:r>
            <a:r>
              <a:rPr lang="en-US" altLang="zh-CN" i="1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altLang="zh-CN" baseline="-250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1/2 </a:t>
            </a:r>
            <a:r>
              <a:rPr lang="el-GR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≈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0.77 s; 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α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-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α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-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α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-</a:t>
            </a:r>
            <a:r>
              <a:rPr lang="zh-CN" altLang="en-US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α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(</a:t>
            </a:r>
            <a:r>
              <a:rPr lang="en-US" altLang="zh-CN" i="1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E</a:t>
            </a:r>
            <a:r>
              <a:rPr lang="zh-CN" altLang="en-US" baseline="-25000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α </a:t>
            </a:r>
            <a:r>
              <a:rPr lang="en-US" altLang="zh-CN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≥ 9 MeV)</a:t>
            </a:r>
          </a:p>
          <a:p>
            <a:pPr algn="ctr">
              <a:lnSpc>
                <a:spcPct val="150000"/>
              </a:lnSpc>
            </a:pPr>
            <a:r>
              <a:rPr lang="en-US" altLang="zh-CN" b="1" baseline="30000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284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  <a:ea typeface="HGPGothicE" panose="020B0900000000000000" pitchFamily="34" charset="-128"/>
                <a:cs typeface="Arial" panose="020B0604020202020204" pitchFamily="34" charset="0"/>
              </a:rPr>
              <a:t>Nh is suitable for the chemical experiment!</a:t>
            </a:r>
          </a:p>
        </p:txBody>
      </p:sp>
      <p:sp>
        <p:nvSpPr>
          <p:cNvPr id="109" name="文本框 108">
            <a:extLst>
              <a:ext uri="{FF2B5EF4-FFF2-40B4-BE49-F238E27FC236}">
                <a16:creationId xmlns:a16="http://schemas.microsoft.com/office/drawing/2014/main" id="{C54B6C7E-C2BF-43BF-B74E-72618BA5D325}"/>
              </a:ext>
            </a:extLst>
          </p:cNvPr>
          <p:cNvSpPr txBox="1"/>
          <p:nvPr/>
        </p:nvSpPr>
        <p:spPr>
          <a:xfrm>
            <a:off x="4560947" y="1419275"/>
            <a:ext cx="14394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en-US" altLang="zh-CN" sz="1400" b="1" dirty="0">
                <a:solidFill>
                  <a:srgbClr val="7030A0"/>
                </a:solidFill>
                <a:latin typeface="等线" panose="02010600030101010101" pitchFamily="2" charset="-122"/>
                <a:ea typeface="等线" panose="02010600030101010101" pitchFamily="2" charset="-122"/>
                <a:cs typeface="Arial" panose="020B0604020202020204" pitchFamily="34" charset="0"/>
              </a:rPr>
              <a:t>◊</a:t>
            </a:r>
            <a:r>
              <a:rPr lang="en-US" altLang="zh-CN" sz="14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endParaRPr lang="zh-CN" altLang="en-US" sz="1400" b="1" dirty="0">
              <a:solidFill>
                <a:srgbClr val="7030A0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6DA4A8D-1974-4E2C-A830-4C1A4299E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5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8555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Previous chemical study with Nh</a:t>
            </a:r>
            <a:endParaRPr lang="zh-CN" altLang="en-US" b="1" dirty="0">
              <a:solidFill>
                <a:srgbClr val="FFC000"/>
              </a:solidFill>
              <a:latin typeface="Book Antiqua" panose="02040602050305030304" pitchFamily="18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4DFE486D-0897-4CCF-8FFA-90018FEACD9B}"/>
              </a:ext>
            </a:extLst>
          </p:cNvPr>
          <p:cNvSpPr txBox="1"/>
          <p:nvPr/>
        </p:nvSpPr>
        <p:spPr>
          <a:xfrm>
            <a:off x="36424" y="1024327"/>
            <a:ext cx="88569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>
              <a:defRPr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spcAft>
                <a:spcPts val="1200"/>
              </a:spcAft>
            </a:pPr>
            <a:r>
              <a:rPr lang="en-US" altLang="zh-CN" sz="1600" dirty="0">
                <a:latin typeface="Arial" panose="020B0604020202020204" pitchFamily="34" charset="0"/>
                <a:ea typeface="黑体" charset="0"/>
                <a:cs typeface="Arial" panose="020B0604020202020204" pitchFamily="34" charset="0"/>
              </a:rPr>
              <a:t>(I)</a:t>
            </a:r>
            <a:r>
              <a:rPr lang="zh-CN" altLang="en-US" sz="1600" dirty="0">
                <a:latin typeface="Arial" panose="020B0604020202020204" pitchFamily="34" charset="0"/>
                <a:ea typeface="黑体" charset="0"/>
                <a:cs typeface="Arial" panose="020B0604020202020204" pitchFamily="34" charset="0"/>
              </a:rPr>
              <a:t>：</a:t>
            </a:r>
            <a:r>
              <a:rPr lang="en-US" altLang="zh-CN" sz="1600" dirty="0">
                <a:latin typeface="Arial" panose="020B0604020202020204" pitchFamily="34" charset="0"/>
                <a:ea typeface="黑体" charset="0"/>
                <a:cs typeface="Arial" panose="020B0604020202020204" pitchFamily="34" charset="0"/>
              </a:rPr>
              <a:t>Dubna &amp; GSI, 2014~2017</a:t>
            </a:r>
            <a:endParaRPr lang="zh-CN" altLang="en-US" sz="12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87" name="文本框 86">
            <a:extLst>
              <a:ext uri="{FF2B5EF4-FFF2-40B4-BE49-F238E27FC236}">
                <a16:creationId xmlns:a16="http://schemas.microsoft.com/office/drawing/2014/main" id="{6AD69A25-17DA-4AF9-B4E8-C42CC91322B9}"/>
              </a:ext>
            </a:extLst>
          </p:cNvPr>
          <p:cNvSpPr txBox="1"/>
          <p:nvPr/>
        </p:nvSpPr>
        <p:spPr>
          <a:xfrm>
            <a:off x="4499385" y="1390500"/>
            <a:ext cx="475582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A. Dubna 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n-US" altLang="zh-CN" sz="1400" i="1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Mendeleev </a:t>
            </a:r>
            <a:r>
              <a:rPr lang="en-US" altLang="zh-CN" sz="1400" i="1" u="sng" dirty="0" err="1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Commun</a:t>
            </a:r>
            <a:r>
              <a:rPr lang="en-US" altLang="zh-CN" sz="1400" i="1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 </a:t>
            </a:r>
            <a:r>
              <a:rPr lang="en-US" altLang="zh-CN" sz="1400" b="1" i="1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24, </a:t>
            </a:r>
            <a:r>
              <a:rPr lang="en-US" altLang="zh-CN" sz="1400" i="1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2014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200" b="1" baseline="300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48</a:t>
            </a:r>
            <a:r>
              <a:rPr lang="en-US" altLang="zh-CN" sz="1200" b="1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Ca+</a:t>
            </a:r>
            <a:r>
              <a:rPr lang="en-US" altLang="zh-CN" sz="1200" b="1" baseline="300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243</a:t>
            </a:r>
            <a:r>
              <a:rPr lang="en-US" altLang="zh-CN" sz="1200" b="1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Am, U-400+RTC, </a:t>
            </a:r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5</a:t>
            </a:r>
            <a:r>
              <a: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events</a:t>
            </a:r>
            <a:endParaRPr lang="en-US" altLang="zh-CN" sz="1200" b="1" dirty="0">
              <a:latin typeface="Arial" panose="020B0604020202020204" pitchFamily="34" charset="0"/>
              <a:ea typeface="仿宋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200" b="1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Confirmed the synthesis of E115 and E113 by </a:t>
            </a:r>
            <a:r>
              <a:rPr lang="en-US" altLang="zh-CN" sz="1200" b="1" baseline="300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48</a:t>
            </a:r>
            <a:r>
              <a:rPr lang="en-US" altLang="zh-CN" sz="1200" b="1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Ca+</a:t>
            </a:r>
            <a:r>
              <a:rPr lang="en-US" altLang="zh-CN" sz="1200" b="1" baseline="300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243</a:t>
            </a:r>
            <a:r>
              <a:rPr lang="en-US" altLang="zh-CN" sz="1200" b="1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Am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No physical pre-separation, high background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-</a:t>
            </a: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altLang="zh-CN" sz="1200" b="1" i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H</a:t>
            </a: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 &gt; 60 kJ/mol</a:t>
            </a:r>
            <a:endParaRPr lang="zh-CN" altLang="en-US" sz="1200" b="1" dirty="0">
              <a:solidFill>
                <a:srgbClr val="0000FF"/>
              </a:solidFill>
              <a:latin typeface="Arial" panose="020B0604020202020204" pitchFamily="34" charset="0"/>
              <a:ea typeface="仿宋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8" name="矩形 87">
            <a:extLst>
              <a:ext uri="{FF2B5EF4-FFF2-40B4-BE49-F238E27FC236}">
                <a16:creationId xmlns:a16="http://schemas.microsoft.com/office/drawing/2014/main" id="{4740B902-8EAD-453B-BD85-5FFBCA606BBB}"/>
              </a:ext>
            </a:extLst>
          </p:cNvPr>
          <p:cNvSpPr/>
          <p:nvPr/>
        </p:nvSpPr>
        <p:spPr>
          <a:xfrm>
            <a:off x="4571999" y="3266658"/>
            <a:ext cx="4755825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B. Dubna 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n-US" altLang="zh-CN" sz="1400" i="1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Eur. Phys. J. A. </a:t>
            </a:r>
            <a:r>
              <a:rPr lang="en-US" altLang="zh-CN" sz="1400" b="1" i="1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53, </a:t>
            </a:r>
            <a:r>
              <a:rPr lang="en-US" altLang="zh-CN" sz="1400" i="1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2017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200" b="1" baseline="300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48</a:t>
            </a:r>
            <a:r>
              <a:rPr lang="en-US" altLang="zh-CN" sz="1200" b="1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Ca+</a:t>
            </a:r>
            <a:r>
              <a:rPr lang="en-US" altLang="zh-CN" sz="1200" b="1" baseline="300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243</a:t>
            </a:r>
            <a:r>
              <a:rPr lang="en-US" altLang="zh-CN" sz="1200" b="1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Am, U-400 + </a:t>
            </a: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DGFRS</a:t>
            </a:r>
            <a:r>
              <a:rPr lang="en-US" altLang="zh-CN" sz="1200" b="1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 + RTC</a:t>
            </a:r>
            <a:r>
              <a:rPr lang="zh-CN" altLang="en-US" sz="1200" b="1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，</a:t>
            </a:r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0 events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PTFE capillary (4.5 m)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-</a:t>
            </a: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altLang="zh-CN" sz="1200" b="1" i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H</a:t>
            </a: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 &gt; 45 kJ/mol</a:t>
            </a:r>
            <a:endParaRPr lang="zh-CN" altLang="en-US" sz="1200" b="1" dirty="0">
              <a:solidFill>
                <a:srgbClr val="0000FF"/>
              </a:solidFill>
              <a:latin typeface="Arial" panose="020B0604020202020204" pitchFamily="34" charset="0"/>
              <a:ea typeface="仿宋" panose="02010609060101010101" pitchFamily="49" charset="-122"/>
              <a:cs typeface="Arial" panose="020B0604020202020204" pitchFamily="34" charset="0"/>
            </a:endParaRP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DA76DDCA-8554-4523-91CE-C2850DB129EF}"/>
              </a:ext>
            </a:extLst>
          </p:cNvPr>
          <p:cNvSpPr txBox="1"/>
          <p:nvPr/>
        </p:nvSpPr>
        <p:spPr>
          <a:xfrm>
            <a:off x="4608005" y="4764403"/>
            <a:ext cx="4400896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C. GSI 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(</a:t>
            </a:r>
            <a:r>
              <a:rPr lang="en-US" altLang="zh-CN" sz="1400" i="1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Frontiers in Chemistry </a:t>
            </a:r>
            <a:r>
              <a:rPr lang="en-US" altLang="zh-CN" sz="1400" b="1" i="1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9, </a:t>
            </a:r>
            <a:r>
              <a:rPr lang="en-US" altLang="zh-CN" sz="1400" i="1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2016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200" b="1" baseline="300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48</a:t>
            </a:r>
            <a:r>
              <a:rPr lang="en-US" altLang="zh-CN" sz="1200" b="1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Ca+</a:t>
            </a:r>
            <a:r>
              <a:rPr lang="en-US" altLang="zh-CN" sz="1200" b="1" baseline="30000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243</a:t>
            </a:r>
            <a:r>
              <a:rPr lang="en-US" altLang="zh-CN" sz="1200" b="1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Am, </a:t>
            </a: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TASCA</a:t>
            </a:r>
            <a:r>
              <a:rPr lang="en-US" altLang="zh-CN" sz="1200" b="1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 + RTC, 20</a:t>
            </a:r>
            <a:r>
              <a:rPr lang="zh-CN" altLang="en-US" sz="1200" b="1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days</a:t>
            </a:r>
            <a:r>
              <a:rPr lang="zh-CN" altLang="en-US" sz="1200" b="1" dirty="0"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，</a:t>
            </a:r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0</a:t>
            </a:r>
            <a:r>
              <a:rPr lang="zh-CN" altLang="en-US" sz="1200" b="1" dirty="0">
                <a:solidFill>
                  <a:srgbClr val="FF0000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 </a:t>
            </a:r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events</a:t>
            </a:r>
            <a:endParaRPr lang="en-US" altLang="zh-CN" sz="1200" b="1" dirty="0">
              <a:latin typeface="Arial" panose="020B0604020202020204" pitchFamily="34" charset="0"/>
              <a:ea typeface="仿宋" panose="02010609060101010101" pitchFamily="49" charset="-122"/>
              <a:cs typeface="Arial" panose="020B0604020202020204" pitchFamily="34" charset="0"/>
            </a:endParaRP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FF0000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PTFE capillary (6 cm)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-</a:t>
            </a: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  <a:sym typeface="Symbol" panose="05050102010706020507" pitchFamily="18" charset="2"/>
              </a:rPr>
              <a:t></a:t>
            </a:r>
            <a:r>
              <a:rPr lang="en-US" altLang="zh-CN" sz="1200" b="1" i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H</a:t>
            </a:r>
            <a:r>
              <a:rPr lang="en-US" altLang="zh-CN" sz="1200" b="1" dirty="0">
                <a:solidFill>
                  <a:srgbClr val="0000FF"/>
                </a:solidFill>
                <a:latin typeface="Arial" panose="020B0604020202020204" pitchFamily="34" charset="0"/>
                <a:ea typeface="仿宋" panose="02010609060101010101" pitchFamily="49" charset="-122"/>
                <a:cs typeface="Arial" panose="020B0604020202020204" pitchFamily="34" charset="0"/>
              </a:rPr>
              <a:t> &gt; 50 kJ/mol</a:t>
            </a:r>
            <a:endParaRPr lang="zh-CN" altLang="en-US" sz="1200" b="1" dirty="0">
              <a:solidFill>
                <a:srgbClr val="0000FF"/>
              </a:solidFill>
              <a:latin typeface="Arial" panose="020B0604020202020204" pitchFamily="34" charset="0"/>
              <a:ea typeface="仿宋" panose="02010609060101010101" pitchFamily="49" charset="-122"/>
              <a:cs typeface="Arial" panose="020B0604020202020204" pitchFamily="34" charset="0"/>
            </a:endParaRPr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3F418586-449B-4B9E-B712-3A4581677087}"/>
              </a:ext>
            </a:extLst>
          </p:cNvPr>
          <p:cNvGrpSpPr/>
          <p:nvPr/>
        </p:nvGrpSpPr>
        <p:grpSpPr>
          <a:xfrm>
            <a:off x="135101" y="1287489"/>
            <a:ext cx="251389" cy="1260000"/>
            <a:chOff x="72008" y="1729230"/>
            <a:chExt cx="323528" cy="1692852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B1CF54A6-13D6-45C3-A95E-43A4E0ACC4BE}"/>
                </a:ext>
              </a:extLst>
            </p:cNvPr>
            <p:cNvSpPr/>
            <p:nvPr/>
          </p:nvSpPr>
          <p:spPr>
            <a:xfrm>
              <a:off x="72008" y="1729230"/>
              <a:ext cx="323528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3163905E-0FC3-4144-892F-A53B7C095D02}"/>
                </a:ext>
              </a:extLst>
            </p:cNvPr>
            <p:cNvSpPr/>
            <p:nvPr/>
          </p:nvSpPr>
          <p:spPr>
            <a:xfrm>
              <a:off x="89742" y="3134050"/>
              <a:ext cx="23377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8B9A6B09-B250-462C-9A34-ECED0D32FA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24" y="1526389"/>
            <a:ext cx="4535575" cy="3784317"/>
          </a:xfrm>
          <a:prstGeom prst="rect">
            <a:avLst/>
          </a:prstGeom>
        </p:spPr>
      </p:pic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93E31CE-B048-4414-9B08-CD70598DF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6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70136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Previous chemical study with Nh</a:t>
            </a:r>
            <a:endParaRPr lang="zh-CN" altLang="en-US" b="1" dirty="0">
              <a:solidFill>
                <a:srgbClr val="FFC000"/>
              </a:solidFill>
              <a:latin typeface="Book Antiqua" panose="02040602050305030304" pitchFamily="18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3F418586-449B-4B9E-B712-3A4581677087}"/>
              </a:ext>
            </a:extLst>
          </p:cNvPr>
          <p:cNvGrpSpPr/>
          <p:nvPr/>
        </p:nvGrpSpPr>
        <p:grpSpPr>
          <a:xfrm>
            <a:off x="135101" y="1287489"/>
            <a:ext cx="251389" cy="1260000"/>
            <a:chOff x="72008" y="1729230"/>
            <a:chExt cx="323528" cy="1692852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B1CF54A6-13D6-45C3-A95E-43A4E0ACC4BE}"/>
                </a:ext>
              </a:extLst>
            </p:cNvPr>
            <p:cNvSpPr/>
            <p:nvPr/>
          </p:nvSpPr>
          <p:spPr>
            <a:xfrm>
              <a:off x="72008" y="1729230"/>
              <a:ext cx="323528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3163905E-0FC3-4144-892F-A53B7C095D02}"/>
                </a:ext>
              </a:extLst>
            </p:cNvPr>
            <p:cNvSpPr/>
            <p:nvPr/>
          </p:nvSpPr>
          <p:spPr>
            <a:xfrm>
              <a:off x="89742" y="3134050"/>
              <a:ext cx="23377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9" name="文本框 118">
            <a:extLst>
              <a:ext uri="{FF2B5EF4-FFF2-40B4-BE49-F238E27FC236}">
                <a16:creationId xmlns:a16="http://schemas.microsoft.com/office/drawing/2014/main" id="{311EE0E5-7757-4932-BFB4-A9335640357D}"/>
              </a:ext>
            </a:extLst>
          </p:cNvPr>
          <p:cNvSpPr txBox="1"/>
          <p:nvPr/>
        </p:nvSpPr>
        <p:spPr>
          <a:xfrm>
            <a:off x="0" y="1046700"/>
            <a:ext cx="675005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dirty="0">
                <a:latin typeface="Arial" panose="020B0604020202020204" pitchFamily="34" charset="0"/>
                <a:ea typeface="黑体" charset="0"/>
                <a:cs typeface="Arial" panose="020B0604020202020204" pitchFamily="34" charset="0"/>
              </a:rPr>
              <a:t>(II)</a:t>
            </a:r>
            <a:r>
              <a:rPr lang="zh-CN" altLang="en-US" sz="1600" dirty="0">
                <a:latin typeface="Arial" panose="020B0604020202020204" pitchFamily="34" charset="0"/>
                <a:ea typeface="黑体" charset="0"/>
                <a:cs typeface="Arial" panose="020B0604020202020204" pitchFamily="34" charset="0"/>
              </a:rPr>
              <a:t>： </a:t>
            </a:r>
            <a:r>
              <a:rPr lang="en-US" altLang="zh-CN" sz="1600" dirty="0">
                <a:latin typeface="Arial" panose="020B0604020202020204" pitchFamily="34" charset="0"/>
                <a:ea typeface="黑体" charset="0"/>
                <a:cs typeface="Arial" panose="020B0604020202020204" pitchFamily="34" charset="0"/>
              </a:rPr>
              <a:t>GSI, 2020~2024 (</a:t>
            </a:r>
            <a:r>
              <a:rPr lang="en-US" altLang="zh-CN" sz="1600" i="1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Frontiers in Chemistry </a:t>
            </a:r>
            <a:r>
              <a:rPr lang="en-US" altLang="zh-CN" sz="1600" b="1" i="1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12, </a:t>
            </a:r>
            <a:r>
              <a:rPr lang="en-US" altLang="zh-CN" sz="1600" i="1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2024</a:t>
            </a:r>
            <a:r>
              <a:rPr lang="en-US" altLang="zh-CN" sz="16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5" name="文本框 134">
            <a:extLst>
              <a:ext uri="{FF2B5EF4-FFF2-40B4-BE49-F238E27FC236}">
                <a16:creationId xmlns:a16="http://schemas.microsoft.com/office/drawing/2014/main" id="{4376A6FC-83B3-4CE2-B86C-7CE0391EF533}"/>
              </a:ext>
            </a:extLst>
          </p:cNvPr>
          <p:cNvSpPr txBox="1"/>
          <p:nvPr/>
        </p:nvSpPr>
        <p:spPr>
          <a:xfrm>
            <a:off x="239704" y="6474675"/>
            <a:ext cx="8783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Teflon capillary</a:t>
            </a:r>
            <a:r>
              <a:rPr lang="zh-CN" alt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！ </a:t>
            </a:r>
            <a:r>
              <a:rPr lang="en-US" altLang="zh-CN" sz="1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long decay chains of Nh within 6 weeks  ≈ </a:t>
            </a:r>
            <a:r>
              <a:rPr lang="en-US" altLang="zh-CN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40%</a:t>
            </a:r>
            <a:endParaRPr lang="zh-CN" altLang="en-US" sz="18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393E31CE-B048-4414-9B08-CD70598DF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7</a:t>
            </a:fld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19BFCE16-9F6C-42C7-949F-F5C3CB774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90" y="1742707"/>
            <a:ext cx="4816638" cy="162764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D135357-080F-4C51-AB30-75BA09A50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5519" y="1513315"/>
            <a:ext cx="3886437" cy="182043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5664E7D-0DA3-46F4-8FBF-94D118731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391" y="3543315"/>
            <a:ext cx="5473803" cy="2917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400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36400FF4-D27F-4D0B-BD59-818ADD80FF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99" y="1871783"/>
            <a:ext cx="1815522" cy="2539191"/>
          </a:xfrm>
          <a:prstGeom prst="rect">
            <a:avLst/>
          </a:prstGeom>
        </p:spPr>
      </p:pic>
      <p:sp>
        <p:nvSpPr>
          <p:cNvPr id="37" name="文本框 36">
            <a:extLst>
              <a:ext uri="{FF2B5EF4-FFF2-40B4-BE49-F238E27FC236}">
                <a16:creationId xmlns:a16="http://schemas.microsoft.com/office/drawing/2014/main" id="{BC50273C-3CD5-407F-A80F-A75F64032F64}"/>
              </a:ext>
            </a:extLst>
          </p:cNvPr>
          <p:cNvSpPr txBox="1"/>
          <p:nvPr/>
        </p:nvSpPr>
        <p:spPr>
          <a:xfrm>
            <a:off x="1994338" y="0"/>
            <a:ext cx="515532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dirty="0">
                <a:latin typeface="Arial" panose="020B0604020202020204" pitchFamily="34" charset="0"/>
                <a:ea typeface="STXinwei" panose="02010800040101010101" pitchFamily="2" charset="-122"/>
                <a:cs typeface="Arial" panose="020B0604020202020204" pitchFamily="34" charset="0"/>
              </a:rPr>
              <a:t>Background</a:t>
            </a:r>
            <a:endParaRPr lang="zh-CN" altLang="en-US" sz="2800" b="1" dirty="0">
              <a:latin typeface="Arial" panose="020B0604020202020204" pitchFamily="34" charset="0"/>
              <a:ea typeface="STXinwei" panose="02010800040101010101" pitchFamily="2" charset="-122"/>
              <a:cs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C5707C3-77B4-4B5E-8A02-0A9B08E5F50C}"/>
              </a:ext>
            </a:extLst>
          </p:cNvPr>
          <p:cNvSpPr txBox="1"/>
          <p:nvPr/>
        </p:nvSpPr>
        <p:spPr>
          <a:xfrm>
            <a:off x="0" y="572246"/>
            <a:ext cx="9143999" cy="369332"/>
          </a:xfrm>
          <a:prstGeom prst="rect">
            <a:avLst/>
          </a:prstGeom>
          <a:gradFill>
            <a:gsLst>
              <a:gs pos="0">
                <a:schemeClr val="bg1">
                  <a:alpha val="40000"/>
                </a:schemeClr>
              </a:gs>
              <a:gs pos="20000">
                <a:srgbClr val="0000FF"/>
              </a:gs>
              <a:gs pos="80000">
                <a:srgbClr val="0000FF"/>
              </a:gs>
              <a:gs pos="100000">
                <a:schemeClr val="bg1"/>
              </a:gs>
            </a:gsLst>
            <a:lin ang="2700000" scaled="0"/>
          </a:gradFill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C000"/>
                </a:solidFill>
                <a:latin typeface="Book Antiqua" panose="02040602050305030304" pitchFamily="18" charset="0"/>
                <a:ea typeface="华文楷体" panose="02010600040101010101" pitchFamily="2" charset="-122"/>
                <a:cs typeface="Arial" panose="020B0604020202020204" pitchFamily="34" charset="0"/>
              </a:rPr>
              <a:t>Tl and Fr for the preparation of Nh study </a:t>
            </a:r>
            <a:endParaRPr lang="zh-CN" altLang="en-US" b="1" dirty="0">
              <a:solidFill>
                <a:srgbClr val="FFC000"/>
              </a:solidFill>
              <a:latin typeface="Book Antiqua" panose="02040602050305030304" pitchFamily="18" charset="0"/>
              <a:ea typeface="华文楷体" panose="02010600040101010101" pitchFamily="2" charset="-122"/>
              <a:cs typeface="Arial" panose="020B0604020202020204" pitchFamily="34" charset="0"/>
            </a:endParaRPr>
          </a:p>
        </p:txBody>
      </p:sp>
      <p:grpSp>
        <p:nvGrpSpPr>
          <p:cNvPr id="94" name="组合 93">
            <a:extLst>
              <a:ext uri="{FF2B5EF4-FFF2-40B4-BE49-F238E27FC236}">
                <a16:creationId xmlns:a16="http://schemas.microsoft.com/office/drawing/2014/main" id="{3F418586-449B-4B9E-B712-3A4581677087}"/>
              </a:ext>
            </a:extLst>
          </p:cNvPr>
          <p:cNvGrpSpPr/>
          <p:nvPr/>
        </p:nvGrpSpPr>
        <p:grpSpPr>
          <a:xfrm>
            <a:off x="135101" y="1287489"/>
            <a:ext cx="251389" cy="1260000"/>
            <a:chOff x="72008" y="1729230"/>
            <a:chExt cx="323528" cy="1692852"/>
          </a:xfrm>
        </p:grpSpPr>
        <p:sp>
          <p:nvSpPr>
            <p:cNvPr id="96" name="矩形 95">
              <a:extLst>
                <a:ext uri="{FF2B5EF4-FFF2-40B4-BE49-F238E27FC236}">
                  <a16:creationId xmlns:a16="http://schemas.microsoft.com/office/drawing/2014/main" id="{B1CF54A6-13D6-45C3-A95E-43A4E0ACC4BE}"/>
                </a:ext>
              </a:extLst>
            </p:cNvPr>
            <p:cNvSpPr/>
            <p:nvPr/>
          </p:nvSpPr>
          <p:spPr>
            <a:xfrm>
              <a:off x="72008" y="1729230"/>
              <a:ext cx="323528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0" name="矩形 109">
              <a:extLst>
                <a:ext uri="{FF2B5EF4-FFF2-40B4-BE49-F238E27FC236}">
                  <a16:creationId xmlns:a16="http://schemas.microsoft.com/office/drawing/2014/main" id="{3163905E-0FC3-4144-892F-A53B7C095D02}"/>
                </a:ext>
              </a:extLst>
            </p:cNvPr>
            <p:cNvSpPr/>
            <p:nvPr/>
          </p:nvSpPr>
          <p:spPr>
            <a:xfrm>
              <a:off x="89742" y="3134050"/>
              <a:ext cx="233772" cy="2880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19" name="表格 15">
            <a:extLst>
              <a:ext uri="{FF2B5EF4-FFF2-40B4-BE49-F238E27FC236}">
                <a16:creationId xmlns:a16="http://schemas.microsoft.com/office/drawing/2014/main" id="{824A9E54-2168-415A-B4ED-79A88EF721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51596028"/>
              </p:ext>
            </p:extLst>
          </p:nvPr>
        </p:nvGraphicFramePr>
        <p:xfrm>
          <a:off x="341528" y="5192849"/>
          <a:ext cx="8460942" cy="1325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436469">
                  <a:extLst>
                    <a:ext uri="{9D8B030D-6E8A-4147-A177-3AD203B41FA5}">
                      <a16:colId xmlns:a16="http://schemas.microsoft.com/office/drawing/2014/main" val="1220327961"/>
                    </a:ext>
                  </a:extLst>
                </a:gridCol>
                <a:gridCol w="598586">
                  <a:extLst>
                    <a:ext uri="{9D8B030D-6E8A-4147-A177-3AD203B41FA5}">
                      <a16:colId xmlns:a16="http://schemas.microsoft.com/office/drawing/2014/main" val="697819975"/>
                    </a:ext>
                  </a:extLst>
                </a:gridCol>
                <a:gridCol w="598586">
                  <a:extLst>
                    <a:ext uri="{9D8B030D-6E8A-4147-A177-3AD203B41FA5}">
                      <a16:colId xmlns:a16="http://schemas.microsoft.com/office/drawing/2014/main" val="3357877449"/>
                    </a:ext>
                  </a:extLst>
                </a:gridCol>
                <a:gridCol w="598586">
                  <a:extLst>
                    <a:ext uri="{9D8B030D-6E8A-4147-A177-3AD203B41FA5}">
                      <a16:colId xmlns:a16="http://schemas.microsoft.com/office/drawing/2014/main" val="434110927"/>
                    </a:ext>
                  </a:extLst>
                </a:gridCol>
                <a:gridCol w="598586">
                  <a:extLst>
                    <a:ext uri="{9D8B030D-6E8A-4147-A177-3AD203B41FA5}">
                      <a16:colId xmlns:a16="http://schemas.microsoft.com/office/drawing/2014/main" val="2304080471"/>
                    </a:ext>
                  </a:extLst>
                </a:gridCol>
                <a:gridCol w="598586">
                  <a:extLst>
                    <a:ext uri="{9D8B030D-6E8A-4147-A177-3AD203B41FA5}">
                      <a16:colId xmlns:a16="http://schemas.microsoft.com/office/drawing/2014/main" val="2058442836"/>
                    </a:ext>
                  </a:extLst>
                </a:gridCol>
                <a:gridCol w="598586">
                  <a:extLst>
                    <a:ext uri="{9D8B030D-6E8A-4147-A177-3AD203B41FA5}">
                      <a16:colId xmlns:a16="http://schemas.microsoft.com/office/drawing/2014/main" val="3129236704"/>
                    </a:ext>
                  </a:extLst>
                </a:gridCol>
                <a:gridCol w="598586">
                  <a:extLst>
                    <a:ext uri="{9D8B030D-6E8A-4147-A177-3AD203B41FA5}">
                      <a16:colId xmlns:a16="http://schemas.microsoft.com/office/drawing/2014/main" val="462185079"/>
                    </a:ext>
                  </a:extLst>
                </a:gridCol>
                <a:gridCol w="1024163">
                  <a:extLst>
                    <a:ext uri="{9D8B030D-6E8A-4147-A177-3AD203B41FA5}">
                      <a16:colId xmlns:a16="http://schemas.microsoft.com/office/drawing/2014/main" val="3131242162"/>
                    </a:ext>
                  </a:extLst>
                </a:gridCol>
                <a:gridCol w="936736">
                  <a:extLst>
                    <a:ext uri="{9D8B030D-6E8A-4147-A177-3AD203B41FA5}">
                      <a16:colId xmlns:a16="http://schemas.microsoft.com/office/drawing/2014/main" val="442826804"/>
                    </a:ext>
                  </a:extLst>
                </a:gridCol>
                <a:gridCol w="936736">
                  <a:extLst>
                    <a:ext uri="{9D8B030D-6E8A-4147-A177-3AD203B41FA5}">
                      <a16:colId xmlns:a16="http://schemas.microsoft.com/office/drawing/2014/main" val="3789133836"/>
                    </a:ext>
                  </a:extLst>
                </a:gridCol>
                <a:gridCol w="936736">
                  <a:extLst>
                    <a:ext uri="{9D8B030D-6E8A-4147-A177-3AD203B41FA5}">
                      <a16:colId xmlns:a16="http://schemas.microsoft.com/office/drawing/2014/main" val="2663206124"/>
                    </a:ext>
                  </a:extLst>
                </a:gridCol>
              </a:tblGrid>
              <a:tr h="285750">
                <a:tc rowSpan="2">
                  <a:txBody>
                    <a:bodyPr/>
                    <a:lstStyle/>
                    <a:p>
                      <a:pPr algn="ctr"/>
                      <a:endParaRPr lang="zh-CN" altLang="en-US" sz="1050" b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m.p.</a:t>
                      </a:r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(K)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b.p.</a:t>
                      </a:r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(K)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</a:t>
                      </a:r>
                      <a:r>
                        <a:rPr lang="en-US" altLang="zh-CN" sz="1050" b="0" baseline="-25000" dirty="0" err="1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vdw</a:t>
                      </a:r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altLang="zh-CN" sz="105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Å)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AR(</a:t>
                      </a:r>
                      <a:r>
                        <a:rPr lang="en-US" altLang="zh-CN" sz="1050" b="0" kern="1200" dirty="0">
                          <a:solidFill>
                            <a:sysClr val="windowText" lastClr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Å)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IP(eV)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EA(eV)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1050" b="0" u="none" strike="noStrike" kern="1200" baseline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α(au)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altLang="zh-CN" sz="9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Valence</a:t>
                      </a:r>
                    </a:p>
                    <a:p>
                      <a:pPr algn="ctr"/>
                      <a:r>
                        <a:rPr lang="en-US" altLang="zh-CN" sz="9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Electron</a:t>
                      </a:r>
                    </a:p>
                    <a:p>
                      <a:pPr algn="ctr"/>
                      <a:r>
                        <a:rPr lang="en-US" altLang="zh-CN" sz="90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Configuration</a:t>
                      </a:r>
                      <a:endParaRPr lang="zh-CN" altLang="en-US" sz="90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  <a:r>
                        <a:rPr lang="el-GR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Δ</a:t>
                      </a:r>
                      <a:r>
                        <a:rPr lang="en-US" altLang="zh-CN" sz="1050" b="0" i="1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lang="en-US" altLang="zh-CN" sz="1050" b="0" baseline="-250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ads</a:t>
                      </a:r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(kJ/mol)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62093300"/>
                  </a:ext>
                </a:extLst>
              </a:tr>
              <a:tr h="28575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Quartz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Teflon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Au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126973270"/>
                  </a:ext>
                </a:extLst>
              </a:tr>
              <a:tr h="2052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Tl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577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1746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1.96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1.90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6.11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0.38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51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6p</a:t>
                      </a:r>
                      <a:r>
                        <a:rPr lang="en-US" altLang="zh-CN" sz="1050" b="0" baseline="300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050" b="0" baseline="300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153~172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250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27612618"/>
                  </a:ext>
                </a:extLst>
              </a:tr>
              <a:tr h="20528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300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950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3.09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4.07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0.49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311.5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7s</a:t>
                      </a:r>
                      <a:r>
                        <a:rPr lang="en-US" altLang="zh-CN" sz="1050" b="0" baseline="300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050" b="0" baseline="300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unknown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21; 72(?)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136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32768890"/>
                  </a:ext>
                </a:extLst>
              </a:tr>
              <a:tr h="20528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Nh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700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1430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1.84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1.22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7.31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0.68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29.9</a:t>
                      </a:r>
                      <a:endParaRPr lang="zh-CN" altLang="en-US" sz="1050" b="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7p</a:t>
                      </a:r>
                      <a:r>
                        <a:rPr lang="en-US" altLang="zh-CN" sz="1050" b="0" baseline="30000" dirty="0">
                          <a:solidFill>
                            <a:sysClr val="windowText" lastClr="00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zh-CN" altLang="en-US" sz="1050" b="0" baseline="30000" dirty="0">
                        <a:solidFill>
                          <a:sysClr val="windowText" lastClr="00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58</a:t>
                      </a:r>
                      <a:endParaRPr lang="zh-CN" altLang="en-US" sz="105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lang="zh-CN" altLang="en-US" sz="105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050" b="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120~180</a:t>
                      </a:r>
                      <a:endParaRPr lang="zh-CN" altLang="en-US" sz="1050" b="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34946894"/>
                  </a:ext>
                </a:extLst>
              </a:tr>
            </a:tbl>
          </a:graphicData>
        </a:graphic>
      </p:graphicFrame>
      <p:sp>
        <p:nvSpPr>
          <p:cNvPr id="20" name="文本框 19">
            <a:extLst>
              <a:ext uri="{FF2B5EF4-FFF2-40B4-BE49-F238E27FC236}">
                <a16:creationId xmlns:a16="http://schemas.microsoft.com/office/drawing/2014/main" id="{5A972907-AA31-4CCF-8178-C1627C00982D}"/>
              </a:ext>
            </a:extLst>
          </p:cNvPr>
          <p:cNvSpPr txBox="1"/>
          <p:nvPr/>
        </p:nvSpPr>
        <p:spPr>
          <a:xfrm>
            <a:off x="308542" y="4907151"/>
            <a:ext cx="84609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0000FF"/>
                </a:solidFill>
              </a:rPr>
              <a:t>Atomic properties of Tl, Fr and Nh</a:t>
            </a:r>
            <a:endParaRPr lang="zh-CN" altLang="en-US" sz="1200" b="1" dirty="0">
              <a:solidFill>
                <a:srgbClr val="0000FF"/>
              </a:solidFill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608B956-8551-44B1-B237-30578FBD2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90" y="1187506"/>
            <a:ext cx="4720714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文本框 23">
            <a:extLst>
              <a:ext uri="{FF2B5EF4-FFF2-40B4-BE49-F238E27FC236}">
                <a16:creationId xmlns:a16="http://schemas.microsoft.com/office/drawing/2014/main" id="{4912F0D2-FFFC-4C60-8259-7FC98B47DFA8}"/>
              </a:ext>
            </a:extLst>
          </p:cNvPr>
          <p:cNvSpPr txBox="1"/>
          <p:nvPr/>
        </p:nvSpPr>
        <p:spPr>
          <a:xfrm>
            <a:off x="220567" y="935549"/>
            <a:ext cx="3823093" cy="39136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1600" b="1" dirty="0"/>
              <a:t>Nh compared with Tl and Fr: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Physical and atomic properties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Valence shell electron configuration</a:t>
            </a:r>
          </a:p>
          <a:p>
            <a:pPr marL="285750" indent="-28575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Chemical reactivity</a:t>
            </a:r>
          </a:p>
          <a:p>
            <a:pPr>
              <a:lnSpc>
                <a:spcPct val="120000"/>
              </a:lnSpc>
            </a:pPr>
            <a:endParaRPr lang="en-US" altLang="zh-CN" sz="1600" b="1" dirty="0"/>
          </a:p>
          <a:p>
            <a:pPr>
              <a:lnSpc>
                <a:spcPct val="120000"/>
              </a:lnSpc>
            </a:pPr>
            <a:r>
              <a:rPr lang="en-US" altLang="zh-CN" sz="1600" b="1" dirty="0"/>
              <a:t>Why we choose Fr?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High chemical reactivity 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Low transport efficiency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Non-volatile; lower limit for Nh</a:t>
            </a:r>
          </a:p>
          <a:p>
            <a:pPr marL="342900" indent="-342900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altLang="zh-CN" sz="1600" dirty="0"/>
              <a:t>Suitable for on-line experiment: 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1600" dirty="0"/>
              <a:t>Produced by</a:t>
            </a:r>
            <a:r>
              <a:rPr lang="en-US" altLang="zh-CN" sz="1600" baseline="30000" dirty="0"/>
              <a:t> 40</a:t>
            </a:r>
            <a:r>
              <a:rPr lang="en-US" altLang="zh-CN" sz="1600" dirty="0"/>
              <a:t>Ar+</a:t>
            </a:r>
            <a:r>
              <a:rPr lang="en-US" altLang="zh-CN" sz="1600" baseline="30000" dirty="0"/>
              <a:t>169</a:t>
            </a:r>
            <a:r>
              <a:rPr lang="en-US" altLang="zh-CN" sz="1600" dirty="0"/>
              <a:t>Tm reaction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1600" dirty="0"/>
              <a:t>Short-lived, </a:t>
            </a:r>
            <a:r>
              <a:rPr lang="en-US" altLang="zh-CN" sz="1600" i="1" dirty="0"/>
              <a:t>T</a:t>
            </a:r>
            <a:r>
              <a:rPr lang="en-US" altLang="zh-CN" sz="1600" baseline="-25000" dirty="0"/>
              <a:t>1/2</a:t>
            </a:r>
            <a:r>
              <a:rPr lang="en-US" altLang="zh-CN" sz="1600" dirty="0"/>
              <a:t> around 1 s</a:t>
            </a:r>
          </a:p>
          <a:p>
            <a:pPr marL="800100" lvl="1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altLang="zh-CN" sz="1600" dirty="0"/>
              <a:t>α-α correlation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435802-3B01-4D7C-98A7-13DBFC06C5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0310" y="1908472"/>
            <a:ext cx="2713496" cy="218941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B263498-6F25-4834-AA40-CC4C2FACC6B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8"/>
          <a:stretch/>
        </p:blipFill>
        <p:spPr>
          <a:xfrm>
            <a:off x="6524143" y="1187506"/>
            <a:ext cx="2490164" cy="3312367"/>
          </a:xfrm>
          <a:prstGeom prst="rect">
            <a:avLst/>
          </a:prstGeom>
        </p:spPr>
      </p:pic>
      <p:sp>
        <p:nvSpPr>
          <p:cNvPr id="29" name="矩形 28">
            <a:extLst>
              <a:ext uri="{FF2B5EF4-FFF2-40B4-BE49-F238E27FC236}">
                <a16:creationId xmlns:a16="http://schemas.microsoft.com/office/drawing/2014/main" id="{8F14B94B-ABB8-4D26-A095-34A6796ED64D}"/>
              </a:ext>
            </a:extLst>
          </p:cNvPr>
          <p:cNvSpPr/>
          <p:nvPr/>
        </p:nvSpPr>
        <p:spPr>
          <a:xfrm>
            <a:off x="3790309" y="3372985"/>
            <a:ext cx="2620066" cy="174558"/>
          </a:xfrm>
          <a:custGeom>
            <a:avLst/>
            <a:gdLst>
              <a:gd name="connsiteX0" fmla="*/ 0 w 2620066"/>
              <a:gd name="connsiteY0" fmla="*/ 0 h 174558"/>
              <a:gd name="connsiteX1" fmla="*/ 550214 w 2620066"/>
              <a:gd name="connsiteY1" fmla="*/ 0 h 174558"/>
              <a:gd name="connsiteX2" fmla="*/ 995625 w 2620066"/>
              <a:gd name="connsiteY2" fmla="*/ 0 h 174558"/>
              <a:gd name="connsiteX3" fmla="*/ 1519638 w 2620066"/>
              <a:gd name="connsiteY3" fmla="*/ 0 h 174558"/>
              <a:gd name="connsiteX4" fmla="*/ 2069852 w 2620066"/>
              <a:gd name="connsiteY4" fmla="*/ 0 h 174558"/>
              <a:gd name="connsiteX5" fmla="*/ 2620066 w 2620066"/>
              <a:gd name="connsiteY5" fmla="*/ 0 h 174558"/>
              <a:gd name="connsiteX6" fmla="*/ 2620066 w 2620066"/>
              <a:gd name="connsiteY6" fmla="*/ 174558 h 174558"/>
              <a:gd name="connsiteX7" fmla="*/ 2096053 w 2620066"/>
              <a:gd name="connsiteY7" fmla="*/ 174558 h 174558"/>
              <a:gd name="connsiteX8" fmla="*/ 1624441 w 2620066"/>
              <a:gd name="connsiteY8" fmla="*/ 174558 h 174558"/>
              <a:gd name="connsiteX9" fmla="*/ 1048026 w 2620066"/>
              <a:gd name="connsiteY9" fmla="*/ 174558 h 174558"/>
              <a:gd name="connsiteX10" fmla="*/ 576415 w 2620066"/>
              <a:gd name="connsiteY10" fmla="*/ 174558 h 174558"/>
              <a:gd name="connsiteX11" fmla="*/ 0 w 2620066"/>
              <a:gd name="connsiteY11" fmla="*/ 174558 h 174558"/>
              <a:gd name="connsiteX12" fmla="*/ 0 w 2620066"/>
              <a:gd name="connsiteY12" fmla="*/ 0 h 174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20066" h="174558" extrusionOk="0">
                <a:moveTo>
                  <a:pt x="0" y="0"/>
                </a:moveTo>
                <a:cubicBezTo>
                  <a:pt x="137882" y="-36127"/>
                  <a:pt x="359900" y="46799"/>
                  <a:pt x="550214" y="0"/>
                </a:cubicBezTo>
                <a:cubicBezTo>
                  <a:pt x="740528" y="-46799"/>
                  <a:pt x="781612" y="49165"/>
                  <a:pt x="995625" y="0"/>
                </a:cubicBezTo>
                <a:cubicBezTo>
                  <a:pt x="1209638" y="-49165"/>
                  <a:pt x="1295231" y="20530"/>
                  <a:pt x="1519638" y="0"/>
                </a:cubicBezTo>
                <a:cubicBezTo>
                  <a:pt x="1744045" y="-20530"/>
                  <a:pt x="1937049" y="19758"/>
                  <a:pt x="2069852" y="0"/>
                </a:cubicBezTo>
                <a:cubicBezTo>
                  <a:pt x="2202655" y="-19758"/>
                  <a:pt x="2375398" y="10583"/>
                  <a:pt x="2620066" y="0"/>
                </a:cubicBezTo>
                <a:cubicBezTo>
                  <a:pt x="2633787" y="52604"/>
                  <a:pt x="2616400" y="100449"/>
                  <a:pt x="2620066" y="174558"/>
                </a:cubicBezTo>
                <a:cubicBezTo>
                  <a:pt x="2446608" y="177153"/>
                  <a:pt x="2304298" y="112359"/>
                  <a:pt x="2096053" y="174558"/>
                </a:cubicBezTo>
                <a:cubicBezTo>
                  <a:pt x="1887808" y="236757"/>
                  <a:pt x="1721991" y="146243"/>
                  <a:pt x="1624441" y="174558"/>
                </a:cubicBezTo>
                <a:cubicBezTo>
                  <a:pt x="1526891" y="202873"/>
                  <a:pt x="1300343" y="109689"/>
                  <a:pt x="1048026" y="174558"/>
                </a:cubicBezTo>
                <a:cubicBezTo>
                  <a:pt x="795710" y="239427"/>
                  <a:pt x="712709" y="146722"/>
                  <a:pt x="576415" y="174558"/>
                </a:cubicBezTo>
                <a:cubicBezTo>
                  <a:pt x="440121" y="202394"/>
                  <a:pt x="236666" y="110524"/>
                  <a:pt x="0" y="174558"/>
                </a:cubicBezTo>
                <a:cubicBezTo>
                  <a:pt x="-19233" y="98076"/>
                  <a:pt x="1482" y="53737"/>
                  <a:pt x="0" y="0"/>
                </a:cubicBezTo>
                <a:close/>
              </a:path>
            </a:pathLst>
          </a:custGeom>
          <a:noFill/>
          <a:ln w="28575">
            <a:solidFill>
              <a:srgbClr val="FF000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322648408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灯片编号占位符 1">
            <a:extLst>
              <a:ext uri="{FF2B5EF4-FFF2-40B4-BE49-F238E27FC236}">
                <a16:creationId xmlns:a16="http://schemas.microsoft.com/office/drawing/2014/main" id="{DDA315AC-825E-408E-974D-BC43240F2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A35A5-5622-420E-B9D1-FC793EC16534}" type="slidenum">
              <a:rPr lang="zh-CN" altLang="en-US" smtClean="0"/>
              <a:t>8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479544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任意多边形: 形状 28">
            <a:extLst>
              <a:ext uri="{FF2B5EF4-FFF2-40B4-BE49-F238E27FC236}">
                <a16:creationId xmlns:a16="http://schemas.microsoft.com/office/drawing/2014/main" id="{99B44403-76E1-4431-B5BA-F370C0D5D402}"/>
              </a:ext>
            </a:extLst>
          </p:cNvPr>
          <p:cNvSpPr/>
          <p:nvPr/>
        </p:nvSpPr>
        <p:spPr>
          <a:xfrm>
            <a:off x="8469960" y="6557918"/>
            <a:ext cx="674040" cy="300082"/>
          </a:xfrm>
          <a:custGeom>
            <a:avLst/>
            <a:gdLst>
              <a:gd name="connsiteX0" fmla="*/ 1365956 w 1682888"/>
              <a:gd name="connsiteY0" fmla="*/ 0 h 1616490"/>
              <a:gd name="connsiteX1" fmla="*/ 1641244 w 1682888"/>
              <a:gd name="connsiteY1" fmla="*/ 27752 h 1616490"/>
              <a:gd name="connsiteX2" fmla="*/ 1682888 w 1682888"/>
              <a:gd name="connsiteY2" fmla="*/ 38459 h 1616490"/>
              <a:gd name="connsiteX3" fmla="*/ 1682888 w 1682888"/>
              <a:gd name="connsiteY3" fmla="*/ 1616490 h 1616490"/>
              <a:gd name="connsiteX4" fmla="*/ 23974 w 1682888"/>
              <a:gd name="connsiteY4" fmla="*/ 1616490 h 1616490"/>
              <a:gd name="connsiteX5" fmla="*/ 7052 w 1682888"/>
              <a:gd name="connsiteY5" fmla="*/ 1505617 h 1616490"/>
              <a:gd name="connsiteX6" fmla="*/ 0 w 1682888"/>
              <a:gd name="connsiteY6" fmla="*/ 1365956 h 1616490"/>
              <a:gd name="connsiteX7" fmla="*/ 1365956 w 1682888"/>
              <a:gd name="connsiteY7" fmla="*/ 0 h 16164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82888" h="1616490">
                <a:moveTo>
                  <a:pt x="1365956" y="0"/>
                </a:moveTo>
                <a:cubicBezTo>
                  <a:pt x="1460256" y="0"/>
                  <a:pt x="1552323" y="9556"/>
                  <a:pt x="1641244" y="27752"/>
                </a:cubicBezTo>
                <a:lnTo>
                  <a:pt x="1682888" y="38459"/>
                </a:lnTo>
                <a:lnTo>
                  <a:pt x="1682888" y="1616490"/>
                </a:lnTo>
                <a:lnTo>
                  <a:pt x="23974" y="1616490"/>
                </a:lnTo>
                <a:lnTo>
                  <a:pt x="7052" y="1505617"/>
                </a:lnTo>
                <a:cubicBezTo>
                  <a:pt x="2389" y="1459698"/>
                  <a:pt x="0" y="1413106"/>
                  <a:pt x="0" y="1365956"/>
                </a:cubicBezTo>
                <a:cubicBezTo>
                  <a:pt x="0" y="611559"/>
                  <a:pt x="611559" y="0"/>
                  <a:pt x="1365956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35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F164A79-75F4-416C-98CD-00EAA176E723}"/>
              </a:ext>
            </a:extLst>
          </p:cNvPr>
          <p:cNvSpPr txBox="1"/>
          <p:nvPr/>
        </p:nvSpPr>
        <p:spPr>
          <a:xfrm rot="16200000">
            <a:off x="3744810" y="-1070685"/>
            <a:ext cx="1015663" cy="414717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/>
            <a:r>
              <a:rPr lang="en-US" altLang="zh-CN" sz="5400" b="1" dirty="0">
                <a:latin typeface="Bahnschrift Condensed" panose="020B0502040204020203" pitchFamily="34" charset="0"/>
                <a:ea typeface="STXinwei" panose="02010800040101010101" pitchFamily="2" charset="-122"/>
              </a:rPr>
              <a:t>Contents</a:t>
            </a:r>
            <a:endParaRPr lang="zh-CN" altLang="en-US" sz="5400" b="1" dirty="0">
              <a:latin typeface="Bahnschrift Condensed" panose="020B0502040204020203" pitchFamily="34" charset="0"/>
              <a:ea typeface="STXinwei" panose="02010800040101010101" pitchFamily="2" charset="-122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28D83E26-6C4C-43BE-BFBC-A3F40388E52E}"/>
              </a:ext>
            </a:extLst>
          </p:cNvPr>
          <p:cNvSpPr/>
          <p:nvPr/>
        </p:nvSpPr>
        <p:spPr>
          <a:xfrm>
            <a:off x="8151389" y="150041"/>
            <a:ext cx="402854" cy="421972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 sz="1350"/>
          </a:p>
        </p:txBody>
      </p:sp>
      <p:sp>
        <p:nvSpPr>
          <p:cNvPr id="25" name="任意多边形: 形状 24">
            <a:extLst>
              <a:ext uri="{FF2B5EF4-FFF2-40B4-BE49-F238E27FC236}">
                <a16:creationId xmlns:a16="http://schemas.microsoft.com/office/drawing/2014/main" id="{763896EF-0C14-4A90-85E4-D30D8B182E52}"/>
              </a:ext>
            </a:extLst>
          </p:cNvPr>
          <p:cNvSpPr/>
          <p:nvPr/>
        </p:nvSpPr>
        <p:spPr>
          <a:xfrm>
            <a:off x="8352816" y="0"/>
            <a:ext cx="791183" cy="300082"/>
          </a:xfrm>
          <a:custGeom>
            <a:avLst/>
            <a:gdLst>
              <a:gd name="connsiteX0" fmla="*/ 0 w 1975360"/>
              <a:gd name="connsiteY0" fmla="*/ 0 h 850364"/>
              <a:gd name="connsiteX1" fmla="*/ 1975360 w 1975360"/>
              <a:gd name="connsiteY1" fmla="*/ 0 h 850364"/>
              <a:gd name="connsiteX2" fmla="*/ 1970376 w 1975360"/>
              <a:gd name="connsiteY2" fmla="*/ 49444 h 850364"/>
              <a:gd name="connsiteX3" fmla="*/ 987680 w 1975360"/>
              <a:gd name="connsiteY3" fmla="*/ 850364 h 850364"/>
              <a:gd name="connsiteX4" fmla="*/ 4984 w 1975360"/>
              <a:gd name="connsiteY4" fmla="*/ 49444 h 85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5360" h="850364">
                <a:moveTo>
                  <a:pt x="0" y="0"/>
                </a:moveTo>
                <a:lnTo>
                  <a:pt x="1975360" y="0"/>
                </a:lnTo>
                <a:lnTo>
                  <a:pt x="1970376" y="49444"/>
                </a:lnTo>
                <a:cubicBezTo>
                  <a:pt x="1876843" y="506528"/>
                  <a:pt x="1472415" y="850364"/>
                  <a:pt x="987680" y="850364"/>
                </a:cubicBezTo>
                <a:cubicBezTo>
                  <a:pt x="502945" y="850364"/>
                  <a:pt x="98517" y="506528"/>
                  <a:pt x="4984" y="4944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chemeClr val="accent1">
                <a:alpha val="3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spAutoFit/>
          </a:bodyPr>
          <a:lstStyle/>
          <a:p>
            <a:pPr algn="ctr"/>
            <a:endParaRPr lang="zh-CN" altLang="en-US" sz="1350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90AA85BA-CAC4-AC9E-4F7F-C9300B43394A}"/>
              </a:ext>
            </a:extLst>
          </p:cNvPr>
          <p:cNvGrpSpPr/>
          <p:nvPr/>
        </p:nvGrpSpPr>
        <p:grpSpPr>
          <a:xfrm>
            <a:off x="1441738" y="2197088"/>
            <a:ext cx="5705296" cy="512534"/>
            <a:chOff x="2755531" y="2165557"/>
            <a:chExt cx="5705296" cy="512534"/>
          </a:xfrm>
        </p:grpSpPr>
        <p:sp>
          <p:nvSpPr>
            <p:cNvPr id="35" name="矩形: 圆角 34">
              <a:extLst>
                <a:ext uri="{FF2B5EF4-FFF2-40B4-BE49-F238E27FC236}">
                  <a16:creationId xmlns:a16="http://schemas.microsoft.com/office/drawing/2014/main" id="{7792C430-7CC7-41AC-8005-7B8460E0219A}"/>
                </a:ext>
              </a:extLst>
            </p:cNvPr>
            <p:cNvSpPr/>
            <p:nvPr/>
          </p:nvSpPr>
          <p:spPr>
            <a:xfrm>
              <a:off x="2755531" y="2165557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01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3FD37DCC-9CFB-4DA6-A135-57B721E0B97C}"/>
                </a:ext>
              </a:extLst>
            </p:cNvPr>
            <p:cNvSpPr txBox="1"/>
            <p:nvPr/>
          </p:nvSpPr>
          <p:spPr>
            <a:xfrm>
              <a:off x="3429703" y="2216426"/>
              <a:ext cx="50311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75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rPr>
                <a:t>Background</a:t>
              </a:r>
              <a:endParaRPr lang="zh-CN" altLang="en-US" sz="2400" b="1" dirty="0">
                <a:solidFill>
                  <a:schemeClr val="bg1">
                    <a:lumMod val="75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FF83AD38-2CF0-3B6B-2236-B2B4E1F5D199}"/>
              </a:ext>
            </a:extLst>
          </p:cNvPr>
          <p:cNvGrpSpPr/>
          <p:nvPr/>
        </p:nvGrpSpPr>
        <p:grpSpPr>
          <a:xfrm>
            <a:off x="1441737" y="2920414"/>
            <a:ext cx="6031118" cy="512534"/>
            <a:chOff x="2755530" y="2955611"/>
            <a:chExt cx="6031118" cy="512534"/>
          </a:xfrm>
        </p:grpSpPr>
        <p:sp>
          <p:nvSpPr>
            <p:cNvPr id="53" name="矩形: 圆角 52">
              <a:extLst>
                <a:ext uri="{FF2B5EF4-FFF2-40B4-BE49-F238E27FC236}">
                  <a16:creationId xmlns:a16="http://schemas.microsoft.com/office/drawing/2014/main" id="{18A0739B-8E8E-4136-B2D3-BB8A161E6D50}"/>
                </a:ext>
              </a:extLst>
            </p:cNvPr>
            <p:cNvSpPr/>
            <p:nvPr/>
          </p:nvSpPr>
          <p:spPr>
            <a:xfrm>
              <a:off x="2755530" y="2955611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02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54" name="文本框 53">
              <a:extLst>
                <a:ext uri="{FF2B5EF4-FFF2-40B4-BE49-F238E27FC236}">
                  <a16:creationId xmlns:a16="http://schemas.microsoft.com/office/drawing/2014/main" id="{28F20548-A330-4882-885D-CE4D5F63801A}"/>
                </a:ext>
              </a:extLst>
            </p:cNvPr>
            <p:cNvSpPr txBox="1"/>
            <p:nvPr/>
          </p:nvSpPr>
          <p:spPr>
            <a:xfrm>
              <a:off x="3429703" y="3006480"/>
              <a:ext cx="535694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latin typeface="STXinwei" panose="02010800040101010101" pitchFamily="2" charset="-122"/>
                  <a:ea typeface="STXinwei" panose="02010800040101010101" pitchFamily="2" charset="-122"/>
                </a:rPr>
                <a:t>Development of the LEGEND system </a:t>
              </a:r>
              <a:endParaRPr lang="zh-CN" altLang="en-US" sz="2400" b="1" dirty="0"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8F8F99E2-055E-54E5-7084-4CCFFFF936CF}"/>
              </a:ext>
            </a:extLst>
          </p:cNvPr>
          <p:cNvGrpSpPr/>
          <p:nvPr/>
        </p:nvGrpSpPr>
        <p:grpSpPr>
          <a:xfrm>
            <a:off x="1441737" y="3643740"/>
            <a:ext cx="7028216" cy="512534"/>
            <a:chOff x="2755530" y="3695748"/>
            <a:chExt cx="6352626" cy="512534"/>
          </a:xfrm>
        </p:grpSpPr>
        <p:sp>
          <p:nvSpPr>
            <p:cNvPr id="57" name="矩形: 圆角 56">
              <a:extLst>
                <a:ext uri="{FF2B5EF4-FFF2-40B4-BE49-F238E27FC236}">
                  <a16:creationId xmlns:a16="http://schemas.microsoft.com/office/drawing/2014/main" id="{F9A41AE3-DD73-46F6-B686-280227F5AA9B}"/>
                </a:ext>
              </a:extLst>
            </p:cNvPr>
            <p:cNvSpPr/>
            <p:nvPr/>
          </p:nvSpPr>
          <p:spPr>
            <a:xfrm>
              <a:off x="2755530" y="3695748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03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429163C2-812C-4855-9155-EADDD7C2F447}"/>
                </a:ext>
              </a:extLst>
            </p:cNvPr>
            <p:cNvSpPr txBox="1"/>
            <p:nvPr/>
          </p:nvSpPr>
          <p:spPr>
            <a:xfrm>
              <a:off x="3429702" y="3746617"/>
              <a:ext cx="567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75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rPr>
                <a:t>Test experiments of short-lived Fr and Tl </a:t>
              </a:r>
              <a:endParaRPr lang="zh-CN" altLang="en-US" sz="2400" b="1" dirty="0">
                <a:solidFill>
                  <a:schemeClr val="bg1">
                    <a:lumMod val="75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sp>
        <p:nvSpPr>
          <p:cNvPr id="63" name="矩形 62">
            <a:extLst>
              <a:ext uri="{FF2B5EF4-FFF2-40B4-BE49-F238E27FC236}">
                <a16:creationId xmlns:a16="http://schemas.microsoft.com/office/drawing/2014/main" id="{72F932CD-A8CD-440D-BC2B-3EEBD38EB96F}"/>
              </a:ext>
            </a:extLst>
          </p:cNvPr>
          <p:cNvSpPr/>
          <p:nvPr/>
        </p:nvSpPr>
        <p:spPr>
          <a:xfrm>
            <a:off x="0" y="3278959"/>
            <a:ext cx="369377" cy="300082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90500" dist="50800" dir="5400000" sx="101000" sy="101000" algn="ctr" rotWithShape="0">
              <a:srgbClr val="2056FF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pAutoFit/>
          </a:bodyPr>
          <a:lstStyle/>
          <a:p>
            <a:pPr algn="ctr"/>
            <a:endParaRPr lang="zh-CN" altLang="en-US" sz="1350"/>
          </a:p>
        </p:txBody>
      </p:sp>
      <p:cxnSp>
        <p:nvCxnSpPr>
          <p:cNvPr id="37" name="直接连接符 36">
            <a:extLst>
              <a:ext uri="{FF2B5EF4-FFF2-40B4-BE49-F238E27FC236}">
                <a16:creationId xmlns:a16="http://schemas.microsoft.com/office/drawing/2014/main" id="{160F77F6-1119-4295-A373-5BFF56E8C469}"/>
              </a:ext>
            </a:extLst>
          </p:cNvPr>
          <p:cNvCxnSpPr>
            <a:cxnSpLocks/>
          </p:cNvCxnSpPr>
          <p:nvPr/>
        </p:nvCxnSpPr>
        <p:spPr>
          <a:xfrm>
            <a:off x="1005072" y="2558737"/>
            <a:ext cx="0" cy="2607606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组合 2">
            <a:extLst>
              <a:ext uri="{FF2B5EF4-FFF2-40B4-BE49-F238E27FC236}">
                <a16:creationId xmlns:a16="http://schemas.microsoft.com/office/drawing/2014/main" id="{67436E7C-5F07-D2FA-AD09-A81801E91517}"/>
              </a:ext>
            </a:extLst>
          </p:cNvPr>
          <p:cNvGrpSpPr/>
          <p:nvPr/>
        </p:nvGrpSpPr>
        <p:grpSpPr>
          <a:xfrm>
            <a:off x="1441737" y="5130077"/>
            <a:ext cx="5768359" cy="512534"/>
            <a:chOff x="2755531" y="4335535"/>
            <a:chExt cx="4947635" cy="512534"/>
          </a:xfrm>
        </p:grpSpPr>
        <p:sp>
          <p:nvSpPr>
            <p:cNvPr id="14" name="矩形: 圆角 34">
              <a:extLst>
                <a:ext uri="{FF2B5EF4-FFF2-40B4-BE49-F238E27FC236}">
                  <a16:creationId xmlns:a16="http://schemas.microsoft.com/office/drawing/2014/main" id="{7792C430-7CC7-41AC-8005-7B8460E0219A}"/>
                </a:ext>
              </a:extLst>
            </p:cNvPr>
            <p:cNvSpPr/>
            <p:nvPr/>
          </p:nvSpPr>
          <p:spPr>
            <a:xfrm>
              <a:off x="2755531" y="4335535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05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15" name="文本框 8">
              <a:extLst>
                <a:ext uri="{FF2B5EF4-FFF2-40B4-BE49-F238E27FC236}">
                  <a16:creationId xmlns:a16="http://schemas.microsoft.com/office/drawing/2014/main" id="{3FD37DCC-9CFB-4DA6-A135-57B721E0B97C}"/>
                </a:ext>
              </a:extLst>
            </p:cNvPr>
            <p:cNvSpPr txBox="1"/>
            <p:nvPr/>
          </p:nvSpPr>
          <p:spPr>
            <a:xfrm>
              <a:off x="3429703" y="4386404"/>
              <a:ext cx="427346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75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rPr>
                <a:t>Future plan</a:t>
              </a:r>
              <a:endParaRPr lang="zh-CN" altLang="en-US" sz="2400" b="1" dirty="0">
                <a:solidFill>
                  <a:schemeClr val="bg1">
                    <a:lumMod val="75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CC4C8ED8-77D2-452E-9488-3E33DED2D2E9}"/>
              </a:ext>
            </a:extLst>
          </p:cNvPr>
          <p:cNvGrpSpPr/>
          <p:nvPr/>
        </p:nvGrpSpPr>
        <p:grpSpPr>
          <a:xfrm>
            <a:off x="1441737" y="4366817"/>
            <a:ext cx="7028216" cy="512534"/>
            <a:chOff x="2755530" y="3695748"/>
            <a:chExt cx="6352626" cy="512534"/>
          </a:xfrm>
        </p:grpSpPr>
        <p:sp>
          <p:nvSpPr>
            <p:cNvPr id="21" name="矩形: 圆角 20">
              <a:extLst>
                <a:ext uri="{FF2B5EF4-FFF2-40B4-BE49-F238E27FC236}">
                  <a16:creationId xmlns:a16="http://schemas.microsoft.com/office/drawing/2014/main" id="{7FEABC54-61B0-485B-9971-3D08B2195B86}"/>
                </a:ext>
              </a:extLst>
            </p:cNvPr>
            <p:cNvSpPr/>
            <p:nvPr/>
          </p:nvSpPr>
          <p:spPr>
            <a:xfrm>
              <a:off x="2755530" y="3695748"/>
              <a:ext cx="592145" cy="501848"/>
            </a:xfrm>
            <a:prstGeom prst="roundRect">
              <a:avLst>
                <a:gd name="adj" fmla="val 14857"/>
              </a:avLst>
            </a:prstGeom>
            <a:solidFill>
              <a:schemeClr val="accent1"/>
            </a:solidFill>
            <a:ln>
              <a:noFill/>
            </a:ln>
            <a:effectLst>
              <a:outerShdw blurRad="190500" dist="50800" dir="5400000" sx="101000" sy="101000" algn="ctr" rotWithShape="0">
                <a:schemeClr val="accent1">
                  <a:alpha val="32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spAutoFit/>
            </a:bodyPr>
            <a:lstStyle/>
            <a:p>
              <a:pPr algn="ctr"/>
              <a:r>
                <a:rPr lang="en-US" altLang="zh-CN" sz="2400" b="1" dirty="0">
                  <a:latin typeface="Calibri" panose="020F0502020204030204" pitchFamily="34" charset="0"/>
                  <a:ea typeface="等线" panose="02010600030101010101" pitchFamily="2" charset="-122"/>
                </a:rPr>
                <a:t>04</a:t>
              </a:r>
              <a:endParaRPr lang="zh-CN" altLang="en-US" sz="3000" b="1" dirty="0">
                <a:latin typeface="Calibri" panose="020F0502020204030204" pitchFamily="34" charset="0"/>
                <a:ea typeface="等线" panose="02010600030101010101" pitchFamily="2" charset="-122"/>
              </a:endParaRPr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4763CA67-D049-4BB7-88C7-9F671948BC4B}"/>
                </a:ext>
              </a:extLst>
            </p:cNvPr>
            <p:cNvSpPr txBox="1"/>
            <p:nvPr/>
          </p:nvSpPr>
          <p:spPr>
            <a:xfrm>
              <a:off x="3429702" y="3746617"/>
              <a:ext cx="567845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chemeClr val="bg1">
                      <a:lumMod val="75000"/>
                    </a:schemeClr>
                  </a:solidFill>
                  <a:latin typeface="STXinwei" panose="02010800040101010101" pitchFamily="2" charset="-122"/>
                  <a:ea typeface="STXinwei" panose="02010800040101010101" pitchFamily="2" charset="-122"/>
                </a:rPr>
                <a:t>First experiments of Nh at IMP</a:t>
              </a:r>
              <a:endParaRPr lang="zh-CN" altLang="en-US" sz="2400" b="1" dirty="0">
                <a:solidFill>
                  <a:schemeClr val="bg1">
                    <a:lumMod val="75000"/>
                  </a:schemeClr>
                </a:solidFill>
                <a:latin typeface="STXinwei" panose="02010800040101010101" pitchFamily="2" charset="-122"/>
                <a:ea typeface="STXinwei" panose="0201080004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73159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蓝色​​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ont">
      <a:majorFont>
        <a:latin typeface="Calibri Light"/>
        <a:ea typeface="等线 Light"/>
        <a:cs typeface=""/>
      </a:majorFont>
      <a:minorFont>
        <a:latin typeface="Calibri"/>
        <a:ea typeface="等线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18382</TotalTime>
  <Words>2696</Words>
  <Application>Microsoft Office PowerPoint</Application>
  <PresentationFormat>全屏显示(4:3)</PresentationFormat>
  <Paragraphs>651</Paragraphs>
  <Slides>46</Slides>
  <Notes>6</Notes>
  <HiddenSlides>0</HiddenSlides>
  <MMClips>0</MMClips>
  <ScaleCrop>false</ScaleCrop>
  <HeadingPairs>
    <vt:vector size="6" baseType="variant">
      <vt:variant>
        <vt:lpstr>已用的字体</vt:lpstr>
      </vt:variant>
      <vt:variant>
        <vt:i4>23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46</vt:i4>
      </vt:variant>
    </vt:vector>
  </HeadingPairs>
  <TitlesOfParts>
    <vt:vector size="71" baseType="lpstr">
      <vt:lpstr>CharisSIL-Italic</vt:lpstr>
      <vt:lpstr>HGPGothicE</vt:lpstr>
      <vt:lpstr>Yu Mincho Light</vt:lpstr>
      <vt:lpstr>等线</vt:lpstr>
      <vt:lpstr>等线 Light</vt:lpstr>
      <vt:lpstr>STXinwei</vt:lpstr>
      <vt:lpstr>STXingkai</vt:lpstr>
      <vt:lpstr>楷体</vt:lpstr>
      <vt:lpstr>宋体</vt:lpstr>
      <vt:lpstr>微软雅黑</vt:lpstr>
      <vt:lpstr>Arial</vt:lpstr>
      <vt:lpstr>Bahnschrift Condensed</vt:lpstr>
      <vt:lpstr>Book Antiqua</vt:lpstr>
      <vt:lpstr>Calibri</vt:lpstr>
      <vt:lpstr>Calibri Light</vt:lpstr>
      <vt:lpstr>Cambria Math</vt:lpstr>
      <vt:lpstr>Comic Sans MS</vt:lpstr>
      <vt:lpstr>Georgia</vt:lpstr>
      <vt:lpstr>Segoe UI</vt:lpstr>
      <vt:lpstr>Segoe UI Variable Text</vt:lpstr>
      <vt:lpstr>Times</vt:lpstr>
      <vt:lpstr>Times New Roman</vt:lpstr>
      <vt:lpstr>Wingdings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DELL</dc:creator>
  <cp:lastModifiedBy>630Meeting</cp:lastModifiedBy>
  <cp:revision>1147</cp:revision>
  <dcterms:created xsi:type="dcterms:W3CDTF">2023-09-25T01:04:06Z</dcterms:created>
  <dcterms:modified xsi:type="dcterms:W3CDTF">2024-11-20T14:48:10Z</dcterms:modified>
</cp:coreProperties>
</file>