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9" r:id="rId3"/>
    <p:sldId id="292" r:id="rId4"/>
    <p:sldId id="319" r:id="rId5"/>
    <p:sldId id="268" r:id="rId6"/>
    <p:sldId id="336" r:id="rId7"/>
    <p:sldId id="323" r:id="rId8"/>
    <p:sldId id="325" r:id="rId9"/>
    <p:sldId id="327" r:id="rId10"/>
    <p:sldId id="338" r:id="rId11"/>
    <p:sldId id="339" r:id="rId12"/>
    <p:sldId id="341" r:id="rId13"/>
    <p:sldId id="322" r:id="rId14"/>
    <p:sldId id="343" r:id="rId15"/>
    <p:sldId id="342" r:id="rId16"/>
    <p:sldId id="330" r:id="rId17"/>
    <p:sldId id="344" r:id="rId18"/>
    <p:sldId id="345" r:id="rId19"/>
    <p:sldId id="335" r:id="rId20"/>
    <p:sldId id="340" r:id="rId21"/>
    <p:sldId id="303" r:id="rId22"/>
    <p:sldId id="337" r:id="rId23"/>
    <p:sldId id="316" r:id="rId24"/>
    <p:sldId id="332" r:id="rId25"/>
    <p:sldId id="33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A941E-D5DF-4327-B34A-A0A524D9445C}">
          <p14:sldIdLst>
            <p14:sldId id="256"/>
            <p14:sldId id="269"/>
            <p14:sldId id="292"/>
            <p14:sldId id="319"/>
            <p14:sldId id="268"/>
            <p14:sldId id="336"/>
            <p14:sldId id="323"/>
            <p14:sldId id="325"/>
            <p14:sldId id="327"/>
            <p14:sldId id="338"/>
            <p14:sldId id="339"/>
            <p14:sldId id="341"/>
            <p14:sldId id="322"/>
            <p14:sldId id="343"/>
            <p14:sldId id="342"/>
            <p14:sldId id="330"/>
            <p14:sldId id="344"/>
            <p14:sldId id="345"/>
            <p14:sldId id="335"/>
            <p14:sldId id="340"/>
            <p14:sldId id="303"/>
            <p14:sldId id="337"/>
            <p14:sldId id="316"/>
            <p14:sldId id="332"/>
            <p14:sldId id="3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3633" autoAdjust="0"/>
  </p:normalViewPr>
  <p:slideViewPr>
    <p:cSldViewPr snapToGrid="0">
      <p:cViewPr varScale="1">
        <p:scale>
          <a:sx n="80" d="100"/>
          <a:sy n="80" d="100"/>
        </p:scale>
        <p:origin x="619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4ABB2-D28A-4B80-A1A1-0A96A09AAEF0}" type="datetimeFigureOut">
              <a:rPr lang="ru-RU" smtClean="0"/>
              <a:pPr/>
              <a:t>21.11.2024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A108E-9E04-4779-98A1-43174525EE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619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344e67d91e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344e67d91e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1:notes"/>
          <p:cNvSpPr txBox="1">
            <a:spLocks noGrp="1"/>
          </p:cNvSpPr>
          <p:nvPr>
            <p:ph type="sldNum" idx="12"/>
          </p:nvPr>
        </p:nvSpPr>
        <p:spPr>
          <a:xfrm>
            <a:off x="3881208" y="8686471"/>
            <a:ext cx="2963700" cy="4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nos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nos"/>
                <a:buNone/>
              </a:pPr>
              <a:t>21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95325"/>
            <a:ext cx="6089650" cy="34258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512" y="4343236"/>
            <a:ext cx="5484300" cy="4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609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343debdb06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343debdb06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44e67d91e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1344e67d9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4496B-051B-2A24-9DC9-6C1EBCB67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1F2B12-30EF-B727-1CB5-F28BB26A6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CE7EC2-FC86-FA8B-5A7A-8077A859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19A24-A46A-6F07-4872-92921F88A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5248C5-3228-1CB5-1335-628F57410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51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67F4-024E-31B6-5928-0D5A111C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0AB87-11B2-EA40-C329-FA3A2CCA4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0EB80E-F05E-63F1-D362-8C917623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463DC-5884-99B5-7FDF-C6488E7B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4E0E54-FDE6-B007-ACF6-BAD61198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64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918BA0-38E0-E9FD-7B5F-1DA88EDA1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95040A-77DF-C682-BF68-02AFAAA3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4597C-E44E-07B1-3F83-56A06BFEB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636A30-4395-DAA7-6241-C86A930B6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110F46-EF6F-8917-5DB0-A27E1BFA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06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11460400" y="6333200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850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ED1EE-8039-379C-3F09-2FC6C2E18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2D80AD-C6DA-DA5A-FC70-935DA48D0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928FF4-5C0B-47D0-4BDF-642BF56F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855FD4-C474-869F-168A-06183B20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E62B08-E21A-9E30-6695-600D8FCCD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 sz="2400"/>
            </a:lvl1pPr>
          </a:lstStyle>
          <a:p>
            <a:fld id="{13611336-6494-44E0-9E04-897B2D9B43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76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F2110D-5AF7-897B-4BB5-C19813476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68FDD5-46B5-67FB-A717-207F4E71E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32D00E-10C8-69A8-DBB4-38B8AF21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052567-C57D-6E02-1230-DE4D03B1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7FE88F-85BE-AF82-528E-80573B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01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9B7CA-1970-9263-DB12-1EE6007F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CBEA8-4AE4-C76D-5DAD-4B87D299E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28D254-D350-7746-2E2B-0F43F30D0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F7F76-AE9E-CA11-AEA2-6E88B886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BFC2EA-6F50-C56C-5E1B-45B70892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898DD7-E927-9D55-FC14-386C04FD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420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6FB11-E239-E3A4-D1ED-284721C2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D302CC-C1DD-20B0-FFEC-2A6AA8F93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A36B44-6A64-8947-0B3D-CADBEE9CD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FF90F3A-1048-7BFB-DA43-4C2CC2AD9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C2F3E83-6A1C-6768-1EDA-8333246A0D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AFF70E-1609-E226-7BB4-0D6207987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05E15-0E21-1243-FE26-996D9B884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A79AFA5-E3AA-E4B1-02A3-41E3EB591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12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71CA7-7EFA-AE89-40B7-7AA42D55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C822D5D-80FA-7A2A-92D5-14F2ACE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B30D74-C369-9A1A-2110-9F2766EAE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13E460-5424-CB7A-C9DB-F75E8DEA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81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9F8C5E0-EF05-F76E-EDB5-A762818C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232E50-B823-8C08-B87D-56C30F1A4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66B8C3-B7E1-9E6C-6661-83B312CB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D3C8B1-CEF1-519B-FBA7-0C26EBDC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CEA81D-2225-365A-9675-085DE199A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A747BA-3FA8-388B-7570-B06C74B32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8BAAF6-B397-9E20-3470-4917D99A8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4039BE-295B-406A-2480-A4EA7EDFC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618904-7A75-6C2E-D3C5-28DC470B3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241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B6DE9-2ED3-400F-CE0A-5A6D5D21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C955FC-2859-875F-96B8-B1D5A1739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506A9D-4D8F-5E1F-9F86-E5276A2F7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C0B361-FD11-481A-BFFC-EA6CEB9AC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1065B6-5562-993E-65F5-DB25CC3BB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EB20AE-F113-EAB2-A95C-8BE7B395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61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9DFB96-FE9F-0FD3-1693-8866B328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A2E467-B034-EC34-0BC7-E181320D4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F4AF77-17D6-2CB0-999A-7716DF55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D47A5A-E9C9-50C5-D54B-FDCA6FA43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06641-FC8B-DBE1-1671-2E8A84576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1336-6494-44E0-9E04-897B2D9B436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35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0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EC956-AAAB-9A72-5EA8-A94AC7056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560" y="2734585"/>
            <a:ext cx="10852880" cy="982766"/>
          </a:xfrm>
        </p:spPr>
        <p:txBody>
          <a:bodyPr>
            <a:normAutofit/>
          </a:bodyPr>
          <a:lstStyle/>
          <a:p>
            <a:r>
              <a:rPr lang="en-US" sz="3200" spc="15" dirty="0">
                <a:solidFill>
                  <a:srgbClr val="000000"/>
                </a:solidFill>
                <a:effectLst/>
                <a:latin typeface="+mn-lt"/>
                <a:ea typeface="Arial Unicode MS"/>
              </a:rPr>
              <a:t>SC-Recoil separator GASSOL. The first step of fast chemistry</a:t>
            </a:r>
            <a:endParaRPr lang="ru-RU" sz="800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0C04DC-A674-0E01-225B-4196090D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679EA32E-9D78-F642-2420-1365A53ED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6693"/>
            <a:ext cx="9144000" cy="856840"/>
          </a:xfrm>
        </p:spPr>
        <p:txBody>
          <a:bodyPr>
            <a:noAutofit/>
          </a:bodyPr>
          <a:lstStyle/>
          <a:p>
            <a:r>
              <a:rPr lang="en-US" sz="2000" dirty="0"/>
              <a:t>Solovyev Dmitriy</a:t>
            </a:r>
          </a:p>
          <a:p>
            <a:r>
              <a:rPr lang="en-US" sz="2000" dirty="0"/>
              <a:t>FLNR JINR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92558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11583-E3A3-8EEA-75C3-E8B259C22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754743"/>
          </a:xfrm>
        </p:spPr>
        <p:txBody>
          <a:bodyPr/>
          <a:lstStyle/>
          <a:p>
            <a:r>
              <a:rPr lang="en-US" dirty="0"/>
              <a:t>Background problem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2CFF24-8553-3147-5C51-4EAB4106D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69187"/>
            <a:ext cx="10515600" cy="3145738"/>
          </a:xfrm>
        </p:spPr>
        <p:txBody>
          <a:bodyPr>
            <a:normAutofit/>
          </a:bodyPr>
          <a:lstStyle/>
          <a:p>
            <a:r>
              <a:rPr lang="en-US" dirty="0"/>
              <a:t>We can’t estimate the background – to many processes and to many uncertainties in them</a:t>
            </a:r>
          </a:p>
          <a:p>
            <a:r>
              <a:rPr lang="en-US" dirty="0"/>
              <a:t>Data from SOLITAIRE: reaction </a:t>
            </a:r>
            <a:r>
              <a:rPr lang="ru-RU" sz="2800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30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Si+</a:t>
            </a:r>
            <a:r>
              <a:rPr lang="ru-RU" sz="2800" baseline="30000" dirty="0">
                <a:solidFill>
                  <a:schemeClr val="dk1"/>
                </a:solidFill>
                <a:highlight>
                  <a:srgbClr val="FFFFFF"/>
                </a:highlight>
              </a:rPr>
              <a:t>186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W</a:t>
            </a:r>
            <a:r>
              <a:rPr lang="en-US" sz="2800" dirty="0">
                <a:solidFill>
                  <a:schemeClr val="dk1"/>
                </a:solidFill>
                <a:highlight>
                  <a:srgbClr val="FFFFFF"/>
                </a:highlight>
              </a:rPr>
              <a:t>, beam intensity </a:t>
            </a:r>
            <a:r>
              <a:rPr lang="ru-RU" sz="2800" dirty="0">
                <a:solidFill>
                  <a:schemeClr val="dk1"/>
                </a:solidFill>
              </a:rPr>
              <a:t>10</a:t>
            </a:r>
            <a:r>
              <a:rPr lang="ru-RU" sz="2800" baseline="30000" dirty="0">
                <a:solidFill>
                  <a:schemeClr val="dk1"/>
                </a:solidFill>
              </a:rPr>
              <a:t>8</a:t>
            </a:r>
            <a:r>
              <a:rPr lang="ru-RU" sz="2800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ions</a:t>
            </a:r>
            <a:r>
              <a:rPr lang="ru-RU" sz="2800" dirty="0">
                <a:solidFill>
                  <a:schemeClr val="dk1"/>
                </a:solidFill>
              </a:rPr>
              <a:t>/</a:t>
            </a:r>
            <a:r>
              <a:rPr lang="en-US" dirty="0">
                <a:solidFill>
                  <a:schemeClr val="dk1"/>
                </a:solidFill>
              </a:rPr>
              <a:t>s,</a:t>
            </a:r>
            <a:r>
              <a:rPr lang="ru-RU" sz="2800" dirty="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background is about </a:t>
            </a:r>
            <a:r>
              <a:rPr lang="ru-RU" sz="2800" dirty="0">
                <a:solidFill>
                  <a:schemeClr val="dk1"/>
                </a:solidFill>
              </a:rPr>
              <a:t>100 </a:t>
            </a:r>
            <a:r>
              <a:rPr lang="en-US" sz="2800" dirty="0">
                <a:solidFill>
                  <a:schemeClr val="dk1"/>
                </a:solidFill>
              </a:rPr>
              <a:t>events</a:t>
            </a:r>
            <a:r>
              <a:rPr lang="ru-RU" sz="2800" dirty="0">
                <a:solidFill>
                  <a:schemeClr val="dk1"/>
                </a:solidFill>
              </a:rPr>
              <a:t>/</a:t>
            </a:r>
            <a:r>
              <a:rPr lang="en-US" dirty="0">
                <a:solidFill>
                  <a:schemeClr val="dk1"/>
                </a:solidFill>
              </a:rPr>
              <a:t>s 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</a:rPr>
              <a:t>in</a:t>
            </a:r>
            <a:r>
              <a:rPr lang="ru-RU" sz="2800" dirty="0">
                <a:solidFill>
                  <a:schemeClr val="dk1"/>
                </a:solidFill>
              </a:rPr>
              <a:t> 1 </a:t>
            </a:r>
            <a:r>
              <a:rPr lang="en-US" sz="2800" dirty="0">
                <a:solidFill>
                  <a:schemeClr val="dk1"/>
                </a:solidFill>
              </a:rPr>
              <a:t>cm radius of focal plane</a:t>
            </a:r>
            <a:r>
              <a:rPr lang="en-US" dirty="0">
                <a:solidFill>
                  <a:schemeClr val="dk1"/>
                </a:solidFill>
              </a:rPr>
              <a:t>, </a:t>
            </a:r>
            <a:r>
              <a:rPr lang="en-US" b="1" u="sng" dirty="0">
                <a:solidFill>
                  <a:schemeClr val="dk1"/>
                </a:solidFill>
              </a:rPr>
              <a:t>mainly beam particles</a:t>
            </a:r>
            <a:r>
              <a:rPr lang="ru-RU" sz="2800" b="1" u="sng" dirty="0">
                <a:solidFill>
                  <a:schemeClr val="dk1"/>
                </a:solidFill>
              </a:rPr>
              <a:t> </a:t>
            </a:r>
            <a:endParaRPr lang="en-US" sz="2800" b="1" u="sng" dirty="0">
              <a:solidFill>
                <a:schemeClr val="dk1"/>
              </a:solidFill>
            </a:endParaRPr>
          </a:p>
          <a:p>
            <a:r>
              <a:rPr lang="en-US" sz="2800" dirty="0">
                <a:solidFill>
                  <a:schemeClr val="dk1"/>
                </a:solidFill>
              </a:rPr>
              <a:t>Extrapolating to our beam intensity  - </a:t>
            </a:r>
            <a:r>
              <a:rPr lang="ru-RU" sz="2800" b="1" dirty="0">
                <a:solidFill>
                  <a:schemeClr val="dk1"/>
                </a:solidFill>
              </a:rPr>
              <a:t>6*10</a:t>
            </a:r>
            <a:r>
              <a:rPr lang="ru-RU" sz="2800" b="1" baseline="30000" dirty="0">
                <a:solidFill>
                  <a:schemeClr val="dk1"/>
                </a:solidFill>
              </a:rPr>
              <a:t>13</a:t>
            </a:r>
            <a:r>
              <a:rPr lang="ru-RU" sz="2800" b="1" dirty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ions</a:t>
            </a:r>
            <a:r>
              <a:rPr lang="ru-RU" sz="2800" b="1" dirty="0">
                <a:solidFill>
                  <a:schemeClr val="dk1"/>
                </a:solidFill>
              </a:rPr>
              <a:t>/</a:t>
            </a:r>
            <a:r>
              <a:rPr lang="en-US" b="1" dirty="0">
                <a:solidFill>
                  <a:schemeClr val="dk1"/>
                </a:solidFill>
              </a:rPr>
              <a:t>s</a:t>
            </a:r>
            <a:r>
              <a:rPr lang="ru-RU" sz="2800" b="1" dirty="0">
                <a:solidFill>
                  <a:schemeClr val="dk1"/>
                </a:solidFill>
              </a:rPr>
              <a:t> (~ 10 </a:t>
            </a:r>
            <a:r>
              <a:rPr lang="en-US" sz="2800" b="1" dirty="0" err="1">
                <a:solidFill>
                  <a:schemeClr val="dk1"/>
                </a:solidFill>
              </a:rPr>
              <a:t>ppA</a:t>
            </a:r>
            <a:r>
              <a:rPr lang="ru-RU" sz="2800" b="1" dirty="0">
                <a:solidFill>
                  <a:schemeClr val="dk1"/>
                </a:solidFill>
              </a:rPr>
              <a:t>) </a:t>
            </a:r>
            <a:r>
              <a:rPr lang="ru-RU" sz="2800" dirty="0">
                <a:solidFill>
                  <a:schemeClr val="dk1"/>
                </a:solidFill>
              </a:rPr>
              <a:t> </a:t>
            </a:r>
            <a:r>
              <a:rPr lang="en-US" sz="2800" dirty="0">
                <a:solidFill>
                  <a:schemeClr val="dk1"/>
                </a:solidFill>
              </a:rPr>
              <a:t>we can expect about </a:t>
            </a:r>
            <a:r>
              <a:rPr lang="ru-RU" sz="2800" b="1" dirty="0">
                <a:solidFill>
                  <a:schemeClr val="dk1"/>
                </a:solidFill>
              </a:rPr>
              <a:t>6*10</a:t>
            </a:r>
            <a:r>
              <a:rPr lang="ru-RU" sz="2800" b="1" baseline="30000" dirty="0">
                <a:solidFill>
                  <a:schemeClr val="dk1"/>
                </a:solidFill>
              </a:rPr>
              <a:t>7</a:t>
            </a:r>
            <a:r>
              <a:rPr lang="ru-RU" sz="2800" b="1" dirty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ions</a:t>
            </a:r>
            <a:r>
              <a:rPr lang="ru-RU" sz="2800" b="1" dirty="0">
                <a:solidFill>
                  <a:schemeClr val="dk1"/>
                </a:solidFill>
              </a:rPr>
              <a:t>/</a:t>
            </a:r>
            <a:r>
              <a:rPr lang="en-US" b="1" dirty="0">
                <a:solidFill>
                  <a:schemeClr val="dk1"/>
                </a:solidFill>
              </a:rPr>
              <a:t>s</a:t>
            </a:r>
            <a:r>
              <a:rPr lang="ru-RU" sz="2800" dirty="0">
                <a:solidFill>
                  <a:schemeClr val="dk1"/>
                </a:solidFill>
              </a:rPr>
              <a:t>  </a:t>
            </a:r>
            <a:r>
              <a:rPr lang="en-US" sz="2800" dirty="0">
                <a:solidFill>
                  <a:schemeClr val="dk1"/>
                </a:solidFill>
              </a:rPr>
              <a:t>in</a:t>
            </a:r>
            <a:r>
              <a:rPr lang="ru-RU" sz="2800" dirty="0">
                <a:solidFill>
                  <a:schemeClr val="dk1"/>
                </a:solidFill>
              </a:rPr>
              <a:t> 1 </a:t>
            </a:r>
            <a:r>
              <a:rPr lang="en-US" sz="2800" dirty="0">
                <a:solidFill>
                  <a:schemeClr val="dk1"/>
                </a:solidFill>
              </a:rPr>
              <a:t>cm RTC</a:t>
            </a:r>
            <a:r>
              <a:rPr lang="ru-RU" sz="2800" dirty="0">
                <a:solidFill>
                  <a:schemeClr val="dk1"/>
                </a:solidFill>
              </a:rPr>
              <a:t>.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353B5CD-976D-FBC6-9332-52746355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590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FE880B-0C75-9F58-8585-5EC6DEF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877291"/>
          </a:xfrm>
        </p:spPr>
        <p:txBody>
          <a:bodyPr/>
          <a:lstStyle/>
          <a:p>
            <a:r>
              <a:rPr lang="en-US" dirty="0"/>
              <a:t>Additional suppression system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9909EE4-C180-5410-ACB9-AC306DA35D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95546"/>
                <a:ext cx="5920033" cy="270109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In solenoid field charged particles rotate around solenoid axes with frequency </a:t>
                </a:r>
                <a14:m>
                  <m:oMath xmlns:m="http://schemas.openxmlformats.org/officeDocument/2006/math">
                    <m:r>
                      <a:rPr lang="ru-RU" sz="280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𝜔</m:t>
                    </m:r>
                    <m:r>
                      <a:rPr 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ru-RU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𝑞𝐵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  <m:r>
                      <a:rPr lang="ru-RU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800" dirty="0">
                  <a:solidFill>
                    <a:schemeClr val="dk1"/>
                  </a:solidFill>
                </a:endParaRPr>
              </a:p>
              <a:p>
                <a:r>
                  <a:rPr lang="en-US" dirty="0">
                    <a:solidFill>
                      <a:schemeClr val="dk1"/>
                    </a:solidFill>
                  </a:rPr>
                  <a:t>Particles with same </a:t>
                </a:r>
                <a14:m>
                  <m:oMath xmlns:m="http://schemas.openxmlformats.org/officeDocument/2006/math">
                    <m:r>
                      <a:rPr lang="ar-AE" sz="28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m:rPr>
                        <m:sty m:val="p"/>
                      </m:rPr>
                      <a:rPr lang="el-GR" sz="2800">
                        <a:latin typeface="Cambria Math" panose="02040503050406030204" pitchFamily="18" charset="0"/>
                      </a:rPr>
                      <m:t>ρ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 will rotate on the same angle on some distance Z</a:t>
                </a:r>
                <a:endParaRPr lang="en-US" sz="2800" dirty="0">
                  <a:solidFill>
                    <a:schemeClr val="dk1"/>
                  </a:solidFill>
                </a:endParaRP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9909EE4-C180-5410-ACB9-AC306DA35D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95546"/>
                <a:ext cx="5920033" cy="2701094"/>
              </a:xfrm>
              <a:blipFill>
                <a:blip r:embed="rId2"/>
                <a:stretch>
                  <a:fillRect l="-1854" t="-5192" b="-6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58416DE-FA29-3798-3CD0-16B9F795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11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4A2D57-EAE0-756A-529B-E40DC46E8D3A}"/>
                  </a:ext>
                </a:extLst>
              </p:cNvPr>
              <p:cNvSpPr txBox="1"/>
              <p:nvPr/>
            </p:nvSpPr>
            <p:spPr>
              <a:xfrm>
                <a:off x="-76789" y="3561354"/>
                <a:ext cx="6264110" cy="10544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spcBef>
                    <a:spcPts val="1600"/>
                  </a:spcBef>
                  <a:spcAft>
                    <a:spcPts val="1600"/>
                  </a:spcAft>
                  <a:buSzPts val="688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AE" sz="2400" i="1" smtClean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ar-AE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ar-AE" sz="24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𝑚𝑣𝑐𝑜𝑠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ar-AE" sz="2400" i="1">
                          <a:latin typeface="Cambria Math" panose="02040503050406030204" pitchFamily="18" charset="0"/>
                        </a:rPr>
                        <m:t>≈ </m:t>
                      </m:r>
                      <m:f>
                        <m:f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𝑞𝐵𝑍</m:t>
                          </m:r>
                        </m:num>
                        <m:den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𝑚𝑣</m:t>
                          </m:r>
                        </m:den>
                      </m:f>
                      <m:r>
                        <a:rPr lang="ar-AE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𝐵𝑍</m:t>
                          </m:r>
                        </m:num>
                        <m:den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ar-AE" sz="24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m:rPr>
                              <m:sty m:val="p"/>
                            </m:rPr>
                            <a:rPr lang="el-GR" sz="2400">
                              <a:latin typeface="Cambria Math" panose="02040503050406030204" pitchFamily="18" charset="0"/>
                            </a:rPr>
                            <m:t>ρ</m:t>
                          </m:r>
                          <m:r>
                            <a:rPr lang="el-GR" sz="240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ar-AE" sz="24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4A2D57-EAE0-756A-529B-E40DC46E8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789" y="3561354"/>
                <a:ext cx="6264110" cy="10544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92E5AA-EFA6-D625-105D-21AAFE0E8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 r="40840"/>
          <a:stretch/>
        </p:blipFill>
        <p:spPr>
          <a:xfrm>
            <a:off x="7371972" y="94461"/>
            <a:ext cx="4738748" cy="3162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F8C1D1-B9A6-F648-FC17-E43335F92262}"/>
              </a:ext>
            </a:extLst>
          </p:cNvPr>
          <p:cNvSpPr txBox="1"/>
          <p:nvPr/>
        </p:nvSpPr>
        <p:spPr>
          <a:xfrm>
            <a:off x="8764350" y="3151388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287</a:t>
            </a:r>
            <a:r>
              <a:rPr lang="en-US" dirty="0"/>
              <a:t>Fl angular trajectories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27B3D-FFF8-669E-2C4B-073E6931BFF8}"/>
              </a:ext>
            </a:extLst>
          </p:cNvPr>
          <p:cNvSpPr txBox="1"/>
          <p:nvPr/>
        </p:nvSpPr>
        <p:spPr>
          <a:xfrm>
            <a:off x="7768104" y="6485096"/>
            <a:ext cx="3668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287</a:t>
            </a:r>
            <a:r>
              <a:rPr lang="en-US" dirty="0"/>
              <a:t>Fl angle of rotation for Z = 500 mm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8EA1BA-8201-A832-E782-945D78B944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2" t="9612"/>
          <a:stretch/>
        </p:blipFill>
        <p:spPr>
          <a:xfrm>
            <a:off x="7943289" y="3465030"/>
            <a:ext cx="3278209" cy="30409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2AC264-FDD7-C7A2-0284-2B8E5578FCAF}"/>
              </a:ext>
            </a:extLst>
          </p:cNvPr>
          <p:cNvSpPr txBox="1"/>
          <p:nvPr/>
        </p:nvSpPr>
        <p:spPr>
          <a:xfrm>
            <a:off x="0" y="4596760"/>
            <a:ext cx="577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Based on this, we can create and additional suppression system and put it in the center of GASSOL </a:t>
            </a:r>
            <a:endParaRPr lang="ru-RU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474AE-9E09-4F98-C430-8F881E55D484}"/>
              </a:ext>
            </a:extLst>
          </p:cNvPr>
          <p:cNvSpPr txBox="1"/>
          <p:nvPr/>
        </p:nvSpPr>
        <p:spPr>
          <a:xfrm>
            <a:off x="3425512" y="1700608"/>
            <a:ext cx="39166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Kumar, V. (2009). Understanding the focusing of charged particle beams in a solenoid magnetic field. </a:t>
            </a:r>
          </a:p>
        </p:txBody>
      </p:sp>
    </p:spTree>
    <p:extLst>
      <p:ext uri="{BB962C8B-B14F-4D97-AF65-F5344CB8AC3E}">
        <p14:creationId xmlns:p14="http://schemas.microsoft.com/office/powerpoint/2010/main" val="152328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E7B6C-67EC-03CF-7082-011F6FA07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3440"/>
          </a:xfrm>
        </p:spPr>
        <p:txBody>
          <a:bodyPr/>
          <a:lstStyle/>
          <a:p>
            <a:r>
              <a:rPr lang="en-US" dirty="0"/>
              <a:t>Static turbine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8C4AB9-99E4-473F-342F-4F7EA1AA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81761"/>
            <a:ext cx="5831840" cy="457417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A087-9ECC-DE39-5604-9A35835B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7" name="Google Shape;113;p7">
            <a:extLst>
              <a:ext uri="{FF2B5EF4-FFF2-40B4-BE49-F238E27FC236}">
                <a16:creationId xmlns:a16="http://schemas.microsoft.com/office/drawing/2014/main" id="{16A0EB8B-FFEF-DFF1-E1A2-A0C4BFDC6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8046" t="18038" r="21033" b="18027"/>
          <a:stretch/>
        </p:blipFill>
        <p:spPr>
          <a:xfrm>
            <a:off x="6715760" y="1604533"/>
            <a:ext cx="5476240" cy="35364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994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36CD5-5C49-CC17-A287-D292DAEF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414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Background analysis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2CE0499-68CB-91BB-D825-86604666BE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89346" y="701229"/>
                <a:ext cx="4360734" cy="4683572"/>
              </a:xfrm>
            </p:spPr>
            <p:txBody>
              <a:bodyPr>
                <a:noAutofit/>
              </a:bodyPr>
              <a:lstStyle/>
              <a:p>
                <a:pPr algn="just"/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Field is 5.9 T – optimal for Fl</a:t>
                </a:r>
              </a:p>
              <a:p>
                <a:pPr algn="just"/>
                <a:r>
                  <a:rPr lang="en-US" sz="2000" dirty="0">
                    <a:ea typeface="Times New Roman" panose="02020603050405020304" pitchFamily="18" charset="0"/>
                  </a:rPr>
                  <a:t> </a:t>
                </a:r>
                <a:r>
                  <a:rPr lang="en" sz="2000" dirty="0">
                    <a:solidFill>
                      <a:schemeClr val="dk1"/>
                    </a:solidFill>
                  </a:rPr>
                  <a:t>We change B</a:t>
                </a:r>
                <a:r>
                  <a:rPr lang="ru-RU" sz="2000" dirty="0">
                    <a:ea typeface="Times New Roman" panose="02020603050405020304" pitchFamily="18" charset="0"/>
                  </a:rPr>
                  <a:t>ρ</a:t>
                </a:r>
                <a:r>
                  <a:rPr lang="en" sz="2000" dirty="0">
                    <a:solidFill>
                      <a:schemeClr val="dk1"/>
                    </a:solidFill>
                  </a:rPr>
                  <a:t> of particle  from 0.005 до 3 Т*m:  </a:t>
                </a:r>
                <a:r>
                  <a:rPr lang="en-US" sz="2000" dirty="0">
                    <a:solidFill>
                      <a:schemeClr val="dk1"/>
                    </a:solidFill>
                  </a:rPr>
                  <a:t>we want to understand which particles go in RTC</a:t>
                </a:r>
              </a:p>
              <a:p>
                <a:pPr algn="just"/>
                <a:r>
                  <a:rPr lang="en-US" sz="2000" dirty="0">
                    <a:solidFill>
                      <a:schemeClr val="dk1"/>
                    </a:solidFill>
                  </a:rPr>
                  <a:t>Similar calculation was done for DGFRS-2</a:t>
                </a:r>
                <a:endParaRPr lang="ru-RU" sz="2000" dirty="0">
                  <a:effectLst/>
                  <a:ea typeface="Times New Roman" panose="02020603050405020304" pitchFamily="18" charset="0"/>
                </a:endParaRPr>
              </a:p>
              <a:p>
                <a:pPr algn="just"/>
                <a:r>
                  <a:rPr lang="en-US" sz="2000" dirty="0">
                    <a:ea typeface="Times New Roman" panose="02020603050405020304" pitchFamily="18" charset="0"/>
                  </a:rPr>
                  <a:t>Transmission peak </a:t>
                </a:r>
                <a14:m>
                  <m:oMath xmlns:m="http://schemas.openxmlformats.org/officeDocument/2006/math">
                    <m:r>
                      <a:rPr lang="ru-RU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2.4 Т*</a:t>
                </a:r>
                <a:r>
                  <a:rPr lang="en-US" sz="2000" dirty="0">
                    <a:ea typeface="Times New Roman" panose="02020603050405020304" pitchFamily="18" charset="0"/>
                  </a:rPr>
                  <a:t>m</a:t>
                </a:r>
                <a:r>
                  <a:rPr lang="ru-RU" sz="2000" dirty="0">
                    <a:effectLst/>
                    <a:ea typeface="Times New Roman" panose="02020603050405020304" pitchFamily="18" charset="0"/>
                  </a:rPr>
                  <a:t> </a:t>
                </a:r>
                <a:r>
                  <a:rPr lang="en-US" sz="2000" dirty="0">
                    <a:effectLst/>
                    <a:ea typeface="Times New Roman" panose="02020603050405020304" pitchFamily="18" charset="0"/>
                  </a:rPr>
                  <a:t>still pretty wide</a:t>
                </a:r>
                <a:endParaRPr lang="en-US" sz="2000" dirty="0">
                  <a:ea typeface="Times New Roman" panose="02020603050405020304" pitchFamily="18" charset="0"/>
                </a:endParaRPr>
              </a:p>
              <a:p>
                <a:pPr algn="just"/>
                <a:r>
                  <a:rPr lang="en-US" sz="2000" dirty="0">
                    <a:ea typeface="Times New Roman" panose="02020603050405020304" pitchFamily="18" charset="0"/>
                  </a:rPr>
                  <a:t>Additional transmission peaks removed</a:t>
                </a:r>
              </a:p>
              <a:p>
                <a:pPr algn="just"/>
                <a:r>
                  <a:rPr lang="en-US" sz="2000" dirty="0">
                    <a:ea typeface="Times New Roman" panose="02020603050405020304" pitchFamily="18" charset="0"/>
                  </a:rPr>
                  <a:t>Only experiments will show is it enough</a:t>
                </a:r>
                <a:endParaRPr lang="ru-RU" sz="2000" dirty="0"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Текст 2">
                <a:extLst>
                  <a:ext uri="{FF2B5EF4-FFF2-40B4-BE49-F238E27FC236}">
                    <a16:creationId xmlns:a16="http://schemas.microsoft.com/office/drawing/2014/main" id="{D2CE0499-68CB-91BB-D825-86604666BE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9346" y="701229"/>
                <a:ext cx="4360734" cy="4683572"/>
              </a:xfrm>
              <a:blipFill>
                <a:blip r:embed="rId2"/>
                <a:stretch>
                  <a:fillRect r="-1399" b="-22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04DDD7-E1CE-AFE7-4C6A-7EDFBD73FD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F29841-6221-0BC7-5439-D65BFD7C3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081" y="534035"/>
            <a:ext cx="6824469" cy="4683572"/>
          </a:xfrm>
          <a:prstGeom prst="rect">
            <a:avLst/>
          </a:prstGeom>
        </p:spPr>
      </p:pic>
      <p:pic>
        <p:nvPicPr>
          <p:cNvPr id="9" name="Google Shape;95;p5">
            <a:extLst>
              <a:ext uri="{FF2B5EF4-FFF2-40B4-BE49-F238E27FC236}">
                <a16:creationId xmlns:a16="http://schemas.microsoft.com/office/drawing/2014/main" id="{5612ABF1-9C4A-73D4-AFFC-CEE60A67EB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9833" b="34722"/>
          <a:stretch/>
        </p:blipFill>
        <p:spPr>
          <a:xfrm>
            <a:off x="388801" y="5384801"/>
            <a:ext cx="11803199" cy="105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3354CE-709A-BF90-2C1F-EEF5A1961FCA}"/>
              </a:ext>
            </a:extLst>
          </p:cNvPr>
          <p:cNvSpPr txBox="1"/>
          <p:nvPr/>
        </p:nvSpPr>
        <p:spPr>
          <a:xfrm>
            <a:off x="2542540" y="6443901"/>
            <a:ext cx="6141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Aft>
                <a:spcPts val="1600"/>
              </a:spcAft>
              <a:buSzPts val="852"/>
              <a:buNone/>
            </a:pPr>
            <a:r>
              <a:rPr lang="en-US" sz="1800" dirty="0">
                <a:solidFill>
                  <a:schemeClr val="dk1"/>
                </a:solidFill>
              </a:rPr>
              <a:t>Simulation of</a:t>
            </a:r>
            <a:r>
              <a:rPr lang="ru-RU" sz="1800" dirty="0">
                <a:solidFill>
                  <a:schemeClr val="dk1"/>
                </a:solidFill>
              </a:rPr>
              <a:t> 100 </a:t>
            </a:r>
            <a:r>
              <a:rPr lang="en-US" dirty="0">
                <a:solidFill>
                  <a:schemeClr val="dk1"/>
                </a:solidFill>
              </a:rPr>
              <a:t>trajectories for</a:t>
            </a:r>
            <a:r>
              <a:rPr lang="ru-RU" sz="1800" dirty="0">
                <a:solidFill>
                  <a:schemeClr val="dk1"/>
                </a:solidFill>
              </a:rPr>
              <a:t> </a:t>
            </a:r>
            <a:r>
              <a:rPr lang="ru-RU" sz="1800" dirty="0" err="1">
                <a:solidFill>
                  <a:schemeClr val="dk1"/>
                </a:solidFill>
              </a:rPr>
              <a:t>B</a:t>
            </a:r>
            <a:r>
              <a:rPr lang="ru-RU" sz="1800" dirty="0" err="1">
                <a:ea typeface="Times New Roman" panose="02020603050405020304" pitchFamily="18" charset="0"/>
              </a:rPr>
              <a:t>ρ</a:t>
            </a:r>
            <a:r>
              <a:rPr lang="ru-RU" sz="1800" dirty="0">
                <a:solidFill>
                  <a:schemeClr val="dk1"/>
                </a:solidFill>
              </a:rPr>
              <a:t> = 0.6 T*м</a:t>
            </a:r>
          </a:p>
        </p:txBody>
      </p:sp>
    </p:spTree>
    <p:extLst>
      <p:ext uri="{BB962C8B-B14F-4D97-AF65-F5344CB8AC3E}">
        <p14:creationId xmlns:p14="http://schemas.microsoft.com/office/powerpoint/2010/main" val="2330498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FCC20-2EE0-4E6A-8052-9E48F34F1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Cold mass misalignment problem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8F1916-554B-4994-B931-CF0CB8DDC3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2876" y="613767"/>
            <a:ext cx="5233525" cy="6089266"/>
          </a:xfrm>
        </p:spPr>
        <p:txBody>
          <a:bodyPr/>
          <a:lstStyle/>
          <a:p>
            <a:pPr algn="just"/>
            <a:r>
              <a:rPr lang="en-US" dirty="0"/>
              <a:t>Cold mass will have some misalignment with iron yoke </a:t>
            </a:r>
          </a:p>
          <a:p>
            <a:pPr algn="just"/>
            <a:r>
              <a:rPr lang="en-US" dirty="0"/>
              <a:t>This will lead to field direction displacement</a:t>
            </a:r>
          </a:p>
          <a:p>
            <a:pPr algn="just"/>
            <a:r>
              <a:rPr lang="en-US" dirty="0"/>
              <a:t>As a consequence, ER will have some radial displacement on the focal plane</a:t>
            </a:r>
          </a:p>
          <a:p>
            <a:pPr algn="just"/>
            <a:r>
              <a:rPr lang="en-US" dirty="0"/>
              <a:t>Will be first tuned by aligning tension in tie rods</a:t>
            </a:r>
          </a:p>
          <a:p>
            <a:pPr algn="just"/>
            <a:r>
              <a:rPr lang="en-US" dirty="0"/>
              <a:t>Fine tuning – move magnet a bit around vacuum vessel!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0E5F54-43AE-4027-B243-2E256DA2ED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01B6F5-2CCF-430F-9722-922C2AEF8D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513" r="6198"/>
          <a:stretch/>
        </p:blipFill>
        <p:spPr>
          <a:xfrm>
            <a:off x="5233525" y="613767"/>
            <a:ext cx="6160151" cy="35884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9038E8-F373-4447-91EE-6FD3D23CE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577" y="4008151"/>
            <a:ext cx="3991024" cy="284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60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D1FB8-2D08-9B16-8BDB-7A1D95353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Status of GASSOL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E44555-F629-48D8-0949-FD1A31EF3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76" y="766167"/>
            <a:ext cx="5508950" cy="6349008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Magnet is being produced by XSMT company in Xian</a:t>
            </a:r>
          </a:p>
          <a:p>
            <a:pPr algn="just"/>
            <a:r>
              <a:rPr lang="en-US" dirty="0"/>
              <a:t>Cold mass has been assembled</a:t>
            </a:r>
          </a:p>
          <a:p>
            <a:pPr algn="just"/>
            <a:r>
              <a:rPr lang="en-US" dirty="0"/>
              <a:t>Delivery is planned on</a:t>
            </a:r>
            <a:r>
              <a:rPr lang="ru-RU" dirty="0"/>
              <a:t> </a:t>
            </a:r>
            <a:r>
              <a:rPr lang="en-US" dirty="0"/>
              <a:t>July, 2025</a:t>
            </a:r>
          </a:p>
          <a:p>
            <a:pPr algn="just"/>
            <a:r>
              <a:rPr lang="en-US" dirty="0"/>
              <a:t>Will be placed on DC-280 beam line</a:t>
            </a:r>
          </a:p>
          <a:p>
            <a:pPr algn="just"/>
            <a:r>
              <a:rPr lang="en-US" dirty="0"/>
              <a:t>Technical systems are under construction</a:t>
            </a:r>
          </a:p>
          <a:p>
            <a:pPr algn="just"/>
            <a:r>
              <a:rPr lang="en-US" dirty="0"/>
              <a:t>The testing procedure is developed and two detector assemblies are being produced</a:t>
            </a:r>
          </a:p>
          <a:p>
            <a:pPr algn="just"/>
            <a:r>
              <a:rPr lang="en-US" dirty="0"/>
              <a:t>Autumn 2025 – optimistically we can start test experiments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8CED67-2BE7-5E76-C441-FFC70E21EA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14</a:t>
            </a:r>
            <a:endParaRPr lang="ru-RU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6F5901C8-BC6A-4B1F-B47F-8CA5EBB601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89" y="0"/>
            <a:ext cx="2813511" cy="37513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810E55-7442-4F65-A487-BBBF070A4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6" y="4084148"/>
            <a:ext cx="3769204" cy="2040671"/>
          </a:xfrm>
          <a:prstGeom prst="rect">
            <a:avLst/>
          </a:prstGeom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357D52A3-CE53-4526-83B6-61DB702A6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05" y="343144"/>
            <a:ext cx="3514805" cy="2636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F14CC-2254-461A-AFB7-5B0F90892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56" y="3660470"/>
            <a:ext cx="2813511" cy="314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43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FBCC1-95A5-7BF8-DC5E-31D256E5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40" y="2859047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Thank you for your attention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5F64AC-F118-51C8-7F2D-80FF50EC49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6537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43575-A468-4FFE-88A9-EA1F3517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6048F8-51A1-412B-8CA8-DF6DEC8B56A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2AF3C1-9F76-45DF-B3A5-C56B38AAFE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513" r="6198"/>
          <a:stretch/>
        </p:blipFill>
        <p:spPr>
          <a:xfrm>
            <a:off x="581759" y="433666"/>
            <a:ext cx="11028482" cy="64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3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70925-A7C6-445E-8E19-5480E51FB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AF9B11-99AB-49FB-AE64-FF13C22F3F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F23D76-C6E4-4A06-8073-FA473AF878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E3C0D3-58C0-412E-A927-757A3B4CB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05"/>
          <a:stretch/>
        </p:blipFill>
        <p:spPr>
          <a:xfrm rot="5400000">
            <a:off x="2785219" y="-2369620"/>
            <a:ext cx="6621561" cy="113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5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D0A52-BCB4-0BA9-6576-9990396D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simulation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0B2383-0267-8092-436A-2DAEB3924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670561"/>
            <a:ext cx="11360800" cy="2758439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" sz="2800" baseline="30000" dirty="0">
                <a:solidFill>
                  <a:schemeClr val="dk1"/>
                </a:solidFill>
              </a:rPr>
              <a:t>48</a:t>
            </a:r>
            <a:r>
              <a:rPr lang="en" sz="2800" dirty="0">
                <a:solidFill>
                  <a:schemeClr val="dk1"/>
                </a:solidFill>
              </a:rPr>
              <a:t>Са</a:t>
            </a:r>
            <a:r>
              <a:rPr lang="ru-RU" sz="2800" dirty="0">
                <a:solidFill>
                  <a:schemeClr val="dk1"/>
                </a:solidFill>
              </a:rPr>
              <a:t>, </a:t>
            </a:r>
            <a:r>
              <a:rPr lang="en" sz="2800" dirty="0">
                <a:solidFill>
                  <a:schemeClr val="dk1"/>
                </a:solidFill>
              </a:rPr>
              <a:t>≈ </a:t>
            </a:r>
            <a:r>
              <a:rPr lang="en-US" sz="2800" dirty="0">
                <a:solidFill>
                  <a:schemeClr val="dk1"/>
                </a:solidFill>
              </a:rPr>
              <a:t>5 Mev/amu</a:t>
            </a:r>
            <a:endParaRPr lang="ru-RU" sz="28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r>
              <a:rPr lang="en-US" dirty="0">
                <a:solidFill>
                  <a:schemeClr val="dk1"/>
                </a:solidFill>
              </a:rPr>
              <a:t>After target q =</a:t>
            </a:r>
            <a:r>
              <a:rPr lang="ru-RU" dirty="0">
                <a:solidFill>
                  <a:schemeClr val="dk1"/>
                </a:solidFill>
              </a:rPr>
              <a:t> 17.6</a:t>
            </a:r>
            <a:r>
              <a:rPr lang="en-US" dirty="0">
                <a:solidFill>
                  <a:schemeClr val="dk1"/>
                </a:solidFill>
              </a:rPr>
              <a:t>, σ = 1.38 </a:t>
            </a:r>
            <a:r>
              <a:rPr lang="en-US" sz="1600" dirty="0">
                <a:solidFill>
                  <a:schemeClr val="dk1"/>
                </a:solidFill>
              </a:rPr>
              <a:t>[G. </a:t>
            </a:r>
            <a:r>
              <a:rPr lang="en-US" sz="1600" dirty="0" err="1">
                <a:solidFill>
                  <a:schemeClr val="dk1"/>
                </a:solidFill>
              </a:rPr>
              <a:t>Schiwietz</a:t>
            </a:r>
            <a:r>
              <a:rPr lang="en-US" sz="1600" dirty="0">
                <a:solidFill>
                  <a:schemeClr val="dk1"/>
                </a:solidFill>
              </a:rPr>
              <a:t>, P.L. Grande, Improved charge-state formulas]</a:t>
            </a:r>
          </a:p>
          <a:p>
            <a:pPr marL="152396" indent="0">
              <a:buNone/>
            </a:pPr>
            <a:r>
              <a:rPr lang="en-US" sz="2400" dirty="0">
                <a:solidFill>
                  <a:schemeClr val="dk1"/>
                </a:solidFill>
              </a:rPr>
              <a:t>For</a:t>
            </a:r>
            <a:r>
              <a:rPr lang="ru-RU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q</a:t>
            </a:r>
            <a:r>
              <a:rPr lang="ru-RU" sz="2400" dirty="0">
                <a:solidFill>
                  <a:schemeClr val="dk1"/>
                </a:solidFill>
              </a:rPr>
              <a:t> = 17</a:t>
            </a:r>
            <a:r>
              <a:rPr lang="en-US" sz="2400" dirty="0">
                <a:solidFill>
                  <a:schemeClr val="dk1"/>
                </a:solidFill>
              </a:rPr>
              <a:t> in hydrogen</a:t>
            </a:r>
            <a:r>
              <a:rPr lang="ru-RU" sz="2400" dirty="0">
                <a:solidFill>
                  <a:schemeClr val="dk1"/>
                </a:solidFill>
              </a:rPr>
              <a:t>:  </a:t>
            </a: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r>
              <a:rPr lang="en" sz="2400" dirty="0">
                <a:solidFill>
                  <a:schemeClr val="dk1"/>
                </a:solidFill>
              </a:rPr>
              <a:t>σ</a:t>
            </a:r>
            <a:r>
              <a:rPr lang="en" sz="2400" baseline="-25000" dirty="0">
                <a:solidFill>
                  <a:schemeClr val="dk1"/>
                </a:solidFill>
              </a:rPr>
              <a:t>capture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en-US" sz="2400" dirty="0">
                <a:solidFill>
                  <a:schemeClr val="dk1"/>
                </a:solidFill>
              </a:rPr>
              <a:t>4</a:t>
            </a:r>
            <a:r>
              <a:rPr lang="ru-RU" sz="2400" dirty="0">
                <a:solidFill>
                  <a:schemeClr val="dk1"/>
                </a:solidFill>
              </a:rPr>
              <a:t> *10</a:t>
            </a:r>
            <a:r>
              <a:rPr lang="en-US" sz="2400" baseline="30000" dirty="0">
                <a:solidFill>
                  <a:schemeClr val="dk1"/>
                </a:solidFill>
              </a:rPr>
              <a:t>-</a:t>
            </a:r>
            <a:r>
              <a:rPr lang="ru-RU" sz="2400" baseline="30000" dirty="0">
                <a:solidFill>
                  <a:schemeClr val="dk1"/>
                </a:solidFill>
              </a:rPr>
              <a:t>20 </a:t>
            </a:r>
            <a:r>
              <a:rPr lang="ru-RU" sz="2400" dirty="0">
                <a:solidFill>
                  <a:schemeClr val="dk1"/>
                </a:solidFill>
              </a:rPr>
              <a:t>см</a:t>
            </a:r>
            <a:r>
              <a:rPr lang="ru-RU" sz="2400" baseline="30000" dirty="0">
                <a:solidFill>
                  <a:schemeClr val="dk1"/>
                </a:solidFill>
              </a:rPr>
              <a:t>2</a:t>
            </a:r>
            <a:r>
              <a:rPr lang="ru-RU" sz="2400" dirty="0">
                <a:solidFill>
                  <a:schemeClr val="dk1"/>
                </a:solidFill>
              </a:rPr>
              <a:t>,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σ</a:t>
            </a:r>
            <a:r>
              <a:rPr lang="en" sz="2400" baseline="-25000" dirty="0">
                <a:solidFill>
                  <a:schemeClr val="dk1"/>
                </a:solidFill>
              </a:rPr>
              <a:t>loss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en-US" sz="2400" dirty="0">
                <a:solidFill>
                  <a:schemeClr val="dk1"/>
                </a:solidFill>
              </a:rPr>
              <a:t>5</a:t>
            </a:r>
            <a:r>
              <a:rPr lang="ru-RU" sz="2400" dirty="0">
                <a:solidFill>
                  <a:schemeClr val="dk1"/>
                </a:solidFill>
              </a:rPr>
              <a:t> *10</a:t>
            </a:r>
            <a:r>
              <a:rPr lang="en-US" sz="2400" baseline="30000" dirty="0">
                <a:solidFill>
                  <a:schemeClr val="dk1"/>
                </a:solidFill>
              </a:rPr>
              <a:t>-</a:t>
            </a:r>
            <a:r>
              <a:rPr lang="ru-RU" sz="2400" baseline="30000" dirty="0">
                <a:solidFill>
                  <a:schemeClr val="dk1"/>
                </a:solidFill>
              </a:rPr>
              <a:t>20 </a:t>
            </a:r>
            <a:r>
              <a:rPr lang="ru-RU" sz="2400" dirty="0">
                <a:solidFill>
                  <a:schemeClr val="dk1"/>
                </a:solidFill>
              </a:rPr>
              <a:t>см</a:t>
            </a:r>
            <a:r>
              <a:rPr lang="ru-RU" sz="2400" baseline="30000" dirty="0">
                <a:solidFill>
                  <a:schemeClr val="dk1"/>
                </a:solidFill>
              </a:rPr>
              <a:t>2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</a:rPr>
              <a:t>[N.V. Novikov Empirical method evaluation of charge – Changing cross sections]</a:t>
            </a:r>
          </a:p>
          <a:p>
            <a:pPr marL="152396" indent="0">
              <a:buNone/>
            </a:pPr>
            <a:r>
              <a:rPr lang="en-US" sz="2400" dirty="0">
                <a:solidFill>
                  <a:schemeClr val="dk1"/>
                </a:solidFill>
              </a:rPr>
              <a:t>In</a:t>
            </a:r>
            <a:r>
              <a:rPr lang="ru-RU" sz="2400" dirty="0">
                <a:solidFill>
                  <a:schemeClr val="dk1"/>
                </a:solidFill>
              </a:rPr>
              <a:t> 0.7 </a:t>
            </a:r>
            <a:r>
              <a:rPr lang="en-US" sz="2400" dirty="0">
                <a:solidFill>
                  <a:schemeClr val="dk1"/>
                </a:solidFill>
              </a:rPr>
              <a:t>Torr</a:t>
            </a:r>
            <a:r>
              <a:rPr lang="ru-RU" sz="2400" dirty="0">
                <a:solidFill>
                  <a:schemeClr val="dk1"/>
                </a:solidFill>
              </a:rPr>
              <a:t> </a:t>
            </a:r>
            <a:r>
              <a:rPr lang="en-US" sz="2400" dirty="0">
                <a:solidFill>
                  <a:schemeClr val="dk1"/>
                </a:solidFill>
              </a:rPr>
              <a:t>of hydrogen</a:t>
            </a:r>
            <a:r>
              <a:rPr lang="ru-RU" sz="2400" dirty="0">
                <a:solidFill>
                  <a:schemeClr val="dk1"/>
                </a:solidFill>
              </a:rPr>
              <a:t> λ </a:t>
            </a:r>
            <a:r>
              <a:rPr lang="en" sz="2400" dirty="0">
                <a:solidFill>
                  <a:schemeClr val="dk1"/>
                </a:solidFill>
              </a:rPr>
              <a:t>≈ </a:t>
            </a:r>
            <a:r>
              <a:rPr lang="ru-RU" sz="2400" dirty="0">
                <a:solidFill>
                  <a:schemeClr val="dk1"/>
                </a:solidFill>
              </a:rPr>
              <a:t>2 </a:t>
            </a:r>
            <a:r>
              <a:rPr lang="en-US" sz="2400" dirty="0">
                <a:solidFill>
                  <a:schemeClr val="dk1"/>
                </a:solidFill>
              </a:rPr>
              <a:t>m</a:t>
            </a:r>
            <a:r>
              <a:rPr lang="ru-RU" sz="2400" dirty="0">
                <a:solidFill>
                  <a:schemeClr val="dk1"/>
                </a:solidFill>
              </a:rPr>
              <a:t>, </a:t>
            </a:r>
            <a:r>
              <a:rPr lang="en-US" sz="2400" dirty="0">
                <a:solidFill>
                  <a:schemeClr val="dk1"/>
                </a:solidFill>
              </a:rPr>
              <a:t>which only slightly change the charge distribution</a:t>
            </a:r>
            <a:endParaRPr lang="ru-RU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ru-RU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16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en-US" sz="2000" dirty="0">
              <a:solidFill>
                <a:schemeClr val="dk1"/>
              </a:solidFill>
            </a:endParaRPr>
          </a:p>
          <a:p>
            <a:pPr marL="152396" indent="0">
              <a:buNone/>
            </a:pPr>
            <a:endParaRPr lang="ru-RU" sz="16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F994F8E-1784-7151-6EE1-D78ADFDA7E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6D4F83-EA72-7420-9CFF-2F8E16C62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0" y="3337560"/>
            <a:ext cx="7792720" cy="34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91713F-F107-5214-1A6C-B633242F1B2A}"/>
              </a:ext>
            </a:extLst>
          </p:cNvPr>
          <p:cNvSpPr txBox="1"/>
          <p:nvPr/>
        </p:nvSpPr>
        <p:spPr>
          <a:xfrm>
            <a:off x="8208320" y="3863875"/>
            <a:ext cx="3643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Picture shows radial quantiles of beam distribution inside the solenoid</a:t>
            </a:r>
          </a:p>
          <a:p>
            <a:pPr algn="just"/>
            <a:r>
              <a:rPr lang="en-US" sz="2400" baseline="30000" dirty="0"/>
              <a:t>48</a:t>
            </a:r>
            <a:r>
              <a:rPr lang="en-US" sz="2400" dirty="0"/>
              <a:t>Ca, 254.2 MeV before target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5679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BC86B-449D-A4B0-EFEF-25BA05B5A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9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BD177-325F-348A-A0B4-0ABED5FDC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60669" y="766790"/>
            <a:ext cx="6256669" cy="606030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US" sz="2800" dirty="0"/>
              <a:t>Interesting aspect of SHE research </a:t>
            </a:r>
            <a:r>
              <a:rPr lang="ru-RU" sz="2800" dirty="0"/>
              <a:t>– </a:t>
            </a:r>
            <a:r>
              <a:rPr lang="en-US" sz="2800" dirty="0"/>
              <a:t>experimental study of chemical properties</a:t>
            </a:r>
            <a:endParaRPr lang="ru-RU" dirty="0"/>
          </a:p>
          <a:p>
            <a:pPr algn="just"/>
            <a:r>
              <a:rPr lang="en-US" dirty="0"/>
              <a:t>Relativistic effects can significantly affect the chemical properties of superheavy elements</a:t>
            </a:r>
          </a:p>
          <a:p>
            <a:pPr algn="just"/>
            <a:r>
              <a:rPr lang="en-US" dirty="0"/>
              <a:t>Theoretical calculations</a:t>
            </a:r>
            <a:r>
              <a:rPr lang="ru-RU" dirty="0"/>
              <a:t> </a:t>
            </a:r>
            <a:r>
              <a:rPr lang="en-US" dirty="0"/>
              <a:t>show that the volatility and chemical reactivity of SHEs can differ from the properties of the nearest light homologues</a:t>
            </a:r>
          </a:p>
          <a:p>
            <a:pPr algn="just"/>
            <a:r>
              <a:rPr lang="en-US" dirty="0"/>
              <a:t>Experimental study of chemical properties is complicated – SHE have a very short half-lives</a:t>
            </a:r>
          </a:p>
          <a:p>
            <a:pPr algn="just"/>
            <a:r>
              <a:rPr lang="en-US" dirty="0"/>
              <a:t>The most-used experimental method for studying the SHEs adsorption properties is gas chromatography</a:t>
            </a:r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915F6-337F-8EB4-85D9-9576765280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t="4272"/>
          <a:stretch/>
        </p:blipFill>
        <p:spPr>
          <a:xfrm>
            <a:off x="6641699" y="30907"/>
            <a:ext cx="5217252" cy="6565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B785AB-79DA-F472-C0BB-025BDCBEC9E5}"/>
              </a:ext>
            </a:extLst>
          </p:cNvPr>
          <p:cNvSpPr txBox="1"/>
          <p:nvPr/>
        </p:nvSpPr>
        <p:spPr>
          <a:xfrm>
            <a:off x="5755759" y="6324520"/>
            <a:ext cx="6648892" cy="502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33" dirty="0"/>
              <a:t>Jerabek, P., </a:t>
            </a:r>
            <a:r>
              <a:rPr lang="en-US" sz="1333" dirty="0" err="1"/>
              <a:t>Schuetrumpf</a:t>
            </a:r>
            <a:r>
              <a:rPr lang="en-US" sz="1333" dirty="0"/>
              <a:t>, B., </a:t>
            </a:r>
            <a:r>
              <a:rPr lang="en-US" sz="1333" dirty="0" err="1"/>
              <a:t>Schwerdtfeger</a:t>
            </a:r>
            <a:r>
              <a:rPr lang="en-US" sz="1333" dirty="0"/>
              <a:t>, P., </a:t>
            </a:r>
            <a:r>
              <a:rPr lang="en-US" sz="1333" dirty="0" err="1"/>
              <a:t>Nazarewicz</a:t>
            </a:r>
            <a:r>
              <a:rPr lang="en-US" sz="1333" dirty="0"/>
              <a:t>, W. </a:t>
            </a:r>
            <a:r>
              <a:rPr lang="ru-RU" sz="1333" dirty="0"/>
              <a:t>2017 </a:t>
            </a:r>
            <a:r>
              <a:rPr lang="en-US" sz="1333" dirty="0"/>
              <a:t>Electron and Nucleon Localization Functions of </a:t>
            </a:r>
            <a:r>
              <a:rPr lang="en-US" sz="1333" dirty="0" err="1"/>
              <a:t>Oganesson</a:t>
            </a:r>
            <a:r>
              <a:rPr lang="en-US" sz="1333" dirty="0"/>
              <a:t>: Approaching the Thomas-Fermi Limit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62DC9A-FD3B-4137-7CAA-099ECCB696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356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D738B-158F-F2D6-29C0-DB886B81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962819"/>
          </a:xfrm>
        </p:spPr>
        <p:txBody>
          <a:bodyPr/>
          <a:lstStyle/>
          <a:p>
            <a:r>
              <a:rPr lang="en-US" dirty="0"/>
              <a:t>GASSOL configuration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996628-FE3C-89B0-EC53-424CD78C5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968851"/>
            <a:ext cx="6741160" cy="962819"/>
          </a:xfrm>
        </p:spPr>
        <p:txBody>
          <a:bodyPr/>
          <a:lstStyle/>
          <a:p>
            <a:r>
              <a:rPr lang="en-US" dirty="0"/>
              <a:t>Several solenoid configuration were analyzed in the model, II is used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6AACC0-C4F1-3716-5A79-E2E926962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685733-D286-6BBC-64D7-19EE9A27B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1931670"/>
            <a:ext cx="10698480" cy="46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9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/>
          </p:nvPr>
        </p:nvSpPr>
        <p:spPr>
          <a:xfrm>
            <a:off x="126816" y="0"/>
            <a:ext cx="10511200" cy="6014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0000" tIns="60000" rIns="120000" bIns="60000" rtlCol="0" anchor="t" anchorCtr="0">
            <a:noAutofit/>
          </a:bodyPr>
          <a:lstStyle/>
          <a:p>
            <a:pPr>
              <a:lnSpc>
                <a:spcPct val="92000"/>
              </a:lnSpc>
              <a:spcBef>
                <a:spcPts val="0"/>
              </a:spcBef>
              <a:buClr>
                <a:srgbClr val="000000"/>
              </a:buClr>
              <a:buSzPts val="3200"/>
            </a:pPr>
            <a:r>
              <a:rPr lang="en-US" sz="4267" dirty="0"/>
              <a:t>Recharge process</a:t>
            </a:r>
            <a:endParaRPr dirty="0"/>
          </a:p>
        </p:txBody>
      </p:sp>
      <p:sp>
        <p:nvSpPr>
          <p:cNvPr id="250" name="Google Shape;250;p11"/>
          <p:cNvSpPr/>
          <p:nvPr/>
        </p:nvSpPr>
        <p:spPr>
          <a:xfrm>
            <a:off x="259963" y="5768460"/>
            <a:ext cx="3845925" cy="5012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194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251" name="Google Shape;251;p11"/>
          <p:cNvSpPr/>
          <p:nvPr/>
        </p:nvSpPr>
        <p:spPr>
          <a:xfrm>
            <a:off x="214845" y="6196815"/>
            <a:ext cx="3865160" cy="501249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45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256" name="Google Shape;256;p11"/>
          <p:cNvSpPr txBox="1"/>
          <p:nvPr/>
        </p:nvSpPr>
        <p:spPr>
          <a:xfrm>
            <a:off x="181576" y="3741539"/>
            <a:ext cx="3932360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For equilibrated charge electron capture cross section is equal to electron loss cross section – if we omit multielectron recharge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126816" y="759852"/>
                <a:ext cx="43985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ru-RU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ru-RU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from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charge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systematics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16" y="759852"/>
                <a:ext cx="4398575" cy="461665"/>
              </a:xfrm>
              <a:prstGeom prst="rect">
                <a:avLst/>
              </a:prstGeom>
              <a:blipFill>
                <a:blip r:embed="rId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4491" y="1750295"/>
                <a:ext cx="4398575" cy="9407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133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𝑓𝑖𝑡</m:t>
                          </m:r>
                        </m:sub>
                      </m:sSub>
                      <m:r>
                        <a:rPr lang="ru-RU" sz="2133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133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m:rPr>
                          <m:nor/>
                        </m:rPr>
                        <a:rPr lang="en-US" sz="2133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2133"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m:t>77</m:t>
                      </m:r>
                      <m:r>
                        <a:rPr lang="ru-RU" sz="2133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ru-RU" sz="2133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ru-RU" sz="2133" i="1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ru-RU" sz="2133" i="1">
                          <a:latin typeface="Cambria Math" panose="02040503050406030204" pitchFamily="18" charset="0"/>
                        </a:rPr>
                        <m:t>𝑒𝑥</m:t>
                      </m:r>
                      <m:func>
                        <m:funcPr>
                          <m:ctrlPr>
                            <a:rPr lang="ru-RU" sz="2133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ru-RU" sz="2133" i="1">
                              <a:latin typeface="Cambria Math" panose="02040503050406030204" pitchFamily="18" charset="0"/>
                            </a:rPr>
                            <m:t>𝑝</m:t>
                          </m:r>
                        </m:fName>
                        <m:e>
                          <m:d>
                            <m:dPr>
                              <m:ctrlPr>
                                <a:rPr lang="ru-RU" sz="2133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ru-RU" sz="2133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nor/>
                                </m:rPr>
                                <a:rPr lang="ru-RU" sz="2133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  <m:r>
                                <m:rPr>
                                  <m:nor/>
                                </m:rPr>
                                <a:rPr lang="ru-RU" sz="2133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.</m:t>
                              </m:r>
                              <m:r>
                                <m:rPr>
                                  <m:nor/>
                                </m:rPr>
                                <a:rPr lang="ru-RU" sz="2133">
                                  <a:latin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0614</m:t>
                              </m:r>
                              <m:r>
                                <a:rPr lang="ru-RU" sz="2133" i="1">
                                  <a:latin typeface="Cambria Math" panose="02040503050406030204" pitchFamily="18" charset="0"/>
                                </a:rPr>
                                <m:t> ∗</m:t>
                              </m:r>
                              <m:f>
                                <m:fPr>
                                  <m:ctrlPr>
                                    <a:rPr lang="ru-RU" sz="2133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sz="2133" dirty="0">
                                      <a:latin typeface="Calibri" panose="020F0502020204030204" pitchFamily="34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E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sz="2133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𝑞</m:t>
                                          </m:r>
                                        </m:e>
                                      </m:acc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ru-RU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n-US" sz="2133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ru-RU" sz="2133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1" y="1750295"/>
                <a:ext cx="4398575" cy="9407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95ACF0F-2E22-2A71-D6C1-7E76953E0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B9EA78-3234-0071-EE6D-0CC1DEC069E0}"/>
              </a:ext>
            </a:extLst>
          </p:cNvPr>
          <p:cNvSpPr txBox="1"/>
          <p:nvPr/>
        </p:nvSpPr>
        <p:spPr>
          <a:xfrm>
            <a:off x="126816" y="1288630"/>
            <a:ext cx="398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Electron capture cross section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59D7FC-EC0A-FDC5-F4EF-55F46A3C9046}"/>
              </a:ext>
            </a:extLst>
          </p:cNvPr>
          <p:cNvSpPr txBox="1"/>
          <p:nvPr/>
        </p:nvSpPr>
        <p:spPr>
          <a:xfrm>
            <a:off x="126816" y="2547798"/>
            <a:ext cx="4690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Sagaidak</a:t>
            </a:r>
            <a:r>
              <a:rPr lang="en-US" dirty="0"/>
              <a:t>, R. N. (2021). Empirical relations for heavy-ion equilibrated charges and charge-changing cross sections in diluted H2 with application. </a:t>
            </a:r>
            <a:r>
              <a:rPr lang="en-US" i="1" dirty="0"/>
              <a:t>European Physical Journal D</a:t>
            </a:r>
            <a:r>
              <a:rPr lang="en-US" dirty="0"/>
              <a:t>, </a:t>
            </a:r>
            <a:r>
              <a:rPr lang="en-US" i="1" dirty="0"/>
              <a:t>75</a:t>
            </a:r>
            <a:r>
              <a:rPr lang="en-US" dirty="0"/>
              <a:t>(8).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FB167-393A-7622-C34B-7278101D8E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67" y="881124"/>
            <a:ext cx="7269557" cy="538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9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D4FF7-FD0E-D0BA-8676-01184FDE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8103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Recharge process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4C4F1D9-2664-CD4F-0B86-17117CA51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63" y="143431"/>
            <a:ext cx="4223167" cy="6571137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77371AA-27C7-550C-30F0-2A0D21FE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8" name="Google Shape;250;p11">
            <a:extLst>
              <a:ext uri="{FF2B5EF4-FFF2-40B4-BE49-F238E27FC236}">
                <a16:creationId xmlns:a16="http://schemas.microsoft.com/office/drawing/2014/main" id="{4AEC5E55-DB23-167E-EDD3-41C72DD7B974}"/>
              </a:ext>
            </a:extLst>
          </p:cNvPr>
          <p:cNvSpPr/>
          <p:nvPr/>
        </p:nvSpPr>
        <p:spPr>
          <a:xfrm>
            <a:off x="323805" y="1314916"/>
            <a:ext cx="5225381" cy="681037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194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9" name="Google Shape;251;p11">
            <a:extLst>
              <a:ext uri="{FF2B5EF4-FFF2-40B4-BE49-F238E27FC236}">
                <a16:creationId xmlns:a16="http://schemas.microsoft.com/office/drawing/2014/main" id="{BBF0955F-3C00-8098-26B1-3BBB30A3F481}"/>
              </a:ext>
            </a:extLst>
          </p:cNvPr>
          <p:cNvSpPr/>
          <p:nvPr/>
        </p:nvSpPr>
        <p:spPr>
          <a:xfrm>
            <a:off x="297670" y="1898193"/>
            <a:ext cx="5251516" cy="68103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6450"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1867">
                <a:latin typeface="Arial"/>
                <a:ea typeface="Arial"/>
                <a:cs typeface="Arial"/>
                <a:sym typeface="Arial"/>
              </a:rPr>
              <a:t> </a:t>
            </a:r>
            <a:endParaRPr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01B404-B63C-CDB9-E47E-DB7720038D6E}"/>
              </a:ext>
            </a:extLst>
          </p:cNvPr>
          <p:cNvSpPr txBox="1"/>
          <p:nvPr/>
        </p:nvSpPr>
        <p:spPr>
          <a:xfrm>
            <a:off x="133216" y="2748612"/>
            <a:ext cx="68897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0.12 – from comparison of image sizes in different pressure on DGFRS-2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Calculation showed that this parameter highly affects the image size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0.12 – showed best agreement with experimental data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53718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E683BC-CDEE-27F1-9E34-B525CD7F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01F7638-3946-8484-41B1-C7F10A17C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56" y="745553"/>
            <a:ext cx="6582244" cy="55290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389A653D-7058-2EEA-6CD5-78151CC3BF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6374" y="0"/>
            <a:ext cx="6751639" cy="538163"/>
          </a:xfrm>
          <a:ln/>
        </p:spPr>
        <p:txBody>
          <a:bodyPr/>
          <a:lstStyle/>
          <a:p>
            <a:pPr>
              <a:tabLst>
                <a:tab pos="0" algn="l"/>
                <a:tab pos="457189" algn="l"/>
                <a:tab pos="914377" algn="l"/>
                <a:tab pos="1371566" algn="l"/>
                <a:tab pos="1828754" algn="l"/>
                <a:tab pos="2285943" algn="l"/>
                <a:tab pos="2743131" algn="l"/>
                <a:tab pos="3200320" algn="l"/>
                <a:tab pos="3657509" algn="l"/>
                <a:tab pos="4114697" algn="l"/>
                <a:tab pos="4571886" algn="l"/>
                <a:tab pos="5029074" algn="l"/>
                <a:tab pos="5486263" algn="l"/>
                <a:tab pos="5943451" algn="l"/>
                <a:tab pos="6400640" algn="l"/>
                <a:tab pos="6857829" algn="l"/>
                <a:tab pos="7315017" algn="l"/>
                <a:tab pos="7772206" algn="l"/>
                <a:tab pos="8229394" algn="l"/>
                <a:tab pos="8686583" algn="l"/>
                <a:tab pos="9143771" algn="l"/>
              </a:tabLst>
            </a:pPr>
            <a:r>
              <a:rPr lang="en-US" altLang="ru-RU" sz="3200" dirty="0"/>
              <a:t>Verification of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955A0-5369-95C3-C9A3-C59F31DE3849}"/>
              </a:ext>
            </a:extLst>
          </p:cNvPr>
          <p:cNvSpPr txBox="1"/>
          <p:nvPr/>
        </p:nvSpPr>
        <p:spPr>
          <a:xfrm>
            <a:off x="165100" y="856973"/>
            <a:ext cx="5444656" cy="4712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Comparison of experimental and simulated data on angular distribution</a:t>
            </a:r>
            <a:r>
              <a:rPr lang="ru-RU" sz="2000" dirty="0">
                <a:ea typeface="Times New Roman" panose="02020603050405020304" pitchFamily="18" charset="0"/>
              </a:rPr>
              <a:t>: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(а)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146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Nd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11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B,7n)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Tb,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target thickness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89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um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cm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beam energy 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104 М</a:t>
            </a:r>
            <a:r>
              <a:rPr lang="en-US" sz="2000" dirty="0">
                <a:ea typeface="Times New Roman" panose="02020603050405020304" pitchFamily="18" charset="0"/>
              </a:rPr>
              <a:t>eV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,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(б)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144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Nd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C,7n)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149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Dy, 77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um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cm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М</a:t>
            </a:r>
            <a:r>
              <a:rPr lang="en-US" sz="2000" dirty="0">
                <a:ea typeface="Times New Roman" panose="02020603050405020304" pitchFamily="18" charset="0"/>
              </a:rPr>
              <a:t>eV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,  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(в)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 197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Au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18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O,5n)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210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Fr, толщина мишени 150 мкг/см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энергия пучка  90 МэВ,      </a:t>
            </a:r>
          </a:p>
          <a:p>
            <a:pPr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effectLst/>
                <a:ea typeface="Times New Roman" panose="02020603050405020304" pitchFamily="18" charset="0"/>
              </a:rPr>
              <a:t>(г)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209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Bi (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12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C,4n)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217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Ac, толщина мишени 100 мкг/см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, энергия пучка 80 МэВ </a:t>
            </a:r>
          </a:p>
        </p:txBody>
      </p:sp>
    </p:spTree>
    <p:extLst>
      <p:ext uri="{BB962C8B-B14F-4D97-AF65-F5344CB8AC3E}">
        <p14:creationId xmlns:p14="http://schemas.microsoft.com/office/powerpoint/2010/main" val="738468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545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dirty="0"/>
              <a:t>Image sizes on DGFRS-2</a:t>
            </a:r>
            <a:endParaRPr dirty="0"/>
          </a:p>
        </p:txBody>
      </p:sp>
      <p:pic>
        <p:nvPicPr>
          <p:cNvPr id="212" name="Google Shape;21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13" y="740500"/>
            <a:ext cx="7177888" cy="349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568" y="4263068"/>
            <a:ext cx="3231133" cy="2590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334" y="4216867"/>
            <a:ext cx="3853932" cy="2686767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/>
          <p:nvPr/>
        </p:nvSpPr>
        <p:spPr>
          <a:xfrm>
            <a:off x="7642087" y="1168567"/>
            <a:ext cx="4246613" cy="242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2133" dirty="0">
                <a:solidFill>
                  <a:schemeClr val="dk1"/>
                </a:solidFill>
              </a:rPr>
              <a:t>Reaction:</a:t>
            </a:r>
            <a:r>
              <a:rPr lang="en" sz="2133" baseline="30000" dirty="0">
                <a:solidFill>
                  <a:schemeClr val="dk1"/>
                </a:solidFill>
              </a:rPr>
              <a:t>206</a:t>
            </a:r>
            <a:r>
              <a:rPr lang="en" sz="2133" dirty="0">
                <a:solidFill>
                  <a:schemeClr val="dk1"/>
                </a:solidFill>
              </a:rPr>
              <a:t>Pb(</a:t>
            </a:r>
            <a:r>
              <a:rPr lang="en" sz="2133" baseline="30000" dirty="0">
                <a:solidFill>
                  <a:schemeClr val="dk1"/>
                </a:solidFill>
              </a:rPr>
              <a:t>48</a:t>
            </a:r>
            <a:r>
              <a:rPr lang="en" sz="2133" dirty="0">
                <a:solidFill>
                  <a:schemeClr val="dk1"/>
                </a:solidFill>
              </a:rPr>
              <a:t>Са,2n)</a:t>
            </a:r>
            <a:r>
              <a:rPr lang="en" sz="2133" baseline="30000" dirty="0">
                <a:solidFill>
                  <a:schemeClr val="dk1"/>
                </a:solidFill>
              </a:rPr>
              <a:t>252</a:t>
            </a:r>
            <a:r>
              <a:rPr lang="en" sz="2133" dirty="0">
                <a:solidFill>
                  <a:schemeClr val="dk1"/>
                </a:solidFill>
              </a:rPr>
              <a:t>No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Configuration: 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Transmission: ≈ 60% for 0.4 </a:t>
            </a:r>
            <a:r>
              <a:rPr lang="en-US" sz="2133" dirty="0">
                <a:solidFill>
                  <a:schemeClr val="dk1"/>
                </a:solidFill>
              </a:rPr>
              <a:t>mg</a:t>
            </a:r>
            <a:r>
              <a:rPr lang="en" sz="2133" dirty="0">
                <a:solidFill>
                  <a:schemeClr val="dk1"/>
                </a:solidFill>
              </a:rPr>
              <a:t>/cm</a:t>
            </a:r>
            <a:r>
              <a:rPr lang="en" sz="2133" baseline="30000" dirty="0">
                <a:solidFill>
                  <a:schemeClr val="dk1"/>
                </a:solidFill>
              </a:rPr>
              <a:t>2</a:t>
            </a:r>
            <a:endParaRPr sz="2133" baseline="30000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  <a:spcAft>
                <a:spcPts val="1600"/>
              </a:spcAft>
            </a:pP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70.1 mm  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 12.9 mm</a:t>
            </a:r>
            <a:endParaRPr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7642087" y="4129717"/>
            <a:ext cx="4172247" cy="2420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/>
            <a:r>
              <a:rPr lang="en" sz="2133" dirty="0">
                <a:solidFill>
                  <a:schemeClr val="dk1"/>
                </a:solidFill>
              </a:rPr>
              <a:t>Reaction: </a:t>
            </a:r>
            <a:r>
              <a:rPr lang="en" sz="2133" baseline="30000" dirty="0">
                <a:solidFill>
                  <a:schemeClr val="dk1"/>
                </a:solidFill>
              </a:rPr>
              <a:t>174</a:t>
            </a:r>
            <a:r>
              <a:rPr lang="en" sz="2133" dirty="0">
                <a:solidFill>
                  <a:schemeClr val="dk1"/>
                </a:solidFill>
              </a:rPr>
              <a:t>Yb(</a:t>
            </a:r>
            <a:r>
              <a:rPr lang="en" sz="2133" baseline="30000" dirty="0">
                <a:solidFill>
                  <a:schemeClr val="dk1"/>
                </a:solidFill>
              </a:rPr>
              <a:t>48</a:t>
            </a:r>
            <a:r>
              <a:rPr lang="en" sz="2133" dirty="0">
                <a:solidFill>
                  <a:schemeClr val="dk1"/>
                </a:solidFill>
              </a:rPr>
              <a:t>Са,5n)</a:t>
            </a:r>
            <a:r>
              <a:rPr lang="en" sz="2133" baseline="30000" dirty="0">
                <a:solidFill>
                  <a:schemeClr val="dk1"/>
                </a:solidFill>
              </a:rPr>
              <a:t>217</a:t>
            </a:r>
            <a:r>
              <a:rPr lang="en" sz="2133" dirty="0">
                <a:solidFill>
                  <a:schemeClr val="dk1"/>
                </a:solidFill>
              </a:rPr>
              <a:t>Th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Configuration: 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v</a:t>
            </a:r>
            <a:r>
              <a:rPr lang="en" sz="2133" dirty="0">
                <a:solidFill>
                  <a:schemeClr val="dk1"/>
                </a:solidFill>
              </a:rPr>
              <a:t>Q</a:t>
            </a:r>
            <a:r>
              <a:rPr lang="en" sz="2133" baseline="-25000" dirty="0">
                <a:solidFill>
                  <a:schemeClr val="dk1"/>
                </a:solidFill>
              </a:rPr>
              <a:t>h</a:t>
            </a:r>
            <a:r>
              <a:rPr lang="en" sz="2133" dirty="0">
                <a:solidFill>
                  <a:schemeClr val="dk1"/>
                </a:solidFill>
              </a:rPr>
              <a:t>D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</a:pPr>
            <a:r>
              <a:rPr lang="en" sz="2133" dirty="0">
                <a:solidFill>
                  <a:schemeClr val="dk1"/>
                </a:solidFill>
              </a:rPr>
              <a:t>Transmission:≈ 40% for </a:t>
            </a:r>
            <a:r>
              <a:rPr lang="en-US" sz="2133" dirty="0">
                <a:solidFill>
                  <a:schemeClr val="dk1"/>
                </a:solidFill>
              </a:rPr>
              <a:t>0.4 mg/cm</a:t>
            </a:r>
            <a:r>
              <a:rPr lang="en-US" sz="2133" baseline="30000" dirty="0">
                <a:solidFill>
                  <a:schemeClr val="dk1"/>
                </a:solidFill>
              </a:rPr>
              <a:t>2</a:t>
            </a:r>
            <a:endParaRPr sz="2133" dirty="0">
              <a:solidFill>
                <a:schemeClr val="dk1"/>
              </a:solidFill>
            </a:endParaRPr>
          </a:p>
          <a:p>
            <a:pPr algn="just">
              <a:spcBef>
                <a:spcPts val="1600"/>
              </a:spcBef>
              <a:spcAft>
                <a:spcPts val="1600"/>
              </a:spcAft>
            </a:pP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26.0 мм  σ</a:t>
            </a:r>
            <a:r>
              <a:rPr lang="en" sz="2400" b="1" u="sng" baseline="-25000" dirty="0">
                <a:solidFill>
                  <a:schemeClr val="accent1">
                    <a:lumMod val="75000"/>
                  </a:schemeClr>
                </a:solidFill>
              </a:rPr>
              <a:t>y </a:t>
            </a:r>
            <a:r>
              <a:rPr lang="en" sz="2400" b="1" u="sng" baseline="30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" sz="2400" b="1" u="sng" dirty="0">
                <a:solidFill>
                  <a:schemeClr val="accent1">
                    <a:lumMod val="75000"/>
                  </a:schemeClr>
                </a:solidFill>
              </a:rPr>
              <a:t>=  27.0 мм</a:t>
            </a:r>
            <a:endParaRPr sz="24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11522900" y="6454689"/>
            <a:ext cx="731600" cy="524800"/>
          </a:xfrm>
        </p:spPr>
        <p:txBody>
          <a:bodyPr>
            <a:normAutofit lnSpcReduction="10000"/>
          </a:bodyPr>
          <a:lstStyle/>
          <a:p>
            <a:fld id="{00000000-1234-1234-1234-123412341234}" type="slidenum">
              <a:rPr lang="en" smtClean="0"/>
              <a:pPr/>
              <a:t>24</a:t>
            </a:fld>
            <a:endParaRPr lang="en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0" y="17327"/>
            <a:ext cx="10515600" cy="874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" sz="4000" dirty="0"/>
              <a:t>Image sizes on DGFRS-2</a:t>
            </a:r>
            <a:endParaRPr dirty="0"/>
          </a:p>
        </p:txBody>
      </p:sp>
      <p:sp>
        <p:nvSpPr>
          <p:cNvPr id="229" name="Google Shape;229;p37"/>
          <p:cNvSpPr txBox="1"/>
          <p:nvPr/>
        </p:nvSpPr>
        <p:spPr>
          <a:xfrm>
            <a:off x="245510" y="629148"/>
            <a:ext cx="5732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8658">
              <a:buClr>
                <a:schemeClr val="dk1"/>
              </a:buClr>
              <a:buSzPts val="1800"/>
              <a:buFont typeface="Calibri"/>
              <a:buChar char="-"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 = 26.0 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mm</a:t>
            </a:r>
            <a:r>
              <a:rPr lang="ru-RU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 =  27.0 mm</a:t>
            </a:r>
            <a:endParaRPr lang="ru-RU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Transmission 40%</a:t>
            </a:r>
            <a:endParaRPr sz="1467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 0.4 mg/</a:t>
            </a:r>
            <a:r>
              <a:rPr lang="ru-RU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с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sz="2400" baseline="300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1 </a:t>
            </a:r>
            <a:r>
              <a:rPr lang="en-US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puA</a:t>
            </a: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RTC: cylinder 1 cm in length</a:t>
            </a:r>
            <a:endParaRPr lang="en-US"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flow 1.8 l/min</a:t>
            </a:r>
            <a:endParaRPr lang="en-US" sz="2400" dirty="0"/>
          </a:p>
        </p:txBody>
      </p:sp>
      <p:graphicFrame>
        <p:nvGraphicFramePr>
          <p:cNvPr id="231" name="Google Shape;231;p37"/>
          <p:cNvGraphicFramePr/>
          <p:nvPr>
            <p:extLst>
              <p:ext uri="{D42A27DB-BD31-4B8C-83A1-F6EECF244321}">
                <p14:modId xmlns:p14="http://schemas.microsoft.com/office/powerpoint/2010/main" val="1155647131"/>
              </p:ext>
            </p:extLst>
          </p:nvPr>
        </p:nvGraphicFramePr>
        <p:xfrm>
          <a:off x="390525" y="3266810"/>
          <a:ext cx="4770600" cy="340862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4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2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03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Isotope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Cross-section, pb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/>
                        <a:t>Half life, ms</a:t>
                      </a:r>
                      <a:endParaRPr sz="20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287</a:t>
                      </a:r>
                      <a:r>
                        <a:rPr lang="en" sz="2000" u="none" strike="noStrike" cap="none"/>
                        <a:t>Fl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330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093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288</a:t>
                      </a:r>
                      <a:r>
                        <a:rPr lang="en" sz="2000" u="none" strike="noStrike" cap="none"/>
                        <a:t>Mc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193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200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293</a:t>
                      </a:r>
                      <a:r>
                        <a:rPr lang="en" sz="2000" u="none" strike="noStrike" cap="none"/>
                        <a:t>Lv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r>
                        <a:rPr lang="ru-RU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57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00">
                <a:tc>
                  <a:txBody>
                    <a:bodyPr/>
                    <a:lstStyle/>
                    <a:p>
                      <a:pPr marL="0" marR="0" lvl="0" indent="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baseline="30000"/>
                        <a:t>294</a:t>
                      </a:r>
                      <a:r>
                        <a:rPr lang="en" sz="2000" u="none" strike="noStrike" cap="none"/>
                        <a:t>Ts</a:t>
                      </a:r>
                      <a:endParaRPr sz="2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1.1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51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84667" marR="84667" marT="84667" marB="84667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2" name="Google Shape;23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0725" y="75568"/>
            <a:ext cx="6391275" cy="34756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>
            <a:normAutofit fontScale="85000" lnSpcReduction="20000"/>
          </a:bodyPr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A31BD5-62F5-3F07-53CF-C54CA3B8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07" y="3514725"/>
            <a:ext cx="6104668" cy="33432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"/>
          <p:cNvSpPr txBox="1">
            <a:spLocks noGrp="1"/>
          </p:cNvSpPr>
          <p:nvPr>
            <p:ph type="title"/>
          </p:nvPr>
        </p:nvSpPr>
        <p:spPr>
          <a:xfrm>
            <a:off x="0" y="-883"/>
            <a:ext cx="11360800" cy="6624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SzPct val="111111"/>
            </a:pPr>
            <a:r>
              <a:rPr lang="en-US" dirty="0"/>
              <a:t>Purpose</a:t>
            </a:r>
            <a:endParaRPr dirty="0"/>
          </a:p>
        </p:txBody>
      </p:sp>
      <p:sp>
        <p:nvSpPr>
          <p:cNvPr id="70" name="Google Shape;70;p2"/>
          <p:cNvSpPr txBox="1"/>
          <p:nvPr/>
        </p:nvSpPr>
        <p:spPr>
          <a:xfrm>
            <a:off x="5393094" y="5589785"/>
            <a:ext cx="771641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2000" dirty="0"/>
              <a:t>Scheme of gas chromatography setup</a:t>
            </a:r>
            <a:endParaRPr lang="ru-RU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3F4D03-0942-3D93-35CE-6EA3113838D3}"/>
              </a:ext>
            </a:extLst>
          </p:cNvPr>
          <p:cNvSpPr txBox="1"/>
          <p:nvPr/>
        </p:nvSpPr>
        <p:spPr>
          <a:xfrm>
            <a:off x="-210416" y="837348"/>
            <a:ext cx="6166883" cy="590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sz="2200" dirty="0"/>
              <a:t>We measure the adsorption properties of on the surfaces of various materials and compare with the adsorption properties of their lighter homologues at the same experimental conditions</a:t>
            </a: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sz="2200" dirty="0"/>
              <a:t>Pre-separation is needed – high beam intensity or high background affect the quality of experiment</a:t>
            </a:r>
            <a:endParaRPr lang="ru-RU" sz="2200" kern="0" dirty="0">
              <a:cs typeface="Arial"/>
              <a:sym typeface="Arial"/>
            </a:endParaRP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sz="2200" dirty="0"/>
              <a:t>One of the most important things – time of transport</a:t>
            </a:r>
            <a:endParaRPr lang="ru-RU" sz="2200" dirty="0"/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sz="2200" dirty="0"/>
              <a:t>Time of transport depends on RTC size</a:t>
            </a:r>
            <a:r>
              <a:rPr lang="ru-RU" sz="2200" dirty="0"/>
              <a:t>=</a:t>
            </a:r>
            <a:r>
              <a:rPr lang="en-US" sz="2200" dirty="0"/>
              <a:t>&gt; depend on image size of ER in focal plane of pre-separator</a:t>
            </a:r>
          </a:p>
          <a:p>
            <a:pPr marL="609585" indent="-457189" algn="just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sz="2200" kern="0" dirty="0">
                <a:cs typeface="Arial"/>
                <a:sym typeface="Arial"/>
              </a:rPr>
              <a:t>We need small image size – gas-filled solenoid seems like a good option!</a:t>
            </a:r>
            <a:endParaRPr lang="ru-RU" sz="2200" kern="0" dirty="0">
              <a:cs typeface="Arial"/>
              <a:sym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A0BDDD-EEF0-32A4-6818-5B210291C64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D57D5D-91AF-2639-EBB6-F23F790D5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67" y="1272020"/>
            <a:ext cx="6166883" cy="37852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FE7E-6179-5031-68BC-EE008578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GASSOL principle of work</a:t>
            </a:r>
            <a:endParaRPr lang="ru-RU" dirty="0"/>
          </a:p>
        </p:txBody>
      </p:sp>
      <p:sp>
        <p:nvSpPr>
          <p:cNvPr id="10" name="Google Shape;120;p4">
            <a:extLst>
              <a:ext uri="{FF2B5EF4-FFF2-40B4-BE49-F238E27FC236}">
                <a16:creationId xmlns:a16="http://schemas.microsoft.com/office/drawing/2014/main" id="{70A83B1B-E44D-1ED2-DD81-E856EF1A801A}"/>
              </a:ext>
            </a:extLst>
          </p:cNvPr>
          <p:cNvSpPr txBox="1">
            <a:spLocks/>
          </p:cNvSpPr>
          <p:nvPr/>
        </p:nvSpPr>
        <p:spPr>
          <a:xfrm>
            <a:off x="6340280" y="4710475"/>
            <a:ext cx="5465284" cy="242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04792" indent="-304792" algn="just">
              <a:lnSpc>
                <a:spcPct val="12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Momentum of beam and ER are equal</a:t>
            </a:r>
          </a:p>
          <a:p>
            <a:pPr marL="304792" indent="-304792" algn="just">
              <a:lnSpc>
                <a:spcPct val="12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Charge of beam in gas is 3 times higher</a:t>
            </a:r>
          </a:p>
          <a:p>
            <a:pPr marL="304792" indent="-304792" algn="just">
              <a:lnSpc>
                <a:spcPct val="120000"/>
              </a:lnSpc>
              <a:spcBef>
                <a:spcPts val="1333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Beam focal length is shorter – put beam stopper there!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1" name="Google Shape;122;p4">
            <a:extLst>
              <a:ext uri="{FF2B5EF4-FFF2-40B4-BE49-F238E27FC236}">
                <a16:creationId xmlns:a16="http://schemas.microsoft.com/office/drawing/2014/main" id="{6A5AA5C8-62BB-FCDA-2A3D-B8EC953D445D}"/>
              </a:ext>
            </a:extLst>
          </p:cNvPr>
          <p:cNvSpPr txBox="1"/>
          <p:nvPr/>
        </p:nvSpPr>
        <p:spPr>
          <a:xfrm>
            <a:off x="281661" y="4941170"/>
            <a:ext cx="4668721" cy="979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r>
              <a:rPr lang="ru-RU" sz="24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A4781F3-316E-02C5-8C5B-4602387923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675D12-6579-5EB6-4411-BBF91B6D4663}"/>
              </a:ext>
            </a:extLst>
          </p:cNvPr>
          <p:cNvSpPr txBox="1"/>
          <p:nvPr/>
        </p:nvSpPr>
        <p:spPr>
          <a:xfrm>
            <a:off x="2461447" y="3603982"/>
            <a:ext cx="8288246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Квантили радиального распределения пучка </a:t>
            </a:r>
            <a:r>
              <a:rPr lang="ru-RU" sz="2000" baseline="30000" dirty="0">
                <a:effectLst/>
                <a:ea typeface="Times New Roman" panose="02020603050405020304" pitchFamily="18" charset="0"/>
              </a:rPr>
              <a:t>48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Са с энергией 254 МэВ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D6841-6BCA-873D-7573-16A5C267B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37" y="937330"/>
            <a:ext cx="10813921" cy="34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5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736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" dirty="0"/>
              <a:t>SOLITAIRE solenoid</a:t>
            </a:r>
            <a:endParaRPr dirty="0"/>
          </a:p>
        </p:txBody>
      </p:sp>
      <p:pic>
        <p:nvPicPr>
          <p:cNvPr id="166" name="Google Shape;1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5594"/>
            <a:ext cx="6495432" cy="3111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3"/>
          <p:cNvPicPr preferRelativeResize="0"/>
          <p:nvPr/>
        </p:nvPicPr>
        <p:blipFill rotWithShape="1">
          <a:blip r:embed="rId4">
            <a:alphaModFix/>
          </a:blip>
          <a:srcRect l="4218" r="9447"/>
          <a:stretch/>
        </p:blipFill>
        <p:spPr>
          <a:xfrm>
            <a:off x="6416325" y="736800"/>
            <a:ext cx="5775675" cy="5930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1828B5-AFA5-1BE5-6771-D63387988E1F}"/>
              </a:ext>
            </a:extLst>
          </p:cNvPr>
          <p:cNvSpPr txBox="1"/>
          <p:nvPr/>
        </p:nvSpPr>
        <p:spPr>
          <a:xfrm>
            <a:off x="72675" y="4352746"/>
            <a:ext cx="6422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Tx/>
              <a:buChar char="-"/>
            </a:pPr>
            <a:r>
              <a:rPr lang="en-US" sz="2400" dirty="0"/>
              <a:t>Placed in ANU</a:t>
            </a:r>
            <a:r>
              <a:rPr lang="ru-RU" sz="2400" dirty="0"/>
              <a:t>, </a:t>
            </a:r>
            <a:r>
              <a:rPr lang="en-US" sz="2400" dirty="0"/>
              <a:t>Australia</a:t>
            </a:r>
            <a:endParaRPr lang="ru-RU" sz="2400" dirty="0"/>
          </a:p>
          <a:p>
            <a:pPr marL="380990" indent="-380990" algn="just">
              <a:buFontTx/>
              <a:buChar char="-"/>
            </a:pPr>
            <a:r>
              <a:rPr lang="en-US" sz="2400" dirty="0"/>
              <a:t>Used for study of  complete fusion reactions</a:t>
            </a:r>
            <a:r>
              <a:rPr lang="ru-RU" sz="2400" dirty="0"/>
              <a:t> </a:t>
            </a:r>
            <a:r>
              <a:rPr lang="en-US" sz="2400" dirty="0"/>
              <a:t>of heavy nuclei</a:t>
            </a:r>
            <a:endParaRPr lang="ru-RU" sz="2400" dirty="0"/>
          </a:p>
          <a:p>
            <a:pPr marL="380990" indent="-380990" algn="just">
              <a:buFontTx/>
              <a:buChar char="-"/>
            </a:pPr>
            <a:r>
              <a:rPr lang="en-US" sz="2400" dirty="0"/>
              <a:t>Small image size</a:t>
            </a:r>
            <a:r>
              <a:rPr lang="ru-RU" sz="2400" dirty="0"/>
              <a:t>: </a:t>
            </a:r>
            <a:r>
              <a:rPr lang="en-US" sz="2400" dirty="0"/>
              <a:t>FWHM &lt; 1 </a:t>
            </a:r>
            <a:r>
              <a:rPr lang="ru-RU" sz="2400" dirty="0"/>
              <a:t>с</a:t>
            </a:r>
            <a:r>
              <a:rPr lang="en-US" sz="2400" dirty="0"/>
              <a:t>m – from our experience we can expect something similar for SHE!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E82A0-C283-902E-4623-36D61A86B58A}"/>
              </a:ext>
            </a:extLst>
          </p:cNvPr>
          <p:cNvSpPr txBox="1"/>
          <p:nvPr/>
        </p:nvSpPr>
        <p:spPr>
          <a:xfrm>
            <a:off x="6495433" y="90469"/>
            <a:ext cx="6216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Rodríguez, M. D., Brown et al, SOLITAIRE: A new generation solenoidal fusion product separator NIMA, </a:t>
            </a:r>
            <a:r>
              <a:rPr lang="en-US" i="1" dirty="0"/>
              <a:t>614</a:t>
            </a:r>
            <a:r>
              <a:rPr lang="en-US" dirty="0"/>
              <a:t>(1)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77ACF9-D893-5855-F9DB-BAFBAFCEB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042"/>
            <a:ext cx="10515600" cy="520995"/>
          </a:xfrm>
        </p:spPr>
        <p:txBody>
          <a:bodyPr>
            <a:normAutofit fontScale="90000"/>
          </a:bodyPr>
          <a:lstStyle/>
          <a:p>
            <a:r>
              <a:rPr lang="en-US" dirty="0"/>
              <a:t>GASSOL simulation model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E611F1-048A-465B-ED6B-EB2F4EBFE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8" y="1411287"/>
            <a:ext cx="12069452" cy="4351338"/>
          </a:xfrm>
        </p:spPr>
        <p:txBody>
          <a:bodyPr/>
          <a:lstStyle/>
          <a:p>
            <a:r>
              <a:rPr lang="en-US" dirty="0"/>
              <a:t>Created in Geant4 framework</a:t>
            </a:r>
          </a:p>
          <a:p>
            <a:r>
              <a:rPr lang="en-US" dirty="0"/>
              <a:t>Using the same method as in DGFRS-2 model</a:t>
            </a:r>
          </a:p>
          <a:p>
            <a:r>
              <a:rPr lang="en-US" dirty="0"/>
              <a:t>Multiple scattering, propagation in field, energy loss – Geant4 models</a:t>
            </a:r>
          </a:p>
          <a:p>
            <a:r>
              <a:rPr lang="en-US" dirty="0"/>
              <a:t>Also possible to use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r>
              <a:rPr lang="en-US" dirty="0"/>
              <a:t> tables of our own</a:t>
            </a:r>
          </a:p>
          <a:p>
            <a:r>
              <a:rPr lang="en-US" dirty="0"/>
              <a:t>Neutron evaporation – created a simple statistical model</a:t>
            </a:r>
          </a:p>
          <a:p>
            <a:r>
              <a:rPr lang="en-US" dirty="0"/>
              <a:t>Charge fluctuations in gas – created a model based on </a:t>
            </a:r>
            <a:r>
              <a:rPr lang="en-US" dirty="0" err="1"/>
              <a:t>Gregorich</a:t>
            </a:r>
            <a:r>
              <a:rPr lang="en-US" dirty="0"/>
              <a:t> idea</a:t>
            </a:r>
          </a:p>
          <a:p>
            <a:pPr marL="0" indent="0">
              <a:buNone/>
            </a:pPr>
            <a:r>
              <a:rPr lang="en-US" sz="2000" dirty="0" err="1"/>
              <a:t>Gregorich</a:t>
            </a:r>
            <a:r>
              <a:rPr lang="en-US" sz="2000" dirty="0"/>
              <a:t>, K. E. (2013). Simulation of recoil trajectories in gas-filled magnetic separators. </a:t>
            </a:r>
            <a:r>
              <a:rPr lang="en-US" sz="2000" i="1" dirty="0"/>
              <a:t>Nuclear Instruments and Methods in Physics Research, Section A: Accelerators, Spectrometers, Detectors and Associated Equipment</a:t>
            </a:r>
            <a:r>
              <a:rPr lang="en-US" sz="2000" dirty="0"/>
              <a:t>, </a:t>
            </a:r>
            <a:r>
              <a:rPr lang="en-US" sz="2000" i="1" dirty="0"/>
              <a:t>711</a:t>
            </a:r>
            <a:r>
              <a:rPr lang="en-US" sz="2000" dirty="0"/>
              <a:t>, 47–59. https://doi.org/10.1016/j.nima.2013.01.020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0F01293-E065-CC74-3121-7DC7E48E3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1336-6494-44E0-9E04-897B2D9B436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6766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410B8D-B6C7-F1EF-D56C-9248AF9F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567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of simulation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819E11-E0AA-B9CF-B4F5-716BC1BD4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63355" y="1235069"/>
            <a:ext cx="6442236" cy="5486399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Optimal field for SHE:   5.8-6.0 Tesla</a:t>
            </a:r>
            <a:endParaRPr lang="ru-RU" dirty="0"/>
          </a:p>
          <a:p>
            <a:pPr algn="just"/>
            <a:r>
              <a:rPr lang="en-US" dirty="0"/>
              <a:t>ER image is symmetrical </a:t>
            </a:r>
            <a:endParaRPr lang="ru-RU" dirty="0"/>
          </a:p>
          <a:p>
            <a:pPr algn="just"/>
            <a:r>
              <a:rPr lang="en-US" dirty="0"/>
              <a:t>In optimum one sigma is about 5 mm</a:t>
            </a:r>
            <a:endParaRPr lang="ru-RU" dirty="0"/>
          </a:p>
          <a:p>
            <a:pPr algn="just"/>
            <a:r>
              <a:rPr lang="en-US" dirty="0"/>
              <a:t>Full transmission to focal plane is</a:t>
            </a:r>
            <a:r>
              <a:rPr lang="ru-RU" dirty="0"/>
              <a:t> 58%</a:t>
            </a:r>
            <a:r>
              <a:rPr lang="en-US" dirty="0"/>
              <a:t> (0.4 mg/cm</a:t>
            </a:r>
            <a:r>
              <a:rPr lang="en-US" baseline="30000" dirty="0"/>
              <a:t>2</a:t>
            </a:r>
            <a:r>
              <a:rPr lang="en-US" dirty="0"/>
              <a:t> target)</a:t>
            </a:r>
            <a:r>
              <a:rPr lang="ru-RU" dirty="0"/>
              <a:t> </a:t>
            </a:r>
            <a:r>
              <a:rPr lang="en-US" dirty="0"/>
              <a:t>with </a:t>
            </a:r>
            <a:r>
              <a:rPr lang="ru-RU" dirty="0"/>
              <a:t>500</a:t>
            </a:r>
            <a:r>
              <a:rPr lang="en-US" dirty="0"/>
              <a:t> turbine</a:t>
            </a:r>
            <a:r>
              <a:rPr lang="ru-RU" dirty="0"/>
              <a:t> </a:t>
            </a:r>
            <a:r>
              <a:rPr lang="en-US" dirty="0"/>
              <a:t>mm</a:t>
            </a:r>
            <a:r>
              <a:rPr lang="ru-RU" dirty="0"/>
              <a:t> и </a:t>
            </a:r>
            <a:r>
              <a:rPr lang="en-US" dirty="0"/>
              <a:t>40 mm diameter stopper</a:t>
            </a:r>
            <a:r>
              <a:rPr lang="ru-RU" dirty="0"/>
              <a:t> </a:t>
            </a:r>
          </a:p>
          <a:p>
            <a:pPr algn="just"/>
            <a:r>
              <a:rPr lang="en-US" dirty="0"/>
              <a:t>About</a:t>
            </a:r>
            <a:r>
              <a:rPr lang="ru-RU" dirty="0"/>
              <a:t> 13% </a:t>
            </a:r>
            <a:r>
              <a:rPr lang="en-US" dirty="0"/>
              <a:t>ER</a:t>
            </a:r>
            <a:r>
              <a:rPr lang="ru-RU" dirty="0"/>
              <a:t> </a:t>
            </a:r>
            <a:r>
              <a:rPr lang="en-US" dirty="0"/>
              <a:t>lost in vacuum chamber walls</a:t>
            </a:r>
            <a:r>
              <a:rPr lang="ru-RU" dirty="0"/>
              <a:t>, 15% </a:t>
            </a:r>
            <a:r>
              <a:rPr lang="en-US" dirty="0"/>
              <a:t>lost in stopper</a:t>
            </a:r>
            <a:r>
              <a:rPr lang="ru-RU" dirty="0"/>
              <a:t> и 14% </a:t>
            </a:r>
            <a:r>
              <a:rPr lang="en-US" dirty="0"/>
              <a:t>lost in turbine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547B0D-B451-FBC5-B95D-07FB205F92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5A66C-0FD7-6F6E-2F2B-7560C9BED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85" y="1235069"/>
            <a:ext cx="5748815" cy="47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/>
        </p:nvSpPr>
        <p:spPr>
          <a:xfrm>
            <a:off x="170535" y="84268"/>
            <a:ext cx="8449600" cy="7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" sz="3333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 of simulation</a:t>
            </a:r>
            <a:endParaRPr sz="3333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40"/>
          <p:cNvSpPr txBox="1"/>
          <p:nvPr/>
        </p:nvSpPr>
        <p:spPr>
          <a:xfrm>
            <a:off x="327693" y="780165"/>
            <a:ext cx="4803107" cy="19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Conditions: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 0.4 mg/сm</a:t>
            </a:r>
            <a:r>
              <a:rPr lang="en" sz="240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400" baseline="300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1 puA 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RTC: cylinder 1 cm in length</a:t>
            </a:r>
            <a:endParaRPr sz="2400" dirty="0"/>
          </a:p>
          <a:p>
            <a:pPr marL="410631" indent="-342900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Gas flow 1.8 l/min</a:t>
            </a:r>
            <a:endParaRPr sz="2400" dirty="0"/>
          </a:p>
        </p:txBody>
      </p:sp>
      <p:sp>
        <p:nvSpPr>
          <p:cNvPr id="260" name="Google Shape;260;p40"/>
          <p:cNvSpPr txBox="1">
            <a:spLocks noGrp="1"/>
          </p:cNvSpPr>
          <p:nvPr>
            <p:ph type="sldNum" idx="12"/>
          </p:nvPr>
        </p:nvSpPr>
        <p:spPr>
          <a:xfrm>
            <a:off x="11536611" y="64062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/>
              <p:nvPr/>
            </p:nvSpPr>
            <p:spPr>
              <a:xfrm>
                <a:off x="-217993" y="3323238"/>
                <a:ext cx="6441315" cy="8152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𝑐𝑎𝑚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</m:t>
                      </m:r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𝑒𝑥𝑝</m:t>
                      </m:r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⁡(−</m:t>
                      </m:r>
                      <m:f>
                        <m:f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𝑙𝑛</m:t>
                          </m:r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ru-RU" sz="1867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𝑐𝑎𝑚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𝑐𝑎𝑝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ru-RU" sz="1867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ru-RU" sz="1867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 )</m:t>
                      </m:r>
                    </m:oMath>
                  </m:oMathPara>
                </a14:m>
                <a:endParaRPr lang="ru-RU" sz="1467" dirty="0"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EA1BFD-F0B9-3D02-B41B-2C916B2BE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7993" y="3323238"/>
                <a:ext cx="6441315" cy="8152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972BC7A-B640-601B-5000-8F268BDB9388}"/>
              </a:ext>
            </a:extLst>
          </p:cNvPr>
          <p:cNvSpPr txBox="1"/>
          <p:nvPr/>
        </p:nvSpPr>
        <p:spPr>
          <a:xfrm>
            <a:off x="167360" y="4096076"/>
            <a:ext cx="60527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We change RTC radius in search of optimum</a:t>
            </a:r>
            <a:endParaRPr lang="ru-RU" sz="2400" dirty="0">
              <a:sym typeface="Calibri"/>
            </a:endParaRP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Number of SHE atoms on </a:t>
            </a:r>
            <a:r>
              <a:rPr lang="en-US" sz="2400" dirty="0" err="1">
                <a:sym typeface="Calibri"/>
              </a:rPr>
              <a:t>cryodetectors</a:t>
            </a:r>
            <a:r>
              <a:rPr lang="en-US" sz="2400" dirty="0">
                <a:sym typeface="Calibri"/>
              </a:rPr>
              <a:t> is about 10 times higher</a:t>
            </a: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Small chamber volume: 4 cm</a:t>
            </a:r>
            <a:r>
              <a:rPr lang="en-US" sz="2400" baseline="30000" dirty="0">
                <a:sym typeface="Calibri"/>
              </a:rPr>
              <a:t>3</a:t>
            </a:r>
            <a:r>
              <a:rPr lang="en-US" sz="2400" dirty="0">
                <a:sym typeface="Calibri"/>
              </a:rPr>
              <a:t> Fl, 1 cm</a:t>
            </a:r>
            <a:r>
              <a:rPr lang="en-US" sz="2400" baseline="30000" dirty="0">
                <a:sym typeface="Calibri"/>
              </a:rPr>
              <a:t>3</a:t>
            </a:r>
            <a:r>
              <a:rPr lang="en-US" sz="2400" dirty="0">
                <a:sym typeface="Calibri"/>
              </a:rPr>
              <a:t> Ts</a:t>
            </a:r>
            <a:endParaRPr lang="ru-RU" sz="2400" dirty="0">
              <a:sym typeface="Calibri"/>
            </a:endParaRP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>
                <a:sym typeface="Calibri"/>
              </a:rPr>
              <a:t>Large statistics is possible for Fl and Mc</a:t>
            </a:r>
          </a:p>
          <a:p>
            <a:pPr marL="410631" indent="-342900" algn="just"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2400" dirty="0" err="1">
                <a:sym typeface="Calibri"/>
              </a:rPr>
              <a:t>Lv</a:t>
            </a:r>
            <a:r>
              <a:rPr lang="en-US" sz="2400" dirty="0">
                <a:sym typeface="Calibri"/>
              </a:rPr>
              <a:t> </a:t>
            </a:r>
            <a:r>
              <a:rPr lang="ru-RU" sz="2400" dirty="0">
                <a:sym typeface="Calibri"/>
              </a:rPr>
              <a:t>и </a:t>
            </a:r>
            <a:r>
              <a:rPr lang="en-US" sz="2400" dirty="0">
                <a:sym typeface="Calibri"/>
              </a:rPr>
              <a:t>Ts – we need large target and small detectors</a:t>
            </a:r>
            <a:endParaRPr lang="ru-RU" sz="2400" dirty="0"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EE018B-B0AC-10C3-701F-0C40FE96A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8" y="3224700"/>
            <a:ext cx="4732043" cy="354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87B440-96BB-6052-E55B-CFE569FB6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22" y="84268"/>
            <a:ext cx="4673507" cy="31156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58EF4F-E52B-2A0D-010D-C7FE12CB5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93" y="2860767"/>
            <a:ext cx="6052787" cy="5622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74B7DD-5289-F95E-B9C5-840F921C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35933"/>
            <a:ext cx="11360800" cy="7636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Results of simulation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9F496A-3D7A-7555-F6AC-2A34932D8B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>
            <a:normAutofit lnSpcReduction="10000"/>
          </a:bodyPr>
          <a:lstStyle/>
          <a:p>
            <a:fld id="{00000000-1234-1234-1234-123412341234}" type="slidenum">
              <a:rPr lang="ru-RU" smtClean="0"/>
              <a:pPr/>
              <a:t>9</a:t>
            </a:fld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9368F6C4-CE37-62AA-46C6-4C03C03E1E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5405273"/>
                  </p:ext>
                </p:extLst>
              </p:nvPr>
            </p:nvGraphicFramePr>
            <p:xfrm>
              <a:off x="126398" y="832486"/>
              <a:ext cx="11360800" cy="589283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411562">
                      <a:extLst>
                        <a:ext uri="{9D8B030D-6E8A-4147-A177-3AD203B41FA5}">
                          <a16:colId xmlns:a16="http://schemas.microsoft.com/office/drawing/2014/main" val="3421516581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2153756330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706309615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135067573"/>
                        </a:ext>
                      </a:extLst>
                    </a:gridCol>
                    <a:gridCol w="1139238">
                      <a:extLst>
                        <a:ext uri="{9D8B030D-6E8A-4147-A177-3AD203B41FA5}">
                          <a16:colId xmlns:a16="http://schemas.microsoft.com/office/drawing/2014/main" val="3472388684"/>
                        </a:ext>
                      </a:extLst>
                    </a:gridCol>
                  </a:tblGrid>
                  <a:tr h="360589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Element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287</a:t>
                          </a:r>
                          <a:r>
                            <a:rPr lang="ru-RU" sz="2000">
                              <a:effectLst/>
                            </a:rPr>
                            <a:t>Fl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288</a:t>
                          </a:r>
                          <a:r>
                            <a:rPr lang="ru-RU" sz="2000">
                              <a:effectLst/>
                            </a:rPr>
                            <a:t>Mc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293</a:t>
                          </a:r>
                          <a:r>
                            <a:rPr lang="ru-RU" sz="2000">
                              <a:effectLst/>
                            </a:rPr>
                            <a:t>Lv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294</a:t>
                          </a:r>
                          <a:r>
                            <a:rPr lang="ru-RU" sz="2000">
                              <a:effectLst/>
                            </a:rPr>
                            <a:t>Ts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999872406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Optimal chamber radius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mm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6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9672723"/>
                      </a:ext>
                    </a:extLst>
                  </a:tr>
                  <a:tr h="55371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Efficiency for the optimal chamber</a:t>
                          </a:r>
                          <a:r>
                            <a:rPr lang="ru-RU" sz="2000" dirty="0">
                              <a:effectLst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  <m:r>
                                <a:rPr lang="ru-RU" sz="2000">
                                  <a:effectLst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𝑐𝑜𝑙</m:t>
                                  </m:r>
                                </m:sub>
                              </m:sSub>
                              <m:r>
                                <a:rPr lang="ru-RU" sz="2000">
                                  <a:effectLst/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0.52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0.47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267598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Volume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cm</a:t>
                          </a:r>
                          <a:r>
                            <a:rPr lang="ru-RU" sz="2000" baseline="30000" dirty="0">
                              <a:effectLst/>
                            </a:rPr>
                            <a:t>3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3.8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1.5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5448832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The RTC renewal time 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0.127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0.051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0.038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30725020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1 m capillary transportation time, 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 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700712255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Time of flight in the detectors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366497388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Full transportation time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0.299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11721554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Half life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r>
                            <a:rPr lang="ru-RU" sz="2000" dirty="0">
                              <a:effectLst/>
                            </a:rPr>
                            <a:t> 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0.360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0.193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8184673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Cross section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pb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596756295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in RTC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2.81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4.24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0.18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005428197"/>
                      </a:ext>
                    </a:extLst>
                  </a:tr>
                  <a:tr h="372293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on the detectors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1.58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1.68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0.015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0.010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1433858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id="{9368F6C4-CE37-62AA-46C6-4C03C03E1E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5405273"/>
                  </p:ext>
                </p:extLst>
              </p:nvPr>
            </p:nvGraphicFramePr>
            <p:xfrm>
              <a:off x="126398" y="832486"/>
              <a:ext cx="11360800" cy="5892836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6411562">
                      <a:extLst>
                        <a:ext uri="{9D8B030D-6E8A-4147-A177-3AD203B41FA5}">
                          <a16:colId xmlns:a16="http://schemas.microsoft.com/office/drawing/2014/main" val="3421516581"/>
                        </a:ext>
                      </a:extLst>
                    </a:gridCol>
                    <a:gridCol w="1188720">
                      <a:extLst>
                        <a:ext uri="{9D8B030D-6E8A-4147-A177-3AD203B41FA5}">
                          <a16:colId xmlns:a16="http://schemas.microsoft.com/office/drawing/2014/main" val="2153756330"/>
                        </a:ext>
                      </a:extLst>
                    </a:gridCol>
                    <a:gridCol w="1158240">
                      <a:extLst>
                        <a:ext uri="{9D8B030D-6E8A-4147-A177-3AD203B41FA5}">
                          <a16:colId xmlns:a16="http://schemas.microsoft.com/office/drawing/2014/main" val="706309615"/>
                        </a:ext>
                      </a:extLst>
                    </a:gridCol>
                    <a:gridCol w="1463040">
                      <a:extLst>
                        <a:ext uri="{9D8B030D-6E8A-4147-A177-3AD203B41FA5}">
                          <a16:colId xmlns:a16="http://schemas.microsoft.com/office/drawing/2014/main" val="2135067573"/>
                        </a:ext>
                      </a:extLst>
                    </a:gridCol>
                    <a:gridCol w="1139238">
                      <a:extLst>
                        <a:ext uri="{9D8B030D-6E8A-4147-A177-3AD203B41FA5}">
                          <a16:colId xmlns:a16="http://schemas.microsoft.com/office/drawing/2014/main" val="3472388684"/>
                        </a:ext>
                      </a:extLst>
                    </a:gridCol>
                  </a:tblGrid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Element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287</a:t>
                          </a:r>
                          <a:r>
                            <a:rPr lang="ru-RU" sz="2000">
                              <a:effectLst/>
                            </a:rPr>
                            <a:t>Fl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288</a:t>
                          </a:r>
                          <a:r>
                            <a:rPr lang="ru-RU" sz="2000">
                              <a:effectLst/>
                            </a:rPr>
                            <a:t>Mc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293</a:t>
                          </a:r>
                          <a:r>
                            <a:rPr lang="ru-RU" sz="2000">
                              <a:effectLst/>
                            </a:rPr>
                            <a:t>Lv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aseline="30000">
                              <a:effectLst/>
                            </a:rPr>
                            <a:t>294</a:t>
                          </a:r>
                          <a:r>
                            <a:rPr lang="ru-RU" sz="2000">
                              <a:effectLst/>
                            </a:rPr>
                            <a:t>Ts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999872406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Optimal chamber radius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mm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6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9672723"/>
                      </a:ext>
                    </a:extLst>
                  </a:tr>
                  <a:tr h="5537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29735" marR="29735" marT="29735" marB="29735">
                        <a:blipFill>
                          <a:blip r:embed="rId2"/>
                          <a:stretch>
                            <a:fillRect l="-95" t="-170330" r="-77303" b="-8164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0.52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0.47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267598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Volume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cm</a:t>
                          </a:r>
                          <a:r>
                            <a:rPr lang="ru-RU" sz="2000" baseline="30000" dirty="0">
                              <a:effectLst/>
                            </a:rPr>
                            <a:t>3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3.8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1.5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5448832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The RTC renewal time 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0.127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0.051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00B0F0"/>
                              </a:solidFill>
                              <a:effectLst/>
                            </a:rPr>
                            <a:t>0.038</a:t>
                          </a:r>
                          <a:endParaRPr lang="ru-RU" sz="2000" b="1" u="sng" dirty="0">
                            <a:solidFill>
                              <a:srgbClr val="00B0F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530725020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1 m capillary transportation time, 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 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0.063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0.063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700712255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Time of flight in the detectors</a:t>
                          </a:r>
                          <a:r>
                            <a:rPr lang="ru-RU" sz="2000" dirty="0">
                              <a:effectLst/>
                            </a:rPr>
                            <a:t>,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b="1" u="sng" dirty="0">
                              <a:solidFill>
                                <a:srgbClr val="FF0000"/>
                              </a:solidFill>
                              <a:effectLst/>
                            </a:rPr>
                            <a:t>0.11</a:t>
                          </a:r>
                          <a:endParaRPr lang="ru-RU" sz="2000" b="1" u="sng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366497388"/>
                      </a:ext>
                    </a:extLst>
                  </a:tr>
                  <a:tr h="532307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Full transportation time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0.299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1611721554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Half life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s</a:t>
                          </a:r>
                          <a:r>
                            <a:rPr lang="ru-RU" sz="2000" dirty="0">
                              <a:effectLst/>
                            </a:rPr>
                            <a:t> 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0.360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0.193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0.057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728184673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Cross section</a:t>
                          </a:r>
                          <a:r>
                            <a:rPr lang="ru-RU" sz="2000" dirty="0">
                              <a:effectLst/>
                            </a:rPr>
                            <a:t>, </a:t>
                          </a:r>
                          <a:r>
                            <a:rPr lang="en-US" sz="2000" dirty="0">
                              <a:effectLst/>
                            </a:rPr>
                            <a:t>pb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10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17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1.1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596756295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in RTC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2.81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4.24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0.22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0.18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005428197"/>
                      </a:ext>
                    </a:extLst>
                  </a:tr>
                  <a:tr h="467775"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en-US" sz="2000" dirty="0">
                              <a:effectLst/>
                            </a:rPr>
                            <a:t>Atoms per day on the detectors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1.58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1.68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>
                              <a:effectLst/>
                            </a:rPr>
                            <a:t>0.015</a:t>
                          </a:r>
                          <a:endParaRPr lang="ru-RU" sz="20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tc>
                      <a:txBody>
                        <a:bodyPr/>
                        <a:lstStyle/>
                        <a:p>
                          <a:pPr indent="449580" algn="ctr">
                            <a:lnSpc>
                              <a:spcPct val="150000"/>
                            </a:lnSpc>
                          </a:pPr>
                          <a:r>
                            <a:rPr lang="ru-RU" sz="2000" dirty="0">
                              <a:effectLst/>
                            </a:rPr>
                            <a:t>0.010</a:t>
                          </a:r>
                          <a:endParaRPr lang="ru-RU" sz="20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29735" marR="29735" marT="29735" marB="29735"/>
                    </a:tc>
                    <a:extLst>
                      <a:ext uri="{0D108BD9-81ED-4DB2-BD59-A6C34878D82A}">
                        <a16:rowId xmlns:a16="http://schemas.microsoft.com/office/drawing/2014/main" val="314338580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743532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8120</TotalTime>
  <Words>1542</Words>
  <Application>Microsoft Office PowerPoint</Application>
  <PresentationFormat>Широкоэкранный</PresentationFormat>
  <Paragraphs>243</Paragraphs>
  <Slides>25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Tinos</vt:lpstr>
      <vt:lpstr>Тема Office</vt:lpstr>
      <vt:lpstr>SC-Recoil separator GASSOL. The first step of fast chemistry</vt:lpstr>
      <vt:lpstr>Purpose</vt:lpstr>
      <vt:lpstr>Purpose</vt:lpstr>
      <vt:lpstr>GASSOL principle of work</vt:lpstr>
      <vt:lpstr>SOLITAIRE solenoid</vt:lpstr>
      <vt:lpstr>GASSOL simulation model</vt:lpstr>
      <vt:lpstr>Results of simulation</vt:lpstr>
      <vt:lpstr>Презентация PowerPoint</vt:lpstr>
      <vt:lpstr>Results of simulation</vt:lpstr>
      <vt:lpstr>Background problem</vt:lpstr>
      <vt:lpstr>Additional suppression system</vt:lpstr>
      <vt:lpstr>Static turbine</vt:lpstr>
      <vt:lpstr>Background analysis</vt:lpstr>
      <vt:lpstr>Cold mass misalignment problem</vt:lpstr>
      <vt:lpstr>Status of GASSOL</vt:lpstr>
      <vt:lpstr>Thank you for your attention</vt:lpstr>
      <vt:lpstr>Презентация PowerPoint</vt:lpstr>
      <vt:lpstr>Презентация PowerPoint</vt:lpstr>
      <vt:lpstr>Results of simulation</vt:lpstr>
      <vt:lpstr>GASSOL configuration</vt:lpstr>
      <vt:lpstr>Recharge process</vt:lpstr>
      <vt:lpstr>Recharge process</vt:lpstr>
      <vt:lpstr>Verification of model</vt:lpstr>
      <vt:lpstr>Image sizes on DGFRS-2</vt:lpstr>
      <vt:lpstr>Image sizes on DGFRS-2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Расчетные и экспериментальные характеристики нового газонаполненного сепаратора DGFRS-2 и моделирование ионной оптики газонаполненного сверхпроводящего соленоида GASSOL</dc:title>
  <dc:creator>Дмитрий Соловьев</dc:creator>
  <cp:lastModifiedBy>Дмитрий Соловьев</cp:lastModifiedBy>
  <cp:revision>47</cp:revision>
  <dcterms:created xsi:type="dcterms:W3CDTF">2023-06-15T18:00:22Z</dcterms:created>
  <dcterms:modified xsi:type="dcterms:W3CDTF">2024-11-21T09:58:26Z</dcterms:modified>
</cp:coreProperties>
</file>