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744" r:id="rId3"/>
    <p:sldId id="1715" r:id="rId4"/>
    <p:sldId id="285" r:id="rId5"/>
    <p:sldId id="682" r:id="rId6"/>
    <p:sldId id="266" r:id="rId7"/>
    <p:sldId id="280" r:id="rId8"/>
    <p:sldId id="281" r:id="rId9"/>
    <p:sldId id="282" r:id="rId10"/>
    <p:sldId id="283" r:id="rId11"/>
    <p:sldId id="275" r:id="rId12"/>
    <p:sldId id="276" r:id="rId13"/>
    <p:sldId id="261" r:id="rId14"/>
    <p:sldId id="278" r:id="rId15"/>
    <p:sldId id="277" r:id="rId16"/>
    <p:sldId id="284" r:id="rId17"/>
    <p:sldId id="1717" r:id="rId18"/>
  </p:sldIdLst>
  <p:sldSz cx="12192000" cy="6858000"/>
  <p:notesSz cx="12192000" cy="6858000"/>
  <p:defaultTextStyle>
    <a:defPPr>
      <a:defRPr lang="en-US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D4B3A6C-482C-6113-1C1A-F75D26076C84}">
  <a:tblStyle styleId="{DD4B3A6C-482C-6113-1C1A-F75D26076C84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21"/>
    <p:restoredTop sz="94699"/>
  </p:normalViewPr>
  <p:slideViewPr>
    <p:cSldViewPr>
      <p:cViewPr varScale="1">
        <p:scale>
          <a:sx n="82" d="100"/>
          <a:sy n="82" d="100"/>
        </p:scale>
        <p:origin x="8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T</a:t>
            </a:r>
            <a:r>
              <a:rPr lang="en-US" b="1" baseline="0"/>
              <a:t>l d</a:t>
            </a:r>
            <a:r>
              <a:rPr lang="en-US" b="1"/>
              <a:t>iffusion coefficient on an ideal</a:t>
            </a:r>
            <a:r>
              <a:rPr lang="en-US" b="1" baseline="0"/>
              <a:t> gold surface</a:t>
            </a:r>
            <a:r>
              <a:rPr lang="en-US" b="1"/>
              <a:t> </a:t>
            </a:r>
            <a:endParaRPr lang="ru-RU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Лист1!$B$38:$B$57</c:f>
              <c:numCache>
                <c:formatCode>General</c:formatCode>
                <c:ptCount val="20"/>
                <c:pt idx="0">
                  <c:v>300</c:v>
                </c:pt>
                <c:pt idx="1">
                  <c:v>350</c:v>
                </c:pt>
                <c:pt idx="2">
                  <c:v>400</c:v>
                </c:pt>
                <c:pt idx="3">
                  <c:v>450</c:v>
                </c:pt>
                <c:pt idx="4">
                  <c:v>500</c:v>
                </c:pt>
                <c:pt idx="5">
                  <c:v>550</c:v>
                </c:pt>
                <c:pt idx="6">
                  <c:v>600</c:v>
                </c:pt>
                <c:pt idx="7">
                  <c:v>650</c:v>
                </c:pt>
                <c:pt idx="8">
                  <c:v>700</c:v>
                </c:pt>
                <c:pt idx="9">
                  <c:v>750</c:v>
                </c:pt>
                <c:pt idx="10">
                  <c:v>800</c:v>
                </c:pt>
                <c:pt idx="11">
                  <c:v>850</c:v>
                </c:pt>
                <c:pt idx="12">
                  <c:v>900</c:v>
                </c:pt>
                <c:pt idx="13">
                  <c:v>950</c:v>
                </c:pt>
                <c:pt idx="14">
                  <c:v>1000</c:v>
                </c:pt>
                <c:pt idx="15">
                  <c:v>1050</c:v>
                </c:pt>
                <c:pt idx="16">
                  <c:v>1100</c:v>
                </c:pt>
                <c:pt idx="17">
                  <c:v>1150</c:v>
                </c:pt>
                <c:pt idx="18">
                  <c:v>1200</c:v>
                </c:pt>
                <c:pt idx="19">
                  <c:v>1250</c:v>
                </c:pt>
              </c:numCache>
            </c:numRef>
          </c:xVal>
          <c:yVal>
            <c:numRef>
              <c:f>Лист1!$C$38:$C$57</c:f>
              <c:numCache>
                <c:formatCode>0.0</c:formatCode>
                <c:ptCount val="20"/>
                <c:pt idx="0">
                  <c:v>2.7626686836279548</c:v>
                </c:pt>
                <c:pt idx="1">
                  <c:v>3.4333915684379654</c:v>
                </c:pt>
                <c:pt idx="2">
                  <c:v>4.0412827299362482</c:v>
                </c:pt>
                <c:pt idx="3">
                  <c:v>4.587570080537585</c:v>
                </c:pt>
                <c:pt idx="4">
                  <c:v>5.0773078088526606</c:v>
                </c:pt>
                <c:pt idx="5">
                  <c:v>5.5166450477558131</c:v>
                </c:pt>
                <c:pt idx="6">
                  <c:v>5.911662951141043</c:v>
                </c:pt>
                <c:pt idx="7">
                  <c:v>6.2679219153596506</c:v>
                </c:pt>
                <c:pt idx="8">
                  <c:v>6.5903264972791948</c:v>
                </c:pt>
                <c:pt idx="9">
                  <c:v>6.883127862951234</c:v>
                </c:pt>
                <c:pt idx="10">
                  <c:v>7.1499808764564916</c:v>
                </c:pt>
                <c:pt idx="11">
                  <c:v>7.3940180499599251</c:v>
                </c:pt>
                <c:pt idx="12">
                  <c:v>7.6179237012981718</c:v>
                </c:pt>
                <c:pt idx="13">
                  <c:v>7.8240015799938316</c:v>
                </c:pt>
                <c:pt idx="14">
                  <c:v>8.0142338237654478</c:v>
                </c:pt>
                <c:pt idx="15">
                  <c:v>8.1903311689541969</c:v>
                </c:pt>
                <c:pt idx="16">
                  <c:v>8.3537751857535074</c:v>
                </c:pt>
                <c:pt idx="17">
                  <c:v>8.5058535842962772</c:v>
                </c:pt>
                <c:pt idx="18">
                  <c:v>8.6476896528456777</c:v>
                </c:pt>
                <c:pt idx="19">
                  <c:v>8.780266796181893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2356-234A-85C8-2FFC6F47AC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89943440"/>
        <c:axId val="1589942896"/>
      </c:scatterChart>
      <c:valAx>
        <c:axId val="1589943440"/>
        <c:scaling>
          <c:orientation val="minMax"/>
          <c:max val="1300"/>
          <c:min val="2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="1"/>
                  <a:t>Temperature, K</a:t>
                </a:r>
                <a:endParaRPr lang="ru-RU" sz="1100" b="1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9942896"/>
        <c:crosses val="autoZero"/>
        <c:crossBetween val="midCat"/>
      </c:valAx>
      <c:valAx>
        <c:axId val="1589942896"/>
        <c:scaling>
          <c:orientation val="minMax"/>
          <c:max val="9"/>
          <c:min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="1" i="0"/>
                  <a:t>D·10</a:t>
                </a:r>
                <a:r>
                  <a:rPr lang="en-US" sz="1100" b="1" i="0" baseline="30000"/>
                  <a:t>9</a:t>
                </a:r>
                <a:r>
                  <a:rPr lang="en-US" sz="1100" b="1" i="0"/>
                  <a:t>, m</a:t>
                </a:r>
                <a:r>
                  <a:rPr lang="en-US" sz="1100" b="1" i="0" baseline="30000"/>
                  <a:t>2</a:t>
                </a:r>
                <a:r>
                  <a:rPr lang="en-US" sz="1100" b="1" i="0"/>
                  <a:t>/s</a:t>
                </a:r>
                <a:endParaRPr lang="ru-RU" sz="1100" b="1" i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99434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7" Type="http://schemas.openxmlformats.org/officeDocument/2006/relationships/image" Target="../media/image44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68E160-F304-46C9-8439-2186C916B3A0}" type="datetimeFigureOut">
              <a:rPr lang="en-US" smtClean="0"/>
              <a:t>21-Nov-24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AF064C-27EA-457D-9404-64D2AF2E5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95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F064C-27EA-457D-9404-64D2AF2E526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221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F064C-27EA-457D-9404-64D2AF2E526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026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F064C-27EA-457D-9404-64D2AF2E526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394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C21A0F9-AFD0-4329-95E9-5B284327E67A}" type="datetimeFigureOut">
              <a:rPr lang="en-US"/>
              <a:t>21-Nov-24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1C1CBAA-A249-4275-A38E-9DF0ED76BDCE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C21A0F9-AFD0-4329-95E9-5B284327E67A}" type="datetimeFigureOut">
              <a:rPr lang="en-US"/>
              <a:t>21-Nov-24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1C1CBAA-A249-4275-A38E-9DF0ED76BDCE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C21A0F9-AFD0-4329-95E9-5B284327E67A}" type="datetimeFigureOut">
              <a:rPr lang="en-US"/>
              <a:t>21-Nov-24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1C1CBAA-A249-4275-A38E-9DF0ED76BDCE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C21A0F9-AFD0-4329-95E9-5B284327E67A}" type="datetimeFigureOut">
              <a:rPr lang="en-US"/>
              <a:t>21-Nov-24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1C1CBAA-A249-4275-A38E-9DF0ED76BDCE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C21A0F9-AFD0-4329-95E9-5B284327E67A}" type="datetimeFigureOut">
              <a:rPr lang="en-US"/>
              <a:t>21-Nov-24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1C1CBAA-A249-4275-A38E-9DF0ED76BDCE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C21A0F9-AFD0-4329-95E9-5B284327E67A}" type="datetimeFigureOut">
              <a:rPr lang="en-US"/>
              <a:t>21-Nov-24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1C1CBAA-A249-4275-A38E-9DF0ED76BDCE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C21A0F9-AFD0-4329-95E9-5B284327E67A}" type="datetimeFigureOut">
              <a:rPr lang="en-US"/>
              <a:t>21-Nov-24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1C1CBAA-A249-4275-A38E-9DF0ED76BDCE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C21A0F9-AFD0-4329-95E9-5B284327E67A}" type="datetimeFigureOut">
              <a:rPr lang="en-US"/>
              <a:t>21-Nov-24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1C1CBAA-A249-4275-A38E-9DF0ED76BDCE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C21A0F9-AFD0-4329-95E9-5B284327E67A}" type="datetimeFigureOut">
              <a:rPr lang="en-US"/>
              <a:t>21-Nov-24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1C1CBAA-A249-4275-A38E-9DF0ED76BDCE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C21A0F9-AFD0-4329-95E9-5B284327E67A}" type="datetimeFigureOut">
              <a:rPr lang="en-US"/>
              <a:t>21-Nov-24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1C1CBAA-A249-4275-A38E-9DF0ED76BDCE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C21A0F9-AFD0-4329-95E9-5B284327E67A}" type="datetimeFigureOut">
              <a:rPr lang="en-US"/>
              <a:t>21-Nov-24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1C1CBAA-A249-4275-A38E-9DF0ED76BDCE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C21A0F9-AFD0-4329-95E9-5B284327E67A}" type="datetimeFigureOut">
              <a:rPr lang="en-US"/>
              <a:t>21-Nov-24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1C1CBAA-A249-4275-A38E-9DF0ED76BDCE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oleObject" Target="../embeddings/oleObject14.bin"/><Relationship Id="rId3" Type="http://schemas.openxmlformats.org/officeDocument/2006/relationships/image" Target="../media/image29.png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8.png"/><Relationship Id="rId11" Type="http://schemas.openxmlformats.org/officeDocument/2006/relationships/oleObject" Target="../embeddings/oleObject13.bin"/><Relationship Id="rId5" Type="http://schemas.openxmlformats.org/officeDocument/2006/relationships/image" Target="../media/image24.wmf"/><Relationship Id="rId10" Type="http://schemas.openxmlformats.org/officeDocument/2006/relationships/image" Target="../media/image26.wmf"/><Relationship Id="rId4" Type="http://schemas.openxmlformats.org/officeDocument/2006/relationships/oleObject" Target="../embeddings/oleObject10.bin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28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1.wmf"/><Relationship Id="rId11" Type="http://schemas.openxmlformats.org/officeDocument/2006/relationships/image" Target="../media/image30.png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33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18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36.png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image" Target="../media/image41.wmf"/><Relationship Id="rId18" Type="http://schemas.openxmlformats.org/officeDocument/2006/relationships/oleObject" Target="../embeddings/oleObject27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8.wmf"/><Relationship Id="rId12" Type="http://schemas.openxmlformats.org/officeDocument/2006/relationships/oleObject" Target="../embeddings/oleObject24.bin"/><Relationship Id="rId17" Type="http://schemas.openxmlformats.org/officeDocument/2006/relationships/image" Target="../media/image4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6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40.wmf"/><Relationship Id="rId5" Type="http://schemas.openxmlformats.org/officeDocument/2006/relationships/image" Target="../media/image46.png"/><Relationship Id="rId15" Type="http://schemas.openxmlformats.org/officeDocument/2006/relationships/image" Target="../media/image42.wmf"/><Relationship Id="rId10" Type="http://schemas.openxmlformats.org/officeDocument/2006/relationships/oleObject" Target="../embeddings/oleObject23.bin"/><Relationship Id="rId19" Type="http://schemas.openxmlformats.org/officeDocument/2006/relationships/image" Target="../media/image44.wmf"/><Relationship Id="rId4" Type="http://schemas.openxmlformats.org/officeDocument/2006/relationships/image" Target="../media/image45.jpeg"/><Relationship Id="rId9" Type="http://schemas.openxmlformats.org/officeDocument/2006/relationships/image" Target="../media/image39.wmf"/><Relationship Id="rId14" Type="http://schemas.openxmlformats.org/officeDocument/2006/relationships/oleObject" Target="../embeddings/oleObject2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chart" Target="../charts/chart1.xml"/><Relationship Id="rId7" Type="http://schemas.openxmlformats.org/officeDocument/2006/relationships/image" Target="../media/image5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52.wmf"/><Relationship Id="rId4" Type="http://schemas.openxmlformats.org/officeDocument/2006/relationships/oleObject" Target="../embeddings/oleObject29.bin"/><Relationship Id="rId9" Type="http://schemas.openxmlformats.org/officeDocument/2006/relationships/image" Target="../media/image54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image" Target="../media/image18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11" Type="http://schemas.openxmlformats.org/officeDocument/2006/relationships/image" Target="../media/image19.png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png"/><Relationship Id="rId11" Type="http://schemas.openxmlformats.org/officeDocument/2006/relationships/image" Target="../media/image21.wmf"/><Relationship Id="rId5" Type="http://schemas.openxmlformats.org/officeDocument/2006/relationships/image" Target="../media/image19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2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17089295" name="Заголовок 1"/>
          <p:cNvSpPr>
            <a:spLocks noGrp="1"/>
          </p:cNvSpPr>
          <p:nvPr>
            <p:ph type="title"/>
          </p:nvPr>
        </p:nvSpPr>
        <p:spPr bwMode="auto">
          <a:xfrm>
            <a:off x="956712" y="1916832"/>
            <a:ext cx="10515600" cy="2459682"/>
          </a:xfrm>
        </p:spPr>
        <p:txBody>
          <a:bodyPr vertOverflow="overflow" horzOverflow="clip" vert="horz" wrap="square" lIns="91440" tIns="45720" rIns="91440" bIns="45720" numCol="1" spcCol="0" rtlCol="0" fromWordArt="0" anchor="ctr" anchorCtr="0" forceAA="0" compatLnSpc="0">
            <a:norm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0432FF"/>
                </a:solidFill>
                <a:latin typeface="+mn-lt"/>
              </a:rPr>
              <a:t>Transport and adsorption modeling </a:t>
            </a:r>
            <a:br>
              <a:rPr lang="en-US" sz="3200" b="1" dirty="0">
                <a:solidFill>
                  <a:srgbClr val="0432FF"/>
                </a:solidFill>
                <a:latin typeface="+mn-lt"/>
              </a:rPr>
            </a:br>
            <a:r>
              <a:rPr lang="en-US" sz="3200" b="1" dirty="0">
                <a:solidFill>
                  <a:srgbClr val="0432FF"/>
                </a:solidFill>
                <a:latin typeface="+mn-lt"/>
              </a:rPr>
              <a:t>of a gas </a:t>
            </a:r>
            <a:r>
              <a:rPr lang="en-US" sz="3200" b="1" dirty="0" smtClean="0">
                <a:solidFill>
                  <a:srgbClr val="0432FF"/>
                </a:solidFill>
                <a:latin typeface="+mn-lt"/>
              </a:rPr>
              <a:t>chromatography </a:t>
            </a:r>
            <a:r>
              <a:rPr lang="en-US" sz="3200" b="1" dirty="0">
                <a:solidFill>
                  <a:srgbClr val="0432FF"/>
                </a:solidFill>
                <a:latin typeface="+mn-lt"/>
              </a:rPr>
              <a:t>experiment of SHE</a:t>
            </a:r>
            <a:endParaRPr sz="3200" b="1" dirty="0">
              <a:solidFill>
                <a:srgbClr val="0432FF"/>
              </a:solidFill>
              <a:latin typeface="+mn-lt"/>
            </a:endParaRPr>
          </a:p>
        </p:txBody>
      </p:sp>
      <p:sp>
        <p:nvSpPr>
          <p:cNvPr id="501948442" name="Объект 2"/>
          <p:cNvSpPr>
            <a:spLocks noGrp="1"/>
          </p:cNvSpPr>
          <p:nvPr>
            <p:ph idx="1"/>
          </p:nvPr>
        </p:nvSpPr>
        <p:spPr bwMode="auto">
          <a:xfrm>
            <a:off x="956712" y="4149080"/>
            <a:ext cx="10515600" cy="1978768"/>
          </a:xfrm>
        </p:spPr>
        <p:txBody>
          <a:bodyPr>
            <a:normAutofit/>
          </a:bodyPr>
          <a:lstStyle/>
          <a:p>
            <a:pPr marL="0" indent="0" algn="ctr">
              <a:buFont typeface="Arial"/>
              <a:buNone/>
              <a:defRPr/>
            </a:pPr>
            <a:r>
              <a:rPr lang="en-US" sz="2400" b="1" u="sng" dirty="0"/>
              <a:t>Andrey Astakhov</a:t>
            </a:r>
            <a:r>
              <a:rPr lang="ru-RU" sz="2400" b="1" u="sng" dirty="0"/>
              <a:t>, </a:t>
            </a:r>
            <a:r>
              <a:rPr lang="en-US" sz="2400" b="1" dirty="0" err="1"/>
              <a:t>Gospodin</a:t>
            </a:r>
            <a:r>
              <a:rPr lang="en-US" sz="2400" b="1" dirty="0"/>
              <a:t> </a:t>
            </a:r>
            <a:r>
              <a:rPr lang="en-US" sz="2400" b="1" dirty="0" err="1"/>
              <a:t>Bozhikov</a:t>
            </a:r>
            <a:r>
              <a:rPr lang="en-US" sz="2400" b="1" dirty="0"/>
              <a:t>, Nikolay Aksenov</a:t>
            </a:r>
            <a:endParaRPr lang="ru-RU" sz="2400" b="1" dirty="0"/>
          </a:p>
          <a:p>
            <a:pPr marL="0" indent="0" algn="ctr">
              <a:buNone/>
              <a:defRPr/>
            </a:pPr>
            <a:r>
              <a:rPr lang="en" sz="1800" i="1" dirty="0"/>
              <a:t>E-mail: </a:t>
            </a:r>
            <a:r>
              <a:rPr lang="en" sz="1800" i="1" u="sng" dirty="0" err="1">
                <a:solidFill>
                  <a:schemeClr val="accent5">
                    <a:lumMod val="75000"/>
                  </a:schemeClr>
                </a:solidFill>
              </a:rPr>
              <a:t>astakhov@jinr.ru</a:t>
            </a:r>
            <a:endParaRPr lang="en" sz="1800" i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76161570" name="Рисунок 27616156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79376" y="280168"/>
            <a:ext cx="1452344" cy="11722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279" y="292986"/>
            <a:ext cx="1452345" cy="1185114"/>
          </a:xfrm>
          <a:prstGeom prst="rect">
            <a:avLst/>
          </a:prstGeom>
        </p:spPr>
      </p:pic>
      <p:sp>
        <p:nvSpPr>
          <p:cNvPr id="8" name="Объект 2"/>
          <p:cNvSpPr txBox="1">
            <a:spLocks/>
          </p:cNvSpPr>
          <p:nvPr/>
        </p:nvSpPr>
        <p:spPr bwMode="auto">
          <a:xfrm rot="10800000" flipV="1">
            <a:off x="2806276" y="614504"/>
            <a:ext cx="6579448" cy="2769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2000" b="1" dirty="0">
                <a:solidFill>
                  <a:srgbClr val="002060"/>
                </a:solidFill>
              </a:rPr>
              <a:t>INTERNATIONAL CONFERENCE «50 YEARS OF COLD FUSION» </a:t>
            </a:r>
            <a:r>
              <a:rPr lang="en-US" sz="1800" b="1" dirty="0">
                <a:solidFill>
                  <a:srgbClr val="002060"/>
                </a:solidFill>
              </a:rPr>
              <a:t>YEREVAN, ARMENIA, NOVEMBER 20 – 23, 2024</a:t>
            </a:r>
            <a:endParaRPr lang="ru-RU" sz="1800" b="1" i="1" u="sng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142" y="209352"/>
            <a:ext cx="10515600" cy="327571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rgbClr val="0432FF"/>
                </a:solidFill>
                <a:latin typeface="+mn-lt"/>
              </a:rPr>
              <a:t>Results for Hg and </a:t>
            </a:r>
            <a:r>
              <a:rPr lang="en-US" sz="2400" dirty="0" err="1">
                <a:solidFill>
                  <a:srgbClr val="0432FF"/>
                </a:solidFill>
                <a:latin typeface="+mn-lt"/>
              </a:rPr>
              <a:t>Fl</a:t>
            </a:r>
            <a:endParaRPr lang="en-US" sz="2400" dirty="0">
              <a:solidFill>
                <a:srgbClr val="0432FF"/>
              </a:solidFill>
              <a:latin typeface="+mn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110655"/>
              </p:ext>
            </p:extLst>
          </p:nvPr>
        </p:nvGraphicFramePr>
        <p:xfrm>
          <a:off x="837862" y="620688"/>
          <a:ext cx="9721420" cy="2748280"/>
        </p:xfrm>
        <a:graphic>
          <a:graphicData uri="http://schemas.openxmlformats.org/drawingml/2006/table">
            <a:tbl>
              <a:tblPr firstRow="1" bandRow="1">
                <a:tableStyleId>{DD4B3A6C-482C-6113-1C1A-F75D26076C84}</a:tableStyleId>
              </a:tblPr>
              <a:tblGrid>
                <a:gridCol w="19442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442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4428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4428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94428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D·10</a:t>
                      </a:r>
                      <a:r>
                        <a:rPr lang="en-US" sz="1400" baseline="30000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m</a:t>
                      </a:r>
                      <a:r>
                        <a:rPr lang="ru-RU" sz="1400" baseline="30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s (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73.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</a:rPr>
                        <a:t>К)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D·10</a:t>
                      </a:r>
                      <a:r>
                        <a:rPr lang="en-US" sz="1400" baseline="30000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m</a:t>
                      </a:r>
                      <a:r>
                        <a:rPr lang="ru-RU" sz="1400" baseline="30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s (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93.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</a:rPr>
                        <a:t>К)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D·10</a:t>
                      </a:r>
                      <a:r>
                        <a:rPr lang="en-US" sz="1400" baseline="30000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m</a:t>
                      </a:r>
                      <a:r>
                        <a:rPr lang="ru-RU" sz="1400" baseline="30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s (449.2 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</a:rPr>
                        <a:t>К)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D·10</a:t>
                      </a:r>
                      <a:r>
                        <a:rPr lang="en-US" sz="1400" baseline="30000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m</a:t>
                      </a:r>
                      <a:r>
                        <a:rPr lang="ru-RU" sz="1400" baseline="30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s (449.2 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</a:rPr>
                        <a:t>К)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He – He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1.00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0.84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exp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.)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solidFill>
                            <a:schemeClr val="tx1"/>
                          </a:solidFill>
                        </a:rPr>
                        <a:t>Ar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 –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</a:rPr>
                        <a:t>Ar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0.13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0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16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exp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.)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Hg – He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0.47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0.53 (exp.)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Hg –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</a:rPr>
                        <a:t>Ar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0.114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0.109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(exp.)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0.132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0.124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(exp.)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0.234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0.235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(exp.)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0.302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0.309 (exp.)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solidFill>
                            <a:schemeClr val="tx1"/>
                          </a:solidFill>
                        </a:rPr>
                        <a:t>Fl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 –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</a:rPr>
                        <a:t>Ar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0.116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72" y="3613422"/>
            <a:ext cx="5832648" cy="3073491"/>
          </a:xfrm>
          <a:prstGeom prst="rect">
            <a:avLst/>
          </a:prstGeom>
        </p:spPr>
      </p:pic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1410823"/>
              </p:ext>
            </p:extLst>
          </p:nvPr>
        </p:nvGraphicFramePr>
        <p:xfrm>
          <a:off x="7085795" y="3989466"/>
          <a:ext cx="128270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" name="Equation" r:id="rId4" imgW="1384200" imgH="812520" progId="Equation.DSMT4">
                  <p:embed/>
                </p:oleObj>
              </mc:Choice>
              <mc:Fallback>
                <p:oleObj name="Equation" r:id="rId4" imgW="1384200" imgH="812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5795" y="3989466"/>
                        <a:ext cx="1282700" cy="742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7032104" y="4788153"/>
                <a:ext cx="133639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=273.15 K</a:t>
                </a: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2104" y="4788153"/>
                <a:ext cx="1336391" cy="369332"/>
              </a:xfrm>
              <a:prstGeom prst="rect">
                <a:avLst/>
              </a:prstGeom>
              <a:blipFill>
                <a:blip r:embed="rId6"/>
                <a:stretch>
                  <a:fillRect t="-6452" r="-1869" b="-225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834150"/>
              </p:ext>
            </p:extLst>
          </p:nvPr>
        </p:nvGraphicFramePr>
        <p:xfrm>
          <a:off x="7093092" y="5227517"/>
          <a:ext cx="2306638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" name="Equation" r:id="rId7" imgW="2489040" imgH="380880" progId="Equation.DSMT4">
                  <p:embed/>
                </p:oleObj>
              </mc:Choice>
              <mc:Fallback>
                <p:oleObj name="Equation" r:id="rId7" imgW="248904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3092" y="5227517"/>
                        <a:ext cx="2306638" cy="349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3277384"/>
              </p:ext>
            </p:extLst>
          </p:nvPr>
        </p:nvGraphicFramePr>
        <p:xfrm>
          <a:off x="9648825" y="5227517"/>
          <a:ext cx="2401888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" name="Equation" r:id="rId9" imgW="2590560" imgH="380880" progId="Equation.DSMT4">
                  <p:embed/>
                </p:oleObj>
              </mc:Choice>
              <mc:Fallback>
                <p:oleObj name="Equation" r:id="rId9" imgW="259056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48825" y="5227517"/>
                        <a:ext cx="2401888" cy="349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5582812"/>
              </p:ext>
            </p:extLst>
          </p:nvPr>
        </p:nvGraphicFramePr>
        <p:xfrm>
          <a:off x="7142852" y="5694263"/>
          <a:ext cx="1082675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6" name="Equation" r:id="rId11" imgW="1168200" imgH="355320" progId="Equation.DSMT4">
                  <p:embed/>
                </p:oleObj>
              </mc:Choice>
              <mc:Fallback>
                <p:oleObj name="Equation" r:id="rId11" imgW="116820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2852" y="5694263"/>
                        <a:ext cx="1082675" cy="327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1965821"/>
              </p:ext>
            </p:extLst>
          </p:nvPr>
        </p:nvGraphicFramePr>
        <p:xfrm>
          <a:off x="9661078" y="5648775"/>
          <a:ext cx="1187450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" name="Equation" r:id="rId13" imgW="1282680" imgH="330120" progId="Equation.DSMT4">
                  <p:embed/>
                </p:oleObj>
              </mc:Choice>
              <mc:Fallback>
                <p:oleObj name="Equation" r:id="rId13" imgW="128268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61078" y="5648775"/>
                        <a:ext cx="1187450" cy="3032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9167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6632"/>
            <a:ext cx="10515600" cy="399579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rgbClr val="0432FF"/>
                </a:solidFill>
                <a:latin typeface="+mn-lt"/>
              </a:rPr>
              <a:t>2. Atom – surface interaction</a:t>
            </a: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316776" y="516211"/>
            <a:ext cx="11521280" cy="32754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dirty="0"/>
              <a:t>(adsorption model by I. </a:t>
            </a:r>
            <a:r>
              <a:rPr lang="en-US" sz="2000" b="1" dirty="0" err="1"/>
              <a:t>Zvara</a:t>
            </a:r>
            <a:r>
              <a:rPr lang="en-US" sz="2000" b="1" dirty="0"/>
              <a:t>)</a:t>
            </a:r>
          </a:p>
          <a:p>
            <a:pPr marL="0" indent="0" algn="ctr">
              <a:buNone/>
            </a:pPr>
            <a:endParaRPr lang="ru-RU" sz="2000" b="1" dirty="0"/>
          </a:p>
          <a:p>
            <a:r>
              <a:rPr lang="en-US" sz="1800" b="1" i="1" u="sng" dirty="0">
                <a:solidFill>
                  <a:srgbClr val="FF0000"/>
                </a:solidFill>
              </a:rPr>
              <a:t>Mobile adsorption model</a:t>
            </a:r>
            <a:r>
              <a:rPr lang="ru-RU" sz="1800" b="1" dirty="0">
                <a:solidFill>
                  <a:srgbClr val="FF0000"/>
                </a:solidFill>
              </a:rPr>
              <a:t> </a:t>
            </a:r>
            <a:r>
              <a:rPr lang="ru-RU" sz="1800" dirty="0"/>
              <a:t>(</a:t>
            </a:r>
            <a:r>
              <a:rPr lang="en-US" sz="1800" dirty="0"/>
              <a:t>two free translational degrees of freedom per atom</a:t>
            </a:r>
            <a:r>
              <a:rPr lang="ru-RU" sz="1800" dirty="0"/>
              <a:t>)</a:t>
            </a:r>
          </a:p>
          <a:p>
            <a:r>
              <a:rPr lang="en-US" sz="1800" b="1" i="1" u="sng" dirty="0">
                <a:solidFill>
                  <a:srgbClr val="FF0000"/>
                </a:solidFill>
              </a:rPr>
              <a:t>Harmonic vibration approximation</a:t>
            </a:r>
            <a:r>
              <a:rPr lang="ru-RU" sz="1800" b="1" dirty="0"/>
              <a:t> </a:t>
            </a:r>
            <a:r>
              <a:rPr lang="ru-RU" sz="1800" dirty="0"/>
              <a:t>(</a:t>
            </a:r>
            <a:r>
              <a:rPr lang="en-US" sz="1800" dirty="0"/>
              <a:t>one vibrational degree of freedom per atom</a:t>
            </a:r>
            <a:r>
              <a:rPr lang="ru-RU" sz="1800" dirty="0"/>
              <a:t>)</a:t>
            </a:r>
          </a:p>
          <a:p>
            <a:pPr marL="0" indent="0">
              <a:buNone/>
            </a:pPr>
            <a:r>
              <a:rPr lang="en-US" sz="2000" b="1" dirty="0"/>
              <a:t>Average desorption time (</a:t>
            </a:r>
            <a:r>
              <a:rPr lang="en-US" sz="2000" b="1" dirty="0" err="1"/>
              <a:t>Frenkel</a:t>
            </a:r>
            <a:r>
              <a:rPr lang="en-US" sz="2000" b="1" dirty="0"/>
              <a:t>-Arrhenius equation):</a:t>
            </a:r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pPr marL="0" indent="0">
              <a:buNone/>
            </a:pPr>
            <a:r>
              <a:rPr lang="en-US" sz="1800" dirty="0"/>
              <a:t>In the simplest case for adsorption on gold </a:t>
            </a:r>
            <a:r>
              <a:rPr lang="ru-RU" sz="1800" dirty="0"/>
              <a:t> </a:t>
            </a:r>
            <a:r>
              <a:rPr lang="en-US" sz="1800" dirty="0"/>
              <a:t>t</a:t>
            </a:r>
            <a:r>
              <a:rPr lang="en-US" sz="1800" baseline="-25000" dirty="0"/>
              <a:t>0</a:t>
            </a:r>
            <a:r>
              <a:rPr lang="en-US" sz="1800" baseline="30000" dirty="0"/>
              <a:t>-1</a:t>
            </a:r>
            <a:r>
              <a:rPr lang="en-US" sz="1800" dirty="0"/>
              <a:t>=</a:t>
            </a:r>
            <a:r>
              <a:rPr lang="en-US" sz="1800" dirty="0" err="1"/>
              <a:t>v</a:t>
            </a:r>
            <a:r>
              <a:rPr lang="en-US" sz="1800" baseline="-25000" dirty="0" err="1"/>
              <a:t>max</a:t>
            </a:r>
            <a:r>
              <a:rPr lang="en-US" sz="1800" dirty="0"/>
              <a:t>(Au)= 3.34</a:t>
            </a:r>
            <a:r>
              <a:rPr lang="en-US" sz="1800" b="1" i="1" dirty="0"/>
              <a:t>·</a:t>
            </a:r>
            <a:r>
              <a:rPr lang="ru-RU" sz="1800" dirty="0"/>
              <a:t>10</a:t>
            </a:r>
            <a:r>
              <a:rPr lang="ru-RU" sz="1800" baseline="30000" dirty="0"/>
              <a:t>12</a:t>
            </a:r>
            <a:r>
              <a:rPr lang="ru-RU" sz="1800" dirty="0"/>
              <a:t> </a:t>
            </a:r>
            <a:r>
              <a:rPr lang="en-US" sz="1800" dirty="0"/>
              <a:t>s</a:t>
            </a:r>
            <a:r>
              <a:rPr lang="ru-RU" sz="1800" baseline="30000" dirty="0"/>
              <a:t>-1</a:t>
            </a:r>
            <a:endParaRPr lang="ru-RU" sz="1800" dirty="0"/>
          </a:p>
          <a:p>
            <a:pPr marL="0" indent="0">
              <a:buNone/>
            </a:pPr>
            <a:endParaRPr lang="ru-RU" sz="2200" b="1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670411"/>
              </p:ext>
            </p:extLst>
          </p:nvPr>
        </p:nvGraphicFramePr>
        <p:xfrm>
          <a:off x="5239841" y="2348880"/>
          <a:ext cx="1441450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name="Equation" r:id="rId3" imgW="1130040" imgH="571320" progId="Equation.DSMT4">
                  <p:embed/>
                </p:oleObj>
              </mc:Choice>
              <mc:Fallback>
                <p:oleObj name="Equation" r:id="rId3" imgW="113004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9841" y="2348880"/>
                        <a:ext cx="1441450" cy="7223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Объект 2"/>
          <p:cNvSpPr txBox="1">
            <a:spLocks/>
          </p:cNvSpPr>
          <p:nvPr/>
        </p:nvSpPr>
        <p:spPr bwMode="auto">
          <a:xfrm>
            <a:off x="335360" y="3717032"/>
            <a:ext cx="11521280" cy="28308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400" b="1" dirty="0">
                <a:highlight>
                  <a:srgbClr val="FFFF00"/>
                </a:highlight>
              </a:rPr>
              <a:t>Possible generalization</a:t>
            </a:r>
            <a:endParaRPr lang="ru-RU" sz="2400" b="1" dirty="0">
              <a:highlight>
                <a:srgbClr val="FFFF00"/>
              </a:highlight>
            </a:endParaRPr>
          </a:p>
          <a:p>
            <a:pPr marL="0" indent="0">
              <a:buFont typeface="Arial"/>
              <a:buNone/>
            </a:pPr>
            <a:r>
              <a:rPr lang="en-US" sz="1800" dirty="0"/>
              <a:t>Adiabatic approximation in quantum chemistry</a:t>
            </a:r>
          </a:p>
          <a:p>
            <a:pPr marL="0" indent="0">
              <a:buFont typeface="Arial"/>
              <a:buNone/>
            </a:pPr>
            <a:endParaRPr lang="en-US" sz="1800" dirty="0"/>
          </a:p>
          <a:p>
            <a:pPr marL="0" indent="0">
              <a:buFont typeface="Arial"/>
              <a:buNone/>
            </a:pPr>
            <a:endParaRPr lang="en-US" sz="1800" dirty="0"/>
          </a:p>
          <a:p>
            <a:pPr marL="0" indent="0">
              <a:buFont typeface="Arial"/>
              <a:buNone/>
            </a:pPr>
            <a:endParaRPr lang="en-US" sz="1800" dirty="0"/>
          </a:p>
          <a:p>
            <a:pPr marL="0" indent="0">
              <a:buFont typeface="Arial"/>
              <a:buNone/>
            </a:pPr>
            <a:endParaRPr lang="en-US" sz="1800" dirty="0"/>
          </a:p>
          <a:p>
            <a:pPr marL="0" indent="0">
              <a:buFont typeface="Arial"/>
              <a:buNone/>
            </a:pPr>
            <a:endParaRPr lang="en-US" sz="1800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2760752"/>
              </p:ext>
            </p:extLst>
          </p:nvPr>
        </p:nvGraphicFramePr>
        <p:xfrm>
          <a:off x="4127755" y="4581128"/>
          <a:ext cx="3899322" cy="3628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" name="Equation" r:id="rId5" imgW="3517560" imgH="330120" progId="Equation.DSMT4">
                  <p:embed/>
                </p:oleObj>
              </mc:Choice>
              <mc:Fallback>
                <p:oleObj name="Equation" r:id="rId5" imgW="351756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7755" y="4581128"/>
                        <a:ext cx="3899322" cy="3628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4354815"/>
              </p:ext>
            </p:extLst>
          </p:nvPr>
        </p:nvGraphicFramePr>
        <p:xfrm>
          <a:off x="5064732" y="5031950"/>
          <a:ext cx="2062534" cy="413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2" name="Equation" r:id="rId7" imgW="2006280" imgH="406080" progId="Equation.DSMT4">
                  <p:embed/>
                </p:oleObj>
              </mc:Choice>
              <mc:Fallback>
                <p:oleObj name="Equation" r:id="rId7" imgW="20062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4732" y="5031950"/>
                        <a:ext cx="2062534" cy="4132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329759"/>
              </p:ext>
            </p:extLst>
          </p:nvPr>
        </p:nvGraphicFramePr>
        <p:xfrm>
          <a:off x="4764086" y="5536530"/>
          <a:ext cx="266382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" name="Equation" r:id="rId9" imgW="2590560" imgH="406080" progId="Equation.DSMT4">
                  <p:embed/>
                </p:oleObj>
              </mc:Choice>
              <mc:Fallback>
                <p:oleObj name="Equation" r:id="rId9" imgW="25905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4086" y="5536530"/>
                        <a:ext cx="2663825" cy="4127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381133" y="6021288"/>
                <a:ext cx="412677" cy="3916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133" y="6021288"/>
                <a:ext cx="412677" cy="391646"/>
              </a:xfrm>
              <a:prstGeom prst="rect">
                <a:avLst/>
              </a:prstGeom>
              <a:blipFill rotWithShape="0">
                <a:blip r:embed="rId11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1487488" y="836921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i="1" dirty="0"/>
              <a:t>(I. </a:t>
            </a:r>
            <a:r>
              <a:rPr lang="en-US" i="1" dirty="0" err="1"/>
              <a:t>Zvara</a:t>
            </a:r>
            <a:r>
              <a:rPr lang="en-US" i="1" dirty="0"/>
              <a:t>. The Inorganic Radiochemistry of Heavy Elements. – Springer, 2008. – 225 p.)</a:t>
            </a:r>
            <a:endParaRPr lang="ru-RU" i="1" u="sng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3392" y="6021288"/>
            <a:ext cx="64439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- </a:t>
            </a:r>
            <a:r>
              <a:rPr lang="en-US" dirty="0"/>
              <a:t>energies of nuclear states (vibrational and translational levels)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0690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107317"/>
            <a:ext cx="10515600" cy="432047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rgbClr val="0432FF"/>
                </a:solidFill>
              </a:rPr>
              <a:t>Adiabatic potential of periodic surface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5360" y="682538"/>
            <a:ext cx="4842321" cy="20364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418" y="799297"/>
            <a:ext cx="4415606" cy="2557695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 bwMode="auto">
          <a:xfrm>
            <a:off x="329294" y="3294161"/>
            <a:ext cx="11665296" cy="39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dirty="0"/>
              <a:t>Occupation probability on</a:t>
            </a:r>
            <a:r>
              <a:rPr lang="ru-RU" sz="1800" dirty="0"/>
              <a:t> </a:t>
            </a:r>
            <a:r>
              <a:rPr lang="en-US" sz="1800" i="1" dirty="0" err="1"/>
              <a:t>i</a:t>
            </a:r>
            <a:r>
              <a:rPr lang="en-US" sz="1800" dirty="0" err="1"/>
              <a:t>-th</a:t>
            </a:r>
            <a:r>
              <a:rPr lang="ru-RU" sz="1800" dirty="0"/>
              <a:t> </a:t>
            </a:r>
            <a:r>
              <a:rPr lang="en-US" sz="1800" dirty="0"/>
              <a:t>level for a given temperature T is</a:t>
            </a:r>
            <a:endParaRPr lang="ru-RU" sz="1800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 bwMode="auto">
          <a:xfrm>
            <a:off x="9018315" y="1988840"/>
            <a:ext cx="2691408" cy="3396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600" b="1" i="1" dirty="0"/>
              <a:t>Bound states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 bwMode="auto">
          <a:xfrm>
            <a:off x="7672611" y="759286"/>
            <a:ext cx="2691408" cy="3396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600" b="1" i="1" dirty="0"/>
              <a:t>Free states</a:t>
            </a: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8716795"/>
              </p:ext>
            </p:extLst>
          </p:nvPr>
        </p:nvGraphicFramePr>
        <p:xfrm>
          <a:off x="6544879" y="2996952"/>
          <a:ext cx="3439553" cy="804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Equation" r:id="rId5" imgW="3162240" imgH="749160" progId="Equation.DSMT4">
                  <p:embed/>
                </p:oleObj>
              </mc:Choice>
              <mc:Fallback>
                <p:oleObj name="Equation" r:id="rId5" imgW="3162240" imgH="749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4879" y="2996952"/>
                        <a:ext cx="3439553" cy="8049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Объект 2"/>
          <p:cNvSpPr txBox="1">
            <a:spLocks/>
          </p:cNvSpPr>
          <p:nvPr/>
        </p:nvSpPr>
        <p:spPr bwMode="auto">
          <a:xfrm>
            <a:off x="479376" y="3693162"/>
            <a:ext cx="10287483" cy="94842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900" dirty="0"/>
              <a:t>The mobile adsorption corresponds to</a:t>
            </a:r>
            <a:r>
              <a:rPr lang="ru-RU" sz="2900" dirty="0"/>
              <a:t> </a:t>
            </a:r>
            <a:r>
              <a:rPr lang="en-US" sz="2900" i="1" dirty="0" err="1"/>
              <a:t>E</a:t>
            </a:r>
            <a:r>
              <a:rPr lang="en-US" sz="2900" i="1" baseline="-25000" dirty="0" err="1"/>
              <a:t>a</a:t>
            </a:r>
            <a:r>
              <a:rPr lang="en-US" sz="2900" i="1" dirty="0"/>
              <a:t> &gt; V</a:t>
            </a:r>
            <a:r>
              <a:rPr lang="en-US" sz="2900" dirty="0"/>
              <a:t>(</a:t>
            </a:r>
            <a:r>
              <a:rPr lang="en-US" sz="2900" i="1" dirty="0" err="1"/>
              <a:t>x</a:t>
            </a:r>
            <a:r>
              <a:rPr lang="en-US" sz="2900" dirty="0" err="1"/>
              <a:t>,</a:t>
            </a:r>
            <a:r>
              <a:rPr lang="en-US" sz="2900" i="1" dirty="0" err="1"/>
              <a:t>y</a:t>
            </a:r>
            <a:r>
              <a:rPr lang="en-US" sz="2900" dirty="0"/>
              <a:t>)</a:t>
            </a:r>
            <a:endParaRPr lang="ru-RU" sz="2900" dirty="0"/>
          </a:p>
          <a:p>
            <a:r>
              <a:rPr lang="en-US" sz="2900" dirty="0"/>
              <a:t>Adsorption/desorption are the transitions between free sates and bound states</a:t>
            </a:r>
          </a:p>
          <a:p>
            <a:r>
              <a:rPr lang="en-US" sz="2900" dirty="0"/>
              <a:t>Beyond the mobile adsorption model migration of atoms along a surface are hindered</a:t>
            </a:r>
            <a:endParaRPr lang="ru-RU" sz="2900" dirty="0"/>
          </a:p>
          <a:p>
            <a:endParaRPr lang="ru-RU" sz="1800" dirty="0"/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2428081"/>
              </p:ext>
            </p:extLst>
          </p:nvPr>
        </p:nvGraphicFramePr>
        <p:xfrm>
          <a:off x="4655840" y="5278074"/>
          <a:ext cx="2677878" cy="393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Equation" r:id="rId7" imgW="2730240" imgH="406080" progId="Equation.DSMT4">
                  <p:embed/>
                </p:oleObj>
              </mc:Choice>
              <mc:Fallback>
                <p:oleObj name="Equation" r:id="rId7" imgW="273024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5840" y="5278074"/>
                        <a:ext cx="2677878" cy="3935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60801" y="5720943"/>
            <a:ext cx="115678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/>
              <a:t>H</a:t>
            </a:r>
            <a:r>
              <a:rPr lang="en-US" i="1" baseline="-25000" dirty="0" err="1"/>
              <a:t>eq</a:t>
            </a:r>
            <a:r>
              <a:rPr lang="en-US" dirty="0"/>
              <a:t> corresponds to absence of thermal vibrations of surface atoms (the rigid surface model with fixed nuclei positions)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30813" y="502240"/>
            <a:ext cx="1651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Along a surface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472264" y="395372"/>
            <a:ext cx="2071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Normal to a surface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29294" y="4611013"/>
            <a:ext cx="115993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Hamiltonian of total interacted system can be represented as a Hamiltonian of equilibrium system and time-periodic potential (can be taken into account as a time-depended perturbation using phonon dynamics)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77907" y="6119826"/>
            <a:ext cx="109917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Adiabatic potential </a:t>
            </a:r>
            <a:r>
              <a:rPr lang="en-US" i="1" dirty="0"/>
              <a:t>E(</a:t>
            </a:r>
            <a:r>
              <a:rPr lang="en-US" b="1" i="1" dirty="0"/>
              <a:t>R</a:t>
            </a:r>
            <a:r>
              <a:rPr lang="en-US" i="1" dirty="0"/>
              <a:t>)</a:t>
            </a:r>
            <a:r>
              <a:rPr lang="en-US" dirty="0"/>
              <a:t> describes</a:t>
            </a:r>
            <a:r>
              <a:rPr lang="ru-RU" dirty="0"/>
              <a:t> </a:t>
            </a:r>
            <a:r>
              <a:rPr lang="en-US" dirty="0"/>
              <a:t>possible interactions between surface and atom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3857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020" y="448217"/>
            <a:ext cx="10515600" cy="476672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rgbClr val="0432FF"/>
                </a:solidFill>
              </a:rPr>
              <a:t>Quantum-chemical estimation of the adsorption energy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0" y="787306"/>
            <a:ext cx="3960440" cy="2157891"/>
          </a:xfrm>
        </p:spPr>
      </p:pic>
      <p:sp>
        <p:nvSpPr>
          <p:cNvPr id="10" name="Объект 2"/>
          <p:cNvSpPr txBox="1">
            <a:spLocks/>
          </p:cNvSpPr>
          <p:nvPr/>
        </p:nvSpPr>
        <p:spPr bwMode="auto">
          <a:xfrm>
            <a:off x="3742815" y="974902"/>
            <a:ext cx="8256240" cy="10793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2000" b="1" i="1" dirty="0" err="1"/>
              <a:t>E</a:t>
            </a:r>
            <a:r>
              <a:rPr lang="en-US" sz="2000" b="1" i="1" baseline="-25000" dirty="0" err="1"/>
              <a:t>a</a:t>
            </a:r>
            <a:r>
              <a:rPr lang="en-US" sz="2000" b="1" baseline="-25000" dirty="0"/>
              <a:t> </a:t>
            </a:r>
            <a:r>
              <a:rPr lang="en-US" sz="2000" b="1" dirty="0"/>
              <a:t>=</a:t>
            </a:r>
            <a:r>
              <a:rPr lang="ru-RU" sz="2000" b="1" dirty="0"/>
              <a:t> </a:t>
            </a:r>
            <a:r>
              <a:rPr lang="en-US" sz="2000" b="1" dirty="0"/>
              <a:t>(</a:t>
            </a:r>
            <a:r>
              <a:rPr lang="en-US" sz="2000" b="1" i="1" dirty="0" err="1"/>
              <a:t>E</a:t>
            </a:r>
            <a:r>
              <a:rPr lang="en-US" sz="2000" b="1" i="1" baseline="-25000" dirty="0" err="1"/>
              <a:t>slab</a:t>
            </a:r>
            <a:r>
              <a:rPr lang="en-US" sz="2000" b="1" dirty="0"/>
              <a:t> + </a:t>
            </a:r>
            <a:r>
              <a:rPr lang="en-US" sz="2000" b="1" i="1" dirty="0" err="1"/>
              <a:t>E</a:t>
            </a:r>
            <a:r>
              <a:rPr lang="en-US" sz="2000" b="1" i="1" baseline="-25000" dirty="0" err="1"/>
              <a:t>atom</a:t>
            </a:r>
            <a:r>
              <a:rPr lang="en-US" sz="2000" b="1" dirty="0"/>
              <a:t>) – </a:t>
            </a:r>
            <a:r>
              <a:rPr lang="en-US" sz="2000" b="1" i="1" dirty="0" err="1"/>
              <a:t>E</a:t>
            </a:r>
            <a:r>
              <a:rPr lang="en-US" sz="2000" b="1" i="1" baseline="-25000" dirty="0" err="1"/>
              <a:t>slab+atom</a:t>
            </a:r>
            <a:endParaRPr lang="ru-RU" sz="2000" b="1" dirty="0"/>
          </a:p>
          <a:p>
            <a:pPr marL="0" indent="0">
              <a:buNone/>
              <a:defRPr/>
            </a:pPr>
            <a:r>
              <a:rPr lang="en-US" sz="1800" dirty="0"/>
              <a:t>The most energetically stable surface is (111) for gold</a:t>
            </a:r>
          </a:p>
          <a:p>
            <a:pPr marL="0" indent="0">
              <a:buNone/>
              <a:defRPr/>
            </a:pPr>
            <a:r>
              <a:rPr lang="en-US" sz="1400" i="1" dirty="0"/>
              <a:t>(V. </a:t>
            </a:r>
            <a:r>
              <a:rPr lang="en-US" sz="1400" i="1" dirty="0" err="1"/>
              <a:t>Pershina</a:t>
            </a:r>
            <a:r>
              <a:rPr lang="en-US" sz="1400" i="1" dirty="0"/>
              <a:t>, M. </a:t>
            </a:r>
            <a:r>
              <a:rPr lang="en-US" sz="1400" i="1" dirty="0" err="1"/>
              <a:t>Ilias</a:t>
            </a:r>
            <a:r>
              <a:rPr lang="en-US" sz="1400" i="1" dirty="0"/>
              <a:t>, Chem. </a:t>
            </a:r>
            <a:r>
              <a:rPr lang="ru-RU" sz="1400" i="1" dirty="0" err="1"/>
              <a:t>Phys</a:t>
            </a:r>
            <a:r>
              <a:rPr lang="ru-RU" sz="1400" i="1" dirty="0"/>
              <a:t>. </a:t>
            </a:r>
            <a:r>
              <a:rPr lang="ru-RU" sz="1400" i="1" dirty="0" err="1"/>
              <a:t>Letters</a:t>
            </a:r>
            <a:r>
              <a:rPr lang="ru-RU" sz="1400" i="1" dirty="0"/>
              <a:t> 2018, </a:t>
            </a:r>
            <a:r>
              <a:rPr lang="ru-RU" sz="1400" b="1" i="1" dirty="0"/>
              <a:t>694</a:t>
            </a:r>
            <a:r>
              <a:rPr lang="ru-RU" sz="1400" i="1" dirty="0"/>
              <a:t>, 107–111</a:t>
            </a:r>
            <a:r>
              <a:rPr lang="en-US" sz="1400" i="1" dirty="0"/>
              <a:t>)</a:t>
            </a:r>
            <a:endParaRPr lang="ru-RU" sz="1400" i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6" r="6118"/>
          <a:stretch/>
        </p:blipFill>
        <p:spPr>
          <a:xfrm>
            <a:off x="188864" y="2996952"/>
            <a:ext cx="4176463" cy="2632235"/>
          </a:xfrm>
          <a:prstGeom prst="rect">
            <a:avLst/>
          </a:prstGeom>
        </p:spPr>
      </p:pic>
      <p:sp>
        <p:nvSpPr>
          <p:cNvPr id="14" name="Объект 2"/>
          <p:cNvSpPr txBox="1">
            <a:spLocks/>
          </p:cNvSpPr>
          <p:nvPr/>
        </p:nvSpPr>
        <p:spPr bwMode="auto">
          <a:xfrm>
            <a:off x="3742815" y="2486946"/>
            <a:ext cx="8256240" cy="10793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2000" i="1" dirty="0" err="1"/>
              <a:t>E</a:t>
            </a:r>
            <a:r>
              <a:rPr lang="en-US" sz="2000" i="1" baseline="-25000" dirty="0" err="1"/>
              <a:t>a</a:t>
            </a:r>
            <a:r>
              <a:rPr lang="en-US" sz="2000" dirty="0"/>
              <a:t> is a stationary points on a adiabatic potential surface</a:t>
            </a:r>
            <a:endParaRPr lang="ru-RU" sz="2000" dirty="0"/>
          </a:p>
          <a:p>
            <a:pPr marL="0" indent="0">
              <a:buNone/>
              <a:defRPr/>
            </a:pPr>
            <a:r>
              <a:rPr lang="en-US" sz="2000" dirty="0"/>
              <a:t>How can we reconstruct total potential surface?</a:t>
            </a:r>
            <a:endParaRPr lang="ru-RU" sz="1400" dirty="0"/>
          </a:p>
        </p:txBody>
      </p:sp>
      <p:sp>
        <p:nvSpPr>
          <p:cNvPr id="15" name="Объект 2"/>
          <p:cNvSpPr txBox="1">
            <a:spLocks/>
          </p:cNvSpPr>
          <p:nvPr/>
        </p:nvSpPr>
        <p:spPr bwMode="auto">
          <a:xfrm>
            <a:off x="908944" y="4468738"/>
            <a:ext cx="288032" cy="4612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  <a:defRPr/>
            </a:pPr>
            <a:r>
              <a:rPr lang="ru-RU" sz="2200" b="1" dirty="0"/>
              <a:t>1</a:t>
            </a:r>
          </a:p>
        </p:txBody>
      </p:sp>
      <p:sp>
        <p:nvSpPr>
          <p:cNvPr id="16" name="Объект 2"/>
          <p:cNvSpPr txBox="1">
            <a:spLocks/>
          </p:cNvSpPr>
          <p:nvPr/>
        </p:nvSpPr>
        <p:spPr bwMode="auto">
          <a:xfrm>
            <a:off x="1340992" y="4424122"/>
            <a:ext cx="288032" cy="4612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  <a:defRPr/>
            </a:pPr>
            <a:r>
              <a:rPr lang="ru-RU" sz="2200" b="1" dirty="0"/>
              <a:t>3</a:t>
            </a:r>
          </a:p>
        </p:txBody>
      </p:sp>
      <p:sp>
        <p:nvSpPr>
          <p:cNvPr id="17" name="Объект 2"/>
          <p:cNvSpPr txBox="1">
            <a:spLocks/>
          </p:cNvSpPr>
          <p:nvPr/>
        </p:nvSpPr>
        <p:spPr bwMode="auto">
          <a:xfrm>
            <a:off x="1052960" y="4237257"/>
            <a:ext cx="288032" cy="4612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  <a:defRPr/>
            </a:pPr>
            <a:r>
              <a:rPr lang="ru-RU" sz="2200" b="1" dirty="0"/>
              <a:t>2</a:t>
            </a:r>
          </a:p>
        </p:txBody>
      </p:sp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8169796"/>
              </p:ext>
            </p:extLst>
          </p:nvPr>
        </p:nvGraphicFramePr>
        <p:xfrm>
          <a:off x="5013400" y="3334292"/>
          <a:ext cx="2414587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9" name="Equation" r:id="rId6" imgW="2349360" imgH="533160" progId="Equation.DSMT4">
                  <p:embed/>
                </p:oleObj>
              </mc:Choice>
              <mc:Fallback>
                <p:oleObj name="Equation" r:id="rId6" imgW="234936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3400" y="3334292"/>
                        <a:ext cx="2414587" cy="542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2428012"/>
              </p:ext>
            </p:extLst>
          </p:nvPr>
        </p:nvGraphicFramePr>
        <p:xfrm>
          <a:off x="4365327" y="3880361"/>
          <a:ext cx="901700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0" name="Equation" r:id="rId8" imgW="876240" imgH="342720" progId="Equation.DSMT4">
                  <p:embed/>
                </p:oleObj>
              </mc:Choice>
              <mc:Fallback>
                <p:oleObj name="Equation" r:id="rId8" imgW="87624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5327" y="3880361"/>
                        <a:ext cx="901700" cy="3476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Объект 2"/>
          <p:cNvSpPr txBox="1">
            <a:spLocks/>
          </p:cNvSpPr>
          <p:nvPr/>
        </p:nvSpPr>
        <p:spPr bwMode="auto">
          <a:xfrm>
            <a:off x="5267027" y="3886399"/>
            <a:ext cx="4871864" cy="5062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2000" dirty="0"/>
              <a:t>is a linear combination of cosine functions</a:t>
            </a:r>
            <a:endParaRPr lang="ru-RU" sz="1400" dirty="0"/>
          </a:p>
        </p:txBody>
      </p:sp>
      <p:graphicFrame>
        <p:nvGraphicFramePr>
          <p:cNvPr id="22" name="Объект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1017777"/>
              </p:ext>
            </p:extLst>
          </p:nvPr>
        </p:nvGraphicFramePr>
        <p:xfrm>
          <a:off x="4213920" y="4424905"/>
          <a:ext cx="2676525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1" name="Equation" r:id="rId10" imgW="2603160" imgH="406080" progId="Equation.DSMT4">
                  <p:embed/>
                </p:oleObj>
              </mc:Choice>
              <mc:Fallback>
                <p:oleObj name="Equation" r:id="rId10" imgW="26031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3920" y="4424905"/>
                        <a:ext cx="2676525" cy="4143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Объект 2"/>
          <p:cNvSpPr txBox="1">
            <a:spLocks/>
          </p:cNvSpPr>
          <p:nvPr/>
        </p:nvSpPr>
        <p:spPr bwMode="auto">
          <a:xfrm>
            <a:off x="6813600" y="4407478"/>
            <a:ext cx="4871864" cy="5062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2000" dirty="0"/>
              <a:t>- the Morse potential</a:t>
            </a:r>
            <a:endParaRPr lang="ru-RU" sz="1400" dirty="0"/>
          </a:p>
        </p:txBody>
      </p:sp>
      <p:graphicFrame>
        <p:nvGraphicFramePr>
          <p:cNvPr id="24" name="Объект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3963227"/>
              </p:ext>
            </p:extLst>
          </p:nvPr>
        </p:nvGraphicFramePr>
        <p:xfrm>
          <a:off x="2945508" y="5459483"/>
          <a:ext cx="152717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2" name="Equation" r:id="rId12" imgW="1485720" imgH="355320" progId="Equation.DSMT4">
                  <p:embed/>
                </p:oleObj>
              </mc:Choice>
              <mc:Fallback>
                <p:oleObj name="Equation" r:id="rId12" imgW="148572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5508" y="5459483"/>
                        <a:ext cx="1527175" cy="361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Объект 2"/>
          <p:cNvSpPr txBox="1">
            <a:spLocks/>
          </p:cNvSpPr>
          <p:nvPr/>
        </p:nvSpPr>
        <p:spPr bwMode="auto">
          <a:xfrm>
            <a:off x="5746259" y="4917763"/>
            <a:ext cx="4871864" cy="5062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2000" dirty="0"/>
              <a:t>In each stationary point </a:t>
            </a:r>
            <a:r>
              <a:rPr lang="en-US" sz="2000" i="1" dirty="0" err="1"/>
              <a:t>i</a:t>
            </a:r>
            <a:endParaRPr lang="ru-RU" sz="1400" i="1" dirty="0"/>
          </a:p>
        </p:txBody>
      </p:sp>
      <p:graphicFrame>
        <p:nvGraphicFramePr>
          <p:cNvPr id="26" name="Объект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7793481"/>
              </p:ext>
            </p:extLst>
          </p:nvPr>
        </p:nvGraphicFramePr>
        <p:xfrm>
          <a:off x="4617145" y="5306636"/>
          <a:ext cx="1762125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3" name="Equation" r:id="rId14" imgW="1714320" imgH="647640" progId="Equation.DSMT4">
                  <p:embed/>
                </p:oleObj>
              </mc:Choice>
              <mc:Fallback>
                <p:oleObj name="Equation" r:id="rId14" imgW="1714320" imgH="647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7145" y="5306636"/>
                        <a:ext cx="1762125" cy="6588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Объект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3124811"/>
              </p:ext>
            </p:extLst>
          </p:nvPr>
        </p:nvGraphicFramePr>
        <p:xfrm>
          <a:off x="6525568" y="5327845"/>
          <a:ext cx="1763712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4" name="Equation" r:id="rId16" imgW="1714320" imgH="698400" progId="Equation.DSMT4">
                  <p:embed/>
                </p:oleObj>
              </mc:Choice>
              <mc:Fallback>
                <p:oleObj name="Equation" r:id="rId16" imgW="1714320" imgH="698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5568" y="5327845"/>
                        <a:ext cx="1763712" cy="7096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Объект 2"/>
          <p:cNvSpPr txBox="1">
            <a:spLocks/>
          </p:cNvSpPr>
          <p:nvPr/>
        </p:nvSpPr>
        <p:spPr bwMode="auto">
          <a:xfrm>
            <a:off x="10053960" y="5461393"/>
            <a:ext cx="1919536" cy="5062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2000" dirty="0"/>
              <a:t>- force constants</a:t>
            </a:r>
            <a:endParaRPr lang="ru-RU" sz="1400" dirty="0"/>
          </a:p>
        </p:txBody>
      </p:sp>
      <p:graphicFrame>
        <p:nvGraphicFramePr>
          <p:cNvPr id="29" name="Объект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0015859"/>
              </p:ext>
            </p:extLst>
          </p:nvPr>
        </p:nvGraphicFramePr>
        <p:xfrm>
          <a:off x="8604945" y="5317377"/>
          <a:ext cx="1423988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5" name="Equation" r:id="rId18" imgW="1384200" imgH="647640" progId="Equation.DSMT4">
                  <p:embed/>
                </p:oleObj>
              </mc:Choice>
              <mc:Fallback>
                <p:oleObj name="Equation" r:id="rId18" imgW="1384200" imgH="647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4945" y="5317377"/>
                        <a:ext cx="1423988" cy="6588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9502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8" t="9741" r="9524" b="9294"/>
          <a:stretch/>
        </p:blipFill>
        <p:spPr>
          <a:xfrm>
            <a:off x="5591944" y="260648"/>
            <a:ext cx="5760640" cy="29928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6" r="6118"/>
          <a:stretch/>
        </p:blipFill>
        <p:spPr>
          <a:xfrm>
            <a:off x="695399" y="441563"/>
            <a:ext cx="4968553" cy="313145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142" y="81496"/>
            <a:ext cx="10515600" cy="471587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rgbClr val="0432FF"/>
                </a:solidFill>
              </a:rPr>
              <a:t>An example: adsorption of Tl (Nh homologue)</a:t>
            </a:r>
            <a:r>
              <a:rPr lang="ru-RU" sz="2400" b="1" dirty="0">
                <a:solidFill>
                  <a:srgbClr val="0432FF"/>
                </a:solidFill>
              </a:rPr>
              <a:t> </a:t>
            </a:r>
            <a:r>
              <a:rPr lang="en-US" sz="2400" b="1" dirty="0">
                <a:solidFill>
                  <a:srgbClr val="0432FF"/>
                </a:solidFill>
              </a:rPr>
              <a:t>atom on gold</a:t>
            </a:r>
            <a:endParaRPr lang="ru-RU" sz="2400" b="1" dirty="0">
              <a:solidFill>
                <a:srgbClr val="0432FF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7781900"/>
              </p:ext>
            </p:extLst>
          </p:nvPr>
        </p:nvGraphicFramePr>
        <p:xfrm>
          <a:off x="119336" y="4321667"/>
          <a:ext cx="11736392" cy="2296160"/>
        </p:xfrm>
        <a:graphic>
          <a:graphicData uri="http://schemas.openxmlformats.org/drawingml/2006/table">
            <a:tbl>
              <a:tblPr firstRow="1" bandRow="1">
                <a:tableStyleId>{DD4B3A6C-482C-6113-1C1A-F75D26076C84}</a:tableStyleId>
              </a:tblPr>
              <a:tblGrid>
                <a:gridCol w="1467049">
                  <a:extLst>
                    <a:ext uri="{9D8B030D-6E8A-4147-A177-3AD203B41FA5}">
                      <a16:colId xmlns="" xmlns:a16="http://schemas.microsoft.com/office/drawing/2014/main" val="3847596388"/>
                    </a:ext>
                  </a:extLst>
                </a:gridCol>
                <a:gridCol w="1701130">
                  <a:extLst>
                    <a:ext uri="{9D8B030D-6E8A-4147-A177-3AD203B41FA5}">
                      <a16:colId xmlns="" xmlns:a16="http://schemas.microsoft.com/office/drawing/2014/main" val="1553604256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984128346"/>
                    </a:ext>
                  </a:extLst>
                </a:gridCol>
                <a:gridCol w="1403873">
                  <a:extLst>
                    <a:ext uri="{9D8B030D-6E8A-4147-A177-3AD203B41FA5}">
                      <a16:colId xmlns="" xmlns:a16="http://schemas.microsoft.com/office/drawing/2014/main" val="4039927638"/>
                    </a:ext>
                  </a:extLst>
                </a:gridCol>
                <a:gridCol w="1467049">
                  <a:extLst>
                    <a:ext uri="{9D8B030D-6E8A-4147-A177-3AD203B41FA5}">
                      <a16:colId xmlns="" xmlns:a16="http://schemas.microsoft.com/office/drawing/2014/main" val="2959028729"/>
                    </a:ext>
                  </a:extLst>
                </a:gridCol>
                <a:gridCol w="1467049">
                  <a:extLst>
                    <a:ext uri="{9D8B030D-6E8A-4147-A177-3AD203B41FA5}">
                      <a16:colId xmlns="" xmlns:a16="http://schemas.microsoft.com/office/drawing/2014/main" val="2994302657"/>
                    </a:ext>
                  </a:extLst>
                </a:gridCol>
                <a:gridCol w="1467049">
                  <a:extLst>
                    <a:ext uri="{9D8B030D-6E8A-4147-A177-3AD203B41FA5}">
                      <a16:colId xmlns="" xmlns:a16="http://schemas.microsoft.com/office/drawing/2014/main" val="135328821"/>
                    </a:ext>
                  </a:extLst>
                </a:gridCol>
                <a:gridCol w="1467049">
                  <a:extLst>
                    <a:ext uri="{9D8B030D-6E8A-4147-A177-3AD203B41FA5}">
                      <a16:colId xmlns="" xmlns:a16="http://schemas.microsoft.com/office/drawing/2014/main" val="9642689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Positions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en-US" baseline="-25000" dirty="0" err="1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, kJ/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mol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chemeClr val="tx1"/>
                          </a:solidFill>
                        </a:rPr>
                        <a:t>k</a:t>
                      </a:r>
                      <a:r>
                        <a:rPr lang="en-US" i="1" baseline="-25000" dirty="0" err="1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ru-RU" i="1" baseline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i="1" baseline="0" dirty="0">
                          <a:solidFill>
                            <a:schemeClr val="tx1"/>
                          </a:solidFill>
                        </a:rPr>
                        <a:t>N/m</a:t>
                      </a:r>
                      <a:endParaRPr lang="ru-RU" i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chemeClr val="tx1"/>
                          </a:solidFill>
                        </a:rPr>
                        <a:t>k</a:t>
                      </a:r>
                      <a:r>
                        <a:rPr lang="en-US" i="1" baseline="-25000" dirty="0" err="1">
                          <a:solidFill>
                            <a:schemeClr val="tx1"/>
                          </a:solidFill>
                        </a:rPr>
                        <a:t>y</a:t>
                      </a:r>
                      <a:r>
                        <a:rPr lang="ru-RU" i="1" baseline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i="1" baseline="0" dirty="0">
                          <a:solidFill>
                            <a:schemeClr val="tx1"/>
                          </a:solidFill>
                        </a:rPr>
                        <a:t>N/m</a:t>
                      </a:r>
                      <a:endParaRPr lang="ru-RU" i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chemeClr val="tx1"/>
                          </a:solidFill>
                        </a:rPr>
                        <a:t>k</a:t>
                      </a:r>
                      <a:r>
                        <a:rPr lang="en-US" i="1" baseline="-25000" dirty="0" err="1">
                          <a:solidFill>
                            <a:schemeClr val="tx1"/>
                          </a:solidFill>
                        </a:rPr>
                        <a:t>z</a:t>
                      </a:r>
                      <a:r>
                        <a:rPr lang="ru-RU" i="1" baseline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i="1" baseline="0" dirty="0">
                          <a:solidFill>
                            <a:schemeClr val="tx1"/>
                          </a:solidFill>
                        </a:rPr>
                        <a:t>N/m</a:t>
                      </a:r>
                      <a:endParaRPr lang="ru-RU" i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en-US" i="1" baseline="-25000" dirty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i="1" baseline="0" dirty="0">
                          <a:solidFill>
                            <a:schemeClr val="tx1"/>
                          </a:solidFill>
                        </a:rPr>
                        <a:t>·10</a:t>
                      </a:r>
                      <a:r>
                        <a:rPr lang="en-US" i="1" baseline="30000" dirty="0">
                          <a:solidFill>
                            <a:schemeClr val="tx1"/>
                          </a:solidFill>
                        </a:rPr>
                        <a:t>12</a:t>
                      </a:r>
                      <a:r>
                        <a:rPr lang="ru-RU" i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i="1" baseline="0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en-US" i="1" baseline="30000" dirty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ru-RU" i="1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en-US" i="1" baseline="-25000" dirty="0">
                          <a:solidFill>
                            <a:schemeClr val="tx1"/>
                          </a:solidFill>
                        </a:rPr>
                        <a:t>y</a:t>
                      </a:r>
                      <a:r>
                        <a:rPr lang="en-US" i="1" baseline="0" dirty="0">
                          <a:solidFill>
                            <a:schemeClr val="tx1"/>
                          </a:solidFill>
                        </a:rPr>
                        <a:t>·10</a:t>
                      </a:r>
                      <a:r>
                        <a:rPr lang="en-US" i="1" baseline="30000" dirty="0">
                          <a:solidFill>
                            <a:schemeClr val="tx1"/>
                          </a:solidFill>
                        </a:rPr>
                        <a:t>12</a:t>
                      </a:r>
                      <a:r>
                        <a:rPr lang="ru-RU" i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i="1" baseline="0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en-US" i="1" baseline="30000" dirty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ru-RU" i="1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en-US" i="1" baseline="-25000" dirty="0">
                          <a:solidFill>
                            <a:schemeClr val="tx1"/>
                          </a:solidFill>
                        </a:rPr>
                        <a:t>z</a:t>
                      </a:r>
                      <a:r>
                        <a:rPr lang="en-US" i="1" baseline="0" dirty="0">
                          <a:solidFill>
                            <a:schemeClr val="tx1"/>
                          </a:solidFill>
                        </a:rPr>
                        <a:t>·10</a:t>
                      </a:r>
                      <a:r>
                        <a:rPr lang="en-US" i="1" baseline="30000" dirty="0">
                          <a:solidFill>
                            <a:schemeClr val="tx1"/>
                          </a:solidFill>
                        </a:rPr>
                        <a:t>12</a:t>
                      </a:r>
                      <a:r>
                        <a:rPr lang="ru-RU" i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i="1" baseline="0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en-US" i="1" baseline="30000" dirty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ru-RU" i="1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12715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b="1" dirty="0"/>
                    </a:p>
                    <a:p>
                      <a:r>
                        <a:rPr lang="en-US" b="1" dirty="0"/>
                        <a:t>Hollow-2</a:t>
                      </a:r>
                      <a:r>
                        <a:rPr lang="ru-RU" b="1" dirty="0"/>
                        <a:t> (1)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en-US" dirty="0"/>
                        <a:t>221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dirty="0"/>
                        <a:t>6</a:t>
                      </a:r>
                      <a:r>
                        <a:rPr lang="en-US" dirty="0"/>
                        <a:t>.49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en-US" dirty="0"/>
                        <a:t>6.01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en-US" dirty="0"/>
                        <a:t>60.0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en-US" dirty="0"/>
                        <a:t>0.697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en-US" dirty="0"/>
                        <a:t>0.670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en-US" dirty="0"/>
                        <a:t>2.12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00685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Bridge</a:t>
                      </a:r>
                      <a:r>
                        <a:rPr lang="ru-RU" b="1" dirty="0"/>
                        <a:t> (2)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-0.979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7.19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57.3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0.271i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0.733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2.07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51052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Top</a:t>
                      </a:r>
                      <a:r>
                        <a:rPr lang="ru-RU" b="1" dirty="0"/>
                        <a:t> (3)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203</a:t>
                      </a:r>
                      <a:endParaRPr lang="ru-RU" dirty="0"/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/>
                        <a:t>Δ</a:t>
                      </a:r>
                      <a:r>
                        <a:rPr lang="en-US" dirty="0"/>
                        <a:t>H</a:t>
                      </a:r>
                      <a:r>
                        <a:rPr lang="en-US" baseline="-25000" dirty="0"/>
                        <a:t>a</a:t>
                      </a:r>
                      <a:r>
                        <a:rPr lang="en-US" dirty="0"/>
                        <a:t>=270±</a:t>
                      </a:r>
                      <a:r>
                        <a:rPr lang="ru-RU" dirty="0"/>
                        <a:t>10</a:t>
                      </a:r>
                      <a:r>
                        <a:rPr lang="en-US" dirty="0"/>
                        <a:t> (</a:t>
                      </a:r>
                      <a:r>
                        <a:rPr lang="en-US" dirty="0" err="1"/>
                        <a:t>exp</a:t>
                      </a:r>
                      <a:r>
                        <a:rPr lang="ru-RU" dirty="0"/>
                        <a:t>.)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-3.43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-4.45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75.6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0.507i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0.577i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2.38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38741197"/>
                  </a:ext>
                </a:extLst>
              </a:tr>
            </a:tbl>
          </a:graphicData>
        </a:graphic>
      </p:graphicFrame>
      <p:sp>
        <p:nvSpPr>
          <p:cNvPr id="6" name="Объект 2"/>
          <p:cNvSpPr txBox="1">
            <a:spLocks/>
          </p:cNvSpPr>
          <p:nvPr/>
        </p:nvSpPr>
        <p:spPr bwMode="auto">
          <a:xfrm>
            <a:off x="1631504" y="1873971"/>
            <a:ext cx="288032" cy="4612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  <a:defRPr/>
            </a:pPr>
            <a:r>
              <a:rPr lang="ru-RU" sz="2200" b="1" dirty="0"/>
              <a:t>1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 bwMode="auto">
          <a:xfrm>
            <a:off x="2279576" y="1887673"/>
            <a:ext cx="288032" cy="4612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  <a:defRPr/>
            </a:pPr>
            <a:r>
              <a:rPr lang="ru-RU" sz="2200" b="1" dirty="0"/>
              <a:t>3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 bwMode="auto">
          <a:xfrm>
            <a:off x="1847528" y="1570482"/>
            <a:ext cx="288032" cy="4612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  <a:defRPr/>
            </a:pPr>
            <a:r>
              <a:rPr lang="ru-RU" sz="2200" b="1" dirty="0"/>
              <a:t>2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 bwMode="auto">
          <a:xfrm>
            <a:off x="119336" y="2675358"/>
            <a:ext cx="5256127" cy="1606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CP2K + SIRIUS</a:t>
            </a:r>
          </a:p>
          <a:p>
            <a:r>
              <a:rPr lang="en-US" sz="2000" dirty="0"/>
              <a:t>DFT </a:t>
            </a:r>
            <a:r>
              <a:rPr lang="en-US" sz="2000" dirty="0" err="1"/>
              <a:t>PBEsol</a:t>
            </a:r>
            <a:r>
              <a:rPr lang="en-US" sz="2000" dirty="0"/>
              <a:t>/PP-PW</a:t>
            </a:r>
          </a:p>
          <a:p>
            <a:r>
              <a:rPr lang="en-US" sz="2000" dirty="0"/>
              <a:t>Pseudopotentials</a:t>
            </a:r>
            <a:r>
              <a:rPr lang="ru-RU" sz="2000" dirty="0"/>
              <a:t> </a:t>
            </a:r>
            <a:r>
              <a:rPr lang="en-US" sz="2000" dirty="0"/>
              <a:t>USPP for</a:t>
            </a:r>
            <a:r>
              <a:rPr lang="ru-RU" sz="2000" dirty="0"/>
              <a:t> </a:t>
            </a:r>
            <a:r>
              <a:rPr lang="en-US" sz="2000" dirty="0"/>
              <a:t>Au </a:t>
            </a:r>
            <a:r>
              <a:rPr lang="ru-RU" sz="2000" dirty="0"/>
              <a:t>и </a:t>
            </a:r>
            <a:r>
              <a:rPr lang="en-US" sz="2000" dirty="0"/>
              <a:t>Tl</a:t>
            </a:r>
            <a:endParaRPr lang="ru-RU" sz="2000" dirty="0"/>
          </a:p>
          <a:p>
            <a:r>
              <a:rPr lang="en-US" sz="2000" dirty="0"/>
              <a:t>ZORA + SO</a:t>
            </a:r>
            <a:endParaRPr lang="ru-RU" sz="2000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 bwMode="auto">
          <a:xfrm>
            <a:off x="249551" y="5878360"/>
            <a:ext cx="5256127" cy="26447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38863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836712"/>
            <a:ext cx="5747298" cy="295232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64" y="764704"/>
            <a:ext cx="4416490" cy="33123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416" y="144928"/>
            <a:ext cx="10515600" cy="504056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rgbClr val="0432FF"/>
                </a:solidFill>
              </a:rPr>
              <a:t>Diffusion on a surface: the activated diffusion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 bwMode="auto">
          <a:xfrm>
            <a:off x="407368" y="3861048"/>
            <a:ext cx="11173440" cy="244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Transport of </a:t>
            </a:r>
            <a:r>
              <a:rPr lang="en-US" sz="1800" dirty="0" err="1"/>
              <a:t>adatom</a:t>
            </a:r>
            <a:r>
              <a:rPr lang="en-US" sz="1800" dirty="0"/>
              <a:t> can be considered as a series of jumps between two neighboring adsorption sites (the activated diffusion);</a:t>
            </a:r>
            <a:endParaRPr lang="ru-RU" sz="1800" dirty="0"/>
          </a:p>
          <a:p>
            <a:r>
              <a:rPr lang="en-US" sz="1800" dirty="0"/>
              <a:t>There is an equilibrium for transitions between two neighboring states</a:t>
            </a:r>
            <a:r>
              <a:rPr lang="ru-RU" sz="1800" dirty="0"/>
              <a:t>;</a:t>
            </a:r>
          </a:p>
          <a:p>
            <a:r>
              <a:rPr lang="en-US" sz="1800" dirty="0"/>
              <a:t>The surface diffusion velocity constant depends on population of vibrational levels at given temperature</a:t>
            </a:r>
            <a:endParaRPr lang="ru-RU" sz="1800" dirty="0"/>
          </a:p>
          <a:p>
            <a:endParaRPr lang="ru-RU" sz="1800" dirty="0"/>
          </a:p>
          <a:p>
            <a:endParaRPr lang="ru-RU" sz="1800" dirty="0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435690"/>
              </p:ext>
            </p:extLst>
          </p:nvPr>
        </p:nvGraphicFramePr>
        <p:xfrm>
          <a:off x="4657725" y="5373688"/>
          <a:ext cx="2879725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Equation" r:id="rId5" imgW="2361960" imgH="799920" progId="Equation.DSMT4">
                  <p:embed/>
                </p:oleObj>
              </mc:Choice>
              <mc:Fallback>
                <p:oleObj name="Equation" r:id="rId5" imgW="2361960" imgH="799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7725" y="5373688"/>
                        <a:ext cx="2879725" cy="962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Объект 2"/>
          <p:cNvSpPr txBox="1">
            <a:spLocks/>
          </p:cNvSpPr>
          <p:nvPr/>
        </p:nvSpPr>
        <p:spPr bwMode="auto">
          <a:xfrm>
            <a:off x="7752184" y="2470046"/>
            <a:ext cx="576064" cy="517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1</a:t>
            </a:r>
            <a:endParaRPr lang="ru-RU" sz="2400" b="1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 bwMode="auto">
          <a:xfrm>
            <a:off x="10128448" y="2110405"/>
            <a:ext cx="576064" cy="517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2</a:t>
            </a:r>
            <a:endParaRPr lang="ru-RU" sz="2400" b="1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 bwMode="auto">
          <a:xfrm>
            <a:off x="9048328" y="1009954"/>
            <a:ext cx="576064" cy="517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TS</a:t>
            </a:r>
            <a:endParaRPr lang="ru-RU" sz="2400" b="1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 bwMode="auto">
          <a:xfrm>
            <a:off x="1487488" y="2110406"/>
            <a:ext cx="576064" cy="517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1</a:t>
            </a:r>
            <a:endParaRPr lang="ru-RU" sz="2400" b="1" dirty="0"/>
          </a:p>
        </p:txBody>
      </p:sp>
      <p:sp>
        <p:nvSpPr>
          <p:cNvPr id="13" name="Объект 2"/>
          <p:cNvSpPr txBox="1">
            <a:spLocks/>
          </p:cNvSpPr>
          <p:nvPr/>
        </p:nvSpPr>
        <p:spPr bwMode="auto">
          <a:xfrm>
            <a:off x="1949701" y="1629988"/>
            <a:ext cx="576064" cy="517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2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640799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5678" y="496548"/>
            <a:ext cx="9200644" cy="648072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rgbClr val="0432FF"/>
                </a:solidFill>
              </a:rPr>
              <a:t>Temperature dependence of Tl diffusion on gold</a:t>
            </a: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3052651"/>
              </p:ext>
            </p:extLst>
          </p:nvPr>
        </p:nvGraphicFramePr>
        <p:xfrm>
          <a:off x="895044" y="1226054"/>
          <a:ext cx="6174432" cy="396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415718"/>
              </p:ext>
            </p:extLst>
          </p:nvPr>
        </p:nvGraphicFramePr>
        <p:xfrm>
          <a:off x="7087732" y="1376124"/>
          <a:ext cx="1838325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5" name="Equation" r:id="rId4" imgW="1663560" imgH="571320" progId="Equation.DSMT4">
                  <p:embed/>
                </p:oleObj>
              </mc:Choice>
              <mc:Fallback>
                <p:oleObj name="Equation" r:id="rId4" imgW="166356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7732" y="1376124"/>
                        <a:ext cx="1838325" cy="622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7953216"/>
              </p:ext>
            </p:extLst>
          </p:nvPr>
        </p:nvGraphicFramePr>
        <p:xfrm>
          <a:off x="7069477" y="2036995"/>
          <a:ext cx="2466527" cy="390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6" name="Equation" r:id="rId6" imgW="2222280" imgH="355320" progId="Equation.DSMT4">
                  <p:embed/>
                </p:oleObj>
              </mc:Choice>
              <mc:Fallback>
                <p:oleObj name="Equation" r:id="rId6" imgW="222228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9477" y="2036995"/>
                        <a:ext cx="2466527" cy="3903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7358212"/>
              </p:ext>
            </p:extLst>
          </p:nvPr>
        </p:nvGraphicFramePr>
        <p:xfrm>
          <a:off x="7087732" y="2469043"/>
          <a:ext cx="2178496" cy="381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7" name="Equation" r:id="rId8" imgW="1866600" imgH="330120" progId="Equation.DSMT4">
                  <p:embed/>
                </p:oleObj>
              </mc:Choice>
              <mc:Fallback>
                <p:oleObj name="Equation" r:id="rId8" imgW="186660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7732" y="2469043"/>
                        <a:ext cx="2178496" cy="3815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Объект 2"/>
          <p:cNvSpPr txBox="1">
            <a:spLocks/>
          </p:cNvSpPr>
          <p:nvPr/>
        </p:nvSpPr>
        <p:spPr bwMode="auto">
          <a:xfrm>
            <a:off x="623392" y="5229200"/>
            <a:ext cx="11432891" cy="853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1800" i="1" dirty="0"/>
              <a:t>D </a:t>
            </a:r>
            <a:r>
              <a:rPr lang="en-US" sz="1800" dirty="0"/>
              <a:t>corresponds to smooth ideal gold surface. Real diffusion coefficients will be </a:t>
            </a:r>
            <a:r>
              <a:rPr lang="en-US" sz="1800" dirty="0" smtClean="0"/>
              <a:t>smaller</a:t>
            </a:r>
          </a:p>
          <a:p>
            <a:pPr marL="0" indent="0">
              <a:buNone/>
              <a:defRPr/>
            </a:pPr>
            <a:r>
              <a:rPr lang="en-US" sz="1800" dirty="0" smtClean="0"/>
              <a:t>The proposed model of activated diffusion can be </a:t>
            </a:r>
            <a:r>
              <a:rPr lang="en-US" sz="1800" dirty="0"/>
              <a:t>in principle</a:t>
            </a:r>
            <a:r>
              <a:rPr lang="en-US" sz="1800" dirty="0" smtClean="0"/>
              <a:t> extended to the case of a non-ideal surface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159548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F556BF5-BE1E-2AE0-7E95-0A1326D26579}"/>
              </a:ext>
            </a:extLst>
          </p:cNvPr>
          <p:cNvSpPr txBox="1"/>
          <p:nvPr/>
        </p:nvSpPr>
        <p:spPr>
          <a:xfrm>
            <a:off x="479376" y="116632"/>
            <a:ext cx="16065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432FF"/>
                </a:solidFill>
              </a:rPr>
              <a:t>Summary</a:t>
            </a:r>
            <a:endParaRPr lang="ru-RU" sz="2800" b="1" dirty="0">
              <a:solidFill>
                <a:srgbClr val="0432FF"/>
              </a:solidFill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 bwMode="auto">
          <a:xfrm>
            <a:off x="335360" y="764704"/>
            <a:ext cx="11521280" cy="24482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We propose a way for theoretical estimating of transport and adsorption properties of heavy and </a:t>
            </a:r>
            <a:r>
              <a:rPr lang="en-US" sz="2000" dirty="0" err="1" smtClean="0"/>
              <a:t>superheavy</a:t>
            </a:r>
            <a:r>
              <a:rPr lang="en-US" sz="2000" dirty="0" smtClean="0"/>
              <a:t> elements;</a:t>
            </a:r>
          </a:p>
          <a:p>
            <a:r>
              <a:rPr lang="en-US" sz="2000" dirty="0" smtClean="0"/>
              <a:t>Gas-transport parameters of SHE species such as diffusion coefficients can be effectively estimated by the molecular dynamic simulations;</a:t>
            </a:r>
          </a:p>
          <a:p>
            <a:r>
              <a:rPr lang="en-US" sz="2000" dirty="0" smtClean="0"/>
              <a:t>Interactions between SHE atoms and surface and behavior of adsorbed atom on a surface can be predicted using simulations with model adiabatic potential surface, which is extracted from DFT calculations;</a:t>
            </a:r>
          </a:p>
          <a:p>
            <a:r>
              <a:rPr lang="en-US" sz="2000" dirty="0" smtClean="0"/>
              <a:t>This work is the first step towards more strong and precise theoretical description of chromatography process (and possible explanation of two adsorption peaks of </a:t>
            </a:r>
            <a:r>
              <a:rPr lang="en-US" sz="2000" dirty="0" err="1" smtClean="0"/>
              <a:t>Fl</a:t>
            </a:r>
            <a:r>
              <a:rPr lang="en-US" sz="2000" dirty="0" smtClean="0"/>
              <a:t>).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61255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542" y="638655"/>
            <a:ext cx="8174954" cy="61312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DE40E70-7B88-6870-0498-C358A79C3715}"/>
              </a:ext>
            </a:extLst>
          </p:cNvPr>
          <p:cNvSpPr txBox="1"/>
          <p:nvPr/>
        </p:nvSpPr>
        <p:spPr>
          <a:xfrm>
            <a:off x="1905324" y="178207"/>
            <a:ext cx="8376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Planning </a:t>
            </a:r>
            <a:r>
              <a:rPr lang="en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the first chemistry experiment at the SHE Factory</a:t>
            </a:r>
            <a:endParaRPr lang="ru-RU" sz="2400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10" name="Gerade Verbindung mit Pfeil 28">
            <a:extLst>
              <a:ext uri="{FF2B5EF4-FFF2-40B4-BE49-F238E27FC236}">
                <a16:creationId xmlns="" xmlns:a16="http://schemas.microsoft.com/office/drawing/2014/main" id="{7910D574-B9B4-C6C5-198B-5B25469937BE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8094673" y="3567882"/>
            <a:ext cx="635841" cy="661485"/>
          </a:xfrm>
          <a:prstGeom prst="straightConnector1">
            <a:avLst/>
          </a:prstGeom>
          <a:noFill/>
          <a:ln w="38100" algn="ctr">
            <a:solidFill>
              <a:srgbClr val="FFFF00"/>
            </a:solidFill>
            <a:round/>
            <a:headEnd/>
            <a:tailEnd type="arrow" w="med" len="med"/>
          </a:ln>
        </p:spPr>
      </p:cxnSp>
      <p:sp>
        <p:nvSpPr>
          <p:cNvPr id="11" name="Textfeld 17">
            <a:extLst>
              <a:ext uri="{FF2B5EF4-FFF2-40B4-BE49-F238E27FC236}">
                <a16:creationId xmlns="" xmlns:a16="http://schemas.microsoft.com/office/drawing/2014/main" id="{B8C488CD-F6DE-38F8-126F-3B4C0726983D}"/>
              </a:ext>
            </a:extLst>
          </p:cNvPr>
          <p:cNvSpPr txBox="1"/>
          <p:nvPr/>
        </p:nvSpPr>
        <p:spPr>
          <a:xfrm>
            <a:off x="7897148" y="4211049"/>
            <a:ext cx="2663348" cy="4787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de-DE" sz="1350" dirty="0"/>
          </a:p>
        </p:txBody>
      </p:sp>
      <p:sp>
        <p:nvSpPr>
          <p:cNvPr id="12" name="Oval 227">
            <a:extLst>
              <a:ext uri="{FF2B5EF4-FFF2-40B4-BE49-F238E27FC236}">
                <a16:creationId xmlns="" xmlns:a16="http://schemas.microsoft.com/office/drawing/2014/main" id="{5E9A0A9E-03DA-054F-A3A5-E1FFE95E77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4780" y="3861048"/>
            <a:ext cx="2430968" cy="707544"/>
          </a:xfrm>
          <a:prstGeom prst="ellipse">
            <a:avLst/>
          </a:prstGeom>
          <a:noFill/>
          <a:ln w="38100">
            <a:solidFill>
              <a:srgbClr val="0432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0432FF"/>
              </a:solidFill>
            </a:endParaRPr>
          </a:p>
        </p:txBody>
      </p:sp>
      <p:sp>
        <p:nvSpPr>
          <p:cNvPr id="15" name="Textfeld 9">
            <a:extLst>
              <a:ext uri="{FF2B5EF4-FFF2-40B4-BE49-F238E27FC236}">
                <a16:creationId xmlns="" xmlns:a16="http://schemas.microsoft.com/office/drawing/2014/main" id="{41E7038C-6B34-2DBE-11FE-70EF3DF60D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2144" y="2790225"/>
            <a:ext cx="4725071" cy="707886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Elements of interest:</a:t>
            </a:r>
          </a:p>
          <a:p>
            <a:pPr algn="ctr"/>
            <a:r>
              <a:rPr lang="e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discovered in reactions with </a:t>
            </a:r>
            <a:r>
              <a:rPr lang="en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r>
              <a:rPr lang="e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FAD74A84-BFD2-711D-FC6D-16ABF3F9D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10D45-CA7F-AA45-90C9-4A1EAA5DB861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853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8F517AAA-253A-B3C4-191B-3F8B48D0D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891" y="1106634"/>
            <a:ext cx="5492024" cy="304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0A20375-FF49-9665-616E-7C6E027391B1}"/>
              </a:ext>
            </a:extLst>
          </p:cNvPr>
          <p:cNvSpPr txBox="1"/>
          <p:nvPr/>
        </p:nvSpPr>
        <p:spPr>
          <a:xfrm>
            <a:off x="4371277" y="5135361"/>
            <a:ext cx="66126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" sz="2000" dirty="0">
                <a:solidFill>
                  <a:srgbClr val="FF0000"/>
                </a:solidFill>
              </a:rPr>
              <a:t>extrapolation of data (adsorption) to macroscopic quantities</a:t>
            </a:r>
            <a:endParaRPr lang="ru-RU" sz="2000" dirty="0">
              <a:solidFill>
                <a:srgbClr val="FF0000"/>
              </a:solidFill>
              <a:latin typeface="+mn-lt"/>
            </a:endParaRPr>
          </a:p>
          <a:p>
            <a:pPr lvl="1" algn="ctr"/>
            <a:r>
              <a:rPr lang="ru-RU" sz="2000" dirty="0">
                <a:solidFill>
                  <a:srgbClr val="FF0000"/>
                </a:solidFill>
                <a:latin typeface="+mn-lt"/>
              </a:rPr>
              <a:t>	</a:t>
            </a:r>
            <a:r>
              <a:rPr lang="en-US" sz="2000" dirty="0">
                <a:solidFill>
                  <a:srgbClr val="FF0000"/>
                </a:solidFill>
              </a:rPr>
              <a:t>using </a:t>
            </a:r>
            <a:r>
              <a:rPr lang="en" sz="2000" dirty="0">
                <a:solidFill>
                  <a:srgbClr val="FF0000"/>
                </a:solidFill>
                <a:latin typeface="+mn-lt"/>
              </a:rPr>
              <a:t>modeling and quantum chemistry</a:t>
            </a:r>
            <a:endParaRPr lang="ru-RU" sz="2000" dirty="0">
              <a:solidFill>
                <a:srgbClr val="FF0000"/>
              </a:solidFill>
            </a:endParaRP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="" xmlns:a16="http://schemas.microsoft.com/office/drawing/2014/main" id="{98553E77-7BF3-7C0C-5F00-27916E567D83}"/>
              </a:ext>
            </a:extLst>
          </p:cNvPr>
          <p:cNvCxnSpPr>
            <a:cxnSpLocks/>
          </p:cNvCxnSpPr>
          <p:nvPr/>
        </p:nvCxnSpPr>
        <p:spPr>
          <a:xfrm>
            <a:off x="5231904" y="3933056"/>
            <a:ext cx="2506699" cy="111241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5497BF14-D90D-9342-F90A-F8948829BFB9}"/>
              </a:ext>
            </a:extLst>
          </p:cNvPr>
          <p:cNvGrpSpPr/>
          <p:nvPr/>
        </p:nvGrpSpPr>
        <p:grpSpPr>
          <a:xfrm>
            <a:off x="331797" y="1426495"/>
            <a:ext cx="4724463" cy="2405222"/>
            <a:chOff x="467090" y="1571016"/>
            <a:chExt cx="4628786" cy="2533778"/>
          </a:xfrm>
        </p:grpSpPr>
        <p:pic>
          <p:nvPicPr>
            <p:cNvPr id="8" name="Picture 2">
              <a:extLst>
                <a:ext uri="{FF2B5EF4-FFF2-40B4-BE49-F238E27FC236}">
                  <a16:creationId xmlns="" xmlns:a16="http://schemas.microsoft.com/office/drawing/2014/main" id="{AC4545B7-A717-A00D-6D35-1091A06D59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090" y="1571016"/>
              <a:ext cx="4628786" cy="253377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Прямоугольник 9">
              <a:extLst>
                <a:ext uri="{FF2B5EF4-FFF2-40B4-BE49-F238E27FC236}">
                  <a16:creationId xmlns="" xmlns:a16="http://schemas.microsoft.com/office/drawing/2014/main" id="{F299B831-BF46-4DA3-FC39-656155083F27}"/>
                </a:ext>
              </a:extLst>
            </p:cNvPr>
            <p:cNvSpPr/>
            <p:nvPr/>
          </p:nvSpPr>
          <p:spPr>
            <a:xfrm>
              <a:off x="552194" y="3248526"/>
              <a:ext cx="795343" cy="3128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="" xmlns:a16="http://schemas.microsoft.com/office/drawing/2014/main" id="{C74D3547-D725-256E-7FDB-4591F7421E4E}"/>
                </a:ext>
              </a:extLst>
            </p:cNvPr>
            <p:cNvSpPr/>
            <p:nvPr/>
          </p:nvSpPr>
          <p:spPr>
            <a:xfrm>
              <a:off x="4174328" y="3248525"/>
              <a:ext cx="795343" cy="3128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2606B36B-8EE9-B0E8-311F-6539FED85B6A}"/>
                </a:ext>
              </a:extLst>
            </p:cNvPr>
            <p:cNvSpPr txBox="1"/>
            <p:nvPr/>
          </p:nvSpPr>
          <p:spPr>
            <a:xfrm>
              <a:off x="1828800" y="3636759"/>
              <a:ext cx="1723197" cy="38907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Stationary phase</a:t>
              </a:r>
              <a:endParaRPr lang="ru-RU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B64A28C5-B104-5D03-03C6-74848738DDDC}"/>
                </a:ext>
              </a:extLst>
            </p:cNvPr>
            <p:cNvSpPr txBox="1"/>
            <p:nvPr/>
          </p:nvSpPr>
          <p:spPr>
            <a:xfrm>
              <a:off x="661554" y="1817680"/>
              <a:ext cx="4183110" cy="32422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Mobile phase – an inert carrier gas</a:t>
              </a:r>
              <a:endParaRPr lang="ru-RU" sz="14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21C28F97-304E-D705-B8B8-267A45BCFBF2}"/>
                </a:ext>
              </a:extLst>
            </p:cNvPr>
            <p:cNvSpPr txBox="1"/>
            <p:nvPr/>
          </p:nvSpPr>
          <p:spPr>
            <a:xfrm>
              <a:off x="698500" y="2331253"/>
              <a:ext cx="806916" cy="32422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Mixture</a:t>
              </a:r>
              <a:endParaRPr lang="ru-RU" sz="1400" dirty="0"/>
            </a:p>
          </p:txBody>
        </p:sp>
        <p:cxnSp>
          <p:nvCxnSpPr>
            <p:cNvPr id="17" name="Прямая со стрелкой 16">
              <a:extLst>
                <a:ext uri="{FF2B5EF4-FFF2-40B4-BE49-F238E27FC236}">
                  <a16:creationId xmlns="" xmlns:a16="http://schemas.microsoft.com/office/drawing/2014/main" id="{1E3D567F-97C2-8036-32AB-78CB3A50A406}"/>
                </a:ext>
              </a:extLst>
            </p:cNvPr>
            <p:cNvCxnSpPr/>
            <p:nvPr/>
          </p:nvCxnSpPr>
          <p:spPr>
            <a:xfrm>
              <a:off x="661554" y="2185346"/>
              <a:ext cx="233449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9CC9FF73-CFA8-6DF9-E676-7B0646E9909C}"/>
                </a:ext>
              </a:extLst>
            </p:cNvPr>
            <p:cNvSpPr txBox="1"/>
            <p:nvPr/>
          </p:nvSpPr>
          <p:spPr>
            <a:xfrm>
              <a:off x="1637562" y="2327110"/>
              <a:ext cx="1584458" cy="32422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High affinity</a:t>
              </a:r>
              <a:endParaRPr lang="ru-RU" sz="140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097973C5-4554-7007-AA6E-B1AC937D6EAB}"/>
                </a:ext>
              </a:extLst>
            </p:cNvPr>
            <p:cNvSpPr txBox="1"/>
            <p:nvPr/>
          </p:nvSpPr>
          <p:spPr>
            <a:xfrm>
              <a:off x="3533910" y="2262085"/>
              <a:ext cx="1018024" cy="32422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Low affinity</a:t>
              </a:r>
              <a:endParaRPr lang="ru-RU" sz="1400" dirty="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5836C32A-DCEC-4C5F-732C-647264BB2E6B}"/>
              </a:ext>
            </a:extLst>
          </p:cNvPr>
          <p:cNvSpPr txBox="1"/>
          <p:nvPr/>
        </p:nvSpPr>
        <p:spPr>
          <a:xfrm>
            <a:off x="869746" y="4072224"/>
            <a:ext cx="3583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Chromatographic separation due to interaction with surface</a:t>
            </a:r>
            <a:endParaRPr lang="ru-RU" sz="1600" dirty="0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B982C9D4-C05B-7320-7857-2FC186E0C8F2}"/>
              </a:ext>
            </a:extLst>
          </p:cNvPr>
          <p:cNvSpPr txBox="1"/>
          <p:nvPr/>
        </p:nvSpPr>
        <p:spPr>
          <a:xfrm>
            <a:off x="980816" y="5045473"/>
            <a:ext cx="33233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Volatility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Inert behavior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Elemental state</a:t>
            </a:r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0631E82-7331-5E78-7176-60D6AC365E20}"/>
              </a:ext>
            </a:extLst>
          </p:cNvPr>
          <p:cNvSpPr txBox="1"/>
          <p:nvPr/>
        </p:nvSpPr>
        <p:spPr>
          <a:xfrm>
            <a:off x="8637439" y="1909107"/>
            <a:ext cx="3222764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</a:rPr>
              <a:t>Adsorption on metal surfaces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25" name="Прямая со стрелкой 24">
            <a:extLst>
              <a:ext uri="{FF2B5EF4-FFF2-40B4-BE49-F238E27FC236}">
                <a16:creationId xmlns="" xmlns:a16="http://schemas.microsoft.com/office/drawing/2014/main" id="{A80EF009-A640-7F5D-B706-9ADC16C7A844}"/>
              </a:ext>
            </a:extLst>
          </p:cNvPr>
          <p:cNvCxnSpPr>
            <a:cxnSpLocks/>
            <a:stCxn id="24" idx="1"/>
          </p:cNvCxnSpPr>
          <p:nvPr/>
        </p:nvCxnSpPr>
        <p:spPr>
          <a:xfrm flipH="1">
            <a:off x="5231904" y="2093773"/>
            <a:ext cx="3405535" cy="1846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Номер слайда 29">
            <a:extLst>
              <a:ext uri="{FF2B5EF4-FFF2-40B4-BE49-F238E27FC236}">
                <a16:creationId xmlns="" xmlns:a16="http://schemas.microsoft.com/office/drawing/2014/main" id="{4EF19365-2E85-01ED-1191-EE83FEE6E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6626A-1F72-4C23-B941-58E9347274AF}" type="slidenum">
              <a:rPr lang="ru-RU" smtClean="0"/>
              <a:t>3</a:t>
            </a:fld>
            <a:endParaRPr lang="ru-RU" dirty="0"/>
          </a:p>
        </p:txBody>
      </p:sp>
      <p:sp>
        <p:nvSpPr>
          <p:cNvPr id="31" name="изучение химических свойств сверхтяжелых элементов">
            <a:extLst>
              <a:ext uri="{FF2B5EF4-FFF2-40B4-BE49-F238E27FC236}">
                <a16:creationId xmlns="" xmlns:a16="http://schemas.microsoft.com/office/drawing/2014/main" id="{B6F1508F-51D2-E78F-AF08-71E25BC11715}"/>
              </a:ext>
            </a:extLst>
          </p:cNvPr>
          <p:cNvSpPr txBox="1"/>
          <p:nvPr/>
        </p:nvSpPr>
        <p:spPr>
          <a:xfrm>
            <a:off x="486110" y="85224"/>
            <a:ext cx="10907544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anchor="ctr">
            <a:spAutoFit/>
          </a:bodyPr>
          <a:lstStyle>
            <a:lvl1pPr algn="ctr">
              <a:defRPr sz="2800" b="1" cap="all">
                <a:solidFill>
                  <a:srgbClr val="FF26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 sz="2000" dirty="0">
                <a:solidFill>
                  <a:srgbClr val="0328D7"/>
                </a:solidFill>
                <a:cs typeface="Times New Roman" panose="02020603050405020304" pitchFamily="18" charset="0"/>
              </a:rPr>
              <a:t>Gas adsorption (thermo-) cryo-chromatography </a:t>
            </a:r>
            <a:endParaRPr lang="ru-RU" sz="2000" dirty="0">
              <a:solidFill>
                <a:srgbClr val="0328D7"/>
              </a:solidFill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0328D7"/>
                </a:solidFill>
                <a:cs typeface="Times New Roman" panose="02020603050405020304" pitchFamily="18" charset="0"/>
              </a:rPr>
              <a:t>to study inert and volatile elements</a:t>
            </a:r>
            <a:endParaRPr sz="2000" dirty="0">
              <a:solidFill>
                <a:srgbClr val="0328D7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70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59896" y="332656"/>
            <a:ext cx="6768752" cy="5256584"/>
          </a:xfrm>
        </p:spPr>
        <p:txBody>
          <a:bodyPr>
            <a:normAutofit/>
          </a:bodyPr>
          <a:lstStyle/>
          <a:p>
            <a:r>
              <a:rPr lang="en-US" sz="1800" dirty="0"/>
              <a:t>C</a:t>
            </a:r>
            <a:r>
              <a:rPr lang="en-US" sz="1800" dirty="0" smtClean="0"/>
              <a:t>hromatographic </a:t>
            </a:r>
            <a:r>
              <a:rPr lang="en-US" sz="1800" dirty="0"/>
              <a:t>profiles characterize chemical interactions between adsorbate and adsorbent;</a:t>
            </a:r>
          </a:p>
          <a:p>
            <a:r>
              <a:rPr lang="en-US" sz="1800" dirty="0"/>
              <a:t>Small number of events does not allow to define </a:t>
            </a:r>
            <a:r>
              <a:rPr lang="en-US" sz="1800" dirty="0" smtClean="0"/>
              <a:t>chromatographic </a:t>
            </a:r>
            <a:r>
              <a:rPr lang="en-US" sz="1800" dirty="0"/>
              <a:t>profiles experimentally for SHEs (Cn, </a:t>
            </a:r>
            <a:r>
              <a:rPr lang="en-US" sz="1800" dirty="0" err="1"/>
              <a:t>Nh</a:t>
            </a:r>
            <a:r>
              <a:rPr lang="en-US" sz="1800" dirty="0"/>
              <a:t>, </a:t>
            </a:r>
            <a:r>
              <a:rPr lang="en-US" sz="1800" dirty="0" err="1"/>
              <a:t>Fl</a:t>
            </a:r>
            <a:r>
              <a:rPr lang="en-US" sz="1800" dirty="0"/>
              <a:t>);</a:t>
            </a:r>
          </a:p>
          <a:p>
            <a:r>
              <a:rPr lang="en-US" sz="1800" dirty="0"/>
              <a:t>Experimental chromatographic profiles can be obtained in the off-line experiments with long-lived isotopes of light SHE’s homologs (Hg, Tl, Pb);</a:t>
            </a:r>
          </a:p>
          <a:p>
            <a:r>
              <a:rPr lang="en-US" sz="1800" dirty="0"/>
              <a:t>Comparing results of the Monte-Carlo simulations with experimental chromatographic profiles we can verify efficiency of theoretical model.</a:t>
            </a:r>
            <a:endParaRPr lang="ru-RU" sz="1800" dirty="0"/>
          </a:p>
          <a:p>
            <a:pPr marL="0" indent="0" algn="ctr">
              <a:buNone/>
            </a:pPr>
            <a:r>
              <a:rPr lang="en-US" sz="2000" b="1" dirty="0">
                <a:solidFill>
                  <a:srgbClr val="FF0000"/>
                </a:solidFill>
              </a:rPr>
              <a:t>Does the mobile adsorption model explain all known </a:t>
            </a:r>
            <a:r>
              <a:rPr lang="en-US" sz="2000" b="1" dirty="0" smtClean="0">
                <a:solidFill>
                  <a:srgbClr val="FF0000"/>
                </a:solidFill>
              </a:rPr>
              <a:t>results?</a:t>
            </a:r>
            <a:endParaRPr lang="en-US" sz="2000" b="1" dirty="0">
              <a:solidFill>
                <a:srgbClr val="FF0000"/>
              </a:solidFill>
            </a:endParaRPr>
          </a:p>
          <a:p>
            <a:endParaRPr lang="en-US" sz="1800" dirty="0"/>
          </a:p>
        </p:txBody>
      </p:sp>
      <p:pic>
        <p:nvPicPr>
          <p:cNvPr id="10" name="Picture 44">
            <a:extLst>
              <a:ext uri="{FF2B5EF4-FFF2-40B4-BE49-F238E27FC236}">
                <a16:creationId xmlns="" xmlns:a16="http://schemas.microsoft.com/office/drawing/2014/main" id="{3996EAAD-344D-2F22-0D35-0A7E4C452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332656"/>
            <a:ext cx="4333531" cy="366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61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="" xmlns:a16="http://schemas.microsoft.com/office/drawing/2014/main" id="{D184D181-9713-75ED-73E5-E1A34CB7A495}"/>
              </a:ext>
            </a:extLst>
          </p:cNvPr>
          <p:cNvSpPr/>
          <p:nvPr/>
        </p:nvSpPr>
        <p:spPr>
          <a:xfrm>
            <a:off x="4282080" y="4460255"/>
            <a:ext cx="36124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cs typeface="Times New Roman" panose="02020603050405020304" pitchFamily="18" charset="0"/>
              </a:rPr>
              <a:t>COLD: Behind the target + gas jet (3 chains)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cs typeface="Times New Roman" panose="02020603050405020304" pitchFamily="18" charset="0"/>
              </a:rPr>
              <a:t>High volatility</a:t>
            </a:r>
            <a:r>
              <a:rPr lang="ru-RU" sz="1400" dirty="0">
                <a:cs typeface="Times New Roman" panose="02020603050405020304" pitchFamily="18" charset="0"/>
              </a:rPr>
              <a:t> </a:t>
            </a:r>
            <a:r>
              <a:rPr lang="en-US" sz="1400" dirty="0">
                <a:cs typeface="Times New Roman" panose="02020603050405020304" pitchFamily="18" charset="0"/>
              </a:rPr>
              <a:t>and inert behavior</a:t>
            </a:r>
            <a:endParaRPr lang="ru-RU" sz="1400" dirty="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cs typeface="Times New Roman" panose="02020603050405020304" pitchFamily="18" charset="0"/>
              </a:rPr>
              <a:t>Physisorption</a:t>
            </a:r>
            <a:r>
              <a:rPr lang="ru-RU" sz="1400" dirty="0">
                <a:cs typeface="Times New Roman" panose="02020603050405020304" pitchFamily="18" charset="0"/>
              </a:rPr>
              <a:t> </a:t>
            </a:r>
            <a:r>
              <a:rPr lang="en-US" sz="1400" dirty="0">
                <a:cs typeface="Times New Roman" panose="02020603050405020304" pitchFamily="18" charset="0"/>
              </a:rPr>
              <a:t>on gold</a:t>
            </a:r>
            <a:endParaRPr lang="ru-RU" sz="1400" dirty="0"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BF714462-6922-A4C6-119A-7545CA827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2330" y="1672795"/>
            <a:ext cx="3517828" cy="23452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B178F08-22D0-D403-BA20-FF7E246CF959}"/>
              </a:ext>
            </a:extLst>
          </p:cNvPr>
          <p:cNvSpPr txBox="1"/>
          <p:nvPr/>
        </p:nvSpPr>
        <p:spPr>
          <a:xfrm>
            <a:off x="8404149" y="4137563"/>
            <a:ext cx="3247790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Behind TASCA separator (8 chains)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High volatility and metallic properties</a:t>
            </a:r>
            <a:endParaRPr lang="ru-R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Chemisorption on gold</a:t>
            </a:r>
            <a:endParaRPr lang="ru-R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highlight>
                  <a:srgbClr val="FFFF00"/>
                </a:highlight>
              </a:rPr>
              <a:t>Two deposition zones</a:t>
            </a:r>
            <a:endParaRPr lang="ru-RU" sz="1600" b="1" dirty="0">
              <a:highlight>
                <a:srgbClr val="FFFF00"/>
              </a:highlight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2BD27AD0-75CF-9147-9A17-736CA6328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89" y="2058831"/>
            <a:ext cx="2287145" cy="224109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49F17AF5-13F6-2623-BDB2-7A01576277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9544" y="167678"/>
            <a:ext cx="3932615" cy="186304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5C94717-AB30-E352-8100-3A40297636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8908" y="317048"/>
            <a:ext cx="3651250" cy="2286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EC5AF7EB-E5CF-9213-91BD-BC8BDAED6B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48888" y="678392"/>
            <a:ext cx="2869141" cy="50434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35718C64-10F1-91DE-6155-DE2AF16397E4}"/>
              </a:ext>
            </a:extLst>
          </p:cNvPr>
          <p:cNvSpPr txBox="1"/>
          <p:nvPr/>
        </p:nvSpPr>
        <p:spPr>
          <a:xfrm>
            <a:off x="8348888" y="1188240"/>
            <a:ext cx="1268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A. Yakushev et al.</a:t>
            </a:r>
            <a:endParaRPr lang="ru-RU" sz="1200" dirty="0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0F02F9B5-6CC9-7F45-95AC-860EDEA067F4}"/>
              </a:ext>
            </a:extLst>
          </p:cNvPr>
          <p:cNvSpPr txBox="1"/>
          <p:nvPr/>
        </p:nvSpPr>
        <p:spPr>
          <a:xfrm>
            <a:off x="439218" y="3350732"/>
            <a:ext cx="41787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1800" dirty="0">
                <a:solidFill>
                  <a:srgbClr val="0432FF"/>
                </a:solidFill>
                <a:cs typeface="Times New Roman" panose="02020603050405020304" pitchFamily="18" charset="0"/>
              </a:rPr>
              <a:t>Volatile inert metal</a:t>
            </a:r>
            <a:r>
              <a:rPr lang="ru-RU" sz="1800" dirty="0">
                <a:solidFill>
                  <a:srgbClr val="0432FF"/>
                </a:solidFill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432FF"/>
                </a:solidFill>
                <a:cs typeface="Times New Roman" panose="02020603050405020304" pitchFamily="18" charset="0"/>
              </a:rPr>
              <a:t>or gas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800" dirty="0">
                <a:solidFill>
                  <a:srgbClr val="FF2600"/>
                </a:solidFill>
              </a:rPr>
              <a:t>Strong influence of relativistic effects</a:t>
            </a:r>
            <a:endParaRPr lang="ru-RU" sz="1800" dirty="0">
              <a:solidFill>
                <a:srgbClr val="FF26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54FFF5F9-79C6-9C4E-954C-0AAF87EF882E}"/>
              </a:ext>
            </a:extLst>
          </p:cNvPr>
          <p:cNvSpPr txBox="1"/>
          <p:nvPr/>
        </p:nvSpPr>
        <p:spPr>
          <a:xfrm>
            <a:off x="422402" y="1959634"/>
            <a:ext cx="2696572" cy="1295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2007-2008 </a:t>
            </a:r>
            <a:r>
              <a:rPr lang="en-US" dirty="0"/>
              <a:t>    PSI&amp;FLNR</a:t>
            </a:r>
            <a:endParaRPr lang="ru-RU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2009 </a:t>
            </a:r>
            <a:r>
              <a:rPr lang="en-US" dirty="0"/>
              <a:t>	            TASCA GSI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2014-2015     TASCA GSI</a:t>
            </a:r>
            <a:endParaRPr lang="ru-RU" dirty="0"/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DFD16F7E-5A94-A545-A985-FAA7865EC3BB}"/>
              </a:ext>
            </a:extLst>
          </p:cNvPr>
          <p:cNvSpPr txBox="1"/>
          <p:nvPr/>
        </p:nvSpPr>
        <p:spPr>
          <a:xfrm>
            <a:off x="515033" y="1457776"/>
            <a:ext cx="1168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TC on </a:t>
            </a:r>
            <a:r>
              <a:rPr lang="en-US" u="sng" dirty="0">
                <a:highlight>
                  <a:srgbClr val="FFFF00"/>
                </a:highlight>
              </a:rPr>
              <a:t>gold</a:t>
            </a:r>
            <a:endParaRPr lang="ru-RU" sz="1400" u="sng" dirty="0">
              <a:highlight>
                <a:srgbClr val="FFFF00"/>
              </a:highligh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33119E0-6CFE-3F40-BB66-64C14EE82592}"/>
              </a:ext>
            </a:extLst>
          </p:cNvPr>
          <p:cNvSpPr txBox="1"/>
          <p:nvPr/>
        </p:nvSpPr>
        <p:spPr>
          <a:xfrm>
            <a:off x="508389" y="586167"/>
            <a:ext cx="1987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432FF"/>
                </a:solidFill>
              </a:rPr>
              <a:t>Fl chemistry</a:t>
            </a:r>
            <a:endParaRPr lang="ru-RU" sz="2800" b="1" dirty="0">
              <a:solidFill>
                <a:srgbClr val="0432FF"/>
              </a:solidFill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C6DC1645-7877-BB44-AA1B-F09AC5C43731}"/>
              </a:ext>
            </a:extLst>
          </p:cNvPr>
          <p:cNvCxnSpPr>
            <a:cxnSpLocks/>
          </p:cNvCxnSpPr>
          <p:nvPr/>
        </p:nvCxnSpPr>
        <p:spPr>
          <a:xfrm>
            <a:off x="7978022" y="579758"/>
            <a:ext cx="28673" cy="4885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A84799A-F621-E844-A8AD-9EBA4730979B}"/>
              </a:ext>
            </a:extLst>
          </p:cNvPr>
          <p:cNvSpPr txBox="1"/>
          <p:nvPr/>
        </p:nvSpPr>
        <p:spPr>
          <a:xfrm>
            <a:off x="418959" y="4316799"/>
            <a:ext cx="3520928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u="sng" dirty="0">
                <a:solidFill>
                  <a:srgbClr val="7030A0"/>
                </a:solidFill>
              </a:rPr>
              <a:t>Latest theoretical estimations: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</a:rPr>
              <a:t>Stability of </a:t>
            </a:r>
            <a:r>
              <a:rPr lang="en-US" dirty="0" err="1">
                <a:solidFill>
                  <a:srgbClr val="7030A0"/>
                </a:solidFill>
              </a:rPr>
              <a:t>FlO</a:t>
            </a:r>
            <a:r>
              <a:rPr lang="en-US" dirty="0">
                <a:solidFill>
                  <a:srgbClr val="7030A0"/>
                </a:solidFill>
              </a:rPr>
              <a:t> predicted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</a:rPr>
              <a:t>Mechanism of adsorption on gold is proposed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3D499F57-4115-C044-B81C-7A0DDB4B0E81}"/>
              </a:ext>
            </a:extLst>
          </p:cNvPr>
          <p:cNvSpPr txBox="1"/>
          <p:nvPr/>
        </p:nvSpPr>
        <p:spPr>
          <a:xfrm>
            <a:off x="2135076" y="5948177"/>
            <a:ext cx="7906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Speciation study at the SHE Factory: </a:t>
            </a:r>
            <a:r>
              <a:rPr lang="en" sz="2000" dirty="0"/>
              <a:t>Formation of two chemical species?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19BDCC66-5698-E74D-9196-3474CF52D53B}"/>
              </a:ext>
            </a:extLst>
          </p:cNvPr>
          <p:cNvSpPr txBox="1"/>
          <p:nvPr/>
        </p:nvSpPr>
        <p:spPr>
          <a:xfrm>
            <a:off x="8348888" y="5140471"/>
            <a:ext cx="33558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dirty="0">
                <a:solidFill>
                  <a:srgbClr val="7030A0"/>
                </a:solidFill>
              </a:rPr>
              <a:t>Monte Carlo simulations can not describe the experimental result</a:t>
            </a:r>
            <a:endParaRPr lang="ru-RU" sz="1600" dirty="0">
              <a:solidFill>
                <a:srgbClr val="7030A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01EA4681-2DE5-732A-BAB1-7F99D90C0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66D48-7704-E649-AD9A-23A284F862E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77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6984" y="73440"/>
            <a:ext cx="10515600" cy="391763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rgbClr val="0432FF"/>
                </a:solidFill>
                <a:latin typeface="+mn-lt"/>
              </a:rPr>
              <a:t>Fl adsorption on gold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7478" y="559727"/>
            <a:ext cx="10954612" cy="2032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Possible explanations of two peaks: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1) existence of two different adsorption mechanisms (for example, strongly bound and weakly bound states)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2000" dirty="0">
                <a:highlight>
                  <a:srgbClr val="FFFF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presence of two different chemical species of </a:t>
            </a:r>
            <a:r>
              <a:rPr lang="en-US" sz="2000" dirty="0" err="1">
                <a:highlight>
                  <a:srgbClr val="FFFF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flerovium</a:t>
            </a:r>
            <a:r>
              <a:rPr lang="en-US" sz="2000" dirty="0">
                <a:highlight>
                  <a:srgbClr val="FFFF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highlight>
                  <a:srgbClr val="FFFF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Fl</a:t>
            </a:r>
            <a:r>
              <a:rPr lang="en-US" sz="2000" dirty="0">
                <a:highlight>
                  <a:srgbClr val="FFFF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000" dirty="0" err="1">
                <a:highlight>
                  <a:srgbClr val="FFFF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FlO</a:t>
            </a:r>
            <a:r>
              <a:rPr lang="en-US" sz="2000" dirty="0">
                <a:highlight>
                  <a:srgbClr val="FFFF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3) contamination of the gold surface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 bwMode="auto">
          <a:xfrm>
            <a:off x="653330" y="2825257"/>
            <a:ext cx="11017224" cy="114860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Theory</a:t>
            </a:r>
          </a:p>
          <a:p>
            <a:pPr marL="0" indent="0">
              <a:buNone/>
            </a:pPr>
            <a:r>
              <a:rPr lang="en-US" sz="2000" dirty="0"/>
              <a:t>E</a:t>
            </a:r>
            <a:r>
              <a:rPr lang="en-US" sz="2000" baseline="-25000" dirty="0"/>
              <a:t>ads</a:t>
            </a:r>
            <a:r>
              <a:rPr lang="en-US" sz="2000" dirty="0"/>
              <a:t>(</a:t>
            </a:r>
            <a:r>
              <a:rPr lang="en-US" sz="2000" dirty="0" err="1"/>
              <a:t>Fl</a:t>
            </a:r>
            <a:r>
              <a:rPr lang="en-US" sz="2000" dirty="0"/>
              <a:t>) = 0.92 eV</a:t>
            </a:r>
          </a:p>
          <a:p>
            <a:pPr marL="0" indent="0">
              <a:buNone/>
            </a:pPr>
            <a:r>
              <a:rPr lang="en-US" sz="2000" dirty="0"/>
              <a:t>E</a:t>
            </a:r>
            <a:r>
              <a:rPr lang="en-US" sz="2000" baseline="-25000" dirty="0"/>
              <a:t>ads</a:t>
            </a:r>
            <a:r>
              <a:rPr lang="en-US" sz="2000" dirty="0"/>
              <a:t>(</a:t>
            </a:r>
            <a:r>
              <a:rPr lang="en-US" sz="2000" dirty="0" err="1"/>
              <a:t>FlO</a:t>
            </a:r>
            <a:r>
              <a:rPr lang="en-US" sz="2000" dirty="0"/>
              <a:t>) = 1.88 eV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25658" y="3933056"/>
            <a:ext cx="43781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V. </a:t>
            </a:r>
            <a:r>
              <a:rPr lang="en-US" sz="1600" dirty="0" err="1"/>
              <a:t>Pershina</a:t>
            </a:r>
            <a:r>
              <a:rPr lang="en-US" sz="1600" dirty="0"/>
              <a:t>, M. </a:t>
            </a:r>
            <a:r>
              <a:rPr lang="en-US" sz="1600" dirty="0" err="1"/>
              <a:t>Iliaš</a:t>
            </a:r>
            <a:r>
              <a:rPr lang="en-US" sz="1600" dirty="0"/>
              <a:t>, Dalton Trans. 51, 7321 (2022)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8951" y="2156071"/>
            <a:ext cx="6048672" cy="220903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79376" y="4606141"/>
            <a:ext cx="10954612" cy="407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sz="2000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 mobile adsorption model does not predict two peaks!</a:t>
            </a:r>
            <a:endParaRPr lang="en-US" sz="2000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9376" y="4941168"/>
            <a:ext cx="10954612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This can be a reason for revision and generalization of the existing model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53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301" y="125483"/>
            <a:ext cx="10515600" cy="864096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rgbClr val="0432FF"/>
                </a:solidFill>
                <a:latin typeface="+mn-lt"/>
              </a:rPr>
              <a:t>Stages of chromatographic process</a:t>
            </a:r>
            <a:br>
              <a:rPr lang="en-US" sz="2400" b="1" dirty="0">
                <a:solidFill>
                  <a:srgbClr val="0432FF"/>
                </a:solidFill>
                <a:latin typeface="+mn-lt"/>
              </a:rPr>
            </a:br>
            <a:r>
              <a:rPr lang="en-US" sz="1800" b="1" dirty="0">
                <a:solidFill>
                  <a:srgbClr val="0432FF"/>
                </a:solidFill>
                <a:latin typeface="+mn-lt"/>
              </a:rPr>
              <a:t>(Monte-Carlo modeling)</a:t>
            </a:r>
            <a:endParaRPr lang="en-US" sz="2400" b="1" dirty="0">
              <a:solidFill>
                <a:srgbClr val="0432FF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10521" y="989579"/>
            <a:ext cx="6408711" cy="3600400"/>
          </a:xfrm>
        </p:spPr>
        <p:txBody>
          <a:bodyPr>
            <a:normAutofit/>
          </a:bodyPr>
          <a:lstStyle/>
          <a:p>
            <a:r>
              <a:rPr lang="en-US" sz="2000" dirty="0"/>
              <a:t>Transport in the gas phase: interaction with carrier gas atoms;</a:t>
            </a:r>
          </a:p>
          <a:p>
            <a:r>
              <a:rPr lang="en-US" sz="2000" dirty="0"/>
              <a:t>Interaction with surface: scattering/adsorption;</a:t>
            </a:r>
          </a:p>
          <a:p>
            <a:r>
              <a:rPr lang="en-US" sz="2000" dirty="0"/>
              <a:t>Transport on the surface: migration, transition to a strongly bound state;</a:t>
            </a:r>
          </a:p>
          <a:p>
            <a:r>
              <a:rPr lang="en-US" sz="2000" dirty="0"/>
              <a:t>Desorption into the gas phase;</a:t>
            </a:r>
          </a:p>
          <a:p>
            <a:r>
              <a:rPr lang="en-US" sz="2000" dirty="0"/>
              <a:t>α-decay or spontaneous fission.</a:t>
            </a:r>
          </a:p>
        </p:txBody>
      </p:sp>
      <p:grpSp>
        <p:nvGrpSpPr>
          <p:cNvPr id="16" name="Группа 15">
            <a:extLst>
              <a:ext uri="{FF2B5EF4-FFF2-40B4-BE49-F238E27FC236}">
                <a16:creationId xmlns="" xmlns:a16="http://schemas.microsoft.com/office/drawing/2014/main" id="{5497BF14-D90D-9342-F90A-F8948829BFB9}"/>
              </a:ext>
            </a:extLst>
          </p:cNvPr>
          <p:cNvGrpSpPr/>
          <p:nvPr/>
        </p:nvGrpSpPr>
        <p:grpSpPr>
          <a:xfrm>
            <a:off x="335360" y="1052736"/>
            <a:ext cx="4724463" cy="2405222"/>
            <a:chOff x="467090" y="1571016"/>
            <a:chExt cx="4628786" cy="2533778"/>
          </a:xfrm>
        </p:grpSpPr>
        <p:pic>
          <p:nvPicPr>
            <p:cNvPr id="17" name="Picture 2">
              <a:extLst>
                <a:ext uri="{FF2B5EF4-FFF2-40B4-BE49-F238E27FC236}">
                  <a16:creationId xmlns="" xmlns:a16="http://schemas.microsoft.com/office/drawing/2014/main" id="{AC4545B7-A717-A00D-6D35-1091A06D59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090" y="1571016"/>
              <a:ext cx="4628786" cy="253377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Прямоугольник 17">
              <a:extLst>
                <a:ext uri="{FF2B5EF4-FFF2-40B4-BE49-F238E27FC236}">
                  <a16:creationId xmlns="" xmlns:a16="http://schemas.microsoft.com/office/drawing/2014/main" id="{F299B831-BF46-4DA3-FC39-656155083F27}"/>
                </a:ext>
              </a:extLst>
            </p:cNvPr>
            <p:cNvSpPr/>
            <p:nvPr/>
          </p:nvSpPr>
          <p:spPr>
            <a:xfrm>
              <a:off x="552194" y="3248526"/>
              <a:ext cx="795343" cy="3128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="" xmlns:a16="http://schemas.microsoft.com/office/drawing/2014/main" id="{C74D3547-D725-256E-7FDB-4591F7421E4E}"/>
                </a:ext>
              </a:extLst>
            </p:cNvPr>
            <p:cNvSpPr/>
            <p:nvPr/>
          </p:nvSpPr>
          <p:spPr>
            <a:xfrm>
              <a:off x="4174328" y="3248525"/>
              <a:ext cx="795343" cy="3128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2606B36B-8EE9-B0E8-311F-6539FED85B6A}"/>
                </a:ext>
              </a:extLst>
            </p:cNvPr>
            <p:cNvSpPr txBox="1"/>
            <p:nvPr/>
          </p:nvSpPr>
          <p:spPr>
            <a:xfrm>
              <a:off x="1828800" y="3636759"/>
              <a:ext cx="1723197" cy="38907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Stationary phase</a:t>
              </a:r>
              <a:endParaRPr lang="ru-RU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B64A28C5-B104-5D03-03C6-74848738DDDC}"/>
                </a:ext>
              </a:extLst>
            </p:cNvPr>
            <p:cNvSpPr txBox="1"/>
            <p:nvPr/>
          </p:nvSpPr>
          <p:spPr>
            <a:xfrm>
              <a:off x="661554" y="1817680"/>
              <a:ext cx="4183110" cy="32422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Mobile phase – an inert carrier gas</a:t>
              </a:r>
              <a:endParaRPr lang="ru-RU" sz="14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21C28F97-304E-D705-B8B8-267A45BCFBF2}"/>
                </a:ext>
              </a:extLst>
            </p:cNvPr>
            <p:cNvSpPr txBox="1"/>
            <p:nvPr/>
          </p:nvSpPr>
          <p:spPr>
            <a:xfrm>
              <a:off x="698500" y="2331253"/>
              <a:ext cx="806916" cy="32422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Mixture</a:t>
              </a:r>
              <a:endParaRPr lang="ru-RU" sz="1400" dirty="0"/>
            </a:p>
          </p:txBody>
        </p:sp>
        <p:cxnSp>
          <p:nvCxnSpPr>
            <p:cNvPr id="23" name="Прямая со стрелкой 22">
              <a:extLst>
                <a:ext uri="{FF2B5EF4-FFF2-40B4-BE49-F238E27FC236}">
                  <a16:creationId xmlns="" xmlns:a16="http://schemas.microsoft.com/office/drawing/2014/main" id="{1E3D567F-97C2-8036-32AB-78CB3A50A406}"/>
                </a:ext>
              </a:extLst>
            </p:cNvPr>
            <p:cNvCxnSpPr/>
            <p:nvPr/>
          </p:nvCxnSpPr>
          <p:spPr>
            <a:xfrm>
              <a:off x="661554" y="2185346"/>
              <a:ext cx="233449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9CC9FF73-CFA8-6DF9-E676-7B0646E9909C}"/>
                </a:ext>
              </a:extLst>
            </p:cNvPr>
            <p:cNvSpPr txBox="1"/>
            <p:nvPr/>
          </p:nvSpPr>
          <p:spPr>
            <a:xfrm>
              <a:off x="1637562" y="2327110"/>
              <a:ext cx="1584458" cy="32422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High affinity</a:t>
              </a:r>
              <a:endParaRPr lang="ru-RU" sz="1400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097973C5-4554-7007-AA6E-B1AC937D6EAB}"/>
                </a:ext>
              </a:extLst>
            </p:cNvPr>
            <p:cNvSpPr txBox="1"/>
            <p:nvPr/>
          </p:nvSpPr>
          <p:spPr>
            <a:xfrm>
              <a:off x="3533910" y="2262085"/>
              <a:ext cx="1018024" cy="32422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Low affinity</a:t>
              </a:r>
              <a:endParaRPr lang="ru-RU" sz="1400" dirty="0"/>
            </a:p>
          </p:txBody>
        </p:sp>
      </p:grpSp>
      <p:sp>
        <p:nvSpPr>
          <p:cNvPr id="14" name="Объект 2"/>
          <p:cNvSpPr txBox="1">
            <a:spLocks/>
          </p:cNvSpPr>
          <p:nvPr/>
        </p:nvSpPr>
        <p:spPr bwMode="auto">
          <a:xfrm>
            <a:off x="194907" y="3619117"/>
            <a:ext cx="9217024" cy="3960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/>
              <a:buNone/>
            </a:pPr>
            <a:r>
              <a:rPr lang="en-US" sz="1800" b="1" u="sng" dirty="0" smtClean="0">
                <a:solidFill>
                  <a:srgbClr val="FF0000"/>
                </a:solidFill>
              </a:rPr>
              <a:t>Stationarity condition: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dirty="0" smtClean="0"/>
              <a:t>given a time-constant carrier gas flow rate and a time-constant temperature gradient, a stationary field of macroscopic velocities </a:t>
            </a:r>
            <a:r>
              <a:rPr lang="en-US" sz="1800" b="1" dirty="0" smtClean="0"/>
              <a:t>u</a:t>
            </a:r>
            <a:r>
              <a:rPr lang="en-US" sz="1800" dirty="0" smtClean="0"/>
              <a:t>(r) and temperatures T(r) is established (laminar fluid flow);</a:t>
            </a:r>
          </a:p>
          <a:p>
            <a:pPr marL="0" indent="0">
              <a:lnSpc>
                <a:spcPct val="150000"/>
              </a:lnSpc>
              <a:buFont typeface="Arial"/>
              <a:buNone/>
            </a:pPr>
            <a:r>
              <a:rPr lang="en-US" sz="1800" b="1" u="sng" dirty="0" smtClean="0">
                <a:solidFill>
                  <a:srgbClr val="FF0000"/>
                </a:solidFill>
              </a:rPr>
              <a:t>Local thermodynamic equilibrium condition</a:t>
            </a:r>
            <a:r>
              <a:rPr lang="en-US" sz="1800" dirty="0" smtClean="0">
                <a:solidFill>
                  <a:srgbClr val="FF0000"/>
                </a:solidFill>
              </a:rPr>
              <a:t>: </a:t>
            </a:r>
            <a:r>
              <a:rPr lang="en-US" sz="1800" dirty="0" smtClean="0"/>
              <a:t>in the presence of a temperature gradient, each small volume of gas can be considered as local canonical ensemble and satisfies the Boltzmann distribution:</a:t>
            </a:r>
            <a:endParaRPr lang="en-US" sz="1800" dirty="0"/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7439307"/>
              </p:ext>
            </p:extLst>
          </p:nvPr>
        </p:nvGraphicFramePr>
        <p:xfrm>
          <a:off x="4060447" y="5877272"/>
          <a:ext cx="4337308" cy="810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Equation" r:id="rId4" imgW="4572000" imgH="863280" progId="Equation.DSMT4">
                  <p:embed/>
                </p:oleObj>
              </mc:Choice>
              <mc:Fallback>
                <p:oleObj name="Equation" r:id="rId4" imgW="4572000" imgH="863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0447" y="5877272"/>
                        <a:ext cx="4337308" cy="8109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838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41195"/>
            <a:ext cx="10515600" cy="471587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rgbClr val="0432FF"/>
                </a:solidFill>
                <a:latin typeface="+mn-lt"/>
              </a:rPr>
              <a:t>1. Transport in a gas phase</a:t>
            </a: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5613577" y="1253331"/>
            <a:ext cx="619512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u="sng" dirty="0" err="1"/>
              <a:t>Discret</a:t>
            </a:r>
            <a:r>
              <a:rPr lang="en-US" sz="2000" b="1" u="sng" dirty="0"/>
              <a:t> model (rigid balls)</a:t>
            </a:r>
            <a:endParaRPr lang="ru-RU" sz="2000" b="1" u="sng" dirty="0"/>
          </a:p>
          <a:p>
            <a:pPr marL="0" indent="0">
              <a:buNone/>
            </a:pPr>
            <a:r>
              <a:rPr lang="en-US" sz="1800" dirty="0"/>
              <a:t>Mean free path for heavy atom</a:t>
            </a:r>
            <a:endParaRPr lang="ru-RU" sz="1800" dirty="0"/>
          </a:p>
          <a:p>
            <a:endParaRPr lang="ru-RU" sz="1800" dirty="0"/>
          </a:p>
          <a:p>
            <a:pPr marL="0" indent="0">
              <a:buNone/>
            </a:pPr>
            <a:endParaRPr lang="en-US" sz="1800" i="1" dirty="0"/>
          </a:p>
          <a:p>
            <a:pPr marL="0" indent="0">
              <a:buNone/>
            </a:pPr>
            <a:r>
              <a:rPr lang="en-US" sz="1800" i="1" dirty="0" err="1"/>
              <a:t>υ</a:t>
            </a:r>
            <a:r>
              <a:rPr lang="en-US" sz="1800" i="1" baseline="-25000" dirty="0" err="1"/>
              <a:t>a</a:t>
            </a:r>
            <a:r>
              <a:rPr lang="ru-RU" sz="1800" dirty="0"/>
              <a:t> – </a:t>
            </a:r>
            <a:r>
              <a:rPr lang="en-US" sz="1800" dirty="0"/>
              <a:t>atomic velocity</a:t>
            </a:r>
            <a:r>
              <a:rPr lang="ru-RU" sz="1800" dirty="0"/>
              <a:t>, </a:t>
            </a:r>
            <a:r>
              <a:rPr lang="en-US" sz="1800" i="1" dirty="0"/>
              <a:t>n</a:t>
            </a:r>
            <a:r>
              <a:rPr lang="en-US" sz="1800" i="1" baseline="-25000" dirty="0"/>
              <a:t>g</a:t>
            </a:r>
            <a:r>
              <a:rPr lang="en-US" sz="1800" dirty="0"/>
              <a:t> </a:t>
            </a:r>
            <a:r>
              <a:rPr lang="ru-RU" sz="1800" dirty="0"/>
              <a:t>– </a:t>
            </a:r>
            <a:r>
              <a:rPr lang="en-US" sz="1800" dirty="0"/>
              <a:t>carrier gas concentration</a:t>
            </a:r>
            <a:r>
              <a:rPr lang="ru-RU" sz="1800" dirty="0"/>
              <a:t>,          – </a:t>
            </a:r>
            <a:r>
              <a:rPr lang="en-US" sz="1800" dirty="0"/>
              <a:t>relative velocity, </a:t>
            </a:r>
            <a:r>
              <a:rPr lang="el-GR" sz="1800" i="1" dirty="0"/>
              <a:t>σ</a:t>
            </a:r>
            <a:r>
              <a:rPr lang="en-US" sz="1800" i="1" baseline="-25000" dirty="0"/>
              <a:t>ag</a:t>
            </a:r>
            <a:r>
              <a:rPr lang="en-US" sz="1800" dirty="0"/>
              <a:t> – kinetic cross-section for atoms.</a:t>
            </a:r>
            <a:endParaRPr lang="ru-RU" sz="1800" dirty="0"/>
          </a:p>
          <a:p>
            <a:pPr marL="0" indent="0">
              <a:buNone/>
            </a:pPr>
            <a:r>
              <a:rPr lang="en-US" sz="1800" dirty="0"/>
              <a:t>Real free paths of atoms are distributed by</a:t>
            </a:r>
            <a:endParaRPr lang="ru-RU" sz="1800" dirty="0"/>
          </a:p>
          <a:p>
            <a:endParaRPr lang="ru-RU" sz="18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 bwMode="auto">
          <a:xfrm>
            <a:off x="385992" y="1253331"/>
            <a:ext cx="571000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000" b="1" u="sng" dirty="0"/>
              <a:t>Continuous model (stochastic dynamics)</a:t>
            </a:r>
            <a:endParaRPr lang="ru-RU" sz="2000" b="1" u="sng" dirty="0"/>
          </a:p>
          <a:p>
            <a:pPr marL="0" indent="0">
              <a:buNone/>
            </a:pPr>
            <a:r>
              <a:rPr lang="en-US" sz="1800" dirty="0"/>
              <a:t>Solution of the stochastic </a:t>
            </a:r>
            <a:r>
              <a:rPr lang="en-US" sz="1800" dirty="0" err="1"/>
              <a:t>Langevin</a:t>
            </a:r>
            <a:r>
              <a:rPr lang="en-US" sz="1800" dirty="0"/>
              <a:t> equation</a:t>
            </a:r>
            <a:r>
              <a:rPr lang="ru-RU" sz="1800" dirty="0"/>
              <a:t>: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ru-RU" sz="1800" b="1" dirty="0"/>
              <a:t>η</a:t>
            </a:r>
            <a:r>
              <a:rPr lang="ru-RU" sz="1800" dirty="0"/>
              <a:t>(</a:t>
            </a:r>
            <a:r>
              <a:rPr lang="en-US" sz="1800" dirty="0"/>
              <a:t>t) – stochastic force</a:t>
            </a: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en-US" sz="1800" i="1" dirty="0"/>
          </a:p>
          <a:p>
            <a:pPr marL="0" indent="0">
              <a:buNone/>
            </a:pPr>
            <a:r>
              <a:rPr lang="en-US" sz="1800" i="1" dirty="0"/>
              <a:t>D</a:t>
            </a:r>
            <a:r>
              <a:rPr lang="en-US" sz="1800" dirty="0"/>
              <a:t> – diffusion coefficient</a:t>
            </a:r>
            <a:endParaRPr lang="ru-RU" sz="1800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6531163"/>
              </p:ext>
            </p:extLst>
          </p:nvPr>
        </p:nvGraphicFramePr>
        <p:xfrm>
          <a:off x="2172697" y="2011202"/>
          <a:ext cx="1654175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Equation" r:id="rId3" imgW="1650960" imgH="304560" progId="Equation.DSMT4">
                  <p:embed/>
                </p:oleObj>
              </mc:Choice>
              <mc:Fallback>
                <p:oleObj name="Equation" r:id="rId3" imgW="165096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2697" y="2011202"/>
                        <a:ext cx="1654175" cy="303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5808308"/>
              </p:ext>
            </p:extLst>
          </p:nvPr>
        </p:nvGraphicFramePr>
        <p:xfrm>
          <a:off x="2364176" y="2718954"/>
          <a:ext cx="1093788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Equation" r:id="rId5" imgW="1091880" imgH="368280" progId="Equation.DSMT4">
                  <p:embed/>
                </p:oleObj>
              </mc:Choice>
              <mc:Fallback>
                <p:oleObj name="Equation" r:id="rId5" imgW="10918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4176" y="2718954"/>
                        <a:ext cx="1093788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8594066"/>
              </p:ext>
            </p:extLst>
          </p:nvPr>
        </p:nvGraphicFramePr>
        <p:xfrm>
          <a:off x="1365639" y="3107531"/>
          <a:ext cx="3090863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Equation" r:id="rId7" imgW="3085920" imgH="647640" progId="Equation.DSMT4">
                  <p:embed/>
                </p:oleObj>
              </mc:Choice>
              <mc:Fallback>
                <p:oleObj name="Equation" r:id="rId7" imgW="3085920" imgH="647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5639" y="3107531"/>
                        <a:ext cx="3090863" cy="642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9801662"/>
              </p:ext>
            </p:extLst>
          </p:nvPr>
        </p:nvGraphicFramePr>
        <p:xfrm>
          <a:off x="7882705" y="1954846"/>
          <a:ext cx="1400175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Equation" r:id="rId9" imgW="1396800" imgH="723600" progId="Equation.DSMT4">
                  <p:embed/>
                </p:oleObj>
              </mc:Choice>
              <mc:Fallback>
                <p:oleObj name="Equation" r:id="rId9" imgW="1396800" imgH="723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2705" y="1954846"/>
                        <a:ext cx="1400175" cy="719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10395104" y="2738199"/>
                <a:ext cx="60587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𝜐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𝑟𝑒𝑙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5104" y="2738199"/>
                <a:ext cx="605871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842514"/>
              </p:ext>
            </p:extLst>
          </p:nvPr>
        </p:nvGraphicFramePr>
        <p:xfrm>
          <a:off x="7830960" y="3832596"/>
          <a:ext cx="1485900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Equation" r:id="rId12" imgW="1485720" imgH="368280" progId="Equation.DSMT4">
                  <p:embed/>
                </p:oleObj>
              </mc:Choice>
              <mc:Fallback>
                <p:oleObj name="Equation" r:id="rId12" imgW="14857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0960" y="3832596"/>
                        <a:ext cx="1485900" cy="373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Объект 2"/>
          <p:cNvSpPr txBox="1">
            <a:spLocks/>
          </p:cNvSpPr>
          <p:nvPr/>
        </p:nvSpPr>
        <p:spPr bwMode="auto">
          <a:xfrm>
            <a:off x="169968" y="4493691"/>
            <a:ext cx="11438781" cy="675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>
                <a:solidFill>
                  <a:srgbClr val="FF0000"/>
                </a:solidFill>
              </a:rPr>
              <a:t>Values of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el-GR" sz="2000" b="1" i="1" dirty="0">
                <a:solidFill>
                  <a:srgbClr val="FF0000"/>
                </a:solidFill>
              </a:rPr>
              <a:t>σ</a:t>
            </a:r>
            <a:r>
              <a:rPr lang="en-US" sz="2000" b="1" i="1" baseline="-25000" dirty="0">
                <a:solidFill>
                  <a:srgbClr val="FF0000"/>
                </a:solidFill>
              </a:rPr>
              <a:t>ag</a:t>
            </a:r>
            <a:r>
              <a:rPr lang="ru-RU" sz="2000" b="1" dirty="0">
                <a:solidFill>
                  <a:srgbClr val="FF0000"/>
                </a:solidFill>
              </a:rPr>
              <a:t> и </a:t>
            </a:r>
            <a:r>
              <a:rPr lang="en-US" sz="2000" b="1" i="1" dirty="0">
                <a:solidFill>
                  <a:srgbClr val="FF0000"/>
                </a:solidFill>
              </a:rPr>
              <a:t>D</a:t>
            </a:r>
            <a:r>
              <a:rPr lang="en-US" sz="2000" b="1" dirty="0">
                <a:solidFill>
                  <a:srgbClr val="FF0000"/>
                </a:solidFill>
              </a:rPr>
              <a:t> are unknown for SHE and have to be estimated by other methods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endParaRPr lang="ru-RU" sz="1800" dirty="0">
              <a:solidFill>
                <a:srgbClr val="FF0000"/>
              </a:solidFill>
            </a:endParaRPr>
          </a:p>
          <a:p>
            <a:endParaRPr lang="ru-RU" sz="1800" dirty="0"/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69958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9334"/>
            <a:ext cx="10515600" cy="504056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rgbClr val="0432FF"/>
                </a:solidFill>
              </a:rPr>
              <a:t>Evaluation of the diffusion coefficients by molecular dynamics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2407" y="119675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Type of model potential: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2406" y="653549"/>
            <a:ext cx="118102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Relativistic coupled clusters calculations of interaction energies between pair of atoms</a:t>
            </a:r>
            <a:r>
              <a:rPr lang="ru-RU" sz="2000" dirty="0"/>
              <a:t> </a:t>
            </a:r>
            <a:r>
              <a:rPr lang="en-US" sz="2000" dirty="0"/>
              <a:t>(</a:t>
            </a:r>
            <a:r>
              <a:rPr lang="en-US" sz="2000" dirty="0" err="1"/>
              <a:t>relCCSD</a:t>
            </a:r>
            <a:r>
              <a:rPr lang="en-US" sz="2000" dirty="0"/>
              <a:t>(T)/aug-RPF-4Z)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7158075"/>
              </p:ext>
            </p:extLst>
          </p:nvPr>
        </p:nvGraphicFramePr>
        <p:xfrm>
          <a:off x="3143672" y="1067900"/>
          <a:ext cx="3325813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Equation" r:id="rId4" imgW="3504960" imgH="723600" progId="Equation.DSMT4">
                  <p:embed/>
                </p:oleObj>
              </mc:Choice>
              <mc:Fallback>
                <p:oleObj name="Equation" r:id="rId4" imgW="3504960" imgH="723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672" y="1067900"/>
                        <a:ext cx="3325813" cy="6794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27" y="1876202"/>
            <a:ext cx="4320480" cy="276367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205" y="1746141"/>
            <a:ext cx="4523807" cy="2893740"/>
          </a:xfrm>
          <a:prstGeom prst="rect">
            <a:avLst/>
          </a:prstGeom>
        </p:spPr>
      </p:pic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8601751"/>
              </p:ext>
            </p:extLst>
          </p:nvPr>
        </p:nvGraphicFramePr>
        <p:xfrm>
          <a:off x="3525855" y="4884845"/>
          <a:ext cx="1868909" cy="560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Equation" r:id="rId8" imgW="2019240" imgH="609480" progId="Equation.DSMT4">
                  <p:embed/>
                </p:oleObj>
              </mc:Choice>
              <mc:Fallback>
                <p:oleObj name="Equation" r:id="rId8" imgW="201924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5855" y="4884845"/>
                        <a:ext cx="1868909" cy="5603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0590926"/>
              </p:ext>
            </p:extLst>
          </p:nvPr>
        </p:nvGraphicFramePr>
        <p:xfrm>
          <a:off x="6161942" y="4869160"/>
          <a:ext cx="2928038" cy="656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Equation" r:id="rId10" imgW="3263760" imgH="736560" progId="Equation.DSMT4">
                  <p:embed/>
                </p:oleObj>
              </mc:Choice>
              <mc:Fallback>
                <p:oleObj name="Equation" r:id="rId10" imgW="326376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1942" y="4869160"/>
                        <a:ext cx="2928038" cy="6566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381743" y="4534669"/>
            <a:ext cx="11810257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Diffusion coefficients from the </a:t>
            </a:r>
            <a:r>
              <a:rPr lang="en-US" sz="2000" dirty="0" err="1"/>
              <a:t>Cubo</a:t>
            </a:r>
            <a:r>
              <a:rPr lang="en-US" sz="2000" dirty="0"/>
              <a:t> formula: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dirty="0"/>
              <a:t>Trajectories length for simulation: 0.4 </a:t>
            </a:r>
            <a:r>
              <a:rPr lang="en-US" dirty="0" err="1"/>
              <a:t>μs</a:t>
            </a:r>
            <a:endParaRPr lang="en-US" dirty="0"/>
          </a:p>
          <a:p>
            <a:r>
              <a:rPr lang="en-US" dirty="0"/>
              <a:t>Number of atoms in cell: 500</a:t>
            </a:r>
          </a:p>
          <a:p>
            <a:r>
              <a:rPr lang="en-US" dirty="0"/>
              <a:t>Number of cells in ensemble: 100</a:t>
            </a:r>
          </a:p>
        </p:txBody>
      </p:sp>
    </p:spTree>
    <p:extLst>
      <p:ext uri="{BB962C8B-B14F-4D97-AF65-F5344CB8AC3E}">
        <p14:creationId xmlns:p14="http://schemas.microsoft.com/office/powerpoint/2010/main" val="228987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5774</TotalTime>
  <Words>1375</Words>
  <Application>Microsoft Office PowerPoint</Application>
  <DocSecurity>0</DocSecurity>
  <PresentationFormat>Широкоэкранный</PresentationFormat>
  <Paragraphs>239</Paragraphs>
  <Slides>17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Helvetica</vt:lpstr>
      <vt:lpstr>Times New Roman</vt:lpstr>
      <vt:lpstr>Wingdings</vt:lpstr>
      <vt:lpstr>Тема Office</vt:lpstr>
      <vt:lpstr>Equation</vt:lpstr>
      <vt:lpstr>Transport and adsorption modeling  of a gas chromatography experiment of SHE</vt:lpstr>
      <vt:lpstr>Презентация PowerPoint</vt:lpstr>
      <vt:lpstr>Презентация PowerPoint</vt:lpstr>
      <vt:lpstr>Презентация PowerPoint</vt:lpstr>
      <vt:lpstr>Презентация PowerPoint</vt:lpstr>
      <vt:lpstr>Fl adsorption on gold</vt:lpstr>
      <vt:lpstr>Stages of chromatographic process (Monte-Carlo modeling)</vt:lpstr>
      <vt:lpstr>1. Transport in a gas phase</vt:lpstr>
      <vt:lpstr>Evaluation of the diffusion coefficients by molecular dynamics</vt:lpstr>
      <vt:lpstr>Results for Hg and Fl</vt:lpstr>
      <vt:lpstr>2. Atom – surface interaction</vt:lpstr>
      <vt:lpstr>Adiabatic potential of periodic surface</vt:lpstr>
      <vt:lpstr>Quantum-chemical estimation of the adsorption energy</vt:lpstr>
      <vt:lpstr>An example: adsorption of Tl (Nh homologue) atom on gold</vt:lpstr>
      <vt:lpstr>Diffusion on a surface: the activated diffusion</vt:lpstr>
      <vt:lpstr>Temperature dependence of Tl diffusion on gold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Положение максимума термохроматографического пика (температура адсорбции)</dc:title>
  <dc:subject/>
  <dc:creator>Пользователь Windows</dc:creator>
  <cp:keywords/>
  <dc:description/>
  <cp:lastModifiedBy>Пользователь Windows</cp:lastModifiedBy>
  <cp:revision>299</cp:revision>
  <dcterms:created xsi:type="dcterms:W3CDTF">2022-04-18T10:39:57Z</dcterms:created>
  <dcterms:modified xsi:type="dcterms:W3CDTF">2024-11-21T10:11:36Z</dcterms:modified>
  <cp:category/>
  <dc:identifier/>
  <cp:contentStatus/>
  <dc:language/>
  <cp:version/>
</cp:coreProperties>
</file>