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79" r:id="rId7"/>
    <p:sldId id="272" r:id="rId8"/>
    <p:sldId id="273" r:id="rId9"/>
    <p:sldId id="260" r:id="rId10"/>
    <p:sldId id="281" r:id="rId11"/>
    <p:sldId id="282" r:id="rId12"/>
    <p:sldId id="274" r:id="rId13"/>
    <p:sldId id="261" r:id="rId14"/>
    <p:sldId id="275" r:id="rId15"/>
    <p:sldId id="263" r:id="rId16"/>
    <p:sldId id="283" r:id="rId17"/>
    <p:sldId id="264" r:id="rId18"/>
    <p:sldId id="26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0884D-C815-5559-C635-539D01FAE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5C83B4-7481-B7CD-6EDE-8DC3A1ACB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492B1-ED86-BAB5-A590-64D03F48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3489-5747-EF06-7CC8-9C3F1E80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3DF51-853B-FC80-6D72-42E4624F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1219-B684-21B9-28F6-52E5C66D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964DA6-B97D-983B-6E37-D1AFC5A7E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25917-3406-35F8-3E4C-D2FA728F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36B79-A18F-DAF7-1ADE-2BB838D2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D04C6-A176-F3AB-5AC9-B9672879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1E71EF-18C0-7917-E088-4A6B26E71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9D4D8B-4B0A-49C0-298C-50C7C5B4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43541-5173-7ED7-509D-900CD5FF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508A7-BC8C-A18B-74EB-9C315CD5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30CCA-AE18-C77A-ED53-DAAFE5F0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2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2B7DF-83E8-5395-B3BE-B727EC1E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C9428-CDFD-D221-AE3C-343FA7F1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41410-BCB3-3F48-9819-89BEE1FE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63D05-0400-F64A-35E7-52A693CA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0EEB20-5EA7-6B5E-872D-C92C58D7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2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A2C2B-96DC-FEF0-3943-ADDAC727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BEA79-2F2A-3CEC-6740-8633790E6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FF6ED-9966-DB9A-A1AC-A29F6D97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74B32-A9D9-D9F1-5E81-4040E139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511E4-026F-6D3D-876C-5D4B26B4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D842D-E9F6-E3FD-DBD0-171EA7B8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FA8FE-11A9-7A1C-5BEE-95D60E226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27C5CC-E671-EF23-31AF-BA67A1D3B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276AB-0684-3B54-1067-43118BC1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FB5CB-EF26-1ECE-6E22-3E16D98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494CC-8ED6-B87E-1107-7188DB7D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625D8-C998-779F-5698-8EDD2E3D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7CD1A-919C-0926-299A-85B5FDB1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F0C25E-AC29-8C5C-2D41-EE3D30EF6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0EB41B-3E00-94D9-887F-FB149E58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BCEB59-76BD-E84B-E5D2-372F7A667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44F404-ADEA-1CE6-0723-16422283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E1D038-4B8D-67B8-5C3C-E01099DA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52888B-E43C-1704-4A24-49088276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E49B7-9996-EE4B-CB72-79291144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9CAE00-C04E-7DB7-10CF-0A389AB6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7FBB3C-CEB0-CFE7-8BAC-FF3EFE25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0BB026-D32B-7C0F-FA47-5BACA3FE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0ACE10-056F-B0FB-EF27-139617F7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DA15D3-16E8-7C01-0882-96C76F35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F07D65-27CB-BADF-B01F-F59DA87C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8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F305-1221-D2CA-C2CC-B658D6FE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66C05-AAFE-7C5B-4C62-67BEE79C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9034F-5494-6869-5086-1832A526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BC7E1-7764-7B49-91EF-D8697F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5FC8C-8C37-D948-D51C-F653F5EF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D11277-3BBC-FA17-7E09-4E7CD07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0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574B4-6788-8C10-2A54-311197E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2B6084-14A5-8DC1-874F-CBEFC758F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F3BF4-3895-C7DE-42B3-D51B2512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74E41A-2DCD-02F5-99AC-2B909413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039D2-770C-EED0-9537-30E1DECC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2C198-5296-F4E9-74FD-80582BAB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2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91677-7A37-2A4A-A9EE-E487D545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48F031-C257-37F7-49C4-9F8E6593B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6221E-5D3F-B97B-7FA0-CC21E03C3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634D-3507-44F3-B72C-42F11E5FCF36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79316-B9FA-7470-E2FF-61C94D5DD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23451-4D19-6779-C179-2C0128483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915F-58F3-4D47-846E-2840812F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988474-8D65-0552-C77F-B51B300DE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72" y="5830349"/>
            <a:ext cx="4530055" cy="1031846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 YEARS OF COLD FUSION»</a:t>
            </a:r>
            <a:b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20-23 November, 2024</a:t>
            </a:r>
            <a:b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Armenia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E45ADEB-FF07-5CBF-F757-1D7AC6E5F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88036"/>
            <a:ext cx="12192000" cy="328192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9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Heavy nuclei from massive transfer</a:t>
            </a: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I.V. Vorobiev</a:t>
            </a:r>
            <a:r>
              <a:rPr lang="en-US" sz="1900" b="1" u="sng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E.M. Kozulin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G.N. Knyazheva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A.V. Karpov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A.A. Bogachev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K.V. Novikov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I.M. Itkis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V.V. Saiko</a:t>
            </a:r>
            <a:r>
              <a:rPr lang="en-US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US" sz="1900" i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Flerov Laboratory of Nuclear Reactions, Joint Institute for Nuclear Research (JINR), Dubna, Moscow oblast, 141980 Russia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Nuclear Physics, 050032 Almaty, Kazakhstan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19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rc_38@jinr.ru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F179AAD-6050-4BC4-DF82-9A1C8C885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83" y="449189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BAF03-7E32-E485-021A-45C24748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AF90AD-7CFB-A2A4-4B2D-FB49C7E2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1" y="977143"/>
            <a:ext cx="10149610" cy="50748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37C7E-31B1-47C5-AB8B-C9886C4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distributions of secondary PLFs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3C064-FBE3-1B52-0A46-6729FD52CBA5}"/>
              </a:ext>
            </a:extLst>
          </p:cNvPr>
          <p:cNvSpPr txBox="1"/>
          <p:nvPr/>
        </p:nvSpPr>
        <p:spPr>
          <a:xfrm>
            <a:off x="1291159" y="6052599"/>
            <a:ext cx="480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lightest secondary fragment mass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spectrum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secondary PLFs is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79 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3C698-E89F-0862-9DCB-6E157AFDC648}"/>
              </a:ext>
            </a:extLst>
          </p:cNvPr>
          <p:cNvSpPr txBox="1"/>
          <p:nvPr/>
        </p:nvSpPr>
        <p:spPr>
          <a:xfrm>
            <a:off x="6670262" y="793129"/>
            <a:ext cx="37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C9C6E-22DF-5F3F-2922-0B9C62ACEFBE}"/>
              </a:ext>
            </a:extLst>
          </p:cNvPr>
          <p:cNvSpPr txBox="1"/>
          <p:nvPr/>
        </p:nvSpPr>
        <p:spPr>
          <a:xfrm>
            <a:off x="1795474" y="793129"/>
            <a:ext cx="37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02C58-7A7E-364C-2CDB-5709CBE9324F}"/>
              </a:ext>
            </a:extLst>
          </p:cNvPr>
          <p:cNvSpPr txBox="1"/>
          <p:nvPr/>
        </p:nvSpPr>
        <p:spPr>
          <a:xfrm>
            <a:off x="6255434" y="6051950"/>
            <a:ext cx="480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lightest secondary fragment mass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spectrum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secondary PLFs is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156 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8BC63-63A4-1018-23EC-832A823EFAD7}"/>
              </a:ext>
            </a:extLst>
          </p:cNvPr>
          <p:cNvSpPr txBox="1"/>
          <p:nvPr/>
        </p:nvSpPr>
        <p:spPr>
          <a:xfrm>
            <a:off x="6865758" y="4103061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theoretical calculations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been provided by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Saiko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A. Karpov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77D1F0-124B-5499-F0F6-B301DACA0C53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1999-85C5-9781-F128-CDD07D95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711F9C-C712-4AB4-5D42-E60C6FCE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8" y="1229896"/>
            <a:ext cx="8463054" cy="56394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16ED3-B36C-D521-A913-FE05ED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of survived PLF and TLF (ToF1-ToF2)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93800-A881-8295-A6C3-A43AA01FB50F}"/>
              </a:ext>
            </a:extLst>
          </p:cNvPr>
          <p:cNvSpPr txBox="1"/>
          <p:nvPr/>
        </p:nvSpPr>
        <p:spPr>
          <a:xfrm>
            <a:off x="4636234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212DD37-BA14-DF63-E697-C5A8A3CAA1A0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9265C-FE71-EF13-EB1E-9235CC430C2D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C2C4D-7AFC-3AE2-1A39-6F059C1F405D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3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13DD-4C9D-E4E5-2489-22117381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F2B6-CF66-FD9B-C91B-26AA5F0F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Mass-energy distributions of survived primary TLFs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19479-2570-0C55-66C9-6A482E1BCF24}"/>
              </a:ext>
            </a:extLst>
          </p:cNvPr>
          <p:cNvSpPr txBox="1"/>
          <p:nvPr/>
        </p:nvSpPr>
        <p:spPr>
          <a:xfrm>
            <a:off x="6502874" y="797618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AC2C7-36E6-3C2D-4425-47392E43F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85" y="1166950"/>
            <a:ext cx="7716898" cy="5181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1D8E30-2D7B-6546-337E-84D976919806}"/>
              </a:ext>
            </a:extLst>
          </p:cNvPr>
          <p:cNvSpPr txBox="1"/>
          <p:nvPr/>
        </p:nvSpPr>
        <p:spPr>
          <a:xfrm>
            <a:off x="1495697" y="6004917"/>
            <a:ext cx="9200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heaviest primary fragment mass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distribution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survived primary TLFs 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3C7EA-DC4C-5D20-29A9-FFE48F8F1C85}"/>
              </a:ext>
            </a:extLst>
          </p:cNvPr>
          <p:cNvSpPr txBox="1"/>
          <p:nvPr/>
        </p:nvSpPr>
        <p:spPr>
          <a:xfrm>
            <a:off x="2596071" y="797618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D411B-46BA-B886-60F3-8796E274C1C4}"/>
              </a:ext>
            </a:extLst>
          </p:cNvPr>
          <p:cNvSpPr txBox="1"/>
          <p:nvPr/>
        </p:nvSpPr>
        <p:spPr>
          <a:xfrm>
            <a:off x="2379705" y="6255358"/>
            <a:ext cx="364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255 u (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99–100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about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B8FED1-5A25-250A-4B9D-BFE24FC8642F}"/>
              </a:ext>
            </a:extLst>
          </p:cNvPr>
          <p:cNvSpPr txBox="1"/>
          <p:nvPr/>
        </p:nvSpPr>
        <p:spPr>
          <a:xfrm>
            <a:off x="6362010" y="6255358"/>
            <a:ext cx="364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257 u (Z ≈ 101, Fm–Md isotopes)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about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5BB6E8-607D-BC2C-AA11-402D6A3551A4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740C1-9F16-D8BC-C839-AFFC1655A52C}"/>
              </a:ext>
            </a:extLst>
          </p:cNvPr>
          <p:cNvSpPr txBox="1">
            <a:spLocks/>
          </p:cNvSpPr>
          <p:nvPr/>
        </p:nvSpPr>
        <p:spPr>
          <a:xfrm>
            <a:off x="7863838" y="543813"/>
            <a:ext cx="2717075" cy="34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(before deexcitation process)</a:t>
            </a:r>
            <a:endParaRPr lang="en-US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01A5-CA82-2AC1-A5E6-F8F95723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45B34-CE6D-E351-8C6C-85C6823C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e</a:t>
            </a: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xcitation energies for survived primary TLFs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2766D32-0DBC-7391-F859-B5AF070ABCE1}"/>
              </a:ext>
            </a:extLst>
          </p:cNvPr>
          <p:cNvSpPr txBox="1"/>
          <p:nvPr/>
        </p:nvSpPr>
        <p:spPr bwMode="auto">
          <a:xfrm>
            <a:off x="1266740" y="5605380"/>
            <a:ext cx="6736360" cy="428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excitation energy may be estimated from TKE measurements: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82DE64E9-14D0-6C19-BE46-A5F777628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30106"/>
              </p:ext>
            </p:extLst>
          </p:nvPr>
        </p:nvGraphicFramePr>
        <p:xfrm>
          <a:off x="8003100" y="5580213"/>
          <a:ext cx="2863974" cy="42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203040" progId="Equation.DSMT4">
                  <p:embed/>
                </p:oleObj>
              </mc:Choice>
              <mc:Fallback>
                <p:oleObj name="Equation" r:id="rId2" imgW="125712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745A825-1DCB-48E8-8E1F-C32070A7E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3100" y="5580213"/>
                        <a:ext cx="2863974" cy="428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бъект 6">
            <a:extLst>
              <a:ext uri="{FF2B5EF4-FFF2-40B4-BE49-F238E27FC236}">
                <a16:creationId xmlns:a16="http://schemas.microsoft.com/office/drawing/2014/main" id="{89EB85D8-7321-DC2A-F8E2-300CB4D88692}"/>
              </a:ext>
            </a:extLst>
          </p:cNvPr>
          <p:cNvSpPr txBox="1"/>
          <p:nvPr/>
        </p:nvSpPr>
        <p:spPr bwMode="auto">
          <a:xfrm>
            <a:off x="1266740" y="5973944"/>
            <a:ext cx="9600334" cy="10253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transuranium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fragments the total excitation energies of composite nuclear systems</a:t>
            </a:r>
            <a:b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the reaction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less than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70 MeV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=&gt;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sufficiently good conditions for survival of such MNT fragments!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18FB58-9E74-4256-AB68-6365C11168DF}"/>
              </a:ext>
            </a:extLst>
          </p:cNvPr>
          <p:cNvSpPr/>
          <p:nvPr/>
        </p:nvSpPr>
        <p:spPr>
          <a:xfrm>
            <a:off x="4192361" y="1355271"/>
            <a:ext cx="408214" cy="37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F7775-0C01-760D-5C28-5706D80AB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88" y="1098780"/>
            <a:ext cx="8594649" cy="4236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7116D0-2242-5637-F3DA-0A7692009691}"/>
              </a:ext>
            </a:extLst>
          </p:cNvPr>
          <p:cNvSpPr txBox="1"/>
          <p:nvPr/>
        </p:nvSpPr>
        <p:spPr>
          <a:xfrm>
            <a:off x="6485291" y="916890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1B421-D05C-6BBB-A03A-D6425DA8D605}"/>
              </a:ext>
            </a:extLst>
          </p:cNvPr>
          <p:cNvSpPr txBox="1"/>
          <p:nvPr/>
        </p:nvSpPr>
        <p:spPr>
          <a:xfrm>
            <a:off x="2384036" y="907374"/>
            <a:ext cx="322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365E539-F2DB-1675-E760-7A9B8FA3F6A8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08560-BA2C-4CB2-887C-3EF2EE68CED7}"/>
              </a:ext>
            </a:extLst>
          </p:cNvPr>
          <p:cNvSpPr/>
          <p:nvPr/>
        </p:nvSpPr>
        <p:spPr>
          <a:xfrm>
            <a:off x="9877425" y="1522850"/>
            <a:ext cx="145256" cy="12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F0644B-7945-4ACB-A0E4-1D4782E99F16}"/>
              </a:ext>
            </a:extLst>
          </p:cNvPr>
          <p:cNvSpPr/>
          <p:nvPr/>
        </p:nvSpPr>
        <p:spPr>
          <a:xfrm>
            <a:off x="9885759" y="4654153"/>
            <a:ext cx="136922" cy="47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BACD7-3AF9-4219-E463-767C55F6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7C0CBC-F852-4F5C-927F-37A76385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9" y="1229897"/>
            <a:ext cx="8463054" cy="56394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9897D-6542-623B-E2FA-E9EF0BBC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of 3-body events (PLF and 2 SFFs of </a:t>
            </a:r>
            <a:r>
              <a:rPr lang="en-US" sz="3600" b="1" kern="1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fissioning</a:t>
            </a: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TLF)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6F68291-A6F9-2E93-0A11-4B27D1795F43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3BD1B-D9EC-4560-CBAA-6CE8E33B2988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1E66A-4E67-72BB-A062-416E3561DD9D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CEE37-A69F-B4DC-355E-BCAD8642DDE0}"/>
              </a:ext>
            </a:extLst>
          </p:cNvPr>
          <p:cNvSpPr txBox="1"/>
          <p:nvPr/>
        </p:nvSpPr>
        <p:spPr>
          <a:xfrm>
            <a:off x="4636234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0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48EF-FE6A-4EF4-8738-16F2DCFC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C3170-B722-F351-B1C4-87765662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fission of excited TLF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FF095-A2DE-F29C-7D58-41667390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41090"/>
            <a:ext cx="4649833" cy="3314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E82DC-FB2D-519B-3064-08F54555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60" y="1341090"/>
            <a:ext cx="6793313" cy="331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4CA5E-9D43-1246-26EC-FBAA101D699A}"/>
              </a:ext>
            </a:extLst>
          </p:cNvPr>
          <p:cNvSpPr txBox="1"/>
          <p:nvPr/>
        </p:nvSpPr>
        <p:spPr>
          <a:xfrm>
            <a:off x="6070842" y="971758"/>
            <a:ext cx="48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9E91C-32AD-7DB3-A82F-5697009DF6E0}"/>
              </a:ext>
            </a:extLst>
          </p:cNvPr>
          <p:cNvSpPr txBox="1"/>
          <p:nvPr/>
        </p:nvSpPr>
        <p:spPr>
          <a:xfrm>
            <a:off x="5251160" y="4840555"/>
            <a:ext cx="687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8251CC-7F02-7E72-8055-BF07554C020A}"/>
              </a:ext>
            </a:extLst>
          </p:cNvPr>
          <p:cNvSpPr txBox="1"/>
          <p:nvPr/>
        </p:nvSpPr>
        <p:spPr>
          <a:xfrm>
            <a:off x="1712751" y="5394553"/>
            <a:ext cx="876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localization of folding angles around 180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TKE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value close to the Viola systematics proves that the detected three-body events are formed as products of the two-stage process: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formation of 2 MNT fragments in the MNT reaction and further the sequential fission of the excited MNT fragment (TLF)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58FE85-CFE1-686D-48AA-ED3A571BAF4C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67755-CC5B-C439-D3C8-81BF5154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204C4B-5925-DE33-4999-92CE915CAC78}"/>
              </a:ext>
            </a:extLst>
          </p:cNvPr>
          <p:cNvSpPr txBox="1"/>
          <p:nvPr/>
        </p:nvSpPr>
        <p:spPr>
          <a:xfrm>
            <a:off x="5459104" y="1343015"/>
            <a:ext cx="629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average mass loss </a:t>
            </a:r>
            <a:r>
              <a:rPr lang="en-US" dirty="0"/>
              <a:t>&lt;</a:t>
            </a:r>
            <a:r>
              <a:rPr lang="ru-RU" dirty="0"/>
              <a:t>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&gt;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each mass of the PLFs fragment can be determined as: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3418C-4547-09F9-DC14-6E5FA152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fission of excited TLF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7EC1D-1CE8-7380-3948-F68368FC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41090"/>
            <a:ext cx="4649833" cy="331479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BAB56-0D13-B27B-12F8-1DCBAAE1BF00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C2DAC5-6CC6-0AD2-484D-9771A58CB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04" y="2017524"/>
            <a:ext cx="16637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82CF582-1553-1536-26B3-308E00199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30015"/>
              </p:ext>
            </p:extLst>
          </p:nvPr>
        </p:nvGraphicFramePr>
        <p:xfrm>
          <a:off x="5459412" y="2017713"/>
          <a:ext cx="5238141" cy="88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57400" imgH="393700" progId="Equation.DSMT4">
                  <p:embed/>
                </p:oleObj>
              </mc:Choice>
              <mc:Fallback>
                <p:oleObj r:id="rId3" imgW="20574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2" y="2017713"/>
                        <a:ext cx="5238141" cy="884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8EC36F-648D-6AEE-B6AD-28FE3FE37088}"/>
              </a:ext>
            </a:extLst>
          </p:cNvPr>
          <p:cNvSpPr txBox="1"/>
          <p:nvPr/>
        </p:nvSpPr>
        <p:spPr>
          <a:xfrm>
            <a:off x="5459104" y="2901961"/>
            <a:ext cx="6269069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measured mass of the primary PLF (via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ToF-ToF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method),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1post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measured mass of the secondary PLF (via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ToF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 method),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number of fragments with given mass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or/and TKE.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9AB07-CA82-02E8-79D3-3DC3D734400A}"/>
              </a:ext>
            </a:extLst>
          </p:cNvPr>
          <p:cNvSpPr txBox="1"/>
          <p:nvPr/>
        </p:nvSpPr>
        <p:spPr>
          <a:xfrm>
            <a:off x="5459103" y="4425426"/>
            <a:ext cx="6784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Mass of primary TLF can be found 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sing the law of conservation of mass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CA6D7432-7E01-1B74-4A11-9F4E7DFF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103" y="4311850"/>
            <a:ext cx="169801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6B708608-BD49-BBA8-8D90-1158354A3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62991"/>
              </p:ext>
            </p:extLst>
          </p:nvPr>
        </p:nvGraphicFramePr>
        <p:xfrm>
          <a:off x="5459103" y="5086328"/>
          <a:ext cx="4089682" cy="58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28800" imgH="254000" progId="Equation.DSMT4">
                  <p:embed/>
                </p:oleObj>
              </mc:Choice>
              <mc:Fallback>
                <p:oleObj r:id="rId5" imgW="1828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103" y="5086328"/>
                        <a:ext cx="4089682" cy="581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049717D-684B-C6A0-A7B9-FF83BDAC51B9}"/>
              </a:ext>
            </a:extLst>
          </p:cNvPr>
          <p:cNvSpPr txBox="1"/>
          <p:nvPr/>
        </p:nvSpPr>
        <p:spPr>
          <a:xfrm>
            <a:off x="5459103" y="5682276"/>
            <a:ext cx="6269069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estimated mass of the primary TLF,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mass of the projectile,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mass of the target.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3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02A28-EEB4-4769-8F61-CF5E9A09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ADE20-B104-639A-A53E-2965D033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distributions of primary TLFs for 2- and 3-body events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E1A0C-7D5D-AD1F-D537-386EB4BF6D53}"/>
              </a:ext>
            </a:extLst>
          </p:cNvPr>
          <p:cNvSpPr txBox="1"/>
          <p:nvPr/>
        </p:nvSpPr>
        <p:spPr>
          <a:xfrm>
            <a:off x="6758609" y="1030698"/>
            <a:ext cx="3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D645C-DF5F-22B2-F13E-B2F8EF3F8C65}"/>
              </a:ext>
            </a:extLst>
          </p:cNvPr>
          <p:cNvSpPr txBox="1"/>
          <p:nvPr/>
        </p:nvSpPr>
        <p:spPr>
          <a:xfrm>
            <a:off x="1121423" y="5729726"/>
            <a:ext cx="99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heaviest primary fragment mass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found in the mass distribution for 3-body events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primary TLFs 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874CA2-DE7F-A8B6-19AE-FBBF8415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8" y="1408587"/>
            <a:ext cx="9448019" cy="4272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AD85D-23A7-7A39-50BD-7640ABEBD306}"/>
              </a:ext>
            </a:extLst>
          </p:cNvPr>
          <p:cNvSpPr txBox="1"/>
          <p:nvPr/>
        </p:nvSpPr>
        <p:spPr>
          <a:xfrm>
            <a:off x="1677601" y="1030698"/>
            <a:ext cx="374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A9B84-F6AC-638D-3EA5-8F0DD23E189C}"/>
              </a:ext>
            </a:extLst>
          </p:cNvPr>
          <p:cNvSpPr txBox="1"/>
          <p:nvPr/>
        </p:nvSpPr>
        <p:spPr>
          <a:xfrm>
            <a:off x="6504956" y="6059419"/>
            <a:ext cx="424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289 u (Z ≈ 113, Nh isotopes) </a:t>
            </a:r>
          </a:p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 few hundred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4F2CB-BC78-F241-ABAD-47D1953F6745}"/>
              </a:ext>
            </a:extLst>
          </p:cNvPr>
          <p:cNvSpPr txBox="1"/>
          <p:nvPr/>
        </p:nvSpPr>
        <p:spPr>
          <a:xfrm>
            <a:off x="1527294" y="6063625"/>
            <a:ext cx="424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265 u (Z ≈ 103, Lr isotopes)</a:t>
            </a:r>
          </a:p>
          <a:p>
            <a:pPr algn="ctr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cross section of a few hundred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81F4607-10E1-A10A-4C21-7FA309B412E0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38473-2853-0700-3C6A-4B2C17A8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58BF7-C5B8-3E17-E82F-59EB2F88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291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3E79D-2134-26C8-2A0C-463882A3F622}"/>
              </a:ext>
            </a:extLst>
          </p:cNvPr>
          <p:cNvSpPr txBox="1"/>
          <p:nvPr/>
        </p:nvSpPr>
        <p:spPr>
          <a:xfrm>
            <a:off x="166816" y="967975"/>
            <a:ext cx="11858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investigation of MNT reactions as a possible tool to produce new isotopes of heavy and superheavy nuclei, the measurements of mass and energy distributions of fragments formed in 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Xe,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reactions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Xe) = 1.11 GeV and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Bi) = 1.85 GeV have been performed. For now modified CORSET setup allows studying binary processes, as well as 3-body events (projectile-like fragment + sequential fission of heavy MNT fragment).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measurements of TKE of binary reaction fragments (via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ToF-ToF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method) allow to estimate t</a:t>
            </a:r>
            <a:r>
              <a:rPr lang="en-US" dirty="0">
                <a:latin typeface="Times New Roman" panose="02020603050405020304" pitchFamily="18" charset="0"/>
              </a:rPr>
              <a:t>he total excitation energy of composite system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Xe,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reactions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</a:rPr>
              <a:t> For survived </a:t>
            </a:r>
            <a:r>
              <a:rPr lang="en-US" dirty="0" err="1">
                <a:latin typeface="Times New Roman" panose="02020603050405020304" pitchFamily="18" charset="0"/>
              </a:rPr>
              <a:t>transuranium</a:t>
            </a:r>
            <a:r>
              <a:rPr lang="en-US" dirty="0">
                <a:latin typeface="Times New Roman" panose="02020603050405020304" pitchFamily="18" charset="0"/>
              </a:rPr>
              <a:t> elements formed in 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reaction</a:t>
            </a:r>
            <a:r>
              <a:rPr lang="en-US" dirty="0">
                <a:latin typeface="Times New Roman" panose="02020603050405020304" pitchFamily="18" charset="0"/>
              </a:rPr>
              <a:t> the total excitation energy is less than 70 MeV.</a:t>
            </a:r>
            <a:br>
              <a:rPr lang="en-US" dirty="0">
                <a:latin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The heaviest survived observed primary fragments have mass around 255 u (Z</a:t>
            </a:r>
            <a:r>
              <a:rPr lang="ru-RU" dirty="0">
                <a:latin typeface="Times New Roman" panose="02020603050405020304" pitchFamily="18" charset="0"/>
              </a:rPr>
              <a:t> ≈ </a:t>
            </a:r>
            <a:r>
              <a:rPr lang="en-US" dirty="0">
                <a:latin typeface="Times New Roman" panose="02020603050405020304" pitchFamily="18" charset="0"/>
              </a:rPr>
              <a:t>99-100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Es – Fm isotopes under the assumption of unchanged charge density of N/Z equilibration)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with the cross section of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about 2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 and 257 u (Z</a:t>
            </a:r>
            <a:r>
              <a:rPr lang="ru-RU" dirty="0">
                <a:latin typeface="Times New Roman" panose="02020603050405020304" pitchFamily="18" charset="0"/>
              </a:rPr>
              <a:t> ≈ 10</a:t>
            </a:r>
            <a:r>
              <a:rPr lang="en-US" dirty="0">
                <a:latin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Fm – Md isotopes)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with the cross section of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about 30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It has been observed for 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Xe, </a:t>
            </a:r>
            <a:r>
              <a:rPr lang="ru-RU" baseline="30000" dirty="0">
                <a:latin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</a:rPr>
              <a:t>Bi </a:t>
            </a:r>
            <a:r>
              <a:rPr lang="ru-RU" dirty="0">
                <a:latin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ru-RU" baseline="30000" dirty="0">
                <a:latin typeface="Times New Roman" panose="02020603050405020304" pitchFamily="18" charset="0"/>
              </a:rPr>
              <a:t>238</a:t>
            </a:r>
            <a:r>
              <a:rPr lang="ru-RU" dirty="0">
                <a:latin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reactions MNT fragments heavier than around 250 u mainly undergo fission.</a:t>
            </a:r>
            <a:br>
              <a:rPr lang="en-US" dirty="0">
                <a:latin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Due to registration of 3-body events the heaviest </a:t>
            </a:r>
            <a:r>
              <a:rPr lang="en-US" dirty="0" err="1">
                <a:latin typeface="Times New Roman" panose="02020603050405020304" pitchFamily="18" charset="0"/>
              </a:rPr>
              <a:t>fissioning</a:t>
            </a:r>
            <a:r>
              <a:rPr lang="en-US" dirty="0">
                <a:latin typeface="Times New Roman" panose="02020603050405020304" pitchFamily="18" charset="0"/>
              </a:rPr>
              <a:t> TLFs have been observed, which have masses around 265 u (Z</a:t>
            </a:r>
            <a:r>
              <a:rPr lang="ru-RU" dirty="0">
                <a:latin typeface="Times New Roman" panose="02020603050405020304" pitchFamily="18" charset="0"/>
              </a:rPr>
              <a:t> ≈ 103,</a:t>
            </a:r>
            <a:r>
              <a:rPr lang="en-US" dirty="0">
                <a:latin typeface="Times New Roman" panose="02020603050405020304" pitchFamily="18" charset="0"/>
              </a:rPr>
              <a:t> Lr isotopes</a:t>
            </a:r>
            <a:r>
              <a:rPr lang="ru-RU" dirty="0">
                <a:latin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</a:rPr>
              <a:t> 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and 289 u (Z</a:t>
            </a:r>
            <a:r>
              <a:rPr lang="ru-RU" dirty="0">
                <a:latin typeface="Times New Roman" panose="02020603050405020304" pitchFamily="18" charset="0"/>
              </a:rPr>
              <a:t> ≈ 1</a:t>
            </a:r>
            <a:r>
              <a:rPr lang="en-US" dirty="0">
                <a:latin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</a:rPr>
              <a:t>3, </a:t>
            </a:r>
            <a:r>
              <a:rPr lang="en-US" dirty="0">
                <a:latin typeface="Times New Roman" panose="02020603050405020304" pitchFamily="18" charset="0"/>
              </a:rPr>
              <a:t>Nh isotopes</a:t>
            </a:r>
            <a:r>
              <a:rPr lang="ru-RU" dirty="0">
                <a:latin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</a:rPr>
              <a:t>formed in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 + 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dirty="0">
                <a:latin typeface="Times New Roman" panose="02020603050405020304" pitchFamily="18" charset="0"/>
              </a:rPr>
              <a:t>reaction with the cross sections of a few hundred </a:t>
            </a:r>
            <a:r>
              <a:rPr lang="en-US" dirty="0" err="1">
                <a:latin typeface="Times New Roman" panose="02020603050405020304" pitchFamily="18" charset="0"/>
              </a:rPr>
              <a:t>microbarns</a:t>
            </a:r>
            <a:r>
              <a:rPr lang="en-US" dirty="0">
                <a:latin typeface="Times New Roman" panose="02020603050405020304" pitchFamily="18" charset="0"/>
              </a:rPr>
              <a:t>, i.e. </a:t>
            </a:r>
            <a:r>
              <a:rPr lang="en-US" u="sng" dirty="0">
                <a:latin typeface="Times New Roman" panose="02020603050405020304" pitchFamily="18" charset="0"/>
              </a:rPr>
              <a:t>the massive nucleon transfers from projectile to target nucleus of about </a:t>
            </a:r>
            <a:r>
              <a:rPr lang="en-US" b="1" u="sng" dirty="0">
                <a:latin typeface="Times New Roman" panose="02020603050405020304" pitchFamily="18" charset="0"/>
              </a:rPr>
              <a:t>27 u</a:t>
            </a:r>
            <a:r>
              <a:rPr lang="en-US" u="sng" dirty="0">
                <a:latin typeface="Times New Roman" panose="02020603050405020304" pitchFamily="18" charset="0"/>
              </a:rPr>
              <a:t> and </a:t>
            </a:r>
            <a:r>
              <a:rPr lang="en-US" b="1" u="sng" dirty="0">
                <a:latin typeface="Times New Roman" panose="02020603050405020304" pitchFamily="18" charset="0"/>
              </a:rPr>
              <a:t>51 u</a:t>
            </a:r>
            <a:r>
              <a:rPr lang="en-US" u="sng" dirty="0">
                <a:latin typeface="Times New Roman" panose="02020603050405020304" pitchFamily="18" charset="0"/>
              </a:rPr>
              <a:t> respectively have been observed!</a:t>
            </a:r>
            <a:endParaRPr lang="en-US" u="sng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292F02-73CE-3C2B-D1C3-62D49029824E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8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28EA-D93B-5DDB-3696-C5891E45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75D4B70-B54F-E72A-CBA2-C1B8C8BF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29109"/>
            <a:ext cx="12192000" cy="139978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9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8D92436B-6141-1AED-658E-377E2F8F1513}"/>
              </a:ext>
            </a:extLst>
          </p:cNvPr>
          <p:cNvSpPr txBox="1">
            <a:spLocks/>
          </p:cNvSpPr>
          <p:nvPr/>
        </p:nvSpPr>
        <p:spPr>
          <a:xfrm>
            <a:off x="3830972" y="5826154"/>
            <a:ext cx="4530055" cy="1031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</a:t>
            </a:r>
            <a:b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 YEARS OF COLD FUSION»</a:t>
            </a:r>
            <a:b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20-23 November, 2024</a:t>
            </a:r>
            <a:b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Armenia</a:t>
            </a:r>
            <a:endPara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20FABD2-338A-767D-5D02-3B8952E14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83" y="449189"/>
            <a:ext cx="1259632" cy="1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BA5CEE-4D59-19D7-A6D2-77288FC0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73635-B123-4ABD-D3A5-E52A1B52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Synthesis of new nuclei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DD69EE-9896-641B-9C46-6A6E61515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4" y="7514"/>
            <a:ext cx="8469272" cy="47639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A459B-988B-D6AC-59C0-D74D0C339159}"/>
              </a:ext>
            </a:extLst>
          </p:cNvPr>
          <p:cNvSpPr txBox="1"/>
          <p:nvPr/>
        </p:nvSpPr>
        <p:spPr>
          <a:xfrm>
            <a:off x="6790887" y="2556525"/>
            <a:ext cx="342554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necessary to produce </a:t>
            </a:r>
            <a:b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neutron-rich nuclei</a:t>
            </a:r>
            <a:b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reach</a:t>
            </a:r>
            <a:b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«Island of stability»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04E88-6DB6-47DF-BF11-36385FA5DE74}"/>
              </a:ext>
            </a:extLst>
          </p:cNvPr>
          <p:cNvSpPr txBox="1"/>
          <p:nvPr/>
        </p:nvSpPr>
        <p:spPr>
          <a:xfrm>
            <a:off x="5112889" y="4900948"/>
            <a:ext cx="549762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10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MultiNucleon</a:t>
            </a:r>
            <a:r>
              <a:rPr lang="en-US" sz="2400" b="1" dirty="0">
                <a:solidFill>
                  <a:srgbClr val="010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Transfer reactions (MNT)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are considered as a perspective way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produce and investigate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heavy and superheavy nuclei! 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F2463-8FAD-4244-3BCF-F2578BC72A5E}"/>
              </a:ext>
            </a:extLst>
          </p:cNvPr>
          <p:cNvSpPr txBox="1"/>
          <p:nvPr/>
        </p:nvSpPr>
        <p:spPr>
          <a:xfrm>
            <a:off x="6174591" y="6445650"/>
            <a:ext cx="6017409" cy="46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G. </a:t>
            </a:r>
            <a:r>
              <a:rPr lang="en-US" sz="105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Adamian</a:t>
            </a: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J. A (2020) 56:47</a:t>
            </a:r>
            <a:b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http://nrv.jinr.ru/nrv/webnrv/map/</a:t>
            </a: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EA569F2-9086-ACFA-D9F5-078D19C2AEEE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DBEA-C330-79A3-5B91-40894C8D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047C5-A50F-4A30-C34C-28418682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MultiNucleon</a:t>
            </a: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Transfer</a:t>
            </a:r>
            <a:r>
              <a:rPr lang="en-US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(MNT)</a:t>
            </a: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reaction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42D5-F52F-50F8-521E-FA95661F7059}"/>
              </a:ext>
            </a:extLst>
          </p:cNvPr>
          <p:cNvSpPr txBox="1"/>
          <p:nvPr/>
        </p:nvSpPr>
        <p:spPr>
          <a:xfrm>
            <a:off x="1378167" y="5204609"/>
            <a:ext cx="9435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MNT reaction is conditioned by the formation of the double nuclear system (DNS)</a:t>
            </a:r>
            <a:br>
              <a:rPr lang="en-US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collision of two complex nuclei. MNT reaction is a binary process with full momentum transfer. Masses of projectile-like (PLF) and target-like (TLF) fragments are near masses of projectile and target nuclei respectively.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3A2D0-7915-C949-5A2E-7348E884E63C}"/>
              </a:ext>
            </a:extLst>
          </p:cNvPr>
          <p:cNvSpPr txBox="1"/>
          <p:nvPr/>
        </p:nvSpPr>
        <p:spPr>
          <a:xfrm>
            <a:off x="2643599" y="1700878"/>
            <a:ext cx="6017409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V.V. Volkov, Phys. Rep. 44, 93 (1978)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B61AA-1E84-CA45-EC80-4A34D356BEAC}"/>
              </a:ext>
            </a:extLst>
          </p:cNvPr>
          <p:cNvSpPr txBox="1"/>
          <p:nvPr/>
        </p:nvSpPr>
        <p:spPr>
          <a:xfrm>
            <a:off x="1504309" y="4593317"/>
            <a:ext cx="918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formation and decay of the double nuclear system.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A286FF-23A2-050E-45BF-6221B2F2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9" y="2433498"/>
            <a:ext cx="9183382" cy="1991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90C6B-E8F9-7B5F-A4E0-A96030C7322F}"/>
              </a:ext>
            </a:extLst>
          </p:cNvPr>
          <p:cNvSpPr txBox="1"/>
          <p:nvPr/>
        </p:nvSpPr>
        <p:spPr>
          <a:xfrm>
            <a:off x="9170494" y="2233012"/>
            <a:ext cx="94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TLF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7179C-C428-5FBB-0C62-8C03252A3CB8}"/>
              </a:ext>
            </a:extLst>
          </p:cNvPr>
          <p:cNvSpPr txBox="1"/>
          <p:nvPr/>
        </p:nvSpPr>
        <p:spPr>
          <a:xfrm>
            <a:off x="10214784" y="3167389"/>
            <a:ext cx="94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PLF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4F598-E138-A97F-0CE4-0DCA7B2D33DE}"/>
              </a:ext>
            </a:extLst>
          </p:cNvPr>
          <p:cNvSpPr txBox="1"/>
          <p:nvPr/>
        </p:nvSpPr>
        <p:spPr>
          <a:xfrm>
            <a:off x="1074072" y="2007383"/>
            <a:ext cx="155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3EFFE-27FD-0648-1C1C-110998ECD5F7}"/>
              </a:ext>
            </a:extLst>
          </p:cNvPr>
          <p:cNvSpPr txBox="1"/>
          <p:nvPr/>
        </p:nvSpPr>
        <p:spPr>
          <a:xfrm>
            <a:off x="1922703" y="3932059"/>
            <a:ext cx="155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ru-RU" sz="28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0C9767F-89EA-57DE-2EA6-F73D0226111E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9890-C5B7-3F44-4896-FB2073B0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407D7-623A-FD34-FCE0-2F65FC40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Nucleosynthesis in transfer reactions</a:t>
            </a:r>
            <a:endParaRPr lang="ru-RU" sz="36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AD354-F719-AA9D-59F5-55607A7BB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2842"/>
            <a:ext cx="6007101" cy="45547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361E44-8A57-5D12-2062-F7B84667EAAE}"/>
              </a:ext>
            </a:extLst>
          </p:cNvPr>
          <p:cNvSpPr txBox="1"/>
          <p:nvPr/>
        </p:nvSpPr>
        <p:spPr>
          <a:xfrm>
            <a:off x="6095999" y="5779355"/>
            <a:ext cx="647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Production cross sections of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transuranium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nuclei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the reactions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136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 and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248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b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 the interaction energy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en-US" baseline="-25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≤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7.5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MeV/u.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1C5D0-B2FB-59D3-13CF-884B71A65723}"/>
              </a:ext>
            </a:extLst>
          </p:cNvPr>
          <p:cNvSpPr txBox="1"/>
          <p:nvPr/>
        </p:nvSpPr>
        <p:spPr>
          <a:xfrm>
            <a:off x="6138203" y="859703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Schädel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48 (1982) 852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F34362-2416-66C3-D154-25011EFA2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0977"/>
            <a:ext cx="6095999" cy="452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F7BF3-8EEC-9066-5547-99E336687D94}"/>
              </a:ext>
            </a:extLst>
          </p:cNvPr>
          <p:cNvSpPr txBox="1"/>
          <p:nvPr/>
        </p:nvSpPr>
        <p:spPr>
          <a:xfrm>
            <a:off x="51581" y="856606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G. </a:t>
            </a:r>
            <a:r>
              <a:rPr lang="en-US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Adamian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J. A (2020) 56:47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D817C-4227-93A0-30EE-2361DDA5CE70}"/>
              </a:ext>
            </a:extLst>
          </p:cNvPr>
          <p:cNvSpPr txBox="1"/>
          <p:nvPr/>
        </p:nvSpPr>
        <p:spPr>
          <a:xfrm>
            <a:off x="51581" y="5779355"/>
            <a:ext cx="647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Chart of nuclides with all presently known isotopes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(2020)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During the years 1969–1995 the 76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neutron-rich nuclides which were discovered in MNT reactions are marked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AC09733-99B5-E74D-F05A-336B53202063}"/>
              </a:ext>
            </a:extLst>
          </p:cNvPr>
          <p:cNvSpPr txBox="1">
            <a:spLocks/>
          </p:cNvSpPr>
          <p:nvPr/>
        </p:nvSpPr>
        <p:spPr>
          <a:xfrm>
            <a:off x="11728173" y="-3919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420BB-6692-ED43-78B7-646D6060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8694D-D008-CA39-E24D-1A9B7399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964840-973C-15B1-997B-BA3D0EE08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764"/>
            <a:ext cx="8463054" cy="5788855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748C2C-8B16-15CD-8E35-6D0791DB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58986"/>
              </p:ext>
            </p:extLst>
          </p:nvPr>
        </p:nvGraphicFramePr>
        <p:xfrm>
          <a:off x="8463054" y="2845525"/>
          <a:ext cx="32064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152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MeV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c.m.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grazing of </a:t>
                      </a:r>
                      <a:r>
                        <a:rPr lang="ru-RU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61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</a:t>
                      </a:r>
                      <a:r>
                        <a:rPr lang="ru-RU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34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1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</a:t>
                      </a:r>
                      <a:r>
                        <a:rPr lang="ru-RU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59.2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881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F6E5D5-1493-F8A0-6942-A4593C2BEE97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A05BA-663A-D23A-9FC6-96664F3BEE65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A25F2B3-EC8D-AC4A-AFE1-73A768136D69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7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B2C74-C722-F154-BE22-8AEB4EEE7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22D3F-3726-3E5E-7EDB-42E2785A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6E59CD-57A1-86EA-C706-2354D16D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48"/>
            <a:ext cx="8463055" cy="557649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BC829C-CA43-D6B7-D40E-7370FD279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54553"/>
              </p:ext>
            </p:extLst>
          </p:nvPr>
        </p:nvGraphicFramePr>
        <p:xfrm>
          <a:off x="8463054" y="2845525"/>
          <a:ext cx="32064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152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 GeV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MeV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c.m</a:t>
                      </a:r>
                      <a:r>
                        <a:rPr lang="en-US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</a:t>
                      </a:r>
                      <a:endParaRPr lang="ru-RU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c.m.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grazing of </a:t>
                      </a:r>
                      <a:r>
                        <a:rPr lang="en-US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57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</a:t>
                      </a:r>
                      <a:r>
                        <a:rPr lang="en-US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37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1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</a:t>
                      </a:r>
                      <a:r>
                        <a:rPr lang="en-US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lab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grazing of </a:t>
                      </a:r>
                      <a:r>
                        <a:rPr lang="ru-RU" sz="16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61.5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881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BE1B4E-6FAC-EF21-4203-D25DE2003F1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E19A3-DF53-37D1-A8D3-83E9D9741727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94A6DD-5000-1ABF-FD42-9F6FB0DBDE98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F8242-F634-912E-71A8-4DB532B8ABDB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38F4-A7D3-B1CF-64A6-C48F45BC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1A184-3976-2FC6-1E64-60C751DE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5719D1-0FFC-8ABD-64F5-B2D808460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7938"/>
              </p:ext>
            </p:extLst>
          </p:nvPr>
        </p:nvGraphicFramePr>
        <p:xfrm>
          <a:off x="8463054" y="2845525"/>
          <a:ext cx="339959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851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283747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ToFE1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±2.8°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±2.1°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ToF2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±7.4°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±5.5°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Time resolution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150-200ps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3734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31CA98-5891-88EC-8365-E80728DB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95"/>
            <a:ext cx="8463053" cy="5639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A39AC-D09B-EB85-8BF8-D4E1B2D437B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24C12-CF54-B16E-F64E-5709467BA1A8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9F47E97-4881-889D-4276-AF55249B3922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D8C7F-13D9-1BA1-EB45-9DE0BB6D43E5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9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CDF80-8D1C-0C00-4732-C84AC3B3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538C2-01AA-DCC5-BC68-C61C203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14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+ 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energy ≈ </a:t>
            </a:r>
            <a:r>
              <a:rPr lang="ru-RU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</a:t>
            </a:r>
            <a:r>
              <a:rPr lang="en-US" sz="3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b="1" baseline="-250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b="1" baseline="-25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oulomb</a:t>
            </a:r>
            <a:endParaRPr lang="da-DK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C57B68-99DD-D29D-0AAC-F6245F8C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95"/>
            <a:ext cx="8463053" cy="563941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9C83657-AD6A-818D-C2B8-0A124EDB7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28606"/>
              </p:ext>
            </p:extLst>
          </p:nvPr>
        </p:nvGraphicFramePr>
        <p:xfrm>
          <a:off x="8438505" y="2845525"/>
          <a:ext cx="3424147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420">
                  <a:extLst>
                    <a:ext uri="{9D8B030D-6E8A-4147-A177-3AD203B41FA5}">
                      <a16:colId xmlns:a16="http://schemas.microsoft.com/office/drawing/2014/main" val="2322645092"/>
                    </a:ext>
                  </a:extLst>
                </a:gridCol>
                <a:gridCol w="1286727">
                  <a:extLst>
                    <a:ext uri="{9D8B030D-6E8A-4147-A177-3AD203B41FA5}">
                      <a16:colId xmlns:a16="http://schemas.microsoft.com/office/drawing/2014/main" val="5616305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 + 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μ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="1" kern="1200" baseline="30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4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ToFE1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±2.8°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±2.1°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6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ToFE3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±7.3°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±5.5°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ToFE4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acceptance angle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±7.6°</a:t>
                      </a:r>
                      <a:b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Y: ±5.7°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5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Time resolution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150-200ps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050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786913-8DC2-F1D6-CCFC-266157ED5672}"/>
              </a:ext>
            </a:extLst>
          </p:cNvPr>
          <p:cNvSpPr txBox="1"/>
          <p:nvPr/>
        </p:nvSpPr>
        <p:spPr>
          <a:xfrm>
            <a:off x="2343608" y="1069144"/>
            <a:ext cx="259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0BB64-268A-12D9-93D4-739FDF0FEFFA}"/>
              </a:ext>
            </a:extLst>
          </p:cNvPr>
          <p:cNvSpPr txBox="1"/>
          <p:nvPr/>
        </p:nvSpPr>
        <p:spPr>
          <a:xfrm>
            <a:off x="0" y="6211668"/>
            <a:ext cx="1921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 setup,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BC3916-2375-B27C-E7B8-073E1A83252B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6B587-CFFE-52B7-24A4-1107FE7A6955}"/>
              </a:ext>
            </a:extLst>
          </p:cNvPr>
          <p:cNvSpPr txBox="1"/>
          <p:nvPr/>
        </p:nvSpPr>
        <p:spPr>
          <a:xfrm>
            <a:off x="7036418" y="6488667"/>
            <a:ext cx="515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E.M.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Kozulin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109, 034616 (2024)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3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D6065-11A3-D296-5C89-ABFE1415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F73EBD-62F7-5DEF-2087-902CE0B5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1" y="1357620"/>
            <a:ext cx="10149610" cy="50413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7885E-B61F-F670-3B84-64AA038C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Mass-energy distributions of secondary PLFs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A942A-15B7-55BD-B8F2-41637DFB5904}"/>
              </a:ext>
            </a:extLst>
          </p:cNvPr>
          <p:cNvSpPr txBox="1"/>
          <p:nvPr/>
        </p:nvSpPr>
        <p:spPr>
          <a:xfrm>
            <a:off x="6670262" y="1158887"/>
            <a:ext cx="37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(1.85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E9123-7092-B6BB-119F-663B2C72EBE1}"/>
              </a:ext>
            </a:extLst>
          </p:cNvPr>
          <p:cNvSpPr txBox="1"/>
          <p:nvPr/>
        </p:nvSpPr>
        <p:spPr>
          <a:xfrm>
            <a:off x="1795474" y="1158887"/>
            <a:ext cx="37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(1.11 GeV) + </a:t>
            </a:r>
            <a:r>
              <a:rPr lang="en-US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3036F58-DDD4-0E6B-2F3F-AA477553A96B}"/>
              </a:ext>
            </a:extLst>
          </p:cNvPr>
          <p:cNvSpPr txBox="1">
            <a:spLocks/>
          </p:cNvSpPr>
          <p:nvPr/>
        </p:nvSpPr>
        <p:spPr>
          <a:xfrm>
            <a:off x="11728173" y="0"/>
            <a:ext cx="463827" cy="30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DDA8F1-ADBA-A5A9-BF42-FF2599252F92}"/>
              </a:ext>
            </a:extLst>
          </p:cNvPr>
          <p:cNvSpPr txBox="1">
            <a:spLocks/>
          </p:cNvSpPr>
          <p:nvPr/>
        </p:nvSpPr>
        <p:spPr>
          <a:xfrm>
            <a:off x="6958148" y="548744"/>
            <a:ext cx="2717075" cy="34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(after deexcitation process)</a:t>
            </a:r>
            <a:endParaRPr lang="en-US" sz="3600" b="1" kern="1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DF2D0-0741-8FF3-FEBD-BEE2665FC584}"/>
              </a:ext>
            </a:extLst>
          </p:cNvPr>
          <p:cNvSpPr txBox="1"/>
          <p:nvPr/>
        </p:nvSpPr>
        <p:spPr>
          <a:xfrm>
            <a:off x="0" y="816645"/>
            <a:ext cx="2276790" cy="4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en-US" sz="2000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30° 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2.8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13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1752</Words>
  <Application>Microsoft Office PowerPoint</Application>
  <PresentationFormat>Широкоэкранный</PresentationFormat>
  <Paragraphs>155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Equation</vt:lpstr>
      <vt:lpstr>Equation.DSMT4</vt:lpstr>
      <vt:lpstr>INTERNATIONAL CONFERENCE «50 YEARS OF COLD FUSION» 20-23 November, 2024 Republic of Armenia</vt:lpstr>
      <vt:lpstr>Synthesis of new nuclei</vt:lpstr>
      <vt:lpstr>MultiNucleon Transfer (MNT) reaction</vt:lpstr>
      <vt:lpstr>Nucleosynthesis in transfer reactions</vt:lpstr>
      <vt:lpstr>Experiments 136Xe, 209Bi + 238U at energy ≈ 1.45 ECoulomb</vt:lpstr>
      <vt:lpstr>Experiments 136Xe, 209Bi + 238U at energy ≈ 1.45 ECoulomb</vt:lpstr>
      <vt:lpstr>Experiments 136Xe, 209Bi + 238U at energy ≈ 1.45 ECoulomb</vt:lpstr>
      <vt:lpstr>Experiments 136Xe, 209Bi + 238U at energy ≈ 1.45 ECoulomb</vt:lpstr>
      <vt:lpstr>Mass-energy distributions of secondary PLFs</vt:lpstr>
      <vt:lpstr>Mass distributions of secondary PLFs</vt:lpstr>
      <vt:lpstr>Registration of survived PLF and TLF (ToF1-ToF2)</vt:lpstr>
      <vt:lpstr>Mass-energy distributions of survived primary TLFs</vt:lpstr>
      <vt:lpstr>Total excitation energies for survived primary TLFs</vt:lpstr>
      <vt:lpstr>Registration of 3-body events (PLF and 2 SFFs of fissioning TLF)</vt:lpstr>
      <vt:lpstr>Sequential fission of excited TLF</vt:lpstr>
      <vt:lpstr>Sequential fission of excited TLF</vt:lpstr>
      <vt:lpstr>Mass distributions of primary TLFs for 2- and 3-body events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Cеминар ЛЯР 13 февраля 2024 года, конференц-зал ЛЯР</dc:title>
  <dc:creator>Работник</dc:creator>
  <cp:lastModifiedBy>LENOVO</cp:lastModifiedBy>
  <cp:revision>216</cp:revision>
  <dcterms:created xsi:type="dcterms:W3CDTF">2024-02-06T10:58:14Z</dcterms:created>
  <dcterms:modified xsi:type="dcterms:W3CDTF">2024-11-22T05:03:46Z</dcterms:modified>
</cp:coreProperties>
</file>