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9" r:id="rId5"/>
    <p:sldId id="298" r:id="rId6"/>
    <p:sldId id="309" r:id="rId7"/>
    <p:sldId id="272" r:id="rId8"/>
    <p:sldId id="311" r:id="rId9"/>
    <p:sldId id="288" r:id="rId10"/>
    <p:sldId id="313" r:id="rId11"/>
    <p:sldId id="30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107" d="100"/>
          <a:sy n="10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0A857-65B1-4A5D-9A00-7F35FCB95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B0539-6E47-4E05-8F44-60C2BF3CC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30E22-B688-47D8-877B-A398916E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E2FE5-ADDC-4190-BC17-F750CA7F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AE73D-A13F-4C8C-A1D6-48A1A92C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2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3A93B-815F-4FC1-B56C-5A129EF2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73E6B9-4A09-47C9-ACBB-D5E19B946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B6E36-5B23-49EB-8783-EF18F8FB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0D29E-2ADE-4236-8A80-8AD3545D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496F7-C18E-4328-BBB0-70EAB45E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1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451377-37C2-4D08-A338-E0C7274E0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EB33F4-5CA7-4CE7-AF24-A99949B9C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5086F-1494-466F-B7B6-7D47F39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891BD-0D5E-4826-8399-98DA6CF2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C0563-F73E-4071-9AB0-4E9132D2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3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453AD-B184-46E5-96BB-52434BC0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AF800-CE60-463C-AB96-225ABBBA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B9E9A-ADFA-48E6-846B-1E2FB45B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50DB2-84F8-45EB-9445-64014B03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131B9-F84D-4C03-9322-A846B6F9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6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200CC-8A79-4DCB-895D-2A85E962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84244-C698-4F14-A207-5C3D0EEF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CEB5F-DEF0-4070-9D00-6DEC527F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EDA35-B223-4B09-9BE4-1CBB79A8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BA863-5DE5-4851-901B-E93AC26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FE035-D05E-410B-B4D1-E76B732F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A9FF5-4239-4BB2-B4E8-7825C99E3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99A55-A134-48D4-801D-9FCA6F884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E02C8-A4E2-4AAF-8ADA-30425CBC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8CFF30-94EF-41C1-B09C-763B0E8F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4A0CDA-4A77-407E-AA31-3B82C028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1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F69C2-9930-4268-B5E7-FD3E31CC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CA13CF-1BF3-4FC2-9A85-1A7782F63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AD76D7-EF0D-420C-BF55-0B3A45538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C1A610-5F81-4B5B-AA7B-57CACF5B7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4CB23B-5F8A-40CC-90BD-D4B5531D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4B0190-87CF-4A63-8F04-6910C608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20930B-775B-42BC-AB69-28865861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B48850-5F2E-4789-B134-1D89D678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5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FBEE-55E3-45CB-8515-CDDF3800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680D3D-9E7A-4939-8247-034FD448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35BFFA-E13A-48C7-A3FF-4B5AB159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4E6C3-DF6A-4DCB-9A9D-C92AE254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1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C3C6AA-00C0-466B-B81C-62D96A2D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D79F60-DB15-45C6-851E-72DE992D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5E4A92-0C4F-47B3-BDBF-3015B770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8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9B1C-B8DF-48D9-915B-2269D6EE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F1F56-0C9D-4083-8785-79A4100E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39F0DE-0C3A-4E32-AF21-C90940116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7F7F28-F200-4DDE-B205-AFF1F1F8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E0E895-FF8E-45A8-B9B2-CC5444C9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C58F9-745F-4C8E-A962-F87308C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7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90455-D2B7-4F1C-8FE7-2C85BB30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1CFC4A-95A7-4953-B5A3-0208EF1CC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295E28-1B33-4383-A7D7-112E2653E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8EDFC-F67D-4D24-BD2F-2AA23029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E08EA-902E-4FC2-9ACC-44A7C8CF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BDF54-C5B0-401B-A384-36213705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5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4668C-91F7-449A-A7C0-F7B1137D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D50A3B-9F56-4204-A798-885CAD3E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C4F2E-082F-45AD-8BDC-F051D88FE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221C-C0B5-4E10-BCFB-B080336138C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EE013-F5ED-4B76-BB77-B3C1D2647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ACFC3-E7E5-47D6-9FD7-9FB3CB164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1D69-706F-485E-8F9E-B408AD71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1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hschmidts-nuclear-web.eu/GEF.html" TargetMode="External"/><Relationship Id="rId4" Type="http://schemas.openxmlformats.org/officeDocument/2006/relationships/hyperlink" Target="http://nrv.jin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Ольга\Downloads\image001.png">
            <a:extLst>
              <a:ext uri="{FF2B5EF4-FFF2-40B4-BE49-F238E27FC236}">
                <a16:creationId xmlns:a16="http://schemas.microsoft.com/office/drawing/2014/main" id="{F0FBB9ED-DF8C-4D04-9C88-BC85133A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9884" y="0"/>
            <a:ext cx="2945106" cy="240530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42509-365A-499F-9223-B80CD55DD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0" y="1122363"/>
            <a:ext cx="10777980" cy="2387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Transfermium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nuclei expected from U+U interactions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CD5686-E7A1-4760-83B2-404A889E8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V.V. Saiko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A.V.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Flerov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Laboratory of Nuclear Reactions, JINR,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Russia</a:t>
            </a:r>
          </a:p>
        </p:txBody>
      </p:sp>
    </p:spTree>
    <p:extLst>
      <p:ext uri="{BB962C8B-B14F-4D97-AF65-F5344CB8AC3E}">
        <p14:creationId xmlns:p14="http://schemas.microsoft.com/office/powerpoint/2010/main" val="392013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4E636-2D21-B994-3FF2-D4EF70484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79112-3BFE-451E-3D31-20886450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projectiles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3A96CC7-F743-B492-4BEF-AF17C1364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4" y="703141"/>
            <a:ext cx="8727051" cy="505969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диаграмма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E8F7814-6550-1055-F0BD-1E6084A66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4" y="703141"/>
            <a:ext cx="8727051" cy="50596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2109954-B371-109F-8D83-5FB17DAE0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5" y="703141"/>
            <a:ext cx="8727051" cy="505969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DA95B8-4865-89B4-2585-DF34C9BC070A}"/>
              </a:ext>
            </a:extLst>
          </p:cNvPr>
          <p:cNvSpPr/>
          <p:nvPr/>
        </p:nvSpPr>
        <p:spPr>
          <a:xfrm>
            <a:off x="297872" y="5815839"/>
            <a:ext cx="814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Distribution of final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transuranium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products becomes wider in reaction with a heavier projectile 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3F70-82F2-A12A-9073-1CA2CF8A4704}"/>
              </a:ext>
            </a:extLst>
          </p:cNvPr>
          <p:cNvSpPr txBox="1"/>
          <p:nvPr/>
        </p:nvSpPr>
        <p:spPr>
          <a:xfrm>
            <a:off x="9812806" y="918347"/>
            <a:ext cx="19559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Xe +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8.16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MeV/u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 +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= 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MeV/u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+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MeV/u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C81CD-1C4D-4A12-AD82-6C61298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16E7B3-73F1-4925-AD71-2112FE9FDAEC}"/>
              </a:ext>
            </a:extLst>
          </p:cNvPr>
          <p:cNvSpPr/>
          <p:nvPr/>
        </p:nvSpPr>
        <p:spPr>
          <a:xfrm>
            <a:off x="838200" y="1339334"/>
            <a:ext cx="1064746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Production cross sections of transuranic elements in the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+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reaction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decrease exponentially with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their atomic number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area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transfermium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nuclides;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near Coulomb barrier provides highest production cross sections of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transuranic products in the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+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reaction;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projectile provides higher cross sections of transuranic nuclei than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Xe and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 ones at comparable energies in MeV/nucleon;</a:t>
            </a:r>
          </a:p>
        </p:txBody>
      </p:sp>
    </p:spTree>
    <p:extLst>
      <p:ext uri="{BB962C8B-B14F-4D97-AF65-F5344CB8AC3E}">
        <p14:creationId xmlns:p14="http://schemas.microsoft.com/office/powerpoint/2010/main" val="39018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4EBDE5-1A06-4BEF-97CE-EE3C6736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6" y="548996"/>
            <a:ext cx="9425898" cy="56003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BBDB0-24C4-4685-9187-CDC1ED96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3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9CC514-5C57-4D02-AFF0-680AA67A14C2}"/>
              </a:ext>
            </a:extLst>
          </p:cNvPr>
          <p:cNvSpPr/>
          <p:nvPr/>
        </p:nvSpPr>
        <p:spPr>
          <a:xfrm>
            <a:off x="1674982" y="4564803"/>
            <a:ext cx="4421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Schädel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Lett.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41, 469 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D3CA2-E837-490E-88CB-EA84F5A55446}"/>
              </a:ext>
            </a:extLst>
          </p:cNvPr>
          <p:cNvSpPr txBox="1"/>
          <p:nvPr/>
        </p:nvSpPr>
        <p:spPr>
          <a:xfrm>
            <a:off x="10469880" y="4171950"/>
            <a:ext cx="112402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0" b="1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7BB8715-6A78-4AD6-B3A6-91FBD46F586D}"/>
              </a:ext>
            </a:extLst>
          </p:cNvPr>
          <p:cNvCxnSpPr>
            <a:cxnSpLocks/>
          </p:cNvCxnSpPr>
          <p:nvPr/>
        </p:nvCxnSpPr>
        <p:spPr>
          <a:xfrm>
            <a:off x="2937510" y="1177290"/>
            <a:ext cx="6846570" cy="34114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6E1357-7C85-44A7-8967-CB6B40AD2854}"/>
              </a:ext>
            </a:extLst>
          </p:cNvPr>
          <p:cNvSpPr/>
          <p:nvPr/>
        </p:nvSpPr>
        <p:spPr>
          <a:xfrm>
            <a:off x="4021455" y="1046702"/>
            <a:ext cx="7722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Radiochemical identification of transuranic elements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+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reaction (7.5 MeV/nucleon)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68C182-13A9-48DF-9FF7-BB0FEBD9270E}"/>
              </a:ext>
            </a:extLst>
          </p:cNvPr>
          <p:cNvSpPr/>
          <p:nvPr/>
        </p:nvSpPr>
        <p:spPr>
          <a:xfrm>
            <a:off x="8105746" y="4652010"/>
            <a:ext cx="383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can we 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 next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B1C69-B682-4F85-A062-341C08EE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1" descr="D:\Documents\Papers\Семинар 07.21\degrees.png">
            <a:extLst>
              <a:ext uri="{FF2B5EF4-FFF2-40B4-BE49-F238E27FC236}">
                <a16:creationId xmlns:a16="http://schemas.microsoft.com/office/drawing/2014/main" id="{D2E3B3CF-C379-4C8E-A956-2CC93FE9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370675"/>
            <a:ext cx="6048672" cy="3558183"/>
          </a:xfrm>
          <a:prstGeom prst="rect">
            <a:avLst/>
          </a:prstGeom>
          <a:noFill/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3A41FA3-2C0A-4E9A-9639-0C7B58A6CB93}"/>
              </a:ext>
            </a:extLst>
          </p:cNvPr>
          <p:cNvSpPr txBox="1"/>
          <p:nvPr/>
        </p:nvSpPr>
        <p:spPr>
          <a:xfrm>
            <a:off x="263352" y="4005064"/>
            <a:ext cx="739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 between centers of nuclei</a:t>
            </a: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 i="1" baseline="-25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l-GR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–</a:t>
            </a:r>
            <a:r>
              <a:rPr lang="el-GR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ellipsoidal deformations</a:t>
            </a: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asymmetry</a:t>
            </a: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charge asymmetry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angle between symmetry axis and beam direction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angles of rotation of nuclei in the reaction plane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654D5D4-4F6D-4BEF-8AEE-B6ED8F04D236}"/>
              </a:ext>
            </a:extLst>
          </p:cNvPr>
          <p:cNvGrpSpPr/>
          <p:nvPr/>
        </p:nvGrpSpPr>
        <p:grpSpPr>
          <a:xfrm>
            <a:off x="6646591" y="1608610"/>
            <a:ext cx="5559696" cy="2283637"/>
            <a:chOff x="262558" y="404664"/>
            <a:chExt cx="5559696" cy="2283637"/>
          </a:xfrm>
        </p:grpSpPr>
        <p:pic>
          <p:nvPicPr>
            <p:cNvPr id="57" name="Picture 2" descr="D:\Documents\Papers\NSD19\Slides\Model.png">
              <a:extLst>
                <a:ext uri="{FF2B5EF4-FFF2-40B4-BE49-F238E27FC236}">
                  <a16:creationId xmlns:a16="http://schemas.microsoft.com/office/drawing/2014/main" id="{83A59AF1-D664-45C4-81DD-2E53D48E1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0014" t="12212" r="2035" b="64240"/>
            <a:stretch>
              <a:fillRect/>
            </a:stretch>
          </p:blipFill>
          <p:spPr bwMode="auto">
            <a:xfrm>
              <a:off x="406574" y="476672"/>
              <a:ext cx="5184576" cy="1872208"/>
            </a:xfrm>
            <a:prstGeom prst="rect">
              <a:avLst/>
            </a:prstGeom>
            <a:noFill/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3A515C-E00A-4862-BE3E-13E3B92E2075}"/>
                </a:ext>
              </a:extLst>
            </p:cNvPr>
            <p:cNvSpPr txBox="1"/>
            <p:nvPr/>
          </p:nvSpPr>
          <p:spPr>
            <a:xfrm>
              <a:off x="2638822" y="404664"/>
              <a:ext cx="2787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system of </a:t>
              </a:r>
            </a:p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Langevin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equations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C5F3C3A0-A147-4216-8D47-CE05B41B5663}"/>
                </a:ext>
              </a:extLst>
            </p:cNvPr>
            <p:cNvSpPr/>
            <p:nvPr/>
          </p:nvSpPr>
          <p:spPr>
            <a:xfrm>
              <a:off x="262558" y="404664"/>
              <a:ext cx="5303118" cy="1800200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A84DE7-4477-450F-A172-883B37A3BC29}"/>
                </a:ext>
              </a:extLst>
            </p:cNvPr>
            <p:cNvSpPr txBox="1"/>
            <p:nvPr/>
          </p:nvSpPr>
          <p:spPr>
            <a:xfrm>
              <a:off x="909398" y="2226636"/>
              <a:ext cx="491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driving, friction and random forces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1" descr="C:\Users\Engineer\OneDrive\Документы\degrees.png">
            <a:extLst>
              <a:ext uri="{FF2B5EF4-FFF2-40B4-BE49-F238E27FC236}">
                <a16:creationId xmlns:a16="http://schemas.microsoft.com/office/drawing/2014/main" id="{D2935377-0E9D-4C17-85FB-F868A001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0195" t="27459" r="41604" b="60337"/>
          <a:stretch>
            <a:fillRect/>
          </a:stretch>
        </p:blipFill>
        <p:spPr bwMode="auto">
          <a:xfrm>
            <a:off x="3935760" y="4725144"/>
            <a:ext cx="1440160" cy="720080"/>
          </a:xfrm>
          <a:prstGeom prst="rect">
            <a:avLst/>
          </a:prstGeom>
          <a:noFill/>
        </p:spPr>
      </p:pic>
      <p:pic>
        <p:nvPicPr>
          <p:cNvPr id="62" name="Picture 1" descr="C:\Users\Engineer\OneDrive\Документы\degrees.png">
            <a:extLst>
              <a:ext uri="{FF2B5EF4-FFF2-40B4-BE49-F238E27FC236}">
                <a16:creationId xmlns:a16="http://schemas.microsoft.com/office/drawing/2014/main" id="{487A416C-DE43-498B-9A6D-D4AE30E8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0195" t="38443" r="41604" b="48132"/>
          <a:stretch>
            <a:fillRect/>
          </a:stretch>
        </p:blipFill>
        <p:spPr bwMode="auto">
          <a:xfrm>
            <a:off x="5447928" y="4672186"/>
            <a:ext cx="1440160" cy="792088"/>
          </a:xfrm>
          <a:prstGeom prst="rect">
            <a:avLst/>
          </a:prstGeom>
          <a:noFill/>
        </p:spPr>
      </p:pic>
      <p:grpSp>
        <p:nvGrpSpPr>
          <p:cNvPr id="63" name="Группа 25">
            <a:extLst>
              <a:ext uri="{FF2B5EF4-FFF2-40B4-BE49-F238E27FC236}">
                <a16:creationId xmlns:a16="http://schemas.microsoft.com/office/drawing/2014/main" id="{F187161E-F5A4-4002-A4FD-0B4D456C8795}"/>
              </a:ext>
            </a:extLst>
          </p:cNvPr>
          <p:cNvGrpSpPr/>
          <p:nvPr/>
        </p:nvGrpSpPr>
        <p:grpSpPr>
          <a:xfrm>
            <a:off x="7536160" y="4109839"/>
            <a:ext cx="5256584" cy="2107282"/>
            <a:chOff x="406574" y="2780928"/>
            <a:chExt cx="5256584" cy="2107282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84077D05-DC43-4EDC-AE41-C0F742696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" t="50000" r="82640" b="42507"/>
            <a:stretch/>
          </p:blipFill>
          <p:spPr>
            <a:xfrm>
              <a:off x="406574" y="2799978"/>
              <a:ext cx="1324111" cy="50405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1A60D2D7-C560-42E7-A5BF-1F26BAFFC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8" t="57493" r="89368" b="18957"/>
            <a:stretch/>
          </p:blipFill>
          <p:spPr>
            <a:xfrm>
              <a:off x="531540" y="3304034"/>
              <a:ext cx="432048" cy="1584176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4215EA-24C5-477B-A82E-C4AB9C469513}"/>
                </a:ext>
              </a:extLst>
            </p:cNvPr>
            <p:cNvSpPr txBox="1"/>
            <p:nvPr/>
          </p:nvSpPr>
          <p:spPr>
            <a:xfrm>
              <a:off x="982638" y="2780928"/>
              <a:ext cx="46805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           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mass tensor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dissipation tensor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amplitude of random force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random value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9ECB17F-51B7-46A8-977A-B308AEFADA58}"/>
              </a:ext>
            </a:extLst>
          </p:cNvPr>
          <p:cNvSpPr/>
          <p:nvPr/>
        </p:nvSpPr>
        <p:spPr>
          <a:xfrm>
            <a:off x="7802646" y="214929"/>
            <a:ext cx="4126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96, 024618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99, 014613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  <a:p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Phys. J. A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 41 (2022)</a:t>
            </a:r>
            <a:endParaRPr lang="ru-RU" sz="20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3B0-3D2B-4CC2-82DB-F3C43B1C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27">
            <a:extLst>
              <a:ext uri="{FF2B5EF4-FFF2-40B4-BE49-F238E27FC236}">
                <a16:creationId xmlns:a16="http://schemas.microsoft.com/office/drawing/2014/main" id="{CF0FCBBD-1221-463B-B9A2-9BFF128B3D46}"/>
              </a:ext>
            </a:extLst>
          </p:cNvPr>
          <p:cNvGrpSpPr/>
          <p:nvPr/>
        </p:nvGrpSpPr>
        <p:grpSpPr>
          <a:xfrm>
            <a:off x="5159102" y="5113465"/>
            <a:ext cx="6887294" cy="1512168"/>
            <a:chOff x="334566" y="4941168"/>
            <a:chExt cx="6887294" cy="15121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93B104F-17EC-44B8-B10E-A70C2EFE5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84" r="43502"/>
            <a:stretch/>
          </p:blipFill>
          <p:spPr>
            <a:xfrm>
              <a:off x="334566" y="5470152"/>
              <a:ext cx="6887294" cy="9831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487D45-B198-45CD-AAB5-8E686A02BA4A}"/>
                </a:ext>
              </a:extLst>
            </p:cNvPr>
            <p:cNvSpPr txBox="1"/>
            <p:nvPr/>
          </p:nvSpPr>
          <p:spPr>
            <a:xfrm>
              <a:off x="910630" y="4941168"/>
              <a:ext cx="5009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differential reaction cross section: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E80DC4-2766-47EC-8981-687FEAB6439C}"/>
              </a:ext>
            </a:extLst>
          </p:cNvPr>
          <p:cNvGrpSpPr/>
          <p:nvPr/>
        </p:nvGrpSpPr>
        <p:grpSpPr>
          <a:xfrm>
            <a:off x="126046" y="372566"/>
            <a:ext cx="4999249" cy="6296794"/>
            <a:chOff x="6994190" y="273174"/>
            <a:chExt cx="4999249" cy="6296794"/>
          </a:xfrm>
        </p:grpSpPr>
        <p:pic>
          <p:nvPicPr>
            <p:cNvPr id="8" name="Picture 2" descr="D:\Documents\Study\Disser_Saiko\Семинар\equations.png">
              <a:extLst>
                <a:ext uri="{FF2B5EF4-FFF2-40B4-BE49-F238E27FC236}">
                  <a16:creationId xmlns:a16="http://schemas.microsoft.com/office/drawing/2014/main" id="{A880C41D-4811-4F7F-9F74-69BC8A537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9717" t="48394" b="6408"/>
            <a:stretch>
              <a:fillRect/>
            </a:stretch>
          </p:blipFill>
          <p:spPr bwMode="auto">
            <a:xfrm>
              <a:off x="7410400" y="3327276"/>
              <a:ext cx="4583039" cy="2838028"/>
            </a:xfrm>
            <a:prstGeom prst="rect">
              <a:avLst/>
            </a:prstGeom>
            <a:noFill/>
          </p:spPr>
        </p:pic>
        <p:pic>
          <p:nvPicPr>
            <p:cNvPr id="9" name="Picture 2" descr="D:\Documents\Study\Disser_Saiko\Семинар\equations.png">
              <a:extLst>
                <a:ext uri="{FF2B5EF4-FFF2-40B4-BE49-F238E27FC236}">
                  <a16:creationId xmlns:a16="http://schemas.microsoft.com/office/drawing/2014/main" id="{55179C84-F848-447C-9E48-FAEF89435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0350" t="5963" b="51606"/>
            <a:stretch>
              <a:fillRect/>
            </a:stretch>
          </p:blipFill>
          <p:spPr bwMode="auto">
            <a:xfrm>
              <a:off x="7482408" y="662980"/>
              <a:ext cx="4511031" cy="2664296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5BC0F2-CD0C-4898-9C71-B08A8D8CB9E8}"/>
                </a:ext>
              </a:extLst>
            </p:cNvPr>
            <p:cNvSpPr txBox="1"/>
            <p:nvPr/>
          </p:nvSpPr>
          <p:spPr>
            <a:xfrm>
              <a:off x="8096572" y="273174"/>
              <a:ext cx="385033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 collision of 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136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Xe + 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208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Pb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86741F-BEE5-4BC7-A0A7-446B97E793AF}"/>
                </a:ext>
              </a:extLst>
            </p:cNvPr>
            <p:cNvSpPr txBox="1"/>
            <p:nvPr/>
          </p:nvSpPr>
          <p:spPr>
            <a:xfrm>
              <a:off x="8039422" y="6093296"/>
              <a:ext cx="385033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interaction time, 10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-22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DA245A-9A52-4233-9D24-7063E1A07EB5}"/>
                </a:ext>
              </a:extLst>
            </p:cNvPr>
            <p:cNvSpPr txBox="1"/>
            <p:nvPr/>
          </p:nvSpPr>
          <p:spPr>
            <a:xfrm rot="16200000">
              <a:off x="6604620" y="3711674"/>
              <a:ext cx="133005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mass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DB6399-165A-436D-8E78-950C7FC50B68}"/>
                </a:ext>
              </a:extLst>
            </p:cNvPr>
            <p:cNvSpPr txBox="1"/>
            <p:nvPr/>
          </p:nvSpPr>
          <p:spPr>
            <a:xfrm rot="16200000">
              <a:off x="6371816" y="5009257"/>
              <a:ext cx="1706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rel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MeV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82B958-D437-412D-8E70-BF6746CC7CD4}"/>
                </a:ext>
              </a:extLst>
            </p:cNvPr>
            <p:cNvSpPr txBox="1"/>
            <p:nvPr/>
          </p:nvSpPr>
          <p:spPr>
            <a:xfrm rot="16200000">
              <a:off x="6676628" y="2415530"/>
              <a:ext cx="133005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i="1" dirty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ru-RU" sz="2400" dirty="0"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0D15A-B272-42DB-814C-9FCCAEA5F20A}"/>
                </a:ext>
              </a:extLst>
            </p:cNvPr>
            <p:cNvSpPr txBox="1"/>
            <p:nvPr/>
          </p:nvSpPr>
          <p:spPr>
            <a:xfrm rot="16200000">
              <a:off x="6748636" y="1119386"/>
              <a:ext cx="133005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4C22C8-9561-4BF2-B6CF-8AAB5D42B936}"/>
              </a:ext>
            </a:extLst>
          </p:cNvPr>
          <p:cNvSpPr txBox="1"/>
          <p:nvPr/>
        </p:nvSpPr>
        <p:spPr>
          <a:xfrm>
            <a:off x="5447134" y="140911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collision provides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 and A of fragments,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scattering angle,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kinetic energy,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28B42-27AF-4135-AB17-12F94561650F}"/>
              </a:ext>
            </a:extLst>
          </p:cNvPr>
          <p:cNvSpPr txBox="1"/>
          <p:nvPr/>
        </p:nvSpPr>
        <p:spPr>
          <a:xfrm>
            <a:off x="9047534" y="1763929"/>
            <a:ext cx="2909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excitation energy,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reaction time,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0C342BF-A124-4B58-BE09-18325AFA6068}"/>
              </a:ext>
            </a:extLst>
          </p:cNvPr>
          <p:cNvSpPr/>
          <p:nvPr/>
        </p:nvSpPr>
        <p:spPr>
          <a:xfrm>
            <a:off x="5301343" y="3255773"/>
            <a:ext cx="67705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Final fragments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are simulated by means of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statistical model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decay of heavy excited nuclei,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GEF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  <a:r>
              <a:rPr lang="en-US" sz="2400" dirty="0">
                <a:cs typeface="Arial" panose="020B0604020202020204" pitchFamily="34" charset="0"/>
              </a:rPr>
              <a:t>		                   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http://nrv.jinr.ru</a:t>
            </a:r>
            <a:endParaRPr lang="en-US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http://www.khschmidts-nuclear-web.eu/GEF.html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FB9BFE-C34B-46C1-A122-2E7E120D05E0}"/>
              </a:ext>
            </a:extLst>
          </p:cNvPr>
          <p:cNvSpPr/>
          <p:nvPr/>
        </p:nvSpPr>
        <p:spPr>
          <a:xfrm>
            <a:off x="7802646" y="214929"/>
            <a:ext cx="4126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96, 024618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99, 014613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  <a:p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Phys. J. A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 41 (2022)</a:t>
            </a:r>
            <a:endParaRPr lang="ru-RU" sz="20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D4D5C2-1CCB-49F2-9BFA-A4EC2B1FFDBA}"/>
              </a:ext>
            </a:extLst>
          </p:cNvPr>
          <p:cNvSpPr txBox="1"/>
          <p:nvPr/>
        </p:nvSpPr>
        <p:spPr>
          <a:xfrm>
            <a:off x="795" y="69695"/>
            <a:ext cx="121904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orientation of colliding nuclei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29966CB-04A4-4DC6-B9F3-A2E5C484177E}"/>
              </a:ext>
            </a:extLst>
          </p:cNvPr>
          <p:cNvGrpSpPr/>
          <p:nvPr/>
        </p:nvGrpSpPr>
        <p:grpSpPr>
          <a:xfrm>
            <a:off x="2148840" y="4054058"/>
            <a:ext cx="9109710" cy="2671737"/>
            <a:chOff x="623392" y="3429000"/>
            <a:chExt cx="11240948" cy="3296796"/>
          </a:xfrm>
        </p:grpSpPr>
        <p:pic>
          <p:nvPicPr>
            <p:cNvPr id="10242" name="Picture 2" descr="D:\Documents\Papers\Almaty22\Orientations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1986"/>
            <a:stretch/>
          </p:blipFill>
          <p:spPr bwMode="auto">
            <a:xfrm>
              <a:off x="623392" y="3829050"/>
              <a:ext cx="11017224" cy="2896746"/>
            </a:xfrm>
            <a:prstGeom prst="rect">
              <a:avLst/>
            </a:prstGeom>
            <a:noFill/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1559B98-79EA-4ED2-8E39-075AAEAE3DC7}"/>
                </a:ext>
              </a:extLst>
            </p:cNvPr>
            <p:cNvSpPr/>
            <p:nvPr/>
          </p:nvSpPr>
          <p:spPr>
            <a:xfrm>
              <a:off x="8069580" y="3429000"/>
              <a:ext cx="3794760" cy="6743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Picture 2" descr="D:\Documents\Papers\Zakopane18\Slides\Orientations.png">
            <a:extLst>
              <a:ext uri="{FF2B5EF4-FFF2-40B4-BE49-F238E27FC236}">
                <a16:creationId xmlns:a16="http://schemas.microsoft.com/office/drawing/2014/main" id="{CAC01A2F-BD77-402D-BCF3-8A4CF0E95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0771" b="32375"/>
          <a:stretch/>
        </p:blipFill>
        <p:spPr bwMode="auto">
          <a:xfrm>
            <a:off x="728151" y="588644"/>
            <a:ext cx="10620669" cy="3689471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FD507B-0FD1-466B-A37A-2783ED19098E}"/>
              </a:ext>
            </a:extLst>
          </p:cNvPr>
          <p:cNvSpPr/>
          <p:nvPr/>
        </p:nvSpPr>
        <p:spPr>
          <a:xfrm>
            <a:off x="8130521" y="3999868"/>
            <a:ext cx="3825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V.V. Saiko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99, 014613</a:t>
            </a:r>
            <a:r>
              <a:rPr lang="ru-RU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1BD4DB-6C48-4769-B1E6-FA5381F2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26" y="238727"/>
            <a:ext cx="10323765" cy="623057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3710" y="863200"/>
            <a:ext cx="4363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Primary (excited) products: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symmetric distribution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cover the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“Island of stability”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88910" y="3934756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MeV/nucleon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795" y="159296"/>
            <a:ext cx="12190413" cy="533400"/>
          </a:xfrm>
        </p:spPr>
        <p:txBody>
          <a:bodyPr>
            <a:normAutofit/>
          </a:bodyPr>
          <a:lstStyle/>
          <a:p>
            <a:pPr algn="ctr"/>
            <a:r>
              <a:rPr lang="ru-RU" sz="32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32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10E93-F64D-F302-416E-F84652985402}"/>
              </a:ext>
            </a:extLst>
          </p:cNvPr>
          <p:cNvSpPr txBox="1"/>
          <p:nvPr/>
        </p:nvSpPr>
        <p:spPr>
          <a:xfrm>
            <a:off x="7874072" y="272256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µb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C429D-A442-15BE-4F8D-C1A14CA8E7A6}"/>
              </a:ext>
            </a:extLst>
          </p:cNvPr>
          <p:cNvSpPr txBox="1"/>
          <p:nvPr/>
        </p:nvSpPr>
        <p:spPr>
          <a:xfrm>
            <a:off x="6197754" y="4678768"/>
            <a:ext cx="5543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primary products heavier than uranium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mostly go through fission</a:t>
            </a:r>
          </a:p>
        </p:txBody>
      </p:sp>
      <p:sp>
        <p:nvSpPr>
          <p:cNvPr id="30" name="Овал 29"/>
          <p:cNvSpPr/>
          <p:nvPr/>
        </p:nvSpPr>
        <p:spPr>
          <a:xfrm>
            <a:off x="8630345" y="1803502"/>
            <a:ext cx="104376" cy="1043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7C37C7-E75F-4C27-BCA3-D5343F22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06" y="450332"/>
            <a:ext cx="5691737" cy="37201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6F8D49-9754-4AA3-A298-4DF6A1E7B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10" y="1008871"/>
            <a:ext cx="7053919" cy="48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" y="16221"/>
            <a:ext cx="116928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distribution of products in the </a:t>
            </a:r>
            <a:r>
              <a:rPr lang="ru-RU" sz="32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32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reaction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1D1C5D-FB9B-4CB5-926A-DD78973858A2}"/>
              </a:ext>
            </a:extLst>
          </p:cNvPr>
          <p:cNvSpPr/>
          <p:nvPr/>
        </p:nvSpPr>
        <p:spPr>
          <a:xfrm>
            <a:off x="6835782" y="6269250"/>
            <a:ext cx="5227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Golabek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43, 251 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Рисунок 3" descr="Изображение выглядит как текст, диаграмм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FDB24AC-9330-2CF2-8B0A-273FF2FA6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98" y="772447"/>
            <a:ext cx="9093403" cy="5116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98B0B3D-26AD-B97D-A3A4-FE92FE29B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98" y="772446"/>
            <a:ext cx="9093403" cy="51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21"/>
            <a:ext cx="12191999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Production of transuranic elements in the U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reaction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Documents\Papers\Almaty22\UUCm.png">
            <a:extLst>
              <a:ext uri="{FF2B5EF4-FFF2-40B4-BE49-F238E27FC236}">
                <a16:creationId xmlns:a16="http://schemas.microsoft.com/office/drawing/2014/main" id="{48973419-9F2F-4695-9803-224251327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48142"/>
          <a:stretch/>
        </p:blipFill>
        <p:spPr bwMode="auto">
          <a:xfrm>
            <a:off x="3650677" y="816355"/>
            <a:ext cx="4180647" cy="5365985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5558B2-43C6-4A2A-AF5C-8A57BC10A99B}"/>
              </a:ext>
            </a:extLst>
          </p:cNvPr>
          <p:cNvSpPr/>
          <p:nvPr/>
        </p:nvSpPr>
        <p:spPr>
          <a:xfrm>
            <a:off x="201592" y="6279928"/>
            <a:ext cx="638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Schädel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Lett.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41, 469 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</a:t>
            </a:r>
            <a:r>
              <a:rPr lang="ru-RU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u="sng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DDB8D-34AD-E789-A703-C4B3C6A73D7C}"/>
              </a:ext>
            </a:extLst>
          </p:cNvPr>
          <p:cNvSpPr txBox="1"/>
          <p:nvPr/>
        </p:nvSpPr>
        <p:spPr>
          <a:xfrm>
            <a:off x="8125945" y="4225966"/>
            <a:ext cx="37641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exponential decrease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production cross sections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preserved in the region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tranfermium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elements</a:t>
            </a:r>
          </a:p>
        </p:txBody>
      </p:sp>
    </p:spTree>
    <p:extLst>
      <p:ext uri="{BB962C8B-B14F-4D97-AF65-F5344CB8AC3E}">
        <p14:creationId xmlns:p14="http://schemas.microsoft.com/office/powerpoint/2010/main" val="3787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Papers\Almaty22\UU_EnDep_H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958" y="692697"/>
            <a:ext cx="7154890" cy="52069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95" y="12794"/>
            <a:ext cx="121904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Optimal energy </a:t>
            </a:r>
            <a:r>
              <a:rPr lang="en-US" sz="3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transuranium</a:t>
            </a:r>
            <a:r>
              <a:rPr lang="en-US" sz="3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elements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770110" y="4293096"/>
            <a:ext cx="504056" cy="792088"/>
            <a:chOff x="3934966" y="4293096"/>
            <a:chExt cx="504056" cy="792088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4202749" y="4725144"/>
              <a:ext cx="0" cy="3600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934966" y="4333440"/>
              <a:ext cx="288032" cy="21602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400000">
              <a:off x="4186994" y="4329100"/>
              <a:ext cx="288032" cy="21602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487806" y="4293096"/>
            <a:ext cx="434432" cy="792088"/>
            <a:chOff x="4652662" y="4293096"/>
            <a:chExt cx="434432" cy="792088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4871070" y="4725144"/>
              <a:ext cx="0" cy="3600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 rot="5400000">
              <a:off x="4616658" y="4333440"/>
              <a:ext cx="288032" cy="21602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rot="5400000">
              <a:off x="4835066" y="4329100"/>
              <a:ext cx="288032" cy="21602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416C13-B46D-3238-F8B9-8ABEBE6859C2}"/>
              </a:ext>
            </a:extLst>
          </p:cNvPr>
          <p:cNvSpPr txBox="1"/>
          <p:nvPr/>
        </p:nvSpPr>
        <p:spPr>
          <a:xfrm>
            <a:off x="5614911" y="6274205"/>
            <a:ext cx="6372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exp.</a:t>
            </a:r>
            <a:r>
              <a:rPr lang="ru-RU" sz="2000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J.V. </a:t>
            </a:r>
            <a:r>
              <a:rPr lang="en-US" sz="2000" i="1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Kratz</a:t>
            </a:r>
            <a:r>
              <a:rPr lang="en-US" sz="2000" i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et. al, Phys. Rev. C 88, 054615 (2013)</a:t>
            </a:r>
            <a:endParaRPr lang="ru-RU" sz="2000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13511</TotalTime>
  <Words>621</Words>
  <Application>Microsoft Office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Transfermium nuclei expected from U+U interactions</vt:lpstr>
      <vt:lpstr>Motivation</vt:lpstr>
      <vt:lpstr>Model</vt:lpstr>
      <vt:lpstr>Model</vt:lpstr>
      <vt:lpstr>Презентация PowerPoint</vt:lpstr>
      <vt:lpstr>238U + 238U reaction</vt:lpstr>
      <vt:lpstr>Презентация PowerPoint</vt:lpstr>
      <vt:lpstr>Презентация PowerPoint</vt:lpstr>
      <vt:lpstr>Презентация PowerPoint</vt:lpstr>
      <vt:lpstr>Other projectiles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Transfermium nuclei expected from U+U interactions</dc:title>
  <dc:creator>???????? ?????</dc:creator>
  <cp:lastModifiedBy>Rachkov</cp:lastModifiedBy>
  <cp:revision>93</cp:revision>
  <dcterms:created xsi:type="dcterms:W3CDTF">2024-10-28T07:35:33Z</dcterms:created>
  <dcterms:modified xsi:type="dcterms:W3CDTF">2024-11-28T13:24:13Z</dcterms:modified>
</cp:coreProperties>
</file>