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4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s/slide6.xml" ContentType="application/vnd.openxmlformats-officedocument.presentationml.slide+xml"/>
  <Override PartName="/docProps/custom.xml" ContentType="application/vnd.openxmlformats-officedocument.custom-properties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2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6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Layouts/slideLayout18.xml" ContentType="application/vnd.openxmlformats-officedocument.presentationml.slideLayout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sldMasterIdLst>
    <p:sldMasterId id="2147483648" r:id="rId1"/>
    <p:sldMasterId id="2147483661" r:id="rId2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>
      <p:cViewPr varScale="1">
        <p:scale>
          <a:sx n="74" d="100"/>
          <a:sy n="74" d="100"/>
        </p:scale>
        <p:origin x="-86" y="-115"/>
      </p:cViewPr>
      <p:guideLst>
        <p:guide pos="2160" orient="horz"/>
        <p:guide pos="2880"/>
      </p:guideLst>
    </p:cSldViewPr>
  </p:slideViewPr>
  <p:gridSpacing cx="73736200" cy="7373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theme" Target="theme/theme1.xml"/><Relationship Id="rId4" Type="http://schemas.openxmlformats.org/officeDocument/2006/relationships/theme" Target="theme/theme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presProps" Target="presProps.xml" /><Relationship Id="rId27" Type="http://schemas.openxmlformats.org/officeDocument/2006/relationships/tableStyles" Target="tableStyles.xml" /><Relationship Id="rId28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1F5C096C-2455-491B-A521-A622BC315F5F}" type="slidenum">
              <a:rPr/>
              <a:t/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CC153513-8300-472B-9D5F-8104AD58CD43}" type="slidenum">
              <a:rPr/>
              <a:t/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13DA1A97-6681-4D82-9A1D-5E2A73822C4D}" type="slidenum">
              <a:rPr/>
              <a:t/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 bwMode="auto"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 bwMode="auto"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 bwMode="auto"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 bwMode="auto"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 bwMode="auto"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6C2A510B-AE13-4D96-9881-9B967E2DA59A}" type="slidenum">
              <a:rPr/>
              <a:t/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 bwMode="auto"/>
        <p:txBody>
          <a:bodyPr/>
          <a:lstStyle/>
          <a:p>
            <a:pPr>
              <a:defRPr/>
            </a:pPr>
            <a:fld id="{D0CBB083-C8C1-42D4-9AAD-40DBE967D161}" type="slidenum">
              <a:rPr/>
              <a:t/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 bwMode="auto"/>
        <p:txBody>
          <a:bodyPr/>
          <a:lstStyle/>
          <a:p>
            <a:pPr>
              <a:defRPr/>
            </a:pPr>
            <a:fld id="{02287B7B-2C3D-4F81-AF89-3C2A56FF3DFA}" type="slidenum">
              <a:rPr/>
              <a:t/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 bwMode="auto"/>
        <p:txBody>
          <a:bodyPr/>
          <a:lstStyle/>
          <a:p>
            <a:pPr>
              <a:defRPr/>
            </a:pPr>
            <a:fld id="{64C70606-CA18-4D18-8048-336B73E38EB3}" type="slidenum">
              <a:rPr/>
              <a:t/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 bwMode="auto"/>
        <p:txBody>
          <a:bodyPr/>
          <a:lstStyle/>
          <a:p>
            <a:pPr>
              <a:defRPr/>
            </a:pPr>
            <a:fld id="{95975001-D269-4AAA-97E7-A8F5883AF2D1}" type="slidenum">
              <a:rPr/>
              <a:t/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 bwMode="auto"/>
        <p:txBody>
          <a:bodyPr/>
          <a:lstStyle/>
          <a:p>
            <a:pPr>
              <a:defRPr/>
            </a:pPr>
            <a:fld id="{9888E912-AAA8-42E5-A6E0-FE83BF1A2C80}" type="slidenum">
              <a:rPr/>
              <a:t/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 bwMode="auto"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 bwMode="auto"/>
        <p:txBody>
          <a:bodyPr/>
          <a:lstStyle/>
          <a:p>
            <a:pPr>
              <a:defRPr/>
            </a:pPr>
            <a:fld id="{D04490F5-30F4-4AD7-8E47-85317CF32768}" type="slidenum">
              <a:rPr/>
              <a:t/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 bwMode="auto"/>
        <p:txBody>
          <a:bodyPr/>
          <a:lstStyle/>
          <a:p>
            <a:pPr>
              <a:defRPr/>
            </a:pPr>
            <a:fld id="{CC5D655F-B0B3-485E-ABF0-AA671364EC8D}" type="slidenum">
              <a:rPr/>
              <a:t/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x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F8AB48ED-0240-4A47-A197-413627DEBEED}" type="slidenum">
              <a:rPr/>
              <a:t/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 bwMode="auto"/>
        <p:txBody>
          <a:bodyPr/>
          <a:lstStyle/>
          <a:p>
            <a:pPr>
              <a:defRPr/>
            </a:pPr>
            <a:fld id="{B4A1D87F-A49B-43DC-B36B-F0BE46B8119C}" type="slidenum">
              <a:rPr/>
              <a:t/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 bwMode="auto"/>
        <p:txBody>
          <a:bodyPr/>
          <a:lstStyle/>
          <a:p>
            <a:pPr>
              <a:defRPr/>
            </a:pPr>
            <a:fld id="{FE6504C7-B870-48D7-BD40-48DF53AC79D5}" type="slidenum">
              <a:rPr/>
              <a:t/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verTx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 bwMode="auto"/>
        <p:txBody>
          <a:bodyPr/>
          <a:lstStyle/>
          <a:p>
            <a:pPr>
              <a:defRPr/>
            </a:pPr>
            <a:fld id="{8E0DD6E1-21B5-48CA-AFA4-72EB8B24B893}" type="slidenum">
              <a:rPr/>
              <a:t/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fourObj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 bwMode="auto"/>
        <p:txBody>
          <a:bodyPr/>
          <a:lstStyle/>
          <a:p>
            <a:pPr>
              <a:defRPr/>
            </a:pPr>
            <a:fld id="{7C289A1B-B1B4-417A-BAD5-5D74396514E6}" type="slidenum">
              <a:rPr/>
              <a:t/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 bwMode="auto"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 bwMode="auto"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 bwMode="auto"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 bwMode="auto"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 bwMode="auto"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3000"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 bwMode="auto"/>
        <p:txBody>
          <a:bodyPr/>
          <a:lstStyle/>
          <a:p>
            <a:pPr>
              <a:defRPr/>
            </a:pPr>
            <a:fld id="{55800F13-B033-4891-AAA1-3F0E9CD7292C}" type="slidenum">
              <a:rPr/>
              <a:t/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E0034399-A64B-4468-80FC-5B1DA970BCD6}" type="slidenum">
              <a:rPr/>
              <a:t/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B7DEFEE1-6551-4B3D-991B-186CF942834B}" type="slidenum">
              <a:rPr/>
              <a:t/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81C093D9-C16C-4092-8110-958FF88840D8}" type="slidenum">
              <a:rPr/>
              <a:t/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Only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 bwMode="auto">
          <a:xfrm>
            <a:off x="457200" y="273600"/>
            <a:ext cx="82292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25285B7F-25E8-4AF3-A0F2-CDB380BDCACC}" type="slidenum">
              <a:rPr/>
              <a:t/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AndObj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 bwMode="auto"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 bwMode="auto"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7CCA0B70-F31E-4698-8963-11D74BE82D68}" type="slidenum">
              <a:rPr/>
              <a:t/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AndTwoObj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 bwMode="auto"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6576AE8A-D77B-4575-9FBC-7C0375B2874B}" type="slidenum">
              <a:rPr/>
              <a:t/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OverTx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 bwMode="auto">
          <a:xfrm>
            <a:off x="457200" y="221040"/>
            <a:ext cx="82292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 bwMode="auto"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 bwMode="auto"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 bwMode="auto"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Footer</a:t>
            </a:r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3E220478-DE53-442C-BF36-D890C51901FD}" type="slidenum">
              <a:rPr/>
              <a:t/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/Relationships>
</file>

<file path=ppt/slideMasters/_rels/slideMaster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ftr" idx="1"/>
          </p:nvPr>
        </p:nvSpPr>
        <p:spPr bwMode="auto">
          <a:xfrm>
            <a:off x="3029040" y="6356520"/>
            <a:ext cx="3084120" cy="36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ldNum" idx="2"/>
          </p:nvPr>
        </p:nvSpPr>
        <p:spPr bwMode="auto">
          <a:xfrm>
            <a:off x="6458039" y="6356520"/>
            <a:ext cx="2055240" cy="36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lnSpc>
                <a:spcPct val="100000"/>
              </a:lnSpc>
              <a:buNone/>
              <a:def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>
              <a:lnSpc>
                <a:spcPct val="100000"/>
              </a:lnSpc>
              <a:buNone/>
              <a:defRPr/>
            </a:pPr>
            <a:fld id="{4C65560E-913C-498A-837A-B501573FDA82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/>
            </a:fld>
            <a:endParaRPr lang="ru-RU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3"/>
          </p:nvPr>
        </p:nvSpPr>
        <p:spPr bwMode="auto">
          <a:xfrm>
            <a:off x="628560" y="6356520"/>
            <a:ext cx="2055240" cy="36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pPr>
              <a:defRPr/>
            </a:pPr>
            <a:r>
              <a:rPr lang="ru-RU" sz="1400" b="0" strike="noStrike" spc="-1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 bwMode="auto">
          <a:xfrm>
            <a:off x="3029040" y="6356520"/>
            <a:ext cx="3084120" cy="36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 algn="ctr">
              <a:lnSpc>
                <a:spcPct val="100000"/>
              </a:lnSpc>
              <a:buNone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&lt;нижний колонтитул&gt;</a:t>
            </a:r>
            <a:endParaRPr lang="ru-RU" sz="1400" b="0" strike="noStrike" spc="-1">
              <a:latin typeface="Times New Roman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 bwMode="auto">
          <a:xfrm>
            <a:off x="6458039" y="6356520"/>
            <a:ext cx="2055240" cy="36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lnSpc>
                <a:spcPct val="100000"/>
              </a:lnSpc>
              <a:buNone/>
              <a:def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defRPr>
            </a:lvl1pPr>
          </a:lstStyle>
          <a:p>
            <a:pPr>
              <a:lnSpc>
                <a:spcPct val="100000"/>
              </a:lnSpc>
              <a:buNone/>
              <a:defRPr/>
            </a:pPr>
            <a:fld id="{C5ADEB10-35A8-4EE9-8307-78CD41357439}" type="slidenum">
              <a:rPr lang="ru-RU" sz="24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/>
            </a:fld>
            <a:endParaRPr lang="ru-RU" sz="24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 bwMode="auto">
          <a:xfrm>
            <a:off x="628560" y="6356520"/>
            <a:ext cx="2055240" cy="3628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pPr>
              <a:defRPr/>
            </a:pPr>
            <a:r>
              <a:rPr lang="ru-RU" sz="1400" b="0" strike="noStrike" spc="-1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 bwMode="auto"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  <a:endParaRPr/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 bwMode="auto"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edu.jinr.ru/jinr/flnr.php" TargetMode="External"/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6" Type="http://schemas.openxmlformats.org/officeDocument/2006/relationships/image" Target="../media/image4.jp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2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23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16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7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8.png"/><Relationship Id="rId3" Type="http://schemas.openxmlformats.org/officeDocument/2006/relationships/image" Target="../media/image16.png"/><Relationship Id="rId4" Type="http://schemas.openxmlformats.org/officeDocument/2006/relationships/image" Target="../media/image29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g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7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8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9.pn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bg>
      <p:bgPr shadeToTitle="0">
        <a:solidFill>
          <a:srgbClr val="EDEDED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8" name="TextBox 3"/>
          <p:cNvSpPr/>
          <p:nvPr/>
        </p:nvSpPr>
        <p:spPr bwMode="auto">
          <a:xfrm>
            <a:off x="394200" y="427680"/>
            <a:ext cx="8664120" cy="1660539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Synthesis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Decay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Properties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Ds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Isotopes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(Z=110)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defRPr/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in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40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Ar 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b="1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48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Ca 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Induced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Reactions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defRPr/>
            </a:pP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defRPr/>
            </a:pP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Maksim</a:t>
            </a: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Shumeiko</a:t>
            </a: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defRPr/>
            </a:pPr>
            <a:endParaRPr lang="ru-RU" sz="16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defRPr/>
            </a:pPr>
            <a:r>
              <a:rPr lang="ru-RU" sz="1800" b="0" u="sng" strike="noStrike" spc="-1">
                <a:solidFill>
                  <a:srgbClr val="0563C1"/>
                </a:solidFill>
                <a:latin typeface="Times New Roman"/>
                <a:ea typeface="Times New Roman"/>
                <a:hlinkClick r:id="rId2" tooltip="https://edu.jinr.ru/jinr/flnr.php"/>
              </a:rPr>
              <a:t>JINR</a:t>
            </a:r>
            <a:r>
              <a:rPr lang="ru-RU" sz="1800" b="0" u="sng" strike="noStrike" spc="-1">
                <a:solidFill>
                  <a:srgbClr val="0563C1"/>
                </a:solidFill>
                <a:latin typeface="Times New Roman"/>
                <a:ea typeface="Times New Roman"/>
                <a:hlinkClick r:id="rId2" tooltip="https://edu.jinr.ru/jinr/flnr.php"/>
              </a:rPr>
              <a:t> </a:t>
            </a:r>
            <a:r>
              <a:rPr lang="ru-RU" sz="1800" b="0" u="sng" strike="noStrike" spc="-1">
                <a:solidFill>
                  <a:srgbClr val="0563C1"/>
                </a:solidFill>
                <a:latin typeface="Times New Roman"/>
                <a:ea typeface="Times New Roman"/>
                <a:hlinkClick r:id="rId2" tooltip="https://edu.jinr.ru/jinr/flnr.php"/>
              </a:rPr>
              <a:t>Flerov</a:t>
            </a:r>
            <a:r>
              <a:rPr lang="ru-RU" sz="1800" b="0" u="sng" strike="noStrike" spc="-1">
                <a:solidFill>
                  <a:srgbClr val="0563C1"/>
                </a:solidFill>
                <a:latin typeface="Times New Roman"/>
                <a:ea typeface="Times New Roman"/>
                <a:hlinkClick r:id="rId2" tooltip="https://edu.jinr.ru/jinr/flnr.php"/>
              </a:rPr>
              <a:t> </a:t>
            </a:r>
            <a:r>
              <a:rPr lang="ru-RU" sz="1800" b="0" u="sng" strike="noStrike" spc="-1">
                <a:solidFill>
                  <a:srgbClr val="0563C1"/>
                </a:solidFill>
                <a:latin typeface="Times New Roman"/>
                <a:ea typeface="Times New Roman"/>
                <a:hlinkClick r:id="rId2" tooltip="https://edu.jinr.ru/jinr/flnr.php"/>
              </a:rPr>
              <a:t>Laboratory</a:t>
            </a:r>
            <a:r>
              <a:rPr lang="ru-RU" sz="1800" b="0" u="sng" strike="noStrike" spc="-1">
                <a:solidFill>
                  <a:srgbClr val="0563C1"/>
                </a:solidFill>
                <a:latin typeface="Times New Roman"/>
                <a:ea typeface="Times New Roman"/>
                <a:hlinkClick r:id="rId2" tooltip="https://edu.jinr.ru/jinr/flnr.php"/>
              </a:rPr>
              <a:t> </a:t>
            </a:r>
            <a:r>
              <a:rPr lang="ru-RU" sz="1800" b="0" u="sng" strike="noStrike" spc="-1">
                <a:solidFill>
                  <a:srgbClr val="0563C1"/>
                </a:solidFill>
                <a:latin typeface="Times New Roman"/>
                <a:ea typeface="Times New Roman"/>
                <a:hlinkClick r:id="rId2" tooltip="https://edu.jinr.ru/jinr/flnr.php"/>
              </a:rPr>
              <a:t>of</a:t>
            </a:r>
            <a:r>
              <a:rPr lang="ru-RU" sz="1800" b="0" u="sng" strike="noStrike" spc="-1">
                <a:solidFill>
                  <a:srgbClr val="0563C1"/>
                </a:solidFill>
                <a:latin typeface="Times New Roman"/>
                <a:ea typeface="Times New Roman"/>
                <a:hlinkClick r:id="rId2" tooltip="https://edu.jinr.ru/jinr/flnr.php"/>
              </a:rPr>
              <a:t> </a:t>
            </a:r>
            <a:r>
              <a:rPr lang="ru-RU" sz="1800" b="0" u="sng" strike="noStrike" spc="-1">
                <a:solidFill>
                  <a:srgbClr val="0563C1"/>
                </a:solidFill>
                <a:latin typeface="Times New Roman"/>
                <a:ea typeface="Times New Roman"/>
                <a:hlinkClick r:id="rId2" tooltip="https://edu.jinr.ru/jinr/flnr.php"/>
              </a:rPr>
              <a:t>Nuclear</a:t>
            </a:r>
            <a:r>
              <a:rPr lang="ru-RU" sz="1800" b="0" u="sng" strike="noStrike" spc="-1">
                <a:solidFill>
                  <a:srgbClr val="0563C1"/>
                </a:solidFill>
                <a:latin typeface="Times New Roman"/>
                <a:ea typeface="Times New Roman"/>
                <a:hlinkClick r:id="rId2" tooltip="https://edu.jinr.ru/jinr/flnr.php"/>
              </a:rPr>
              <a:t> </a:t>
            </a:r>
            <a:r>
              <a:rPr lang="ru-RU" sz="1800" b="0" u="sng" strike="noStrike" spc="-1">
                <a:solidFill>
                  <a:srgbClr val="0563C1"/>
                </a:solidFill>
                <a:latin typeface="Times New Roman"/>
                <a:ea typeface="Times New Roman"/>
                <a:hlinkClick r:id="rId2" tooltip="https://edu.jinr.ru/jinr/flnr.php"/>
              </a:rPr>
              <a:t>Reactions</a:t>
            </a:r>
            <a:r>
              <a:rPr lang="ru-RU" sz="1800" b="0" u="sng" strike="noStrike" spc="-1">
                <a:solidFill>
                  <a:srgbClr val="0563C1"/>
                </a:solidFill>
                <a:latin typeface="Times New Roman"/>
                <a:ea typeface="Times New Roman"/>
                <a:hlinkClick r:id="rId2" tooltip="https://edu.jinr.ru/jinr/flnr.php"/>
              </a:rPr>
              <a:t>, </a:t>
            </a:r>
            <a:r>
              <a:rPr lang="en-US" sz="1800" b="0" strike="noStrike" spc="-1">
                <a:solidFill>
                  <a:srgbClr val="000000"/>
                </a:solidFill>
                <a:latin typeface="Arial"/>
                <a:ea typeface="Arial"/>
              </a:rPr>
              <a:t>Russia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89" name="Picture 2" descr="http://fls2.jinr.ru/flnr/dimg/flerovlab_big.jpg"/>
          <p:cNvPicPr/>
          <p:nvPr/>
        </p:nvPicPr>
        <p:blipFill>
          <a:blip r:embed="rId3"/>
          <a:stretch/>
        </p:blipFill>
        <p:spPr bwMode="auto">
          <a:xfrm>
            <a:off x="251640" y="3213000"/>
            <a:ext cx="3024000" cy="2014200"/>
          </a:xfrm>
          <a:prstGeom prst="rect">
            <a:avLst/>
          </a:prstGeom>
          <a:ln w="0">
            <a:noFill/>
          </a:ln>
        </p:spPr>
      </p:pic>
      <p:pic>
        <p:nvPicPr>
          <p:cNvPr id="90" name="Рисунок 5" descr="IMG_20180830_105558.jpg"/>
          <p:cNvPicPr/>
          <p:nvPr/>
        </p:nvPicPr>
        <p:blipFill>
          <a:blip r:embed="rId4"/>
          <a:stretch/>
        </p:blipFill>
        <p:spPr bwMode="auto">
          <a:xfrm>
            <a:off x="2763720" y="2484360"/>
            <a:ext cx="2685960" cy="2014200"/>
          </a:xfrm>
          <a:prstGeom prst="rect">
            <a:avLst/>
          </a:prstGeom>
          <a:ln w="0">
            <a:noFill/>
          </a:ln>
        </p:spPr>
      </p:pic>
      <p:pic>
        <p:nvPicPr>
          <p:cNvPr id="91" name="Рисунок 6" descr="IMG_1079.jpg"/>
          <p:cNvPicPr/>
          <p:nvPr/>
        </p:nvPicPr>
        <p:blipFill>
          <a:blip r:embed="rId5"/>
          <a:stretch/>
        </p:blipFill>
        <p:spPr bwMode="auto">
          <a:xfrm>
            <a:off x="5307120" y="2349000"/>
            <a:ext cx="3295440" cy="1942200"/>
          </a:xfrm>
          <a:prstGeom prst="rect">
            <a:avLst/>
          </a:prstGeom>
          <a:ln w="0">
            <a:noFill/>
          </a:ln>
        </p:spPr>
      </p:pic>
      <p:sp>
        <p:nvSpPr>
          <p:cNvPr id="92" name="TextBox 8"/>
          <p:cNvSpPr/>
          <p:nvPr/>
        </p:nvSpPr>
        <p:spPr bwMode="auto">
          <a:xfrm>
            <a:off x="7726680" y="2073960"/>
            <a:ext cx="98604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Arial"/>
              </a:rPr>
              <a:t>DC280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93" name="TextBox 9"/>
          <p:cNvSpPr/>
          <p:nvPr/>
        </p:nvSpPr>
        <p:spPr bwMode="auto">
          <a:xfrm>
            <a:off x="3480120" y="6328800"/>
            <a:ext cx="110448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Arial"/>
              </a:rPr>
              <a:t>DGFRS-2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94" name="TextBox 11"/>
          <p:cNvSpPr/>
          <p:nvPr/>
        </p:nvSpPr>
        <p:spPr bwMode="auto">
          <a:xfrm>
            <a:off x="169560" y="5688360"/>
            <a:ext cx="4418640" cy="699959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  <a:defRPr/>
            </a:pPr>
            <a:r>
              <a:rPr sz="1400" b="1" i="1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International Conference «50 Years of Cold Fusion»</a:t>
            </a:r>
            <a:r>
              <a:rPr lang="ru-RU" sz="1400" b="0" i="1" strike="noStrike" spc="0">
                <a:latin typeface="Arial"/>
              </a:rPr>
              <a:t> </a:t>
            </a:r>
            <a:endParaRPr sz="1400" b="0" i="1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defRPr/>
            </a:pPr>
            <a:endParaRPr lang="ru-RU" sz="12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defRPr/>
            </a:pP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Yerevan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Armenia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2024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95" name="Рисунок 6" descr="z2.bmp"/>
          <p:cNvPicPr/>
          <p:nvPr/>
        </p:nvPicPr>
        <p:blipFill>
          <a:blip r:embed="rId6"/>
          <a:srcRect l="0" t="0" r="17180" b="0"/>
          <a:stretch/>
        </p:blipFill>
        <p:spPr bwMode="auto">
          <a:xfrm>
            <a:off x="4723920" y="4014360"/>
            <a:ext cx="3898080" cy="26478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9" name="Рисунок 12" descr="z3.bmp"/>
          <p:cNvPicPr/>
          <p:nvPr/>
        </p:nvPicPr>
        <p:blipFill>
          <a:blip r:embed="rId2"/>
          <a:srcRect l="8572" t="6103" r="11418" b="6128"/>
          <a:stretch/>
        </p:blipFill>
        <p:spPr bwMode="auto">
          <a:xfrm>
            <a:off x="1589400" y="965160"/>
            <a:ext cx="5644440" cy="4333680"/>
          </a:xfrm>
          <a:prstGeom prst="rect">
            <a:avLst/>
          </a:prstGeom>
          <a:ln w="0">
            <a:noFill/>
          </a:ln>
        </p:spPr>
      </p:pic>
      <p:sp>
        <p:nvSpPr>
          <p:cNvPr id="160" name="TextBox 1"/>
          <p:cNvSpPr/>
          <p:nvPr/>
        </p:nvSpPr>
        <p:spPr bwMode="auto">
          <a:xfrm>
            <a:off x="937800" y="5301360"/>
            <a:ext cx="7794360" cy="13683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Spontaneous-fission half-lives for even-even nuclei with </a:t>
            </a:r>
            <a:r>
              <a:rPr lang="en-US" sz="14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Z</a:t>
            </a: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= 100 – 108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4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N</a:t>
            </a: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&lt; 160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(</a:t>
            </a: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open symbols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) </a:t>
            </a: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with </a:t>
            </a:r>
            <a:r>
              <a:rPr lang="en-US" sz="14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Z</a:t>
            </a: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= 104 – 114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4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N</a:t>
            </a: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&gt; 160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(</a:t>
            </a: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closed symbols – </a:t>
            </a:r>
            <a:r>
              <a:rPr lang="en-US" sz="1400" b="1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48</a:t>
            </a: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Ca-induced reactions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The area of half-lives of even-even isotopes with </a:t>
            </a:r>
            <a:r>
              <a:rPr lang="en-US" sz="14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Z</a:t>
            </a: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=104−110, </a:t>
            </a:r>
            <a:r>
              <a:rPr lang="en-US" sz="14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N</a:t>
            </a: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=160–164 and </a:t>
            </a:r>
            <a:r>
              <a:rPr lang="en-US" sz="14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Z</a:t>
            </a: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=110–114, </a:t>
            </a:r>
            <a:r>
              <a:rPr lang="en-US" sz="14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N</a:t>
            </a: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=164–177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predicted by Z. Łojewski and A. Staszczak (1999) is highlighted in </a:t>
            </a:r>
            <a:r>
              <a:rPr lang="en-US" sz="1400" b="1" strike="noStrike" spc="-1">
                <a:solidFill>
                  <a:srgbClr val="5B9BD5"/>
                </a:solidFill>
                <a:latin typeface="Times New Roman"/>
                <a:ea typeface="Times New Roman"/>
              </a:rPr>
              <a:t>light blue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Good agreement with predictions by Rogov, Adamian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Antonenko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61" name="Овал 4"/>
          <p:cNvSpPr/>
          <p:nvPr/>
        </p:nvSpPr>
        <p:spPr bwMode="auto">
          <a:xfrm>
            <a:off x="4966920" y="4327200"/>
            <a:ext cx="249840" cy="2498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2" name="Овал 7"/>
          <p:cNvSpPr/>
          <p:nvPr/>
        </p:nvSpPr>
        <p:spPr bwMode="auto">
          <a:xfrm>
            <a:off x="4273560" y="3198240"/>
            <a:ext cx="249840" cy="2498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3" name="TextBox 15"/>
          <p:cNvSpPr/>
          <p:nvPr/>
        </p:nvSpPr>
        <p:spPr bwMode="auto">
          <a:xfrm>
            <a:off x="180000" y="130680"/>
            <a:ext cx="8363880" cy="1004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2000" b="1" strike="noStrike" spc="-1">
                <a:solidFill>
                  <a:srgbClr val="FF0000"/>
                </a:solidFill>
                <a:latin typeface="Calibri"/>
                <a:ea typeface="Arial"/>
              </a:rPr>
              <a:t>Identification: </a:t>
            </a:r>
            <a:r>
              <a:rPr lang="en-US" sz="2000" b="1" strike="noStrike" spc="-1">
                <a:solidFill>
                  <a:srgbClr val="0000FF"/>
                </a:solidFill>
                <a:latin typeface="Calibri"/>
                <a:ea typeface="Arial"/>
              </a:rPr>
              <a:t> 13</a:t>
            </a:r>
            <a:r>
              <a:rPr lang="ru-RU" sz="2000" b="1" strike="noStrike" spc="-1">
                <a:solidFill>
                  <a:srgbClr val="0000FF"/>
                </a:solidFill>
                <a:latin typeface="Calibri"/>
                <a:ea typeface="Arial"/>
              </a:rPr>
              <a:t> </a:t>
            </a:r>
            <a:r>
              <a:rPr lang="en-US" sz="2000" b="1" strike="noStrike" spc="-1">
                <a:solidFill>
                  <a:srgbClr val="0000FF"/>
                </a:solidFill>
                <a:latin typeface="Calibri"/>
                <a:ea typeface="Arial"/>
              </a:rPr>
              <a:t>decay chains (ER-SF and ER-</a:t>
            </a:r>
            <a:r>
              <a:rPr lang="en-US" sz="2000" b="1" strike="noStrike" spc="-1">
                <a:solidFill>
                  <a:srgbClr val="0000FF"/>
                </a:solidFill>
                <a:latin typeface="Symbol"/>
                <a:ea typeface="Arial"/>
              </a:rPr>
              <a:t>a</a:t>
            </a:r>
            <a:r>
              <a:rPr lang="en-US" sz="2000" b="1" strike="noStrike" spc="-1">
                <a:solidFill>
                  <a:srgbClr val="0000FF"/>
                </a:solidFill>
                <a:latin typeface="Calibri"/>
                <a:ea typeface="Arial"/>
              </a:rPr>
              <a:t>-</a:t>
            </a:r>
            <a:r>
              <a:rPr lang="en-US" sz="2000" b="1" strike="noStrike" spc="-1">
                <a:solidFill>
                  <a:srgbClr val="0000FF"/>
                </a:solidFill>
                <a:latin typeface="Symbol"/>
                <a:ea typeface="Arial"/>
              </a:rPr>
              <a:t>a</a:t>
            </a:r>
            <a:r>
              <a:rPr lang="en-US" sz="2000" b="1" strike="noStrike" spc="-1">
                <a:solidFill>
                  <a:srgbClr val="0000FF"/>
                </a:solidFill>
                <a:latin typeface="Calibri"/>
                <a:ea typeface="Arial"/>
              </a:rPr>
              <a:t>-SF)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defRPr/>
            </a:pPr>
            <a:r>
              <a:rPr lang="en-US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Systematics of half-lives for spontaneously fissioning nuclei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0" name="Рисунок 15" descr="z4.bmp"/>
          <p:cNvPicPr/>
          <p:nvPr/>
        </p:nvPicPr>
        <p:blipFill>
          <a:blip r:embed="rId2"/>
          <a:stretch/>
        </p:blipFill>
        <p:spPr bwMode="auto">
          <a:xfrm>
            <a:off x="2699640" y="128520"/>
            <a:ext cx="5598000" cy="6538680"/>
          </a:xfrm>
          <a:prstGeom prst="rect">
            <a:avLst/>
          </a:prstGeom>
          <a:ln w="0">
            <a:noFill/>
          </a:ln>
        </p:spPr>
      </p:pic>
      <p:sp>
        <p:nvSpPr>
          <p:cNvPr id="141" name="TextBox 20"/>
          <p:cNvSpPr/>
          <p:nvPr/>
        </p:nvSpPr>
        <p:spPr bwMode="auto">
          <a:xfrm>
            <a:off x="528840" y="980640"/>
            <a:ext cx="1596960" cy="4708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800" b="1" i="1" strike="noStrike" spc="-1">
                <a:solidFill>
                  <a:srgbClr val="FF0000"/>
                </a:solidFill>
                <a:latin typeface="Arial"/>
                <a:ea typeface="Arial"/>
              </a:rPr>
              <a:t>E</a:t>
            </a:r>
            <a:r>
              <a:rPr lang="en-US" sz="2200" b="1" strike="noStrike" spc="-1" baseline="-25000">
                <a:solidFill>
                  <a:srgbClr val="FF0000"/>
                </a:solidFill>
                <a:latin typeface="Arial"/>
                <a:ea typeface="Arial"/>
              </a:rPr>
              <a:t>1</a:t>
            </a:r>
            <a:r>
              <a:rPr lang="en-US" sz="1800" b="1" strike="noStrike" spc="-1">
                <a:solidFill>
                  <a:srgbClr val="FF0000"/>
                </a:solidFill>
                <a:latin typeface="Arial"/>
                <a:ea typeface="Arial"/>
              </a:rPr>
              <a:t> = 2</a:t>
            </a:r>
            <a:r>
              <a:rPr lang="ru-RU" sz="1800" b="1" strike="noStrike" spc="-1">
                <a:solidFill>
                  <a:srgbClr val="FF0000"/>
                </a:solidFill>
                <a:latin typeface="Arial"/>
                <a:ea typeface="Arial"/>
              </a:rPr>
              <a:t>5</a:t>
            </a:r>
            <a:r>
              <a:rPr lang="en-US" sz="1800" b="1" strike="noStrike" spc="-1">
                <a:solidFill>
                  <a:srgbClr val="FF0000"/>
                </a:solidFill>
                <a:latin typeface="Arial"/>
                <a:ea typeface="Arial"/>
              </a:rPr>
              <a:t>1 MeV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42" name="TextBox 21"/>
          <p:cNvSpPr/>
          <p:nvPr/>
        </p:nvSpPr>
        <p:spPr bwMode="auto">
          <a:xfrm>
            <a:off x="598320" y="2771640"/>
            <a:ext cx="1597320" cy="4708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800" b="1" i="1" strike="noStrike" spc="-1">
                <a:solidFill>
                  <a:srgbClr val="FF0000"/>
                </a:solidFill>
                <a:latin typeface="Arial"/>
                <a:ea typeface="Arial"/>
              </a:rPr>
              <a:t>E</a:t>
            </a:r>
            <a:r>
              <a:rPr lang="ru-RU" sz="2200" b="1" strike="noStrike" spc="-1" baseline="-25000">
                <a:solidFill>
                  <a:srgbClr val="FF0000"/>
                </a:solidFill>
                <a:latin typeface="Arial"/>
                <a:ea typeface="Arial"/>
              </a:rPr>
              <a:t>2</a:t>
            </a:r>
            <a:r>
              <a:rPr lang="en-US" sz="1800" b="1" strike="noStrike" spc="-1">
                <a:solidFill>
                  <a:srgbClr val="FF0000"/>
                </a:solidFill>
                <a:latin typeface="Arial"/>
                <a:ea typeface="Arial"/>
              </a:rPr>
              <a:t> = 2</a:t>
            </a:r>
            <a:r>
              <a:rPr lang="ru-RU" sz="1800" b="1" strike="noStrike" spc="-1">
                <a:solidFill>
                  <a:srgbClr val="FF0000"/>
                </a:solidFill>
                <a:latin typeface="Arial"/>
                <a:ea typeface="Arial"/>
              </a:rPr>
              <a:t>57</a:t>
            </a:r>
            <a:r>
              <a:rPr lang="en-US" sz="1800" b="1" strike="noStrike" spc="-1">
                <a:solidFill>
                  <a:srgbClr val="FF0000"/>
                </a:solidFill>
                <a:latin typeface="Arial"/>
                <a:ea typeface="Arial"/>
              </a:rPr>
              <a:t> MeV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43" name="TextBox 22"/>
          <p:cNvSpPr/>
          <p:nvPr/>
        </p:nvSpPr>
        <p:spPr bwMode="auto">
          <a:xfrm>
            <a:off x="258480" y="54360"/>
            <a:ext cx="251172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1800" b="1" strike="noStrike" spc="-1">
                <a:solidFill>
                  <a:srgbClr val="FF0000"/>
                </a:solidFill>
                <a:latin typeface="Times New Roman"/>
                <a:ea typeface="Arial"/>
              </a:rPr>
              <a:t>6 decay chains </a:t>
            </a:r>
            <a:r>
              <a:rPr lang="ru-RU" sz="1800" b="1" strike="noStrike" spc="-1" baseline="30000">
                <a:solidFill>
                  <a:srgbClr val="FF0000"/>
                </a:solidFill>
                <a:latin typeface="Times New Roman"/>
                <a:ea typeface="Arial"/>
              </a:rPr>
              <a:t>275</a:t>
            </a:r>
            <a:r>
              <a:rPr lang="en-US" sz="1800" b="1" strike="noStrike" spc="-1">
                <a:solidFill>
                  <a:srgbClr val="FF0000"/>
                </a:solidFill>
                <a:latin typeface="Times New Roman"/>
                <a:ea typeface="Arial"/>
              </a:rPr>
              <a:t>Ds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defRPr/>
            </a:pPr>
            <a:r>
              <a:rPr lang="en-US" sz="1800" b="1" strike="noStrike" spc="-1">
                <a:solidFill>
                  <a:srgbClr val="FF0000"/>
                </a:solidFill>
                <a:latin typeface="Times New Roman"/>
                <a:ea typeface="Arial"/>
              </a:rPr>
              <a:t>5n channel</a:t>
            </a:r>
            <a:endParaRPr lang="ru-RU" sz="1800" b="0" strike="noStrike" spc="-1">
              <a:latin typeface="Arial"/>
            </a:endParaRPr>
          </a:p>
        </p:txBody>
      </p:sp>
      <p:grpSp>
        <p:nvGrpSpPr>
          <p:cNvPr id="144" name="Группа 1"/>
          <p:cNvGrpSpPr/>
          <p:nvPr/>
        </p:nvGrpSpPr>
        <p:grpSpPr bwMode="auto">
          <a:xfrm>
            <a:off x="1835640" y="1052640"/>
            <a:ext cx="3528360" cy="936360"/>
            <a:chOff x="1835640" y="1052640"/>
            <a:chExt cx="3528360" cy="936360"/>
          </a:xfrm>
        </p:grpSpPr>
        <p:sp>
          <p:nvSpPr>
            <p:cNvPr id="145" name="Прямая соединительная линия 1"/>
            <p:cNvSpPr/>
            <p:nvPr/>
          </p:nvSpPr>
          <p:spPr bwMode="auto">
            <a:xfrm>
              <a:off x="1835640" y="1988640"/>
              <a:ext cx="2321280" cy="3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46" name="Прямая соединительная линия 2"/>
            <p:cNvSpPr/>
            <p:nvPr/>
          </p:nvSpPr>
          <p:spPr bwMode="auto">
            <a:xfrm flipV="1">
              <a:off x="4156920" y="1052640"/>
              <a:ext cx="1207080" cy="936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47" name="TextBox 23"/>
          <p:cNvSpPr/>
          <p:nvPr/>
        </p:nvSpPr>
        <p:spPr bwMode="auto">
          <a:xfrm>
            <a:off x="587160" y="686520"/>
            <a:ext cx="232704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600" b="1" strike="noStrike" spc="-1" baseline="30000">
                <a:solidFill>
                  <a:srgbClr val="006600"/>
                </a:solidFill>
                <a:latin typeface="Arial"/>
                <a:ea typeface="Arial"/>
              </a:rPr>
              <a:t>232</a:t>
            </a:r>
            <a:r>
              <a:rPr lang="en-US" sz="1600" b="1" strike="noStrike" spc="-1">
                <a:solidFill>
                  <a:srgbClr val="006600"/>
                </a:solidFill>
                <a:latin typeface="Arial"/>
                <a:ea typeface="Arial"/>
              </a:rPr>
              <a:t>Th</a:t>
            </a:r>
            <a:r>
              <a:rPr lang="ru-RU" sz="1600" b="1" strike="noStrike" spc="-1">
                <a:solidFill>
                  <a:srgbClr val="006600"/>
                </a:solidFill>
                <a:latin typeface="Arial"/>
                <a:ea typeface="Arial"/>
              </a:rPr>
              <a:t>(</a:t>
            </a:r>
            <a:r>
              <a:rPr lang="en-US" sz="1600" b="1" strike="noStrike" spc="-1" baseline="30000">
                <a:solidFill>
                  <a:srgbClr val="006600"/>
                </a:solidFill>
                <a:latin typeface="Arial"/>
                <a:ea typeface="Arial"/>
              </a:rPr>
              <a:t>48</a:t>
            </a:r>
            <a:r>
              <a:rPr lang="en-US" sz="1600" b="1" strike="noStrike" spc="-1">
                <a:solidFill>
                  <a:srgbClr val="006600"/>
                </a:solidFill>
                <a:latin typeface="Arial"/>
                <a:ea typeface="Arial"/>
              </a:rPr>
              <a:t>Ca</a:t>
            </a:r>
            <a:r>
              <a:rPr lang="ru-RU" sz="1600" b="1" strike="noStrike" spc="-1">
                <a:solidFill>
                  <a:srgbClr val="006600"/>
                </a:solidFill>
                <a:latin typeface="Arial"/>
                <a:ea typeface="Arial"/>
              </a:rPr>
              <a:t>, </a:t>
            </a:r>
            <a:r>
              <a:rPr lang="en-US" sz="1600" b="1" strike="noStrike" spc="-1">
                <a:solidFill>
                  <a:srgbClr val="006600"/>
                </a:solidFill>
                <a:latin typeface="Arial"/>
                <a:ea typeface="Arial"/>
              </a:rPr>
              <a:t>5n)</a:t>
            </a:r>
            <a:r>
              <a:rPr lang="en-US" sz="1600" b="1" strike="noStrike" spc="-1" baseline="30000">
                <a:solidFill>
                  <a:srgbClr val="006600"/>
                </a:solidFill>
                <a:latin typeface="Arial"/>
                <a:ea typeface="Arial"/>
              </a:rPr>
              <a:t>275</a:t>
            </a:r>
            <a:r>
              <a:rPr lang="en-US" sz="1600" b="1" strike="noStrike" spc="-1">
                <a:solidFill>
                  <a:srgbClr val="006600"/>
                </a:solidFill>
                <a:latin typeface="Arial"/>
                <a:ea typeface="Arial"/>
              </a:rPr>
              <a:t>Ds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auto">
          <a:xfrm>
            <a:off x="6205517" y="5425479"/>
            <a:ext cx="211089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400" b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G. G. </a:t>
            </a:r>
            <a:r>
              <a:rPr lang="de-DE" sz="1400" b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Adamian</a:t>
            </a:r>
            <a:r>
              <a:rPr lang="de-DE" sz="1400" b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, I. S. </a:t>
            </a:r>
            <a:r>
              <a:rPr lang="de-DE" sz="1400" b="1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Rogov</a:t>
            </a:r>
            <a:endParaRPr lang="ru-RU" sz="1400" b="1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51652" y="1556792"/>
            <a:ext cx="8812835" cy="3890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 bwMode="auto">
          <a:xfrm>
            <a:off x="2483768" y="652626"/>
            <a:ext cx="39604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200" b="1">
                <a:solidFill>
                  <a:srgbClr val="0000FF"/>
                </a:solidFill>
                <a:latin typeface="+mn-lt"/>
              </a:rPr>
              <a:t>Level structure of odd-</a:t>
            </a:r>
            <a:r>
              <a:rPr lang="en-US" sz="2200" b="1" i="1">
                <a:solidFill>
                  <a:srgbClr val="0000FF"/>
                </a:solidFill>
                <a:latin typeface="+mn-lt"/>
              </a:rPr>
              <a:t>N</a:t>
            </a:r>
            <a:r>
              <a:rPr lang="en-US" sz="2200" b="1">
                <a:solidFill>
                  <a:srgbClr val="0000FF"/>
                </a:solidFill>
                <a:latin typeface="+mn-lt"/>
              </a:rPr>
              <a:t> nuclei</a:t>
            </a:r>
            <a:endParaRPr lang="en-US" sz="2200" b="1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5796136" y="2636912"/>
            <a:ext cx="3240360" cy="3168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4" name="Picture 2"/>
          <p:cNvPicPr/>
          <p:nvPr/>
        </p:nvPicPr>
        <p:blipFill>
          <a:blip r:embed="rId2"/>
          <a:stretch/>
        </p:blipFill>
        <p:spPr bwMode="auto">
          <a:xfrm>
            <a:off x="492480" y="980640"/>
            <a:ext cx="8157240" cy="4020120"/>
          </a:xfrm>
          <a:prstGeom prst="rect">
            <a:avLst/>
          </a:prstGeom>
          <a:ln w="9525">
            <a:noFill/>
          </a:ln>
        </p:spPr>
      </p:pic>
      <p:sp>
        <p:nvSpPr>
          <p:cNvPr id="165" name="TextBox 2"/>
          <p:cNvSpPr/>
          <p:nvPr/>
        </p:nvSpPr>
        <p:spPr bwMode="auto">
          <a:xfrm>
            <a:off x="683640" y="260640"/>
            <a:ext cx="820260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2000" b="1" strike="noStrike" spc="-1">
                <a:solidFill>
                  <a:srgbClr val="0000FF"/>
                </a:solidFill>
                <a:latin typeface="Arial"/>
                <a:ea typeface="Arial"/>
              </a:rPr>
              <a:t>Decay properties of four isotopes are determined for the first time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66" name="Рисунок 1" descr="z6.bmp"/>
          <p:cNvPicPr/>
          <p:nvPr/>
        </p:nvPicPr>
        <p:blipFill>
          <a:blip r:embed="rId2"/>
          <a:srcRect l="8352" t="10349" r="30330" b="5393"/>
          <a:stretch/>
        </p:blipFill>
        <p:spPr bwMode="auto">
          <a:xfrm>
            <a:off x="529200" y="465840"/>
            <a:ext cx="3852000" cy="3706560"/>
          </a:xfrm>
          <a:prstGeom prst="rect">
            <a:avLst/>
          </a:prstGeom>
          <a:ln w="0">
            <a:noFill/>
          </a:ln>
        </p:spPr>
      </p:pic>
      <p:sp>
        <p:nvSpPr>
          <p:cNvPr id="167" name="TextBox 2"/>
          <p:cNvSpPr/>
          <p:nvPr/>
        </p:nvSpPr>
        <p:spPr bwMode="auto">
          <a:xfrm>
            <a:off x="689760" y="93240"/>
            <a:ext cx="381420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2400" b="1" strike="noStrike" spc="-1" baseline="30000">
                <a:solidFill>
                  <a:srgbClr val="0000FF"/>
                </a:solidFill>
                <a:latin typeface="Arial"/>
                <a:ea typeface="Arial"/>
              </a:rPr>
              <a:t>232</a:t>
            </a:r>
            <a:r>
              <a:rPr lang="en-US" sz="2000" b="1" strike="noStrike" spc="-1">
                <a:solidFill>
                  <a:srgbClr val="0000FF"/>
                </a:solidFill>
                <a:latin typeface="Arial"/>
                <a:ea typeface="Arial"/>
              </a:rPr>
              <a:t>Th(</a:t>
            </a:r>
            <a:r>
              <a:rPr lang="en-US" sz="2400" b="1" strike="noStrike" spc="-1" baseline="30000">
                <a:solidFill>
                  <a:srgbClr val="0000FF"/>
                </a:solidFill>
                <a:latin typeface="Arial"/>
                <a:ea typeface="Arial"/>
              </a:rPr>
              <a:t>48</a:t>
            </a:r>
            <a:r>
              <a:rPr lang="en-US" sz="2000" b="1" strike="noStrike" spc="-1">
                <a:solidFill>
                  <a:srgbClr val="0000FF"/>
                </a:solidFill>
                <a:latin typeface="Arial"/>
                <a:ea typeface="Arial"/>
              </a:rPr>
              <a:t>Ca, 4-5</a:t>
            </a:r>
            <a:r>
              <a:rPr lang="en-US" sz="2000" b="1" i="1" strike="noStrike" spc="-1">
                <a:solidFill>
                  <a:srgbClr val="0000FF"/>
                </a:solidFill>
                <a:latin typeface="Arial"/>
                <a:ea typeface="Arial"/>
              </a:rPr>
              <a:t>n</a:t>
            </a:r>
            <a:r>
              <a:rPr lang="en-US" sz="2000" b="1" strike="noStrike" spc="-1">
                <a:solidFill>
                  <a:srgbClr val="0000FF"/>
                </a:solidFill>
                <a:latin typeface="Arial"/>
                <a:ea typeface="Arial"/>
              </a:rPr>
              <a:t>)</a:t>
            </a:r>
            <a:r>
              <a:rPr lang="en-US" sz="2400" b="1" strike="noStrike" spc="-1" baseline="30000">
                <a:solidFill>
                  <a:srgbClr val="0000FF"/>
                </a:solidFill>
                <a:latin typeface="Arial"/>
                <a:ea typeface="Arial"/>
              </a:rPr>
              <a:t>275,276</a:t>
            </a:r>
            <a:r>
              <a:rPr lang="en-US" sz="2000" b="1" strike="noStrike" spc="-1">
                <a:solidFill>
                  <a:srgbClr val="0000FF"/>
                </a:solidFill>
                <a:latin typeface="Arial"/>
                <a:ea typeface="Arial"/>
              </a:rPr>
              <a:t>Ds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68" name="Овал 3"/>
          <p:cNvSpPr/>
          <p:nvPr/>
        </p:nvSpPr>
        <p:spPr bwMode="auto">
          <a:xfrm>
            <a:off x="2550600" y="2882519"/>
            <a:ext cx="249840" cy="607680"/>
          </a:xfrm>
          <a:prstGeom prst="ellips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69" name="Рисунок 4" descr="z1.bmp"/>
          <p:cNvPicPr/>
          <p:nvPr/>
        </p:nvPicPr>
        <p:blipFill>
          <a:blip r:embed="rId3"/>
          <a:srcRect l="1889" t="2410" r="10364" b="6024"/>
          <a:stretch/>
        </p:blipFill>
        <p:spPr bwMode="auto">
          <a:xfrm>
            <a:off x="5220000" y="476640"/>
            <a:ext cx="2806200" cy="5470560"/>
          </a:xfrm>
          <a:prstGeom prst="rect">
            <a:avLst/>
          </a:prstGeom>
          <a:ln w="0">
            <a:noFill/>
          </a:ln>
        </p:spPr>
      </p:pic>
      <p:sp>
        <p:nvSpPr>
          <p:cNvPr id="170" name="TextBox 6"/>
          <p:cNvSpPr/>
          <p:nvPr/>
        </p:nvSpPr>
        <p:spPr bwMode="auto">
          <a:xfrm>
            <a:off x="5436000" y="5949360"/>
            <a:ext cx="3673440" cy="424439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1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Relatively high cross-section values for the 5n channel</a:t>
            </a:r>
            <a:r>
              <a:rPr lang="en-US" sz="11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indicates </a:t>
            </a:r>
            <a:r>
              <a:rPr lang="ru-RU" sz="11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en-US" sz="11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relatively high</a:t>
            </a:r>
            <a:r>
              <a:rPr lang="ru-RU" sz="11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surviva</a:t>
            </a:r>
            <a:r>
              <a:rPr lang="en-US" sz="11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bility</a:t>
            </a:r>
            <a:r>
              <a:rPr lang="ru-RU" sz="11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 of the nuclei </a:t>
            </a:r>
            <a:r>
              <a:rPr lang="ru-RU" sz="1100" b="1" strike="noStrike" spc="-1" baseline="30000">
                <a:solidFill>
                  <a:srgbClr val="FF0000"/>
                </a:solidFill>
                <a:latin typeface="Times New Roman"/>
                <a:ea typeface="Times New Roman"/>
              </a:rPr>
              <a:t>280</a:t>
            </a:r>
            <a:r>
              <a:rPr lang="ru-RU" sz="11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Ds*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171" name="Прямая со стрелкой 14"/>
          <p:cNvSpPr/>
          <p:nvPr/>
        </p:nvSpPr>
        <p:spPr bwMode="auto">
          <a:xfrm flipH="1">
            <a:off x="7666200" y="4797000"/>
            <a:ext cx="42984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0000FF"/>
            </a:solidFill>
            <a:tailEnd type="arrow" w="med" len="med"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2" name="Прямая со стрелкой 17"/>
          <p:cNvSpPr/>
          <p:nvPr/>
        </p:nvSpPr>
        <p:spPr bwMode="auto">
          <a:xfrm flipH="1">
            <a:off x="6586200" y="4653000"/>
            <a:ext cx="150984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0000FF"/>
            </a:solidFill>
            <a:tailEnd type="arrow" w="med" len="med"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3" name="Прямая со стрелкой 20"/>
          <p:cNvSpPr/>
          <p:nvPr/>
        </p:nvSpPr>
        <p:spPr bwMode="auto">
          <a:xfrm flipH="1">
            <a:off x="7234200" y="4077000"/>
            <a:ext cx="101448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0000FF"/>
            </a:solidFill>
            <a:tailEnd type="arrow" w="med" len="med"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4" name="Прямая со стрелкой 21"/>
          <p:cNvSpPr/>
          <p:nvPr/>
        </p:nvSpPr>
        <p:spPr bwMode="auto">
          <a:xfrm flipH="1">
            <a:off x="6738480" y="3429000"/>
            <a:ext cx="150984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0000FF"/>
            </a:solidFill>
            <a:tailEnd type="arrow" w="med" len="med"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5" name="TextBox 24"/>
          <p:cNvSpPr/>
          <p:nvPr/>
        </p:nvSpPr>
        <p:spPr bwMode="auto">
          <a:xfrm>
            <a:off x="8110800" y="3563640"/>
            <a:ext cx="46684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200" b="1" strike="noStrike" spc="-1">
                <a:solidFill>
                  <a:srgbClr val="FF0000"/>
                </a:solidFill>
                <a:latin typeface="Arial"/>
                <a:ea typeface="Arial"/>
              </a:rPr>
              <a:t>~ 8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76" name="Прямая со стрелкой 25"/>
          <p:cNvSpPr/>
          <p:nvPr/>
        </p:nvSpPr>
        <p:spPr bwMode="auto">
          <a:xfrm flipH="1">
            <a:off x="7234200" y="1484640"/>
            <a:ext cx="83124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0000FF"/>
            </a:solidFill>
            <a:tailEnd type="arrow" w="med" len="med"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7" name="Прямая со стрелкой 26"/>
          <p:cNvSpPr/>
          <p:nvPr/>
        </p:nvSpPr>
        <p:spPr bwMode="auto">
          <a:xfrm flipH="1">
            <a:off x="6658200" y="1291320"/>
            <a:ext cx="140724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0000FF"/>
            </a:solidFill>
            <a:tailEnd type="arrow" w="med" len="med"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78" name="TextBox 27"/>
          <p:cNvSpPr/>
          <p:nvPr/>
        </p:nvSpPr>
        <p:spPr bwMode="auto">
          <a:xfrm>
            <a:off x="8095680" y="1214280"/>
            <a:ext cx="46684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200" b="1" strike="noStrike" spc="-1">
                <a:solidFill>
                  <a:srgbClr val="FF0000"/>
                </a:solidFill>
                <a:latin typeface="Arial"/>
                <a:ea typeface="Arial"/>
              </a:rPr>
              <a:t>~ 3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79" name="TextBox 30"/>
          <p:cNvSpPr/>
          <p:nvPr/>
        </p:nvSpPr>
        <p:spPr bwMode="auto">
          <a:xfrm>
            <a:off x="8132400" y="4527720"/>
            <a:ext cx="63550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200" b="1" strike="noStrike" spc="-1">
                <a:solidFill>
                  <a:srgbClr val="FF0000"/>
                </a:solidFill>
                <a:latin typeface="Arial"/>
                <a:ea typeface="Arial"/>
              </a:rPr>
              <a:t>~ 2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80" name="Прямая со стрелкой 31"/>
          <p:cNvSpPr/>
          <p:nvPr/>
        </p:nvSpPr>
        <p:spPr bwMode="auto">
          <a:xfrm flipH="1">
            <a:off x="7532640" y="2493000"/>
            <a:ext cx="63576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0000FF"/>
            </a:solidFill>
            <a:tailEnd type="arrow" w="med" len="med"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1" name="Прямая со стрелкой 32"/>
          <p:cNvSpPr/>
          <p:nvPr/>
        </p:nvSpPr>
        <p:spPr bwMode="auto">
          <a:xfrm flipH="1">
            <a:off x="6730200" y="2061000"/>
            <a:ext cx="1437840" cy="3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0000FF"/>
            </a:solidFill>
            <a:tailEnd type="arrow" w="med" len="med"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TextBox 33"/>
          <p:cNvSpPr/>
          <p:nvPr/>
        </p:nvSpPr>
        <p:spPr bwMode="auto">
          <a:xfrm>
            <a:off x="8110800" y="2092320"/>
            <a:ext cx="46684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200" b="1" strike="noStrike" spc="-1">
                <a:solidFill>
                  <a:srgbClr val="FF0000"/>
                </a:solidFill>
                <a:latin typeface="Arial"/>
                <a:ea typeface="Arial"/>
              </a:rPr>
              <a:t>~ 9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83" name="TextBox 18"/>
          <p:cNvSpPr/>
          <p:nvPr/>
        </p:nvSpPr>
        <p:spPr bwMode="auto">
          <a:xfrm>
            <a:off x="689760" y="6376320"/>
            <a:ext cx="21895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  <a:ea typeface="Arial"/>
              </a:rPr>
              <a:t>J. Hong, G. Adamian </a:t>
            </a:r>
            <a:r>
              <a:rPr lang="en-US" sz="900" b="0" i="1" strike="noStrike" spc="-1">
                <a:solidFill>
                  <a:srgbClr val="000000"/>
                </a:solidFill>
                <a:latin typeface="Arial"/>
                <a:ea typeface="Arial"/>
              </a:rPr>
              <a:t>et al</a:t>
            </a:r>
            <a:r>
              <a:rPr lang="en-US" sz="900" b="0" strike="noStrike" spc="-1">
                <a:solidFill>
                  <a:srgbClr val="000000"/>
                </a:solidFill>
                <a:latin typeface="Arial"/>
                <a:ea typeface="Arial"/>
              </a:rPr>
              <a:t>., PRC (2022)</a:t>
            </a:r>
            <a:endParaRPr lang="ru-RU" sz="9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en-US" sz="900" b="0" strike="noStrike" spc="-1">
                <a:solidFill>
                  <a:srgbClr val="000000"/>
                </a:solidFill>
                <a:latin typeface="Arial"/>
                <a:ea typeface="Arial"/>
              </a:rPr>
              <a:t>G. Adamian, private communication</a:t>
            </a:r>
            <a:endParaRPr lang="ru-RU" sz="900" b="0" strike="noStrike" spc="-1">
              <a:latin typeface="Arial"/>
            </a:endParaRPr>
          </a:p>
        </p:txBody>
      </p:sp>
      <p:pic>
        <p:nvPicPr>
          <p:cNvPr id="184" name="Рисунок 28"/>
          <p:cNvPicPr/>
          <p:nvPr/>
        </p:nvPicPr>
        <p:blipFill>
          <a:blip r:embed="rId4"/>
          <a:srcRect l="33455" t="0" r="13605" b="0"/>
          <a:stretch/>
        </p:blipFill>
        <p:spPr bwMode="auto">
          <a:xfrm>
            <a:off x="442439" y="4174200"/>
            <a:ext cx="2683800" cy="2099520"/>
          </a:xfrm>
          <a:prstGeom prst="rect">
            <a:avLst/>
          </a:prstGeom>
          <a:ln w="0">
            <a:noFill/>
          </a:ln>
        </p:spPr>
      </p:pic>
      <p:sp>
        <p:nvSpPr>
          <p:cNvPr id="185" name="TextBox 29"/>
          <p:cNvSpPr/>
          <p:nvPr/>
        </p:nvSpPr>
        <p:spPr bwMode="auto">
          <a:xfrm>
            <a:off x="7668360" y="155880"/>
            <a:ext cx="113760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DGFRS-2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86" name="TextBox 34"/>
          <p:cNvSpPr/>
          <p:nvPr/>
        </p:nvSpPr>
        <p:spPr bwMode="auto">
          <a:xfrm>
            <a:off x="7458840" y="-36360"/>
            <a:ext cx="113760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DGFRS-1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87" name="TextBox 35"/>
          <p:cNvSpPr/>
          <p:nvPr/>
        </p:nvSpPr>
        <p:spPr bwMode="auto">
          <a:xfrm>
            <a:off x="6469200" y="49679"/>
            <a:ext cx="1025280" cy="4546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BGS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and others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88" name="Прямоугольник 181"/>
          <p:cNvSpPr/>
          <p:nvPr/>
        </p:nvSpPr>
        <p:spPr bwMode="auto">
          <a:xfrm>
            <a:off x="7936560" y="569520"/>
            <a:ext cx="1548360" cy="5918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overflow" lIns="90000" tIns="45000" rIns="90000" bIns="45000" numCol="1" spcCol="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100" b="1" strike="noStrike" spc="-1">
                <a:solidFill>
                  <a:srgbClr val="FF0000"/>
                </a:solidFill>
                <a:latin typeface="Arial"/>
                <a:ea typeface="Arial"/>
              </a:rPr>
              <a:t>5n -&gt; 4n 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en-US" sz="1100" b="1" strike="noStrike" spc="-1">
                <a:solidFill>
                  <a:srgbClr val="FF0000"/>
                </a:solidFill>
                <a:latin typeface="Arial"/>
                <a:ea typeface="Arial"/>
              </a:rPr>
              <a:t>cross section</a:t>
            </a:r>
            <a:endParaRPr lang="ru-RU" sz="11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en-US" sz="1100" b="1" strike="noStrike" spc="-1">
                <a:solidFill>
                  <a:srgbClr val="FF0000"/>
                </a:solidFill>
                <a:latin typeface="Arial"/>
                <a:ea typeface="Arial"/>
              </a:rPr>
              <a:t>drop factor</a:t>
            </a:r>
            <a:endParaRPr lang="ru-RU" sz="1100" b="0" strike="noStrike" spc="-1">
              <a:latin typeface="Arial"/>
            </a:endParaRPr>
          </a:p>
        </p:txBody>
      </p:sp>
      <p:sp>
        <p:nvSpPr>
          <p:cNvPr id="189" name="Прямоугольник 182"/>
          <p:cNvSpPr/>
          <p:nvPr/>
        </p:nvSpPr>
        <p:spPr bwMode="auto">
          <a:xfrm>
            <a:off x="3810960" y="216360"/>
            <a:ext cx="912240" cy="2952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0" name="Прямоугольник 183"/>
          <p:cNvSpPr/>
          <p:nvPr/>
        </p:nvSpPr>
        <p:spPr bwMode="auto">
          <a:xfrm>
            <a:off x="5360760" y="155880"/>
            <a:ext cx="101880" cy="2952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91" name="Прямая со стрелкой 20"/>
          <p:cNvSpPr/>
          <p:nvPr/>
        </p:nvSpPr>
        <p:spPr bwMode="auto">
          <a:xfrm flipH="1">
            <a:off x="7666200" y="390960"/>
            <a:ext cx="70560" cy="23004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0000FF"/>
            </a:solidFill>
            <a:tailEnd type="arrow" w="med" len="med"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Прямая со стрелкой 20"/>
          <p:cNvSpPr/>
          <p:nvPr/>
        </p:nvSpPr>
        <p:spPr bwMode="auto">
          <a:xfrm flipH="1">
            <a:off x="7562520" y="226440"/>
            <a:ext cx="86400" cy="34092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0000FF"/>
            </a:solidFill>
            <a:tailEnd type="arrow" w="med" len="med"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3" name="Прямая со стрелкой 20"/>
          <p:cNvSpPr/>
          <p:nvPr/>
        </p:nvSpPr>
        <p:spPr bwMode="auto">
          <a:xfrm>
            <a:off x="7236360" y="476640"/>
            <a:ext cx="117720" cy="2739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19050">
            <a:solidFill>
              <a:srgbClr val="0000FF"/>
            </a:solidFill>
            <a:tailEnd type="arrow" w="med" len="med"/>
          </a:ln>
          <a:effectLst>
            <a:outerShdw blurRad="50760" dist="37674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4" name="Рисунок 187"/>
          <p:cNvPicPr/>
          <p:nvPr/>
        </p:nvPicPr>
        <p:blipFill>
          <a:blip r:embed="rId5"/>
          <a:srcRect l="59855" t="27666" r="7703" b="4584"/>
          <a:stretch/>
        </p:blipFill>
        <p:spPr bwMode="auto">
          <a:xfrm>
            <a:off x="3387600" y="4174200"/>
            <a:ext cx="2022840" cy="17463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5" name="Рисунок 8" descr="z1.bmp"/>
          <p:cNvPicPr/>
          <p:nvPr/>
        </p:nvPicPr>
        <p:blipFill>
          <a:blip r:embed="rId2"/>
          <a:stretch/>
        </p:blipFill>
        <p:spPr bwMode="auto">
          <a:xfrm>
            <a:off x="1237320" y="2075040"/>
            <a:ext cx="6666840" cy="2936160"/>
          </a:xfrm>
          <a:prstGeom prst="rect">
            <a:avLst/>
          </a:prstGeom>
          <a:ln w="0">
            <a:noFill/>
          </a:ln>
        </p:spPr>
      </p:pic>
      <p:sp>
        <p:nvSpPr>
          <p:cNvPr id="196" name="Прямоугольник 198"/>
          <p:cNvSpPr/>
          <p:nvPr/>
        </p:nvSpPr>
        <p:spPr bwMode="auto">
          <a:xfrm>
            <a:off x="1461600" y="782640"/>
            <a:ext cx="29761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overflow" lIns="90000" tIns="45000" rIns="90000" bIns="45000" numCol="1" spcCol="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800" b="1" strike="noStrike" spc="-1" baseline="30000">
                <a:solidFill>
                  <a:srgbClr val="006600"/>
                </a:solidFill>
                <a:latin typeface="Arial"/>
                <a:ea typeface="Arial"/>
              </a:rPr>
              <a:t>23</a:t>
            </a:r>
            <a:r>
              <a:rPr lang="ru-RU" sz="1800" b="1" strike="noStrike" spc="-1" baseline="30000">
                <a:solidFill>
                  <a:srgbClr val="006600"/>
                </a:solidFill>
                <a:latin typeface="Arial"/>
                <a:ea typeface="Arial"/>
              </a:rPr>
              <a:t>8</a:t>
            </a:r>
            <a:r>
              <a:rPr lang="en-US" sz="1800" b="1" strike="noStrike" spc="-1">
                <a:solidFill>
                  <a:srgbClr val="006600"/>
                </a:solidFill>
                <a:latin typeface="Arial"/>
                <a:ea typeface="Arial"/>
              </a:rPr>
              <a:t>U(</a:t>
            </a:r>
            <a:r>
              <a:rPr lang="en-US" sz="1800" b="1" strike="noStrike" spc="-1" baseline="30000">
                <a:solidFill>
                  <a:srgbClr val="006600"/>
                </a:solidFill>
                <a:latin typeface="Arial"/>
                <a:ea typeface="Arial"/>
              </a:rPr>
              <a:t>40</a:t>
            </a:r>
            <a:r>
              <a:rPr lang="en-US" sz="1800" b="1" strike="noStrike" spc="-1">
                <a:solidFill>
                  <a:srgbClr val="006600"/>
                </a:solidFill>
                <a:latin typeface="Arial"/>
                <a:ea typeface="Arial"/>
              </a:rPr>
              <a:t>Ar, 5n)</a:t>
            </a:r>
            <a:r>
              <a:rPr lang="en-US" sz="1800" b="1" strike="noStrike" spc="-1" baseline="30000">
                <a:solidFill>
                  <a:srgbClr val="006600"/>
                </a:solidFill>
                <a:latin typeface="Arial"/>
                <a:ea typeface="Arial"/>
              </a:rPr>
              <a:t>273</a:t>
            </a:r>
            <a:r>
              <a:rPr lang="en-US" sz="1800" b="1" strike="noStrike" spc="-1">
                <a:solidFill>
                  <a:srgbClr val="006600"/>
                </a:solidFill>
                <a:latin typeface="Arial"/>
                <a:ea typeface="Arial"/>
              </a:rPr>
              <a:t>Ds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97" name="Picture 2"/>
          <p:cNvPicPr/>
          <p:nvPr/>
        </p:nvPicPr>
        <p:blipFill>
          <a:blip r:embed="rId2"/>
          <a:srcRect l="1367" t="36316" r="0" b="-1656"/>
          <a:stretch/>
        </p:blipFill>
        <p:spPr bwMode="auto">
          <a:xfrm>
            <a:off x="622800" y="1960200"/>
            <a:ext cx="7410600" cy="2359800"/>
          </a:xfrm>
          <a:prstGeom prst="rect">
            <a:avLst/>
          </a:prstGeom>
          <a:ln w="9525">
            <a:noFill/>
          </a:ln>
        </p:spPr>
      </p:pic>
      <p:pic>
        <p:nvPicPr>
          <p:cNvPr id="198" name="Рисунок 189"/>
          <p:cNvPicPr/>
          <p:nvPr/>
        </p:nvPicPr>
        <p:blipFill>
          <a:blip r:embed="rId3"/>
          <a:srcRect l="-209" t="25511" r="2760" b="54270"/>
          <a:stretch/>
        </p:blipFill>
        <p:spPr bwMode="auto">
          <a:xfrm>
            <a:off x="903960" y="1160280"/>
            <a:ext cx="7260120" cy="630720"/>
          </a:xfrm>
          <a:prstGeom prst="rect">
            <a:avLst/>
          </a:prstGeom>
          <a:ln w="0">
            <a:noFill/>
          </a:ln>
        </p:spPr>
      </p:pic>
      <p:pic>
        <p:nvPicPr>
          <p:cNvPr id="199" name="Рисунок 2" descr="zzz.bmp"/>
          <p:cNvPicPr/>
          <p:nvPr/>
        </p:nvPicPr>
        <p:blipFill>
          <a:blip r:embed="rId4"/>
          <a:srcRect l="2939" t="8793" r="4625" b="2935"/>
          <a:stretch/>
        </p:blipFill>
        <p:spPr bwMode="auto">
          <a:xfrm>
            <a:off x="2487240" y="4289040"/>
            <a:ext cx="3468960" cy="2529000"/>
          </a:xfrm>
          <a:prstGeom prst="rect">
            <a:avLst/>
          </a:prstGeom>
          <a:ln w="0">
            <a:noFill/>
          </a:ln>
        </p:spPr>
      </p:pic>
      <p:sp>
        <p:nvSpPr>
          <p:cNvPr id="200" name="Прямоугольник 3"/>
          <p:cNvSpPr/>
          <p:nvPr/>
        </p:nvSpPr>
        <p:spPr bwMode="auto">
          <a:xfrm>
            <a:off x="-4680" y="2169000"/>
            <a:ext cx="82152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600" b="0" strike="noStrike" spc="-1">
                <a:solidFill>
                  <a:srgbClr val="0000FF"/>
                </a:solidFill>
                <a:latin typeface="Arial"/>
                <a:ea typeface="Arial"/>
              </a:rPr>
              <a:t> (2022)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01" name="Прямоугольник 4"/>
          <p:cNvSpPr/>
          <p:nvPr/>
        </p:nvSpPr>
        <p:spPr bwMode="auto">
          <a:xfrm>
            <a:off x="3600" y="2973240"/>
            <a:ext cx="82152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600" b="0" strike="noStrike" spc="-1">
                <a:solidFill>
                  <a:srgbClr val="0000FF"/>
                </a:solidFill>
                <a:latin typeface="Arial"/>
                <a:ea typeface="Arial"/>
              </a:rPr>
              <a:t> (2023)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02" name="Прямоугольник 5"/>
          <p:cNvSpPr/>
          <p:nvPr/>
        </p:nvSpPr>
        <p:spPr bwMode="auto">
          <a:xfrm>
            <a:off x="5040" y="3764880"/>
            <a:ext cx="82152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600" b="0" strike="noStrike" spc="-1">
                <a:solidFill>
                  <a:srgbClr val="0000FF"/>
                </a:solidFill>
                <a:latin typeface="Arial"/>
                <a:ea typeface="Arial"/>
              </a:rPr>
              <a:t> (2023)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03" name="Прямоугольник 194"/>
          <p:cNvSpPr/>
          <p:nvPr/>
        </p:nvSpPr>
        <p:spPr bwMode="auto">
          <a:xfrm>
            <a:off x="7996320" y="3764880"/>
            <a:ext cx="63396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overflow" wrap="none" lIns="90000" tIns="45000" rIns="90000" bIns="45000" numCol="1" spcCol="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600" b="1" strike="noStrike" spc="-1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1600" b="1" strike="noStrike" spc="-1" baseline="30000">
                <a:solidFill>
                  <a:srgbClr val="0070C0"/>
                </a:solidFill>
                <a:latin typeface="Times New Roman"/>
                <a:ea typeface="Times New Roman"/>
              </a:rPr>
              <a:t>273</a:t>
            </a:r>
            <a:r>
              <a:rPr lang="ru-RU" sz="1600" b="1" strike="noStrike" spc="-1">
                <a:solidFill>
                  <a:srgbClr val="0070C0"/>
                </a:solidFill>
                <a:latin typeface="Times New Roman"/>
                <a:ea typeface="Times New Roman"/>
              </a:rPr>
              <a:t>Ds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04" name="Прямоугольник 195"/>
          <p:cNvSpPr/>
          <p:nvPr/>
        </p:nvSpPr>
        <p:spPr bwMode="auto">
          <a:xfrm>
            <a:off x="7939440" y="1743480"/>
            <a:ext cx="85212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overflow" wrap="none" lIns="90000" tIns="45000" rIns="90000" bIns="45000" numCol="1" spcCol="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600" b="1" strike="noStrike" spc="-1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1600" b="1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275-277</a:t>
            </a:r>
            <a:r>
              <a:rPr lang="ru-RU" sz="1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Ds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05" name="TextBox 9"/>
          <p:cNvSpPr/>
          <p:nvPr/>
        </p:nvSpPr>
        <p:spPr bwMode="auto">
          <a:xfrm>
            <a:off x="1075680" y="173880"/>
            <a:ext cx="7672680" cy="819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en-US" sz="1600" b="1" strike="noStrike" spc="-1">
                <a:solidFill>
                  <a:srgbClr val="000000"/>
                </a:solidFill>
                <a:latin typeface="Arial"/>
                <a:ea typeface="Arial"/>
              </a:rPr>
              <a:t>Nuclei at the minimum stability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en-US" sz="1600" b="1" strike="noStrike" spc="-1" baseline="30000">
                <a:solidFill>
                  <a:srgbClr val="006600"/>
                </a:solidFill>
                <a:latin typeface="Arial"/>
                <a:ea typeface="Arial"/>
              </a:rPr>
              <a:t>23</a:t>
            </a:r>
            <a:r>
              <a:rPr lang="ru-RU" sz="1600" b="1" strike="noStrike" spc="-1" baseline="30000">
                <a:solidFill>
                  <a:srgbClr val="006600"/>
                </a:solidFill>
                <a:latin typeface="Arial"/>
                <a:ea typeface="Arial"/>
              </a:rPr>
              <a:t>8</a:t>
            </a:r>
            <a:r>
              <a:rPr lang="en-US" sz="1600" b="1" strike="noStrike" spc="-1">
                <a:solidFill>
                  <a:srgbClr val="006600"/>
                </a:solidFill>
                <a:latin typeface="Arial"/>
                <a:ea typeface="Arial"/>
              </a:rPr>
              <a:t>U + </a:t>
            </a:r>
            <a:r>
              <a:rPr lang="en-US" sz="1600" b="1" strike="noStrike" spc="-1" baseline="30000">
                <a:solidFill>
                  <a:srgbClr val="006600"/>
                </a:solidFill>
                <a:latin typeface="Arial"/>
                <a:ea typeface="Arial"/>
              </a:rPr>
              <a:t>40</a:t>
            </a:r>
            <a:r>
              <a:rPr lang="en-US" sz="1600" b="1" strike="noStrike" spc="-1">
                <a:solidFill>
                  <a:srgbClr val="006600"/>
                </a:solidFill>
                <a:latin typeface="Arial"/>
                <a:ea typeface="Arial"/>
              </a:rPr>
              <a:t>Ar</a:t>
            </a:r>
            <a:r>
              <a:rPr lang="ru-RU" sz="1600" b="1" strike="noStrike" spc="-1">
                <a:solidFill>
                  <a:srgbClr val="006600"/>
                </a:solidFill>
                <a:latin typeface="Arial"/>
                <a:ea typeface="Arial"/>
              </a:rPr>
              <a:t> -&gt; </a:t>
            </a:r>
            <a:r>
              <a:rPr lang="en-US" sz="1600" b="1" strike="noStrike" spc="-1" baseline="30000">
                <a:solidFill>
                  <a:srgbClr val="006600"/>
                </a:solidFill>
                <a:latin typeface="Arial"/>
                <a:ea typeface="Arial"/>
              </a:rPr>
              <a:t>278</a:t>
            </a:r>
            <a:r>
              <a:rPr lang="en-US" sz="1600" b="1" strike="noStrike" spc="-1">
                <a:solidFill>
                  <a:srgbClr val="006600"/>
                </a:solidFill>
                <a:latin typeface="Arial"/>
                <a:ea typeface="Arial"/>
              </a:rPr>
              <a:t>Ds*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en-US" sz="1600" b="1" strike="noStrike" spc="-1">
                <a:solidFill>
                  <a:srgbClr val="0000FF"/>
                </a:solidFill>
                <a:latin typeface="Arial"/>
                <a:ea typeface="Arial"/>
              </a:rPr>
              <a:t>Production cross sections and decay properties of </a:t>
            </a:r>
            <a:r>
              <a:rPr lang="en-US" sz="1600" b="1" strike="noStrike" spc="-1" baseline="30000">
                <a:solidFill>
                  <a:srgbClr val="0000FF"/>
                </a:solidFill>
                <a:latin typeface="Arial"/>
                <a:ea typeface="Arial"/>
              </a:rPr>
              <a:t>273</a:t>
            </a:r>
            <a:r>
              <a:rPr lang="en-US" sz="1600" b="1" strike="noStrike" spc="-1">
                <a:solidFill>
                  <a:srgbClr val="0000FF"/>
                </a:solidFill>
                <a:latin typeface="Arial"/>
                <a:ea typeface="Arial"/>
              </a:rPr>
              <a:t>Ds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6" name="TextBox 6"/>
          <p:cNvSpPr/>
          <p:nvPr/>
        </p:nvSpPr>
        <p:spPr bwMode="auto">
          <a:xfrm>
            <a:off x="105480" y="531360"/>
            <a:ext cx="5617080" cy="24030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2000" b="1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232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Th + </a:t>
            </a:r>
            <a:r>
              <a:rPr lang="en-US" sz="2000" b="1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48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Ca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-&gt; </a:t>
            </a:r>
            <a:r>
              <a:rPr lang="en-US" sz="2000" b="1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280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Ds*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en-US" sz="1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4-5n	13 chains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endParaRPr lang="ru-RU" sz="2000" b="0" strike="noStrike" spc="-1">
              <a:latin typeface="Arial"/>
            </a:endParaRPr>
          </a:p>
          <a:p>
            <a:pPr marL="457200" indent="-45720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16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New nuclei </a:t>
            </a:r>
            <a:r>
              <a:rPr lang="en-US" sz="1600" b="1" strike="noStrike" spc="-1" baseline="30000">
                <a:solidFill>
                  <a:srgbClr val="FF0000"/>
                </a:solidFill>
                <a:latin typeface="Times New Roman"/>
                <a:ea typeface="Times New Roman"/>
              </a:rPr>
              <a:t>276</a:t>
            </a:r>
            <a:r>
              <a:rPr lang="en-US" sz="16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Ds, </a:t>
            </a:r>
            <a:r>
              <a:rPr lang="en-US" sz="1600" b="1" strike="noStrike" spc="-1" baseline="30000">
                <a:solidFill>
                  <a:srgbClr val="FF0000"/>
                </a:solidFill>
                <a:latin typeface="Times New Roman"/>
                <a:ea typeface="Times New Roman"/>
              </a:rPr>
              <a:t>272</a:t>
            </a:r>
            <a:r>
              <a:rPr lang="en-US" sz="16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Hs,</a:t>
            </a:r>
            <a:r>
              <a:rPr lang="en-US" sz="1600" b="1" strike="noStrike" spc="-1" baseline="30000">
                <a:solidFill>
                  <a:srgbClr val="FF0000"/>
                </a:solidFill>
                <a:latin typeface="Times New Roman"/>
                <a:ea typeface="Times New Roman"/>
              </a:rPr>
              <a:t> 268</a:t>
            </a:r>
            <a:r>
              <a:rPr lang="en-US" sz="16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Sg</a:t>
            </a:r>
            <a:endParaRPr lang="ru-RU" sz="1600" b="0" strike="noStrike" spc="-1">
              <a:latin typeface="Arial"/>
            </a:endParaRPr>
          </a:p>
          <a:p>
            <a:pPr marL="457200" indent="-45720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16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New isotope </a:t>
            </a:r>
            <a:r>
              <a:rPr lang="en-US" sz="1600" b="1" strike="noStrike" spc="-1" baseline="30000">
                <a:solidFill>
                  <a:srgbClr val="0000FF"/>
                </a:solidFill>
                <a:latin typeface="Times New Roman"/>
                <a:ea typeface="Times New Roman"/>
              </a:rPr>
              <a:t>275</a:t>
            </a:r>
            <a:r>
              <a:rPr lang="en-US" sz="16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Ds</a:t>
            </a:r>
            <a:r>
              <a:rPr lang="en-US" sz="1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confirmation for </a:t>
            </a:r>
            <a:r>
              <a:rPr lang="en-US" sz="1600" b="1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271</a:t>
            </a:r>
            <a:r>
              <a:rPr lang="en-US" sz="1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Hs, </a:t>
            </a:r>
            <a:r>
              <a:rPr lang="en-US" sz="1600" b="1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267</a:t>
            </a:r>
            <a:r>
              <a:rPr lang="en-US" sz="1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Sg, and </a:t>
            </a:r>
            <a:r>
              <a:rPr lang="en-US" sz="1600" b="1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263</a:t>
            </a:r>
            <a:r>
              <a:rPr lang="en-US" sz="1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Rf </a:t>
            </a:r>
            <a:endParaRPr lang="ru-RU" sz="1600" b="0" strike="noStrike" spc="-1">
              <a:latin typeface="Arial"/>
            </a:endParaRPr>
          </a:p>
          <a:p>
            <a:pPr marL="457200" indent="-45720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1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Cross-section measured at the lowest stability</a:t>
            </a:r>
            <a:endParaRPr lang="ru-RU" sz="1600" b="0" strike="noStrike" spc="-1">
              <a:latin typeface="Arial"/>
            </a:endParaRPr>
          </a:p>
          <a:p>
            <a:pPr marL="457200" indent="-45720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1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The structure of the levels of nuclei in the </a:t>
            </a:r>
            <a:r>
              <a:rPr lang="en-US" sz="1600" b="1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275</a:t>
            </a:r>
            <a:r>
              <a:rPr lang="en-US" sz="1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Ds decay chain</a:t>
            </a:r>
            <a:endParaRPr lang="ru-RU" sz="1600" b="0" strike="noStrike" spc="-1">
              <a:latin typeface="Arial"/>
            </a:endParaRPr>
          </a:p>
          <a:p>
            <a:pPr marL="457200" indent="-457200">
              <a:lnSpc>
                <a:spcPct val="100000"/>
              </a:lnSpc>
              <a:buNone/>
              <a:tabLst>
                <a:tab pos="0" algn="l"/>
              </a:tabLst>
              <a:defRPr/>
            </a:pPr>
            <a:endParaRPr lang="ru-RU" sz="1600" b="0" strike="noStrike" spc="-1">
              <a:latin typeface="Arial"/>
            </a:endParaRPr>
          </a:p>
          <a:p>
            <a:pPr marL="457200" indent="-45720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1600" b="1" strike="noStrike" spc="-1">
                <a:solidFill>
                  <a:srgbClr val="006600"/>
                </a:solidFill>
                <a:latin typeface="Times New Roman"/>
                <a:ea typeface="Times New Roman"/>
              </a:rPr>
              <a:t>First observation of transition to the mainland</a:t>
            </a:r>
            <a:endParaRPr lang="ru-RU" sz="1600" b="0" strike="noStrike" spc="-1">
              <a:latin typeface="Arial"/>
            </a:endParaRPr>
          </a:p>
        </p:txBody>
      </p:sp>
      <p:grpSp>
        <p:nvGrpSpPr>
          <p:cNvPr id="207" name="Группа 35"/>
          <p:cNvGrpSpPr/>
          <p:nvPr/>
        </p:nvGrpSpPr>
        <p:grpSpPr bwMode="auto">
          <a:xfrm>
            <a:off x="4231800" y="790200"/>
            <a:ext cx="4194000" cy="4399560"/>
            <a:chOff x="4231800" y="790200"/>
            <a:chExt cx="4194000" cy="4399560"/>
          </a:xfrm>
        </p:grpSpPr>
        <p:sp>
          <p:nvSpPr>
            <p:cNvPr id="208" name="Прямоугольник 7"/>
            <p:cNvSpPr/>
            <p:nvPr/>
          </p:nvSpPr>
          <p:spPr bwMode="auto">
            <a:xfrm>
              <a:off x="7293240" y="1552320"/>
              <a:ext cx="761400" cy="71784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09" name="Прямоугольник 8"/>
            <p:cNvSpPr/>
            <p:nvPr/>
          </p:nvSpPr>
          <p:spPr bwMode="auto">
            <a:xfrm>
              <a:off x="5774039" y="3011400"/>
              <a:ext cx="753840" cy="71784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0" name="Прямоугольник 9"/>
            <p:cNvSpPr/>
            <p:nvPr/>
          </p:nvSpPr>
          <p:spPr bwMode="auto">
            <a:xfrm>
              <a:off x="4284000" y="4474800"/>
              <a:ext cx="753840" cy="701280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1" name="TextBox 19"/>
            <p:cNvSpPr/>
            <p:nvPr/>
          </p:nvSpPr>
          <p:spPr bwMode="auto">
            <a:xfrm>
              <a:off x="7236360" y="790200"/>
              <a:ext cx="1189440" cy="760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  <a:defRPr/>
              </a:pPr>
              <a:r>
                <a:rPr lang="en-US" sz="2400" b="1" strike="noStrike" spc="-1" baseline="30000">
                  <a:solidFill>
                    <a:srgbClr val="FF0000"/>
                  </a:solidFill>
                  <a:latin typeface="Arial"/>
                  <a:ea typeface="Arial"/>
                </a:rPr>
                <a:t>276</a:t>
              </a:r>
              <a:r>
                <a:rPr lang="en-US" sz="2000" b="1" strike="noStrike" spc="-1">
                  <a:solidFill>
                    <a:srgbClr val="FF0000"/>
                  </a:solidFill>
                  <a:latin typeface="Arial"/>
                  <a:ea typeface="Arial"/>
                </a:rPr>
                <a:t>Ds</a:t>
              </a:r>
              <a:endParaRPr lang="ru-RU" sz="20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  <a:defRPr/>
              </a:pPr>
              <a:r>
                <a:rPr lang="en-US" sz="2000" b="1" strike="noStrike" spc="-1">
                  <a:solidFill>
                    <a:srgbClr val="000000"/>
                  </a:solidFill>
                  <a:latin typeface="Arial"/>
                  <a:ea typeface="Arial"/>
                </a:rPr>
                <a:t>   </a:t>
              </a:r>
              <a:r>
                <a:rPr lang="en-US" sz="2000" b="1" strike="noStrike" spc="-1">
                  <a:solidFill>
                    <a:srgbClr val="FF0000"/>
                  </a:solidFill>
                  <a:latin typeface="Arial"/>
                  <a:ea typeface="Arial"/>
                </a:rPr>
                <a:t>4</a:t>
              </a:r>
              <a:r>
                <a:rPr lang="en-US" sz="2000" b="1" i="1" strike="noStrike" spc="-1">
                  <a:solidFill>
                    <a:srgbClr val="FF0000"/>
                  </a:solidFill>
                  <a:latin typeface="Arial"/>
                  <a:ea typeface="Arial"/>
                </a:rPr>
                <a:t>n</a:t>
              </a:r>
              <a:endParaRPr lang="ru-RU" sz="2000" b="0" strike="noStrike" spc="-1">
                <a:latin typeface="Arial"/>
              </a:endParaRPr>
            </a:p>
          </p:txBody>
        </p:sp>
        <p:sp>
          <p:nvSpPr>
            <p:cNvPr id="212" name="TextBox 26"/>
            <p:cNvSpPr/>
            <p:nvPr/>
          </p:nvSpPr>
          <p:spPr bwMode="auto">
            <a:xfrm>
              <a:off x="7237800" y="1628640"/>
              <a:ext cx="725400" cy="63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  <a:defRPr/>
              </a:pPr>
              <a:r>
                <a:rPr lang="en-US" sz="1800" b="1" strike="noStrike" spc="-1" baseline="30000">
                  <a:solidFill>
                    <a:srgbClr val="FF0000"/>
                  </a:solidFill>
                  <a:latin typeface="Arial"/>
                  <a:ea typeface="Arial"/>
                </a:rPr>
                <a:t>276</a:t>
              </a:r>
              <a:r>
                <a:rPr lang="en-US" sz="1800" b="1" strike="noStrike" spc="-1">
                  <a:solidFill>
                    <a:srgbClr val="FF0000"/>
                  </a:solidFill>
                  <a:latin typeface="Calibri"/>
                  <a:ea typeface="Arial"/>
                </a:rPr>
                <a:t>Ds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  <a:defRPr/>
              </a:pPr>
              <a:r>
                <a:rPr lang="en-US" sz="1800" b="1" strike="noStrike" spc="-1">
                  <a:solidFill>
                    <a:srgbClr val="FF0000"/>
                  </a:solidFill>
                  <a:latin typeface="Calibri"/>
                  <a:ea typeface="Arial"/>
                </a:rPr>
                <a:t>new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13" name="TextBox 27"/>
            <p:cNvSpPr/>
            <p:nvPr/>
          </p:nvSpPr>
          <p:spPr bwMode="auto">
            <a:xfrm>
              <a:off x="5725080" y="3111480"/>
              <a:ext cx="726840" cy="63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  <a:defRPr/>
              </a:pPr>
              <a:r>
                <a:rPr lang="en-US" sz="1800" b="1" strike="noStrike" spc="-1" baseline="30000">
                  <a:solidFill>
                    <a:srgbClr val="FF0000"/>
                  </a:solidFill>
                  <a:latin typeface="Arial"/>
                  <a:ea typeface="Arial"/>
                </a:rPr>
                <a:t>272</a:t>
              </a:r>
              <a:r>
                <a:rPr lang="en-US" sz="1800" b="1" strike="noStrike" spc="-1">
                  <a:solidFill>
                    <a:srgbClr val="FF0000"/>
                  </a:solidFill>
                  <a:latin typeface="Calibri"/>
                  <a:ea typeface="Arial"/>
                </a:rPr>
                <a:t>Hs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  <a:defRPr/>
              </a:pPr>
              <a:r>
                <a:rPr lang="en-US" sz="1800" b="1" strike="noStrike" spc="-1">
                  <a:solidFill>
                    <a:srgbClr val="FF0000"/>
                  </a:solidFill>
                  <a:latin typeface="Calibri"/>
                  <a:ea typeface="Arial"/>
                </a:rPr>
                <a:t>new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14" name="TextBox 28"/>
            <p:cNvSpPr/>
            <p:nvPr/>
          </p:nvSpPr>
          <p:spPr bwMode="auto">
            <a:xfrm>
              <a:off x="4231800" y="4551480"/>
              <a:ext cx="726840" cy="63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  <a:defRPr/>
              </a:pPr>
              <a:r>
                <a:rPr lang="en-US" sz="1800" b="1" strike="noStrike" spc="-1" baseline="30000">
                  <a:solidFill>
                    <a:srgbClr val="FF0000"/>
                  </a:solidFill>
                  <a:latin typeface="Arial"/>
                  <a:ea typeface="Arial"/>
                </a:rPr>
                <a:t>268</a:t>
              </a:r>
              <a:r>
                <a:rPr lang="en-US" sz="1800" b="1" strike="noStrike" spc="-1">
                  <a:solidFill>
                    <a:srgbClr val="FF0000"/>
                  </a:solidFill>
                  <a:latin typeface="Calibri"/>
                  <a:ea typeface="Arial"/>
                </a:rPr>
                <a:t>Sg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  <a:defRPr/>
              </a:pPr>
              <a:r>
                <a:rPr lang="en-US" sz="1800" b="1" strike="noStrike" spc="-1">
                  <a:solidFill>
                    <a:srgbClr val="FF0000"/>
                  </a:solidFill>
                  <a:latin typeface="Calibri"/>
                  <a:ea typeface="Arial"/>
                </a:rPr>
                <a:t>new</a:t>
              </a:r>
              <a:endParaRPr lang="ru-RU" sz="1800" b="0" strike="noStrike" spc="-1">
                <a:latin typeface="Arial"/>
              </a:endParaRPr>
            </a:p>
          </p:txBody>
        </p:sp>
      </p:grpSp>
      <p:grpSp>
        <p:nvGrpSpPr>
          <p:cNvPr id="215" name="Группа 29"/>
          <p:cNvGrpSpPr/>
          <p:nvPr/>
        </p:nvGrpSpPr>
        <p:grpSpPr bwMode="auto">
          <a:xfrm>
            <a:off x="2017800" y="790200"/>
            <a:ext cx="5211000" cy="5853960"/>
            <a:chOff x="2017800" y="790200"/>
            <a:chExt cx="5211000" cy="5853960"/>
          </a:xfrm>
        </p:grpSpPr>
        <p:sp>
          <p:nvSpPr>
            <p:cNvPr id="216" name="Прямоугольник 21"/>
            <p:cNvSpPr/>
            <p:nvPr/>
          </p:nvSpPr>
          <p:spPr bwMode="auto">
            <a:xfrm>
              <a:off x="6479280" y="1553759"/>
              <a:ext cx="717840" cy="717840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7" name="Прямоугольник 22"/>
            <p:cNvSpPr/>
            <p:nvPr/>
          </p:nvSpPr>
          <p:spPr bwMode="auto">
            <a:xfrm>
              <a:off x="4962600" y="3020760"/>
              <a:ext cx="757080" cy="727200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8" name="Прямоугольник 23"/>
            <p:cNvSpPr/>
            <p:nvPr/>
          </p:nvSpPr>
          <p:spPr bwMode="auto">
            <a:xfrm>
              <a:off x="3492000" y="4484160"/>
              <a:ext cx="753840" cy="704160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19" name="TextBox 10"/>
            <p:cNvSpPr/>
            <p:nvPr/>
          </p:nvSpPr>
          <p:spPr bwMode="auto">
            <a:xfrm>
              <a:off x="6425640" y="790200"/>
              <a:ext cx="803160" cy="760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  <a:defRPr/>
              </a:pPr>
              <a:r>
                <a:rPr lang="en-US" sz="2400" b="1" strike="noStrike" spc="-1" baseline="30000">
                  <a:solidFill>
                    <a:srgbClr val="0070C0"/>
                  </a:solidFill>
                  <a:latin typeface="Arial"/>
                  <a:ea typeface="Arial"/>
                </a:rPr>
                <a:t>275</a:t>
              </a:r>
              <a:r>
                <a:rPr lang="en-US" sz="2000" b="1" strike="noStrike" spc="-1">
                  <a:solidFill>
                    <a:srgbClr val="0070C0"/>
                  </a:solidFill>
                  <a:latin typeface="Arial"/>
                  <a:ea typeface="Arial"/>
                </a:rPr>
                <a:t>Ds</a:t>
              </a:r>
              <a:endParaRPr lang="ru-RU" sz="20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  <a:defRPr/>
              </a:pPr>
              <a:r>
                <a:rPr lang="en-US" sz="2000" b="1" strike="noStrike" spc="-1">
                  <a:solidFill>
                    <a:srgbClr val="000000"/>
                  </a:solidFill>
                  <a:latin typeface="Arial"/>
                  <a:ea typeface="Arial"/>
                </a:rPr>
                <a:t>   </a:t>
              </a:r>
              <a:r>
                <a:rPr lang="en-US" sz="2000" b="1" strike="noStrike" spc="-1">
                  <a:solidFill>
                    <a:srgbClr val="0000FF"/>
                  </a:solidFill>
                  <a:latin typeface="Arial"/>
                  <a:ea typeface="Arial"/>
                </a:rPr>
                <a:t>5</a:t>
              </a:r>
              <a:r>
                <a:rPr lang="en-US" sz="2000" b="1" i="1" strike="noStrike" spc="-1">
                  <a:solidFill>
                    <a:srgbClr val="0000FF"/>
                  </a:solidFill>
                  <a:latin typeface="Arial"/>
                  <a:ea typeface="Arial"/>
                </a:rPr>
                <a:t>n</a:t>
              </a:r>
              <a:endParaRPr lang="ru-RU" sz="2000" b="0" strike="noStrike" spc="-1">
                <a:latin typeface="Arial"/>
              </a:endParaRPr>
            </a:p>
          </p:txBody>
        </p:sp>
        <p:sp>
          <p:nvSpPr>
            <p:cNvPr id="220" name="TextBox 30"/>
            <p:cNvSpPr/>
            <p:nvPr/>
          </p:nvSpPr>
          <p:spPr bwMode="auto">
            <a:xfrm>
              <a:off x="6451560" y="1633320"/>
              <a:ext cx="725400" cy="63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  <a:defRPr/>
              </a:pPr>
              <a:r>
                <a:rPr lang="en-US" sz="1800" b="1" strike="noStrike" spc="-1" baseline="30000">
                  <a:solidFill>
                    <a:srgbClr val="0000FF"/>
                  </a:solidFill>
                  <a:latin typeface="Arial"/>
                  <a:ea typeface="Arial"/>
                </a:rPr>
                <a:t>275</a:t>
              </a:r>
              <a:r>
                <a:rPr lang="en-US" sz="1800" b="1" strike="noStrike" spc="-1">
                  <a:solidFill>
                    <a:srgbClr val="0000FF"/>
                  </a:solidFill>
                  <a:latin typeface="Calibri"/>
                  <a:ea typeface="Arial"/>
                </a:rPr>
                <a:t>Ds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  <a:defRPr/>
              </a:pPr>
              <a:r>
                <a:rPr lang="en-US" sz="1800" b="1" strike="noStrike" spc="-1">
                  <a:solidFill>
                    <a:srgbClr val="0000FF"/>
                  </a:solidFill>
                  <a:latin typeface="Calibri"/>
                  <a:ea typeface="Arial"/>
                </a:rPr>
                <a:t>new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21" name="TextBox 31"/>
            <p:cNvSpPr/>
            <p:nvPr/>
          </p:nvSpPr>
          <p:spPr bwMode="auto">
            <a:xfrm>
              <a:off x="4914360" y="3108600"/>
              <a:ext cx="734400" cy="63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  <a:defRPr/>
              </a:pPr>
              <a:r>
                <a:rPr lang="en-US" sz="1800" b="1" strike="noStrike" spc="-1" baseline="30000">
                  <a:solidFill>
                    <a:srgbClr val="000000"/>
                  </a:solidFill>
                  <a:latin typeface="Arial"/>
                  <a:ea typeface="Arial"/>
                </a:rPr>
                <a:t>271</a:t>
              </a:r>
              <a:r>
                <a:rPr lang="en-US" sz="1800" b="1" strike="noStrike" spc="-1">
                  <a:solidFill>
                    <a:srgbClr val="000000"/>
                  </a:solidFill>
                  <a:latin typeface="Calibri"/>
                  <a:ea typeface="Arial"/>
                </a:rPr>
                <a:t>Hs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  <a:defRPr/>
              </a:pPr>
              <a:r>
                <a:rPr lang="en-US" sz="1800" b="1" strike="noStrike" spc="-1">
                  <a:solidFill>
                    <a:srgbClr val="000000"/>
                  </a:solidFill>
                  <a:latin typeface="Calibri"/>
                  <a:ea typeface="Arial"/>
                </a:rPr>
                <a:t>conf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22" name="TextBox 32"/>
            <p:cNvSpPr/>
            <p:nvPr/>
          </p:nvSpPr>
          <p:spPr bwMode="auto">
            <a:xfrm>
              <a:off x="3466080" y="4551480"/>
              <a:ext cx="734400" cy="63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  <a:defRPr/>
              </a:pPr>
              <a:r>
                <a:rPr lang="en-US" sz="1800" b="1" strike="noStrike" spc="-1" baseline="30000">
                  <a:solidFill>
                    <a:srgbClr val="000000"/>
                  </a:solidFill>
                  <a:latin typeface="Arial"/>
                  <a:ea typeface="Arial"/>
                </a:rPr>
                <a:t>267</a:t>
              </a:r>
              <a:r>
                <a:rPr lang="en-US" sz="1800" b="1" strike="noStrike" spc="-1">
                  <a:solidFill>
                    <a:srgbClr val="000000"/>
                  </a:solidFill>
                  <a:latin typeface="Calibri"/>
                  <a:ea typeface="Arial"/>
                </a:rPr>
                <a:t>Sg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  <a:defRPr/>
              </a:pPr>
              <a:r>
                <a:rPr lang="en-US" sz="1800" b="1" strike="noStrike" spc="-1">
                  <a:solidFill>
                    <a:srgbClr val="000000"/>
                  </a:solidFill>
                  <a:latin typeface="Calibri"/>
                  <a:ea typeface="Arial"/>
                </a:rPr>
                <a:t>conf</a:t>
              </a:r>
              <a:endParaRPr lang="ru-RU" sz="1800" b="0" strike="noStrike" spc="-1">
                <a:latin typeface="Arial"/>
              </a:endParaRPr>
            </a:p>
          </p:txBody>
        </p:sp>
        <p:sp>
          <p:nvSpPr>
            <p:cNvPr id="223" name="Прямоугольник 24"/>
            <p:cNvSpPr/>
            <p:nvPr/>
          </p:nvSpPr>
          <p:spPr bwMode="auto">
            <a:xfrm>
              <a:off x="2051640" y="5938920"/>
              <a:ext cx="753840" cy="704160"/>
            </a:xfrm>
            <a:prstGeom prst="rect">
              <a:avLst/>
            </a:prstGeom>
            <a:noFill/>
            <a:ln w="57150"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4" name="TextBox 25"/>
            <p:cNvSpPr/>
            <p:nvPr/>
          </p:nvSpPr>
          <p:spPr bwMode="auto">
            <a:xfrm>
              <a:off x="2017800" y="6005880"/>
              <a:ext cx="734400" cy="63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>
                <a:lnSpc>
                  <a:spcPct val="100000"/>
                </a:lnSpc>
                <a:buNone/>
                <a:defRPr/>
              </a:pPr>
              <a:r>
                <a:rPr lang="en-US" sz="1800" b="1" strike="noStrike" spc="-1" baseline="30000">
                  <a:solidFill>
                    <a:srgbClr val="000000"/>
                  </a:solidFill>
                  <a:latin typeface="Arial"/>
                  <a:ea typeface="Arial"/>
                </a:rPr>
                <a:t>263</a:t>
              </a:r>
              <a:r>
                <a:rPr lang="en-US" sz="1800" b="1" strike="noStrike" spc="-1">
                  <a:solidFill>
                    <a:srgbClr val="000000"/>
                  </a:solidFill>
                  <a:latin typeface="Calibri"/>
                  <a:ea typeface="Arial"/>
                </a:rPr>
                <a:t>Rf</a:t>
              </a:r>
              <a:endParaRPr lang="ru-RU" sz="1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  <a:buNone/>
                <a:defRPr/>
              </a:pPr>
              <a:r>
                <a:rPr lang="en-US" sz="1800" b="1" strike="noStrike" spc="-1">
                  <a:solidFill>
                    <a:srgbClr val="000000"/>
                  </a:solidFill>
                  <a:latin typeface="Calibri"/>
                  <a:ea typeface="Arial"/>
                </a:rPr>
                <a:t>conf</a:t>
              </a:r>
              <a:endParaRPr lang="ru-RU" sz="1800" b="0" strike="noStrike" spc="-1">
                <a:latin typeface="Arial"/>
              </a:endParaRPr>
            </a:p>
          </p:txBody>
        </p:sp>
      </p:grpSp>
      <p:sp>
        <p:nvSpPr>
          <p:cNvPr id="225" name="TextBox 36"/>
          <p:cNvSpPr/>
          <p:nvPr/>
        </p:nvSpPr>
        <p:spPr bwMode="auto">
          <a:xfrm>
            <a:off x="891720" y="3142440"/>
            <a:ext cx="4096440" cy="819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J. Dvorak </a:t>
            </a:r>
            <a:r>
              <a:rPr lang="en-US" sz="1200" b="0" i="1" strike="noStrike" spc="-1">
                <a:solidFill>
                  <a:srgbClr val="000000"/>
                </a:solidFill>
                <a:latin typeface="Times New Roman"/>
                <a:ea typeface="Arial"/>
              </a:rPr>
              <a:t>et al</a:t>
            </a: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., Observation of the 3</a:t>
            </a:r>
            <a:r>
              <a:rPr lang="en-US" sz="1200" b="0" i="1" strike="noStrike" spc="-1">
                <a:solidFill>
                  <a:srgbClr val="000000"/>
                </a:solidFill>
                <a:latin typeface="Times New Roman"/>
                <a:ea typeface="Arial"/>
              </a:rPr>
              <a:t>n</a:t>
            </a: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 Evaporation Channel in the Complete Hot-Fusion Reaction </a:t>
            </a:r>
            <a:r>
              <a:rPr lang="en-US" sz="1200" b="0" strike="noStrike" spc="-1" baseline="30000">
                <a:solidFill>
                  <a:srgbClr val="000000"/>
                </a:solidFill>
                <a:latin typeface="Times New Roman"/>
                <a:ea typeface="Arial"/>
              </a:rPr>
              <a:t>26</a:t>
            </a: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Mg + </a:t>
            </a:r>
            <a:r>
              <a:rPr lang="en-US" sz="1200" b="0" strike="noStrike" spc="-1" baseline="30000">
                <a:solidFill>
                  <a:srgbClr val="000000"/>
                </a:solidFill>
                <a:latin typeface="Times New Roman"/>
                <a:ea typeface="Arial"/>
              </a:rPr>
              <a:t>248</a:t>
            </a: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Cm Leading to the New Superheavy Nuclide </a:t>
            </a:r>
            <a:r>
              <a:rPr lang="en-US" sz="1200" b="0" strike="noStrike" spc="-1" baseline="30000">
                <a:solidFill>
                  <a:srgbClr val="000000"/>
                </a:solidFill>
                <a:latin typeface="Times New Roman"/>
                <a:ea typeface="Arial"/>
              </a:rPr>
              <a:t>271</a:t>
            </a: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Hs, 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Phys. Rev. Lett. </a:t>
            </a:r>
            <a:r>
              <a:rPr lang="en-US" sz="1200" b="1" strike="noStrike" spc="-1">
                <a:solidFill>
                  <a:srgbClr val="000000"/>
                </a:solidFill>
                <a:latin typeface="Times New Roman"/>
                <a:ea typeface="Arial"/>
              </a:rPr>
              <a:t>100</a:t>
            </a: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, 132503 (2008).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226" name="TextBox 33"/>
          <p:cNvSpPr/>
          <p:nvPr/>
        </p:nvSpPr>
        <p:spPr bwMode="auto">
          <a:xfrm>
            <a:off x="6340320" y="543960"/>
            <a:ext cx="937080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600" b="0" strike="noStrike" spc="-1">
                <a:solidFill>
                  <a:srgbClr val="0000FF"/>
                </a:solidFill>
                <a:latin typeface="Arial"/>
                <a:ea typeface="Arial"/>
              </a:rPr>
              <a:t>6 chains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27" name="TextBox 37"/>
          <p:cNvSpPr/>
          <p:nvPr/>
        </p:nvSpPr>
        <p:spPr bwMode="auto">
          <a:xfrm>
            <a:off x="7311240" y="543960"/>
            <a:ext cx="1337759" cy="3330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600" b="0" strike="noStrike" spc="-1">
                <a:solidFill>
                  <a:srgbClr val="FF0000"/>
                </a:solidFill>
                <a:latin typeface="Arial"/>
                <a:ea typeface="Arial"/>
              </a:rPr>
              <a:t>7 chains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28" name="Прямоугольник 225"/>
          <p:cNvSpPr/>
          <p:nvPr/>
        </p:nvSpPr>
        <p:spPr bwMode="auto">
          <a:xfrm>
            <a:off x="4084200" y="141480"/>
            <a:ext cx="1357560" cy="4248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overflow" wrap="none" lIns="90000" tIns="45000" rIns="90000" bIns="45000" numCol="1" spcCol="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2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Summary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229" name="Прямоугольник 226"/>
          <p:cNvSpPr/>
          <p:nvPr/>
        </p:nvSpPr>
        <p:spPr bwMode="auto">
          <a:xfrm>
            <a:off x="3596760" y="5517360"/>
            <a:ext cx="5438160" cy="1094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overflow" lIns="90000" tIns="45000" rIns="90000" bIns="45000" numCol="1" spcCol="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2000" b="1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238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U + </a:t>
            </a:r>
            <a:r>
              <a:rPr lang="en-US" sz="2000" b="1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40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Ar</a:t>
            </a:r>
            <a:r>
              <a:rPr lang="ru-RU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-&gt; </a:t>
            </a:r>
            <a:r>
              <a:rPr lang="en-US" sz="2000" b="1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278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Ds*   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5n	2 chains</a:t>
            </a:r>
            <a:endParaRPr lang="ru-RU" sz="1400" b="0" strike="noStrike" spc="-1">
              <a:latin typeface="Arial"/>
            </a:endParaRPr>
          </a:p>
          <a:p>
            <a:pPr marL="457200" indent="-45720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1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Cross-section measured at the lowest stability</a:t>
            </a:r>
            <a:endParaRPr lang="ru-RU" sz="1600" b="0" strike="noStrike" spc="-1">
              <a:latin typeface="Arial"/>
            </a:endParaRPr>
          </a:p>
          <a:p>
            <a:pPr marL="457200" indent="-457200">
              <a:lnSpc>
                <a:spcPct val="100000"/>
              </a:lnSpc>
              <a:buNone/>
              <a:tabLst>
                <a:tab pos="0" algn="l"/>
              </a:tabLst>
              <a:defRPr/>
            </a:pPr>
            <a:r>
              <a:rPr lang="en-US" sz="1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The structure of the levels of nuclei in the </a:t>
            </a:r>
            <a:r>
              <a:rPr lang="en-US" sz="1600" b="1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273</a:t>
            </a:r>
            <a:r>
              <a:rPr lang="en-US" sz="16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Ds decay chain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230" name="Соединительная линия уступом 8"/>
          <p:cNvSpPr/>
          <p:nvPr/>
        </p:nvSpPr>
        <p:spPr bwMode="auto">
          <a:xfrm flipV="1">
            <a:off x="105480" y="5373000"/>
            <a:ext cx="6820560" cy="1452600"/>
          </a:xfrm>
          <a:prstGeom prst="bentConnector3">
            <a:avLst>
              <a:gd name="adj1" fmla="val 50000"/>
            </a:avLst>
          </a:prstGeom>
          <a:noFill/>
          <a:ln w="12699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1" name="Прямоугольник 228"/>
          <p:cNvSpPr/>
          <p:nvPr/>
        </p:nvSpPr>
        <p:spPr bwMode="auto">
          <a:xfrm>
            <a:off x="2668680" y="2971440"/>
            <a:ext cx="4147920" cy="4554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overflow" lIns="90000" tIns="45000" rIns="90000" bIns="45000" numCol="1" spcCol="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Thank you for your attention!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/>
          <p:nvPr/>
        </p:nvSpPr>
        <p:spPr bwMode="auto">
          <a:xfrm>
            <a:off x="611560" y="549360"/>
            <a:ext cx="8280919" cy="35997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overflow" wrap="square" lIns="90000" tIns="45000" rIns="90000" bIns="45000" numCol="1" spcCol="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400" b="1">
                <a:latin typeface="Times New Roman"/>
                <a:cs typeface="Times New Roman"/>
              </a:rPr>
              <a:t>New isotope </a:t>
            </a:r>
            <a:r>
              <a:rPr lang="en-US" sz="1400" b="1" baseline="30000">
                <a:latin typeface="Times New Roman"/>
                <a:cs typeface="Times New Roman"/>
              </a:rPr>
              <a:t>276</a:t>
            </a:r>
            <a:r>
              <a:rPr lang="en-US" sz="1400" b="1">
                <a:latin typeface="Times New Roman"/>
                <a:cs typeface="Times New Roman"/>
              </a:rPr>
              <a:t>Ds and its decay products </a:t>
            </a:r>
            <a:r>
              <a:rPr lang="en-US" sz="1400" b="1" baseline="30000">
                <a:latin typeface="Times New Roman"/>
                <a:cs typeface="Times New Roman"/>
              </a:rPr>
              <a:t>272</a:t>
            </a:r>
            <a:r>
              <a:rPr lang="en-US" sz="1400" b="1">
                <a:latin typeface="Times New Roman"/>
                <a:cs typeface="Times New Roman"/>
              </a:rPr>
              <a:t>Hs and </a:t>
            </a:r>
            <a:r>
              <a:rPr lang="en-US" sz="1400" b="1" baseline="30000">
                <a:latin typeface="Times New Roman"/>
                <a:cs typeface="Times New Roman"/>
              </a:rPr>
              <a:t>268</a:t>
            </a:r>
            <a:r>
              <a:rPr lang="en-US" sz="1400" b="1">
                <a:latin typeface="Times New Roman"/>
                <a:cs typeface="Times New Roman"/>
              </a:rPr>
              <a:t>Sg from the </a:t>
            </a:r>
            <a:r>
              <a:rPr lang="en-US" sz="1400" b="1" baseline="30000">
                <a:latin typeface="Times New Roman"/>
                <a:cs typeface="Times New Roman"/>
              </a:rPr>
              <a:t>232</a:t>
            </a:r>
            <a:r>
              <a:rPr lang="en-US" sz="1400" b="1">
                <a:latin typeface="Times New Roman"/>
                <a:cs typeface="Times New Roman"/>
              </a:rPr>
              <a:t>Th + </a:t>
            </a:r>
            <a:r>
              <a:rPr lang="en-US" sz="1400" b="1" baseline="30000">
                <a:latin typeface="Times New Roman"/>
                <a:cs typeface="Times New Roman"/>
              </a:rPr>
              <a:t>48</a:t>
            </a:r>
            <a:r>
              <a:rPr lang="en-US" sz="1400" b="1">
                <a:latin typeface="Times New Roman"/>
                <a:cs typeface="Times New Roman"/>
              </a:rPr>
              <a:t>Ca reaction</a:t>
            </a:r>
            <a:endParaRPr lang="en-US" sz="1400" b="1" strike="noStrike" spc="-1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Synthesis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decay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properties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isotopes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element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110: </a:t>
            </a:r>
            <a:r>
              <a:rPr lang="ru-RU" sz="1400" b="1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273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Ds 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1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275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Ds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endParaRPr lang="en-US" sz="1400" b="0" strike="noStrike" spc="-1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Yu.Ts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Oganessian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1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V.K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Utyonkov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1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M.V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Shumeiko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1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F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Sh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Abdullin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1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G.G.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Adamian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S.N.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Dmitriev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D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Ibadullayev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1,2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M.G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Itkis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1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N.D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Kovrizhnykh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1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D.A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Kuznetsov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1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O.V.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Petrushkin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A.V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Podshibiakin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1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A.N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Polyakov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1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A.G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Popeko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1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I.S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Rogov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1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R.N.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Sagaidak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L.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Schlattauer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1,3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V.D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Shubin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1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D.I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Solovyev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1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Yu.S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Tsyganov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1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A. A.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Voinov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1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V. G.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Subbotin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1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N.S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Bublikova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1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M.G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Voronyuk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1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A.V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Sabelnikov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1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         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A.Yu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Bodrov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1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N.V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Aksenov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1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A.V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Khalkin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1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Z.G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Gan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4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Z.Y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Zhang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4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M.H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Huang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4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and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H.B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. 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Yang</a:t>
            </a: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 1,4</a:t>
            </a:r>
            <a:br>
              <a:rPr sz="1400"/>
            </a:b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1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Joint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Institute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for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Nuclear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Research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RU-141980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Dubna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Russian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Federation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400" b="0" i="1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2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L.N.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Gumilyov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Eurasian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National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University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010000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Astana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Kazakhstan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3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Palacky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University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Olomouc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Department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Experimental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Physics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Faculty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Science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771 46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Olomouc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Czech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Republic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4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Institute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Modern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Physics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Chinese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Academy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of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Sciences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Lanzhou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730000, </a:t>
            </a: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China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101" name="Группа 2"/>
          <p:cNvGrpSpPr/>
          <p:nvPr/>
        </p:nvGrpSpPr>
        <p:grpSpPr bwMode="auto">
          <a:xfrm>
            <a:off x="2483640" y="2133000"/>
            <a:ext cx="3814200" cy="3670200"/>
            <a:chOff x="2483640" y="2133000"/>
            <a:chExt cx="3814200" cy="3670200"/>
          </a:xfrm>
        </p:grpSpPr>
        <p:pic>
          <p:nvPicPr>
            <p:cNvPr id="102" name="Рисунок 3" descr="z6.bmp"/>
            <p:cNvPicPr/>
            <p:nvPr/>
          </p:nvPicPr>
          <p:blipFill>
            <a:blip r:embed="rId2"/>
            <a:srcRect l="8352" t="10349" r="30330" b="5393"/>
            <a:stretch/>
          </p:blipFill>
          <p:spPr bwMode="auto">
            <a:xfrm>
              <a:off x="2483640" y="2133000"/>
              <a:ext cx="3814200" cy="3670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3" name="Прямоугольник 1"/>
            <p:cNvSpPr/>
            <p:nvPr/>
          </p:nvSpPr>
          <p:spPr bwMode="auto">
            <a:xfrm>
              <a:off x="4500000" y="4581000"/>
              <a:ext cx="213840" cy="501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104" name="TextBox 40"/>
          <p:cNvSpPr/>
          <p:nvPr/>
        </p:nvSpPr>
        <p:spPr bwMode="auto">
          <a:xfrm>
            <a:off x="4399920" y="4653000"/>
            <a:ext cx="3960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2800" b="1" strike="noStrike" spc="-1">
                <a:solidFill>
                  <a:srgbClr val="008000"/>
                </a:solidFill>
                <a:latin typeface="Arial"/>
                <a:ea typeface="Arial"/>
              </a:rPr>
              <a:t>?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05" name="TextBox 41"/>
          <p:cNvSpPr/>
          <p:nvPr/>
        </p:nvSpPr>
        <p:spPr bwMode="auto">
          <a:xfrm>
            <a:off x="539552" y="260640"/>
            <a:ext cx="8135368" cy="1598984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en-US" sz="2200" b="1" strike="noStrike" spc="-1">
                <a:solidFill>
                  <a:srgbClr val="000000"/>
                </a:solidFill>
                <a:latin typeface="Arial"/>
                <a:ea typeface="Arial"/>
              </a:rPr>
              <a:t>Nuclei at the minimum stability</a:t>
            </a:r>
            <a:endParaRPr lang="ru-RU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defRPr/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en-US" sz="2800" b="1" strike="noStrike" spc="-1" baseline="30000">
                <a:solidFill>
                  <a:srgbClr val="548235"/>
                </a:solidFill>
                <a:latin typeface="Arial"/>
                <a:ea typeface="Arial"/>
              </a:rPr>
              <a:t>232</a:t>
            </a:r>
            <a:r>
              <a:rPr lang="en-US" sz="2400" b="1" strike="noStrike" spc="-1">
                <a:solidFill>
                  <a:srgbClr val="548235"/>
                </a:solidFill>
                <a:latin typeface="Arial"/>
                <a:ea typeface="Arial"/>
              </a:rPr>
              <a:t>Th + </a:t>
            </a:r>
            <a:r>
              <a:rPr lang="en-US" sz="2800" b="1" strike="noStrike" spc="-1" baseline="30000">
                <a:solidFill>
                  <a:srgbClr val="548235"/>
                </a:solidFill>
                <a:latin typeface="Arial"/>
                <a:ea typeface="Arial"/>
              </a:rPr>
              <a:t>48</a:t>
            </a:r>
            <a:r>
              <a:rPr lang="en-US" sz="2400" b="1" strike="noStrike" spc="-1">
                <a:solidFill>
                  <a:srgbClr val="548235"/>
                </a:solidFill>
                <a:latin typeface="Arial"/>
                <a:ea typeface="Arial"/>
              </a:rPr>
              <a:t>Ca</a:t>
            </a:r>
            <a:r>
              <a:rPr lang="ru-RU" sz="2400" b="1" strike="noStrike" spc="-1">
                <a:solidFill>
                  <a:srgbClr val="548235"/>
                </a:solidFill>
                <a:latin typeface="Arial"/>
                <a:ea typeface="Arial"/>
              </a:rPr>
              <a:t> -&gt; </a:t>
            </a:r>
            <a:r>
              <a:rPr lang="en-US" sz="2400" b="1" strike="noStrike" spc="-1" baseline="30000">
                <a:solidFill>
                  <a:srgbClr val="548235"/>
                </a:solidFill>
                <a:latin typeface="Arial"/>
                <a:ea typeface="Arial"/>
              </a:rPr>
              <a:t>280</a:t>
            </a:r>
            <a:r>
              <a:rPr lang="en-US" sz="2000" b="1" strike="noStrike" spc="-1">
                <a:solidFill>
                  <a:srgbClr val="548235"/>
                </a:solidFill>
                <a:latin typeface="Arial"/>
                <a:ea typeface="Arial"/>
              </a:rPr>
              <a:t>Ds*</a:t>
            </a:r>
            <a:r>
              <a:rPr lang="ru-RU" sz="2000" b="1" strike="noStrike" spc="-1">
                <a:solidFill>
                  <a:srgbClr val="548235"/>
                </a:solidFill>
                <a:latin typeface="Arial"/>
                <a:ea typeface="Arial"/>
              </a:rPr>
              <a:t>             </a:t>
            </a:r>
            <a:r>
              <a:rPr lang="en-US" sz="2800" b="1" strike="noStrike" spc="-1" baseline="30000">
                <a:solidFill>
                  <a:srgbClr val="548235"/>
                </a:solidFill>
                <a:latin typeface="Arial"/>
                <a:ea typeface="Arial"/>
              </a:rPr>
              <a:t>23</a:t>
            </a:r>
            <a:r>
              <a:rPr lang="ru-RU" sz="2800" b="1" strike="noStrike" spc="-1" baseline="30000">
                <a:solidFill>
                  <a:srgbClr val="548235"/>
                </a:solidFill>
                <a:latin typeface="Arial"/>
                <a:ea typeface="Arial"/>
              </a:rPr>
              <a:t>8</a:t>
            </a:r>
            <a:r>
              <a:rPr lang="en-US" sz="2400" b="1" strike="noStrike" spc="-1">
                <a:solidFill>
                  <a:srgbClr val="548235"/>
                </a:solidFill>
                <a:latin typeface="Arial"/>
                <a:ea typeface="Arial"/>
              </a:rPr>
              <a:t>U + </a:t>
            </a:r>
            <a:r>
              <a:rPr lang="en-US" sz="2800" b="1" strike="noStrike" spc="-1" baseline="30000">
                <a:solidFill>
                  <a:srgbClr val="548235"/>
                </a:solidFill>
                <a:latin typeface="Arial"/>
                <a:ea typeface="Arial"/>
              </a:rPr>
              <a:t>40</a:t>
            </a:r>
            <a:r>
              <a:rPr lang="en-US" sz="2400" b="1" strike="noStrike" spc="-1">
                <a:solidFill>
                  <a:srgbClr val="548235"/>
                </a:solidFill>
                <a:latin typeface="Arial"/>
                <a:ea typeface="Arial"/>
              </a:rPr>
              <a:t>Ar</a:t>
            </a:r>
            <a:r>
              <a:rPr lang="ru-RU" sz="2400" b="1" strike="noStrike" spc="-1">
                <a:solidFill>
                  <a:srgbClr val="548235"/>
                </a:solidFill>
                <a:latin typeface="Arial"/>
                <a:ea typeface="Arial"/>
              </a:rPr>
              <a:t> -&gt; </a:t>
            </a:r>
            <a:r>
              <a:rPr lang="en-US" sz="2400" b="1" strike="noStrike" spc="-1" baseline="30000">
                <a:solidFill>
                  <a:srgbClr val="548235"/>
                </a:solidFill>
                <a:latin typeface="Arial"/>
                <a:ea typeface="Arial"/>
              </a:rPr>
              <a:t>278</a:t>
            </a:r>
            <a:r>
              <a:rPr lang="en-US" sz="2000" b="1" strike="noStrike" spc="-1">
                <a:solidFill>
                  <a:srgbClr val="548235"/>
                </a:solidFill>
                <a:latin typeface="Arial"/>
                <a:ea typeface="Arial"/>
              </a:rPr>
              <a:t>Ds*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endParaRPr lang="ru-RU" sz="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Arial"/>
              </a:rPr>
              <a:t>Production cross sections and decay properties of </a:t>
            </a:r>
            <a:r>
              <a:rPr lang="en-US" sz="2400" b="1" strike="noStrike" spc="-1" baseline="30000">
                <a:solidFill>
                  <a:srgbClr val="000000"/>
                </a:solidFill>
                <a:latin typeface="Arial"/>
                <a:ea typeface="Arial"/>
              </a:rPr>
              <a:t>273, 275, 276</a:t>
            </a: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Arial"/>
              </a:rPr>
              <a:t>Ds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06" name="Picture 4"/>
          <p:cNvPicPr/>
          <p:nvPr/>
        </p:nvPicPr>
        <p:blipFill>
          <a:blip r:embed="rId3"/>
          <a:stretch/>
        </p:blipFill>
        <p:spPr bwMode="auto">
          <a:xfrm>
            <a:off x="594720" y="1980000"/>
            <a:ext cx="8080200" cy="1912320"/>
          </a:xfrm>
          <a:prstGeom prst="rect">
            <a:avLst/>
          </a:prstGeom>
          <a:ln w="9525">
            <a:noFill/>
          </a:ln>
          <a:effectLst>
            <a:glow rad="101520">
              <a:srgbClr val="319DFF">
                <a:alpha val="40000"/>
              </a:srgb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32" name="Прямоугольник 237"/>
          <p:cNvSpPr/>
          <p:nvPr/>
        </p:nvSpPr>
        <p:spPr bwMode="auto">
          <a:xfrm>
            <a:off x="706680" y="502560"/>
            <a:ext cx="6553440" cy="20365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overflow" lIns="90000" tIns="45000" rIns="90000" bIns="45000" numCol="1" spcCol="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[23] I.S. Rogov, G.G. Adamian, and N.V. Antonenko, Dynamics of a dinuclear system in charge-asymmetry coordinates: </a:t>
            </a:r>
            <a:r>
              <a:rPr lang="en-US" sz="1600" b="0" strike="noStrike" spc="-1">
                <a:solidFill>
                  <a:srgbClr val="000000"/>
                </a:solidFill>
                <a:latin typeface="Symbol"/>
                <a:ea typeface="Arial"/>
              </a:rPr>
              <a:t></a:t>
            </a:r>
            <a:r>
              <a:rPr lang="en-US" sz="16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 decay, cluster radioactivity, and spontaneous fission, Phys. Rev. C </a:t>
            </a:r>
            <a:r>
              <a:rPr lang="en-US" sz="1600" b="1" strike="noStrike" spc="-1">
                <a:solidFill>
                  <a:srgbClr val="000000"/>
                </a:solidFill>
                <a:latin typeface="Times New Roman"/>
                <a:ea typeface="Arial"/>
              </a:rPr>
              <a:t>100</a:t>
            </a:r>
            <a:r>
              <a:rPr lang="en-US" sz="16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, 024606 (2019); Cluster approach to spontaneous fission of even-even isotopes of U, Pu, Cm, Cf, Fm, No, Rf, Sg, and Hs, ibid. </a:t>
            </a:r>
            <a:r>
              <a:rPr lang="en-US" sz="1600" b="1" strike="noStrike" spc="-1">
                <a:solidFill>
                  <a:srgbClr val="000000"/>
                </a:solidFill>
                <a:latin typeface="Times New Roman"/>
                <a:ea typeface="Arial"/>
              </a:rPr>
              <a:t>104</a:t>
            </a:r>
            <a:r>
              <a:rPr lang="en-US" sz="16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, 034618 (2021).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en-US" sz="16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[24] I.S. Rogov, G.G. Adamian, and N.V. Antonenko, Spontaneous fission hindrance in even-odd nuclei within a cluster approach, Phys. Rev. C </a:t>
            </a:r>
            <a:r>
              <a:rPr lang="en-US" sz="1600" b="1" strike="noStrike" spc="-1">
                <a:solidFill>
                  <a:srgbClr val="000000"/>
                </a:solidFill>
                <a:latin typeface="Times New Roman"/>
                <a:ea typeface="Arial"/>
              </a:rPr>
              <a:t>105</a:t>
            </a:r>
            <a:r>
              <a:rPr lang="en-US" sz="1600" b="0" strike="noStrike" spc="-1">
                <a:solidFill>
                  <a:srgbClr val="000000"/>
                </a:solidFill>
                <a:latin typeface="Times New Roman"/>
                <a:ea typeface="Arial"/>
              </a:rPr>
              <a:t>, 034619 (2022).</a:t>
            </a:r>
            <a:endParaRPr lang="ru-RU" sz="1600" b="0" strike="noStrike" spc="-1">
              <a:latin typeface="Arial"/>
            </a:endParaRPr>
          </a:p>
        </p:txBody>
      </p:sp>
      <p:pic>
        <p:nvPicPr>
          <p:cNvPr id="233" name="Picture 3"/>
          <p:cNvPicPr/>
          <p:nvPr/>
        </p:nvPicPr>
        <p:blipFill>
          <a:blip r:embed="rId2"/>
          <a:stretch/>
        </p:blipFill>
        <p:spPr bwMode="auto">
          <a:xfrm>
            <a:off x="5220000" y="3060000"/>
            <a:ext cx="3852000" cy="3126600"/>
          </a:xfrm>
          <a:prstGeom prst="rect">
            <a:avLst/>
          </a:prstGeom>
          <a:ln w="9525">
            <a:noFill/>
          </a:ln>
          <a:effectLst>
            <a:glow rad="228600">
              <a:srgbClr val="319DFF">
                <a:alpha val="40000"/>
              </a:srgbClr>
            </a:glow>
          </a:effectLst>
        </p:spPr>
      </p:pic>
      <p:pic>
        <p:nvPicPr>
          <p:cNvPr id="234" name="Picture 1"/>
          <p:cNvPicPr/>
          <p:nvPr/>
        </p:nvPicPr>
        <p:blipFill>
          <a:blip r:embed="rId3"/>
          <a:stretch/>
        </p:blipFill>
        <p:spPr bwMode="auto">
          <a:xfrm>
            <a:off x="0" y="3060000"/>
            <a:ext cx="5010120" cy="3779280"/>
          </a:xfrm>
          <a:prstGeom prst="rect">
            <a:avLst/>
          </a:prstGeom>
          <a:ln w="9525">
            <a:noFill/>
          </a:ln>
          <a:effectLst>
            <a:glow rad="228600">
              <a:srgbClr val="319DFF">
                <a:alpha val="40000"/>
              </a:srgbClr>
            </a:glow>
          </a:effectLst>
        </p:spPr>
      </p:pic>
      <p:sp>
        <p:nvSpPr>
          <p:cNvPr id="235" name="TextBox 38"/>
          <p:cNvSpPr/>
          <p:nvPr/>
        </p:nvSpPr>
        <p:spPr bwMode="auto">
          <a:xfrm>
            <a:off x="900000" y="2539080"/>
            <a:ext cx="352692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800" b="1" strike="noStrike" spc="-1" baseline="30000">
                <a:solidFill>
                  <a:srgbClr val="006600"/>
                </a:solidFill>
                <a:latin typeface="Arial"/>
                <a:ea typeface="Arial"/>
              </a:rPr>
              <a:t>232</a:t>
            </a:r>
            <a:r>
              <a:rPr lang="en-US" sz="1800" b="1" strike="noStrike" spc="-1">
                <a:solidFill>
                  <a:srgbClr val="006600"/>
                </a:solidFill>
                <a:latin typeface="Arial"/>
                <a:ea typeface="Arial"/>
              </a:rPr>
              <a:t>Th</a:t>
            </a:r>
            <a:r>
              <a:rPr lang="ru-RU" sz="1800" b="1" strike="noStrike" spc="-1">
                <a:solidFill>
                  <a:srgbClr val="006600"/>
                </a:solidFill>
                <a:latin typeface="Arial"/>
                <a:ea typeface="Arial"/>
              </a:rPr>
              <a:t>(</a:t>
            </a:r>
            <a:r>
              <a:rPr lang="en-US" sz="1800" b="1" strike="noStrike" spc="-1" baseline="30000">
                <a:solidFill>
                  <a:srgbClr val="006600"/>
                </a:solidFill>
                <a:latin typeface="Arial"/>
                <a:ea typeface="Arial"/>
              </a:rPr>
              <a:t>48</a:t>
            </a:r>
            <a:r>
              <a:rPr lang="en-US" sz="1800" b="1" strike="noStrike" spc="-1">
                <a:solidFill>
                  <a:srgbClr val="006600"/>
                </a:solidFill>
                <a:latin typeface="Arial"/>
                <a:ea typeface="Arial"/>
              </a:rPr>
              <a:t>Ca</a:t>
            </a:r>
            <a:r>
              <a:rPr lang="ru-RU" sz="1800" b="1" strike="noStrike" spc="-1">
                <a:solidFill>
                  <a:srgbClr val="006600"/>
                </a:solidFill>
                <a:latin typeface="Arial"/>
                <a:ea typeface="Arial"/>
              </a:rPr>
              <a:t>, </a:t>
            </a:r>
            <a:r>
              <a:rPr lang="en-US" sz="1800" b="1" strike="noStrike" spc="-1">
                <a:solidFill>
                  <a:srgbClr val="006600"/>
                </a:solidFill>
                <a:latin typeface="Arial"/>
                <a:ea typeface="Arial"/>
              </a:rPr>
              <a:t>5n)</a:t>
            </a:r>
            <a:r>
              <a:rPr lang="en-US" sz="1800" b="1" strike="noStrike" spc="-1" baseline="30000">
                <a:solidFill>
                  <a:srgbClr val="006600"/>
                </a:solidFill>
                <a:latin typeface="Arial"/>
                <a:ea typeface="Arial"/>
              </a:rPr>
              <a:t>275</a:t>
            </a:r>
            <a:r>
              <a:rPr lang="en-US" sz="1800" b="1" strike="noStrike" spc="-1">
                <a:solidFill>
                  <a:srgbClr val="006600"/>
                </a:solidFill>
                <a:latin typeface="Arial"/>
                <a:ea typeface="Arial"/>
              </a:rPr>
              <a:t>Ds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36" name="Прямоугольник 235"/>
          <p:cNvSpPr/>
          <p:nvPr/>
        </p:nvSpPr>
        <p:spPr bwMode="auto">
          <a:xfrm>
            <a:off x="5482440" y="2516040"/>
            <a:ext cx="297684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overflow" lIns="90000" tIns="45000" rIns="90000" bIns="45000" numCol="1" spcCol="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800" b="1" strike="noStrike" spc="-1" baseline="30000">
                <a:solidFill>
                  <a:srgbClr val="006600"/>
                </a:solidFill>
                <a:latin typeface="Arial"/>
                <a:ea typeface="Arial"/>
              </a:rPr>
              <a:t>23</a:t>
            </a:r>
            <a:r>
              <a:rPr lang="ru-RU" sz="1800" b="1" strike="noStrike" spc="-1" baseline="30000">
                <a:solidFill>
                  <a:srgbClr val="006600"/>
                </a:solidFill>
                <a:latin typeface="Arial"/>
                <a:ea typeface="Arial"/>
              </a:rPr>
              <a:t>8</a:t>
            </a:r>
            <a:r>
              <a:rPr lang="en-US" sz="1800" b="1" strike="noStrike" spc="-1">
                <a:solidFill>
                  <a:srgbClr val="006600"/>
                </a:solidFill>
                <a:latin typeface="Arial"/>
                <a:ea typeface="Arial"/>
              </a:rPr>
              <a:t>U(</a:t>
            </a:r>
            <a:r>
              <a:rPr lang="en-US" sz="1800" b="1" strike="noStrike" spc="-1" baseline="30000">
                <a:solidFill>
                  <a:srgbClr val="006600"/>
                </a:solidFill>
                <a:latin typeface="Arial"/>
                <a:ea typeface="Arial"/>
              </a:rPr>
              <a:t>40</a:t>
            </a:r>
            <a:r>
              <a:rPr lang="en-US" sz="1800" b="1" strike="noStrike" spc="-1">
                <a:solidFill>
                  <a:srgbClr val="006600"/>
                </a:solidFill>
                <a:latin typeface="Arial"/>
                <a:ea typeface="Arial"/>
              </a:rPr>
              <a:t>Ar, 5n)</a:t>
            </a:r>
            <a:r>
              <a:rPr lang="en-US" sz="1800" b="1" strike="noStrike" spc="-1" baseline="30000">
                <a:solidFill>
                  <a:srgbClr val="006600"/>
                </a:solidFill>
                <a:latin typeface="Arial"/>
                <a:ea typeface="Arial"/>
              </a:rPr>
              <a:t>273</a:t>
            </a:r>
            <a:r>
              <a:rPr lang="en-US" sz="1800" b="1" strike="noStrike" spc="-1">
                <a:solidFill>
                  <a:srgbClr val="006600"/>
                </a:solidFill>
                <a:latin typeface="Arial"/>
                <a:ea typeface="Arial"/>
              </a:rPr>
              <a:t>Ds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237" name="TextBox 39"/>
          <p:cNvSpPr/>
          <p:nvPr/>
        </p:nvSpPr>
        <p:spPr bwMode="auto">
          <a:xfrm>
            <a:off x="1763640" y="77040"/>
            <a:ext cx="6515640" cy="4248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2200" b="1" strike="noStrike" spc="-1">
                <a:solidFill>
                  <a:srgbClr val="0000FF"/>
                </a:solidFill>
                <a:latin typeface="Calibri"/>
                <a:ea typeface="Arial"/>
              </a:rPr>
              <a:t>Level structure of odd-</a:t>
            </a:r>
            <a:r>
              <a:rPr lang="en-US" sz="2200" b="1" i="1" strike="noStrike" spc="-1">
                <a:solidFill>
                  <a:srgbClr val="0000FF"/>
                </a:solidFill>
                <a:latin typeface="Calibri"/>
                <a:ea typeface="Arial"/>
              </a:rPr>
              <a:t>N</a:t>
            </a:r>
            <a:r>
              <a:rPr lang="en-US" sz="2200" b="1" strike="noStrike" spc="-1">
                <a:solidFill>
                  <a:srgbClr val="0000FF"/>
                </a:solidFill>
                <a:latin typeface="Calibri"/>
                <a:ea typeface="Arial"/>
              </a:rPr>
              <a:t> nuclei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96" name="Группа 16"/>
          <p:cNvGrpSpPr/>
          <p:nvPr/>
        </p:nvGrpSpPr>
        <p:grpSpPr bwMode="auto">
          <a:xfrm>
            <a:off x="2483640" y="2133000"/>
            <a:ext cx="3814200" cy="3670200"/>
            <a:chOff x="2483640" y="2133000"/>
            <a:chExt cx="3814200" cy="3670200"/>
          </a:xfrm>
        </p:grpSpPr>
        <p:pic>
          <p:nvPicPr>
            <p:cNvPr id="97" name="Рисунок 11" descr="z6.bmp"/>
            <p:cNvPicPr/>
            <p:nvPr/>
          </p:nvPicPr>
          <p:blipFill>
            <a:blip r:embed="rId2"/>
            <a:srcRect l="8352" t="10349" r="30330" b="5393"/>
            <a:stretch/>
          </p:blipFill>
          <p:spPr bwMode="auto">
            <a:xfrm>
              <a:off x="2483640" y="2133000"/>
              <a:ext cx="3814200" cy="367020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98" name="Прямоугольник 12"/>
            <p:cNvSpPr/>
            <p:nvPr/>
          </p:nvSpPr>
          <p:spPr bwMode="auto">
            <a:xfrm>
              <a:off x="4500000" y="4581000"/>
              <a:ext cx="213840" cy="5018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/>
          </p:style>
        </p:sp>
      </p:grpSp>
      <p:sp>
        <p:nvSpPr>
          <p:cNvPr id="99" name="TextBox 13"/>
          <p:cNvSpPr/>
          <p:nvPr/>
        </p:nvSpPr>
        <p:spPr bwMode="auto">
          <a:xfrm>
            <a:off x="4399920" y="4653000"/>
            <a:ext cx="3960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2800" b="1" strike="noStrike" spc="-1">
                <a:solidFill>
                  <a:srgbClr val="008000"/>
                </a:solidFill>
                <a:latin typeface="Arial"/>
                <a:ea typeface="Arial"/>
              </a:rPr>
              <a:t>?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100" name="TextBox 7"/>
          <p:cNvSpPr/>
          <p:nvPr/>
        </p:nvSpPr>
        <p:spPr bwMode="auto">
          <a:xfrm>
            <a:off x="971640" y="260640"/>
            <a:ext cx="7703280" cy="17046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en-US" sz="2200" b="1" strike="noStrike" spc="-1">
                <a:solidFill>
                  <a:srgbClr val="000000"/>
                </a:solidFill>
                <a:latin typeface="Arial"/>
                <a:ea typeface="Arial"/>
              </a:rPr>
              <a:t>Nuclei at the minimum stability</a:t>
            </a:r>
            <a:endParaRPr lang="ru-RU" sz="22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defRPr/>
            </a:pP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en-US" sz="2800" b="1" strike="noStrike" spc="-1" baseline="30000">
                <a:solidFill>
                  <a:srgbClr val="548235"/>
                </a:solidFill>
                <a:latin typeface="Arial"/>
                <a:ea typeface="Arial"/>
              </a:rPr>
              <a:t>232</a:t>
            </a:r>
            <a:r>
              <a:rPr lang="en-US" sz="2400" b="1" strike="noStrike" spc="-1">
                <a:solidFill>
                  <a:srgbClr val="548235"/>
                </a:solidFill>
                <a:latin typeface="Arial"/>
                <a:ea typeface="Arial"/>
              </a:rPr>
              <a:t>Th + </a:t>
            </a:r>
            <a:r>
              <a:rPr lang="en-US" sz="2800" b="1" strike="noStrike" spc="-1" baseline="30000">
                <a:solidFill>
                  <a:srgbClr val="548235"/>
                </a:solidFill>
                <a:latin typeface="Arial"/>
                <a:ea typeface="Arial"/>
              </a:rPr>
              <a:t>48</a:t>
            </a:r>
            <a:r>
              <a:rPr lang="en-US" sz="2400" b="1" strike="noStrike" spc="-1">
                <a:solidFill>
                  <a:srgbClr val="548235"/>
                </a:solidFill>
                <a:latin typeface="Arial"/>
                <a:ea typeface="Arial"/>
              </a:rPr>
              <a:t>Ca</a:t>
            </a:r>
            <a:r>
              <a:rPr lang="ru-RU" sz="2400" b="1" strike="noStrike" spc="-1">
                <a:solidFill>
                  <a:srgbClr val="548235"/>
                </a:solidFill>
                <a:latin typeface="Arial"/>
                <a:ea typeface="Arial"/>
              </a:rPr>
              <a:t> -&gt; </a:t>
            </a:r>
            <a:r>
              <a:rPr lang="en-US" sz="2400" b="1" strike="noStrike" spc="-1" baseline="30000">
                <a:solidFill>
                  <a:srgbClr val="548235"/>
                </a:solidFill>
                <a:latin typeface="Arial"/>
                <a:ea typeface="Arial"/>
              </a:rPr>
              <a:t>280</a:t>
            </a:r>
            <a:r>
              <a:rPr lang="en-US" sz="2000" b="1" strike="noStrike" spc="-1">
                <a:solidFill>
                  <a:srgbClr val="548235"/>
                </a:solidFill>
                <a:latin typeface="Arial"/>
                <a:ea typeface="Arial"/>
              </a:rPr>
              <a:t>Ds*</a:t>
            </a:r>
            <a:r>
              <a:rPr lang="ru-RU" sz="2000" b="1" strike="noStrike" spc="-1">
                <a:solidFill>
                  <a:srgbClr val="548235"/>
                </a:solidFill>
                <a:latin typeface="Arial"/>
                <a:ea typeface="Arial"/>
              </a:rPr>
              <a:t>             </a:t>
            </a:r>
            <a:r>
              <a:rPr lang="en-US" sz="2800" b="1" strike="noStrike" spc="-1" baseline="30000">
                <a:solidFill>
                  <a:srgbClr val="548235"/>
                </a:solidFill>
                <a:latin typeface="Arial"/>
                <a:ea typeface="Arial"/>
              </a:rPr>
              <a:t>23</a:t>
            </a:r>
            <a:r>
              <a:rPr lang="ru-RU" sz="2800" b="1" strike="noStrike" spc="-1" baseline="30000">
                <a:solidFill>
                  <a:srgbClr val="548235"/>
                </a:solidFill>
                <a:latin typeface="Arial"/>
                <a:ea typeface="Arial"/>
              </a:rPr>
              <a:t>8</a:t>
            </a:r>
            <a:r>
              <a:rPr lang="en-US" sz="2400" b="1" strike="noStrike" spc="-1">
                <a:solidFill>
                  <a:srgbClr val="548235"/>
                </a:solidFill>
                <a:latin typeface="Arial"/>
                <a:ea typeface="Arial"/>
              </a:rPr>
              <a:t>U + </a:t>
            </a:r>
            <a:r>
              <a:rPr lang="en-US" sz="2800" b="1" strike="noStrike" spc="-1" baseline="30000">
                <a:solidFill>
                  <a:srgbClr val="548235"/>
                </a:solidFill>
                <a:latin typeface="Arial"/>
                <a:ea typeface="Arial"/>
              </a:rPr>
              <a:t>40</a:t>
            </a:r>
            <a:r>
              <a:rPr lang="en-US" sz="2400" b="1" strike="noStrike" spc="-1">
                <a:solidFill>
                  <a:srgbClr val="548235"/>
                </a:solidFill>
                <a:latin typeface="Arial"/>
                <a:ea typeface="Arial"/>
              </a:rPr>
              <a:t>Ar</a:t>
            </a:r>
            <a:r>
              <a:rPr lang="ru-RU" sz="2400" b="1" strike="noStrike" spc="-1">
                <a:solidFill>
                  <a:srgbClr val="548235"/>
                </a:solidFill>
                <a:latin typeface="Arial"/>
                <a:ea typeface="Arial"/>
              </a:rPr>
              <a:t> -&gt; </a:t>
            </a:r>
            <a:r>
              <a:rPr lang="en-US" sz="2400" b="1" strike="noStrike" spc="-1" baseline="30000">
                <a:solidFill>
                  <a:srgbClr val="548235"/>
                </a:solidFill>
                <a:latin typeface="Arial"/>
                <a:ea typeface="Arial"/>
              </a:rPr>
              <a:t>278</a:t>
            </a:r>
            <a:r>
              <a:rPr lang="en-US" sz="2000" b="1" strike="noStrike" spc="-1">
                <a:solidFill>
                  <a:srgbClr val="548235"/>
                </a:solidFill>
                <a:latin typeface="Arial"/>
                <a:ea typeface="Arial"/>
              </a:rPr>
              <a:t>Ds*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endParaRPr lang="ru-RU" sz="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Arial"/>
              </a:rPr>
              <a:t>Production cross sections and decay properties of </a:t>
            </a:r>
            <a:r>
              <a:rPr lang="en-US" sz="2400" b="1" strike="noStrike" spc="-1" baseline="30000">
                <a:solidFill>
                  <a:srgbClr val="000000"/>
                </a:solidFill>
                <a:latin typeface="Arial"/>
                <a:ea typeface="Arial"/>
              </a:rPr>
              <a:t>273–277</a:t>
            </a:r>
            <a:r>
              <a:rPr lang="en-US" sz="2000" b="1" strike="noStrike" spc="-1">
                <a:solidFill>
                  <a:srgbClr val="000000"/>
                </a:solidFill>
                <a:latin typeface="Arial"/>
                <a:ea typeface="Arial"/>
              </a:rPr>
              <a:t>Ds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7" name="Рисунок 8" descr="z9.bmp"/>
          <p:cNvPicPr/>
          <p:nvPr/>
        </p:nvPicPr>
        <p:blipFill>
          <a:blip r:embed="rId2"/>
          <a:srcRect l="2751" t="8292" r="5111" b="2608"/>
          <a:stretch/>
        </p:blipFill>
        <p:spPr bwMode="auto">
          <a:xfrm>
            <a:off x="543600" y="2637000"/>
            <a:ext cx="7918560" cy="3179880"/>
          </a:xfrm>
          <a:prstGeom prst="rect">
            <a:avLst/>
          </a:prstGeom>
          <a:ln w="0">
            <a:noFill/>
          </a:ln>
        </p:spPr>
      </p:pic>
      <p:sp>
        <p:nvSpPr>
          <p:cNvPr id="108" name="TextBox 9"/>
          <p:cNvSpPr/>
          <p:nvPr/>
        </p:nvSpPr>
        <p:spPr bwMode="auto">
          <a:xfrm>
            <a:off x="127440" y="5877720"/>
            <a:ext cx="8669520" cy="5158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Dependence</a:t>
            </a: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(Bf – Bn)</a:t>
            </a:r>
            <a:r>
              <a:rPr lang="ru-RU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on the number of neutrons for isotopes from 108 (Hs) to 120, reaction products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226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Ra, </a:t>
            </a:r>
            <a:r>
              <a:rPr lang="en-US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232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Th, </a:t>
            </a:r>
            <a:r>
              <a:rPr lang="en-US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238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U, </a:t>
            </a:r>
            <a:r>
              <a:rPr lang="en-US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242,244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Pu, </a:t>
            </a:r>
            <a:r>
              <a:rPr lang="en-US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245,248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Cm, </a:t>
            </a:r>
            <a:r>
              <a:rPr lang="en-US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249,251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Cf + </a:t>
            </a:r>
            <a:r>
              <a:rPr lang="en-US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48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Ca, </a:t>
            </a:r>
            <a:r>
              <a:rPr lang="en-US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245,248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Cm + </a:t>
            </a:r>
            <a:r>
              <a:rPr lang="en-US" sz="1400" b="0" strike="noStrike" spc="-1" baseline="30000">
                <a:solidFill>
                  <a:srgbClr val="000000"/>
                </a:solidFill>
                <a:latin typeface="Times New Roman"/>
                <a:ea typeface="Times New Roman"/>
              </a:rPr>
              <a:t>54</a:t>
            </a:r>
            <a:r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Cr.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09" name="TextBox 10"/>
          <p:cNvSpPr/>
          <p:nvPr/>
        </p:nvSpPr>
        <p:spPr bwMode="auto">
          <a:xfrm>
            <a:off x="9720" y="2349000"/>
            <a:ext cx="89866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Arial"/>
              </a:rPr>
              <a:t>     Jachimowicz, Kowal, J. Skalski,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Arial"/>
              </a:rPr>
              <a:t> ADNDT </a:t>
            </a:r>
            <a:r>
              <a:rPr lang="en-US" sz="1200" b="1" strike="noStrike" spc="-1">
                <a:solidFill>
                  <a:srgbClr val="000000"/>
                </a:solidFill>
                <a:latin typeface="Arial"/>
                <a:ea typeface="Arial"/>
              </a:rPr>
              <a:t>138</a:t>
            </a: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Arial"/>
              </a:rPr>
              <a:t>, 101393 (2021)</a:t>
            </a:r>
            <a:r>
              <a:rPr lang="ru-RU" sz="1200" b="0" strike="noStrike" spc="-1">
                <a:solidFill>
                  <a:srgbClr val="000000"/>
                </a:solidFill>
                <a:latin typeface="Arial"/>
                <a:ea typeface="Arial"/>
              </a:rPr>
              <a:t>.        </a:t>
            </a: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Arial"/>
              </a:rPr>
              <a:t>Möller, Sierk, Ichikawa, Sagawa, ADNDT </a:t>
            </a:r>
            <a:r>
              <a:rPr lang="en-US" sz="1200" b="1" strike="noStrike" spc="-1">
                <a:solidFill>
                  <a:srgbClr val="000000"/>
                </a:solidFill>
                <a:latin typeface="Arial"/>
                <a:ea typeface="Arial"/>
              </a:rPr>
              <a:t>109-110</a:t>
            </a:r>
            <a:r>
              <a:rPr lang="en-US" sz="1200" b="0" strike="noStrike" spc="-1">
                <a:solidFill>
                  <a:srgbClr val="000000"/>
                </a:solidFill>
                <a:latin typeface="Arial"/>
                <a:ea typeface="Arial"/>
              </a:rPr>
              <a:t>, 1 (2016). 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10" name="TextBox 5"/>
          <p:cNvSpPr/>
          <p:nvPr/>
        </p:nvSpPr>
        <p:spPr bwMode="auto">
          <a:xfrm>
            <a:off x="1113840" y="98280"/>
            <a:ext cx="7741440" cy="759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800" b="1" strike="noStrike" spc="-1" baseline="30000">
                <a:solidFill>
                  <a:srgbClr val="FF0000"/>
                </a:solidFill>
                <a:latin typeface="Arial"/>
                <a:ea typeface="Arial"/>
              </a:rPr>
              <a:t>		</a:t>
            </a:r>
            <a:r>
              <a:rPr lang="en-US" sz="1800" b="1" strike="noStrike" spc="-1" baseline="30000">
                <a:solidFill>
                  <a:srgbClr val="FF0000"/>
                </a:solidFill>
                <a:latin typeface="Arial"/>
                <a:ea typeface="Arial"/>
              </a:rPr>
              <a:t>232</a:t>
            </a:r>
            <a:r>
              <a:rPr lang="en-US" sz="1800" b="1" strike="noStrike" spc="-1">
                <a:solidFill>
                  <a:srgbClr val="FF0000"/>
                </a:solidFill>
                <a:latin typeface="Arial"/>
                <a:ea typeface="Arial"/>
              </a:rPr>
              <a:t>Th + </a:t>
            </a:r>
            <a:r>
              <a:rPr lang="en-US" sz="1800" b="1" strike="noStrike" spc="-1" baseline="30000">
                <a:solidFill>
                  <a:srgbClr val="FF0000"/>
                </a:solidFill>
                <a:latin typeface="Arial"/>
                <a:ea typeface="Arial"/>
              </a:rPr>
              <a:t>48</a:t>
            </a:r>
            <a:r>
              <a:rPr lang="en-US" sz="1800" b="1" strike="noStrike" spc="-1">
                <a:solidFill>
                  <a:srgbClr val="FF0000"/>
                </a:solidFill>
                <a:latin typeface="Arial"/>
                <a:ea typeface="Arial"/>
              </a:rPr>
              <a:t>Ca</a:t>
            </a:r>
            <a:r>
              <a:rPr lang="ru-RU" sz="1800" b="1" strike="noStrike" spc="-1">
                <a:solidFill>
                  <a:srgbClr val="FF0000"/>
                </a:solidFill>
                <a:latin typeface="Arial"/>
                <a:ea typeface="Arial"/>
              </a:rPr>
              <a:t> -</a:t>
            </a:r>
            <a:r>
              <a:rPr lang="en-US" sz="1800" b="1" strike="noStrike" spc="-1">
                <a:solidFill>
                  <a:srgbClr val="FF0000"/>
                </a:solidFill>
                <a:latin typeface="Arial"/>
                <a:ea typeface="Arial"/>
              </a:rPr>
              <a:t>&gt;</a:t>
            </a:r>
            <a:r>
              <a:rPr lang="ru-RU" sz="1800" b="1" strike="noStrike" spc="-1">
                <a:solidFill>
                  <a:srgbClr val="FF0000"/>
                </a:solidFill>
                <a:latin typeface="Arial"/>
                <a:ea typeface="Arial"/>
              </a:rPr>
              <a:t> </a:t>
            </a:r>
            <a:r>
              <a:rPr lang="en-US" sz="1800" b="1" strike="noStrike" spc="-1" baseline="30000">
                <a:solidFill>
                  <a:srgbClr val="FF0000"/>
                </a:solidFill>
                <a:latin typeface="Arial"/>
                <a:ea typeface="Arial"/>
              </a:rPr>
              <a:t>280</a:t>
            </a:r>
            <a:r>
              <a:rPr lang="en-US" sz="1800" b="1" strike="noStrike" spc="-1">
                <a:solidFill>
                  <a:srgbClr val="FF0000"/>
                </a:solidFill>
                <a:latin typeface="Arial"/>
                <a:ea typeface="Arial"/>
              </a:rPr>
              <a:t>Ds*	N = 170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endParaRPr lang="ru-RU" sz="800" b="0" strike="noStrike" spc="-1">
              <a:latin typeface="Arial"/>
            </a:endParaRPr>
          </a:p>
        </p:txBody>
      </p:sp>
      <p:sp>
        <p:nvSpPr>
          <p:cNvPr id="111" name="Стрелка: влево 84652658"/>
          <p:cNvSpPr/>
          <p:nvPr/>
        </p:nvSpPr>
        <p:spPr bwMode="auto">
          <a:xfrm>
            <a:off x="2464920" y="4965840"/>
            <a:ext cx="218880" cy="19116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12" name="Рисунок 2"/>
          <p:cNvPicPr/>
          <p:nvPr/>
        </p:nvPicPr>
        <p:blipFill>
          <a:blip r:embed="rId3"/>
          <a:stretch/>
        </p:blipFill>
        <p:spPr bwMode="auto">
          <a:xfrm>
            <a:off x="5104800" y="1418400"/>
            <a:ext cx="1985400" cy="609480"/>
          </a:xfrm>
          <a:prstGeom prst="rect">
            <a:avLst/>
          </a:prstGeom>
          <a:ln w="0">
            <a:noFill/>
          </a:ln>
        </p:spPr>
      </p:pic>
      <p:pic>
        <p:nvPicPr>
          <p:cNvPr id="113" name="Рисунок 4"/>
          <p:cNvPicPr/>
          <p:nvPr/>
        </p:nvPicPr>
        <p:blipFill>
          <a:blip r:embed="rId4"/>
          <a:stretch/>
        </p:blipFill>
        <p:spPr bwMode="auto">
          <a:xfrm>
            <a:off x="5234400" y="2062080"/>
            <a:ext cx="1154880" cy="218520"/>
          </a:xfrm>
          <a:prstGeom prst="rect">
            <a:avLst/>
          </a:prstGeom>
          <a:ln w="0">
            <a:noFill/>
          </a:ln>
        </p:spPr>
      </p:pic>
      <p:pic>
        <p:nvPicPr>
          <p:cNvPr id="114" name="Picture 2"/>
          <p:cNvPicPr/>
          <p:nvPr/>
        </p:nvPicPr>
        <p:blipFill>
          <a:blip r:embed="rId5"/>
          <a:stretch/>
        </p:blipFill>
        <p:spPr bwMode="auto">
          <a:xfrm>
            <a:off x="1677600" y="1098000"/>
            <a:ext cx="3057480" cy="320040"/>
          </a:xfrm>
          <a:prstGeom prst="rect">
            <a:avLst/>
          </a:prstGeom>
          <a:ln w="9525">
            <a:solidFill>
              <a:srgbClr val="00B050"/>
            </a:solidFill>
            <a:miter/>
          </a:ln>
        </p:spPr>
      </p:pic>
      <p:sp>
        <p:nvSpPr>
          <p:cNvPr id="115" name="Прямая со стрелкой 7"/>
          <p:cNvSpPr/>
          <p:nvPr/>
        </p:nvSpPr>
        <p:spPr bwMode="auto">
          <a:xfrm>
            <a:off x="4321800" y="1420200"/>
            <a:ext cx="829080" cy="254160"/>
          </a:xfrm>
          <a:custGeom>
            <a:avLst/>
            <a:gdLst/>
            <a:ahLst/>
            <a:cxnLst/>
            <a:rect l="l" t="t" r="r" b="b"/>
            <a:pathLst>
              <a:path w="21600" h="21600" fill="norm" stroke="1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000000"/>
            </a:solidFill>
            <a:tailEnd type="triangle" w="med" len="med"/>
          </a:ln>
          <a:effectLst>
            <a:outerShdw blurRad="39960" dist="2016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/>
        </p:style>
      </p:sp>
      <p:pic>
        <p:nvPicPr>
          <p:cNvPr id="116" name="Рисунок 13"/>
          <p:cNvPicPr/>
          <p:nvPr/>
        </p:nvPicPr>
        <p:blipFill>
          <a:blip r:embed="rId6"/>
          <a:stretch/>
        </p:blipFill>
        <p:spPr bwMode="auto">
          <a:xfrm>
            <a:off x="6474960" y="2076840"/>
            <a:ext cx="1856520" cy="189000"/>
          </a:xfrm>
          <a:prstGeom prst="rect">
            <a:avLst/>
          </a:prstGeom>
          <a:ln w="0">
            <a:noFill/>
          </a:ln>
        </p:spPr>
      </p:pic>
      <p:sp>
        <p:nvSpPr>
          <p:cNvPr id="117" name="Прямоугольник 111"/>
          <p:cNvSpPr/>
          <p:nvPr/>
        </p:nvSpPr>
        <p:spPr bwMode="auto">
          <a:xfrm>
            <a:off x="389520" y="1950840"/>
            <a:ext cx="45910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overflow" lIns="90000" tIns="45000" rIns="90000" bIns="45000" numCol="1" spcCol="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Co</a:t>
            </a:r>
            <a:r>
              <a:rPr lang="en-US" sz="1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mpetition</a:t>
            </a:r>
            <a:r>
              <a:rPr lang="ru-RU" sz="12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between neutron evaporation and fission reaction channels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18" name="Стрелка: влево 84652658"/>
          <p:cNvSpPr/>
          <p:nvPr/>
        </p:nvSpPr>
        <p:spPr bwMode="auto">
          <a:xfrm>
            <a:off x="6391440" y="4924800"/>
            <a:ext cx="218880" cy="19116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solidFill>
              <a:srgbClr val="4372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" name="TextBox 5"/>
          <p:cNvSpPr/>
          <p:nvPr/>
        </p:nvSpPr>
        <p:spPr bwMode="auto">
          <a:xfrm>
            <a:off x="467640" y="3213000"/>
            <a:ext cx="8331480" cy="546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Rotating target, magnets (Q1, D1, Q2, Q3, D2), beam-stop chamber, and detector chamber are shown.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endParaRPr lang="ru-RU" sz="1600" b="0" strike="noStrike" spc="-1">
              <a:latin typeface="Arial"/>
            </a:endParaRPr>
          </a:p>
        </p:txBody>
      </p:sp>
      <p:pic>
        <p:nvPicPr>
          <p:cNvPr id="120" name="Рисунок 6" descr="z2.bmp"/>
          <p:cNvPicPr/>
          <p:nvPr/>
        </p:nvPicPr>
        <p:blipFill>
          <a:blip r:embed="rId2"/>
          <a:srcRect l="0" t="0" r="17180" b="0"/>
          <a:stretch/>
        </p:blipFill>
        <p:spPr bwMode="auto">
          <a:xfrm>
            <a:off x="323640" y="3573000"/>
            <a:ext cx="3898080" cy="2647800"/>
          </a:xfrm>
          <a:prstGeom prst="rect">
            <a:avLst/>
          </a:prstGeom>
          <a:ln w="0">
            <a:noFill/>
          </a:ln>
        </p:spPr>
      </p:pic>
      <p:pic>
        <p:nvPicPr>
          <p:cNvPr id="121" name="Рисунок 4" descr="IMG_2740.jpg"/>
          <p:cNvPicPr/>
          <p:nvPr/>
        </p:nvPicPr>
        <p:blipFill>
          <a:blip r:embed="rId3"/>
          <a:srcRect l="12830" t="0" r="15347" b="5948"/>
          <a:stretch/>
        </p:blipFill>
        <p:spPr bwMode="auto">
          <a:xfrm rot="5400000">
            <a:off x="4699440" y="3202560"/>
            <a:ext cx="1518480" cy="2259360"/>
          </a:xfrm>
          <a:prstGeom prst="rect">
            <a:avLst/>
          </a:prstGeom>
          <a:ln w="0">
            <a:noFill/>
          </a:ln>
        </p:spPr>
      </p:pic>
      <p:sp>
        <p:nvSpPr>
          <p:cNvPr id="122" name="TextBox 8"/>
          <p:cNvSpPr/>
          <p:nvPr/>
        </p:nvSpPr>
        <p:spPr bwMode="auto">
          <a:xfrm>
            <a:off x="6709680" y="3682800"/>
            <a:ext cx="1625759" cy="4546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200" b="1" strike="noStrike" spc="-1">
                <a:solidFill>
                  <a:srgbClr val="000000"/>
                </a:solidFill>
                <a:latin typeface="Arial"/>
                <a:ea typeface="Arial"/>
              </a:rPr>
              <a:t>48x220mm  DSSD</a:t>
            </a:r>
            <a:endParaRPr lang="ru-RU" sz="12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en-US" sz="1200" b="1" strike="noStrike" spc="-1">
                <a:solidFill>
                  <a:srgbClr val="000000"/>
                </a:solidFill>
                <a:latin typeface="Calibri"/>
                <a:ea typeface="Arial"/>
              </a:rPr>
              <a:t>60x120mm SSSD</a:t>
            </a:r>
            <a:endParaRPr lang="ru-RU" sz="1200" b="0" strike="noStrike" spc="-1">
              <a:latin typeface="Arial"/>
            </a:endParaRPr>
          </a:p>
        </p:txBody>
      </p:sp>
      <p:sp>
        <p:nvSpPr>
          <p:cNvPr id="123" name="TextBox 9"/>
          <p:cNvSpPr/>
          <p:nvPr/>
        </p:nvSpPr>
        <p:spPr bwMode="auto">
          <a:xfrm>
            <a:off x="6876360" y="4140360"/>
            <a:ext cx="1947960" cy="5158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400" b="1" strike="noStrike" spc="-1">
                <a:solidFill>
                  <a:srgbClr val="C00000"/>
                </a:solidFill>
                <a:latin typeface="Arial"/>
                <a:ea typeface="Arial"/>
              </a:rPr>
              <a:t>Digital and analog 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en-US" sz="1400" b="1" strike="noStrike" spc="-1">
                <a:solidFill>
                  <a:srgbClr val="C00000"/>
                </a:solidFill>
                <a:latin typeface="Arial"/>
                <a:ea typeface="Arial"/>
              </a:rPr>
              <a:t>electronics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24" name="TextBox 10"/>
          <p:cNvSpPr/>
          <p:nvPr/>
        </p:nvSpPr>
        <p:spPr bwMode="auto">
          <a:xfrm>
            <a:off x="1969200" y="137160"/>
            <a:ext cx="655596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2400" b="1" strike="noStrike" spc="-1">
                <a:solidFill>
                  <a:srgbClr val="0000FF"/>
                </a:solidFill>
                <a:latin typeface="Arial"/>
                <a:ea typeface="Arial"/>
              </a:rPr>
              <a:t>Dubna gas-filled recoil separator DGFRS-2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endParaRPr lang="ru-RU" sz="2400" b="0" strike="noStrike" spc="-1">
              <a:latin typeface="Arial"/>
            </a:endParaRPr>
          </a:p>
        </p:txBody>
      </p:sp>
      <p:pic>
        <p:nvPicPr>
          <p:cNvPr id="125" name="Рисунок 11" descr="IMG_3099.JPG"/>
          <p:cNvPicPr/>
          <p:nvPr/>
        </p:nvPicPr>
        <p:blipFill>
          <a:blip r:embed="rId4"/>
          <a:srcRect l="15020" t="0" r="7680" b="0"/>
          <a:stretch/>
        </p:blipFill>
        <p:spPr bwMode="auto">
          <a:xfrm>
            <a:off x="6262560" y="692640"/>
            <a:ext cx="2124000" cy="2063160"/>
          </a:xfrm>
          <a:prstGeom prst="rect">
            <a:avLst/>
          </a:prstGeom>
          <a:ln w="0">
            <a:noFill/>
          </a:ln>
        </p:spPr>
      </p:pic>
      <p:sp>
        <p:nvSpPr>
          <p:cNvPr id="126" name="Прямоугольник 12"/>
          <p:cNvSpPr/>
          <p:nvPr/>
        </p:nvSpPr>
        <p:spPr bwMode="auto">
          <a:xfrm>
            <a:off x="6187680" y="2853000"/>
            <a:ext cx="2668320" cy="3027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24-cm target wheel , 12 sectors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127" name="Рисунок 13" descr="Graphic Paper.bmp"/>
          <p:cNvPicPr/>
          <p:nvPr/>
        </p:nvPicPr>
        <p:blipFill>
          <a:blip r:embed="rId5"/>
          <a:stretch/>
        </p:blipFill>
        <p:spPr bwMode="auto">
          <a:xfrm>
            <a:off x="5004000" y="4929480"/>
            <a:ext cx="3926880" cy="1737720"/>
          </a:xfrm>
          <a:prstGeom prst="rect">
            <a:avLst/>
          </a:prstGeom>
          <a:ln w="0">
            <a:noFill/>
          </a:ln>
        </p:spPr>
      </p:pic>
      <p:pic>
        <p:nvPicPr>
          <p:cNvPr id="128" name="Рисунок 14" descr="z1.bmp"/>
          <p:cNvPicPr/>
          <p:nvPr/>
        </p:nvPicPr>
        <p:blipFill>
          <a:blip r:embed="rId6"/>
          <a:stretch/>
        </p:blipFill>
        <p:spPr bwMode="auto">
          <a:xfrm>
            <a:off x="683640" y="548640"/>
            <a:ext cx="4822200" cy="2675519"/>
          </a:xfrm>
          <a:prstGeom prst="rect">
            <a:avLst/>
          </a:prstGeom>
          <a:ln w="0">
            <a:noFill/>
          </a:ln>
        </p:spPr>
      </p:pic>
      <p:sp>
        <p:nvSpPr>
          <p:cNvPr id="129" name="Прямоугольник 123"/>
          <p:cNvSpPr/>
          <p:nvPr/>
        </p:nvSpPr>
        <p:spPr bwMode="auto">
          <a:xfrm>
            <a:off x="5869440" y="5033160"/>
            <a:ext cx="716400" cy="2419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vertOverflow="overflow" horzOverflow="overflow" lIns="90000" tIns="45000" rIns="90000" bIns="45000" numCol="1" spcCol="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000" b="1" strike="noStrike" spc="-1">
                <a:solidFill>
                  <a:srgbClr val="000000"/>
                </a:solidFill>
                <a:latin typeface="Calibri"/>
                <a:ea typeface="Arial"/>
              </a:rPr>
              <a:t>MWPC</a:t>
            </a:r>
            <a:endParaRPr lang="ru-RU" sz="1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0" name="Рисунок 124"/>
          <p:cNvPicPr/>
          <p:nvPr/>
        </p:nvPicPr>
        <p:blipFill>
          <a:blip r:embed="rId2"/>
          <a:stretch/>
        </p:blipFill>
        <p:spPr bwMode="auto">
          <a:xfrm>
            <a:off x="158400" y="1770120"/>
            <a:ext cx="8863200" cy="3663360"/>
          </a:xfrm>
          <a:prstGeom prst="rect">
            <a:avLst/>
          </a:prstGeom>
          <a:ln w="0">
            <a:noFill/>
          </a:ln>
        </p:spPr>
      </p:pic>
      <p:sp>
        <p:nvSpPr>
          <p:cNvPr id="131" name="TextBox 17"/>
          <p:cNvSpPr/>
          <p:nvPr/>
        </p:nvSpPr>
        <p:spPr bwMode="auto">
          <a:xfrm>
            <a:off x="2856600" y="576720"/>
            <a:ext cx="41238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2800" b="1" strike="noStrike" spc="-1" baseline="30000">
                <a:solidFill>
                  <a:srgbClr val="006600"/>
                </a:solidFill>
                <a:latin typeface="Arial"/>
                <a:ea typeface="Arial"/>
              </a:rPr>
              <a:t>232</a:t>
            </a:r>
            <a:r>
              <a:rPr lang="en-US" sz="2400" b="1" strike="noStrike" spc="-1">
                <a:solidFill>
                  <a:srgbClr val="006600"/>
                </a:solidFill>
                <a:latin typeface="Arial"/>
                <a:ea typeface="Arial"/>
              </a:rPr>
              <a:t>Th + </a:t>
            </a:r>
            <a:r>
              <a:rPr lang="en-US" sz="2800" b="1" strike="noStrike" spc="-1" baseline="30000">
                <a:solidFill>
                  <a:srgbClr val="006600"/>
                </a:solidFill>
                <a:latin typeface="Arial"/>
                <a:ea typeface="Arial"/>
              </a:rPr>
              <a:t>48</a:t>
            </a:r>
            <a:r>
              <a:rPr lang="en-US" sz="2400" b="1" strike="noStrike" spc="-1">
                <a:solidFill>
                  <a:srgbClr val="006600"/>
                </a:solidFill>
                <a:latin typeface="Arial"/>
                <a:ea typeface="Arial"/>
              </a:rPr>
              <a:t>Ca</a:t>
            </a:r>
            <a:r>
              <a:rPr lang="ru-RU" sz="2400" b="1" strike="noStrike" spc="-1">
                <a:solidFill>
                  <a:srgbClr val="006600"/>
                </a:solidFill>
                <a:latin typeface="Arial"/>
                <a:ea typeface="Arial"/>
              </a:rPr>
              <a:t> -&gt; </a:t>
            </a:r>
            <a:r>
              <a:rPr lang="en-US" sz="2400" b="1" strike="noStrike" spc="-1" baseline="30000">
                <a:solidFill>
                  <a:srgbClr val="006600"/>
                </a:solidFill>
                <a:latin typeface="Arial"/>
                <a:ea typeface="Arial"/>
              </a:rPr>
              <a:t>280</a:t>
            </a:r>
            <a:r>
              <a:rPr lang="en-US" sz="2000" b="1" strike="noStrike" spc="-1">
                <a:solidFill>
                  <a:srgbClr val="006600"/>
                </a:solidFill>
                <a:latin typeface="Arial"/>
                <a:ea typeface="Arial"/>
              </a:rPr>
              <a:t>Ds*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2" name="Рисунок 7" descr="z3.bmp"/>
          <p:cNvPicPr/>
          <p:nvPr/>
        </p:nvPicPr>
        <p:blipFill>
          <a:blip r:embed="rId2"/>
          <a:stretch/>
        </p:blipFill>
        <p:spPr bwMode="auto">
          <a:xfrm>
            <a:off x="1658520" y="810360"/>
            <a:ext cx="6727680" cy="5712840"/>
          </a:xfrm>
          <a:prstGeom prst="rect">
            <a:avLst/>
          </a:prstGeom>
          <a:ln w="0">
            <a:noFill/>
          </a:ln>
        </p:spPr>
      </p:pic>
      <p:sp>
        <p:nvSpPr>
          <p:cNvPr id="133" name="Соединительная линия уступом 6"/>
          <p:cNvSpPr/>
          <p:nvPr/>
        </p:nvSpPr>
        <p:spPr bwMode="auto">
          <a:xfrm flipV="1">
            <a:off x="1475640" y="731879"/>
            <a:ext cx="6982560" cy="86184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4" name="TextBox 10"/>
          <p:cNvSpPr/>
          <p:nvPr/>
        </p:nvSpPr>
        <p:spPr bwMode="auto">
          <a:xfrm>
            <a:off x="166680" y="980640"/>
            <a:ext cx="1596960" cy="4708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800" b="1" i="1" strike="noStrike" spc="-1">
                <a:solidFill>
                  <a:srgbClr val="FF0000"/>
                </a:solidFill>
                <a:latin typeface="Arial"/>
                <a:ea typeface="Arial"/>
              </a:rPr>
              <a:t>E</a:t>
            </a:r>
            <a:r>
              <a:rPr lang="en-US" sz="2200" b="1" strike="noStrike" spc="-1" baseline="-25000">
                <a:solidFill>
                  <a:srgbClr val="FF0000"/>
                </a:solidFill>
                <a:latin typeface="Arial"/>
                <a:ea typeface="Arial"/>
              </a:rPr>
              <a:t>1</a:t>
            </a:r>
            <a:r>
              <a:rPr lang="en-US" sz="1800" b="1" strike="noStrike" spc="-1">
                <a:solidFill>
                  <a:srgbClr val="FF0000"/>
                </a:solidFill>
                <a:latin typeface="Arial"/>
                <a:ea typeface="Arial"/>
              </a:rPr>
              <a:t> = 231 MeV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35" name="TextBox 11"/>
          <p:cNvSpPr/>
          <p:nvPr/>
        </p:nvSpPr>
        <p:spPr bwMode="auto">
          <a:xfrm>
            <a:off x="238680" y="2771640"/>
            <a:ext cx="1596960" cy="4708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800" b="1" i="1" strike="noStrike" spc="-1">
                <a:solidFill>
                  <a:srgbClr val="FF0000"/>
                </a:solidFill>
                <a:latin typeface="Arial"/>
                <a:ea typeface="Arial"/>
              </a:rPr>
              <a:t>E</a:t>
            </a:r>
            <a:r>
              <a:rPr lang="ru-RU" sz="2200" b="1" strike="noStrike" spc="-1" baseline="-25000">
                <a:solidFill>
                  <a:srgbClr val="FF0000"/>
                </a:solidFill>
                <a:latin typeface="Arial"/>
                <a:ea typeface="Arial"/>
              </a:rPr>
              <a:t>2</a:t>
            </a:r>
            <a:r>
              <a:rPr lang="en-US" sz="1800" b="1" strike="noStrike" spc="-1">
                <a:solidFill>
                  <a:srgbClr val="FF0000"/>
                </a:solidFill>
                <a:latin typeface="Arial"/>
                <a:ea typeface="Arial"/>
              </a:rPr>
              <a:t> = 23</a:t>
            </a:r>
            <a:r>
              <a:rPr lang="ru-RU" sz="1800" b="1" strike="noStrike" spc="-1">
                <a:solidFill>
                  <a:srgbClr val="FF0000"/>
                </a:solidFill>
                <a:latin typeface="Arial"/>
                <a:ea typeface="Arial"/>
              </a:rPr>
              <a:t>8</a:t>
            </a:r>
            <a:r>
              <a:rPr lang="en-US" sz="1800" b="1" strike="noStrike" spc="-1">
                <a:solidFill>
                  <a:srgbClr val="FF0000"/>
                </a:solidFill>
                <a:latin typeface="Arial"/>
                <a:ea typeface="Arial"/>
              </a:rPr>
              <a:t> MeV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36" name="TextBox 13"/>
          <p:cNvSpPr/>
          <p:nvPr/>
        </p:nvSpPr>
        <p:spPr bwMode="auto">
          <a:xfrm>
            <a:off x="227160" y="126359"/>
            <a:ext cx="2399040" cy="6382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1800" b="1" strike="noStrike" spc="-1">
                <a:solidFill>
                  <a:srgbClr val="0000FF"/>
                </a:solidFill>
                <a:latin typeface="Times New Roman"/>
                <a:ea typeface="Arial"/>
              </a:rPr>
              <a:t>7 decay chains </a:t>
            </a:r>
            <a:r>
              <a:rPr lang="ru-RU" sz="1800" b="1" strike="noStrike" spc="-1" baseline="30000">
                <a:solidFill>
                  <a:srgbClr val="0000FF"/>
                </a:solidFill>
                <a:latin typeface="Times New Roman"/>
                <a:ea typeface="Arial"/>
              </a:rPr>
              <a:t>276</a:t>
            </a:r>
            <a:r>
              <a:rPr lang="en-US" sz="1800" b="1" strike="noStrike" spc="-1">
                <a:solidFill>
                  <a:srgbClr val="0000FF"/>
                </a:solidFill>
                <a:latin typeface="Times New Roman"/>
                <a:ea typeface="Arial"/>
              </a:rPr>
              <a:t>Ds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defRPr/>
            </a:pPr>
            <a:r>
              <a:rPr lang="en-US" sz="1800" b="1" strike="noStrike" spc="-1">
                <a:solidFill>
                  <a:srgbClr val="0000FF"/>
                </a:solidFill>
                <a:latin typeface="Times New Roman"/>
                <a:ea typeface="Arial"/>
              </a:rPr>
              <a:t>4n channel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37" name="Соединительная линия уступом 8"/>
          <p:cNvSpPr/>
          <p:nvPr/>
        </p:nvSpPr>
        <p:spPr bwMode="auto">
          <a:xfrm>
            <a:off x="1619640" y="4221000"/>
            <a:ext cx="6694560" cy="107784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TextBox 16"/>
          <p:cNvSpPr/>
          <p:nvPr/>
        </p:nvSpPr>
        <p:spPr bwMode="auto">
          <a:xfrm>
            <a:off x="238320" y="4716000"/>
            <a:ext cx="1597320" cy="4708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800" b="1" i="1" strike="noStrike" spc="-1">
                <a:solidFill>
                  <a:srgbClr val="FF0000"/>
                </a:solidFill>
                <a:latin typeface="Arial"/>
                <a:ea typeface="Arial"/>
              </a:rPr>
              <a:t>E</a:t>
            </a:r>
            <a:r>
              <a:rPr lang="ru-RU" sz="2200" b="1" strike="noStrike" spc="-1" baseline="-25000">
                <a:solidFill>
                  <a:srgbClr val="FF0000"/>
                </a:solidFill>
                <a:latin typeface="Arial"/>
                <a:ea typeface="Arial"/>
              </a:rPr>
              <a:t>3</a:t>
            </a:r>
            <a:r>
              <a:rPr lang="en-US" sz="1800" b="1" strike="noStrike" spc="-1">
                <a:solidFill>
                  <a:srgbClr val="FF0000"/>
                </a:solidFill>
                <a:latin typeface="Arial"/>
                <a:ea typeface="Arial"/>
              </a:rPr>
              <a:t> = 2</a:t>
            </a:r>
            <a:r>
              <a:rPr lang="ru-RU" sz="1800" b="1" strike="noStrike" spc="-1">
                <a:solidFill>
                  <a:srgbClr val="FF0000"/>
                </a:solidFill>
                <a:latin typeface="Arial"/>
                <a:ea typeface="Arial"/>
              </a:rPr>
              <a:t>51</a:t>
            </a:r>
            <a:r>
              <a:rPr lang="en-US" sz="1800" b="1" strike="noStrike" spc="-1">
                <a:solidFill>
                  <a:srgbClr val="FF0000"/>
                </a:solidFill>
                <a:latin typeface="Arial"/>
                <a:ea typeface="Arial"/>
              </a:rPr>
              <a:t> MeV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39" name="TextBox 17"/>
          <p:cNvSpPr/>
          <p:nvPr/>
        </p:nvSpPr>
        <p:spPr bwMode="auto">
          <a:xfrm>
            <a:off x="3852000" y="116640"/>
            <a:ext cx="4131000" cy="5162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2800" b="1" strike="noStrike" spc="-1" baseline="30000">
                <a:solidFill>
                  <a:srgbClr val="006600"/>
                </a:solidFill>
                <a:latin typeface="Arial"/>
                <a:ea typeface="Arial"/>
              </a:rPr>
              <a:t>232</a:t>
            </a:r>
            <a:r>
              <a:rPr lang="en-US" sz="2400" b="1" strike="noStrike" spc="-1">
                <a:solidFill>
                  <a:srgbClr val="006600"/>
                </a:solidFill>
                <a:latin typeface="Arial"/>
                <a:ea typeface="Arial"/>
              </a:rPr>
              <a:t>Th</a:t>
            </a:r>
            <a:r>
              <a:rPr lang="ru-RU" sz="2400" b="1" strike="noStrike" spc="-1">
                <a:solidFill>
                  <a:srgbClr val="006600"/>
                </a:solidFill>
                <a:latin typeface="Arial"/>
                <a:ea typeface="Arial"/>
              </a:rPr>
              <a:t>(</a:t>
            </a:r>
            <a:r>
              <a:rPr lang="en-US" sz="2800" b="1" strike="noStrike" spc="-1" baseline="30000">
                <a:solidFill>
                  <a:srgbClr val="006600"/>
                </a:solidFill>
                <a:latin typeface="Arial"/>
                <a:ea typeface="Arial"/>
              </a:rPr>
              <a:t>48</a:t>
            </a:r>
            <a:r>
              <a:rPr lang="en-US" sz="2400" b="1" strike="noStrike" spc="-1">
                <a:solidFill>
                  <a:srgbClr val="006600"/>
                </a:solidFill>
                <a:latin typeface="Arial"/>
                <a:ea typeface="Arial"/>
              </a:rPr>
              <a:t>Ca</a:t>
            </a:r>
            <a:r>
              <a:rPr lang="ru-RU" sz="2400" b="1" strike="noStrike" spc="-1">
                <a:solidFill>
                  <a:srgbClr val="006600"/>
                </a:solidFill>
                <a:latin typeface="Arial"/>
                <a:ea typeface="Arial"/>
              </a:rPr>
              <a:t>, 4</a:t>
            </a:r>
            <a:r>
              <a:rPr lang="en-US" sz="2400" b="1" strike="noStrike" spc="-1">
                <a:solidFill>
                  <a:srgbClr val="006600"/>
                </a:solidFill>
                <a:latin typeface="Arial"/>
                <a:ea typeface="Arial"/>
              </a:rPr>
              <a:t>n)</a:t>
            </a:r>
            <a:r>
              <a:rPr lang="en-US" sz="2800" b="1" strike="noStrike" spc="-1" baseline="30000">
                <a:solidFill>
                  <a:srgbClr val="006600"/>
                </a:solidFill>
                <a:latin typeface="Arial"/>
                <a:ea typeface="Arial"/>
              </a:rPr>
              <a:t>276</a:t>
            </a:r>
            <a:r>
              <a:rPr lang="en-US" sz="2400" b="1" strike="noStrike" spc="-1">
                <a:solidFill>
                  <a:srgbClr val="006600"/>
                </a:solidFill>
                <a:latin typeface="Arial"/>
                <a:ea typeface="Arial"/>
              </a:rPr>
              <a:t>Ds</a:t>
            </a:r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1" name="Рисунок 1" descr="z5.bmp"/>
          <p:cNvPicPr/>
          <p:nvPr/>
        </p:nvPicPr>
        <p:blipFill>
          <a:blip r:embed="rId2"/>
          <a:srcRect l="9092" t="8330" r="32728" b="5727"/>
          <a:stretch/>
        </p:blipFill>
        <p:spPr bwMode="auto">
          <a:xfrm>
            <a:off x="1907640" y="908640"/>
            <a:ext cx="4597560" cy="4741200"/>
          </a:xfrm>
          <a:prstGeom prst="rect">
            <a:avLst/>
          </a:prstGeom>
          <a:ln w="0">
            <a:noFill/>
          </a:ln>
        </p:spPr>
      </p:pic>
      <p:sp>
        <p:nvSpPr>
          <p:cNvPr id="152" name="TextBox 2"/>
          <p:cNvSpPr/>
          <p:nvPr/>
        </p:nvSpPr>
        <p:spPr bwMode="auto">
          <a:xfrm>
            <a:off x="682920" y="5694480"/>
            <a:ext cx="6407640" cy="942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Symbol"/>
                <a:ea typeface="Arial"/>
              </a:rPr>
              <a:t>a</a:t>
            </a:r>
            <a:r>
              <a:rPr lang="en-US" sz="1400" b="1" strike="noStrike" spc="-1">
                <a:solidFill>
                  <a:srgbClr val="000000"/>
                </a:solidFill>
                <a:latin typeface="Calibri"/>
                <a:ea typeface="Arial"/>
              </a:rPr>
              <a:t>-decay energy vs</a:t>
            </a:r>
            <a:r>
              <a:rPr lang="ru-RU" sz="1400" b="1" strike="noStrike" spc="-1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lang="en-US" sz="1400" b="1" strike="noStrike" spc="-1">
                <a:solidFill>
                  <a:srgbClr val="000000"/>
                </a:solidFill>
                <a:latin typeface="Calibri"/>
                <a:ea typeface="Arial"/>
              </a:rPr>
              <a:t>neutron number for isotopes of elements</a:t>
            </a:r>
            <a:r>
              <a:rPr lang="ru-RU" sz="1400" b="1" strike="noStrike" spc="-1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lang="en-US" sz="1400" b="1" strike="noStrike" spc="-1">
                <a:solidFill>
                  <a:srgbClr val="000000"/>
                </a:solidFill>
                <a:latin typeface="Calibri"/>
                <a:ea typeface="Arial"/>
              </a:rPr>
              <a:t>Sg–Og</a:t>
            </a:r>
            <a:r>
              <a:rPr lang="ru-RU" sz="1400" b="1" strike="noStrike" spc="-1">
                <a:solidFill>
                  <a:srgbClr val="000000"/>
                </a:solidFill>
                <a:latin typeface="Calibri"/>
                <a:ea typeface="Arial"/>
              </a:rPr>
              <a:t>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en-US" sz="1400" b="1" strike="noStrike" spc="-1">
                <a:solidFill>
                  <a:srgbClr val="FF0000"/>
                </a:solidFill>
                <a:latin typeface="Calibri"/>
                <a:ea typeface="Arial"/>
              </a:rPr>
              <a:t>Red symbols</a:t>
            </a:r>
            <a:r>
              <a:rPr lang="en-US" sz="1400" b="1" strike="noStrike" spc="-1">
                <a:solidFill>
                  <a:srgbClr val="000000"/>
                </a:solidFill>
                <a:latin typeface="Calibri"/>
                <a:ea typeface="Arial"/>
              </a:rPr>
              <a:t>: nuclei observed in the </a:t>
            </a:r>
            <a:r>
              <a:rPr lang="en-US" sz="1400" b="1" strike="noStrike" spc="-1">
                <a:solidFill>
                  <a:srgbClr val="FF0000"/>
                </a:solidFill>
                <a:latin typeface="Calibri"/>
                <a:ea typeface="Arial"/>
              </a:rPr>
              <a:t>Ra</a:t>
            </a:r>
            <a:r>
              <a:rPr lang="ru-RU" sz="1400" b="1" strike="noStrike" spc="-1">
                <a:solidFill>
                  <a:srgbClr val="FF0000"/>
                </a:solidFill>
                <a:latin typeface="Calibri"/>
                <a:ea typeface="Arial"/>
              </a:rPr>
              <a:t> </a:t>
            </a:r>
            <a:r>
              <a:rPr lang="en-US" sz="1400" b="1" strike="noStrike" spc="-1">
                <a:solidFill>
                  <a:srgbClr val="FF0000"/>
                </a:solidFill>
                <a:latin typeface="Calibri"/>
                <a:ea typeface="Arial"/>
              </a:rPr>
              <a:t>–</a:t>
            </a:r>
            <a:r>
              <a:rPr lang="ru-RU" sz="1400" b="1" strike="noStrike" spc="-1">
                <a:solidFill>
                  <a:srgbClr val="FF0000"/>
                </a:solidFill>
                <a:latin typeface="Calibri"/>
                <a:ea typeface="Arial"/>
              </a:rPr>
              <a:t> </a:t>
            </a:r>
            <a:r>
              <a:rPr lang="en-US" sz="1400" b="1" strike="noStrike" spc="-1">
                <a:solidFill>
                  <a:srgbClr val="FF0000"/>
                </a:solidFill>
                <a:latin typeface="Calibri"/>
                <a:ea typeface="Arial"/>
              </a:rPr>
              <a:t>Cf + </a:t>
            </a:r>
            <a:r>
              <a:rPr lang="en-US" sz="1400" b="1" strike="noStrike" spc="-1" baseline="30000">
                <a:solidFill>
                  <a:srgbClr val="FF0000"/>
                </a:solidFill>
                <a:latin typeface="Calibri"/>
                <a:ea typeface="Arial"/>
              </a:rPr>
              <a:t>48</a:t>
            </a:r>
            <a:r>
              <a:rPr lang="en-US" sz="1400" b="1" strike="noStrike" spc="-1">
                <a:solidFill>
                  <a:srgbClr val="FF0000"/>
                </a:solidFill>
                <a:latin typeface="Calibri"/>
                <a:ea typeface="Arial"/>
              </a:rPr>
              <a:t>Ca </a:t>
            </a:r>
            <a:r>
              <a:rPr lang="en-US" sz="1400" b="1" strike="noStrike" spc="-1">
                <a:solidFill>
                  <a:srgbClr val="000000"/>
                </a:solidFill>
                <a:latin typeface="Calibri"/>
                <a:ea typeface="Arial"/>
              </a:rPr>
              <a:t>reactions</a:t>
            </a:r>
            <a:r>
              <a:rPr lang="ru-RU" sz="1400" b="1" strike="noStrike" spc="-1">
                <a:solidFill>
                  <a:srgbClr val="000000"/>
                </a:solidFill>
                <a:latin typeface="Calibri"/>
                <a:ea typeface="Arial"/>
              </a:rPr>
              <a:t>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en-US" sz="1400" b="1" strike="noStrike" spc="-1">
                <a:solidFill>
                  <a:srgbClr val="FF0000"/>
                </a:solidFill>
                <a:latin typeface="Calibri"/>
                <a:ea typeface="Arial"/>
              </a:rPr>
              <a:t>Open symbols:</a:t>
            </a:r>
            <a:r>
              <a:rPr lang="en-US" sz="1400" b="1" strike="noStrike" spc="-1">
                <a:solidFill>
                  <a:srgbClr val="000000"/>
                </a:solidFill>
                <a:latin typeface="Calibri"/>
                <a:ea typeface="Arial"/>
              </a:rPr>
              <a:t> new data  for</a:t>
            </a:r>
            <a:r>
              <a:rPr lang="ru-RU" sz="1400" b="1" strike="noStrike" spc="-1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lang="en-US" sz="1400" b="1" strike="noStrike" spc="-1" baseline="30000">
                <a:solidFill>
                  <a:srgbClr val="FF0000"/>
                </a:solidFill>
                <a:latin typeface="Calibri"/>
                <a:ea typeface="Arial"/>
              </a:rPr>
              <a:t>275</a:t>
            </a:r>
            <a:r>
              <a:rPr lang="en-US" sz="1400" b="1" strike="noStrike" spc="-1">
                <a:solidFill>
                  <a:srgbClr val="FF0000"/>
                </a:solidFill>
                <a:latin typeface="Calibri"/>
                <a:ea typeface="Arial"/>
              </a:rPr>
              <a:t>Ds, </a:t>
            </a:r>
            <a:r>
              <a:rPr lang="en-US" sz="1400" b="1" strike="noStrike" spc="-1" baseline="30000">
                <a:solidFill>
                  <a:srgbClr val="FF0000"/>
                </a:solidFill>
                <a:latin typeface="Calibri"/>
                <a:ea typeface="Arial"/>
              </a:rPr>
              <a:t>276</a:t>
            </a:r>
            <a:r>
              <a:rPr lang="en-US" sz="1400" b="1" strike="noStrike" spc="-1">
                <a:solidFill>
                  <a:srgbClr val="FF0000"/>
                </a:solidFill>
                <a:latin typeface="Calibri"/>
                <a:ea typeface="Arial"/>
              </a:rPr>
              <a:t>Ds, and </a:t>
            </a:r>
            <a:r>
              <a:rPr lang="en-US" sz="1400" b="1" strike="noStrike" spc="-1" baseline="30000">
                <a:solidFill>
                  <a:srgbClr val="FF0000"/>
                </a:solidFill>
                <a:latin typeface="Calibri"/>
                <a:ea typeface="Arial"/>
              </a:rPr>
              <a:t>272</a:t>
            </a:r>
            <a:r>
              <a:rPr lang="en-US" sz="1400" b="1" strike="noStrike" spc="-1">
                <a:solidFill>
                  <a:srgbClr val="FF0000"/>
                </a:solidFill>
                <a:latin typeface="Calibri"/>
                <a:ea typeface="Arial"/>
              </a:rPr>
              <a:t>Hs</a:t>
            </a:r>
            <a:r>
              <a:rPr lang="en-US" sz="1400" b="1" strike="noStrike" spc="-1">
                <a:solidFill>
                  <a:srgbClr val="000000"/>
                </a:solidFill>
                <a:latin typeface="Calibri"/>
                <a:ea typeface="Arial"/>
              </a:rPr>
              <a:t>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53" name="TextBox 3"/>
          <p:cNvSpPr/>
          <p:nvPr/>
        </p:nvSpPr>
        <p:spPr bwMode="auto">
          <a:xfrm>
            <a:off x="971640" y="260640"/>
            <a:ext cx="741996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2000" b="1" strike="noStrike" spc="-1">
                <a:solidFill>
                  <a:srgbClr val="FF0000"/>
                </a:solidFill>
                <a:latin typeface="Calibri"/>
                <a:ea typeface="Arial"/>
              </a:rPr>
              <a:t>Identification: </a:t>
            </a:r>
            <a:r>
              <a:rPr lang="en-US" sz="2000" b="1" strike="noStrike" spc="-1">
                <a:solidFill>
                  <a:srgbClr val="0000FF"/>
                </a:solidFill>
                <a:latin typeface="Calibri"/>
                <a:ea typeface="Arial"/>
              </a:rPr>
              <a:t> 9</a:t>
            </a:r>
            <a:r>
              <a:rPr lang="ru-RU" sz="2000" b="1" strike="noStrike" spc="-1">
                <a:solidFill>
                  <a:srgbClr val="0000FF"/>
                </a:solidFill>
                <a:latin typeface="Calibri"/>
                <a:ea typeface="Arial"/>
              </a:rPr>
              <a:t> </a:t>
            </a:r>
            <a:r>
              <a:rPr lang="en-US" sz="2000" b="1" strike="noStrike" spc="-1">
                <a:solidFill>
                  <a:srgbClr val="0000FF"/>
                </a:solidFill>
                <a:latin typeface="Calibri"/>
                <a:ea typeface="Arial"/>
              </a:rPr>
              <a:t>decay chains (ER-</a:t>
            </a:r>
            <a:r>
              <a:rPr lang="en-US" sz="2000" b="1" strike="noStrike" spc="-1">
                <a:solidFill>
                  <a:srgbClr val="0000FF"/>
                </a:solidFill>
                <a:latin typeface="Symbol"/>
                <a:ea typeface="Arial"/>
              </a:rPr>
              <a:t>a</a:t>
            </a:r>
            <a:r>
              <a:rPr lang="en-US" sz="2000" b="1" strike="noStrike" spc="-1">
                <a:solidFill>
                  <a:srgbClr val="0000FF"/>
                </a:solidFill>
                <a:latin typeface="Calibri"/>
                <a:ea typeface="Arial"/>
              </a:rPr>
              <a:t>-</a:t>
            </a:r>
            <a:r>
              <a:rPr lang="en-US" sz="2000" b="1" strike="noStrike" spc="-1">
                <a:solidFill>
                  <a:srgbClr val="0000FF"/>
                </a:solidFill>
                <a:latin typeface="Symbol"/>
                <a:ea typeface="Arial"/>
              </a:rPr>
              <a:t>a</a:t>
            </a:r>
            <a:r>
              <a:rPr lang="en-US" sz="2000" b="1" strike="noStrike" spc="-1">
                <a:solidFill>
                  <a:srgbClr val="0000FF"/>
                </a:solidFill>
                <a:latin typeface="Calibri"/>
                <a:ea typeface="Arial"/>
              </a:rPr>
              <a:t>-SF)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defRPr/>
            </a:pPr>
            <a:r>
              <a:rPr lang="en-US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Systematics of </a:t>
            </a:r>
            <a:r>
              <a:rPr lang="en-US" sz="2000" b="1" strike="noStrike" spc="-1">
                <a:solidFill>
                  <a:srgbClr val="000000"/>
                </a:solidFill>
                <a:latin typeface="Symbol"/>
                <a:ea typeface="Arial"/>
              </a:rPr>
              <a:t>a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-</a:t>
            </a:r>
            <a:r>
              <a:rPr lang="en-US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decay energy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" name="TextBox 12"/>
          <p:cNvSpPr/>
          <p:nvPr/>
        </p:nvSpPr>
        <p:spPr bwMode="auto">
          <a:xfrm>
            <a:off x="1123920" y="260640"/>
            <a:ext cx="741996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2000" b="1" strike="noStrike" spc="-1">
                <a:solidFill>
                  <a:srgbClr val="FF0000"/>
                </a:solidFill>
                <a:latin typeface="Calibri"/>
                <a:ea typeface="Arial"/>
              </a:rPr>
              <a:t>Identification: </a:t>
            </a:r>
            <a:r>
              <a:rPr lang="en-US" sz="2000" b="1" strike="noStrike" spc="-1">
                <a:solidFill>
                  <a:srgbClr val="0000FF"/>
                </a:solidFill>
                <a:latin typeface="Calibri"/>
                <a:ea typeface="Arial"/>
              </a:rPr>
              <a:t> 4</a:t>
            </a:r>
            <a:r>
              <a:rPr lang="ru-RU" sz="2000" b="1" strike="noStrike" spc="-1">
                <a:solidFill>
                  <a:srgbClr val="0000FF"/>
                </a:solidFill>
                <a:latin typeface="Calibri"/>
                <a:ea typeface="Arial"/>
              </a:rPr>
              <a:t> </a:t>
            </a:r>
            <a:r>
              <a:rPr lang="en-US" sz="2000" b="1" strike="noStrike" spc="-1">
                <a:solidFill>
                  <a:srgbClr val="0000FF"/>
                </a:solidFill>
                <a:latin typeface="Calibri"/>
                <a:ea typeface="Arial"/>
              </a:rPr>
              <a:t>decay chains (ER-</a:t>
            </a:r>
            <a:r>
              <a:rPr lang="en-US" sz="2000" b="1" strike="noStrike" spc="-1">
                <a:solidFill>
                  <a:srgbClr val="0000FF"/>
                </a:solidFill>
                <a:latin typeface="Symbol"/>
                <a:ea typeface="Arial"/>
              </a:rPr>
              <a:t>a</a:t>
            </a:r>
            <a:r>
              <a:rPr lang="en-US" sz="2000" b="1" strike="noStrike" spc="-1">
                <a:solidFill>
                  <a:srgbClr val="0000FF"/>
                </a:solidFill>
                <a:latin typeface="Calibri"/>
                <a:ea typeface="Arial"/>
              </a:rPr>
              <a:t>-</a:t>
            </a:r>
            <a:r>
              <a:rPr lang="en-US" sz="2000" b="1" strike="noStrike" spc="-1">
                <a:solidFill>
                  <a:srgbClr val="0000FF"/>
                </a:solidFill>
                <a:latin typeface="Symbol"/>
                <a:ea typeface="Arial"/>
              </a:rPr>
              <a:t>a</a:t>
            </a:r>
            <a:r>
              <a:rPr lang="en-US" sz="2000" b="1" strike="noStrike" spc="-1">
                <a:solidFill>
                  <a:srgbClr val="0000FF"/>
                </a:solidFill>
                <a:latin typeface="Calibri"/>
                <a:ea typeface="Arial"/>
              </a:rPr>
              <a:t>-SF)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defRPr/>
            </a:pPr>
            <a:r>
              <a:rPr lang="en-US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Systematics of half-lives for </a:t>
            </a:r>
            <a:r>
              <a:rPr lang="en-US" sz="2000" b="1" strike="noStrike" spc="-1">
                <a:solidFill>
                  <a:srgbClr val="000000"/>
                </a:solidFill>
                <a:latin typeface="Symbol"/>
                <a:ea typeface="Arial"/>
              </a:rPr>
              <a:t>a</a:t>
            </a:r>
            <a:r>
              <a:rPr lang="ru-RU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-</a:t>
            </a:r>
            <a:r>
              <a:rPr lang="en-US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decaying nuclei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49" name="Рисунок 10" descr="z4.bmp"/>
          <p:cNvPicPr/>
          <p:nvPr/>
        </p:nvPicPr>
        <p:blipFill>
          <a:blip r:embed="rId2"/>
          <a:srcRect l="4806" t="7596" r="11605" b="2596"/>
          <a:stretch/>
        </p:blipFill>
        <p:spPr bwMode="auto">
          <a:xfrm>
            <a:off x="1475640" y="1196640"/>
            <a:ext cx="5758560" cy="4318200"/>
          </a:xfrm>
          <a:prstGeom prst="rect">
            <a:avLst/>
          </a:prstGeom>
          <a:ln w="0">
            <a:noFill/>
          </a:ln>
        </p:spPr>
      </p:pic>
      <p:sp>
        <p:nvSpPr>
          <p:cNvPr id="150" name="TextBox 14"/>
          <p:cNvSpPr/>
          <p:nvPr/>
        </p:nvSpPr>
        <p:spPr bwMode="auto">
          <a:xfrm>
            <a:off x="489240" y="5694480"/>
            <a:ext cx="7182360" cy="1227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Partial half-lives </a:t>
            </a:r>
            <a:r>
              <a:rPr lang="en-US" sz="1600" b="1" i="1" strike="noStrike" spc="-1">
                <a:solidFill>
                  <a:srgbClr val="000000"/>
                </a:solidFill>
                <a:latin typeface="Calibri"/>
                <a:ea typeface="Arial"/>
              </a:rPr>
              <a:t>T</a:t>
            </a:r>
            <a:r>
              <a:rPr lang="en-US" sz="2000" b="1" strike="noStrike" spc="-1" baseline="-25000">
                <a:solidFill>
                  <a:srgbClr val="000000"/>
                </a:solidFill>
                <a:latin typeface="Symbol"/>
                <a:ea typeface="Arial"/>
              </a:rPr>
              <a:t>a</a:t>
            </a:r>
            <a:r>
              <a:rPr lang="en-US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 vs neutron number for isotopes of elements with</a:t>
            </a: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lang="en-US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Z = 106–118.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en-US" sz="1600" b="1" strike="noStrike" spc="-1">
                <a:solidFill>
                  <a:srgbClr val="0000FF"/>
                </a:solidFill>
                <a:latin typeface="Calibri"/>
                <a:ea typeface="Arial"/>
              </a:rPr>
              <a:t>Ra–Cf + </a:t>
            </a:r>
            <a:r>
              <a:rPr lang="en-US" sz="1600" b="1" strike="noStrike" spc="-1" baseline="30000">
                <a:solidFill>
                  <a:srgbClr val="0000FF"/>
                </a:solidFill>
                <a:latin typeface="Calibri"/>
                <a:ea typeface="Arial"/>
              </a:rPr>
              <a:t>48</a:t>
            </a:r>
            <a:r>
              <a:rPr lang="en-US" sz="1600" b="1" strike="noStrike" spc="-1">
                <a:solidFill>
                  <a:srgbClr val="0000FF"/>
                </a:solidFill>
                <a:latin typeface="Calibri"/>
                <a:ea typeface="Arial"/>
              </a:rPr>
              <a:t>Ca </a:t>
            </a:r>
            <a:r>
              <a:rPr lang="en-US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reaction products</a:t>
            </a: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lang="en-US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are shown by </a:t>
            </a:r>
            <a:r>
              <a:rPr lang="en-US" sz="1600" b="1" strike="noStrike" spc="-1">
                <a:solidFill>
                  <a:srgbClr val="0000FF"/>
                </a:solidFill>
                <a:latin typeface="Calibri"/>
                <a:ea typeface="Arial"/>
              </a:rPr>
              <a:t>blue symbols</a:t>
            </a: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en-US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Data for </a:t>
            </a:r>
            <a:r>
              <a:rPr lang="en-US" sz="2000" b="1" strike="noStrike" spc="-1" baseline="30000">
                <a:solidFill>
                  <a:srgbClr val="FF0000"/>
                </a:solidFill>
                <a:latin typeface="Calibri"/>
                <a:ea typeface="Arial"/>
              </a:rPr>
              <a:t>275</a:t>
            </a:r>
            <a:r>
              <a:rPr lang="en-US" sz="1600" b="1" strike="noStrike" spc="-1">
                <a:solidFill>
                  <a:srgbClr val="FF0000"/>
                </a:solidFill>
                <a:latin typeface="Calibri"/>
                <a:ea typeface="Arial"/>
              </a:rPr>
              <a:t>Ds, </a:t>
            </a:r>
            <a:r>
              <a:rPr lang="en-US" sz="2000" b="1" strike="noStrike" spc="-1" baseline="30000">
                <a:solidFill>
                  <a:srgbClr val="FF0000"/>
                </a:solidFill>
                <a:latin typeface="Calibri"/>
                <a:ea typeface="Arial"/>
              </a:rPr>
              <a:t>276</a:t>
            </a:r>
            <a:r>
              <a:rPr lang="en-US" sz="1600" b="1" strike="noStrike" spc="-1">
                <a:solidFill>
                  <a:srgbClr val="FF0000"/>
                </a:solidFill>
                <a:latin typeface="Calibri"/>
                <a:ea typeface="Arial"/>
              </a:rPr>
              <a:t>Ds, and </a:t>
            </a:r>
            <a:r>
              <a:rPr lang="en-US" sz="2000" b="1" strike="noStrike" spc="-1" baseline="30000">
                <a:solidFill>
                  <a:srgbClr val="FF0000"/>
                </a:solidFill>
                <a:latin typeface="Calibri"/>
                <a:ea typeface="Arial"/>
              </a:rPr>
              <a:t>272</a:t>
            </a:r>
            <a:r>
              <a:rPr lang="en-US" sz="1600" b="1" strike="noStrike" spc="-1">
                <a:solidFill>
                  <a:srgbClr val="FF0000"/>
                </a:solidFill>
                <a:latin typeface="Calibri"/>
                <a:ea typeface="Arial"/>
              </a:rPr>
              <a:t>Hs</a:t>
            </a: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 </a:t>
            </a:r>
            <a:r>
              <a:rPr lang="en-US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are shown by </a:t>
            </a:r>
            <a:r>
              <a:rPr lang="en-US" sz="1600" b="1" strike="noStrike" spc="-1">
                <a:solidFill>
                  <a:srgbClr val="FF0000"/>
                </a:solidFill>
                <a:latin typeface="Calibri"/>
                <a:ea typeface="Arial"/>
              </a:rPr>
              <a:t>red symbols</a:t>
            </a:r>
            <a:r>
              <a:rPr lang="ru-RU" sz="1600" b="1" strike="noStrike" spc="-1">
                <a:solidFill>
                  <a:srgbClr val="000000"/>
                </a:solidFill>
                <a:latin typeface="Calibri"/>
                <a:ea typeface="Arial"/>
              </a:rPr>
              <a:t>.</a:t>
            </a: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5" name="TextBox 2"/>
          <p:cNvSpPr/>
          <p:nvPr/>
        </p:nvSpPr>
        <p:spPr bwMode="auto">
          <a:xfrm>
            <a:off x="360000" y="310680"/>
            <a:ext cx="8279280" cy="6994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2000" b="1" strike="noStrike" spc="-1">
                <a:solidFill>
                  <a:srgbClr val="FF0000"/>
                </a:solidFill>
                <a:latin typeface="Calibri"/>
                <a:ea typeface="Arial"/>
              </a:rPr>
              <a:t>Identification: </a:t>
            </a:r>
            <a:r>
              <a:rPr lang="ru-RU" sz="2000" b="1" strike="noStrike" spc="-1">
                <a:solidFill>
                  <a:srgbClr val="0000FF"/>
                </a:solidFill>
                <a:latin typeface="Calibri"/>
                <a:ea typeface="Arial"/>
              </a:rPr>
              <a:t>4 </a:t>
            </a:r>
            <a:r>
              <a:rPr lang="en-US" sz="2000" b="1" strike="noStrike" spc="-1">
                <a:solidFill>
                  <a:srgbClr val="0000FF"/>
                </a:solidFill>
                <a:latin typeface="Calibri"/>
                <a:ea typeface="Arial"/>
              </a:rPr>
              <a:t>decay chains (ER-SF) even isotopes</a:t>
            </a:r>
            <a:r>
              <a:rPr lang="ru-RU" sz="2000" b="1" strike="noStrike" spc="-1">
                <a:solidFill>
                  <a:srgbClr val="0000FF"/>
                </a:solidFill>
                <a:latin typeface="Calibri"/>
                <a:ea typeface="Arial"/>
              </a:rPr>
              <a:t> </a:t>
            </a:r>
            <a:endParaRPr lang="ru-RU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defRPr/>
            </a:pPr>
            <a:r>
              <a:rPr lang="en-US" sz="2000" b="1" strike="noStrike" spc="-1">
                <a:solidFill>
                  <a:srgbClr val="000000"/>
                </a:solidFill>
                <a:latin typeface="Calibri"/>
                <a:ea typeface="Arial"/>
              </a:rPr>
              <a:t>Energy spectra of recoils and fission fragments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56" name="TextBox 3"/>
          <p:cNvSpPr/>
          <p:nvPr/>
        </p:nvSpPr>
        <p:spPr bwMode="auto">
          <a:xfrm>
            <a:off x="1383120" y="5373360"/>
            <a:ext cx="6922440" cy="9723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  <a:ea typeface="Arial"/>
              </a:rPr>
              <a:t>Energy spectra of recoils 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Arial"/>
              </a:rPr>
              <a:t>(0–15 МэВ) </a:t>
            </a:r>
            <a:r>
              <a:rPr lang="en-US" sz="1400" b="1" strike="noStrike" spc="-1">
                <a:solidFill>
                  <a:srgbClr val="000000"/>
                </a:solidFill>
                <a:latin typeface="Arial"/>
                <a:ea typeface="Arial"/>
              </a:rPr>
              <a:t>and fission fragments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Arial"/>
              </a:rPr>
              <a:t> (80–240 МэВ).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400" b="1" strike="noStrike" spc="-1" baseline="30000">
                <a:solidFill>
                  <a:srgbClr val="000000"/>
                </a:solidFill>
                <a:latin typeface="Arial"/>
                <a:ea typeface="Arial"/>
              </a:rPr>
              <a:t>219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Arial"/>
              </a:rPr>
              <a:t>Rn, </a:t>
            </a:r>
            <a:r>
              <a:rPr lang="ru-RU" sz="1400" b="1" strike="noStrike" spc="-1" baseline="30000">
                <a:solidFill>
                  <a:srgbClr val="000000"/>
                </a:solidFill>
                <a:latin typeface="Arial"/>
                <a:ea typeface="Arial"/>
              </a:rPr>
              <a:t>218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Arial"/>
              </a:rPr>
              <a:t>Rn, </a:t>
            </a:r>
            <a:r>
              <a:rPr lang="ru-RU" sz="1400" b="1" strike="noStrike" spc="-1" baseline="30000">
                <a:solidFill>
                  <a:srgbClr val="000000"/>
                </a:solidFill>
                <a:latin typeface="Arial"/>
                <a:ea typeface="Arial"/>
              </a:rPr>
              <a:t>219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Arial"/>
              </a:rPr>
              <a:t>Fr и </a:t>
            </a:r>
            <a:r>
              <a:rPr lang="ru-RU" sz="1400" b="1" strike="noStrike" spc="-1" baseline="30000">
                <a:solidFill>
                  <a:srgbClr val="000000"/>
                </a:solidFill>
                <a:latin typeface="Arial"/>
                <a:ea typeface="Arial"/>
              </a:rPr>
              <a:t>220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Arial"/>
              </a:rPr>
              <a:t>Fr – </a:t>
            </a:r>
            <a:r>
              <a:rPr lang="en-US" sz="1400" b="1" strike="noStrike" spc="-1">
                <a:solidFill>
                  <a:srgbClr val="000000"/>
                </a:solidFill>
                <a:latin typeface="Arial"/>
                <a:ea typeface="Arial"/>
              </a:rPr>
              <a:t>transfer-reaction products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Arial"/>
              </a:rPr>
              <a:t>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  <a:ea typeface="Arial"/>
              </a:rPr>
              <a:t>Energies of </a:t>
            </a:r>
            <a:r>
              <a:rPr lang="ru-RU" sz="1400" b="1" strike="noStrike" spc="-1" baseline="30000">
                <a:solidFill>
                  <a:srgbClr val="000000"/>
                </a:solidFill>
                <a:latin typeface="Arial"/>
                <a:ea typeface="Arial"/>
              </a:rPr>
              <a:t>276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Arial"/>
              </a:rPr>
              <a:t>Ds</a:t>
            </a:r>
            <a:r>
              <a:rPr lang="en-US" sz="1400" b="1" strike="noStrike" spc="-1">
                <a:solidFill>
                  <a:srgbClr val="000000"/>
                </a:solidFill>
                <a:latin typeface="Arial"/>
                <a:ea typeface="Arial"/>
              </a:rPr>
              <a:t> recoils are shown by triangles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Arial"/>
              </a:rPr>
              <a:t>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en-US" sz="1400" b="1" strike="noStrike" spc="-1">
                <a:solidFill>
                  <a:srgbClr val="000000"/>
                </a:solidFill>
                <a:latin typeface="Arial"/>
                <a:ea typeface="Arial"/>
              </a:rPr>
              <a:t>Fission-fragment energies of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ru-RU" sz="1400" b="1" strike="noStrike" spc="-1" baseline="30000">
                <a:solidFill>
                  <a:srgbClr val="000000"/>
                </a:solidFill>
                <a:latin typeface="Arial"/>
                <a:ea typeface="Arial"/>
              </a:rPr>
              <a:t>276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Arial"/>
              </a:rPr>
              <a:t>Ds </a:t>
            </a:r>
            <a:r>
              <a:rPr lang="en-US" sz="1400" b="1" strike="noStrike" spc="-1">
                <a:solidFill>
                  <a:srgbClr val="000000"/>
                </a:solidFill>
                <a:latin typeface="Arial"/>
                <a:ea typeface="Arial"/>
              </a:rPr>
              <a:t>and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ru-RU" sz="1400" b="1" strike="noStrike" spc="-1" baseline="30000">
                <a:solidFill>
                  <a:srgbClr val="000000"/>
                </a:solidFill>
                <a:latin typeface="Arial"/>
                <a:ea typeface="Arial"/>
              </a:rPr>
              <a:t>268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Arial"/>
              </a:rPr>
              <a:t>Sg </a:t>
            </a:r>
            <a:r>
              <a:rPr lang="en-US" sz="1400" b="1" strike="noStrike" spc="-1">
                <a:solidFill>
                  <a:srgbClr val="000000"/>
                </a:solidFill>
                <a:latin typeface="Arial"/>
                <a:ea typeface="Arial"/>
              </a:rPr>
              <a:t>are shown by diamonds and stars</a:t>
            </a:r>
            <a:r>
              <a:rPr lang="ru-RU" sz="1400" b="1" strike="noStrike" spc="-1">
                <a:solidFill>
                  <a:srgbClr val="000000"/>
                </a:solidFill>
                <a:latin typeface="Arial"/>
                <a:ea typeface="Arial"/>
              </a:rPr>
              <a:t>.</a:t>
            </a:r>
            <a:r>
              <a:rPr lang="ru-RU" sz="1600" b="1" strike="noStrike" spc="-1">
                <a:solidFill>
                  <a:srgbClr val="000000"/>
                </a:solidFill>
                <a:latin typeface="Arial"/>
                <a:ea typeface="Arial"/>
              </a:rPr>
              <a:t> 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57" name="TextBox 4"/>
          <p:cNvSpPr/>
          <p:nvPr/>
        </p:nvSpPr>
        <p:spPr bwMode="auto">
          <a:xfrm>
            <a:off x="4425840" y="3896640"/>
            <a:ext cx="24984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2000" b="1" strike="noStrike" spc="-1">
                <a:solidFill>
                  <a:srgbClr val="FF0000"/>
                </a:solidFill>
                <a:latin typeface="Arial"/>
                <a:ea typeface="Arial"/>
              </a:rPr>
              <a:t>.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158" name="TextBox 5"/>
          <p:cNvSpPr/>
          <p:nvPr/>
        </p:nvSpPr>
        <p:spPr bwMode="auto">
          <a:xfrm>
            <a:off x="4524120" y="4023720"/>
            <a:ext cx="24984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en-US" sz="2000" b="1" strike="noStrike" spc="-1">
                <a:solidFill>
                  <a:srgbClr val="FF0000"/>
                </a:solidFill>
                <a:latin typeface="Arial"/>
                <a:ea typeface="Arial"/>
              </a:rPr>
              <a:t>.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581630" y="1196752"/>
            <a:ext cx="5438642" cy="405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R7-Office/2024.1.1.375</Application>
  <DocSecurity>0</DocSecurity>
  <PresentationFormat>Экран (4:3)</PresentationFormat>
  <Paragraphs>0</Paragraphs>
  <Slides>21</Slides>
  <Notes>21</Notes>
  <HiddenSlides>0</HiddenSlides>
  <MMClips>2</MMClips>
  <ScaleCrop>0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Theme 1</vt:lpstr>
      <vt:lpstr>Theme 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Manager/>
  <Company>FLNR</Company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Utenkov</dc:creator>
  <cp:keywords/>
  <dc:description/>
  <dc:identifier/>
  <dc:language>ru-RU</dc:language>
  <cp:lastModifiedBy>Максим Шумейко</cp:lastModifiedBy>
  <cp:revision>1908</cp:revision>
  <dcterms:created xsi:type="dcterms:W3CDTF">2004-06-29T08:14:21Z</dcterms:created>
  <dcterms:modified xsi:type="dcterms:W3CDTF">2024-11-18T10:12:29Z</dcterms:modified>
  <cp:category/>
  <cp:contentStatus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MClips">
    <vt:i4>2</vt:i4>
  </property>
  <property fmtid="{D5CDD505-2E9C-101B-9397-08002B2CF9AE}" pid="3" name="Notes">
    <vt:i4>22</vt:i4>
  </property>
  <property fmtid="{D5CDD505-2E9C-101B-9397-08002B2CF9AE}" pid="4" name="PresentationFormat">
    <vt:lpwstr>Экран (4:3)</vt:lpwstr>
  </property>
  <property fmtid="{D5CDD505-2E9C-101B-9397-08002B2CF9AE}" pid="5" name="Slides">
    <vt:i4>23</vt:i4>
  </property>
</Properties>
</file>