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2"/>
  </p:sldMasterIdLst>
  <p:notesMasterIdLst>
    <p:notesMasterId r:id="rId37"/>
  </p:notesMasterIdLst>
  <p:handoutMasterIdLst>
    <p:handoutMasterId r:id="rId38"/>
  </p:handoutMasterIdLst>
  <p:sldIdLst>
    <p:sldId id="265" r:id="rId3"/>
    <p:sldId id="270" r:id="rId4"/>
    <p:sldId id="302" r:id="rId5"/>
    <p:sldId id="300" r:id="rId6"/>
    <p:sldId id="301" r:id="rId7"/>
    <p:sldId id="266" r:id="rId8"/>
    <p:sldId id="303" r:id="rId9"/>
    <p:sldId id="279" r:id="rId10"/>
    <p:sldId id="278" r:id="rId11"/>
    <p:sldId id="267" r:id="rId12"/>
    <p:sldId id="304" r:id="rId13"/>
    <p:sldId id="281" r:id="rId14"/>
    <p:sldId id="280" r:id="rId15"/>
    <p:sldId id="292" r:id="rId16"/>
    <p:sldId id="293" r:id="rId17"/>
    <p:sldId id="282" r:id="rId18"/>
    <p:sldId id="283" r:id="rId19"/>
    <p:sldId id="284" r:id="rId20"/>
    <p:sldId id="289" r:id="rId21"/>
    <p:sldId id="305" r:id="rId22"/>
    <p:sldId id="285" r:id="rId23"/>
    <p:sldId id="286" r:id="rId24"/>
    <p:sldId id="287" r:id="rId25"/>
    <p:sldId id="288" r:id="rId26"/>
    <p:sldId id="294" r:id="rId27"/>
    <p:sldId id="290" r:id="rId28"/>
    <p:sldId id="306" r:id="rId29"/>
    <p:sldId id="291" r:id="rId30"/>
    <p:sldId id="296" r:id="rId31"/>
    <p:sldId id="297" r:id="rId32"/>
    <p:sldId id="298" r:id="rId33"/>
    <p:sldId id="307" r:id="rId34"/>
    <p:sldId id="299" r:id="rId35"/>
    <p:sldId id="27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23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4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58A34-83F4-4B2E-BC5A-DE51EE8822F9}" type="datetimeFigureOut">
              <a:rPr lang="en-US" smtClean="0"/>
              <a:t>3/4/2018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E58C-C1A6-4C4C-90C2-B7F5B0504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E1917-0BAF-4687-978A-82FFF05559C3}" type="datetimeFigureOut">
              <a:rPr lang="en-US" smtClean="0"/>
              <a:t>3/4/2018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E1E9A-E921-4174-A0FC-51868D7AC5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5.03.2018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BLTP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5.03.2018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BLTP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5.03.2018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BLTP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5.03.2018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BLTP seminar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5.03.2018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BLTP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5.03.2018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BLTP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5.03.2018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BLTP seminar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5.03.2018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BLTP seminar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5.03.2018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BLTP seminar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5.03.2018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BLTP seminar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5.03.2018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BLTP seminar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5.03.2018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BLTP seminar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5.03.2018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BLTP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0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5.wm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10.wmf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9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Dragos-Victor Anghel</a:t>
            </a:r>
            <a:r>
              <a:rPr lang="ro-RO" dirty="0"/>
              <a:t>, IFIN-HH, Magurele, Romania</a:t>
            </a:r>
          </a:p>
          <a:p>
            <a:r>
              <a:rPr lang="ro-RO" dirty="0"/>
              <a:t>Alexandru S. Parvan</a:t>
            </a:r>
            <a:r>
              <a:rPr lang="en-US" dirty="0"/>
              <a:t>, BLTP,</a:t>
            </a:r>
            <a:r>
              <a:rPr lang="ro-RO" dirty="0"/>
              <a:t> JINR</a:t>
            </a:r>
            <a:r>
              <a:rPr lang="en-US" dirty="0"/>
              <a:t>, and IFIN-HH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The statistics of mesoscopic systems  and the physical interpretation of extensive  and non-extensive entropies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the entropy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a function of the extensive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0" i="1" dirty="0" smtClean="0">
                        <a:latin typeface="Cambria Math"/>
                      </a:rPr>
                      <m:t>: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𝑈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entropy of a macroscopic system is a homogeneous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1" i="0" smtClean="0">
                              <a:latin typeface="Cambria Math"/>
                            </a:rPr>
                            <m:t>𝐗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𝜆</m:t>
                      </m:r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Is a concave downwards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20" t="-2241" r="-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2230582" y="4932218"/>
            <a:ext cx="0" cy="10390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230582" y="5971309"/>
            <a:ext cx="135774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 rot="16200000">
            <a:off x="2218980" y="5119117"/>
            <a:ext cx="1611941" cy="1367060"/>
          </a:xfrm>
          <a:prstGeom prst="arc">
            <a:avLst>
              <a:gd name="adj1" fmla="val 16200000"/>
              <a:gd name="adj2" fmla="val 377898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807527" y="4932218"/>
            <a:ext cx="0" cy="10390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807527" y="5971309"/>
            <a:ext cx="135774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 rot="18087847">
            <a:off x="4865199" y="5142012"/>
            <a:ext cx="1611941" cy="1367060"/>
          </a:xfrm>
          <a:prstGeom prst="arc">
            <a:avLst>
              <a:gd name="adj1" fmla="val 16200000"/>
              <a:gd name="adj2" fmla="val 377898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035470" y="5183503"/>
                <a:ext cx="973279" cy="61914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none" rtlCol="0" anchor="ctr" anchorCtr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470" y="5183503"/>
                <a:ext cx="973279" cy="61914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>
            <a:stCxn id="23" idx="0"/>
          </p:cNvCxnSpPr>
          <p:nvPr/>
        </p:nvCxnSpPr>
        <p:spPr>
          <a:xfrm flipH="1" flipV="1">
            <a:off x="2729346" y="5183503"/>
            <a:ext cx="1028501" cy="10312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52800" y="6214749"/>
                <a:ext cx="810094" cy="369332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none" rtlCol="0" anchor="ctr" anchorCtr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r>
                        <a:rPr lang="en-US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6214749"/>
                <a:ext cx="81009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>
            <a:stCxn id="23" idx="0"/>
          </p:cNvCxnSpPr>
          <p:nvPr/>
        </p:nvCxnSpPr>
        <p:spPr>
          <a:xfrm flipV="1">
            <a:off x="3757847" y="5306291"/>
            <a:ext cx="1437608" cy="9084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486399" y="6239286"/>
                <a:ext cx="810094" cy="369332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none" rtlCol="0" anchor="ctr" anchorCtr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r>
                        <a:rPr lang="en-US" b="0" i="1" smtClean="0">
                          <a:latin typeface="Cambria Math"/>
                        </a:rPr>
                        <m:t>&lt;0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399" y="6239286"/>
                <a:ext cx="810094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>
            <a:stCxn id="28" idx="0"/>
          </p:cNvCxnSpPr>
          <p:nvPr/>
        </p:nvCxnSpPr>
        <p:spPr>
          <a:xfrm flipV="1">
            <a:off x="5891446" y="5183503"/>
            <a:ext cx="162990" cy="10557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9" idx="0"/>
          </p:cNvCxnSpPr>
          <p:nvPr/>
        </p:nvCxnSpPr>
        <p:spPr>
          <a:xfrm flipV="1">
            <a:off x="4927752" y="4996677"/>
            <a:ext cx="849593" cy="12426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402480" y="6239286"/>
                <a:ext cx="1050544" cy="369332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none" rtlCol="0" anchor="ctr" anchorCtr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r>
                        <a:rPr lang="en-US" b="0" i="1" smtClean="0">
                          <a:latin typeface="Cambria Math"/>
                        </a:rPr>
                        <m:t>=±∞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480" y="6239286"/>
                <a:ext cx="1050544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991136" y="4855582"/>
            <a:ext cx="2904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43596" y="5928860"/>
            <a:ext cx="332142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U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52694" y="4891060"/>
            <a:ext cx="2904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72941" y="5901794"/>
            <a:ext cx="332142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U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EA58FA-B668-4F6A-8050-31F540C0A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5.03.2018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0B42C24-DF76-4232-956C-B1F90EF98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BLTP seminar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C6F176-0775-4FA2-877A-5F9C0EE0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87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427AC0-E58E-4793-B0BB-B4B056806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5.03.2018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EC3A6E-5A59-4938-A2E5-566A3EA2D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BLTP seminar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2455C-1DF6-4A5D-96A8-7C155505E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CA032A-5529-4962-ACB0-3092F01B35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3B9C448-4424-443D-AFF2-87CD329D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and properties of the entropy</a:t>
            </a:r>
          </a:p>
        </p:txBody>
      </p:sp>
    </p:spTree>
    <p:extLst>
      <p:ext uri="{BB962C8B-B14F-4D97-AF65-F5344CB8AC3E}">
        <p14:creationId xmlns:p14="http://schemas.microsoft.com/office/powerpoint/2010/main" val="165727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885BFF-4198-46F8-A736-ECEED420E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5.03.2018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79BD52-EFF9-4956-955B-0F61E8721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BLTP seminar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F59C4-CF61-4640-9807-2B5C426AD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B8A9547-8A3E-4088-B1C1-04AF1DF3EF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Extensive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-&gt; microstates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, of probabilities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The entropy should  be a function of the 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average value of any physical quantity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≡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Usually, the  microstates are eigenstates of the Hamiltonian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B8A9547-8A3E-4088-B1C1-04AF1DF3EF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20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55109BCE-E57C-4951-9CFF-740B716CC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Statistical mechanics description of the entropy</a:t>
            </a:r>
          </a:p>
        </p:txBody>
      </p:sp>
    </p:spTree>
    <p:extLst>
      <p:ext uri="{BB962C8B-B14F-4D97-AF65-F5344CB8AC3E}">
        <p14:creationId xmlns:p14="http://schemas.microsoft.com/office/powerpoint/2010/main" val="191649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EA4195-2549-4B2E-B984-6A80978B6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5.03.2018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8A58F1-2600-4D72-ACED-BC88E7EA1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BLTP seminar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4A0B9-1EED-4A94-A9AA-E12E030AE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32DFCDF-ED23-4251-BAAA-AF3BE9184A54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r>
                  <a:rPr lang="en-US" dirty="0"/>
                  <a:t>Havrada-</a:t>
                </a:r>
                <a:r>
                  <a:rPr lang="en-US" dirty="0" err="1"/>
                  <a:t>Charvát</a:t>
                </a:r>
                <a:r>
                  <a:rPr lang="en-US" dirty="0"/>
                  <a:t>-</a:t>
                </a:r>
                <a:r>
                  <a:rPr lang="en-US" dirty="0" err="1"/>
                  <a:t>Daroczy</a:t>
                </a:r>
                <a:r>
                  <a:rPr lang="en-US" dirty="0"/>
                  <a:t>-Tsallis (HCDT)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𝐻𝐶𝐷𝑇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 err="1"/>
                  <a:t>Landsberg-Vedral</a:t>
                </a:r>
                <a:r>
                  <a:rPr lang="en-US" dirty="0"/>
                  <a:t> (LV)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𝐿𝑉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p>
                                  </m:sSubSup>
                                </m:e>
                              </m:nary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32DFCDF-ED23-4251-BAAA-AF3BE9184A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2"/>
                <a:stretch>
                  <a:fillRect l="-1795" t="-2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14E8E8-CA77-43B3-A3B7-10A9543425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o-RO" dirty="0"/>
              <a:t>Non-extensive entropies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759A954-ED9D-415A-BF7D-6C4F96D6E0F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ro-RO" dirty="0"/>
                  <a:t>Boltzmann-Gibbs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o-R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𝐵𝐺</m:t>
                          </m:r>
                        </m:sup>
                      </m:sSup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ro-R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ln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Rényi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ln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759A954-ED9D-415A-BF7D-6C4F96D6E0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667" t="-2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F3B54A-48BC-4CCD-BAAF-66005DE8D6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Extensive entropies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886C591-5289-4829-8936-1387DD1C4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Definitions of the entropy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5EA0FB-06E1-4FE9-A050-6BE1C6747BC8}"/>
              </a:ext>
            </a:extLst>
          </p:cNvPr>
          <p:cNvSpPr txBox="1"/>
          <p:nvPr/>
        </p:nvSpPr>
        <p:spPr>
          <a:xfrm>
            <a:off x="2946400" y="6002774"/>
            <a:ext cx="18473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D69F15-2507-4FB8-960E-A0E8A7B4EEF3}"/>
                  </a:ext>
                </a:extLst>
              </p:cNvPr>
              <p:cNvSpPr txBox="1"/>
              <p:nvPr/>
            </p:nvSpPr>
            <p:spPr>
              <a:xfrm>
                <a:off x="2360961" y="5550224"/>
                <a:ext cx="7912038" cy="531107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𝐵𝐺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lim>
                      </m:limLow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lim>
                      </m:limLow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𝐻𝐶𝐷𝑇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lim>
                      </m:limLow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𝐿𝑉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D69F15-2507-4FB8-960E-A0E8A7B4E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961" y="5550224"/>
                <a:ext cx="7912038" cy="531107"/>
              </a:xfrm>
              <a:prstGeom prst="rect">
                <a:avLst/>
              </a:prstGeom>
              <a:blipFill>
                <a:blip r:embed="rId4"/>
                <a:stretch>
                  <a:fillRect l="-769" b="-12222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978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099F1D-DB21-441F-9424-F6B4F62F8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5.03.2018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A787BE-D7B3-4E3B-9070-7A32F6CC7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BLTP seminar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3806E-E08E-4F06-B776-505099FEC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14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E4D8277-6020-4097-ABF3-E1547D2A9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𝐵𝐺</m:t>
                        </m:r>
                      </m:sup>
                    </m:sSup>
                  </m:oMath>
                </a14:m>
                <a:r>
                  <a:rPr lang="en-US" dirty="0"/>
                  <a:t> is also called the “amount  of uncertainty” concerning the  outcome of an experiment.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𝐵𝐺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unique quantity (up to a multiplicative constant) that satisfies the postulates (A. Rényi, 4</a:t>
                </a:r>
                <a:r>
                  <a:rPr lang="en-US" baseline="30000" dirty="0"/>
                  <a:t>th</a:t>
                </a:r>
                <a:r>
                  <a:rPr lang="en-US" dirty="0"/>
                  <a:t> Berkeley Symposium 1, 547, 1961; D. K. </a:t>
                </a:r>
                <a:r>
                  <a:rPr lang="en-US" dirty="0" err="1"/>
                  <a:t>Fadeev</a:t>
                </a:r>
                <a:r>
                  <a:rPr lang="en-US" dirty="0"/>
                  <a:t>, </a:t>
                </a:r>
                <a:r>
                  <a:rPr lang="en-US" dirty="0" err="1"/>
                  <a:t>Arbeiten</a:t>
                </a:r>
                <a:r>
                  <a:rPr lang="en-US" dirty="0"/>
                  <a:t> </a:t>
                </a:r>
                <a:r>
                  <a:rPr lang="en-US" dirty="0" err="1"/>
                  <a:t>zur</a:t>
                </a:r>
                <a:r>
                  <a:rPr lang="en-US" dirty="0"/>
                  <a:t> </a:t>
                </a:r>
                <a:r>
                  <a:rPr lang="en-US" dirty="0" err="1"/>
                  <a:t>Informationstheorie</a:t>
                </a:r>
                <a:r>
                  <a:rPr lang="en-US" dirty="0"/>
                  <a:t> I, 1957).</a:t>
                </a:r>
              </a:p>
              <a:p>
                <a:pPr marL="914400" lvl="1" indent="-457200">
                  <a:buFont typeface="+mj-lt"/>
                  <a:buAutoNum type="alphaL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𝐵𝐺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/>
                  <a:t> is a  symmetric function  in its variables.</a:t>
                </a:r>
              </a:p>
              <a:p>
                <a:pPr marL="914400" lvl="1" indent="-457200">
                  <a:buFont typeface="+mj-lt"/>
                  <a:buAutoNum type="alphaL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𝐵𝐺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 is a continuous function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14400" lvl="1" indent="-457200">
                  <a:buFont typeface="+mj-lt"/>
                  <a:buAutoNum type="alphaL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𝐵𝐺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914400" lvl="1" indent="-457200">
                  <a:buFont typeface="+mj-lt"/>
                  <a:buAutoNum type="alphaL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𝐵𝐺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𝐵𝐺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𝐵𝐺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E4D8277-6020-4097-ABF3-E1547D2A9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41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380C5981-21B7-42E7-9DF3-36132DE91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Boltzmann-Gibbs-</a:t>
            </a:r>
            <a:r>
              <a:rPr lang="en-US" dirty="0" err="1"/>
              <a:t>Shanon</a:t>
            </a:r>
            <a:r>
              <a:rPr lang="en-US" dirty="0"/>
              <a:t>-Rényi entropy</a:t>
            </a:r>
          </a:p>
        </p:txBody>
      </p:sp>
    </p:spTree>
    <p:extLst>
      <p:ext uri="{BB962C8B-B14F-4D97-AF65-F5344CB8AC3E}">
        <p14:creationId xmlns:p14="http://schemas.microsoft.com/office/powerpoint/2010/main" val="278941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D56C9D-9E2A-47E2-9467-D9FBEC20F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5.03.2018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F32355-76F0-403D-9B20-A34CA4AF9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BLTP seminar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AA755-153A-4DA8-828F-DF26BFDA7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99A1B26-FBF1-4E92-B760-90C6DA17C3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62100" y="1825625"/>
                <a:ext cx="9791700" cy="1918239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We have 2 sets of probabilities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/>
                  <a:t>We define the direct product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(1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400" dirty="0"/>
                  <a:t>,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(1+2)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endParaRPr lang="en-US" sz="2400" dirty="0"/>
              </a:p>
              <a:p>
                <a:r>
                  <a:rPr lang="en-US" sz="2400" dirty="0"/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𝐵𝐺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1+2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𝐵𝐺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𝐵𝐺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 (</a:t>
                </a:r>
                <a:r>
                  <a:rPr lang="en-US" sz="2400" dirty="0">
                    <a:solidFill>
                      <a:srgbClr val="FF0000"/>
                    </a:solidFill>
                  </a:rPr>
                  <a:t>additivity property</a:t>
                </a:r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99A1B26-FBF1-4E92-B760-90C6DA17C3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2100" y="1825625"/>
                <a:ext cx="9791700" cy="1918239"/>
              </a:xfrm>
              <a:blipFill>
                <a:blip r:embed="rId2"/>
                <a:stretch>
                  <a:fillRect l="-809" b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50DB3859-4A6D-43F0-B3B8-C8258C5AE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Boltzmann-Gibbs-</a:t>
            </a:r>
            <a:r>
              <a:rPr lang="en-US" dirty="0" err="1"/>
              <a:t>Shanon</a:t>
            </a:r>
            <a:r>
              <a:rPr lang="en-US" dirty="0"/>
              <a:t>-Rényi entropy – additivity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EE65736-EC05-4F71-B60E-C3F063FE05F8}"/>
                  </a:ext>
                </a:extLst>
              </p:cNvPr>
              <p:cNvSpPr/>
              <p:nvPr/>
            </p:nvSpPr>
            <p:spPr>
              <a:xfrm>
                <a:off x="1300612" y="3878801"/>
                <a:ext cx="9590776" cy="1201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400" dirty="0"/>
                  <a:t>Postulate d: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𝐵𝐺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𝐵𝐺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𝐵𝐺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,1−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lvl="1"/>
                <a:r>
                  <a:rPr lang="en-US" sz="2400" dirty="0"/>
                  <a:t>Replaced by additivity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EE65736-EC05-4F71-B60E-C3F063FE05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612" y="3878801"/>
                <a:ext cx="9590776" cy="1201547"/>
              </a:xfrm>
              <a:prstGeom prst="rect">
                <a:avLst/>
              </a:prstGeom>
              <a:blipFill>
                <a:blip r:embed="rId3"/>
                <a:stretch>
                  <a:fillRect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E196E34-33D8-400E-B065-6831D9B201A2}"/>
                  </a:ext>
                </a:extLst>
              </p:cNvPr>
              <p:cNvSpPr/>
              <p:nvPr/>
            </p:nvSpPr>
            <p:spPr>
              <a:xfrm>
                <a:off x="4897875" y="5601051"/>
                <a:ext cx="3120150" cy="7559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Rényi: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ln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p>
                                </m:sSubSup>
                              </m:e>
                            </m:nary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E196E34-33D8-400E-B065-6831D9B201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875" y="5601051"/>
                <a:ext cx="3120150" cy="755913"/>
              </a:xfrm>
              <a:prstGeom prst="rect">
                <a:avLst/>
              </a:prstGeom>
              <a:blipFill>
                <a:blip r:embed="rId4"/>
                <a:stretch>
                  <a:fillRect l="-2930" b="-2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Down 9">
            <a:extLst>
              <a:ext uri="{FF2B5EF4-FFF2-40B4-BE49-F238E27FC236}">
                <a16:creationId xmlns:a16="http://schemas.microsoft.com/office/drawing/2014/main" id="{A94F564B-B48C-4A58-A998-691C8FEFB315}"/>
              </a:ext>
            </a:extLst>
          </p:cNvPr>
          <p:cNvSpPr/>
          <p:nvPr/>
        </p:nvSpPr>
        <p:spPr>
          <a:xfrm>
            <a:off x="5853684" y="4962129"/>
            <a:ext cx="484632" cy="755913"/>
          </a:xfrm>
          <a:prstGeom prst="downArrow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6D0449-5046-4B0D-B90C-976FA35DC468}"/>
              </a:ext>
            </a:extLst>
          </p:cNvPr>
          <p:cNvSpPr txBox="1"/>
          <p:nvPr/>
        </p:nvSpPr>
        <p:spPr>
          <a:xfrm>
            <a:off x="8077200" y="5032911"/>
            <a:ext cx="3931919" cy="132343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The Boltzmann-Gibbs-</a:t>
            </a:r>
            <a:r>
              <a:rPr lang="en-US" sz="2000" dirty="0" err="1">
                <a:solidFill>
                  <a:srgbClr val="FF0000"/>
                </a:solidFill>
              </a:rPr>
              <a:t>Shanon</a:t>
            </a:r>
            <a:r>
              <a:rPr lang="en-US" sz="2000" dirty="0">
                <a:solidFill>
                  <a:srgbClr val="FF0000"/>
                </a:solidFill>
              </a:rPr>
              <a:t>-Rényi entropies have the right </a:t>
            </a:r>
            <a:r>
              <a:rPr lang="en-US" sz="2000" dirty="0" err="1">
                <a:solidFill>
                  <a:srgbClr val="FF0000"/>
                </a:solidFill>
              </a:rPr>
              <a:t>extensivity</a:t>
            </a:r>
            <a:r>
              <a:rPr lang="en-US" sz="2000" dirty="0">
                <a:solidFill>
                  <a:srgbClr val="FF0000"/>
                </a:solidFill>
              </a:rPr>
              <a:t> property, but what are we suppose to do with non-extensive systems?</a:t>
            </a:r>
          </a:p>
        </p:txBody>
      </p:sp>
    </p:spTree>
    <p:extLst>
      <p:ext uri="{BB962C8B-B14F-4D97-AF65-F5344CB8AC3E}">
        <p14:creationId xmlns:p14="http://schemas.microsoft.com/office/powerpoint/2010/main" val="416777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E2DCE8-F12C-469E-8F0A-0EC24CDB1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5.03.2018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4FCEAC-CCDC-491E-91CC-70CA1D237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BLTP seminar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64014-542A-4711-BB2B-54219CFDC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3FA59B5-6E72-457C-85A1-4F3C9619643D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598920" y="3602355"/>
                <a:ext cx="4754880" cy="2753995"/>
              </a:xfrm>
            </p:spPr>
            <p:txBody>
              <a:bodyPr/>
              <a:lstStyle/>
              <a:p>
                <a:r>
                  <a:rPr lang="en-US" dirty="0"/>
                  <a:t>Havrada-</a:t>
                </a:r>
                <a:r>
                  <a:rPr lang="en-US" dirty="0" err="1"/>
                  <a:t>Charvát</a:t>
                </a:r>
                <a:r>
                  <a:rPr lang="en-US" dirty="0"/>
                  <a:t>-</a:t>
                </a:r>
                <a:r>
                  <a:rPr lang="en-US" dirty="0" err="1"/>
                  <a:t>Daroczy</a:t>
                </a:r>
                <a:r>
                  <a:rPr lang="en-US" dirty="0"/>
                  <a:t>-Tsallis (HCDT)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𝐻𝐶𝐷𝑇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Landsberg-Vedral (LV)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𝐿𝑉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3FA59B5-6E72-457C-85A1-4F3C961964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598920" y="3602355"/>
                <a:ext cx="4754880" cy="2753995"/>
              </a:xfrm>
              <a:blipFill>
                <a:blip r:embed="rId2"/>
                <a:stretch>
                  <a:fillRect l="-1795" t="-3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BFB0ED-8E65-4945-AA1C-C98EB36E7E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98920" y="2787650"/>
            <a:ext cx="4754880" cy="641350"/>
          </a:xfrm>
        </p:spPr>
        <p:txBody>
          <a:bodyPr/>
          <a:lstStyle/>
          <a:p>
            <a:r>
              <a:rPr lang="en-US" dirty="0"/>
              <a:t>Non-extensive entropies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8699D05-4F4C-4C37-AC99-143ED554C4F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1562100" y="3602355"/>
                <a:ext cx="4754880" cy="1727835"/>
              </a:xfrm>
            </p:spPr>
            <p:txBody>
              <a:bodyPr/>
              <a:lstStyle/>
              <a:p>
                <a:r>
                  <a:rPr lang="ro-RO" dirty="0"/>
                  <a:t>Boltzmann-Gibbs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o-R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𝐵𝐺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ro-RO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i="1">
                          <a:latin typeface="Cambria Math" panose="02040503050406030204" pitchFamily="18" charset="0"/>
                        </a:rPr>
                        <m:t>ln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Ω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Rényi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i="1">
                          <a:latin typeface="Cambria Math" panose="02040503050406030204" pitchFamily="18" charset="0"/>
                        </a:rPr>
                        <m:t>ln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Ω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8699D05-4F4C-4C37-AC99-143ED554C4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562100" y="3602355"/>
                <a:ext cx="4754880" cy="1727835"/>
              </a:xfrm>
              <a:blipFill>
                <a:blip r:embed="rId3"/>
                <a:stretch>
                  <a:fillRect l="-1667" t="-4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BC1A721-6CCB-47F6-B79B-F582BDD74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2100" y="2787650"/>
            <a:ext cx="4754880" cy="641350"/>
          </a:xfrm>
        </p:spPr>
        <p:txBody>
          <a:bodyPr/>
          <a:lstStyle/>
          <a:p>
            <a:r>
              <a:rPr lang="en-US" dirty="0"/>
              <a:t>Extensive entropies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746F467-E3B8-432B-9EE1-DB761794C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Entropies in isolated systems (microcanonical ensemble)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D6DB1FC-0B54-478E-8806-9573B1CA7A70}"/>
                  </a:ext>
                </a:extLst>
              </p:cNvPr>
              <p:cNvSpPr txBox="1"/>
              <p:nvPr/>
            </p:nvSpPr>
            <p:spPr>
              <a:xfrm>
                <a:off x="1555750" y="1822360"/>
                <a:ext cx="9791700" cy="1200329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 anchor="ctr" anchorCtr="1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For given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</m:d>
                  </m:oMath>
                </a14:m>
                <a:r>
                  <a:rPr lang="en-US" sz="2400" dirty="0"/>
                  <a:t>, the number of accessible microstates of the  system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All accessible  microstates are equiprobable,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=1/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</m:d>
                  </m:oMath>
                </a14:m>
                <a:r>
                  <a:rPr lang="en-US" sz="2400" dirty="0"/>
                  <a:t> for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D6DB1FC-0B54-478E-8806-9573B1CA7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0" y="1822360"/>
                <a:ext cx="9791700" cy="1200329"/>
              </a:xfrm>
              <a:prstGeom prst="rect">
                <a:avLst/>
              </a:prstGeom>
              <a:blipFill>
                <a:blip r:embed="rId4"/>
                <a:stretch>
                  <a:fillRect t="-3015" b="-10553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139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0CBC85-46F6-49C7-BF6B-94E41A491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5.03.2018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37E2C-111D-4C78-972F-6279F7764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BLTP seminar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4B0CB2-CFAE-4C74-8E6D-23B4C8DF2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6CE2F30-54B4-4809-ACDB-DAF7127928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o-RO" i="1" dirty="0"/>
                  <a:t>System</a:t>
                </a:r>
                <a:r>
                  <a:rPr lang="ro-RO" dirty="0"/>
                  <a:t> 1, of microstates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RO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and probabilities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</m:oMath>
                </a14:m>
                <a:endParaRPr lang="en-US" dirty="0"/>
              </a:p>
              <a:p>
                <a:r>
                  <a:rPr lang="ro-RO" i="1" dirty="0"/>
                  <a:t>System</a:t>
                </a:r>
                <a:r>
                  <a:rPr lang="ro-RO" dirty="0"/>
                  <a:t> </a:t>
                </a:r>
                <a:r>
                  <a:rPr lang="en-US" dirty="0"/>
                  <a:t>2</a:t>
                </a:r>
                <a:r>
                  <a:rPr lang="ro-RO" dirty="0"/>
                  <a:t>, of microstates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and probabilities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</m:oMath>
                </a14:m>
                <a:endParaRPr lang="en-US" dirty="0"/>
              </a:p>
              <a:p>
                <a:r>
                  <a:rPr lang="ro-RO" i="1" dirty="0"/>
                  <a:t>System</a:t>
                </a:r>
                <a:r>
                  <a:rPr lang="ro-RO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ro-RO" dirty="0"/>
                  <a:t>, of </a:t>
                </a:r>
                <a:r>
                  <a:rPr lang="en-US" dirty="0"/>
                  <a:t>probabilities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:r>
                  <a:rPr lang="en-US" i="1" dirty="0"/>
                  <a:t>systems</a:t>
                </a:r>
                <a:r>
                  <a:rPr lang="en-US" dirty="0"/>
                  <a:t> 1 and 2 remain isolated of each other,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1+2</m:t>
                            </m:r>
                          </m:e>
                        </m:d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dirty="0"/>
                  <a:t>,</a:t>
                </a:r>
              </a:p>
              <a:p>
                <a:r>
                  <a:rPr lang="en-US" dirty="0"/>
                  <a:t>… otherwise  we can’t say much about the probabilities of the microstates of the system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6CE2F30-54B4-4809-ACDB-DAF7127928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20" t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310101A1-4438-4F4B-8F67-1B7BC075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Probabilities</a:t>
            </a:r>
            <a:r>
              <a:rPr lang="ro-RO" dirty="0"/>
              <a:t> in </a:t>
            </a:r>
            <a:r>
              <a:rPr lang="en-US" dirty="0"/>
              <a:t>compound</a:t>
            </a:r>
            <a:r>
              <a:rPr lang="ro-RO" dirty="0"/>
              <a:t>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52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CA3B96-DCD3-4F17-BCE0-4BAF764CD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5.03.2018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7A258A-8E86-4A14-9F0F-77291E652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BLTP seminar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E6CAB-2540-433D-9D4B-BFBF1F1A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B47C4EC-F9C8-42BD-84FE-D09C401F5D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i="1" dirty="0"/>
                  <a:t>System</a:t>
                </a:r>
                <a:r>
                  <a:rPr lang="en-US" dirty="0"/>
                  <a:t> 1,  of parameters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is isolated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i="1" dirty="0"/>
                  <a:t>System</a:t>
                </a:r>
                <a:r>
                  <a:rPr lang="en-US" dirty="0"/>
                  <a:t> 2,  of parameters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is isolated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, 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i="1" dirty="0"/>
                  <a:t>System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/>
                  <a:t>,  of parameters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, 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B47C4EC-F9C8-42BD-84FE-D09C401F5D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20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C481BD9D-63AB-4AEB-894F-C5F5AD6B0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Systems composed of isolated subsystems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4B1611-B7F9-4FBE-949B-1FBB2CA9EFFB}"/>
              </a:ext>
            </a:extLst>
          </p:cNvPr>
          <p:cNvSpPr txBox="1"/>
          <p:nvPr/>
        </p:nvSpPr>
        <p:spPr>
          <a:xfrm>
            <a:off x="1449503" y="5804991"/>
            <a:ext cx="9292993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happens when two systems,  initially isolated, are put into contact?</a:t>
            </a:r>
          </a:p>
        </p:txBody>
      </p:sp>
    </p:spTree>
    <p:extLst>
      <p:ext uri="{BB962C8B-B14F-4D97-AF65-F5344CB8AC3E}">
        <p14:creationId xmlns:p14="http://schemas.microsoft.com/office/powerpoint/2010/main" val="78058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3232C6-CC49-49C4-A407-5A73A59F5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5.03.2018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9A2648-8813-4737-B0E9-219A75F46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BLTP seminar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943988-4C64-4D25-8ED8-B706464A5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0B45C39-0AD8-4233-AAE8-4B495CDE0D0B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𝐻𝐶𝐷𝑇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f>
                      <m:f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</m:d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1+2</m:t>
                              </m:r>
                            </m:e>
                          </m:d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𝐻𝐶𝐷𝑇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𝐻𝐶𝐷𝑇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𝐻𝐶𝐷𝑇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𝐻𝐶𝐷𝑇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𝐻𝐶𝐷𝑇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𝐿𝑉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1+2</m:t>
                              </m:r>
                            </m:e>
                          </m:d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𝐿𝑉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𝐿𝑉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𝐿𝑉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𝐿𝑉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𝐿𝑉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0B45C39-0AD8-4233-AAE8-4B495CDE0D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3FCB06-0665-43FB-BCBC-BC365EEA8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Non-extensive entropies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A02AB95-9279-4E34-B46A-18940AD76F9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o-RO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o-RO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ro-RO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𝐵𝐺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</m:d>
                    <m:r>
                      <a:rPr lang="ro-RO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o-RO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ro-RO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m:rPr>
                        <m:sty m:val="p"/>
                      </m:rP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</m:d>
                      </m:e>
                    </m:d>
                  </m:oMath>
                </a14:m>
                <a:endParaRPr lang="ro-RO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</m:sub>
                        <m:sup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𝐵𝐺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ro-RO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𝐵𝐺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𝐵𝐺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m:rPr>
                        <m:sty m:val="p"/>
                      </m:rP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ro-RO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A02AB95-9279-4E34-B46A-18940AD76F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410" t="-1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A9B31D-8DD8-4681-B365-08BEAA8D6B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Extensive entropies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4A8584F-242D-469B-B674-63B871B9A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Additive,  </a:t>
            </a:r>
            <a:r>
              <a:rPr lang="en-US" dirty="0" err="1"/>
              <a:t>subadditive</a:t>
            </a:r>
            <a:r>
              <a:rPr lang="en-US" dirty="0"/>
              <a:t> and </a:t>
            </a:r>
            <a:r>
              <a:rPr lang="en-US" dirty="0" err="1"/>
              <a:t>superadditive</a:t>
            </a:r>
            <a:r>
              <a:rPr lang="en-US" dirty="0"/>
              <a:t> entropies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E7F02BC-CB3D-47C7-93A4-37468263A395}"/>
              </a:ext>
            </a:extLst>
          </p:cNvPr>
          <p:cNvSpPr/>
          <p:nvPr/>
        </p:nvSpPr>
        <p:spPr>
          <a:xfrm>
            <a:off x="1209040" y="1696720"/>
            <a:ext cx="4612640" cy="3281680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EE94227-C9B6-4DB6-8818-A4310F1CEE45}"/>
              </a:ext>
            </a:extLst>
          </p:cNvPr>
          <p:cNvCxnSpPr>
            <a:cxnSpLocks/>
            <a:stCxn id="15" idx="0"/>
            <a:endCxn id="10" idx="2"/>
          </p:cNvCxnSpPr>
          <p:nvPr/>
        </p:nvCxnSpPr>
        <p:spPr>
          <a:xfrm flipV="1">
            <a:off x="3515360" y="4978400"/>
            <a:ext cx="0" cy="773814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C250F3E-2853-4F26-841E-B6587416D9F4}"/>
              </a:ext>
            </a:extLst>
          </p:cNvPr>
          <p:cNvSpPr txBox="1"/>
          <p:nvPr/>
        </p:nvSpPr>
        <p:spPr>
          <a:xfrm>
            <a:off x="2087629" y="5752214"/>
            <a:ext cx="2855462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Additive entropies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C0B60EF-9CB5-4B99-93FC-C8B66ECA7EA6}"/>
                  </a:ext>
                </a:extLst>
              </p:cNvPr>
              <p:cNvSpPr txBox="1"/>
              <p:nvPr/>
            </p:nvSpPr>
            <p:spPr>
              <a:xfrm>
                <a:off x="1273341" y="5298043"/>
                <a:ext cx="799193" cy="369332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none" rtlCol="0" anchor="ctr" anchorCtr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C0B60EF-9CB5-4B99-93FC-C8B66ECA7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341" y="5298043"/>
                <a:ext cx="799193" cy="369332"/>
              </a:xfrm>
              <a:prstGeom prst="rect">
                <a:avLst/>
              </a:prstGeom>
              <a:blipFill>
                <a:blip r:embed="rId4"/>
                <a:stretch>
                  <a:fillRect b="-4762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F4A47BD-6482-4854-BC14-0C82F6318CBF}"/>
              </a:ext>
            </a:extLst>
          </p:cNvPr>
          <p:cNvCxnSpPr>
            <a:cxnSpLocks/>
            <a:stCxn id="17" idx="3"/>
            <a:endCxn id="25" idx="1"/>
          </p:cNvCxnSpPr>
          <p:nvPr/>
        </p:nvCxnSpPr>
        <p:spPr>
          <a:xfrm flipV="1">
            <a:off x="2072534" y="5245829"/>
            <a:ext cx="742539" cy="236880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5DAA37A-B553-4EA9-A56E-B92E80768872}"/>
              </a:ext>
            </a:extLst>
          </p:cNvPr>
          <p:cNvSpPr txBox="1"/>
          <p:nvPr/>
        </p:nvSpPr>
        <p:spPr>
          <a:xfrm>
            <a:off x="2815073" y="4984219"/>
            <a:ext cx="2169505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</a:rPr>
              <a:t>superadditive</a:t>
            </a:r>
            <a:endParaRPr lang="en-US" sz="2800" dirty="0">
              <a:solidFill>
                <a:schemeClr val="accent1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81B9EBA-FDDE-429F-B088-5CBC559429D8}"/>
              </a:ext>
            </a:extLst>
          </p:cNvPr>
          <p:cNvCxnSpPr>
            <a:cxnSpLocks/>
            <a:stCxn id="25" idx="3"/>
            <a:endCxn id="34" idx="1"/>
          </p:cNvCxnSpPr>
          <p:nvPr/>
        </p:nvCxnSpPr>
        <p:spPr>
          <a:xfrm flipV="1">
            <a:off x="4984578" y="3825063"/>
            <a:ext cx="1851197" cy="1420766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A9C6A02-F777-46FC-BC53-6C40C9F1388E}"/>
              </a:ext>
            </a:extLst>
          </p:cNvPr>
          <p:cNvSpPr txBox="1"/>
          <p:nvPr/>
        </p:nvSpPr>
        <p:spPr>
          <a:xfrm>
            <a:off x="2960139" y="5512416"/>
            <a:ext cx="1873911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</a:rPr>
              <a:t>subadditive</a:t>
            </a:r>
            <a:endParaRPr lang="en-US" sz="2800" dirty="0">
              <a:solidFill>
                <a:schemeClr val="accent1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740605F-71A6-44D6-B31C-C78E22454F47}"/>
              </a:ext>
            </a:extLst>
          </p:cNvPr>
          <p:cNvCxnSpPr>
            <a:cxnSpLocks/>
            <a:stCxn id="30" idx="3"/>
            <a:endCxn id="36" idx="1"/>
          </p:cNvCxnSpPr>
          <p:nvPr/>
        </p:nvCxnSpPr>
        <p:spPr>
          <a:xfrm>
            <a:off x="4834050" y="5774026"/>
            <a:ext cx="2078968" cy="32975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FD8EFEE-416F-4112-AF5C-B1C07834E88C}"/>
              </a:ext>
            </a:extLst>
          </p:cNvPr>
          <p:cNvSpPr/>
          <p:nvPr/>
        </p:nvSpPr>
        <p:spPr>
          <a:xfrm>
            <a:off x="6835775" y="3429000"/>
            <a:ext cx="4339044" cy="792126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BEA8B04-8291-48B1-A287-077A4C0E87FA}"/>
              </a:ext>
            </a:extLst>
          </p:cNvPr>
          <p:cNvSpPr/>
          <p:nvPr/>
        </p:nvSpPr>
        <p:spPr>
          <a:xfrm>
            <a:off x="6913018" y="5441802"/>
            <a:ext cx="4155475" cy="730398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2FE531D-CA80-44EC-A7D8-D6562BBBE5C9}"/>
              </a:ext>
            </a:extLst>
          </p:cNvPr>
          <p:cNvCxnSpPr>
            <a:cxnSpLocks/>
            <a:stCxn id="17" idx="3"/>
            <a:endCxn id="30" idx="1"/>
          </p:cNvCxnSpPr>
          <p:nvPr/>
        </p:nvCxnSpPr>
        <p:spPr>
          <a:xfrm>
            <a:off x="2072534" y="5482709"/>
            <a:ext cx="887605" cy="291317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4A35392-5706-469F-AF02-51DCE0A3EF97}"/>
                  </a:ext>
                </a:extLst>
              </p:cNvPr>
              <p:cNvSpPr txBox="1"/>
              <p:nvPr/>
            </p:nvSpPr>
            <p:spPr>
              <a:xfrm>
                <a:off x="1273340" y="5298043"/>
                <a:ext cx="799193" cy="369332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none" rtlCol="0" anchor="ctr" anchorCtr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4A35392-5706-469F-AF02-51DCE0A3E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340" y="5298043"/>
                <a:ext cx="799193" cy="369332"/>
              </a:xfrm>
              <a:prstGeom prst="rect">
                <a:avLst/>
              </a:prstGeom>
              <a:blipFill>
                <a:blip r:embed="rId5"/>
                <a:stretch>
                  <a:fillRect b="-4762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225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00013 0.0770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-1.45833E-6 -0.0770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0" grpId="2" animBg="1"/>
      <p:bldP spid="15" grpId="0" animBg="1"/>
      <p:bldP spid="15" grpId="1" animBg="1"/>
      <p:bldP spid="17" grpId="0" animBg="1"/>
      <p:bldP spid="17" grpId="1" animBg="1"/>
      <p:bldP spid="25" grpId="0" animBg="1"/>
      <p:bldP spid="25" grpId="1" animBg="1"/>
      <p:bldP spid="30" grpId="0" animBg="1"/>
      <p:bldP spid="30" grpId="1" animBg="1"/>
      <p:bldP spid="34" grpId="0" animBg="1"/>
      <p:bldP spid="36" grpId="0" animBg="1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An old controversy was sparkled up by recent experiments</a:t>
            </a:r>
          </a:p>
          <a:p>
            <a:pPr lvl="1"/>
            <a:r>
              <a:rPr lang="en-US" dirty="0"/>
              <a:t>A. Rapp, S. </a:t>
            </a:r>
            <a:r>
              <a:rPr lang="en-US" dirty="0" err="1"/>
              <a:t>Mandt</a:t>
            </a:r>
            <a:r>
              <a:rPr lang="en-US" dirty="0"/>
              <a:t>, and A. </a:t>
            </a:r>
            <a:r>
              <a:rPr lang="en-US" dirty="0" err="1"/>
              <a:t>Rosch</a:t>
            </a:r>
            <a:r>
              <a:rPr lang="en-US" dirty="0"/>
              <a:t>. Equilibration rates and negative absolute temperatures for </a:t>
            </a:r>
            <a:r>
              <a:rPr lang="en-US" dirty="0" err="1"/>
              <a:t>ultracold</a:t>
            </a:r>
            <a:r>
              <a:rPr lang="en-US" dirty="0"/>
              <a:t> atoms in optical lattices. </a:t>
            </a:r>
            <a:r>
              <a:rPr lang="en-US" i="1" dirty="0"/>
              <a:t>Phys. Rev. </a:t>
            </a:r>
            <a:r>
              <a:rPr lang="en-US" i="1" dirty="0" err="1"/>
              <a:t>Lett</a:t>
            </a:r>
            <a:r>
              <a:rPr lang="en-US" i="1" dirty="0"/>
              <a:t>. </a:t>
            </a:r>
            <a:r>
              <a:rPr lang="en-US" dirty="0"/>
              <a:t>105, 220405 (2010).</a:t>
            </a:r>
          </a:p>
          <a:p>
            <a:pPr lvl="1"/>
            <a:r>
              <a:rPr lang="en-US" dirty="0"/>
              <a:t>S. Braun, J.P. </a:t>
            </a:r>
            <a:r>
              <a:rPr lang="en-US" dirty="0" err="1"/>
              <a:t>Ronzheimer</a:t>
            </a:r>
            <a:r>
              <a:rPr lang="en-US" dirty="0"/>
              <a:t>, M. Schreiber, S.S. </a:t>
            </a:r>
            <a:r>
              <a:rPr lang="en-US" dirty="0" err="1"/>
              <a:t>Hodgman</a:t>
            </a:r>
            <a:r>
              <a:rPr lang="en-US" dirty="0"/>
              <a:t>, T. Rom, I. Bloch, and U. Schneider., “Negative absolute temperature for motional degrees of freedom,” </a:t>
            </a:r>
            <a:r>
              <a:rPr lang="en-US" i="1" dirty="0"/>
              <a:t>Science </a:t>
            </a:r>
            <a:r>
              <a:rPr lang="en-US" dirty="0"/>
              <a:t>339, 52 (2013).</a:t>
            </a:r>
          </a:p>
          <a:p>
            <a:pPr lvl="1"/>
            <a:r>
              <a:rPr lang="pl-PL" dirty="0"/>
              <a:t>I. M. Sokolov, </a:t>
            </a:r>
            <a:r>
              <a:rPr lang="en-US" dirty="0"/>
              <a:t>“Not hotter than hot,” </a:t>
            </a:r>
            <a:r>
              <a:rPr lang="pl-PL" dirty="0"/>
              <a:t>Nat. Phys. 10, 7 (2014).</a:t>
            </a:r>
            <a:endParaRPr lang="en-US" dirty="0"/>
          </a:p>
          <a:p>
            <a:pPr lvl="1"/>
            <a:r>
              <a:rPr lang="de-DE" dirty="0"/>
              <a:t>J. Dunkel and S. Hilbert, „</a:t>
            </a:r>
            <a:r>
              <a:rPr lang="en-US" dirty="0"/>
              <a:t>Consistent </a:t>
            </a:r>
            <a:r>
              <a:rPr lang="en-US" dirty="0" err="1"/>
              <a:t>thermostatistics</a:t>
            </a:r>
            <a:r>
              <a:rPr lang="en-US" dirty="0"/>
              <a:t> forbids negative absolute temperatures,</a:t>
            </a:r>
            <a:r>
              <a:rPr lang="en-US" sz="2000" dirty="0"/>
              <a:t>”</a:t>
            </a:r>
            <a:r>
              <a:rPr lang="de-DE" dirty="0"/>
              <a:t> Nat. Phys. 10, 67 (2014).</a:t>
            </a:r>
          </a:p>
          <a:p>
            <a:pPr lvl="1"/>
            <a:r>
              <a:rPr lang="de-DE" dirty="0"/>
              <a:t>D. Frenkel and P. B. Warren, „</a:t>
            </a:r>
            <a:r>
              <a:rPr lang="en-US" dirty="0"/>
              <a:t>Gibbs, Boltzmann, and negative temperatures,”</a:t>
            </a:r>
            <a:r>
              <a:rPr lang="de-DE" dirty="0"/>
              <a:t> Am. J. Phys. 83, 163 </a:t>
            </a:r>
            <a:r>
              <a:rPr lang="en-US" dirty="0"/>
              <a:t>(2015).</a:t>
            </a:r>
          </a:p>
          <a:p>
            <a:pPr lvl="1"/>
            <a:r>
              <a:rPr lang="en-US" dirty="0"/>
              <a:t>S. Hilbert, P. </a:t>
            </a:r>
            <a:r>
              <a:rPr lang="en-US" dirty="0" err="1"/>
              <a:t>Hanggi</a:t>
            </a:r>
            <a:r>
              <a:rPr lang="en-US" dirty="0"/>
              <a:t>, and J. </a:t>
            </a:r>
            <a:r>
              <a:rPr lang="en-US" dirty="0" err="1"/>
              <a:t>Dunkel</a:t>
            </a:r>
            <a:r>
              <a:rPr lang="en-US" dirty="0"/>
              <a:t>, Phys. Rev. E 90, 062116 (2014).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37CF0-E5C8-45EA-8BF7-3A108C13C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5.03.2018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A177A-666A-4C9E-9D06-7602651AC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BLTP seminar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DFC1B-8420-4F59-BAB1-E8C46663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56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E92C29-9984-4152-82FA-90A45A66D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5.03.2018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C8A0CB-29F5-4717-93B3-94E999D2E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BLTP seminar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32F5BA-E4C8-4A03-840D-8ED9FFDD7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F8AD59-3F4F-467D-928F-AD48042619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1B8F77B-1110-40E9-9FE0-88B8CCAB3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methods to find the equilibrium properties of compound systems</a:t>
            </a:r>
          </a:p>
        </p:txBody>
      </p:sp>
    </p:spTree>
    <p:extLst>
      <p:ext uri="{BB962C8B-B14F-4D97-AF65-F5344CB8AC3E}">
        <p14:creationId xmlns:p14="http://schemas.microsoft.com/office/powerpoint/2010/main" val="55100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ECDE8C-9802-4B4B-8B5F-31DA31121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5.03.2018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8AEDFB-1443-457A-A59F-A60B8653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BLTP seminar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91F2A-6B74-491B-8C27-CC27DD556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B35C9D0-D3C6-486A-A797-629D4E3E5B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i="1" dirty="0"/>
                  <a:t>System</a:t>
                </a:r>
                <a:r>
                  <a:rPr lang="en-US" dirty="0"/>
                  <a:t> 1: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i="1" dirty="0"/>
                  <a:t>System</a:t>
                </a:r>
                <a:r>
                  <a:rPr lang="en-US" dirty="0"/>
                  <a:t> 2: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i="1" dirty="0"/>
                  <a:t>System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1+2,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=1/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1+2,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1+2,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1+2</m:t>
                                      </m:r>
                                    </m:e>
                                  </m:d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>
                                          <a:latin typeface="Cambria Math" panose="02040503050406030204" pitchFamily="18" charset="0"/>
                                        </a:rPr>
                                        <m:t>𝐗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>
                                          <a:latin typeface="Cambria Math" panose="02040503050406030204" pitchFamily="18" charset="0"/>
                                        </a:rPr>
                                        <m:t>𝐗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B35C9D0-D3C6-486A-A797-629D4E3E5B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20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21B8D0A8-15F6-4C0B-AD11-10A2A3B22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systems in contact:</a:t>
            </a:r>
            <a:br>
              <a:rPr lang="en-US" dirty="0"/>
            </a:br>
            <a:r>
              <a:rPr lang="en-US" dirty="0"/>
              <a:t>Method 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C050C8-7AAF-44E3-B471-04B2B6354429}"/>
              </a:ext>
            </a:extLst>
          </p:cNvPr>
          <p:cNvSpPr/>
          <p:nvPr/>
        </p:nvSpPr>
        <p:spPr>
          <a:xfrm>
            <a:off x="2214390" y="3888954"/>
            <a:ext cx="8295702" cy="2276231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0ACDF5-2BBD-4F40-A768-F5CEEFFCDB9A}"/>
                  </a:ext>
                </a:extLst>
              </p:cNvPr>
              <p:cNvSpPr txBox="1"/>
              <p:nvPr/>
            </p:nvSpPr>
            <p:spPr>
              <a:xfrm>
                <a:off x="15757" y="3750457"/>
                <a:ext cx="2198633" cy="23083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1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If the </a:t>
                </a:r>
                <a:r>
                  <a:rPr lang="en-US" i="1" dirty="0">
                    <a:solidFill>
                      <a:schemeClr val="accent1"/>
                    </a:solidFill>
                  </a:rPr>
                  <a:t>system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1+2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completely isolated, we don’t know anything about the evolution towards equilibrium.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This is the end of the story.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0ACDF5-2BBD-4F40-A768-F5CEEFFCD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7" y="3750457"/>
                <a:ext cx="2198633" cy="2308324"/>
              </a:xfrm>
              <a:prstGeom prst="rect">
                <a:avLst/>
              </a:prstGeom>
              <a:blipFill>
                <a:blip r:embed="rId3"/>
                <a:stretch>
                  <a:fillRect l="-1389" t="-792" r="-3611" b="-36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822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5BA9DB-348C-4CB9-9DA1-C86DEBEE7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5.03.2018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F8B85B-99FE-4BED-ACBE-8C2C557BB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BLTP seminar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660C4-F62E-4C27-96FD-5CD32C651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1E1A025-0010-4941-8C3D-3E3D6CC2E6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0683" y="1634792"/>
                <a:ext cx="97917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1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Postulate 2</a:t>
                </a:r>
                <a:r>
                  <a:rPr lang="en-US" sz="2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(reminder): </a:t>
                </a:r>
                <a:r>
                  <a:rPr lang="en-US" sz="21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… The values assumed by the extensive parameters in the absence of a constraint are those that maximize the  entropy over the manifold of constrained equilibrium states.</a:t>
                </a:r>
              </a:p>
              <a:p>
                <a:pPr marL="0" indent="0">
                  <a:buNone/>
                </a:pPr>
                <a:r>
                  <a:rPr lang="en-US" dirty="0"/>
                  <a:t>Here the observer reappears. He observes the evolution towards equilibrium and the  averages: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≡⟨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We define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1+2,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Maximum probability distribution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1+2,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>
                                          <a:latin typeface="Cambria Math" panose="02040503050406030204" pitchFamily="18" charset="0"/>
                                        </a:rPr>
                                        <m:t>𝐗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>
                                          <a:latin typeface="Cambria Math" panose="02040503050406030204" pitchFamily="18" charset="0"/>
                                        </a:rPr>
                                        <m:t>𝐗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>
                                          <a:latin typeface="Cambria Math" panose="02040503050406030204" pitchFamily="18" charset="0"/>
                                        </a:rPr>
                                        <m:t>𝐗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>
                                                  <a:latin typeface="Cambria Math" panose="02040503050406030204" pitchFamily="18" charset="0"/>
                                                </a:rPr>
                                                <m:t>𝐗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1E1A025-0010-4941-8C3D-3E3D6CC2E6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0683" y="1634792"/>
                <a:ext cx="9791700" cy="4351338"/>
              </a:xfrm>
              <a:blipFill>
                <a:blip r:embed="rId2"/>
                <a:stretch>
                  <a:fillRect l="-1121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6AB4AFB4-2CE9-441A-9D16-4303AB36E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1 – continuation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A85C5E-C498-4A9F-B539-85F39E89A39F}"/>
              </a:ext>
            </a:extLst>
          </p:cNvPr>
          <p:cNvSpPr txBox="1"/>
          <p:nvPr/>
        </p:nvSpPr>
        <p:spPr>
          <a:xfrm>
            <a:off x="9775400" y="5892581"/>
            <a:ext cx="1709122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Temperature for</a:t>
            </a:r>
          </a:p>
          <a:p>
            <a:r>
              <a:rPr lang="en-US" dirty="0">
                <a:solidFill>
                  <a:srgbClr val="FF0000"/>
                </a:solidFill>
              </a:rPr>
              <a:t>Method 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9995EB6-506D-41A2-B92D-64394560C0F2}"/>
              </a:ext>
            </a:extLst>
          </p:cNvPr>
          <p:cNvSpPr/>
          <p:nvPr/>
        </p:nvSpPr>
        <p:spPr>
          <a:xfrm>
            <a:off x="10281485" y="5339799"/>
            <a:ext cx="696951" cy="44656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008C96-F32E-4232-BD08-2A880B1BEE61}"/>
                  </a:ext>
                </a:extLst>
              </p:cNvPr>
              <p:cNvSpPr txBox="1"/>
              <p:nvPr/>
            </p:nvSpPr>
            <p:spPr>
              <a:xfrm>
                <a:off x="0" y="0"/>
                <a:ext cx="2324100" cy="230832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 anchor="ctr" anchorCtr="1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1. The description of systems 1 and 2 remains in terms of the  whole number of states,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--we don’t observe their internal equilibrium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008C96-F32E-4232-BD08-2A880B1BE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324100" cy="2308324"/>
              </a:xfrm>
              <a:prstGeom prst="rect">
                <a:avLst/>
              </a:prstGeom>
              <a:blipFill>
                <a:blip r:embed="rId3"/>
                <a:stretch>
                  <a:fillRect l="-522" t="-787" r="-2872" b="-3412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3DC9D00-F09F-47EE-B179-E28EB468F91E}"/>
              </a:ext>
            </a:extLst>
          </p:cNvPr>
          <p:cNvSpPr txBox="1"/>
          <p:nvPr/>
        </p:nvSpPr>
        <p:spPr>
          <a:xfrm>
            <a:off x="0" y="2308324"/>
            <a:ext cx="2324100" cy="286232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2. Configurations faraway from equilibrium  are not taken into account. Fortunately, in macroscopic systems they don’t count, which is considered a justification—but it’s not.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788F67-A3ED-402B-AE2A-51FDE511CE3B}"/>
              </a:ext>
            </a:extLst>
          </p:cNvPr>
          <p:cNvSpPr txBox="1"/>
          <p:nvPr/>
        </p:nvSpPr>
        <p:spPr>
          <a:xfrm>
            <a:off x="0" y="5170646"/>
            <a:ext cx="2324100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This is the influence of the observer on the definition of the entropy.</a:t>
            </a:r>
          </a:p>
        </p:txBody>
      </p:sp>
    </p:spTree>
    <p:extLst>
      <p:ext uri="{BB962C8B-B14F-4D97-AF65-F5344CB8AC3E}">
        <p14:creationId xmlns:p14="http://schemas.microsoft.com/office/powerpoint/2010/main" val="156238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ABF308-53A8-4EC7-AD06-477D17409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5.03.2018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F4277A-5AF9-422C-8C2C-5F6FD4769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BLTP seminar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0D935-EB98-4D02-A822-77C88D7E4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71FD63B-BCC6-41E4-B3D2-397803A66A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07204" y="1826439"/>
                <a:ext cx="9791700" cy="4351338"/>
              </a:xfrm>
            </p:spPr>
            <p:txBody>
              <a:bodyPr/>
              <a:lstStyle/>
              <a:p>
                <a:r>
                  <a:rPr lang="en-US" dirty="0"/>
                  <a:t>Maximum entropy principle: the entropy is maximized for fixed average values of (some of) the extensive parameters (Jaynes, Phys. Rev. 106, 620, 1957; Tsallis, J. Stat. Phys. 52, 479, 1988; </a:t>
                </a:r>
                <a:r>
                  <a:rPr lang="en-US" dirty="0" err="1"/>
                  <a:t>Psaltino</a:t>
                </a:r>
                <a:r>
                  <a:rPr lang="en-US" dirty="0"/>
                  <a:t> &amp; </a:t>
                </a:r>
                <a:r>
                  <a:rPr lang="en-US" dirty="0" err="1"/>
                  <a:t>Psaltino</a:t>
                </a:r>
                <a:r>
                  <a:rPr lang="en-US" dirty="0"/>
                  <a:t>, Phys. Lett. A 281, 126, 1996, </a:t>
                </a:r>
                <a:r>
                  <a:rPr lang="en-US" dirty="0" err="1"/>
                  <a:t>Parvan</a:t>
                </a:r>
                <a:r>
                  <a:rPr lang="en-US" dirty="0"/>
                  <a:t>, arXiv:1711.09354)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  <m: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71FD63B-BCC6-41E4-B3D2-397803A66A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07204" y="1826439"/>
                <a:ext cx="9791700" cy="4351338"/>
              </a:xfrm>
              <a:blipFill>
                <a:blip r:embed="rId2"/>
                <a:stretch>
                  <a:fillRect l="-1121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8AADD29C-6462-4B42-93CA-05F9C5697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Equilibrium probability distribution</a:t>
            </a:r>
            <a:br>
              <a:rPr lang="en-US" dirty="0"/>
            </a:br>
            <a:r>
              <a:rPr lang="en-US" dirty="0"/>
              <a:t>Method 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F578641-37BF-4010-BDEC-A1A7090DE341}"/>
              </a:ext>
            </a:extLst>
          </p:cNvPr>
          <p:cNvSpPr/>
          <p:nvPr/>
        </p:nvSpPr>
        <p:spPr>
          <a:xfrm>
            <a:off x="6230480" y="5127148"/>
            <a:ext cx="696951" cy="44656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50A481-FD97-4307-97BB-7E9E4DBB66E3}"/>
              </a:ext>
            </a:extLst>
          </p:cNvPr>
          <p:cNvSpPr txBox="1"/>
          <p:nvPr/>
        </p:nvSpPr>
        <p:spPr>
          <a:xfrm>
            <a:off x="5724394" y="5573715"/>
            <a:ext cx="1709122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Temperature for</a:t>
            </a:r>
          </a:p>
          <a:p>
            <a:r>
              <a:rPr lang="en-US" dirty="0">
                <a:solidFill>
                  <a:srgbClr val="FF0000"/>
                </a:solidFill>
              </a:rPr>
              <a:t>Method 2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630E2F5-9C93-43CD-9511-2355898C8B9F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7166346" y="5039833"/>
            <a:ext cx="934576" cy="1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91D6F60-5BE6-46D4-93D3-48FC8FF82F0B}"/>
              </a:ext>
            </a:extLst>
          </p:cNvPr>
          <p:cNvSpPr txBox="1"/>
          <p:nvPr/>
        </p:nvSpPr>
        <p:spPr>
          <a:xfrm>
            <a:off x="8100922" y="4778223"/>
            <a:ext cx="2994025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Lagrange multiplier</a:t>
            </a:r>
          </a:p>
        </p:txBody>
      </p:sp>
    </p:spTree>
    <p:extLst>
      <p:ext uri="{BB962C8B-B14F-4D97-AF65-F5344CB8AC3E}">
        <p14:creationId xmlns:p14="http://schemas.microsoft.com/office/powerpoint/2010/main" val="238470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075092-062E-497B-9F63-F07628B0C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5.03.2018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8ABADC-C54A-4A59-B634-553963A72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BLTP seminar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4D7E0-CDE3-4163-BAA6-C08C54E46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AE02FBA-26A3-48B4-B019-4B4738857D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i="1" dirty="0"/>
                  <a:t>System</a:t>
                </a:r>
                <a:r>
                  <a:rPr lang="en-US" dirty="0"/>
                  <a:t> 1,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i="1" dirty="0"/>
                  <a:t>System</a:t>
                </a:r>
                <a:r>
                  <a:rPr lang="en-US" dirty="0"/>
                  <a:t> 2,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i="1" dirty="0"/>
              </a:p>
              <a:p>
                <a:r>
                  <a:rPr lang="en-US" dirty="0"/>
                  <a:t>If the systems remain isolated: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The subsystems are isolated from each other</a:t>
                </a:r>
              </a:p>
              <a:p>
                <a:endParaRPr lang="en-US" i="1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AE02FBA-26A3-48B4-B019-4B4738857D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45" t="-1541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447761A4-1F88-4926-9342-3F3018BA2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systems in contact – generalization</a:t>
            </a:r>
            <a:br>
              <a:rPr lang="en-US" dirty="0"/>
            </a:br>
            <a:r>
              <a:rPr lang="en-US" dirty="0"/>
              <a:t>Method 3</a:t>
            </a:r>
          </a:p>
        </p:txBody>
      </p:sp>
    </p:spTree>
    <p:extLst>
      <p:ext uri="{BB962C8B-B14F-4D97-AF65-F5344CB8AC3E}">
        <p14:creationId xmlns:p14="http://schemas.microsoft.com/office/powerpoint/2010/main" val="99312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3232C6-CC49-49C4-A407-5A73A59F5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5.03.2018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9A2648-8813-4737-B0E9-219A75F46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BLTP seminar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943988-4C64-4D25-8ED8-B706464A5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0B45C39-0AD8-4233-AAE8-4B495CDE0D0B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𝐻𝐶𝐷𝑇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f>
                      <m:f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</m:d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1+2</m:t>
                              </m:r>
                            </m:e>
                          </m:d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𝐻𝐶𝐷𝑇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𝐻𝐶𝐷𝑇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𝐻𝐶𝐷𝑇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𝐻𝐶𝐷𝑇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𝐻𝐶𝐷𝑇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𝐿𝑉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1+2</m:t>
                              </m:r>
                            </m:e>
                          </m:d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𝐿𝑉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𝐿𝑉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𝐿𝑉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𝐿𝑉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𝐿𝑉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0B45C39-0AD8-4233-AAE8-4B495CDE0D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3FCB06-0665-43FB-BCBC-BC365EEA8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Non-extensive entropies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A02AB95-9279-4E34-B46A-18940AD76F9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o-RO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o-RO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ro-RO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𝐵𝐺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</m:d>
                    <m:r>
                      <a:rPr lang="ro-RO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o-RO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ro-RO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m:rPr>
                        <m:sty m:val="p"/>
                      </m:rP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</m:d>
                      </m:e>
                    </m:d>
                  </m:oMath>
                </a14:m>
                <a:endParaRPr lang="ro-RO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</m:sub>
                        <m:sup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𝐵𝐺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ro-RO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𝐵𝐺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𝐵𝐺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m:rPr>
                        <m:sty m:val="p"/>
                      </m:rP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ro-RO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A02AB95-9279-4E34-B46A-18940AD76F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410" t="-1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A9B31D-8DD8-4681-B365-08BEAA8D6B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Extensive entropies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4A8584F-242D-469B-B674-63B871B9A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Reminder: additive,  </a:t>
            </a:r>
            <a:r>
              <a:rPr lang="en-US" dirty="0" err="1"/>
              <a:t>subadditive</a:t>
            </a:r>
            <a:r>
              <a:rPr lang="en-US" dirty="0"/>
              <a:t> and </a:t>
            </a:r>
            <a:r>
              <a:rPr lang="en-US" dirty="0" err="1"/>
              <a:t>superadditive</a:t>
            </a:r>
            <a:r>
              <a:rPr lang="en-US" dirty="0"/>
              <a:t> entropies</a:t>
            </a:r>
          </a:p>
        </p:txBody>
      </p:sp>
    </p:spTree>
    <p:extLst>
      <p:ext uri="{BB962C8B-B14F-4D97-AF65-F5344CB8AC3E}">
        <p14:creationId xmlns:p14="http://schemas.microsoft.com/office/powerpoint/2010/main" val="98203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DE02F2-DB26-42FF-A433-44CB7D5D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5.03.2018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AFE10A-339E-400A-A822-CEDAC345C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BLTP seminar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546D4-B815-4F7C-B3C4-27A780EE5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C0B738F-21A4-484A-97A0-C5DB9EC4BA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i="1" dirty="0"/>
                  <a:t>Systems</a:t>
                </a:r>
                <a:r>
                  <a:rPr lang="en-US" dirty="0"/>
                  <a:t> 1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2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are put in (thermal) contact, so the system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1+2</m:t>
                        </m:r>
                      </m:e>
                    </m:d>
                  </m:oMath>
                </a14:m>
                <a:r>
                  <a:rPr lang="en-US" dirty="0"/>
                  <a:t> has the parameters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We define the entropy of the compound system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1+2,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>
                                          <a:latin typeface="Cambria Math" panose="02040503050406030204" pitchFamily="18" charset="0"/>
                                        </a:rPr>
                                        <m:t>𝐗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>
                                          <a:latin typeface="Cambria Math" panose="02040503050406030204" pitchFamily="18" charset="0"/>
                                        </a:rPr>
                                        <m:t>𝐗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⇓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If system 2 is a reservoir,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is a constant and we recover </a:t>
                </a:r>
                <a:r>
                  <a:rPr lang="en-US" dirty="0">
                    <a:solidFill>
                      <a:schemeClr val="accent1"/>
                    </a:solidFill>
                  </a:rPr>
                  <a:t>Method 2</a:t>
                </a:r>
              </a:p>
              <a:p>
                <a:r>
                  <a:rPr lang="en-US" dirty="0"/>
                  <a:t>By construction, </a:t>
                </a:r>
                <a:r>
                  <a:rPr lang="en-US" dirty="0">
                    <a:solidFill>
                      <a:schemeClr val="accent1"/>
                    </a:solidFill>
                  </a:rPr>
                  <a:t>Method 1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chemeClr val="accent1"/>
                    </a:solidFill>
                  </a:rPr>
                  <a:t>Method 3</a:t>
                </a:r>
                <a:r>
                  <a:rPr lang="en-US" dirty="0"/>
                  <a:t> are different (in mesoscopic systems).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C0B738F-21A4-484A-97A0-C5DB9EC4BA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3" t="-2801" r="-1369" b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5616D15E-8C56-4D1F-B8E2-01A823850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 3 – definition of the entropy of a composed system</a:t>
            </a:r>
          </a:p>
        </p:txBody>
      </p:sp>
    </p:spTree>
    <p:extLst>
      <p:ext uri="{BB962C8B-B14F-4D97-AF65-F5344CB8AC3E}">
        <p14:creationId xmlns:p14="http://schemas.microsoft.com/office/powerpoint/2010/main" val="398274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EF821B-5D82-4432-B04C-3720951D6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5.03.2018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0777B5-126B-40A8-9BD8-DD98E163F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BLTP seminar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D366C5-DBE7-42D9-B56A-6ED87BCC0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DA732C-3F06-4D1C-8BAB-F5EBC19DF1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400E496-7700-4B49-BAAD-FA9F259AA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the methods and comparison of the results</a:t>
            </a:r>
          </a:p>
        </p:txBody>
      </p:sp>
    </p:spTree>
    <p:extLst>
      <p:ext uri="{BB962C8B-B14F-4D97-AF65-F5344CB8AC3E}">
        <p14:creationId xmlns:p14="http://schemas.microsoft.com/office/powerpoint/2010/main" val="158427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DC72D5-66CC-4885-AC83-D518DF1C7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5.03.2018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B27FD3-BFC6-4C53-AEFD-1C11A1215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BLTP seminar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DF2A7-9111-4C35-9EC1-D019F4CD7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28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936F1AF-1916-4030-AC83-2D661AE5F3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We assume that system 2 is the reservoir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probability to have in system 1 the microstate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of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0" smtClean="0">
                                              <a:latin typeface="Cambria Math" panose="02040503050406030204" pitchFamily="18" charset="0"/>
                                            </a:rPr>
                                            <m:t>𝐗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𝐵𝐺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>
                                          <a:latin typeface="Cambria Math" panose="02040503050406030204" pitchFamily="18" charset="0"/>
                                        </a:rPr>
                                        <m:t>𝐗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𝐵𝐺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𝐵𝐺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>
                                          <a:latin typeface="Cambria Math" panose="02040503050406030204" pitchFamily="18" charset="0"/>
                                        </a:rPr>
                                        <m:t>𝐗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𝐵𝐺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>
                                          <a:latin typeface="Cambria Math" panose="02040503050406030204" pitchFamily="18" charset="0"/>
                                        </a:rPr>
                                        <m:t>𝐗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BG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  <m: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𝐵𝐺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where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𝐵𝐺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ꃔ⛧ě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≡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  <m: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936F1AF-1916-4030-AC83-2D661AE5F3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85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F3A5B298-1F26-460F-B4EF-749338B80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of Method 1 – Boltzmann-Gibbs and Rényi entropies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35FFE11-DE69-441C-B523-9372DF151896}"/>
              </a:ext>
            </a:extLst>
          </p:cNvPr>
          <p:cNvSpPr/>
          <p:nvPr/>
        </p:nvSpPr>
        <p:spPr>
          <a:xfrm>
            <a:off x="2438400" y="3749039"/>
            <a:ext cx="6461760" cy="2346643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C88F2D-A8A6-4561-BF68-BA44F793EE25}"/>
                  </a:ext>
                </a:extLst>
              </p:cNvPr>
              <p:cNvSpPr txBox="1"/>
              <p:nvPr/>
            </p:nvSpPr>
            <p:spPr>
              <a:xfrm>
                <a:off x="9346019" y="4131324"/>
                <a:ext cx="2232837" cy="1200329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 anchor="ctr" anchorCtr="1">
                <a:spAutoFit/>
              </a:bodyPr>
              <a:lstStyle/>
              <a:p>
                <a:r>
                  <a:rPr lang="en-US" sz="2400" dirty="0">
                    <a:solidFill>
                      <a:schemeClr val="accent1"/>
                    </a:solidFill>
                  </a:rPr>
                  <a:t>Identical results for Rényi entropy,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C88F2D-A8A6-4561-BF68-BA44F793E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6019" y="4131324"/>
                <a:ext cx="2232837" cy="1200329"/>
              </a:xfrm>
              <a:prstGeom prst="rect">
                <a:avLst/>
              </a:prstGeom>
              <a:blipFill>
                <a:blip r:embed="rId3"/>
                <a:stretch>
                  <a:fillRect l="-1630" t="-3015" r="-5163" b="-10553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761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954727-778F-4274-B4A3-1DDD3346B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5.03.2018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BE2C26-0C10-413D-BD93-94365338B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BLTP seminar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BFD1B-AB2D-4E0F-AC96-46C718A94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29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6A21D4F-BFDC-4184-8A00-755321F9312F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𝐿𝑉</m:t>
                        </m:r>
                      </m:sup>
                    </m:sSubSup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den>
                            </m:f>
                            <m:sSubSup>
                              <m:sSubSupPr>
                                <m:ctrlPr>
                                  <a:rPr lang="en-US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𝐿𝑉</m:t>
                                </m:r>
                              </m:sup>
                            </m:sSubSup>
                          </m:e>
                        </m:d>
                      </m:e>
                      <m:sup>
                        <m:f>
                          <m:fPr>
                            <m:ctrlPr>
                              <a:rPr lang="en-US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Hypothesis 1: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</m:func>
                      </m:num>
                      <m:den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= constant (the “physical temperature”)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𝐵𝐺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Hypothesis 2: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𝐻𝐶𝐷𝑇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𝐻𝐶𝐷𝑇</m:t>
                            </m:r>
                          </m:sup>
                        </m:sSubSup>
                      </m:num>
                      <m:den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=constant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𝐿𝑉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𝐿𝑉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𝐿𝑉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6A21D4F-BFDC-4184-8A00-755321F93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2"/>
                <a:stretch>
                  <a:fillRect l="-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E2A2B3C-3488-468F-B8B8-927B48DF6B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LV entropy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BD35445-0B4F-4207-BEE8-1649BBFA042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𝐻𝐶𝐷𝑇</m:t>
                        </m:r>
                      </m:sup>
                    </m:sSubSup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f>
                      <m:f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p>
                        </m:sSub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den>
                            </m:f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𝐻𝐶𝐷𝑇</m:t>
                                </m:r>
                              </m:sup>
                            </m:sSubSup>
                          </m:e>
                        </m:d>
                      </m:e>
                      <m:sup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Hypothesis 1: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</m:func>
                      </m:num>
                      <m:den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= constant (the “</a:t>
                </a:r>
                <a:r>
                  <a:rPr lang="en-US" dirty="0">
                    <a:solidFill>
                      <a:schemeClr val="accent1"/>
                    </a:solidFill>
                  </a:rPr>
                  <a:t>physical temperature</a:t>
                </a:r>
                <a:r>
                  <a:rPr lang="en-US" dirty="0"/>
                  <a:t>”)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𝐻𝐶𝐷𝑇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𝐵𝐺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Hypothesis 2: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𝐻𝐶𝐷𝑇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𝐻𝐶𝐷𝑇</m:t>
                            </m:r>
                          </m:sup>
                        </m:sSubSup>
                      </m:num>
                      <m:den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=constant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𝐻𝐶𝐷𝑇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𝐻𝐶𝐷𝑇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𝐻𝐶𝐷𝑇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𝐻𝐶𝐷𝑇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BD35445-0B4F-4207-BEE8-1649BBFA04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155F1C-D7E8-46F6-945F-B8A9269560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HCDT entropy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360E5E8-147B-49D0-BA60-AA29B8D86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of Method 1 – HCDT and LV entropies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0CB6260-03EB-469E-ACBC-727F866A3097}"/>
                  </a:ext>
                </a:extLst>
              </p:cNvPr>
              <p:cNvSpPr txBox="1"/>
              <p:nvPr/>
            </p:nvSpPr>
            <p:spPr>
              <a:xfrm>
                <a:off x="1432480" y="6014998"/>
                <a:ext cx="9327040" cy="441403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none" rtlCol="0" anchor="ctr" anchorCtr="1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In the limit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→1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both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𝐻𝐶𝐷𝑇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𝐿𝑉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converge to the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Botlzmann</a:t>
                </a:r>
                <a:r>
                  <a:rPr lang="en-US" dirty="0">
                    <a:solidFill>
                      <a:schemeClr val="accent1"/>
                    </a:solidFill>
                  </a:rPr>
                  <a:t>-Gibbs distribution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0CB6260-03EB-469E-ACBC-727F866A3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480" y="6014998"/>
                <a:ext cx="9327040" cy="441403"/>
              </a:xfrm>
              <a:prstGeom prst="rect">
                <a:avLst/>
              </a:prstGeom>
              <a:blipFill>
                <a:blip r:embed="rId4"/>
                <a:stretch>
                  <a:fillRect r="-261" b="-17568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440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1AE135-B512-4044-94E9-CA20A10B5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5.03.2018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6D7A0D-0171-44B9-8116-46FE8C2D4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BLTP seminar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9A512-CCA5-4597-BDA3-25BBAE38E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7BF5A-2F85-4BAB-A2B3-D3F40A998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088596-C6D7-42B2-81C1-1BF2DBEDF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398873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FFEB8F-6ECC-4531-8EBD-4CE3BDDF1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5.03.2018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A647B1-6935-4586-ACFE-2DB8B4BDB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BLTP seminar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E381CA-3575-486F-853A-9FB4CDA5B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30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0BE59AE-B72D-4C8C-A879-E04F525CE8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For the Boltzmann-Gibbs entropy we obtain the same result as in Method 1: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BG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𝐵𝐺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where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𝐵𝐺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≡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For the Rényi entropy,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Λ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And the equation for the self-consistency</a:t>
                </a:r>
                <a:br>
                  <a:rPr lang="en-US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Λ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Λ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We observe that M1 and M2 give different results even for the extensive Rényi entropy.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0BE59AE-B72D-4C8C-A879-E04F525CE8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6A8814A6-146B-4438-BB6F-1988A2090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of Method 2 – Boltzmann-Gibbs and Rényi entropies</a:t>
            </a:r>
          </a:p>
        </p:txBody>
      </p:sp>
    </p:spTree>
    <p:extLst>
      <p:ext uri="{BB962C8B-B14F-4D97-AF65-F5344CB8AC3E}">
        <p14:creationId xmlns:p14="http://schemas.microsoft.com/office/powerpoint/2010/main" val="171091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14922C-5797-45A9-8C5D-832CBDAA5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5.03.2018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B4782A-159A-4E9A-B0CD-726B82AD4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BLTP seminar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C631A-3B94-41D6-80A5-BE9DAECF6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31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117366E-263F-4339-BC1D-17E0B9A09167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𝐿𝑉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𝐿𝑉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𝐿𝑉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Λ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𝐿𝑉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With the  equation for self-consistency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Λ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𝐿𝑉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rad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e>
                                          </m:d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>
                                                      <a:latin typeface="Cambria Math" panose="02040503050406030204" pitchFamily="18" charset="0"/>
                                                    </a:rPr>
                                                    <m:t>Λ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𝐿𝑉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𝐸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e>
                                              </m:d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𝐵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117366E-263F-4339-BC1D-17E0B9A091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2"/>
                <a:stretch>
                  <a:fillRect l="-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A40451-01FE-4BAD-92F2-3F5053B8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LV entropy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6A5B2F47-D6B2-4463-91EC-F2828994204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𝐻𝐶𝐷𝑇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𝐻𝐶𝐷𝑇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With the  equation for self-consistency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Λ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𝐻𝐶𝐷𝑇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6A5B2F47-D6B2-4463-91EC-F282899420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DE23076-D700-42A7-8DDC-3534055D4D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HCDT entropy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CFF7629-B494-42E6-AD2F-3F9030E29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of Method 2 – HCDT and LV entropies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E38486-870C-4EE2-BBB1-D96B4713EEBD}"/>
                  </a:ext>
                </a:extLst>
              </p:cNvPr>
              <p:cNvSpPr txBox="1"/>
              <p:nvPr/>
            </p:nvSpPr>
            <p:spPr>
              <a:xfrm>
                <a:off x="1653460" y="5822872"/>
                <a:ext cx="9327040" cy="441403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none" rtlCol="0" anchor="ctr" anchorCtr="1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In the limit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→1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both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𝐻𝐶𝐷𝑇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𝐿𝑉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converge to the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Botlzmann</a:t>
                </a:r>
                <a:r>
                  <a:rPr lang="en-US" dirty="0">
                    <a:solidFill>
                      <a:schemeClr val="accent1"/>
                    </a:solidFill>
                  </a:rPr>
                  <a:t>-Gibbs distribution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E38486-870C-4EE2-BBB1-D96B4713E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460" y="5822872"/>
                <a:ext cx="9327040" cy="441403"/>
              </a:xfrm>
              <a:prstGeom prst="rect">
                <a:avLst/>
              </a:prstGeom>
              <a:blipFill>
                <a:blip r:embed="rId4"/>
                <a:stretch>
                  <a:fillRect b="-17333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130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D45B98-7153-4A9E-A75F-3C26A32B8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5.03.2018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B6E20F-02C3-49BD-81D5-991A66B5C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BLTP seminar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BC040-345D-49BE-BD76-3C07CD1E0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5417E-6DCA-422F-8A1E-F1BA3101F5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6E5ECAC-5C29-4F2F-A4DC-FDCE1CF3A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22397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8450FE-0C56-46A1-8544-6436E334C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5.03.2018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E967C5-E0AE-4B19-9BF3-CBBF0E24D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BLTP seminar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588802-3904-47DC-BF82-4C9027195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3BFE4D-CBCB-4752-97ED-B7CFE0D94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analyzed 4 definitions of entropies, two extensive (Boltzmann-Gibbs and Rényi) and two non-extensive (</a:t>
            </a:r>
            <a:r>
              <a:rPr lang="en-US" dirty="0" err="1"/>
              <a:t>Havrada</a:t>
            </a:r>
            <a:r>
              <a:rPr lang="en-US" dirty="0"/>
              <a:t>-</a:t>
            </a:r>
            <a:r>
              <a:rPr lang="en-US" dirty="0" err="1"/>
              <a:t>Charvát</a:t>
            </a:r>
            <a:r>
              <a:rPr lang="en-US" dirty="0"/>
              <a:t>-</a:t>
            </a:r>
            <a:r>
              <a:rPr lang="en-US" dirty="0" err="1"/>
              <a:t>Daroczy</a:t>
            </a:r>
            <a:r>
              <a:rPr lang="en-US" dirty="0"/>
              <a:t>-Tsallis and </a:t>
            </a:r>
            <a:r>
              <a:rPr lang="en-US" dirty="0" err="1"/>
              <a:t>Landsberg-Vedral</a:t>
            </a:r>
            <a:r>
              <a:rPr lang="en-US" dirty="0"/>
              <a:t>).</a:t>
            </a:r>
          </a:p>
          <a:p>
            <a:r>
              <a:rPr lang="en-US" dirty="0"/>
              <a:t>We discussed their general properties applicability to macroscopic and mesoscopic systems.</a:t>
            </a:r>
          </a:p>
          <a:p>
            <a:r>
              <a:rPr lang="en-US" dirty="0"/>
              <a:t>We proposed three different  methods to calculate the equilibrium properties of systems.</a:t>
            </a:r>
          </a:p>
          <a:p>
            <a:r>
              <a:rPr lang="en-US" dirty="0"/>
              <a:t>We applied these methods to the entropies studied and we analyzed the results.</a:t>
            </a:r>
          </a:p>
          <a:p>
            <a:r>
              <a:rPr lang="en-US" dirty="0"/>
              <a:t>In conclusion, there are two possible  scenarios for the  interpretation of the entropy of a composed mesoscopic system, one being expressed in Method 1 and the other one </a:t>
            </a:r>
            <a:r>
              <a:rPr lang="en-US"/>
              <a:t>expressed in </a:t>
            </a:r>
            <a:r>
              <a:rPr lang="en-US" dirty="0"/>
              <a:t>Method 3 (equivalent to  Method 2).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6410B2C-139F-4686-994E-9B5468B99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42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62100" y="1825625"/>
                <a:ext cx="9791700" cy="4658302"/>
              </a:xfrm>
            </p:spPr>
            <p:txBody>
              <a:bodyPr>
                <a:normAutofit/>
              </a:bodyPr>
              <a:lstStyle/>
              <a:p>
                <a:r>
                  <a:rPr lang="en-US" dirty="0" err="1"/>
                  <a:t>Zeroth</a:t>
                </a:r>
                <a:r>
                  <a:rPr lang="en-US" dirty="0"/>
                  <a:t> law: </a:t>
                </a:r>
              </a:p>
              <a:p>
                <a:pPr lvl="1"/>
                <a:r>
                  <a:rPr lang="en-US" dirty="0"/>
                  <a:t>Z0: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E: 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Z1: One assigns a real-value temperature T to each set of thermal equilibrium states.</a:t>
                </a:r>
              </a:p>
              <a:p>
                <a:r>
                  <a:rPr lang="en-US" dirty="0"/>
                  <a:t>Second law: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600" i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2600" i="1">
                        <a:latin typeface="Cambria Math"/>
                      </a:rPr>
                      <m:t>+</m:t>
                    </m:r>
                    <m:r>
                      <a:rPr lang="en-US" sz="2600" i="1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600" i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2600" i="1">
                        <a:latin typeface="Cambria Math"/>
                      </a:rPr>
                      <m:t>≤</m:t>
                    </m:r>
                    <m:r>
                      <a:rPr lang="en-US" sz="2600" i="1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6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600" i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sz="2600" i="1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2100" y="1825625"/>
                <a:ext cx="9791700" cy="4658302"/>
              </a:xfrm>
              <a:blipFill rotWithShape="1">
                <a:blip r:embed="rId2"/>
                <a:stretch>
                  <a:fillRect l="-1058" t="-2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of thermodynamics</a:t>
            </a:r>
          </a:p>
        </p:txBody>
      </p:sp>
      <p:cxnSp>
        <p:nvCxnSpPr>
          <p:cNvPr id="5" name="Straight Arrow Connector 4"/>
          <p:cNvCxnSpPr>
            <a:stCxn id="11" idx="3"/>
            <a:endCxn id="8" idx="1"/>
          </p:cNvCxnSpPr>
          <p:nvPr/>
        </p:nvCxnSpPr>
        <p:spPr>
          <a:xfrm flipV="1">
            <a:off x="7382994" y="2552386"/>
            <a:ext cx="1375413" cy="296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758407" y="2136887"/>
            <a:ext cx="2747868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sz="2400" dirty="0"/>
              <a:t>A and C are in</a:t>
            </a:r>
          </a:p>
          <a:p>
            <a:r>
              <a:rPr lang="en-US" sz="2400" dirty="0"/>
              <a:t> thermal equilibrium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94909" y="5001491"/>
            <a:ext cx="18473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06319" y="2166507"/>
            <a:ext cx="4476675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sz="2400" dirty="0"/>
              <a:t>A and B are in thermal equilibrium</a:t>
            </a:r>
          </a:p>
          <a:p>
            <a:r>
              <a:rPr lang="en-US" sz="2400" dirty="0"/>
              <a:t>B and C are in thermal equilibrium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06319" y="3144198"/>
            <a:ext cx="8521451" cy="156966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dirty="0"/>
              <a:t>A and B are in thermal equilibrium if when are in thermal contact they do not exchange energy</a:t>
            </a:r>
          </a:p>
          <a:p>
            <a:r>
              <a:rPr lang="en-US" sz="2400" dirty="0"/>
              <a:t>A is in thermal equilibrium if all the subsystems are in thermal equilibrium with each other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17186" y="1465117"/>
            <a:ext cx="732194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pPr marL="0" lvl="1"/>
            <a:r>
              <a:rPr lang="en-US" dirty="0"/>
              <a:t>After S. Hilbert, P. </a:t>
            </a:r>
            <a:r>
              <a:rPr lang="en-US" dirty="0" err="1"/>
              <a:t>Hanggi</a:t>
            </a:r>
            <a:r>
              <a:rPr lang="en-US" dirty="0"/>
              <a:t>, and J. </a:t>
            </a:r>
            <a:r>
              <a:rPr lang="en-US" dirty="0" err="1"/>
              <a:t>Dunkel</a:t>
            </a:r>
            <a:r>
              <a:rPr lang="en-US" dirty="0"/>
              <a:t>, Phys. Rev. E 90, 062116 (2014) HHD.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22492-D0B8-423B-BA82-D7329402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5.03.2018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E5C2DC-9146-408D-9279-303C0E9E8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BLTP seminar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C5F50-BE51-4D52-A68C-C4AF5FDE1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754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533400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Comparison of </a:t>
            </a:r>
            <a:r>
              <a:rPr lang="en-US" sz="3200" b="1" dirty="0" err="1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Tsallis</a:t>
            </a:r>
            <a:r>
              <a:rPr lang="en-US" sz="3200" b="1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-factorized statistics with Tsallis-1 statistics</a:t>
            </a:r>
            <a:endParaRPr lang="ru-RU" sz="3200" b="1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75" y="1676400"/>
            <a:ext cx="4419600" cy="2671636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76400"/>
            <a:ext cx="4388420" cy="2652788"/>
          </a:xfr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1676400" y="4980445"/>
          <a:ext cx="4419600" cy="1655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5" imgW="3987720" imgH="1498320" progId="Equation.DSMT4">
                  <p:embed/>
                </p:oleObj>
              </mc:Choice>
              <mc:Fallback>
                <p:oleObj name="Equation" r:id="rId5" imgW="3987720" imgH="149832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980445"/>
                        <a:ext cx="4419600" cy="165530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6339899" y="5029201"/>
          <a:ext cx="4251901" cy="159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7" imgW="3974760" imgH="1498320" progId="Equation.DSMT4">
                  <p:embed/>
                </p:oleObj>
              </mc:Choice>
              <mc:Fallback>
                <p:oleObj name="Equation" r:id="rId7" imgW="3974760" imgH="149832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9899" y="5029201"/>
                        <a:ext cx="4251901" cy="15986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6248400" y="657374"/>
          <a:ext cx="458502" cy="330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9" imgW="228600" imgH="164880" progId="Equation.DSMT4">
                  <p:embed/>
                </p:oleObj>
              </mc:Choice>
              <mc:Fallback>
                <p:oleObj name="Equation" r:id="rId9" imgW="228600" imgH="1648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48400" y="657374"/>
                        <a:ext cx="458502" cy="330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00201" y="4448175"/>
            <a:ext cx="459356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AcmeFont" pitchFamily="2" charset="0"/>
              </a:rPr>
              <a:t>Ultrarelativistic</a:t>
            </a:r>
            <a:r>
              <a:rPr lang="en-US" sz="1600" dirty="0">
                <a:latin typeface="AcmeFont" pitchFamily="2" charset="0"/>
              </a:rPr>
              <a:t> distributions of the Tsallis-1 statistics:</a:t>
            </a:r>
            <a:endParaRPr lang="ru-RU" sz="1600" dirty="0">
              <a:latin typeface="AcmeFont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71700" y="1282605"/>
            <a:ext cx="381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Ex. </a:t>
            </a:r>
            <a:r>
              <a:rPr lang="ro-RO" sz="1400" b="1" dirty="0"/>
              <a:t>NA61/SHINE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,</a:t>
            </a:r>
            <a:r>
              <a:rPr lang="ro-RO" sz="1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o-RO" sz="1400" dirty="0">
                <a:solidFill>
                  <a:schemeClr val="accent2">
                    <a:lumMod val="75000"/>
                  </a:schemeClr>
                </a:solidFill>
              </a:rPr>
              <a:t>Eur. Phys.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o-RO" sz="1400" dirty="0">
                <a:solidFill>
                  <a:schemeClr val="accent2">
                    <a:lumMod val="75000"/>
                  </a:schemeClr>
                </a:solidFill>
              </a:rPr>
              <a:t>J. C </a:t>
            </a:r>
            <a:r>
              <a:rPr lang="ro-RO" sz="1400" b="1" dirty="0">
                <a:solidFill>
                  <a:schemeClr val="accent2">
                    <a:lumMod val="75000"/>
                  </a:schemeClr>
                </a:solidFill>
              </a:rPr>
              <a:t>74</a:t>
            </a:r>
            <a:r>
              <a:rPr lang="ro-RO" sz="1400" dirty="0">
                <a:solidFill>
                  <a:schemeClr val="accent2">
                    <a:lumMod val="75000"/>
                  </a:schemeClr>
                </a:solidFill>
              </a:rPr>
              <a:t>, 2794 (2014)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00875" y="1282605"/>
            <a:ext cx="33352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/>
              <a:t>Ex. PHENIX</a:t>
            </a:r>
            <a:r>
              <a:rPr lang="fr-FR" sz="1400" dirty="0"/>
              <a:t>, </a:t>
            </a:r>
            <a:r>
              <a:rPr lang="fr-FR" sz="1400" dirty="0">
                <a:solidFill>
                  <a:schemeClr val="accent2">
                    <a:lumMod val="75000"/>
                  </a:schemeClr>
                </a:solidFill>
              </a:rPr>
              <a:t>Phys. </a:t>
            </a:r>
            <a:r>
              <a:rPr lang="fr-FR" sz="1400" dirty="0" err="1">
                <a:solidFill>
                  <a:schemeClr val="accent2">
                    <a:lumMod val="75000"/>
                  </a:schemeClr>
                </a:solidFill>
              </a:rPr>
              <a:t>Rev</a:t>
            </a:r>
            <a:r>
              <a:rPr lang="fr-FR" sz="1400" dirty="0">
                <a:solidFill>
                  <a:schemeClr val="accent2">
                    <a:lumMod val="75000"/>
                  </a:schemeClr>
                </a:solidFill>
              </a:rPr>
              <a:t>. C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83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, 064903 (2011)</a:t>
            </a:r>
          </a:p>
        </p:txBody>
      </p:sp>
      <p:sp>
        <p:nvSpPr>
          <p:cNvPr id="4" name="Rectangle 3"/>
          <p:cNvSpPr/>
          <p:nvPr/>
        </p:nvSpPr>
        <p:spPr>
          <a:xfrm>
            <a:off x="1638301" y="602541"/>
            <a:ext cx="3813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cmeFont" pitchFamily="2" charset="0"/>
              </a:rPr>
              <a:t>Tsallis-1 (Model B): Charged massless </a:t>
            </a:r>
            <a:r>
              <a:rPr lang="en-US" sz="1600" dirty="0" err="1">
                <a:latin typeface="AcmeFont" pitchFamily="2" charset="0"/>
              </a:rPr>
              <a:t>pions</a:t>
            </a:r>
            <a:r>
              <a:rPr lang="en-US" sz="1600" dirty="0">
                <a:latin typeface="AcmeFont" pitchFamily="2" charset="0"/>
              </a:rPr>
              <a:t> </a:t>
            </a:r>
            <a:endParaRPr lang="ru-RU" sz="1600" dirty="0">
              <a:latin typeface="AcmeFont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58512" y="618936"/>
            <a:ext cx="1229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collision 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786983" y="649715"/>
            <a:ext cx="2871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A.S.P., Eur. Phys. J. A 52 (2016) 355 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86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"/>
            <a:ext cx="9144000" cy="533399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Comparison of </a:t>
            </a:r>
            <a:r>
              <a:rPr lang="en-US" sz="3200" b="1" dirty="0" err="1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Tsallis</a:t>
            </a:r>
            <a:r>
              <a:rPr lang="en-US" sz="3200" b="1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-factorized statistics with Tsallis-1 statistics</a:t>
            </a:r>
            <a:endParaRPr lang="ru-RU" sz="3200" b="1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982" y="1600200"/>
            <a:ext cx="4467936" cy="2700856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72" y="1600200"/>
            <a:ext cx="4411929" cy="2667000"/>
          </a:xfr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6086475" y="4876801"/>
          <a:ext cx="4572000" cy="1561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5" imgW="4368600" imgH="1498320" progId="Equation.DSMT4">
                  <p:embed/>
                </p:oleObj>
              </mc:Choice>
              <mc:Fallback>
                <p:oleObj name="Equation" r:id="rId5" imgW="4368600" imgH="149832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4876801"/>
                        <a:ext cx="4572000" cy="156117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630363" y="4876801"/>
          <a:ext cx="4322763" cy="1619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7" imgW="3987720" imgH="1498320" progId="Equation.DSMT4">
                  <p:embed/>
                </p:oleObj>
              </mc:Choice>
              <mc:Fallback>
                <p:oleObj name="Equation" r:id="rId7" imgW="3987720" imgH="14983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0363" y="4876801"/>
                        <a:ext cx="4322763" cy="161912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76401" y="4419600"/>
            <a:ext cx="459356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AcmeFont" pitchFamily="2" charset="0"/>
              </a:rPr>
              <a:t>Ultrarelativistic</a:t>
            </a:r>
            <a:r>
              <a:rPr lang="en-US" sz="1600" dirty="0">
                <a:latin typeface="AcmeFont" pitchFamily="2" charset="0"/>
              </a:rPr>
              <a:t> distributions of the Tsallis-1 statistics:</a:t>
            </a:r>
            <a:endParaRPr lang="ru-RU" sz="1600" dirty="0">
              <a:latin typeface="AcmeFont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1700" y="1010634"/>
            <a:ext cx="3238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/>
              <a:t>Ex. ALICE</a:t>
            </a:r>
            <a:r>
              <a:rPr lang="fr-FR" sz="1400" dirty="0"/>
              <a:t>, </a:t>
            </a:r>
            <a:r>
              <a:rPr lang="fr-FR" sz="1400" dirty="0" err="1">
                <a:solidFill>
                  <a:schemeClr val="accent2">
                    <a:lumMod val="75000"/>
                  </a:schemeClr>
                </a:solidFill>
              </a:rPr>
              <a:t>Eur</a:t>
            </a:r>
            <a:r>
              <a:rPr lang="fr-FR" sz="1400" dirty="0">
                <a:solidFill>
                  <a:schemeClr val="accent2">
                    <a:lumMod val="75000"/>
                  </a:schemeClr>
                </a:solidFill>
              </a:rPr>
              <a:t>. Phys. J. C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71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, 1655 (2011)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; </a:t>
            </a:r>
          </a:p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                   </a:t>
            </a:r>
            <a:r>
              <a:rPr lang="fr-FR" sz="1400" dirty="0" err="1">
                <a:solidFill>
                  <a:schemeClr val="accent2">
                    <a:lumMod val="75000"/>
                  </a:schemeClr>
                </a:solidFill>
              </a:rPr>
              <a:t>Eur</a:t>
            </a:r>
            <a:r>
              <a:rPr lang="fr-FR" sz="1400" dirty="0">
                <a:solidFill>
                  <a:schemeClr val="accent2">
                    <a:lumMod val="75000"/>
                  </a:schemeClr>
                </a:solidFill>
              </a:rPr>
              <a:t>. Phys. J. C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75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, 226 (2015)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41994" y="1226078"/>
            <a:ext cx="30117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/>
              <a:t>Ex. ALICE</a:t>
            </a:r>
            <a:r>
              <a:rPr lang="fr-FR" sz="1400" dirty="0"/>
              <a:t>, </a:t>
            </a:r>
            <a:r>
              <a:rPr lang="fr-FR" sz="1400" dirty="0">
                <a:solidFill>
                  <a:schemeClr val="accent2">
                    <a:lumMod val="75000"/>
                  </a:schemeClr>
                </a:solidFill>
              </a:rPr>
              <a:t>Phys. </a:t>
            </a:r>
            <a:r>
              <a:rPr lang="fr-FR" sz="1400" dirty="0" err="1">
                <a:solidFill>
                  <a:schemeClr val="accent2">
                    <a:lumMod val="75000"/>
                  </a:schemeClr>
                </a:solidFill>
              </a:rPr>
              <a:t>Lett</a:t>
            </a:r>
            <a:r>
              <a:rPr lang="fr-FR" sz="1400" dirty="0">
                <a:solidFill>
                  <a:schemeClr val="accent2">
                    <a:lumMod val="75000"/>
                  </a:schemeClr>
                </a:solidFill>
              </a:rPr>
              <a:t>. B </a:t>
            </a:r>
            <a:r>
              <a:rPr lang="fr-FR" sz="1400" b="1" dirty="0">
                <a:solidFill>
                  <a:schemeClr val="accent2">
                    <a:lumMod val="75000"/>
                  </a:schemeClr>
                </a:solidFill>
              </a:rPr>
              <a:t>736</a:t>
            </a:r>
            <a:r>
              <a:rPr lang="fr-FR" sz="14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196 (2014)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6248400" y="637922"/>
          <a:ext cx="459152" cy="331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9" imgW="228600" imgH="164880" progId="Equation.DSMT4">
                  <p:embed/>
                </p:oleObj>
              </mc:Choice>
              <mc:Fallback>
                <p:oleObj name="Equation" r:id="rId9" imgW="228600" imgH="16488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637922"/>
                        <a:ext cx="459152" cy="3313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6557159" y="618936"/>
            <a:ext cx="1229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collision 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786983" y="649715"/>
            <a:ext cx="2871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A.S.P., Eur. Phys. J. A 52 (2016) 355 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76401" y="602352"/>
            <a:ext cx="3813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cmeFont" pitchFamily="2" charset="0"/>
              </a:rPr>
              <a:t>Tsallis-1 (Model B): Charged massless </a:t>
            </a:r>
            <a:r>
              <a:rPr lang="en-US" sz="1600" dirty="0" err="1">
                <a:latin typeface="AcmeFont" pitchFamily="2" charset="0"/>
              </a:rPr>
              <a:t>pions</a:t>
            </a:r>
            <a:r>
              <a:rPr lang="en-US" sz="1600" dirty="0">
                <a:latin typeface="AcmeFont" pitchFamily="2" charset="0"/>
              </a:rPr>
              <a:t> </a:t>
            </a:r>
            <a:endParaRPr lang="ru-RU" sz="1600" dirty="0">
              <a:latin typeface="Acme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94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Basic considerations and general postulates</a:t>
            </a:r>
          </a:p>
          <a:p>
            <a:pPr lvl="0"/>
            <a:r>
              <a:rPr lang="en-US" dirty="0"/>
              <a:t>Definitions and properties of the entropy</a:t>
            </a:r>
          </a:p>
          <a:p>
            <a:pPr lvl="0"/>
            <a:r>
              <a:rPr lang="en-US" dirty="0"/>
              <a:t>Three methods to find the equilibrium properties of compound systems</a:t>
            </a:r>
          </a:p>
          <a:p>
            <a:pPr lvl="0"/>
            <a:r>
              <a:rPr lang="en-US" dirty="0"/>
              <a:t>Applications of the methods and comparison of the results</a:t>
            </a:r>
          </a:p>
          <a:p>
            <a:pPr lvl="0"/>
            <a:r>
              <a:rPr lang="en-US" dirty="0"/>
              <a:t>Conclusions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7D84F7-434F-4440-AE74-10904EE8A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5.03.2018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47C6E5-78B5-4140-BF64-394154FB0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BLTP seminar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27F1F-7D3C-48A6-A797-19BB7EC60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3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A77656-07A7-42AF-A446-80B74A3D7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5.03.2018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05E7EB-2460-4296-9484-C431A3F5C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BLTP seminar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5F40D-DF95-4F71-9D8E-CFFC7E03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B6A659-3BD4-4C6C-9607-8EAE23F905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6B00ABF-41ED-4728-8318-25CF698A5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considerations and general postulates</a:t>
            </a:r>
          </a:p>
        </p:txBody>
      </p:sp>
    </p:spTree>
    <p:extLst>
      <p:ext uri="{BB962C8B-B14F-4D97-AF65-F5344CB8AC3E}">
        <p14:creationId xmlns:p14="http://schemas.microsoft.com/office/powerpoint/2010/main" val="425976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0122FB-65BF-4C38-B43E-E98D3073B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5.03.2018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641140-99E9-4938-919C-44E1F0839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BLTP seminar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069AAE-6AD0-4D79-926F-DA784A016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7E45FFB-73D7-449E-BAEC-3B95BE5D5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720" y="1690688"/>
            <a:ext cx="3076547" cy="4351338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E63856D-C08B-4E1D-BF60-2E86C0200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Existence</a:t>
            </a:r>
            <a:r>
              <a:rPr lang="ro-RO" dirty="0"/>
              <a:t> of the</a:t>
            </a:r>
            <a:r>
              <a:rPr lang="en-US" dirty="0"/>
              <a:t> function</a:t>
            </a:r>
            <a:r>
              <a:rPr lang="ro-RO" dirty="0"/>
              <a:t> entropy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F70005-E37C-4A4C-A136-BD3128680173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5303520" cy="646331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 anchor="ctr" anchorCtr="1">
                <a:spAutoFit/>
              </a:bodyPr>
              <a:lstStyle/>
              <a:p>
                <a:r>
                  <a:rPr lang="ro-RO" dirty="0"/>
                  <a:t>The state of a homogeneous system, defined by the extensive parameters </a:t>
                </a:r>
                <a14:m>
                  <m:oMath xmlns:m="http://schemas.openxmlformats.org/officeDocument/2006/math">
                    <m:r>
                      <a:rPr lang="ro-RO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ro-RO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ro-RO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ro-RO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ro-RO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o-RO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F70005-E37C-4A4C-A136-BD3128680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5303520" cy="646331"/>
              </a:xfrm>
              <a:prstGeom prst="rect">
                <a:avLst/>
              </a:prstGeom>
              <a:blipFill>
                <a:blip r:embed="rId3"/>
                <a:stretch>
                  <a:fillRect t="-3704" b="-13889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4957BFE-DEE6-46A3-9DF5-FFE73BAD6F37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6990080" y="2337019"/>
            <a:ext cx="689914" cy="113337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7B007ED-9779-44DC-982C-E5C286AE2127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6689178" y="2337019"/>
            <a:ext cx="990816" cy="116048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6B7C00C-486A-4855-B170-D03553282CD2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6451600" y="2337019"/>
            <a:ext cx="1228394" cy="116048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F5C1F2A-6889-4A9D-AC77-A05B6657C7DB}"/>
              </a:ext>
            </a:extLst>
          </p:cNvPr>
          <p:cNvSpPr txBox="1"/>
          <p:nvPr/>
        </p:nvSpPr>
        <p:spPr>
          <a:xfrm>
            <a:off x="6139155" y="1967687"/>
            <a:ext cx="3081677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ro-RO" dirty="0"/>
              <a:t>Reversible, adiabatic processes</a:t>
            </a:r>
            <a:endParaRPr lang="en-US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B83F1DC-0ABA-40ED-9D7D-89F34146F0EE}"/>
              </a:ext>
            </a:extLst>
          </p:cNvPr>
          <p:cNvCxnSpPr>
            <a:cxnSpLocks/>
          </p:cNvCxnSpPr>
          <p:nvPr/>
        </p:nvCxnSpPr>
        <p:spPr>
          <a:xfrm flipV="1">
            <a:off x="7264400" y="3992880"/>
            <a:ext cx="182880" cy="245482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2DDFD59-3658-4DF9-A9D2-5B6A74FF6BDA}"/>
                  </a:ext>
                </a:extLst>
              </p:cNvPr>
              <p:cNvSpPr txBox="1"/>
              <p:nvPr/>
            </p:nvSpPr>
            <p:spPr>
              <a:xfrm>
                <a:off x="7385263" y="4051023"/>
                <a:ext cx="31707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2DDFD59-3658-4DF9-A9D2-5B6A74FF6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263" y="4051023"/>
                <a:ext cx="317074" cy="276999"/>
              </a:xfrm>
              <a:prstGeom prst="rect">
                <a:avLst/>
              </a:prstGeom>
              <a:blipFill>
                <a:blip r:embed="rId4"/>
                <a:stretch>
                  <a:fillRect l="-24528" r="-7547"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266BF24-90F0-4ECB-9876-D58B4895D701}"/>
                  </a:ext>
                </a:extLst>
              </p:cNvPr>
              <p:cNvSpPr txBox="1"/>
              <p:nvPr/>
            </p:nvSpPr>
            <p:spPr>
              <a:xfrm>
                <a:off x="8501503" y="3222699"/>
                <a:ext cx="1433527" cy="2031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1">
                <a:spAutoFit/>
              </a:bodyPr>
              <a:lstStyle/>
              <a:p>
                <a:r>
                  <a:rPr lang="en-US" dirty="0"/>
                  <a:t>The entropy variation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 measure of the irreversibility of the process</a:t>
                </a: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266BF24-90F0-4ECB-9876-D58B4895D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503" y="3222699"/>
                <a:ext cx="1433527" cy="2031325"/>
              </a:xfrm>
              <a:prstGeom prst="rect">
                <a:avLst/>
              </a:prstGeom>
              <a:blipFill>
                <a:blip r:embed="rId5"/>
                <a:stretch>
                  <a:fillRect l="-2553" t="-1201" r="-5532" b="-42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CE5E8D4C-F133-4D67-923C-04CB223F1D94}"/>
              </a:ext>
            </a:extLst>
          </p:cNvPr>
          <p:cNvSpPr txBox="1"/>
          <p:nvPr/>
        </p:nvSpPr>
        <p:spPr>
          <a:xfrm>
            <a:off x="2991722" y="6012085"/>
            <a:ext cx="6294865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/>
              <a:t>This formalism is rigorously defined only for macroscopic systems.</a:t>
            </a:r>
          </a:p>
        </p:txBody>
      </p:sp>
    </p:spTree>
    <p:extLst>
      <p:ext uri="{BB962C8B-B14F-4D97-AF65-F5344CB8AC3E}">
        <p14:creationId xmlns:p14="http://schemas.microsoft.com/office/powerpoint/2010/main" val="123239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0" grpId="0"/>
      <p:bldP spid="41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93EBB-ADC6-4C2C-9EE1-5601E3EF2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5.03.2018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800B84-554E-4BF5-90CE-D7BB6C9AA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BLTP seminar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C82551-82A0-4A22-8E4F-812A8B676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9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62B2973-25D1-4476-AEBD-435C7BBE67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b="1" dirty="0"/>
                  <a:t>Postulate 1 </a:t>
                </a:r>
                <a:r>
                  <a:rPr lang="en-US" dirty="0"/>
                  <a:t>(existence of equilibrium states): </a:t>
                </a:r>
                <a:r>
                  <a:rPr lang="en-US" i="1" dirty="0"/>
                  <a:t>Any isolated system has equilibrium states that are characterized by a small number of extensive variables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Postulate 2</a:t>
                </a:r>
                <a:r>
                  <a:rPr lang="en-US" dirty="0"/>
                  <a:t> (existence of entropy): </a:t>
                </a:r>
                <a:r>
                  <a:rPr lang="en-US" i="1" dirty="0"/>
                  <a:t>There exists a function (called entropy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i="1" dirty="0"/>
                  <a:t>) of the  extensive parameters, defined for all equilibrium states and having the following property. The values assumed by the extensive parameters in the absence of a constraint are those that maximize the  entropy over the manifold of constrained equilibrium states. </a:t>
                </a:r>
              </a:p>
              <a:p>
                <a:pPr marL="457200" lvl="1" indent="0">
                  <a:buNone/>
                </a:pPr>
                <a:r>
                  <a:rPr lang="en-US" dirty="0"/>
                  <a:t>This postulate is an expression of the Second Law of Thermodynamics.</a:t>
                </a:r>
              </a:p>
              <a:p>
                <a:r>
                  <a:rPr lang="en-US" b="1" dirty="0"/>
                  <a:t>Postulate 3</a:t>
                </a:r>
                <a:r>
                  <a:rPr lang="en-US" dirty="0"/>
                  <a:t> (additivity and differentiability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): </a:t>
                </a:r>
                <a:r>
                  <a:rPr lang="en-US" i="1" dirty="0"/>
                  <a:t>The entropy of a composite system is additive over the constituent subsystems (whence the entropy of each constituent system is a homogeneous first order function of the extensive parameters). The entropy is  continuous and differentiable.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62B2973-25D1-4476-AEBD-435C7BBE67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 t="-2661" r="-1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D5AC6C2F-1D23-4691-ACD5-F03415278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Tisza-Callen postulates of thermodynamics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37E08B-AA86-4638-AA6C-EA34A5FBB9FE}"/>
              </a:ext>
            </a:extLst>
          </p:cNvPr>
          <p:cNvCxnSpPr>
            <a:cxnSpLocks/>
          </p:cNvCxnSpPr>
          <p:nvPr/>
        </p:nvCxnSpPr>
        <p:spPr>
          <a:xfrm>
            <a:off x="4784651" y="3689131"/>
            <a:ext cx="6324783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7ED865-EF78-4D97-A80A-BD8DF199416D}"/>
              </a:ext>
            </a:extLst>
          </p:cNvPr>
          <p:cNvCxnSpPr>
            <a:cxnSpLocks/>
          </p:cNvCxnSpPr>
          <p:nvPr/>
        </p:nvCxnSpPr>
        <p:spPr>
          <a:xfrm>
            <a:off x="1839433" y="4011652"/>
            <a:ext cx="9270001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444ADAB-2973-4EBE-BAA2-CE3FD423843F}"/>
              </a:ext>
            </a:extLst>
          </p:cNvPr>
          <p:cNvCxnSpPr>
            <a:cxnSpLocks/>
          </p:cNvCxnSpPr>
          <p:nvPr/>
        </p:nvCxnSpPr>
        <p:spPr>
          <a:xfrm>
            <a:off x="1839433" y="4344805"/>
            <a:ext cx="5326911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52C1489-E317-4F1F-80BC-1753478F641E}"/>
              </a:ext>
            </a:extLst>
          </p:cNvPr>
          <p:cNvSpPr txBox="1"/>
          <p:nvPr/>
        </p:nvSpPr>
        <p:spPr>
          <a:xfrm>
            <a:off x="1839433" y="4334173"/>
            <a:ext cx="9427196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The observer appears – the anthropomorphism of the entropy (Jaynes, Am. J. Phys. 33, 391, 1965).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D9CA5D-D05C-4534-BE04-64BCFC8E4B7B}"/>
              </a:ext>
            </a:extLst>
          </p:cNvPr>
          <p:cNvCxnSpPr>
            <a:cxnSpLocks/>
          </p:cNvCxnSpPr>
          <p:nvPr/>
        </p:nvCxnSpPr>
        <p:spPr>
          <a:xfrm>
            <a:off x="1839433" y="5638434"/>
            <a:ext cx="9427196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711EBD8-A6FE-47FA-A3AF-E6DF7E73BBA2}"/>
              </a:ext>
            </a:extLst>
          </p:cNvPr>
          <p:cNvCxnSpPr>
            <a:cxnSpLocks/>
          </p:cNvCxnSpPr>
          <p:nvPr/>
        </p:nvCxnSpPr>
        <p:spPr>
          <a:xfrm>
            <a:off x="1839433" y="5999941"/>
            <a:ext cx="3264195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034098D-A9C3-4119-84BB-9874BF445A9B}"/>
              </a:ext>
            </a:extLst>
          </p:cNvPr>
          <p:cNvSpPr txBox="1"/>
          <p:nvPr/>
        </p:nvSpPr>
        <p:spPr>
          <a:xfrm>
            <a:off x="1839433" y="6013014"/>
            <a:ext cx="2160207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Macroscopic systems</a:t>
            </a:r>
          </a:p>
        </p:txBody>
      </p:sp>
    </p:spTree>
    <p:extLst>
      <p:ext uri="{BB962C8B-B14F-4D97-AF65-F5344CB8AC3E}">
        <p14:creationId xmlns:p14="http://schemas.microsoft.com/office/powerpoint/2010/main" val="241592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oud skipper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oud skipper design template" id="{30DBBF30-EDA2-4408-9702-3B0A8AED6F12}" vid="{0F128B79-39D4-4007-9EC6-E245A2CC91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A1AFEDE-5CAF-4D05-AC35-0F55C5366E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Cloud skipper design slides</Template>
  <TotalTime>0</TotalTime>
  <Words>2421</Words>
  <Application>Microsoft Office PowerPoint</Application>
  <PresentationFormat>Widescreen</PresentationFormat>
  <Paragraphs>346</Paragraphs>
  <Slides>34</Slides>
  <Notes>0</Notes>
  <HiddenSlides>2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AcmeFont</vt:lpstr>
      <vt:lpstr>Arial</vt:lpstr>
      <vt:lpstr>Calibri</vt:lpstr>
      <vt:lpstr>Cambria</vt:lpstr>
      <vt:lpstr>Cambria Math</vt:lpstr>
      <vt:lpstr>JasmineUPC</vt:lpstr>
      <vt:lpstr>Times New Roman</vt:lpstr>
      <vt:lpstr>Cloud skipper design template</vt:lpstr>
      <vt:lpstr>Equation</vt:lpstr>
      <vt:lpstr>The statistics of mesoscopic systems  and the physical interpretation of extensive  and non-extensive entropies</vt:lpstr>
      <vt:lpstr>Motivation</vt:lpstr>
      <vt:lpstr>Motivation</vt:lpstr>
      <vt:lpstr>Comparison of Tsallis-factorized statistics with Tsallis-1 statistics</vt:lpstr>
      <vt:lpstr>Comparison of Tsallis-factorized statistics with Tsallis-1 statistics</vt:lpstr>
      <vt:lpstr>Summary</vt:lpstr>
      <vt:lpstr>Basic considerations and general postulates</vt:lpstr>
      <vt:lpstr>Existence of the function entropy</vt:lpstr>
      <vt:lpstr>Tisza-Callen postulates of thermodynamics</vt:lpstr>
      <vt:lpstr>Properties of the entropy</vt:lpstr>
      <vt:lpstr>Definitions and properties of the entropy</vt:lpstr>
      <vt:lpstr>Statistical mechanics description of the entropy</vt:lpstr>
      <vt:lpstr>Definitions of the entropy</vt:lpstr>
      <vt:lpstr>Boltzmann-Gibbs-Shanon-Rényi entropy</vt:lpstr>
      <vt:lpstr>Boltzmann-Gibbs-Shanon-Rényi entropy – additivity property</vt:lpstr>
      <vt:lpstr>Entropies in isolated systems (microcanonical ensemble)</vt:lpstr>
      <vt:lpstr>Probabilities in compound systems</vt:lpstr>
      <vt:lpstr>Systems composed of isolated subsystems</vt:lpstr>
      <vt:lpstr>Additive,  subadditive and superadditive entropies</vt:lpstr>
      <vt:lpstr>Three methods to find the equilibrium properties of compound systems</vt:lpstr>
      <vt:lpstr>Two systems in contact: Method 1</vt:lpstr>
      <vt:lpstr>Method 1 – continuation</vt:lpstr>
      <vt:lpstr>Equilibrium probability distribution Method 2</vt:lpstr>
      <vt:lpstr>Two systems in contact – generalization Method 3</vt:lpstr>
      <vt:lpstr>Reminder: additive,  subadditive and superadditive entropies</vt:lpstr>
      <vt:lpstr>Method 3 – definition of the entropy of a composed system</vt:lpstr>
      <vt:lpstr>Applications of the methods and comparison of the results</vt:lpstr>
      <vt:lpstr>Application of Method 1 – Boltzmann-Gibbs and Rényi entropies</vt:lpstr>
      <vt:lpstr>Application of Method 1 – HCDT and LV entropies</vt:lpstr>
      <vt:lpstr>Application of Method 2 – Boltzmann-Gibbs and Rényi entropies</vt:lpstr>
      <vt:lpstr>Application of Method 2 – HCDT and LV entropies</vt:lpstr>
      <vt:lpstr>Conclusions</vt:lpstr>
      <vt:lpstr>PowerPoint Presentation</vt:lpstr>
      <vt:lpstr>Principles of thermodynamics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2015-07-09T17:21:52Z</dcterms:created>
  <dcterms:modified xsi:type="dcterms:W3CDTF">2018-03-04T20:45:36Z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TC034605089991</vt:lpwstr>
  </property>
</Properties>
</file>