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embeddedFontLst>
    <p:embeddedFont>
      <p:font typeface="Arial Narrow" panose="020B0606020202030204" pitchFamily="34" charset="0"/>
      <p:regular r:id="rId13"/>
      <p:bold r:id="rId14"/>
      <p:italic r:id="rId15"/>
      <p:boldItalic r:id="rId16"/>
    </p:embeddedFont>
    <p:embeddedFont>
      <p:font typeface="Calibri" panose="020F0502020204030204" pitchFamily="34" charset="0"/>
      <p:regular r:id="rId17"/>
      <p:bold r:id="rId18"/>
      <p:italic r:id="rId19"/>
      <p:boldItalic r:id="rId20"/>
    </p:embeddedFont>
    <p:embeddedFont>
      <p:font typeface="Noto Sans Symbols" panose="020B0604020202020204" charset="0"/>
      <p:regular r:id="rId21"/>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42AFD4D-D627-4D46-98F0-EFF63D9791E6}">
  <a:tblStyle styleId="{542AFD4D-D627-4D46-98F0-EFF63D9791E6}"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75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5F7FC"/>
            </a:gs>
            <a:gs pos="74000">
              <a:srgbClr val="A9BEE4"/>
            </a:gs>
            <a:gs pos="83000">
              <a:srgbClr val="A9BEE4"/>
            </a:gs>
            <a:gs pos="100000">
              <a:srgbClr val="C5D3ED"/>
            </a:gs>
          </a:gsLst>
          <a:lin ang="540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subTitle" idx="1"/>
          </p:nvPr>
        </p:nvSpPr>
        <p:spPr>
          <a:xfrm>
            <a:off x="1524000" y="3602038"/>
            <a:ext cx="9144000" cy="27539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3600"/>
              <a:buNone/>
            </a:pPr>
            <a:r>
              <a:rPr lang="es-ES" sz="3600" b="1">
                <a:latin typeface="Arial Narrow"/>
                <a:ea typeface="Arial Narrow"/>
                <a:cs typeface="Arial Narrow"/>
                <a:sym typeface="Arial Narrow"/>
              </a:rPr>
              <a:t>WORK PERFORMED IN DUBNA</a:t>
            </a:r>
            <a:br>
              <a:rPr lang="es-ES" sz="3600" b="1">
                <a:latin typeface="Arial Narrow"/>
                <a:ea typeface="Arial Narrow"/>
                <a:cs typeface="Arial Narrow"/>
                <a:sym typeface="Arial Narrow"/>
              </a:rPr>
            </a:br>
            <a:r>
              <a:rPr lang="es-ES"/>
              <a:t>Sep.-Oct. 2024</a:t>
            </a:r>
            <a:endParaRPr/>
          </a:p>
          <a:p>
            <a:pPr marL="0" lvl="0" indent="0" algn="ctr" rtl="0">
              <a:lnSpc>
                <a:spcPct val="90000"/>
              </a:lnSpc>
              <a:spcBef>
                <a:spcPts val="1000"/>
              </a:spcBef>
              <a:spcAft>
                <a:spcPts val="0"/>
              </a:spcAft>
              <a:buClr>
                <a:schemeClr val="dk1"/>
              </a:buClr>
              <a:buSzPts val="2400"/>
              <a:buNone/>
            </a:pPr>
            <a:endParaRPr/>
          </a:p>
          <a:p>
            <a:pPr marL="0" lvl="0" indent="0" algn="ctr" rtl="0">
              <a:lnSpc>
                <a:spcPct val="90000"/>
              </a:lnSpc>
              <a:spcBef>
                <a:spcPts val="1000"/>
              </a:spcBef>
              <a:spcAft>
                <a:spcPts val="0"/>
              </a:spcAft>
              <a:buClr>
                <a:schemeClr val="dk1"/>
              </a:buClr>
              <a:buSzPts val="2400"/>
              <a:buNone/>
            </a:pPr>
            <a:endParaRPr/>
          </a:p>
          <a:p>
            <a:pPr marL="0" lvl="0" indent="0" algn="ctr" rtl="0">
              <a:lnSpc>
                <a:spcPct val="90000"/>
              </a:lnSpc>
              <a:spcBef>
                <a:spcPts val="1000"/>
              </a:spcBef>
              <a:spcAft>
                <a:spcPts val="0"/>
              </a:spcAft>
              <a:buClr>
                <a:schemeClr val="dk1"/>
              </a:buClr>
              <a:buSzPts val="3200"/>
              <a:buNone/>
            </a:pPr>
            <a:r>
              <a:rPr lang="es-ES" sz="3200" i="1">
                <a:latin typeface="Arial Narrow"/>
                <a:ea typeface="Arial Narrow"/>
                <a:cs typeface="Arial Narrow"/>
                <a:sym typeface="Arial Narrow"/>
              </a:rPr>
              <a:t>Electronics Team</a:t>
            </a:r>
            <a:endParaRPr sz="3200" i="1">
              <a:latin typeface="Arial Narrow"/>
              <a:ea typeface="Arial Narrow"/>
              <a:cs typeface="Arial Narrow"/>
              <a:sym typeface="Arial Narrow"/>
            </a:endParaRPr>
          </a:p>
        </p:txBody>
      </p:sp>
      <p:sp>
        <p:nvSpPr>
          <p:cNvPr id="85" name="Google Shape;85;p13"/>
          <p:cNvSpPr txBox="1"/>
          <p:nvPr/>
        </p:nvSpPr>
        <p:spPr>
          <a:xfrm>
            <a:off x="0" y="1492188"/>
            <a:ext cx="121920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3600" b="0" i="0" u="none" strike="noStrike" cap="none">
                <a:solidFill>
                  <a:srgbClr val="C00000"/>
                </a:solidFill>
                <a:latin typeface="Arial Narrow"/>
                <a:ea typeface="Arial Narrow"/>
                <a:cs typeface="Arial Narrow"/>
                <a:sym typeface="Arial Narrow"/>
              </a:rPr>
              <a:t>First In-</a:t>
            </a:r>
            <a:r>
              <a:rPr lang="es-ES" sz="3600">
                <a:solidFill>
                  <a:srgbClr val="C00000"/>
                </a:solidFill>
                <a:latin typeface="Arial Narrow"/>
                <a:ea typeface="Arial Narrow"/>
                <a:cs typeface="Arial Narrow"/>
                <a:sym typeface="Arial Narrow"/>
              </a:rPr>
              <a:t>P</a:t>
            </a:r>
            <a:r>
              <a:rPr lang="es-ES" sz="3600" b="0" i="0" u="none" strike="noStrike" cap="none">
                <a:solidFill>
                  <a:srgbClr val="C00000"/>
                </a:solidFill>
                <a:latin typeface="Arial Narrow"/>
                <a:ea typeface="Arial Narrow"/>
                <a:cs typeface="Arial Narrow"/>
                <a:sym typeface="Arial Narrow"/>
              </a:rPr>
              <a:t>erson coordination meeting of the </a:t>
            </a:r>
            <a:endParaRPr/>
          </a:p>
          <a:p>
            <a:pPr marL="0" marR="0" lvl="0" indent="0" algn="ctr" rtl="0">
              <a:spcBef>
                <a:spcPts val="0"/>
              </a:spcBef>
              <a:spcAft>
                <a:spcPts val="0"/>
              </a:spcAft>
              <a:buNone/>
            </a:pPr>
            <a:r>
              <a:rPr lang="es-ES" sz="3600" b="0" i="0" u="none" strike="noStrike" cap="none">
                <a:solidFill>
                  <a:srgbClr val="C00000"/>
                </a:solidFill>
                <a:latin typeface="Arial Narrow"/>
                <a:ea typeface="Arial Narrow"/>
                <a:cs typeface="Arial Narrow"/>
                <a:sym typeface="Arial Narrow"/>
              </a:rPr>
              <a:t>ITS-miniBeBe cooperation</a:t>
            </a:r>
            <a:endParaRPr sz="3600" b="0" i="0" u="none" strike="noStrike" cap="none">
              <a:solidFill>
                <a:srgbClr val="C00000"/>
              </a:solidFill>
              <a:latin typeface="Arial Narrow"/>
              <a:ea typeface="Arial Narrow"/>
              <a:cs typeface="Arial Narrow"/>
              <a:sym typeface="Arial Narrow"/>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p22" descr="Vector De Letras Volumétricas - Gracias - En Ruso. Tarjeta De  Agradecimiento Dibujada A Mano Con Caligrafía De Pincel Moderno. Aislado En  Blanco Con Sombras Y Reflejos. Caligrafía Manuscrita Elegante.  Ilustraciones svg,"/>
          <p:cNvPicPr preferRelativeResize="0"/>
          <p:nvPr/>
        </p:nvPicPr>
        <p:blipFill rotWithShape="1">
          <a:blip r:embed="rId3">
            <a:alphaModFix/>
          </a:blip>
          <a:srcRect t="18170" b="23922"/>
          <a:stretch/>
        </p:blipFill>
        <p:spPr>
          <a:xfrm>
            <a:off x="3938728" y="3597908"/>
            <a:ext cx="4314544" cy="1664374"/>
          </a:xfrm>
          <a:prstGeom prst="rect">
            <a:avLst/>
          </a:prstGeom>
          <a:noFill/>
          <a:ln>
            <a:noFill/>
          </a:ln>
        </p:spPr>
      </p:pic>
      <p:pic>
        <p:nvPicPr>
          <p:cNvPr id="172" name="Google Shape;172;p22" descr="Gracias Handwritten Modern Brush Lettering Gracias Stock Vector (Royalty  Free) 2314391321 | Shutterstock"/>
          <p:cNvPicPr preferRelativeResize="0"/>
          <p:nvPr/>
        </p:nvPicPr>
        <p:blipFill rotWithShape="1">
          <a:blip r:embed="rId4">
            <a:alphaModFix/>
          </a:blip>
          <a:srcRect b="7792"/>
          <a:stretch/>
        </p:blipFill>
        <p:spPr>
          <a:xfrm>
            <a:off x="3619500" y="1138736"/>
            <a:ext cx="4953000" cy="245917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4"/>
          <p:cNvSpPr txBox="1"/>
          <p:nvPr/>
        </p:nvSpPr>
        <p:spPr>
          <a:xfrm>
            <a:off x="1335741" y="-598861"/>
            <a:ext cx="9144000" cy="23876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4800"/>
              <a:buFont typeface="Calibri"/>
              <a:buNone/>
            </a:pPr>
            <a:r>
              <a:rPr lang="es-ES" sz="4800" b="1" i="0" u="none" strike="noStrike" cap="none">
                <a:solidFill>
                  <a:schemeClr val="dk1"/>
                </a:solidFill>
                <a:latin typeface="Calibri"/>
                <a:ea typeface="Calibri"/>
                <a:cs typeface="Calibri"/>
                <a:sym typeface="Calibri"/>
              </a:rPr>
              <a:t>SiPMs, </a:t>
            </a:r>
            <a:r>
              <a:rPr lang="es-ES" sz="4800" b="1">
                <a:solidFill>
                  <a:schemeClr val="dk1"/>
                </a:solidFill>
                <a:latin typeface="Calibri"/>
                <a:ea typeface="Calibri"/>
                <a:cs typeface="Calibri"/>
                <a:sym typeface="Calibri"/>
              </a:rPr>
              <a:t>I</a:t>
            </a:r>
            <a:r>
              <a:rPr lang="es-ES" sz="4800" b="1" i="0" u="none" strike="noStrike" cap="none">
                <a:solidFill>
                  <a:schemeClr val="dk1"/>
                </a:solidFill>
                <a:latin typeface="Calibri"/>
                <a:ea typeface="Calibri"/>
                <a:cs typeface="Calibri"/>
                <a:sym typeface="Calibri"/>
              </a:rPr>
              <a:t>ndividual </a:t>
            </a:r>
            <a:r>
              <a:rPr lang="es-ES" sz="4800" b="1">
                <a:solidFill>
                  <a:schemeClr val="dk1"/>
                </a:solidFill>
                <a:latin typeface="Calibri"/>
                <a:ea typeface="Calibri"/>
                <a:cs typeface="Calibri"/>
                <a:sym typeface="Calibri"/>
              </a:rPr>
              <a:t>M</a:t>
            </a:r>
            <a:r>
              <a:rPr lang="es-ES" sz="4800" b="1" i="0" u="none" strike="noStrike" cap="none">
                <a:solidFill>
                  <a:schemeClr val="dk1"/>
                </a:solidFill>
                <a:latin typeface="Calibri"/>
                <a:ea typeface="Calibri"/>
                <a:cs typeface="Calibri"/>
                <a:sym typeface="Calibri"/>
              </a:rPr>
              <a:t>odules</a:t>
            </a:r>
            <a:endParaRPr sz="4800" b="1" i="0" u="none" strike="noStrike" cap="none">
              <a:solidFill>
                <a:schemeClr val="dk1"/>
              </a:solidFill>
              <a:latin typeface="Calibri"/>
              <a:ea typeface="Calibri"/>
              <a:cs typeface="Calibri"/>
              <a:sym typeface="Calibri"/>
            </a:endParaRPr>
          </a:p>
        </p:txBody>
      </p:sp>
      <p:pic>
        <p:nvPicPr>
          <p:cNvPr id="91" name="Google Shape;91;p14"/>
          <p:cNvPicPr preferRelativeResize="0"/>
          <p:nvPr/>
        </p:nvPicPr>
        <p:blipFill rotWithShape="1">
          <a:blip r:embed="rId3">
            <a:alphaModFix/>
          </a:blip>
          <a:srcRect/>
          <a:stretch/>
        </p:blipFill>
        <p:spPr>
          <a:xfrm>
            <a:off x="289131" y="1246584"/>
            <a:ext cx="2212042" cy="2949389"/>
          </a:xfrm>
          <a:prstGeom prst="rect">
            <a:avLst/>
          </a:prstGeom>
          <a:noFill/>
          <a:ln>
            <a:noFill/>
          </a:ln>
        </p:spPr>
      </p:pic>
      <p:pic>
        <p:nvPicPr>
          <p:cNvPr id="92" name="Google Shape;92;p14"/>
          <p:cNvPicPr preferRelativeResize="0"/>
          <p:nvPr/>
        </p:nvPicPr>
        <p:blipFill rotWithShape="1">
          <a:blip r:embed="rId4">
            <a:alphaModFix/>
          </a:blip>
          <a:srcRect l="32131" t="13091" r="27918" b="30005"/>
          <a:stretch/>
        </p:blipFill>
        <p:spPr>
          <a:xfrm>
            <a:off x="1654007" y="2837344"/>
            <a:ext cx="1694331" cy="1358629"/>
          </a:xfrm>
          <a:prstGeom prst="rect">
            <a:avLst/>
          </a:prstGeom>
          <a:noFill/>
          <a:ln>
            <a:noFill/>
          </a:ln>
        </p:spPr>
      </p:pic>
      <p:pic>
        <p:nvPicPr>
          <p:cNvPr id="93" name="Google Shape;93;p14"/>
          <p:cNvPicPr preferRelativeResize="0"/>
          <p:nvPr/>
        </p:nvPicPr>
        <p:blipFill rotWithShape="1">
          <a:blip r:embed="rId5">
            <a:alphaModFix/>
          </a:blip>
          <a:srcRect l="15268" t="39453" r="17313" b="22866"/>
          <a:stretch/>
        </p:blipFill>
        <p:spPr>
          <a:xfrm>
            <a:off x="289131" y="4392386"/>
            <a:ext cx="2784416" cy="2075011"/>
          </a:xfrm>
          <a:prstGeom prst="rect">
            <a:avLst/>
          </a:prstGeom>
          <a:noFill/>
          <a:ln>
            <a:noFill/>
          </a:ln>
        </p:spPr>
      </p:pic>
      <p:pic>
        <p:nvPicPr>
          <p:cNvPr id="94" name="Google Shape;94;p14"/>
          <p:cNvPicPr preferRelativeResize="0"/>
          <p:nvPr/>
        </p:nvPicPr>
        <p:blipFill rotWithShape="1">
          <a:blip r:embed="rId6">
            <a:alphaModFix/>
          </a:blip>
          <a:srcRect t="16918" r="4798" b="16263"/>
          <a:stretch/>
        </p:blipFill>
        <p:spPr>
          <a:xfrm rot="5400000">
            <a:off x="9120224" y="1528042"/>
            <a:ext cx="3753099" cy="1975589"/>
          </a:xfrm>
          <a:prstGeom prst="rect">
            <a:avLst/>
          </a:prstGeom>
          <a:noFill/>
          <a:ln>
            <a:noFill/>
          </a:ln>
        </p:spPr>
      </p:pic>
      <p:pic>
        <p:nvPicPr>
          <p:cNvPr id="95" name="Google Shape;95;p14"/>
          <p:cNvPicPr preferRelativeResize="0"/>
          <p:nvPr/>
        </p:nvPicPr>
        <p:blipFill rotWithShape="1">
          <a:blip r:embed="rId7">
            <a:alphaModFix/>
          </a:blip>
          <a:srcRect l="8203" t="16918" r="4797" b="16263"/>
          <a:stretch/>
        </p:blipFill>
        <p:spPr>
          <a:xfrm>
            <a:off x="8339850" y="4572642"/>
            <a:ext cx="3753099" cy="2161866"/>
          </a:xfrm>
          <a:prstGeom prst="rect">
            <a:avLst/>
          </a:prstGeom>
          <a:noFill/>
          <a:ln>
            <a:noFill/>
          </a:ln>
        </p:spPr>
      </p:pic>
      <p:sp>
        <p:nvSpPr>
          <p:cNvPr id="96" name="Google Shape;96;p14"/>
          <p:cNvSpPr txBox="1"/>
          <p:nvPr/>
        </p:nvSpPr>
        <p:spPr>
          <a:xfrm>
            <a:off x="5450541" y="5338952"/>
            <a:ext cx="914400"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8000" b="0" i="0" u="none" strike="noStrike" cap="none" dirty="0">
                <a:solidFill>
                  <a:srgbClr val="C00000"/>
                </a:solidFill>
                <a:latin typeface="Noto Sans Symbols"/>
                <a:ea typeface="Noto Sans Symbols"/>
                <a:cs typeface="Noto Sans Symbols"/>
                <a:sym typeface="Noto Sans Symbols"/>
              </a:rPr>
              <a:t>👍</a:t>
            </a:r>
            <a:endParaRPr sz="4400" dirty="0">
              <a:solidFill>
                <a:srgbClr val="C00000"/>
              </a:solidFill>
              <a:latin typeface="Arial"/>
              <a:ea typeface="Arial"/>
              <a:cs typeface="Arial"/>
              <a:sym typeface="Arial"/>
            </a:endParaRPr>
          </a:p>
        </p:txBody>
      </p:sp>
      <p:sp>
        <p:nvSpPr>
          <p:cNvPr id="97" name="Google Shape;97;p14"/>
          <p:cNvSpPr txBox="1"/>
          <p:nvPr/>
        </p:nvSpPr>
        <p:spPr>
          <a:xfrm>
            <a:off x="3630658" y="2121066"/>
            <a:ext cx="6096000" cy="267810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C00000"/>
              </a:buClr>
              <a:buSzPts val="2800"/>
              <a:buFont typeface="Calibri"/>
              <a:buAutoNum type="arabicPeriod"/>
            </a:pPr>
            <a:r>
              <a:rPr lang="es-ES" sz="2800">
                <a:solidFill>
                  <a:srgbClr val="C00000"/>
                </a:solidFill>
                <a:latin typeface="Calibri"/>
                <a:ea typeface="Calibri"/>
                <a:cs typeface="Calibri"/>
                <a:sym typeface="Calibri"/>
              </a:rPr>
              <a:t>In testing with Prof. Slava’s team</a:t>
            </a:r>
            <a:endParaRPr sz="2800">
              <a:solidFill>
                <a:srgbClr val="C00000"/>
              </a:solidFill>
              <a:latin typeface="Calibri"/>
              <a:ea typeface="Calibri"/>
              <a:cs typeface="Calibri"/>
              <a:sym typeface="Calibri"/>
            </a:endParaRPr>
          </a:p>
          <a:p>
            <a:pPr marL="342900" marR="0" lvl="0" indent="-165100" algn="l" rtl="0">
              <a:spcBef>
                <a:spcPts val="0"/>
              </a:spcBef>
              <a:spcAft>
                <a:spcPts val="0"/>
              </a:spcAft>
              <a:buClr>
                <a:schemeClr val="dk1"/>
              </a:buClr>
              <a:buSzPts val="2800"/>
              <a:buFont typeface="Calibri"/>
              <a:buNone/>
            </a:pPr>
            <a:endParaRPr sz="2800">
              <a:solidFill>
                <a:srgbClr val="C00000"/>
              </a:solidFill>
              <a:latin typeface="Calibri"/>
              <a:ea typeface="Calibri"/>
              <a:cs typeface="Calibri"/>
              <a:sym typeface="Calibri"/>
            </a:endParaRPr>
          </a:p>
          <a:p>
            <a:pPr marL="342900" marR="0" lvl="0" indent="-342900" algn="l" rtl="0">
              <a:spcBef>
                <a:spcPts val="0"/>
              </a:spcBef>
              <a:spcAft>
                <a:spcPts val="0"/>
              </a:spcAft>
              <a:buClr>
                <a:srgbClr val="C00000"/>
              </a:buClr>
              <a:buSzPts val="2800"/>
              <a:buFont typeface="Calibri"/>
              <a:buAutoNum type="arabicPeriod"/>
            </a:pPr>
            <a:r>
              <a:rPr lang="es-ES" sz="2800">
                <a:solidFill>
                  <a:srgbClr val="C00000"/>
                </a:solidFill>
                <a:latin typeface="Calibri"/>
                <a:ea typeface="Calibri"/>
                <a:cs typeface="Calibri"/>
                <a:sym typeface="Calibri"/>
              </a:rPr>
              <a:t>Awaiting date for beam test</a:t>
            </a:r>
            <a:endParaRPr/>
          </a:p>
          <a:p>
            <a:pPr marL="342900" marR="0" lvl="0" indent="-165100" algn="l" rtl="0">
              <a:spcBef>
                <a:spcPts val="0"/>
              </a:spcBef>
              <a:spcAft>
                <a:spcPts val="0"/>
              </a:spcAft>
              <a:buClr>
                <a:schemeClr val="dk1"/>
              </a:buClr>
              <a:buSzPts val="2800"/>
              <a:buFont typeface="Calibri"/>
              <a:buNone/>
            </a:pPr>
            <a:endParaRPr sz="2800">
              <a:solidFill>
                <a:srgbClr val="C00000"/>
              </a:solidFill>
              <a:latin typeface="Calibri"/>
              <a:ea typeface="Calibri"/>
              <a:cs typeface="Calibri"/>
              <a:sym typeface="Calibri"/>
            </a:endParaRPr>
          </a:p>
          <a:p>
            <a:pPr marL="342900" marR="0" lvl="0" indent="-342900" algn="l" rtl="0">
              <a:spcBef>
                <a:spcPts val="0"/>
              </a:spcBef>
              <a:spcAft>
                <a:spcPts val="0"/>
              </a:spcAft>
              <a:buClr>
                <a:srgbClr val="C00000"/>
              </a:buClr>
              <a:buSzPts val="2800"/>
              <a:buFont typeface="Calibri"/>
              <a:buAutoNum type="arabicPeriod"/>
            </a:pPr>
            <a:r>
              <a:rPr lang="es-ES" sz="2800">
                <a:solidFill>
                  <a:srgbClr val="C00000"/>
                </a:solidFill>
                <a:latin typeface="Calibri"/>
                <a:ea typeface="Calibri"/>
                <a:cs typeface="Calibri"/>
                <a:sym typeface="Calibri"/>
              </a:rPr>
              <a:t>Awaiting results to determine exact resolution time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5"/>
          <p:cNvSpPr txBox="1"/>
          <p:nvPr/>
        </p:nvSpPr>
        <p:spPr>
          <a:xfrm>
            <a:off x="1335741" y="-598861"/>
            <a:ext cx="9144000" cy="23876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4800"/>
              <a:buFont typeface="Calibri"/>
              <a:buNone/>
            </a:pPr>
            <a:r>
              <a:rPr lang="es-ES" sz="4800" b="1">
                <a:solidFill>
                  <a:schemeClr val="dk1"/>
                </a:solidFill>
                <a:latin typeface="Calibri"/>
                <a:ea typeface="Calibri"/>
                <a:cs typeface="Calibri"/>
                <a:sym typeface="Calibri"/>
              </a:rPr>
              <a:t>SiPMs, Power Supplies</a:t>
            </a:r>
            <a:endParaRPr sz="4800" b="1">
              <a:solidFill>
                <a:schemeClr val="dk1"/>
              </a:solidFill>
              <a:latin typeface="Calibri"/>
              <a:ea typeface="Calibri"/>
              <a:cs typeface="Calibri"/>
              <a:sym typeface="Calibri"/>
            </a:endParaRPr>
          </a:p>
        </p:txBody>
      </p:sp>
      <p:pic>
        <p:nvPicPr>
          <p:cNvPr id="103" name="Google Shape;103;p15"/>
          <p:cNvPicPr preferRelativeResize="0"/>
          <p:nvPr/>
        </p:nvPicPr>
        <p:blipFill rotWithShape="1">
          <a:blip r:embed="rId3">
            <a:alphaModFix/>
          </a:blip>
          <a:srcRect l="17480" t="12411" r="18722" b="19871"/>
          <a:stretch/>
        </p:blipFill>
        <p:spPr>
          <a:xfrm>
            <a:off x="224119" y="1100797"/>
            <a:ext cx="3290047" cy="4656406"/>
          </a:xfrm>
          <a:prstGeom prst="rect">
            <a:avLst/>
          </a:prstGeom>
          <a:noFill/>
          <a:ln>
            <a:noFill/>
          </a:ln>
        </p:spPr>
      </p:pic>
      <p:pic>
        <p:nvPicPr>
          <p:cNvPr id="104" name="Google Shape;104;p15"/>
          <p:cNvPicPr preferRelativeResize="0"/>
          <p:nvPr/>
        </p:nvPicPr>
        <p:blipFill rotWithShape="1">
          <a:blip r:embed="rId4">
            <a:alphaModFix/>
          </a:blip>
          <a:srcRect l="32717" t="523" r="33815" b="8872"/>
          <a:stretch/>
        </p:blipFill>
        <p:spPr>
          <a:xfrm rot="5400000">
            <a:off x="1438835" y="4729145"/>
            <a:ext cx="860613" cy="3106511"/>
          </a:xfrm>
          <a:prstGeom prst="rect">
            <a:avLst/>
          </a:prstGeom>
          <a:noFill/>
          <a:ln>
            <a:noFill/>
          </a:ln>
        </p:spPr>
      </p:pic>
      <p:pic>
        <p:nvPicPr>
          <p:cNvPr id="105" name="Google Shape;105;p15"/>
          <p:cNvPicPr preferRelativeResize="0"/>
          <p:nvPr/>
        </p:nvPicPr>
        <p:blipFill rotWithShape="1">
          <a:blip r:embed="rId5">
            <a:alphaModFix/>
          </a:blip>
          <a:srcRect l="15980" t="13464" r="9803" b="14902"/>
          <a:stretch/>
        </p:blipFill>
        <p:spPr>
          <a:xfrm>
            <a:off x="6429133" y="3589857"/>
            <a:ext cx="3566514" cy="2581837"/>
          </a:xfrm>
          <a:prstGeom prst="rect">
            <a:avLst/>
          </a:prstGeom>
          <a:noFill/>
          <a:ln>
            <a:noFill/>
          </a:ln>
        </p:spPr>
      </p:pic>
      <p:sp>
        <p:nvSpPr>
          <p:cNvPr id="106" name="Google Shape;106;p15"/>
          <p:cNvSpPr txBox="1"/>
          <p:nvPr/>
        </p:nvSpPr>
        <p:spPr>
          <a:xfrm>
            <a:off x="4177552" y="1141482"/>
            <a:ext cx="7709700" cy="14775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800">
                <a:solidFill>
                  <a:schemeClr val="dk1"/>
                </a:solidFill>
                <a:latin typeface="Calibri"/>
                <a:ea typeface="Calibri"/>
                <a:cs typeface="Calibri"/>
                <a:sym typeface="Calibri"/>
              </a:rPr>
              <a:t>Low noise, switched-mode voltage supply, 4 output channels, independently controlled output voltage from 3-58V, 1mA maximum current per channel, with current check, voltage and temperature measurement at the load; the supply is controlled via graphic interface and/or serial terminal by RS-232 or RS-485 UART port.</a:t>
            </a:r>
            <a:endParaRPr/>
          </a:p>
        </p:txBody>
      </p:sp>
      <p:sp>
        <p:nvSpPr>
          <p:cNvPr id="107" name="Google Shape;107;p15"/>
          <p:cNvSpPr txBox="1"/>
          <p:nvPr/>
        </p:nvSpPr>
        <p:spPr>
          <a:xfrm>
            <a:off x="3729318" y="2657329"/>
            <a:ext cx="8462682"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400">
                <a:solidFill>
                  <a:srgbClr val="C00000"/>
                </a:solidFill>
                <a:latin typeface="Calibri"/>
                <a:ea typeface="Calibri"/>
                <a:cs typeface="Calibri"/>
                <a:sym typeface="Calibri"/>
              </a:rPr>
              <a:t>Slava's team is currently testing it, and will provide ideas to improve noise levels and protection systems.</a:t>
            </a:r>
            <a:endParaRPr/>
          </a:p>
        </p:txBody>
      </p:sp>
      <p:sp>
        <p:nvSpPr>
          <p:cNvPr id="108" name="Google Shape;108;p15"/>
          <p:cNvSpPr txBox="1"/>
          <p:nvPr/>
        </p:nvSpPr>
        <p:spPr>
          <a:xfrm>
            <a:off x="3514166" y="6273225"/>
            <a:ext cx="8677834"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3200" b="1">
                <a:solidFill>
                  <a:schemeClr val="dk1"/>
                </a:solidFill>
                <a:highlight>
                  <a:srgbClr val="FFFF00"/>
                </a:highlight>
                <a:latin typeface="Calibri"/>
                <a:ea typeface="Calibri"/>
                <a:cs typeface="Calibri"/>
                <a:sym typeface="Calibri"/>
              </a:rPr>
              <a:t>low cost!! low cost!! low cost!!</a:t>
            </a:r>
            <a:endParaRPr/>
          </a:p>
          <a:p>
            <a:pPr marL="0" marR="0" lvl="0" indent="0" algn="ctr" rtl="0">
              <a:spcBef>
                <a:spcPts val="0"/>
              </a:spcBef>
              <a:spcAft>
                <a:spcPts val="0"/>
              </a:spcAft>
              <a:buNone/>
            </a:pPr>
            <a:endParaRPr sz="3200" b="1">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6"/>
          <p:cNvSpPr txBox="1"/>
          <p:nvPr/>
        </p:nvSpPr>
        <p:spPr>
          <a:xfrm>
            <a:off x="1335741" y="-598861"/>
            <a:ext cx="9144000" cy="23876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4800"/>
              <a:buFont typeface="Arial Narrow"/>
              <a:buNone/>
            </a:pPr>
            <a:r>
              <a:rPr lang="es-ES" sz="4800">
                <a:solidFill>
                  <a:schemeClr val="dk1"/>
                </a:solidFill>
                <a:latin typeface="Arial Narrow"/>
                <a:ea typeface="Arial Narrow"/>
                <a:cs typeface="Arial Narrow"/>
                <a:sym typeface="Arial Narrow"/>
              </a:rPr>
              <a:t>MiniBeBe, “H” single module</a:t>
            </a:r>
            <a:endParaRPr sz="4800">
              <a:solidFill>
                <a:schemeClr val="dk1"/>
              </a:solidFill>
              <a:latin typeface="Arial Narrow"/>
              <a:ea typeface="Arial Narrow"/>
              <a:cs typeface="Arial Narrow"/>
              <a:sym typeface="Arial Narrow"/>
            </a:endParaRPr>
          </a:p>
        </p:txBody>
      </p:sp>
      <p:pic>
        <p:nvPicPr>
          <p:cNvPr id="114" name="Google Shape;114;p16"/>
          <p:cNvPicPr preferRelativeResize="0"/>
          <p:nvPr/>
        </p:nvPicPr>
        <p:blipFill rotWithShape="1">
          <a:blip r:embed="rId3">
            <a:alphaModFix/>
          </a:blip>
          <a:srcRect/>
          <a:stretch/>
        </p:blipFill>
        <p:spPr>
          <a:xfrm>
            <a:off x="5378823" y="5415858"/>
            <a:ext cx="1667435" cy="1454430"/>
          </a:xfrm>
          <a:prstGeom prst="rect">
            <a:avLst/>
          </a:prstGeom>
          <a:noFill/>
          <a:ln>
            <a:noFill/>
          </a:ln>
        </p:spPr>
      </p:pic>
      <p:sp>
        <p:nvSpPr>
          <p:cNvPr id="115" name="Google Shape;115;p16"/>
          <p:cNvSpPr txBox="1"/>
          <p:nvPr/>
        </p:nvSpPr>
        <p:spPr>
          <a:xfrm>
            <a:off x="10479741" y="2337494"/>
            <a:ext cx="914400" cy="186204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1500" dirty="0">
                <a:solidFill>
                  <a:srgbClr val="C00000"/>
                </a:solidFill>
                <a:latin typeface="Noto Sans Symbols"/>
                <a:ea typeface="Noto Sans Symbols"/>
                <a:cs typeface="Noto Sans Symbols"/>
                <a:sym typeface="Noto Sans Symbols"/>
              </a:rPr>
              <a:t>👍</a:t>
            </a:r>
            <a:endParaRPr sz="6000" dirty="0">
              <a:solidFill>
                <a:srgbClr val="C00000"/>
              </a:solidFill>
              <a:latin typeface="Arial"/>
              <a:ea typeface="Arial"/>
              <a:cs typeface="Arial"/>
              <a:sym typeface="Arial"/>
            </a:endParaRPr>
          </a:p>
        </p:txBody>
      </p:sp>
      <p:pic>
        <p:nvPicPr>
          <p:cNvPr id="116" name="Google Shape;116;p16"/>
          <p:cNvPicPr preferRelativeResize="0"/>
          <p:nvPr/>
        </p:nvPicPr>
        <p:blipFill rotWithShape="1">
          <a:blip r:embed="rId4">
            <a:alphaModFix/>
          </a:blip>
          <a:srcRect/>
          <a:stretch/>
        </p:blipFill>
        <p:spPr>
          <a:xfrm rot="10800000" flipH="1">
            <a:off x="7046258" y="5543187"/>
            <a:ext cx="5145741" cy="1313236"/>
          </a:xfrm>
          <a:prstGeom prst="rect">
            <a:avLst/>
          </a:prstGeom>
          <a:noFill/>
          <a:ln>
            <a:noFill/>
          </a:ln>
        </p:spPr>
      </p:pic>
      <p:pic>
        <p:nvPicPr>
          <p:cNvPr id="117" name="Google Shape;117;p16"/>
          <p:cNvPicPr preferRelativeResize="0"/>
          <p:nvPr/>
        </p:nvPicPr>
        <p:blipFill rotWithShape="1">
          <a:blip r:embed="rId5">
            <a:alphaModFix/>
          </a:blip>
          <a:srcRect/>
          <a:stretch/>
        </p:blipFill>
        <p:spPr>
          <a:xfrm rot="10800000" flipH="1">
            <a:off x="0" y="5601722"/>
            <a:ext cx="5378823" cy="1286008"/>
          </a:xfrm>
          <a:prstGeom prst="rect">
            <a:avLst/>
          </a:prstGeom>
          <a:noFill/>
          <a:ln>
            <a:noFill/>
          </a:ln>
        </p:spPr>
      </p:pic>
      <p:pic>
        <p:nvPicPr>
          <p:cNvPr id="118" name="Google Shape;118;p16"/>
          <p:cNvPicPr preferRelativeResize="0"/>
          <p:nvPr/>
        </p:nvPicPr>
        <p:blipFill rotWithShape="1">
          <a:blip r:embed="rId6">
            <a:alphaModFix/>
          </a:blip>
          <a:srcRect l="14619" t="1003" r="22984" b="8275"/>
          <a:stretch/>
        </p:blipFill>
        <p:spPr>
          <a:xfrm rot="2375612">
            <a:off x="8378749" y="244320"/>
            <a:ext cx="2537014" cy="4918123"/>
          </a:xfrm>
          <a:prstGeom prst="rect">
            <a:avLst/>
          </a:prstGeom>
          <a:noFill/>
          <a:ln>
            <a:noFill/>
          </a:ln>
        </p:spPr>
      </p:pic>
      <p:sp>
        <p:nvSpPr>
          <p:cNvPr id="119" name="Google Shape;119;p16"/>
          <p:cNvSpPr txBox="1"/>
          <p:nvPr/>
        </p:nvSpPr>
        <p:spPr>
          <a:xfrm>
            <a:off x="613916" y="1952773"/>
            <a:ext cx="6311152" cy="2246769"/>
          </a:xfrm>
          <a:prstGeom prst="rect">
            <a:avLst/>
          </a:prstGeom>
          <a:noFill/>
          <a:ln>
            <a:noFill/>
          </a:ln>
        </p:spPr>
        <p:txBody>
          <a:bodyPr spcFirstLastPara="1" wrap="square" lIns="91425" tIns="45700" rIns="91425" bIns="45700" anchor="t" anchorCtr="0">
            <a:spAutoFit/>
          </a:bodyPr>
          <a:lstStyle/>
          <a:p>
            <a:pPr marL="514350" marR="0" lvl="0" indent="-514350" algn="l" rtl="0">
              <a:spcBef>
                <a:spcPts val="0"/>
              </a:spcBef>
              <a:spcAft>
                <a:spcPts val="0"/>
              </a:spcAft>
              <a:buClr>
                <a:srgbClr val="C00000"/>
              </a:buClr>
              <a:buSzPts val="2800"/>
              <a:buFont typeface="Calibri"/>
              <a:buAutoNum type="arabicPeriod"/>
            </a:pPr>
            <a:r>
              <a:rPr lang="es-ES" sz="2800">
                <a:solidFill>
                  <a:srgbClr val="C00000"/>
                </a:solidFill>
                <a:latin typeface="Calibri"/>
                <a:ea typeface="Calibri"/>
                <a:cs typeface="Calibri"/>
                <a:sym typeface="Calibri"/>
              </a:rPr>
              <a:t>Actual model available here!</a:t>
            </a:r>
            <a:endParaRPr/>
          </a:p>
          <a:p>
            <a:pPr marL="514350" marR="0" lvl="0" indent="-514350" algn="l" rtl="0">
              <a:spcBef>
                <a:spcPts val="0"/>
              </a:spcBef>
              <a:spcAft>
                <a:spcPts val="0"/>
              </a:spcAft>
              <a:buClr>
                <a:srgbClr val="C00000"/>
              </a:buClr>
              <a:buSzPts val="2800"/>
              <a:buFont typeface="Calibri"/>
              <a:buAutoNum type="arabicPeriod"/>
            </a:pPr>
            <a:r>
              <a:rPr lang="es-ES" sz="2800">
                <a:solidFill>
                  <a:srgbClr val="C00000"/>
                </a:solidFill>
                <a:latin typeface="Calibri"/>
                <a:ea typeface="Calibri"/>
                <a:cs typeface="Calibri"/>
                <a:sym typeface="Calibri"/>
              </a:rPr>
              <a:t>Available for testing</a:t>
            </a:r>
            <a:endParaRPr sz="2800">
              <a:solidFill>
                <a:srgbClr val="C00000"/>
              </a:solidFill>
              <a:latin typeface="Calibri"/>
              <a:ea typeface="Calibri"/>
              <a:cs typeface="Calibri"/>
              <a:sym typeface="Calibri"/>
            </a:endParaRPr>
          </a:p>
          <a:p>
            <a:pPr marL="514350" marR="0" lvl="0" indent="-514350" algn="l" rtl="0">
              <a:spcBef>
                <a:spcPts val="0"/>
              </a:spcBef>
              <a:spcAft>
                <a:spcPts val="0"/>
              </a:spcAft>
              <a:buClr>
                <a:srgbClr val="C00000"/>
              </a:buClr>
              <a:buSzPts val="2800"/>
              <a:buFont typeface="Calibri"/>
              <a:buAutoNum type="arabicPeriod"/>
            </a:pPr>
            <a:r>
              <a:rPr lang="es-ES" sz="2800">
                <a:solidFill>
                  <a:srgbClr val="C00000"/>
                </a:solidFill>
                <a:latin typeface="Calibri"/>
                <a:ea typeface="Calibri"/>
                <a:cs typeface="Calibri"/>
                <a:sym typeface="Calibri"/>
              </a:rPr>
              <a:t>Scheduling test runs once devices are available</a:t>
            </a:r>
            <a:endParaRPr sz="2800">
              <a:solidFill>
                <a:srgbClr val="C00000"/>
              </a:solidFill>
              <a:latin typeface="Calibri"/>
              <a:ea typeface="Calibri"/>
              <a:cs typeface="Calibri"/>
              <a:sym typeface="Calibri"/>
            </a:endParaRPr>
          </a:p>
          <a:p>
            <a:pPr marL="514350" marR="0" lvl="0" indent="-514350" algn="l" rtl="0">
              <a:spcBef>
                <a:spcPts val="0"/>
              </a:spcBef>
              <a:spcAft>
                <a:spcPts val="0"/>
              </a:spcAft>
              <a:buClr>
                <a:srgbClr val="C00000"/>
              </a:buClr>
              <a:buSzPts val="2800"/>
              <a:buFont typeface="Calibri"/>
              <a:buAutoNum type="arabicPeriod"/>
            </a:pPr>
            <a:r>
              <a:rPr lang="es-ES" sz="2800">
                <a:solidFill>
                  <a:srgbClr val="C00000"/>
                </a:solidFill>
                <a:latin typeface="Calibri"/>
                <a:ea typeface="Calibri"/>
                <a:cs typeface="Calibri"/>
                <a:sym typeface="Calibri"/>
              </a:rPr>
              <a:t>Thermography test coming soon</a:t>
            </a:r>
            <a:endParaRPr sz="2800">
              <a:solidFill>
                <a:srgbClr val="C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p:nvPr/>
        </p:nvSpPr>
        <p:spPr>
          <a:xfrm>
            <a:off x="0" y="133582"/>
            <a:ext cx="1219200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3600" b="1">
                <a:solidFill>
                  <a:srgbClr val="FF0000"/>
                </a:solidFill>
                <a:latin typeface="Arial Narrow"/>
                <a:ea typeface="Arial Narrow"/>
                <a:cs typeface="Arial Narrow"/>
                <a:sym typeface="Arial Narrow"/>
              </a:rPr>
              <a:t>TEMPERATURE TEST</a:t>
            </a:r>
            <a:endParaRPr/>
          </a:p>
        </p:txBody>
      </p:sp>
      <p:pic>
        <p:nvPicPr>
          <p:cNvPr id="125" name="Google Shape;125;p17"/>
          <p:cNvPicPr preferRelativeResize="0"/>
          <p:nvPr/>
        </p:nvPicPr>
        <p:blipFill rotWithShape="1">
          <a:blip r:embed="rId3">
            <a:alphaModFix/>
          </a:blip>
          <a:srcRect/>
          <a:stretch/>
        </p:blipFill>
        <p:spPr>
          <a:xfrm>
            <a:off x="381000" y="975784"/>
            <a:ext cx="3913094" cy="3913094"/>
          </a:xfrm>
          <a:prstGeom prst="rect">
            <a:avLst/>
          </a:prstGeom>
          <a:noFill/>
          <a:ln>
            <a:noFill/>
          </a:ln>
        </p:spPr>
      </p:pic>
      <p:pic>
        <p:nvPicPr>
          <p:cNvPr id="126" name="Google Shape;126;p17" descr="Hikmicro POCKET E - Cámara Termográfica - 96 x 96 (9,216 pixels) ;  -20°C..350°C"/>
          <p:cNvPicPr preferRelativeResize="0"/>
          <p:nvPr/>
        </p:nvPicPr>
        <p:blipFill rotWithShape="1">
          <a:blip r:embed="rId4">
            <a:alphaModFix/>
          </a:blip>
          <a:srcRect/>
          <a:stretch/>
        </p:blipFill>
        <p:spPr>
          <a:xfrm>
            <a:off x="1238810" y="5058163"/>
            <a:ext cx="2197474" cy="1648106"/>
          </a:xfrm>
          <a:prstGeom prst="rect">
            <a:avLst/>
          </a:prstGeom>
          <a:noFill/>
          <a:ln>
            <a:noFill/>
          </a:ln>
        </p:spPr>
      </p:pic>
      <p:sp>
        <p:nvSpPr>
          <p:cNvPr id="127" name="Google Shape;127;p17"/>
          <p:cNvSpPr txBox="1"/>
          <p:nvPr/>
        </p:nvSpPr>
        <p:spPr>
          <a:xfrm>
            <a:off x="4921624" y="1421377"/>
            <a:ext cx="6096000" cy="2247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800">
                <a:solidFill>
                  <a:srgbClr val="1F3864"/>
                </a:solidFill>
                <a:latin typeface="Calibri"/>
                <a:ea typeface="Calibri"/>
                <a:cs typeface="Calibri"/>
                <a:sym typeface="Calibri"/>
              </a:rPr>
              <a:t>Both the matching module and the H module (with the left and right cards) require the same power supply. The priority these days is beam test, so the temperature tests are on hold.</a:t>
            </a:r>
            <a:endParaRPr/>
          </a:p>
        </p:txBody>
      </p:sp>
      <p:sp>
        <p:nvSpPr>
          <p:cNvPr id="128" name="Google Shape;128;p17"/>
          <p:cNvSpPr txBox="1"/>
          <p:nvPr/>
        </p:nvSpPr>
        <p:spPr>
          <a:xfrm>
            <a:off x="4294094" y="5772381"/>
            <a:ext cx="7790329"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3200" i="1">
                <a:solidFill>
                  <a:srgbClr val="C00000"/>
                </a:solidFill>
                <a:latin typeface="Calibri"/>
                <a:ea typeface="Calibri"/>
                <a:cs typeface="Calibri"/>
                <a:sym typeface="Calibri"/>
              </a:rPr>
              <a:t>thermal camera ready!!</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8"/>
          <p:cNvSpPr txBox="1"/>
          <p:nvPr/>
        </p:nvSpPr>
        <p:spPr>
          <a:xfrm>
            <a:off x="3048000" y="84281"/>
            <a:ext cx="6096000"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800" b="1">
                <a:solidFill>
                  <a:srgbClr val="C00000"/>
                </a:solidFill>
                <a:latin typeface="Arial Narrow"/>
                <a:ea typeface="Arial Narrow"/>
                <a:cs typeface="Arial Narrow"/>
                <a:sym typeface="Arial Narrow"/>
              </a:rPr>
              <a:t>M</a:t>
            </a:r>
            <a:r>
              <a:rPr lang="es-ES" sz="4000" b="1">
                <a:solidFill>
                  <a:srgbClr val="C00000"/>
                </a:solidFill>
                <a:latin typeface="Arial Narrow"/>
                <a:ea typeface="Arial Narrow"/>
                <a:cs typeface="Arial Narrow"/>
                <a:sym typeface="Arial Narrow"/>
              </a:rPr>
              <a:t>INI</a:t>
            </a:r>
            <a:r>
              <a:rPr lang="es-ES" sz="4800" b="1">
                <a:solidFill>
                  <a:srgbClr val="C00000"/>
                </a:solidFill>
                <a:latin typeface="Arial Narrow"/>
                <a:ea typeface="Arial Narrow"/>
                <a:cs typeface="Arial Narrow"/>
                <a:sym typeface="Arial Narrow"/>
              </a:rPr>
              <a:t>B</a:t>
            </a:r>
            <a:r>
              <a:rPr lang="es-ES" sz="4000" b="1">
                <a:solidFill>
                  <a:srgbClr val="C00000"/>
                </a:solidFill>
                <a:latin typeface="Arial Narrow"/>
                <a:ea typeface="Arial Narrow"/>
                <a:cs typeface="Arial Narrow"/>
                <a:sym typeface="Arial Narrow"/>
              </a:rPr>
              <a:t>E</a:t>
            </a:r>
            <a:r>
              <a:rPr lang="es-ES" sz="4800" b="1">
                <a:solidFill>
                  <a:srgbClr val="C00000"/>
                </a:solidFill>
                <a:latin typeface="Arial Narrow"/>
                <a:ea typeface="Arial Narrow"/>
                <a:cs typeface="Arial Narrow"/>
                <a:sym typeface="Arial Narrow"/>
              </a:rPr>
              <a:t>B</a:t>
            </a:r>
            <a:r>
              <a:rPr lang="es-ES" sz="4000" b="1">
                <a:solidFill>
                  <a:srgbClr val="C00000"/>
                </a:solidFill>
                <a:latin typeface="Arial Narrow"/>
                <a:ea typeface="Arial Narrow"/>
                <a:cs typeface="Arial Narrow"/>
                <a:sym typeface="Arial Narrow"/>
              </a:rPr>
              <a:t>E</a:t>
            </a:r>
            <a:endParaRPr sz="4000" b="1">
              <a:solidFill>
                <a:srgbClr val="C00000"/>
              </a:solidFill>
              <a:latin typeface="Calibri"/>
              <a:ea typeface="Calibri"/>
              <a:cs typeface="Calibri"/>
              <a:sym typeface="Calibri"/>
            </a:endParaRPr>
          </a:p>
        </p:txBody>
      </p:sp>
      <p:sp>
        <p:nvSpPr>
          <p:cNvPr id="134" name="Google Shape;134;p18"/>
          <p:cNvSpPr/>
          <p:nvPr/>
        </p:nvSpPr>
        <p:spPr>
          <a:xfrm>
            <a:off x="397056" y="1059577"/>
            <a:ext cx="2722661" cy="2388162"/>
          </a:xfrm>
          <a:prstGeom prst="roundRect">
            <a:avLst>
              <a:gd name="adj" fmla="val 16667"/>
            </a:avLst>
          </a:prstGeom>
          <a:solidFill>
            <a:srgbClr val="D8E2F3"/>
          </a:solidFill>
          <a:ln w="28575"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b="0">
                <a:solidFill>
                  <a:srgbClr val="0C0C0C"/>
                </a:solidFill>
                <a:latin typeface="Arial Narrow"/>
                <a:ea typeface="Arial Narrow"/>
                <a:cs typeface="Arial Narrow"/>
                <a:sym typeface="Arial Narrow"/>
              </a:rPr>
              <a:t>Mechanics</a:t>
            </a:r>
            <a:endParaRPr sz="1800">
              <a:solidFill>
                <a:schemeClr val="lt1"/>
              </a:solidFill>
              <a:latin typeface="Calibri"/>
              <a:ea typeface="Calibri"/>
              <a:cs typeface="Calibri"/>
              <a:sym typeface="Calibri"/>
            </a:endParaRPr>
          </a:p>
        </p:txBody>
      </p:sp>
      <p:pic>
        <p:nvPicPr>
          <p:cNvPr id="135" name="Google Shape;135;p18"/>
          <p:cNvPicPr preferRelativeResize="0"/>
          <p:nvPr/>
        </p:nvPicPr>
        <p:blipFill rotWithShape="1">
          <a:blip r:embed="rId3">
            <a:alphaModFix/>
          </a:blip>
          <a:srcRect l="3115" b="19737"/>
          <a:stretch/>
        </p:blipFill>
        <p:spPr>
          <a:xfrm>
            <a:off x="1170328" y="1282914"/>
            <a:ext cx="1176118" cy="1299098"/>
          </a:xfrm>
          <a:prstGeom prst="rect">
            <a:avLst/>
          </a:prstGeom>
          <a:noFill/>
          <a:ln>
            <a:noFill/>
          </a:ln>
        </p:spPr>
      </p:pic>
      <p:sp>
        <p:nvSpPr>
          <p:cNvPr id="136" name="Google Shape;136;p18"/>
          <p:cNvSpPr txBox="1"/>
          <p:nvPr/>
        </p:nvSpPr>
        <p:spPr>
          <a:xfrm>
            <a:off x="375521" y="2805349"/>
            <a:ext cx="2722661"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800" b="0" dirty="0" err="1">
                <a:solidFill>
                  <a:srgbClr val="0C0C0C"/>
                </a:solidFill>
                <a:latin typeface="Arial Narrow"/>
                <a:ea typeface="Arial Narrow"/>
                <a:cs typeface="Arial Narrow"/>
                <a:sym typeface="Arial Narrow"/>
              </a:rPr>
              <a:t>Mechanic</a:t>
            </a:r>
            <a:r>
              <a:rPr lang="es-ES" sz="1800" dirty="0" err="1">
                <a:solidFill>
                  <a:srgbClr val="0C0C0C"/>
                </a:solidFill>
                <a:latin typeface="Arial Narrow"/>
                <a:ea typeface="Arial Narrow"/>
                <a:cs typeface="Arial Narrow"/>
                <a:sym typeface="Arial Narrow"/>
              </a:rPr>
              <a:t>al</a:t>
            </a:r>
            <a:r>
              <a:rPr lang="es-ES" sz="1800" dirty="0">
                <a:solidFill>
                  <a:srgbClr val="0C0C0C"/>
                </a:solidFill>
                <a:latin typeface="Arial Narrow"/>
                <a:ea typeface="Arial Narrow"/>
                <a:cs typeface="Arial Narrow"/>
                <a:sym typeface="Arial Narrow"/>
              </a:rPr>
              <a:t> </a:t>
            </a:r>
            <a:r>
              <a:rPr lang="es-ES" sz="1800" dirty="0" err="1">
                <a:solidFill>
                  <a:srgbClr val="0C0C0C"/>
                </a:solidFill>
                <a:latin typeface="Arial Narrow"/>
                <a:ea typeface="Arial Narrow"/>
                <a:cs typeface="Arial Narrow"/>
                <a:sym typeface="Arial Narrow"/>
              </a:rPr>
              <a:t>system</a:t>
            </a:r>
            <a:r>
              <a:rPr lang="es-ES" sz="1800" dirty="0">
                <a:solidFill>
                  <a:srgbClr val="0C0C0C"/>
                </a:solidFill>
                <a:latin typeface="Arial Narrow"/>
                <a:ea typeface="Arial Narrow"/>
                <a:cs typeface="Arial Narrow"/>
                <a:sym typeface="Arial Narrow"/>
              </a:rPr>
              <a:t> and</a:t>
            </a:r>
            <a:endParaRPr sz="1800" b="0" dirty="0">
              <a:solidFill>
                <a:srgbClr val="0C0C0C"/>
              </a:solidFill>
              <a:latin typeface="Arial Narrow"/>
              <a:ea typeface="Arial Narrow"/>
              <a:cs typeface="Arial Narrow"/>
              <a:sym typeface="Arial Narrow"/>
            </a:endParaRPr>
          </a:p>
          <a:p>
            <a:pPr marL="0" marR="0" lvl="0" indent="0" algn="ctr" rtl="0">
              <a:spcBef>
                <a:spcPts val="0"/>
              </a:spcBef>
              <a:spcAft>
                <a:spcPts val="0"/>
              </a:spcAft>
              <a:buNone/>
            </a:pPr>
            <a:r>
              <a:rPr lang="es-ES" sz="1800" dirty="0">
                <a:solidFill>
                  <a:srgbClr val="0C0C0C"/>
                </a:solidFill>
                <a:latin typeface="Arial Narrow"/>
                <a:ea typeface="Arial Narrow"/>
                <a:cs typeface="Arial Narrow"/>
                <a:sym typeface="Arial Narrow"/>
              </a:rPr>
              <a:t>H </a:t>
            </a:r>
            <a:r>
              <a:rPr lang="es-ES" sz="1800" b="0" dirty="0">
                <a:solidFill>
                  <a:srgbClr val="0C0C0C"/>
                </a:solidFill>
                <a:latin typeface="Arial Narrow"/>
                <a:ea typeface="Arial Narrow"/>
                <a:cs typeface="Arial Narrow"/>
                <a:sym typeface="Arial Narrow"/>
              </a:rPr>
              <a:t>Modules</a:t>
            </a:r>
            <a:endParaRPr sz="1800" b="0" dirty="0">
              <a:solidFill>
                <a:srgbClr val="0C0C0C"/>
              </a:solidFill>
              <a:latin typeface="Arial Narrow"/>
              <a:ea typeface="Arial Narrow"/>
              <a:cs typeface="Arial Narrow"/>
              <a:sym typeface="Arial Narrow"/>
            </a:endParaRPr>
          </a:p>
          <a:p>
            <a:pPr marL="0" marR="0" lvl="0" indent="0" algn="ctr" rtl="0">
              <a:spcBef>
                <a:spcPts val="0"/>
              </a:spcBef>
              <a:spcAft>
                <a:spcPts val="0"/>
              </a:spcAft>
              <a:buNone/>
            </a:pPr>
            <a:endParaRPr sz="1800" dirty="0">
              <a:solidFill>
                <a:schemeClr val="dk1"/>
              </a:solidFill>
              <a:latin typeface="Calibri"/>
              <a:ea typeface="Calibri"/>
              <a:cs typeface="Calibri"/>
              <a:sym typeface="Calibri"/>
            </a:endParaRPr>
          </a:p>
        </p:txBody>
      </p:sp>
      <p:sp>
        <p:nvSpPr>
          <p:cNvPr id="137" name="Google Shape;137;p18"/>
          <p:cNvSpPr/>
          <p:nvPr/>
        </p:nvSpPr>
        <p:spPr>
          <a:xfrm>
            <a:off x="3257813" y="2159856"/>
            <a:ext cx="1219200" cy="385482"/>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8" name="Google Shape;138;p18"/>
          <p:cNvSpPr txBox="1"/>
          <p:nvPr/>
        </p:nvSpPr>
        <p:spPr>
          <a:xfrm>
            <a:off x="3020248" y="2496188"/>
            <a:ext cx="1694329"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600" b="0">
                <a:solidFill>
                  <a:schemeClr val="dk1"/>
                </a:solidFill>
                <a:latin typeface="Arial Narrow"/>
                <a:ea typeface="Arial Narrow"/>
                <a:cs typeface="Arial Narrow"/>
                <a:sym typeface="Arial Narrow"/>
              </a:rPr>
              <a:t>SAMTEC CABLE</a:t>
            </a:r>
            <a:endParaRPr/>
          </a:p>
          <a:p>
            <a:pPr marL="0" marR="0" lvl="0" indent="0" algn="ctr" rtl="0">
              <a:spcBef>
                <a:spcPts val="0"/>
              </a:spcBef>
              <a:spcAft>
                <a:spcPts val="0"/>
              </a:spcAft>
              <a:buNone/>
            </a:pPr>
            <a:r>
              <a:rPr lang="es-ES" sz="1600">
                <a:solidFill>
                  <a:schemeClr val="dk1"/>
                </a:solidFill>
                <a:latin typeface="Calibri"/>
                <a:ea typeface="Calibri"/>
                <a:cs typeface="Calibri"/>
                <a:sym typeface="Calibri"/>
              </a:rPr>
              <a:t>3 m.</a:t>
            </a:r>
            <a:endParaRPr/>
          </a:p>
        </p:txBody>
      </p:sp>
      <p:sp>
        <p:nvSpPr>
          <p:cNvPr id="139" name="Google Shape;139;p18"/>
          <p:cNvSpPr/>
          <p:nvPr/>
        </p:nvSpPr>
        <p:spPr>
          <a:xfrm>
            <a:off x="7537158" y="2159856"/>
            <a:ext cx="1219200" cy="385482"/>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0" name="Google Shape;140;p18"/>
          <p:cNvSpPr txBox="1"/>
          <p:nvPr/>
        </p:nvSpPr>
        <p:spPr>
          <a:xfrm>
            <a:off x="7333395" y="2518117"/>
            <a:ext cx="1694329"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600" b="0">
                <a:solidFill>
                  <a:schemeClr val="dk1"/>
                </a:solidFill>
                <a:latin typeface="Arial Narrow"/>
                <a:ea typeface="Arial Narrow"/>
                <a:cs typeface="Arial Narrow"/>
                <a:sym typeface="Arial Narrow"/>
              </a:rPr>
              <a:t>SAMTEC CABLE</a:t>
            </a:r>
            <a:endParaRPr/>
          </a:p>
          <a:p>
            <a:pPr marL="0" marR="0" lvl="0" indent="0" algn="ctr" rtl="0">
              <a:spcBef>
                <a:spcPts val="0"/>
              </a:spcBef>
              <a:spcAft>
                <a:spcPts val="0"/>
              </a:spcAft>
              <a:buNone/>
            </a:pPr>
            <a:r>
              <a:rPr lang="es-ES" sz="1600">
                <a:solidFill>
                  <a:schemeClr val="dk1"/>
                </a:solidFill>
                <a:latin typeface="Arial Narrow"/>
                <a:ea typeface="Arial Narrow"/>
                <a:cs typeface="Arial Narrow"/>
                <a:sym typeface="Arial Narrow"/>
              </a:rPr>
              <a:t>12 m.</a:t>
            </a:r>
            <a:endParaRPr sz="1600">
              <a:solidFill>
                <a:schemeClr val="dk1"/>
              </a:solidFill>
              <a:latin typeface="Calibri"/>
              <a:ea typeface="Calibri"/>
              <a:cs typeface="Calibri"/>
              <a:sym typeface="Calibri"/>
            </a:endParaRPr>
          </a:p>
        </p:txBody>
      </p:sp>
      <p:sp>
        <p:nvSpPr>
          <p:cNvPr id="141" name="Google Shape;141;p18"/>
          <p:cNvSpPr/>
          <p:nvPr/>
        </p:nvSpPr>
        <p:spPr>
          <a:xfrm>
            <a:off x="4572447" y="1158516"/>
            <a:ext cx="2722661" cy="2388162"/>
          </a:xfrm>
          <a:prstGeom prst="roundRect">
            <a:avLst>
              <a:gd name="adj" fmla="val 16667"/>
            </a:avLst>
          </a:prstGeom>
          <a:solidFill>
            <a:srgbClr val="D8E2F3"/>
          </a:solidFill>
          <a:ln w="28575"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a:solidFill>
                <a:srgbClr val="0C0C0C"/>
              </a:solidFill>
              <a:latin typeface="Arial Narrow"/>
              <a:ea typeface="Arial Narrow"/>
              <a:cs typeface="Arial Narrow"/>
              <a:sym typeface="Arial Narrow"/>
            </a:endParaRPr>
          </a:p>
          <a:p>
            <a:pPr marL="0" marR="0" lvl="0" indent="0" algn="ctr" rtl="0">
              <a:spcBef>
                <a:spcPts val="0"/>
              </a:spcBef>
              <a:spcAft>
                <a:spcPts val="0"/>
              </a:spcAft>
              <a:buNone/>
            </a:pPr>
            <a:endParaRPr sz="1800">
              <a:solidFill>
                <a:srgbClr val="0C0C0C"/>
              </a:solidFill>
              <a:latin typeface="Arial Narrow"/>
              <a:ea typeface="Arial Narrow"/>
              <a:cs typeface="Arial Narrow"/>
              <a:sym typeface="Arial Narrow"/>
            </a:endParaRPr>
          </a:p>
          <a:p>
            <a:pPr marL="0" marR="0" lvl="0" indent="0" algn="ctr" rtl="0">
              <a:spcBef>
                <a:spcPts val="0"/>
              </a:spcBef>
              <a:spcAft>
                <a:spcPts val="0"/>
              </a:spcAft>
              <a:buNone/>
            </a:pPr>
            <a:endParaRPr sz="1800" b="0">
              <a:solidFill>
                <a:srgbClr val="0C0C0C"/>
              </a:solidFill>
              <a:latin typeface="Arial Narrow"/>
              <a:ea typeface="Arial Narrow"/>
              <a:cs typeface="Arial Narrow"/>
              <a:sym typeface="Arial Narrow"/>
            </a:endParaRPr>
          </a:p>
          <a:p>
            <a:pPr marL="0" marR="0" lvl="0" indent="0" algn="ctr" rtl="0">
              <a:spcBef>
                <a:spcPts val="0"/>
              </a:spcBef>
              <a:spcAft>
                <a:spcPts val="0"/>
              </a:spcAft>
              <a:buNone/>
            </a:pPr>
            <a:endParaRPr sz="1800">
              <a:solidFill>
                <a:srgbClr val="0C0C0C"/>
              </a:solidFill>
              <a:latin typeface="Arial Narrow"/>
              <a:ea typeface="Arial Narrow"/>
              <a:cs typeface="Arial Narrow"/>
              <a:sym typeface="Arial Narrow"/>
            </a:endParaRPr>
          </a:p>
          <a:p>
            <a:pPr marL="0" marR="0" lvl="0" indent="0" algn="ctr" rtl="0">
              <a:spcBef>
                <a:spcPts val="0"/>
              </a:spcBef>
              <a:spcAft>
                <a:spcPts val="0"/>
              </a:spcAft>
              <a:buNone/>
            </a:pPr>
            <a:endParaRPr sz="1800" b="0">
              <a:solidFill>
                <a:srgbClr val="0C0C0C"/>
              </a:solidFill>
              <a:latin typeface="Arial Narrow"/>
              <a:ea typeface="Arial Narrow"/>
              <a:cs typeface="Arial Narrow"/>
              <a:sym typeface="Arial Narrow"/>
            </a:endParaRPr>
          </a:p>
          <a:p>
            <a:pPr marL="0" marR="0" lvl="0" indent="0" algn="ctr" rtl="0">
              <a:spcBef>
                <a:spcPts val="0"/>
              </a:spcBef>
              <a:spcAft>
                <a:spcPts val="0"/>
              </a:spcAft>
              <a:buNone/>
            </a:pPr>
            <a:endParaRPr sz="1800">
              <a:solidFill>
                <a:srgbClr val="0C0C0C"/>
              </a:solidFill>
              <a:latin typeface="Arial Narrow"/>
              <a:ea typeface="Arial Narrow"/>
              <a:cs typeface="Arial Narrow"/>
              <a:sym typeface="Arial Narrow"/>
            </a:endParaRPr>
          </a:p>
          <a:p>
            <a:pPr marL="0" marR="0" lvl="0" indent="0" algn="ctr" rtl="0">
              <a:spcBef>
                <a:spcPts val="0"/>
              </a:spcBef>
              <a:spcAft>
                <a:spcPts val="0"/>
              </a:spcAft>
              <a:buNone/>
            </a:pPr>
            <a:endParaRPr sz="1800" b="0">
              <a:solidFill>
                <a:srgbClr val="0C0C0C"/>
              </a:solidFill>
              <a:latin typeface="Arial Narrow"/>
              <a:ea typeface="Arial Narrow"/>
              <a:cs typeface="Arial Narrow"/>
              <a:sym typeface="Arial Narrow"/>
            </a:endParaRPr>
          </a:p>
          <a:p>
            <a:pPr marL="0" marR="0" lvl="0" indent="0" algn="ctr" rtl="0">
              <a:lnSpc>
                <a:spcPct val="100000"/>
              </a:lnSpc>
              <a:spcBef>
                <a:spcPts val="0"/>
              </a:spcBef>
              <a:spcAft>
                <a:spcPts val="0"/>
              </a:spcAft>
              <a:buNone/>
            </a:pPr>
            <a:r>
              <a:rPr lang="es-ES" sz="1800" b="0">
                <a:solidFill>
                  <a:schemeClr val="dk1"/>
                </a:solidFill>
                <a:latin typeface="Arial Narrow"/>
                <a:ea typeface="Arial Narrow"/>
                <a:cs typeface="Arial Narrow"/>
                <a:sym typeface="Arial Narrow"/>
              </a:rPr>
              <a:t>FrontEnd electronic </a:t>
            </a:r>
            <a:r>
              <a:rPr lang="es-ES" sz="1800">
                <a:solidFill>
                  <a:schemeClr val="dk1"/>
                </a:solidFill>
                <a:latin typeface="Arial Narrow"/>
                <a:ea typeface="Arial Narrow"/>
                <a:cs typeface="Arial Narrow"/>
                <a:sym typeface="Arial Narrow"/>
              </a:rPr>
              <a:t>boards</a:t>
            </a:r>
            <a:endParaRPr sz="1800" b="0">
              <a:solidFill>
                <a:schemeClr val="dk1"/>
              </a:solidFill>
              <a:latin typeface="Arial Narrow"/>
              <a:ea typeface="Arial Narrow"/>
              <a:cs typeface="Arial Narrow"/>
              <a:sym typeface="Arial Narrow"/>
            </a:endParaRPr>
          </a:p>
        </p:txBody>
      </p:sp>
      <p:sp>
        <p:nvSpPr>
          <p:cNvPr id="142" name="Google Shape;142;p18"/>
          <p:cNvSpPr/>
          <p:nvPr/>
        </p:nvSpPr>
        <p:spPr>
          <a:xfrm>
            <a:off x="8998408" y="1059577"/>
            <a:ext cx="2722661" cy="5637058"/>
          </a:xfrm>
          <a:prstGeom prst="roundRect">
            <a:avLst>
              <a:gd name="adj" fmla="val 16667"/>
            </a:avLst>
          </a:prstGeom>
          <a:solidFill>
            <a:srgbClr val="D8E2F3"/>
          </a:solidFill>
          <a:ln w="28575"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a:solidFill>
                <a:srgbClr val="0C0C0C"/>
              </a:solidFill>
              <a:latin typeface="Arial Narrow"/>
              <a:ea typeface="Arial Narrow"/>
              <a:cs typeface="Arial Narrow"/>
              <a:sym typeface="Arial Narrow"/>
            </a:endParaRPr>
          </a:p>
          <a:p>
            <a:pPr marL="0" marR="0" lvl="0" indent="0" algn="ctr" rtl="0">
              <a:spcBef>
                <a:spcPts val="0"/>
              </a:spcBef>
              <a:spcAft>
                <a:spcPts val="0"/>
              </a:spcAft>
              <a:buNone/>
            </a:pPr>
            <a:endParaRPr sz="1800">
              <a:solidFill>
                <a:srgbClr val="0C0C0C"/>
              </a:solidFill>
              <a:latin typeface="Arial Narrow"/>
              <a:ea typeface="Arial Narrow"/>
              <a:cs typeface="Arial Narrow"/>
              <a:sym typeface="Arial Narrow"/>
            </a:endParaRPr>
          </a:p>
          <a:p>
            <a:pPr marL="0" marR="0" lvl="0" indent="0" algn="ctr" rtl="0">
              <a:spcBef>
                <a:spcPts val="0"/>
              </a:spcBef>
              <a:spcAft>
                <a:spcPts val="0"/>
              </a:spcAft>
              <a:buNone/>
            </a:pPr>
            <a:endParaRPr sz="1800" b="0">
              <a:solidFill>
                <a:srgbClr val="0C0C0C"/>
              </a:solidFill>
              <a:latin typeface="Arial Narrow"/>
              <a:ea typeface="Arial Narrow"/>
              <a:cs typeface="Arial Narrow"/>
              <a:sym typeface="Arial Narrow"/>
            </a:endParaRPr>
          </a:p>
          <a:p>
            <a:pPr marL="0" marR="0" lvl="0" indent="0" algn="ctr" rtl="0">
              <a:spcBef>
                <a:spcPts val="0"/>
              </a:spcBef>
              <a:spcAft>
                <a:spcPts val="0"/>
              </a:spcAft>
              <a:buNone/>
            </a:pPr>
            <a:endParaRPr sz="1800">
              <a:solidFill>
                <a:srgbClr val="0C0C0C"/>
              </a:solidFill>
              <a:latin typeface="Arial Narrow"/>
              <a:ea typeface="Arial Narrow"/>
              <a:cs typeface="Arial Narrow"/>
              <a:sym typeface="Arial Narrow"/>
            </a:endParaRPr>
          </a:p>
          <a:p>
            <a:pPr marL="0" marR="0" lvl="0" indent="0" algn="ctr" rtl="0">
              <a:spcBef>
                <a:spcPts val="0"/>
              </a:spcBef>
              <a:spcAft>
                <a:spcPts val="0"/>
              </a:spcAft>
              <a:buNone/>
            </a:pPr>
            <a:endParaRPr sz="1800">
              <a:solidFill>
                <a:srgbClr val="0C0C0C"/>
              </a:solidFill>
              <a:latin typeface="Arial Narrow"/>
              <a:ea typeface="Arial Narrow"/>
              <a:cs typeface="Arial Narrow"/>
              <a:sym typeface="Arial Narrow"/>
            </a:endParaRPr>
          </a:p>
          <a:p>
            <a:pPr marL="0" marR="0" lvl="0" indent="0" algn="ctr" rtl="0">
              <a:spcBef>
                <a:spcPts val="0"/>
              </a:spcBef>
              <a:spcAft>
                <a:spcPts val="0"/>
              </a:spcAft>
              <a:buNone/>
            </a:pPr>
            <a:endParaRPr sz="1800">
              <a:solidFill>
                <a:srgbClr val="0C0C0C"/>
              </a:solidFill>
              <a:latin typeface="Arial Narrow"/>
              <a:ea typeface="Arial Narrow"/>
              <a:cs typeface="Arial Narrow"/>
              <a:sym typeface="Arial Narrow"/>
            </a:endParaRPr>
          </a:p>
          <a:p>
            <a:pPr marL="0" marR="0" lvl="0" indent="0" algn="ctr" rtl="0">
              <a:spcBef>
                <a:spcPts val="0"/>
              </a:spcBef>
              <a:spcAft>
                <a:spcPts val="0"/>
              </a:spcAft>
              <a:buNone/>
            </a:pPr>
            <a:endParaRPr sz="1800">
              <a:solidFill>
                <a:srgbClr val="0C0C0C"/>
              </a:solidFill>
              <a:latin typeface="Arial Narrow"/>
              <a:ea typeface="Arial Narrow"/>
              <a:cs typeface="Arial Narrow"/>
              <a:sym typeface="Arial Narrow"/>
            </a:endParaRPr>
          </a:p>
          <a:p>
            <a:pPr marL="0" marR="0" lvl="0" indent="0" algn="ctr" rtl="0">
              <a:spcBef>
                <a:spcPts val="0"/>
              </a:spcBef>
              <a:spcAft>
                <a:spcPts val="0"/>
              </a:spcAft>
              <a:buNone/>
            </a:pPr>
            <a:endParaRPr sz="1800">
              <a:solidFill>
                <a:srgbClr val="0C0C0C"/>
              </a:solidFill>
              <a:latin typeface="Arial Narrow"/>
              <a:ea typeface="Arial Narrow"/>
              <a:cs typeface="Arial Narrow"/>
              <a:sym typeface="Arial Narrow"/>
            </a:endParaRPr>
          </a:p>
          <a:p>
            <a:pPr marL="0" marR="0" lvl="0" indent="0" algn="ctr" rtl="0">
              <a:spcBef>
                <a:spcPts val="0"/>
              </a:spcBef>
              <a:spcAft>
                <a:spcPts val="0"/>
              </a:spcAft>
              <a:buNone/>
            </a:pPr>
            <a:endParaRPr sz="1800">
              <a:solidFill>
                <a:srgbClr val="0C0C0C"/>
              </a:solidFill>
              <a:latin typeface="Arial Narrow"/>
              <a:ea typeface="Arial Narrow"/>
              <a:cs typeface="Arial Narrow"/>
              <a:sym typeface="Arial Narrow"/>
            </a:endParaRPr>
          </a:p>
          <a:p>
            <a:pPr marL="0" marR="0" lvl="0" indent="0" algn="ctr" rtl="0">
              <a:spcBef>
                <a:spcPts val="0"/>
              </a:spcBef>
              <a:spcAft>
                <a:spcPts val="0"/>
              </a:spcAft>
              <a:buNone/>
            </a:pPr>
            <a:endParaRPr sz="1800">
              <a:solidFill>
                <a:srgbClr val="0C0C0C"/>
              </a:solidFill>
              <a:latin typeface="Arial Narrow"/>
              <a:ea typeface="Arial Narrow"/>
              <a:cs typeface="Arial Narrow"/>
              <a:sym typeface="Arial Narrow"/>
            </a:endParaRPr>
          </a:p>
          <a:p>
            <a:pPr marL="0" marR="0" lvl="0" indent="0" algn="ctr" rtl="0">
              <a:spcBef>
                <a:spcPts val="0"/>
              </a:spcBef>
              <a:spcAft>
                <a:spcPts val="0"/>
              </a:spcAft>
              <a:buNone/>
            </a:pPr>
            <a:endParaRPr sz="1800">
              <a:solidFill>
                <a:srgbClr val="0C0C0C"/>
              </a:solidFill>
              <a:latin typeface="Arial Narrow"/>
              <a:ea typeface="Arial Narrow"/>
              <a:cs typeface="Arial Narrow"/>
              <a:sym typeface="Arial Narrow"/>
            </a:endParaRPr>
          </a:p>
          <a:p>
            <a:pPr marL="0" marR="0" lvl="0" indent="0" algn="ctr" rtl="0">
              <a:spcBef>
                <a:spcPts val="0"/>
              </a:spcBef>
              <a:spcAft>
                <a:spcPts val="0"/>
              </a:spcAft>
              <a:buNone/>
            </a:pPr>
            <a:endParaRPr sz="1800">
              <a:solidFill>
                <a:srgbClr val="0C0C0C"/>
              </a:solidFill>
              <a:latin typeface="Arial Narrow"/>
              <a:ea typeface="Arial Narrow"/>
              <a:cs typeface="Arial Narrow"/>
              <a:sym typeface="Arial Narrow"/>
            </a:endParaRPr>
          </a:p>
          <a:p>
            <a:pPr marL="0" marR="0" lvl="0" indent="0" algn="ctr" rtl="0">
              <a:spcBef>
                <a:spcPts val="0"/>
              </a:spcBef>
              <a:spcAft>
                <a:spcPts val="0"/>
              </a:spcAft>
              <a:buNone/>
            </a:pPr>
            <a:endParaRPr sz="1800">
              <a:solidFill>
                <a:srgbClr val="0C0C0C"/>
              </a:solidFill>
              <a:latin typeface="Arial Narrow"/>
              <a:ea typeface="Arial Narrow"/>
              <a:cs typeface="Arial Narrow"/>
              <a:sym typeface="Arial Narrow"/>
            </a:endParaRPr>
          </a:p>
          <a:p>
            <a:pPr marL="0" marR="0" lvl="0" indent="0" algn="ctr" rtl="0">
              <a:spcBef>
                <a:spcPts val="0"/>
              </a:spcBef>
              <a:spcAft>
                <a:spcPts val="0"/>
              </a:spcAft>
              <a:buNone/>
            </a:pPr>
            <a:endParaRPr sz="1800">
              <a:solidFill>
                <a:srgbClr val="0C0C0C"/>
              </a:solidFill>
              <a:latin typeface="Arial Narrow"/>
              <a:ea typeface="Arial Narrow"/>
              <a:cs typeface="Arial Narrow"/>
              <a:sym typeface="Arial Narrow"/>
            </a:endParaRPr>
          </a:p>
          <a:p>
            <a:pPr marL="0" marR="0" lvl="0" indent="0" algn="ctr" rtl="0">
              <a:spcBef>
                <a:spcPts val="0"/>
              </a:spcBef>
              <a:spcAft>
                <a:spcPts val="0"/>
              </a:spcAft>
              <a:buNone/>
            </a:pPr>
            <a:endParaRPr sz="1800">
              <a:solidFill>
                <a:srgbClr val="0C0C0C"/>
              </a:solidFill>
              <a:latin typeface="Arial Narrow"/>
              <a:ea typeface="Arial Narrow"/>
              <a:cs typeface="Arial Narrow"/>
              <a:sym typeface="Arial Narrow"/>
            </a:endParaRPr>
          </a:p>
          <a:p>
            <a:pPr marL="0" marR="0" lvl="0" indent="0" algn="ctr" rtl="0">
              <a:spcBef>
                <a:spcPts val="0"/>
              </a:spcBef>
              <a:spcAft>
                <a:spcPts val="0"/>
              </a:spcAft>
              <a:buNone/>
            </a:pPr>
            <a:endParaRPr sz="1800">
              <a:solidFill>
                <a:srgbClr val="0C0C0C"/>
              </a:solidFill>
              <a:latin typeface="Arial Narrow"/>
              <a:ea typeface="Arial Narrow"/>
              <a:cs typeface="Arial Narrow"/>
              <a:sym typeface="Arial Narrow"/>
            </a:endParaRPr>
          </a:p>
          <a:p>
            <a:pPr marL="0" marR="0" lvl="0" indent="0" algn="ctr" rtl="0">
              <a:spcBef>
                <a:spcPts val="0"/>
              </a:spcBef>
              <a:spcAft>
                <a:spcPts val="0"/>
              </a:spcAft>
              <a:buNone/>
            </a:pPr>
            <a:endParaRPr sz="1800">
              <a:solidFill>
                <a:srgbClr val="0C0C0C"/>
              </a:solidFill>
              <a:latin typeface="Arial Narrow"/>
              <a:ea typeface="Arial Narrow"/>
              <a:cs typeface="Arial Narrow"/>
              <a:sym typeface="Arial Narrow"/>
            </a:endParaRPr>
          </a:p>
          <a:p>
            <a:pPr marL="0" marR="0" lvl="0" indent="0" algn="ctr" rtl="0">
              <a:spcBef>
                <a:spcPts val="0"/>
              </a:spcBef>
              <a:spcAft>
                <a:spcPts val="0"/>
              </a:spcAft>
              <a:buNone/>
            </a:pPr>
            <a:endParaRPr sz="1800">
              <a:solidFill>
                <a:srgbClr val="0C0C0C"/>
              </a:solidFill>
              <a:latin typeface="Arial Narrow"/>
              <a:ea typeface="Arial Narrow"/>
              <a:cs typeface="Arial Narrow"/>
              <a:sym typeface="Arial Narrow"/>
            </a:endParaRPr>
          </a:p>
          <a:p>
            <a:pPr marL="0" marR="0" lvl="0" indent="0" algn="ctr" rtl="0">
              <a:spcBef>
                <a:spcPts val="0"/>
              </a:spcBef>
              <a:spcAft>
                <a:spcPts val="0"/>
              </a:spcAft>
              <a:buNone/>
            </a:pPr>
            <a:r>
              <a:rPr lang="es-ES" sz="1600" b="0">
                <a:solidFill>
                  <a:srgbClr val="0C0C0C"/>
                </a:solidFill>
                <a:latin typeface="Arial Narrow"/>
                <a:ea typeface="Arial Narrow"/>
                <a:cs typeface="Arial Narrow"/>
                <a:sym typeface="Arial Narrow"/>
              </a:rPr>
              <a:t>H-Module Power Supplies</a:t>
            </a:r>
            <a:endParaRPr sz="1600" b="0">
              <a:solidFill>
                <a:schemeClr val="dk1"/>
              </a:solidFill>
              <a:latin typeface="Arial Narrow"/>
              <a:ea typeface="Arial Narrow"/>
              <a:cs typeface="Arial Narrow"/>
              <a:sym typeface="Arial Narrow"/>
            </a:endParaRPr>
          </a:p>
          <a:p>
            <a:pPr marL="0" marR="0" lvl="0" indent="0" algn="ctr" rtl="0">
              <a:lnSpc>
                <a:spcPct val="100000"/>
              </a:lnSpc>
              <a:spcBef>
                <a:spcPts val="800"/>
              </a:spcBef>
              <a:spcAft>
                <a:spcPts val="0"/>
              </a:spcAft>
              <a:buNone/>
            </a:pPr>
            <a:r>
              <a:rPr lang="es-ES" sz="1600" b="0">
                <a:solidFill>
                  <a:schemeClr val="dk1"/>
                </a:solidFill>
                <a:latin typeface="Arial Narrow"/>
                <a:ea typeface="Arial Narrow"/>
                <a:cs typeface="Arial Narrow"/>
                <a:sym typeface="Arial Narrow"/>
              </a:rPr>
              <a:t>CAEN FERS 5200 modules</a:t>
            </a:r>
            <a:endParaRPr/>
          </a:p>
          <a:p>
            <a:pPr marL="0" marR="0" lvl="0" indent="0" algn="ctr" rtl="0">
              <a:spcBef>
                <a:spcPts val="800"/>
              </a:spcBef>
              <a:spcAft>
                <a:spcPts val="0"/>
              </a:spcAft>
              <a:buNone/>
            </a:pPr>
            <a:r>
              <a:rPr lang="es-ES" sz="1600" b="0">
                <a:solidFill>
                  <a:schemeClr val="dk1"/>
                </a:solidFill>
                <a:latin typeface="Arial Narrow"/>
                <a:ea typeface="Arial Narrow"/>
                <a:cs typeface="Arial Narrow"/>
                <a:sym typeface="Arial Narrow"/>
              </a:rPr>
              <a:t>CAEN Collector Module</a:t>
            </a:r>
            <a:endParaRPr sz="1600" b="0">
              <a:solidFill>
                <a:schemeClr val="dk1"/>
              </a:solidFill>
              <a:latin typeface="Arial Narrow"/>
              <a:ea typeface="Arial Narrow"/>
              <a:cs typeface="Arial Narrow"/>
              <a:sym typeface="Arial Narrow"/>
            </a:endParaRPr>
          </a:p>
          <a:p>
            <a:pPr marL="0" marR="0" lvl="0" indent="0" algn="ctr" rtl="0">
              <a:lnSpc>
                <a:spcPct val="100000"/>
              </a:lnSpc>
              <a:spcBef>
                <a:spcPts val="800"/>
              </a:spcBef>
              <a:spcAft>
                <a:spcPts val="0"/>
              </a:spcAft>
              <a:buNone/>
            </a:pPr>
            <a:endParaRPr sz="1600" b="0">
              <a:solidFill>
                <a:schemeClr val="dk1"/>
              </a:solidFill>
              <a:latin typeface="Arial Narrow"/>
              <a:ea typeface="Arial Narrow"/>
              <a:cs typeface="Arial Narrow"/>
              <a:sym typeface="Arial Narrow"/>
            </a:endParaRPr>
          </a:p>
          <a:p>
            <a:pPr marL="0" marR="0" lvl="0" indent="0" algn="ctr" rtl="0">
              <a:lnSpc>
                <a:spcPct val="100000"/>
              </a:lnSpc>
              <a:spcBef>
                <a:spcPts val="800"/>
              </a:spcBef>
              <a:spcAft>
                <a:spcPts val="0"/>
              </a:spcAft>
              <a:buNone/>
            </a:pPr>
            <a:endParaRPr sz="1600" b="0">
              <a:solidFill>
                <a:schemeClr val="dk1"/>
              </a:solidFill>
              <a:latin typeface="Arial Narrow"/>
              <a:ea typeface="Arial Narrow"/>
              <a:cs typeface="Arial Narrow"/>
              <a:sym typeface="Arial Narrow"/>
            </a:endParaRPr>
          </a:p>
        </p:txBody>
      </p:sp>
      <p:pic>
        <p:nvPicPr>
          <p:cNvPr id="143" name="Google Shape;143;p18"/>
          <p:cNvPicPr preferRelativeResize="0"/>
          <p:nvPr/>
        </p:nvPicPr>
        <p:blipFill rotWithShape="1">
          <a:blip r:embed="rId4">
            <a:alphaModFix/>
          </a:blip>
          <a:srcRect l="17480" t="12411" r="18722" b="19871"/>
          <a:stretch/>
        </p:blipFill>
        <p:spPr>
          <a:xfrm>
            <a:off x="9767645" y="1165584"/>
            <a:ext cx="1176118" cy="1664561"/>
          </a:xfrm>
          <a:prstGeom prst="rect">
            <a:avLst/>
          </a:prstGeom>
          <a:noFill/>
          <a:ln>
            <a:noFill/>
          </a:ln>
        </p:spPr>
      </p:pic>
      <p:pic>
        <p:nvPicPr>
          <p:cNvPr id="144" name="Google Shape;144;p18" descr="FERS-5200 Boards - CAEN - Tools for Discovery"/>
          <p:cNvPicPr preferRelativeResize="0"/>
          <p:nvPr/>
        </p:nvPicPr>
        <p:blipFill rotWithShape="1">
          <a:blip r:embed="rId5">
            <a:alphaModFix/>
          </a:blip>
          <a:srcRect t="23244"/>
          <a:stretch/>
        </p:blipFill>
        <p:spPr>
          <a:xfrm>
            <a:off x="9143016" y="3089680"/>
            <a:ext cx="2407024" cy="923768"/>
          </a:xfrm>
          <a:prstGeom prst="rect">
            <a:avLst/>
          </a:prstGeom>
          <a:noFill/>
          <a:ln>
            <a:noFill/>
          </a:ln>
        </p:spPr>
      </p:pic>
      <p:pic>
        <p:nvPicPr>
          <p:cNvPr id="145" name="Google Shape;145;p18" descr="DT5203 - Desktop 64 Channel picoTDC unit for FERS-5200 - CAEN - Tools for  Discovery"/>
          <p:cNvPicPr preferRelativeResize="0"/>
          <p:nvPr/>
        </p:nvPicPr>
        <p:blipFill rotWithShape="1">
          <a:blip r:embed="rId6">
            <a:alphaModFix/>
          </a:blip>
          <a:srcRect l="8395" t="22876" r="8064" b="23267"/>
          <a:stretch/>
        </p:blipFill>
        <p:spPr>
          <a:xfrm>
            <a:off x="9341475" y="4157747"/>
            <a:ext cx="2028457" cy="1307691"/>
          </a:xfrm>
          <a:prstGeom prst="rect">
            <a:avLst/>
          </a:prstGeom>
          <a:noFill/>
          <a:ln>
            <a:noFill/>
          </a:ln>
        </p:spPr>
      </p:pic>
      <p:sp>
        <p:nvSpPr>
          <p:cNvPr id="146" name="Google Shape;146;p18"/>
          <p:cNvSpPr/>
          <p:nvPr/>
        </p:nvSpPr>
        <p:spPr>
          <a:xfrm rot="10800000">
            <a:off x="5839915" y="4791256"/>
            <a:ext cx="2986960" cy="431356"/>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7" name="Google Shape;147;p18"/>
          <p:cNvSpPr/>
          <p:nvPr/>
        </p:nvSpPr>
        <p:spPr>
          <a:xfrm rot="10800000">
            <a:off x="3193593" y="5893914"/>
            <a:ext cx="5633282" cy="431356"/>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 name="Google Shape;148;p18"/>
          <p:cNvSpPr/>
          <p:nvPr/>
        </p:nvSpPr>
        <p:spPr>
          <a:xfrm>
            <a:off x="3234440" y="4364553"/>
            <a:ext cx="2532024" cy="1146482"/>
          </a:xfrm>
          <a:prstGeom prst="roundRect">
            <a:avLst>
              <a:gd name="adj" fmla="val 16667"/>
            </a:avLst>
          </a:prstGeom>
          <a:solidFill>
            <a:srgbClr val="D8E2F3"/>
          </a:solidFill>
          <a:ln w="28575"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b="0">
                <a:solidFill>
                  <a:schemeClr val="dk1"/>
                </a:solidFill>
                <a:latin typeface="Arial Narrow"/>
                <a:ea typeface="Arial Narrow"/>
                <a:cs typeface="Arial Narrow"/>
                <a:sym typeface="Arial Narrow"/>
              </a:rPr>
              <a:t>Trigger Modules </a:t>
            </a:r>
            <a:endParaRPr sz="1800">
              <a:solidFill>
                <a:schemeClr val="lt1"/>
              </a:solidFill>
              <a:latin typeface="Calibri"/>
              <a:ea typeface="Calibri"/>
              <a:cs typeface="Calibri"/>
              <a:sym typeface="Calibri"/>
            </a:endParaRPr>
          </a:p>
        </p:txBody>
      </p:sp>
      <p:sp>
        <p:nvSpPr>
          <p:cNvPr id="149" name="Google Shape;149;p18"/>
          <p:cNvSpPr/>
          <p:nvPr/>
        </p:nvSpPr>
        <p:spPr>
          <a:xfrm>
            <a:off x="490036" y="5570450"/>
            <a:ext cx="2532024" cy="1146482"/>
          </a:xfrm>
          <a:prstGeom prst="roundRect">
            <a:avLst>
              <a:gd name="adj" fmla="val 16667"/>
            </a:avLst>
          </a:prstGeom>
          <a:solidFill>
            <a:srgbClr val="D8E2F3"/>
          </a:solidFill>
          <a:ln w="28575"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6000"/>
              </a:lnSpc>
              <a:spcBef>
                <a:spcPts val="0"/>
              </a:spcBef>
              <a:spcAft>
                <a:spcPts val="0"/>
              </a:spcAft>
              <a:buNone/>
            </a:pPr>
            <a:r>
              <a:rPr lang="es-ES" sz="1800" b="0">
                <a:solidFill>
                  <a:schemeClr val="dk1"/>
                </a:solidFill>
                <a:latin typeface="Arial Narrow"/>
                <a:ea typeface="Arial Narrow"/>
                <a:cs typeface="Arial Narrow"/>
                <a:sym typeface="Arial Narrow"/>
              </a:rPr>
              <a:t>Data Collection System </a:t>
            </a:r>
            <a:endParaRPr sz="1800" b="0">
              <a:solidFill>
                <a:schemeClr val="dk1"/>
              </a:solidFill>
              <a:latin typeface="Arial Narrow"/>
              <a:ea typeface="Arial Narrow"/>
              <a:cs typeface="Arial Narrow"/>
              <a:sym typeface="Arial Narrow"/>
            </a:endParaRPr>
          </a:p>
        </p:txBody>
      </p:sp>
      <p:pic>
        <p:nvPicPr>
          <p:cNvPr id="150" name="Google Shape;150;p18" descr="The ARAGORN front-end—An FPGA based implementation of a Time-to-Digital  Converter - CERN Document Server"/>
          <p:cNvPicPr preferRelativeResize="0"/>
          <p:nvPr/>
        </p:nvPicPr>
        <p:blipFill rotWithShape="1">
          <a:blip r:embed="rId7">
            <a:alphaModFix/>
          </a:blip>
          <a:srcRect/>
          <a:stretch/>
        </p:blipFill>
        <p:spPr>
          <a:xfrm>
            <a:off x="4801482" y="1165584"/>
            <a:ext cx="2235332" cy="2031265"/>
          </a:xfrm>
          <a:prstGeom prst="rect">
            <a:avLst/>
          </a:prstGeom>
          <a:noFill/>
          <a:ln>
            <a:noFill/>
          </a:ln>
        </p:spPr>
      </p:pic>
      <p:sp>
        <p:nvSpPr>
          <p:cNvPr id="20" name="Google Shape;146;p18">
            <a:extLst>
              <a:ext uri="{FF2B5EF4-FFF2-40B4-BE49-F238E27FC236}">
                <a16:creationId xmlns:a16="http://schemas.microsoft.com/office/drawing/2014/main" id="{391567DF-DB0A-4F00-B44E-A294C3497109}"/>
              </a:ext>
            </a:extLst>
          </p:cNvPr>
          <p:cNvSpPr/>
          <p:nvPr/>
        </p:nvSpPr>
        <p:spPr>
          <a:xfrm rot="10800000">
            <a:off x="7397590" y="2143916"/>
            <a:ext cx="673803" cy="417362"/>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 name="Google Shape;146;p18">
            <a:extLst>
              <a:ext uri="{FF2B5EF4-FFF2-40B4-BE49-F238E27FC236}">
                <a16:creationId xmlns:a16="http://schemas.microsoft.com/office/drawing/2014/main" id="{851136E8-F1C6-493E-95CF-A5F355301B2C}"/>
              </a:ext>
            </a:extLst>
          </p:cNvPr>
          <p:cNvSpPr/>
          <p:nvPr/>
        </p:nvSpPr>
        <p:spPr>
          <a:xfrm rot="10800000">
            <a:off x="3158723" y="2132929"/>
            <a:ext cx="673803" cy="417362"/>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graphicFrame>
        <p:nvGraphicFramePr>
          <p:cNvPr id="155" name="Google Shape;155;p19"/>
          <p:cNvGraphicFramePr/>
          <p:nvPr>
            <p:extLst>
              <p:ext uri="{D42A27DB-BD31-4B8C-83A1-F6EECF244321}">
                <p14:modId xmlns:p14="http://schemas.microsoft.com/office/powerpoint/2010/main" val="2395693835"/>
              </p:ext>
            </p:extLst>
          </p:nvPr>
        </p:nvGraphicFramePr>
        <p:xfrm>
          <a:off x="1" y="808277"/>
          <a:ext cx="12192000" cy="5780775"/>
        </p:xfrm>
        <a:graphic>
          <a:graphicData uri="http://schemas.openxmlformats.org/drawingml/2006/table">
            <a:tbl>
              <a:tblPr firstRow="1" firstCol="1" bandRow="1">
                <a:noFill/>
                <a:tableStyleId>{542AFD4D-D627-4D46-98F0-EFF63D9791E6}</a:tableStyleId>
              </a:tblPr>
              <a:tblGrid>
                <a:gridCol w="6795250">
                  <a:extLst>
                    <a:ext uri="{9D8B030D-6E8A-4147-A177-3AD203B41FA5}">
                      <a16:colId xmlns:a16="http://schemas.microsoft.com/office/drawing/2014/main" val="20000"/>
                    </a:ext>
                  </a:extLst>
                </a:gridCol>
                <a:gridCol w="3908600">
                  <a:extLst>
                    <a:ext uri="{9D8B030D-6E8A-4147-A177-3AD203B41FA5}">
                      <a16:colId xmlns:a16="http://schemas.microsoft.com/office/drawing/2014/main" val="20001"/>
                    </a:ext>
                  </a:extLst>
                </a:gridCol>
                <a:gridCol w="1488150">
                  <a:extLst>
                    <a:ext uri="{9D8B030D-6E8A-4147-A177-3AD203B41FA5}">
                      <a16:colId xmlns:a16="http://schemas.microsoft.com/office/drawing/2014/main" val="20002"/>
                    </a:ext>
                  </a:extLst>
                </a:gridCol>
              </a:tblGrid>
              <a:tr h="358900">
                <a:tc>
                  <a:txBody>
                    <a:bodyPr/>
                    <a:lstStyle/>
                    <a:p>
                      <a:pPr marL="0" marR="0" lvl="0" indent="0" algn="ctr" rtl="0">
                        <a:lnSpc>
                          <a:spcPct val="106000"/>
                        </a:lnSpc>
                        <a:spcBef>
                          <a:spcPts val="0"/>
                        </a:spcBef>
                        <a:spcAft>
                          <a:spcPts val="0"/>
                        </a:spcAft>
                        <a:buNone/>
                      </a:pPr>
                      <a:r>
                        <a:rPr lang="es-ES" sz="2000" u="none" strike="noStrike" cap="none" dirty="0">
                          <a:solidFill>
                            <a:schemeClr val="tx1"/>
                          </a:solidFill>
                        </a:rPr>
                        <a:t>DESCRIPTION</a:t>
                      </a:r>
                      <a:endParaRPr sz="1100" u="none" strike="noStrike" cap="none" dirty="0">
                        <a:solidFill>
                          <a:schemeClr val="tx1"/>
                        </a:solidFill>
                        <a:latin typeface="Calibri"/>
                        <a:ea typeface="Calibri"/>
                        <a:cs typeface="Calibri"/>
                        <a:sym typeface="Calibri"/>
                      </a:endParaRPr>
                    </a:p>
                  </a:txBody>
                  <a:tcPr marL="49475" marR="494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6000"/>
                        </a:lnSpc>
                        <a:spcBef>
                          <a:spcPts val="0"/>
                        </a:spcBef>
                        <a:spcAft>
                          <a:spcPts val="0"/>
                        </a:spcAft>
                        <a:buNone/>
                      </a:pPr>
                      <a:r>
                        <a:rPr lang="es-ES" sz="2000" u="none" strike="noStrike" cap="none" dirty="0">
                          <a:solidFill>
                            <a:schemeClr val="tx1"/>
                          </a:solidFill>
                        </a:rPr>
                        <a:t>QUANTITIES</a:t>
                      </a:r>
                      <a:endParaRPr sz="1100" u="none" strike="noStrike" cap="none" dirty="0">
                        <a:solidFill>
                          <a:schemeClr val="tx1"/>
                        </a:solidFill>
                        <a:latin typeface="Calibri"/>
                        <a:ea typeface="Calibri"/>
                        <a:cs typeface="Calibri"/>
                        <a:sym typeface="Calibri"/>
                      </a:endParaRPr>
                    </a:p>
                  </a:txBody>
                  <a:tcPr marL="49475" marR="494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6000"/>
                        </a:lnSpc>
                        <a:spcBef>
                          <a:spcPts val="0"/>
                        </a:spcBef>
                        <a:spcAft>
                          <a:spcPts val="0"/>
                        </a:spcAft>
                        <a:buNone/>
                      </a:pPr>
                      <a:r>
                        <a:rPr lang="es-ES" sz="2000" u="none" strike="noStrike" cap="none" dirty="0">
                          <a:solidFill>
                            <a:schemeClr val="tx1"/>
                          </a:solidFill>
                        </a:rPr>
                        <a:t>COST</a:t>
                      </a:r>
                      <a:endParaRPr sz="1100" u="none" strike="noStrike" cap="none" dirty="0">
                        <a:solidFill>
                          <a:schemeClr val="tx1"/>
                        </a:solidFill>
                        <a:latin typeface="Calibri"/>
                        <a:ea typeface="Calibri"/>
                        <a:cs typeface="Calibri"/>
                        <a:sym typeface="Calibri"/>
                      </a:endParaRPr>
                    </a:p>
                  </a:txBody>
                  <a:tcPr marL="49475" marR="494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2168750">
                <a:tc>
                  <a:txBody>
                    <a:bodyPr/>
                    <a:lstStyle/>
                    <a:p>
                      <a:pPr marL="0" marR="0" lvl="0" indent="0" algn="just" rtl="0">
                        <a:lnSpc>
                          <a:spcPct val="100000"/>
                        </a:lnSpc>
                        <a:spcBef>
                          <a:spcPts val="0"/>
                        </a:spcBef>
                        <a:spcAft>
                          <a:spcPts val="0"/>
                        </a:spcAft>
                        <a:buNone/>
                      </a:pPr>
                      <a:r>
                        <a:rPr lang="es-ES" sz="1400" b="1" u="none" strike="noStrike" cap="none">
                          <a:solidFill>
                            <a:srgbClr val="FF0000"/>
                          </a:solidFill>
                          <a:latin typeface="Arial Narrow"/>
                          <a:ea typeface="Arial Narrow"/>
                          <a:cs typeface="Arial Narrow"/>
                          <a:sym typeface="Arial Narrow"/>
                        </a:rPr>
                        <a:t>Mechanics of MiniBeBe</a:t>
                      </a:r>
                      <a:endParaRPr sz="1400" b="1" u="none" strike="noStrike" cap="none">
                        <a:solidFill>
                          <a:srgbClr val="FF0000"/>
                        </a:solidFill>
                        <a:latin typeface="Arial Narrow"/>
                        <a:ea typeface="Arial Narrow"/>
                        <a:cs typeface="Arial Narrow"/>
                        <a:sym typeface="Arial Narrow"/>
                      </a:endParaRPr>
                    </a:p>
                    <a:p>
                      <a:pPr marL="0" marR="0" lvl="0" indent="0" algn="just" rtl="0">
                        <a:lnSpc>
                          <a:spcPct val="100000"/>
                        </a:lnSpc>
                        <a:spcBef>
                          <a:spcPts val="800"/>
                        </a:spcBef>
                        <a:spcAft>
                          <a:spcPts val="0"/>
                        </a:spcAft>
                        <a:buNone/>
                      </a:pPr>
                      <a:r>
                        <a:rPr lang="es-ES" sz="1400" b="0" u="none" strike="noStrike" cap="none">
                          <a:solidFill>
                            <a:srgbClr val="0C0C0C"/>
                          </a:solidFill>
                          <a:latin typeface="Arial Narrow"/>
                          <a:ea typeface="Arial Narrow"/>
                          <a:cs typeface="Arial Narrow"/>
                          <a:sym typeface="Arial Narrow"/>
                        </a:rPr>
                        <a:t>The mechanical structure of the detector takes into account geometrical space constraints by sharing part of the mechanical structure with the ITS detector. </a:t>
                      </a:r>
                      <a:endParaRPr sz="1400" b="0" u="none" strike="noStrike" cap="none">
                        <a:solidFill>
                          <a:srgbClr val="0C0C0C"/>
                        </a:solidFill>
                        <a:latin typeface="Arial Narrow"/>
                        <a:ea typeface="Arial Narrow"/>
                        <a:cs typeface="Arial Narrow"/>
                        <a:sym typeface="Arial Narrow"/>
                      </a:endParaRPr>
                    </a:p>
                    <a:p>
                      <a:pPr marL="0" marR="0" lvl="0" indent="0" algn="just" rtl="0">
                        <a:lnSpc>
                          <a:spcPct val="100000"/>
                        </a:lnSpc>
                        <a:spcBef>
                          <a:spcPts val="800"/>
                        </a:spcBef>
                        <a:spcAft>
                          <a:spcPts val="0"/>
                        </a:spcAft>
                        <a:buNone/>
                      </a:pPr>
                      <a:r>
                        <a:rPr lang="es-ES" sz="1400" b="0" u="none" strike="noStrike" cap="none">
                          <a:solidFill>
                            <a:srgbClr val="0C0C0C"/>
                          </a:solidFill>
                          <a:latin typeface="Arial Narrow"/>
                          <a:ea typeface="Arial Narrow"/>
                          <a:cs typeface="Arial Narrow"/>
                          <a:sym typeface="Arial Narrow"/>
                        </a:rPr>
                        <a:t>The design </a:t>
                      </a:r>
                      <a:r>
                        <a:rPr lang="es-ES" b="0">
                          <a:solidFill>
                            <a:srgbClr val="0C0C0C"/>
                          </a:solidFill>
                          <a:latin typeface="Arial Narrow"/>
                          <a:ea typeface="Arial Narrow"/>
                          <a:cs typeface="Arial Narrow"/>
                          <a:sym typeface="Arial Narrow"/>
                        </a:rPr>
                        <a:t>considers</a:t>
                      </a:r>
                      <a:r>
                        <a:rPr lang="es-ES" sz="1400" b="0" u="none" strike="noStrike" cap="none">
                          <a:solidFill>
                            <a:srgbClr val="0C0C0C"/>
                          </a:solidFill>
                          <a:latin typeface="Arial Narrow"/>
                          <a:ea typeface="Arial Narrow"/>
                          <a:cs typeface="Arial Narrow"/>
                          <a:sym typeface="Arial Narrow"/>
                        </a:rPr>
                        <a:t> 8 electronic modules, 4 in each half of the housing. The internal flanges, where the modules are placed, are fitted with covers to facilitate their insertion and removal. The materials used for their manufacture must not be ferromagnetic, so carbon fibre, aluminium and brass will be used.</a:t>
                      </a:r>
                      <a:endParaRPr sz="1400" b="0" u="none" strike="noStrike" cap="none">
                        <a:solidFill>
                          <a:srgbClr val="0C0C0C"/>
                        </a:solidFill>
                        <a:latin typeface="Arial Narrow"/>
                        <a:ea typeface="Arial Narrow"/>
                        <a:cs typeface="Arial Narrow"/>
                        <a:sym typeface="Arial Narrow"/>
                      </a:endParaRPr>
                    </a:p>
                    <a:p>
                      <a:pPr marL="0" marR="0" lvl="0" indent="0" algn="just" rtl="0">
                        <a:lnSpc>
                          <a:spcPct val="100000"/>
                        </a:lnSpc>
                        <a:spcBef>
                          <a:spcPts val="800"/>
                        </a:spcBef>
                        <a:spcAft>
                          <a:spcPts val="0"/>
                        </a:spcAft>
                        <a:buNone/>
                      </a:pPr>
                      <a:r>
                        <a:rPr lang="es-ES" sz="1400" b="0" u="none" strike="noStrike" cap="none">
                          <a:solidFill>
                            <a:srgbClr val="0C0C0C"/>
                          </a:solidFill>
                          <a:latin typeface="Arial Narrow"/>
                          <a:ea typeface="Arial Narrow"/>
                          <a:cs typeface="Arial Narrow"/>
                          <a:sym typeface="Arial Narrow"/>
                        </a:rPr>
                        <a:t> </a:t>
                      </a:r>
                      <a:endParaRPr sz="1400" b="0" u="none" strike="noStrike" cap="none">
                        <a:solidFill>
                          <a:srgbClr val="0C0C0C"/>
                        </a:solidFill>
                        <a:latin typeface="Arial Narrow"/>
                        <a:ea typeface="Arial Narrow"/>
                        <a:cs typeface="Arial Narrow"/>
                        <a:sym typeface="Arial Narrow"/>
                      </a:endParaRPr>
                    </a:p>
                  </a:txBody>
                  <a:tcPr marL="49475" marR="494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just" rtl="0">
                        <a:lnSpc>
                          <a:spcPct val="100000"/>
                        </a:lnSpc>
                        <a:spcBef>
                          <a:spcPts val="0"/>
                        </a:spcBef>
                        <a:spcAft>
                          <a:spcPts val="0"/>
                        </a:spcAft>
                        <a:buNone/>
                      </a:pPr>
                      <a:r>
                        <a:rPr lang="es-ES" sz="1400" b="0" u="none" strike="noStrike" cap="none">
                          <a:latin typeface="Arial Narrow"/>
                          <a:ea typeface="Arial Narrow"/>
                          <a:cs typeface="Arial Narrow"/>
                          <a:sym typeface="Arial Narrow"/>
                        </a:rPr>
                        <a:t> </a:t>
                      </a:r>
                      <a:endParaRPr sz="1400" b="0" u="none" strike="noStrike" cap="none">
                        <a:latin typeface="Arial Narrow"/>
                        <a:ea typeface="Arial Narrow"/>
                        <a:cs typeface="Arial Narrow"/>
                        <a:sym typeface="Arial Narrow"/>
                      </a:endParaRPr>
                    </a:p>
                    <a:p>
                      <a:pPr marL="0" marR="0" lvl="0" indent="0" algn="just" rtl="0">
                        <a:lnSpc>
                          <a:spcPct val="100000"/>
                        </a:lnSpc>
                        <a:spcBef>
                          <a:spcPts val="800"/>
                        </a:spcBef>
                        <a:spcAft>
                          <a:spcPts val="0"/>
                        </a:spcAft>
                        <a:buNone/>
                      </a:pPr>
                      <a:r>
                        <a:rPr lang="es-ES" sz="1400" b="0" u="none" strike="noStrike" cap="none">
                          <a:latin typeface="Arial Narrow"/>
                          <a:ea typeface="Arial Narrow"/>
                          <a:cs typeface="Arial Narrow"/>
                          <a:sym typeface="Arial Narrow"/>
                        </a:rPr>
                        <a:t>1 carbon fibre housing, 10 internal flanges + caps, 4 locking rings, 16 cable holders + pipes, 16 cooling plates 800mm long + accessories, 16 ruby spheres, 4 support flanges + accessories (similar to ITS flanges), 320 plastic scintillator holders, 16 electronic module holders, M2.5, M3 and M4 screws, plus glue.</a:t>
                      </a:r>
                      <a:endParaRPr sz="1400" b="0" u="none" strike="noStrike" cap="none">
                        <a:latin typeface="Arial Narrow"/>
                        <a:ea typeface="Arial Narrow"/>
                        <a:cs typeface="Arial Narrow"/>
                        <a:sym typeface="Arial Narrow"/>
                      </a:endParaRPr>
                    </a:p>
                  </a:txBody>
                  <a:tcPr marL="49475" marR="494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None/>
                      </a:pPr>
                      <a:r>
                        <a:rPr lang="es-ES" sz="1400" b="0" u="none" strike="noStrike" cap="none" dirty="0">
                          <a:latin typeface="Arial Narrow"/>
                          <a:ea typeface="Arial Narrow"/>
                          <a:cs typeface="Arial Narrow"/>
                          <a:sym typeface="Arial Narrow"/>
                        </a:rPr>
                        <a:t> </a:t>
                      </a:r>
                      <a:endParaRPr sz="1400" b="0" u="none" strike="noStrike" cap="none" dirty="0">
                        <a:latin typeface="Arial Narrow"/>
                        <a:ea typeface="Arial Narrow"/>
                        <a:cs typeface="Arial Narrow"/>
                        <a:sym typeface="Arial Narrow"/>
                      </a:endParaRPr>
                    </a:p>
                    <a:p>
                      <a:pPr marL="0" marR="0" lvl="0" indent="0" algn="l" rtl="0">
                        <a:lnSpc>
                          <a:spcPct val="100000"/>
                        </a:lnSpc>
                        <a:spcBef>
                          <a:spcPts val="800"/>
                        </a:spcBef>
                        <a:spcAft>
                          <a:spcPts val="0"/>
                        </a:spcAft>
                        <a:buNone/>
                      </a:pPr>
                      <a:r>
                        <a:rPr lang="es-ES" sz="1400" b="0" u="none" strike="noStrike" cap="none" dirty="0">
                          <a:latin typeface="Arial Narrow"/>
                          <a:ea typeface="Arial Narrow"/>
                          <a:cs typeface="Arial Narrow"/>
                          <a:sym typeface="Arial Narrow"/>
                        </a:rPr>
                        <a:t>In </a:t>
                      </a:r>
                      <a:r>
                        <a:rPr lang="es-ES" sz="1400" b="0" u="none" strike="noStrike" cap="none" dirty="0" err="1">
                          <a:latin typeface="Arial Narrow"/>
                          <a:ea typeface="Arial Narrow"/>
                          <a:cs typeface="Arial Narrow"/>
                          <a:sym typeface="Arial Narrow"/>
                        </a:rPr>
                        <a:t>gathering</a:t>
                      </a:r>
                      <a:r>
                        <a:rPr lang="es-ES" sz="1400" b="0" u="none" strike="noStrike" cap="none" dirty="0">
                          <a:latin typeface="Arial Narrow"/>
                          <a:ea typeface="Arial Narrow"/>
                          <a:cs typeface="Arial Narrow"/>
                          <a:sym typeface="Arial Narrow"/>
                        </a:rPr>
                        <a:t> </a:t>
                      </a:r>
                      <a:r>
                        <a:rPr lang="es-ES" sz="1400" b="0" u="none" strike="noStrike" cap="none" dirty="0" err="1">
                          <a:latin typeface="Arial Narrow"/>
                          <a:ea typeface="Arial Narrow"/>
                          <a:cs typeface="Arial Narrow"/>
                          <a:sym typeface="Arial Narrow"/>
                        </a:rPr>
                        <a:t>information</a:t>
                      </a:r>
                      <a:r>
                        <a:rPr lang="es-ES" sz="1400" b="0" u="none" strike="noStrike" cap="none" dirty="0">
                          <a:latin typeface="Arial Narrow"/>
                          <a:ea typeface="Arial Narrow"/>
                          <a:cs typeface="Arial Narrow"/>
                          <a:sym typeface="Arial Narrow"/>
                        </a:rPr>
                        <a:t>.</a:t>
                      </a:r>
                      <a:endParaRPr sz="1400" b="0" u="none" strike="noStrike" cap="none" dirty="0">
                        <a:latin typeface="Arial Narrow"/>
                        <a:ea typeface="Arial Narrow"/>
                        <a:cs typeface="Arial Narrow"/>
                        <a:sym typeface="Arial Narrow"/>
                      </a:endParaRPr>
                    </a:p>
                  </a:txBody>
                  <a:tcPr marL="49475" marR="494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1"/>
                  </a:ext>
                </a:extLst>
              </a:tr>
              <a:tr h="1532275">
                <a:tc>
                  <a:txBody>
                    <a:bodyPr/>
                    <a:lstStyle/>
                    <a:p>
                      <a:pPr marL="0" marR="0" lvl="0" indent="0" algn="l" rtl="0">
                        <a:lnSpc>
                          <a:spcPct val="100000"/>
                        </a:lnSpc>
                        <a:spcBef>
                          <a:spcPts val="0"/>
                        </a:spcBef>
                        <a:spcAft>
                          <a:spcPts val="0"/>
                        </a:spcAft>
                        <a:buNone/>
                      </a:pPr>
                      <a:r>
                        <a:rPr lang="es-ES" sz="1400" b="1" u="none" strike="noStrike" cap="none">
                          <a:solidFill>
                            <a:srgbClr val="FF0000"/>
                          </a:solidFill>
                          <a:latin typeface="Arial Narrow"/>
                          <a:ea typeface="Arial Narrow"/>
                          <a:cs typeface="Arial Narrow"/>
                          <a:sym typeface="Arial Narrow"/>
                        </a:rPr>
                        <a:t>Modules H</a:t>
                      </a:r>
                      <a:endParaRPr sz="1400" b="1" u="none" strike="noStrike" cap="none">
                        <a:solidFill>
                          <a:srgbClr val="FF0000"/>
                        </a:solidFill>
                        <a:latin typeface="Arial Narrow"/>
                        <a:ea typeface="Arial Narrow"/>
                        <a:cs typeface="Arial Narrow"/>
                        <a:sym typeface="Arial Narrow"/>
                      </a:endParaRPr>
                    </a:p>
                    <a:p>
                      <a:pPr marL="0" marR="0" lvl="0" indent="0" algn="just" rtl="0">
                        <a:lnSpc>
                          <a:spcPct val="100000"/>
                        </a:lnSpc>
                        <a:spcBef>
                          <a:spcPts val="800"/>
                        </a:spcBef>
                        <a:spcAft>
                          <a:spcPts val="0"/>
                        </a:spcAft>
                        <a:buNone/>
                      </a:pPr>
                      <a:r>
                        <a:rPr lang="es-ES" sz="1400" b="0" u="none" strike="noStrike" cap="none">
                          <a:solidFill>
                            <a:srgbClr val="0C0C0C"/>
                          </a:solidFill>
                          <a:latin typeface="Arial Narrow"/>
                          <a:ea typeface="Arial Narrow"/>
                          <a:cs typeface="Arial Narrow"/>
                          <a:sym typeface="Arial Narrow"/>
                        </a:rPr>
                        <a:t>The electronics of the detector, consist</a:t>
                      </a:r>
                      <a:r>
                        <a:rPr lang="es-ES" b="0">
                          <a:solidFill>
                            <a:srgbClr val="0C0C0C"/>
                          </a:solidFill>
                          <a:latin typeface="Arial Narrow"/>
                          <a:ea typeface="Arial Narrow"/>
                          <a:cs typeface="Arial Narrow"/>
                          <a:sym typeface="Arial Narrow"/>
                        </a:rPr>
                        <a:t>s</a:t>
                      </a:r>
                      <a:r>
                        <a:rPr lang="es-ES" sz="1400" b="0" u="none" strike="noStrike" cap="none">
                          <a:solidFill>
                            <a:srgbClr val="0C0C0C"/>
                          </a:solidFill>
                          <a:latin typeface="Arial Narrow"/>
                          <a:ea typeface="Arial Narrow"/>
                          <a:cs typeface="Arial Narrow"/>
                          <a:sym typeface="Arial Narrow"/>
                        </a:rPr>
                        <a:t> of 8 longitudinal sections arranged in an H-shape with a length of 80 cm and a height of 8 cm, each divided into four sections of 40 cm long by 8 cm high joined by 10 plastic scintillators attached to both cards through a SiPM device on each side.</a:t>
                      </a:r>
                      <a:endParaRPr sz="1400" b="0" u="none" strike="noStrike" cap="none">
                        <a:solidFill>
                          <a:srgbClr val="0C0C0C"/>
                        </a:solidFill>
                        <a:latin typeface="Arial Narrow"/>
                        <a:ea typeface="Arial Narrow"/>
                        <a:cs typeface="Arial Narrow"/>
                        <a:sym typeface="Arial Narrow"/>
                      </a:endParaRPr>
                    </a:p>
                    <a:p>
                      <a:pPr marL="0" marR="0" lvl="0" indent="0" algn="just" rtl="0">
                        <a:lnSpc>
                          <a:spcPct val="100000"/>
                        </a:lnSpc>
                        <a:spcBef>
                          <a:spcPts val="800"/>
                        </a:spcBef>
                        <a:spcAft>
                          <a:spcPts val="0"/>
                        </a:spcAft>
                        <a:buNone/>
                      </a:pPr>
                      <a:r>
                        <a:rPr lang="es-ES" sz="1400" b="0" u="none" strike="noStrike" cap="none">
                          <a:solidFill>
                            <a:srgbClr val="0C0C0C"/>
                          </a:solidFill>
                          <a:latin typeface="Arial Narrow"/>
                          <a:ea typeface="Arial Narrow"/>
                          <a:cs typeface="Arial Narrow"/>
                          <a:sym typeface="Arial Narrow"/>
                        </a:rPr>
                        <a:t> </a:t>
                      </a:r>
                      <a:endParaRPr sz="1400" b="0" u="none" strike="noStrike" cap="none">
                        <a:solidFill>
                          <a:srgbClr val="0C0C0C"/>
                        </a:solidFill>
                        <a:latin typeface="Arial Narrow"/>
                        <a:ea typeface="Arial Narrow"/>
                        <a:cs typeface="Arial Narrow"/>
                        <a:sym typeface="Arial Narrow"/>
                      </a:endParaRPr>
                    </a:p>
                  </a:txBody>
                  <a:tcPr marL="49475" marR="494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just" rtl="0">
                        <a:lnSpc>
                          <a:spcPct val="100000"/>
                        </a:lnSpc>
                        <a:spcBef>
                          <a:spcPts val="0"/>
                        </a:spcBef>
                        <a:spcAft>
                          <a:spcPts val="0"/>
                        </a:spcAft>
                        <a:buNone/>
                      </a:pPr>
                      <a:r>
                        <a:rPr lang="es-ES" sz="1400" b="0" u="none" strike="noStrike" cap="none">
                          <a:latin typeface="Arial Narrow"/>
                          <a:ea typeface="Arial Narrow"/>
                          <a:cs typeface="Arial Narrow"/>
                          <a:sym typeface="Arial Narrow"/>
                        </a:rPr>
                        <a:t> </a:t>
                      </a:r>
                      <a:endParaRPr sz="1400" b="0" u="none" strike="noStrike" cap="none">
                        <a:latin typeface="Arial Narrow"/>
                        <a:ea typeface="Arial Narrow"/>
                        <a:cs typeface="Arial Narrow"/>
                        <a:sym typeface="Arial Narrow"/>
                      </a:endParaRPr>
                    </a:p>
                    <a:p>
                      <a:pPr marL="0" marR="0" lvl="0" indent="0" algn="just" rtl="0">
                        <a:lnSpc>
                          <a:spcPct val="100000"/>
                        </a:lnSpc>
                        <a:spcBef>
                          <a:spcPts val="800"/>
                        </a:spcBef>
                        <a:spcAft>
                          <a:spcPts val="0"/>
                        </a:spcAft>
                        <a:buNone/>
                      </a:pPr>
                      <a:r>
                        <a:rPr lang="es-ES" sz="1400" b="0" u="none" strike="noStrike" cap="none">
                          <a:latin typeface="Arial Narrow"/>
                          <a:ea typeface="Arial Narrow"/>
                          <a:cs typeface="Arial Narrow"/>
                          <a:sym typeface="Arial Narrow"/>
                        </a:rPr>
                        <a:t>With a total of 32 PCBs, 320 SiPM Hamamatsu S13360-3050PE, 160 rectangular plastic scintillators of 2 by 2 cm and a height of 0.5 cm, 320 PT100 temperature sensors, 960 resistors and 640 capacitors. </a:t>
                      </a:r>
                      <a:endParaRPr sz="1400" b="0" u="none" strike="noStrike" cap="none">
                        <a:latin typeface="Arial Narrow"/>
                        <a:ea typeface="Arial Narrow"/>
                        <a:cs typeface="Arial Narrow"/>
                        <a:sym typeface="Arial Narrow"/>
                      </a:endParaRPr>
                    </a:p>
                    <a:p>
                      <a:pPr marL="0" marR="0" lvl="0" indent="0" algn="l" rtl="0">
                        <a:lnSpc>
                          <a:spcPct val="100000"/>
                        </a:lnSpc>
                        <a:spcBef>
                          <a:spcPts val="800"/>
                        </a:spcBef>
                        <a:spcAft>
                          <a:spcPts val="0"/>
                        </a:spcAft>
                        <a:buNone/>
                      </a:pPr>
                      <a:r>
                        <a:rPr lang="es-ES" sz="1400" b="0" u="none" strike="noStrike" cap="none">
                          <a:latin typeface="Arial Narrow"/>
                          <a:ea typeface="Arial Narrow"/>
                          <a:cs typeface="Arial Narrow"/>
                          <a:sym typeface="Arial Narrow"/>
                        </a:rPr>
                        <a:t> </a:t>
                      </a:r>
                      <a:endParaRPr sz="1400" b="0" u="none" strike="noStrike" cap="none">
                        <a:latin typeface="Arial Narrow"/>
                        <a:ea typeface="Arial Narrow"/>
                        <a:cs typeface="Arial Narrow"/>
                        <a:sym typeface="Arial Narrow"/>
                      </a:endParaRPr>
                    </a:p>
                  </a:txBody>
                  <a:tcPr marL="49475" marR="494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None/>
                      </a:pPr>
                      <a:r>
                        <a:rPr lang="es-ES" sz="1400" b="0" u="none" strike="noStrike" cap="none" dirty="0">
                          <a:latin typeface="Arial Narrow"/>
                          <a:ea typeface="Arial Narrow"/>
                          <a:cs typeface="Arial Narrow"/>
                          <a:sym typeface="Arial Narrow"/>
                        </a:rPr>
                        <a:t> </a:t>
                      </a:r>
                      <a:endParaRPr sz="1400" b="0" u="none" strike="noStrike" cap="none" dirty="0">
                        <a:latin typeface="Arial Narrow"/>
                        <a:ea typeface="Arial Narrow"/>
                        <a:cs typeface="Arial Narrow"/>
                        <a:sym typeface="Arial Narrow"/>
                      </a:endParaRPr>
                    </a:p>
                    <a:p>
                      <a:pPr marL="0" marR="0" lvl="0" indent="0" algn="l" defTabSz="914400" rtl="0" eaLnBrk="1" fontAlgn="auto" latinLnBrk="0" hangingPunct="1">
                        <a:lnSpc>
                          <a:spcPct val="100000"/>
                        </a:lnSpc>
                        <a:spcBef>
                          <a:spcPts val="800"/>
                        </a:spcBef>
                        <a:spcAft>
                          <a:spcPts val="0"/>
                        </a:spcAft>
                        <a:buClr>
                          <a:srgbClr val="000000"/>
                        </a:buClr>
                        <a:buSzTx/>
                        <a:buFont typeface="Arial"/>
                        <a:buNone/>
                        <a:tabLst/>
                        <a:defRPr/>
                      </a:pPr>
                      <a:r>
                        <a:rPr lang="es-ES" sz="1400" b="0" u="none" strike="noStrike" cap="none" dirty="0">
                          <a:latin typeface="Arial Narrow"/>
                          <a:ea typeface="Arial Narrow"/>
                          <a:cs typeface="Arial Narrow"/>
                          <a:sym typeface="Arial Narrow"/>
                        </a:rPr>
                        <a:t>In </a:t>
                      </a:r>
                      <a:r>
                        <a:rPr lang="es-ES" sz="1400" b="0" u="none" strike="noStrike" cap="none" dirty="0" err="1">
                          <a:latin typeface="Arial Narrow"/>
                          <a:ea typeface="Arial Narrow"/>
                          <a:cs typeface="Arial Narrow"/>
                          <a:sym typeface="Arial Narrow"/>
                        </a:rPr>
                        <a:t>gathering</a:t>
                      </a:r>
                      <a:r>
                        <a:rPr lang="es-ES" sz="1400" b="0" u="none" strike="noStrike" cap="none" dirty="0">
                          <a:latin typeface="Arial Narrow"/>
                          <a:ea typeface="Arial Narrow"/>
                          <a:cs typeface="Arial Narrow"/>
                          <a:sym typeface="Arial Narrow"/>
                        </a:rPr>
                        <a:t> </a:t>
                      </a:r>
                      <a:r>
                        <a:rPr lang="es-ES" sz="1400" b="0" u="none" strike="noStrike" cap="none" dirty="0" err="1">
                          <a:latin typeface="Arial Narrow"/>
                          <a:ea typeface="Arial Narrow"/>
                          <a:cs typeface="Arial Narrow"/>
                          <a:sym typeface="Arial Narrow"/>
                        </a:rPr>
                        <a:t>information</a:t>
                      </a:r>
                      <a:r>
                        <a:rPr lang="es-ES" sz="1400" b="0" u="none" strike="noStrike" cap="none" dirty="0">
                          <a:latin typeface="Arial Narrow"/>
                          <a:ea typeface="Arial Narrow"/>
                          <a:cs typeface="Arial Narrow"/>
                          <a:sym typeface="Arial Narrow"/>
                        </a:rPr>
                        <a:t>.</a:t>
                      </a:r>
                    </a:p>
                    <a:p>
                      <a:pPr marL="0" marR="0" lvl="0" indent="0" algn="l" rtl="0">
                        <a:lnSpc>
                          <a:spcPct val="100000"/>
                        </a:lnSpc>
                        <a:spcBef>
                          <a:spcPts val="800"/>
                        </a:spcBef>
                        <a:spcAft>
                          <a:spcPts val="0"/>
                        </a:spcAft>
                        <a:buNone/>
                      </a:pPr>
                      <a:r>
                        <a:rPr lang="es-ES" sz="1400" b="0" u="none" strike="noStrike" cap="none" dirty="0">
                          <a:latin typeface="Arial Narrow"/>
                          <a:ea typeface="Arial Narrow"/>
                          <a:cs typeface="Arial Narrow"/>
                          <a:sym typeface="Arial Narrow"/>
                        </a:rPr>
                        <a:t>.</a:t>
                      </a:r>
                      <a:endParaRPr sz="1400" b="0" u="none" strike="noStrike" cap="none" dirty="0">
                        <a:latin typeface="Arial Narrow"/>
                        <a:ea typeface="Arial Narrow"/>
                        <a:cs typeface="Arial Narrow"/>
                        <a:sym typeface="Arial Narrow"/>
                      </a:endParaRPr>
                    </a:p>
                  </a:txBody>
                  <a:tcPr marL="49475" marR="494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2"/>
                  </a:ext>
                </a:extLst>
              </a:tr>
              <a:tr h="1720850">
                <a:tc>
                  <a:txBody>
                    <a:bodyPr/>
                    <a:lstStyle/>
                    <a:p>
                      <a:pPr marL="0" marR="0" lvl="0" indent="0" algn="just" rtl="0">
                        <a:lnSpc>
                          <a:spcPct val="100000"/>
                        </a:lnSpc>
                        <a:spcBef>
                          <a:spcPts val="0"/>
                        </a:spcBef>
                        <a:spcAft>
                          <a:spcPts val="0"/>
                        </a:spcAft>
                        <a:buNone/>
                      </a:pPr>
                      <a:r>
                        <a:rPr lang="es-ES" sz="1400" b="0" u="none" strike="noStrike" cap="none">
                          <a:solidFill>
                            <a:srgbClr val="0C0C0C"/>
                          </a:solidFill>
                          <a:latin typeface="Arial Narrow"/>
                          <a:ea typeface="Arial Narrow"/>
                          <a:cs typeface="Arial Narrow"/>
                          <a:sym typeface="Arial Narrow"/>
                        </a:rPr>
                        <a:t> </a:t>
                      </a:r>
                      <a:r>
                        <a:rPr lang="es-ES" sz="1400" b="1" u="none" strike="noStrike" cap="none">
                          <a:solidFill>
                            <a:srgbClr val="FF0000"/>
                          </a:solidFill>
                          <a:latin typeface="Arial Narrow"/>
                          <a:ea typeface="Arial Narrow"/>
                          <a:cs typeface="Arial Narrow"/>
                          <a:sym typeface="Arial Narrow"/>
                        </a:rPr>
                        <a:t>H-Module Power Supplies</a:t>
                      </a:r>
                      <a:endParaRPr sz="1400" b="1" u="none" strike="noStrike" cap="none">
                        <a:solidFill>
                          <a:srgbClr val="FF0000"/>
                        </a:solidFill>
                        <a:latin typeface="Arial Narrow"/>
                        <a:ea typeface="Arial Narrow"/>
                        <a:cs typeface="Arial Narrow"/>
                        <a:sym typeface="Arial Narrow"/>
                      </a:endParaRPr>
                    </a:p>
                    <a:p>
                      <a:pPr marL="0" marR="0" lvl="0" indent="0" algn="just" rtl="0">
                        <a:lnSpc>
                          <a:spcPct val="100000"/>
                        </a:lnSpc>
                        <a:spcBef>
                          <a:spcPts val="800"/>
                        </a:spcBef>
                        <a:spcAft>
                          <a:spcPts val="0"/>
                        </a:spcAft>
                        <a:buNone/>
                      </a:pPr>
                      <a:r>
                        <a:rPr lang="es-ES" sz="1400" b="0" u="none" strike="noStrike" cap="none">
                          <a:solidFill>
                            <a:srgbClr val="0C0C0C"/>
                          </a:solidFill>
                          <a:latin typeface="Arial Narrow"/>
                          <a:ea typeface="Arial Narrow"/>
                          <a:cs typeface="Arial Narrow"/>
                          <a:sym typeface="Arial Narrow"/>
                        </a:rPr>
                        <a:t>Low noise switched-mode voltage source, 4 output channels, independently controlled output voltage 3-58V, 1mA maximum current per channel, with current, voltage and temperature measurement at the load; the source is controlled via graphical interface and/or serial terminal by UART RS-232 or RS-485 port.</a:t>
                      </a:r>
                      <a:endParaRPr/>
                    </a:p>
                    <a:p>
                      <a:pPr marL="0" marR="0" lvl="0" indent="0" algn="just" rtl="0">
                        <a:lnSpc>
                          <a:spcPct val="100000"/>
                        </a:lnSpc>
                        <a:spcBef>
                          <a:spcPts val="800"/>
                        </a:spcBef>
                        <a:spcAft>
                          <a:spcPts val="0"/>
                        </a:spcAft>
                        <a:buNone/>
                      </a:pPr>
                      <a:r>
                        <a:rPr lang="es-ES" sz="1400" b="0" u="none" strike="noStrike" cap="none">
                          <a:solidFill>
                            <a:srgbClr val="0C0C0C"/>
                          </a:solidFill>
                          <a:latin typeface="Arial Narrow"/>
                          <a:ea typeface="Arial Narrow"/>
                          <a:cs typeface="Arial Narrow"/>
                          <a:sym typeface="Arial Narrow"/>
                        </a:rPr>
                        <a:t> </a:t>
                      </a:r>
                      <a:endParaRPr sz="1400" b="0" u="none" strike="noStrike" cap="none">
                        <a:solidFill>
                          <a:srgbClr val="0C0C0C"/>
                        </a:solidFill>
                        <a:latin typeface="Arial Narrow"/>
                        <a:ea typeface="Arial Narrow"/>
                        <a:cs typeface="Arial Narrow"/>
                        <a:sym typeface="Arial Narrow"/>
                      </a:endParaRPr>
                    </a:p>
                  </a:txBody>
                  <a:tcPr marL="49475" marR="494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just" rtl="0">
                        <a:lnSpc>
                          <a:spcPct val="100000"/>
                        </a:lnSpc>
                        <a:spcBef>
                          <a:spcPts val="0"/>
                        </a:spcBef>
                        <a:spcAft>
                          <a:spcPts val="0"/>
                        </a:spcAft>
                        <a:buNone/>
                      </a:pPr>
                      <a:r>
                        <a:rPr lang="es-ES" sz="1400" b="0" u="none" strike="noStrike" cap="none">
                          <a:latin typeface="Arial Narrow"/>
                          <a:ea typeface="Arial Narrow"/>
                          <a:cs typeface="Arial Narrow"/>
                          <a:sym typeface="Arial Narrow"/>
                        </a:rPr>
                        <a:t> </a:t>
                      </a:r>
                      <a:endParaRPr sz="1400" b="0" u="none" strike="noStrike" cap="none">
                        <a:latin typeface="Arial Narrow"/>
                        <a:ea typeface="Arial Narrow"/>
                        <a:cs typeface="Arial Narrow"/>
                        <a:sym typeface="Arial Narrow"/>
                      </a:endParaRPr>
                    </a:p>
                    <a:p>
                      <a:pPr marL="0" marR="0" lvl="0" indent="0" algn="just" rtl="0">
                        <a:lnSpc>
                          <a:spcPct val="100000"/>
                        </a:lnSpc>
                        <a:spcBef>
                          <a:spcPts val="800"/>
                        </a:spcBef>
                        <a:spcAft>
                          <a:spcPts val="0"/>
                        </a:spcAft>
                        <a:buNone/>
                      </a:pPr>
                      <a:r>
                        <a:rPr lang="es-ES" sz="1400" b="0" u="none" strike="noStrike" cap="none">
                          <a:latin typeface="Arial Narrow"/>
                          <a:ea typeface="Arial Narrow"/>
                          <a:cs typeface="Arial Narrow"/>
                          <a:sym typeface="Arial Narrow"/>
                        </a:rPr>
                        <a:t>80 modules mainly built by, ATMEGA2560 microcontroller, LT3905 voltage supply, AD5696R D/A converter, REF2025 voltage references, LTC2497 A/D converter, REF200AU current source, ADG728 analogue switch.</a:t>
                      </a:r>
                      <a:endParaRPr sz="1400" b="0" u="none" strike="noStrike" cap="none">
                        <a:latin typeface="Arial Narrow"/>
                        <a:ea typeface="Arial Narrow"/>
                        <a:cs typeface="Arial Narrow"/>
                        <a:sym typeface="Arial Narrow"/>
                      </a:endParaRPr>
                    </a:p>
                    <a:p>
                      <a:pPr marL="0" marR="0" lvl="0" indent="0" algn="ctr" rtl="0">
                        <a:lnSpc>
                          <a:spcPct val="100000"/>
                        </a:lnSpc>
                        <a:spcBef>
                          <a:spcPts val="800"/>
                        </a:spcBef>
                        <a:spcAft>
                          <a:spcPts val="0"/>
                        </a:spcAft>
                        <a:buNone/>
                      </a:pPr>
                      <a:r>
                        <a:rPr lang="es-ES" u="sng">
                          <a:latin typeface="Arial Narrow"/>
                          <a:ea typeface="Arial Narrow"/>
                          <a:cs typeface="Arial Narrow"/>
                          <a:sym typeface="Arial Narrow"/>
                        </a:rPr>
                        <a:t>UNDER</a:t>
                      </a:r>
                      <a:r>
                        <a:rPr lang="es-ES" sz="1400" b="0" u="sng" strike="noStrike" cap="none">
                          <a:latin typeface="Arial Narrow"/>
                          <a:ea typeface="Arial Narrow"/>
                          <a:cs typeface="Arial Narrow"/>
                          <a:sym typeface="Arial Narrow"/>
                        </a:rPr>
                        <a:t> IMPROVEMENT</a:t>
                      </a:r>
                      <a:endParaRPr sz="1400" b="0" u="none" strike="noStrike" cap="none">
                        <a:latin typeface="Arial Narrow"/>
                        <a:ea typeface="Arial Narrow"/>
                        <a:cs typeface="Arial Narrow"/>
                        <a:sym typeface="Arial Narrow"/>
                      </a:endParaRPr>
                    </a:p>
                  </a:txBody>
                  <a:tcPr marL="49475" marR="494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None/>
                      </a:pPr>
                      <a:r>
                        <a:rPr lang="es-ES" sz="1400" b="0" u="none" strike="noStrike" cap="none" dirty="0">
                          <a:latin typeface="Arial Narrow"/>
                          <a:ea typeface="Arial Narrow"/>
                          <a:cs typeface="Arial Narrow"/>
                          <a:sym typeface="Arial Narrow"/>
                        </a:rPr>
                        <a:t> </a:t>
                      </a:r>
                      <a:endParaRPr sz="1400" b="0" u="none" strike="noStrike" cap="none" dirty="0">
                        <a:latin typeface="Arial Narrow"/>
                        <a:ea typeface="Arial Narrow"/>
                        <a:cs typeface="Arial Narrow"/>
                        <a:sym typeface="Arial Narrow"/>
                      </a:endParaRPr>
                    </a:p>
                    <a:p>
                      <a:pPr marL="0" marR="0" lvl="0" indent="0" algn="l" rtl="0">
                        <a:lnSpc>
                          <a:spcPct val="100000"/>
                        </a:lnSpc>
                        <a:spcBef>
                          <a:spcPts val="800"/>
                        </a:spcBef>
                        <a:spcAft>
                          <a:spcPts val="0"/>
                        </a:spcAft>
                        <a:buNone/>
                      </a:pPr>
                      <a:r>
                        <a:rPr lang="es-ES" dirty="0">
                          <a:latin typeface="Arial Narrow"/>
                          <a:ea typeface="Arial Narrow"/>
                          <a:cs typeface="Arial Narrow"/>
                          <a:sym typeface="Arial Narrow"/>
                        </a:rPr>
                        <a:t>$400.00 USD</a:t>
                      </a:r>
                      <a:r>
                        <a:rPr lang="es-ES" sz="1400" b="0" u="none" strike="noStrike" cap="none" dirty="0">
                          <a:latin typeface="Arial Narrow"/>
                          <a:ea typeface="Arial Narrow"/>
                          <a:cs typeface="Arial Narrow"/>
                          <a:sym typeface="Arial Narrow"/>
                        </a:rPr>
                        <a:t> </a:t>
                      </a:r>
                      <a:r>
                        <a:rPr lang="es-ES" dirty="0">
                          <a:latin typeface="Arial Narrow"/>
                          <a:ea typeface="Arial Narrow"/>
                          <a:cs typeface="Arial Narrow"/>
                          <a:sym typeface="Arial Narrow"/>
                        </a:rPr>
                        <a:t>p</a:t>
                      </a:r>
                      <a:r>
                        <a:rPr lang="es-ES" sz="1400" b="0" u="none" strike="noStrike" cap="none" dirty="0">
                          <a:latin typeface="Arial Narrow"/>
                          <a:ea typeface="Arial Narrow"/>
                          <a:cs typeface="Arial Narrow"/>
                          <a:sym typeface="Arial Narrow"/>
                        </a:rPr>
                        <a:t>er modul</a:t>
                      </a:r>
                      <a:r>
                        <a:rPr lang="es-ES" dirty="0">
                          <a:latin typeface="Arial Narrow"/>
                          <a:ea typeface="Arial Narrow"/>
                          <a:cs typeface="Arial Narrow"/>
                          <a:sym typeface="Arial Narrow"/>
                        </a:rPr>
                        <a:t>e</a:t>
                      </a:r>
                    </a:p>
                    <a:p>
                      <a:pPr marL="0" marR="0" lvl="0" indent="0" algn="l" rtl="0">
                        <a:lnSpc>
                          <a:spcPct val="100000"/>
                        </a:lnSpc>
                        <a:spcBef>
                          <a:spcPts val="800"/>
                        </a:spcBef>
                        <a:spcAft>
                          <a:spcPts val="0"/>
                        </a:spcAft>
                        <a:buNone/>
                      </a:pPr>
                      <a:endParaRPr lang="es-ES" sz="1400" b="0" u="none" strike="noStrike" cap="none" dirty="0">
                        <a:latin typeface="Arial Narrow"/>
                        <a:ea typeface="Arial Narrow"/>
                        <a:cs typeface="Arial Narrow"/>
                        <a:sym typeface="Arial Narrow"/>
                      </a:endParaRPr>
                    </a:p>
                    <a:p>
                      <a:pPr marL="0" marR="0" lvl="0" indent="0" algn="l" rtl="0">
                        <a:lnSpc>
                          <a:spcPct val="100000"/>
                        </a:lnSpc>
                        <a:spcBef>
                          <a:spcPts val="800"/>
                        </a:spcBef>
                        <a:spcAft>
                          <a:spcPts val="0"/>
                        </a:spcAft>
                        <a:buNone/>
                      </a:pPr>
                      <a:r>
                        <a:rPr lang="es-ES" sz="1400" b="0" u="none" strike="noStrike" cap="none" dirty="0">
                          <a:latin typeface="Arial Narrow"/>
                          <a:ea typeface="Arial Narrow"/>
                          <a:cs typeface="Arial Narrow"/>
                          <a:sym typeface="Arial Narrow"/>
                        </a:rPr>
                        <a:t>$32,000.00 USD</a:t>
                      </a:r>
                      <a:endParaRPr sz="1400" b="0" u="none" strike="noStrike" cap="none" dirty="0">
                        <a:latin typeface="Arial Narrow"/>
                        <a:ea typeface="Arial Narrow"/>
                        <a:cs typeface="Arial Narrow"/>
                        <a:sym typeface="Arial Narrow"/>
                      </a:endParaRPr>
                    </a:p>
                    <a:p>
                      <a:pPr marL="0" marR="0" lvl="0" indent="0" algn="l" rtl="0">
                        <a:lnSpc>
                          <a:spcPct val="100000"/>
                        </a:lnSpc>
                        <a:spcBef>
                          <a:spcPts val="800"/>
                        </a:spcBef>
                        <a:spcAft>
                          <a:spcPts val="0"/>
                        </a:spcAft>
                        <a:buNone/>
                      </a:pPr>
                      <a:r>
                        <a:rPr lang="es-ES" sz="1400" b="0" u="none" strike="noStrike" cap="none" dirty="0">
                          <a:latin typeface="Arial Narrow"/>
                          <a:ea typeface="Arial Narrow"/>
                          <a:cs typeface="Arial Narrow"/>
                          <a:sym typeface="Arial Narrow"/>
                        </a:rPr>
                        <a:t> </a:t>
                      </a:r>
                      <a:endParaRPr sz="1400" b="0" u="none" strike="noStrike" cap="none" dirty="0">
                        <a:latin typeface="Arial Narrow"/>
                        <a:ea typeface="Arial Narrow"/>
                        <a:cs typeface="Arial Narrow"/>
                        <a:sym typeface="Arial Narrow"/>
                      </a:endParaRPr>
                    </a:p>
                  </a:txBody>
                  <a:tcPr marL="49475" marR="494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3"/>
                  </a:ext>
                </a:extLst>
              </a:tr>
            </a:tbl>
          </a:graphicData>
        </a:graphic>
      </p:graphicFrame>
      <p:sp>
        <p:nvSpPr>
          <p:cNvPr id="156" name="Google Shape;156;p19"/>
          <p:cNvSpPr txBox="1"/>
          <p:nvPr/>
        </p:nvSpPr>
        <p:spPr>
          <a:xfrm>
            <a:off x="0" y="0"/>
            <a:ext cx="1219200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000" b="1">
                <a:solidFill>
                  <a:schemeClr val="dk1"/>
                </a:solidFill>
                <a:latin typeface="Arial Narrow"/>
                <a:ea typeface="Arial Narrow"/>
                <a:cs typeface="Arial Narrow"/>
                <a:sym typeface="Arial Narrow"/>
              </a:rPr>
              <a:t>MiniBeBe, Costs and Description</a:t>
            </a:r>
            <a:endParaRPr sz="2400" b="1">
              <a:solidFill>
                <a:schemeClr val="dk1"/>
              </a:solidFill>
              <a:latin typeface="Arial Narrow"/>
              <a:ea typeface="Arial Narrow"/>
              <a:cs typeface="Arial Narrow"/>
              <a:sym typeface="Arial Narrow"/>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graphicFrame>
        <p:nvGraphicFramePr>
          <p:cNvPr id="161" name="Google Shape;161;p20"/>
          <p:cNvGraphicFramePr/>
          <p:nvPr>
            <p:extLst>
              <p:ext uri="{D42A27DB-BD31-4B8C-83A1-F6EECF244321}">
                <p14:modId xmlns:p14="http://schemas.microsoft.com/office/powerpoint/2010/main" val="1936253954"/>
              </p:ext>
            </p:extLst>
          </p:nvPr>
        </p:nvGraphicFramePr>
        <p:xfrm>
          <a:off x="0" y="0"/>
          <a:ext cx="12192000" cy="6858000"/>
        </p:xfrm>
        <a:graphic>
          <a:graphicData uri="http://schemas.openxmlformats.org/drawingml/2006/table">
            <a:tbl>
              <a:tblPr firstRow="1" firstCol="1" bandRow="1">
                <a:noFill/>
                <a:tableStyleId>{542AFD4D-D627-4D46-98F0-EFF63D9791E6}</a:tableStyleId>
              </a:tblPr>
              <a:tblGrid>
                <a:gridCol w="6663175">
                  <a:extLst>
                    <a:ext uri="{9D8B030D-6E8A-4147-A177-3AD203B41FA5}">
                      <a16:colId xmlns:a16="http://schemas.microsoft.com/office/drawing/2014/main" val="20000"/>
                    </a:ext>
                  </a:extLst>
                </a:gridCol>
                <a:gridCol w="3278225">
                  <a:extLst>
                    <a:ext uri="{9D8B030D-6E8A-4147-A177-3AD203B41FA5}">
                      <a16:colId xmlns:a16="http://schemas.microsoft.com/office/drawing/2014/main" val="20001"/>
                    </a:ext>
                  </a:extLst>
                </a:gridCol>
                <a:gridCol w="2250600">
                  <a:extLst>
                    <a:ext uri="{9D8B030D-6E8A-4147-A177-3AD203B41FA5}">
                      <a16:colId xmlns:a16="http://schemas.microsoft.com/office/drawing/2014/main" val="20002"/>
                    </a:ext>
                  </a:extLst>
                </a:gridCol>
              </a:tblGrid>
              <a:tr h="1338175">
                <a:tc>
                  <a:txBody>
                    <a:bodyPr/>
                    <a:lstStyle/>
                    <a:p>
                      <a:pPr marL="0" marR="0" lvl="0" indent="0" algn="just" rtl="0">
                        <a:lnSpc>
                          <a:spcPct val="100000"/>
                        </a:lnSpc>
                        <a:spcBef>
                          <a:spcPts val="0"/>
                        </a:spcBef>
                        <a:spcAft>
                          <a:spcPts val="0"/>
                        </a:spcAft>
                        <a:buNone/>
                      </a:pPr>
                      <a:r>
                        <a:rPr lang="es-ES" sz="1600" b="0" u="none" strike="noStrike" cap="none">
                          <a:solidFill>
                            <a:schemeClr val="dk1"/>
                          </a:solidFill>
                          <a:latin typeface="Arial Narrow"/>
                          <a:ea typeface="Arial Narrow"/>
                          <a:cs typeface="Arial Narrow"/>
                          <a:sym typeface="Arial Narrow"/>
                        </a:rPr>
                        <a:t>4. Connect</a:t>
                      </a:r>
                      <a:r>
                        <a:rPr lang="es-ES" sz="1600" b="0">
                          <a:solidFill>
                            <a:schemeClr val="dk1"/>
                          </a:solidFill>
                          <a:latin typeface="Arial Narrow"/>
                          <a:ea typeface="Arial Narrow"/>
                          <a:cs typeface="Arial Narrow"/>
                          <a:sym typeface="Arial Narrow"/>
                        </a:rPr>
                        <a:t>or</a:t>
                      </a:r>
                      <a:r>
                        <a:rPr lang="es-ES" sz="1600" b="0" u="none" strike="noStrike" cap="none">
                          <a:solidFill>
                            <a:schemeClr val="dk1"/>
                          </a:solidFill>
                          <a:latin typeface="Arial Narrow"/>
                          <a:ea typeface="Arial Narrow"/>
                          <a:cs typeface="Arial Narrow"/>
                          <a:sym typeface="Arial Narrow"/>
                        </a:rPr>
                        <a:t> cables </a:t>
                      </a:r>
                      <a:r>
                        <a:rPr lang="es-ES" sz="1600" b="0">
                          <a:solidFill>
                            <a:schemeClr val="dk1"/>
                          </a:solidFill>
                          <a:latin typeface="Arial Narrow"/>
                          <a:ea typeface="Arial Narrow"/>
                          <a:cs typeface="Arial Narrow"/>
                          <a:sym typeface="Arial Narrow"/>
                        </a:rPr>
                        <a:t>from</a:t>
                      </a:r>
                      <a:r>
                        <a:rPr lang="es-ES" sz="1600" b="0" u="none" strike="noStrike" cap="none">
                          <a:solidFill>
                            <a:schemeClr val="dk1"/>
                          </a:solidFill>
                          <a:latin typeface="Arial Narrow"/>
                          <a:ea typeface="Arial Narrow"/>
                          <a:cs typeface="Arial Narrow"/>
                          <a:sym typeface="Arial Narrow"/>
                        </a:rPr>
                        <a:t> H-modules to FrontEnd electronic boards (Data and Power)</a:t>
                      </a:r>
                      <a:endParaRPr sz="1600" b="0" u="none" strike="noStrike" cap="none">
                        <a:solidFill>
                          <a:schemeClr val="dk1"/>
                        </a:solidFill>
                        <a:latin typeface="Arial Narrow"/>
                        <a:ea typeface="Arial Narrow"/>
                        <a:cs typeface="Arial Narrow"/>
                        <a:sym typeface="Arial Narrow"/>
                      </a:endParaRPr>
                    </a:p>
                    <a:p>
                      <a:pPr marL="0" marR="0" lvl="0" indent="0" algn="just" rtl="0">
                        <a:lnSpc>
                          <a:spcPct val="100000"/>
                        </a:lnSpc>
                        <a:spcBef>
                          <a:spcPts val="800"/>
                        </a:spcBef>
                        <a:spcAft>
                          <a:spcPts val="0"/>
                        </a:spcAft>
                        <a:buNone/>
                      </a:pPr>
                      <a:r>
                        <a:rPr lang="es-ES" sz="1600" b="0" u="none" strike="noStrike" cap="none">
                          <a:solidFill>
                            <a:schemeClr val="dk1"/>
                          </a:solidFill>
                          <a:latin typeface="Arial Narrow"/>
                          <a:ea typeface="Arial Narrow"/>
                          <a:cs typeface="Arial Narrow"/>
                          <a:sym typeface="Arial Narrow"/>
                        </a:rPr>
                        <a:t>SAMTEC cables of two</a:t>
                      </a:r>
                      <a:r>
                        <a:rPr lang="es-ES" sz="1600" b="0">
                          <a:solidFill>
                            <a:schemeClr val="dk1"/>
                          </a:solidFill>
                          <a:latin typeface="Arial Narrow"/>
                          <a:ea typeface="Arial Narrow"/>
                          <a:cs typeface="Arial Narrow"/>
                          <a:sym typeface="Arial Narrow"/>
                        </a:rPr>
                        <a:t> to</a:t>
                      </a:r>
                      <a:r>
                        <a:rPr lang="es-ES" sz="1600" b="0" u="none" strike="noStrike" cap="none">
                          <a:solidFill>
                            <a:schemeClr val="dk1"/>
                          </a:solidFill>
                          <a:latin typeface="Arial Narrow"/>
                          <a:ea typeface="Arial Narrow"/>
                          <a:cs typeface="Arial Narrow"/>
                          <a:sym typeface="Arial Narrow"/>
                        </a:rPr>
                        <a:t> three metres to interconnect the H modules and the FrontEnd electronics (DATA AND POWER SUPPLY).</a:t>
                      </a:r>
                      <a:endParaRPr sz="1600" b="0" u="none" strike="noStrike" cap="none">
                        <a:solidFill>
                          <a:schemeClr val="dk1"/>
                        </a:solidFill>
                        <a:latin typeface="Arial Narrow"/>
                        <a:ea typeface="Arial Narrow"/>
                        <a:cs typeface="Arial Narrow"/>
                        <a:sym typeface="Arial Narrow"/>
                      </a:endParaRPr>
                    </a:p>
                  </a:txBody>
                  <a:tcPr marL="52325" marR="5232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None/>
                      </a:pPr>
                      <a:r>
                        <a:rPr lang="es-ES" sz="1600" b="0" u="none" strike="noStrike" cap="none">
                          <a:solidFill>
                            <a:schemeClr val="dk1"/>
                          </a:solidFill>
                          <a:latin typeface="Arial Narrow"/>
                          <a:ea typeface="Arial Narrow"/>
                          <a:cs typeface="Arial Narrow"/>
                          <a:sym typeface="Arial Narrow"/>
                        </a:rPr>
                        <a:t> </a:t>
                      </a:r>
                      <a:endParaRPr sz="1600" b="0" u="none" strike="noStrike" cap="none">
                        <a:solidFill>
                          <a:schemeClr val="dk1"/>
                        </a:solidFill>
                        <a:latin typeface="Arial Narrow"/>
                        <a:ea typeface="Arial Narrow"/>
                        <a:cs typeface="Arial Narrow"/>
                        <a:sym typeface="Arial Narrow"/>
                      </a:endParaRPr>
                    </a:p>
                    <a:p>
                      <a:pPr marL="0" marR="0" lvl="0" indent="0" algn="ctr" rtl="0">
                        <a:lnSpc>
                          <a:spcPct val="100000"/>
                        </a:lnSpc>
                        <a:spcBef>
                          <a:spcPts val="800"/>
                        </a:spcBef>
                        <a:spcAft>
                          <a:spcPts val="0"/>
                        </a:spcAft>
                        <a:buNone/>
                      </a:pPr>
                      <a:r>
                        <a:rPr lang="es-ES" sz="1600" b="0" u="none" strike="noStrike" cap="none">
                          <a:solidFill>
                            <a:schemeClr val="dk1"/>
                          </a:solidFill>
                          <a:latin typeface="Arial Narrow"/>
                          <a:ea typeface="Arial Narrow"/>
                          <a:cs typeface="Arial Narrow"/>
                          <a:sym typeface="Arial Narrow"/>
                        </a:rPr>
                        <a:t>32 SAMTEC CABLES</a:t>
                      </a:r>
                      <a:endParaRPr sz="1600" b="0" u="none" strike="noStrike" cap="none">
                        <a:solidFill>
                          <a:schemeClr val="dk1"/>
                        </a:solidFill>
                        <a:latin typeface="Arial Narrow"/>
                        <a:ea typeface="Arial Narrow"/>
                        <a:cs typeface="Arial Narrow"/>
                        <a:sym typeface="Arial Narrow"/>
                      </a:endParaRPr>
                    </a:p>
                    <a:p>
                      <a:pPr marL="0" marR="0" lvl="0" indent="0" algn="ctr" rtl="0">
                        <a:lnSpc>
                          <a:spcPct val="100000"/>
                        </a:lnSpc>
                        <a:spcBef>
                          <a:spcPts val="800"/>
                        </a:spcBef>
                        <a:spcAft>
                          <a:spcPts val="0"/>
                        </a:spcAft>
                        <a:buNone/>
                      </a:pPr>
                      <a:r>
                        <a:rPr lang="es-ES" sz="1600" b="0" u="none" strike="noStrike" cap="none">
                          <a:solidFill>
                            <a:schemeClr val="dk1"/>
                          </a:solidFill>
                          <a:latin typeface="Arial Narrow"/>
                          <a:ea typeface="Arial Narrow"/>
                          <a:cs typeface="Arial Narrow"/>
                          <a:sym typeface="Arial Narrow"/>
                        </a:rPr>
                        <a:t>64 connectors</a:t>
                      </a:r>
                      <a:endParaRPr sz="1600" b="0" u="none" strike="noStrike" cap="none">
                        <a:solidFill>
                          <a:schemeClr val="dk1"/>
                        </a:solidFill>
                        <a:latin typeface="Arial Narrow"/>
                        <a:ea typeface="Arial Narrow"/>
                        <a:cs typeface="Arial Narrow"/>
                        <a:sym typeface="Arial Narrow"/>
                      </a:endParaRPr>
                    </a:p>
                    <a:p>
                      <a:pPr marL="0" marR="0" lvl="0" indent="0" algn="ctr" rtl="0">
                        <a:lnSpc>
                          <a:spcPct val="100000"/>
                        </a:lnSpc>
                        <a:spcBef>
                          <a:spcPts val="800"/>
                        </a:spcBef>
                        <a:spcAft>
                          <a:spcPts val="0"/>
                        </a:spcAft>
                        <a:buNone/>
                      </a:pPr>
                      <a:r>
                        <a:rPr lang="es-ES" sz="1600" b="0" u="none" strike="noStrike" cap="none">
                          <a:solidFill>
                            <a:schemeClr val="dk1"/>
                          </a:solidFill>
                          <a:latin typeface="Arial Narrow"/>
                          <a:ea typeface="Arial Narrow"/>
                          <a:cs typeface="Arial Narrow"/>
                          <a:sym typeface="Arial Narrow"/>
                        </a:rPr>
                        <a:t>(DATA/FOOD)</a:t>
                      </a:r>
                      <a:endParaRPr sz="1600" b="0" u="none" strike="noStrike" cap="none">
                        <a:solidFill>
                          <a:schemeClr val="dk1"/>
                        </a:solidFill>
                        <a:latin typeface="Arial Narrow"/>
                        <a:ea typeface="Arial Narrow"/>
                        <a:cs typeface="Arial Narrow"/>
                        <a:sym typeface="Arial Narrow"/>
                      </a:endParaRPr>
                    </a:p>
                  </a:txBody>
                  <a:tcPr marL="52325" marR="5232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None/>
                      </a:pPr>
                      <a:r>
                        <a:rPr lang="es-ES" sz="1600" b="0" u="none" strike="noStrike" cap="none" dirty="0">
                          <a:solidFill>
                            <a:schemeClr val="dk1"/>
                          </a:solidFill>
                          <a:latin typeface="Arial Narrow"/>
                          <a:ea typeface="Arial Narrow"/>
                          <a:cs typeface="Arial Narrow"/>
                          <a:sym typeface="Arial Narrow"/>
                        </a:rPr>
                        <a:t> </a:t>
                      </a:r>
                      <a:endParaRPr sz="1600" b="0" u="none" strike="noStrike" cap="none" dirty="0">
                        <a:solidFill>
                          <a:schemeClr val="dk1"/>
                        </a:solidFill>
                        <a:latin typeface="Arial Narrow"/>
                        <a:ea typeface="Arial Narrow"/>
                        <a:cs typeface="Arial Narrow"/>
                        <a:sym typeface="Arial Narrow"/>
                      </a:endParaRPr>
                    </a:p>
                    <a:p>
                      <a:pPr marL="0" marR="0" lvl="0" indent="0" algn="ctr" rtl="0">
                        <a:lnSpc>
                          <a:spcPct val="100000"/>
                        </a:lnSpc>
                        <a:spcBef>
                          <a:spcPts val="800"/>
                        </a:spcBef>
                        <a:spcAft>
                          <a:spcPts val="0"/>
                        </a:spcAft>
                        <a:buNone/>
                      </a:pPr>
                      <a:r>
                        <a:rPr lang="es-ES" sz="1600" b="0" u="none" strike="noStrike" cap="none" dirty="0">
                          <a:solidFill>
                            <a:schemeClr val="dk1"/>
                          </a:solidFill>
                          <a:latin typeface="Arial Narrow"/>
                          <a:ea typeface="Arial Narrow"/>
                          <a:cs typeface="Arial Narrow"/>
                          <a:sym typeface="Arial Narrow"/>
                        </a:rPr>
                        <a:t>16,520.00 USD</a:t>
                      </a:r>
                      <a:endParaRPr sz="1600" b="0" u="none" strike="noStrike" cap="none" dirty="0">
                        <a:solidFill>
                          <a:schemeClr val="dk1"/>
                        </a:solidFill>
                        <a:latin typeface="Arial Narrow"/>
                        <a:ea typeface="Arial Narrow"/>
                        <a:cs typeface="Arial Narrow"/>
                        <a:sym typeface="Arial Narrow"/>
                      </a:endParaRPr>
                    </a:p>
                  </a:txBody>
                  <a:tcPr marL="52325" marR="5232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0"/>
                  </a:ext>
                </a:extLst>
              </a:tr>
              <a:tr h="1438825">
                <a:tc>
                  <a:txBody>
                    <a:bodyPr/>
                    <a:lstStyle/>
                    <a:p>
                      <a:pPr marL="0" marR="0" lvl="0" indent="0" algn="l" rtl="0">
                        <a:lnSpc>
                          <a:spcPct val="100000"/>
                        </a:lnSpc>
                        <a:spcBef>
                          <a:spcPts val="0"/>
                        </a:spcBef>
                        <a:spcAft>
                          <a:spcPts val="0"/>
                        </a:spcAft>
                        <a:buNone/>
                      </a:pPr>
                      <a:r>
                        <a:rPr lang="es-ES" sz="1600" b="0" u="none" strike="noStrike" cap="none">
                          <a:solidFill>
                            <a:schemeClr val="dk1"/>
                          </a:solidFill>
                          <a:latin typeface="Arial Narrow"/>
                          <a:ea typeface="Arial Narrow"/>
                          <a:cs typeface="Arial Narrow"/>
                          <a:sym typeface="Arial Narrow"/>
                        </a:rPr>
                        <a:t>5. FrontEnd electronic cards</a:t>
                      </a:r>
                      <a:endParaRPr sz="1600" b="0" u="none" strike="noStrike" cap="none">
                        <a:solidFill>
                          <a:schemeClr val="dk1"/>
                        </a:solidFill>
                        <a:latin typeface="Arial Narrow"/>
                        <a:ea typeface="Arial Narrow"/>
                        <a:cs typeface="Arial Narrow"/>
                        <a:sym typeface="Arial Narrow"/>
                      </a:endParaRPr>
                    </a:p>
                    <a:p>
                      <a:pPr marL="0" marR="0" lvl="0" indent="0" algn="just" rtl="0">
                        <a:lnSpc>
                          <a:spcPct val="100000"/>
                        </a:lnSpc>
                        <a:spcBef>
                          <a:spcPts val="800"/>
                        </a:spcBef>
                        <a:spcAft>
                          <a:spcPts val="0"/>
                        </a:spcAft>
                        <a:buNone/>
                      </a:pPr>
                      <a:r>
                        <a:rPr lang="es-ES" sz="1600" b="0" u="none" strike="noStrike" cap="none">
                          <a:solidFill>
                            <a:schemeClr val="dk1"/>
                          </a:solidFill>
                          <a:latin typeface="Arial Narrow"/>
                          <a:ea typeface="Arial Narrow"/>
                          <a:cs typeface="Arial Narrow"/>
                          <a:sym typeface="Arial Narrow"/>
                        </a:rPr>
                        <a:t>Electronic circuits and devices that are about 2 to 3 metres from the H modules and their function is to receive, discriminate, condition and process the signals generated by the detector so that they can be transmitted to the CAEN FERS modules.</a:t>
                      </a:r>
                      <a:endParaRPr sz="1600" b="0" u="none" strike="noStrike" cap="none">
                        <a:solidFill>
                          <a:schemeClr val="dk1"/>
                        </a:solidFill>
                        <a:latin typeface="Arial Narrow"/>
                        <a:ea typeface="Arial Narrow"/>
                        <a:cs typeface="Arial Narrow"/>
                        <a:sym typeface="Arial Narrow"/>
                      </a:endParaRPr>
                    </a:p>
                  </a:txBody>
                  <a:tcPr marL="52325" marR="5232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None/>
                      </a:pPr>
                      <a:r>
                        <a:rPr lang="es-ES" sz="1600" b="0" u="none" strike="noStrike" cap="none">
                          <a:solidFill>
                            <a:schemeClr val="dk1"/>
                          </a:solidFill>
                          <a:latin typeface="Arial Narrow"/>
                          <a:ea typeface="Arial Narrow"/>
                          <a:cs typeface="Arial Narrow"/>
                          <a:sym typeface="Arial Narrow"/>
                        </a:rPr>
                        <a:t> </a:t>
                      </a:r>
                      <a:endParaRPr sz="1600" b="0" u="none" strike="noStrike" cap="none">
                        <a:solidFill>
                          <a:schemeClr val="dk1"/>
                        </a:solidFill>
                        <a:latin typeface="Arial Narrow"/>
                        <a:ea typeface="Arial Narrow"/>
                        <a:cs typeface="Arial Narrow"/>
                        <a:sym typeface="Arial Narrow"/>
                      </a:endParaRPr>
                    </a:p>
                    <a:p>
                      <a:pPr marL="0" marR="0" lvl="0" indent="0" algn="ctr" rtl="0">
                        <a:lnSpc>
                          <a:spcPct val="100000"/>
                        </a:lnSpc>
                        <a:spcBef>
                          <a:spcPts val="800"/>
                        </a:spcBef>
                        <a:spcAft>
                          <a:spcPts val="0"/>
                        </a:spcAft>
                        <a:buNone/>
                      </a:pPr>
                      <a:r>
                        <a:rPr lang="es-ES" sz="1600" b="0" u="sng" strike="noStrike" cap="none">
                          <a:solidFill>
                            <a:schemeClr val="dk1"/>
                          </a:solidFill>
                          <a:latin typeface="Arial Narrow"/>
                          <a:ea typeface="Arial Narrow"/>
                          <a:cs typeface="Arial Narrow"/>
                          <a:sym typeface="Arial Narrow"/>
                        </a:rPr>
                        <a:t>IN THE PROCESS OF DESIGN</a:t>
                      </a:r>
                      <a:endParaRPr sz="1600" b="0" u="none" strike="noStrike" cap="none">
                        <a:solidFill>
                          <a:schemeClr val="dk1"/>
                        </a:solidFill>
                        <a:latin typeface="Arial Narrow"/>
                        <a:ea typeface="Arial Narrow"/>
                        <a:cs typeface="Arial Narrow"/>
                        <a:sym typeface="Arial Narrow"/>
                      </a:endParaRPr>
                    </a:p>
                  </a:txBody>
                  <a:tcPr marL="52325" marR="5232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None/>
                      </a:pPr>
                      <a:r>
                        <a:rPr lang="es-ES" sz="1600" b="0" u="none" strike="noStrike" cap="none" dirty="0">
                          <a:solidFill>
                            <a:schemeClr val="dk1"/>
                          </a:solidFill>
                          <a:latin typeface="Arial Narrow"/>
                          <a:ea typeface="Arial Narrow"/>
                          <a:cs typeface="Arial Narrow"/>
                          <a:sym typeface="Arial Narrow"/>
                        </a:rPr>
                        <a:t> </a:t>
                      </a:r>
                      <a:endParaRPr sz="1600" b="0" u="none" strike="noStrike" cap="none" dirty="0">
                        <a:solidFill>
                          <a:schemeClr val="dk1"/>
                        </a:solidFill>
                        <a:latin typeface="Arial Narrow"/>
                        <a:ea typeface="Arial Narrow"/>
                        <a:cs typeface="Arial Narrow"/>
                        <a:sym typeface="Arial Narrow"/>
                      </a:endParaRPr>
                    </a:p>
                    <a:p>
                      <a:pPr marL="0" marR="0" lvl="0" indent="0" algn="l" rtl="0">
                        <a:lnSpc>
                          <a:spcPct val="100000"/>
                        </a:lnSpc>
                        <a:spcBef>
                          <a:spcPts val="800"/>
                        </a:spcBef>
                        <a:spcAft>
                          <a:spcPts val="0"/>
                        </a:spcAft>
                        <a:buNone/>
                      </a:pPr>
                      <a:r>
                        <a:rPr lang="es-ES" sz="1600" b="0" u="none" strike="noStrike" cap="none" dirty="0">
                          <a:latin typeface="Arial Narrow"/>
                          <a:ea typeface="Arial Narrow"/>
                          <a:cs typeface="Arial Narrow"/>
                          <a:sym typeface="Arial Narrow"/>
                        </a:rPr>
                        <a:t>In </a:t>
                      </a:r>
                      <a:r>
                        <a:rPr lang="es-ES" sz="1600" b="0" u="none" strike="noStrike" cap="none" dirty="0" err="1">
                          <a:latin typeface="Arial Narrow"/>
                          <a:ea typeface="Arial Narrow"/>
                          <a:cs typeface="Arial Narrow"/>
                          <a:sym typeface="Arial Narrow"/>
                        </a:rPr>
                        <a:t>gathering</a:t>
                      </a:r>
                      <a:r>
                        <a:rPr lang="es-ES" sz="1600" b="0" u="none" strike="noStrike" cap="none" dirty="0">
                          <a:latin typeface="Arial Narrow"/>
                          <a:ea typeface="Arial Narrow"/>
                          <a:cs typeface="Arial Narrow"/>
                          <a:sym typeface="Arial Narrow"/>
                        </a:rPr>
                        <a:t> </a:t>
                      </a:r>
                      <a:r>
                        <a:rPr lang="es-ES" sz="1600" b="0" u="none" strike="noStrike" cap="none" dirty="0" err="1">
                          <a:latin typeface="Arial Narrow"/>
                          <a:ea typeface="Arial Narrow"/>
                          <a:cs typeface="Arial Narrow"/>
                          <a:sym typeface="Arial Narrow"/>
                        </a:rPr>
                        <a:t>information</a:t>
                      </a:r>
                      <a:r>
                        <a:rPr lang="es-ES" sz="1600" b="0" u="none" strike="noStrike" cap="none" dirty="0">
                          <a:latin typeface="Arial Narrow"/>
                          <a:ea typeface="Arial Narrow"/>
                          <a:cs typeface="Arial Narrow"/>
                          <a:sym typeface="Arial Narrow"/>
                        </a:rPr>
                        <a:t>.</a:t>
                      </a:r>
                    </a:p>
                  </a:txBody>
                  <a:tcPr marL="52325" marR="5232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1"/>
                  </a:ext>
                </a:extLst>
              </a:tr>
              <a:tr h="967925">
                <a:tc>
                  <a:txBody>
                    <a:bodyPr/>
                    <a:lstStyle/>
                    <a:p>
                      <a:pPr marL="0" marR="0" lvl="0" indent="0" algn="l" rtl="0">
                        <a:lnSpc>
                          <a:spcPct val="100000"/>
                        </a:lnSpc>
                        <a:spcBef>
                          <a:spcPts val="0"/>
                        </a:spcBef>
                        <a:spcAft>
                          <a:spcPts val="0"/>
                        </a:spcAft>
                        <a:buNone/>
                      </a:pPr>
                      <a:r>
                        <a:rPr lang="es-ES" sz="1600" b="0" u="none" strike="noStrike" cap="none">
                          <a:solidFill>
                            <a:schemeClr val="dk1"/>
                          </a:solidFill>
                          <a:latin typeface="Arial Narrow"/>
                          <a:ea typeface="Arial Narrow"/>
                          <a:cs typeface="Arial Narrow"/>
                          <a:sym typeface="Arial Narrow"/>
                        </a:rPr>
                        <a:t>6. Connection cables between FrontEnd electronic boards and CAEN FERS Modules (data) and power supply cables </a:t>
                      </a:r>
                      <a:endParaRPr sz="1600" b="0" u="none" strike="noStrike" cap="none">
                        <a:solidFill>
                          <a:schemeClr val="dk1"/>
                        </a:solidFill>
                        <a:latin typeface="Arial Narrow"/>
                        <a:ea typeface="Arial Narrow"/>
                        <a:cs typeface="Arial Narrow"/>
                        <a:sym typeface="Arial Narrow"/>
                      </a:endParaRPr>
                    </a:p>
                    <a:p>
                      <a:pPr marL="0" marR="0" lvl="0" indent="0" algn="l" rtl="0">
                        <a:lnSpc>
                          <a:spcPct val="100000"/>
                        </a:lnSpc>
                        <a:spcBef>
                          <a:spcPts val="800"/>
                        </a:spcBef>
                        <a:spcAft>
                          <a:spcPts val="0"/>
                        </a:spcAft>
                        <a:buNone/>
                      </a:pPr>
                      <a:r>
                        <a:rPr lang="es-ES" sz="1600" b="0" u="none" strike="noStrike" cap="none">
                          <a:solidFill>
                            <a:schemeClr val="dk1"/>
                          </a:solidFill>
                          <a:latin typeface="Arial Narrow"/>
                          <a:ea typeface="Arial Narrow"/>
                          <a:cs typeface="Arial Narrow"/>
                          <a:sym typeface="Arial Narrow"/>
                        </a:rPr>
                        <a:t> </a:t>
                      </a:r>
                      <a:endParaRPr sz="1600" b="0" u="none" strike="noStrike" cap="none">
                        <a:solidFill>
                          <a:schemeClr val="dk1"/>
                        </a:solidFill>
                        <a:latin typeface="Arial Narrow"/>
                        <a:ea typeface="Arial Narrow"/>
                        <a:cs typeface="Arial Narrow"/>
                        <a:sym typeface="Arial Narrow"/>
                      </a:endParaRPr>
                    </a:p>
                  </a:txBody>
                  <a:tcPr marL="52325" marR="5232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None/>
                      </a:pPr>
                      <a:r>
                        <a:rPr lang="es-ES" sz="1600" b="0" u="none" strike="noStrike" cap="none">
                          <a:solidFill>
                            <a:schemeClr val="dk1"/>
                          </a:solidFill>
                          <a:latin typeface="Arial Narrow"/>
                          <a:ea typeface="Arial Narrow"/>
                          <a:cs typeface="Arial Narrow"/>
                          <a:sym typeface="Arial Narrow"/>
                        </a:rPr>
                        <a:t> </a:t>
                      </a:r>
                      <a:endParaRPr sz="1600" b="0" u="none" strike="noStrike" cap="none">
                        <a:solidFill>
                          <a:schemeClr val="dk1"/>
                        </a:solidFill>
                        <a:latin typeface="Arial Narrow"/>
                        <a:ea typeface="Arial Narrow"/>
                        <a:cs typeface="Arial Narrow"/>
                        <a:sym typeface="Arial Narrow"/>
                      </a:endParaRPr>
                    </a:p>
                    <a:p>
                      <a:pPr marL="0" marR="0" lvl="0" indent="0" algn="ctr" rtl="0">
                        <a:lnSpc>
                          <a:spcPct val="100000"/>
                        </a:lnSpc>
                        <a:spcBef>
                          <a:spcPts val="800"/>
                        </a:spcBef>
                        <a:spcAft>
                          <a:spcPts val="0"/>
                        </a:spcAft>
                        <a:buNone/>
                      </a:pPr>
                      <a:r>
                        <a:rPr lang="es-ES" sz="1600" b="0" u="sng" strike="noStrike" cap="none">
                          <a:solidFill>
                            <a:schemeClr val="dk1"/>
                          </a:solidFill>
                          <a:latin typeface="Arial Narrow"/>
                          <a:ea typeface="Arial Narrow"/>
                          <a:cs typeface="Arial Narrow"/>
                          <a:sym typeface="Arial Narrow"/>
                        </a:rPr>
                        <a:t>PENDING FOR FRONTEND CARD DESIGN</a:t>
                      </a:r>
                      <a:endParaRPr sz="1600" b="0" u="none" strike="noStrike" cap="none">
                        <a:solidFill>
                          <a:schemeClr val="dk1"/>
                        </a:solidFill>
                        <a:latin typeface="Arial Narrow"/>
                        <a:ea typeface="Arial Narrow"/>
                        <a:cs typeface="Arial Narrow"/>
                        <a:sym typeface="Arial Narrow"/>
                      </a:endParaRPr>
                    </a:p>
                  </a:txBody>
                  <a:tcPr marL="52325" marR="5232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None/>
                      </a:pPr>
                      <a:r>
                        <a:rPr lang="es-ES" sz="1600" b="0" u="none" strike="noStrike" cap="none" dirty="0">
                          <a:solidFill>
                            <a:schemeClr val="dk1"/>
                          </a:solidFill>
                          <a:latin typeface="Arial Narrow"/>
                          <a:ea typeface="Arial Narrow"/>
                          <a:cs typeface="Arial Narrow"/>
                          <a:sym typeface="Arial Narrow"/>
                        </a:rPr>
                        <a:t> </a:t>
                      </a:r>
                      <a:endParaRPr sz="1600" b="0" u="none" strike="noStrike" cap="none" dirty="0">
                        <a:solidFill>
                          <a:schemeClr val="dk1"/>
                        </a:solidFill>
                        <a:latin typeface="Arial Narrow"/>
                        <a:ea typeface="Arial Narrow"/>
                        <a:cs typeface="Arial Narrow"/>
                        <a:sym typeface="Arial Narrow"/>
                      </a:endParaRPr>
                    </a:p>
                    <a:p>
                      <a:pPr marL="0" marR="0" lvl="0" indent="0" algn="l" rtl="0">
                        <a:lnSpc>
                          <a:spcPct val="100000"/>
                        </a:lnSpc>
                        <a:spcBef>
                          <a:spcPts val="800"/>
                        </a:spcBef>
                        <a:spcAft>
                          <a:spcPts val="0"/>
                        </a:spcAft>
                        <a:buNone/>
                      </a:pPr>
                      <a:r>
                        <a:rPr lang="es-ES" sz="1600" b="0" u="none" strike="noStrike" cap="none" dirty="0">
                          <a:latin typeface="Arial Narrow"/>
                          <a:ea typeface="Arial Narrow"/>
                          <a:cs typeface="Arial Narrow"/>
                          <a:sym typeface="Arial Narrow"/>
                        </a:rPr>
                        <a:t>In </a:t>
                      </a:r>
                      <a:r>
                        <a:rPr lang="es-ES" sz="1600" b="0" u="none" strike="noStrike" cap="none" dirty="0" err="1">
                          <a:latin typeface="Arial Narrow"/>
                          <a:ea typeface="Arial Narrow"/>
                          <a:cs typeface="Arial Narrow"/>
                          <a:sym typeface="Arial Narrow"/>
                        </a:rPr>
                        <a:t>gathering</a:t>
                      </a:r>
                      <a:r>
                        <a:rPr lang="es-ES" sz="1600" b="0" u="none" strike="noStrike" cap="none" dirty="0">
                          <a:latin typeface="Arial Narrow"/>
                          <a:ea typeface="Arial Narrow"/>
                          <a:cs typeface="Arial Narrow"/>
                          <a:sym typeface="Arial Narrow"/>
                        </a:rPr>
                        <a:t> </a:t>
                      </a:r>
                      <a:r>
                        <a:rPr lang="es-ES" sz="1600" b="0" u="none" strike="noStrike" cap="none" dirty="0" err="1">
                          <a:latin typeface="Arial Narrow"/>
                          <a:ea typeface="Arial Narrow"/>
                          <a:cs typeface="Arial Narrow"/>
                          <a:sym typeface="Arial Narrow"/>
                        </a:rPr>
                        <a:t>information</a:t>
                      </a:r>
                      <a:r>
                        <a:rPr lang="es-ES" sz="1600" b="0" u="none" strike="noStrike" cap="none" dirty="0">
                          <a:latin typeface="Arial Narrow"/>
                          <a:ea typeface="Arial Narrow"/>
                          <a:cs typeface="Arial Narrow"/>
                          <a:sym typeface="Arial Narrow"/>
                        </a:rPr>
                        <a:t>.</a:t>
                      </a:r>
                    </a:p>
                  </a:txBody>
                  <a:tcPr marL="52325" marR="5232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2"/>
                  </a:ext>
                </a:extLst>
              </a:tr>
              <a:tr h="3113075">
                <a:tc>
                  <a:txBody>
                    <a:bodyPr/>
                    <a:lstStyle/>
                    <a:p>
                      <a:pPr marL="0" marR="0" lvl="0" indent="0" algn="l" rtl="0">
                        <a:lnSpc>
                          <a:spcPct val="100000"/>
                        </a:lnSpc>
                        <a:spcBef>
                          <a:spcPts val="0"/>
                        </a:spcBef>
                        <a:spcAft>
                          <a:spcPts val="0"/>
                        </a:spcAft>
                        <a:buNone/>
                      </a:pPr>
                      <a:r>
                        <a:rPr lang="es-ES" sz="1600" b="0" u="none" strike="noStrike" cap="none">
                          <a:solidFill>
                            <a:schemeClr val="dk1"/>
                          </a:solidFill>
                          <a:latin typeface="Arial Narrow"/>
                          <a:ea typeface="Arial Narrow"/>
                          <a:cs typeface="Arial Narrow"/>
                          <a:sym typeface="Arial Narrow"/>
                        </a:rPr>
                        <a:t>7. CAEN FERS 5200 modules</a:t>
                      </a:r>
                      <a:endParaRPr sz="1600" b="0" u="none" strike="noStrike" cap="none">
                        <a:solidFill>
                          <a:schemeClr val="dk1"/>
                        </a:solidFill>
                        <a:latin typeface="Arial Narrow"/>
                        <a:ea typeface="Arial Narrow"/>
                        <a:cs typeface="Arial Narrow"/>
                        <a:sym typeface="Arial Narrow"/>
                      </a:endParaRPr>
                    </a:p>
                    <a:p>
                      <a:pPr marL="0" marR="0" lvl="0" indent="0" algn="l" rtl="0">
                        <a:lnSpc>
                          <a:spcPct val="100000"/>
                        </a:lnSpc>
                        <a:spcBef>
                          <a:spcPts val="800"/>
                        </a:spcBef>
                        <a:spcAft>
                          <a:spcPts val="0"/>
                        </a:spcAft>
                        <a:buNone/>
                      </a:pPr>
                      <a:r>
                        <a:rPr lang="es-ES" sz="1600" b="0" u="none" strike="noStrike" cap="none">
                          <a:solidFill>
                            <a:schemeClr val="dk1"/>
                          </a:solidFill>
                          <a:latin typeface="Arial Narrow"/>
                          <a:ea typeface="Arial Narrow"/>
                          <a:cs typeface="Arial Narrow"/>
                          <a:sym typeface="Arial Narrow"/>
                        </a:rPr>
                        <a:t> </a:t>
                      </a:r>
                      <a:endParaRPr sz="1600" b="0" u="none" strike="noStrike" cap="none">
                        <a:solidFill>
                          <a:schemeClr val="dk1"/>
                        </a:solidFill>
                        <a:latin typeface="Arial Narrow"/>
                        <a:ea typeface="Arial Narrow"/>
                        <a:cs typeface="Arial Narrow"/>
                        <a:sym typeface="Arial Narrow"/>
                      </a:endParaRPr>
                    </a:p>
                    <a:p>
                      <a:pPr marL="0" marR="0" lvl="0" indent="0" algn="just" rtl="0">
                        <a:lnSpc>
                          <a:spcPct val="100000"/>
                        </a:lnSpc>
                        <a:spcBef>
                          <a:spcPts val="800"/>
                        </a:spcBef>
                        <a:spcAft>
                          <a:spcPts val="0"/>
                        </a:spcAft>
                        <a:buNone/>
                      </a:pPr>
                      <a:r>
                        <a:rPr lang="es-ES" sz="1600" b="0" u="none" strike="noStrike" cap="none">
                          <a:solidFill>
                            <a:schemeClr val="dk1"/>
                          </a:solidFill>
                          <a:latin typeface="Arial Narrow"/>
                          <a:ea typeface="Arial Narrow"/>
                          <a:cs typeface="Arial Narrow"/>
                          <a:sym typeface="Arial Narrow"/>
                        </a:rPr>
                        <a:t>Real-time data acquisition platform specifically designed to handle large numbers of readout channels, enabling tasks such as:</a:t>
                      </a:r>
                      <a:endParaRPr sz="1600" b="0" u="none" strike="noStrike" cap="none">
                        <a:solidFill>
                          <a:schemeClr val="dk1"/>
                        </a:solidFill>
                        <a:latin typeface="Arial Narrow"/>
                        <a:ea typeface="Arial Narrow"/>
                        <a:cs typeface="Arial Narrow"/>
                        <a:sym typeface="Arial Narrow"/>
                      </a:endParaRPr>
                    </a:p>
                    <a:p>
                      <a:pPr marL="0" marR="0" lvl="0" indent="0" algn="l" rtl="0">
                        <a:lnSpc>
                          <a:spcPct val="100000"/>
                        </a:lnSpc>
                        <a:spcBef>
                          <a:spcPts val="800"/>
                        </a:spcBef>
                        <a:spcAft>
                          <a:spcPts val="0"/>
                        </a:spcAft>
                        <a:buNone/>
                      </a:pPr>
                      <a:r>
                        <a:rPr lang="es-ES" sz="1600" b="0" u="none" strike="noStrike" cap="none">
                          <a:solidFill>
                            <a:schemeClr val="dk1"/>
                          </a:solidFill>
                          <a:latin typeface="Arial Narrow"/>
                          <a:ea typeface="Arial Narrow"/>
                          <a:cs typeface="Arial Narrow"/>
                          <a:sym typeface="Arial Narrow"/>
                        </a:rPr>
                        <a:t> </a:t>
                      </a:r>
                      <a:endParaRPr sz="1600" b="0" u="none" strike="noStrike" cap="none">
                        <a:solidFill>
                          <a:schemeClr val="dk1"/>
                        </a:solidFill>
                        <a:latin typeface="Arial Narrow"/>
                        <a:ea typeface="Arial Narrow"/>
                        <a:cs typeface="Arial Narrow"/>
                        <a:sym typeface="Arial Narrow"/>
                      </a:endParaRPr>
                    </a:p>
                    <a:p>
                      <a:pPr marL="342900" marR="0" lvl="0" indent="-342900" algn="l" rtl="0">
                        <a:lnSpc>
                          <a:spcPct val="100000"/>
                        </a:lnSpc>
                        <a:spcBef>
                          <a:spcPts val="800"/>
                        </a:spcBef>
                        <a:spcAft>
                          <a:spcPts val="0"/>
                        </a:spcAft>
                        <a:buClr>
                          <a:schemeClr val="dk1"/>
                        </a:buClr>
                        <a:buSzPts val="1600"/>
                        <a:buFont typeface="Noto Sans Symbols"/>
                        <a:buChar char="∙"/>
                      </a:pPr>
                      <a:r>
                        <a:rPr lang="es-ES" sz="1600" b="0" u="none" strike="noStrike" cap="none">
                          <a:solidFill>
                            <a:schemeClr val="dk1"/>
                          </a:solidFill>
                          <a:latin typeface="Arial Narrow"/>
                          <a:ea typeface="Arial Narrow"/>
                          <a:cs typeface="Arial Narrow"/>
                          <a:sym typeface="Arial Narrow"/>
                        </a:rPr>
                        <a:t>Signal filtering.</a:t>
                      </a:r>
                      <a:endParaRPr sz="1600" b="0" u="none" strike="noStrike" cap="none">
                        <a:solidFill>
                          <a:schemeClr val="dk1"/>
                        </a:solidFill>
                        <a:latin typeface="Arial Narrow"/>
                        <a:ea typeface="Arial Narrow"/>
                        <a:cs typeface="Arial Narrow"/>
                        <a:sym typeface="Arial Narrow"/>
                      </a:endParaRPr>
                    </a:p>
                    <a:p>
                      <a:pPr marL="342900" marR="0" lvl="0" indent="-342900" algn="l" rtl="0">
                        <a:lnSpc>
                          <a:spcPct val="100000"/>
                        </a:lnSpc>
                        <a:spcBef>
                          <a:spcPts val="0"/>
                        </a:spcBef>
                        <a:spcAft>
                          <a:spcPts val="0"/>
                        </a:spcAft>
                        <a:buClr>
                          <a:schemeClr val="dk1"/>
                        </a:buClr>
                        <a:buSzPts val="1600"/>
                        <a:buFont typeface="Noto Sans Symbols"/>
                        <a:buChar char="∙"/>
                      </a:pPr>
                      <a:r>
                        <a:rPr lang="es-ES" sz="1600" b="0" u="none" strike="noStrike" cap="none">
                          <a:solidFill>
                            <a:schemeClr val="dk1"/>
                          </a:solidFill>
                          <a:latin typeface="Arial Narrow"/>
                          <a:ea typeface="Arial Narrow"/>
                          <a:cs typeface="Arial Narrow"/>
                          <a:sym typeface="Arial Narrow"/>
                        </a:rPr>
                        <a:t>Feature extraction (amplitude, arrival time among others).</a:t>
                      </a:r>
                      <a:endParaRPr sz="1600" b="0" u="none" strike="noStrike" cap="none">
                        <a:solidFill>
                          <a:schemeClr val="dk1"/>
                        </a:solidFill>
                        <a:latin typeface="Arial Narrow"/>
                        <a:ea typeface="Arial Narrow"/>
                        <a:cs typeface="Arial Narrow"/>
                        <a:sym typeface="Arial Narrow"/>
                      </a:endParaRPr>
                    </a:p>
                    <a:p>
                      <a:pPr marL="342900" marR="0" lvl="0" indent="-342900" algn="l" rtl="0">
                        <a:lnSpc>
                          <a:spcPct val="100000"/>
                        </a:lnSpc>
                        <a:spcBef>
                          <a:spcPts val="0"/>
                        </a:spcBef>
                        <a:spcAft>
                          <a:spcPts val="0"/>
                        </a:spcAft>
                        <a:buClr>
                          <a:schemeClr val="dk1"/>
                        </a:buClr>
                        <a:buSzPts val="1600"/>
                        <a:buFont typeface="Noto Sans Symbols"/>
                        <a:buChar char="∙"/>
                      </a:pPr>
                      <a:r>
                        <a:rPr lang="es-ES" sz="1600" b="0" u="none" strike="noStrike" cap="none">
                          <a:solidFill>
                            <a:schemeClr val="dk1"/>
                          </a:solidFill>
                          <a:latin typeface="Arial Narrow"/>
                          <a:ea typeface="Arial Narrow"/>
                          <a:cs typeface="Arial Narrow"/>
                          <a:sym typeface="Arial Narrow"/>
                        </a:rPr>
                        <a:t>Noise reduction.</a:t>
                      </a:r>
                      <a:endParaRPr sz="1600" b="0" u="none" strike="noStrike" cap="none">
                        <a:solidFill>
                          <a:schemeClr val="dk1"/>
                        </a:solidFill>
                        <a:latin typeface="Arial Narrow"/>
                        <a:ea typeface="Arial Narrow"/>
                        <a:cs typeface="Arial Narrow"/>
                        <a:sym typeface="Arial Narrow"/>
                      </a:endParaRPr>
                    </a:p>
                    <a:p>
                      <a:pPr marL="342900" marR="0" lvl="0" indent="-342900" algn="l" rtl="0">
                        <a:lnSpc>
                          <a:spcPct val="100000"/>
                        </a:lnSpc>
                        <a:spcBef>
                          <a:spcPts val="0"/>
                        </a:spcBef>
                        <a:spcAft>
                          <a:spcPts val="0"/>
                        </a:spcAft>
                        <a:buClr>
                          <a:schemeClr val="dk1"/>
                        </a:buClr>
                        <a:buSzPts val="1600"/>
                        <a:buFont typeface="Noto Sans Symbols"/>
                        <a:buChar char="∙"/>
                      </a:pPr>
                      <a:r>
                        <a:rPr lang="es-ES" sz="1600" b="0" u="none" strike="noStrike" cap="none">
                          <a:solidFill>
                            <a:schemeClr val="dk1"/>
                          </a:solidFill>
                          <a:latin typeface="Arial Narrow"/>
                          <a:ea typeface="Arial Narrow"/>
                          <a:cs typeface="Arial Narrow"/>
                          <a:sym typeface="Arial Narrow"/>
                        </a:rPr>
                        <a:t>Discrimination and classification of events.</a:t>
                      </a:r>
                      <a:endParaRPr sz="1600" b="0" u="none" strike="noStrike" cap="none">
                        <a:solidFill>
                          <a:schemeClr val="dk1"/>
                        </a:solidFill>
                        <a:latin typeface="Arial Narrow"/>
                        <a:ea typeface="Arial Narrow"/>
                        <a:cs typeface="Arial Narrow"/>
                        <a:sym typeface="Arial Narrow"/>
                      </a:endParaRPr>
                    </a:p>
                    <a:p>
                      <a:pPr marL="342900" marR="0" lvl="0" indent="-342900" algn="l" rtl="0">
                        <a:lnSpc>
                          <a:spcPct val="100000"/>
                        </a:lnSpc>
                        <a:spcBef>
                          <a:spcPts val="0"/>
                        </a:spcBef>
                        <a:spcAft>
                          <a:spcPts val="0"/>
                        </a:spcAft>
                        <a:buClr>
                          <a:schemeClr val="dk1"/>
                        </a:buClr>
                        <a:buSzPts val="1600"/>
                        <a:buFont typeface="Noto Sans Symbols"/>
                        <a:buChar char="∙"/>
                      </a:pPr>
                      <a:r>
                        <a:rPr lang="es-ES" sz="1600" b="0" u="none" strike="noStrike" cap="none">
                          <a:solidFill>
                            <a:schemeClr val="dk1"/>
                          </a:solidFill>
                          <a:latin typeface="Arial Narrow"/>
                          <a:ea typeface="Arial Narrow"/>
                          <a:cs typeface="Arial Narrow"/>
                          <a:sym typeface="Arial Narrow"/>
                        </a:rPr>
                        <a:t>Accurate synchronisation between modules, using standards such as White Rabbit</a:t>
                      </a:r>
                      <a:endParaRPr sz="1600" b="0" u="none" strike="noStrike" cap="none">
                        <a:solidFill>
                          <a:schemeClr val="dk1"/>
                        </a:solidFill>
                        <a:latin typeface="Arial Narrow"/>
                        <a:ea typeface="Arial Narrow"/>
                        <a:cs typeface="Arial Narrow"/>
                        <a:sym typeface="Arial Narrow"/>
                      </a:endParaRPr>
                    </a:p>
                    <a:p>
                      <a:pPr marL="457200" marR="0" lvl="0" indent="0" algn="l" rtl="0">
                        <a:lnSpc>
                          <a:spcPct val="100000"/>
                        </a:lnSpc>
                        <a:spcBef>
                          <a:spcPts val="0"/>
                        </a:spcBef>
                        <a:spcAft>
                          <a:spcPts val="0"/>
                        </a:spcAft>
                        <a:buNone/>
                      </a:pPr>
                      <a:r>
                        <a:rPr lang="es-ES" sz="1600" b="0" u="none" strike="noStrike" cap="none">
                          <a:solidFill>
                            <a:schemeClr val="dk1"/>
                          </a:solidFill>
                          <a:latin typeface="Arial Narrow"/>
                          <a:ea typeface="Arial Narrow"/>
                          <a:cs typeface="Arial Narrow"/>
                          <a:sym typeface="Arial Narrow"/>
                        </a:rPr>
                        <a:t> </a:t>
                      </a:r>
                      <a:endParaRPr sz="1600" b="0" u="none" strike="noStrike" cap="none">
                        <a:solidFill>
                          <a:schemeClr val="dk1"/>
                        </a:solidFill>
                        <a:latin typeface="Arial Narrow"/>
                        <a:ea typeface="Arial Narrow"/>
                        <a:cs typeface="Arial Narrow"/>
                        <a:sym typeface="Arial Narrow"/>
                      </a:endParaRPr>
                    </a:p>
                  </a:txBody>
                  <a:tcPr marL="52325" marR="5232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None/>
                      </a:pPr>
                      <a:r>
                        <a:rPr lang="es-ES" sz="1600" b="0" u="none" strike="noStrike" cap="none">
                          <a:solidFill>
                            <a:schemeClr val="dk1"/>
                          </a:solidFill>
                          <a:latin typeface="Arial Narrow"/>
                          <a:ea typeface="Arial Narrow"/>
                          <a:cs typeface="Arial Narrow"/>
                          <a:sym typeface="Arial Narrow"/>
                        </a:rPr>
                        <a:t> </a:t>
                      </a:r>
                      <a:endParaRPr sz="1600" b="0" u="none" strike="noStrike" cap="none">
                        <a:solidFill>
                          <a:schemeClr val="dk1"/>
                        </a:solidFill>
                        <a:latin typeface="Arial Narrow"/>
                        <a:ea typeface="Arial Narrow"/>
                        <a:cs typeface="Arial Narrow"/>
                        <a:sym typeface="Arial Narrow"/>
                      </a:endParaRPr>
                    </a:p>
                    <a:p>
                      <a:pPr marL="0" marR="0" lvl="0" indent="0" algn="ctr" rtl="0">
                        <a:lnSpc>
                          <a:spcPct val="100000"/>
                        </a:lnSpc>
                        <a:spcBef>
                          <a:spcPts val="800"/>
                        </a:spcBef>
                        <a:spcAft>
                          <a:spcPts val="0"/>
                        </a:spcAft>
                        <a:buNone/>
                      </a:pPr>
                      <a:r>
                        <a:rPr lang="es-ES" sz="1600" b="0" u="none" strike="noStrike" cap="none">
                          <a:solidFill>
                            <a:schemeClr val="dk1"/>
                          </a:solidFill>
                          <a:latin typeface="Arial Narrow"/>
                          <a:ea typeface="Arial Narrow"/>
                          <a:cs typeface="Arial Narrow"/>
                          <a:sym typeface="Arial Narrow"/>
                        </a:rPr>
                        <a:t>Due to the mechanic</a:t>
                      </a:r>
                      <a:r>
                        <a:rPr lang="es-ES" sz="1600">
                          <a:latin typeface="Arial Narrow"/>
                          <a:ea typeface="Arial Narrow"/>
                          <a:cs typeface="Arial Narrow"/>
                          <a:sym typeface="Arial Narrow"/>
                        </a:rPr>
                        <a:t>al structure</a:t>
                      </a:r>
                      <a:r>
                        <a:rPr lang="es-ES" sz="1600" b="0" u="none" strike="noStrike" cap="none">
                          <a:solidFill>
                            <a:schemeClr val="dk1"/>
                          </a:solidFill>
                          <a:latin typeface="Arial Narrow"/>
                          <a:ea typeface="Arial Narrow"/>
                          <a:cs typeface="Arial Narrow"/>
                          <a:sym typeface="Arial Narrow"/>
                        </a:rPr>
                        <a:t> of the detector, they are required:</a:t>
                      </a:r>
                      <a:endParaRPr sz="1600" b="0" u="none" strike="noStrike" cap="none">
                        <a:solidFill>
                          <a:schemeClr val="dk1"/>
                        </a:solidFill>
                        <a:latin typeface="Arial Narrow"/>
                        <a:ea typeface="Arial Narrow"/>
                        <a:cs typeface="Arial Narrow"/>
                        <a:sym typeface="Arial Narrow"/>
                      </a:endParaRPr>
                    </a:p>
                    <a:p>
                      <a:pPr marL="0" marR="0" lvl="0" indent="0" algn="ctr" rtl="0">
                        <a:lnSpc>
                          <a:spcPct val="100000"/>
                        </a:lnSpc>
                        <a:spcBef>
                          <a:spcPts val="800"/>
                        </a:spcBef>
                        <a:spcAft>
                          <a:spcPts val="0"/>
                        </a:spcAft>
                        <a:buNone/>
                      </a:pPr>
                      <a:r>
                        <a:rPr lang="es-ES" sz="1600" b="0" u="none" strike="noStrike" cap="none">
                          <a:solidFill>
                            <a:schemeClr val="dk1"/>
                          </a:solidFill>
                          <a:latin typeface="Arial Narrow"/>
                          <a:ea typeface="Arial Narrow"/>
                          <a:cs typeface="Arial Narrow"/>
                          <a:sym typeface="Arial Narrow"/>
                        </a:rPr>
                        <a:t> </a:t>
                      </a:r>
                      <a:endParaRPr sz="1600" b="0" u="none" strike="noStrike" cap="none">
                        <a:solidFill>
                          <a:schemeClr val="dk1"/>
                        </a:solidFill>
                        <a:latin typeface="Arial Narrow"/>
                        <a:ea typeface="Arial Narrow"/>
                        <a:cs typeface="Arial Narrow"/>
                        <a:sym typeface="Arial Narrow"/>
                      </a:endParaRPr>
                    </a:p>
                    <a:p>
                      <a:pPr marL="0" marR="0" lvl="0" indent="0" algn="ctr" rtl="0">
                        <a:lnSpc>
                          <a:spcPct val="100000"/>
                        </a:lnSpc>
                        <a:spcBef>
                          <a:spcPts val="800"/>
                        </a:spcBef>
                        <a:spcAft>
                          <a:spcPts val="0"/>
                        </a:spcAft>
                        <a:buNone/>
                      </a:pPr>
                      <a:r>
                        <a:rPr lang="es-ES" sz="1600" b="0" u="none" strike="noStrike" cap="none">
                          <a:solidFill>
                            <a:schemeClr val="dk1"/>
                          </a:solidFill>
                          <a:latin typeface="Arial Narrow"/>
                          <a:ea typeface="Arial Narrow"/>
                          <a:cs typeface="Arial Narrow"/>
                          <a:sym typeface="Arial Narrow"/>
                        </a:rPr>
                        <a:t>2 modules of 128 channels </a:t>
                      </a:r>
                      <a:endParaRPr sz="1600" b="0" u="none" strike="noStrike" cap="none">
                        <a:solidFill>
                          <a:schemeClr val="dk1"/>
                        </a:solidFill>
                        <a:latin typeface="Arial Narrow"/>
                        <a:ea typeface="Arial Narrow"/>
                        <a:cs typeface="Arial Narrow"/>
                        <a:sym typeface="Arial Narrow"/>
                      </a:endParaRPr>
                    </a:p>
                    <a:p>
                      <a:pPr marL="0" marR="0" lvl="0" indent="0" algn="ctr" rtl="0">
                        <a:lnSpc>
                          <a:spcPct val="100000"/>
                        </a:lnSpc>
                        <a:spcBef>
                          <a:spcPts val="800"/>
                        </a:spcBef>
                        <a:spcAft>
                          <a:spcPts val="0"/>
                        </a:spcAft>
                        <a:buNone/>
                      </a:pPr>
                      <a:r>
                        <a:rPr lang="es-ES" sz="1600" b="0" u="none" strike="noStrike" cap="none">
                          <a:solidFill>
                            <a:schemeClr val="dk1"/>
                          </a:solidFill>
                          <a:latin typeface="Arial Narrow"/>
                          <a:ea typeface="Arial Narrow"/>
                          <a:cs typeface="Arial Narrow"/>
                          <a:sym typeface="Arial Narrow"/>
                        </a:rPr>
                        <a:t>2 modules of 64 channels </a:t>
                      </a:r>
                      <a:endParaRPr sz="1600" b="0" u="none" strike="noStrike" cap="none">
                        <a:solidFill>
                          <a:schemeClr val="dk1"/>
                        </a:solidFill>
                        <a:latin typeface="Arial Narrow"/>
                        <a:ea typeface="Arial Narrow"/>
                        <a:cs typeface="Arial Narrow"/>
                        <a:sym typeface="Arial Narrow"/>
                      </a:endParaRPr>
                    </a:p>
                    <a:p>
                      <a:pPr marL="0" marR="0" lvl="0" indent="0" algn="ctr" rtl="0">
                        <a:lnSpc>
                          <a:spcPct val="100000"/>
                        </a:lnSpc>
                        <a:spcBef>
                          <a:spcPts val="800"/>
                        </a:spcBef>
                        <a:spcAft>
                          <a:spcPts val="0"/>
                        </a:spcAft>
                        <a:buNone/>
                      </a:pPr>
                      <a:r>
                        <a:rPr lang="es-ES" sz="1600" b="0" u="none" strike="noStrike" cap="none">
                          <a:solidFill>
                            <a:schemeClr val="dk1"/>
                          </a:solidFill>
                          <a:latin typeface="Arial Narrow"/>
                          <a:ea typeface="Arial Narrow"/>
                          <a:cs typeface="Arial Narrow"/>
                          <a:sym typeface="Arial Narrow"/>
                        </a:rPr>
                        <a:t>Fibre optic interconnecting cables.</a:t>
                      </a:r>
                      <a:endParaRPr sz="1600" b="0" u="none" strike="noStrike" cap="none">
                        <a:solidFill>
                          <a:schemeClr val="dk1"/>
                        </a:solidFill>
                        <a:latin typeface="Arial Narrow"/>
                        <a:ea typeface="Arial Narrow"/>
                        <a:cs typeface="Arial Narrow"/>
                        <a:sym typeface="Arial Narrow"/>
                      </a:endParaRPr>
                    </a:p>
                  </a:txBody>
                  <a:tcPr marL="52325" marR="5232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None/>
                      </a:pPr>
                      <a:r>
                        <a:rPr lang="es-ES" sz="1600" b="0" u="none" strike="noStrike" cap="none" dirty="0">
                          <a:solidFill>
                            <a:schemeClr val="dk1"/>
                          </a:solidFill>
                          <a:latin typeface="Arial Narrow"/>
                          <a:ea typeface="Arial Narrow"/>
                          <a:cs typeface="Arial Narrow"/>
                          <a:sym typeface="Arial Narrow"/>
                        </a:rPr>
                        <a:t> </a:t>
                      </a:r>
                      <a:endParaRPr sz="1600" b="0" u="none" strike="noStrike" cap="none" dirty="0">
                        <a:solidFill>
                          <a:schemeClr val="dk1"/>
                        </a:solidFill>
                        <a:latin typeface="Arial Narrow"/>
                        <a:ea typeface="Arial Narrow"/>
                        <a:cs typeface="Arial Narrow"/>
                        <a:sym typeface="Arial Narrow"/>
                      </a:endParaRPr>
                    </a:p>
                    <a:p>
                      <a:pPr marL="0" marR="0" lvl="0" indent="0" algn="ctr" rtl="0">
                        <a:lnSpc>
                          <a:spcPct val="100000"/>
                        </a:lnSpc>
                        <a:spcBef>
                          <a:spcPts val="800"/>
                        </a:spcBef>
                        <a:spcAft>
                          <a:spcPts val="0"/>
                        </a:spcAft>
                        <a:buNone/>
                      </a:pPr>
                      <a:r>
                        <a:rPr lang="es-ES" sz="1600" b="0" u="none" strike="noStrike" cap="none" dirty="0">
                          <a:solidFill>
                            <a:schemeClr val="dk1"/>
                          </a:solidFill>
                          <a:latin typeface="Arial Narrow"/>
                          <a:ea typeface="Arial Narrow"/>
                          <a:cs typeface="Arial Narrow"/>
                          <a:sym typeface="Arial Narrow"/>
                        </a:rPr>
                        <a:t>$41,000.00 Euros</a:t>
                      </a:r>
                      <a:endParaRPr sz="1600" b="0" u="none" strike="noStrike" cap="none" dirty="0">
                        <a:solidFill>
                          <a:schemeClr val="dk1"/>
                        </a:solidFill>
                        <a:latin typeface="Arial Narrow"/>
                        <a:ea typeface="Arial Narrow"/>
                        <a:cs typeface="Arial Narrow"/>
                        <a:sym typeface="Arial Narrow"/>
                      </a:endParaRPr>
                    </a:p>
                    <a:p>
                      <a:pPr marL="0" marR="0" lvl="0" indent="0" algn="ctr" rtl="0">
                        <a:lnSpc>
                          <a:spcPct val="100000"/>
                        </a:lnSpc>
                        <a:spcBef>
                          <a:spcPts val="800"/>
                        </a:spcBef>
                        <a:spcAft>
                          <a:spcPts val="0"/>
                        </a:spcAft>
                        <a:buNone/>
                      </a:pPr>
                      <a:r>
                        <a:rPr lang="es-ES" sz="1600" b="0" u="none" strike="noStrike" cap="none" dirty="0">
                          <a:solidFill>
                            <a:schemeClr val="dk1"/>
                          </a:solidFill>
                          <a:latin typeface="Arial Narrow"/>
                          <a:ea typeface="Arial Narrow"/>
                          <a:cs typeface="Arial Narrow"/>
                          <a:sym typeface="Arial Narrow"/>
                        </a:rPr>
                        <a:t> </a:t>
                      </a:r>
                      <a:endParaRPr sz="1600" b="0" u="none" strike="noStrike" cap="none" dirty="0">
                        <a:solidFill>
                          <a:schemeClr val="dk1"/>
                        </a:solidFill>
                        <a:latin typeface="Arial Narrow"/>
                        <a:ea typeface="Arial Narrow"/>
                        <a:cs typeface="Arial Narrow"/>
                        <a:sym typeface="Arial Narrow"/>
                      </a:endParaRPr>
                    </a:p>
                  </a:txBody>
                  <a:tcPr marL="52325" marR="5232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graphicFrame>
        <p:nvGraphicFramePr>
          <p:cNvPr id="166" name="Google Shape;166;p21"/>
          <p:cNvGraphicFramePr/>
          <p:nvPr>
            <p:extLst>
              <p:ext uri="{D42A27DB-BD31-4B8C-83A1-F6EECF244321}">
                <p14:modId xmlns:p14="http://schemas.microsoft.com/office/powerpoint/2010/main" val="586849078"/>
              </p:ext>
            </p:extLst>
          </p:nvPr>
        </p:nvGraphicFramePr>
        <p:xfrm>
          <a:off x="753035" y="791495"/>
          <a:ext cx="10838350" cy="4991608"/>
        </p:xfrm>
        <a:graphic>
          <a:graphicData uri="http://schemas.openxmlformats.org/drawingml/2006/table">
            <a:tbl>
              <a:tblPr firstRow="1" firstCol="1" bandRow="1">
                <a:noFill/>
                <a:tableStyleId>{542AFD4D-D627-4D46-98F0-EFF63D9791E6}</a:tableStyleId>
              </a:tblPr>
              <a:tblGrid>
                <a:gridCol w="5923375">
                  <a:extLst>
                    <a:ext uri="{9D8B030D-6E8A-4147-A177-3AD203B41FA5}">
                      <a16:colId xmlns:a16="http://schemas.microsoft.com/office/drawing/2014/main" val="20000"/>
                    </a:ext>
                  </a:extLst>
                </a:gridCol>
                <a:gridCol w="2914250">
                  <a:extLst>
                    <a:ext uri="{9D8B030D-6E8A-4147-A177-3AD203B41FA5}">
                      <a16:colId xmlns:a16="http://schemas.microsoft.com/office/drawing/2014/main" val="20001"/>
                    </a:ext>
                  </a:extLst>
                </a:gridCol>
                <a:gridCol w="2000725">
                  <a:extLst>
                    <a:ext uri="{9D8B030D-6E8A-4147-A177-3AD203B41FA5}">
                      <a16:colId xmlns:a16="http://schemas.microsoft.com/office/drawing/2014/main" val="20002"/>
                    </a:ext>
                  </a:extLst>
                </a:gridCol>
              </a:tblGrid>
              <a:tr h="203200">
                <a:tc>
                  <a:txBody>
                    <a:bodyPr/>
                    <a:lstStyle/>
                    <a:p>
                      <a:pPr marL="0" marR="0" lvl="0" indent="0" algn="l" rtl="0">
                        <a:lnSpc>
                          <a:spcPct val="106000"/>
                        </a:lnSpc>
                        <a:spcBef>
                          <a:spcPts val="0"/>
                        </a:spcBef>
                        <a:spcAft>
                          <a:spcPts val="0"/>
                        </a:spcAft>
                        <a:buNone/>
                      </a:pPr>
                      <a:r>
                        <a:rPr lang="es-ES" sz="1600" b="0" u="none" strike="noStrike" cap="none">
                          <a:solidFill>
                            <a:schemeClr val="dk1"/>
                          </a:solidFill>
                          <a:latin typeface="Arial Narrow"/>
                          <a:ea typeface="Arial Narrow"/>
                          <a:cs typeface="Arial Narrow"/>
                          <a:sym typeface="Arial Narrow"/>
                        </a:rPr>
                        <a:t>8. CAEN Collector Module</a:t>
                      </a:r>
                      <a:endParaRPr sz="1600" b="0" u="none" strike="noStrike" cap="none">
                        <a:solidFill>
                          <a:schemeClr val="dk1"/>
                        </a:solidFill>
                        <a:latin typeface="Arial Narrow"/>
                        <a:ea typeface="Arial Narrow"/>
                        <a:cs typeface="Arial Narrow"/>
                        <a:sym typeface="Arial Narrow"/>
                      </a:endParaRPr>
                    </a:p>
                    <a:p>
                      <a:pPr marL="0" marR="0" lvl="0" indent="0" algn="l" rtl="0">
                        <a:lnSpc>
                          <a:spcPct val="106000"/>
                        </a:lnSpc>
                        <a:spcBef>
                          <a:spcPts val="800"/>
                        </a:spcBef>
                        <a:spcAft>
                          <a:spcPts val="0"/>
                        </a:spcAft>
                        <a:buNone/>
                      </a:pPr>
                      <a:r>
                        <a:rPr lang="es-ES" sz="1600" b="0" u="none" strike="noStrike" cap="none">
                          <a:solidFill>
                            <a:schemeClr val="dk1"/>
                          </a:solidFill>
                          <a:latin typeface="Arial Narrow"/>
                          <a:ea typeface="Arial Narrow"/>
                          <a:cs typeface="Arial Narrow"/>
                          <a:sym typeface="Arial Narrow"/>
                        </a:rPr>
                        <a:t> </a:t>
                      </a:r>
                      <a:endParaRPr sz="1600" b="0" u="none" strike="noStrike" cap="none">
                        <a:solidFill>
                          <a:schemeClr val="dk1"/>
                        </a:solidFill>
                        <a:latin typeface="Arial Narrow"/>
                        <a:ea typeface="Arial Narrow"/>
                        <a:cs typeface="Arial Narrow"/>
                        <a:sym typeface="Arial Narrow"/>
                      </a:endParaRPr>
                    </a:p>
                    <a:p>
                      <a:pPr marL="0" marR="0" lvl="0" indent="0" algn="just" rtl="0">
                        <a:lnSpc>
                          <a:spcPct val="106000"/>
                        </a:lnSpc>
                        <a:spcBef>
                          <a:spcPts val="800"/>
                        </a:spcBef>
                        <a:spcAft>
                          <a:spcPts val="0"/>
                        </a:spcAft>
                        <a:buNone/>
                      </a:pPr>
                      <a:r>
                        <a:rPr lang="es-ES" sz="1600" b="0" u="none" strike="noStrike" cap="none">
                          <a:solidFill>
                            <a:schemeClr val="dk1"/>
                          </a:solidFill>
                          <a:latin typeface="Arial Narrow"/>
                          <a:ea typeface="Arial Narrow"/>
                          <a:cs typeface="Arial Narrow"/>
                          <a:sym typeface="Arial Narrow"/>
                        </a:rPr>
                        <a:t>Distribution and communication interface between the different FERS modules and the main data acquisition system. It acts as a "hub" that consolidates the output of all modules into a single interface or communication channel, ensures time synchronisation with White Rabbit timing standards using fast interfaces such as Ethernet or USB.</a:t>
                      </a:r>
                      <a:endParaRPr sz="1600" b="0" u="none" strike="noStrike" cap="none">
                        <a:solidFill>
                          <a:schemeClr val="dk1"/>
                        </a:solidFill>
                        <a:latin typeface="Arial Narrow"/>
                        <a:ea typeface="Arial Narrow"/>
                        <a:cs typeface="Arial Narrow"/>
                        <a:sym typeface="Arial Narrow"/>
                      </a:endParaRPr>
                    </a:p>
                    <a:p>
                      <a:pPr marL="0" marR="0" lvl="0" indent="0" algn="l" rtl="0">
                        <a:lnSpc>
                          <a:spcPct val="106000"/>
                        </a:lnSpc>
                        <a:spcBef>
                          <a:spcPts val="800"/>
                        </a:spcBef>
                        <a:spcAft>
                          <a:spcPts val="0"/>
                        </a:spcAft>
                        <a:buNone/>
                      </a:pPr>
                      <a:r>
                        <a:rPr lang="es-ES" sz="1600" b="0" u="none" strike="noStrike" cap="none">
                          <a:solidFill>
                            <a:schemeClr val="dk1"/>
                          </a:solidFill>
                          <a:latin typeface="Arial Narrow"/>
                          <a:ea typeface="Arial Narrow"/>
                          <a:cs typeface="Arial Narrow"/>
                          <a:sym typeface="Arial Narrow"/>
                        </a:rPr>
                        <a:t> </a:t>
                      </a:r>
                      <a:endParaRPr sz="1600" b="0" u="none" strike="noStrike" cap="none">
                        <a:solidFill>
                          <a:schemeClr val="dk1"/>
                        </a:solidFill>
                        <a:latin typeface="Arial Narrow"/>
                        <a:ea typeface="Arial Narrow"/>
                        <a:cs typeface="Arial Narrow"/>
                        <a:sym typeface="Arial Narrow"/>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lnSpc>
                          <a:spcPct val="106000"/>
                        </a:lnSpc>
                        <a:spcBef>
                          <a:spcPts val="0"/>
                        </a:spcBef>
                        <a:spcAft>
                          <a:spcPts val="0"/>
                        </a:spcAft>
                        <a:buNone/>
                      </a:pPr>
                      <a:r>
                        <a:rPr lang="es-ES" sz="1600" b="0" u="none" strike="noStrike" cap="none">
                          <a:solidFill>
                            <a:schemeClr val="dk1"/>
                          </a:solidFill>
                          <a:latin typeface="Arial Narrow"/>
                          <a:ea typeface="Arial Narrow"/>
                          <a:cs typeface="Arial Narrow"/>
                          <a:sym typeface="Arial Narrow"/>
                        </a:rPr>
                        <a:t> </a:t>
                      </a:r>
                      <a:endParaRPr sz="1600" b="0" u="none" strike="noStrike" cap="none">
                        <a:solidFill>
                          <a:schemeClr val="dk1"/>
                        </a:solidFill>
                        <a:latin typeface="Arial Narrow"/>
                        <a:ea typeface="Arial Narrow"/>
                        <a:cs typeface="Arial Narrow"/>
                        <a:sym typeface="Arial Narrow"/>
                      </a:endParaRPr>
                    </a:p>
                    <a:p>
                      <a:pPr marL="0" marR="0" lvl="0" indent="0" algn="l" rtl="0">
                        <a:lnSpc>
                          <a:spcPct val="106000"/>
                        </a:lnSpc>
                        <a:spcBef>
                          <a:spcPts val="800"/>
                        </a:spcBef>
                        <a:spcAft>
                          <a:spcPts val="0"/>
                        </a:spcAft>
                        <a:buNone/>
                      </a:pPr>
                      <a:r>
                        <a:rPr lang="es-ES" sz="1600" b="0" u="none" strike="noStrike" cap="none">
                          <a:solidFill>
                            <a:schemeClr val="dk1"/>
                          </a:solidFill>
                          <a:latin typeface="Arial Narrow"/>
                          <a:ea typeface="Arial Narrow"/>
                          <a:cs typeface="Arial Narrow"/>
                          <a:sym typeface="Arial Narrow"/>
                        </a:rPr>
                        <a:t>DT5215 Collector Board for FERS-5200</a:t>
                      </a:r>
                      <a:endParaRPr sz="1600" b="0" u="none" strike="noStrike" cap="none">
                        <a:solidFill>
                          <a:schemeClr val="dk1"/>
                        </a:solidFill>
                        <a:latin typeface="Arial Narrow"/>
                        <a:ea typeface="Arial Narrow"/>
                        <a:cs typeface="Arial Narrow"/>
                        <a:sym typeface="Arial Narrow"/>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lnSpc>
                          <a:spcPct val="106000"/>
                        </a:lnSpc>
                        <a:spcBef>
                          <a:spcPts val="0"/>
                        </a:spcBef>
                        <a:spcAft>
                          <a:spcPts val="0"/>
                        </a:spcAft>
                        <a:buNone/>
                      </a:pPr>
                      <a:r>
                        <a:rPr lang="es-ES" sz="1600" b="0" u="none" strike="noStrike" cap="none" dirty="0">
                          <a:solidFill>
                            <a:schemeClr val="dk1"/>
                          </a:solidFill>
                          <a:latin typeface="Arial Narrow"/>
                          <a:ea typeface="Arial Narrow"/>
                          <a:cs typeface="Arial Narrow"/>
                          <a:sym typeface="Arial Narrow"/>
                        </a:rPr>
                        <a:t> </a:t>
                      </a:r>
                      <a:endParaRPr sz="1600" b="0" u="none" strike="noStrike" cap="none" dirty="0">
                        <a:solidFill>
                          <a:schemeClr val="dk1"/>
                        </a:solidFill>
                        <a:latin typeface="Arial Narrow"/>
                        <a:ea typeface="Arial Narrow"/>
                        <a:cs typeface="Arial Narrow"/>
                        <a:sym typeface="Arial Narrow"/>
                      </a:endParaRPr>
                    </a:p>
                    <a:p>
                      <a:pPr marL="0" marR="0" lvl="0" indent="0" algn="l" rtl="0">
                        <a:lnSpc>
                          <a:spcPct val="106000"/>
                        </a:lnSpc>
                        <a:spcBef>
                          <a:spcPts val="800"/>
                        </a:spcBef>
                        <a:spcAft>
                          <a:spcPts val="0"/>
                        </a:spcAft>
                        <a:buNone/>
                      </a:pPr>
                      <a:r>
                        <a:rPr lang="es-ES" sz="1600" b="0" u="none" strike="noStrike" cap="none" dirty="0">
                          <a:solidFill>
                            <a:schemeClr val="dk1"/>
                          </a:solidFill>
                          <a:latin typeface="Arial Narrow"/>
                          <a:ea typeface="Arial Narrow"/>
                          <a:cs typeface="Arial Narrow"/>
                          <a:sym typeface="Arial Narrow"/>
                        </a:rPr>
                        <a:t>$9000.00 Euros</a:t>
                      </a:r>
                      <a:endParaRPr sz="1600" b="0" u="none" strike="noStrike" cap="none" dirty="0">
                        <a:solidFill>
                          <a:schemeClr val="dk1"/>
                        </a:solidFill>
                        <a:latin typeface="Arial Narrow"/>
                        <a:ea typeface="Arial Narrow"/>
                        <a:cs typeface="Arial Narrow"/>
                        <a:sym typeface="Arial Narrow"/>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0"/>
                  </a:ext>
                </a:extLst>
              </a:tr>
              <a:tr h="203200">
                <a:tc>
                  <a:txBody>
                    <a:bodyPr/>
                    <a:lstStyle/>
                    <a:p>
                      <a:pPr marL="0" marR="0" lvl="0" indent="0" algn="l" rtl="0">
                        <a:lnSpc>
                          <a:spcPct val="106000"/>
                        </a:lnSpc>
                        <a:spcBef>
                          <a:spcPts val="0"/>
                        </a:spcBef>
                        <a:spcAft>
                          <a:spcPts val="0"/>
                        </a:spcAft>
                        <a:buNone/>
                      </a:pPr>
                      <a:r>
                        <a:rPr lang="es-ES" sz="1600" b="0" u="none" strike="noStrike" cap="none">
                          <a:solidFill>
                            <a:schemeClr val="dk1"/>
                          </a:solidFill>
                          <a:latin typeface="Arial Narrow"/>
                          <a:ea typeface="Arial Narrow"/>
                          <a:cs typeface="Arial Narrow"/>
                          <a:sym typeface="Arial Narrow"/>
                        </a:rPr>
                        <a:t>9. Trigger Modules </a:t>
                      </a:r>
                      <a:endParaRPr sz="1600" b="0" u="none" strike="noStrike" cap="none">
                        <a:solidFill>
                          <a:schemeClr val="dk1"/>
                        </a:solidFill>
                        <a:latin typeface="Arial Narrow"/>
                        <a:ea typeface="Arial Narrow"/>
                        <a:cs typeface="Arial Narrow"/>
                        <a:sym typeface="Arial Narrow"/>
                      </a:endParaRPr>
                    </a:p>
                    <a:p>
                      <a:pPr marL="0" marR="0" lvl="0" indent="0" algn="l" rtl="0">
                        <a:lnSpc>
                          <a:spcPct val="106000"/>
                        </a:lnSpc>
                        <a:spcBef>
                          <a:spcPts val="800"/>
                        </a:spcBef>
                        <a:spcAft>
                          <a:spcPts val="0"/>
                        </a:spcAft>
                        <a:buNone/>
                      </a:pPr>
                      <a:r>
                        <a:rPr lang="es-ES" sz="1600" b="0" u="none" strike="noStrike" cap="none">
                          <a:solidFill>
                            <a:schemeClr val="dk1"/>
                          </a:solidFill>
                          <a:latin typeface="Arial Narrow"/>
                          <a:ea typeface="Arial Narrow"/>
                          <a:cs typeface="Arial Narrow"/>
                          <a:sym typeface="Arial Narrow"/>
                        </a:rPr>
                        <a:t> </a:t>
                      </a:r>
                      <a:endParaRPr sz="1600" b="0" u="none" strike="noStrike" cap="none">
                        <a:solidFill>
                          <a:schemeClr val="dk1"/>
                        </a:solidFill>
                        <a:latin typeface="Arial Narrow"/>
                        <a:ea typeface="Arial Narrow"/>
                        <a:cs typeface="Arial Narrow"/>
                        <a:sym typeface="Arial Narrow"/>
                      </a:endParaRPr>
                    </a:p>
                    <a:p>
                      <a:pPr marL="0" marR="0" lvl="0" indent="0" algn="l" rtl="0">
                        <a:lnSpc>
                          <a:spcPct val="106000"/>
                        </a:lnSpc>
                        <a:spcBef>
                          <a:spcPts val="800"/>
                        </a:spcBef>
                        <a:spcAft>
                          <a:spcPts val="0"/>
                        </a:spcAft>
                        <a:buNone/>
                      </a:pPr>
                      <a:r>
                        <a:rPr lang="es-ES" sz="1600" b="0" u="none" strike="noStrike" cap="none">
                          <a:solidFill>
                            <a:schemeClr val="dk1"/>
                          </a:solidFill>
                          <a:latin typeface="Arial Narrow"/>
                          <a:ea typeface="Arial Narrow"/>
                          <a:cs typeface="Arial Narrow"/>
                          <a:sym typeface="Arial Narrow"/>
                        </a:rPr>
                        <a:t>Signal conditioning for Trigger.</a:t>
                      </a:r>
                      <a:endParaRPr sz="1600" b="0" u="none" strike="noStrike" cap="none">
                        <a:solidFill>
                          <a:schemeClr val="dk1"/>
                        </a:solidFill>
                        <a:latin typeface="Arial Narrow"/>
                        <a:ea typeface="Arial Narrow"/>
                        <a:cs typeface="Arial Narrow"/>
                        <a:sym typeface="Arial Narrow"/>
                      </a:endParaRPr>
                    </a:p>
                    <a:p>
                      <a:pPr marL="0" marR="0" lvl="0" indent="0" algn="l" rtl="0">
                        <a:lnSpc>
                          <a:spcPct val="106000"/>
                        </a:lnSpc>
                        <a:spcBef>
                          <a:spcPts val="800"/>
                        </a:spcBef>
                        <a:spcAft>
                          <a:spcPts val="0"/>
                        </a:spcAft>
                        <a:buNone/>
                      </a:pPr>
                      <a:r>
                        <a:rPr lang="es-ES" sz="1600" b="0" u="none" strike="noStrike" cap="none">
                          <a:solidFill>
                            <a:schemeClr val="dk1"/>
                          </a:solidFill>
                          <a:latin typeface="Arial Narrow"/>
                          <a:ea typeface="Arial Narrow"/>
                          <a:cs typeface="Arial Narrow"/>
                          <a:sym typeface="Arial Narrow"/>
                        </a:rPr>
                        <a:t> </a:t>
                      </a:r>
                      <a:endParaRPr sz="1600" b="0" u="none" strike="noStrike" cap="none">
                        <a:solidFill>
                          <a:schemeClr val="dk1"/>
                        </a:solidFill>
                        <a:latin typeface="Arial Narrow"/>
                        <a:ea typeface="Arial Narrow"/>
                        <a:cs typeface="Arial Narrow"/>
                        <a:sym typeface="Arial Narrow"/>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lnSpc>
                          <a:spcPct val="106000"/>
                        </a:lnSpc>
                        <a:spcBef>
                          <a:spcPts val="0"/>
                        </a:spcBef>
                        <a:spcAft>
                          <a:spcPts val="0"/>
                        </a:spcAft>
                        <a:buNone/>
                      </a:pPr>
                      <a:r>
                        <a:rPr lang="es-ES" sz="1600" b="0" u="none" strike="noStrike" cap="none">
                          <a:solidFill>
                            <a:schemeClr val="dk1"/>
                          </a:solidFill>
                          <a:latin typeface="Arial Narrow"/>
                          <a:ea typeface="Arial Narrow"/>
                          <a:cs typeface="Arial Narrow"/>
                          <a:sym typeface="Arial Narrow"/>
                        </a:rPr>
                        <a:t> </a:t>
                      </a:r>
                      <a:endParaRPr sz="1600" b="0" u="none" strike="noStrike" cap="none">
                        <a:solidFill>
                          <a:schemeClr val="dk1"/>
                        </a:solidFill>
                        <a:latin typeface="Arial Narrow"/>
                        <a:ea typeface="Arial Narrow"/>
                        <a:cs typeface="Arial Narrow"/>
                        <a:sym typeface="Arial Narrow"/>
                      </a:endParaRPr>
                    </a:p>
                    <a:p>
                      <a:pPr marL="0" marR="0" lvl="0" indent="0" algn="ctr" rtl="0">
                        <a:lnSpc>
                          <a:spcPct val="106000"/>
                        </a:lnSpc>
                        <a:spcBef>
                          <a:spcPts val="800"/>
                        </a:spcBef>
                        <a:spcAft>
                          <a:spcPts val="0"/>
                        </a:spcAft>
                        <a:buNone/>
                      </a:pPr>
                      <a:r>
                        <a:rPr lang="es-ES" sz="1600" b="0" u="sng" strike="noStrike" cap="none">
                          <a:solidFill>
                            <a:schemeClr val="dk1"/>
                          </a:solidFill>
                          <a:latin typeface="Arial Narrow"/>
                          <a:ea typeface="Arial Narrow"/>
                          <a:cs typeface="Arial Narrow"/>
                          <a:sym typeface="Arial Narrow"/>
                        </a:rPr>
                        <a:t>AWAITING INFORMATION</a:t>
                      </a:r>
                      <a:endParaRPr sz="1600" b="0" u="none" strike="noStrike" cap="none">
                        <a:solidFill>
                          <a:schemeClr val="dk1"/>
                        </a:solidFill>
                        <a:latin typeface="Arial Narrow"/>
                        <a:ea typeface="Arial Narrow"/>
                        <a:cs typeface="Arial Narrow"/>
                        <a:sym typeface="Arial Narrow"/>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lnSpc>
                          <a:spcPct val="106000"/>
                        </a:lnSpc>
                        <a:spcBef>
                          <a:spcPts val="0"/>
                        </a:spcBef>
                        <a:spcAft>
                          <a:spcPts val="0"/>
                        </a:spcAft>
                        <a:buNone/>
                      </a:pPr>
                      <a:r>
                        <a:rPr lang="es-ES" sz="1600" b="0" u="none" strike="noStrike" cap="none" dirty="0">
                          <a:solidFill>
                            <a:schemeClr val="dk1"/>
                          </a:solidFill>
                          <a:latin typeface="Arial Narrow"/>
                          <a:ea typeface="Arial Narrow"/>
                          <a:cs typeface="Arial Narrow"/>
                          <a:sym typeface="Arial Narrow"/>
                        </a:rPr>
                        <a:t> </a:t>
                      </a:r>
                      <a:endParaRPr sz="1600" b="0" u="none" strike="noStrike" cap="none" dirty="0">
                        <a:solidFill>
                          <a:schemeClr val="dk1"/>
                        </a:solidFill>
                        <a:latin typeface="Arial Narrow"/>
                        <a:ea typeface="Arial Narrow"/>
                        <a:cs typeface="Arial Narrow"/>
                        <a:sym typeface="Arial Narrow"/>
                      </a:endParaRPr>
                    </a:p>
                    <a:p>
                      <a:pPr marL="0" marR="0" lvl="0" indent="0" algn="l" rtl="0">
                        <a:lnSpc>
                          <a:spcPct val="100000"/>
                        </a:lnSpc>
                        <a:spcBef>
                          <a:spcPts val="800"/>
                        </a:spcBef>
                        <a:spcAft>
                          <a:spcPts val="0"/>
                        </a:spcAft>
                        <a:buNone/>
                      </a:pPr>
                      <a:r>
                        <a:rPr lang="es-ES" sz="1600" b="0" u="none" strike="noStrike" cap="none" dirty="0">
                          <a:latin typeface="Arial Narrow"/>
                          <a:ea typeface="Arial Narrow"/>
                          <a:cs typeface="Arial Narrow"/>
                          <a:sym typeface="Arial Narrow"/>
                        </a:rPr>
                        <a:t>In </a:t>
                      </a:r>
                      <a:r>
                        <a:rPr lang="es-ES" sz="1600" b="0" u="none" strike="noStrike" cap="none" dirty="0" err="1">
                          <a:latin typeface="Arial Narrow"/>
                          <a:ea typeface="Arial Narrow"/>
                          <a:cs typeface="Arial Narrow"/>
                          <a:sym typeface="Arial Narrow"/>
                        </a:rPr>
                        <a:t>gathering</a:t>
                      </a:r>
                      <a:r>
                        <a:rPr lang="es-ES" sz="1600" b="0" u="none" strike="noStrike" cap="none" dirty="0">
                          <a:latin typeface="Arial Narrow"/>
                          <a:ea typeface="Arial Narrow"/>
                          <a:cs typeface="Arial Narrow"/>
                          <a:sym typeface="Arial Narrow"/>
                        </a:rPr>
                        <a:t> </a:t>
                      </a:r>
                      <a:r>
                        <a:rPr lang="es-ES" sz="1600" b="0" u="none" strike="noStrike" cap="none" dirty="0" err="1">
                          <a:latin typeface="Arial Narrow"/>
                          <a:ea typeface="Arial Narrow"/>
                          <a:cs typeface="Arial Narrow"/>
                          <a:sym typeface="Arial Narrow"/>
                        </a:rPr>
                        <a:t>information</a:t>
                      </a:r>
                      <a:r>
                        <a:rPr lang="es-ES" sz="1600" b="0" u="none" strike="noStrike" cap="none" dirty="0">
                          <a:latin typeface="Arial Narrow"/>
                          <a:ea typeface="Arial Narrow"/>
                          <a:cs typeface="Arial Narrow"/>
                          <a:sym typeface="Arial Narrow"/>
                        </a:rPr>
                        <a:t>.</a:t>
                      </a: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1"/>
                  </a:ext>
                </a:extLst>
              </a:tr>
              <a:tr h="203200">
                <a:tc>
                  <a:txBody>
                    <a:bodyPr/>
                    <a:lstStyle/>
                    <a:p>
                      <a:pPr marL="0" marR="0" lvl="0" indent="0" algn="l" rtl="0">
                        <a:lnSpc>
                          <a:spcPct val="106000"/>
                        </a:lnSpc>
                        <a:spcBef>
                          <a:spcPts val="0"/>
                        </a:spcBef>
                        <a:spcAft>
                          <a:spcPts val="0"/>
                        </a:spcAft>
                        <a:buNone/>
                      </a:pPr>
                      <a:r>
                        <a:rPr lang="es-ES" sz="1600" b="0" u="none" strike="noStrike" cap="none">
                          <a:solidFill>
                            <a:schemeClr val="dk1"/>
                          </a:solidFill>
                          <a:latin typeface="Arial Narrow"/>
                          <a:ea typeface="Arial Narrow"/>
                          <a:cs typeface="Arial Narrow"/>
                          <a:sym typeface="Arial Narrow"/>
                        </a:rPr>
                        <a:t>10. Data Collection System </a:t>
                      </a:r>
                      <a:endParaRPr sz="1600" b="0" u="none" strike="noStrike" cap="none">
                        <a:solidFill>
                          <a:schemeClr val="dk1"/>
                        </a:solidFill>
                        <a:latin typeface="Arial Narrow"/>
                        <a:ea typeface="Arial Narrow"/>
                        <a:cs typeface="Arial Narrow"/>
                        <a:sym typeface="Arial Narrow"/>
                      </a:endParaRPr>
                    </a:p>
                    <a:p>
                      <a:pPr marL="0" marR="0" lvl="0" indent="0" algn="l" rtl="0">
                        <a:lnSpc>
                          <a:spcPct val="106000"/>
                        </a:lnSpc>
                        <a:spcBef>
                          <a:spcPts val="800"/>
                        </a:spcBef>
                        <a:spcAft>
                          <a:spcPts val="0"/>
                        </a:spcAft>
                        <a:buNone/>
                      </a:pPr>
                      <a:r>
                        <a:rPr lang="es-ES" sz="1600" b="0" u="none" strike="noStrike" cap="none">
                          <a:solidFill>
                            <a:schemeClr val="dk1"/>
                          </a:solidFill>
                          <a:latin typeface="Arial Narrow"/>
                          <a:ea typeface="Arial Narrow"/>
                          <a:cs typeface="Arial Narrow"/>
                          <a:sym typeface="Arial Narrow"/>
                        </a:rPr>
                        <a:t> </a:t>
                      </a:r>
                      <a:endParaRPr sz="1600" b="0" u="none" strike="noStrike" cap="none">
                        <a:solidFill>
                          <a:schemeClr val="dk1"/>
                        </a:solidFill>
                        <a:latin typeface="Arial Narrow"/>
                        <a:ea typeface="Arial Narrow"/>
                        <a:cs typeface="Arial Narrow"/>
                        <a:sym typeface="Arial Narrow"/>
                      </a:endParaRPr>
                    </a:p>
                    <a:p>
                      <a:pPr marL="0" marR="0" lvl="0" indent="0" algn="l" rtl="0">
                        <a:lnSpc>
                          <a:spcPct val="106000"/>
                        </a:lnSpc>
                        <a:spcBef>
                          <a:spcPts val="800"/>
                        </a:spcBef>
                        <a:spcAft>
                          <a:spcPts val="0"/>
                        </a:spcAft>
                        <a:buNone/>
                      </a:pPr>
                      <a:r>
                        <a:rPr lang="es-ES" sz="1600" b="0" u="none" strike="noStrike" cap="none">
                          <a:solidFill>
                            <a:schemeClr val="dk1"/>
                          </a:solidFill>
                          <a:latin typeface="Arial Narrow"/>
                          <a:ea typeface="Arial Narrow"/>
                          <a:cs typeface="Arial Narrow"/>
                          <a:sym typeface="Arial Narrow"/>
                        </a:rPr>
                        <a:t>Dedicated PC</a:t>
                      </a:r>
                      <a:endParaRPr sz="1600" b="0" u="none" strike="noStrike" cap="none">
                        <a:solidFill>
                          <a:schemeClr val="dk1"/>
                        </a:solidFill>
                        <a:latin typeface="Arial Narrow"/>
                        <a:ea typeface="Arial Narrow"/>
                        <a:cs typeface="Arial Narrow"/>
                        <a:sym typeface="Arial Narrow"/>
                      </a:endParaRPr>
                    </a:p>
                    <a:p>
                      <a:pPr marL="0" marR="0" lvl="0" indent="0" algn="l" rtl="0">
                        <a:lnSpc>
                          <a:spcPct val="106000"/>
                        </a:lnSpc>
                        <a:spcBef>
                          <a:spcPts val="800"/>
                        </a:spcBef>
                        <a:spcAft>
                          <a:spcPts val="0"/>
                        </a:spcAft>
                        <a:buNone/>
                      </a:pPr>
                      <a:r>
                        <a:rPr lang="es-ES" sz="1600" b="0" u="none" strike="noStrike" cap="none">
                          <a:solidFill>
                            <a:schemeClr val="dk1"/>
                          </a:solidFill>
                          <a:latin typeface="Arial Narrow"/>
                          <a:ea typeface="Arial Narrow"/>
                          <a:cs typeface="Arial Narrow"/>
                          <a:sym typeface="Arial Narrow"/>
                        </a:rPr>
                        <a:t> </a:t>
                      </a:r>
                      <a:endParaRPr sz="1600" b="0" u="none" strike="noStrike" cap="none">
                        <a:solidFill>
                          <a:schemeClr val="dk1"/>
                        </a:solidFill>
                        <a:latin typeface="Arial Narrow"/>
                        <a:ea typeface="Arial Narrow"/>
                        <a:cs typeface="Arial Narrow"/>
                        <a:sym typeface="Arial Narrow"/>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lnSpc>
                          <a:spcPct val="106000"/>
                        </a:lnSpc>
                        <a:spcBef>
                          <a:spcPts val="0"/>
                        </a:spcBef>
                        <a:spcAft>
                          <a:spcPts val="0"/>
                        </a:spcAft>
                        <a:buNone/>
                      </a:pPr>
                      <a:r>
                        <a:rPr lang="es-ES" sz="1600" b="0" u="none" strike="noStrike" cap="none">
                          <a:solidFill>
                            <a:schemeClr val="dk1"/>
                          </a:solidFill>
                          <a:latin typeface="Arial Narrow"/>
                          <a:ea typeface="Arial Narrow"/>
                          <a:cs typeface="Arial Narrow"/>
                          <a:sym typeface="Arial Narrow"/>
                        </a:rPr>
                        <a:t> </a:t>
                      </a:r>
                      <a:endParaRPr sz="1600" b="0" u="none" strike="noStrike" cap="none">
                        <a:solidFill>
                          <a:schemeClr val="dk1"/>
                        </a:solidFill>
                        <a:latin typeface="Arial Narrow"/>
                        <a:ea typeface="Arial Narrow"/>
                        <a:cs typeface="Arial Narrow"/>
                        <a:sym typeface="Arial Narrow"/>
                      </a:endParaRPr>
                    </a:p>
                    <a:p>
                      <a:pPr marL="0" marR="0" lvl="0" indent="0" algn="ctr" rtl="0">
                        <a:lnSpc>
                          <a:spcPct val="106000"/>
                        </a:lnSpc>
                        <a:spcBef>
                          <a:spcPts val="800"/>
                        </a:spcBef>
                        <a:spcAft>
                          <a:spcPts val="0"/>
                        </a:spcAft>
                        <a:buNone/>
                      </a:pPr>
                      <a:r>
                        <a:rPr lang="es-ES" sz="1600" b="0" u="sng" strike="noStrike" cap="none">
                          <a:solidFill>
                            <a:schemeClr val="dk1"/>
                          </a:solidFill>
                          <a:latin typeface="Arial Narrow"/>
                          <a:ea typeface="Arial Narrow"/>
                          <a:cs typeface="Arial Narrow"/>
                          <a:sym typeface="Arial Narrow"/>
                        </a:rPr>
                        <a:t>AWAITING INFORMATION</a:t>
                      </a:r>
                      <a:endParaRPr sz="1600" b="0" u="none" strike="noStrike" cap="none">
                        <a:solidFill>
                          <a:schemeClr val="dk1"/>
                        </a:solidFill>
                        <a:latin typeface="Arial Narrow"/>
                        <a:ea typeface="Arial Narrow"/>
                        <a:cs typeface="Arial Narrow"/>
                        <a:sym typeface="Arial Narrow"/>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lnSpc>
                          <a:spcPct val="106000"/>
                        </a:lnSpc>
                        <a:spcBef>
                          <a:spcPts val="0"/>
                        </a:spcBef>
                        <a:spcAft>
                          <a:spcPts val="0"/>
                        </a:spcAft>
                        <a:buNone/>
                      </a:pPr>
                      <a:r>
                        <a:rPr lang="es-ES" sz="1600" b="0" u="none" strike="noStrike" cap="none" dirty="0">
                          <a:solidFill>
                            <a:schemeClr val="dk1"/>
                          </a:solidFill>
                          <a:latin typeface="Arial Narrow"/>
                          <a:ea typeface="Arial Narrow"/>
                          <a:cs typeface="Arial Narrow"/>
                          <a:sym typeface="Arial Narrow"/>
                        </a:rPr>
                        <a:t> </a:t>
                      </a:r>
                      <a:endParaRPr sz="1600" b="0" u="none" strike="noStrike" cap="none" dirty="0">
                        <a:solidFill>
                          <a:schemeClr val="dk1"/>
                        </a:solidFill>
                        <a:latin typeface="Arial Narrow"/>
                        <a:ea typeface="Arial Narrow"/>
                        <a:cs typeface="Arial Narrow"/>
                        <a:sym typeface="Arial Narrow"/>
                      </a:endParaRPr>
                    </a:p>
                    <a:p>
                      <a:pPr marL="0" marR="0" lvl="0" indent="0" algn="l" rtl="0">
                        <a:lnSpc>
                          <a:spcPct val="100000"/>
                        </a:lnSpc>
                        <a:spcBef>
                          <a:spcPts val="800"/>
                        </a:spcBef>
                        <a:spcAft>
                          <a:spcPts val="0"/>
                        </a:spcAft>
                        <a:buNone/>
                      </a:pPr>
                      <a:r>
                        <a:rPr lang="es-ES" sz="1600" b="0" u="none" strike="noStrike" cap="none" dirty="0">
                          <a:latin typeface="Arial Narrow"/>
                          <a:ea typeface="Arial Narrow"/>
                          <a:cs typeface="Arial Narrow"/>
                          <a:sym typeface="Arial Narrow"/>
                        </a:rPr>
                        <a:t>In </a:t>
                      </a:r>
                      <a:r>
                        <a:rPr lang="es-ES" sz="1600" b="0" u="none" strike="noStrike" cap="none" dirty="0" err="1">
                          <a:latin typeface="Arial Narrow"/>
                          <a:ea typeface="Arial Narrow"/>
                          <a:cs typeface="Arial Narrow"/>
                          <a:sym typeface="Arial Narrow"/>
                        </a:rPr>
                        <a:t>gathering</a:t>
                      </a:r>
                      <a:r>
                        <a:rPr lang="es-ES" sz="1600" b="0" u="none" strike="noStrike" cap="none" dirty="0">
                          <a:latin typeface="Arial Narrow"/>
                          <a:ea typeface="Arial Narrow"/>
                          <a:cs typeface="Arial Narrow"/>
                          <a:sym typeface="Arial Narrow"/>
                        </a:rPr>
                        <a:t> </a:t>
                      </a:r>
                      <a:r>
                        <a:rPr lang="es-ES" sz="1600" b="0" u="none" strike="noStrike" cap="none" dirty="0" err="1">
                          <a:latin typeface="Arial Narrow"/>
                          <a:ea typeface="Arial Narrow"/>
                          <a:cs typeface="Arial Narrow"/>
                          <a:sym typeface="Arial Narrow"/>
                        </a:rPr>
                        <a:t>information</a:t>
                      </a:r>
                      <a:r>
                        <a:rPr lang="es-ES" sz="1600" b="0" u="none" strike="noStrike" cap="none" dirty="0">
                          <a:latin typeface="Arial Narrow"/>
                          <a:ea typeface="Arial Narrow"/>
                          <a:cs typeface="Arial Narrow"/>
                          <a:sym typeface="Arial Narrow"/>
                        </a:rPr>
                        <a:t>.</a:t>
                      </a: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2"/>
                  </a:ext>
                </a:extLst>
              </a:tr>
            </a:tbl>
          </a:graphicData>
        </a:graphic>
      </p:graphicFrame>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963</Words>
  <Application>Microsoft Office PowerPoint</Application>
  <PresentationFormat>Panorámica</PresentationFormat>
  <Paragraphs>160</Paragraphs>
  <Slides>10</Slides>
  <Notes>10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10</vt:i4>
      </vt:variant>
    </vt:vector>
  </HeadingPairs>
  <TitlesOfParts>
    <vt:vector size="15" baseType="lpstr">
      <vt:lpstr>Calibri</vt:lpstr>
      <vt:lpstr>Arial Narrow</vt:lpstr>
      <vt:lpstr>Arial</vt:lpstr>
      <vt:lpstr>Noto Sans Symbols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GALILEO TINOCO SANTILLAN</cp:lastModifiedBy>
  <cp:revision>2</cp:revision>
  <dcterms:modified xsi:type="dcterms:W3CDTF">2024-10-17T19:12:04Z</dcterms:modified>
</cp:coreProperties>
</file>