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4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5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6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7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8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19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0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1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4" r:id="rId3"/>
    <p:sldMasterId id="2147483687" r:id="rId4"/>
    <p:sldMasterId id="2147483748" r:id="rId5"/>
    <p:sldMasterId id="2147483940" r:id="rId6"/>
    <p:sldMasterId id="2147483952" r:id="rId7"/>
    <p:sldMasterId id="2147483965" r:id="rId8"/>
    <p:sldMasterId id="2147483983" r:id="rId9"/>
    <p:sldMasterId id="2147483996" r:id="rId10"/>
    <p:sldMasterId id="2147484009" r:id="rId11"/>
    <p:sldMasterId id="2147484026" r:id="rId12"/>
    <p:sldMasterId id="2147484069" r:id="rId13"/>
    <p:sldMasterId id="2147484083" r:id="rId14"/>
    <p:sldMasterId id="2147484095" r:id="rId15"/>
    <p:sldMasterId id="2147484112" r:id="rId16"/>
    <p:sldMasterId id="2147484125" r:id="rId17"/>
    <p:sldMasterId id="2147484138" r:id="rId18"/>
    <p:sldMasterId id="2147484151" r:id="rId19"/>
    <p:sldMasterId id="2147484164" r:id="rId20"/>
    <p:sldMasterId id="2147484176" r:id="rId21"/>
    <p:sldMasterId id="2147484188" r:id="rId22"/>
  </p:sldMasterIdLst>
  <p:notesMasterIdLst>
    <p:notesMasterId r:id="rId81"/>
  </p:notesMasterIdLst>
  <p:handoutMasterIdLst>
    <p:handoutMasterId r:id="rId82"/>
  </p:handoutMasterIdLst>
  <p:sldIdLst>
    <p:sldId id="933" r:id="rId23"/>
    <p:sldId id="259" r:id="rId24"/>
    <p:sldId id="759" r:id="rId25"/>
    <p:sldId id="1790" r:id="rId26"/>
    <p:sldId id="598" r:id="rId27"/>
    <p:sldId id="732" r:id="rId28"/>
    <p:sldId id="1711" r:id="rId29"/>
    <p:sldId id="880" r:id="rId30"/>
    <p:sldId id="505" r:id="rId31"/>
    <p:sldId id="2356" r:id="rId32"/>
    <p:sldId id="2346" r:id="rId33"/>
    <p:sldId id="2358" r:id="rId34"/>
    <p:sldId id="2342" r:id="rId35"/>
    <p:sldId id="801" r:id="rId36"/>
    <p:sldId id="2357" r:id="rId37"/>
    <p:sldId id="1757" r:id="rId38"/>
    <p:sldId id="982" r:id="rId39"/>
    <p:sldId id="548" r:id="rId40"/>
    <p:sldId id="2343" r:id="rId41"/>
    <p:sldId id="970" r:id="rId42"/>
    <p:sldId id="868" r:id="rId43"/>
    <p:sldId id="1008" r:id="rId44"/>
    <p:sldId id="1011" r:id="rId45"/>
    <p:sldId id="978" r:id="rId46"/>
    <p:sldId id="976" r:id="rId47"/>
    <p:sldId id="1001" r:id="rId48"/>
    <p:sldId id="550" r:id="rId49"/>
    <p:sldId id="790" r:id="rId50"/>
    <p:sldId id="2362" r:id="rId51"/>
    <p:sldId id="994" r:id="rId52"/>
    <p:sldId id="2363" r:id="rId53"/>
    <p:sldId id="951" r:id="rId54"/>
    <p:sldId id="1637" r:id="rId55"/>
    <p:sldId id="1005" r:id="rId56"/>
    <p:sldId id="867" r:id="rId57"/>
    <p:sldId id="999" r:id="rId58"/>
    <p:sldId id="985" r:id="rId59"/>
    <p:sldId id="987" r:id="rId60"/>
    <p:sldId id="1708" r:id="rId61"/>
    <p:sldId id="2359" r:id="rId62"/>
    <p:sldId id="2348" r:id="rId63"/>
    <p:sldId id="2350" r:id="rId64"/>
    <p:sldId id="2360" r:id="rId65"/>
    <p:sldId id="2351" r:id="rId66"/>
    <p:sldId id="2349" r:id="rId67"/>
    <p:sldId id="1640" r:id="rId68"/>
    <p:sldId id="2361" r:id="rId69"/>
    <p:sldId id="2353" r:id="rId70"/>
    <p:sldId id="1732" r:id="rId71"/>
    <p:sldId id="373" r:id="rId72"/>
    <p:sldId id="1729" r:id="rId73"/>
    <p:sldId id="1057" r:id="rId74"/>
    <p:sldId id="958" r:id="rId75"/>
    <p:sldId id="1709" r:id="rId76"/>
    <p:sldId id="789" r:id="rId77"/>
    <p:sldId id="636" r:id="rId78"/>
    <p:sldId id="1880" r:id="rId79"/>
    <p:sldId id="666" r:id="rId80"/>
  </p:sldIdLst>
  <p:sldSz cx="9144000" cy="6858000" type="screen4x3"/>
  <p:notesSz cx="7104063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kadiy Taranenko" initials="AT" lastIdx="11" clrIdx="0">
    <p:extLst>
      <p:ext uri="{19B8F6BF-5375-455C-9EA6-DF929625EA0E}">
        <p15:presenceInfo xmlns:p15="http://schemas.microsoft.com/office/powerpoint/2012/main" userId="6af8197be277c4db" providerId="Windows Live"/>
      </p:ext>
    </p:extLst>
  </p:cmAuthor>
  <p:cmAuthor id="2" name="Петр Парфенов" initials="ПП" lastIdx="6" clrIdx="1">
    <p:extLst>
      <p:ext uri="{19B8F6BF-5375-455C-9EA6-DF929625EA0E}">
        <p15:presenceInfo xmlns:p15="http://schemas.microsoft.com/office/powerpoint/2012/main" userId="aabe5716e90e97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55C2B"/>
    <a:srgbClr val="000090"/>
    <a:srgbClr val="FFFFFF"/>
    <a:srgbClr val="33CC33"/>
    <a:srgbClr val="66FF33"/>
    <a:srgbClr val="009900"/>
    <a:srgbClr val="990099"/>
    <a:srgbClr val="FF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75" autoAdjust="0"/>
    <p:restoredTop sz="94646" autoAdjust="0"/>
  </p:normalViewPr>
  <p:slideViewPr>
    <p:cSldViewPr>
      <p:cViewPr varScale="1">
        <p:scale>
          <a:sx n="82" d="100"/>
          <a:sy n="82" d="100"/>
        </p:scale>
        <p:origin x="883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8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12" y="-10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76" Type="http://schemas.openxmlformats.org/officeDocument/2006/relationships/slide" Target="slides/slide54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82" Type="http://schemas.openxmlformats.org/officeDocument/2006/relationships/handoutMaster" Target="handoutMasters/handoutMaster1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20T21:45:24.899" idx="1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ru-RU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992" y="1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altLang="ru-RU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7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r>
              <a:rPr lang="en-US" altLang="ru-RU"/>
              <a:t>Yuri Riabov         QM2006 Shanghai                  Nov. 19, 2006</a:t>
            </a: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992" y="9721107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AAB6E9F1-63B8-4395-862C-41442373140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992" y="1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altLang="ru-RU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7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r>
              <a:rPr lang="en-US" altLang="ru-RU"/>
              <a:t>Yuri Riabov         QM2006 Shanghai                  Nov. 19, 2006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92" y="9721107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10481795-BEC2-4D02-AF40-DF7C3D85021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011474B7-1924-0044-B94B-C54C6FAD04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41D2-5023-9241-9659-ADC6BD82707A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6757C829-B86C-1E4E-8296-E07A167222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2871CE7-43BE-E94F-8EA3-377CC7C60F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3109655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3687CA4A-A403-9D40-B8C8-FDB35B726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3C5B29DC-A1B7-9648-AA05-BDC040FD3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F3FB6A2-42A8-5741-9F37-EDC0D9370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07CDE-0442-2A42-84B3-E16649954DB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02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D93871-1558-415B-897A-9CA0BC6CD2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68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59DD8-42BE-DCBC-04B2-D999681CA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>
            <a:extLst>
              <a:ext uri="{FF2B5EF4-FFF2-40B4-BE49-F238E27FC236}">
                <a16:creationId xmlns:a16="http://schemas.microsoft.com/office/drawing/2014/main" id="{59855906-8A55-686F-FF20-F2580B6D3E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499826-B89A-465D-8F3D-32915D9B6F34}" type="slidenum">
              <a:rPr kumimoji="0" lang="en-GB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8355" name="Rectangle 2">
            <a:extLst>
              <a:ext uri="{FF2B5EF4-FFF2-40B4-BE49-F238E27FC236}">
                <a16:creationId xmlns:a16="http://schemas.microsoft.com/office/drawing/2014/main" id="{87A63A33-D1AC-4F56-9C33-0E8FDFA1DE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>
            <a:extLst>
              <a:ext uri="{FF2B5EF4-FFF2-40B4-BE49-F238E27FC236}">
                <a16:creationId xmlns:a16="http://schemas.microsoft.com/office/drawing/2014/main" id="{45C53299-AABF-DABA-1A29-B3B38B1F5C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1485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3687CA4A-A403-9D40-B8C8-FDB35B726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3C5B29DC-A1B7-9648-AA05-BDC040FD3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baseline="0" dirty="0">
                <a:effectLst>
                  <a:glow rad="228600">
                    <a:schemeClr val="bg1">
                      <a:alpha val="81629"/>
                    </a:schemeClr>
                  </a:glow>
                </a:effectLst>
                <a:ea typeface="ＭＳ Ｐゴシック" charset="0"/>
                <a:cs typeface="ＭＳ Ｐゴシック" charset="0"/>
              </a:rPr>
              <a:t>4 (RHIC) and 5.5 (LHC) Trillion degrees Celsius (250k (RHIC) 300 k (LHC) times hotter than the core of sun)</a:t>
            </a:r>
          </a:p>
          <a:p>
            <a:endParaRPr lang="en-US" altLang="zh-CN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F3FB6A2-42A8-5741-9F37-EDC0D9370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07CDE-0442-2A42-84B3-E16649954DB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574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>
            <a:extLst>
              <a:ext uri="{FF2B5EF4-FFF2-40B4-BE49-F238E27FC236}">
                <a16:creationId xmlns:a16="http://schemas.microsoft.com/office/drawing/2014/main" id="{5F1EA891-D3DC-5420-B1A8-CE9183B07B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499826-B89A-465D-8F3D-32915D9B6F34}" type="slidenum">
              <a:rPr kumimoji="0" lang="en-GB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8355" name="Rectangle 2">
            <a:extLst>
              <a:ext uri="{FF2B5EF4-FFF2-40B4-BE49-F238E27FC236}">
                <a16:creationId xmlns:a16="http://schemas.microsoft.com/office/drawing/2014/main" id="{579046F1-4696-3EB8-42B5-F26183D2C3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>
            <a:extLst>
              <a:ext uri="{FF2B5EF4-FFF2-40B4-BE49-F238E27FC236}">
                <a16:creationId xmlns:a16="http://schemas.microsoft.com/office/drawing/2014/main" id="{FBDB9452-991A-5764-374D-FD486F860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1768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3687CA4A-A403-9D40-B8C8-FDB35B726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3C5B29DC-A1B7-9648-AA05-BDC040FD3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F3FB6A2-42A8-5741-9F37-EDC0D9370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07CDE-0442-2A42-84B3-E16649954DB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713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3687CA4A-A403-9D40-B8C8-FDB35B726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3C5B29DC-A1B7-9648-AA05-BDC040FD3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F3FB6A2-42A8-5741-9F37-EDC0D9370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07CDE-0442-2A42-84B3-E16649954DB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10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3687CA4A-A403-9D40-B8C8-FDB35B726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3C5B29DC-A1B7-9648-AA05-BDC040FD3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F3FB6A2-42A8-5741-9F37-EDC0D9370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07CDE-0442-2A42-84B3-E16649954DB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290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3687CA4A-A403-9D40-B8C8-FDB35B726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3C5B29DC-A1B7-9648-AA05-BDC040FD3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F3FB6A2-42A8-5741-9F37-EDC0D9370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07CDE-0442-2A42-84B3-E16649954DB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53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4571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14F4C-ECD6-49BF-9090-3E132116EF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4571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6587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58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04DF436C-610F-A517-1011-9D5C6DE625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5C0575-DB14-4550-8A57-C12F426FBCB0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90B2CE92-BBF0-DC69-EA35-5CC99FD853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8CEEDEF8-B946-3807-D678-BBC9B8D516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9262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>
            <a:extLst>
              <a:ext uri="{FF2B5EF4-FFF2-40B4-BE49-F238E27FC236}">
                <a16:creationId xmlns:a16="http://schemas.microsoft.com/office/drawing/2014/main" id="{53FF1464-FDE0-ECDC-0DD9-F0E3F80E67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3B8736-0DB8-4190-94EE-E2847EC8111C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63" name="Rectangle 2">
            <a:extLst>
              <a:ext uri="{FF2B5EF4-FFF2-40B4-BE49-F238E27FC236}">
                <a16:creationId xmlns:a16="http://schemas.microsoft.com/office/drawing/2014/main" id="{D7A9427B-18B7-525E-5440-BDFD0640F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>
            <a:extLst>
              <a:ext uri="{FF2B5EF4-FFF2-40B4-BE49-F238E27FC236}">
                <a16:creationId xmlns:a16="http://schemas.microsoft.com/office/drawing/2014/main" id="{EF81A685-6FF8-1745-D6A1-8044D8D037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8500" y="4387850"/>
            <a:ext cx="5583238" cy="415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3687CA4A-A403-9D40-B8C8-FDB35B726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3C5B29DC-A1B7-9648-AA05-BDC040FD3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F3FB6A2-42A8-5741-9F37-EDC0D9370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07CDE-0442-2A42-84B3-E16649954DB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648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35979-86E5-5FBD-754C-08C8568EC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5ED5E978-CD00-DB25-993C-2CC22B55D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434A26F2-1D8C-1047-CDFB-A4AD9FAA0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640CD083-B298-6C8D-D6A2-0B1981E27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07CDE-0442-2A42-84B3-E16649954DB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704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981B945D-D17A-F63E-E386-6CBC3ADD20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D0599B-0E58-4C30-A9C3-56203C30183D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2A0FD8A4-5CAA-F264-1BAB-48E64D4BAB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CE2770EC-2C28-AFE8-9941-D802B9821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8876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3687CA4A-A403-9D40-B8C8-FDB35B726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3C5B29DC-A1B7-9648-AA05-BDC040FD3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F3FB6A2-42A8-5741-9F37-EDC0D9370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07CDE-0442-2A42-84B3-E16649954DB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432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>
            <a:extLst>
              <a:ext uri="{FF2B5EF4-FFF2-40B4-BE49-F238E27FC236}">
                <a16:creationId xmlns:a16="http://schemas.microsoft.com/office/drawing/2014/main" id="{9A25E582-63F0-CA20-D804-A2E10E9099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D20A9F-E4FF-4CD2-BEA0-13964A426834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4915" name="Rectangle 2">
            <a:extLst>
              <a:ext uri="{FF2B5EF4-FFF2-40B4-BE49-F238E27FC236}">
                <a16:creationId xmlns:a16="http://schemas.microsoft.com/office/drawing/2014/main" id="{021F6828-8975-C41E-1251-5536D854D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>
            <a:extLst>
              <a:ext uri="{FF2B5EF4-FFF2-40B4-BE49-F238E27FC236}">
                <a16:creationId xmlns:a16="http://schemas.microsoft.com/office/drawing/2014/main" id="{0C64B5FD-52C4-55BE-3E85-B7C1AC3DE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9963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3687CA4A-A403-9D40-B8C8-FDB35B726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3C5B29DC-A1B7-9648-AA05-BDC040FD3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F3FB6A2-42A8-5741-9F37-EDC0D9370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07CDE-0442-2A42-84B3-E16649954DB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8177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3687CA4A-A403-9D40-B8C8-FDB35B726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3C5B29DC-A1B7-9648-AA05-BDC040FD3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F3FB6A2-42A8-5741-9F37-EDC0D9370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07CDE-0442-2A42-84B3-E16649954DB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4262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3687CA4A-A403-9D40-B8C8-FDB35B726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3C5B29DC-A1B7-9648-AA05-BDC040FD3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F3FB6A2-42A8-5741-9F37-EDC0D9370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07CDE-0442-2A42-84B3-E16649954DB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646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8FE93-2C5F-1B4E-8A2B-329D8A5A31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60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A91E0-93E4-5391-8183-FB1232BA4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4F7B69AF-6BA1-1870-928C-49BE7D9086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291496-1829-4D81-9916-0D4992B8FDC8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5192E76E-EE13-1C4F-96DD-B3FDE95C14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B9DC8425-66E1-5702-92F1-A05B77B78E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22357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FEDC5534-8F2F-B4D4-49BF-E43888772C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23708D-1161-4914-AB17-BBD84FF96544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A74CCE7F-32F5-13B9-88D7-28143A8CF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663A387E-D693-CD70-B15F-FEF8435375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7C1F8-176A-1691-72C7-2A2924588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33176F60-2C8D-5D88-8281-88731410DD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23708D-1161-4914-AB17-BBD84FF96544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33ABFF3-C0A5-8C5D-4C1A-AA7875699C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C18CC1E9-99DA-1310-AAAC-7BF2BC45F9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70414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51B82-BA43-C8B2-883B-2336E2C49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1B187B69-C3C9-0B9F-673B-54D6993F24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23708D-1161-4914-AB17-BBD84FF96544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860F1328-9FEB-4C71-D053-46B7C984E2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ED2F8A71-FCE2-1433-84D0-B6612D7703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64072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2C4A8-E7A5-3188-C0BF-C069A7957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>
            <a:extLst>
              <a:ext uri="{FF2B5EF4-FFF2-40B4-BE49-F238E27FC236}">
                <a16:creationId xmlns:a16="http://schemas.microsoft.com/office/drawing/2014/main" id="{4DB8E94D-C910-6272-C5E7-34BAEDC277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>
            <a:extLst>
              <a:ext uri="{FF2B5EF4-FFF2-40B4-BE49-F238E27FC236}">
                <a16:creationId xmlns:a16="http://schemas.microsoft.com/office/drawing/2014/main" id="{CF766CC7-CA19-452A-9711-C62AE8711DE1}"/>
              </a:ext>
            </a:extLst>
          </p:cNvPr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>
            <a:extLst>
              <a:ext uri="{FF2B5EF4-FFF2-40B4-BE49-F238E27FC236}">
                <a16:creationId xmlns:a16="http://schemas.microsoft.com/office/drawing/2014/main" id="{3404A544-2D85-58DB-DA9B-2BC7BB687B7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19429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E351D-54A1-4B3A-93D4-28EAC8BCD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924DA4D2-1C7D-C4D1-0BEE-58F93D3592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23708D-1161-4914-AB17-BBD84FF96544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DD38CA56-AF92-D3A7-C1E3-8B5B3D93FE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E5F4CD98-369C-26E9-54FC-349899665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59954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98284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E6075-E5B2-F702-9012-D7BA69434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PlaceHolder 1">
            <a:extLst>
              <a:ext uri="{FF2B5EF4-FFF2-40B4-BE49-F238E27FC236}">
                <a16:creationId xmlns:a16="http://schemas.microsoft.com/office/drawing/2014/main" id="{EBFC3110-13DB-26EA-9382-7394B4950E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>
            <a:extLst>
              <a:ext uri="{FF2B5EF4-FFF2-40B4-BE49-F238E27FC236}">
                <a16:creationId xmlns:a16="http://schemas.microsoft.com/office/drawing/2014/main" id="{DC8E68F7-FCD3-8614-62A5-EBDD55D76B7A}"/>
              </a:ext>
            </a:extLst>
          </p:cNvPr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>
            <a:extLst>
              <a:ext uri="{FF2B5EF4-FFF2-40B4-BE49-F238E27FC236}">
                <a16:creationId xmlns:a16="http://schemas.microsoft.com/office/drawing/2014/main" id="{D0EB11B4-EEA8-E779-B1B2-57113FB7D27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58897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PlaceHolder 1">
            <a:extLst>
              <a:ext uri="{FF2B5EF4-FFF2-40B4-BE49-F238E27FC236}">
                <a16:creationId xmlns:a16="http://schemas.microsoft.com/office/drawing/2014/main" id="{F084733D-20C4-6DAF-7B46-51C5A66A0A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>
            <a:extLst>
              <a:ext uri="{FF2B5EF4-FFF2-40B4-BE49-F238E27FC236}">
                <a16:creationId xmlns:a16="http://schemas.microsoft.com/office/drawing/2014/main" id="{338814C0-7BF7-BF92-0863-69056999EE33}"/>
              </a:ext>
            </a:extLst>
          </p:cNvPr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>
            <a:extLst>
              <a:ext uri="{FF2B5EF4-FFF2-40B4-BE49-F238E27FC236}">
                <a16:creationId xmlns:a16="http://schemas.microsoft.com/office/drawing/2014/main" id="{71C295E1-7382-CA2A-E191-D5CD0444385F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61932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E311FB90-FF04-474F-B815-517D2469926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54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116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D600C941-745C-45D1-B03D-A213BF2F1A5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54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6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54337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E0E90E0F-F2D8-439E-B314-E08AA684BDA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54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5751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B9F8830B-C8A1-48A2-AC4C-51916A48D38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54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8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591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4F30564F-AABE-445B-B2AB-E05BC56EE0B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54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9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1143000"/>
            <a:ext cx="4102100" cy="30765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20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76875" cy="3590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</a:pPr>
            <a:endParaRPr lang="en-US" altLang="ru-RU" dirty="0">
              <a:cs typeface="AR PL SungtiL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24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>
            <a:extLst>
              <a:ext uri="{FF2B5EF4-FFF2-40B4-BE49-F238E27FC236}">
                <a16:creationId xmlns:a16="http://schemas.microsoft.com/office/drawing/2014/main" id="{1D8051FC-3425-7994-FD67-E583A9BBD5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7B07A-71D0-41EE-A833-C17B3E0BBDED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9139" name="Rectangle 2">
            <a:extLst>
              <a:ext uri="{FF2B5EF4-FFF2-40B4-BE49-F238E27FC236}">
                <a16:creationId xmlns:a16="http://schemas.microsoft.com/office/drawing/2014/main" id="{6C62A3A4-E220-E5F5-2E7F-044BD967C2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9140" name="Rectangle 3">
            <a:extLst>
              <a:ext uri="{FF2B5EF4-FFF2-40B4-BE49-F238E27FC236}">
                <a16:creationId xmlns:a16="http://schemas.microsoft.com/office/drawing/2014/main" id="{6075AFE4-C69D-8910-888F-988DD17ECF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60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41133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E311FB90-FF04-474F-B815-517D2469926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55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116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D600C941-745C-45D1-B03D-A213BF2F1A5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55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6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54337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E0E90E0F-F2D8-439E-B314-E08AA684BDA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55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5751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B9F8830B-C8A1-48A2-AC4C-51916A48D38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55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8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591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4F30564F-AABE-445B-B2AB-E05BC56EE0B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55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9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1143000"/>
            <a:ext cx="4102100" cy="30765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20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76875" cy="3590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</a:pPr>
            <a:endParaRPr lang="en-US" altLang="ru-RU" dirty="0">
              <a:cs typeface="AR PL SungtiL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061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7449854B-5B9B-E0B5-FE2C-EBE3EDABA7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692EFD-DFFE-4C25-98F5-E9A7E9DFF39B}" type="slidenum">
              <a:rPr kumimoji="0" lang="en-GB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8DFA7D8D-EBA4-EF06-F835-FDB898163A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6DE34EE5-2C71-869A-2455-DE097D672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699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DBC74-1382-37F0-9519-6D6D5CD42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>
            <a:extLst>
              <a:ext uri="{FF2B5EF4-FFF2-40B4-BE49-F238E27FC236}">
                <a16:creationId xmlns:a16="http://schemas.microsoft.com/office/drawing/2014/main" id="{91EBF809-F59A-0E9A-7FC1-34D799C344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9CC330-4455-4447-83A9-5CEB52ABFDE4}" type="slidenum">
              <a:rPr kumimoji="0" lang="en-GB" alt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6307" name="Rectangle 2">
            <a:extLst>
              <a:ext uri="{FF2B5EF4-FFF2-40B4-BE49-F238E27FC236}">
                <a16:creationId xmlns:a16="http://schemas.microsoft.com/office/drawing/2014/main" id="{F3950C35-C42D-ABDC-1422-1567215A44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>
            <a:extLst>
              <a:ext uri="{FF2B5EF4-FFF2-40B4-BE49-F238E27FC236}">
                <a16:creationId xmlns:a16="http://schemas.microsoft.com/office/drawing/2014/main" id="{DCF73202-38D5-9B0A-332B-E7B2C4DDA6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1500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8FE93-2C5F-1B4E-8A2B-329D8A5A31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35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0A6E9-DA01-42CD-F7F5-7EDDF5CE0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>
            <a:extLst>
              <a:ext uri="{FF2B5EF4-FFF2-40B4-BE49-F238E27FC236}">
                <a16:creationId xmlns:a16="http://schemas.microsoft.com/office/drawing/2014/main" id="{C596D14F-1663-C858-B947-21F7A73019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139D6-0727-4D50-9F77-66D23D66D116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6307" name="Rectangle 2">
            <a:extLst>
              <a:ext uri="{FF2B5EF4-FFF2-40B4-BE49-F238E27FC236}">
                <a16:creationId xmlns:a16="http://schemas.microsoft.com/office/drawing/2014/main" id="{BC8F11EF-1F7A-6DA5-7E39-8D8852B733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>
            <a:extLst>
              <a:ext uri="{FF2B5EF4-FFF2-40B4-BE49-F238E27FC236}">
                <a16:creationId xmlns:a16="http://schemas.microsoft.com/office/drawing/2014/main" id="{0AE32CF2-5CC8-4B09-3BA2-EA3987DF6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5653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>
            <a:extLst>
              <a:ext uri="{FF2B5EF4-FFF2-40B4-BE49-F238E27FC236}">
                <a16:creationId xmlns:a16="http://schemas.microsoft.com/office/drawing/2014/main" id="{A484A57B-FB66-97C2-DDB3-5312CA7AD2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24D086-2E3B-4793-93A7-52D0B5713772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1443" name="Rectangle 1026">
            <a:extLst>
              <a:ext uri="{FF2B5EF4-FFF2-40B4-BE49-F238E27FC236}">
                <a16:creationId xmlns:a16="http://schemas.microsoft.com/office/drawing/2014/main" id="{32B502B9-46F4-46E8-7B69-7B11BD4997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1027">
            <a:extLst>
              <a:ext uri="{FF2B5EF4-FFF2-40B4-BE49-F238E27FC236}">
                <a16:creationId xmlns:a16="http://schemas.microsoft.com/office/drawing/2014/main" id="{C08F3B07-4B9A-B3F9-2437-871047E1EB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0023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4.bin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5.bin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6.bin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7.bin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9.bin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0.bin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1.bin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2.bin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3.bin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4.bin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5.bin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6.bin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7.bin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7E1B4A-1D44-4CA4-A46B-1527CCB03E5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8689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345951-D715-4F6C-845B-FDB952CD732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521556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9">
            <a:extLst>
              <a:ext uri="{FF2B5EF4-FFF2-40B4-BE49-F238E27FC236}">
                <a16:creationId xmlns:a16="http://schemas.microsoft.com/office/drawing/2014/main" id="{B881511B-77F6-0492-384F-48FC9DAFFBE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3" name="Object 9">
                        <a:extLst>
                          <a:ext uri="{FF2B5EF4-FFF2-40B4-BE49-F238E27FC236}">
                            <a16:creationId xmlns:a16="http://schemas.microsoft.com/office/drawing/2014/main" id="{B881511B-77F6-0492-384F-48FC9DAFFB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64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B81D2A-9B67-BDCC-DD17-9B042E9ED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9A8F35-B21E-319C-2091-09D3FD7F07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B01CD3-DE87-C2F1-613A-B658702B5A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CC80CD-5742-44BA-8CF4-A47FEC9A561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250823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7F9D34-18EE-2E71-0139-3D6CE8A29E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6E32EC-F22D-5DA2-5C66-9A32042D54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A9A839-8956-AD18-746F-FB981F648D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92AB0-1079-4537-969B-C5DAB582C7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4944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8B3E8E-2284-2AB7-03A5-485EFB4487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53D9E5-EF72-6D0D-2201-693AE2DFB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0987D9-8B36-B30C-0B62-693F62DA74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FD16D-88D4-4756-BBEF-37D9AB73A5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9798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D745E7-7BFE-ACEE-52CA-BE046E6165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45C436-4D1E-6ECF-C6B6-FCD22CA77E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6CFD3D-58EE-A381-054C-A579DC09E5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6057E-A06F-4D4B-B2D9-E0FA62933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2454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75D626-D528-68CC-EF9C-5B6746056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E3BD2-6A5E-6D7E-E5B9-E26503997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536443-813D-7FB3-47D0-295E7B7291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3B0E8-05CE-4A71-AE4E-846C43F382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072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A76871-D1A0-83FD-5FF0-F7BE1D1E6A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C2F8DA-46F1-6A6D-A7F9-9372EE5A1C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DB7B8B-DF96-640E-5EFF-C122E34281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AB0FB-7D71-46AC-B234-D904C4E9E8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0155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4682C76-7663-57C8-1ADC-B82DBFF8D2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85A587B-F7D6-E1BB-D868-E7F3947944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F36FBB9-4456-E351-ED86-B668CA3F6E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A1CF7-AE0E-4112-8362-E04BADCB6A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1799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8A03335-8139-6C9D-2ABC-D0002FA5A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38907DA-90A2-83C9-59AB-87EBD11B4A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D9C35CF-E15F-8FAA-BB85-C4A3456A50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6A6EE-2D2E-4329-9BEA-DF676490B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2890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4710DE-8465-DCFC-2E51-799FE250A2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DB0CAD-571C-1BC2-2169-E25C4AB8C2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679092-AC80-83DE-A8E2-C2B75CD46D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3044D-8537-40C2-9EAA-70D07DF553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825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A810F8-7EAA-14DC-792E-3484B76CC2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E119FC-82A3-DC24-2BD3-C762052912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42E614-FA92-84E0-F7AC-E8F86346DA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EDD7A-AEF8-42C4-8614-BBAE8E736E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37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5C3E19-8AD1-4204-BAE4-FCE2135C0FB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925797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0F3C55-7388-147F-F80F-62F41E787B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CA278F-E89E-052C-0FDB-2C30906174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108898-F23C-8758-FBF8-344201D668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A23F6-B4BC-43CB-AC63-7E63AED7C2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3255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3A7EAE-4C52-7246-C305-164BF2A01B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2F37EB-0A63-F811-E9F4-AECE5C3F28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261354-3F00-A39F-5076-2973668031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7A29C-2D31-4DD1-A63D-0F2E3B700E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8098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666DB7-F2BD-B0E4-2C2B-1338C319E8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833F0F-6B6D-3B23-D1A8-29E2671282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10E6FF-116C-FF86-A99E-4A177149E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05F24-7479-4A7D-B8DC-662390C4A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24584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F1A98A-08ED-5E8E-A23C-ED0888439C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F3879C-D126-9831-D785-2016A2A27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056035-8AEB-98AE-3C18-2DB2C4019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A707F-67E7-428C-9F97-DA28D16161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6959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7F1F45-E410-012A-71B4-5CBD2D5BAB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737138-C019-D292-AC53-2C997F54B3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2C0696-4013-998E-5A3D-83161AABFD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97B3A-0373-4DF9-B69C-8F280D7C5C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6477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71C853-134F-220B-9B79-5372006C6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934F5B-2524-23F5-788A-E9CC531FAF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13F7D3-237D-99FF-2EEC-688E3ECE02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D35AA-9322-479E-BBAD-8DE9885BF6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113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78BCB9-5A7C-8DB5-320D-CC880A2476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EBE1EE-B6FE-1884-ACE8-C4BA164CB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DEA4DB-113B-B79F-B2F6-A800D26522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C9FCB-6E73-4245-87FF-DFCBC12E71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8841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A5221C-0395-1159-8D2E-AE259ABFC2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0335F9-6240-7597-9200-F1EC0AFEE9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C622453-9A72-4C7E-FAFB-9D32A8FB60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F1E78-18AA-40EF-B94C-664242C5B7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7758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2A8624-5395-557A-81DD-EB2A94BBBC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F635385-F4AA-88A1-FE38-8C27AE78B7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4FC0F8D-B8D6-45B3-A9C1-95246D8A88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977D6-691E-4762-8A04-8BF27CFFF5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7933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2EC5121-2D30-5444-6056-F0EA3488C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8A1D9B-60C0-6F15-DF95-B64BEB1042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45F0DB7-A4A0-022E-42C8-09E1F2BDA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D802A-DACB-4132-B394-EFAE2CB1CA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075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107950" y="6597650"/>
            <a:ext cx="8567738" cy="20796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6163" y="6524625"/>
            <a:ext cx="442912" cy="207963"/>
          </a:xfrm>
        </p:spPr>
        <p:txBody>
          <a:bodyPr/>
          <a:lstStyle>
            <a:lvl1pPr>
              <a:defRPr/>
            </a:lvl1pPr>
          </a:lstStyle>
          <a:p>
            <a:fld id="{82639E04-2AD2-4BD6-88A9-8FAE3709739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154875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12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D1371-7823-396B-5AFB-D5672ADDDC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AB2807-4D6B-2DF6-3FC5-87CD4F0BE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5FE2D-2876-5947-1389-D4C01012BC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E61F5-4F51-4ECD-9B56-2256905228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6724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6AC765-F37D-0EC1-957D-1C80F11D9C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57368-75EE-6AA0-AADA-D4980B7824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3E0B1-5C0A-5EB0-C58F-60D1BF13B5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3F1B6-6590-4BAA-9B00-6FF7C6D435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1947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427435-712D-8FEF-5534-360F7A1B87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A92496-90FD-69A3-689B-5557615D9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FF5C00-A276-D701-CF0B-71CF51E578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530E0-3812-46A2-8300-EE5404DBE2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1328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A7BD7A-E5C7-DC1D-60D8-DC2F69458C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14D213-2AC1-B903-45AE-CECEBE9F36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0ECD82-8CAE-34A0-D80C-9C8483D7E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6540E-77B2-4374-A475-68942D02F3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7264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D2C5FE-483F-75A5-34F2-0248630C2A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5A1169-905C-B172-29E4-2A73106D9D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C5F0E-D871-B814-623B-A0D77B9B9B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B9304-E492-4E46-B560-6B3D61A319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8015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547208-FCAF-33AF-5194-3E271D50C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E5BA06-9819-11A7-CE27-D022B42DE4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870E15-05FB-639B-249A-25B2D8BEE4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3D0CD-643D-4A4F-A065-C31CB374FAC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611545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B32876-384B-DD9E-BAB0-E4ABA5BECD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D97799-A4B2-C416-6596-0F7CC7559E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1E2399-55CF-FA37-8370-4B53FF2E43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E8276-93F2-4145-880E-7FC2819B3C9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612935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D27762-80B5-E17E-99F2-E6C9A3B785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868A01-F9C0-C168-814D-4CE90146F0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01248E-3F49-892D-CD9F-4772B9C42D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E5124-37F5-4D9D-9F0E-70DF13B0FA9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359626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D4A633-31F9-D0CD-2F5E-A4B6B8F13B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A279A3-0AFF-829E-CA1F-619B5549BE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389CFE-161E-BE21-3945-FA4F007168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F9768-72C4-4539-9F79-D4DB926FBD3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128125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65091E0-F54F-5BC3-73BB-BBFCACAB9B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EC6312B-9A0B-4C97-ABE2-36D8C25C37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94115E9-30B1-19A1-E2B1-FA1725BB04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D9BBF-1A3F-4D76-893B-3D9EF471C53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95104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7E1B4A-1D44-4CA4-A46B-1527CCB03E5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1565084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CBD3345-44D3-BA5D-6D5F-62CCA2AE5F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5880C7-CD3B-CA16-9348-2AF10C4886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889E621-E9A2-CB5A-A1F4-DDFD383B99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0C3D4-6732-447A-9BC7-3BDA7461018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856144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A0936C5-425F-5611-A23C-777DD0080B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34F97A3-D041-6C40-B50E-40346A7461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B01A743-8A44-F3BA-0C73-86E66DA359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D9AA3-3E4D-4F60-97F1-2EDBB5B9826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1650376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5DD12B-0208-60C5-459A-49A2E61F66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27CBB0-91E4-272C-006A-98BD337054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189629-0E22-CCE8-0989-A483D9ADCF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58B76-520E-4646-BFDF-CC5A751B671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520367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E2886F-5756-BD15-997E-43F3F6D901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E76A19-DB1B-466A-369F-6EBBC76672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9498D3-5522-8EAD-13AF-4C2792F0C7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209AC-96B3-4AFD-9C25-D74164578C1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814985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64378E-932E-1CA4-F3D0-DA96B63B6D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63BA7D-B1CA-727F-CA10-97AAEA2384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5B9D3C-5B6F-F146-B1BA-833F7D8A51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DB094-5E4C-44A4-9DD5-331C48C7336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390494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A9236E-7D6A-1CCB-DAD5-107CA7E9E9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1C004B-A652-1131-55EA-81B77FCD13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63364B-61FB-2BDF-53D0-20A8EF6EA5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0D10C-DEFE-4236-8DD2-13341F16C3C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40310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6F6477-3ECE-C4FB-933B-627FEC4694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6D7E92-AEE7-96A7-08CD-00CB1C565E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7AAB3B-2AF6-B62B-BD66-9CA97EE6B1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11BE4-5225-4786-9C3E-009E2EE6C3C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947934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37964F0-4F12-CFAA-52A5-1BAF9B1FDB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CFF445-5701-428B-A7FD-8DD10F89CB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E3A0E91-4B32-E9F6-A11A-D8E87CEE3E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8B5A0-EC08-4647-B489-18662981A66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68906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1CAD155-CD26-106C-D9C6-6CB5CFE58B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80FD5C1-FA88-415C-4275-B044C2836E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6A001E5-B682-3160-75BC-9BEB7AD5AE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CE255-65AB-4E3F-B2DF-1B09E7FAA9D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8268883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5FCCEF5-FA7A-B989-7CBF-DBD4B86943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448F2CE-6817-C11C-C861-BBCE59B298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BD18945-6D4A-684E-BFE5-E23BD32906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F3508-61C7-4F8A-97D1-4A1DA480782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39006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651503-CDFC-49D8-9D7A-966927550EB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674639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79FA728-C421-B55E-2BCC-1F203670B2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9D0B290-EB6D-DA23-8819-87B3C84D1F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A9E7409-723F-A81B-AA89-864C9DE940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72782-D111-4800-B2AB-0BE8445074C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488385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4CEE96-962D-8059-D0DD-0DEC6D8670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B37817-10E0-B17A-53C1-0CCC4DFB20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6F4BEE-7A58-CCF8-9FBD-AD4E6C1D5E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30E6F-E407-4EF6-B899-B448B06E4A8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158906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35406B-00C4-ACCF-F1E8-56A97147B6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F20E81-CE6D-DF2B-8EDF-81B4B6FB26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14A8CF-12E1-6F76-E224-C86E97C62A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AA01B-5336-438A-AA40-4378F12E712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8663133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30AD67-0217-3674-F6DA-C04F8739EB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BD8B71-AEA4-DDF9-389B-581C8D4A1D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8F65AE-A076-F6CC-2DFB-6B7347E9FA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CC45F-938F-4E68-AB0B-D20886152CC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255436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6474F3-C96E-887A-AEC3-B2F7B90DC3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AF779A-A6FF-E9BB-F44E-51CA00C1C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BBDB87-CB2C-A65B-210B-08C5A25019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F278-199D-41C5-BEE1-276487ABFE3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164041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A7CC26-CD05-D53F-1BB8-E44A3DFE6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63EFA3C-AF8F-C05D-C503-F180FC2C34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0458EC4-7132-C6C2-ABA4-C01E8E1460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3A0A6-5A4F-4407-B532-006E7F5020E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722969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1528A6F-FBD6-9E05-FD19-033ABEA986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87A18A-2096-53CF-FE61-9D9C9788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24EE336-28ED-04FC-157F-73EF5591B1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23E17-3871-4E30-8686-DD130826E8A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35178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40E614D-D586-4F75-1F01-34415530BE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CF2CC45-141D-D7CD-0F51-F441B59EA7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92F6FF-729C-52AA-D256-B639E228A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5E8D3-0A67-4B85-A5BA-405349D71FD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312503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3EF0BE-5B40-4F1D-1853-5E64E04E69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A7535B-DFA4-7D41-E5BB-269EB8A904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C073B1-BCBE-44D5-B781-C8254A64B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25C55-6FE9-4DC6-A218-CA59198B7F6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567560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B85CBB-EE8B-4FB2-8180-5F02AE3E0B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ABCFFE-6F75-E70E-0FE4-BF4F7A980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647DE8-411F-7E28-2D23-05121BF82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D595E-9665-4118-AC6B-7E92EE61ABA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97987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4F8AFE-7A31-4E48-B187-23373253B11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804806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FF0D2B-C63F-A687-02AC-B11D462F13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812388-FE4C-3EBD-966E-AC4E58E445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B90438-4CE8-1EBC-8419-C902933B3E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C387D-4A49-4A70-BE97-42303BD9EE5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247359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9D6EB4-F308-D8E2-77BD-E6CF3BE2FE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D23B2D-3706-40BE-613D-DF93C00D6B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6BC8D9-26A9-175E-350D-B1BB8AE8CA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FAC33-0FDC-447E-85C0-701CCEFC6CD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111992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FC02CD-D6E0-2E0F-F226-0FF49F2C67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55F90F-5064-C040-D269-37D2A6124D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3BCE59-FAA8-285F-D324-75B617CA41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A0924-986D-496C-96FC-132F8F873F3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385365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CBB140-99C6-7657-F7C3-927C913BD1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1E5D4C-C257-DB8B-B4C7-5DAF85D83A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B3097D-24A0-B969-7BEB-808677D97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BC1A-5D5D-4670-8DF6-89CED4F9D6C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9437299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84D64E4-9ED5-7870-DB42-612AE9D956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E3032EC-5BB6-D29E-0A9D-8E9B0011B8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600176F-E1E2-4E67-CEAC-61226FD829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FA221-B94A-45B5-BF90-5E360CCFD76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953180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7FF21B1-7401-E99F-0383-67B3C4380F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5C28293-7679-06AA-7BE7-52A167EF92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A751E1D-C78C-45A0-A29C-A9B718FA7A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99FE1-25E8-4A1A-89AD-9B03D1071A6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3066962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B591967-392D-E6C3-545A-28F4BB330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ABB067C-745E-81A2-121F-8D5933ED87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39EBAD7-6D07-3A7A-74CC-16B4C1C85A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1C101-3393-457B-8B42-2561A03F553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8598212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618AE-DD80-F1F2-7658-5A2BF05D8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279D53-81F1-482E-E7E5-8BDDA18B4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4436D-383C-8D14-AC5E-35787F45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22.10.2024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1FEB8-9DC9-44D5-F451-4136CE611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ICPPA-2024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89F65-3CB7-21FE-175A-819A006B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FC8-0530-0744-8B78-2A9E442DCB8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334939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38B8D-55FF-44E8-4C47-41A0BE65D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A02EC-A87F-BC41-FDBC-049EFAF3B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A47F2-58A6-690E-A8D1-871E6268B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6273" y="6398391"/>
            <a:ext cx="2057400" cy="365125"/>
          </a:xfrm>
        </p:spPr>
        <p:txBody>
          <a:bodyPr anchor="b"/>
          <a:lstStyle/>
          <a:p>
            <a:r>
              <a:rPr lang="ru-RU"/>
              <a:t>22.10.2024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2728C-0A04-EBB2-DB9E-C6D2AD46C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98391"/>
            <a:ext cx="3086100" cy="365125"/>
          </a:xfrm>
        </p:spPr>
        <p:txBody>
          <a:bodyPr anchor="b"/>
          <a:lstStyle/>
          <a:p>
            <a:r>
              <a:rPr lang="en-GB"/>
              <a:t>ICPPA-2024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5E8B3-5D59-93FD-BFBF-216C0D19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3030" y="6398391"/>
            <a:ext cx="2057400" cy="365125"/>
          </a:xfrm>
        </p:spPr>
        <p:txBody>
          <a:bodyPr anchor="b"/>
          <a:lstStyle>
            <a:lvl1pPr>
              <a:defRPr sz="1200" b="1"/>
            </a:lvl1pPr>
          </a:lstStyle>
          <a:p>
            <a:fld id="{14E94FC8-0530-0744-8B78-2A9E442DCB8A}" type="slidenum">
              <a:rPr lang="en-RU" smtClean="0"/>
              <a:pPr/>
              <a:t>‹#›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3474295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1CE3C-8070-40D2-0BC4-9F877FA2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2AC8A-B7DE-9068-B0A6-7AB1F59FD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C70D7-19C1-A5BC-41FB-8D533917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22.10.2024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64A12-625A-9A0B-82EB-FD4132C7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ICPPA-2024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F1BE2-F497-6860-1D8F-E0627FA02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FC8-0530-0744-8B78-2A9E442DCB8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39540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074889-6CD6-419A-AD1C-C730CFB4F1B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0743508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2F3D8-3F3A-FDA4-1852-238E8652C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B8C8D-6495-DC08-BB09-9004B0FFE9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F27D9-6767-D1E7-89A5-0EC8DFF33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04F90-0749-BAEF-6DA5-DDA0B0962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22.10.2024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39884-8A82-D9B0-6B3D-DE1F2459F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ICPPA-2024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AD90C-4383-3445-75DA-4F033017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FC8-0530-0744-8B78-2A9E442DCB8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9682481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7D94-EC04-9BCA-BF1F-BCC79CA90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283D7-1C1C-F104-83BF-58D063AE8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65C31-B8FC-86A5-EBFB-0FFFDA555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B3C25-8018-1CB4-43E5-FA8D2A62C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46CD9A-F402-8A69-C82F-829792133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11F23-096E-A110-1376-7A86682A3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22.10.2024</a:t>
            </a:r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DA0AF6-D4E8-2800-30FD-9DA9EF738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ICPPA-2024</a:t>
            </a:r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21BC6B-970F-ED40-D9AE-60BBF58A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FC8-0530-0744-8B78-2A9E442DCB8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3046394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BDA42-5AC2-96E1-4A4B-7CDD5AD51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93F6AC-0CA9-E59C-C46B-53F00379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22.10.2024</a:t>
            </a:r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551CA0-03DF-58BF-2305-D19448B39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ICPPA-2024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C9BDC8-692A-FC7D-9C5C-3EA5B5910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FC8-0530-0744-8B78-2A9E442DCB8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5620194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8B07AD-FA45-D071-D63B-AE04B4576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22.10.2024</a:t>
            </a:r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010857-2676-2D8D-2F39-C60BCF8ED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ICPPA-2024</a:t>
            </a:r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700A4-40F0-F2F4-FDD0-105E306D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FC8-0530-0744-8B78-2A9E442DCB8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737622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5919-3370-3749-A835-449AFEED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CA7B9-21CF-6463-3591-4A588C79C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19B28-ECE6-9E95-3C1A-74A3569B9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B3AAE-4C3D-E823-6030-68C378048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22.10.2024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E4EA9-4A27-0237-89E9-A5F83B4A0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ICPPA-2024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01383-6DEA-32A5-ED8F-A2DDC316A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FC8-0530-0744-8B78-2A9E442DCB8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763856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E7C49-574E-A590-2D44-342D16C5D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D44C6F-3F92-3F70-878E-28E3C511DC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3A007-7B0E-1739-EBFC-2C0DDE5BF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36A924-F1DD-1EB6-11E9-2F8362464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22.10.2024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567F7-85AE-FF9E-8047-D04FB2895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ICPPA-2024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8FDD0-8429-25C3-4519-0F33E18B3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FC8-0530-0744-8B78-2A9E442DCB8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835767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D4B45-6F9F-90B7-2B50-602B9AA6E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D3713-F507-7D53-D975-52E387534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14980-7A3D-0BA5-5283-36FC112A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22.10.2024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6ADF7-3445-FFFF-144F-0607945A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ICPPA-2024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9B780-DE6D-2CA5-6FF4-CB896343A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FC8-0530-0744-8B78-2A9E442DCB8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8406488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E866CC-E29A-1E05-67BB-90594A6431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F81EC-FDB9-E89C-7EDA-E911177AC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2F4F1-B8C0-246F-71C0-CD0342D7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22.10.2024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27CD4-74C7-C85B-0EF7-07D0A99A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ICPPA-2024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FE51E-9743-E4FE-E3DA-68307FFD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FC8-0530-0744-8B78-2A9E442DCB8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1925478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03754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380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2F4B2F-61D0-4DA8-BDC8-4CB59B6E5ED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5647285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1" y="2129984"/>
            <a:ext cx="7773120" cy="14703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0" y="3885528"/>
            <a:ext cx="6400801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0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20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31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41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52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6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73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83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1685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012995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82"/>
            <a:ext cx="7771681" cy="1362383"/>
          </a:xfrm>
        </p:spPr>
        <p:txBody>
          <a:bodyPr anchor="t"/>
          <a:lstStyle>
            <a:lvl1pPr algn="l">
              <a:defRPr sz="272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1" cy="1500638"/>
          </a:xfrm>
        </p:spPr>
        <p:txBody>
          <a:bodyPr anchor="b"/>
          <a:lstStyle>
            <a:lvl1pPr marL="0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1pPr>
            <a:lvl2pPr marL="310499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2pPr>
            <a:lvl3pPr marL="620997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3pPr>
            <a:lvl4pPr marL="931496" indent="0">
              <a:buNone/>
              <a:defRPr sz="953">
                <a:solidFill>
                  <a:schemeClr val="tx1">
                    <a:tint val="75000"/>
                  </a:schemeClr>
                </a:solidFill>
              </a:defRPr>
            </a:lvl4pPr>
            <a:lvl5pPr marL="1241996" indent="0">
              <a:buNone/>
              <a:defRPr sz="953">
                <a:solidFill>
                  <a:schemeClr val="tx1">
                    <a:tint val="75000"/>
                  </a:schemeClr>
                </a:solidFill>
              </a:defRPr>
            </a:lvl5pPr>
            <a:lvl6pPr marL="1552496" indent="0">
              <a:buNone/>
              <a:defRPr sz="953">
                <a:solidFill>
                  <a:schemeClr val="tx1">
                    <a:tint val="75000"/>
                  </a:schemeClr>
                </a:solidFill>
              </a:defRPr>
            </a:lvl6pPr>
            <a:lvl7pPr marL="1862994" indent="0">
              <a:buNone/>
              <a:defRPr sz="953">
                <a:solidFill>
                  <a:schemeClr val="tx1">
                    <a:tint val="75000"/>
                  </a:schemeClr>
                </a:solidFill>
              </a:defRPr>
            </a:lvl7pPr>
            <a:lvl8pPr marL="2173492" indent="0">
              <a:buNone/>
              <a:defRPr sz="953">
                <a:solidFill>
                  <a:schemeClr val="tx1">
                    <a:tint val="75000"/>
                  </a:schemeClr>
                </a:solidFill>
              </a:defRPr>
            </a:lvl8pPr>
            <a:lvl9pPr marL="2483993" indent="0">
              <a:buNone/>
              <a:defRPr sz="9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08422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31"/>
            <a:ext cx="4044961" cy="3977698"/>
          </a:xfrm>
        </p:spPr>
        <p:txBody>
          <a:bodyPr/>
          <a:lstStyle>
            <a:lvl1pPr>
              <a:defRPr sz="1905"/>
            </a:lvl1pPr>
            <a:lvl2pPr>
              <a:defRPr sz="1633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81" y="1604331"/>
            <a:ext cx="4046400" cy="3977698"/>
          </a:xfrm>
        </p:spPr>
        <p:txBody>
          <a:bodyPr/>
          <a:lstStyle>
            <a:lvl1pPr>
              <a:defRPr sz="1905"/>
            </a:lvl1pPr>
            <a:lvl2pPr>
              <a:defRPr sz="1633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42084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3" y="275089"/>
            <a:ext cx="82296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2"/>
            <a:ext cx="4039201" cy="639427"/>
          </a:xfrm>
        </p:spPr>
        <p:txBody>
          <a:bodyPr anchor="b"/>
          <a:lstStyle>
            <a:lvl1pPr marL="0" indent="0">
              <a:buNone/>
              <a:defRPr sz="1633" b="1"/>
            </a:lvl1pPr>
            <a:lvl2pPr marL="310499" indent="0">
              <a:buNone/>
              <a:defRPr sz="1361" b="1"/>
            </a:lvl2pPr>
            <a:lvl3pPr marL="620997" indent="0">
              <a:buNone/>
              <a:defRPr sz="1225" b="1"/>
            </a:lvl3pPr>
            <a:lvl4pPr marL="931496" indent="0">
              <a:buNone/>
              <a:defRPr sz="1157" b="1"/>
            </a:lvl4pPr>
            <a:lvl5pPr marL="1241996" indent="0">
              <a:buNone/>
              <a:defRPr sz="1157" b="1"/>
            </a:lvl5pPr>
            <a:lvl6pPr marL="1552496" indent="0">
              <a:buNone/>
              <a:defRPr sz="1157" b="1"/>
            </a:lvl6pPr>
            <a:lvl7pPr marL="1862994" indent="0">
              <a:buNone/>
              <a:defRPr sz="1157" b="1"/>
            </a:lvl7pPr>
            <a:lvl8pPr marL="2173492" indent="0">
              <a:buNone/>
              <a:defRPr sz="1157" b="1"/>
            </a:lvl8pPr>
            <a:lvl9pPr marL="2483993" indent="0">
              <a:buNone/>
              <a:defRPr sz="115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9"/>
            <a:ext cx="4039201" cy="3951775"/>
          </a:xfrm>
        </p:spPr>
        <p:txBody>
          <a:bodyPr/>
          <a:lstStyle>
            <a:lvl1pPr>
              <a:defRPr sz="1633"/>
            </a:lvl1pPr>
            <a:lvl2pPr>
              <a:defRPr sz="1361"/>
            </a:lvl2pPr>
            <a:lvl3pPr>
              <a:defRPr sz="1225"/>
            </a:lvl3pPr>
            <a:lvl4pPr>
              <a:defRPr sz="1157"/>
            </a:lvl4pPr>
            <a:lvl5pPr>
              <a:defRPr sz="1157"/>
            </a:lvl5pPr>
            <a:lvl6pPr>
              <a:defRPr sz="1157"/>
            </a:lvl6pPr>
            <a:lvl7pPr>
              <a:defRPr sz="1157"/>
            </a:lvl7pPr>
            <a:lvl8pPr>
              <a:defRPr sz="1157"/>
            </a:lvl8pPr>
            <a:lvl9pPr>
              <a:defRPr sz="115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3" y="1535202"/>
            <a:ext cx="4042081" cy="639427"/>
          </a:xfrm>
        </p:spPr>
        <p:txBody>
          <a:bodyPr anchor="b"/>
          <a:lstStyle>
            <a:lvl1pPr marL="0" indent="0">
              <a:buNone/>
              <a:defRPr sz="1633" b="1"/>
            </a:lvl1pPr>
            <a:lvl2pPr marL="310499" indent="0">
              <a:buNone/>
              <a:defRPr sz="1361" b="1"/>
            </a:lvl2pPr>
            <a:lvl3pPr marL="620997" indent="0">
              <a:buNone/>
              <a:defRPr sz="1225" b="1"/>
            </a:lvl3pPr>
            <a:lvl4pPr marL="931496" indent="0">
              <a:buNone/>
              <a:defRPr sz="1157" b="1"/>
            </a:lvl4pPr>
            <a:lvl5pPr marL="1241996" indent="0">
              <a:buNone/>
              <a:defRPr sz="1157" b="1"/>
            </a:lvl5pPr>
            <a:lvl6pPr marL="1552496" indent="0">
              <a:buNone/>
              <a:defRPr sz="1157" b="1"/>
            </a:lvl6pPr>
            <a:lvl7pPr marL="1862994" indent="0">
              <a:buNone/>
              <a:defRPr sz="1157" b="1"/>
            </a:lvl7pPr>
            <a:lvl8pPr marL="2173492" indent="0">
              <a:buNone/>
              <a:defRPr sz="1157" b="1"/>
            </a:lvl8pPr>
            <a:lvl9pPr marL="2483993" indent="0">
              <a:buNone/>
              <a:defRPr sz="115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3" y="2174629"/>
            <a:ext cx="4042081" cy="3951775"/>
          </a:xfrm>
        </p:spPr>
        <p:txBody>
          <a:bodyPr/>
          <a:lstStyle>
            <a:lvl1pPr>
              <a:defRPr sz="1633"/>
            </a:lvl1pPr>
            <a:lvl2pPr>
              <a:defRPr sz="1361"/>
            </a:lvl2pPr>
            <a:lvl3pPr>
              <a:defRPr sz="1225"/>
            </a:lvl3pPr>
            <a:lvl4pPr>
              <a:defRPr sz="1157"/>
            </a:lvl4pPr>
            <a:lvl5pPr>
              <a:defRPr sz="1157"/>
            </a:lvl5pPr>
            <a:lvl6pPr>
              <a:defRPr sz="1157"/>
            </a:lvl6pPr>
            <a:lvl7pPr>
              <a:defRPr sz="1157"/>
            </a:lvl7pPr>
            <a:lvl8pPr>
              <a:defRPr sz="1157"/>
            </a:lvl8pPr>
            <a:lvl9pPr>
              <a:defRPr sz="115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394529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72962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901359"/>
      </p:ext>
    </p:extLst>
  </p:cSld>
  <p:clrMapOvr>
    <a:masterClrMapping/>
  </p:clrMapOvr>
  <p:hf sldNum="0" hdr="0" ftr="0" dt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1" cy="1160762"/>
          </a:xfrm>
        </p:spPr>
        <p:txBody>
          <a:bodyPr anchor="b"/>
          <a:lstStyle>
            <a:lvl1pPr algn="l">
              <a:defRPr sz="136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177"/>
            </a:lvl1pPr>
            <a:lvl2pPr>
              <a:defRPr sz="1905"/>
            </a:lvl2pPr>
            <a:lvl3pPr>
              <a:defRPr sz="1633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410"/>
            <a:ext cx="3008161" cy="4692013"/>
          </a:xfrm>
        </p:spPr>
        <p:txBody>
          <a:bodyPr/>
          <a:lstStyle>
            <a:lvl1pPr marL="0" indent="0">
              <a:buNone/>
              <a:defRPr sz="953"/>
            </a:lvl1pPr>
            <a:lvl2pPr marL="310499" indent="0">
              <a:buNone/>
              <a:defRPr sz="817"/>
            </a:lvl2pPr>
            <a:lvl3pPr marL="620997" indent="0">
              <a:buNone/>
              <a:defRPr sz="680"/>
            </a:lvl3pPr>
            <a:lvl4pPr marL="931496" indent="0">
              <a:buNone/>
              <a:defRPr sz="612"/>
            </a:lvl4pPr>
            <a:lvl5pPr marL="1241996" indent="0">
              <a:buNone/>
              <a:defRPr sz="612"/>
            </a:lvl5pPr>
            <a:lvl6pPr marL="1552496" indent="0">
              <a:buNone/>
              <a:defRPr sz="612"/>
            </a:lvl6pPr>
            <a:lvl7pPr marL="1862994" indent="0">
              <a:buNone/>
              <a:defRPr sz="612"/>
            </a:lvl7pPr>
            <a:lvl8pPr marL="2173492" indent="0">
              <a:buNone/>
              <a:defRPr sz="612"/>
            </a:lvl8pPr>
            <a:lvl9pPr marL="2483993" indent="0">
              <a:buNone/>
              <a:defRPr sz="6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035651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36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177"/>
            </a:lvl1pPr>
            <a:lvl2pPr marL="310499" indent="0">
              <a:buNone/>
              <a:defRPr sz="1905"/>
            </a:lvl2pPr>
            <a:lvl3pPr marL="620997" indent="0">
              <a:buNone/>
              <a:defRPr sz="1633"/>
            </a:lvl3pPr>
            <a:lvl4pPr marL="931496" indent="0">
              <a:buNone/>
              <a:defRPr sz="1361"/>
            </a:lvl4pPr>
            <a:lvl5pPr marL="1241996" indent="0">
              <a:buNone/>
              <a:defRPr sz="1361"/>
            </a:lvl5pPr>
            <a:lvl6pPr marL="1552496" indent="0">
              <a:buNone/>
              <a:defRPr sz="1361"/>
            </a:lvl6pPr>
            <a:lvl7pPr marL="1862994" indent="0">
              <a:buNone/>
              <a:defRPr sz="1361"/>
            </a:lvl7pPr>
            <a:lvl8pPr marL="2173492" indent="0">
              <a:buNone/>
              <a:defRPr sz="1361"/>
            </a:lvl8pPr>
            <a:lvl9pPr marL="2483993" indent="0">
              <a:buNone/>
              <a:defRPr sz="136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953"/>
            </a:lvl1pPr>
            <a:lvl2pPr marL="310499" indent="0">
              <a:buNone/>
              <a:defRPr sz="817"/>
            </a:lvl2pPr>
            <a:lvl3pPr marL="620997" indent="0">
              <a:buNone/>
              <a:defRPr sz="680"/>
            </a:lvl3pPr>
            <a:lvl4pPr marL="931496" indent="0">
              <a:buNone/>
              <a:defRPr sz="612"/>
            </a:lvl4pPr>
            <a:lvl5pPr marL="1241996" indent="0">
              <a:buNone/>
              <a:defRPr sz="612"/>
            </a:lvl5pPr>
            <a:lvl6pPr marL="1552496" indent="0">
              <a:buNone/>
              <a:defRPr sz="612"/>
            </a:lvl6pPr>
            <a:lvl7pPr marL="1862994" indent="0">
              <a:buNone/>
              <a:defRPr sz="612"/>
            </a:lvl7pPr>
            <a:lvl8pPr marL="2173492" indent="0">
              <a:buNone/>
              <a:defRPr sz="612"/>
            </a:lvl8pPr>
            <a:lvl9pPr marL="2483993" indent="0">
              <a:buNone/>
              <a:defRPr sz="6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514175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1497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49C41-EAD9-4881-B2DE-9C3C012EB15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4805783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60" y="77769"/>
            <a:ext cx="2056320" cy="55042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77769"/>
            <a:ext cx="6035041" cy="55042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621274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47B21C-9F64-8FAB-3E5B-3D8E71D15A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80BD31-A6AB-2D8D-F821-42C12C5914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C96D8C-1C75-493D-2563-88E08392DC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7DCC0-4709-4669-A1B6-CCF2E47EF07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3528365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AECBAE-8592-9028-C104-98296EAD16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C15245-BCA3-7A02-2EC0-0FFA5C04C9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1F363E-B497-99DC-21BC-69D8E60A23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B1ACA-9C0B-47E6-A46D-40F652BA95C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9259805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0ED311-B47B-7623-C9AB-C7C1405F08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FE15B6-9453-49B7-E168-F64DD8154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BC0ABE-400E-D6F9-3A01-75F4433D6E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7589A-4235-40F1-8972-351D3FA1AA9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8882378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5FAE84-4DFB-298D-8E7E-5A87ACC707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BECAA4-4ED7-B9F1-6E3B-9B3669A899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45F203-1278-CD2E-2917-5785C2D0B7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17E96-CF89-457C-9712-8AB61B9048B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8410831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51088C8-573A-AA70-861B-180059BBDD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36957DD-E7B3-1065-F3FB-6F5A99D32F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FF600D-4212-57DB-6AF9-D09232A916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0CDDB-F5AA-45F0-A9D1-0B7C4527FB5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3694425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0318A4B-1DAE-E313-B317-36484B2822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7D9B4FE-2535-6578-1C30-00B0349C5A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9C8E1-6106-92EF-7D6F-AAAB38D66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F447-4B06-4C07-9D38-78B53BD16A1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4571973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AE7617-033A-1070-B870-D7F6186E0F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779555B-A2BD-E969-1761-4601786C32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C325968-018C-A772-C8DF-01416FBA7D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5F64C-DD99-4695-A13F-A351C1D14CE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283757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C22251-BF6B-7ACE-01D1-B9D6C0F42D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9E15CD-E3D1-B5A5-E2C0-0605FF0AE3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5C72F2-242E-6BF4-6979-1E6460BB2C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13765-1964-448D-BB33-A98420D5483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882537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1612A0-CC70-2AB9-7810-39308A455D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0D1EF1-704E-BF42-91E7-39710F166A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51650B-944B-13D0-81E5-9DAC48FC89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BB040-D80A-490E-A50D-CEA174B30E1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50980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F4F5ED-7DA9-45DB-9F76-BD4CE138C7B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8469308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77850C-277F-141E-5350-11DB1EBEF1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07B38E-1626-FEF9-FA8B-D30DD872C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AA8075-EBCA-E28C-A136-54906616B8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2609F-F1E9-4FAF-9B72-9B74FDD7BC5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446843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4C49F0-D1DB-99D1-2E9D-2F27E5CAFC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A4DF14-8455-8803-0E38-29D07F3C81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766B35-9991-B775-4D3D-C1ED1147D8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8D28C-0283-4A13-A3B2-F7788658230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5635978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E4E515-E636-0818-0C05-E18E598989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42CE92-305B-8469-F92A-AA13D121BA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C1803D-DF12-5879-56DA-C3F72C8AF0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82C21-9A9F-4A6C-93ED-5E6FA6F538D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965545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557A32-63EB-35E0-B1B7-EAE63C6F5C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330D33-4DB5-FB45-368E-14B1010FE3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68CB8D3-6243-65C4-5C81-0466452740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5892D-9BE1-42B9-AA3F-D3E5AF51C72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766085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ABB2DAC-959A-B3C1-3D44-834E4B5D9A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302A715-AB20-3EC2-7998-123750E472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CAB888E-EE42-114B-C28E-DDA43A92CF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535C2-DD65-48D4-97E9-D0944C9722E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1306486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0FE5CDC-11D3-629C-EDCB-B68C5F9B00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D94D1EA-BE68-0222-CA2B-7D7C39F65E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0002F04-EF15-F5AF-5707-E2F0A41CE2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F35ED-EBCC-4452-910C-8F0B2210DEC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8620667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BD002A-973D-E338-D66D-CDBB820C18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7D475D6-37CB-9620-13F8-889383CA71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D3F55C0-02B4-27F0-F23F-CA3F21B2F0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8D69B-F83E-44DE-8A43-0246D842841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4928525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3630D-CC9E-0EC4-1C51-ECBEB909E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F1D827-71A6-A8AB-27C8-8CC8E442A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7937D-216B-803B-91DF-BE2F7199A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EACEA-6767-52E8-4CE0-57EBAAD1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C3384-11D5-AC0C-A267-4CA2689B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4489699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62E4B-E271-2972-9999-61C14D1E2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0A4A7-10C5-1EF8-F742-DD2FD7580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5B8F4-654F-7A20-698B-F525F958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9B81E-67A8-8040-CAD4-334EB8952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4E731-D7A5-949F-C4DA-98CCCDFF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8857694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C09-FA20-D219-F5B4-CD1C7E88E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7F4B8-22CD-5938-C193-6815EF956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9D8C6-630B-D8D0-5B68-D7AD77CF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D2383-2D4E-1E73-0ABE-4A2696CE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8068A-34EA-FDAF-EE64-4FF70BE9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7641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651503-CDFC-49D8-9D7A-966927550EB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25910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46AEF9-0300-445C-A001-2A8D54CA500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9626149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6F6BF-143D-1F9B-A78A-C98CDC946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B5633-5B10-7E08-0EB3-CF2A5D066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585BF-B4E6-ECB5-8856-992710A42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09F03-844F-F45C-7AF2-8076CBF6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C7D3A-5506-2B9B-4B1E-89D19731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4607-F955-AD89-EDCF-857963311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5995409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F3FB0-7414-60CC-3E25-F04FB2079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65511-D256-8B67-B27E-2E44A950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DAFDF-A761-C6BA-C731-7E50168B5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5059BB-E883-8386-4C15-2124B4967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A9BDE-BDBE-B558-6E77-F3A9C1590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E9A9E8-99F7-D7DE-1319-DBA2478E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CFFD44-3114-AD06-3167-A3F01A6F9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3BF37-D69C-8D36-1B39-432F573E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0635967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ACD8-7AF9-7CBF-E057-D32399EE0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3D382-7739-475A-D089-15452BBE0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62851-D6EE-C805-44CC-913989AF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3972E-3D39-72C5-F420-7434AE55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098332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0B32D-3C04-1CB4-0FFB-A0AA7577D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17FDF5-CD2E-F5CF-1D7A-53E3121D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DA39D-29D1-3C78-9786-7595DFEB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3938165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BC9C4-7A6F-676A-8E2C-E0F85E9DC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F530-CB95-BB91-430A-343BE01A3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870C9-0752-D207-7FE8-4EB10FF4D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AD10A-8393-9C5E-585B-D89F7378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1BF7B-F4C9-437E-626E-5DFF4A6A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25F93-B14F-27D9-2C46-93AF59F0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94130241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DC7A7-EF55-3320-2D0A-DCDCAE20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BAE1DB-1AA5-823A-7366-FA5278DCD1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FD844-33B1-BB7B-B1DB-A7F1D2260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C5260-A151-0F55-B52B-1127B4CAB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14129-8F29-46A6-CD41-2A84CD2A1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06321-A167-B5CB-4B97-706231A04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96511034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77202-BE2F-D019-CF37-1A207F5F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435326-C651-2D3F-D7F3-54FF5237F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31D4D-A7C1-3E4E-B127-249C448C1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F8F80-5629-BE50-C755-A506FE8D3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F6CD8-1A16-C743-E60F-D9E17994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6456232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4C0585-AF04-F89D-5942-76A9BA2CAE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8C63C-CA36-C8A1-6731-2BA3112BC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796B3-556C-408C-9202-C361121E6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E8D65-2AC4-87C8-9A02-26E85DA5B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FFF14-118F-5275-A339-17412736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8714637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623135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@ INTW-2024, MPD experiment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7E1B4A-1D44-4CA4-A46B-1527CCB03E5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01390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D3A38E-4130-4757-BF1F-0A4657A547C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5143533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@ INTW-2024, MPD experiment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651503-CDFC-49D8-9D7A-966927550EB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5800772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@ INTW-2024, MPD experiment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4F8AFE-7A31-4E48-B187-23373253B11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6684186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@ INTW-2024, MPD experiment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074889-6CD6-419A-AD1C-C730CFB4F1B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3347983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@ INTW-2024, MPD experiment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2F4B2F-61D0-4DA8-BDC8-4CB59B6E5ED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727466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@ INTW-2024, MPD experiment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49C41-EAD9-4881-B2DE-9C3C012EB15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5240168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@ INTW-2024, MPD experiment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F4F5ED-7DA9-45DB-9F76-BD4CE138C7B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9532472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@ INTW-2024, MPD experiment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46AEF9-0300-445C-A001-2A8D54CA500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1004593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@ INTW-2024, MPD experiment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D3A38E-4130-4757-BF1F-0A4657A547C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0824835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@ INTW-2024, MPD experiment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345951-D715-4F6C-845B-FDB952CD732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8008307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@ INTW-2024, MPD experiment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5C3E19-8AD1-4204-BAE4-FCE2135C0FB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35304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345951-D715-4F6C-845B-FDB952CD732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0167552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107950" y="6597650"/>
            <a:ext cx="8567738" cy="20796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@ INTW-2024, MPD experiment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6163" y="6524625"/>
            <a:ext cx="442912" cy="207963"/>
          </a:xfrm>
        </p:spPr>
        <p:txBody>
          <a:bodyPr/>
          <a:lstStyle>
            <a:lvl1pPr>
              <a:defRPr/>
            </a:lvl1pPr>
          </a:lstStyle>
          <a:p>
            <a:fld id="{82639E04-2AD2-4BD6-88A9-8FAE3709739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2919615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E1DF42-17A5-A04F-A223-B65EE17528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9EA881-1AA1-6A45-ABE5-287740338D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050" b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941DC3-6E2D-474F-A82B-0997D269F0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0B524-517C-7D41-9224-667E00CABC81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82349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87BD80-4BD4-814E-BCC2-25B98E6D31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C051C4-3DC4-E94A-934C-E72C8F5F5C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050" b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FA0087-57B2-5945-AF9A-0092D322D1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369917-7BF2-534E-A6C4-36880B124944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71939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73001D-5650-C24D-A88C-BDAEBCE739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54327D-F65F-BB4B-9988-8359C3F3E6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050" b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D275F7-2ACA-DE4E-B7F6-BFD59AF3D5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385CD-E63B-8944-811D-94C7C7095DC1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47818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2EB68-5D68-C645-8F8D-43DD9CDC18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DF3116-708F-C141-A48A-AE44B6D2A1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05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DD6891-22F5-D44B-9F1D-71AD68F808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4085D-8EA3-0548-B88C-244E69FA7FAF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58139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ED13D3-7CC2-044B-AC6C-84123DF7B3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D9294C3-C16E-A64B-B228-15426565BA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050" b="0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114ACE7-3B43-5849-8B46-92C50298A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5F379-5040-0945-A3B2-6AD8E7C9453D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564908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34F5A3-C094-184F-8406-6E592D9FE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1B3101-89D7-A146-AA79-858CCD6ABC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050" b="0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B627F4-BD81-5641-B4EE-58BCD79AFC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892C93-A0C1-ED4E-856E-609145A0068B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1936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FCEF44E-64E5-884A-92C8-CD0080FA35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17F142-6E77-C44A-ACBB-AD68AFCA4E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050" b="0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DA4022-223A-D342-8A54-428AB4E5C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DCF25-2DBF-2048-93A9-DE51C24D2109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9331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19D248-A458-A348-BE62-30F65875F4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2874D5-B6D1-ED49-B825-6EAED99B4D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05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2BDA4F-D8DE-9B43-8672-15155C4E93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9B7FA-3C76-A442-8FC3-F0AE09997E06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69325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E29946-350D-0E4F-B049-872C122FE9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332B9F-0005-F144-B09F-766473D89D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05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9BCD6-A2A4-FE47-9BA4-69A2A7CA8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E2C706-7471-E944-9495-DC31722CF15C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3241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5C3E19-8AD1-4204-BAE4-FCE2135C0FB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5112308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561BF8-FE08-DF43-AC46-EC9FDF5050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E10533-E442-D84F-A3DD-277C8D8C1C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050" b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9A8770-803A-3C41-8321-47FF0C4D49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288E4-1E70-F34D-956F-D5F4B10DF596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07689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522B9A-4D73-074C-8EAE-EFBEA6F1F6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B1B08A-1558-5646-8839-EE9225EAC2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050" b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CB2A00-BA5D-D747-B021-DA51EC03D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7BEFC-FDF0-2B4F-8C17-F88B456BC856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11752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F530B6-7A40-FE45-9543-74EEE2D8B2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6A7BF4-5CEA-3941-9288-00DF63859C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05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27D30-8439-6942-B37C-DB8FE1C79F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8ABA6D-6E25-7A49-9C6C-64594C467B24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23632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169C-BA95-4761-961F-4F4AD81A31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7009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F9D489C-FA5E-469C-9D70-D2AD398B02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6748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8AED8-C741-474B-8C30-2062BB71FE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4736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1AFD4A-C02B-4420-AC0E-73D48BA63F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0686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AE11E-E4DA-4F6B-B1C8-5BA27A50D8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9086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5D618-D065-4135-AD06-0DDDD2192E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4778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BD605-86EE-4DE6-BDAF-1DB5AA1DB5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46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107950" y="6597650"/>
            <a:ext cx="8567738" cy="20796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6163" y="6524625"/>
            <a:ext cx="442912" cy="207963"/>
          </a:xfrm>
        </p:spPr>
        <p:txBody>
          <a:bodyPr/>
          <a:lstStyle>
            <a:lvl1pPr>
              <a:defRPr/>
            </a:lvl1pPr>
          </a:lstStyle>
          <a:p>
            <a:fld id="{82639E04-2AD2-4BD6-88A9-8FAE3709739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8422531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2759F-B343-46D7-8DC0-D58312D1AE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8426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C7EE9-68B9-4E75-816F-B2850F1AD8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1132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ACF3D-82D5-4102-897C-542A3F6D05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6947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5DB0F-32F7-44E5-A6B1-8B088955F1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217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D672AD6-5CC1-4B25-B64F-2091B39AA3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8378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5EDE-976F-47FF-91CE-3FD8FDF104B5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- 2023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9537-4E05-42C7-A36C-0ECFBB01F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4809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418-E259-4D06-BE50-5A1FD1929233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- 2023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9537-4E05-42C7-A36C-0ECFBB01F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36399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D762-C627-464E-820D-D1F1C1752F2A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- 2023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9537-4E05-42C7-A36C-0ECFBB01F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7424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E7A27-8F9B-47D8-A393-62E34D7B3E67}" type="datetime1">
              <a:rPr lang="ru-RU" smtClean="0"/>
              <a:t>24.11.2024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- 2023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9537-4E05-42C7-A36C-0ECFBB01F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80870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4F4C-72DA-4F2D-B56D-7A849146E567}" type="datetime1">
              <a:rPr lang="ru-RU" smtClean="0"/>
              <a:t>24.11.2024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- 2023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9537-4E05-42C7-A36C-0ECFBB01F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784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7FDE29-E0C6-64CE-959E-B7D5BD7696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05A7CD-9866-8A2B-E7C1-F590711802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B0D4E7-6B50-2BAE-0527-5B2BC7541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6ABC7-2CE2-4799-89E7-5154A946B9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0798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E6B2-F0D6-4AB5-86C0-E5B9401A35AE}" type="datetime1">
              <a:rPr lang="ru-RU" smtClean="0"/>
              <a:t>24.11.2024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- 2023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9537-4E05-42C7-A36C-0ECFBB01F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7321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6687-E60E-4769-84D4-ECDDE29CBDD7}" type="datetime1">
              <a:rPr lang="ru-RU" smtClean="0"/>
              <a:t>24.11.2024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- 2023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9537-4E05-42C7-A36C-0ECFBB01F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22941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EC258-E8A3-427A-9674-8A926A2E79AE}" type="datetime1">
              <a:rPr lang="ru-RU" smtClean="0"/>
              <a:t>24.11.2024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- 2023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9537-4E05-42C7-A36C-0ECFBB01F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13432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B23B-18FB-4679-9699-53EF69252086}" type="datetime1">
              <a:rPr lang="ru-RU" smtClean="0"/>
              <a:t>24.11.2024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- 2023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9537-4E05-42C7-A36C-0ECFBB01F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66953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4ED-0BF0-4524-A5E9-566F12320BAF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- 2023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9537-4E05-42C7-A36C-0ECFBB01F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9419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47DB-038F-4576-91EF-386243B8E918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- 2023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9537-4E05-42C7-A36C-0ECFBB01F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86357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CC0BD-D005-0746-BE46-232DFA8A4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AEAD74-6632-CC4E-BD0B-5A8AAD8575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0"/>
            </a:lvl3pPr>
            <a:lvl4pPr marL="1028687" indent="0" algn="ctr">
              <a:buNone/>
              <a:defRPr sz="1200"/>
            </a:lvl4pPr>
            <a:lvl5pPr marL="1371582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69" indent="0" algn="ctr">
              <a:buNone/>
              <a:defRPr sz="1200"/>
            </a:lvl8pPr>
            <a:lvl9pPr marL="2743165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1C34B-686C-5A40-848A-792058A2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20.09.2021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90709-6E26-D843-A346-0F955750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NUCLEUS-2021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2994A-40FF-104C-8CD7-A460FE319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CA01-1CF3-A144-9942-D5784141D86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3340272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AAACE-5069-DC40-A13D-9A98BCD7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656"/>
            <a:ext cx="7886700" cy="82359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E972B-8903-BA4A-A3B1-114A1D7C5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9855"/>
            <a:ext cx="78867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BB10C-157C-DA4E-9A98-CABBC21D0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/>
          <a:lstStyle/>
          <a:p>
            <a:r>
              <a:rPr lang="ru-RU" dirty="0"/>
              <a:t>20.09.2021</a:t>
            </a:r>
            <a:endParaRPr lang="en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47D56-5A74-634D-AC4F-0A41CB202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/>
          <a:lstStyle/>
          <a:p>
            <a:r>
              <a:rPr lang="en-GB" dirty="0"/>
              <a:t>NUCLEUS-2021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77FAC-FB5B-3D4E-A8C1-36D863A5B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CCBDCA01-1CF3-A144-9942-D5784141D860}" type="slidenum">
              <a:rPr lang="en-RU" smtClean="0"/>
              <a:t>‹#›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67510281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FC539-4AE0-9A47-8AC4-FF941B3DD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3DF89-D133-C648-B0A1-9431AAA12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67CBF-F69E-8343-8951-41363DC2F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20.09.2021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0BBA8-88EE-1B41-A3E3-B8200CFC0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NUCLEUS-2021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86CC5-36DA-4E46-ABD7-8C922374C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CA01-1CF3-A144-9942-D5784141D86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504060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1BD6D-EBAE-7A48-BD04-C1504B669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DDD75-3858-A54E-8537-11586CC34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862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69A3A-3372-734A-ABC5-95300F809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38862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5D054-7AAE-AD45-9CD5-7AACE942C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20.09.2021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61B-A9F4-4E46-829E-6F8BBA298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NUCLEUS-2021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2E66A-6238-9948-B5FE-7ED52E81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CA01-1CF3-A144-9942-D5784141D86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607202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2B3C19-E603-2B9B-9C97-B47D2F9589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6C1BB1-21E0-B317-AFCC-669FF40A68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CA4117-4ECF-5009-77CA-7C366BB266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5A0C8-BCD2-49BE-8894-82F9851259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46775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8DF0F-9999-FE47-B2D7-8EDFCB9FC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CAAE1-BE1F-D042-A835-2C1E335AF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1" indent="0">
              <a:buNone/>
              <a:defRPr sz="1350" b="1"/>
            </a:lvl3pPr>
            <a:lvl4pPr marL="1028687" indent="0">
              <a:buNone/>
              <a:defRPr sz="1200" b="1"/>
            </a:lvl4pPr>
            <a:lvl5pPr marL="1371582" indent="0">
              <a:buNone/>
              <a:defRPr sz="1200" b="1"/>
            </a:lvl5pPr>
            <a:lvl6pPr marL="1714478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69" indent="0">
              <a:buNone/>
              <a:defRPr sz="1200" b="1"/>
            </a:lvl8pPr>
            <a:lvl9pPr marL="2743165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CBAA4-0616-CD41-AAE3-A4ED7D244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006623-EBE1-2B44-8E0C-4823D44898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1" indent="0">
              <a:buNone/>
              <a:defRPr sz="1350" b="1"/>
            </a:lvl3pPr>
            <a:lvl4pPr marL="1028687" indent="0">
              <a:buNone/>
              <a:defRPr sz="1200" b="1"/>
            </a:lvl4pPr>
            <a:lvl5pPr marL="1371582" indent="0">
              <a:buNone/>
              <a:defRPr sz="1200" b="1"/>
            </a:lvl5pPr>
            <a:lvl6pPr marL="1714478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69" indent="0">
              <a:buNone/>
              <a:defRPr sz="1200" b="1"/>
            </a:lvl8pPr>
            <a:lvl9pPr marL="2743165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DB6722-8988-ED41-ACA5-0ACE2112D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7C888-430D-2349-A1FA-7E6DB4869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20.09.2021</a:t>
            </a:r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A3E24-08E5-EF48-AE7F-905CDFC44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NUCLEUS-2021</a:t>
            </a:r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83913E-28A1-994C-8B92-199F927E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CA01-1CF3-A144-9942-D5784141D86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9146811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4838-1776-974B-A1BC-C697FDA0C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D1F50-2291-514C-AF22-7A0E5B56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20.09.2021</a:t>
            </a:r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86F88B-A561-FE4F-95CB-D7540A425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NUCLEUS-2021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6AE7E-5C86-CC40-9880-8EE1F84CA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CA01-1CF3-A144-9942-D5784141D86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5734805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D029B3-1CCF-DF46-81C1-D52D1B3C6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20.09.2021</a:t>
            </a:r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462810-4D03-CD4D-A396-DB9678465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NUCLEUS-2021</a:t>
            </a:r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E0148-52AF-0343-B0F2-467AB9DE2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CA01-1CF3-A144-9942-D5784141D86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0374496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4DFF6-60DD-944C-B256-19D1F11DC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3DD42-E8EC-7D44-86BA-3182CAA61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68C2A-5675-8B4F-BB6C-093BEF4BE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0"/>
            </a:lvl2pPr>
            <a:lvl3pPr marL="685791" indent="0">
              <a:buNone/>
              <a:defRPr sz="900"/>
            </a:lvl3pPr>
            <a:lvl4pPr marL="1028687" indent="0">
              <a:buNone/>
              <a:defRPr sz="750"/>
            </a:lvl4pPr>
            <a:lvl5pPr marL="1371582" indent="0">
              <a:buNone/>
              <a:defRPr sz="750"/>
            </a:lvl5pPr>
            <a:lvl6pPr marL="1714478" indent="0">
              <a:buNone/>
              <a:defRPr sz="750"/>
            </a:lvl6pPr>
            <a:lvl7pPr marL="2057374" indent="0">
              <a:buNone/>
              <a:defRPr sz="750"/>
            </a:lvl7pPr>
            <a:lvl8pPr marL="2400269" indent="0">
              <a:buNone/>
              <a:defRPr sz="750"/>
            </a:lvl8pPr>
            <a:lvl9pPr marL="2743165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EAD46-73CD-8241-A933-0CA500B3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20.09.2021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791A2-17D6-0E4B-9079-38D9DB29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NUCLEUS-2021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3B117-391D-D444-97C4-3A92B5EB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CA01-1CF3-A144-9942-D5784141D86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5943960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1E46-CFF8-1C47-9E08-610CEA378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C38A19-2D9F-5A43-B070-5B26F18ED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6" indent="0">
              <a:buNone/>
              <a:defRPr sz="2100"/>
            </a:lvl2pPr>
            <a:lvl3pPr marL="685791" indent="0">
              <a:buNone/>
              <a:defRPr sz="1800"/>
            </a:lvl3pPr>
            <a:lvl4pPr marL="1028687" indent="0">
              <a:buNone/>
              <a:defRPr sz="1500"/>
            </a:lvl4pPr>
            <a:lvl5pPr marL="1371582" indent="0">
              <a:buNone/>
              <a:defRPr sz="1500"/>
            </a:lvl5pPr>
            <a:lvl6pPr marL="1714478" indent="0">
              <a:buNone/>
              <a:defRPr sz="1500"/>
            </a:lvl6pPr>
            <a:lvl7pPr marL="2057374" indent="0">
              <a:buNone/>
              <a:defRPr sz="1500"/>
            </a:lvl7pPr>
            <a:lvl8pPr marL="2400269" indent="0">
              <a:buNone/>
              <a:defRPr sz="1500"/>
            </a:lvl8pPr>
            <a:lvl9pPr marL="2743165" indent="0">
              <a:buNone/>
              <a:defRPr sz="15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5C10BB-34A6-DE42-912B-E0E5CF9BF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0"/>
            </a:lvl2pPr>
            <a:lvl3pPr marL="685791" indent="0">
              <a:buNone/>
              <a:defRPr sz="900"/>
            </a:lvl3pPr>
            <a:lvl4pPr marL="1028687" indent="0">
              <a:buNone/>
              <a:defRPr sz="750"/>
            </a:lvl4pPr>
            <a:lvl5pPr marL="1371582" indent="0">
              <a:buNone/>
              <a:defRPr sz="750"/>
            </a:lvl5pPr>
            <a:lvl6pPr marL="1714478" indent="0">
              <a:buNone/>
              <a:defRPr sz="750"/>
            </a:lvl6pPr>
            <a:lvl7pPr marL="2057374" indent="0">
              <a:buNone/>
              <a:defRPr sz="750"/>
            </a:lvl7pPr>
            <a:lvl8pPr marL="2400269" indent="0">
              <a:buNone/>
              <a:defRPr sz="750"/>
            </a:lvl8pPr>
            <a:lvl9pPr marL="2743165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4EFD5-DBB3-8B40-A546-57A8665BF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20.09.2021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B8994-41E1-D046-B0ED-41096008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NUCLEUS-2021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E1B57-B13A-3247-82A4-FBC77F5DC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CA01-1CF3-A144-9942-D5784141D86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7035459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D016C-4C4A-4A45-B72D-9623662A2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F2B34E-A0E3-AE45-897D-A7269E9B2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47025-A412-C746-BEF1-8498333D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20.09.2021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951C8-E1A3-524A-BBE0-D050DE4C9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NUCLEUS-2021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C5A6E-6B06-914A-9C7A-93330A356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CA01-1CF3-A144-9942-D5784141D86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9171542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F0E621-D1A1-F44D-932D-1BDAE2B4B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584BC-9E1C-DC42-867B-7DC1038F7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CE195-3069-B14C-8D13-51251AAE5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20.09.2021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EDD81-AE6C-744C-AA2D-D2EAEA51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NUCLEUS-2021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0C713-2018-6846-BBC5-1D7F7DC0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CA01-1CF3-A144-9942-D5784141D86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4623754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00E6A5-7155-55E9-BAFC-224A74D3D2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96E101-8702-22D1-A195-9F82FD5862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AF4DBB-2B9E-5494-6B57-C5E0F38E25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E15B3-A179-48C6-9E1E-E12B598F7B5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4516281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C0F62F-B209-DB93-8040-7EBB2DD43D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23CFC2-FEAE-207B-90F5-AD24D202B4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284FAE-064E-32BA-C947-D8F6C128C5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3F708-ADE2-4A91-BD2C-C1D56E2E811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742338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48121A-012F-2A48-DF87-5DB93DFD40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A80BE8-D451-1C32-2315-553702B0C3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C56BA3-6F23-09A2-4FBB-45EC45E5F9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DE6F6-D969-4D93-8707-78746CF7842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60169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70CEA6-AA74-A36B-90F2-555D3339BD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AD7EEC-62B1-BC6A-3F4B-5F1B01F3DE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D73004-6CA2-4293-EB74-395A1A98A6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93762-EE53-40E2-A7D0-FE13E69505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27530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7BCD2E-8189-24F6-04B3-9100978B6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5FED1F-DF2C-95CF-0819-1D3D27B397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897279-5972-8D10-9824-D6B9DEAB27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79B20-F95B-45DC-ADFB-C9986185AD6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805293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31DB39B-3619-CEA8-77F9-00F3E3EF43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FE155D3-9C53-E055-3880-C431C323AF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28E8467-C45E-A36C-F81B-B5D751A9A7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D006B-702E-4A28-A1DD-6F0FE7E3F46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45283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F2EC46B-3FA2-03CE-B397-8981EF405E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7CF653D-1703-8AF3-BAA1-A11C79B7E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49038F9-8522-E94D-B54F-7893B65CC6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9B24A-4E5A-4F6A-B50A-1E8F4F8B24F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5074139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E6A6996-70C3-5F1B-4BE2-6A70706543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86D5519-9C34-10C2-20D0-D98741D261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31CDFEF-E012-4D71-5B14-959A471012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25D18-37D0-43F5-A468-1A95C2052EB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8914097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E92DA3-16E5-CEC4-6279-A7A1A5962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F02B3D-5B80-D419-DD1B-4815E235F7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B66CEE-08BA-0F0D-6B71-823D11A5B3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C96F2-1419-4878-9929-BE4ACA5A50D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007088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957A62-0D60-9A44-7E2C-5C5A5E8984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F3E966-396D-49B2-308A-08B077C6E4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CB3119-67FF-75DF-62E4-D36D1BED81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6B3B-4AED-40D0-8CED-F17BA89A9F6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4648013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BF8070-0381-9296-EE7D-8184F9A553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3AF314-39BC-21AC-1D42-985B5FD31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935742-5D7A-F16C-FEAC-DF8CF0F72E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A2FB-9652-4457-87D7-D3199618F7A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1388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24807B-240F-B4D6-F8FA-9F24C6AB50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F3097F-723C-6C50-19B6-5035506CF0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F0BB5D-2C34-8BC7-1D16-2354EF87CF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81E6A-DCB1-47E8-A1FE-57F2E659987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5031133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32650-B0F2-FA90-212B-5722053E72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432142-5075-F898-0C8E-5C5F123C31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8D01FE-35D8-D600-C049-B75A025AA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87314-1C78-41A1-9FF1-F305813A364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0115122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81FD496-E3C3-6F03-FE24-F05296C6E6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0167FA-1B61-1F9C-66B9-68D22E1720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7FE715-FD5D-CC88-FFDD-1D4F8377C1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88A32-B592-4693-A5A6-F697643A6AC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96357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CE5934-343E-4120-462E-66A111579D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C1AB8-DDFF-F947-81EF-47F2035F04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2DEF-774E-A1DE-78E8-40D6D175CF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A8D34-EAA5-4A0B-944D-EBE048DE2B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64874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6EBC848-CC6E-9ACF-F3A4-BB3711F45D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6F89FF6-D095-6A83-9C28-45B708E3A9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8D19FEB-169E-9777-6EFC-64115275F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1000C-50AB-4026-A566-C0580D749F9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0700767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E448F17-C194-47A7-8819-3FF08AC7FD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A285D2A-C48C-3FE7-ABEB-B408B71B06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53753DC-D14C-5E69-BEB6-4C25D984A5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F9286-2BCF-466D-8944-B7A93E668BF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9212107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E89D40F-5637-D0C1-4127-3B0E14D50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56A761E-280B-4D22-885C-A8A0508699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10EB35E-B8B2-5FFA-6C1B-AE7BDE072A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6FAFC-1489-413D-BE70-DD35762D714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09347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6187BDD-D723-E869-6120-BB5EB8C903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E173D97-2B7A-6BF4-46D0-BC756DA184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96C288-07FC-A9D0-FE86-A3401A04B7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5BD8F-3F99-45B0-A576-A2B265D04F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939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4F8AFE-7A31-4E48-B187-23373253B11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4539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BD5BCD0-D803-ABB8-9851-8DCE72C821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82FF050-607C-A42D-99F3-52A6D2969D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DAEAB9-80D6-FCBA-816D-9F2DBFE931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02814-80DC-44A9-8D3A-E07540E42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816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E9C6D4C-E990-2D2B-1287-3E2EF27A49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C4BF106-EEA1-8EC9-F57D-4A45C0C7DB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9080B28-47B6-7AF7-A6BE-CB4215D3E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A59F3-F60E-407A-A2F0-F4238FD962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784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495B97-FCE6-4EEF-57EF-BDFAA449F9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15249-218F-D2EF-0619-27A25776F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3BD5F5-AF88-7B41-B2BB-270049055F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DCDBA-D9EB-47EE-A631-AC9C40604E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346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FC56D-9B2A-FCCC-64D0-D8DE2D198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B6803D-571B-0DDE-53BA-3CA8AAE7D7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589989-A207-415C-4EA3-B54BAA59BC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41AAE-F317-4BB9-8F32-BB6B03054F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051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DC0314-0F46-35D6-E58B-5DA4329253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72C7B6-B5E1-3391-69A7-8A1E24FA9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396386-BF9F-0D6C-D4B6-DCF0264268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BFD90-1934-4F90-AC4F-CBB22D191C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022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01DF18-5C4F-68F8-C4CB-3F4D6B7D5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74ABE9-4138-E7C4-6853-4BECEE97BE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3FB35E-E84C-CDDE-5688-A0DF8E70D5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575C0-A834-4DD3-8A7A-5440CF46A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78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BC0D92-9A54-71F7-73CD-353494FC61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FF933A-ED73-0A8B-DD2C-CBEFCA0FC8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6E1FA-801A-E21D-26CC-41AD8DE422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DBC7F-92A2-4369-9622-8EBB1FF202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777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4E3862-B5CD-A3BF-F64B-1A92503FEB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6FD4F5-2F97-B4B9-69CF-F3BC7113E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F42A68-E510-157E-6D8E-3BB8BFEFF0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2654C-7D38-4712-AC13-8417B39416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624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E23D31-73D1-E2BC-2E33-7C5E4149C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CB1A41-E42F-B623-1B26-4C66B6D6DC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2F4F45-A7B9-0D99-F652-9C8CD613BC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32334-6F25-434C-B1C9-850CEE3DFE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13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AA3AFE-C734-C6E0-4611-3A030212E3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31722C-ECF5-1397-99BC-ABB523AECB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75C425-1282-7ACD-5B51-8C576966FA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2B03E-3052-4A59-AB63-7E33996F6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63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074889-6CD6-419A-AD1C-C730CFB4F1B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44604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F53704-FC45-E89E-8F8E-13DE44DF11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63E544-B364-B12B-ED62-F0446B49A8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375582-F337-A75E-669E-DE6B441D26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D828A-8E3E-40A0-B968-3FE5F960C5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6137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21501FD-E9E0-0EB1-689D-D72F87589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BB4E3B-CBCD-D197-1C96-D97E468799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11C8FF3-113E-CC79-CBB5-851324CF0A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65210-FCB8-4C2C-9E5B-53AD1ED4CD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470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2B8C3CC-3F8B-4277-119B-7164A921B0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CD9F7E-CFA8-6799-18EE-E4C7889826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F38BF2D-3050-8BB7-5496-70BB3A408A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5A67A-6758-4CAA-8472-DB8ED1C4D3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6619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7793F5F-32D6-F504-FBF9-A7F776B679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12FCE2B-F813-4234-4C21-87CC9E8CA2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1CF96E-B461-E5B3-40BF-6BD3F90261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BE5B9-510B-472A-B0AC-C0A066CEB7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0219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73D75F-DBF0-A9BF-E129-163F81C360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3A4CCF-8748-CD08-2E75-E5AFDF315A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04FA36-37E7-930B-E3F2-C08C79CFC5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9FF31-CF8A-4006-A60D-7C06051636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169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E28521-9648-2C6F-D9CE-97C9AA8169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4CC0C0-61E9-436C-70C9-E674B41C80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B3D88C-A37B-BD7F-F86E-8C24D99A24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FACAC-CDA1-43F8-8510-F7BD0AEA27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936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483B8F-2EC1-BC00-A0E9-2B54B16BB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979FBE-0EBE-0580-D979-573C52060E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F72746-290B-8666-A842-CCB2F0A612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9FC18-0D3F-439A-B539-927F74DB83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667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721D9D-97B8-D275-32A9-AB5D3D05C1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8E6B4F-8D64-C98F-BD73-585A3935D2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9D0197-75EC-9B5D-AB9C-FB8C58124E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BFED4-BDBB-48BC-A814-E01915F9C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0578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965D98-A4B8-9ACF-AFD9-C52247349B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D41005-DA98-44E5-6679-4BC19E719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A30DED-A1F4-210D-039C-C1357C9B20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15416-8EB2-45C0-9C80-575493377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29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DA6757-4164-7AF9-AF28-C92BB6C402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AC8307-DAD6-DE90-E316-00EAA08388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E1B4DA-1B48-5C09-E3F7-CE20953535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F9583-07B5-47FF-ACE3-F90BD7BBAF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41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2F4B2F-61D0-4DA8-BDC8-4CB59B6E5ED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13702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7C8911-D682-04AD-F705-B67C4222E5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835E28-899C-BC65-ADEA-C48446281E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36FD7B-F7F6-9FB9-743B-BB4BE98918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17450-211A-43E3-AAE2-C09D2F69E0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187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67BFCD-56A4-D36D-5111-05E63C826D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068076-DDBA-5D16-E363-F525125B3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110A5B-DCE0-4AEB-1463-68FF2D6272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68376-54F4-4B69-906B-36934C8D6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3791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37AA1-DDD3-01AA-B1D0-91684B6CE3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2528ED-61DA-8342-42AB-DBB7B1FB86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3F89D-10DD-CE10-1388-F12F0B8F96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478AD-1026-4249-BF8E-4A568C9DE7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8734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23D656D-AA13-1B4F-532D-B644BEC649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0211B1F-4EDC-EED3-CB8D-F07E4F5B32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BF897CB-9778-AE47-2E46-5C4716C48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AB482-FFA7-474B-925E-5D0AF59D2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7424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D61E02F-1145-00F2-B0E3-488C65D442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EFFAA8-D545-CD46-0197-C2AB00676C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A346837-B772-AD01-3AED-050266FB06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3389F-665F-439D-96CA-D350E41AA6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0861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B0ACEF-3386-8A3D-2927-02B4D7E89F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603AB7-EC8E-7794-0D56-C32A5D9667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23FBF3-5471-D2E1-E6CD-0D71FD3020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4B5B-8126-40E2-89F1-E74AF3DD51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1197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7A613D-E323-0FD0-B72B-E807843B1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1C1E47-FBD8-9C60-FC63-2B0B699862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5E47CB-3C01-B898-C34D-216013F215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91816-B318-424E-B67F-06979D55B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209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C6813B-2ACC-2B87-0CC5-28C603615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873924-A3A0-BE94-1648-950925111E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EF9ED5-E12D-CD08-5BC8-A9B26E3B71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FBFC1-404B-4348-95EA-4D92B8F761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8426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2BB347-3A6E-0A53-CAE0-100431EF81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1D5D1B-6881-9200-E625-D1F4817F2C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347F46-329D-26EE-C62C-2625127282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5A663-CD4F-4587-8A7B-5C40DE792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395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32B30A-203E-B06C-2A1C-B9884430DF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5FB7C7-821A-0D5F-2184-0869155585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6CEC2A-0AF3-9C72-395E-FC612F72A6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EC2A5-5F3D-49E1-8990-8DFD4E0D92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356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49C41-EAD9-4881-B2DE-9C3C012EB15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390414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A2A58E-FC91-8CA5-CAEE-48666553DA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409C1-5548-54A9-5A19-D4617E8D47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4B215-3DDC-1400-5DEE-4DA1F30FB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E583A-A14C-4B2A-8839-5AFE0BE94C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5502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772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7136" y="6538568"/>
            <a:ext cx="512973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 brief introduction to experimental heavy-ion physics - SQM2024 - D.D. Chinellato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6865" y="6535596"/>
            <a:ext cx="1939636" cy="365125"/>
          </a:xfrm>
          <a:prstGeom prst="rect">
            <a:avLst/>
          </a:prstGeom>
        </p:spPr>
        <p:txBody>
          <a:bodyPr/>
          <a:lstStyle/>
          <a:p>
            <a:fld id="{3FA5A3DF-3DC8-F241-915F-74F75E976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147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100" b="0" i="0">
                <a:latin typeface="Helvetica Light" panose="020B0403020202020204" pitchFamily="34" charset="0"/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  <a:lvl2pPr>
              <a:defRPr b="0" i="0">
                <a:latin typeface="Helvetica Light" panose="020B0403020202020204" pitchFamily="34" charset="0"/>
              </a:defRPr>
            </a:lvl2pPr>
            <a:lvl3pPr>
              <a:defRPr b="0" i="0">
                <a:latin typeface="Helvetica Light" panose="020B0403020202020204" pitchFamily="34" charset="0"/>
              </a:defRPr>
            </a:lvl3pPr>
            <a:lvl4pPr>
              <a:defRPr b="0" i="0">
                <a:latin typeface="Helvetica Light" panose="020B0403020202020204" pitchFamily="34" charset="0"/>
              </a:defRPr>
            </a:lvl4pPr>
            <a:lvl5pPr>
              <a:defRPr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7136" y="6538568"/>
            <a:ext cx="5129732" cy="365125"/>
          </a:xfrm>
          <a:prstGeom prst="rect">
            <a:avLst/>
          </a:prstGeom>
        </p:spPr>
        <p:txBody>
          <a:bodyPr/>
          <a:lstStyle>
            <a:lvl1pPr>
              <a:defRPr sz="788"/>
            </a:lvl1pPr>
          </a:lstStyle>
          <a:p>
            <a:r>
              <a:rPr lang="en-US"/>
              <a:t>A brief introduction to experimental heavy-ion physics - SQM2024 - D.D. Chinellato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35954" y="6538567"/>
            <a:ext cx="1324798" cy="365125"/>
          </a:xfrm>
          <a:prstGeom prst="rect">
            <a:avLst/>
          </a:prstGeom>
        </p:spPr>
        <p:txBody>
          <a:bodyPr/>
          <a:lstStyle>
            <a:lvl1pPr>
              <a:defRPr sz="788"/>
            </a:lvl1pPr>
          </a:lstStyle>
          <a:p>
            <a:fld id="{3FA5A3DF-3DC8-F241-915F-74F75E9766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716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1688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772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7136" y="6538568"/>
            <a:ext cx="512973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 brief introduction to experimental heavy-ion physics - SQM2024 - D.D. Chinellato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02948" y="6535596"/>
            <a:ext cx="1939636" cy="365125"/>
          </a:xfrm>
          <a:prstGeom prst="rect">
            <a:avLst/>
          </a:prstGeom>
        </p:spPr>
        <p:txBody>
          <a:bodyPr/>
          <a:lstStyle/>
          <a:p>
            <a:fld id="{3FA5A3DF-3DC8-F241-915F-74F75E9766E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8E53B-C320-F84B-B352-AEDFCE8DAA5F}"/>
              </a:ext>
            </a:extLst>
          </p:cNvPr>
          <p:cNvSpPr txBox="1"/>
          <p:nvPr userDrawn="1"/>
        </p:nvSpPr>
        <p:spPr>
          <a:xfrm>
            <a:off x="1322917" y="6582637"/>
            <a:ext cx="3371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4E8E2-241A-1C46-B14B-3C5B36769E22}"/>
              </a:ext>
            </a:extLst>
          </p:cNvPr>
          <p:cNvSpPr txBox="1"/>
          <p:nvPr userDrawn="1"/>
        </p:nvSpPr>
        <p:spPr>
          <a:xfrm>
            <a:off x="1382164" y="6582637"/>
            <a:ext cx="2495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918954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5772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07136" y="6538568"/>
            <a:ext cx="512973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 brief introduction to experimental heavy-ion physics - SQM2024 - D.D. Chinellato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02948" y="6535596"/>
            <a:ext cx="1939636" cy="365125"/>
          </a:xfrm>
          <a:prstGeom prst="rect">
            <a:avLst/>
          </a:prstGeom>
        </p:spPr>
        <p:txBody>
          <a:bodyPr/>
          <a:lstStyle/>
          <a:p>
            <a:fld id="{3FA5A3DF-3DC8-F241-915F-74F75E976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219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5772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7136" y="6538568"/>
            <a:ext cx="512973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 brief introduction to experimental heavy-ion physics - SQM2024 - D.D. Chinellato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02948" y="6535596"/>
            <a:ext cx="1939636" cy="365125"/>
          </a:xfrm>
          <a:prstGeom prst="rect">
            <a:avLst/>
          </a:prstGeom>
        </p:spPr>
        <p:txBody>
          <a:bodyPr/>
          <a:lstStyle/>
          <a:p>
            <a:fld id="{3FA5A3DF-3DC8-F241-915F-74F75E976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77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772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7136" y="6538568"/>
            <a:ext cx="512973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 brief introduction to experimental heavy-ion physics - SQM2024 - D.D. Chinellato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02948" y="6535596"/>
            <a:ext cx="1939636" cy="365125"/>
          </a:xfrm>
          <a:prstGeom prst="rect">
            <a:avLst/>
          </a:prstGeom>
        </p:spPr>
        <p:txBody>
          <a:bodyPr/>
          <a:lstStyle/>
          <a:p>
            <a:fld id="{3FA5A3DF-3DC8-F241-915F-74F75E976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438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55772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07136" y="6538568"/>
            <a:ext cx="512973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 brief introduction to experimental heavy-ion physics - SQM2024 - D.D. Chinellato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02948" y="6535596"/>
            <a:ext cx="1939636" cy="365125"/>
          </a:xfrm>
          <a:prstGeom prst="rect">
            <a:avLst/>
          </a:prstGeom>
        </p:spPr>
        <p:txBody>
          <a:bodyPr/>
          <a:lstStyle/>
          <a:p>
            <a:fld id="{3FA5A3DF-3DC8-F241-915F-74F75E976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512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5772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07136" y="6538568"/>
            <a:ext cx="512973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 brief introduction to experimental heavy-ion physics - SQM2024 - D.D. Chinellato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02948" y="6535596"/>
            <a:ext cx="1939636" cy="365125"/>
          </a:xfrm>
          <a:prstGeom prst="rect">
            <a:avLst/>
          </a:prstGeom>
        </p:spPr>
        <p:txBody>
          <a:bodyPr/>
          <a:lstStyle/>
          <a:p>
            <a:fld id="{3FA5A3DF-3DC8-F241-915F-74F75E976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432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5772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07136" y="6538568"/>
            <a:ext cx="512973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 brief introduction to experimental heavy-ion physics - SQM2024 - D.D. Chinellato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02948" y="6535596"/>
            <a:ext cx="1939636" cy="365125"/>
          </a:xfrm>
          <a:prstGeom prst="rect">
            <a:avLst/>
          </a:prstGeom>
        </p:spPr>
        <p:txBody>
          <a:bodyPr/>
          <a:lstStyle/>
          <a:p>
            <a:fld id="{3FA5A3DF-3DC8-F241-915F-74F75E976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9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F4F5ED-7DA9-45DB-9F76-BD4CE138C7B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19154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772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7136" y="6538568"/>
            <a:ext cx="512973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 brief introduction to experimental heavy-ion physics - SQM2024 - D.D. Chinellato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02948" y="6535596"/>
            <a:ext cx="1939636" cy="365125"/>
          </a:xfrm>
          <a:prstGeom prst="rect">
            <a:avLst/>
          </a:prstGeom>
        </p:spPr>
        <p:txBody>
          <a:bodyPr/>
          <a:lstStyle/>
          <a:p>
            <a:fld id="{3FA5A3DF-3DC8-F241-915F-74F75E976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332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772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7136" y="6538568"/>
            <a:ext cx="512973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 brief introduction to experimental heavy-ion physics - SQM2024 - D.D. Chinellato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02948" y="6535596"/>
            <a:ext cx="1939636" cy="365125"/>
          </a:xfrm>
          <a:prstGeom prst="rect">
            <a:avLst/>
          </a:prstGeom>
        </p:spPr>
        <p:txBody>
          <a:bodyPr/>
          <a:lstStyle/>
          <a:p>
            <a:fld id="{3FA5A3DF-3DC8-F241-915F-74F75E976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153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E1DF42-17A5-A04F-A223-B65EE17528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9EA881-1AA1-6A45-ABE5-287740338D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400" b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941DC3-6E2D-474F-A82B-0997D269F0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0B524-517C-7D41-9224-667E00CABC81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68228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87BD80-4BD4-814E-BCC2-25B98E6D31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C051C4-3DC4-E94A-934C-E72C8F5F5C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400" b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FA0087-57B2-5945-AF9A-0092D322D1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369917-7BF2-534E-A6C4-36880B124944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51133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73001D-5650-C24D-A88C-BDAEBCE739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54327D-F65F-BB4B-9988-8359C3F3E6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400" b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D275F7-2ACA-DE4E-B7F6-BFD59AF3D5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385CD-E63B-8944-811D-94C7C7095DC1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762006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2EB68-5D68-C645-8F8D-43DD9CDC18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DF3116-708F-C141-A48A-AE44B6D2A1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40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DD6891-22F5-D44B-9F1D-71AD68F808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4085D-8EA3-0548-B88C-244E69FA7FAF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581985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ED13D3-7CC2-044B-AC6C-84123DF7B3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D9294C3-C16E-A64B-B228-15426565BA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400" b="0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114ACE7-3B43-5849-8B46-92C50298A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5F379-5040-0945-A3B2-6AD8E7C9453D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35900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34F5A3-C094-184F-8406-6E592D9FE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1B3101-89D7-A146-AA79-858CCD6ABC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400" b="0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B627F4-BD81-5641-B4EE-58BCD79AFC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892C93-A0C1-ED4E-856E-609145A0068B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56290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FCEF44E-64E5-884A-92C8-CD0080FA35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17F142-6E77-C44A-ACBB-AD68AFCA4E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400" b="0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DA4022-223A-D342-8A54-428AB4E5C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DCF25-2DBF-2048-93A9-DE51C24D2109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8506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19D248-A458-A348-BE62-30F65875F4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2874D5-B6D1-ED49-B825-6EAED99B4D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40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2BDA4F-D8DE-9B43-8672-15155C4E93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9B7FA-3C76-A442-8FC3-F0AE09997E06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4463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46AEF9-0300-445C-A001-2A8D54CA500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707294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E29946-350D-0E4F-B049-872C122FE9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332B9F-0005-F144-B09F-766473D89D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40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9BCD6-A2A4-FE47-9BA4-69A2A7CA8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E2C706-7471-E944-9495-DC31722CF15C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8345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561BF8-FE08-DF43-AC46-EC9FDF5050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E10533-E442-D84F-A3DD-277C8D8C1C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400" b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9A8770-803A-3C41-8321-47FF0C4D49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288E4-1E70-F34D-956F-D5F4B10DF596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13947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522B9A-4D73-074C-8EAE-EFBEA6F1F6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B1B08A-1558-5646-8839-EE9225EAC2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400" b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CB2A00-BA5D-D747-B021-DA51EC03D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7BEFC-FDF0-2B4F-8C17-F88B456BC856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5650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F530B6-7A40-FE45-9543-74EEE2D8B2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6A7BF4-5CEA-3941-9288-00DF63859C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40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27D30-8439-6942-B37C-DB8FE1C79F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8ABA6D-6E25-7A49-9C6C-64594C467B24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2934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17173078-E03B-E912-4B69-1F02609DA98E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17173078-E03B-E912-4B69-1F02609DA9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0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DB60799-ABFC-1F22-9EE3-396D5A856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088DA3D-5585-7608-39BD-820770EF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74E418C-D95E-ABFD-3794-94C2984E9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815B87-21F0-48FF-BD1A-E42E43BD6D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74789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8302AD79-1D4F-519C-A266-61ACB9983B7C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8302AD79-1D4F-519C-A266-61ACB9983B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206B351-9BB8-729F-7DAC-B903DEABE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0FCC89F-493E-846C-0C92-010D0134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B02089A-85E4-1646-E2C8-BE6F6F37F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37C8A2-901C-4DB1-98E9-AFFCFA40A3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02003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465EC3CE-D280-F76E-16ED-59EC72FF1E3C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465EC3CE-D280-F76E-16ED-59EC72FF1E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5" y="44069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6715BD8-2B9B-105A-FBE0-E58F0D3D8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7B6368C-1A43-D600-217F-40514815A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1F69734-EB2B-2C58-E2DA-59896CC2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B5A364-DA0F-414B-BFB7-70FE7FAF45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47036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B2EF29CB-8493-7B9D-C32C-448939B30CE1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B2EF29CB-8493-7B9D-C32C-448939B30C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7D9CFD93-07EF-1E4D-FC45-463EE7F1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1C8C0468-052D-C30E-FE9A-73E950B78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88E184BA-7F02-F7B2-684A-FD8B8276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B0352-B6C7-4964-B1B1-820E8FB830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83240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AE566EEC-8C05-EC66-D6CB-DD2031FAF7FD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7" name="Object 9">
                        <a:extLst>
                          <a:ext uri="{FF2B5EF4-FFF2-40B4-BE49-F238E27FC236}">
                            <a16:creationId xmlns:a16="http://schemas.microsoft.com/office/drawing/2014/main" id="{AE566EEC-8C05-EC66-D6CB-DD2031FAF7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82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282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>
            <a:extLst>
              <a:ext uri="{FF2B5EF4-FFF2-40B4-BE49-F238E27FC236}">
                <a16:creationId xmlns:a16="http://schemas.microsoft.com/office/drawing/2014/main" id="{E0CCF162-AE74-A9B9-9C15-E5262A399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7">
            <a:extLst>
              <a:ext uri="{FF2B5EF4-FFF2-40B4-BE49-F238E27FC236}">
                <a16:creationId xmlns:a16="http://schemas.microsoft.com/office/drawing/2014/main" id="{C58B0B96-095F-B277-F857-E63FD5767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D261E551-A7E6-9190-76E2-5618EC624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1DE6EC-9A28-4223-952E-97FD7C6EAC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36957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9">
            <a:extLst>
              <a:ext uri="{FF2B5EF4-FFF2-40B4-BE49-F238E27FC236}">
                <a16:creationId xmlns:a16="http://schemas.microsoft.com/office/drawing/2014/main" id="{82DD8A64-8119-654F-8A24-D7319F40234C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3" name="Object 9">
                        <a:extLst>
                          <a:ext uri="{FF2B5EF4-FFF2-40B4-BE49-F238E27FC236}">
                            <a16:creationId xmlns:a16="http://schemas.microsoft.com/office/drawing/2014/main" id="{82DD8A64-8119-654F-8A24-D7319F4023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5BEE042C-3B6B-4306-ABD7-9E17DCC14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8CE69069-F9D4-ECA5-EAA2-BA5C13366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7AB1B2D0-6C41-8A0D-2CE2-878DA577A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B4F806-DC78-4FFC-95F6-D8E8D8FDBD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177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D3A38E-4130-4757-BF1F-0A4657A547C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213984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9">
            <a:extLst>
              <a:ext uri="{FF2B5EF4-FFF2-40B4-BE49-F238E27FC236}">
                <a16:creationId xmlns:a16="http://schemas.microsoft.com/office/drawing/2014/main" id="{ECFC0A33-3FB2-CF5C-E3EC-EC4D270ECBD6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2" name="Object 9">
                        <a:extLst>
                          <a:ext uri="{FF2B5EF4-FFF2-40B4-BE49-F238E27FC236}">
                            <a16:creationId xmlns:a16="http://schemas.microsoft.com/office/drawing/2014/main" id="{ECFC0A33-3FB2-CF5C-E3EC-EC4D270ECB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1">
            <a:extLst>
              <a:ext uri="{FF2B5EF4-FFF2-40B4-BE49-F238E27FC236}">
                <a16:creationId xmlns:a16="http://schemas.microsoft.com/office/drawing/2014/main" id="{B8D0DE5B-EC5E-C106-27E2-FAB44943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:a16="http://schemas.microsoft.com/office/drawing/2014/main" id="{B4619A80-01AF-45FF-52B3-1BEFE9480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11</a:t>
            </a:r>
            <a:r>
              <a:rPr lang="ru-RU"/>
              <a:t> октября</a:t>
            </a:r>
            <a:r>
              <a:rPr lang="en-US"/>
              <a:t> 20</a:t>
            </a:r>
            <a:r>
              <a:rPr lang="ru-RU"/>
              <a:t>13 г.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374EA3CB-3BBA-7BCA-CAEB-FC3FA775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7999CE-6CD6-4980-BF69-5B7B0F8DE1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33135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69E14541-2689-FB7A-FFFA-C89C9F5B7D37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69E14541-2689-FB7A-FFFA-C89C9F5B7D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38" y="273075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AD0761DC-59E7-2676-D61C-5201A0F45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71407DBE-B698-A0AC-445E-64B878574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66470663-E911-A260-4DC5-091287441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0443E4-F922-4545-9AF5-2BBCED031D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69726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CBF7167D-015E-1604-C56B-78DE6BA7BDFF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CBF7167D-015E-1604-C56B-78DE6BA7BD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B6084CC8-EF54-1D51-7041-2BA4045EC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9CDC4AEE-D208-1AF3-8F4E-7749CFD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B1CA2061-7785-F4C3-63E6-7C5178E5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C3FCF2-9632-408B-9017-57047D3476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06264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96D1E771-782B-3F81-14B4-8F633F83BBB8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96D1E771-782B-3F81-14B4-8F633F83BB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3C8CFAE-2390-3A91-7171-E180619BE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940170C-607E-F891-C428-7494A1EF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03FE955-B39A-EA34-DD68-4A59E5DF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9D19A36-F3EB-439C-9199-CEE350F0E7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61746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79D2DAC0-4B50-ED98-F0B0-AAE98FF5C6C2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79D2DAC0-4B50-ED98-F0B0-AAE98FF5C6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13" y="609600"/>
            <a:ext cx="5688623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6F2FD38-8E7E-E0EE-E475-94B2025B7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1668BA5-DE33-6E94-5B5D-214B89D5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5FDB8D2-4FF1-9A1F-0D92-0AB9DF21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1BAB15-8B91-479D-B69C-5ACD85A940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11303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1EAB557E-917D-6BE5-4D8E-C5257EB16978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1EAB557E-917D-6BE5-4D8E-C5257EB169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A720A1F6-A49D-F66B-9EAC-9F216C47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81957D66-002E-A0C9-FC55-9ACA138D1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53911991-ACD3-3A60-F14A-7314AF5F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4AAA69-F46A-422E-8B6C-FB75C75368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32076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95963460-B86C-5776-9802-200F067C8A2D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7" name="Object 9">
                        <a:extLst>
                          <a:ext uri="{FF2B5EF4-FFF2-40B4-BE49-F238E27FC236}">
                            <a16:creationId xmlns:a16="http://schemas.microsoft.com/office/drawing/2014/main" id="{95963460-B86C-5776-9802-200F067C8A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3" y="19812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2338" y="19812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3" y="41148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2338" y="41148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>
            <a:extLst>
              <a:ext uri="{FF2B5EF4-FFF2-40B4-BE49-F238E27FC236}">
                <a16:creationId xmlns:a16="http://schemas.microsoft.com/office/drawing/2014/main" id="{E8EF6AC5-D745-316E-DDB6-7B6518A03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7">
            <a:extLst>
              <a:ext uri="{FF2B5EF4-FFF2-40B4-BE49-F238E27FC236}">
                <a16:creationId xmlns:a16="http://schemas.microsoft.com/office/drawing/2014/main" id="{DD164CDF-AECB-A2C6-B9D1-9FB4BDC9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323B232A-A730-07DF-7BF9-2AAA5276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8290B1-5D21-4361-BE35-A7FE131A99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93230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1FC42773-CD0A-7DA8-0210-F1D69A7F2D3F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6" name="Object 9">
                        <a:extLst>
                          <a:ext uri="{FF2B5EF4-FFF2-40B4-BE49-F238E27FC236}">
                            <a16:creationId xmlns:a16="http://schemas.microsoft.com/office/drawing/2014/main" id="{1FC42773-CD0A-7DA8-0210-F1D69A7F2D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3" y="19812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85803" y="41148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2338" y="1981200"/>
            <a:ext cx="3815862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5">
            <a:extLst>
              <a:ext uri="{FF2B5EF4-FFF2-40B4-BE49-F238E27FC236}">
                <a16:creationId xmlns:a16="http://schemas.microsoft.com/office/drawing/2014/main" id="{5D95552E-8DFB-2C3D-E131-98C1D025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6">
            <a:extLst>
              <a:ext uri="{FF2B5EF4-FFF2-40B4-BE49-F238E27FC236}">
                <a16:creationId xmlns:a16="http://schemas.microsoft.com/office/drawing/2014/main" id="{EFC81038-5ECE-8CF8-ECD9-4E8748ED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F73076B5-D1F8-EF76-8D16-5C649C382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15F02C-9B86-4D61-B2FD-2AB15734DD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1684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9CF6E04A-EC39-E9C2-C2D9-4DEC70952244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6" name="Object 9">
                        <a:extLst>
                          <a:ext uri="{FF2B5EF4-FFF2-40B4-BE49-F238E27FC236}">
                            <a16:creationId xmlns:a16="http://schemas.microsoft.com/office/drawing/2014/main" id="{9CF6E04A-EC39-E9C2-C2D9-4DEC709522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2338" y="19812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2338" y="41148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5">
            <a:extLst>
              <a:ext uri="{FF2B5EF4-FFF2-40B4-BE49-F238E27FC236}">
                <a16:creationId xmlns:a16="http://schemas.microsoft.com/office/drawing/2014/main" id="{05388604-D8F6-ACC3-0A7A-A5EA4881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6">
            <a:extLst>
              <a:ext uri="{FF2B5EF4-FFF2-40B4-BE49-F238E27FC236}">
                <a16:creationId xmlns:a16="http://schemas.microsoft.com/office/drawing/2014/main" id="{934165FF-F8C9-C10D-7E89-25162C41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45A4D27C-B878-9A0C-6B27-0D0EF7A57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E72EC4-87B4-4994-B81D-6C5CDA727D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70262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AE7DCAF8-8550-0C41-87FC-77F090D7CA55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AE7DCAF8-8550-0C41-87FC-77F090D7CA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E5F4CF97-F4DF-6206-BDEA-28416EE94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6B7ECFCA-87A9-1975-A399-E59C77B6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6F9E15D2-6391-2FBC-48AC-B39E44858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FF13CA-462F-4F0C-B71E-E3BFBCC533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2791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17" Type="http://schemas.openxmlformats.org/officeDocument/2006/relationships/theme" Target="../theme/theme22.xml"/><Relationship Id="rId2" Type="http://schemas.openxmlformats.org/officeDocument/2006/relationships/slideLayout" Target="../slideLayouts/slideLayout268.xml"/><Relationship Id="rId16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Relationship Id="rId14" Type="http://schemas.openxmlformats.org/officeDocument/2006/relationships/slideLayout" Target="../slideLayouts/slideLayout28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597650"/>
            <a:ext cx="8567738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66163" y="6524625"/>
            <a:ext cx="442912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7EEED0-4870-4F46-8D9C-BB14B409F9E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41EEEDB-42B7-EFDF-A4EB-7235E194E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3E75399-D8DA-A28B-BE7C-9465B4037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8E3A3DD0-9EE5-8E54-C1DE-134FCEAA7D1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E5202E45-BCE0-8829-55FC-853D008CFA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0E91276E-03F1-4CAD-3DC1-BAFDD4857B2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49D959A-2E05-4F48-9906-01D375D1B3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138A8825-75E6-D725-436D-D764B0E012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7825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rgbClr val="FFFFFF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30453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720E6DD-3F29-EF00-7962-BB32071AC8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F40474D-0B88-BAD0-DC71-0FEE5A237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A3D6ACE8-E0A8-1CDD-EB0D-4847B89621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0F0170D1-BB40-9A6F-333D-35B21B8872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2482E3B5-423A-79C0-6269-DFC64B8EBDD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3CAD5424-4E7A-4072-AE5C-304107F4503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0C0BC6F1-57A3-4B95-F7E1-EB2B00C5EBA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40"/>
            <a:ext cx="3581400" cy="237289"/>
          </a:xfrm>
          <a:prstGeom prst="rect">
            <a:avLst/>
          </a:prstGeom>
          <a:noFill/>
          <a:ln>
            <a:noFill/>
          </a:ln>
          <a:effectLst/>
        </p:spPr>
        <p:txBody>
          <a:bodyPr lIns="74975" tIns="37487" rIns="74975" bIns="37487">
            <a:spAutoFit/>
          </a:bodyPr>
          <a:lstStyle>
            <a:lvl1pPr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1050" b="1" i="1">
                <a:solidFill>
                  <a:schemeClr val="bg1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20116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  <p:sldLayoutId id="2147484023" r:id="rId14"/>
    <p:sldLayoutId id="2147484024" r:id="rId15"/>
    <p:sldLayoutId id="2147484025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B08DA65-C5BE-9411-3389-C003D5A06B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07B57B6-9B2C-4EF4-3AF1-EC6C9D136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636F5092-A904-8141-A23B-ABBD0D0572D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6CE59D84-782F-3340-558F-7E3B50EAD93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7745960B-261D-96DC-B7EC-96D56A6370F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7A7BE24-FD41-40DA-9326-32E9496DFF1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A7BA6701-E967-074F-72FF-E3389BDC64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3062"/>
          </a:xfrm>
          <a:prstGeom prst="rect">
            <a:avLst/>
          </a:prstGeom>
          <a:noFill/>
          <a:ln>
            <a:noFill/>
          </a:ln>
          <a:effectLst/>
        </p:spPr>
        <p:txBody>
          <a:bodyPr lIns="99966" tIns="49983" rIns="99966" bIns="49983">
            <a:spAutoFit/>
          </a:bodyPr>
          <a:lstStyle>
            <a:lvl1pPr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b="1" i="1">
                <a:solidFill>
                  <a:schemeClr val="bg1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166240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  <p:sldLayoutId id="2147484041" r:id="rId15"/>
    <p:sldLayoutId id="2147484042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F8DE5B-0F64-4B03-6ABF-48B18788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A211E-85A6-7D6D-035B-994CCB93A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55B9C-D9CB-E29B-982F-D877E10AA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22.10.2024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DC808-6EA5-BA91-39FC-CC329E27EE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ICPPA-2024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DCED1-D348-3230-1C89-B9411EE70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94FC8-0530-0744-8B78-2A9E442DCB8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0213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175" y="77402"/>
            <a:ext cx="8228763" cy="5447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/>
              <a:t>Click to edit the title text format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175" y="1604847"/>
            <a:ext cx="8228763" cy="39778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"/>
              <a:defRPr lang="en-US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Tahoma" pitchFamily="2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87039" y="6551632"/>
            <a:ext cx="829440" cy="2919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0" algn="r" hangingPunct="0">
              <a:buNone/>
              <a:tabLst/>
            </a:pPr>
            <a:fld id="{1D0DDEE0-6FF4-4B88-AF84-4BAECCF01219}" type="slidenum">
              <a:rPr lang="en-US" sz="1225" kern="1200">
                <a:latin typeface="Times New Roman" pitchFamily="18"/>
                <a:ea typeface="DejaVu Sans" pitchFamily="2"/>
                <a:cs typeface="Tahoma" pitchFamily="2"/>
              </a:rPr>
              <a:pPr marL="0" marR="0" lvl="0" indent="0" algn="r" hangingPunct="0">
                <a:buNone/>
                <a:tabLst/>
              </a:pPr>
              <a:t>‹#›</a:t>
            </a:fld>
            <a:endParaRPr lang="en-US" sz="1225" kern="1200">
              <a:latin typeface="Times New Roman" pitchFamily="18"/>
              <a:ea typeface="DejaVu San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5372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txStyles>
    <p:titleStyle>
      <a:lvl1pPr marL="0" marR="0" lvl="0" indent="0" algn="ctr" hangingPunct="0">
        <a:buNone/>
        <a:tabLst/>
        <a:defRPr lang="en-US" sz="1905" b="0" i="0" u="none" strike="noStrike" kern="1200">
          <a:ln>
            <a:noFill/>
          </a:ln>
          <a:latin typeface="Arial" pitchFamily="18"/>
          <a:ea typeface="DejaVu Sans" pitchFamily="2"/>
          <a:cs typeface="Tahoma" pitchFamily="2"/>
        </a:defRPr>
      </a:lvl1pPr>
    </p:titleStyle>
    <p:bodyStyle>
      <a:lvl1pPr marL="0" marR="0" indent="0" hangingPunct="0">
        <a:spcBef>
          <a:spcPts val="0"/>
        </a:spcBef>
        <a:spcAft>
          <a:spcPts val="963"/>
        </a:spcAft>
        <a:tabLst/>
        <a:defRPr lang="en-US" sz="2177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288672B-3208-7E97-FE79-D781169673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CD75EB6-6DC2-8D6D-9C3E-4439243A79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DE451D92-701C-77E2-18D9-5E5FE00A0F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FF8E21F2-CC22-0EEC-7B1C-CD6B470BEDC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5ECF3CAD-AACF-1144-A7F9-530D3E14C8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E635EC7-4063-4E6A-AD43-1AD871B8E6E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7A66719C-1919-9744-5A0B-7DC329F4D2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3062"/>
          </a:xfrm>
          <a:prstGeom prst="rect">
            <a:avLst/>
          </a:prstGeom>
          <a:noFill/>
          <a:ln>
            <a:noFill/>
          </a:ln>
          <a:effectLst/>
        </p:spPr>
        <p:txBody>
          <a:bodyPr lIns="99966" tIns="49983" rIns="99966" bIns="49983">
            <a:spAutoFit/>
          </a:bodyPr>
          <a:lstStyle>
            <a:lvl1pPr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b="1" i="1">
                <a:solidFill>
                  <a:schemeClr val="bg1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143917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  <p:sldLayoutId id="2147484110" r:id="rId15"/>
    <p:sldLayoutId id="2147484111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D57EA-7608-23D5-2BCE-40BFD34E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3A766-8305-CBB8-B175-C0812F493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67D84-2EF5-6040-8133-E9349E1686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F4380-6F40-AF89-0C86-6E21A7D08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XIII MPD CM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66C9C-1276-430F-06E6-CAE686F05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1976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597650"/>
            <a:ext cx="8567738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ru-RU"/>
              <a:t>V. Riabov @ INTW-2024, MPD experiment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66163" y="6524625"/>
            <a:ext cx="442912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7EEED0-4870-4F46-8D9C-BB14B409F9E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1398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517861B-F354-6741-9E4B-C24EF59E6D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AFFD7E-F0B4-1D44-A34E-FF2F82A9B4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6826920-FC44-174F-9B30-070AB8DCC3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CE2E0A-12B3-5740-8426-16293838EE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4008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aseline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050" b="0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88FD72-57CB-CD46-AADA-56C967A7FB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 baseline="0"/>
            </a:lvl1pPr>
          </a:lstStyle>
          <a:p>
            <a:fld id="{A8B42DF2-DA06-7F4B-BCCE-40BD866CBFB2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1031" name="Line 11">
            <a:extLst>
              <a:ext uri="{FF2B5EF4-FFF2-40B4-BE49-F238E27FC236}">
                <a16:creationId xmlns:a16="http://schemas.microsoft.com/office/drawing/2014/main" id="{E4208B55-1CD7-6B4C-837C-18C1CC57EF1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85800" y="609600"/>
            <a:ext cx="77724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32" name="Line 14">
            <a:extLst>
              <a:ext uri="{FF2B5EF4-FFF2-40B4-BE49-F238E27FC236}">
                <a16:creationId xmlns:a16="http://schemas.microsoft.com/office/drawing/2014/main" id="{9000A8E8-2846-FA44-9AC9-60F4A34EA0C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85800" y="6324600"/>
            <a:ext cx="77724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385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2100" b="1">
          <a:solidFill>
            <a:srgbClr val="FF0000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100" b="1">
          <a:solidFill>
            <a:srgbClr val="FF0000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100" b="1">
          <a:solidFill>
            <a:srgbClr val="FF0000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100" b="1">
          <a:solidFill>
            <a:srgbClr val="FF0000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fld id="{E435582C-AAA3-4E17-8F5E-9FEFC447BF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  <p:sldLayoutId id="2147484163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597650"/>
            <a:ext cx="8567738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66163" y="6524625"/>
            <a:ext cx="442912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7EEED0-4870-4F46-8D9C-BB14B409F9E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44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00585-11B2-4874-AF61-678F23152265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Seminar - 2023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69537-4E05-42C7-A36C-0ECFBB01F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58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389BA2-475E-EE4D-872F-19411206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FA3FF-C5D2-904F-9551-504F0F4BC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4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92897-E5B7-D24D-A7D1-0830028E82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351"/>
            <a:ext cx="20574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20.09.2021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07056-C94E-B34A-99B6-13637E2F1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NUCLEUS-2021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E84D5-BCF6-1A41-818F-EC7E796BB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DCA01-1CF3-A144-9942-D5784141D86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94600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hf hdr="0"/>
  <p:txStyles>
    <p:titleStyle>
      <a:lvl1pPr algn="l" defTabSz="68579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7" indent="-171447" algn="l" defTabSz="6857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3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39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34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30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25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1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16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12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1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87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2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78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4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69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65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78C4072-D885-7C94-1B18-2CFE0E3A91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7BA89A8-94DA-5A04-DB62-E01EF5FC9D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0821269A-0B68-AEE9-740A-D74B695E8AE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9AE5E5F8-B454-617F-48B6-2825165161A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547C0CA0-F54F-451B-3642-2269F68D65F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65768ED-5DB2-4FB8-9C3B-E214E68C681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CB6E3E3B-553B-080E-8806-DCDC22AEE8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3062"/>
          </a:xfrm>
          <a:prstGeom prst="rect">
            <a:avLst/>
          </a:prstGeom>
          <a:noFill/>
          <a:ln>
            <a:noFill/>
          </a:ln>
          <a:effectLst/>
        </p:spPr>
        <p:txBody>
          <a:bodyPr lIns="99966" tIns="49983" rIns="99966" bIns="49983">
            <a:spAutoFit/>
          </a:bodyPr>
          <a:lstStyle>
            <a:lvl1pPr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b="1" i="1">
                <a:solidFill>
                  <a:schemeClr val="bg1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138104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  <p:sldLayoutId id="2147484201" r:id="rId13"/>
    <p:sldLayoutId id="2147484202" r:id="rId14"/>
    <p:sldLayoutId id="2147484203" r:id="rId15"/>
    <p:sldLayoutId id="2147484204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974E572-D53D-DD91-C8AD-FB73F52C45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BAC8CA7-B864-DA39-9888-7376DB91EC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5F48DC4D-20FF-99CF-21AD-46B2E7F592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A6692102-6D30-D130-0A2F-017EAEC7FEB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A390DEA4-58E4-F72A-E0C0-5277C43B70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4F3C114-9017-442B-A206-5DA44DDF0A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37E6A16-7A04-084A-9422-64D9BF9389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3062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rgbClr val="FFFFFF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419266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3EB448C-529E-38CD-6FB4-632BFA2AF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5EC5760-1FC2-6FAA-7968-994B59F459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E4874C3E-52D6-FCEC-FDEA-9AC38046B30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8C2908BC-70E8-1747-8327-FFAD70B9F5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F2A9B99E-2260-1ADC-2090-533E3F22FC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0E448CF0-6DB5-4E09-A7EC-EDFE24AFD1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5C178456-5E65-DF36-18A6-5928E81889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7825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chemeClr val="bg1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275630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2BE8110-0FF9-4847-316E-6976F206F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617B3CE-1F00-F09F-5408-0AAB13274F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A44A7F2F-21C3-8F18-1B4B-EF096306FBD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04D641C2-9CB4-C657-B914-994095EE2A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337D2E54-E349-DC48-E859-B38F2BC1496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E2E230E4-0847-4CD4-87CC-3A0DD86DE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416CA05D-7355-A6FC-001A-61ACCF70EE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3062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chemeClr val="bg1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321734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06DBC4-4E71-4681-024B-31C7D3A63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16" t="11032" r="683" b="8110"/>
          <a:stretch/>
        </p:blipFill>
        <p:spPr>
          <a:xfrm>
            <a:off x="0" y="0"/>
            <a:ext cx="9144000" cy="69007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B5127EC-9A38-F961-DF31-C2F77A936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7136" y="6538568"/>
            <a:ext cx="51297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A brief introduction to experimental heavy-ion physics - SQM2024 - D.D. Chinellato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13EC96-D00D-1CC2-7B6E-3415003F5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872" y="6535596"/>
            <a:ext cx="1939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3FA5A3DF-3DC8-F241-915F-74F75E9766E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F63C4C-E47F-F8C8-6386-66F78239E9E6}"/>
              </a:ext>
            </a:extLst>
          </p:cNvPr>
          <p:cNvCxnSpPr>
            <a:cxnSpLocks/>
          </p:cNvCxnSpPr>
          <p:nvPr userDrawn="1"/>
        </p:nvCxnSpPr>
        <p:spPr>
          <a:xfrm>
            <a:off x="122465" y="6577060"/>
            <a:ext cx="894270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38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hf hdr="0" dt="0"/>
  <p:txStyles>
    <p:titleStyle>
      <a:lvl1pPr algn="ctr" defTabSz="192881" rtl="0" eaLnBrk="1" latinLnBrk="0" hangingPunct="1">
        <a:spcBef>
          <a:spcPct val="0"/>
        </a:spcBef>
        <a:buNone/>
        <a:defRPr sz="1856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144661" indent="-144661" algn="l" defTabSz="192881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313433" indent="-120551" algn="l" defTabSz="192881" rtl="0" eaLnBrk="1" latinLnBrk="0" hangingPunct="1">
        <a:spcBef>
          <a:spcPct val="20000"/>
        </a:spcBef>
        <a:buFont typeface="Arial"/>
        <a:buChar char="–"/>
        <a:defRPr sz="1181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482204" indent="-96441" algn="l" defTabSz="192881" rtl="0" eaLnBrk="1" latinLnBrk="0" hangingPunct="1">
        <a:spcBef>
          <a:spcPct val="20000"/>
        </a:spcBef>
        <a:buFont typeface="Arial"/>
        <a:buChar char="•"/>
        <a:defRPr sz="1013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675085" indent="-96441" algn="l" defTabSz="192881" rtl="0" eaLnBrk="1" latinLnBrk="0" hangingPunct="1">
        <a:spcBef>
          <a:spcPct val="20000"/>
        </a:spcBef>
        <a:buFont typeface="Arial"/>
        <a:buChar char="–"/>
        <a:defRPr sz="844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867966" indent="-96441" algn="l" defTabSz="192881" rtl="0" eaLnBrk="1" latinLnBrk="0" hangingPunct="1">
        <a:spcBef>
          <a:spcPct val="20000"/>
        </a:spcBef>
        <a:buFont typeface="Arial"/>
        <a:buChar char="»"/>
        <a:defRPr sz="844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1060847" indent="-96441" algn="l" defTabSz="192881" rtl="0" eaLnBrk="1" latinLnBrk="0" hangingPunct="1">
        <a:spcBef>
          <a:spcPct val="20000"/>
        </a:spcBef>
        <a:buFont typeface="Arial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192881" rtl="0" eaLnBrk="1" latinLnBrk="0" hangingPunct="1">
        <a:spcBef>
          <a:spcPct val="20000"/>
        </a:spcBef>
        <a:buFont typeface="Arial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192881" rtl="0" eaLnBrk="1" latinLnBrk="0" hangingPunct="1">
        <a:spcBef>
          <a:spcPct val="20000"/>
        </a:spcBef>
        <a:buFont typeface="Arial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192881" rtl="0" eaLnBrk="1" latinLnBrk="0" hangingPunct="1">
        <a:spcBef>
          <a:spcPct val="20000"/>
        </a:spcBef>
        <a:buFont typeface="Arial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517861B-F354-6741-9E4B-C24EF59E6D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AFFD7E-F0B4-1D44-A34E-FF2F82A9B4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6826920-FC44-174F-9B30-070AB8DCC3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CE2E0A-12B3-5740-8426-16293838EE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4008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e-DE"/>
              <a:t>Aihong Tang  ASP, Morocco, July 2024</a:t>
            </a:r>
            <a:endParaRPr lang="en-US" sz="1400" b="0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88FD72-57CB-CD46-AADA-56C967A7FB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baseline="0"/>
            </a:lvl1pPr>
          </a:lstStyle>
          <a:p>
            <a:fld id="{A8B42DF2-DA06-7F4B-BCCE-40BD866CBFB2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1031" name="Line 11">
            <a:extLst>
              <a:ext uri="{FF2B5EF4-FFF2-40B4-BE49-F238E27FC236}">
                <a16:creationId xmlns:a16="http://schemas.microsoft.com/office/drawing/2014/main" id="{E4208B55-1CD7-6B4C-837C-18C1CC57EF1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85800" y="609600"/>
            <a:ext cx="77724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Line 14">
            <a:extLst>
              <a:ext uri="{FF2B5EF4-FFF2-40B4-BE49-F238E27FC236}">
                <a16:creationId xmlns:a16="http://schemas.microsoft.com/office/drawing/2014/main" id="{9000A8E8-2846-FA44-9AC9-60F4A34EA0C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85800" y="6324600"/>
            <a:ext cx="77724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51A1A10-A1E9-4874-94A0-939B1A3E9E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Щелчок правит образец заголовка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88D1A48-351D-553A-579E-8AA36BBD4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Щелчок правит 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2E1DF7E-BD91-105A-4D77-4BE8E753166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39DE0D8-682D-2633-5830-7F110C98D6A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32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>
                <a:solidFill>
                  <a:srgbClr val="660033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QGP, 1</a:t>
            </a:r>
            <a:r>
              <a:rPr lang="ru-RU"/>
              <a:t>1 октября</a:t>
            </a:r>
            <a:r>
              <a:rPr lang="en-US"/>
              <a:t> 20</a:t>
            </a:r>
            <a:r>
              <a:rPr lang="ru-RU"/>
              <a:t>13 г.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B2115DC-1DE2-356B-3F3E-BAFC6C2D2A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A6FAEB8-023D-4B80-B073-98B9D5EE02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graphicFrame>
        <p:nvGraphicFramePr>
          <p:cNvPr id="3079" name="Object 9">
            <a:extLst>
              <a:ext uri="{FF2B5EF4-FFF2-40B4-BE49-F238E27FC236}">
                <a16:creationId xmlns:a16="http://schemas.microsoft.com/office/drawing/2014/main" id="{9770CF85-B516-3EC5-EBD3-C5D012B52737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9" imgW="1076475" imgH="876190" progId="MSPhotoEd.3">
                  <p:embed/>
                </p:oleObj>
              </mc:Choice>
              <mc:Fallback>
                <p:oleObj name="Photo Editor Photo" r:id="rId19" imgW="1076475" imgH="876190" progId="MSPhotoEd.3">
                  <p:embed/>
                  <p:pic>
                    <p:nvPicPr>
                      <p:cNvPr id="3079" name="Object 9">
                        <a:extLst>
                          <a:ext uri="{FF2B5EF4-FFF2-40B4-BE49-F238E27FC236}">
                            <a16:creationId xmlns:a16="http://schemas.microsoft.com/office/drawing/2014/main" id="{9770CF85-B516-3EC5-EBD3-C5D012B527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509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427F93F-4A66-CC9D-93FF-FF49C9EB0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A481D5A-F948-FF5B-DB66-09F6FF876A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70D0D0CD-3B03-E340-47A5-DE49199AC3D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1E6CBBCF-B597-6543-68BA-568628E757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0E8B3C32-0E73-E37E-0BE0-1C3F0D9E8F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D01A86E-1F0F-4692-AD7E-209F63E624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6E58A216-9952-8BE8-5A76-9D4E7B81A0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7825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rgbClr val="FFFFFF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234360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14.xml"/><Relationship Id="rId1" Type="http://schemas.openxmlformats.org/officeDocument/2006/relationships/tags" Target="../tags/tag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7.jpeg"/><Relationship Id="rId7" Type="http://schemas.openxmlformats.org/officeDocument/2006/relationships/oleObject" Target="../embeddings/oleObject19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53.png"/><Relationship Id="rId4" Type="http://schemas.openxmlformats.org/officeDocument/2006/relationships/oleObject" Target="../embeddings/oleObject2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2.xml"/><Relationship Id="rId4" Type="http://schemas.openxmlformats.org/officeDocument/2006/relationships/hyperlink" Target="https://www.nature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72.wmf"/><Relationship Id="rId9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7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oleObject" Target="../embeddings/oleObject26.bin"/><Relationship Id="rId7" Type="http://schemas.openxmlformats.org/officeDocument/2006/relationships/image" Target="../media/image86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wmf"/><Relationship Id="rId9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2.xml"/><Relationship Id="rId6" Type="http://schemas.openxmlformats.org/officeDocument/2006/relationships/image" Target="../media/image71.wmf"/><Relationship Id="rId11" Type="http://schemas.openxmlformats.org/officeDocument/2006/relationships/image" Target="../media/image94.png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8.xml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oleObject" Target="../embeddings/oleObject27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10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1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111.png"/><Relationship Id="rId11" Type="http://schemas.openxmlformats.org/officeDocument/2006/relationships/image" Target="../media/image91.png"/><Relationship Id="rId5" Type="http://schemas.openxmlformats.org/officeDocument/2006/relationships/image" Target="../media/image110.png"/><Relationship Id="rId10" Type="http://schemas.openxmlformats.org/officeDocument/2006/relationships/image" Target="../media/image114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7.xml"/><Relationship Id="rId5" Type="http://schemas.openxmlformats.org/officeDocument/2006/relationships/image" Target="../media/image130.png"/><Relationship Id="rId4" Type="http://schemas.openxmlformats.org/officeDocument/2006/relationships/image" Target="../media/image1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060.png"/><Relationship Id="rId1" Type="http://schemas.openxmlformats.org/officeDocument/2006/relationships/slideLayout" Target="../slideLayouts/slideLayout198.xml"/><Relationship Id="rId5" Type="http://schemas.openxmlformats.org/officeDocument/2006/relationships/image" Target="../media/image1090.png"/><Relationship Id="rId4" Type="http://schemas.openxmlformats.org/officeDocument/2006/relationships/image" Target="../media/image10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140.gif"/><Relationship Id="rId5" Type="http://schemas.openxmlformats.org/officeDocument/2006/relationships/image" Target="../media/image139.gif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08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2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149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930.png"/><Relationship Id="rId5" Type="http://schemas.openxmlformats.org/officeDocument/2006/relationships/image" Target="../media/image920.png"/><Relationship Id="rId4" Type="http://schemas.openxmlformats.org/officeDocument/2006/relationships/image" Target="../media/image9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EDEEE4F-610B-977E-6D39-8592BF532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197970"/>
            <a:ext cx="8784976" cy="64087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5" name="Footer Placeholder 4">
            <a:extLst>
              <a:ext uri="{FF2B5EF4-FFF2-40B4-BE49-F238E27FC236}">
                <a16:creationId xmlns:a16="http://schemas.microsoft.com/office/drawing/2014/main" id="{95A45D66-5DF7-3841-B952-41CF6F675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7096" y="5013176"/>
            <a:ext cx="7272808" cy="992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 eaLnBrk="0" hangingPunct="0"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 eaLnBrk="0" hangingPunct="0"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 eaLnBrk="0" hangingPunct="0"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 eaLnBrk="0" hangingPunct="0"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1" hangingPunct="1"/>
            <a:r>
              <a:rPr lang="ru-RU" altLang="zh-CN" sz="2000" baseline="0" dirty="0">
                <a:solidFill>
                  <a:srgbClr val="FFFFFF"/>
                </a:solidFill>
              </a:rPr>
              <a:t>Аркадий Тараненко</a:t>
            </a:r>
          </a:p>
          <a:p>
            <a:pPr defTabSz="685800" eaLnBrk="1" hangingPunct="1"/>
            <a:endParaRPr lang="ru-RU" altLang="zh-CN" sz="2400" baseline="0" dirty="0">
              <a:solidFill>
                <a:srgbClr val="FFFFFF"/>
              </a:solidFill>
            </a:endParaRPr>
          </a:p>
          <a:p>
            <a:pPr defTabSz="685800" eaLnBrk="1" hangingPunct="1"/>
            <a:r>
              <a:rPr lang="ru-RU" altLang="zh-CN" sz="2400" baseline="0" dirty="0">
                <a:solidFill>
                  <a:srgbClr val="FFFFFF"/>
                </a:solidFill>
              </a:rPr>
              <a:t>Осенняя школа по физике кварк-глюонной материи</a:t>
            </a:r>
            <a:r>
              <a:rPr lang="de-DE" altLang="zh-CN" sz="2400" baseline="0" dirty="0">
                <a:solidFill>
                  <a:srgbClr val="FFFFFF"/>
                </a:solidFill>
              </a:rPr>
              <a:t>  2024,  </a:t>
            </a:r>
            <a:r>
              <a:rPr lang="ru-RU" altLang="zh-CN" sz="2400" baseline="0" dirty="0">
                <a:solidFill>
                  <a:srgbClr val="FFFFFF"/>
                </a:solidFill>
              </a:rPr>
              <a:t>УНЦ ОИЯИ</a:t>
            </a:r>
            <a:r>
              <a:rPr lang="de-DE" altLang="zh-CN" sz="2400" baseline="0" dirty="0">
                <a:solidFill>
                  <a:srgbClr val="FFFFFF"/>
                </a:solidFill>
              </a:rPr>
              <a:t> </a:t>
            </a:r>
            <a:endParaRPr lang="en-US" altLang="zh-CN" sz="2400" b="0" baseline="0" dirty="0">
              <a:solidFill>
                <a:srgbClr val="FFFFFF"/>
              </a:solidFill>
            </a:endParaRPr>
          </a:p>
        </p:txBody>
      </p:sp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0F01C0D2-B477-B34C-B704-A8C33510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 eaLnBrk="0" hangingPunct="0"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 eaLnBrk="0" hangingPunct="0"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 eaLnBrk="0" hangingPunct="0"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 eaLnBrk="0" hangingPunct="0"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1" hangingPunct="1"/>
            <a:fld id="{3F004BDC-0062-DA44-944D-D50005BBB8FA}" type="slidenum">
              <a:rPr lang="en-US" altLang="zh-CN" sz="1050" b="0" baseline="0">
                <a:solidFill>
                  <a:srgbClr val="000000"/>
                </a:solidFill>
              </a:rPr>
              <a:pPr defTabSz="685800" eaLnBrk="1" hangingPunct="1"/>
              <a:t>1</a:t>
            </a:fld>
            <a:endParaRPr lang="en-US" altLang="zh-CN" sz="1050" b="0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4C5CC02E-6D4B-9A4C-8B71-EF4575E524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9511" y="325726"/>
            <a:ext cx="8784975" cy="1275723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700" dirty="0">
                <a:solidFill>
                  <a:srgbClr val="C00000"/>
                </a:solidFill>
                <a:effectLst>
                  <a:glow rad="228600">
                    <a:schemeClr val="bg1">
                      <a:alpha val="81629"/>
                    </a:schemeClr>
                  </a:glow>
                </a:effectLst>
                <a:ea typeface="ＭＳ Ｐゴシック" charset="0"/>
                <a:cs typeface="ＭＳ Ｐゴシック" charset="0"/>
              </a:rPr>
              <a:t> </a:t>
            </a:r>
            <a:r>
              <a:rPr lang="ru-RU" sz="3200" dirty="0">
                <a:solidFill>
                  <a:srgbClr val="C00000"/>
                </a:solidFill>
                <a:effectLst>
                  <a:glow rad="228600">
                    <a:schemeClr val="bg1">
                      <a:alpha val="81629"/>
                    </a:schemeClr>
                  </a:glow>
                </a:effectLst>
                <a:ea typeface="ＭＳ Ｐゴシック" charset="0"/>
                <a:cs typeface="ＭＳ Ｐゴシック" charset="0"/>
              </a:rPr>
              <a:t>Изучение столкновений тяжелых ионов на </a:t>
            </a:r>
            <a:r>
              <a:rPr lang="en-US" sz="3200" dirty="0">
                <a:solidFill>
                  <a:srgbClr val="C00000"/>
                </a:solidFill>
                <a:effectLst>
                  <a:glow rad="228600">
                    <a:schemeClr val="bg1">
                      <a:alpha val="81629"/>
                    </a:schemeClr>
                  </a:glow>
                </a:effectLst>
                <a:ea typeface="ＭＳ Ｐゴシック" charset="0"/>
                <a:cs typeface="ＭＳ Ｐゴシック" charset="0"/>
              </a:rPr>
              <a:t>NICA </a:t>
            </a:r>
            <a:br>
              <a:rPr lang="en-US" sz="2700" dirty="0">
                <a:effectLst>
                  <a:glow rad="228600">
                    <a:schemeClr val="bg1">
                      <a:alpha val="81629"/>
                    </a:schemeClr>
                  </a:glow>
                </a:effectLst>
                <a:ea typeface="ＭＳ Ｐゴシック" charset="0"/>
                <a:cs typeface="ＭＳ Ｐゴシック" charset="0"/>
              </a:rPr>
            </a:br>
            <a:endParaRPr lang="en-US" sz="1800" dirty="0">
              <a:solidFill>
                <a:srgbClr val="C00000"/>
              </a:solidFill>
              <a:effectLst>
                <a:glow rad="228600">
                  <a:schemeClr val="bg1">
                    <a:alpha val="81629"/>
                  </a:schemeClr>
                </a:glow>
              </a:effectLst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18469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31400-DB25-30D2-4EFD-93C18334B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Number Placeholder 1">
            <a:extLst>
              <a:ext uri="{FF2B5EF4-FFF2-40B4-BE49-F238E27FC236}">
                <a16:creationId xmlns:a16="http://schemas.microsoft.com/office/drawing/2014/main" id="{D436D1AC-EAE5-1789-7A49-96D66B48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C3B5CD-4DF2-4420-AD99-DC2A6D1EEC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ru-RU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25283" name="Picture 3">
            <a:extLst>
              <a:ext uri="{FF2B5EF4-FFF2-40B4-BE49-F238E27FC236}">
                <a16:creationId xmlns:a16="http://schemas.microsoft.com/office/drawing/2014/main" id="{FF6DAD72-CCC0-3980-EEDD-1283DA947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990600"/>
            <a:ext cx="8882062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4" name="Rectangle 4">
            <a:extLst>
              <a:ext uri="{FF2B5EF4-FFF2-40B4-BE49-F238E27FC236}">
                <a16:creationId xmlns:a16="http://schemas.microsoft.com/office/drawing/2014/main" id="{7A94DAF3-4C41-7BB6-58E1-3E488A4C4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6275388"/>
            <a:ext cx="586395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M. </a:t>
            </a:r>
            <a:r>
              <a:rPr kumimoji="0" lang="en-US" alt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Roirdan</a:t>
            </a: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W. </a:t>
            </a:r>
            <a:r>
              <a:rPr kumimoji="0" lang="en-US" alt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Zajc</a:t>
            </a: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b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Scientific American, May 2006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D7A1F2-73DA-0E43-133F-9D3B800EDD78}"/>
              </a:ext>
            </a:extLst>
          </p:cNvPr>
          <p:cNvSpPr/>
          <p:nvPr/>
        </p:nvSpPr>
        <p:spPr>
          <a:xfrm>
            <a:off x="206375" y="850900"/>
            <a:ext cx="8496300" cy="4921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3E02FAF-6F14-7D2F-E704-ACA64A0F3208}"/>
              </a:ext>
            </a:extLst>
          </p:cNvPr>
          <p:cNvSpPr txBox="1">
            <a:spLocks noChangeArrowheads="1"/>
          </p:cNvSpPr>
          <p:nvPr/>
        </p:nvSpPr>
        <p:spPr>
          <a:xfrm>
            <a:off x="88900" y="152400"/>
            <a:ext cx="8928100" cy="698500"/>
          </a:xfrm>
          <a:prstGeom prst="rect">
            <a:avLst/>
          </a:prstGeo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The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sQGP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Discovered  at RHIC:  2005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745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181" y="41345"/>
            <a:ext cx="8229600" cy="1143000"/>
          </a:xfrm>
        </p:spPr>
        <p:txBody>
          <a:bodyPr/>
          <a:lstStyle/>
          <a:p>
            <a:r>
              <a:rPr lang="en-US" sz="3600" dirty="0"/>
              <a:t>Relativistic Heavy-Ion Experiments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211181" y="4697698"/>
            <a:ext cx="4190784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>
                <a:sym typeface="Wingdings"/>
              </a:rPr>
              <a:t> </a:t>
            </a:r>
            <a:r>
              <a:rPr lang="en-US" dirty="0"/>
              <a:t>By now </a:t>
            </a:r>
            <a:r>
              <a:rPr lang="en-US" b="1" dirty="0"/>
              <a:t>all major LHC experiments have a heavy-ion program</a:t>
            </a:r>
            <a:r>
              <a:rPr lang="en-US" dirty="0"/>
              <a:t>: </a:t>
            </a:r>
            <a:r>
              <a:rPr lang="en-US" dirty="0" err="1"/>
              <a:t>LHCb</a:t>
            </a:r>
            <a:r>
              <a:rPr lang="en-US" dirty="0"/>
              <a:t> took </a:t>
            </a:r>
            <a:r>
              <a:rPr lang="en-US" dirty="0" err="1"/>
              <a:t>Pb-Pb</a:t>
            </a:r>
            <a:r>
              <a:rPr lang="en-US" dirty="0"/>
              <a:t> data for the first time in November 2015.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1844" y="1158387"/>
            <a:ext cx="3910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Low energy frontier: </a:t>
            </a:r>
            <a:r>
              <a:rPr lang="en-US" sz="1500" dirty="0"/>
              <a:t>RHIC (BES), SPS</a:t>
            </a:r>
            <a:br>
              <a:rPr lang="en-US" sz="1500" dirty="0"/>
            </a:br>
            <a:r>
              <a:rPr lang="en-US" sz="1500" dirty="0">
                <a:sym typeface="Wingdings"/>
              </a:rPr>
              <a:t> </a:t>
            </a:r>
            <a:r>
              <a:rPr lang="en-US" sz="1500" dirty="0"/>
              <a:t>future facilities: FAIR (GSI), NICA</a:t>
            </a:r>
          </a:p>
          <a:p>
            <a:endParaRPr lang="en-US" sz="1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92372" y="1431798"/>
            <a:ext cx="4387585" cy="3037940"/>
            <a:chOff x="260403" y="907058"/>
            <a:chExt cx="5476778" cy="4087921"/>
          </a:xfrm>
        </p:grpSpPr>
        <p:grpSp>
          <p:nvGrpSpPr>
            <p:cNvPr id="18" name="Group 17"/>
            <p:cNvGrpSpPr/>
            <p:nvPr/>
          </p:nvGrpSpPr>
          <p:grpSpPr>
            <a:xfrm>
              <a:off x="260403" y="907058"/>
              <a:ext cx="5476778" cy="4087921"/>
              <a:chOff x="266152" y="1647930"/>
              <a:chExt cx="5597190" cy="398919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6152" y="1647930"/>
                <a:ext cx="5597190" cy="3989195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486966" y="3271248"/>
                <a:ext cx="1265517" cy="484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FF00"/>
                    </a:solidFill>
                  </a:rPr>
                  <a:t>NA-61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914022" y="3575250"/>
                <a:ext cx="351692" cy="299772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prstDash val="sys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443923" y="2382019"/>
                <a:ext cx="1279177" cy="484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FF00"/>
                    </a:solidFill>
                  </a:rPr>
                  <a:t>CMS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914023" y="4021241"/>
                <a:ext cx="1185706" cy="484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FF00"/>
                    </a:solidFill>
                  </a:rPr>
                  <a:t>ATLAS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290422" y="3585374"/>
                <a:ext cx="1034981" cy="848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FFFF00"/>
                    </a:solidFill>
                  </a:rPr>
                  <a:t>LHCb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1102940" y="1002611"/>
              <a:ext cx="3928364" cy="4969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High energy frontier: LHC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89693" y="4402446"/>
            <a:ext cx="2615979" cy="1445836"/>
            <a:chOff x="8941352" y="1518321"/>
            <a:chExt cx="3487972" cy="192778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1352" y="1518321"/>
              <a:ext cx="3250648" cy="187829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0848109" y="2892105"/>
              <a:ext cx="1581215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100" dirty="0"/>
                <a:t>RHIC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18850" y="1682606"/>
            <a:ext cx="2118638" cy="1191152"/>
            <a:chOff x="5978407" y="2429555"/>
            <a:chExt cx="3683019" cy="2070687"/>
          </a:xfrm>
        </p:grpSpPr>
        <p:pic>
          <p:nvPicPr>
            <p:cNvPr id="22" name="Picture 21" descr="NICA_scheme_v_2.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407" y="2429555"/>
              <a:ext cx="3683019" cy="2070687"/>
            </a:xfrm>
            <a:prstGeom prst="rect">
              <a:avLst/>
            </a:prstGeom>
          </p:spPr>
        </p:pic>
        <p:pic>
          <p:nvPicPr>
            <p:cNvPr id="23" name="Picture 6" descr="NICA-Logo_4c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3976" y="3745092"/>
              <a:ext cx="1498600" cy="738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7114271" y="1896473"/>
            <a:ext cx="2022783" cy="2890422"/>
            <a:chOff x="9485695" y="1191664"/>
            <a:chExt cx="2697044" cy="3853896"/>
          </a:xfrm>
        </p:grpSpPr>
        <p:pic>
          <p:nvPicPr>
            <p:cNvPr id="30" name="Picture 2" descr="https://www.gsi.de/fileadmin/_processed_/0/e/csm_FAIR-Baufeld_6a7e43b988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8" r="4663"/>
            <a:stretch/>
          </p:blipFill>
          <p:spPr bwMode="auto">
            <a:xfrm>
              <a:off x="9485695" y="3214887"/>
              <a:ext cx="2632364" cy="1830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4607" y="1191664"/>
              <a:ext cx="2668132" cy="1908741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9485695" y="2763595"/>
              <a:ext cx="1044988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 dirty="0"/>
                <a:t>FAIR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E698AF-2B0C-48FF-7B3E-D48298C131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850" y="2907243"/>
            <a:ext cx="2118638" cy="14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32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E247D-1941-1117-3346-0FCE12244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Number Placeholder 5">
            <a:extLst>
              <a:ext uri="{FF2B5EF4-FFF2-40B4-BE49-F238E27FC236}">
                <a16:creationId xmlns:a16="http://schemas.microsoft.com/office/drawing/2014/main" id="{674ED7C6-344B-B4BF-EDFA-4018B0D1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3E16E-7121-4509-A132-E6FB995375C8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3" name="Rectangle 2">
            <a:extLst>
              <a:ext uri="{FF2B5EF4-FFF2-40B4-BE49-F238E27FC236}">
                <a16:creationId xmlns:a16="http://schemas.microsoft.com/office/drawing/2014/main" id="{7E49F5F7-9E43-F7C7-2D0F-3BE4D5F0A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4" name="Rectangle 3">
            <a:extLst>
              <a:ext uri="{FF2B5EF4-FFF2-40B4-BE49-F238E27FC236}">
                <a16:creationId xmlns:a16="http://schemas.microsoft.com/office/drawing/2014/main" id="{962FBB6B-0793-AB91-7D73-5D66ACE05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5" name="Rectangle 4">
            <a:extLst>
              <a:ext uri="{FF2B5EF4-FFF2-40B4-BE49-F238E27FC236}">
                <a16:creationId xmlns:a16="http://schemas.microsoft.com/office/drawing/2014/main" id="{2C66DD67-D6AF-8941-CB3F-AA51A8004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6" name="Rectangle 5">
            <a:extLst>
              <a:ext uri="{FF2B5EF4-FFF2-40B4-BE49-F238E27FC236}">
                <a16:creationId xmlns:a16="http://schemas.microsoft.com/office/drawing/2014/main" id="{E8E9BE14-9BB0-D320-8369-7BD17A909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7" name="Rectangle 6">
            <a:extLst>
              <a:ext uri="{FF2B5EF4-FFF2-40B4-BE49-F238E27FC236}">
                <a16:creationId xmlns:a16="http://schemas.microsoft.com/office/drawing/2014/main" id="{54F36FF5-0F16-D214-D166-F004B7990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8" name="Rectangle 4">
            <a:extLst>
              <a:ext uri="{FF2B5EF4-FFF2-40B4-BE49-F238E27FC236}">
                <a16:creationId xmlns:a16="http://schemas.microsoft.com/office/drawing/2014/main" id="{F12104B7-11E6-1559-B405-5B8A90F0C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9" name="Rectangle 5">
            <a:extLst>
              <a:ext uri="{FF2B5EF4-FFF2-40B4-BE49-F238E27FC236}">
                <a16:creationId xmlns:a16="http://schemas.microsoft.com/office/drawing/2014/main" id="{5BFB0A84-43F3-320B-295D-CAE70F2D5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90" name="Rectangle 6">
            <a:extLst>
              <a:ext uri="{FF2B5EF4-FFF2-40B4-BE49-F238E27FC236}">
                <a16:creationId xmlns:a16="http://schemas.microsoft.com/office/drawing/2014/main" id="{C62EF6EC-1C63-DFAE-CB37-6D7E5A147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91" name="Rectangle 7">
            <a:extLst>
              <a:ext uri="{FF2B5EF4-FFF2-40B4-BE49-F238E27FC236}">
                <a16:creationId xmlns:a16="http://schemas.microsoft.com/office/drawing/2014/main" id="{B0071EB4-9062-C9CC-6FEA-E71750CF2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92" name="Rectangle 8">
            <a:extLst>
              <a:ext uri="{FF2B5EF4-FFF2-40B4-BE49-F238E27FC236}">
                <a16:creationId xmlns:a16="http://schemas.microsoft.com/office/drawing/2014/main" id="{ED6291EE-92AC-2623-AE4A-EFD6B3D7A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83D7A2CB-1EDA-5B9A-A438-AF7EA23945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9375"/>
            <a:ext cx="8694738" cy="406400"/>
          </a:xfr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altLang="ru-RU" sz="3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Evolution of the system created in RHIC</a:t>
            </a:r>
            <a:r>
              <a:rPr lang="en-US" altLang="ru-RU" sz="400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294" name="Left-Right Arrow 1">
            <a:extLst>
              <a:ext uri="{FF2B5EF4-FFF2-40B4-BE49-F238E27FC236}">
                <a16:creationId xmlns:a16="http://schemas.microsoft.com/office/drawing/2014/main" id="{58DA585A-6154-1487-6A35-B8A1E229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0"/>
            <a:ext cx="2187575" cy="3187700"/>
          </a:xfrm>
          <a:prstGeom prst="left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95" name="Left-Right Arrow 2">
            <a:extLst>
              <a:ext uri="{FF2B5EF4-FFF2-40B4-BE49-F238E27FC236}">
                <a16:creationId xmlns:a16="http://schemas.microsoft.com/office/drawing/2014/main" id="{E9526500-D33C-10EE-9EBD-99085FE06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05000"/>
            <a:ext cx="2187575" cy="2959100"/>
          </a:xfrm>
          <a:prstGeom prst="left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25296" name="Straight Arrow Connector 4">
            <a:extLst>
              <a:ext uri="{FF2B5EF4-FFF2-40B4-BE49-F238E27FC236}">
                <a16:creationId xmlns:a16="http://schemas.microsoft.com/office/drawing/2014/main" id="{F6A5C2EB-3CFF-9CF6-8B14-061FF052538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05200" y="1905000"/>
            <a:ext cx="206375" cy="331788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 type="arrow" w="med" len="med"/>
                <a:tailEnd type="arrow" w="med" len="med"/>
              </a14:hiddenLine>
            </a:ext>
          </a:extLst>
        </p:spPr>
      </p:cxnSp>
      <p:sp>
        <p:nvSpPr>
          <p:cNvPr id="225299" name="Стрелка: вправо 5">
            <a:extLst>
              <a:ext uri="{FF2B5EF4-FFF2-40B4-BE49-F238E27FC236}">
                <a16:creationId xmlns:a16="http://schemas.microsoft.com/office/drawing/2014/main" id="{62751DF1-E6D0-5DA7-73D6-4932A2B9D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257800"/>
            <a:ext cx="685800" cy="106363"/>
          </a:xfrm>
          <a:prstGeom prst="rightArrow">
            <a:avLst>
              <a:gd name="adj1" fmla="val 50000"/>
              <a:gd name="adj2" fmla="val 5014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1" name="Прямоугольник 2">
            <a:extLst>
              <a:ext uri="{FF2B5EF4-FFF2-40B4-BE49-F238E27FC236}">
                <a16:creationId xmlns:a16="http://schemas.microsoft.com/office/drawing/2014/main" id="{01836029-4F1C-81AE-281A-4D147766D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450" y="1192213"/>
            <a:ext cx="11858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Initial state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2" name="Прямоугольник 3">
            <a:extLst>
              <a:ext uri="{FF2B5EF4-FFF2-40B4-BE49-F238E27FC236}">
                <a16:creationId xmlns:a16="http://schemas.microsoft.com/office/drawing/2014/main" id="{2A1D7C37-DCF2-5F9D-E97E-DA461E8CD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3" y="2508250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Pre-equilibrium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dynamics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3" name="Прямоугольник 5">
            <a:extLst>
              <a:ext uri="{FF2B5EF4-FFF2-40B4-BE49-F238E27FC236}">
                <a16:creationId xmlns:a16="http://schemas.microsoft.com/office/drawing/2014/main" id="{2E922C36-A07B-C6DB-FF05-3309CCB66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754313"/>
            <a:ext cx="1460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Hadronization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4" name="Прямоугольник 6">
            <a:extLst>
              <a:ext uri="{FF2B5EF4-FFF2-40B4-BE49-F238E27FC236}">
                <a16:creationId xmlns:a16="http://schemas.microsoft.com/office/drawing/2014/main" id="{5553AA05-C3E8-2103-856E-D27157420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788" y="2784475"/>
            <a:ext cx="1990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Transport/Freezeout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5" name="Прямоугольник 7">
            <a:extLst>
              <a:ext uri="{FF2B5EF4-FFF2-40B4-BE49-F238E27FC236}">
                <a16:creationId xmlns:a16="http://schemas.microsoft.com/office/drawing/2014/main" id="{C3893862-9E91-63DE-4B35-854A5BA93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066800"/>
            <a:ext cx="2105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QGP as a relativistic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            fluid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5" name="Прямоугольник 17">
            <a:extLst>
              <a:ext uri="{FF2B5EF4-FFF2-40B4-BE49-F238E27FC236}">
                <a16:creationId xmlns:a16="http://schemas.microsoft.com/office/drawing/2014/main" id="{F9CB2BDC-E5FB-8646-27BB-D2B6D62E4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44624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9214C6E-3462-3797-76FF-87B6ADE00152}"/>
              </a:ext>
            </a:extLst>
          </p:cNvPr>
          <p:cNvSpPr/>
          <p:nvPr/>
        </p:nvSpPr>
        <p:spPr>
          <a:xfrm>
            <a:off x="874492" y="650698"/>
            <a:ext cx="77930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Fireball is ~10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-15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meters across and lives  for 5</a:t>
            </a:r>
            <a:r>
              <a:rPr lang="en-US" sz="2000" b="1" kern="0" dirty="0">
                <a:solidFill>
                  <a:srgbClr val="002060"/>
                </a:solidFill>
              </a:rPr>
              <a:t>*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-23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seconds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2AD8DF-4344-B59C-ABFF-EA1E14488AFF}"/>
              </a:ext>
            </a:extLst>
          </p:cNvPr>
          <p:cNvSpPr txBox="1"/>
          <p:nvPr/>
        </p:nvSpPr>
        <p:spPr>
          <a:xfrm>
            <a:off x="1282468" y="6390131"/>
            <a:ext cx="6909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~400 nucleons   in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-22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seconds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= 1000-30000 hadrons 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E3B9D455-D935-4C73-0B36-766D145FBFBD}"/>
              </a:ext>
            </a:extLst>
          </p:cNvPr>
          <p:cNvSpPr/>
          <p:nvPr/>
        </p:nvSpPr>
        <p:spPr bwMode="auto">
          <a:xfrm>
            <a:off x="2740458" y="6178106"/>
            <a:ext cx="978408" cy="4846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2E2D18-8F2A-E3C0-0531-CA9E14F79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130595"/>
            <a:ext cx="8219255" cy="5045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96633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1E084-792C-B8DC-2F51-9A7ABED45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47489-31FD-6D9B-E1DE-75F7848F7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65" y="-43948"/>
            <a:ext cx="8229600" cy="477493"/>
          </a:xfrm>
        </p:spPr>
        <p:txBody>
          <a:bodyPr>
            <a:noAutofit/>
          </a:bodyPr>
          <a:lstStyle/>
          <a:p>
            <a:r>
              <a:rPr lang="en-BR" sz="3200" b="1" dirty="0">
                <a:latin typeface="Brandon Grotesque Light" panose="020B0303020203060202" pitchFamily="34" charset="77"/>
              </a:rPr>
              <a:t>Characterising a heavy-ion collision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BDCE2-CE32-8768-2BDB-E68B7BFA9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9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9BF44C-C270-2D32-7D20-C97A60DB8F4F}"/>
              </a:ext>
            </a:extLst>
          </p:cNvPr>
          <p:cNvGrpSpPr/>
          <p:nvPr/>
        </p:nvGrpSpPr>
        <p:grpSpPr>
          <a:xfrm>
            <a:off x="611560" y="432000"/>
            <a:ext cx="8354966" cy="3046988"/>
            <a:chOff x="-884187" y="-931963"/>
            <a:chExt cx="11139954" cy="43686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B73380-523E-24C2-86D8-7C5680243CD5}"/>
                </a:ext>
              </a:extLst>
            </p:cNvPr>
            <p:cNvSpPr txBox="1"/>
            <p:nvPr/>
          </p:nvSpPr>
          <p:spPr>
            <a:xfrm>
              <a:off x="-884187" y="-931963"/>
              <a:ext cx="11139954" cy="4368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andon Grotesque Light" panose="020B0303020203060202" pitchFamily="34" charset="77"/>
                  <a:ea typeface="+mn-ea"/>
                  <a:cs typeface="Gill Sans Light" panose="020B0302020104020203" pitchFamily="34" charset="-79"/>
                </a:rPr>
                <a:t>We can control a posteriori the geometry of the collision by selecting in 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65BF"/>
                  </a:solidFill>
                  <a:effectLst/>
                  <a:uLnTx/>
                  <a:uFillTx/>
                  <a:latin typeface="Brandon Grotesque Light" panose="020B0303020203060202" pitchFamily="34" charset="77"/>
                  <a:ea typeface="+mn-ea"/>
                  <a:cs typeface="Gill Sans Light" panose="020B0302020104020203" pitchFamily="34" charset="-79"/>
                </a:rPr>
                <a:t>centrality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andon Grotesque Light" panose="020B0303020203060202" pitchFamily="34" charset="77"/>
                  <a:ea typeface="+mn-ea"/>
                  <a:cs typeface="Gill Sans Light" panose="020B0302020104020203" pitchFamily="34" charset="-79"/>
                </a:rPr>
                <a:t>.</a:t>
              </a:r>
              <a:b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andon Grotesque Light" panose="020B0303020203060202" pitchFamily="34" charset="77"/>
                  <a:ea typeface="+mn-ea"/>
                  <a:cs typeface="Gill Sans Light" panose="020B0302020104020203" pitchFamily="34" charset="-79"/>
                </a:rPr>
              </a:b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65BF"/>
                  </a:solidFill>
                  <a:effectLst/>
                  <a:uLnTx/>
                  <a:uFillTx/>
                  <a:latin typeface="Brandon Grotesque Light" panose="020B0303020203060202" pitchFamily="34" charset="77"/>
                  <a:ea typeface="+mn-ea"/>
                  <a:cs typeface="Gill Sans Light" panose="020B0302020104020203" pitchFamily="34" charset="-79"/>
                </a:rPr>
                <a:t>Centrality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randon Grotesque Light" panose="020B0303020203060202" pitchFamily="34" charset="77"/>
                  <a:ea typeface="+mn-ea"/>
                  <a:cs typeface="Gill Sans Light" panose="020B0302020104020203" pitchFamily="34" charset="-79"/>
                </a:rPr>
                <a:t> 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randon Grotesque Light" panose="020B0303020203060202" pitchFamily="34" charset="77"/>
                  <a:ea typeface="+mn-ea"/>
                  <a:cs typeface="Gill Sans Light" panose="020B0302020104020203" pitchFamily="34" charset="-79"/>
                </a:rPr>
                <a:t>= fraction of the total hadronic cross section of a nucleus-nucleus collision, typically expressed in percentile, and related to 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randon Grotesque Light" panose="020B0303020203060202" pitchFamily="34" charset="77"/>
                  <a:ea typeface="+mn-ea"/>
                  <a:cs typeface="Gill Sans Light" panose="020B0302020104020203" pitchFamily="34" charset="-79"/>
                </a:rPr>
                <a:t>the impact parameter (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D120E0"/>
                  </a:solidFill>
                  <a:effectLst/>
                  <a:uLnTx/>
                  <a:uFillTx/>
                  <a:latin typeface="Brandon Grotesque Light" panose="020B0303020203060202" pitchFamily="34" charset="77"/>
                  <a:ea typeface="+mn-ea"/>
                  <a:cs typeface="Gill Sans Light" panose="020B0302020104020203" pitchFamily="34" charset="-79"/>
                </a:rPr>
                <a:t>b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randon Grotesque Light" panose="020B0303020203060202" pitchFamily="34" charset="77"/>
                  <a:ea typeface="+mn-ea"/>
                  <a:cs typeface="Gill Sans Light" panose="020B0302020104020203" pitchFamily="34" charset="-79"/>
                </a:rPr>
                <a:t>)</a:t>
              </a: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  <a:sym typeface="Wingdings"/>
              </a:endParaRP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  <a:sym typeface="Wingdings"/>
              </a:endParaRP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  <a:sym typeface="Wingdings"/>
              </a:endParaRP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  <a:sym typeface="Wingdings"/>
              </a:endParaRP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  <a:sym typeface="Wingdings"/>
              </a:endParaRP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  <a:sym typeface="Wingdings"/>
              </a:endParaRP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  <a:sym typeface="Wingdings"/>
              </a:endParaRP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  <a:sym typeface="Wingdings"/>
              </a:endParaRP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  <a:sym typeface="Wingding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128CDD-35CC-86E6-296F-60D7237CE25E}"/>
                </a:ext>
              </a:extLst>
            </p:cNvPr>
            <p:cNvSpPr txBox="1"/>
            <p:nvPr/>
          </p:nvSpPr>
          <p:spPr>
            <a:xfrm>
              <a:off x="1255856" y="2589723"/>
              <a:ext cx="1700996" cy="29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Regular" pitchFamily="2" charset="0"/>
                  <a:ea typeface="+mn-ea"/>
                  <a:cs typeface="+mn-cs"/>
                </a:rPr>
                <a:t>Collision overlap zone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14BCB07-F811-BA4D-FF42-C3BDB217D284}"/>
              </a:ext>
            </a:extLst>
          </p:cNvPr>
          <p:cNvGrpSpPr/>
          <p:nvPr/>
        </p:nvGrpSpPr>
        <p:grpSpPr>
          <a:xfrm>
            <a:off x="1105488" y="1356997"/>
            <a:ext cx="5133925" cy="1886187"/>
            <a:chOff x="1014777" y="2860246"/>
            <a:chExt cx="6769493" cy="235421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4DDC95E-B4D4-6D01-AF08-6D4B2B72C48C}"/>
                </a:ext>
              </a:extLst>
            </p:cNvPr>
            <p:cNvGrpSpPr/>
            <p:nvPr/>
          </p:nvGrpSpPr>
          <p:grpSpPr>
            <a:xfrm>
              <a:off x="1014777" y="2860246"/>
              <a:ext cx="6769493" cy="2354217"/>
              <a:chOff x="1219306" y="4092917"/>
              <a:chExt cx="6769493" cy="235421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072CAB9-6F68-783E-E602-94C573FF6597}"/>
                  </a:ext>
                </a:extLst>
              </p:cNvPr>
              <p:cNvGrpSpPr/>
              <p:nvPr/>
            </p:nvGrpSpPr>
            <p:grpSpPr>
              <a:xfrm>
                <a:off x="1219306" y="4092917"/>
                <a:ext cx="6769493" cy="2354217"/>
                <a:chOff x="1219306" y="4092917"/>
                <a:chExt cx="6769493" cy="2354217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7523AC7B-2176-1B79-819F-EBABB05CFB3C}"/>
                    </a:ext>
                  </a:extLst>
                </p:cNvPr>
                <p:cNvGrpSpPr/>
                <p:nvPr/>
              </p:nvGrpSpPr>
              <p:grpSpPr>
                <a:xfrm>
                  <a:off x="1219306" y="4092917"/>
                  <a:ext cx="6769493" cy="2354217"/>
                  <a:chOff x="1219306" y="4092917"/>
                  <a:chExt cx="6769493" cy="2354217"/>
                </a:xfrm>
              </p:grpSpPr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AFCC363D-17D2-7032-DA13-75C8965AE9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4056" b="99532" l="9538" r="89538">
                                <a14:backgroundMark x1="52923" y1="49454" x2="52923" y2="49454"/>
                                <a14:backgroundMark x1="52923" y1="49454" x2="52923" y2="62715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11186" y="4092917"/>
                    <a:ext cx="1161586" cy="2291007"/>
                  </a:xfrm>
                  <a:prstGeom prst="rect">
                    <a:avLst/>
                  </a:prstGeom>
                </p:spPr>
              </p:pic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2216787C-9C2A-D7E8-DA4D-213229DB97F4}"/>
                      </a:ext>
                    </a:extLst>
                  </p:cNvPr>
                  <p:cNvGrpSpPr/>
                  <p:nvPr/>
                </p:nvGrpSpPr>
                <p:grpSpPr>
                  <a:xfrm>
                    <a:off x="4090158" y="4110080"/>
                    <a:ext cx="3598310" cy="2136556"/>
                    <a:chOff x="4098739" y="4110080"/>
                    <a:chExt cx="3611961" cy="2136555"/>
                  </a:xfrm>
                </p:grpSpPr>
                <p:pic>
                  <p:nvPicPr>
                    <p:cNvPr id="36" name="Picture 35" descr="cern-picture.gif">
                      <a:extLst>
                        <a:ext uri="{FF2B5EF4-FFF2-40B4-BE49-F238E27FC236}">
                          <a16:creationId xmlns:a16="http://schemas.microsoft.com/office/drawing/2014/main" id="{E2DEC89B-57D2-ECD9-CD5C-C9E561758EC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098739" y="4110080"/>
                      <a:ext cx="3611961" cy="213655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DEE2D688-245D-F385-9161-B40DEAB7F2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61072" y="4273112"/>
                      <a:ext cx="1475911" cy="1424370"/>
                    </a:xfrm>
                    <a:prstGeom prst="ellipse">
                      <a:avLst/>
                    </a:prstGeom>
                    <a:noFill/>
                    <a:ln w="9525" cmpd="sng">
                      <a:solidFill>
                        <a:schemeClr val="tx1"/>
                      </a:solidFill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Regular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p:txBody>
                </p:sp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8167953C-F430-C181-09A9-C134DB7363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5967" y="4762202"/>
                      <a:ext cx="1480981" cy="1413737"/>
                    </a:xfrm>
                    <a:prstGeom prst="ellipse">
                      <a:avLst/>
                    </a:prstGeom>
                    <a:noFill/>
                    <a:ln w="9525" cmpd="sng">
                      <a:solidFill>
                        <a:schemeClr val="tx1"/>
                      </a:solidFill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Regular" pitchFamily="2" charset="0"/>
                          <a:ea typeface="+mn-ea"/>
                          <a:cs typeface="+mn-cs"/>
                        </a:rPr>
                        <a:t>               </a:t>
                      </a:r>
                    </a:p>
                  </p:txBody>
                </p:sp>
              </p:grp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12D941C6-5872-58C1-1433-39A45788BA8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219306" y="4719297"/>
                    <a:ext cx="6769493" cy="42905"/>
                  </a:xfrm>
                  <a:prstGeom prst="line">
                    <a:avLst/>
                  </a:prstGeom>
                  <a:ln w="9525" cmpd="sng">
                    <a:solidFill>
                      <a:schemeClr val="tx1"/>
                    </a:solidFill>
                    <a:prstDash val="lg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583A53D1-7935-D94C-F33D-3CAA853C5C4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219306" y="5695435"/>
                    <a:ext cx="6769493" cy="2048"/>
                  </a:xfrm>
                  <a:prstGeom prst="line">
                    <a:avLst/>
                  </a:prstGeom>
                  <a:ln w="9525" cmpd="sng">
                    <a:solidFill>
                      <a:schemeClr val="tx1"/>
                    </a:solidFill>
                    <a:prstDash val="lg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FB9403AF-1399-9D35-580A-5971F20E85DF}"/>
                      </a:ext>
                    </a:extLst>
                  </p:cNvPr>
                  <p:cNvSpPr txBox="1"/>
                  <p:nvPr/>
                </p:nvSpPr>
                <p:spPr>
                  <a:xfrm>
                    <a:off x="4859034" y="4169133"/>
                    <a:ext cx="1669768" cy="3457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F81BD"/>
                        </a:solidFill>
                        <a:effectLst/>
                        <a:uLnTx/>
                        <a:uFillTx/>
                        <a:latin typeface="Geneva CY"/>
                        <a:ea typeface="+mn-ea"/>
                        <a:cs typeface="Geneva CY"/>
                      </a:rPr>
                      <a:t>spectators</a:t>
                    </a:r>
                  </a:p>
                </p:txBody>
              </p:sp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8813359D-E363-32AB-9A34-F933E54825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8955" y="4315379"/>
                    <a:ext cx="531226" cy="258050"/>
                  </a:xfrm>
                  <a:prstGeom prst="straightConnector1">
                    <a:avLst/>
                  </a:prstGeom>
                  <a:ln w="28575" cmpd="sng">
                    <a:solidFill>
                      <a:schemeClr val="accent1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4179DDEF-F942-B880-F702-BA6536F15F0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071300" y="4328788"/>
                    <a:ext cx="1047654" cy="1505981"/>
                  </a:xfrm>
                  <a:prstGeom prst="straightConnector1">
                    <a:avLst/>
                  </a:prstGeom>
                  <a:ln w="28575" cmpd="sng">
                    <a:solidFill>
                      <a:schemeClr val="accent1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8307331-6A38-78A4-4466-187DA8B449E8}"/>
                      </a:ext>
                    </a:extLst>
                  </p:cNvPr>
                  <p:cNvSpPr txBox="1"/>
                  <p:nvPr/>
                </p:nvSpPr>
                <p:spPr>
                  <a:xfrm>
                    <a:off x="6005345" y="6101402"/>
                    <a:ext cx="1654584" cy="3457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Geneva CY"/>
                        <a:ea typeface="+mn-ea"/>
                        <a:cs typeface="Geneva CY"/>
                      </a:rPr>
                      <a:t>participants</a:t>
                    </a:r>
                  </a:p>
                </p:txBody>
              </p: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7F2F97A6-2F59-4A7C-9F24-175D579ABD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113594" y="5270663"/>
                    <a:ext cx="1654584" cy="725936"/>
                  </a:xfrm>
                  <a:prstGeom prst="straightConnector1">
                    <a:avLst/>
                  </a:prstGeom>
                  <a:ln w="28575" cmpd="sng">
                    <a:solidFill>
                      <a:srgbClr val="FF0000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4E688EFF-2BF2-2737-616D-62904E59E3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754623" y="5143139"/>
                    <a:ext cx="139368" cy="862219"/>
                  </a:xfrm>
                  <a:prstGeom prst="straightConnector1">
                    <a:avLst/>
                  </a:prstGeom>
                  <a:ln w="28575" cmpd="sng">
                    <a:solidFill>
                      <a:srgbClr val="FF0000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D76373C0-7D26-CBC4-F4AB-A78E1866B4F7}"/>
                    </a:ext>
                  </a:extLst>
                </p:cNvPr>
                <p:cNvCxnSpPr>
                  <a:stCxn id="37" idx="7"/>
                </p:cNvCxnSpPr>
                <p:nvPr/>
              </p:nvCxnSpPr>
              <p:spPr>
                <a:xfrm>
                  <a:off x="7399705" y="4481706"/>
                  <a:ext cx="520447" cy="591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09BCD9DC-3DED-40EF-9C87-49178C9F4CB5}"/>
                    </a:ext>
                  </a:extLst>
                </p:cNvPr>
                <p:cNvCxnSpPr/>
                <p:nvPr/>
              </p:nvCxnSpPr>
              <p:spPr>
                <a:xfrm flipH="1">
                  <a:off x="3861396" y="5925668"/>
                  <a:ext cx="472880" cy="796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96D6219C-96FC-7488-E89D-43FD0FF3F72C}"/>
                    </a:ext>
                  </a:extLst>
                </p:cNvPr>
                <p:cNvCxnSpPr/>
                <p:nvPr/>
              </p:nvCxnSpPr>
              <p:spPr>
                <a:xfrm flipH="1">
                  <a:off x="2752407" y="5917087"/>
                  <a:ext cx="320365" cy="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FBDCAA6F-915B-A84A-A1CE-0F8023E4154D}"/>
                    </a:ext>
                  </a:extLst>
                </p:cNvPr>
                <p:cNvCxnSpPr/>
                <p:nvPr/>
              </p:nvCxnSpPr>
              <p:spPr>
                <a:xfrm flipH="1">
                  <a:off x="2763402" y="5117046"/>
                  <a:ext cx="320365" cy="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583B433F-76C8-D8EE-CCBE-9F3EE737254E}"/>
                    </a:ext>
                  </a:extLst>
                </p:cNvPr>
                <p:cNvCxnSpPr/>
                <p:nvPr/>
              </p:nvCxnSpPr>
              <p:spPr>
                <a:xfrm>
                  <a:off x="1973602" y="4338361"/>
                  <a:ext cx="281473" cy="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07B824DD-C887-0541-EFD1-0CEDEA5116B5}"/>
                    </a:ext>
                  </a:extLst>
                </p:cNvPr>
                <p:cNvCxnSpPr/>
                <p:nvPr/>
              </p:nvCxnSpPr>
              <p:spPr>
                <a:xfrm>
                  <a:off x="1969490" y="5520427"/>
                  <a:ext cx="281473" cy="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44D0EAAC-7D01-6C65-14AB-AFF10DC96AB7}"/>
                  </a:ext>
                </a:extLst>
              </p:cNvPr>
              <p:cNvSpPr/>
              <p:nvPr/>
            </p:nvSpPr>
            <p:spPr>
              <a:xfrm>
                <a:off x="2246494" y="4753621"/>
                <a:ext cx="497332" cy="933233"/>
              </a:xfrm>
              <a:prstGeom prst="roundRect">
                <a:avLst>
                  <a:gd name="adj" fmla="val 28745"/>
                </a:avLst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Regular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E68FABB-C068-B2C2-9B33-802C0426DC82}"/>
                </a:ext>
              </a:extLst>
            </p:cNvPr>
            <p:cNvGrpSpPr/>
            <p:nvPr/>
          </p:nvGrpSpPr>
          <p:grpSpPr>
            <a:xfrm>
              <a:off x="1197061" y="3785886"/>
              <a:ext cx="1144024" cy="501870"/>
              <a:chOff x="1243991" y="3793640"/>
              <a:chExt cx="1144024" cy="501870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2E5D2A1A-2D35-1486-994B-71FFB8CFD688}"/>
                  </a:ext>
                </a:extLst>
              </p:cNvPr>
              <p:cNvCxnSpPr/>
              <p:nvPr/>
            </p:nvCxnSpPr>
            <p:spPr>
              <a:xfrm>
                <a:off x="1619121" y="3793640"/>
                <a:ext cx="0" cy="471930"/>
              </a:xfrm>
              <a:prstGeom prst="straightConnector1">
                <a:avLst/>
              </a:prstGeom>
              <a:ln>
                <a:solidFill>
                  <a:srgbClr val="D120E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216834F-19AF-4F38-03CB-9CDDDB3A58CE}"/>
                  </a:ext>
                </a:extLst>
              </p:cNvPr>
              <p:cNvGrpSpPr/>
              <p:nvPr/>
            </p:nvGrpSpPr>
            <p:grpSpPr>
              <a:xfrm>
                <a:off x="1243991" y="3793640"/>
                <a:ext cx="1144024" cy="501870"/>
                <a:chOff x="1450044" y="5117306"/>
                <a:chExt cx="1144024" cy="501870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31EFC8B4-6D98-E546-BB12-1D51F3BE3EB1}"/>
                    </a:ext>
                  </a:extLst>
                </p:cNvPr>
                <p:cNvCxnSpPr/>
                <p:nvPr/>
              </p:nvCxnSpPr>
              <p:spPr>
                <a:xfrm flipV="1">
                  <a:off x="1584386" y="5117306"/>
                  <a:ext cx="771041" cy="1"/>
                </a:xfrm>
                <a:prstGeom prst="line">
                  <a:avLst/>
                </a:prstGeom>
                <a:ln w="9525" cmpd="sng">
                  <a:solidFill>
                    <a:srgbClr val="D120E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39F9A697-D9BF-2133-220D-498C74994926}"/>
                    </a:ext>
                  </a:extLst>
                </p:cNvPr>
                <p:cNvCxnSpPr/>
                <p:nvPr/>
              </p:nvCxnSpPr>
              <p:spPr>
                <a:xfrm>
                  <a:off x="1584386" y="5619176"/>
                  <a:ext cx="1009682" cy="0"/>
                </a:xfrm>
                <a:prstGeom prst="line">
                  <a:avLst/>
                </a:prstGeom>
                <a:ln w="9525" cmpd="sng">
                  <a:solidFill>
                    <a:srgbClr val="D120E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9DBA930-BAD9-F701-0170-D19E91C9F3E6}"/>
                    </a:ext>
                  </a:extLst>
                </p:cNvPr>
                <p:cNvSpPr/>
                <p:nvPr/>
              </p:nvSpPr>
              <p:spPr>
                <a:xfrm>
                  <a:off x="1450044" y="5141467"/>
                  <a:ext cx="385115" cy="4033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120E0"/>
                      </a:solidFill>
                      <a:effectLst/>
                      <a:uLnTx/>
                      <a:uFillTx/>
                      <a:latin typeface="Helvetica Regular" pitchFamily="2" charset="0"/>
                      <a:ea typeface="+mn-ea"/>
                      <a:cs typeface="+mn-cs"/>
                    </a:rPr>
                    <a:t>b</a:t>
                  </a:r>
                </a:p>
              </p:txBody>
            </p:sp>
          </p:grp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1FF9BC-9AE1-49EE-1D5E-A6F2AFF2431E}"/>
              </a:ext>
            </a:extLst>
          </p:cNvPr>
          <p:cNvGrpSpPr/>
          <p:nvPr/>
        </p:nvGrpSpPr>
        <p:grpSpPr>
          <a:xfrm>
            <a:off x="6764129" y="2476723"/>
            <a:ext cx="1857038" cy="302358"/>
            <a:chOff x="7660435" y="5015194"/>
            <a:chExt cx="1180171" cy="403143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7E10DEC-032E-6ECD-8C2A-667E1ED08E6A}"/>
                </a:ext>
              </a:extLst>
            </p:cNvPr>
            <p:cNvCxnSpPr/>
            <p:nvPr/>
          </p:nvCxnSpPr>
          <p:spPr>
            <a:xfrm>
              <a:off x="7660435" y="5015194"/>
              <a:ext cx="1180171" cy="591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885C3F1-FAE3-094F-9B26-442F2726F45D}"/>
                </a:ext>
              </a:extLst>
            </p:cNvPr>
            <p:cNvSpPr txBox="1"/>
            <p:nvPr/>
          </p:nvSpPr>
          <p:spPr>
            <a:xfrm>
              <a:off x="7741742" y="5079783"/>
              <a:ext cx="10175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Regular" panose="02000503000000020004" pitchFamily="2" charset="0"/>
                  <a:ea typeface="+mn-ea"/>
                  <a:cs typeface="+mn-cs"/>
                </a:rPr>
                <a:t>Z- beam axis</a:t>
              </a:r>
            </a:p>
          </p:txBody>
        </p:sp>
      </p:grpSp>
      <p:grpSp>
        <p:nvGrpSpPr>
          <p:cNvPr id="42" name="Group 22">
            <a:extLst>
              <a:ext uri="{FF2B5EF4-FFF2-40B4-BE49-F238E27FC236}">
                <a16:creationId xmlns:a16="http://schemas.microsoft.com/office/drawing/2014/main" id="{F7B63D1E-D576-2ABE-AFF1-F9646FD37176}"/>
              </a:ext>
            </a:extLst>
          </p:cNvPr>
          <p:cNvGrpSpPr/>
          <p:nvPr/>
        </p:nvGrpSpPr>
        <p:grpSpPr>
          <a:xfrm>
            <a:off x="5515887" y="3853563"/>
            <a:ext cx="2851132" cy="2130896"/>
            <a:chOff x="7702723" y="4615832"/>
            <a:chExt cx="1948755" cy="1456472"/>
          </a:xfrm>
        </p:grpSpPr>
        <p:sp>
          <p:nvSpPr>
            <p:cNvPr id="43" name="Oval 6">
              <a:extLst>
                <a:ext uri="{FF2B5EF4-FFF2-40B4-BE49-F238E27FC236}">
                  <a16:creationId xmlns:a16="http://schemas.microsoft.com/office/drawing/2014/main" id="{41311AD4-597B-2D20-BCB2-952933A6D92C}"/>
                </a:ext>
              </a:extLst>
            </p:cNvPr>
            <p:cNvSpPr/>
            <p:nvPr/>
          </p:nvSpPr>
          <p:spPr>
            <a:xfrm>
              <a:off x="7702723" y="4705944"/>
              <a:ext cx="1264581" cy="1264583"/>
            </a:xfrm>
            <a:prstGeom prst="ellipse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34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10000"/>
                  </a:schemeClr>
                </a:gs>
              </a:gsLst>
            </a:gradFill>
            <a:ln>
              <a:solidFill>
                <a:srgbClr val="4A7EBB">
                  <a:alpha val="41961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7">
              <a:extLst>
                <a:ext uri="{FF2B5EF4-FFF2-40B4-BE49-F238E27FC236}">
                  <a16:creationId xmlns:a16="http://schemas.microsoft.com/office/drawing/2014/main" id="{9AF80FEF-E1E1-D06C-6040-173D92A1C99B}"/>
                </a:ext>
              </a:extLst>
            </p:cNvPr>
            <p:cNvSpPr/>
            <p:nvPr/>
          </p:nvSpPr>
          <p:spPr>
            <a:xfrm>
              <a:off x="8386897" y="4705944"/>
              <a:ext cx="1264581" cy="1264583"/>
            </a:xfrm>
            <a:prstGeom prst="ellipse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34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10000"/>
                  </a:schemeClr>
                </a:gs>
              </a:gsLst>
            </a:gradFill>
            <a:ln>
              <a:solidFill>
                <a:srgbClr val="4A7EBB">
                  <a:alpha val="41961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val 8">
              <a:extLst>
                <a:ext uri="{FF2B5EF4-FFF2-40B4-BE49-F238E27FC236}">
                  <a16:creationId xmlns:a16="http://schemas.microsoft.com/office/drawing/2014/main" id="{E759E958-594C-8507-6FD9-51BA47C2F2F8}"/>
                </a:ext>
              </a:extLst>
            </p:cNvPr>
            <p:cNvSpPr/>
            <p:nvPr/>
          </p:nvSpPr>
          <p:spPr>
            <a:xfrm>
              <a:off x="8386897" y="4806984"/>
              <a:ext cx="580407" cy="1062504"/>
            </a:xfrm>
            <a:custGeom>
              <a:avLst/>
              <a:gdLst/>
              <a:ahLst/>
              <a:cxnLst/>
              <a:rect l="l" t="t" r="r" b="b"/>
              <a:pathLst>
                <a:path w="1386202" h="2537602">
                  <a:moveTo>
                    <a:pt x="693101" y="0"/>
                  </a:moveTo>
                  <a:lnTo>
                    <a:pt x="720406" y="16588"/>
                  </a:lnTo>
                  <a:cubicBezTo>
                    <a:pt x="1122100" y="287967"/>
                    <a:pt x="1386202" y="747542"/>
                    <a:pt x="1386202" y="1268801"/>
                  </a:cubicBezTo>
                  <a:cubicBezTo>
                    <a:pt x="1386202" y="1790061"/>
                    <a:pt x="1122100" y="2249635"/>
                    <a:pt x="720406" y="2521014"/>
                  </a:cubicBezTo>
                  <a:lnTo>
                    <a:pt x="693101" y="2537602"/>
                  </a:lnTo>
                  <a:lnTo>
                    <a:pt x="665796" y="2521014"/>
                  </a:lnTo>
                  <a:cubicBezTo>
                    <a:pt x="264102" y="2249635"/>
                    <a:pt x="0" y="1790061"/>
                    <a:pt x="0" y="1268801"/>
                  </a:cubicBezTo>
                  <a:cubicBezTo>
                    <a:pt x="0" y="747542"/>
                    <a:pt x="264102" y="287967"/>
                    <a:pt x="665796" y="16588"/>
                  </a:cubicBezTo>
                  <a:close/>
                </a:path>
              </a:pathLst>
            </a:custGeom>
            <a:gradFill>
              <a:gsLst>
                <a:gs pos="0">
                  <a:srgbClr val="FF0000">
                    <a:alpha val="34000"/>
                  </a:srgbClr>
                </a:gs>
                <a:gs pos="100000">
                  <a:schemeClr val="accent2">
                    <a:lumMod val="60000"/>
                    <a:lumOff val="40000"/>
                    <a:alpha val="10000"/>
                  </a:schemeClr>
                </a:gs>
              </a:gsLst>
            </a:gradFill>
            <a:ln>
              <a:solidFill>
                <a:srgbClr val="000000">
                  <a:alpha val="41961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8">
              <a:extLst>
                <a:ext uri="{FF2B5EF4-FFF2-40B4-BE49-F238E27FC236}">
                  <a16:creationId xmlns:a16="http://schemas.microsoft.com/office/drawing/2014/main" id="{D7C3CE9E-9B22-5076-DD95-B9B06B6B4FAB}"/>
                </a:ext>
              </a:extLst>
            </p:cNvPr>
            <p:cNvSpPr/>
            <p:nvPr/>
          </p:nvSpPr>
          <p:spPr>
            <a:xfrm>
              <a:off x="8439696" y="4911666"/>
              <a:ext cx="472966" cy="865820"/>
            </a:xfrm>
            <a:custGeom>
              <a:avLst/>
              <a:gdLst/>
              <a:ahLst/>
              <a:cxnLst/>
              <a:rect l="l" t="t" r="r" b="b"/>
              <a:pathLst>
                <a:path w="1386202" h="2537602">
                  <a:moveTo>
                    <a:pt x="693101" y="0"/>
                  </a:moveTo>
                  <a:lnTo>
                    <a:pt x="720406" y="16588"/>
                  </a:lnTo>
                  <a:cubicBezTo>
                    <a:pt x="1122100" y="287967"/>
                    <a:pt x="1386202" y="747542"/>
                    <a:pt x="1386202" y="1268801"/>
                  </a:cubicBezTo>
                  <a:cubicBezTo>
                    <a:pt x="1386202" y="1790061"/>
                    <a:pt x="1122100" y="2249635"/>
                    <a:pt x="720406" y="2521014"/>
                  </a:cubicBezTo>
                  <a:lnTo>
                    <a:pt x="693101" y="2537602"/>
                  </a:lnTo>
                  <a:lnTo>
                    <a:pt x="665796" y="2521014"/>
                  </a:lnTo>
                  <a:cubicBezTo>
                    <a:pt x="264102" y="2249635"/>
                    <a:pt x="0" y="1790061"/>
                    <a:pt x="0" y="1268801"/>
                  </a:cubicBezTo>
                  <a:cubicBezTo>
                    <a:pt x="0" y="747542"/>
                    <a:pt x="264102" y="287967"/>
                    <a:pt x="665796" y="16588"/>
                  </a:cubicBezTo>
                  <a:close/>
                </a:path>
              </a:pathLst>
            </a:custGeom>
            <a:gradFill>
              <a:gsLst>
                <a:gs pos="0">
                  <a:srgbClr val="FF0000">
                    <a:alpha val="34000"/>
                  </a:srgbClr>
                </a:gs>
                <a:gs pos="100000">
                  <a:schemeClr val="accent2">
                    <a:lumMod val="60000"/>
                    <a:lumOff val="40000"/>
                    <a:alpha val="10000"/>
                  </a:schemeClr>
                </a:gs>
              </a:gsLst>
            </a:gradFill>
            <a:ln>
              <a:solidFill>
                <a:srgbClr val="000000">
                  <a:alpha val="41961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8">
              <a:extLst>
                <a:ext uri="{FF2B5EF4-FFF2-40B4-BE49-F238E27FC236}">
                  <a16:creationId xmlns:a16="http://schemas.microsoft.com/office/drawing/2014/main" id="{CF25CF8A-5F1A-61F1-2308-789505FEAD7C}"/>
                </a:ext>
              </a:extLst>
            </p:cNvPr>
            <p:cNvSpPr/>
            <p:nvPr/>
          </p:nvSpPr>
          <p:spPr>
            <a:xfrm>
              <a:off x="8495228" y="5008234"/>
              <a:ext cx="373396" cy="683546"/>
            </a:xfrm>
            <a:custGeom>
              <a:avLst/>
              <a:gdLst/>
              <a:ahLst/>
              <a:cxnLst/>
              <a:rect l="l" t="t" r="r" b="b"/>
              <a:pathLst>
                <a:path w="1386202" h="2537602">
                  <a:moveTo>
                    <a:pt x="693101" y="0"/>
                  </a:moveTo>
                  <a:lnTo>
                    <a:pt x="720406" y="16588"/>
                  </a:lnTo>
                  <a:cubicBezTo>
                    <a:pt x="1122100" y="287967"/>
                    <a:pt x="1386202" y="747542"/>
                    <a:pt x="1386202" y="1268801"/>
                  </a:cubicBezTo>
                  <a:cubicBezTo>
                    <a:pt x="1386202" y="1790061"/>
                    <a:pt x="1122100" y="2249635"/>
                    <a:pt x="720406" y="2521014"/>
                  </a:cubicBezTo>
                  <a:lnTo>
                    <a:pt x="693101" y="2537602"/>
                  </a:lnTo>
                  <a:lnTo>
                    <a:pt x="665796" y="2521014"/>
                  </a:lnTo>
                  <a:cubicBezTo>
                    <a:pt x="264102" y="2249635"/>
                    <a:pt x="0" y="1790061"/>
                    <a:pt x="0" y="1268801"/>
                  </a:cubicBezTo>
                  <a:cubicBezTo>
                    <a:pt x="0" y="747542"/>
                    <a:pt x="264102" y="287967"/>
                    <a:pt x="665796" y="16588"/>
                  </a:cubicBezTo>
                  <a:close/>
                </a:path>
              </a:pathLst>
            </a:custGeom>
            <a:gradFill>
              <a:gsLst>
                <a:gs pos="0">
                  <a:srgbClr val="FF0000">
                    <a:alpha val="34000"/>
                  </a:srgbClr>
                </a:gs>
                <a:gs pos="100000">
                  <a:schemeClr val="accent2">
                    <a:lumMod val="60000"/>
                    <a:lumOff val="40000"/>
                    <a:alpha val="10000"/>
                  </a:schemeClr>
                </a:gs>
              </a:gsLst>
            </a:gradFill>
            <a:ln>
              <a:solidFill>
                <a:srgbClr val="000000">
                  <a:alpha val="41961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8">
              <a:extLst>
                <a:ext uri="{FF2B5EF4-FFF2-40B4-BE49-F238E27FC236}">
                  <a16:creationId xmlns:a16="http://schemas.microsoft.com/office/drawing/2014/main" id="{CD722315-FA4C-3009-4E7B-F2F2870A41F6}"/>
                </a:ext>
              </a:extLst>
            </p:cNvPr>
            <p:cNvSpPr/>
            <p:nvPr/>
          </p:nvSpPr>
          <p:spPr>
            <a:xfrm>
              <a:off x="8530259" y="5070942"/>
              <a:ext cx="295871" cy="541627"/>
            </a:xfrm>
            <a:custGeom>
              <a:avLst/>
              <a:gdLst/>
              <a:ahLst/>
              <a:cxnLst/>
              <a:rect l="l" t="t" r="r" b="b"/>
              <a:pathLst>
                <a:path w="1386202" h="2537602">
                  <a:moveTo>
                    <a:pt x="693101" y="0"/>
                  </a:moveTo>
                  <a:lnTo>
                    <a:pt x="720406" y="16588"/>
                  </a:lnTo>
                  <a:cubicBezTo>
                    <a:pt x="1122100" y="287967"/>
                    <a:pt x="1386202" y="747542"/>
                    <a:pt x="1386202" y="1268801"/>
                  </a:cubicBezTo>
                  <a:cubicBezTo>
                    <a:pt x="1386202" y="1790061"/>
                    <a:pt x="1122100" y="2249635"/>
                    <a:pt x="720406" y="2521014"/>
                  </a:cubicBezTo>
                  <a:lnTo>
                    <a:pt x="693101" y="2537602"/>
                  </a:lnTo>
                  <a:lnTo>
                    <a:pt x="665796" y="2521014"/>
                  </a:lnTo>
                  <a:cubicBezTo>
                    <a:pt x="264102" y="2249635"/>
                    <a:pt x="0" y="1790061"/>
                    <a:pt x="0" y="1268801"/>
                  </a:cubicBezTo>
                  <a:cubicBezTo>
                    <a:pt x="0" y="747542"/>
                    <a:pt x="264102" y="287967"/>
                    <a:pt x="665796" y="16588"/>
                  </a:cubicBezTo>
                  <a:close/>
                </a:path>
              </a:pathLst>
            </a:custGeom>
            <a:gradFill>
              <a:gsLst>
                <a:gs pos="0">
                  <a:srgbClr val="FF0000">
                    <a:alpha val="34000"/>
                  </a:srgbClr>
                </a:gs>
                <a:gs pos="100000">
                  <a:schemeClr val="accent2">
                    <a:lumMod val="60000"/>
                    <a:lumOff val="40000"/>
                    <a:alpha val="10000"/>
                  </a:schemeClr>
                </a:gs>
              </a:gsLst>
            </a:gradFill>
            <a:ln>
              <a:solidFill>
                <a:srgbClr val="000000">
                  <a:alpha val="41961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ight Arrow 15">
              <a:extLst>
                <a:ext uri="{FF2B5EF4-FFF2-40B4-BE49-F238E27FC236}">
                  <a16:creationId xmlns:a16="http://schemas.microsoft.com/office/drawing/2014/main" id="{8EE7E2D2-B706-BB01-7160-75CC36E9CA07}"/>
                </a:ext>
              </a:extLst>
            </p:cNvPr>
            <p:cNvSpPr/>
            <p:nvPr/>
          </p:nvSpPr>
          <p:spPr>
            <a:xfrm>
              <a:off x="8962151" y="5081768"/>
              <a:ext cx="306695" cy="558308"/>
            </a:xfrm>
            <a:prstGeom prst="rightArrow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  <a:alpha val="31000"/>
                  </a:schemeClr>
                </a:gs>
                <a:gs pos="35000">
                  <a:schemeClr val="accent2">
                    <a:tint val="37000"/>
                    <a:satMod val="300000"/>
                    <a:alpha val="26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ight Arrow 16">
              <a:extLst>
                <a:ext uri="{FF2B5EF4-FFF2-40B4-BE49-F238E27FC236}">
                  <a16:creationId xmlns:a16="http://schemas.microsoft.com/office/drawing/2014/main" id="{CDFDC36B-EEE2-1E63-98C5-7463CF1CC18B}"/>
                </a:ext>
              </a:extLst>
            </p:cNvPr>
            <p:cNvSpPr/>
            <p:nvPr/>
          </p:nvSpPr>
          <p:spPr>
            <a:xfrm rot="10800000">
              <a:off x="8087304" y="5084725"/>
              <a:ext cx="306695" cy="558308"/>
            </a:xfrm>
            <a:prstGeom prst="rightArrow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  <a:alpha val="31000"/>
                  </a:schemeClr>
                </a:gs>
                <a:gs pos="35000">
                  <a:schemeClr val="accent2">
                    <a:tint val="37000"/>
                    <a:satMod val="300000"/>
                    <a:alpha val="26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ight Arrow 19">
              <a:extLst>
                <a:ext uri="{FF2B5EF4-FFF2-40B4-BE49-F238E27FC236}">
                  <a16:creationId xmlns:a16="http://schemas.microsoft.com/office/drawing/2014/main" id="{BDC26A45-3130-B084-59DD-7A629F661C4F}"/>
                </a:ext>
              </a:extLst>
            </p:cNvPr>
            <p:cNvSpPr/>
            <p:nvPr/>
          </p:nvSpPr>
          <p:spPr>
            <a:xfrm rot="5400000">
              <a:off x="8528512" y="5807490"/>
              <a:ext cx="306695" cy="222933"/>
            </a:xfrm>
            <a:prstGeom prst="rightArrow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  <a:alpha val="31000"/>
                  </a:schemeClr>
                </a:gs>
                <a:gs pos="35000">
                  <a:schemeClr val="accent2">
                    <a:tint val="37000"/>
                    <a:satMod val="300000"/>
                    <a:alpha val="26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ight Arrow 21">
              <a:extLst>
                <a:ext uri="{FF2B5EF4-FFF2-40B4-BE49-F238E27FC236}">
                  <a16:creationId xmlns:a16="http://schemas.microsoft.com/office/drawing/2014/main" id="{37DCA82C-FBA8-F167-A4B4-06F7F79256CE}"/>
                </a:ext>
              </a:extLst>
            </p:cNvPr>
            <p:cNvSpPr/>
            <p:nvPr/>
          </p:nvSpPr>
          <p:spPr>
            <a:xfrm rot="16200000">
              <a:off x="8528515" y="4657713"/>
              <a:ext cx="306695" cy="222933"/>
            </a:xfrm>
            <a:prstGeom prst="rightArrow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  <a:alpha val="31000"/>
                  </a:schemeClr>
                </a:gs>
                <a:gs pos="35000">
                  <a:schemeClr val="accent2">
                    <a:tint val="37000"/>
                    <a:satMod val="300000"/>
                    <a:alpha val="26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3" name="Connettore 2 20">
            <a:extLst>
              <a:ext uri="{FF2B5EF4-FFF2-40B4-BE49-F238E27FC236}">
                <a16:creationId xmlns:a16="http://schemas.microsoft.com/office/drawing/2014/main" id="{AFCC9F90-C7EA-2F7B-4035-B5584DA2F3B4}"/>
              </a:ext>
            </a:extLst>
          </p:cNvPr>
          <p:cNvCxnSpPr>
            <a:cxnSpLocks/>
          </p:cNvCxnSpPr>
          <p:nvPr/>
        </p:nvCxnSpPr>
        <p:spPr>
          <a:xfrm flipV="1">
            <a:off x="6912262" y="4020982"/>
            <a:ext cx="1534384" cy="920761"/>
          </a:xfrm>
          <a:prstGeom prst="straightConnector1">
            <a:avLst/>
          </a:prstGeom>
          <a:ln w="5715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CasellaDiTesto 42">
            <a:extLst>
              <a:ext uri="{FF2B5EF4-FFF2-40B4-BE49-F238E27FC236}">
                <a16:creationId xmlns:a16="http://schemas.microsoft.com/office/drawing/2014/main" id="{DFEE91F1-EE80-4E1A-F772-4C1901BB62F7}"/>
              </a:ext>
            </a:extLst>
          </p:cNvPr>
          <p:cNvSpPr txBox="1"/>
          <p:nvPr/>
        </p:nvSpPr>
        <p:spPr>
          <a:xfrm>
            <a:off x="7836851" y="4340863"/>
            <a:ext cx="138659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𝜑 - Ψ</a:t>
            </a:r>
            <a:r>
              <a:rPr kumimoji="0" lang="it-IT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RP</a:t>
            </a:r>
            <a:endParaRPr kumimoji="0" lang="it-IT" sz="1400" b="1" i="0" u="none" strike="noStrike" kern="1200" cap="none" spc="0" normalizeH="0" baseline="-2500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5" name="Connettore 2 58">
            <a:extLst>
              <a:ext uri="{FF2B5EF4-FFF2-40B4-BE49-F238E27FC236}">
                <a16:creationId xmlns:a16="http://schemas.microsoft.com/office/drawing/2014/main" id="{84720429-CD43-B503-B190-53B592D1549A}"/>
              </a:ext>
            </a:extLst>
          </p:cNvPr>
          <p:cNvCxnSpPr>
            <a:cxnSpLocks/>
          </p:cNvCxnSpPr>
          <p:nvPr/>
        </p:nvCxnSpPr>
        <p:spPr>
          <a:xfrm>
            <a:off x="6940893" y="4938355"/>
            <a:ext cx="186444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BFBEACD-3419-6928-1B55-FADF59208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17" y="3724835"/>
            <a:ext cx="5197225" cy="254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16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6">
            <a:extLst>
              <a:ext uri="{FF2B5EF4-FFF2-40B4-BE49-F238E27FC236}">
                <a16:creationId xmlns:a16="http://schemas.microsoft.com/office/drawing/2014/main" id="{AF89502E-4260-ABF9-19FE-470E7E44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F862D1-7381-4552-B80A-72A1AA2649AE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EBD2D082-2B4C-3FDC-8B93-D787F2F752E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537756"/>
            <a:ext cx="8686755" cy="405386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, azimuthal angle </a:t>
            </a:r>
            <a:r>
              <a:rPr lang="el-GR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pseudo-rapidity (</a:t>
            </a:r>
            <a:r>
              <a:rPr lang="el-GR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of the emitted particles</a:t>
            </a:r>
          </a:p>
        </p:txBody>
      </p:sp>
      <p:sp>
        <p:nvSpPr>
          <p:cNvPr id="12294" name="Rectangle 4">
            <a:extLst>
              <a:ext uri="{FF2B5EF4-FFF2-40B4-BE49-F238E27FC236}">
                <a16:creationId xmlns:a16="http://schemas.microsoft.com/office/drawing/2014/main" id="{FB7E8193-6B19-38E2-BD2F-53ED81329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-31750"/>
            <a:ext cx="8229600" cy="51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Definition of kinematical variables</a:t>
            </a:r>
          </a:p>
        </p:txBody>
      </p:sp>
      <p:sp>
        <p:nvSpPr>
          <p:cNvPr id="60421" name="Text Box 26">
            <a:extLst>
              <a:ext uri="{FF2B5EF4-FFF2-40B4-BE49-F238E27FC236}">
                <a16:creationId xmlns:a16="http://schemas.microsoft.com/office/drawing/2014/main" id="{4120F6B6-9B2B-B11C-E85C-ED72092CF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9275" y="3486150"/>
            <a:ext cx="376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φ</a:t>
            </a:r>
          </a:p>
        </p:txBody>
      </p:sp>
      <p:sp>
        <p:nvSpPr>
          <p:cNvPr id="60422" name="Text Box 27">
            <a:extLst>
              <a:ext uri="{FF2B5EF4-FFF2-40B4-BE49-F238E27FC236}">
                <a16:creationId xmlns:a16="http://schemas.microsoft.com/office/drawing/2014/main" id="{9E7E5334-E9D6-9BE6-276D-4B910F97A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3429000"/>
            <a:ext cx="35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η</a:t>
            </a:r>
          </a:p>
        </p:txBody>
      </p:sp>
      <p:grpSp>
        <p:nvGrpSpPr>
          <p:cNvPr id="60423" name="Group 40">
            <a:extLst>
              <a:ext uri="{FF2B5EF4-FFF2-40B4-BE49-F238E27FC236}">
                <a16:creationId xmlns:a16="http://schemas.microsoft.com/office/drawing/2014/main" id="{A5D1074C-905A-ADB4-A781-81E3BB3E0632}"/>
              </a:ext>
            </a:extLst>
          </p:cNvPr>
          <p:cNvGrpSpPr>
            <a:grpSpLocks/>
          </p:cNvGrpSpPr>
          <p:nvPr/>
        </p:nvGrpSpPr>
        <p:grpSpPr bwMode="auto">
          <a:xfrm>
            <a:off x="432614" y="759108"/>
            <a:ext cx="8514896" cy="3585020"/>
            <a:chOff x="596" y="565"/>
            <a:chExt cx="4593" cy="1987"/>
          </a:xfrm>
        </p:grpSpPr>
        <p:grpSp>
          <p:nvGrpSpPr>
            <p:cNvPr id="60426" name="Group 35">
              <a:extLst>
                <a:ext uri="{FF2B5EF4-FFF2-40B4-BE49-F238E27FC236}">
                  <a16:creationId xmlns:a16="http://schemas.microsoft.com/office/drawing/2014/main" id="{93B00E7F-26F4-0DBD-823A-783285D87A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" y="565"/>
              <a:ext cx="4593" cy="1987"/>
              <a:chOff x="596" y="1189"/>
              <a:chExt cx="4593" cy="1987"/>
            </a:xfrm>
          </p:grpSpPr>
          <p:grpSp>
            <p:nvGrpSpPr>
              <p:cNvPr id="60429" name="Group 31">
                <a:extLst>
                  <a:ext uri="{FF2B5EF4-FFF2-40B4-BE49-F238E27FC236}">
                    <a16:creationId xmlns:a16="http://schemas.microsoft.com/office/drawing/2014/main" id="{53A7F8D3-449A-926D-7380-E88217B097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6" y="1189"/>
                <a:ext cx="4593" cy="1987"/>
                <a:chOff x="596" y="1072"/>
                <a:chExt cx="4593" cy="1987"/>
              </a:xfrm>
            </p:grpSpPr>
            <p:grpSp>
              <p:nvGrpSpPr>
                <p:cNvPr id="60431" name="Group 15">
                  <a:extLst>
                    <a:ext uri="{FF2B5EF4-FFF2-40B4-BE49-F238E27FC236}">
                      <a16:creationId xmlns:a16="http://schemas.microsoft.com/office/drawing/2014/main" id="{9C139486-5558-B0F7-75BD-818F7DA886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96" y="1322"/>
                  <a:ext cx="4439" cy="1737"/>
                  <a:chOff x="596" y="1610"/>
                  <a:chExt cx="4439" cy="1737"/>
                </a:xfrm>
              </p:grpSpPr>
              <p:grpSp>
                <p:nvGrpSpPr>
                  <p:cNvPr id="60435" name="Group 13">
                    <a:extLst>
                      <a:ext uri="{FF2B5EF4-FFF2-40B4-BE49-F238E27FC236}">
                        <a16:creationId xmlns:a16="http://schemas.microsoft.com/office/drawing/2014/main" id="{99194A0A-2A99-261A-7D81-6737C4ED8A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96" y="1610"/>
                    <a:ext cx="1710" cy="1729"/>
                    <a:chOff x="596" y="1610"/>
                    <a:chExt cx="1710" cy="1729"/>
                  </a:xfrm>
                </p:grpSpPr>
                <p:pic>
                  <p:nvPicPr>
                    <p:cNvPr id="60440" name="Picture 5">
                      <a:extLst>
                        <a:ext uri="{FF2B5EF4-FFF2-40B4-BE49-F238E27FC236}">
                          <a16:creationId xmlns:a16="http://schemas.microsoft.com/office/drawing/2014/main" id="{E49E5F4D-ABC0-027D-29B4-9C56B0AFBB7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96" y="1610"/>
                      <a:ext cx="1710" cy="172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60441" name="Line 7">
                      <a:extLst>
                        <a:ext uri="{FF2B5EF4-FFF2-40B4-BE49-F238E27FC236}">
                          <a16:creationId xmlns:a16="http://schemas.microsoft.com/office/drawing/2014/main" id="{86FA76B9-024F-36D0-DA76-AB1CCBB9AFB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1" y="2453"/>
                      <a:ext cx="78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442" name="Line 8">
                      <a:extLst>
                        <a:ext uri="{FF2B5EF4-FFF2-40B4-BE49-F238E27FC236}">
                          <a16:creationId xmlns:a16="http://schemas.microsoft.com/office/drawing/2014/main" id="{F5515200-207E-DF21-1E06-D51E2EE62EC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-5400000">
                      <a:off x="1045" y="2293"/>
                      <a:ext cx="78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0436" name="Group 14">
                    <a:extLst>
                      <a:ext uri="{FF2B5EF4-FFF2-40B4-BE49-F238E27FC236}">
                        <a16:creationId xmlns:a16="http://schemas.microsoft.com/office/drawing/2014/main" id="{F3F91AB4-16C9-086A-CC7A-EB3B54010C0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28" y="1619"/>
                    <a:ext cx="2307" cy="1728"/>
                    <a:chOff x="2728" y="1619"/>
                    <a:chExt cx="2307" cy="1728"/>
                  </a:xfrm>
                </p:grpSpPr>
                <p:pic>
                  <p:nvPicPr>
                    <p:cNvPr id="60437" name="Picture 6">
                      <a:extLst>
                        <a:ext uri="{FF2B5EF4-FFF2-40B4-BE49-F238E27FC236}">
                          <a16:creationId xmlns:a16="http://schemas.microsoft.com/office/drawing/2014/main" id="{979338E3-3B37-BD4D-6DE2-DF8DC1887B7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728" y="1619"/>
                      <a:ext cx="2240" cy="17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60438" name="Line 11">
                      <a:extLst>
                        <a:ext uri="{FF2B5EF4-FFF2-40B4-BE49-F238E27FC236}">
                          <a16:creationId xmlns:a16="http://schemas.microsoft.com/office/drawing/2014/main" id="{059ECEBF-639A-CDD5-F223-6AE98CA731E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46" y="2430"/>
                      <a:ext cx="218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triangle" w="med" len="med"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439" name="Line 12">
                      <a:extLst>
                        <a:ext uri="{FF2B5EF4-FFF2-40B4-BE49-F238E27FC236}">
                          <a16:creationId xmlns:a16="http://schemas.microsoft.com/office/drawing/2014/main" id="{DA190EC8-53D8-0603-6C7E-5069EC2CA8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61" y="1811"/>
                      <a:ext cx="1104" cy="6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0432" name="Text Box 28">
                  <a:extLst>
                    <a:ext uri="{FF2B5EF4-FFF2-40B4-BE49-F238E27FC236}">
                      <a16:creationId xmlns:a16="http://schemas.microsoft.com/office/drawing/2014/main" id="{BA980BAF-83D5-AC94-C539-54D1F95E9B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flipV="1">
                  <a:off x="2286" y="2049"/>
                  <a:ext cx="221" cy="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30B0B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rPr>
                    <a:t>x</a:t>
                  </a:r>
                </a:p>
              </p:txBody>
            </p:sp>
            <p:sp>
              <p:nvSpPr>
                <p:cNvPr id="60433" name="Text Box 29">
                  <a:extLst>
                    <a:ext uri="{FF2B5EF4-FFF2-40B4-BE49-F238E27FC236}">
                      <a16:creationId xmlns:a16="http://schemas.microsoft.com/office/drawing/2014/main" id="{7E5ADD53-D440-0638-C43D-CB968EA912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33" y="1072"/>
                  <a:ext cx="196" cy="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30B0B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rPr>
                    <a:t>y</a:t>
                  </a:r>
                </a:p>
              </p:txBody>
            </p:sp>
            <p:sp>
              <p:nvSpPr>
                <p:cNvPr id="60434" name="Text Box 30">
                  <a:extLst>
                    <a:ext uri="{FF2B5EF4-FFF2-40B4-BE49-F238E27FC236}">
                      <a16:creationId xmlns:a16="http://schemas.microsoft.com/office/drawing/2014/main" id="{9099A920-08DB-BB77-3641-9C5438C55A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52" y="1993"/>
                  <a:ext cx="137" cy="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30B0B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rPr>
                    <a:t>z</a:t>
                  </a:r>
                </a:p>
              </p:txBody>
            </p:sp>
          </p:grpSp>
          <p:sp>
            <p:nvSpPr>
              <p:cNvPr id="60430" name="Line 32">
                <a:extLst>
                  <a:ext uri="{FF2B5EF4-FFF2-40B4-BE49-F238E27FC236}">
                    <a16:creationId xmlns:a16="http://schemas.microsoft.com/office/drawing/2014/main" id="{6F803023-F6EF-1367-7916-DC7AE5F1BF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31" y="1637"/>
                <a:ext cx="730" cy="639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0427" name="Text Box 33">
              <a:extLst>
                <a:ext uri="{FF2B5EF4-FFF2-40B4-BE49-F238E27FC236}">
                  <a16:creationId xmlns:a16="http://schemas.microsoft.com/office/drawing/2014/main" id="{AAF7F230-6296-77C2-58DB-FEAAC98C2E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2" y="1379"/>
              <a:ext cx="218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Arial" panose="020B0604020202020204" pitchFamily="34" charset="0"/>
                </a:rPr>
                <a:t>φ</a:t>
              </a:r>
            </a:p>
          </p:txBody>
        </p:sp>
        <p:sp>
          <p:nvSpPr>
            <p:cNvPr id="60428" name="Text Box 34">
              <a:extLst>
                <a:ext uri="{FF2B5EF4-FFF2-40B4-BE49-F238E27FC236}">
                  <a16:creationId xmlns:a16="http://schemas.microsoft.com/office/drawing/2014/main" id="{7487A7C5-E401-F423-FE66-BF261536DD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9" y="1132"/>
              <a:ext cx="366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Arial" panose="020B0604020202020204" pitchFamily="34" charset="0"/>
                </a:rPr>
                <a:t>θ</a:t>
              </a:r>
            </a:p>
          </p:txBody>
        </p:sp>
      </p:grpSp>
      <p:graphicFrame>
        <p:nvGraphicFramePr>
          <p:cNvPr id="2" name="Object 8">
            <a:extLst>
              <a:ext uri="{FF2B5EF4-FFF2-40B4-BE49-F238E27FC236}">
                <a16:creationId xmlns:a16="http://schemas.microsoft.com/office/drawing/2014/main" id="{FB18AECE-45C9-57BB-DD9B-C725061942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207155"/>
              </p:ext>
            </p:extLst>
          </p:nvPr>
        </p:nvGraphicFramePr>
        <p:xfrm>
          <a:off x="481013" y="4650523"/>
          <a:ext cx="4090987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47900" imgH="508000" progId="Equation.3">
                  <p:embed/>
                </p:oleObj>
              </mc:Choice>
              <mc:Fallback>
                <p:oleObj name="Equation" r:id="rId5" imgW="2247900" imgH="508000" progId="Equation.3">
                  <p:embed/>
                  <p:pic>
                    <p:nvPicPr>
                      <p:cNvPr id="2" name="Object 8">
                        <a:extLst>
                          <a:ext uri="{FF2B5EF4-FFF2-40B4-BE49-F238E27FC236}">
                            <a16:creationId xmlns:a16="http://schemas.microsoft.com/office/drawing/2014/main" id="{FB18AECE-45C9-57BB-DD9B-C725061942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3" y="4650523"/>
                        <a:ext cx="4090987" cy="868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D8719D8-C560-6FDB-191C-1DD2DD2F58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647969"/>
              </p:ext>
            </p:extLst>
          </p:nvPr>
        </p:nvGraphicFramePr>
        <p:xfrm>
          <a:off x="5887414" y="4606895"/>
          <a:ext cx="1817687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52087" imgH="304668" progId="Equation.3">
                  <p:embed/>
                </p:oleObj>
              </mc:Choice>
              <mc:Fallback>
                <p:oleObj name="Equation" r:id="rId7" imgW="952087" imgH="304668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D8719D8-C560-6FDB-191C-1DD2DD2F58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7414" y="4606895"/>
                        <a:ext cx="1817687" cy="538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B9CFC23-A721-9AF0-C2CB-B0E897E5578C}"/>
              </a:ext>
            </a:extLst>
          </p:cNvPr>
          <p:cNvSpPr txBox="1"/>
          <p:nvPr/>
        </p:nvSpPr>
        <p:spPr>
          <a:xfrm>
            <a:off x="415339" y="5622699"/>
            <a:ext cx="7931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60000"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p</a:t>
            </a:r>
            <a:r>
              <a:rPr kumimoji="0" lang="en-US" altLang="ru-RU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T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is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generated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in the collision (while </a:t>
            </a:r>
            <a:r>
              <a:rPr kumimoji="0" lang="en-US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p</a:t>
            </a:r>
            <a:r>
              <a:rPr kumimoji="0" lang="en-US" altLang="ru-RU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z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is already present “before the collision”)</a:t>
            </a:r>
          </a:p>
        </p:txBody>
      </p:sp>
    </p:spTree>
    <p:extLst>
      <p:ext uri="{BB962C8B-B14F-4D97-AF65-F5344CB8AC3E}">
        <p14:creationId xmlns:p14="http://schemas.microsoft.com/office/powerpoint/2010/main" val="3359501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8FF1-FAE9-5FEE-8A5B-7FFF3B29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4" y="0"/>
            <a:ext cx="7886700" cy="609026"/>
          </a:xfrm>
        </p:spPr>
        <p:txBody>
          <a:bodyPr/>
          <a:lstStyle/>
          <a:p>
            <a:r>
              <a:rPr lang="en-RU" b="1" dirty="0"/>
              <a:t>MPD experiment at NICA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FD9365E-9048-ABC8-5C32-B430D80EE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E94FC8-0530-0744-8B78-2A9E442DCB8A}" type="slidenum">
              <a:rPr kumimoji="0" lang="en-RU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38">
            <a:extLst>
              <a:ext uri="{FF2B5EF4-FFF2-40B4-BE49-F238E27FC236}">
                <a16:creationId xmlns:a16="http://schemas.microsoft.com/office/drawing/2014/main" id="{6CCFFCCD-D113-B12C-E089-56C164A933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83" y="112637"/>
            <a:ext cx="4775117" cy="3675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BDD3086-D99B-2E4B-8764-7FFCC7210B08}"/>
                  </a:ext>
                </a:extLst>
              </p:cNvPr>
              <p:cNvSpPr txBox="1"/>
              <p:nvPr/>
            </p:nvSpPr>
            <p:spPr>
              <a:xfrm>
                <a:off x="64995" y="476672"/>
                <a:ext cx="3930941" cy="3011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Main subsystems at Stage-I: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TPC</a:t>
                </a:r>
                <a:r>
                  <a:rPr kumimoji="0" lang="en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≤1.6</m:t>
                    </m:r>
                  </m:oMath>
                </a14:m>
                <a:r>
                  <a:rPr kumimoji="0" lang="en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): charged particle tracking + momentum reconstruction + dE/dx identification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TOF</a:t>
                </a:r>
                <a:r>
                  <a:rPr kumimoji="0" lang="en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≤1.4</m:t>
                    </m:r>
                  </m:oMath>
                </a14:m>
                <a:r>
                  <a:rPr kumimoji="0" lang="en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): charged particle identification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ECal</a:t>
                </a:r>
                <a:r>
                  <a:rPr kumimoji="0" lang="en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2.9&lt;</m:t>
                    </m:r>
                    <m:d>
                      <m:dPr>
                        <m:begChr m:val="|"/>
                        <m:endChr m:val="|"/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&lt;1.4</m:t>
                    </m:r>
                  </m:oMath>
                </a14:m>
                <a:r>
                  <a:rPr kumimoji="0" lang="en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): energy and PID for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0" lang="en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kumimoji="0" lang="en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FHCal</a:t>
                </a:r>
                <a:r>
                  <a:rPr kumimoji="0" lang="en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2&lt;</m:t>
                    </m:r>
                    <m:d>
                      <m:dPr>
                        <m:begChr m:val="|"/>
                        <m:endChr m:val="|"/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&lt;5</m:t>
                    </m:r>
                  </m:oMath>
                </a14:m>
                <a:r>
                  <a:rPr kumimoji="0" lang="en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 and 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kumimoji="0" lang="en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FFD</a:t>
                </a:r>
                <a:r>
                  <a:rPr kumimoji="0" lang="en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2.9&lt;</m:t>
                    </m:r>
                    <m:d>
                      <m:dPr>
                        <m:begChr m:val="|"/>
                        <m:endChr m:val="|"/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&lt;3.3</m:t>
                    </m:r>
                  </m:oMath>
                </a14:m>
                <a:r>
                  <a:rPr kumimoji="0" lang="en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): 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kumimoji="0" lang="en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event triggering + event geometry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BDD3086-D99B-2E4B-8764-7FFCC7210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5" y="476672"/>
                <a:ext cx="3930941" cy="3011850"/>
              </a:xfrm>
              <a:prstGeom prst="rect">
                <a:avLst/>
              </a:prstGeom>
              <a:blipFill>
                <a:blip r:embed="rId3"/>
                <a:stretch>
                  <a:fillRect l="-1395" t="-1012" b="-18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80450E-597E-7EC3-AB67-741C41E3E4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2872" y="3900511"/>
            <a:ext cx="3600400" cy="25857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C1DAE2-BFCC-D604-7B91-66D34A56F1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61"/>
          <a:stretch/>
        </p:blipFill>
        <p:spPr>
          <a:xfrm>
            <a:off x="163570" y="3900510"/>
            <a:ext cx="3943859" cy="258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20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9B511B-B6A0-5010-E556-96A7B1AFE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4" b="53818"/>
          <a:stretch/>
        </p:blipFill>
        <p:spPr>
          <a:xfrm>
            <a:off x="107504" y="1050577"/>
            <a:ext cx="3147838" cy="2003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AC8FF1-FAE9-5FEE-8A5B-7FFF3B29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04" y="286528"/>
            <a:ext cx="7886700" cy="60902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PID via Topology and Invariant Mass</a:t>
            </a:r>
            <a:br>
              <a:rPr lang="en-US" b="1" dirty="0"/>
            </a:br>
            <a:endParaRPr lang="en-RU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A3913E-DF8C-0A83-A2D5-C8302AFB5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E94FC8-0530-0744-8B78-2A9E442DCB8A}" type="slidenum">
              <a:rPr lang="en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en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7AB96D-1AEF-FDEE-8811-52009F387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827" y="3177750"/>
            <a:ext cx="2593665" cy="164725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0701D89-ADA4-9CDC-42FA-7F9BBE709B9B}"/>
              </a:ext>
            </a:extLst>
          </p:cNvPr>
          <p:cNvGrpSpPr/>
          <p:nvPr/>
        </p:nvGrpSpPr>
        <p:grpSpPr>
          <a:xfrm>
            <a:off x="3451145" y="1410600"/>
            <a:ext cx="2593665" cy="1647259"/>
            <a:chOff x="4307238" y="755623"/>
            <a:chExt cx="3458220" cy="21963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2C681A-73B4-A34B-6349-65AFFB712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7238" y="755623"/>
              <a:ext cx="3458220" cy="219634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84BB0FF-210D-EE2D-7750-866D66DD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8035" y="2295924"/>
              <a:ext cx="1246352" cy="21366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A5B562B-335E-7C39-3782-590799970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4017" y="1425511"/>
            <a:ext cx="2682588" cy="34070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AFF664-CF4F-CCFF-8801-8ED3FE732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962" r="67424"/>
          <a:stretch/>
        </p:blipFill>
        <p:spPr>
          <a:xfrm>
            <a:off x="-16921" y="3279884"/>
            <a:ext cx="3509648" cy="1916962"/>
          </a:xfrm>
          <a:prstGeom prst="rect">
            <a:avLst/>
          </a:prstGeom>
        </p:spPr>
      </p:pic>
      <p:pic>
        <p:nvPicPr>
          <p:cNvPr id="11" name="Picture 20488" descr="A math equations with numbers and symbols&#10;&#10;Description automatically generated">
            <a:extLst>
              <a:ext uri="{FF2B5EF4-FFF2-40B4-BE49-F238E27FC236}">
                <a16:creationId xmlns:a16="http://schemas.microsoft.com/office/drawing/2014/main" id="{F2009A40-7A1E-5F72-C357-A19E14A366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8254" y="5442189"/>
            <a:ext cx="6336703" cy="94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28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4">
            <a:extLst>
              <a:ext uri="{FF2B5EF4-FFF2-40B4-BE49-F238E27FC236}">
                <a16:creationId xmlns:a16="http://schemas.microsoft.com/office/drawing/2014/main" id="{985A3073-42B9-A448-A819-D27EA1F97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Jet quenching</a:t>
            </a:r>
          </a:p>
        </p:txBody>
      </p:sp>
      <p:sp>
        <p:nvSpPr>
          <p:cNvPr id="20482" name="Footer Placeholder 3">
            <a:extLst>
              <a:ext uri="{FF2B5EF4-FFF2-40B4-BE49-F238E27FC236}">
                <a16:creationId xmlns:a16="http://schemas.microsoft.com/office/drawing/2014/main" id="{026F098F-4583-B240-8F89-2197EC56A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Aihong Tang  ASP, Morocco, July 2024</a:t>
            </a:r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3" name="Slide Number Placeholder 14">
            <a:extLst>
              <a:ext uri="{FF2B5EF4-FFF2-40B4-BE49-F238E27FC236}">
                <a16:creationId xmlns:a16="http://schemas.microsoft.com/office/drawing/2014/main" id="{18D05781-6C67-6141-803C-21E15F50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B7087-363E-F24F-8D84-0A0B0635FF51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BEC10D-2504-036F-154D-C7C658335C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662" b="-43"/>
          <a:stretch/>
        </p:blipFill>
        <p:spPr>
          <a:xfrm>
            <a:off x="-76200" y="-152400"/>
            <a:ext cx="10005477" cy="70866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69485424-1BED-A7C8-06BE-5330E2E7B951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381000"/>
            <a:ext cx="4038600" cy="66501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effectLst>
                  <a:glow rad="228600">
                    <a:srgbClr val="FFFFFF">
                      <a:alpha val="81629"/>
                    </a:srgbClr>
                  </a:glow>
                </a:effectLst>
                <a:latin typeface="Calibri Light" panose="020F0302020204030204"/>
                <a:ea typeface="ＭＳ Ｐゴシック" charset="0"/>
                <a:cs typeface="ＭＳ Ｐゴシック" charset="0"/>
              </a:rPr>
              <a:t>medium </a:t>
            </a:r>
            <a:r>
              <a:rPr lang="en-US" sz="3200" kern="0" dirty="0" err="1">
                <a:effectLst>
                  <a:glow rad="228600">
                    <a:srgbClr val="FFFFFF">
                      <a:alpha val="81629"/>
                    </a:srgbClr>
                  </a:glow>
                </a:effectLst>
                <a:latin typeface="Calibri Light" panose="020F0302020204030204"/>
                <a:ea typeface="ＭＳ Ｐゴシック" charset="0"/>
                <a:cs typeface="ＭＳ Ｐゴシック" charset="0"/>
              </a:rPr>
              <a:t>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FF">
                      <a:alpha val="81629"/>
                    </a:srgbClr>
                  </a:glow>
                </a:effectLst>
                <a:uLnTx/>
                <a:uFillTx/>
                <a:latin typeface="Calibri Light" panose="020F0302020204030204"/>
                <a:ea typeface="ＭＳ Ｐゴシック" charset="0"/>
                <a:cs typeface="ＭＳ Ｐゴシック" charset="0"/>
              </a:rPr>
              <a:t>s opaque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D1FD12-23D0-FB28-1FBC-CA2967931B75}"/>
              </a:ext>
            </a:extLst>
          </p:cNvPr>
          <p:cNvSpPr txBox="1"/>
          <p:nvPr/>
        </p:nvSpPr>
        <p:spPr>
          <a:xfrm>
            <a:off x="533400" y="1066800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Jet quenching</a:t>
            </a:r>
          </a:p>
        </p:txBody>
      </p:sp>
    </p:spTree>
    <p:extLst>
      <p:ext uri="{BB962C8B-B14F-4D97-AF65-F5344CB8AC3E}">
        <p14:creationId xmlns:p14="http://schemas.microsoft.com/office/powerpoint/2010/main" val="39372398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9056" y="360"/>
            <a:ext cx="8685888" cy="495248"/>
          </a:xfrm>
        </p:spPr>
        <p:txBody>
          <a:bodyPr/>
          <a:lstStyle/>
          <a:p>
            <a:r>
              <a:rPr lang="en-US" sz="2540" dirty="0"/>
              <a:t>RHIC  Experiment: “Jet quenching”  </a:t>
            </a:r>
          </a:p>
        </p:txBody>
      </p:sp>
      <p:pic>
        <p:nvPicPr>
          <p:cNvPr id="55299" name="Picture 3" descr="ppHt_pi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" y="1009906"/>
            <a:ext cx="3541463" cy="302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5332" name="Group 4"/>
          <p:cNvGrpSpPr>
            <a:grpSpLocks/>
          </p:cNvGrpSpPr>
          <p:nvPr/>
        </p:nvGrpSpPr>
        <p:grpSpPr bwMode="auto">
          <a:xfrm>
            <a:off x="3808907" y="1479759"/>
            <a:ext cx="5258590" cy="3215936"/>
            <a:chOff x="2399" y="2592"/>
            <a:chExt cx="3313" cy="2297"/>
          </a:xfrm>
        </p:grpSpPr>
        <p:graphicFrame>
          <p:nvGraphicFramePr>
            <p:cNvPr id="55340" name="Object 5"/>
            <p:cNvGraphicFramePr>
              <a:graphicFrameLocks noChangeAspect="1"/>
            </p:cNvGraphicFramePr>
            <p:nvPr/>
          </p:nvGraphicFramePr>
          <p:xfrm>
            <a:off x="2640" y="2592"/>
            <a:ext cx="3072" cy="19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4" imgW="4930567" imgH="2857748" progId="Paint.Picture">
                    <p:embed/>
                  </p:oleObj>
                </mc:Choice>
                <mc:Fallback>
                  <p:oleObj name="Bitmap Image" r:id="rId4" imgW="4930567" imgH="2857748" progId="Paint.Picture">
                    <p:embed/>
                    <p:pic>
                      <p:nvPicPr>
                        <p:cNvPr id="5534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092" r="8275"/>
                        <a:stretch>
                          <a:fillRect/>
                        </a:stretch>
                      </p:blipFill>
                      <p:spPr bwMode="auto">
                        <a:xfrm>
                          <a:off x="2640" y="2592"/>
                          <a:ext cx="3072" cy="19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341" name="Text Box 6"/>
            <p:cNvSpPr txBox="1">
              <a:spLocks noChangeArrowheads="1"/>
            </p:cNvSpPr>
            <p:nvPr/>
          </p:nvSpPr>
          <p:spPr bwMode="auto">
            <a:xfrm rot="16200000">
              <a:off x="1733" y="3402"/>
              <a:ext cx="1621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305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99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Number of pairs</a:t>
              </a:r>
            </a:p>
          </p:txBody>
        </p:sp>
        <p:sp>
          <p:nvSpPr>
            <p:cNvPr id="55342" name="Text Box 7"/>
            <p:cNvSpPr txBox="1">
              <a:spLocks noChangeArrowheads="1"/>
            </p:cNvSpPr>
            <p:nvPr/>
          </p:nvSpPr>
          <p:spPr bwMode="auto">
            <a:xfrm>
              <a:off x="2550" y="4560"/>
              <a:ext cx="3156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305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99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Angle between high energy particles</a:t>
              </a:r>
            </a:p>
          </p:txBody>
        </p:sp>
        <p:sp>
          <p:nvSpPr>
            <p:cNvPr id="55343" name="Text Box 8"/>
            <p:cNvSpPr txBox="1">
              <a:spLocks noChangeArrowheads="1"/>
            </p:cNvSpPr>
            <p:nvPr/>
          </p:nvSpPr>
          <p:spPr bwMode="auto">
            <a:xfrm>
              <a:off x="3312" y="4368"/>
              <a:ext cx="384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305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</a:t>
              </a: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º</a:t>
              </a: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5344" name="Text Box 9"/>
            <p:cNvSpPr txBox="1">
              <a:spLocks noChangeArrowheads="1"/>
            </p:cNvSpPr>
            <p:nvPr/>
          </p:nvSpPr>
          <p:spPr bwMode="auto">
            <a:xfrm>
              <a:off x="4608" y="4368"/>
              <a:ext cx="576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305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180</a:t>
              </a: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º</a:t>
              </a: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55301" name="Text Box 10"/>
          <p:cNvSpPr txBox="1">
            <a:spLocks noChangeArrowheads="1"/>
          </p:cNvSpPr>
          <p:nvPr/>
        </p:nvSpPr>
        <p:spPr bwMode="auto">
          <a:xfrm>
            <a:off x="-609055" y="606976"/>
            <a:ext cx="4571520" cy="46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6036" tIns="53017" rIns="106036" bIns="530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30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proton-proton jet event </a:t>
            </a:r>
          </a:p>
        </p:txBody>
      </p:sp>
      <p:grpSp>
        <p:nvGrpSpPr>
          <p:cNvPr id="355339" name="Group 11"/>
          <p:cNvGrpSpPr>
            <a:grpSpLocks/>
          </p:cNvGrpSpPr>
          <p:nvPr/>
        </p:nvGrpSpPr>
        <p:grpSpPr bwMode="auto">
          <a:xfrm>
            <a:off x="1817373" y="1679762"/>
            <a:ext cx="3668938" cy="2422270"/>
            <a:chOff x="1145" y="1200"/>
            <a:chExt cx="2311" cy="1728"/>
          </a:xfrm>
        </p:grpSpPr>
        <p:grpSp>
          <p:nvGrpSpPr>
            <p:cNvPr id="55336" name="Group 12"/>
            <p:cNvGrpSpPr>
              <a:grpSpLocks/>
            </p:cNvGrpSpPr>
            <p:nvPr/>
          </p:nvGrpSpPr>
          <p:grpSpPr bwMode="auto">
            <a:xfrm>
              <a:off x="1145" y="1820"/>
              <a:ext cx="1063" cy="1108"/>
              <a:chOff x="1145" y="1820"/>
              <a:chExt cx="1063" cy="1108"/>
            </a:xfrm>
          </p:grpSpPr>
          <p:sp>
            <p:nvSpPr>
              <p:cNvPr id="55338" name="Line 13"/>
              <p:cNvSpPr>
                <a:spLocks noChangeShapeType="1"/>
              </p:cNvSpPr>
              <p:nvPr/>
            </p:nvSpPr>
            <p:spPr bwMode="auto">
              <a:xfrm>
                <a:off x="1145" y="1820"/>
                <a:ext cx="871" cy="110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6036" tIns="53017" rIns="106036" bIns="53017"/>
              <a:lstStyle/>
              <a:p>
                <a:pPr marL="0" marR="0" lvl="0" indent="0" algn="l" defTabSz="91430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339" name="Line 14"/>
              <p:cNvSpPr>
                <a:spLocks noChangeShapeType="1"/>
              </p:cNvSpPr>
              <p:nvPr/>
            </p:nvSpPr>
            <p:spPr bwMode="auto">
              <a:xfrm>
                <a:off x="1152" y="1824"/>
                <a:ext cx="1056" cy="96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6036" tIns="53017" rIns="106036" bIns="53017"/>
              <a:lstStyle/>
              <a:p>
                <a:pPr marL="0" marR="0" lvl="0" indent="0" algn="l" defTabSz="91430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5337" name="Line 15"/>
            <p:cNvSpPr>
              <a:spLocks noChangeShapeType="1"/>
            </p:cNvSpPr>
            <p:nvPr/>
          </p:nvSpPr>
          <p:spPr bwMode="auto">
            <a:xfrm>
              <a:off x="3456" y="1200"/>
              <a:ext cx="0" cy="16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55344" name="Group 16"/>
          <p:cNvGrpSpPr>
            <a:grpSpLocks/>
          </p:cNvGrpSpPr>
          <p:nvPr/>
        </p:nvGrpSpPr>
        <p:grpSpPr bwMode="auto">
          <a:xfrm>
            <a:off x="750684" y="1070225"/>
            <a:ext cx="6945194" cy="3031806"/>
            <a:chOff x="473" y="764"/>
            <a:chExt cx="4375" cy="2164"/>
          </a:xfrm>
        </p:grpSpPr>
        <p:sp>
          <p:nvSpPr>
            <p:cNvPr id="55332" name="Line 17"/>
            <p:cNvSpPr>
              <a:spLocks noChangeShapeType="1"/>
            </p:cNvSpPr>
            <p:nvPr/>
          </p:nvSpPr>
          <p:spPr bwMode="auto">
            <a:xfrm>
              <a:off x="4848" y="1200"/>
              <a:ext cx="0" cy="16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55333" name="Group 18"/>
            <p:cNvGrpSpPr>
              <a:grpSpLocks/>
            </p:cNvGrpSpPr>
            <p:nvPr/>
          </p:nvGrpSpPr>
          <p:grpSpPr bwMode="auto">
            <a:xfrm>
              <a:off x="473" y="764"/>
              <a:ext cx="1543" cy="2164"/>
              <a:chOff x="480" y="2160"/>
              <a:chExt cx="1543" cy="2164"/>
            </a:xfrm>
          </p:grpSpPr>
          <p:sp>
            <p:nvSpPr>
              <p:cNvPr id="55334" name="Line 19"/>
              <p:cNvSpPr>
                <a:spLocks noChangeShapeType="1"/>
              </p:cNvSpPr>
              <p:nvPr/>
            </p:nvSpPr>
            <p:spPr bwMode="auto">
              <a:xfrm>
                <a:off x="1152" y="3216"/>
                <a:ext cx="871" cy="110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6036" tIns="53017" rIns="106036" bIns="53017"/>
              <a:lstStyle/>
              <a:p>
                <a:pPr marL="0" marR="0" lvl="0" indent="0" algn="l" defTabSz="91430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335" name="Line 20"/>
              <p:cNvSpPr>
                <a:spLocks noChangeShapeType="1"/>
              </p:cNvSpPr>
              <p:nvPr/>
            </p:nvSpPr>
            <p:spPr bwMode="auto">
              <a:xfrm flipH="1" flipV="1">
                <a:off x="480" y="2160"/>
                <a:ext cx="672" cy="1052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6036" tIns="53017" rIns="106036" bIns="53017"/>
              <a:lstStyle/>
              <a:p>
                <a:pPr marL="0" marR="0" lvl="0" indent="0" algn="l" defTabSz="91430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355349" name="Object 21"/>
          <p:cNvGraphicFramePr>
            <a:graphicFrameLocks noChangeAspect="1"/>
          </p:cNvGraphicFramePr>
          <p:nvPr/>
        </p:nvGraphicFramePr>
        <p:xfrm>
          <a:off x="4495809" y="1613092"/>
          <a:ext cx="4606686" cy="2422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4229467" imgH="2766300" progId="Paint.Picture">
                  <p:embed/>
                </p:oleObj>
              </mc:Choice>
              <mc:Fallback>
                <p:oleObj name="Bitmap Image" r:id="rId6" imgW="4229467" imgH="2766300" progId="Paint.Picture">
                  <p:embed/>
                  <p:pic>
                    <p:nvPicPr>
                      <p:cNvPr id="355349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397" b="5000"/>
                      <a:stretch>
                        <a:fillRect/>
                      </a:stretch>
                    </p:blipFill>
                    <p:spPr bwMode="auto">
                      <a:xfrm>
                        <a:off x="4495809" y="1613092"/>
                        <a:ext cx="4606686" cy="2422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5350" name="Text Box 22"/>
          <p:cNvSpPr txBox="1">
            <a:spLocks noChangeArrowheads="1"/>
          </p:cNvSpPr>
          <p:nvPr/>
        </p:nvSpPr>
        <p:spPr bwMode="auto">
          <a:xfrm>
            <a:off x="76672" y="4724519"/>
            <a:ext cx="4876288" cy="200246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6036" tIns="53017" rIns="106036" bIns="53017">
            <a:spAutoFit/>
          </a:bodyPr>
          <a:lstStyle>
            <a:lvl1pPr marL="346075" indent="-3460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6075" marR="0" lvl="0" indent="-346075" algn="l" defTabSz="9143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 Au-Au collisions we see 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only one “jet” at a time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!</a:t>
            </a:r>
          </a:p>
          <a:p>
            <a:pPr marL="346075" marR="0" lvl="0" indent="-346075" algn="l" defTabSz="9143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How can this happen ?</a:t>
            </a:r>
          </a:p>
          <a:p>
            <a:pPr marL="346075" marR="0" lvl="0" indent="-346075" algn="l" defTabSz="9143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Jet quenching!</a:t>
            </a:r>
          </a:p>
        </p:txBody>
      </p:sp>
      <p:grpSp>
        <p:nvGrpSpPr>
          <p:cNvPr id="355353" name="Group 25"/>
          <p:cNvGrpSpPr>
            <a:grpSpLocks/>
          </p:cNvGrpSpPr>
          <p:nvPr/>
        </p:nvGrpSpPr>
        <p:grpSpPr bwMode="auto">
          <a:xfrm>
            <a:off x="6095840" y="4797537"/>
            <a:ext cx="2361952" cy="2015913"/>
            <a:chOff x="3360" y="3312"/>
            <a:chExt cx="1488" cy="1584"/>
          </a:xfrm>
        </p:grpSpPr>
        <p:grpSp>
          <p:nvGrpSpPr>
            <p:cNvPr id="55309" name="Group 26"/>
            <p:cNvGrpSpPr>
              <a:grpSpLocks/>
            </p:cNvGrpSpPr>
            <p:nvPr/>
          </p:nvGrpSpPr>
          <p:grpSpPr bwMode="auto">
            <a:xfrm>
              <a:off x="3360" y="3312"/>
              <a:ext cx="1488" cy="726"/>
              <a:chOff x="3088" y="1680"/>
              <a:chExt cx="2576" cy="1080"/>
            </a:xfrm>
          </p:grpSpPr>
          <p:sp>
            <p:nvSpPr>
              <p:cNvPr id="55326" name="Line 27"/>
              <p:cNvSpPr>
                <a:spLocks noChangeShapeType="1"/>
              </p:cNvSpPr>
              <p:nvPr/>
            </p:nvSpPr>
            <p:spPr bwMode="auto">
              <a:xfrm flipH="1">
                <a:off x="3088" y="2204"/>
                <a:ext cx="320" cy="0"/>
              </a:xfrm>
              <a:prstGeom prst="line">
                <a:avLst/>
              </a:prstGeom>
              <a:noFill/>
              <a:ln w="28575">
                <a:solidFill>
                  <a:srgbClr val="6699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0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327" name="Line 28"/>
              <p:cNvSpPr>
                <a:spLocks noChangeShapeType="1"/>
              </p:cNvSpPr>
              <p:nvPr/>
            </p:nvSpPr>
            <p:spPr bwMode="auto">
              <a:xfrm flipH="1">
                <a:off x="5344" y="2188"/>
                <a:ext cx="320" cy="0"/>
              </a:xfrm>
              <a:prstGeom prst="line">
                <a:avLst/>
              </a:prstGeom>
              <a:noFill/>
              <a:ln w="28575">
                <a:solidFill>
                  <a:srgbClr val="6699FF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0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5328" name="Group 29"/>
              <p:cNvGrpSpPr>
                <a:grpSpLocks/>
              </p:cNvGrpSpPr>
              <p:nvPr/>
            </p:nvGrpSpPr>
            <p:grpSpPr bwMode="auto">
              <a:xfrm>
                <a:off x="3368" y="1680"/>
                <a:ext cx="1968" cy="1080"/>
                <a:chOff x="3368" y="1680"/>
                <a:chExt cx="1968" cy="1080"/>
              </a:xfrm>
            </p:grpSpPr>
            <p:sp>
              <p:nvSpPr>
                <p:cNvPr id="55329" name="Rectangle 30"/>
                <p:cNvSpPr>
                  <a:spLocks noChangeArrowheads="1"/>
                </p:cNvSpPr>
                <p:nvPr/>
              </p:nvSpPr>
              <p:spPr bwMode="auto">
                <a:xfrm>
                  <a:off x="3440" y="1691"/>
                  <a:ext cx="1824" cy="1048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30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66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330" name="Oval 31"/>
                <p:cNvSpPr>
                  <a:spLocks noChangeArrowheads="1"/>
                </p:cNvSpPr>
                <p:nvPr/>
              </p:nvSpPr>
              <p:spPr bwMode="auto">
                <a:xfrm>
                  <a:off x="5184" y="1680"/>
                  <a:ext cx="152" cy="1069"/>
                </a:xfrm>
                <a:prstGeom prst="ellipse">
                  <a:avLst/>
                </a:prstGeom>
                <a:solidFill>
                  <a:srgbClr val="66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30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331" name="Oval 32"/>
                <p:cNvSpPr>
                  <a:spLocks noChangeArrowheads="1"/>
                </p:cNvSpPr>
                <p:nvPr/>
              </p:nvSpPr>
              <p:spPr bwMode="auto">
                <a:xfrm>
                  <a:off x="3368" y="1680"/>
                  <a:ext cx="152" cy="1080"/>
                </a:xfrm>
                <a:prstGeom prst="ellipse">
                  <a:avLst/>
                </a:prstGeom>
                <a:solidFill>
                  <a:srgbClr val="66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30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5310" name="Freeform 33"/>
            <p:cNvSpPr>
              <a:spLocks/>
            </p:cNvSpPr>
            <p:nvPr/>
          </p:nvSpPr>
          <p:spPr bwMode="auto">
            <a:xfrm>
              <a:off x="3823" y="3408"/>
              <a:ext cx="257" cy="441"/>
            </a:xfrm>
            <a:custGeom>
              <a:avLst/>
              <a:gdLst>
                <a:gd name="T0" fmla="*/ 0 w 856"/>
                <a:gd name="T1" fmla="*/ 2604 h 328"/>
                <a:gd name="T2" fmla="*/ 0 w 856"/>
                <a:gd name="T3" fmla="*/ 2604 h 328"/>
                <a:gd name="T4" fmla="*/ 0 w 856"/>
                <a:gd name="T5" fmla="*/ 0 h 3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311" name="Freeform 34"/>
            <p:cNvSpPr>
              <a:spLocks/>
            </p:cNvSpPr>
            <p:nvPr/>
          </p:nvSpPr>
          <p:spPr bwMode="auto">
            <a:xfrm flipH="1" flipV="1">
              <a:off x="4064" y="3958"/>
              <a:ext cx="302" cy="519"/>
            </a:xfrm>
            <a:custGeom>
              <a:avLst/>
              <a:gdLst>
                <a:gd name="T0" fmla="*/ 0 w 856"/>
                <a:gd name="T1" fmla="*/ 8143 h 328"/>
                <a:gd name="T2" fmla="*/ 0 w 856"/>
                <a:gd name="T3" fmla="*/ 8143 h 328"/>
                <a:gd name="T4" fmla="*/ 1 w 856"/>
                <a:gd name="T5" fmla="*/ 0 h 3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312" name="Line 35"/>
            <p:cNvSpPr>
              <a:spLocks noChangeShapeType="1"/>
            </p:cNvSpPr>
            <p:nvPr/>
          </p:nvSpPr>
          <p:spPr bwMode="auto">
            <a:xfrm flipH="1">
              <a:off x="4017" y="4541"/>
              <a:ext cx="34" cy="35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313" name="Line 36"/>
            <p:cNvSpPr>
              <a:spLocks noChangeShapeType="1"/>
            </p:cNvSpPr>
            <p:nvPr/>
          </p:nvSpPr>
          <p:spPr bwMode="auto">
            <a:xfrm flipH="1">
              <a:off x="4005" y="4520"/>
              <a:ext cx="37" cy="2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314" name="Line 37"/>
            <p:cNvSpPr>
              <a:spLocks noChangeShapeType="1"/>
            </p:cNvSpPr>
            <p:nvPr/>
          </p:nvSpPr>
          <p:spPr bwMode="auto">
            <a:xfrm flipH="1">
              <a:off x="3983" y="4477"/>
              <a:ext cx="61" cy="1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315" name="Line 38"/>
            <p:cNvSpPr>
              <a:spLocks noChangeShapeType="1"/>
            </p:cNvSpPr>
            <p:nvPr/>
          </p:nvSpPr>
          <p:spPr bwMode="auto">
            <a:xfrm flipH="1">
              <a:off x="3983" y="4466"/>
              <a:ext cx="74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316" name="Line 39"/>
            <p:cNvSpPr>
              <a:spLocks noChangeShapeType="1"/>
            </p:cNvSpPr>
            <p:nvPr/>
          </p:nvSpPr>
          <p:spPr bwMode="auto">
            <a:xfrm flipH="1">
              <a:off x="4052" y="4506"/>
              <a:ext cx="17" cy="2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317" name="Line 40"/>
            <p:cNvSpPr>
              <a:spLocks noChangeShapeType="1"/>
            </p:cNvSpPr>
            <p:nvPr/>
          </p:nvSpPr>
          <p:spPr bwMode="auto">
            <a:xfrm>
              <a:off x="4077" y="4495"/>
              <a:ext cx="44" cy="2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318" name="Freeform 41"/>
            <p:cNvSpPr>
              <a:spLocks/>
            </p:cNvSpPr>
            <p:nvPr/>
          </p:nvSpPr>
          <p:spPr bwMode="auto">
            <a:xfrm>
              <a:off x="4074" y="3849"/>
              <a:ext cx="44" cy="109"/>
            </a:xfrm>
            <a:custGeom>
              <a:avLst/>
              <a:gdLst>
                <a:gd name="T0" fmla="*/ 0 w 109"/>
                <a:gd name="T1" fmla="*/ 2 h 140"/>
                <a:gd name="T2" fmla="*/ 0 w 109"/>
                <a:gd name="T3" fmla="*/ 2 h 140"/>
                <a:gd name="T4" fmla="*/ 0 w 109"/>
                <a:gd name="T5" fmla="*/ 12 h 140"/>
                <a:gd name="T6" fmla="*/ 0 w 109"/>
                <a:gd name="T7" fmla="*/ 12 h 140"/>
                <a:gd name="T8" fmla="*/ 0 w 109"/>
                <a:gd name="T9" fmla="*/ 23 h 140"/>
                <a:gd name="T10" fmla="*/ 0 w 109"/>
                <a:gd name="T11" fmla="*/ 23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319" name="Text Box 42"/>
            <p:cNvSpPr txBox="1">
              <a:spLocks noChangeArrowheads="1"/>
            </p:cNvSpPr>
            <p:nvPr/>
          </p:nvSpPr>
          <p:spPr bwMode="auto">
            <a:xfrm>
              <a:off x="3775" y="3716"/>
              <a:ext cx="176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q</a:t>
              </a:r>
            </a:p>
          </p:txBody>
        </p:sp>
        <p:sp>
          <p:nvSpPr>
            <p:cNvPr id="55320" name="Text Box 43"/>
            <p:cNvSpPr txBox="1">
              <a:spLocks noChangeArrowheads="1"/>
            </p:cNvSpPr>
            <p:nvPr/>
          </p:nvSpPr>
          <p:spPr bwMode="auto">
            <a:xfrm>
              <a:off x="4294" y="3972"/>
              <a:ext cx="176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q</a:t>
              </a:r>
            </a:p>
          </p:txBody>
        </p:sp>
        <p:sp>
          <p:nvSpPr>
            <p:cNvPr id="55321" name="Freeform 44"/>
            <p:cNvSpPr>
              <a:spLocks/>
            </p:cNvSpPr>
            <p:nvPr/>
          </p:nvSpPr>
          <p:spPr bwMode="auto">
            <a:xfrm>
              <a:off x="3948" y="3670"/>
              <a:ext cx="136" cy="129"/>
            </a:xfrm>
            <a:custGeom>
              <a:avLst/>
              <a:gdLst>
                <a:gd name="T0" fmla="*/ 0 w 109"/>
                <a:gd name="T1" fmla="*/ 6 h 140"/>
                <a:gd name="T2" fmla="*/ 378 w 109"/>
                <a:gd name="T3" fmla="*/ 6 h 140"/>
                <a:gd name="T4" fmla="*/ 76 w 109"/>
                <a:gd name="T5" fmla="*/ 42 h 140"/>
                <a:gd name="T6" fmla="*/ 489 w 109"/>
                <a:gd name="T7" fmla="*/ 42 h 140"/>
                <a:gd name="T8" fmla="*/ 227 w 109"/>
                <a:gd name="T9" fmla="*/ 74 h 140"/>
                <a:gd name="T10" fmla="*/ 453 w 109"/>
                <a:gd name="T11" fmla="*/ 74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322" name="Freeform 45"/>
            <p:cNvSpPr>
              <a:spLocks/>
            </p:cNvSpPr>
            <p:nvPr/>
          </p:nvSpPr>
          <p:spPr bwMode="auto">
            <a:xfrm flipH="1">
              <a:off x="4084" y="3606"/>
              <a:ext cx="141" cy="129"/>
            </a:xfrm>
            <a:custGeom>
              <a:avLst/>
              <a:gdLst>
                <a:gd name="T0" fmla="*/ 0 w 109"/>
                <a:gd name="T1" fmla="*/ 6 h 140"/>
                <a:gd name="T2" fmla="*/ 480 w 109"/>
                <a:gd name="T3" fmla="*/ 6 h 140"/>
                <a:gd name="T4" fmla="*/ 97 w 109"/>
                <a:gd name="T5" fmla="*/ 42 h 140"/>
                <a:gd name="T6" fmla="*/ 633 w 109"/>
                <a:gd name="T7" fmla="*/ 42 h 140"/>
                <a:gd name="T8" fmla="*/ 287 w 109"/>
                <a:gd name="T9" fmla="*/ 74 h 140"/>
                <a:gd name="T10" fmla="*/ 581 w 109"/>
                <a:gd name="T11" fmla="*/ 74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323" name="Freeform 46"/>
            <p:cNvSpPr>
              <a:spLocks/>
            </p:cNvSpPr>
            <p:nvPr/>
          </p:nvSpPr>
          <p:spPr bwMode="auto">
            <a:xfrm flipH="1" flipV="1">
              <a:off x="4121" y="4089"/>
              <a:ext cx="70" cy="65"/>
            </a:xfrm>
            <a:custGeom>
              <a:avLst/>
              <a:gdLst>
                <a:gd name="T0" fmla="*/ 0 w 109"/>
                <a:gd name="T1" fmla="*/ 0 h 140"/>
                <a:gd name="T2" fmla="*/ 3 w 109"/>
                <a:gd name="T3" fmla="*/ 0 h 140"/>
                <a:gd name="T4" fmla="*/ 1 w 109"/>
                <a:gd name="T5" fmla="*/ 0 h 140"/>
                <a:gd name="T6" fmla="*/ 5 w 109"/>
                <a:gd name="T7" fmla="*/ 0 h 140"/>
                <a:gd name="T8" fmla="*/ 2 w 109"/>
                <a:gd name="T9" fmla="*/ 0 h 140"/>
                <a:gd name="T10" fmla="*/ 4 w 109"/>
                <a:gd name="T11" fmla="*/ 0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324" name="Freeform 47"/>
            <p:cNvSpPr>
              <a:spLocks/>
            </p:cNvSpPr>
            <p:nvPr/>
          </p:nvSpPr>
          <p:spPr bwMode="auto">
            <a:xfrm flipH="1">
              <a:off x="3914" y="4122"/>
              <a:ext cx="210" cy="161"/>
            </a:xfrm>
            <a:custGeom>
              <a:avLst/>
              <a:gdLst>
                <a:gd name="T0" fmla="*/ 0 w 109"/>
                <a:gd name="T1" fmla="*/ 30 h 140"/>
                <a:gd name="T2" fmla="*/ 7880 w 109"/>
                <a:gd name="T3" fmla="*/ 30 h 140"/>
                <a:gd name="T4" fmla="*/ 1595 w 109"/>
                <a:gd name="T5" fmla="*/ 200 h 140"/>
                <a:gd name="T6" fmla="*/ 10226 w 109"/>
                <a:gd name="T7" fmla="*/ 200 h 140"/>
                <a:gd name="T8" fmla="*/ 4699 w 109"/>
                <a:gd name="T9" fmla="*/ 351 h 140"/>
                <a:gd name="T10" fmla="*/ 9454 w 109"/>
                <a:gd name="T11" fmla="*/ 351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325" name="Freeform 48"/>
            <p:cNvSpPr>
              <a:spLocks/>
            </p:cNvSpPr>
            <p:nvPr/>
          </p:nvSpPr>
          <p:spPr bwMode="auto">
            <a:xfrm>
              <a:off x="3951" y="3476"/>
              <a:ext cx="136" cy="130"/>
            </a:xfrm>
            <a:custGeom>
              <a:avLst/>
              <a:gdLst>
                <a:gd name="T0" fmla="*/ 0 w 109"/>
                <a:gd name="T1" fmla="*/ 7 h 140"/>
                <a:gd name="T2" fmla="*/ 378 w 109"/>
                <a:gd name="T3" fmla="*/ 7 h 140"/>
                <a:gd name="T4" fmla="*/ 76 w 109"/>
                <a:gd name="T5" fmla="*/ 45 h 140"/>
                <a:gd name="T6" fmla="*/ 489 w 109"/>
                <a:gd name="T7" fmla="*/ 45 h 140"/>
                <a:gd name="T8" fmla="*/ 227 w 109"/>
                <a:gd name="T9" fmla="*/ 79 h 140"/>
                <a:gd name="T10" fmla="*/ 453 w 109"/>
                <a:gd name="T11" fmla="*/ 79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55377" name="Line 49"/>
          <p:cNvSpPr>
            <a:spLocks noChangeShapeType="1"/>
          </p:cNvSpPr>
          <p:nvPr/>
        </p:nvSpPr>
        <p:spPr bwMode="auto">
          <a:xfrm flipV="1">
            <a:off x="3048160" y="5673490"/>
            <a:ext cx="3038889" cy="82700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6036" tIns="53017" rIns="106036" bIns="53017"/>
          <a:lstStyle/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308" name="Text Box 50"/>
          <p:cNvSpPr txBox="1">
            <a:spLocks noChangeArrowheads="1"/>
          </p:cNvSpPr>
          <p:nvPr/>
        </p:nvSpPr>
        <p:spPr bwMode="auto">
          <a:xfrm>
            <a:off x="4191040" y="657517"/>
            <a:ext cx="4723904" cy="830997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Analyze by measuring (azimuthal) angle between pairs of particles </a:t>
            </a:r>
          </a:p>
        </p:txBody>
      </p:sp>
    </p:spTree>
    <p:extLst>
      <p:ext uri="{BB962C8B-B14F-4D97-AF65-F5344CB8AC3E}">
        <p14:creationId xmlns:p14="http://schemas.microsoft.com/office/powerpoint/2010/main" val="403854642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5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5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50" grpId="0" animBg="1" autoUpdateAnimBg="0"/>
      <p:bldP spid="3553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568D0-8D84-54B5-632E-C9CD5F09B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Number Placeholder 1">
            <a:extLst>
              <a:ext uri="{FF2B5EF4-FFF2-40B4-BE49-F238E27FC236}">
                <a16:creationId xmlns:a16="http://schemas.microsoft.com/office/drawing/2014/main" id="{ACA444DD-1F37-96D6-C6C0-179718B7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8BAC8-6EFB-4317-A81F-630DF759D42C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27332" name="Picture 31" descr="RAA_gamma_pi0_eta_AuAu_200GeV_phenix">
            <a:extLst>
              <a:ext uri="{FF2B5EF4-FFF2-40B4-BE49-F238E27FC236}">
                <a16:creationId xmlns:a16="http://schemas.microsoft.com/office/drawing/2014/main" id="{3809D642-EA5D-0012-3D84-5D2272A6E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7" y="764704"/>
            <a:ext cx="5245603" cy="388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6" name="Text Box 35">
            <a:extLst>
              <a:ext uri="{FF2B5EF4-FFF2-40B4-BE49-F238E27FC236}">
                <a16:creationId xmlns:a16="http://schemas.microsoft.com/office/drawing/2014/main" id="{3992450E-1EE9-D6F8-BFA7-73EE14214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354689"/>
            <a:ext cx="85535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D55C2B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meson yield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 central Au-Au is 5 times lower than expected from</a:t>
            </a:r>
            <a:b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pp collisions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the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direct photons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are not affected by the dense medium</a:t>
            </a:r>
          </a:p>
        </p:txBody>
      </p:sp>
      <p:sp>
        <p:nvSpPr>
          <p:cNvPr id="227337" name="Text Box 36">
            <a:extLst>
              <a:ext uri="{FF2B5EF4-FFF2-40B4-BE49-F238E27FC236}">
                <a16:creationId xmlns:a16="http://schemas.microsoft.com/office/drawing/2014/main" id="{37614DF1-2CA4-5255-C011-A46E705FD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856" y="2211201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photons</a:t>
            </a:r>
          </a:p>
        </p:txBody>
      </p:sp>
      <p:sp>
        <p:nvSpPr>
          <p:cNvPr id="227338" name="Text Box 37">
            <a:extLst>
              <a:ext uri="{FF2B5EF4-FFF2-40B4-BE49-F238E27FC236}">
                <a16:creationId xmlns:a16="http://schemas.microsoft.com/office/drawing/2014/main" id="{4D33A5CB-93C6-B592-E29E-FEBFD4BC5341}"/>
              </a:ext>
            </a:extLst>
          </p:cNvPr>
          <p:cNvSpPr txBox="1">
            <a:spLocks noChangeArrowheads="1"/>
          </p:cNvSpPr>
          <p:nvPr/>
        </p:nvSpPr>
        <p:spPr bwMode="auto">
          <a:xfrm rot="20979079">
            <a:off x="662782" y="1880824"/>
            <a:ext cx="1951038" cy="339725"/>
          </a:xfrm>
          <a:prstGeom prst="rect">
            <a:avLst/>
          </a:prstGeom>
          <a:noFill/>
          <a:ln w="9525">
            <a:solidFill>
              <a:srgbClr val="FF99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reference process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BDEB86B8-7484-C03F-3B54-F52F56AFC473}"/>
              </a:ext>
            </a:extLst>
          </p:cNvPr>
          <p:cNvSpPr txBox="1">
            <a:spLocks noChangeArrowheads="1"/>
          </p:cNvSpPr>
          <p:nvPr/>
        </p:nvSpPr>
        <p:spPr>
          <a:xfrm>
            <a:off x="42731" y="83574"/>
            <a:ext cx="8991600" cy="575747"/>
          </a:xfrm>
          <a:prstGeom prst="rect">
            <a:avLst/>
          </a:prstGeo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ea typeface="+mj-ea"/>
                <a:cs typeface="Helvetica"/>
              </a:rPr>
              <a:t>The nuclear modification factor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ea typeface="+mj-ea"/>
                <a:cs typeface="Helvetica"/>
              </a:rPr>
              <a:t>: </a:t>
            </a:r>
            <a:r>
              <a:rPr kumimoji="0" lang="en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ea typeface="+mj-ea"/>
                <a:cs typeface="Helvetica"/>
              </a:rPr>
              <a:t>R</a:t>
            </a:r>
            <a:r>
              <a:rPr kumimoji="0" lang="en-IT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ea typeface="+mj-ea"/>
                <a:cs typeface="Helvetica"/>
              </a:rPr>
              <a:t>AA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27340" name="Picture 21">
            <a:extLst>
              <a:ext uri="{FF2B5EF4-FFF2-40B4-BE49-F238E27FC236}">
                <a16:creationId xmlns:a16="http://schemas.microsoft.com/office/drawing/2014/main" id="{F2A90B9E-E366-73F8-5DBB-AA5251875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86228"/>
            <a:ext cx="2762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8">
            <a:extLst>
              <a:ext uri="{FF2B5EF4-FFF2-40B4-BE49-F238E27FC236}">
                <a16:creationId xmlns:a16="http://schemas.microsoft.com/office/drawing/2014/main" id="{35B1F3FA-050D-F646-F969-14CE744F5A60}"/>
              </a:ext>
            </a:extLst>
          </p:cNvPr>
          <p:cNvSpPr txBox="1"/>
          <p:nvPr/>
        </p:nvSpPr>
        <p:spPr>
          <a:xfrm>
            <a:off x="5361451" y="1011315"/>
            <a:ext cx="3670852" cy="31762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If</a:t>
            </a:r>
            <a:r>
              <a:rPr kumimoji="0" lang="it-IT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 </a:t>
            </a:r>
            <a:r>
              <a:rPr kumimoji="0" lang="it-IT" altLang="en-US" b="0" i="0" u="none" strike="noStrike" kern="0" cap="none" spc="0" normalizeH="0" baseline="0" noProof="0" dirty="0">
                <a:ln>
                  <a:noFill/>
                </a:ln>
                <a:solidFill>
                  <a:srgbClr val="1D59AE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R</a:t>
            </a:r>
            <a:r>
              <a:rPr kumimoji="0" lang="it-IT" altLang="en-US" b="0" i="0" u="none" strike="noStrike" kern="0" cap="none" spc="0" normalizeH="0" baseline="-25000" noProof="0" dirty="0">
                <a:ln>
                  <a:noFill/>
                </a:ln>
                <a:solidFill>
                  <a:srgbClr val="1D59AE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AA</a:t>
            </a:r>
            <a:r>
              <a:rPr kumimoji="0" lang="it-IT" altLang="en-US" b="0" i="0" u="none" strike="noStrike" kern="0" cap="none" spc="0" normalizeH="0" baseline="0" noProof="0" dirty="0">
                <a:ln>
                  <a:noFill/>
                </a:ln>
                <a:solidFill>
                  <a:srgbClr val="1D59AE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&lt; 1 </a:t>
            </a:r>
            <a:r>
              <a:rPr kumimoji="0" lang="it-IT" alt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1D59AE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at</a:t>
            </a:r>
            <a:r>
              <a:rPr kumimoji="0" lang="it-IT" altLang="en-US" b="0" i="0" u="none" strike="noStrike" kern="0" cap="none" spc="0" normalizeH="0" baseline="0" noProof="0" dirty="0">
                <a:ln>
                  <a:noFill/>
                </a:ln>
                <a:solidFill>
                  <a:srgbClr val="1D59AE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 high </a:t>
            </a:r>
            <a:r>
              <a:rPr kumimoji="0" lang="it-IT" alt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1D59AE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p</a:t>
            </a:r>
            <a:r>
              <a:rPr kumimoji="0" lang="it-IT" altLang="en-US" b="0" i="0" u="none" strike="noStrike" kern="0" cap="none" spc="0" normalizeH="0" baseline="-25000" noProof="0" dirty="0" err="1">
                <a:ln>
                  <a:noFill/>
                </a:ln>
                <a:solidFill>
                  <a:srgbClr val="1D59AE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T</a:t>
            </a:r>
            <a:r>
              <a:rPr kumimoji="0" lang="it-IT" altLang="en-US" b="0" i="0" u="none" strike="noStrike" kern="0" cap="none" spc="0" normalizeH="0" baseline="0" noProof="0" dirty="0">
                <a:ln>
                  <a:noFill/>
                </a:ln>
                <a:solidFill>
                  <a:srgbClr val="1D59AE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b="0" i="0" u="none" strike="noStrike" kern="0" cap="none" spc="0" normalizeH="0" baseline="0" noProof="0" dirty="0">
                <a:ln>
                  <a:noFill/>
                </a:ln>
                <a:solidFill>
                  <a:srgbClr val="1D59AE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→ </a:t>
            </a:r>
            <a:r>
              <a:rPr kumimoji="0" lang="it-IT" alt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the medium </a:t>
            </a:r>
            <a:r>
              <a:rPr kumimoji="0" lang="it-IT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is</a:t>
            </a:r>
            <a:r>
              <a:rPr kumimoji="0" lang="it-IT" alt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 </a:t>
            </a:r>
            <a:r>
              <a:rPr kumimoji="0" lang="it-IT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opaque</a:t>
            </a:r>
            <a:r>
              <a:rPr kumimoji="0" lang="it-IT" alt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 to the </a:t>
            </a:r>
            <a:r>
              <a:rPr kumimoji="0" lang="it-IT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passage</a:t>
            </a:r>
            <a:r>
              <a:rPr kumimoji="0" lang="it-IT" alt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 of </a:t>
            </a:r>
            <a:r>
              <a:rPr kumimoji="0" lang="it-IT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partons</a:t>
            </a:r>
            <a:r>
              <a:rPr kumimoji="0" lang="it-IT" alt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andon Grotesque Light" panose="020B0303020203060202" pitchFamily="34" charset="77"/>
                <a:cs typeface="Gill Sans Light" panose="020B0302020104020203" pitchFamily="34" charset="-79"/>
              </a:rPr>
              <a:t> </a:t>
            </a: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ndon Grotesque Bold" panose="020B0503020203060202" pitchFamily="34" charset="77"/>
                <a:cs typeface="Gill Sans SemiBold" panose="020B0502020104020203" pitchFamily="34" charset="-79"/>
              </a:rPr>
              <a:t>→ </a:t>
            </a:r>
            <a:r>
              <a:rPr kumimoji="0" lang="it-IT" alt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randon Grotesque Bold" panose="020B0503020203060202" pitchFamily="34" charset="77"/>
                <a:cs typeface="Gill Sans SemiBold" panose="020B0502020104020203" pitchFamily="34" charset="-79"/>
              </a:rPr>
              <a:t>parton-medium final state interactions, energy loss, modification of fragmentation in the medium</a:t>
            </a:r>
            <a:endParaRPr lang="it-IT" altLang="en-US" sz="1600" dirty="0">
              <a:latin typeface="Brandon Grotesque Light" panose="020B0303020203060202" pitchFamily="34" charset="77"/>
              <a:cs typeface="Gill Sans Light" panose="020B0302020104020203" pitchFamily="34" charset="-79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andon Grotesque Light" panose="020B0303020203060202" pitchFamily="34" charset="77"/>
              <a:ea typeface="+mn-ea"/>
              <a:cs typeface="Gill Sans Light" panose="020B0302020104020203" pitchFamily="34" charset="-79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</a:rPr>
              <a:t> </a:t>
            </a:r>
            <a:r>
              <a:rPr kumimoji="0" lang="it-IT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1D59AE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</a:rPr>
              <a:t>R</a:t>
            </a:r>
            <a:r>
              <a:rPr kumimoji="0" lang="it-IT" altLang="en-US" b="0" i="0" u="none" strike="noStrike" kern="1200" cap="none" spc="0" normalizeH="0" baseline="-25000" noProof="0" dirty="0">
                <a:ln>
                  <a:noFill/>
                </a:ln>
                <a:solidFill>
                  <a:srgbClr val="1D59AE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</a:rPr>
              <a:t>AA </a:t>
            </a:r>
            <a:r>
              <a:rPr kumimoji="0" lang="it-IT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1D59AE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</a:rPr>
              <a:t>= 1 at high p</a:t>
            </a:r>
            <a:r>
              <a:rPr kumimoji="0" lang="it-IT" altLang="en-US" b="0" i="0" u="none" strike="noStrike" kern="1200" cap="none" spc="0" normalizeH="0" baseline="-25000" noProof="0" dirty="0">
                <a:ln>
                  <a:noFill/>
                </a:ln>
                <a:solidFill>
                  <a:srgbClr val="1D59AE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</a:rPr>
              <a:t>T</a:t>
            </a:r>
            <a:r>
              <a:rPr kumimoji="0" lang="it-IT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1D59AE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</a:rPr>
              <a:t> </a:t>
            </a:r>
            <a:br>
              <a:rPr kumimoji="0" lang="it-IT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</a:rPr>
            </a:br>
            <a:r>
              <a:rPr kumimoji="0" lang="it-IT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1D59AE"/>
                </a:solidFill>
                <a:effectLst/>
                <a:uLnTx/>
                <a:uFillTx/>
                <a:latin typeface="Brandon Grotesque Light" panose="020B0303020203060202" pitchFamily="34" charset="77"/>
                <a:ea typeface="+mn-ea"/>
                <a:cs typeface="Gill Sans Light" panose="020B0302020104020203" pitchFamily="34" charset="-79"/>
              </a:rPr>
              <a:t>→ the medium is transparent to the passage of partons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andon Grotesque Bold" panose="020B0503020203060202" pitchFamily="34" charset="77"/>
              <a:cs typeface="Gill Sans SemiBold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852481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8FF1-FAE9-5FEE-8A5B-7FFF3B29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27289"/>
            <a:ext cx="8633728" cy="60902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Ускорительный комплекс NICA (ЛФВЭ, ОИЯИ, Дубна)</a:t>
            </a:r>
            <a:br>
              <a:rPr lang="ru-RU" b="1" dirty="0"/>
            </a:br>
            <a:endParaRPr lang="en-RU" b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41996A5-3571-BB68-4922-9D9F31E6A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69" y="4726276"/>
            <a:ext cx="8910462" cy="189538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/>
              <a:t>Мегапроект </a:t>
            </a:r>
            <a:r>
              <a:rPr lang="en-GB" sz="1800" dirty="0"/>
              <a:t>NICA (Nuclotron based Ion Collider fAcility) - </a:t>
            </a:r>
            <a:r>
              <a:rPr lang="ru-RU" sz="1800" dirty="0"/>
              <a:t>сверхпроводящий коллайдер протонов и тяжёлых ионов, строящийся на базе Лаборатории физики высоких энергий (ЛФВЭ, ОИЯИ),  окончание строительства: 2025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</a:rPr>
              <a:t>BM@N (“</a:t>
            </a:r>
            <a:r>
              <a:rPr lang="ru-RU" dirty="0">
                <a:solidFill>
                  <a:srgbClr val="C00000"/>
                </a:solidFill>
              </a:rPr>
              <a:t>Барионная материя на </a:t>
            </a:r>
            <a:r>
              <a:rPr lang="ru-RU" dirty="0" err="1">
                <a:solidFill>
                  <a:srgbClr val="C00000"/>
                </a:solidFill>
              </a:rPr>
              <a:t>Нуклотроне</a:t>
            </a:r>
            <a:r>
              <a:rPr lang="ru-RU" dirty="0">
                <a:solidFill>
                  <a:srgbClr val="C00000"/>
                </a:solidFill>
              </a:rPr>
              <a:t> “) – </a:t>
            </a:r>
            <a:r>
              <a:rPr lang="en-GB" dirty="0">
                <a:solidFill>
                  <a:srgbClr val="C00000"/>
                </a:solidFill>
              </a:rPr>
              <a:t>Nuclotron, c 2018 </a:t>
            </a:r>
            <a:r>
              <a:rPr lang="ru-RU" dirty="0">
                <a:solidFill>
                  <a:srgbClr val="C00000"/>
                </a:solidFill>
              </a:rPr>
              <a:t>года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</a:rPr>
              <a:t>MPD (“</a:t>
            </a:r>
            <a:r>
              <a:rPr lang="ru-RU" dirty="0">
                <a:solidFill>
                  <a:srgbClr val="C00000"/>
                </a:solidFill>
              </a:rPr>
              <a:t>Многоцелевой Детектор“) -  коллайдер </a:t>
            </a:r>
            <a:r>
              <a:rPr lang="en-GB" dirty="0">
                <a:solidFill>
                  <a:srgbClr val="C00000"/>
                </a:solidFill>
              </a:rPr>
              <a:t>NICA, 2025</a:t>
            </a:r>
            <a:r>
              <a:rPr lang="ru-RU" dirty="0">
                <a:solidFill>
                  <a:srgbClr val="C00000"/>
                </a:solidFill>
              </a:rPr>
              <a:t>-2026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год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SPD (“</a:t>
            </a:r>
            <a:r>
              <a:rPr lang="ru-RU" dirty="0"/>
              <a:t>Детектор Спиновой Физики“)  - коллайдер </a:t>
            </a:r>
            <a:r>
              <a:rPr lang="en-GB" dirty="0"/>
              <a:t>NICA, 2028-2030 </a:t>
            </a:r>
            <a:r>
              <a:rPr lang="ru-RU" dirty="0"/>
              <a:t>год</a:t>
            </a:r>
            <a:r>
              <a:rPr lang="en-US" dirty="0"/>
              <a:t>?</a:t>
            </a:r>
            <a:endParaRPr lang="ru-RU" dirty="0"/>
          </a:p>
          <a:p>
            <a:pPr lvl="1">
              <a:buFont typeface="Wingdings" pitchFamily="2" charset="2"/>
              <a:buChar char="Ø"/>
            </a:pPr>
            <a:endParaRPr lang="en-GB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46FDF2-7741-EF6F-AFF6-7C532F42A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101" y="703764"/>
            <a:ext cx="3509624" cy="2322213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6BFEFAC-E9D5-5A20-EE21-1E7BCE34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E94FC8-0530-0744-8B78-2A9E442DCB8A}" type="slidenum">
              <a:rPr lang="en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Рисунок 11">
            <a:extLst>
              <a:ext uri="{FF2B5EF4-FFF2-40B4-BE49-F238E27FC236}">
                <a16:creationId xmlns:a16="http://schemas.microsoft.com/office/drawing/2014/main" id="{8791E4B3-F0D5-42D0-F8E1-E35731D5D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07242"/>
            <a:ext cx="1833640" cy="1298076"/>
          </a:xfrm>
          <a:prstGeom prst="rect">
            <a:avLst/>
          </a:prstGeom>
        </p:spPr>
      </p:pic>
      <p:pic>
        <p:nvPicPr>
          <p:cNvPr id="4" name="Рисунок 13" descr="_MG_6703a.tif">
            <a:extLst>
              <a:ext uri="{FF2B5EF4-FFF2-40B4-BE49-F238E27FC236}">
                <a16:creationId xmlns:a16="http://schemas.microsoft.com/office/drawing/2014/main" id="{558B4665-FF60-8714-8686-6F6DC8AB8B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30" y="3295605"/>
            <a:ext cx="1890210" cy="128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5">
            <a:extLst>
              <a:ext uri="{FF2B5EF4-FFF2-40B4-BE49-F238E27FC236}">
                <a16:creationId xmlns:a16="http://schemas.microsoft.com/office/drawing/2014/main" id="{A235501F-232B-5F5A-4B45-D1C165674700}"/>
              </a:ext>
            </a:extLst>
          </p:cNvPr>
          <p:cNvSpPr/>
          <p:nvPr/>
        </p:nvSpPr>
        <p:spPr>
          <a:xfrm>
            <a:off x="5477357" y="3050685"/>
            <a:ext cx="72327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Booster</a:t>
            </a:r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Прямоугольник 16">
            <a:extLst>
              <a:ext uri="{FF2B5EF4-FFF2-40B4-BE49-F238E27FC236}">
                <a16:creationId xmlns:a16="http://schemas.microsoft.com/office/drawing/2014/main" id="{B6AF4A0E-B5BB-71E7-4AB0-5C435D1A5027}"/>
              </a:ext>
            </a:extLst>
          </p:cNvPr>
          <p:cNvSpPr/>
          <p:nvPr/>
        </p:nvSpPr>
        <p:spPr>
          <a:xfrm>
            <a:off x="7424744" y="3050685"/>
            <a:ext cx="8867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Nuclotron</a:t>
            </a:r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7D572F-9623-0F32-6E5B-C9A168D74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69" y="822049"/>
            <a:ext cx="4520725" cy="36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72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>
            <a:extLst>
              <a:ext uri="{FF2B5EF4-FFF2-40B4-BE49-F238E27FC236}">
                <a16:creationId xmlns:a16="http://schemas.microsoft.com/office/drawing/2014/main" id="{026F098F-4583-B240-8F89-2197EC56A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Aihong Tang  ASP, Morocco, July 2024</a:t>
            </a:r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3" name="Slide Number Placeholder 14">
            <a:extLst>
              <a:ext uri="{FF2B5EF4-FFF2-40B4-BE49-F238E27FC236}">
                <a16:creationId xmlns:a16="http://schemas.microsoft.com/office/drawing/2014/main" id="{18D05781-6C67-6141-803C-21E15F50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B7087-363E-F24F-8D84-0A0B0635FF51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7FCE129-5B91-E008-F37F-55906C4EB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14" r="-11"/>
          <a:stretch/>
        </p:blipFill>
        <p:spPr>
          <a:xfrm>
            <a:off x="-198877" y="-99392"/>
            <a:ext cx="9311640" cy="6858000"/>
          </a:xfrm>
          <a:prstGeom prst="rect">
            <a:avLst/>
          </a:prstGeom>
        </p:spPr>
      </p:pic>
      <p:sp>
        <p:nvSpPr>
          <p:cNvPr id="33" name="Rectangle 2">
            <a:extLst>
              <a:ext uri="{FF2B5EF4-FFF2-40B4-BE49-F238E27FC236}">
                <a16:creationId xmlns:a16="http://schemas.microsoft.com/office/drawing/2014/main" id="{DA16E6B3-3FA8-EE82-5DC1-2C4B2FD7E2E2}"/>
              </a:ext>
            </a:extLst>
          </p:cNvPr>
          <p:cNvSpPr txBox="1">
            <a:spLocks noChangeArrowheads="1"/>
          </p:cNvSpPr>
          <p:nvPr/>
        </p:nvSpPr>
        <p:spPr>
          <a:xfrm>
            <a:off x="5148064" y="4725144"/>
            <a:ext cx="3615402" cy="79693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effectLst>
                  <a:glow rad="228600">
                    <a:srgbClr val="FFFFFF">
                      <a:alpha val="81629"/>
                    </a:srgbClr>
                  </a:glow>
                </a:effectLst>
                <a:latin typeface="Calibri Light" panose="020F0302020204030204"/>
                <a:ea typeface="ＭＳ Ｐゴシック" charset="0"/>
                <a:cs typeface="ＭＳ Ｐゴシック" charset="0"/>
              </a:rPr>
              <a:t>Medium is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FF">
                      <a:alpha val="81629"/>
                    </a:srgbClr>
                  </a:glow>
                </a:effectLst>
                <a:uLnTx/>
                <a:uFillTx/>
                <a:latin typeface="Calibri Light" panose="020F0302020204030204"/>
                <a:ea typeface="ＭＳ Ｐゴシック" charset="0"/>
                <a:cs typeface="ＭＳ Ｐゴシック" charset="0"/>
              </a:rPr>
              <a:t> hot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706A46-8CAB-673B-3B41-8A1763089AE6}"/>
              </a:ext>
            </a:extLst>
          </p:cNvPr>
          <p:cNvSpPr txBox="1"/>
          <p:nvPr/>
        </p:nvSpPr>
        <p:spPr>
          <a:xfrm>
            <a:off x="2819400" y="6172200"/>
            <a:ext cx="601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Hundreds of thousands of times hotter than the Sun 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63C3B4-59DD-F6E9-1870-50817B633AA1}"/>
              </a:ext>
            </a:extLst>
          </p:cNvPr>
          <p:cNvSpPr txBox="1"/>
          <p:nvPr/>
        </p:nvSpPr>
        <p:spPr>
          <a:xfrm>
            <a:off x="-16625" y="6321623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Image credit : NASA</a:t>
            </a:r>
          </a:p>
        </p:txBody>
      </p:sp>
    </p:spTree>
    <p:extLst>
      <p:ext uri="{BB962C8B-B14F-4D97-AF65-F5344CB8AC3E}">
        <p14:creationId xmlns:p14="http://schemas.microsoft.com/office/powerpoint/2010/main" val="191580701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Number Placeholder 1">
            <a:extLst>
              <a:ext uri="{FF2B5EF4-FFF2-40B4-BE49-F238E27FC236}">
                <a16:creationId xmlns:a16="http://schemas.microsoft.com/office/drawing/2014/main" id="{303214DE-3B1B-DA4B-4421-56A3EAD6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8BAC8-6EFB-4317-A81F-630DF759D42C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8EF45ABA-A444-9A7E-F823-75C15CF85E37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144463"/>
            <a:ext cx="8991600" cy="465137"/>
          </a:xfrm>
          <a:prstGeom prst="rect">
            <a:avLst/>
          </a:prstGeo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Thermal photons in A+A collisions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76CC99-06B0-B151-B11A-AAAC3C413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9" y="778885"/>
            <a:ext cx="3708713" cy="3745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5AD506-8668-D4EA-E3BC-E033B9262E7D}"/>
              </a:ext>
            </a:extLst>
          </p:cNvPr>
          <p:cNvSpPr txBox="1"/>
          <p:nvPr/>
        </p:nvSpPr>
        <p:spPr>
          <a:xfrm>
            <a:off x="173631" y="4694120"/>
            <a:ext cx="46799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Measure the spectrum of thermal photons (non-interacting) emitted from the source. 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spectrum will display the average temperature over the full lifetime of the partonic source.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Determining the initial temperature requires modeling.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B5C48-756C-2500-76F4-CA9688E46F25}"/>
              </a:ext>
            </a:extLst>
          </p:cNvPr>
          <p:cNvSpPr txBox="1"/>
          <p:nvPr/>
        </p:nvSpPr>
        <p:spPr>
          <a:xfrm>
            <a:off x="1043608" y="6245881"/>
            <a:ext cx="3528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PHENIX: T = 221±19±19 MeV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5810FD6F-9F2B-41E5-9EB3-64BD2E50A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854789"/>
            <a:ext cx="4309274" cy="3384712"/>
          </a:xfrm>
          <a:prstGeom prst="rect">
            <a:avLst/>
          </a:prstGeom>
        </p:spPr>
      </p:pic>
      <p:sp>
        <p:nvSpPr>
          <p:cNvPr id="4" name="文本框 18">
            <a:extLst>
              <a:ext uri="{FF2B5EF4-FFF2-40B4-BE49-F238E27FC236}">
                <a16:creationId xmlns:a16="http://schemas.microsoft.com/office/drawing/2014/main" id="{D50A3F57-6E94-FF79-E643-193AAD05FCC1}"/>
              </a:ext>
            </a:extLst>
          </p:cNvPr>
          <p:cNvSpPr txBox="1"/>
          <p:nvPr/>
        </p:nvSpPr>
        <p:spPr>
          <a:xfrm>
            <a:off x="6228184" y="4101001"/>
            <a:ext cx="218205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 b="0" baseline="0" dirty="0" err="1">
                <a:solidFill>
                  <a:schemeClr val="bg2"/>
                </a:solidFill>
                <a:latin typeface="+mn-lt"/>
                <a:cs typeface="Calibri Light" panose="020F0302020204030204" charset="0"/>
              </a:rPr>
              <a:t>PoS</a:t>
            </a:r>
            <a:r>
              <a:rPr lang="en-US" altLang="zh-CN" sz="1200" b="0" baseline="0" dirty="0">
                <a:solidFill>
                  <a:schemeClr val="bg2"/>
                </a:solidFill>
                <a:latin typeface="+mn-lt"/>
                <a:cs typeface="Calibri Light" panose="020F0302020204030204" charset="0"/>
              </a:rPr>
              <a:t> CPOD 2017 079 (2018)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104E96E-CC48-78E4-9C18-DA209B79F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2160" y="6117551"/>
            <a:ext cx="3505200" cy="338554"/>
          </a:xfrm>
          <a:prstGeom prst="rect">
            <a:avLst/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Critical condition for QGP satisfied.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A2A4DF-09B3-84C8-D6C0-C478E70A946D}"/>
              </a:ext>
            </a:extLst>
          </p:cNvPr>
          <p:cNvSpPr txBox="1"/>
          <p:nvPr/>
        </p:nvSpPr>
        <p:spPr>
          <a:xfrm>
            <a:off x="5148064" y="4694120"/>
            <a:ext cx="3544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ea typeface="ＭＳ Ｐゴシック" panose="020B0600070205080204" pitchFamily="34" charset="-128"/>
              </a:rPr>
              <a:t>p</a:t>
            </a:r>
            <a:r>
              <a:rPr lang="en-US" sz="2400" baseline="-25000" dirty="0" err="1">
                <a:solidFill>
                  <a:srgbClr val="C00000"/>
                </a:solidFill>
                <a:ea typeface="ＭＳ Ｐゴシック" panose="020B0600070205080204" pitchFamily="34" charset="-128"/>
              </a:rPr>
              <a:t>T</a:t>
            </a:r>
            <a:r>
              <a:rPr lang="en-US" sz="24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 slope </a:t>
            </a:r>
            <a:r>
              <a:rPr lang="en-US" sz="2400" dirty="0">
                <a:solidFill>
                  <a:srgbClr val="C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⇒ Temperature</a:t>
            </a:r>
            <a:r>
              <a:rPr lang="en-US" sz="24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011557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>
            <a:extLst>
              <a:ext uri="{FF2B5EF4-FFF2-40B4-BE49-F238E27FC236}">
                <a16:creationId xmlns:a16="http://schemas.microsoft.com/office/drawing/2014/main" id="{026F098F-4583-B240-8F89-2197EC56A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Aihong Tang  ASP, Morocco, July 2024</a:t>
            </a:r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A0F77A-B727-D471-8A5B-90AAC0A8F83C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F176FF-DBF9-E5AF-D182-CEDC70AE4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" r="8619"/>
          <a:stretch/>
        </p:blipFill>
        <p:spPr>
          <a:xfrm>
            <a:off x="0" y="914400"/>
            <a:ext cx="9460244" cy="6858000"/>
          </a:xfrm>
          <a:prstGeom prst="rect">
            <a:avLst/>
          </a:prstGeom>
        </p:spPr>
      </p:pic>
      <p:sp>
        <p:nvSpPr>
          <p:cNvPr id="20483" name="Slide Number Placeholder 14">
            <a:extLst>
              <a:ext uri="{FF2B5EF4-FFF2-40B4-BE49-F238E27FC236}">
                <a16:creationId xmlns:a16="http://schemas.microsoft.com/office/drawing/2014/main" id="{18D05781-6C67-6141-803C-21E15F50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B7087-363E-F24F-8D84-0A0B0635FF51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DA16E6B3-3FA8-EE82-5DC1-2C4B2FD7E2E2}"/>
              </a:ext>
            </a:extLst>
          </p:cNvPr>
          <p:cNvSpPr txBox="1">
            <a:spLocks noChangeArrowheads="1"/>
          </p:cNvSpPr>
          <p:nvPr/>
        </p:nvSpPr>
        <p:spPr>
          <a:xfrm>
            <a:off x="575929" y="347126"/>
            <a:ext cx="3200400" cy="66501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effectLst>
                  <a:glow rad="228600">
                    <a:srgbClr val="FFFFFF">
                      <a:alpha val="81629"/>
                    </a:srgbClr>
                  </a:glow>
                </a:effectLst>
                <a:latin typeface="Calibri Light" panose="020F0302020204030204"/>
                <a:ea typeface="ＭＳ Ｐゴシック" charset="0"/>
                <a:cs typeface="ＭＳ Ｐゴシック" charset="0"/>
              </a:rPr>
              <a:t>Medium  </a:t>
            </a:r>
            <a:r>
              <a:rPr lang="en-US" sz="3200" kern="0" dirty="0" err="1">
                <a:effectLst>
                  <a:glow rad="228600">
                    <a:srgbClr val="FFFFFF">
                      <a:alpha val="81629"/>
                    </a:srgbClr>
                  </a:glow>
                </a:effectLst>
                <a:latin typeface="Calibri Light" panose="020F0302020204030204"/>
                <a:ea typeface="ＭＳ Ｐゴシック" charset="0"/>
                <a:cs typeface="ＭＳ Ｐゴシック" charset="0"/>
              </a:rPr>
              <a:t>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FF">
                      <a:alpha val="81629"/>
                    </a:srgbClr>
                  </a:glow>
                </a:effectLst>
                <a:uLnTx/>
                <a:uFillTx/>
                <a:latin typeface="Calibri Light" panose="020F0302020204030204"/>
                <a:ea typeface="ＭＳ Ｐゴシック" charset="0"/>
                <a:cs typeface="ＭＳ Ｐゴシック" charset="0"/>
              </a:rPr>
              <a:t>s dense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706A46-8CAB-673B-3B41-8A1763089AE6}"/>
              </a:ext>
            </a:extLst>
          </p:cNvPr>
          <p:cNvSpPr txBox="1"/>
          <p:nvPr/>
        </p:nvSpPr>
        <p:spPr>
          <a:xfrm>
            <a:off x="561310" y="1008942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Pack the entire Earth inside a stadium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711BE7-4DF6-3B13-BF2D-70DDBAEB4A6C}"/>
              </a:ext>
            </a:extLst>
          </p:cNvPr>
          <p:cNvSpPr/>
          <p:nvPr/>
        </p:nvSpPr>
        <p:spPr bwMode="auto">
          <a:xfrm>
            <a:off x="6019800" y="0"/>
            <a:ext cx="3440445" cy="3810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8" name="Picture 7" descr="A stadium with a green field&#10;&#10;Description automatically generated">
            <a:extLst>
              <a:ext uri="{FF2B5EF4-FFF2-40B4-BE49-F238E27FC236}">
                <a16:creationId xmlns:a16="http://schemas.microsoft.com/office/drawing/2014/main" id="{769DEA29-1944-FD4F-FFDA-4ADDC33EB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-550710"/>
            <a:ext cx="4318000" cy="2590800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4B1B2121-A305-96C2-76B3-A167B630E02D}"/>
              </a:ext>
            </a:extLst>
          </p:cNvPr>
          <p:cNvSpPr/>
          <p:nvPr/>
        </p:nvSpPr>
        <p:spPr bwMode="auto">
          <a:xfrm rot="18616620">
            <a:off x="4622263" y="53926"/>
            <a:ext cx="3140944" cy="6473429"/>
          </a:xfrm>
          <a:custGeom>
            <a:avLst/>
            <a:gdLst>
              <a:gd name="connsiteX0" fmla="*/ 0 w 1066800"/>
              <a:gd name="connsiteY0" fmla="*/ 247650 h 990600"/>
              <a:gd name="connsiteX1" fmla="*/ 571500 w 1066800"/>
              <a:gd name="connsiteY1" fmla="*/ 247650 h 990600"/>
              <a:gd name="connsiteX2" fmla="*/ 571500 w 1066800"/>
              <a:gd name="connsiteY2" fmla="*/ 0 h 990600"/>
              <a:gd name="connsiteX3" fmla="*/ 1066800 w 1066800"/>
              <a:gd name="connsiteY3" fmla="*/ 495300 h 990600"/>
              <a:gd name="connsiteX4" fmla="*/ 571500 w 1066800"/>
              <a:gd name="connsiteY4" fmla="*/ 990600 h 990600"/>
              <a:gd name="connsiteX5" fmla="*/ 571500 w 1066800"/>
              <a:gd name="connsiteY5" fmla="*/ 742950 h 990600"/>
              <a:gd name="connsiteX6" fmla="*/ 0 w 1066800"/>
              <a:gd name="connsiteY6" fmla="*/ 742950 h 990600"/>
              <a:gd name="connsiteX7" fmla="*/ 0 w 1066800"/>
              <a:gd name="connsiteY7" fmla="*/ 247650 h 990600"/>
              <a:gd name="connsiteX0" fmla="*/ 0 w 1295400"/>
              <a:gd name="connsiteY0" fmla="*/ 0 h 1328737"/>
              <a:gd name="connsiteX1" fmla="*/ 800100 w 1295400"/>
              <a:gd name="connsiteY1" fmla="*/ 585787 h 1328737"/>
              <a:gd name="connsiteX2" fmla="*/ 800100 w 1295400"/>
              <a:gd name="connsiteY2" fmla="*/ 338137 h 1328737"/>
              <a:gd name="connsiteX3" fmla="*/ 1295400 w 1295400"/>
              <a:gd name="connsiteY3" fmla="*/ 833437 h 1328737"/>
              <a:gd name="connsiteX4" fmla="*/ 800100 w 1295400"/>
              <a:gd name="connsiteY4" fmla="*/ 1328737 h 1328737"/>
              <a:gd name="connsiteX5" fmla="*/ 800100 w 1295400"/>
              <a:gd name="connsiteY5" fmla="*/ 1081087 h 1328737"/>
              <a:gd name="connsiteX6" fmla="*/ 228600 w 1295400"/>
              <a:gd name="connsiteY6" fmla="*/ 1081087 h 1328737"/>
              <a:gd name="connsiteX7" fmla="*/ 0 w 1295400"/>
              <a:gd name="connsiteY7" fmla="*/ 0 h 1328737"/>
              <a:gd name="connsiteX0" fmla="*/ 242888 w 1538288"/>
              <a:gd name="connsiteY0" fmla="*/ 0 h 1966912"/>
              <a:gd name="connsiteX1" fmla="*/ 1042988 w 1538288"/>
              <a:gd name="connsiteY1" fmla="*/ 585787 h 1966912"/>
              <a:gd name="connsiteX2" fmla="*/ 1042988 w 1538288"/>
              <a:gd name="connsiteY2" fmla="*/ 338137 h 1966912"/>
              <a:gd name="connsiteX3" fmla="*/ 1538288 w 1538288"/>
              <a:gd name="connsiteY3" fmla="*/ 833437 h 1966912"/>
              <a:gd name="connsiteX4" fmla="*/ 1042988 w 1538288"/>
              <a:gd name="connsiteY4" fmla="*/ 1328737 h 1966912"/>
              <a:gd name="connsiteX5" fmla="*/ 1042988 w 1538288"/>
              <a:gd name="connsiteY5" fmla="*/ 1081087 h 1966912"/>
              <a:gd name="connsiteX6" fmla="*/ 0 w 1538288"/>
              <a:gd name="connsiteY6" fmla="*/ 1966912 h 1966912"/>
              <a:gd name="connsiteX7" fmla="*/ 242888 w 1538288"/>
              <a:gd name="connsiteY7" fmla="*/ 0 h 1966912"/>
              <a:gd name="connsiteX0" fmla="*/ 0 w 1724025"/>
              <a:gd name="connsiteY0" fmla="*/ 0 h 1981199"/>
              <a:gd name="connsiteX1" fmla="*/ 1228725 w 1724025"/>
              <a:gd name="connsiteY1" fmla="*/ 600074 h 1981199"/>
              <a:gd name="connsiteX2" fmla="*/ 1228725 w 1724025"/>
              <a:gd name="connsiteY2" fmla="*/ 352424 h 1981199"/>
              <a:gd name="connsiteX3" fmla="*/ 1724025 w 1724025"/>
              <a:gd name="connsiteY3" fmla="*/ 847724 h 1981199"/>
              <a:gd name="connsiteX4" fmla="*/ 1228725 w 1724025"/>
              <a:gd name="connsiteY4" fmla="*/ 1343024 h 1981199"/>
              <a:gd name="connsiteX5" fmla="*/ 1228725 w 1724025"/>
              <a:gd name="connsiteY5" fmla="*/ 1095374 h 1981199"/>
              <a:gd name="connsiteX6" fmla="*/ 185737 w 1724025"/>
              <a:gd name="connsiteY6" fmla="*/ 1981199 h 1981199"/>
              <a:gd name="connsiteX7" fmla="*/ 0 w 1724025"/>
              <a:gd name="connsiteY7" fmla="*/ 0 h 1981199"/>
              <a:gd name="connsiteX0" fmla="*/ 0 w 1724025"/>
              <a:gd name="connsiteY0" fmla="*/ 0 h 1981199"/>
              <a:gd name="connsiteX1" fmla="*/ 1228725 w 1724025"/>
              <a:gd name="connsiteY1" fmla="*/ 600074 h 1981199"/>
              <a:gd name="connsiteX2" fmla="*/ 1228725 w 1724025"/>
              <a:gd name="connsiteY2" fmla="*/ 352424 h 1981199"/>
              <a:gd name="connsiteX3" fmla="*/ 1724025 w 1724025"/>
              <a:gd name="connsiteY3" fmla="*/ 847724 h 1981199"/>
              <a:gd name="connsiteX4" fmla="*/ 1228725 w 1724025"/>
              <a:gd name="connsiteY4" fmla="*/ 1343024 h 1981199"/>
              <a:gd name="connsiteX5" fmla="*/ 1228725 w 1724025"/>
              <a:gd name="connsiteY5" fmla="*/ 1095374 h 1981199"/>
              <a:gd name="connsiteX6" fmla="*/ 185737 w 1724025"/>
              <a:gd name="connsiteY6" fmla="*/ 1981199 h 1981199"/>
              <a:gd name="connsiteX7" fmla="*/ 0 w 1724025"/>
              <a:gd name="connsiteY7" fmla="*/ 0 h 1981199"/>
              <a:gd name="connsiteX0" fmla="*/ 0 w 1724025"/>
              <a:gd name="connsiteY0" fmla="*/ 0 h 1981199"/>
              <a:gd name="connsiteX1" fmla="*/ 1228725 w 1724025"/>
              <a:gd name="connsiteY1" fmla="*/ 600074 h 1981199"/>
              <a:gd name="connsiteX2" fmla="*/ 1228725 w 1724025"/>
              <a:gd name="connsiteY2" fmla="*/ 352424 h 1981199"/>
              <a:gd name="connsiteX3" fmla="*/ 1724025 w 1724025"/>
              <a:gd name="connsiteY3" fmla="*/ 847724 h 1981199"/>
              <a:gd name="connsiteX4" fmla="*/ 1228725 w 1724025"/>
              <a:gd name="connsiteY4" fmla="*/ 1343024 h 1981199"/>
              <a:gd name="connsiteX5" fmla="*/ 1228725 w 1724025"/>
              <a:gd name="connsiteY5" fmla="*/ 1095374 h 1981199"/>
              <a:gd name="connsiteX6" fmla="*/ 185737 w 1724025"/>
              <a:gd name="connsiteY6" fmla="*/ 1981199 h 1981199"/>
              <a:gd name="connsiteX7" fmla="*/ 0 w 1724025"/>
              <a:gd name="connsiteY7" fmla="*/ 0 h 1981199"/>
              <a:gd name="connsiteX0" fmla="*/ 31110 w 1755135"/>
              <a:gd name="connsiteY0" fmla="*/ 0 h 1981199"/>
              <a:gd name="connsiteX1" fmla="*/ 1259835 w 1755135"/>
              <a:gd name="connsiteY1" fmla="*/ 600074 h 1981199"/>
              <a:gd name="connsiteX2" fmla="*/ 1259835 w 1755135"/>
              <a:gd name="connsiteY2" fmla="*/ 352424 h 1981199"/>
              <a:gd name="connsiteX3" fmla="*/ 1755135 w 1755135"/>
              <a:gd name="connsiteY3" fmla="*/ 847724 h 1981199"/>
              <a:gd name="connsiteX4" fmla="*/ 1259835 w 1755135"/>
              <a:gd name="connsiteY4" fmla="*/ 1343024 h 1981199"/>
              <a:gd name="connsiteX5" fmla="*/ 1259835 w 1755135"/>
              <a:gd name="connsiteY5" fmla="*/ 1095374 h 1981199"/>
              <a:gd name="connsiteX6" fmla="*/ 216847 w 1755135"/>
              <a:gd name="connsiteY6" fmla="*/ 1981199 h 1981199"/>
              <a:gd name="connsiteX7" fmla="*/ 426398 w 1755135"/>
              <a:gd name="connsiteY7" fmla="*/ 1033463 h 1981199"/>
              <a:gd name="connsiteX8" fmla="*/ 31110 w 1755135"/>
              <a:gd name="connsiteY8" fmla="*/ 0 h 1981199"/>
              <a:gd name="connsiteX0" fmla="*/ 35478 w 1759503"/>
              <a:gd name="connsiteY0" fmla="*/ 0 h 1981199"/>
              <a:gd name="connsiteX1" fmla="*/ 1264203 w 1759503"/>
              <a:gd name="connsiteY1" fmla="*/ 600074 h 1981199"/>
              <a:gd name="connsiteX2" fmla="*/ 1264203 w 1759503"/>
              <a:gd name="connsiteY2" fmla="*/ 352424 h 1981199"/>
              <a:gd name="connsiteX3" fmla="*/ 1759503 w 1759503"/>
              <a:gd name="connsiteY3" fmla="*/ 847724 h 1981199"/>
              <a:gd name="connsiteX4" fmla="*/ 1264203 w 1759503"/>
              <a:gd name="connsiteY4" fmla="*/ 1343024 h 1981199"/>
              <a:gd name="connsiteX5" fmla="*/ 1264203 w 1759503"/>
              <a:gd name="connsiteY5" fmla="*/ 1095374 h 1981199"/>
              <a:gd name="connsiteX6" fmla="*/ 221215 w 1759503"/>
              <a:gd name="connsiteY6" fmla="*/ 1981199 h 1981199"/>
              <a:gd name="connsiteX7" fmla="*/ 351744 w 1759503"/>
              <a:gd name="connsiteY7" fmla="*/ 920534 h 1981199"/>
              <a:gd name="connsiteX8" fmla="*/ 35478 w 1759503"/>
              <a:gd name="connsiteY8" fmla="*/ 0 h 1981199"/>
              <a:gd name="connsiteX0" fmla="*/ 39472 w 1706450"/>
              <a:gd name="connsiteY0" fmla="*/ 0 h 2621787"/>
              <a:gd name="connsiteX1" fmla="*/ 1211150 w 1706450"/>
              <a:gd name="connsiteY1" fmla="*/ 1240662 h 2621787"/>
              <a:gd name="connsiteX2" fmla="*/ 1211150 w 1706450"/>
              <a:gd name="connsiteY2" fmla="*/ 993012 h 2621787"/>
              <a:gd name="connsiteX3" fmla="*/ 1706450 w 1706450"/>
              <a:gd name="connsiteY3" fmla="*/ 1488312 h 2621787"/>
              <a:gd name="connsiteX4" fmla="*/ 1211150 w 1706450"/>
              <a:gd name="connsiteY4" fmla="*/ 1983612 h 2621787"/>
              <a:gd name="connsiteX5" fmla="*/ 1211150 w 1706450"/>
              <a:gd name="connsiteY5" fmla="*/ 1735962 h 2621787"/>
              <a:gd name="connsiteX6" fmla="*/ 168162 w 1706450"/>
              <a:gd name="connsiteY6" fmla="*/ 2621787 h 2621787"/>
              <a:gd name="connsiteX7" fmla="*/ 298691 w 1706450"/>
              <a:gd name="connsiteY7" fmla="*/ 1561122 h 2621787"/>
              <a:gd name="connsiteX8" fmla="*/ 39472 w 1706450"/>
              <a:gd name="connsiteY8" fmla="*/ 0 h 2621787"/>
              <a:gd name="connsiteX0" fmla="*/ 39472 w 1706450"/>
              <a:gd name="connsiteY0" fmla="*/ 0 h 3555257"/>
              <a:gd name="connsiteX1" fmla="*/ 1211150 w 1706450"/>
              <a:gd name="connsiteY1" fmla="*/ 1240662 h 3555257"/>
              <a:gd name="connsiteX2" fmla="*/ 1211150 w 1706450"/>
              <a:gd name="connsiteY2" fmla="*/ 993012 h 3555257"/>
              <a:gd name="connsiteX3" fmla="*/ 1706450 w 1706450"/>
              <a:gd name="connsiteY3" fmla="*/ 1488312 h 3555257"/>
              <a:gd name="connsiteX4" fmla="*/ 1211150 w 1706450"/>
              <a:gd name="connsiteY4" fmla="*/ 1983612 h 3555257"/>
              <a:gd name="connsiteX5" fmla="*/ 1211150 w 1706450"/>
              <a:gd name="connsiteY5" fmla="*/ 1735962 h 3555257"/>
              <a:gd name="connsiteX6" fmla="*/ 858325 w 1706450"/>
              <a:gd name="connsiteY6" fmla="*/ 3555257 h 3555257"/>
              <a:gd name="connsiteX7" fmla="*/ 298691 w 1706450"/>
              <a:gd name="connsiteY7" fmla="*/ 1561122 h 3555257"/>
              <a:gd name="connsiteX8" fmla="*/ 39472 w 1706450"/>
              <a:gd name="connsiteY8" fmla="*/ 0 h 3555257"/>
              <a:gd name="connsiteX0" fmla="*/ 26485 w 1693463"/>
              <a:gd name="connsiteY0" fmla="*/ 0 h 3555257"/>
              <a:gd name="connsiteX1" fmla="*/ 1198163 w 1693463"/>
              <a:gd name="connsiteY1" fmla="*/ 1240662 h 3555257"/>
              <a:gd name="connsiteX2" fmla="*/ 1198163 w 1693463"/>
              <a:gd name="connsiteY2" fmla="*/ 993012 h 3555257"/>
              <a:gd name="connsiteX3" fmla="*/ 1693463 w 1693463"/>
              <a:gd name="connsiteY3" fmla="*/ 1488312 h 3555257"/>
              <a:gd name="connsiteX4" fmla="*/ 1198163 w 1693463"/>
              <a:gd name="connsiteY4" fmla="*/ 1983612 h 3555257"/>
              <a:gd name="connsiteX5" fmla="*/ 1198163 w 1693463"/>
              <a:gd name="connsiteY5" fmla="*/ 1735962 h 3555257"/>
              <a:gd name="connsiteX6" fmla="*/ 845338 w 1693463"/>
              <a:gd name="connsiteY6" fmla="*/ 3555257 h 3555257"/>
              <a:gd name="connsiteX7" fmla="*/ 533717 w 1693463"/>
              <a:gd name="connsiteY7" fmla="*/ 1739432 h 3555257"/>
              <a:gd name="connsiteX8" fmla="*/ 26485 w 1693463"/>
              <a:gd name="connsiteY8" fmla="*/ 0 h 3555257"/>
              <a:gd name="connsiteX0" fmla="*/ 26485 w 1759119"/>
              <a:gd name="connsiteY0" fmla="*/ 0 h 3555257"/>
              <a:gd name="connsiteX1" fmla="*/ 1198163 w 1759119"/>
              <a:gd name="connsiteY1" fmla="*/ 1240662 h 3555257"/>
              <a:gd name="connsiteX2" fmla="*/ 1198163 w 1759119"/>
              <a:gd name="connsiteY2" fmla="*/ 993012 h 3555257"/>
              <a:gd name="connsiteX3" fmla="*/ 1759119 w 1759119"/>
              <a:gd name="connsiteY3" fmla="*/ 1406016 h 3555257"/>
              <a:gd name="connsiteX4" fmla="*/ 1198163 w 1759119"/>
              <a:gd name="connsiteY4" fmla="*/ 1983612 h 3555257"/>
              <a:gd name="connsiteX5" fmla="*/ 1198163 w 1759119"/>
              <a:gd name="connsiteY5" fmla="*/ 1735962 h 3555257"/>
              <a:gd name="connsiteX6" fmla="*/ 845338 w 1759119"/>
              <a:gd name="connsiteY6" fmla="*/ 3555257 h 3555257"/>
              <a:gd name="connsiteX7" fmla="*/ 533717 w 1759119"/>
              <a:gd name="connsiteY7" fmla="*/ 1739432 h 3555257"/>
              <a:gd name="connsiteX8" fmla="*/ 26485 w 1759119"/>
              <a:gd name="connsiteY8" fmla="*/ 0 h 3555257"/>
              <a:gd name="connsiteX0" fmla="*/ 26485 w 1759119"/>
              <a:gd name="connsiteY0" fmla="*/ 0 h 3555257"/>
              <a:gd name="connsiteX1" fmla="*/ 1198163 w 1759119"/>
              <a:gd name="connsiteY1" fmla="*/ 1240662 h 3555257"/>
              <a:gd name="connsiteX2" fmla="*/ 1198163 w 1759119"/>
              <a:gd name="connsiteY2" fmla="*/ 993012 h 3555257"/>
              <a:gd name="connsiteX3" fmla="*/ 1759119 w 1759119"/>
              <a:gd name="connsiteY3" fmla="*/ 1406016 h 3555257"/>
              <a:gd name="connsiteX4" fmla="*/ 1358283 w 1759119"/>
              <a:gd name="connsiteY4" fmla="*/ 1983474 h 3555257"/>
              <a:gd name="connsiteX5" fmla="*/ 1198163 w 1759119"/>
              <a:gd name="connsiteY5" fmla="*/ 1735962 h 3555257"/>
              <a:gd name="connsiteX6" fmla="*/ 845338 w 1759119"/>
              <a:gd name="connsiteY6" fmla="*/ 3555257 h 3555257"/>
              <a:gd name="connsiteX7" fmla="*/ 533717 w 1759119"/>
              <a:gd name="connsiteY7" fmla="*/ 1739432 h 3555257"/>
              <a:gd name="connsiteX8" fmla="*/ 26485 w 1759119"/>
              <a:gd name="connsiteY8" fmla="*/ 0 h 3555257"/>
              <a:gd name="connsiteX0" fmla="*/ 26485 w 1759119"/>
              <a:gd name="connsiteY0" fmla="*/ 0 h 3555257"/>
              <a:gd name="connsiteX1" fmla="*/ 1198163 w 1759119"/>
              <a:gd name="connsiteY1" fmla="*/ 1240662 h 3555257"/>
              <a:gd name="connsiteX2" fmla="*/ 1101510 w 1759119"/>
              <a:gd name="connsiteY2" fmla="*/ 942948 h 3555257"/>
              <a:gd name="connsiteX3" fmla="*/ 1759119 w 1759119"/>
              <a:gd name="connsiteY3" fmla="*/ 1406016 h 3555257"/>
              <a:gd name="connsiteX4" fmla="*/ 1358283 w 1759119"/>
              <a:gd name="connsiteY4" fmla="*/ 1983474 h 3555257"/>
              <a:gd name="connsiteX5" fmla="*/ 1198163 w 1759119"/>
              <a:gd name="connsiteY5" fmla="*/ 1735962 h 3555257"/>
              <a:gd name="connsiteX6" fmla="*/ 845338 w 1759119"/>
              <a:gd name="connsiteY6" fmla="*/ 3555257 h 3555257"/>
              <a:gd name="connsiteX7" fmla="*/ 533717 w 1759119"/>
              <a:gd name="connsiteY7" fmla="*/ 1739432 h 3555257"/>
              <a:gd name="connsiteX8" fmla="*/ 26485 w 1759119"/>
              <a:gd name="connsiteY8" fmla="*/ 0 h 3555257"/>
              <a:gd name="connsiteX0" fmla="*/ 26485 w 1759119"/>
              <a:gd name="connsiteY0" fmla="*/ 0 h 3555257"/>
              <a:gd name="connsiteX1" fmla="*/ 1198163 w 1759119"/>
              <a:gd name="connsiteY1" fmla="*/ 1240662 h 3555257"/>
              <a:gd name="connsiteX2" fmla="*/ 1101510 w 1759119"/>
              <a:gd name="connsiteY2" fmla="*/ 942948 h 3555257"/>
              <a:gd name="connsiteX3" fmla="*/ 1759119 w 1759119"/>
              <a:gd name="connsiteY3" fmla="*/ 1406016 h 3555257"/>
              <a:gd name="connsiteX4" fmla="*/ 1358283 w 1759119"/>
              <a:gd name="connsiteY4" fmla="*/ 1983474 h 3555257"/>
              <a:gd name="connsiteX5" fmla="*/ 1311352 w 1759119"/>
              <a:gd name="connsiteY5" fmla="*/ 1739209 h 3555257"/>
              <a:gd name="connsiteX6" fmla="*/ 845338 w 1759119"/>
              <a:gd name="connsiteY6" fmla="*/ 3555257 h 3555257"/>
              <a:gd name="connsiteX7" fmla="*/ 533717 w 1759119"/>
              <a:gd name="connsiteY7" fmla="*/ 1739432 h 3555257"/>
              <a:gd name="connsiteX8" fmla="*/ 26485 w 1759119"/>
              <a:gd name="connsiteY8" fmla="*/ 0 h 3555257"/>
              <a:gd name="connsiteX0" fmla="*/ 26485 w 1766784"/>
              <a:gd name="connsiteY0" fmla="*/ 0 h 3555257"/>
              <a:gd name="connsiteX1" fmla="*/ 1198163 w 1766784"/>
              <a:gd name="connsiteY1" fmla="*/ 1240662 h 3555257"/>
              <a:gd name="connsiteX2" fmla="*/ 1101510 w 1766784"/>
              <a:gd name="connsiteY2" fmla="*/ 942948 h 3555257"/>
              <a:gd name="connsiteX3" fmla="*/ 1766784 w 1766784"/>
              <a:gd name="connsiteY3" fmla="*/ 1293681 h 3555257"/>
              <a:gd name="connsiteX4" fmla="*/ 1358283 w 1766784"/>
              <a:gd name="connsiteY4" fmla="*/ 1983474 h 3555257"/>
              <a:gd name="connsiteX5" fmla="*/ 1311352 w 1766784"/>
              <a:gd name="connsiteY5" fmla="*/ 1739209 h 3555257"/>
              <a:gd name="connsiteX6" fmla="*/ 845338 w 1766784"/>
              <a:gd name="connsiteY6" fmla="*/ 3555257 h 3555257"/>
              <a:gd name="connsiteX7" fmla="*/ 533717 w 1766784"/>
              <a:gd name="connsiteY7" fmla="*/ 1739432 h 3555257"/>
              <a:gd name="connsiteX8" fmla="*/ 26485 w 1766784"/>
              <a:gd name="connsiteY8" fmla="*/ 0 h 3555257"/>
              <a:gd name="connsiteX0" fmla="*/ 26485 w 1766784"/>
              <a:gd name="connsiteY0" fmla="*/ 0 h 3555257"/>
              <a:gd name="connsiteX1" fmla="*/ 1198163 w 1766784"/>
              <a:gd name="connsiteY1" fmla="*/ 1240662 h 3555257"/>
              <a:gd name="connsiteX2" fmla="*/ 1101510 w 1766784"/>
              <a:gd name="connsiteY2" fmla="*/ 942948 h 3555257"/>
              <a:gd name="connsiteX3" fmla="*/ 1766784 w 1766784"/>
              <a:gd name="connsiteY3" fmla="*/ 1293681 h 3555257"/>
              <a:gd name="connsiteX4" fmla="*/ 1485819 w 1766784"/>
              <a:gd name="connsiteY4" fmla="*/ 1971998 h 3555257"/>
              <a:gd name="connsiteX5" fmla="*/ 1311352 w 1766784"/>
              <a:gd name="connsiteY5" fmla="*/ 1739209 h 3555257"/>
              <a:gd name="connsiteX6" fmla="*/ 845338 w 1766784"/>
              <a:gd name="connsiteY6" fmla="*/ 3555257 h 3555257"/>
              <a:gd name="connsiteX7" fmla="*/ 533717 w 1766784"/>
              <a:gd name="connsiteY7" fmla="*/ 1739432 h 3555257"/>
              <a:gd name="connsiteX8" fmla="*/ 26485 w 1766784"/>
              <a:gd name="connsiteY8" fmla="*/ 0 h 3555257"/>
              <a:gd name="connsiteX0" fmla="*/ 26485 w 1766784"/>
              <a:gd name="connsiteY0" fmla="*/ 0 h 3555257"/>
              <a:gd name="connsiteX1" fmla="*/ 1230255 w 1766784"/>
              <a:gd name="connsiteY1" fmla="*/ 1356975 h 3555257"/>
              <a:gd name="connsiteX2" fmla="*/ 1101510 w 1766784"/>
              <a:gd name="connsiteY2" fmla="*/ 942948 h 3555257"/>
              <a:gd name="connsiteX3" fmla="*/ 1766784 w 1766784"/>
              <a:gd name="connsiteY3" fmla="*/ 1293681 h 3555257"/>
              <a:gd name="connsiteX4" fmla="*/ 1485819 w 1766784"/>
              <a:gd name="connsiteY4" fmla="*/ 1971998 h 3555257"/>
              <a:gd name="connsiteX5" fmla="*/ 1311352 w 1766784"/>
              <a:gd name="connsiteY5" fmla="*/ 1739209 h 3555257"/>
              <a:gd name="connsiteX6" fmla="*/ 845338 w 1766784"/>
              <a:gd name="connsiteY6" fmla="*/ 3555257 h 3555257"/>
              <a:gd name="connsiteX7" fmla="*/ 533717 w 1766784"/>
              <a:gd name="connsiteY7" fmla="*/ 1739432 h 3555257"/>
              <a:gd name="connsiteX8" fmla="*/ 26485 w 1766784"/>
              <a:gd name="connsiteY8" fmla="*/ 0 h 3555257"/>
              <a:gd name="connsiteX0" fmla="*/ 26485 w 1766784"/>
              <a:gd name="connsiteY0" fmla="*/ 0 h 3555257"/>
              <a:gd name="connsiteX1" fmla="*/ 1230255 w 1766784"/>
              <a:gd name="connsiteY1" fmla="*/ 1356975 h 3555257"/>
              <a:gd name="connsiteX2" fmla="*/ 1101510 w 1766784"/>
              <a:gd name="connsiteY2" fmla="*/ 942948 h 3555257"/>
              <a:gd name="connsiteX3" fmla="*/ 1766784 w 1766784"/>
              <a:gd name="connsiteY3" fmla="*/ 1293681 h 3555257"/>
              <a:gd name="connsiteX4" fmla="*/ 1485819 w 1766784"/>
              <a:gd name="connsiteY4" fmla="*/ 1971998 h 3555257"/>
              <a:gd name="connsiteX5" fmla="*/ 1353789 w 1766784"/>
              <a:gd name="connsiteY5" fmla="*/ 1606116 h 3555257"/>
              <a:gd name="connsiteX6" fmla="*/ 845338 w 1766784"/>
              <a:gd name="connsiteY6" fmla="*/ 3555257 h 3555257"/>
              <a:gd name="connsiteX7" fmla="*/ 533717 w 1766784"/>
              <a:gd name="connsiteY7" fmla="*/ 1739432 h 3555257"/>
              <a:gd name="connsiteX8" fmla="*/ 26485 w 1766784"/>
              <a:gd name="connsiteY8" fmla="*/ 0 h 3555257"/>
              <a:gd name="connsiteX0" fmla="*/ 26485 w 1766784"/>
              <a:gd name="connsiteY0" fmla="*/ 0 h 3555257"/>
              <a:gd name="connsiteX1" fmla="*/ 1197068 w 1766784"/>
              <a:gd name="connsiteY1" fmla="*/ 1256711 h 3555257"/>
              <a:gd name="connsiteX2" fmla="*/ 1101510 w 1766784"/>
              <a:gd name="connsiteY2" fmla="*/ 942948 h 3555257"/>
              <a:gd name="connsiteX3" fmla="*/ 1766784 w 1766784"/>
              <a:gd name="connsiteY3" fmla="*/ 1293681 h 3555257"/>
              <a:gd name="connsiteX4" fmla="*/ 1485819 w 1766784"/>
              <a:gd name="connsiteY4" fmla="*/ 1971998 h 3555257"/>
              <a:gd name="connsiteX5" fmla="*/ 1353789 w 1766784"/>
              <a:gd name="connsiteY5" fmla="*/ 1606116 h 3555257"/>
              <a:gd name="connsiteX6" fmla="*/ 845338 w 1766784"/>
              <a:gd name="connsiteY6" fmla="*/ 3555257 h 3555257"/>
              <a:gd name="connsiteX7" fmla="*/ 533717 w 1766784"/>
              <a:gd name="connsiteY7" fmla="*/ 1739432 h 3555257"/>
              <a:gd name="connsiteX8" fmla="*/ 26485 w 1766784"/>
              <a:gd name="connsiteY8" fmla="*/ 0 h 3555257"/>
              <a:gd name="connsiteX0" fmla="*/ 26485 w 1766784"/>
              <a:gd name="connsiteY0" fmla="*/ 0 h 3555257"/>
              <a:gd name="connsiteX1" fmla="*/ 1197068 w 1766784"/>
              <a:gd name="connsiteY1" fmla="*/ 1256711 h 3555257"/>
              <a:gd name="connsiteX2" fmla="*/ 1101510 w 1766784"/>
              <a:gd name="connsiteY2" fmla="*/ 942948 h 3555257"/>
              <a:gd name="connsiteX3" fmla="*/ 1766784 w 1766784"/>
              <a:gd name="connsiteY3" fmla="*/ 1293681 h 3555257"/>
              <a:gd name="connsiteX4" fmla="*/ 1485819 w 1766784"/>
              <a:gd name="connsiteY4" fmla="*/ 1971998 h 3555257"/>
              <a:gd name="connsiteX5" fmla="*/ 1340046 w 1766784"/>
              <a:gd name="connsiteY5" fmla="*/ 1709764 h 3555257"/>
              <a:gd name="connsiteX6" fmla="*/ 845338 w 1766784"/>
              <a:gd name="connsiteY6" fmla="*/ 3555257 h 3555257"/>
              <a:gd name="connsiteX7" fmla="*/ 533717 w 1766784"/>
              <a:gd name="connsiteY7" fmla="*/ 1739432 h 3555257"/>
              <a:gd name="connsiteX8" fmla="*/ 26485 w 1766784"/>
              <a:gd name="connsiteY8" fmla="*/ 0 h 3555257"/>
              <a:gd name="connsiteX0" fmla="*/ 26485 w 1766784"/>
              <a:gd name="connsiteY0" fmla="*/ 0 h 4113548"/>
              <a:gd name="connsiteX1" fmla="*/ 1197068 w 1766784"/>
              <a:gd name="connsiteY1" fmla="*/ 1256711 h 4113548"/>
              <a:gd name="connsiteX2" fmla="*/ 1101510 w 1766784"/>
              <a:gd name="connsiteY2" fmla="*/ 942948 h 4113548"/>
              <a:gd name="connsiteX3" fmla="*/ 1766784 w 1766784"/>
              <a:gd name="connsiteY3" fmla="*/ 1293681 h 4113548"/>
              <a:gd name="connsiteX4" fmla="*/ 1485819 w 1766784"/>
              <a:gd name="connsiteY4" fmla="*/ 1971998 h 4113548"/>
              <a:gd name="connsiteX5" fmla="*/ 1340046 w 1766784"/>
              <a:gd name="connsiteY5" fmla="*/ 1709764 h 4113548"/>
              <a:gd name="connsiteX6" fmla="*/ 853948 w 1766784"/>
              <a:gd name="connsiteY6" fmla="*/ 4113548 h 4113548"/>
              <a:gd name="connsiteX7" fmla="*/ 533717 w 1766784"/>
              <a:gd name="connsiteY7" fmla="*/ 1739432 h 4113548"/>
              <a:gd name="connsiteX8" fmla="*/ 26485 w 1766784"/>
              <a:gd name="connsiteY8" fmla="*/ 0 h 4113548"/>
              <a:gd name="connsiteX0" fmla="*/ 21696 w 1927929"/>
              <a:gd name="connsiteY0" fmla="*/ 0 h 4614872"/>
              <a:gd name="connsiteX1" fmla="*/ 1358213 w 1927929"/>
              <a:gd name="connsiteY1" fmla="*/ 1758035 h 4614872"/>
              <a:gd name="connsiteX2" fmla="*/ 1262655 w 1927929"/>
              <a:gd name="connsiteY2" fmla="*/ 1444272 h 4614872"/>
              <a:gd name="connsiteX3" fmla="*/ 1927929 w 1927929"/>
              <a:gd name="connsiteY3" fmla="*/ 1795005 h 4614872"/>
              <a:gd name="connsiteX4" fmla="*/ 1646964 w 1927929"/>
              <a:gd name="connsiteY4" fmla="*/ 2473322 h 4614872"/>
              <a:gd name="connsiteX5" fmla="*/ 1501191 w 1927929"/>
              <a:gd name="connsiteY5" fmla="*/ 2211088 h 4614872"/>
              <a:gd name="connsiteX6" fmla="*/ 1015093 w 1927929"/>
              <a:gd name="connsiteY6" fmla="*/ 4614872 h 4614872"/>
              <a:gd name="connsiteX7" fmla="*/ 694862 w 1927929"/>
              <a:gd name="connsiteY7" fmla="*/ 2240756 h 4614872"/>
              <a:gd name="connsiteX8" fmla="*/ 21696 w 1927929"/>
              <a:gd name="connsiteY8" fmla="*/ 0 h 4614872"/>
              <a:gd name="connsiteX0" fmla="*/ 21696 w 1927929"/>
              <a:gd name="connsiteY0" fmla="*/ 0 h 4614872"/>
              <a:gd name="connsiteX1" fmla="*/ 1358213 w 1927929"/>
              <a:gd name="connsiteY1" fmla="*/ 1758035 h 4614872"/>
              <a:gd name="connsiteX2" fmla="*/ 1262655 w 1927929"/>
              <a:gd name="connsiteY2" fmla="*/ 1444272 h 4614872"/>
              <a:gd name="connsiteX3" fmla="*/ 1927929 w 1927929"/>
              <a:gd name="connsiteY3" fmla="*/ 1795005 h 4614872"/>
              <a:gd name="connsiteX4" fmla="*/ 1646964 w 1927929"/>
              <a:gd name="connsiteY4" fmla="*/ 2473322 h 4614872"/>
              <a:gd name="connsiteX5" fmla="*/ 1501191 w 1927929"/>
              <a:gd name="connsiteY5" fmla="*/ 2211088 h 4614872"/>
              <a:gd name="connsiteX6" fmla="*/ 1015093 w 1927929"/>
              <a:gd name="connsiteY6" fmla="*/ 4614872 h 4614872"/>
              <a:gd name="connsiteX7" fmla="*/ 694862 w 1927929"/>
              <a:gd name="connsiteY7" fmla="*/ 2240756 h 4614872"/>
              <a:gd name="connsiteX8" fmla="*/ 21696 w 1927929"/>
              <a:gd name="connsiteY8" fmla="*/ 0 h 4614872"/>
              <a:gd name="connsiteX0" fmla="*/ 21696 w 1927929"/>
              <a:gd name="connsiteY0" fmla="*/ 0 h 4614872"/>
              <a:gd name="connsiteX1" fmla="*/ 1428362 w 1927929"/>
              <a:gd name="connsiteY1" fmla="*/ 1805447 h 4614872"/>
              <a:gd name="connsiteX2" fmla="*/ 1262655 w 1927929"/>
              <a:gd name="connsiteY2" fmla="*/ 1444272 h 4614872"/>
              <a:gd name="connsiteX3" fmla="*/ 1927929 w 1927929"/>
              <a:gd name="connsiteY3" fmla="*/ 1795005 h 4614872"/>
              <a:gd name="connsiteX4" fmla="*/ 1646964 w 1927929"/>
              <a:gd name="connsiteY4" fmla="*/ 2473322 h 4614872"/>
              <a:gd name="connsiteX5" fmla="*/ 1501191 w 1927929"/>
              <a:gd name="connsiteY5" fmla="*/ 2211088 h 4614872"/>
              <a:gd name="connsiteX6" fmla="*/ 1015093 w 1927929"/>
              <a:gd name="connsiteY6" fmla="*/ 4614872 h 4614872"/>
              <a:gd name="connsiteX7" fmla="*/ 694862 w 1927929"/>
              <a:gd name="connsiteY7" fmla="*/ 2240756 h 4614872"/>
              <a:gd name="connsiteX8" fmla="*/ 21696 w 1927929"/>
              <a:gd name="connsiteY8" fmla="*/ 0 h 4614872"/>
              <a:gd name="connsiteX0" fmla="*/ 21696 w 1927929"/>
              <a:gd name="connsiteY0" fmla="*/ 0 h 4614872"/>
              <a:gd name="connsiteX1" fmla="*/ 1428362 w 1927929"/>
              <a:gd name="connsiteY1" fmla="*/ 1805447 h 4614872"/>
              <a:gd name="connsiteX2" fmla="*/ 1262655 w 1927929"/>
              <a:gd name="connsiteY2" fmla="*/ 1444272 h 4614872"/>
              <a:gd name="connsiteX3" fmla="*/ 1927929 w 1927929"/>
              <a:gd name="connsiteY3" fmla="*/ 1795005 h 4614872"/>
              <a:gd name="connsiteX4" fmla="*/ 1646964 w 1927929"/>
              <a:gd name="connsiteY4" fmla="*/ 2473322 h 4614872"/>
              <a:gd name="connsiteX5" fmla="*/ 1553596 w 1927929"/>
              <a:gd name="connsiteY5" fmla="*/ 2127466 h 4614872"/>
              <a:gd name="connsiteX6" fmla="*/ 1015093 w 1927929"/>
              <a:gd name="connsiteY6" fmla="*/ 4614872 h 4614872"/>
              <a:gd name="connsiteX7" fmla="*/ 694862 w 1927929"/>
              <a:gd name="connsiteY7" fmla="*/ 2240756 h 4614872"/>
              <a:gd name="connsiteX8" fmla="*/ 21696 w 1927929"/>
              <a:gd name="connsiteY8" fmla="*/ 0 h 4614872"/>
              <a:gd name="connsiteX0" fmla="*/ 21696 w 1927929"/>
              <a:gd name="connsiteY0" fmla="*/ 0 h 4614872"/>
              <a:gd name="connsiteX1" fmla="*/ 1428362 w 1927929"/>
              <a:gd name="connsiteY1" fmla="*/ 1805447 h 4614872"/>
              <a:gd name="connsiteX2" fmla="*/ 1262655 w 1927929"/>
              <a:gd name="connsiteY2" fmla="*/ 1444272 h 4614872"/>
              <a:gd name="connsiteX3" fmla="*/ 1927929 w 1927929"/>
              <a:gd name="connsiteY3" fmla="*/ 1795005 h 4614872"/>
              <a:gd name="connsiteX4" fmla="*/ 1682944 w 1927929"/>
              <a:gd name="connsiteY4" fmla="*/ 2630418 h 4614872"/>
              <a:gd name="connsiteX5" fmla="*/ 1553596 w 1927929"/>
              <a:gd name="connsiteY5" fmla="*/ 2127466 h 4614872"/>
              <a:gd name="connsiteX6" fmla="*/ 1015093 w 1927929"/>
              <a:gd name="connsiteY6" fmla="*/ 4614872 h 4614872"/>
              <a:gd name="connsiteX7" fmla="*/ 694862 w 1927929"/>
              <a:gd name="connsiteY7" fmla="*/ 2240756 h 4614872"/>
              <a:gd name="connsiteX8" fmla="*/ 21696 w 1927929"/>
              <a:gd name="connsiteY8" fmla="*/ 0 h 4614872"/>
              <a:gd name="connsiteX0" fmla="*/ 21696 w 1979352"/>
              <a:gd name="connsiteY0" fmla="*/ 0 h 4614872"/>
              <a:gd name="connsiteX1" fmla="*/ 1428362 w 1979352"/>
              <a:gd name="connsiteY1" fmla="*/ 1805447 h 4614872"/>
              <a:gd name="connsiteX2" fmla="*/ 1262655 w 1979352"/>
              <a:gd name="connsiteY2" fmla="*/ 1444272 h 4614872"/>
              <a:gd name="connsiteX3" fmla="*/ 1979352 w 1979352"/>
              <a:gd name="connsiteY3" fmla="*/ 1921330 h 4614872"/>
              <a:gd name="connsiteX4" fmla="*/ 1682944 w 1979352"/>
              <a:gd name="connsiteY4" fmla="*/ 2630418 h 4614872"/>
              <a:gd name="connsiteX5" fmla="*/ 1553596 w 1979352"/>
              <a:gd name="connsiteY5" fmla="*/ 2127466 h 4614872"/>
              <a:gd name="connsiteX6" fmla="*/ 1015093 w 1979352"/>
              <a:gd name="connsiteY6" fmla="*/ 4614872 h 4614872"/>
              <a:gd name="connsiteX7" fmla="*/ 694862 w 1979352"/>
              <a:gd name="connsiteY7" fmla="*/ 2240756 h 4614872"/>
              <a:gd name="connsiteX8" fmla="*/ 21696 w 1979352"/>
              <a:gd name="connsiteY8" fmla="*/ 0 h 4614872"/>
              <a:gd name="connsiteX0" fmla="*/ 21696 w 1979352"/>
              <a:gd name="connsiteY0" fmla="*/ 0 h 4614872"/>
              <a:gd name="connsiteX1" fmla="*/ 1428362 w 1979352"/>
              <a:gd name="connsiteY1" fmla="*/ 1805447 h 4614872"/>
              <a:gd name="connsiteX2" fmla="*/ 1262655 w 1979352"/>
              <a:gd name="connsiteY2" fmla="*/ 1444272 h 4614872"/>
              <a:gd name="connsiteX3" fmla="*/ 1979352 w 1979352"/>
              <a:gd name="connsiteY3" fmla="*/ 1921330 h 4614872"/>
              <a:gd name="connsiteX4" fmla="*/ 1682944 w 1979352"/>
              <a:gd name="connsiteY4" fmla="*/ 2630418 h 4614872"/>
              <a:gd name="connsiteX5" fmla="*/ 1527697 w 1979352"/>
              <a:gd name="connsiteY5" fmla="*/ 2213740 h 4614872"/>
              <a:gd name="connsiteX6" fmla="*/ 1015093 w 1979352"/>
              <a:gd name="connsiteY6" fmla="*/ 4614872 h 4614872"/>
              <a:gd name="connsiteX7" fmla="*/ 694862 w 1979352"/>
              <a:gd name="connsiteY7" fmla="*/ 2240756 h 4614872"/>
              <a:gd name="connsiteX8" fmla="*/ 21696 w 1979352"/>
              <a:gd name="connsiteY8" fmla="*/ 0 h 4614872"/>
              <a:gd name="connsiteX0" fmla="*/ 21696 w 1979352"/>
              <a:gd name="connsiteY0" fmla="*/ 0 h 4614872"/>
              <a:gd name="connsiteX1" fmla="*/ 1428362 w 1979352"/>
              <a:gd name="connsiteY1" fmla="*/ 1805447 h 4614872"/>
              <a:gd name="connsiteX2" fmla="*/ 1337183 w 1979352"/>
              <a:gd name="connsiteY2" fmla="*/ 1427492 h 4614872"/>
              <a:gd name="connsiteX3" fmla="*/ 1979352 w 1979352"/>
              <a:gd name="connsiteY3" fmla="*/ 1921330 h 4614872"/>
              <a:gd name="connsiteX4" fmla="*/ 1682944 w 1979352"/>
              <a:gd name="connsiteY4" fmla="*/ 2630418 h 4614872"/>
              <a:gd name="connsiteX5" fmla="*/ 1527697 w 1979352"/>
              <a:gd name="connsiteY5" fmla="*/ 2213740 h 4614872"/>
              <a:gd name="connsiteX6" fmla="*/ 1015093 w 1979352"/>
              <a:gd name="connsiteY6" fmla="*/ 4614872 h 4614872"/>
              <a:gd name="connsiteX7" fmla="*/ 694862 w 1979352"/>
              <a:gd name="connsiteY7" fmla="*/ 2240756 h 4614872"/>
              <a:gd name="connsiteX8" fmla="*/ 21696 w 1979352"/>
              <a:gd name="connsiteY8" fmla="*/ 0 h 4614872"/>
              <a:gd name="connsiteX0" fmla="*/ 21696 w 1979352"/>
              <a:gd name="connsiteY0" fmla="*/ 0 h 4614872"/>
              <a:gd name="connsiteX1" fmla="*/ 1428362 w 1979352"/>
              <a:gd name="connsiteY1" fmla="*/ 1805447 h 4614872"/>
              <a:gd name="connsiteX2" fmla="*/ 1337183 w 1979352"/>
              <a:gd name="connsiteY2" fmla="*/ 1427492 h 4614872"/>
              <a:gd name="connsiteX3" fmla="*/ 1979352 w 1979352"/>
              <a:gd name="connsiteY3" fmla="*/ 1921330 h 4614872"/>
              <a:gd name="connsiteX4" fmla="*/ 1682944 w 1979352"/>
              <a:gd name="connsiteY4" fmla="*/ 2630418 h 4614872"/>
              <a:gd name="connsiteX5" fmla="*/ 1576325 w 1979352"/>
              <a:gd name="connsiteY5" fmla="*/ 2283235 h 4614872"/>
              <a:gd name="connsiteX6" fmla="*/ 1015093 w 1979352"/>
              <a:gd name="connsiteY6" fmla="*/ 4614872 h 4614872"/>
              <a:gd name="connsiteX7" fmla="*/ 694862 w 1979352"/>
              <a:gd name="connsiteY7" fmla="*/ 2240756 h 4614872"/>
              <a:gd name="connsiteX8" fmla="*/ 21696 w 1979352"/>
              <a:gd name="connsiteY8" fmla="*/ 0 h 4614872"/>
              <a:gd name="connsiteX0" fmla="*/ 21696 w 1979352"/>
              <a:gd name="connsiteY0" fmla="*/ 0 h 4614872"/>
              <a:gd name="connsiteX1" fmla="*/ 1428362 w 1979352"/>
              <a:gd name="connsiteY1" fmla="*/ 1805447 h 4614872"/>
              <a:gd name="connsiteX2" fmla="*/ 1337183 w 1979352"/>
              <a:gd name="connsiteY2" fmla="*/ 1427492 h 4614872"/>
              <a:gd name="connsiteX3" fmla="*/ 1979352 w 1979352"/>
              <a:gd name="connsiteY3" fmla="*/ 1921330 h 4614872"/>
              <a:gd name="connsiteX4" fmla="*/ 1656930 w 1979352"/>
              <a:gd name="connsiteY4" fmla="*/ 2522792 h 4614872"/>
              <a:gd name="connsiteX5" fmla="*/ 1576325 w 1979352"/>
              <a:gd name="connsiteY5" fmla="*/ 2283235 h 4614872"/>
              <a:gd name="connsiteX6" fmla="*/ 1015093 w 1979352"/>
              <a:gd name="connsiteY6" fmla="*/ 4614872 h 4614872"/>
              <a:gd name="connsiteX7" fmla="*/ 694862 w 1979352"/>
              <a:gd name="connsiteY7" fmla="*/ 2240756 h 4614872"/>
              <a:gd name="connsiteX8" fmla="*/ 21696 w 1979352"/>
              <a:gd name="connsiteY8" fmla="*/ 0 h 4614872"/>
              <a:gd name="connsiteX0" fmla="*/ 21696 w 1979352"/>
              <a:gd name="connsiteY0" fmla="*/ 0 h 4614872"/>
              <a:gd name="connsiteX1" fmla="*/ 1428362 w 1979352"/>
              <a:gd name="connsiteY1" fmla="*/ 1805447 h 4614872"/>
              <a:gd name="connsiteX2" fmla="*/ 1361007 w 1979352"/>
              <a:gd name="connsiteY2" fmla="*/ 1567213 h 4614872"/>
              <a:gd name="connsiteX3" fmla="*/ 1979352 w 1979352"/>
              <a:gd name="connsiteY3" fmla="*/ 1921330 h 4614872"/>
              <a:gd name="connsiteX4" fmla="*/ 1656930 w 1979352"/>
              <a:gd name="connsiteY4" fmla="*/ 2522792 h 4614872"/>
              <a:gd name="connsiteX5" fmla="*/ 1576325 w 1979352"/>
              <a:gd name="connsiteY5" fmla="*/ 2283235 h 4614872"/>
              <a:gd name="connsiteX6" fmla="*/ 1015093 w 1979352"/>
              <a:gd name="connsiteY6" fmla="*/ 4614872 h 4614872"/>
              <a:gd name="connsiteX7" fmla="*/ 694862 w 1979352"/>
              <a:gd name="connsiteY7" fmla="*/ 2240756 h 4614872"/>
              <a:gd name="connsiteX8" fmla="*/ 21696 w 1979352"/>
              <a:gd name="connsiteY8" fmla="*/ 0 h 4614872"/>
              <a:gd name="connsiteX0" fmla="*/ 21696 w 1929629"/>
              <a:gd name="connsiteY0" fmla="*/ 0 h 4614872"/>
              <a:gd name="connsiteX1" fmla="*/ 1428362 w 1929629"/>
              <a:gd name="connsiteY1" fmla="*/ 1805447 h 4614872"/>
              <a:gd name="connsiteX2" fmla="*/ 1361007 w 1929629"/>
              <a:gd name="connsiteY2" fmla="*/ 1567213 h 4614872"/>
              <a:gd name="connsiteX3" fmla="*/ 1929629 w 1929629"/>
              <a:gd name="connsiteY3" fmla="*/ 1867883 h 4614872"/>
              <a:gd name="connsiteX4" fmla="*/ 1656930 w 1929629"/>
              <a:gd name="connsiteY4" fmla="*/ 2522792 h 4614872"/>
              <a:gd name="connsiteX5" fmla="*/ 1576325 w 1929629"/>
              <a:gd name="connsiteY5" fmla="*/ 2283235 h 4614872"/>
              <a:gd name="connsiteX6" fmla="*/ 1015093 w 1929629"/>
              <a:gd name="connsiteY6" fmla="*/ 4614872 h 4614872"/>
              <a:gd name="connsiteX7" fmla="*/ 694862 w 1929629"/>
              <a:gd name="connsiteY7" fmla="*/ 2240756 h 4614872"/>
              <a:gd name="connsiteX8" fmla="*/ 21696 w 1929629"/>
              <a:gd name="connsiteY8" fmla="*/ 0 h 4614872"/>
              <a:gd name="connsiteX0" fmla="*/ 23445 w 1931378"/>
              <a:gd name="connsiteY0" fmla="*/ 0 h 4614872"/>
              <a:gd name="connsiteX1" fmla="*/ 1430111 w 1931378"/>
              <a:gd name="connsiteY1" fmla="*/ 1805447 h 4614872"/>
              <a:gd name="connsiteX2" fmla="*/ 1362756 w 1931378"/>
              <a:gd name="connsiteY2" fmla="*/ 1567213 h 4614872"/>
              <a:gd name="connsiteX3" fmla="*/ 1931378 w 1931378"/>
              <a:gd name="connsiteY3" fmla="*/ 1867883 h 4614872"/>
              <a:gd name="connsiteX4" fmla="*/ 1658679 w 1931378"/>
              <a:gd name="connsiteY4" fmla="*/ 2522792 h 4614872"/>
              <a:gd name="connsiteX5" fmla="*/ 1578074 w 1931378"/>
              <a:gd name="connsiteY5" fmla="*/ 2283235 h 4614872"/>
              <a:gd name="connsiteX6" fmla="*/ 1016842 w 1931378"/>
              <a:gd name="connsiteY6" fmla="*/ 4614872 h 4614872"/>
              <a:gd name="connsiteX7" fmla="*/ 628162 w 1931378"/>
              <a:gd name="connsiteY7" fmla="*/ 2266222 h 4614872"/>
              <a:gd name="connsiteX8" fmla="*/ 23445 w 1931378"/>
              <a:gd name="connsiteY8" fmla="*/ 0 h 4614872"/>
              <a:gd name="connsiteX0" fmla="*/ 23445 w 1931378"/>
              <a:gd name="connsiteY0" fmla="*/ 0 h 4614872"/>
              <a:gd name="connsiteX1" fmla="*/ 1430111 w 1931378"/>
              <a:gd name="connsiteY1" fmla="*/ 1805447 h 4614872"/>
              <a:gd name="connsiteX2" fmla="*/ 1362756 w 1931378"/>
              <a:gd name="connsiteY2" fmla="*/ 1567213 h 4614872"/>
              <a:gd name="connsiteX3" fmla="*/ 1931378 w 1931378"/>
              <a:gd name="connsiteY3" fmla="*/ 1867883 h 4614872"/>
              <a:gd name="connsiteX4" fmla="*/ 1658679 w 1931378"/>
              <a:gd name="connsiteY4" fmla="*/ 2522792 h 4614872"/>
              <a:gd name="connsiteX5" fmla="*/ 1578074 w 1931378"/>
              <a:gd name="connsiteY5" fmla="*/ 2283235 h 4614872"/>
              <a:gd name="connsiteX6" fmla="*/ 1215864 w 1931378"/>
              <a:gd name="connsiteY6" fmla="*/ 3361408 h 4614872"/>
              <a:gd name="connsiteX7" fmla="*/ 1016842 w 1931378"/>
              <a:gd name="connsiteY7" fmla="*/ 4614872 h 4614872"/>
              <a:gd name="connsiteX8" fmla="*/ 628162 w 1931378"/>
              <a:gd name="connsiteY8" fmla="*/ 2266222 h 4614872"/>
              <a:gd name="connsiteX9" fmla="*/ 23445 w 1931378"/>
              <a:gd name="connsiteY9" fmla="*/ 0 h 4614872"/>
              <a:gd name="connsiteX0" fmla="*/ 23445 w 1931378"/>
              <a:gd name="connsiteY0" fmla="*/ 0 h 4910957"/>
              <a:gd name="connsiteX1" fmla="*/ 1430111 w 1931378"/>
              <a:gd name="connsiteY1" fmla="*/ 1805447 h 4910957"/>
              <a:gd name="connsiteX2" fmla="*/ 1362756 w 1931378"/>
              <a:gd name="connsiteY2" fmla="*/ 1567213 h 4910957"/>
              <a:gd name="connsiteX3" fmla="*/ 1931378 w 1931378"/>
              <a:gd name="connsiteY3" fmla="*/ 1867883 h 4910957"/>
              <a:gd name="connsiteX4" fmla="*/ 1658679 w 1931378"/>
              <a:gd name="connsiteY4" fmla="*/ 2522792 h 4910957"/>
              <a:gd name="connsiteX5" fmla="*/ 1578074 w 1931378"/>
              <a:gd name="connsiteY5" fmla="*/ 2283235 h 4910957"/>
              <a:gd name="connsiteX6" fmla="*/ 1215864 w 1931378"/>
              <a:gd name="connsiteY6" fmla="*/ 3361408 h 4910957"/>
              <a:gd name="connsiteX7" fmla="*/ 1150081 w 1931378"/>
              <a:gd name="connsiteY7" fmla="*/ 4910957 h 4910957"/>
              <a:gd name="connsiteX8" fmla="*/ 628162 w 1931378"/>
              <a:gd name="connsiteY8" fmla="*/ 2266222 h 4910957"/>
              <a:gd name="connsiteX9" fmla="*/ 23445 w 1931378"/>
              <a:gd name="connsiteY9" fmla="*/ 0 h 4910957"/>
              <a:gd name="connsiteX0" fmla="*/ 23445 w 1931378"/>
              <a:gd name="connsiteY0" fmla="*/ 0 h 4910957"/>
              <a:gd name="connsiteX1" fmla="*/ 1430111 w 1931378"/>
              <a:gd name="connsiteY1" fmla="*/ 1805447 h 4910957"/>
              <a:gd name="connsiteX2" fmla="*/ 1362756 w 1931378"/>
              <a:gd name="connsiteY2" fmla="*/ 1567213 h 4910957"/>
              <a:gd name="connsiteX3" fmla="*/ 1931378 w 1931378"/>
              <a:gd name="connsiteY3" fmla="*/ 1867883 h 4910957"/>
              <a:gd name="connsiteX4" fmla="*/ 1658679 w 1931378"/>
              <a:gd name="connsiteY4" fmla="*/ 2522792 h 4910957"/>
              <a:gd name="connsiteX5" fmla="*/ 1578074 w 1931378"/>
              <a:gd name="connsiteY5" fmla="*/ 2283235 h 4910957"/>
              <a:gd name="connsiteX6" fmla="*/ 1274951 w 1931378"/>
              <a:gd name="connsiteY6" fmla="*/ 3375397 h 4910957"/>
              <a:gd name="connsiteX7" fmla="*/ 1150081 w 1931378"/>
              <a:gd name="connsiteY7" fmla="*/ 4910957 h 4910957"/>
              <a:gd name="connsiteX8" fmla="*/ 628162 w 1931378"/>
              <a:gd name="connsiteY8" fmla="*/ 2266222 h 4910957"/>
              <a:gd name="connsiteX9" fmla="*/ 23445 w 1931378"/>
              <a:gd name="connsiteY9" fmla="*/ 0 h 4910957"/>
              <a:gd name="connsiteX0" fmla="*/ 20197 w 2064653"/>
              <a:gd name="connsiteY0" fmla="*/ 0 h 5158899"/>
              <a:gd name="connsiteX1" fmla="*/ 1563386 w 2064653"/>
              <a:gd name="connsiteY1" fmla="*/ 2053389 h 5158899"/>
              <a:gd name="connsiteX2" fmla="*/ 1496031 w 2064653"/>
              <a:gd name="connsiteY2" fmla="*/ 1815155 h 5158899"/>
              <a:gd name="connsiteX3" fmla="*/ 2064653 w 2064653"/>
              <a:gd name="connsiteY3" fmla="*/ 2115825 h 5158899"/>
              <a:gd name="connsiteX4" fmla="*/ 1791954 w 2064653"/>
              <a:gd name="connsiteY4" fmla="*/ 2770734 h 5158899"/>
              <a:gd name="connsiteX5" fmla="*/ 1711349 w 2064653"/>
              <a:gd name="connsiteY5" fmla="*/ 2531177 h 5158899"/>
              <a:gd name="connsiteX6" fmla="*/ 1408226 w 2064653"/>
              <a:gd name="connsiteY6" fmla="*/ 3623339 h 5158899"/>
              <a:gd name="connsiteX7" fmla="*/ 1283356 w 2064653"/>
              <a:gd name="connsiteY7" fmla="*/ 5158899 h 5158899"/>
              <a:gd name="connsiteX8" fmla="*/ 761437 w 2064653"/>
              <a:gd name="connsiteY8" fmla="*/ 2514164 h 5158899"/>
              <a:gd name="connsiteX9" fmla="*/ 20197 w 2064653"/>
              <a:gd name="connsiteY9" fmla="*/ 0 h 5158899"/>
              <a:gd name="connsiteX0" fmla="*/ 20197 w 2064653"/>
              <a:gd name="connsiteY0" fmla="*/ 0 h 5158899"/>
              <a:gd name="connsiteX1" fmla="*/ 1563386 w 2064653"/>
              <a:gd name="connsiteY1" fmla="*/ 2053389 h 5158899"/>
              <a:gd name="connsiteX2" fmla="*/ 1496031 w 2064653"/>
              <a:gd name="connsiteY2" fmla="*/ 1815155 h 5158899"/>
              <a:gd name="connsiteX3" fmla="*/ 2064653 w 2064653"/>
              <a:gd name="connsiteY3" fmla="*/ 2115825 h 5158899"/>
              <a:gd name="connsiteX4" fmla="*/ 1791954 w 2064653"/>
              <a:gd name="connsiteY4" fmla="*/ 2770734 h 5158899"/>
              <a:gd name="connsiteX5" fmla="*/ 1711349 w 2064653"/>
              <a:gd name="connsiteY5" fmla="*/ 2531177 h 5158899"/>
              <a:gd name="connsiteX6" fmla="*/ 1460025 w 2064653"/>
              <a:gd name="connsiteY6" fmla="*/ 3450791 h 5158899"/>
              <a:gd name="connsiteX7" fmla="*/ 1283356 w 2064653"/>
              <a:gd name="connsiteY7" fmla="*/ 5158899 h 5158899"/>
              <a:gd name="connsiteX8" fmla="*/ 761437 w 2064653"/>
              <a:gd name="connsiteY8" fmla="*/ 2514164 h 5158899"/>
              <a:gd name="connsiteX9" fmla="*/ 20197 w 2064653"/>
              <a:gd name="connsiteY9" fmla="*/ 0 h 5158899"/>
              <a:gd name="connsiteX0" fmla="*/ 20197 w 2064653"/>
              <a:gd name="connsiteY0" fmla="*/ 0 h 5158899"/>
              <a:gd name="connsiteX1" fmla="*/ 1563386 w 2064653"/>
              <a:gd name="connsiteY1" fmla="*/ 2053389 h 5158899"/>
              <a:gd name="connsiteX2" fmla="*/ 1496031 w 2064653"/>
              <a:gd name="connsiteY2" fmla="*/ 1815155 h 5158899"/>
              <a:gd name="connsiteX3" fmla="*/ 2064653 w 2064653"/>
              <a:gd name="connsiteY3" fmla="*/ 2115825 h 5158899"/>
              <a:gd name="connsiteX4" fmla="*/ 1791954 w 2064653"/>
              <a:gd name="connsiteY4" fmla="*/ 2770734 h 5158899"/>
              <a:gd name="connsiteX5" fmla="*/ 1711349 w 2064653"/>
              <a:gd name="connsiteY5" fmla="*/ 2531177 h 5158899"/>
              <a:gd name="connsiteX6" fmla="*/ 1460025 w 2064653"/>
              <a:gd name="connsiteY6" fmla="*/ 3450791 h 5158899"/>
              <a:gd name="connsiteX7" fmla="*/ 1283356 w 2064653"/>
              <a:gd name="connsiteY7" fmla="*/ 5158899 h 5158899"/>
              <a:gd name="connsiteX8" fmla="*/ 761437 w 2064653"/>
              <a:gd name="connsiteY8" fmla="*/ 2514164 h 5158899"/>
              <a:gd name="connsiteX9" fmla="*/ 20197 w 2064653"/>
              <a:gd name="connsiteY9" fmla="*/ 0 h 5158899"/>
              <a:gd name="connsiteX0" fmla="*/ 22579 w 2067035"/>
              <a:gd name="connsiteY0" fmla="*/ 0 h 5158899"/>
              <a:gd name="connsiteX1" fmla="*/ 1565768 w 2067035"/>
              <a:gd name="connsiteY1" fmla="*/ 2053389 h 5158899"/>
              <a:gd name="connsiteX2" fmla="*/ 1498413 w 2067035"/>
              <a:gd name="connsiteY2" fmla="*/ 1815155 h 5158899"/>
              <a:gd name="connsiteX3" fmla="*/ 2067035 w 2067035"/>
              <a:gd name="connsiteY3" fmla="*/ 2115825 h 5158899"/>
              <a:gd name="connsiteX4" fmla="*/ 1794336 w 2067035"/>
              <a:gd name="connsiteY4" fmla="*/ 2770734 h 5158899"/>
              <a:gd name="connsiteX5" fmla="*/ 1713731 w 2067035"/>
              <a:gd name="connsiteY5" fmla="*/ 2531177 h 5158899"/>
              <a:gd name="connsiteX6" fmla="*/ 1462407 w 2067035"/>
              <a:gd name="connsiteY6" fmla="*/ 3450791 h 5158899"/>
              <a:gd name="connsiteX7" fmla="*/ 1285738 w 2067035"/>
              <a:gd name="connsiteY7" fmla="*/ 5158899 h 5158899"/>
              <a:gd name="connsiteX8" fmla="*/ 659879 w 2067035"/>
              <a:gd name="connsiteY8" fmla="*/ 2277561 h 5158899"/>
              <a:gd name="connsiteX9" fmla="*/ 22579 w 2067035"/>
              <a:gd name="connsiteY9" fmla="*/ 0 h 515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67035" h="5158899">
                <a:moveTo>
                  <a:pt x="22579" y="0"/>
                </a:moveTo>
                <a:cubicBezTo>
                  <a:pt x="702160" y="999237"/>
                  <a:pt x="1156193" y="1853364"/>
                  <a:pt x="1565768" y="2053389"/>
                </a:cubicBezTo>
                <a:lnTo>
                  <a:pt x="1498413" y="1815155"/>
                </a:lnTo>
                <a:lnTo>
                  <a:pt x="2067035" y="2115825"/>
                </a:lnTo>
                <a:lnTo>
                  <a:pt x="1794336" y="2770734"/>
                </a:lnTo>
                <a:lnTo>
                  <a:pt x="1713731" y="2531177"/>
                </a:lnTo>
                <a:cubicBezTo>
                  <a:pt x="1623551" y="2899011"/>
                  <a:pt x="1552587" y="3082957"/>
                  <a:pt x="1462407" y="3450791"/>
                </a:cubicBezTo>
                <a:cubicBezTo>
                  <a:pt x="1342241" y="4038267"/>
                  <a:pt x="1344628" y="4589530"/>
                  <a:pt x="1285738" y="5158899"/>
                </a:cubicBezTo>
                <a:cubicBezTo>
                  <a:pt x="1123019" y="5158106"/>
                  <a:pt x="690835" y="2607761"/>
                  <a:pt x="659879" y="2277561"/>
                </a:cubicBezTo>
                <a:cubicBezTo>
                  <a:pt x="628923" y="1947361"/>
                  <a:pt x="-140140" y="81757"/>
                  <a:pt x="22579" y="0"/>
                </a:cubicBezTo>
                <a:close/>
              </a:path>
            </a:pathLst>
          </a:custGeom>
          <a:gradFill flip="none" rotWithShape="1">
            <a:gsLst>
              <a:gs pos="38000">
                <a:schemeClr val="tx1">
                  <a:lumMod val="96000"/>
                </a:schemeClr>
              </a:gs>
              <a:gs pos="51000">
                <a:schemeClr val="tx1">
                  <a:lumMod val="65000"/>
                  <a:lumOff val="35000"/>
                </a:schemeClr>
              </a:gs>
              <a:gs pos="67000">
                <a:schemeClr val="bg1">
                  <a:lumMod val="65000"/>
                </a:schemeClr>
              </a:gs>
              <a:gs pos="79000">
                <a:schemeClr val="bg1"/>
              </a:gs>
            </a:gsLst>
            <a:lin ang="207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40000"/>
              </a:schemeClr>
            </a:glow>
            <a:softEdge rad="63211"/>
          </a:effectLst>
          <a:scene3d>
            <a:camera prst="orthographicFront"/>
            <a:lightRig rig="flood" dir="t"/>
          </a:scene3d>
          <a:sp3d contourW="171450">
            <a:extrusionClr>
              <a:schemeClr val="bg1"/>
            </a:extrusion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-25000" noProof="0">
              <a:ln>
                <a:noFill/>
              </a:ln>
              <a:gradFill flip="none" rotWithShape="1">
                <a:gsLst>
                  <a:gs pos="0">
                    <a:srgbClr val="00CC99">
                      <a:lumMod val="5000"/>
                      <a:lumOff val="95000"/>
                    </a:srgbClr>
                  </a:gs>
                  <a:gs pos="2000">
                    <a:srgbClr val="00CC99">
                      <a:lumMod val="45000"/>
                      <a:lumOff val="55000"/>
                    </a:srgbClr>
                  </a:gs>
                  <a:gs pos="64000">
                    <a:srgbClr val="00CC99">
                      <a:lumMod val="45000"/>
                      <a:lumOff val="55000"/>
                    </a:srgbClr>
                  </a:gs>
                  <a:gs pos="96000">
                    <a:srgbClr val="FF0000"/>
                  </a:gs>
                </a:gsLst>
                <a:lin ang="18900000" scaled="1"/>
                <a:tileRect/>
              </a:gradFill>
              <a:effectLst/>
              <a:uLnTx/>
              <a:uFillTx/>
              <a:latin typeface="Arial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03750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4">
            <a:extLst>
              <a:ext uri="{FF2B5EF4-FFF2-40B4-BE49-F238E27FC236}">
                <a16:creationId xmlns:a16="http://schemas.microsoft.com/office/drawing/2014/main" id="{985A3073-42B9-A448-A819-D27EA1F97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Energy Density</a:t>
            </a:r>
          </a:p>
        </p:txBody>
      </p:sp>
      <p:sp>
        <p:nvSpPr>
          <p:cNvPr id="20483" name="Slide Number Placeholder 14">
            <a:extLst>
              <a:ext uri="{FF2B5EF4-FFF2-40B4-BE49-F238E27FC236}">
                <a16:creationId xmlns:a16="http://schemas.microsoft.com/office/drawing/2014/main" id="{18D05781-6C67-6141-803C-21E15F50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B7087-363E-F24F-8D84-0A0B0635FF51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9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C119F196-29D3-5F49-C5E6-548F83135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980" y="1413331"/>
            <a:ext cx="2432092" cy="1326119"/>
          </a:xfrm>
          <a:prstGeom prst="rect">
            <a:avLst/>
          </a:prstGeom>
        </p:spPr>
      </p:pic>
      <p:sp>
        <p:nvSpPr>
          <p:cNvPr id="20" name="Text Box 5">
            <a:extLst>
              <a:ext uri="{FF2B5EF4-FFF2-40B4-BE49-F238E27FC236}">
                <a16:creationId xmlns:a16="http://schemas.microsoft.com/office/drawing/2014/main" id="{C4FA5963-59C6-680F-576D-D041AEA6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723194"/>
            <a:ext cx="3505200" cy="338554"/>
          </a:xfrm>
          <a:prstGeom prst="rect">
            <a:avLst/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Critical condition for QGP satisfied.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36A286-9C6E-B8C6-2627-804BA35214D1}"/>
              </a:ext>
            </a:extLst>
          </p:cNvPr>
          <p:cNvGrpSpPr/>
          <p:nvPr/>
        </p:nvGrpSpPr>
        <p:grpSpPr>
          <a:xfrm>
            <a:off x="107504" y="1052626"/>
            <a:ext cx="4608513" cy="5105400"/>
            <a:chOff x="2233649" y="228600"/>
            <a:chExt cx="6910351" cy="6629400"/>
          </a:xfrm>
        </p:grpSpPr>
        <p:pic>
          <p:nvPicPr>
            <p:cNvPr id="3" name="Picture 4" descr="https://www.researchgate.net/profile/Aditya_Mishra6/publication/265052090/figure/fig1/AS:305563247366155@1449863363347/The-Npart-dependence-of-the-product-of-the-Bjorken-energy-density-and-the-formation-time.png">
              <a:extLst>
                <a:ext uri="{FF2B5EF4-FFF2-40B4-BE49-F238E27FC236}">
                  <a16:creationId xmlns:a16="http://schemas.microsoft.com/office/drawing/2014/main" id="{2D7F386B-5B77-8F82-5A8D-2065C8B6D7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33"/>
            <a:stretch/>
          </p:blipFill>
          <p:spPr bwMode="auto">
            <a:xfrm>
              <a:off x="2233649" y="228600"/>
              <a:ext cx="6910351" cy="662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24">
              <a:extLst>
                <a:ext uri="{FF2B5EF4-FFF2-40B4-BE49-F238E27FC236}">
                  <a16:creationId xmlns:a16="http://schemas.microsoft.com/office/drawing/2014/main" id="{8D651452-C1F4-B95C-3BB9-A4BA68425F50}"/>
                </a:ext>
              </a:extLst>
            </p:cNvPr>
            <p:cNvSpPr/>
            <p:nvPr/>
          </p:nvSpPr>
          <p:spPr bwMode="auto">
            <a:xfrm>
              <a:off x="3352800" y="2057400"/>
              <a:ext cx="5334000" cy="457200"/>
            </a:xfrm>
            <a:prstGeom prst="rect">
              <a:avLst/>
            </a:prstGeom>
            <a:solidFill>
              <a:srgbClr val="F4F400">
                <a:alpha val="55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860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4">
            <a:extLst>
              <a:ext uri="{FF2B5EF4-FFF2-40B4-BE49-F238E27FC236}">
                <a16:creationId xmlns:a16="http://schemas.microsoft.com/office/drawing/2014/main" id="{985A3073-42B9-A448-A819-D27EA1F97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Chemical and Thermal Equilibrium?</a:t>
            </a:r>
          </a:p>
        </p:txBody>
      </p:sp>
      <p:sp>
        <p:nvSpPr>
          <p:cNvPr id="20483" name="Slide Number Placeholder 14">
            <a:extLst>
              <a:ext uri="{FF2B5EF4-FFF2-40B4-BE49-F238E27FC236}">
                <a16:creationId xmlns:a16="http://schemas.microsoft.com/office/drawing/2014/main" id="{18D05781-6C67-6141-803C-21E15F50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B7087-363E-F24F-8D84-0A0B0635FF51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5DB05E9F-7C43-0967-B392-9AA62853D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775" y="5497324"/>
            <a:ext cx="6796426" cy="584775"/>
          </a:xfrm>
          <a:prstGeom prst="rect">
            <a:avLst/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Particle ratios described very well by statistical model assuming thermal and chemical equilibrium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B5D948-0D3F-B4FD-F85E-1D50145DD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74" y="1298658"/>
            <a:ext cx="5431078" cy="3766076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9A884CF-F3E2-E1AE-A7D0-4FC361CCF137}"/>
              </a:ext>
            </a:extLst>
          </p:cNvPr>
          <p:cNvSpPr txBox="1"/>
          <p:nvPr/>
        </p:nvSpPr>
        <p:spPr>
          <a:xfrm>
            <a:off x="6529633" y="4901625"/>
            <a:ext cx="218205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 Light" panose="020F0302020204030204" charset="0"/>
              </a:rPr>
              <a:t>STAR, NPA 757 102 (2005)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E3184B-5ACA-98F0-CF26-A4D5FF5B2882}"/>
              </a:ext>
            </a:extLst>
          </p:cNvPr>
          <p:cNvSpPr txBox="1"/>
          <p:nvPr/>
        </p:nvSpPr>
        <p:spPr>
          <a:xfrm>
            <a:off x="762000" y="846998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Particle yields freeze</a:t>
            </a:r>
          </a:p>
        </p:txBody>
      </p:sp>
    </p:spTree>
    <p:extLst>
      <p:ext uri="{BB962C8B-B14F-4D97-AF65-F5344CB8AC3E}">
        <p14:creationId xmlns:p14="http://schemas.microsoft.com/office/powerpoint/2010/main" val="61287878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C58C29-3012-9587-33E2-6860246DDD16}"/>
              </a:ext>
            </a:extLst>
          </p:cNvPr>
          <p:cNvSpPr/>
          <p:nvPr/>
        </p:nvSpPr>
        <p:spPr>
          <a:xfrm>
            <a:off x="5816410" y="1078771"/>
            <a:ext cx="3284621" cy="3052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B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274829-C99D-4440-A2D0-40855A4EE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1"/>
          <a:stretch/>
        </p:blipFill>
        <p:spPr>
          <a:xfrm>
            <a:off x="57499" y="894887"/>
            <a:ext cx="5631269" cy="3025893"/>
          </a:xfrm>
          <a:prstGeom prst="rect">
            <a:avLst/>
          </a:prstGeom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241B94-5CAB-5D4E-A4FF-486BEBD53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9" y="36156"/>
            <a:ext cx="5950117" cy="739544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Brandon Grotesque Light" panose="020B0303020203060202" pitchFamily="34" charset="77"/>
              </a:rPr>
              <a:t>Chemical freeze-out temperature -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9C8A6-7361-CE40-A5AA-1CC31EBBB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254327"/>
            <a:ext cx="8527418" cy="17464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Production of (most) light-</a:t>
            </a:r>
            <a:r>
              <a:rPr lang="en-US" sz="1800" dirty="0" err="1">
                <a:latin typeface="Brandon Grotesque Light" panose="020B0303020203060202" pitchFamily="34" charset="77"/>
                <a:cs typeface="Gill Sans Light" panose="020B0302020104020203" pitchFamily="34" charset="-79"/>
              </a:rPr>
              <a:t>flavour</a:t>
            </a:r>
            <a:r>
              <a:rPr lang="en-US" sz="1800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 hadrons (and anti-nuclei) is described </a:t>
            </a:r>
            <a:r>
              <a:rPr lang="it-IT" sz="1800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(</a:t>
            </a:r>
            <a:r>
              <a:rPr lang="el-GR" sz="1800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χ</a:t>
            </a:r>
            <a:r>
              <a:rPr lang="en-US" sz="1800" baseline="30000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2</a:t>
            </a:r>
            <a:r>
              <a:rPr lang="en-US" sz="1800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/</a:t>
            </a:r>
            <a:r>
              <a:rPr lang="en-US" sz="1800" dirty="0" err="1">
                <a:latin typeface="Brandon Grotesque Light" panose="020B0303020203060202" pitchFamily="34" charset="77"/>
                <a:cs typeface="Gill Sans Light" panose="020B0302020104020203" pitchFamily="34" charset="-79"/>
              </a:rPr>
              <a:t>ndf</a:t>
            </a:r>
            <a:r>
              <a:rPr lang="en-US" sz="1800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 ~ 2) by thermal models with a </a:t>
            </a:r>
            <a:r>
              <a:rPr lang="en-US" sz="1800" b="1" dirty="0">
                <a:solidFill>
                  <a:srgbClr val="0065BF"/>
                </a:solidFill>
                <a:latin typeface="Brandon Grotesque Light" panose="020B0303020203060202" pitchFamily="34" charset="77"/>
                <a:cs typeface="Gill Sans Light" panose="020B0302020104020203" pitchFamily="34" charset="-79"/>
              </a:rPr>
              <a:t>single chemical freeze-out temperature</a:t>
            </a:r>
            <a:r>
              <a:rPr lang="en-US" sz="1800" b="1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, </a:t>
            </a:r>
            <a:r>
              <a:rPr lang="en-US" sz="1800" b="1" dirty="0">
                <a:solidFill>
                  <a:srgbClr val="0065BF"/>
                </a:solidFill>
                <a:latin typeface="Brandon Grotesque Bold" panose="020B0503020203060202" pitchFamily="34" charset="77"/>
                <a:cs typeface="Times New Roman" panose="02020603050405020304" pitchFamily="18" charset="0"/>
              </a:rPr>
              <a:t>T</a:t>
            </a:r>
            <a:r>
              <a:rPr lang="en-US" sz="1800" b="1" baseline="-25000" dirty="0">
                <a:solidFill>
                  <a:srgbClr val="0065BF"/>
                </a:solidFill>
                <a:latin typeface="Brandon Grotesque Bold" panose="020B0503020203060202" pitchFamily="34" charset="77"/>
                <a:cs typeface="Times New Roman" panose="02020603050405020304" pitchFamily="18" charset="0"/>
              </a:rPr>
              <a:t>ch</a:t>
            </a:r>
            <a:r>
              <a:rPr lang="en-US" sz="1800" b="1" dirty="0">
                <a:solidFill>
                  <a:srgbClr val="0065BF"/>
                </a:solidFill>
                <a:latin typeface="Brandon Grotesque Bold" panose="020B0503020203060202" pitchFamily="34" charset="77"/>
                <a:cs typeface="Times New Roman" panose="02020603050405020304" pitchFamily="18" charset="0"/>
              </a:rPr>
              <a:t> ≈ 156 MeV </a:t>
            </a:r>
          </a:p>
          <a:p>
            <a:pPr marL="0" indent="0">
              <a:buNone/>
            </a:pPr>
            <a:r>
              <a:rPr lang="en-US" sz="1800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→ </a:t>
            </a:r>
            <a:r>
              <a:rPr lang="it-IT" sz="1800" dirty="0" err="1">
                <a:latin typeface="Brandon Grotesque Light" panose="020B0303020203060202" pitchFamily="34" charset="77"/>
                <a:cs typeface="Gill Sans Light" panose="020B0302020104020203" pitchFamily="34" charset="-79"/>
              </a:rPr>
              <a:t>Approaches</a:t>
            </a:r>
            <a:r>
              <a:rPr lang="it-IT" sz="1800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 the </a:t>
            </a:r>
            <a:r>
              <a:rPr lang="it-IT" sz="1800" dirty="0" err="1">
                <a:latin typeface="Brandon Grotesque Light" panose="020B0303020203060202" pitchFamily="34" charset="77"/>
                <a:cs typeface="Gill Sans Light" panose="020B0302020104020203" pitchFamily="34" charset="-79"/>
              </a:rPr>
              <a:t>critical</a:t>
            </a:r>
            <a:r>
              <a:rPr lang="it-IT" sz="1800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 temperature </a:t>
            </a:r>
            <a:r>
              <a:rPr lang="it-IT" sz="1800" dirty="0" err="1">
                <a:latin typeface="Brandon Grotesque Light" panose="020B0303020203060202" pitchFamily="34" charset="77"/>
                <a:cs typeface="Gill Sans Light" panose="020B0302020104020203" pitchFamily="34" charset="-79"/>
              </a:rPr>
              <a:t>roof</a:t>
            </a:r>
            <a:r>
              <a:rPr lang="it-IT" sz="1800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 from lattice QCD:</a:t>
            </a:r>
            <a:r>
              <a:rPr lang="en-US" sz="1800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 </a:t>
            </a:r>
            <a:r>
              <a:rPr lang="it-IT" sz="1800" dirty="0" err="1">
                <a:solidFill>
                  <a:srgbClr val="0065BF"/>
                </a:solidFill>
                <a:latin typeface="Brandon Grotesque Light" panose="020B0303020203060202" pitchFamily="34" charset="77"/>
                <a:cs typeface="Gill Sans Light" panose="020B0302020104020203" pitchFamily="34" charset="-79"/>
              </a:rPr>
              <a:t>limiting</a:t>
            </a:r>
            <a:r>
              <a:rPr lang="it-IT" sz="1800" dirty="0">
                <a:solidFill>
                  <a:srgbClr val="0065BF"/>
                </a:solidFill>
                <a:latin typeface="Brandon Grotesque Light" panose="020B0303020203060202" pitchFamily="34" charset="77"/>
                <a:cs typeface="Gill Sans Light" panose="020B0302020104020203" pitchFamily="34" charset="-79"/>
              </a:rPr>
              <a:t> temperature </a:t>
            </a:r>
            <a:r>
              <a:rPr lang="it-IT" sz="1800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for </a:t>
            </a:r>
            <a:r>
              <a:rPr lang="it-IT" sz="1800" dirty="0" err="1">
                <a:latin typeface="Brandon Grotesque Light" panose="020B0303020203060202" pitchFamily="34" charset="77"/>
                <a:cs typeface="Gill Sans Light" panose="020B0302020104020203" pitchFamily="34" charset="-79"/>
              </a:rPr>
              <a:t>hadrons</a:t>
            </a:r>
            <a:r>
              <a:rPr lang="it-IT" sz="1800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!</a:t>
            </a:r>
          </a:p>
          <a:p>
            <a:pPr marL="0" indent="0">
              <a:buNone/>
            </a:pPr>
            <a:r>
              <a:rPr lang="en-US" sz="1800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→ the success of the model in fitting yields over 10 orders of magnitude supports the picture of a system </a:t>
            </a:r>
            <a:r>
              <a:rPr lang="en-US" sz="1800" b="1" dirty="0">
                <a:latin typeface="Brandon Grotesque Light" panose="020B0303020203060202" pitchFamily="34" charset="77"/>
                <a:cs typeface="Gill Sans Light" panose="020B0302020104020203" pitchFamily="34" charset="-79"/>
              </a:rPr>
              <a:t>in </a:t>
            </a:r>
            <a:r>
              <a:rPr lang="en-US" sz="1800" b="1" dirty="0">
                <a:solidFill>
                  <a:srgbClr val="0065BF"/>
                </a:solidFill>
                <a:latin typeface="Brandon Grotesque Light" panose="020B0303020203060202" pitchFamily="34" charset="77"/>
                <a:cs typeface="Gill Sans Light" panose="020B0302020104020203" pitchFamily="34" charset="-79"/>
              </a:rPr>
              <a:t>local thermodynamical equilibrium</a:t>
            </a:r>
            <a:endParaRPr lang="it-IT" sz="1800" b="1" dirty="0">
              <a:solidFill>
                <a:srgbClr val="0065BF"/>
              </a:solidFill>
              <a:latin typeface="Brandon Grotesque Light" panose="020B0303020203060202" pitchFamily="34" charset="77"/>
              <a:cs typeface="Gill Sans Light" panose="020B0302020104020203" pitchFamily="34" charset="-79"/>
            </a:endParaRPr>
          </a:p>
          <a:p>
            <a:pPr marL="0" indent="0">
              <a:buNone/>
            </a:pPr>
            <a:endParaRPr lang="en-US" sz="1500" dirty="0">
              <a:latin typeface="Brandon Grotesque Light" panose="020B0303020203060202" pitchFamily="34" charset="77"/>
              <a:cs typeface="Gill Sans Light" panose="020B0302020104020203" pitchFamily="34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2C8A7-5896-1748-BB9B-A1C4D6D74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16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0C44230-11A9-A533-C2B6-B67A14E48E95}"/>
              </a:ext>
            </a:extLst>
          </p:cNvPr>
          <p:cNvSpPr/>
          <p:nvPr/>
        </p:nvSpPr>
        <p:spPr>
          <a:xfrm>
            <a:off x="2036642" y="3154298"/>
            <a:ext cx="538089" cy="697424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4A255C7-442B-017D-1136-C674A40D7F1B}"/>
              </a:ext>
            </a:extLst>
          </p:cNvPr>
          <p:cNvSpPr/>
          <p:nvPr/>
        </p:nvSpPr>
        <p:spPr>
          <a:xfrm>
            <a:off x="6404675" y="1705783"/>
            <a:ext cx="825285" cy="3487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B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Fig. 5">
            <a:extLst>
              <a:ext uri="{FF2B5EF4-FFF2-40B4-BE49-F238E27FC236}">
                <a16:creationId xmlns:a16="http://schemas.microsoft.com/office/drawing/2014/main" id="{43BF7C5F-81B6-4ABE-B128-A0C4A432E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91" y="956002"/>
            <a:ext cx="3195657" cy="306352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1091EC-5AC0-AB88-3DB0-AF3C476B851C}"/>
              </a:ext>
            </a:extLst>
          </p:cNvPr>
          <p:cNvSpPr txBox="1"/>
          <p:nvPr/>
        </p:nvSpPr>
        <p:spPr>
          <a:xfrm>
            <a:off x="6033366" y="540954"/>
            <a:ext cx="302738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6699"/>
                </a:solidFill>
                <a:latin typeface="Brandon Grotesque Light" panose="020B0303020203060202" pitchFamily="34" charset="77"/>
                <a:hlinkClick r:id="rId4"/>
              </a:rPr>
              <a:t>Nature</a:t>
            </a:r>
            <a:r>
              <a:rPr lang="en-US" sz="900" dirty="0">
                <a:solidFill>
                  <a:srgbClr val="222222"/>
                </a:solidFill>
                <a:latin typeface="Brandon Grotesque Light" panose="020B0303020203060202" pitchFamily="34" charset="77"/>
              </a:rPr>
              <a:t> volume 561, pages 321–330 (2018)</a:t>
            </a:r>
            <a:endParaRPr lang="en-BR" sz="900" dirty="0">
              <a:solidFill>
                <a:prstClr val="black"/>
              </a:solidFill>
              <a:latin typeface="Brandon Grotesque Light" panose="020B030302020306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6778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>
            <a:extLst>
              <a:ext uri="{FF2B5EF4-FFF2-40B4-BE49-F238E27FC236}">
                <a16:creationId xmlns:a16="http://schemas.microsoft.com/office/drawing/2014/main" id="{026F098F-4583-B240-8F89-2197EC56A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Aihong Tang  ASP, Morocco, July 2024</a:t>
            </a:r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3" name="Slide Number Placeholder 14">
            <a:extLst>
              <a:ext uri="{FF2B5EF4-FFF2-40B4-BE49-F238E27FC236}">
                <a16:creationId xmlns:a16="http://schemas.microsoft.com/office/drawing/2014/main" id="{18D05781-6C67-6141-803C-21E15F50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B7087-363E-F24F-8D84-0A0B0635FF51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5" name="Picture 14" descr="A close-up of water splashing&#10;&#10;Description automatically generated">
            <a:extLst>
              <a:ext uri="{FF2B5EF4-FFF2-40B4-BE49-F238E27FC236}">
                <a16:creationId xmlns:a16="http://schemas.microsoft.com/office/drawing/2014/main" id="{02F4B83F-6719-93AA-1BAB-A145C1E22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4" y="0"/>
            <a:ext cx="9152313" cy="6851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7C365E-1F28-711A-7A5A-6846BF4C8861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381000"/>
            <a:ext cx="3505200" cy="66501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FF">
                      <a:alpha val="81629"/>
                    </a:srgbClr>
                  </a:glow>
                </a:effectLst>
                <a:uLnTx/>
                <a:uFillTx/>
                <a:latin typeface="Calibri Light" panose="020F0302020204030204"/>
                <a:ea typeface="ＭＳ Ｐゴシック" charset="0"/>
                <a:cs typeface="ＭＳ Ｐゴシック" charset="0"/>
              </a:rPr>
              <a:t>It’s perfect liquid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3D2C40-1CB4-004D-896D-85715E9AEFCE}"/>
              </a:ext>
            </a:extLst>
          </p:cNvPr>
          <p:cNvSpPr txBox="1"/>
          <p:nvPr/>
        </p:nvSpPr>
        <p:spPr>
          <a:xfrm>
            <a:off x="381000" y="1235886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Lowest viscosity possible 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9BF1CD-9852-D791-EC52-A3679E5F6BF0}"/>
              </a:ext>
            </a:extLst>
          </p:cNvPr>
          <p:cNvSpPr txBox="1"/>
          <p:nvPr/>
        </p:nvSpPr>
        <p:spPr>
          <a:xfrm>
            <a:off x="6518564" y="6392334"/>
            <a:ext cx="2582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Image credit 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SmileTemplates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16010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632" y="76552"/>
            <a:ext cx="8228736" cy="549216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pitchFamily="34" charset="-128"/>
              </a:rPr>
              <a:t>Azimuthal distributions at RHIC</a:t>
            </a:r>
          </a:p>
        </p:txBody>
      </p:sp>
      <p:sp>
        <p:nvSpPr>
          <p:cNvPr id="5939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2694" rtl="0" eaLnBrk="1" latinLnBrk="0" hangingPunct="1"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47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694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042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390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739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086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432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783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0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4D9F00-DD90-4746-99F2-27C32831B151}" type="slidenum">
              <a:rPr kumimoji="0" lang="ru-RU" sz="154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0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396" name="Group 28"/>
          <p:cNvGrpSpPr>
            <a:grpSpLocks/>
          </p:cNvGrpSpPr>
          <p:nvPr/>
        </p:nvGrpSpPr>
        <p:grpSpPr bwMode="auto">
          <a:xfrm>
            <a:off x="3200544" y="1371816"/>
            <a:ext cx="5714400" cy="3676264"/>
            <a:chOff x="2016" y="864"/>
            <a:chExt cx="3600" cy="2316"/>
          </a:xfrm>
        </p:grpSpPr>
        <p:pic>
          <p:nvPicPr>
            <p:cNvPr id="59423" name="Picture 7" descr="STARhighPTv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864"/>
              <a:ext cx="3600" cy="2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24" name="Rectangle 27"/>
            <p:cNvSpPr>
              <a:spLocks noChangeArrowheads="1"/>
            </p:cNvSpPr>
            <p:nvPr/>
          </p:nvSpPr>
          <p:spPr bwMode="auto">
            <a:xfrm>
              <a:off x="3600" y="960"/>
              <a:ext cx="720" cy="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59397" name="Text Box 8"/>
          <p:cNvSpPr txBox="1">
            <a:spLocks noChangeArrowheads="1"/>
          </p:cNvSpPr>
          <p:nvPr/>
        </p:nvSpPr>
        <p:spPr bwMode="auto">
          <a:xfrm>
            <a:off x="6241191" y="4052370"/>
            <a:ext cx="26400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STAR, PRL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032301 (2003)</a:t>
            </a:r>
          </a:p>
        </p:txBody>
      </p:sp>
      <p:pic>
        <p:nvPicPr>
          <p:cNvPr id="93194" name="Picture 10" descr="screenshot_06252k_front_r1177002_t25_ev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3044" r="13312" b="3044"/>
          <a:stretch>
            <a:fillRect/>
          </a:stretch>
        </p:blipFill>
        <p:spPr bwMode="auto">
          <a:xfrm>
            <a:off x="152864" y="1067048"/>
            <a:ext cx="2666720" cy="26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6" name="AutoShape 12"/>
          <p:cNvSpPr>
            <a:spLocks noChangeArrowheads="1"/>
          </p:cNvSpPr>
          <p:nvPr/>
        </p:nvSpPr>
        <p:spPr bwMode="auto">
          <a:xfrm>
            <a:off x="76672" y="4876648"/>
            <a:ext cx="4342944" cy="1752416"/>
          </a:xfrm>
          <a:prstGeom prst="roundRect">
            <a:avLst>
              <a:gd name="adj" fmla="val 16667"/>
            </a:avLst>
          </a:prstGeom>
          <a:solidFill>
            <a:srgbClr val="A4C973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3202" name="Line 18"/>
          <p:cNvSpPr>
            <a:spLocks noChangeShapeType="1"/>
          </p:cNvSpPr>
          <p:nvPr/>
        </p:nvSpPr>
        <p:spPr bwMode="auto">
          <a:xfrm>
            <a:off x="381441" y="6140166"/>
            <a:ext cx="3809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3204" name="Line 20"/>
          <p:cNvSpPr>
            <a:spLocks noChangeShapeType="1"/>
          </p:cNvSpPr>
          <p:nvPr/>
        </p:nvSpPr>
        <p:spPr bwMode="auto">
          <a:xfrm flipV="1">
            <a:off x="2133856" y="6129054"/>
            <a:ext cx="0" cy="27143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3198" name="Line 14"/>
          <p:cNvSpPr>
            <a:spLocks noChangeShapeType="1"/>
          </p:cNvSpPr>
          <p:nvPr/>
        </p:nvSpPr>
        <p:spPr bwMode="auto">
          <a:xfrm>
            <a:off x="381440" y="6019528"/>
            <a:ext cx="27429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3209" name="Line 25"/>
          <p:cNvSpPr>
            <a:spLocks noChangeShapeType="1"/>
          </p:cNvSpPr>
          <p:nvPr/>
        </p:nvSpPr>
        <p:spPr bwMode="auto">
          <a:xfrm>
            <a:off x="2133856" y="5714953"/>
            <a:ext cx="0" cy="27143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3210" name="Text Box 26"/>
          <p:cNvSpPr txBox="1">
            <a:spLocks noChangeArrowheads="1"/>
          </p:cNvSpPr>
          <p:nvPr/>
        </p:nvSpPr>
        <p:spPr bwMode="auto">
          <a:xfrm>
            <a:off x="5621203" y="2133737"/>
            <a:ext cx="9717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≈ 4 fm</a:t>
            </a:r>
          </a:p>
        </p:txBody>
      </p:sp>
      <p:sp>
        <p:nvSpPr>
          <p:cNvPr id="93214" name="Oval 30"/>
          <p:cNvSpPr>
            <a:spLocks noChangeAspect="1" noChangeArrowheads="1"/>
          </p:cNvSpPr>
          <p:nvPr/>
        </p:nvSpPr>
        <p:spPr bwMode="auto">
          <a:xfrm>
            <a:off x="5486305" y="5332407"/>
            <a:ext cx="1371456" cy="129685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3215" name="Oval 31"/>
          <p:cNvSpPr>
            <a:spLocks noChangeAspect="1" noChangeArrowheads="1"/>
          </p:cNvSpPr>
          <p:nvPr/>
        </p:nvSpPr>
        <p:spPr bwMode="auto">
          <a:xfrm>
            <a:off x="5181536" y="5332407"/>
            <a:ext cx="1371456" cy="1296851"/>
          </a:xfrm>
          <a:prstGeom prst="ellipse">
            <a:avLst/>
          </a:prstGeom>
          <a:solidFill>
            <a:srgbClr val="0000FF">
              <a:alpha val="5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585148" y="5660791"/>
            <a:ext cx="1308452" cy="685728"/>
            <a:chOff x="1628" y="3312"/>
            <a:chExt cx="825" cy="432"/>
          </a:xfrm>
        </p:grpSpPr>
        <p:sp>
          <p:nvSpPr>
            <p:cNvPr id="59421" name="Oval 13"/>
            <p:cNvSpPr>
              <a:spLocks noChangeArrowheads="1"/>
            </p:cNvSpPr>
            <p:nvPr/>
          </p:nvSpPr>
          <p:spPr bwMode="auto">
            <a:xfrm>
              <a:off x="2003" y="3312"/>
              <a:ext cx="450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9422" name="AutoShape 15"/>
            <p:cNvSpPr>
              <a:spLocks noChangeArrowheads="1"/>
            </p:cNvSpPr>
            <p:nvPr/>
          </p:nvSpPr>
          <p:spPr bwMode="auto">
            <a:xfrm flipH="1">
              <a:off x="1628" y="3492"/>
              <a:ext cx="375" cy="86"/>
            </a:xfrm>
            <a:prstGeom prst="rightArrow">
              <a:avLst>
                <a:gd name="adj1" fmla="val 50000"/>
                <a:gd name="adj2" fmla="val 109012"/>
              </a:avLst>
            </a:prstGeom>
            <a:solidFill>
              <a:srgbClr val="FD3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582182" y="5790952"/>
            <a:ext cx="1287938" cy="685728"/>
            <a:chOff x="366" y="3600"/>
            <a:chExt cx="812" cy="432"/>
          </a:xfrm>
        </p:grpSpPr>
        <p:sp>
          <p:nvSpPr>
            <p:cNvPr id="59419" name="Oval 17"/>
            <p:cNvSpPr>
              <a:spLocks noChangeArrowheads="1"/>
            </p:cNvSpPr>
            <p:nvPr/>
          </p:nvSpPr>
          <p:spPr bwMode="auto">
            <a:xfrm>
              <a:off x="366" y="3600"/>
              <a:ext cx="450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9420" name="AutoShape 19"/>
            <p:cNvSpPr>
              <a:spLocks noChangeArrowheads="1"/>
            </p:cNvSpPr>
            <p:nvPr/>
          </p:nvSpPr>
          <p:spPr bwMode="auto">
            <a:xfrm>
              <a:off x="803" y="3776"/>
              <a:ext cx="375" cy="85"/>
            </a:xfrm>
            <a:prstGeom prst="rightArrow">
              <a:avLst>
                <a:gd name="adj1" fmla="val 50000"/>
                <a:gd name="adj2" fmla="val 110294"/>
              </a:avLst>
            </a:prstGeom>
            <a:solidFill>
              <a:srgbClr val="FD3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30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93219" name="Freeform 35"/>
          <p:cNvSpPr>
            <a:spLocks/>
          </p:cNvSpPr>
          <p:nvPr/>
        </p:nvSpPr>
        <p:spPr bwMode="auto">
          <a:xfrm>
            <a:off x="3962464" y="2057545"/>
            <a:ext cx="4952480" cy="1676224"/>
          </a:xfrm>
          <a:custGeom>
            <a:avLst/>
            <a:gdLst>
              <a:gd name="T0" fmla="*/ 0 w 3120"/>
              <a:gd name="T1" fmla="*/ 2147483647 h 1408"/>
              <a:gd name="T2" fmla="*/ 2147483647 w 3120"/>
              <a:gd name="T3" fmla="*/ 2147483647 h 1408"/>
              <a:gd name="T4" fmla="*/ 2147483647 w 3120"/>
              <a:gd name="T5" fmla="*/ 2147483647 h 1408"/>
              <a:gd name="T6" fmla="*/ 2147483647 w 3120"/>
              <a:gd name="T7" fmla="*/ 2147483647 h 1408"/>
              <a:gd name="T8" fmla="*/ 2147483647 w 3120"/>
              <a:gd name="T9" fmla="*/ 2147483647 h 1408"/>
              <a:gd name="T10" fmla="*/ 2147483647 w 3120"/>
              <a:gd name="T11" fmla="*/ 2147483647 h 1408"/>
              <a:gd name="T12" fmla="*/ 2147483647 w 3120"/>
              <a:gd name="T13" fmla="*/ 2147483647 h 1408"/>
              <a:gd name="T14" fmla="*/ 2147483647 w 3120"/>
              <a:gd name="T15" fmla="*/ 2147483647 h 1408"/>
              <a:gd name="T16" fmla="*/ 2147483647 w 3120"/>
              <a:gd name="T17" fmla="*/ 2147483647 h 1408"/>
              <a:gd name="T18" fmla="*/ 2147483647 w 3120"/>
              <a:gd name="T19" fmla="*/ 2147483647 h 1408"/>
              <a:gd name="T20" fmla="*/ 2147483647 w 3120"/>
              <a:gd name="T21" fmla="*/ 2147483647 h 1408"/>
              <a:gd name="T22" fmla="*/ 2147483647 w 3120"/>
              <a:gd name="T23" fmla="*/ 2147483647 h 1408"/>
              <a:gd name="T24" fmla="*/ 2147483647 w 3120"/>
              <a:gd name="T25" fmla="*/ 2147483647 h 1408"/>
              <a:gd name="T26" fmla="*/ 2147483647 w 3120"/>
              <a:gd name="T27" fmla="*/ 2147483647 h 1408"/>
              <a:gd name="T28" fmla="*/ 2147483647 w 3120"/>
              <a:gd name="T29" fmla="*/ 2147483647 h 1408"/>
              <a:gd name="T30" fmla="*/ 2147483647 w 3120"/>
              <a:gd name="T31" fmla="*/ 2147483647 h 1408"/>
              <a:gd name="T32" fmla="*/ 2147483647 w 3120"/>
              <a:gd name="T33" fmla="*/ 2147483647 h 1408"/>
              <a:gd name="T34" fmla="*/ 2147483647 w 3120"/>
              <a:gd name="T35" fmla="*/ 2147483647 h 1408"/>
              <a:gd name="T36" fmla="*/ 2147483647 w 3120"/>
              <a:gd name="T37" fmla="*/ 2147483647 h 1408"/>
              <a:gd name="T38" fmla="*/ 2147483647 w 3120"/>
              <a:gd name="T39" fmla="*/ 2147483647 h 1408"/>
              <a:gd name="T40" fmla="*/ 2147483647 w 3120"/>
              <a:gd name="T41" fmla="*/ 2147483647 h 1408"/>
              <a:gd name="T42" fmla="*/ 2147483647 w 3120"/>
              <a:gd name="T43" fmla="*/ 2147483647 h 1408"/>
              <a:gd name="T44" fmla="*/ 2147483647 w 3120"/>
              <a:gd name="T45" fmla="*/ 2147483647 h 1408"/>
              <a:gd name="T46" fmla="*/ 2147483647 w 3120"/>
              <a:gd name="T47" fmla="*/ 2147483647 h 1408"/>
              <a:gd name="T48" fmla="*/ 2147483647 w 3120"/>
              <a:gd name="T49" fmla="*/ 2147483647 h 1408"/>
              <a:gd name="T50" fmla="*/ 2147483647 w 3120"/>
              <a:gd name="T51" fmla="*/ 2147483647 h 1408"/>
              <a:gd name="T52" fmla="*/ 2147483647 w 3120"/>
              <a:gd name="T53" fmla="*/ 2147483647 h 1408"/>
              <a:gd name="T54" fmla="*/ 2147483647 w 3120"/>
              <a:gd name="T55" fmla="*/ 2147483647 h 1408"/>
              <a:gd name="T56" fmla="*/ 2147483647 w 3120"/>
              <a:gd name="T57" fmla="*/ 2147483647 h 1408"/>
              <a:gd name="T58" fmla="*/ 2147483647 w 3120"/>
              <a:gd name="T59" fmla="*/ 2147483647 h 140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120"/>
              <a:gd name="T91" fmla="*/ 0 h 1408"/>
              <a:gd name="T92" fmla="*/ 3120 w 3120"/>
              <a:gd name="T93" fmla="*/ 1408 h 140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120" h="1408">
                <a:moveTo>
                  <a:pt x="0" y="16"/>
                </a:moveTo>
                <a:cubicBezTo>
                  <a:pt x="68" y="24"/>
                  <a:pt x="136" y="32"/>
                  <a:pt x="192" y="64"/>
                </a:cubicBezTo>
                <a:cubicBezTo>
                  <a:pt x="248" y="96"/>
                  <a:pt x="296" y="168"/>
                  <a:pt x="336" y="208"/>
                </a:cubicBezTo>
                <a:cubicBezTo>
                  <a:pt x="376" y="248"/>
                  <a:pt x="408" y="280"/>
                  <a:pt x="432" y="304"/>
                </a:cubicBezTo>
                <a:cubicBezTo>
                  <a:pt x="456" y="328"/>
                  <a:pt x="456" y="320"/>
                  <a:pt x="480" y="352"/>
                </a:cubicBezTo>
                <a:cubicBezTo>
                  <a:pt x="504" y="384"/>
                  <a:pt x="552" y="456"/>
                  <a:pt x="576" y="496"/>
                </a:cubicBezTo>
                <a:cubicBezTo>
                  <a:pt x="600" y="536"/>
                  <a:pt x="600" y="568"/>
                  <a:pt x="624" y="592"/>
                </a:cubicBezTo>
                <a:cubicBezTo>
                  <a:pt x="648" y="616"/>
                  <a:pt x="696" y="616"/>
                  <a:pt x="720" y="640"/>
                </a:cubicBezTo>
                <a:cubicBezTo>
                  <a:pt x="744" y="664"/>
                  <a:pt x="752" y="712"/>
                  <a:pt x="768" y="736"/>
                </a:cubicBezTo>
                <a:cubicBezTo>
                  <a:pt x="784" y="760"/>
                  <a:pt x="792" y="752"/>
                  <a:pt x="816" y="784"/>
                </a:cubicBezTo>
                <a:cubicBezTo>
                  <a:pt x="840" y="816"/>
                  <a:pt x="888" y="888"/>
                  <a:pt x="912" y="928"/>
                </a:cubicBezTo>
                <a:cubicBezTo>
                  <a:pt x="936" y="968"/>
                  <a:pt x="928" y="984"/>
                  <a:pt x="960" y="1024"/>
                </a:cubicBezTo>
                <a:cubicBezTo>
                  <a:pt x="992" y="1064"/>
                  <a:pt x="1072" y="1136"/>
                  <a:pt x="1104" y="1168"/>
                </a:cubicBezTo>
                <a:cubicBezTo>
                  <a:pt x="1136" y="1200"/>
                  <a:pt x="1104" y="1184"/>
                  <a:pt x="1152" y="1216"/>
                </a:cubicBezTo>
                <a:cubicBezTo>
                  <a:pt x="1200" y="1248"/>
                  <a:pt x="1328" y="1328"/>
                  <a:pt x="1392" y="1360"/>
                </a:cubicBezTo>
                <a:cubicBezTo>
                  <a:pt x="1456" y="1392"/>
                  <a:pt x="1488" y="1408"/>
                  <a:pt x="1536" y="1408"/>
                </a:cubicBezTo>
                <a:cubicBezTo>
                  <a:pt x="1584" y="1408"/>
                  <a:pt x="1640" y="1376"/>
                  <a:pt x="1680" y="1360"/>
                </a:cubicBezTo>
                <a:cubicBezTo>
                  <a:pt x="1720" y="1344"/>
                  <a:pt x="1736" y="1336"/>
                  <a:pt x="1776" y="1312"/>
                </a:cubicBezTo>
                <a:cubicBezTo>
                  <a:pt x="1816" y="1288"/>
                  <a:pt x="1872" y="1264"/>
                  <a:pt x="1920" y="1216"/>
                </a:cubicBezTo>
                <a:cubicBezTo>
                  <a:pt x="1968" y="1168"/>
                  <a:pt x="2024" y="1072"/>
                  <a:pt x="2064" y="1024"/>
                </a:cubicBezTo>
                <a:cubicBezTo>
                  <a:pt x="2104" y="976"/>
                  <a:pt x="2128" y="968"/>
                  <a:pt x="2160" y="928"/>
                </a:cubicBezTo>
                <a:cubicBezTo>
                  <a:pt x="2192" y="888"/>
                  <a:pt x="2224" y="824"/>
                  <a:pt x="2256" y="784"/>
                </a:cubicBezTo>
                <a:cubicBezTo>
                  <a:pt x="2288" y="744"/>
                  <a:pt x="2320" y="728"/>
                  <a:pt x="2352" y="688"/>
                </a:cubicBezTo>
                <a:cubicBezTo>
                  <a:pt x="2384" y="648"/>
                  <a:pt x="2408" y="600"/>
                  <a:pt x="2448" y="544"/>
                </a:cubicBezTo>
                <a:cubicBezTo>
                  <a:pt x="2488" y="488"/>
                  <a:pt x="2552" y="400"/>
                  <a:pt x="2592" y="352"/>
                </a:cubicBezTo>
                <a:cubicBezTo>
                  <a:pt x="2632" y="304"/>
                  <a:pt x="2656" y="288"/>
                  <a:pt x="2688" y="256"/>
                </a:cubicBezTo>
                <a:cubicBezTo>
                  <a:pt x="2720" y="224"/>
                  <a:pt x="2760" y="184"/>
                  <a:pt x="2784" y="160"/>
                </a:cubicBezTo>
                <a:cubicBezTo>
                  <a:pt x="2808" y="136"/>
                  <a:pt x="2800" y="136"/>
                  <a:pt x="2832" y="112"/>
                </a:cubicBezTo>
                <a:cubicBezTo>
                  <a:pt x="2864" y="88"/>
                  <a:pt x="2928" y="32"/>
                  <a:pt x="2976" y="16"/>
                </a:cubicBezTo>
                <a:cubicBezTo>
                  <a:pt x="3024" y="0"/>
                  <a:pt x="3072" y="8"/>
                  <a:pt x="3120" y="16"/>
                </a:cubicBezTo>
              </a:path>
            </a:pathLst>
          </a:custGeom>
          <a:noFill/>
          <a:ln w="57150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3220" name="Freeform 36"/>
          <p:cNvSpPr>
            <a:spLocks/>
          </p:cNvSpPr>
          <p:nvPr/>
        </p:nvSpPr>
        <p:spPr bwMode="auto">
          <a:xfrm>
            <a:off x="3962464" y="2438505"/>
            <a:ext cx="4952480" cy="914304"/>
          </a:xfrm>
          <a:custGeom>
            <a:avLst/>
            <a:gdLst>
              <a:gd name="T0" fmla="*/ 0 w 3120"/>
              <a:gd name="T1" fmla="*/ 2147483647 h 1408"/>
              <a:gd name="T2" fmla="*/ 2147483647 w 3120"/>
              <a:gd name="T3" fmla="*/ 2147483647 h 1408"/>
              <a:gd name="T4" fmla="*/ 2147483647 w 3120"/>
              <a:gd name="T5" fmla="*/ 2147483647 h 1408"/>
              <a:gd name="T6" fmla="*/ 2147483647 w 3120"/>
              <a:gd name="T7" fmla="*/ 2147483647 h 1408"/>
              <a:gd name="T8" fmla="*/ 2147483647 w 3120"/>
              <a:gd name="T9" fmla="*/ 2147483647 h 1408"/>
              <a:gd name="T10" fmla="*/ 2147483647 w 3120"/>
              <a:gd name="T11" fmla="*/ 2147483647 h 1408"/>
              <a:gd name="T12" fmla="*/ 2147483647 w 3120"/>
              <a:gd name="T13" fmla="*/ 2147483647 h 1408"/>
              <a:gd name="T14" fmla="*/ 2147483647 w 3120"/>
              <a:gd name="T15" fmla="*/ 2147483647 h 1408"/>
              <a:gd name="T16" fmla="*/ 2147483647 w 3120"/>
              <a:gd name="T17" fmla="*/ 2147483647 h 1408"/>
              <a:gd name="T18" fmla="*/ 2147483647 w 3120"/>
              <a:gd name="T19" fmla="*/ 2147483647 h 1408"/>
              <a:gd name="T20" fmla="*/ 2147483647 w 3120"/>
              <a:gd name="T21" fmla="*/ 2147483647 h 1408"/>
              <a:gd name="T22" fmla="*/ 2147483647 w 3120"/>
              <a:gd name="T23" fmla="*/ 2147483647 h 1408"/>
              <a:gd name="T24" fmla="*/ 2147483647 w 3120"/>
              <a:gd name="T25" fmla="*/ 2147483647 h 1408"/>
              <a:gd name="T26" fmla="*/ 2147483647 w 3120"/>
              <a:gd name="T27" fmla="*/ 2147483647 h 1408"/>
              <a:gd name="T28" fmla="*/ 2147483647 w 3120"/>
              <a:gd name="T29" fmla="*/ 2147483647 h 1408"/>
              <a:gd name="T30" fmla="*/ 2147483647 w 3120"/>
              <a:gd name="T31" fmla="*/ 2147483647 h 1408"/>
              <a:gd name="T32" fmla="*/ 2147483647 w 3120"/>
              <a:gd name="T33" fmla="*/ 2147483647 h 1408"/>
              <a:gd name="T34" fmla="*/ 2147483647 w 3120"/>
              <a:gd name="T35" fmla="*/ 2147483647 h 1408"/>
              <a:gd name="T36" fmla="*/ 2147483647 w 3120"/>
              <a:gd name="T37" fmla="*/ 2147483647 h 1408"/>
              <a:gd name="T38" fmla="*/ 2147483647 w 3120"/>
              <a:gd name="T39" fmla="*/ 2147483647 h 1408"/>
              <a:gd name="T40" fmla="*/ 2147483647 w 3120"/>
              <a:gd name="T41" fmla="*/ 2147483647 h 1408"/>
              <a:gd name="T42" fmla="*/ 2147483647 w 3120"/>
              <a:gd name="T43" fmla="*/ 2147483647 h 1408"/>
              <a:gd name="T44" fmla="*/ 2147483647 w 3120"/>
              <a:gd name="T45" fmla="*/ 2147483647 h 1408"/>
              <a:gd name="T46" fmla="*/ 2147483647 w 3120"/>
              <a:gd name="T47" fmla="*/ 2147483647 h 1408"/>
              <a:gd name="T48" fmla="*/ 2147483647 w 3120"/>
              <a:gd name="T49" fmla="*/ 2147483647 h 1408"/>
              <a:gd name="T50" fmla="*/ 2147483647 w 3120"/>
              <a:gd name="T51" fmla="*/ 2147483647 h 1408"/>
              <a:gd name="T52" fmla="*/ 2147483647 w 3120"/>
              <a:gd name="T53" fmla="*/ 2147483647 h 1408"/>
              <a:gd name="T54" fmla="*/ 2147483647 w 3120"/>
              <a:gd name="T55" fmla="*/ 2147483647 h 1408"/>
              <a:gd name="T56" fmla="*/ 2147483647 w 3120"/>
              <a:gd name="T57" fmla="*/ 2147483647 h 1408"/>
              <a:gd name="T58" fmla="*/ 2147483647 w 3120"/>
              <a:gd name="T59" fmla="*/ 2147483647 h 140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120"/>
              <a:gd name="T91" fmla="*/ 0 h 1408"/>
              <a:gd name="T92" fmla="*/ 3120 w 3120"/>
              <a:gd name="T93" fmla="*/ 1408 h 140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120" h="1408">
                <a:moveTo>
                  <a:pt x="0" y="16"/>
                </a:moveTo>
                <a:cubicBezTo>
                  <a:pt x="68" y="24"/>
                  <a:pt x="136" y="32"/>
                  <a:pt x="192" y="64"/>
                </a:cubicBezTo>
                <a:cubicBezTo>
                  <a:pt x="248" y="96"/>
                  <a:pt x="296" y="168"/>
                  <a:pt x="336" y="208"/>
                </a:cubicBezTo>
                <a:cubicBezTo>
                  <a:pt x="376" y="248"/>
                  <a:pt x="408" y="280"/>
                  <a:pt x="432" y="304"/>
                </a:cubicBezTo>
                <a:cubicBezTo>
                  <a:pt x="456" y="328"/>
                  <a:pt x="456" y="320"/>
                  <a:pt x="480" y="352"/>
                </a:cubicBezTo>
                <a:cubicBezTo>
                  <a:pt x="504" y="384"/>
                  <a:pt x="552" y="456"/>
                  <a:pt x="576" y="496"/>
                </a:cubicBezTo>
                <a:cubicBezTo>
                  <a:pt x="600" y="536"/>
                  <a:pt x="600" y="568"/>
                  <a:pt x="624" y="592"/>
                </a:cubicBezTo>
                <a:cubicBezTo>
                  <a:pt x="648" y="616"/>
                  <a:pt x="696" y="616"/>
                  <a:pt x="720" y="640"/>
                </a:cubicBezTo>
                <a:cubicBezTo>
                  <a:pt x="744" y="664"/>
                  <a:pt x="752" y="712"/>
                  <a:pt x="768" y="736"/>
                </a:cubicBezTo>
                <a:cubicBezTo>
                  <a:pt x="784" y="760"/>
                  <a:pt x="792" y="752"/>
                  <a:pt x="816" y="784"/>
                </a:cubicBezTo>
                <a:cubicBezTo>
                  <a:pt x="840" y="816"/>
                  <a:pt x="888" y="888"/>
                  <a:pt x="912" y="928"/>
                </a:cubicBezTo>
                <a:cubicBezTo>
                  <a:pt x="936" y="968"/>
                  <a:pt x="928" y="984"/>
                  <a:pt x="960" y="1024"/>
                </a:cubicBezTo>
                <a:cubicBezTo>
                  <a:pt x="992" y="1064"/>
                  <a:pt x="1072" y="1136"/>
                  <a:pt x="1104" y="1168"/>
                </a:cubicBezTo>
                <a:cubicBezTo>
                  <a:pt x="1136" y="1200"/>
                  <a:pt x="1104" y="1184"/>
                  <a:pt x="1152" y="1216"/>
                </a:cubicBezTo>
                <a:cubicBezTo>
                  <a:pt x="1200" y="1248"/>
                  <a:pt x="1328" y="1328"/>
                  <a:pt x="1392" y="1360"/>
                </a:cubicBezTo>
                <a:cubicBezTo>
                  <a:pt x="1456" y="1392"/>
                  <a:pt x="1488" y="1408"/>
                  <a:pt x="1536" y="1408"/>
                </a:cubicBezTo>
                <a:cubicBezTo>
                  <a:pt x="1584" y="1408"/>
                  <a:pt x="1640" y="1376"/>
                  <a:pt x="1680" y="1360"/>
                </a:cubicBezTo>
                <a:cubicBezTo>
                  <a:pt x="1720" y="1344"/>
                  <a:pt x="1736" y="1336"/>
                  <a:pt x="1776" y="1312"/>
                </a:cubicBezTo>
                <a:cubicBezTo>
                  <a:pt x="1816" y="1288"/>
                  <a:pt x="1872" y="1264"/>
                  <a:pt x="1920" y="1216"/>
                </a:cubicBezTo>
                <a:cubicBezTo>
                  <a:pt x="1968" y="1168"/>
                  <a:pt x="2024" y="1072"/>
                  <a:pt x="2064" y="1024"/>
                </a:cubicBezTo>
                <a:cubicBezTo>
                  <a:pt x="2104" y="976"/>
                  <a:pt x="2128" y="968"/>
                  <a:pt x="2160" y="928"/>
                </a:cubicBezTo>
                <a:cubicBezTo>
                  <a:pt x="2192" y="888"/>
                  <a:pt x="2224" y="824"/>
                  <a:pt x="2256" y="784"/>
                </a:cubicBezTo>
                <a:cubicBezTo>
                  <a:pt x="2288" y="744"/>
                  <a:pt x="2320" y="728"/>
                  <a:pt x="2352" y="688"/>
                </a:cubicBezTo>
                <a:cubicBezTo>
                  <a:pt x="2384" y="648"/>
                  <a:pt x="2408" y="600"/>
                  <a:pt x="2448" y="544"/>
                </a:cubicBezTo>
                <a:cubicBezTo>
                  <a:pt x="2488" y="488"/>
                  <a:pt x="2552" y="400"/>
                  <a:pt x="2592" y="352"/>
                </a:cubicBezTo>
                <a:cubicBezTo>
                  <a:pt x="2632" y="304"/>
                  <a:pt x="2656" y="288"/>
                  <a:pt x="2688" y="256"/>
                </a:cubicBezTo>
                <a:cubicBezTo>
                  <a:pt x="2720" y="224"/>
                  <a:pt x="2760" y="184"/>
                  <a:pt x="2784" y="160"/>
                </a:cubicBezTo>
                <a:cubicBezTo>
                  <a:pt x="2808" y="136"/>
                  <a:pt x="2800" y="136"/>
                  <a:pt x="2832" y="112"/>
                </a:cubicBezTo>
                <a:cubicBezTo>
                  <a:pt x="2864" y="88"/>
                  <a:pt x="2928" y="32"/>
                  <a:pt x="2976" y="16"/>
                </a:cubicBezTo>
                <a:cubicBezTo>
                  <a:pt x="3024" y="0"/>
                  <a:pt x="3072" y="8"/>
                  <a:pt x="3120" y="16"/>
                </a:cubicBezTo>
              </a:path>
            </a:pathLst>
          </a:custGeom>
          <a:noFill/>
          <a:ln w="57150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3221" name="Line 37"/>
          <p:cNvSpPr>
            <a:spLocks noChangeShapeType="1"/>
          </p:cNvSpPr>
          <p:nvPr/>
        </p:nvSpPr>
        <p:spPr bwMode="auto">
          <a:xfrm>
            <a:off x="5791072" y="5105224"/>
            <a:ext cx="38096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3222" name="Text Box 38"/>
          <p:cNvSpPr txBox="1">
            <a:spLocks noChangeArrowheads="1"/>
          </p:cNvSpPr>
          <p:nvPr/>
        </p:nvSpPr>
        <p:spPr bwMode="auto">
          <a:xfrm>
            <a:off x="678979" y="4098856"/>
            <a:ext cx="21515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“central” collisions</a:t>
            </a:r>
          </a:p>
        </p:txBody>
      </p:sp>
      <p:sp>
        <p:nvSpPr>
          <p:cNvPr id="93223" name="Text Box 39"/>
          <p:cNvSpPr txBox="1">
            <a:spLocks noChangeArrowheads="1"/>
          </p:cNvSpPr>
          <p:nvPr/>
        </p:nvSpPr>
        <p:spPr bwMode="auto">
          <a:xfrm>
            <a:off x="5621233" y="1873414"/>
            <a:ext cx="11448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≈ 6.5 fm</a:t>
            </a:r>
          </a:p>
        </p:txBody>
      </p:sp>
      <p:pic>
        <p:nvPicPr>
          <p:cNvPr id="93225" name="Picture 41" descr="Mid_mult_frnt_6_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3044" r="14095" b="3044"/>
          <a:stretch>
            <a:fillRect/>
          </a:stretch>
        </p:blipFill>
        <p:spPr bwMode="auto">
          <a:xfrm>
            <a:off x="152864" y="1067048"/>
            <a:ext cx="2643277" cy="266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26" name="Line 42"/>
          <p:cNvSpPr>
            <a:spLocks noChangeShapeType="1"/>
          </p:cNvSpPr>
          <p:nvPr/>
        </p:nvSpPr>
        <p:spPr bwMode="auto">
          <a:xfrm>
            <a:off x="533824" y="5790952"/>
            <a:ext cx="27429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3227" name="Text Box 43"/>
          <p:cNvSpPr txBox="1">
            <a:spLocks noChangeArrowheads="1"/>
          </p:cNvSpPr>
          <p:nvPr/>
        </p:nvSpPr>
        <p:spPr bwMode="auto">
          <a:xfrm>
            <a:off x="437221" y="4114729"/>
            <a:ext cx="23214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midcentral collisions</a:t>
            </a:r>
          </a:p>
        </p:txBody>
      </p:sp>
      <p:sp>
        <p:nvSpPr>
          <p:cNvPr id="93228" name="Line 44"/>
          <p:cNvSpPr>
            <a:spLocks noChangeShapeType="1"/>
          </p:cNvSpPr>
          <p:nvPr/>
        </p:nvSpPr>
        <p:spPr bwMode="auto">
          <a:xfrm>
            <a:off x="5791072" y="5105224"/>
            <a:ext cx="60953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3229" name="Line 45"/>
          <p:cNvSpPr>
            <a:spLocks noChangeShapeType="1"/>
          </p:cNvSpPr>
          <p:nvPr/>
        </p:nvSpPr>
        <p:spPr bwMode="auto">
          <a:xfrm flipV="1">
            <a:off x="2133856" y="5791145"/>
            <a:ext cx="0" cy="34762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2" name="Object 22">
            <a:extLst>
              <a:ext uri="{FF2B5EF4-FFF2-40B4-BE49-F238E27FC236}">
                <a16:creationId xmlns:a16="http://schemas.microsoft.com/office/drawing/2014/main" id="{92C5006D-3BFA-A39D-7413-3B487E16E7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3726" y="524706"/>
          <a:ext cx="376078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59000" imgH="457200" progId="Equation.DSMT4">
                  <p:embed/>
                </p:oleObj>
              </mc:Choice>
              <mc:Fallback>
                <p:oleObj name="Equation" r:id="rId6" imgW="2159000" imgH="457200" progId="Equation.DSMT4">
                  <p:embed/>
                  <p:pic>
                    <p:nvPicPr>
                      <p:cNvPr id="2" name="Object 22">
                        <a:extLst>
                          <a:ext uri="{FF2B5EF4-FFF2-40B4-BE49-F238E27FC236}">
                            <a16:creationId xmlns:a16="http://schemas.microsoft.com/office/drawing/2014/main" id="{92C5006D-3BFA-A39D-7413-3B487E16E7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726" y="524706"/>
                        <a:ext cx="3760787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32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3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3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3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3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93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1000"/>
                                        <p:tgtEl>
                                          <p:spTgt spid="93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93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4364E-6 L -3.33333E-6 -0.03332 " pathEditMode="relative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61037E-6 L 0.03333 1.61037E-6 " pathEditMode="relative" ptsTypes="AA">
                                      <p:cBhvr>
                                        <p:cTn id="64" dur="2000" fill="hold"/>
                                        <p:tgtEl>
                                          <p:spTgt spid="93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93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93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9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9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93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9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93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93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6" grpId="0" animBg="1"/>
      <p:bldP spid="93202" grpId="0" animBg="1"/>
      <p:bldP spid="93204" grpId="0" animBg="1"/>
      <p:bldP spid="93204" grpId="1" animBg="1"/>
      <p:bldP spid="93198" grpId="0" animBg="1"/>
      <p:bldP spid="93198" grpId="1" animBg="1"/>
      <p:bldP spid="93209" grpId="0" animBg="1"/>
      <p:bldP spid="93209" grpId="1" animBg="1"/>
      <p:bldP spid="93210" grpId="0"/>
      <p:bldP spid="93214" grpId="0" animBg="1"/>
      <p:bldP spid="93214" grpId="1" animBg="1"/>
      <p:bldP spid="93215" grpId="0" animBg="1"/>
      <p:bldP spid="93219" grpId="0" animBg="1"/>
      <p:bldP spid="93220" grpId="0" animBg="1"/>
      <p:bldP spid="93220" grpId="1" animBg="1"/>
      <p:bldP spid="93221" grpId="0" animBg="1"/>
      <p:bldP spid="93221" grpId="1" animBg="1"/>
      <p:bldP spid="93222" grpId="0"/>
      <p:bldP spid="93222" grpId="1"/>
      <p:bldP spid="93223" grpId="0"/>
      <p:bldP spid="93226" grpId="0" animBg="1"/>
      <p:bldP spid="93227" grpId="0"/>
      <p:bldP spid="93228" grpId="0" animBg="1"/>
      <p:bldP spid="932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7">
            <a:extLst>
              <a:ext uri="{FF2B5EF4-FFF2-40B4-BE49-F238E27FC236}">
                <a16:creationId xmlns:a16="http://schemas.microsoft.com/office/drawing/2014/main" id="{F750B6DC-7885-8638-14A3-AC6FA682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34D5-CE10-43E9-9B25-65CD099B4340}" type="slidenum">
              <a:rPr kumimoji="0" lang="en-US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ru-RU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139" name="Line 2">
            <a:extLst>
              <a:ext uri="{FF2B5EF4-FFF2-40B4-BE49-F238E27FC236}">
                <a16:creationId xmlns:a16="http://schemas.microsoft.com/office/drawing/2014/main" id="{5507677E-9BA6-058C-B6C4-22CCC874CC3F}"/>
              </a:ext>
            </a:extLst>
          </p:cNvPr>
          <p:cNvSpPr>
            <a:spLocks noChangeShapeType="1"/>
          </p:cNvSpPr>
          <p:nvPr/>
        </p:nvSpPr>
        <p:spPr bwMode="auto">
          <a:xfrm rot="2580000">
            <a:off x="2260600" y="3354388"/>
            <a:ext cx="0" cy="309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140" name="Line 3">
            <a:extLst>
              <a:ext uri="{FF2B5EF4-FFF2-40B4-BE49-F238E27FC236}">
                <a16:creationId xmlns:a16="http://schemas.microsoft.com/office/drawing/2014/main" id="{C9066D77-9B9D-49DD-E53E-01E7A1CBA810}"/>
              </a:ext>
            </a:extLst>
          </p:cNvPr>
          <p:cNvSpPr>
            <a:spLocks noChangeShapeType="1"/>
          </p:cNvSpPr>
          <p:nvPr/>
        </p:nvSpPr>
        <p:spPr bwMode="auto">
          <a:xfrm rot="2580000">
            <a:off x="1835150" y="549275"/>
            <a:ext cx="0" cy="309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1141" name="Group 4">
            <a:extLst>
              <a:ext uri="{FF2B5EF4-FFF2-40B4-BE49-F238E27FC236}">
                <a16:creationId xmlns:a16="http://schemas.microsoft.com/office/drawing/2014/main" id="{3FDF506A-506A-C7FA-66AD-625696C9AF2E}"/>
              </a:ext>
            </a:extLst>
          </p:cNvPr>
          <p:cNvGrpSpPr>
            <a:grpSpLocks/>
          </p:cNvGrpSpPr>
          <p:nvPr/>
        </p:nvGrpSpPr>
        <p:grpSpPr bwMode="auto">
          <a:xfrm rot="543536">
            <a:off x="581025" y="623888"/>
            <a:ext cx="3630613" cy="2481262"/>
            <a:chOff x="185" y="981"/>
            <a:chExt cx="2287" cy="1563"/>
          </a:xfrm>
        </p:grpSpPr>
        <p:sp>
          <p:nvSpPr>
            <p:cNvPr id="91244" name="Freeform 5">
              <a:extLst>
                <a:ext uri="{FF2B5EF4-FFF2-40B4-BE49-F238E27FC236}">
                  <a16:creationId xmlns:a16="http://schemas.microsoft.com/office/drawing/2014/main" id="{D6054DEC-912F-29F2-2724-62C7D9390FB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893" y="981"/>
              <a:ext cx="253" cy="219"/>
            </a:xfrm>
            <a:custGeom>
              <a:avLst/>
              <a:gdLst>
                <a:gd name="T0" fmla="*/ 0 w 720"/>
                <a:gd name="T1" fmla="*/ 0 h 622"/>
                <a:gd name="T2" fmla="*/ 0 w 720"/>
                <a:gd name="T3" fmla="*/ 0 h 622"/>
                <a:gd name="T4" fmla="*/ 0 w 720"/>
                <a:gd name="T5" fmla="*/ 0 h 622"/>
                <a:gd name="T6" fmla="*/ 0 w 720"/>
                <a:gd name="T7" fmla="*/ 0 h 622"/>
                <a:gd name="T8" fmla="*/ 0 w 720"/>
                <a:gd name="T9" fmla="*/ 0 h 622"/>
                <a:gd name="T10" fmla="*/ 0 w 720"/>
                <a:gd name="T11" fmla="*/ 0 h 622"/>
                <a:gd name="T12" fmla="*/ 0 w 720"/>
                <a:gd name="T13" fmla="*/ 0 h 622"/>
                <a:gd name="T14" fmla="*/ 0 w 720"/>
                <a:gd name="T15" fmla="*/ 0 h 6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round/>
              <a:headEnd/>
              <a:tailEnd/>
            </a:ln>
            <a:effectLst/>
            <a:scene3d>
              <a:camera prst="legacyPerspectiveTopRight">
                <a:rot lat="20099971" lon="21299971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45" name="Line 6">
              <a:extLst>
                <a:ext uri="{FF2B5EF4-FFF2-40B4-BE49-F238E27FC236}">
                  <a16:creationId xmlns:a16="http://schemas.microsoft.com/office/drawing/2014/main" id="{5B5B090C-DBF2-88E9-3145-789D419D20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5" y="1211"/>
              <a:ext cx="438" cy="64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46" name="Line 7">
              <a:extLst>
                <a:ext uri="{FF2B5EF4-FFF2-40B4-BE49-F238E27FC236}">
                  <a16:creationId xmlns:a16="http://schemas.microsoft.com/office/drawing/2014/main" id="{AEE3416E-9B4C-5654-7EB7-9E489F99CD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7" y="1211"/>
              <a:ext cx="429" cy="63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47" name="Line 8">
              <a:extLst>
                <a:ext uri="{FF2B5EF4-FFF2-40B4-BE49-F238E27FC236}">
                  <a16:creationId xmlns:a16="http://schemas.microsoft.com/office/drawing/2014/main" id="{13C6768F-0031-EEE8-638F-08C60FAFCB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2" y="1347"/>
              <a:ext cx="1440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48" name="Line 9">
              <a:extLst>
                <a:ext uri="{FF2B5EF4-FFF2-40B4-BE49-F238E27FC236}">
                  <a16:creationId xmlns:a16="http://schemas.microsoft.com/office/drawing/2014/main" id="{4D5A5D3C-F139-A28F-05C2-8EA77B2054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2027"/>
              <a:ext cx="101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49" name="AutoShape 10">
              <a:extLst>
                <a:ext uri="{FF2B5EF4-FFF2-40B4-BE49-F238E27FC236}">
                  <a16:creationId xmlns:a16="http://schemas.microsoft.com/office/drawing/2014/main" id="{D031444F-214F-73F5-42D5-0A9079BED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" y="1208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250" name="Line 11">
              <a:extLst>
                <a:ext uri="{FF2B5EF4-FFF2-40B4-BE49-F238E27FC236}">
                  <a16:creationId xmlns:a16="http://schemas.microsoft.com/office/drawing/2014/main" id="{35C9D95D-8704-2C37-CE2C-22D22CEE2E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" y="2197"/>
              <a:ext cx="183" cy="27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51" name="Line 12">
              <a:extLst>
                <a:ext uri="{FF2B5EF4-FFF2-40B4-BE49-F238E27FC236}">
                  <a16:creationId xmlns:a16="http://schemas.microsoft.com/office/drawing/2014/main" id="{89AE2490-C382-8799-BA27-290CC58535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8" y="1211"/>
              <a:ext cx="532" cy="79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52" name="Freeform 13">
              <a:extLst>
                <a:ext uri="{FF2B5EF4-FFF2-40B4-BE49-F238E27FC236}">
                  <a16:creationId xmlns:a16="http://schemas.microsoft.com/office/drawing/2014/main" id="{6EE8AA03-7771-07A9-BA39-EBC99AAE075E}"/>
                </a:ext>
              </a:extLst>
            </p:cNvPr>
            <p:cNvSpPr>
              <a:spLocks/>
            </p:cNvSpPr>
            <p:nvPr/>
          </p:nvSpPr>
          <p:spPr bwMode="auto">
            <a:xfrm rot="10800000" flipV="1">
              <a:off x="887" y="1924"/>
              <a:ext cx="178" cy="506"/>
            </a:xfrm>
            <a:custGeom>
              <a:avLst/>
              <a:gdLst>
                <a:gd name="T0" fmla="*/ 1 w 252"/>
                <a:gd name="T1" fmla="*/ 2 h 715"/>
                <a:gd name="T2" fmla="*/ 1 w 252"/>
                <a:gd name="T3" fmla="*/ 1 h 715"/>
                <a:gd name="T4" fmla="*/ 1 w 252"/>
                <a:gd name="T5" fmla="*/ 1 h 715"/>
                <a:gd name="T6" fmla="*/ 1 w 252"/>
                <a:gd name="T7" fmla="*/ 1 h 715"/>
                <a:gd name="T8" fmla="*/ 1 w 252"/>
                <a:gd name="T9" fmla="*/ 1 h 715"/>
                <a:gd name="T10" fmla="*/ 1 w 252"/>
                <a:gd name="T11" fmla="*/ 1 h 715"/>
                <a:gd name="T12" fmla="*/ 1 w 252"/>
                <a:gd name="T13" fmla="*/ 1 h 715"/>
                <a:gd name="T14" fmla="*/ 1 w 252"/>
                <a:gd name="T15" fmla="*/ 1 h 715"/>
                <a:gd name="T16" fmla="*/ 1 w 252"/>
                <a:gd name="T17" fmla="*/ 1 h 715"/>
                <a:gd name="T18" fmla="*/ 1 w 252"/>
                <a:gd name="T19" fmla="*/ 2 h 715"/>
                <a:gd name="T20" fmla="*/ 1 w 252"/>
                <a:gd name="T21" fmla="*/ 2 h 715"/>
                <a:gd name="T22" fmla="*/ 1 w 252"/>
                <a:gd name="T23" fmla="*/ 2 h 7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53" name="Line 14">
              <a:extLst>
                <a:ext uri="{FF2B5EF4-FFF2-40B4-BE49-F238E27FC236}">
                  <a16:creationId xmlns:a16="http://schemas.microsoft.com/office/drawing/2014/main" id="{FE2C8326-6CF4-9100-7399-556140B28E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2" y="1885"/>
              <a:ext cx="392" cy="5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1254" name="Group 15">
              <a:extLst>
                <a:ext uri="{FF2B5EF4-FFF2-40B4-BE49-F238E27FC236}">
                  <a16:creationId xmlns:a16="http://schemas.microsoft.com/office/drawing/2014/main" id="{630404F3-42A1-61E3-7B3F-1CD84FD35D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3" y="1091"/>
              <a:ext cx="726" cy="707"/>
              <a:chOff x="4551" y="901"/>
              <a:chExt cx="784" cy="763"/>
            </a:xfrm>
          </p:grpSpPr>
          <p:grpSp>
            <p:nvGrpSpPr>
              <p:cNvPr id="91320" name="Group 16">
                <a:extLst>
                  <a:ext uri="{FF2B5EF4-FFF2-40B4-BE49-F238E27FC236}">
                    <a16:creationId xmlns:a16="http://schemas.microsoft.com/office/drawing/2014/main" id="{F2B28039-005A-192B-D6BD-7EA4CE6468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51" y="901"/>
                <a:ext cx="784" cy="763"/>
                <a:chOff x="4551" y="901"/>
                <a:chExt cx="784" cy="763"/>
              </a:xfrm>
            </p:grpSpPr>
            <p:sp>
              <p:nvSpPr>
                <p:cNvPr id="91322" name="Oval 17">
                  <a:extLst>
                    <a:ext uri="{FF2B5EF4-FFF2-40B4-BE49-F238E27FC236}">
                      <a16:creationId xmlns:a16="http://schemas.microsoft.com/office/drawing/2014/main" id="{73D54CD0-A596-11C7-7E1B-31A607EED1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9" y="902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323" name="Oval 18">
                  <a:extLst>
                    <a:ext uri="{FF2B5EF4-FFF2-40B4-BE49-F238E27FC236}">
                      <a16:creationId xmlns:a16="http://schemas.microsoft.com/office/drawing/2014/main" id="{F8206781-DB43-881F-A52E-EA637FBBDA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9" y="901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/>
                          </a:gs>
                          <a:gs pos="100000">
                            <a:schemeClr val="accent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324" name="Freeform 19">
                  <a:extLst>
                    <a:ext uri="{FF2B5EF4-FFF2-40B4-BE49-F238E27FC236}">
                      <a16:creationId xmlns:a16="http://schemas.microsoft.com/office/drawing/2014/main" id="{2082C8A4-DA81-8CD0-8950-ABAB52A98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1" y="1206"/>
                  <a:ext cx="784" cy="458"/>
                </a:xfrm>
                <a:custGeom>
                  <a:avLst/>
                  <a:gdLst>
                    <a:gd name="T0" fmla="*/ 2 w 1026"/>
                    <a:gd name="T1" fmla="*/ 2 h 600"/>
                    <a:gd name="T2" fmla="*/ 2 w 1026"/>
                    <a:gd name="T3" fmla="*/ 2 h 600"/>
                    <a:gd name="T4" fmla="*/ 3 w 1026"/>
                    <a:gd name="T5" fmla="*/ 3 h 600"/>
                    <a:gd name="T6" fmla="*/ 5 w 1026"/>
                    <a:gd name="T7" fmla="*/ 3 h 600"/>
                    <a:gd name="T8" fmla="*/ 6 w 1026"/>
                    <a:gd name="T9" fmla="*/ 3 h 600"/>
                    <a:gd name="T10" fmla="*/ 8 w 1026"/>
                    <a:gd name="T11" fmla="*/ 2 h 600"/>
                    <a:gd name="T12" fmla="*/ 9 w 1026"/>
                    <a:gd name="T13" fmla="*/ 2 h 600"/>
                    <a:gd name="T14" fmla="*/ 11 w 1026"/>
                    <a:gd name="T15" fmla="*/ 2 h 600"/>
                    <a:gd name="T16" fmla="*/ 11 w 1026"/>
                    <a:gd name="T17" fmla="*/ 2 h 600"/>
                    <a:gd name="T18" fmla="*/ 11 w 1026"/>
                    <a:gd name="T19" fmla="*/ 3 h 600"/>
                    <a:gd name="T20" fmla="*/ 9 w 1026"/>
                    <a:gd name="T21" fmla="*/ 4 h 600"/>
                    <a:gd name="T22" fmla="*/ 8 w 1026"/>
                    <a:gd name="T23" fmla="*/ 5 h 600"/>
                    <a:gd name="T24" fmla="*/ 8 w 1026"/>
                    <a:gd name="T25" fmla="*/ 5 h 600"/>
                    <a:gd name="T26" fmla="*/ 6 w 1026"/>
                    <a:gd name="T27" fmla="*/ 6 h 600"/>
                    <a:gd name="T28" fmla="*/ 5 w 1026"/>
                    <a:gd name="T29" fmla="*/ 6 h 600"/>
                    <a:gd name="T30" fmla="*/ 3 w 1026"/>
                    <a:gd name="T31" fmla="*/ 5 h 600"/>
                    <a:gd name="T32" fmla="*/ 2 w 1026"/>
                    <a:gd name="T33" fmla="*/ 5 h 600"/>
                    <a:gd name="T34" fmla="*/ 2 w 1026"/>
                    <a:gd name="T35" fmla="*/ 4 h 600"/>
                    <a:gd name="T36" fmla="*/ 2 w 1026"/>
                    <a:gd name="T37" fmla="*/ 2 h 600"/>
                    <a:gd name="T38" fmla="*/ 1 w 1026"/>
                    <a:gd name="T39" fmla="*/ 2 h 600"/>
                    <a:gd name="T40" fmla="*/ 2 w 1026"/>
                    <a:gd name="T41" fmla="*/ 2 h 6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325" name="Freeform 20">
                  <a:extLst>
                    <a:ext uri="{FF2B5EF4-FFF2-40B4-BE49-F238E27FC236}">
                      <a16:creationId xmlns:a16="http://schemas.microsoft.com/office/drawing/2014/main" id="{D7D3934E-AFCD-6773-1698-628B41AA0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9" y="1225"/>
                  <a:ext cx="748" cy="196"/>
                </a:xfrm>
                <a:custGeom>
                  <a:avLst/>
                  <a:gdLst>
                    <a:gd name="T0" fmla="*/ 0 w 979"/>
                    <a:gd name="T1" fmla="*/ 2 h 257"/>
                    <a:gd name="T2" fmla="*/ 2 w 979"/>
                    <a:gd name="T3" fmla="*/ 2 h 257"/>
                    <a:gd name="T4" fmla="*/ 3 w 979"/>
                    <a:gd name="T5" fmla="*/ 2 h 257"/>
                    <a:gd name="T6" fmla="*/ 4 w 979"/>
                    <a:gd name="T7" fmla="*/ 3 h 257"/>
                    <a:gd name="T8" fmla="*/ 6 w 979"/>
                    <a:gd name="T9" fmla="*/ 2 h 257"/>
                    <a:gd name="T10" fmla="*/ 8 w 979"/>
                    <a:gd name="T11" fmla="*/ 2 h 257"/>
                    <a:gd name="T12" fmla="*/ 10 w 979"/>
                    <a:gd name="T13" fmla="*/ 0 h 2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1321" name="Freeform 21">
                <a:extLst>
                  <a:ext uri="{FF2B5EF4-FFF2-40B4-BE49-F238E27FC236}">
                    <a16:creationId xmlns:a16="http://schemas.microsoft.com/office/drawing/2014/main" id="{4FE432B4-F422-E63A-E756-85842BA4C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1006"/>
                <a:ext cx="192" cy="546"/>
              </a:xfrm>
              <a:custGeom>
                <a:avLst/>
                <a:gdLst>
                  <a:gd name="T0" fmla="*/ 2 w 252"/>
                  <a:gd name="T1" fmla="*/ 6 h 715"/>
                  <a:gd name="T2" fmla="*/ 2 w 252"/>
                  <a:gd name="T3" fmla="*/ 5 h 715"/>
                  <a:gd name="T4" fmla="*/ 1 w 252"/>
                  <a:gd name="T5" fmla="*/ 4 h 715"/>
                  <a:gd name="T6" fmla="*/ 2 w 252"/>
                  <a:gd name="T7" fmla="*/ 2 h 715"/>
                  <a:gd name="T8" fmla="*/ 2 w 252"/>
                  <a:gd name="T9" fmla="*/ 2 h 715"/>
                  <a:gd name="T10" fmla="*/ 2 w 252"/>
                  <a:gd name="T11" fmla="*/ 2 h 715"/>
                  <a:gd name="T12" fmla="*/ 2 w 252"/>
                  <a:gd name="T13" fmla="*/ 2 h 715"/>
                  <a:gd name="T14" fmla="*/ 2 w 252"/>
                  <a:gd name="T15" fmla="*/ 4 h 715"/>
                  <a:gd name="T16" fmla="*/ 2 w 252"/>
                  <a:gd name="T17" fmla="*/ 5 h 715"/>
                  <a:gd name="T18" fmla="*/ 2 w 252"/>
                  <a:gd name="T19" fmla="*/ 6 h 715"/>
                  <a:gd name="T20" fmla="*/ 2 w 252"/>
                  <a:gd name="T21" fmla="*/ 7 h 715"/>
                  <a:gd name="T22" fmla="*/ 2 w 252"/>
                  <a:gd name="T23" fmla="*/ 6 h 7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1255" name="Line 22">
              <a:extLst>
                <a:ext uri="{FF2B5EF4-FFF2-40B4-BE49-F238E27FC236}">
                  <a16:creationId xmlns:a16="http://schemas.microsoft.com/office/drawing/2014/main" id="{704F9350-3C43-F5C3-6B57-1E2FB6211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" y="1208"/>
              <a:ext cx="593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56" name="Line 23">
              <a:extLst>
                <a:ext uri="{FF2B5EF4-FFF2-40B4-BE49-F238E27FC236}">
                  <a16:creationId xmlns:a16="http://schemas.microsoft.com/office/drawing/2014/main" id="{068BC4CD-2B42-C435-2AFE-2944B3199C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" y="1347"/>
              <a:ext cx="42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57" name="Line 24">
              <a:extLst>
                <a:ext uri="{FF2B5EF4-FFF2-40B4-BE49-F238E27FC236}">
                  <a16:creationId xmlns:a16="http://schemas.microsoft.com/office/drawing/2014/main" id="{18F63028-550F-A6C5-55AC-7F007FA4F0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8" y="1482"/>
              <a:ext cx="84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58" name="Line 25">
              <a:extLst>
                <a:ext uri="{FF2B5EF4-FFF2-40B4-BE49-F238E27FC236}">
                  <a16:creationId xmlns:a16="http://schemas.microsoft.com/office/drawing/2014/main" id="{A7C428C3-B83D-074B-4081-5A0ED1A51D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61" y="1430"/>
              <a:ext cx="230" cy="34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59" name="Line 26">
              <a:extLst>
                <a:ext uri="{FF2B5EF4-FFF2-40B4-BE49-F238E27FC236}">
                  <a16:creationId xmlns:a16="http://schemas.microsoft.com/office/drawing/2014/main" id="{540EA037-2AA7-E7EC-3515-3654513472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1619"/>
              <a:ext cx="144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60" name="Line 27">
              <a:extLst>
                <a:ext uri="{FF2B5EF4-FFF2-40B4-BE49-F238E27FC236}">
                  <a16:creationId xmlns:a16="http://schemas.microsoft.com/office/drawing/2014/main" id="{16C529A9-067B-18BB-D543-29295EC6F2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4" y="1208"/>
              <a:ext cx="843" cy="125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61" name="Line 28">
              <a:extLst>
                <a:ext uri="{FF2B5EF4-FFF2-40B4-BE49-F238E27FC236}">
                  <a16:creationId xmlns:a16="http://schemas.microsoft.com/office/drawing/2014/main" id="{4E92B3C9-A74A-3769-540F-04A7365C4B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" y="1755"/>
              <a:ext cx="144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1262" name="Group 29">
              <a:extLst>
                <a:ext uri="{FF2B5EF4-FFF2-40B4-BE49-F238E27FC236}">
                  <a16:creationId xmlns:a16="http://schemas.microsoft.com/office/drawing/2014/main" id="{409B19AF-EF39-65C3-CC06-876EF06AC1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8" y="1486"/>
              <a:ext cx="346" cy="698"/>
              <a:chOff x="4146" y="1327"/>
              <a:chExt cx="374" cy="753"/>
            </a:xfrm>
          </p:grpSpPr>
          <p:sp>
            <p:nvSpPr>
              <p:cNvPr id="91316" name="Oval 30">
                <a:extLst>
                  <a:ext uri="{FF2B5EF4-FFF2-40B4-BE49-F238E27FC236}">
                    <a16:creationId xmlns:a16="http://schemas.microsoft.com/office/drawing/2014/main" id="{7BD2E2AC-5D1E-C25F-A98B-812CC6CAD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6" y="1328"/>
                <a:ext cx="373" cy="750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1317" name="Freeform 31">
                <a:extLst>
                  <a:ext uri="{FF2B5EF4-FFF2-40B4-BE49-F238E27FC236}">
                    <a16:creationId xmlns:a16="http://schemas.microsoft.com/office/drawing/2014/main" id="{38AC9C5F-0AF6-BD21-8EBC-2CCA578BF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" y="1686"/>
                <a:ext cx="374" cy="394"/>
              </a:xfrm>
              <a:custGeom>
                <a:avLst/>
                <a:gdLst>
                  <a:gd name="T0" fmla="*/ 2 w 489"/>
                  <a:gd name="T1" fmla="*/ 2 h 515"/>
                  <a:gd name="T2" fmla="*/ 2 w 489"/>
                  <a:gd name="T3" fmla="*/ 2 h 515"/>
                  <a:gd name="T4" fmla="*/ 2 w 489"/>
                  <a:gd name="T5" fmla="*/ 2 h 515"/>
                  <a:gd name="T6" fmla="*/ 2 w 489"/>
                  <a:gd name="T7" fmla="*/ 2 h 515"/>
                  <a:gd name="T8" fmla="*/ 2 w 489"/>
                  <a:gd name="T9" fmla="*/ 2 h 515"/>
                  <a:gd name="T10" fmla="*/ 3 w 489"/>
                  <a:gd name="T11" fmla="*/ 2 h 515"/>
                  <a:gd name="T12" fmla="*/ 4 w 489"/>
                  <a:gd name="T13" fmla="*/ 2 h 515"/>
                  <a:gd name="T14" fmla="*/ 5 w 489"/>
                  <a:gd name="T15" fmla="*/ 2 h 515"/>
                  <a:gd name="T16" fmla="*/ 5 w 489"/>
                  <a:gd name="T17" fmla="*/ 2 h 515"/>
                  <a:gd name="T18" fmla="*/ 5 w 489"/>
                  <a:gd name="T19" fmla="*/ 2 h 515"/>
                  <a:gd name="T20" fmla="*/ 5 w 489"/>
                  <a:gd name="T21" fmla="*/ 2 h 515"/>
                  <a:gd name="T22" fmla="*/ 5 w 489"/>
                  <a:gd name="T23" fmla="*/ 3 h 515"/>
                  <a:gd name="T24" fmla="*/ 4 w 489"/>
                  <a:gd name="T25" fmla="*/ 4 h 515"/>
                  <a:gd name="T26" fmla="*/ 4 w 489"/>
                  <a:gd name="T27" fmla="*/ 5 h 515"/>
                  <a:gd name="T28" fmla="*/ 3 w 489"/>
                  <a:gd name="T29" fmla="*/ 5 h 515"/>
                  <a:gd name="T30" fmla="*/ 2 w 489"/>
                  <a:gd name="T31" fmla="*/ 5 h 515"/>
                  <a:gd name="T32" fmla="*/ 2 w 489"/>
                  <a:gd name="T33" fmla="*/ 5 h 515"/>
                  <a:gd name="T34" fmla="*/ 2 w 489"/>
                  <a:gd name="T35" fmla="*/ 4 h 515"/>
                  <a:gd name="T36" fmla="*/ 2 w 489"/>
                  <a:gd name="T37" fmla="*/ 3 h 515"/>
                  <a:gd name="T38" fmla="*/ 2 w 489"/>
                  <a:gd name="T39" fmla="*/ 2 h 515"/>
                  <a:gd name="T40" fmla="*/ 0 w 489"/>
                  <a:gd name="T41" fmla="*/ 2 h 515"/>
                  <a:gd name="T42" fmla="*/ 2 w 489"/>
                  <a:gd name="T43" fmla="*/ 2 h 51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18" name="Freeform 32">
                <a:extLst>
                  <a:ext uri="{FF2B5EF4-FFF2-40B4-BE49-F238E27FC236}">
                    <a16:creationId xmlns:a16="http://schemas.microsoft.com/office/drawing/2014/main" id="{01270535-C99F-C715-83A8-98EA2CA90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" y="1688"/>
                <a:ext cx="372" cy="84"/>
              </a:xfrm>
              <a:custGeom>
                <a:avLst/>
                <a:gdLst>
                  <a:gd name="T0" fmla="*/ 0 w 979"/>
                  <a:gd name="T1" fmla="*/ 0 h 257"/>
                  <a:gd name="T2" fmla="*/ 0 w 979"/>
                  <a:gd name="T3" fmla="*/ 0 h 257"/>
                  <a:gd name="T4" fmla="*/ 0 w 979"/>
                  <a:gd name="T5" fmla="*/ 0 h 257"/>
                  <a:gd name="T6" fmla="*/ 0 w 979"/>
                  <a:gd name="T7" fmla="*/ 0 h 257"/>
                  <a:gd name="T8" fmla="*/ 0 w 979"/>
                  <a:gd name="T9" fmla="*/ 0 h 257"/>
                  <a:gd name="T10" fmla="*/ 0 w 979"/>
                  <a:gd name="T11" fmla="*/ 0 h 257"/>
                  <a:gd name="T12" fmla="*/ 0 w 979"/>
                  <a:gd name="T13" fmla="*/ 0 h 2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19" name="Oval 33">
                <a:extLst>
                  <a:ext uri="{FF2B5EF4-FFF2-40B4-BE49-F238E27FC236}">
                    <a16:creationId xmlns:a16="http://schemas.microsoft.com/office/drawing/2014/main" id="{6E907802-D6F5-2B38-6116-3B6F8F9DD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6" y="1327"/>
                <a:ext cx="373" cy="75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1263" name="Line 34">
              <a:extLst>
                <a:ext uri="{FF2B5EF4-FFF2-40B4-BE49-F238E27FC236}">
                  <a16:creationId xmlns:a16="http://schemas.microsoft.com/office/drawing/2014/main" id="{8C72E326-E468-A131-9344-F3A44C6DEF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3" y="1523"/>
              <a:ext cx="633" cy="9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64" name="Line 35">
              <a:extLst>
                <a:ext uri="{FF2B5EF4-FFF2-40B4-BE49-F238E27FC236}">
                  <a16:creationId xmlns:a16="http://schemas.microsoft.com/office/drawing/2014/main" id="{19293C78-09F9-2C32-AA0D-6A6AE66F1A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0" y="1576"/>
              <a:ext cx="597" cy="8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65" name="Line 36">
              <a:extLst>
                <a:ext uri="{FF2B5EF4-FFF2-40B4-BE49-F238E27FC236}">
                  <a16:creationId xmlns:a16="http://schemas.microsoft.com/office/drawing/2014/main" id="{A32C9824-F41F-77E8-41EF-A9D6D0C9B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1" y="1890"/>
              <a:ext cx="66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66" name="Line 37">
              <a:extLst>
                <a:ext uri="{FF2B5EF4-FFF2-40B4-BE49-F238E27FC236}">
                  <a16:creationId xmlns:a16="http://schemas.microsoft.com/office/drawing/2014/main" id="{DF794579-F9DD-E8BA-FEBD-6412C42F04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5" y="1873"/>
              <a:ext cx="400" cy="5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67" name="Line 38">
              <a:extLst>
                <a:ext uri="{FF2B5EF4-FFF2-40B4-BE49-F238E27FC236}">
                  <a16:creationId xmlns:a16="http://schemas.microsoft.com/office/drawing/2014/main" id="{8B91C59D-9F77-4D60-B3CC-79A26904B0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86" y="1884"/>
              <a:ext cx="98" cy="14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68" name="Line 39">
              <a:extLst>
                <a:ext uri="{FF2B5EF4-FFF2-40B4-BE49-F238E27FC236}">
                  <a16:creationId xmlns:a16="http://schemas.microsoft.com/office/drawing/2014/main" id="{DE61AFAF-C18B-E5A5-54B8-1BA0A6AD54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891"/>
              <a:ext cx="337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1269" name="Group 40">
              <a:extLst>
                <a:ext uri="{FF2B5EF4-FFF2-40B4-BE49-F238E27FC236}">
                  <a16:creationId xmlns:a16="http://schemas.microsoft.com/office/drawing/2014/main" id="{DB87B58E-D5F2-4AAB-B563-2C2926018C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" y="1834"/>
              <a:ext cx="719" cy="708"/>
              <a:chOff x="3329" y="1703"/>
              <a:chExt cx="776" cy="764"/>
            </a:xfrm>
          </p:grpSpPr>
          <p:sp>
            <p:nvSpPr>
              <p:cNvPr id="91310" name="Oval 41">
                <a:extLst>
                  <a:ext uri="{FF2B5EF4-FFF2-40B4-BE49-F238E27FC236}">
                    <a16:creationId xmlns:a16="http://schemas.microsoft.com/office/drawing/2014/main" id="{D3727D09-D32A-4AC9-AEA6-586D56BF3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0" y="1704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1311" name="Oval 42">
                <a:extLst>
                  <a:ext uri="{FF2B5EF4-FFF2-40B4-BE49-F238E27FC236}">
                    <a16:creationId xmlns:a16="http://schemas.microsoft.com/office/drawing/2014/main" id="{431D8C1F-EE70-5E95-A49F-5C3B4F36E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8" y="1703"/>
                <a:ext cx="749" cy="74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1312" name="Freeform 43">
                <a:extLst>
                  <a:ext uri="{FF2B5EF4-FFF2-40B4-BE49-F238E27FC236}">
                    <a16:creationId xmlns:a16="http://schemas.microsoft.com/office/drawing/2014/main" id="{8FFDA677-67C6-E8D2-AD0D-BE28DEAF49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9" y="2014"/>
                <a:ext cx="776" cy="453"/>
              </a:xfrm>
              <a:custGeom>
                <a:avLst/>
                <a:gdLst>
                  <a:gd name="T0" fmla="*/ 2 w 982"/>
                  <a:gd name="T1" fmla="*/ 2 h 568"/>
                  <a:gd name="T2" fmla="*/ 2 w 982"/>
                  <a:gd name="T3" fmla="*/ 4 h 568"/>
                  <a:gd name="T4" fmla="*/ 5 w 982"/>
                  <a:gd name="T5" fmla="*/ 5 h 568"/>
                  <a:gd name="T6" fmla="*/ 7 w 982"/>
                  <a:gd name="T7" fmla="*/ 6 h 568"/>
                  <a:gd name="T8" fmla="*/ 10 w 982"/>
                  <a:gd name="T9" fmla="*/ 6 h 568"/>
                  <a:gd name="T10" fmla="*/ 13 w 982"/>
                  <a:gd name="T11" fmla="*/ 4 h 568"/>
                  <a:gd name="T12" fmla="*/ 17 w 982"/>
                  <a:gd name="T13" fmla="*/ 2 h 568"/>
                  <a:gd name="T14" fmla="*/ 17 w 982"/>
                  <a:gd name="T15" fmla="*/ 2 h 568"/>
                  <a:gd name="T16" fmla="*/ 17 w 982"/>
                  <a:gd name="T17" fmla="*/ 2 h 568"/>
                  <a:gd name="T18" fmla="*/ 17 w 982"/>
                  <a:gd name="T19" fmla="*/ 6 h 568"/>
                  <a:gd name="T20" fmla="*/ 17 w 982"/>
                  <a:gd name="T21" fmla="*/ 8 h 568"/>
                  <a:gd name="T22" fmla="*/ 15 w 982"/>
                  <a:gd name="T23" fmla="*/ 9 h 568"/>
                  <a:gd name="T24" fmla="*/ 13 w 982"/>
                  <a:gd name="T25" fmla="*/ 11 h 568"/>
                  <a:gd name="T26" fmla="*/ 10 w 982"/>
                  <a:gd name="T27" fmla="*/ 12 h 568"/>
                  <a:gd name="T28" fmla="*/ 8 w 982"/>
                  <a:gd name="T29" fmla="*/ 12 h 568"/>
                  <a:gd name="T30" fmla="*/ 5 w 982"/>
                  <a:gd name="T31" fmla="*/ 11 h 568"/>
                  <a:gd name="T32" fmla="*/ 3 w 982"/>
                  <a:gd name="T33" fmla="*/ 10 h 568"/>
                  <a:gd name="T34" fmla="*/ 2 w 982"/>
                  <a:gd name="T35" fmla="*/ 7 h 568"/>
                  <a:gd name="T36" fmla="*/ 2 w 982"/>
                  <a:gd name="T37" fmla="*/ 5 h 568"/>
                  <a:gd name="T38" fmla="*/ 0 w 982"/>
                  <a:gd name="T39" fmla="*/ 2 h 568"/>
                  <a:gd name="T40" fmla="*/ 2 w 982"/>
                  <a:gd name="T41" fmla="*/ 2 h 56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13" name="Freeform 44">
                <a:extLst>
                  <a:ext uri="{FF2B5EF4-FFF2-40B4-BE49-F238E27FC236}">
                    <a16:creationId xmlns:a16="http://schemas.microsoft.com/office/drawing/2014/main" id="{E535549C-F592-15E6-EEFC-E387A252754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3897" y="1795"/>
                <a:ext cx="193" cy="546"/>
              </a:xfrm>
              <a:custGeom>
                <a:avLst/>
                <a:gdLst>
                  <a:gd name="T0" fmla="*/ 2 w 252"/>
                  <a:gd name="T1" fmla="*/ 6 h 715"/>
                  <a:gd name="T2" fmla="*/ 2 w 252"/>
                  <a:gd name="T3" fmla="*/ 5 h 715"/>
                  <a:gd name="T4" fmla="*/ 1 w 252"/>
                  <a:gd name="T5" fmla="*/ 4 h 715"/>
                  <a:gd name="T6" fmla="*/ 2 w 252"/>
                  <a:gd name="T7" fmla="*/ 2 h 715"/>
                  <a:gd name="T8" fmla="*/ 2 w 252"/>
                  <a:gd name="T9" fmla="*/ 2 h 715"/>
                  <a:gd name="T10" fmla="*/ 2 w 252"/>
                  <a:gd name="T11" fmla="*/ 2 h 715"/>
                  <a:gd name="T12" fmla="*/ 2 w 252"/>
                  <a:gd name="T13" fmla="*/ 2 h 715"/>
                  <a:gd name="T14" fmla="*/ 3 w 252"/>
                  <a:gd name="T15" fmla="*/ 4 h 715"/>
                  <a:gd name="T16" fmla="*/ 3 w 252"/>
                  <a:gd name="T17" fmla="*/ 5 h 715"/>
                  <a:gd name="T18" fmla="*/ 2 w 252"/>
                  <a:gd name="T19" fmla="*/ 6 h 715"/>
                  <a:gd name="T20" fmla="*/ 2 w 252"/>
                  <a:gd name="T21" fmla="*/ 7 h 715"/>
                  <a:gd name="T22" fmla="*/ 2 w 252"/>
                  <a:gd name="T23" fmla="*/ 6 h 7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14" name="Freeform 45">
                <a:extLst>
                  <a:ext uri="{FF2B5EF4-FFF2-40B4-BE49-F238E27FC236}">
                    <a16:creationId xmlns:a16="http://schemas.microsoft.com/office/drawing/2014/main" id="{3BBA8E3A-8716-5211-14E3-611A9E6D8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1791"/>
                <a:ext cx="87" cy="556"/>
              </a:xfrm>
              <a:custGeom>
                <a:avLst/>
                <a:gdLst>
                  <a:gd name="T0" fmla="*/ 2 w 114"/>
                  <a:gd name="T1" fmla="*/ 6 h 728"/>
                  <a:gd name="T2" fmla="*/ 2 w 114"/>
                  <a:gd name="T3" fmla="*/ 5 h 728"/>
                  <a:gd name="T4" fmla="*/ 2 w 114"/>
                  <a:gd name="T5" fmla="*/ 4 h 728"/>
                  <a:gd name="T6" fmla="*/ 2 w 114"/>
                  <a:gd name="T7" fmla="*/ 3 h 728"/>
                  <a:gd name="T8" fmla="*/ 2 w 114"/>
                  <a:gd name="T9" fmla="*/ 2 h 728"/>
                  <a:gd name="T10" fmla="*/ 2 w 114"/>
                  <a:gd name="T11" fmla="*/ 2 h 728"/>
                  <a:gd name="T12" fmla="*/ 2 w 114"/>
                  <a:gd name="T13" fmla="*/ 2 h 728"/>
                  <a:gd name="T14" fmla="*/ 2 w 114"/>
                  <a:gd name="T15" fmla="*/ 4 h 728"/>
                  <a:gd name="T16" fmla="*/ 2 w 114"/>
                  <a:gd name="T17" fmla="*/ 5 h 728"/>
                  <a:gd name="T18" fmla="*/ 2 w 114"/>
                  <a:gd name="T19" fmla="*/ 6 h 728"/>
                  <a:gd name="T20" fmla="*/ 2 w 114"/>
                  <a:gd name="T21" fmla="*/ 7 h 728"/>
                  <a:gd name="T22" fmla="*/ 2 w 114"/>
                  <a:gd name="T23" fmla="*/ 6 h 7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15" name="Freeform 46">
                <a:extLst>
                  <a:ext uri="{FF2B5EF4-FFF2-40B4-BE49-F238E27FC236}">
                    <a16:creationId xmlns:a16="http://schemas.microsoft.com/office/drawing/2014/main" id="{CC8B9902-0FB2-7184-3CC1-33B913CE2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0" y="2087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2 w 790"/>
                  <a:gd name="T3" fmla="*/ 2 h 179"/>
                  <a:gd name="T4" fmla="*/ 3 w 790"/>
                  <a:gd name="T5" fmla="*/ 2 h 179"/>
                  <a:gd name="T6" fmla="*/ 4 w 790"/>
                  <a:gd name="T7" fmla="*/ 2 h 179"/>
                  <a:gd name="T8" fmla="*/ 6 w 790"/>
                  <a:gd name="T9" fmla="*/ 2 h 179"/>
                  <a:gd name="T10" fmla="*/ 7 w 790"/>
                  <a:gd name="T11" fmla="*/ 2 h 179"/>
                  <a:gd name="T12" fmla="*/ 8 w 790"/>
                  <a:gd name="T13" fmla="*/ 2 h 179"/>
                  <a:gd name="T14" fmla="*/ 8 w 790"/>
                  <a:gd name="T15" fmla="*/ 2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1270" name="Line 47">
              <a:extLst>
                <a:ext uri="{FF2B5EF4-FFF2-40B4-BE49-F238E27FC236}">
                  <a16:creationId xmlns:a16="http://schemas.microsoft.com/office/drawing/2014/main" id="{85ABA7F9-B48E-E3D8-64D0-7264EC878F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4" y="1757"/>
              <a:ext cx="159" cy="23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71" name="Line 48">
              <a:extLst>
                <a:ext uri="{FF2B5EF4-FFF2-40B4-BE49-F238E27FC236}">
                  <a16:creationId xmlns:a16="http://schemas.microsoft.com/office/drawing/2014/main" id="{301111EE-A957-05DA-D492-6E839DD7D5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" y="2028"/>
              <a:ext cx="89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72" name="Freeform 49">
              <a:extLst>
                <a:ext uri="{FF2B5EF4-FFF2-40B4-BE49-F238E27FC236}">
                  <a16:creationId xmlns:a16="http://schemas.microsoft.com/office/drawing/2014/main" id="{B6837D2F-4EBC-ACD8-766D-B93760AED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" y="2297"/>
              <a:ext cx="896" cy="2"/>
            </a:xfrm>
            <a:custGeom>
              <a:avLst/>
              <a:gdLst>
                <a:gd name="T0" fmla="*/ 0 w 1266"/>
                <a:gd name="T1" fmla="*/ 1 h 3"/>
                <a:gd name="T2" fmla="*/ 4 w 1266"/>
                <a:gd name="T3" fmla="*/ 0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73" name="Line 50">
              <a:extLst>
                <a:ext uri="{FF2B5EF4-FFF2-40B4-BE49-F238E27FC236}">
                  <a16:creationId xmlns:a16="http://schemas.microsoft.com/office/drawing/2014/main" id="{A40BD0FD-907F-62C2-E427-FA0EF1713F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6" y="2163"/>
              <a:ext cx="94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74" name="Line 51">
              <a:extLst>
                <a:ext uri="{FF2B5EF4-FFF2-40B4-BE49-F238E27FC236}">
                  <a16:creationId xmlns:a16="http://schemas.microsoft.com/office/drawing/2014/main" id="{0052C940-D9C3-D23C-5722-250EC5A26C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1" y="2020"/>
              <a:ext cx="301" cy="44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75" name="Line 52">
              <a:extLst>
                <a:ext uri="{FF2B5EF4-FFF2-40B4-BE49-F238E27FC236}">
                  <a16:creationId xmlns:a16="http://schemas.microsoft.com/office/drawing/2014/main" id="{5A9ABAB2-280F-3659-6DDB-17D74110F0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5" y="2322"/>
              <a:ext cx="99" cy="14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76" name="Line 53">
              <a:extLst>
                <a:ext uri="{FF2B5EF4-FFF2-40B4-BE49-F238E27FC236}">
                  <a16:creationId xmlns:a16="http://schemas.microsoft.com/office/drawing/2014/main" id="{7B86CF08-AFDC-AB2A-2DAC-D799E7EAC0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" y="2289"/>
              <a:ext cx="117" cy="17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77" name="Line 54">
              <a:extLst>
                <a:ext uri="{FF2B5EF4-FFF2-40B4-BE49-F238E27FC236}">
                  <a16:creationId xmlns:a16="http://schemas.microsoft.com/office/drawing/2014/main" id="{F982B6E2-060D-4EF5-D68B-8ED85113D9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" y="2469"/>
              <a:ext cx="141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78" name="Freeform 55">
              <a:extLst>
                <a:ext uri="{FF2B5EF4-FFF2-40B4-BE49-F238E27FC236}">
                  <a16:creationId xmlns:a16="http://schemas.microsoft.com/office/drawing/2014/main" id="{E7AA1D25-2F42-B68B-5831-B52894CEC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326"/>
              <a:ext cx="253" cy="218"/>
            </a:xfrm>
            <a:custGeom>
              <a:avLst/>
              <a:gdLst>
                <a:gd name="T0" fmla="*/ 0 w 720"/>
                <a:gd name="T1" fmla="*/ 0 h 622"/>
                <a:gd name="T2" fmla="*/ 0 w 720"/>
                <a:gd name="T3" fmla="*/ 0 h 622"/>
                <a:gd name="T4" fmla="*/ 0 w 720"/>
                <a:gd name="T5" fmla="*/ 0 h 622"/>
                <a:gd name="T6" fmla="*/ 0 w 720"/>
                <a:gd name="T7" fmla="*/ 0 h 622"/>
                <a:gd name="T8" fmla="*/ 0 w 720"/>
                <a:gd name="T9" fmla="*/ 0 h 622"/>
                <a:gd name="T10" fmla="*/ 0 w 720"/>
                <a:gd name="T11" fmla="*/ 0 h 622"/>
                <a:gd name="T12" fmla="*/ 0 w 720"/>
                <a:gd name="T13" fmla="*/ 0 h 622"/>
                <a:gd name="T14" fmla="*/ 0 w 720"/>
                <a:gd name="T15" fmla="*/ 0 h 6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round/>
              <a:headEnd/>
              <a:tailEnd/>
            </a:ln>
            <a:effectLst/>
            <a:scene3d>
              <a:camera prst="legacyPerspectiveTopRight">
                <a:rot lat="20099971" lon="21299971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1279" name="Group 56">
              <a:extLst>
                <a:ext uri="{FF2B5EF4-FFF2-40B4-BE49-F238E27FC236}">
                  <a16:creationId xmlns:a16="http://schemas.microsoft.com/office/drawing/2014/main" id="{A1D7CD72-3ACC-0BD3-C8E8-8B3FB94C65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4" y="1608"/>
              <a:ext cx="829" cy="241"/>
              <a:chOff x="3894" y="1459"/>
              <a:chExt cx="895" cy="260"/>
            </a:xfrm>
          </p:grpSpPr>
          <p:sp>
            <p:nvSpPr>
              <p:cNvPr id="91297" name="Line 57">
                <a:extLst>
                  <a:ext uri="{FF2B5EF4-FFF2-40B4-BE49-F238E27FC236}">
                    <a16:creationId xmlns:a16="http://schemas.microsoft.com/office/drawing/2014/main" id="{8EB9C013-9161-F0B6-98FC-DF9948B8A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5" y="1509"/>
                <a:ext cx="54" cy="7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8" name="Line 58">
                <a:extLst>
                  <a:ext uri="{FF2B5EF4-FFF2-40B4-BE49-F238E27FC236}">
                    <a16:creationId xmlns:a16="http://schemas.microsoft.com/office/drawing/2014/main" id="{3DB6E824-49AC-9B55-A5D7-AB04BC931C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73" y="1459"/>
                <a:ext cx="140" cy="11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9" name="Line 59">
                <a:extLst>
                  <a:ext uri="{FF2B5EF4-FFF2-40B4-BE49-F238E27FC236}">
                    <a16:creationId xmlns:a16="http://schemas.microsoft.com/office/drawing/2014/main" id="{1A9F3896-A665-8E8D-DE33-22CF86E4C0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35" y="1587"/>
                <a:ext cx="220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0" name="Line 60">
                <a:extLst>
                  <a:ext uri="{FF2B5EF4-FFF2-40B4-BE49-F238E27FC236}">
                    <a16:creationId xmlns:a16="http://schemas.microsoft.com/office/drawing/2014/main" id="{587012F8-1D3D-773F-08D8-8F44DD06BD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35" y="1679"/>
                <a:ext cx="254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1" name="Line 61">
                <a:extLst>
                  <a:ext uri="{FF2B5EF4-FFF2-40B4-BE49-F238E27FC236}">
                    <a16:creationId xmlns:a16="http://schemas.microsoft.com/office/drawing/2014/main" id="{FBA91D4F-EC79-F74B-C162-0A53F7911C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82" y="1480"/>
                <a:ext cx="228" cy="9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2" name="Line 62">
                <a:extLst>
                  <a:ext uri="{FF2B5EF4-FFF2-40B4-BE49-F238E27FC236}">
                    <a16:creationId xmlns:a16="http://schemas.microsoft.com/office/drawing/2014/main" id="{E4C279A1-C282-A812-AC83-CF29EA75D7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11" y="1597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3" name="Line 63">
                <a:extLst>
                  <a:ext uri="{FF2B5EF4-FFF2-40B4-BE49-F238E27FC236}">
                    <a16:creationId xmlns:a16="http://schemas.microsoft.com/office/drawing/2014/main" id="{D483ED78-2F7E-8053-BB63-725FDB70BF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94" y="1715"/>
                <a:ext cx="220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4" name="Line 64">
                <a:extLst>
                  <a:ext uri="{FF2B5EF4-FFF2-40B4-BE49-F238E27FC236}">
                    <a16:creationId xmlns:a16="http://schemas.microsoft.com/office/drawing/2014/main" id="{04A82EF4-E3C9-2E39-8A50-2CC66B3FD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96" y="1676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5" name="Line 65">
                <a:extLst>
                  <a:ext uri="{FF2B5EF4-FFF2-40B4-BE49-F238E27FC236}">
                    <a16:creationId xmlns:a16="http://schemas.microsoft.com/office/drawing/2014/main" id="{0DD09E6D-CF50-C695-0DFB-24CF31F67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114" y="1580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6" name="Line 66">
                <a:extLst>
                  <a:ext uri="{FF2B5EF4-FFF2-40B4-BE49-F238E27FC236}">
                    <a16:creationId xmlns:a16="http://schemas.microsoft.com/office/drawing/2014/main" id="{5F3D76DD-E5EC-44C2-0EBA-051778EEAE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54" y="1527"/>
                <a:ext cx="52" cy="6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7" name="Line 67">
                <a:extLst>
                  <a:ext uri="{FF2B5EF4-FFF2-40B4-BE49-F238E27FC236}">
                    <a16:creationId xmlns:a16="http://schemas.microsoft.com/office/drawing/2014/main" id="{F28AFE15-CEBE-D985-312A-FE951FAD1F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29" y="1574"/>
                <a:ext cx="96" cy="3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8" name="Line 68">
                <a:extLst>
                  <a:ext uri="{FF2B5EF4-FFF2-40B4-BE49-F238E27FC236}">
                    <a16:creationId xmlns:a16="http://schemas.microsoft.com/office/drawing/2014/main" id="{4D30E086-089D-576F-8FE8-2A0EAC8EB8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21" y="1655"/>
                <a:ext cx="158" cy="1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9" name="Line 69">
                <a:extLst>
                  <a:ext uri="{FF2B5EF4-FFF2-40B4-BE49-F238E27FC236}">
                    <a16:creationId xmlns:a16="http://schemas.microsoft.com/office/drawing/2014/main" id="{A84608AE-2A11-23E9-1E8A-9355668DD2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1638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80" name="Group 70">
              <a:extLst>
                <a:ext uri="{FF2B5EF4-FFF2-40B4-BE49-F238E27FC236}">
                  <a16:creationId xmlns:a16="http://schemas.microsoft.com/office/drawing/2014/main" id="{CD61910C-34FD-FEAB-96E3-2B25A101C0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8" y="1918"/>
              <a:ext cx="797" cy="242"/>
              <a:chOff x="3909" y="1793"/>
              <a:chExt cx="860" cy="261"/>
            </a:xfrm>
          </p:grpSpPr>
          <p:sp>
            <p:nvSpPr>
              <p:cNvPr id="91284" name="Line 71">
                <a:extLst>
                  <a:ext uri="{FF2B5EF4-FFF2-40B4-BE49-F238E27FC236}">
                    <a16:creationId xmlns:a16="http://schemas.microsoft.com/office/drawing/2014/main" id="{F8F73FA8-DA73-8BDE-6752-125678982F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227" y="1896"/>
                <a:ext cx="58" cy="10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85" name="Line 72">
                <a:extLst>
                  <a:ext uri="{FF2B5EF4-FFF2-40B4-BE49-F238E27FC236}">
                    <a16:creationId xmlns:a16="http://schemas.microsoft.com/office/drawing/2014/main" id="{DE964C00-F7E2-B4E0-1B2D-22653DFF1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050" y="1935"/>
                <a:ext cx="140" cy="11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86" name="Line 73">
                <a:extLst>
                  <a:ext uri="{FF2B5EF4-FFF2-40B4-BE49-F238E27FC236}">
                    <a16:creationId xmlns:a16="http://schemas.microsoft.com/office/drawing/2014/main" id="{8C69D4E5-1C39-54E1-87B7-DA5307846F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3909" y="1868"/>
                <a:ext cx="219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87" name="Line 74">
                <a:extLst>
                  <a:ext uri="{FF2B5EF4-FFF2-40B4-BE49-F238E27FC236}">
                    <a16:creationId xmlns:a16="http://schemas.microsoft.com/office/drawing/2014/main" id="{BB7C7BC2-42D5-A48E-4265-4D2B75B0ED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3962" y="1817"/>
                <a:ext cx="167" cy="1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88" name="Line 75">
                <a:extLst>
                  <a:ext uri="{FF2B5EF4-FFF2-40B4-BE49-F238E27FC236}">
                    <a16:creationId xmlns:a16="http://schemas.microsoft.com/office/drawing/2014/main" id="{23F517DF-7BF6-372D-5700-D2979AE662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454" y="1939"/>
                <a:ext cx="228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89" name="Line 76">
                <a:extLst>
                  <a:ext uri="{FF2B5EF4-FFF2-40B4-BE49-F238E27FC236}">
                    <a16:creationId xmlns:a16="http://schemas.microsoft.com/office/drawing/2014/main" id="{594DAE56-7B44-E264-ADE7-CB942F3F65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505" y="1858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0" name="Line 77">
                <a:extLst>
                  <a:ext uri="{FF2B5EF4-FFF2-40B4-BE49-F238E27FC236}">
                    <a16:creationId xmlns:a16="http://schemas.microsoft.com/office/drawing/2014/main" id="{2C8AD705-328F-250B-E1C9-83D829B2A4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550" y="1793"/>
                <a:ext cx="219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1" name="Line 78">
                <a:extLst>
                  <a:ext uri="{FF2B5EF4-FFF2-40B4-BE49-F238E27FC236}">
                    <a16:creationId xmlns:a16="http://schemas.microsoft.com/office/drawing/2014/main" id="{80ADEC98-5382-C3E1-6AD4-474DC3B0FE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21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2" name="Line 79">
                <a:extLst>
                  <a:ext uri="{FF2B5EF4-FFF2-40B4-BE49-F238E27FC236}">
                    <a16:creationId xmlns:a16="http://schemas.microsoft.com/office/drawing/2014/main" id="{1D3276D5-DE62-096D-69CA-6807221C6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92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3" name="Line 80">
                <a:extLst>
                  <a:ext uri="{FF2B5EF4-FFF2-40B4-BE49-F238E27FC236}">
                    <a16:creationId xmlns:a16="http://schemas.microsoft.com/office/drawing/2014/main" id="{CA1F7421-60DC-56CE-0EF5-86C7DF4E6A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358" y="1925"/>
                <a:ext cx="52" cy="6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4" name="Line 81">
                <a:extLst>
                  <a:ext uri="{FF2B5EF4-FFF2-40B4-BE49-F238E27FC236}">
                    <a16:creationId xmlns:a16="http://schemas.microsoft.com/office/drawing/2014/main" id="{DD4F2FE9-6D6B-60EA-1982-D0223D89C6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138" y="1906"/>
                <a:ext cx="96" cy="3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5" name="Line 82">
                <a:extLst>
                  <a:ext uri="{FF2B5EF4-FFF2-40B4-BE49-F238E27FC236}">
                    <a16:creationId xmlns:a16="http://schemas.microsoft.com/office/drawing/2014/main" id="{FBFC3EC5-2135-AFBC-51BD-227817D544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086" y="1847"/>
                <a:ext cx="157" cy="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6" name="Line 83">
                <a:extLst>
                  <a:ext uri="{FF2B5EF4-FFF2-40B4-BE49-F238E27FC236}">
                    <a16:creationId xmlns:a16="http://schemas.microsoft.com/office/drawing/2014/main" id="{B7534501-B5C1-78E6-DD0F-97CF758905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346" y="1847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1281" name="Line 84">
              <a:extLst>
                <a:ext uri="{FF2B5EF4-FFF2-40B4-BE49-F238E27FC236}">
                  <a16:creationId xmlns:a16="http://schemas.microsoft.com/office/drawing/2014/main" id="{8A4A3760-A91D-6DFC-D026-EA721259C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" y="2299"/>
              <a:ext cx="23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82" name="Line 85">
              <a:extLst>
                <a:ext uri="{FF2B5EF4-FFF2-40B4-BE49-F238E27FC236}">
                  <a16:creationId xmlns:a16="http://schemas.microsoft.com/office/drawing/2014/main" id="{9848A585-9924-FC08-1469-0DE040F696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1" y="1482"/>
              <a:ext cx="17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83" name="Line 86">
              <a:extLst>
                <a:ext uri="{FF2B5EF4-FFF2-40B4-BE49-F238E27FC236}">
                  <a16:creationId xmlns:a16="http://schemas.microsoft.com/office/drawing/2014/main" id="{C1DDAEC9-C740-0A8D-2DB4-227CF25631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86" y="1207"/>
              <a:ext cx="72" cy="10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606" name="Rectangle 87">
            <a:extLst>
              <a:ext uri="{FF2B5EF4-FFF2-40B4-BE49-F238E27FC236}">
                <a16:creationId xmlns:a16="http://schemas.microsoft.com/office/drawing/2014/main" id="{3BB5513F-BA5B-7704-1383-905CF08CDD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54862" y="95250"/>
            <a:ext cx="5552613" cy="685800"/>
          </a:xfrm>
          <a:solidFill>
            <a:schemeClr val="accent5"/>
          </a:solidFill>
          <a:ln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200" b="1" i="1" dirty="0"/>
              <a:t>2005 - Elliptic Flow at RHIC</a:t>
            </a:r>
          </a:p>
        </p:txBody>
      </p:sp>
      <p:sp>
        <p:nvSpPr>
          <p:cNvPr id="91143" name="Text Box 90">
            <a:extLst>
              <a:ext uri="{FF2B5EF4-FFF2-40B4-BE49-F238E27FC236}">
                <a16:creationId xmlns:a16="http://schemas.microsoft.com/office/drawing/2014/main" id="{E62091BC-C2B5-C139-A4B9-4C90F285AF57}"/>
              </a:ext>
            </a:extLst>
          </p:cNvPr>
          <p:cNvSpPr txBox="1">
            <a:spLocks noChangeArrowheads="1"/>
          </p:cNvSpPr>
          <p:nvPr/>
        </p:nvSpPr>
        <p:spPr bwMode="auto">
          <a:xfrm rot="-2960607">
            <a:off x="2626519" y="1894682"/>
            <a:ext cx="22415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Reaction plane</a:t>
            </a:r>
          </a:p>
        </p:txBody>
      </p:sp>
      <p:sp>
        <p:nvSpPr>
          <p:cNvPr id="91144" name="Line 91">
            <a:extLst>
              <a:ext uri="{FF2B5EF4-FFF2-40B4-BE49-F238E27FC236}">
                <a16:creationId xmlns:a16="http://schemas.microsoft.com/office/drawing/2014/main" id="{A41458B9-C8ED-20C5-8532-5FD64F322B5A}"/>
              </a:ext>
            </a:extLst>
          </p:cNvPr>
          <p:cNvSpPr>
            <a:spLocks noChangeShapeType="1"/>
          </p:cNvSpPr>
          <p:nvPr/>
        </p:nvSpPr>
        <p:spPr bwMode="auto">
          <a:xfrm rot="-8220000">
            <a:off x="2814638" y="687388"/>
            <a:ext cx="0" cy="719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145" name="Line 92">
            <a:extLst>
              <a:ext uri="{FF2B5EF4-FFF2-40B4-BE49-F238E27FC236}">
                <a16:creationId xmlns:a16="http://schemas.microsoft.com/office/drawing/2014/main" id="{D69394EC-796B-3C29-13C0-10C04E65D367}"/>
              </a:ext>
            </a:extLst>
          </p:cNvPr>
          <p:cNvSpPr>
            <a:spLocks noChangeShapeType="1"/>
          </p:cNvSpPr>
          <p:nvPr/>
        </p:nvSpPr>
        <p:spPr bwMode="auto">
          <a:xfrm rot="-4922225">
            <a:off x="2977357" y="275351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146" name="Text Box 93">
            <a:extLst>
              <a:ext uri="{FF2B5EF4-FFF2-40B4-BE49-F238E27FC236}">
                <a16:creationId xmlns:a16="http://schemas.microsoft.com/office/drawing/2014/main" id="{7F65DD39-2B13-52C2-A3F3-315523BC3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025" y="3065463"/>
            <a:ext cx="3905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91147" name="Text Box 94">
            <a:extLst>
              <a:ext uri="{FF2B5EF4-FFF2-40B4-BE49-F238E27FC236}">
                <a16:creationId xmlns:a16="http://schemas.microsoft.com/office/drawing/2014/main" id="{70C4A74D-0605-D6C8-9449-B5E55CB69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8" y="685800"/>
            <a:ext cx="371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Z</a:t>
            </a:r>
          </a:p>
        </p:txBody>
      </p:sp>
      <p:sp>
        <p:nvSpPr>
          <p:cNvPr id="91148" name="Line 95">
            <a:extLst>
              <a:ext uri="{FF2B5EF4-FFF2-40B4-BE49-F238E27FC236}">
                <a16:creationId xmlns:a16="http://schemas.microsoft.com/office/drawing/2014/main" id="{5FEBF6B7-C0C7-33BE-C7E8-D61A43A97EB3}"/>
              </a:ext>
            </a:extLst>
          </p:cNvPr>
          <p:cNvSpPr>
            <a:spLocks noChangeShapeType="1"/>
          </p:cNvSpPr>
          <p:nvPr/>
        </p:nvSpPr>
        <p:spPr bwMode="auto">
          <a:xfrm rot="4922225" flipH="1" flipV="1">
            <a:off x="2424113" y="2736850"/>
            <a:ext cx="504825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149" name="Text Box 96">
            <a:extLst>
              <a:ext uri="{FF2B5EF4-FFF2-40B4-BE49-F238E27FC236}">
                <a16:creationId xmlns:a16="http://schemas.microsoft.com/office/drawing/2014/main" id="{C649CBA9-1082-C099-830C-51767AE13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2495550"/>
            <a:ext cx="3905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Y</a:t>
            </a:r>
          </a:p>
        </p:txBody>
      </p:sp>
      <p:sp>
        <p:nvSpPr>
          <p:cNvPr id="91150" name="AutoShape 97">
            <a:extLst>
              <a:ext uri="{FF2B5EF4-FFF2-40B4-BE49-F238E27FC236}">
                <a16:creationId xmlns:a16="http://schemas.microsoft.com/office/drawing/2014/main" id="{03989C03-ACE0-1965-4B50-769FDE1CA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352800"/>
            <a:ext cx="485775" cy="647700"/>
          </a:xfrm>
          <a:prstGeom prst="downArrow">
            <a:avLst>
              <a:gd name="adj1" fmla="val 39213"/>
              <a:gd name="adj2" fmla="val 408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1151" name="Text Box 98">
            <a:extLst>
              <a:ext uri="{FF2B5EF4-FFF2-40B4-BE49-F238E27FC236}">
                <a16:creationId xmlns:a16="http://schemas.microsoft.com/office/drawing/2014/main" id="{43059A23-3A66-39C7-2F55-6120B11A5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4718050"/>
            <a:ext cx="4921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</a:t>
            </a:r>
            <a:r>
              <a:rPr kumimoji="1" lang="en-US" altLang="ja-JP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91152" name="Text Box 99">
            <a:extLst>
              <a:ext uri="{FF2B5EF4-FFF2-40B4-BE49-F238E27FC236}">
                <a16:creationId xmlns:a16="http://schemas.microsoft.com/office/drawing/2014/main" id="{52BC5C8B-20C1-6109-82B4-FE4663D62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63" y="3570288"/>
            <a:ext cx="4921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</a:t>
            </a:r>
            <a:r>
              <a:rPr kumimoji="1" lang="en-US" altLang="ja-JP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y</a:t>
            </a:r>
          </a:p>
        </p:txBody>
      </p:sp>
      <p:sp>
        <p:nvSpPr>
          <p:cNvPr id="91153" name="Text Box 100">
            <a:extLst>
              <a:ext uri="{FF2B5EF4-FFF2-40B4-BE49-F238E27FC236}">
                <a16:creationId xmlns:a16="http://schemas.microsoft.com/office/drawing/2014/main" id="{994EDB5F-3712-1A9B-3CCF-B9D4B6A3F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25" y="3567113"/>
            <a:ext cx="4921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</a:t>
            </a:r>
            <a:r>
              <a:rPr kumimoji="1" lang="en-US" altLang="ja-JP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z</a:t>
            </a:r>
          </a:p>
        </p:txBody>
      </p:sp>
      <p:grpSp>
        <p:nvGrpSpPr>
          <p:cNvPr id="91154" name="Group 101">
            <a:extLst>
              <a:ext uri="{FF2B5EF4-FFF2-40B4-BE49-F238E27FC236}">
                <a16:creationId xmlns:a16="http://schemas.microsoft.com/office/drawing/2014/main" id="{E8A1362B-4509-4F93-9D50-D3B084FC9603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657600"/>
            <a:ext cx="3581400" cy="1981200"/>
            <a:chOff x="435" y="2308"/>
            <a:chExt cx="2354" cy="1394"/>
          </a:xfrm>
        </p:grpSpPr>
        <p:sp>
          <p:nvSpPr>
            <p:cNvPr id="91165" name="Line 102">
              <a:extLst>
                <a:ext uri="{FF2B5EF4-FFF2-40B4-BE49-F238E27FC236}">
                  <a16:creationId xmlns:a16="http://schemas.microsoft.com/office/drawing/2014/main" id="{EBB4901E-790D-DE50-2829-0390C4F0032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994" y="2940"/>
              <a:ext cx="144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66" name="Line 103">
              <a:extLst>
                <a:ext uri="{FF2B5EF4-FFF2-40B4-BE49-F238E27FC236}">
                  <a16:creationId xmlns:a16="http://schemas.microsoft.com/office/drawing/2014/main" id="{D2579749-FD3E-6924-CC41-C611C3EA657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935" y="2505"/>
              <a:ext cx="633" cy="9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67" name="Line 104">
              <a:extLst>
                <a:ext uri="{FF2B5EF4-FFF2-40B4-BE49-F238E27FC236}">
                  <a16:creationId xmlns:a16="http://schemas.microsoft.com/office/drawing/2014/main" id="{D7CDFEE7-27DF-972F-BBD1-3E989DD76C8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757" y="2450"/>
              <a:ext cx="633" cy="9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68" name="Line 105">
              <a:extLst>
                <a:ext uri="{FF2B5EF4-FFF2-40B4-BE49-F238E27FC236}">
                  <a16:creationId xmlns:a16="http://schemas.microsoft.com/office/drawing/2014/main" id="{8305112B-D703-97CA-6DD6-97271731FC2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545" y="2417"/>
              <a:ext cx="633" cy="9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69" name="Line 106">
              <a:extLst>
                <a:ext uri="{FF2B5EF4-FFF2-40B4-BE49-F238E27FC236}">
                  <a16:creationId xmlns:a16="http://schemas.microsoft.com/office/drawing/2014/main" id="{0750AB9E-AEE4-8B8E-E1D1-F5416A0C053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803" y="2744"/>
              <a:ext cx="84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0" name="Line 107">
              <a:extLst>
                <a:ext uri="{FF2B5EF4-FFF2-40B4-BE49-F238E27FC236}">
                  <a16:creationId xmlns:a16="http://schemas.microsoft.com/office/drawing/2014/main" id="{AD585D64-4BA1-15DC-A406-0DE2E70DC54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772" y="3137"/>
              <a:ext cx="89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1" name="Line 108">
              <a:extLst>
                <a:ext uri="{FF2B5EF4-FFF2-40B4-BE49-F238E27FC236}">
                  <a16:creationId xmlns:a16="http://schemas.microsoft.com/office/drawing/2014/main" id="{DDDF182B-F8CB-8904-C271-C7D276438C1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496" y="2777"/>
              <a:ext cx="597" cy="8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2" name="Line 109">
              <a:extLst>
                <a:ext uri="{FF2B5EF4-FFF2-40B4-BE49-F238E27FC236}">
                  <a16:creationId xmlns:a16="http://schemas.microsoft.com/office/drawing/2014/main" id="{66BA2E57-4860-E0A5-4042-38DAF16D32D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966" y="2308"/>
              <a:ext cx="438" cy="64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3" name="Line 110">
              <a:extLst>
                <a:ext uri="{FF2B5EF4-FFF2-40B4-BE49-F238E27FC236}">
                  <a16:creationId xmlns:a16="http://schemas.microsoft.com/office/drawing/2014/main" id="{D137EF1A-6F8F-A4CC-99E5-0AA32DE6FB9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176" y="2341"/>
              <a:ext cx="429" cy="63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4" name="Line 111">
              <a:extLst>
                <a:ext uri="{FF2B5EF4-FFF2-40B4-BE49-F238E27FC236}">
                  <a16:creationId xmlns:a16="http://schemas.microsoft.com/office/drawing/2014/main" id="{BDD60449-99D7-517B-40F9-C31D8972283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332" y="2580"/>
              <a:ext cx="1440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5" name="AutoShape 112">
              <a:extLst>
                <a:ext uri="{FF2B5EF4-FFF2-40B4-BE49-F238E27FC236}">
                  <a16:creationId xmlns:a16="http://schemas.microsoft.com/office/drawing/2014/main" id="{B52E73D5-2321-6775-AE97-9759FF0843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502" y="2383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176" name="Line 113">
              <a:extLst>
                <a:ext uri="{FF2B5EF4-FFF2-40B4-BE49-F238E27FC236}">
                  <a16:creationId xmlns:a16="http://schemas.microsoft.com/office/drawing/2014/main" id="{CD778D75-4A0B-BA07-F1BC-2BE063818CD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437" y="3200"/>
              <a:ext cx="183" cy="27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7" name="Line 114">
              <a:extLst>
                <a:ext uri="{FF2B5EF4-FFF2-40B4-BE49-F238E27FC236}">
                  <a16:creationId xmlns:a16="http://schemas.microsoft.com/office/drawing/2014/main" id="{27BCC084-B1B5-04B8-94E8-3ACDEAD2380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263" y="2364"/>
              <a:ext cx="532" cy="79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8" name="Line 115">
              <a:extLst>
                <a:ext uri="{FF2B5EF4-FFF2-40B4-BE49-F238E27FC236}">
                  <a16:creationId xmlns:a16="http://schemas.microsoft.com/office/drawing/2014/main" id="{F3E64677-6F7C-9DB4-AF29-F3B9E70C27E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060" y="3002"/>
              <a:ext cx="392" cy="5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9" name="Line 116">
              <a:extLst>
                <a:ext uri="{FF2B5EF4-FFF2-40B4-BE49-F238E27FC236}">
                  <a16:creationId xmlns:a16="http://schemas.microsoft.com/office/drawing/2014/main" id="{0B515145-9B29-F9FC-06CA-01EA7B7695D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459" y="2392"/>
              <a:ext cx="593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0" name="Line 117">
              <a:extLst>
                <a:ext uri="{FF2B5EF4-FFF2-40B4-BE49-F238E27FC236}">
                  <a16:creationId xmlns:a16="http://schemas.microsoft.com/office/drawing/2014/main" id="{88647153-C542-CED6-BE28-43003FC2CF3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651" y="2550"/>
              <a:ext cx="42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1" name="Line 118">
              <a:extLst>
                <a:ext uri="{FF2B5EF4-FFF2-40B4-BE49-F238E27FC236}">
                  <a16:creationId xmlns:a16="http://schemas.microsoft.com/office/drawing/2014/main" id="{A33CBEB0-652B-439E-94A7-DE634E709EE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221" y="2652"/>
              <a:ext cx="84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2" name="Line 119">
              <a:extLst>
                <a:ext uri="{FF2B5EF4-FFF2-40B4-BE49-F238E27FC236}">
                  <a16:creationId xmlns:a16="http://schemas.microsoft.com/office/drawing/2014/main" id="{EBBB2455-DDB5-F29C-393B-7935F8D541E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812" y="2646"/>
              <a:ext cx="230" cy="34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3" name="Line 120">
              <a:extLst>
                <a:ext uri="{FF2B5EF4-FFF2-40B4-BE49-F238E27FC236}">
                  <a16:creationId xmlns:a16="http://schemas.microsoft.com/office/drawing/2014/main" id="{8932324D-03EE-4348-BCD7-C7456EBF237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106" y="2820"/>
              <a:ext cx="144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4" name="Line 121">
              <a:extLst>
                <a:ext uri="{FF2B5EF4-FFF2-40B4-BE49-F238E27FC236}">
                  <a16:creationId xmlns:a16="http://schemas.microsoft.com/office/drawing/2014/main" id="{1F766747-2F30-8875-F91F-CAC46EC44EC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112" y="2365"/>
              <a:ext cx="843" cy="125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5" name="Line 122">
              <a:extLst>
                <a:ext uri="{FF2B5EF4-FFF2-40B4-BE49-F238E27FC236}">
                  <a16:creationId xmlns:a16="http://schemas.microsoft.com/office/drawing/2014/main" id="{93CD0589-E521-393C-6CCF-7E79E1EE117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700" y="2759"/>
              <a:ext cx="633" cy="9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6" name="Line 123">
              <a:extLst>
                <a:ext uri="{FF2B5EF4-FFF2-40B4-BE49-F238E27FC236}">
                  <a16:creationId xmlns:a16="http://schemas.microsoft.com/office/drawing/2014/main" id="{B6E9B806-27C5-9F22-3A91-669F6BFA8B3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386" y="3027"/>
              <a:ext cx="98" cy="14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7" name="Line 124">
              <a:extLst>
                <a:ext uri="{FF2B5EF4-FFF2-40B4-BE49-F238E27FC236}">
                  <a16:creationId xmlns:a16="http://schemas.microsoft.com/office/drawing/2014/main" id="{563AE95D-B0F0-C360-6618-7A40202F04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176" y="3018"/>
              <a:ext cx="337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8" name="Line 125">
              <a:extLst>
                <a:ext uri="{FF2B5EF4-FFF2-40B4-BE49-F238E27FC236}">
                  <a16:creationId xmlns:a16="http://schemas.microsoft.com/office/drawing/2014/main" id="{D09480F2-034C-4253-21A3-0936C2B7CA4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229" y="2878"/>
              <a:ext cx="159" cy="23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9" name="Line 126">
              <a:extLst>
                <a:ext uri="{FF2B5EF4-FFF2-40B4-BE49-F238E27FC236}">
                  <a16:creationId xmlns:a16="http://schemas.microsoft.com/office/drawing/2014/main" id="{351BB089-F1A6-D85B-2F58-B7B21E123F9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193" y="3204"/>
              <a:ext cx="89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0" name="Freeform 127">
              <a:extLst>
                <a:ext uri="{FF2B5EF4-FFF2-40B4-BE49-F238E27FC236}">
                  <a16:creationId xmlns:a16="http://schemas.microsoft.com/office/drawing/2014/main" id="{F6182F38-C2C9-2CF3-1FE3-AE5FDB8E008F}"/>
                </a:ext>
              </a:extLst>
            </p:cNvPr>
            <p:cNvSpPr>
              <a:spLocks/>
            </p:cNvSpPr>
            <p:nvPr/>
          </p:nvSpPr>
          <p:spPr bwMode="auto">
            <a:xfrm rot="543536">
              <a:off x="776" y="3433"/>
              <a:ext cx="1211" cy="2"/>
            </a:xfrm>
            <a:custGeom>
              <a:avLst/>
              <a:gdLst>
                <a:gd name="T0" fmla="*/ 0 w 1266"/>
                <a:gd name="T1" fmla="*/ 1 h 3"/>
                <a:gd name="T2" fmla="*/ 595 w 1266"/>
                <a:gd name="T3" fmla="*/ 0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1" name="Line 128">
              <a:extLst>
                <a:ext uri="{FF2B5EF4-FFF2-40B4-BE49-F238E27FC236}">
                  <a16:creationId xmlns:a16="http://schemas.microsoft.com/office/drawing/2014/main" id="{D22D6F49-0B39-1BD8-19DD-2E46678A55C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161" y="3340"/>
              <a:ext cx="94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2" name="Line 129">
              <a:extLst>
                <a:ext uri="{FF2B5EF4-FFF2-40B4-BE49-F238E27FC236}">
                  <a16:creationId xmlns:a16="http://schemas.microsoft.com/office/drawing/2014/main" id="{0D24B2D3-BC6C-8E6A-C071-9F5BC21AC18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832" y="3382"/>
              <a:ext cx="99" cy="14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3" name="Line 130">
              <a:extLst>
                <a:ext uri="{FF2B5EF4-FFF2-40B4-BE49-F238E27FC236}">
                  <a16:creationId xmlns:a16="http://schemas.microsoft.com/office/drawing/2014/main" id="{184DBF88-2370-725C-7FED-33E70912D94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635" y="3317"/>
              <a:ext cx="118" cy="17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4" name="Line 131">
              <a:extLst>
                <a:ext uri="{FF2B5EF4-FFF2-40B4-BE49-F238E27FC236}">
                  <a16:creationId xmlns:a16="http://schemas.microsoft.com/office/drawing/2014/main" id="{2EBE22BC-C866-6D36-A8DD-66E13E0E07D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435" y="3571"/>
              <a:ext cx="141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5" name="Line 132">
              <a:extLst>
                <a:ext uri="{FF2B5EF4-FFF2-40B4-BE49-F238E27FC236}">
                  <a16:creationId xmlns:a16="http://schemas.microsoft.com/office/drawing/2014/main" id="{8E975D9E-6FE6-9C3D-FC6F-644B3A86129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556" y="3324"/>
              <a:ext cx="23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6" name="Line 133">
              <a:extLst>
                <a:ext uri="{FF2B5EF4-FFF2-40B4-BE49-F238E27FC236}">
                  <a16:creationId xmlns:a16="http://schemas.microsoft.com/office/drawing/2014/main" id="{B35F319C-4F64-310D-521E-7234F48500D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2473" y="2798"/>
              <a:ext cx="17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7" name="Line 134">
              <a:extLst>
                <a:ext uri="{FF2B5EF4-FFF2-40B4-BE49-F238E27FC236}">
                  <a16:creationId xmlns:a16="http://schemas.microsoft.com/office/drawing/2014/main" id="{1C54BD01-CE83-6EC2-EB64-2C2DAAF7082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2582" y="2529"/>
              <a:ext cx="72" cy="10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8" name="Oval 135">
              <a:extLst>
                <a:ext uri="{FF2B5EF4-FFF2-40B4-BE49-F238E27FC236}">
                  <a16:creationId xmlns:a16="http://schemas.microsoft.com/office/drawing/2014/main" id="{4871CB92-95BF-4765-93F3-21886B5D6F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71988">
              <a:off x="1065" y="2614"/>
              <a:ext cx="1225" cy="6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199" name="Line 136">
              <a:extLst>
                <a:ext uri="{FF2B5EF4-FFF2-40B4-BE49-F238E27FC236}">
                  <a16:creationId xmlns:a16="http://schemas.microsoft.com/office/drawing/2014/main" id="{A1E30879-9544-C879-0048-EDF1794EAF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261" y="3022"/>
              <a:ext cx="400" cy="5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0" name="Line 137">
              <a:extLst>
                <a:ext uri="{FF2B5EF4-FFF2-40B4-BE49-F238E27FC236}">
                  <a16:creationId xmlns:a16="http://schemas.microsoft.com/office/drawing/2014/main" id="{AE9A0573-64B2-DB9D-1AAD-CF5AB18889F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668" y="3261"/>
              <a:ext cx="94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1" name="Arc 138">
              <a:extLst>
                <a:ext uri="{FF2B5EF4-FFF2-40B4-BE49-F238E27FC236}">
                  <a16:creationId xmlns:a16="http://schemas.microsoft.com/office/drawing/2014/main" id="{A97985D4-1FFF-4BE1-CC77-5CAACAB2F06E}"/>
                </a:ext>
              </a:extLst>
            </p:cNvPr>
            <p:cNvSpPr>
              <a:spLocks/>
            </p:cNvSpPr>
            <p:nvPr/>
          </p:nvSpPr>
          <p:spPr bwMode="auto">
            <a:xfrm rot="-10228012">
              <a:off x="1085" y="2615"/>
              <a:ext cx="1218" cy="392"/>
            </a:xfrm>
            <a:custGeom>
              <a:avLst/>
              <a:gdLst>
                <a:gd name="T0" fmla="*/ 0 w 29645"/>
                <a:gd name="T1" fmla="*/ 0 h 21600"/>
                <a:gd name="T2" fmla="*/ 0 w 29645"/>
                <a:gd name="T3" fmla="*/ 0 h 21600"/>
                <a:gd name="T4" fmla="*/ 0 w 2964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9645" h="21600" fill="none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0"/>
                  </a:cubicBezTo>
                  <a:cubicBezTo>
                    <a:pt x="20262" y="0"/>
                    <a:pt x="25622" y="2156"/>
                    <a:pt x="29644" y="6018"/>
                  </a:cubicBezTo>
                </a:path>
                <a:path w="29645" h="21600" stroke="0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0"/>
                  </a:cubicBezTo>
                  <a:cubicBezTo>
                    <a:pt x="20262" y="0"/>
                    <a:pt x="25622" y="2156"/>
                    <a:pt x="29644" y="6018"/>
                  </a:cubicBezTo>
                  <a:lnTo>
                    <a:pt x="14686" y="21600"/>
                  </a:lnTo>
                  <a:lnTo>
                    <a:pt x="-1" y="576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2" name="Freeform 139">
              <a:extLst>
                <a:ext uri="{FF2B5EF4-FFF2-40B4-BE49-F238E27FC236}">
                  <a16:creationId xmlns:a16="http://schemas.microsoft.com/office/drawing/2014/main" id="{31DF16AF-F16B-F869-D0F6-E92201F64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" y="2795"/>
              <a:ext cx="1212" cy="438"/>
            </a:xfrm>
            <a:custGeom>
              <a:avLst/>
              <a:gdLst>
                <a:gd name="T0" fmla="*/ 58 w 1212"/>
                <a:gd name="T1" fmla="*/ 184 h 438"/>
                <a:gd name="T2" fmla="*/ 108 w 1212"/>
                <a:gd name="T3" fmla="*/ 234 h 438"/>
                <a:gd name="T4" fmla="*/ 163 w 1212"/>
                <a:gd name="T5" fmla="*/ 276 h 438"/>
                <a:gd name="T6" fmla="*/ 244 w 1212"/>
                <a:gd name="T7" fmla="*/ 322 h 438"/>
                <a:gd name="T8" fmla="*/ 334 w 1212"/>
                <a:gd name="T9" fmla="*/ 361 h 438"/>
                <a:gd name="T10" fmla="*/ 394 w 1212"/>
                <a:gd name="T11" fmla="*/ 382 h 438"/>
                <a:gd name="T12" fmla="*/ 471 w 1212"/>
                <a:gd name="T13" fmla="*/ 405 h 438"/>
                <a:gd name="T14" fmla="*/ 526 w 1212"/>
                <a:gd name="T15" fmla="*/ 414 h 438"/>
                <a:gd name="T16" fmla="*/ 579 w 1212"/>
                <a:gd name="T17" fmla="*/ 424 h 438"/>
                <a:gd name="T18" fmla="*/ 658 w 1212"/>
                <a:gd name="T19" fmla="*/ 433 h 438"/>
                <a:gd name="T20" fmla="*/ 730 w 1212"/>
                <a:gd name="T21" fmla="*/ 436 h 438"/>
                <a:gd name="T22" fmla="*/ 792 w 1212"/>
                <a:gd name="T23" fmla="*/ 436 h 438"/>
                <a:gd name="T24" fmla="*/ 871 w 1212"/>
                <a:gd name="T25" fmla="*/ 430 h 438"/>
                <a:gd name="T26" fmla="*/ 940 w 1212"/>
                <a:gd name="T27" fmla="*/ 418 h 438"/>
                <a:gd name="T28" fmla="*/ 1008 w 1212"/>
                <a:gd name="T29" fmla="*/ 400 h 438"/>
                <a:gd name="T30" fmla="*/ 1090 w 1212"/>
                <a:gd name="T31" fmla="*/ 367 h 438"/>
                <a:gd name="T32" fmla="*/ 1167 w 1212"/>
                <a:gd name="T33" fmla="*/ 312 h 438"/>
                <a:gd name="T34" fmla="*/ 1195 w 1212"/>
                <a:gd name="T35" fmla="*/ 271 h 438"/>
                <a:gd name="T36" fmla="*/ 1205 w 1212"/>
                <a:gd name="T37" fmla="*/ 251 h 438"/>
                <a:gd name="T38" fmla="*/ 1212 w 1212"/>
                <a:gd name="T39" fmla="*/ 207 h 438"/>
                <a:gd name="T40" fmla="*/ 1143 w 1212"/>
                <a:gd name="T41" fmla="*/ 219 h 438"/>
                <a:gd name="T42" fmla="*/ 1107 w 1212"/>
                <a:gd name="T43" fmla="*/ 225 h 438"/>
                <a:gd name="T44" fmla="*/ 1027 w 1212"/>
                <a:gd name="T45" fmla="*/ 232 h 438"/>
                <a:gd name="T46" fmla="*/ 940 w 1212"/>
                <a:gd name="T47" fmla="*/ 238 h 438"/>
                <a:gd name="T48" fmla="*/ 861 w 1212"/>
                <a:gd name="T49" fmla="*/ 237 h 438"/>
                <a:gd name="T50" fmla="*/ 777 w 1212"/>
                <a:gd name="T51" fmla="*/ 234 h 438"/>
                <a:gd name="T52" fmla="*/ 675 w 1212"/>
                <a:gd name="T53" fmla="*/ 222 h 438"/>
                <a:gd name="T54" fmla="*/ 615 w 1212"/>
                <a:gd name="T55" fmla="*/ 214 h 438"/>
                <a:gd name="T56" fmla="*/ 541 w 1212"/>
                <a:gd name="T57" fmla="*/ 199 h 438"/>
                <a:gd name="T58" fmla="*/ 460 w 1212"/>
                <a:gd name="T59" fmla="*/ 183 h 438"/>
                <a:gd name="T60" fmla="*/ 387 w 1212"/>
                <a:gd name="T61" fmla="*/ 165 h 438"/>
                <a:gd name="T62" fmla="*/ 316 w 1212"/>
                <a:gd name="T63" fmla="*/ 142 h 438"/>
                <a:gd name="T64" fmla="*/ 252 w 1212"/>
                <a:gd name="T65" fmla="*/ 121 h 438"/>
                <a:gd name="T66" fmla="*/ 203 w 1212"/>
                <a:gd name="T67" fmla="*/ 101 h 438"/>
                <a:gd name="T68" fmla="*/ 169 w 1212"/>
                <a:gd name="T69" fmla="*/ 87 h 438"/>
                <a:gd name="T70" fmla="*/ 123 w 1212"/>
                <a:gd name="T71" fmla="*/ 64 h 438"/>
                <a:gd name="T72" fmla="*/ 70 w 1212"/>
                <a:gd name="T73" fmla="*/ 36 h 438"/>
                <a:gd name="T74" fmla="*/ 29 w 1212"/>
                <a:gd name="T75" fmla="*/ 15 h 438"/>
                <a:gd name="T76" fmla="*/ 7 w 1212"/>
                <a:gd name="T77" fmla="*/ 1 h 438"/>
                <a:gd name="T78" fmla="*/ 0 w 1212"/>
                <a:gd name="T79" fmla="*/ 45 h 438"/>
                <a:gd name="T80" fmla="*/ 10 w 1212"/>
                <a:gd name="T81" fmla="*/ 106 h 438"/>
                <a:gd name="T82" fmla="*/ 57 w 1212"/>
                <a:gd name="T83" fmla="*/ 183 h 4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212" h="438">
                  <a:moveTo>
                    <a:pt x="58" y="184"/>
                  </a:moveTo>
                  <a:cubicBezTo>
                    <a:pt x="69" y="195"/>
                    <a:pt x="60" y="192"/>
                    <a:pt x="108" y="234"/>
                  </a:cubicBezTo>
                  <a:cubicBezTo>
                    <a:pt x="157" y="271"/>
                    <a:pt x="130" y="252"/>
                    <a:pt x="163" y="276"/>
                  </a:cubicBezTo>
                  <a:cubicBezTo>
                    <a:pt x="200" y="299"/>
                    <a:pt x="211" y="307"/>
                    <a:pt x="244" y="322"/>
                  </a:cubicBezTo>
                  <a:cubicBezTo>
                    <a:pt x="276" y="337"/>
                    <a:pt x="318" y="355"/>
                    <a:pt x="334" y="361"/>
                  </a:cubicBezTo>
                  <a:cubicBezTo>
                    <a:pt x="354" y="369"/>
                    <a:pt x="374" y="375"/>
                    <a:pt x="394" y="382"/>
                  </a:cubicBezTo>
                  <a:cubicBezTo>
                    <a:pt x="415" y="390"/>
                    <a:pt x="445" y="396"/>
                    <a:pt x="471" y="405"/>
                  </a:cubicBezTo>
                  <a:cubicBezTo>
                    <a:pt x="516" y="411"/>
                    <a:pt x="505" y="411"/>
                    <a:pt x="526" y="414"/>
                  </a:cubicBezTo>
                  <a:cubicBezTo>
                    <a:pt x="555" y="420"/>
                    <a:pt x="559" y="421"/>
                    <a:pt x="579" y="424"/>
                  </a:cubicBezTo>
                  <a:cubicBezTo>
                    <a:pt x="615" y="429"/>
                    <a:pt x="637" y="433"/>
                    <a:pt x="658" y="433"/>
                  </a:cubicBezTo>
                  <a:cubicBezTo>
                    <a:pt x="697" y="438"/>
                    <a:pt x="717" y="435"/>
                    <a:pt x="730" y="436"/>
                  </a:cubicBezTo>
                  <a:cubicBezTo>
                    <a:pt x="774" y="436"/>
                    <a:pt x="763" y="438"/>
                    <a:pt x="792" y="436"/>
                  </a:cubicBezTo>
                  <a:cubicBezTo>
                    <a:pt x="828" y="435"/>
                    <a:pt x="849" y="433"/>
                    <a:pt x="871" y="430"/>
                  </a:cubicBezTo>
                  <a:cubicBezTo>
                    <a:pt x="934" y="420"/>
                    <a:pt x="915" y="424"/>
                    <a:pt x="940" y="418"/>
                  </a:cubicBezTo>
                  <a:cubicBezTo>
                    <a:pt x="987" y="406"/>
                    <a:pt x="985" y="408"/>
                    <a:pt x="1008" y="400"/>
                  </a:cubicBezTo>
                  <a:cubicBezTo>
                    <a:pt x="1054" y="385"/>
                    <a:pt x="1068" y="381"/>
                    <a:pt x="1090" y="367"/>
                  </a:cubicBezTo>
                  <a:cubicBezTo>
                    <a:pt x="1137" y="334"/>
                    <a:pt x="1142" y="336"/>
                    <a:pt x="1167" y="312"/>
                  </a:cubicBezTo>
                  <a:cubicBezTo>
                    <a:pt x="1191" y="281"/>
                    <a:pt x="1183" y="292"/>
                    <a:pt x="1195" y="271"/>
                  </a:cubicBezTo>
                  <a:cubicBezTo>
                    <a:pt x="1210" y="237"/>
                    <a:pt x="1201" y="259"/>
                    <a:pt x="1205" y="251"/>
                  </a:cubicBezTo>
                  <a:cubicBezTo>
                    <a:pt x="1206" y="236"/>
                    <a:pt x="1209" y="237"/>
                    <a:pt x="1212" y="207"/>
                  </a:cubicBezTo>
                  <a:cubicBezTo>
                    <a:pt x="1176" y="213"/>
                    <a:pt x="1163" y="217"/>
                    <a:pt x="1143" y="219"/>
                  </a:cubicBezTo>
                  <a:cubicBezTo>
                    <a:pt x="1134" y="222"/>
                    <a:pt x="1107" y="225"/>
                    <a:pt x="1107" y="225"/>
                  </a:cubicBezTo>
                  <a:cubicBezTo>
                    <a:pt x="1068" y="232"/>
                    <a:pt x="1054" y="231"/>
                    <a:pt x="1027" y="232"/>
                  </a:cubicBezTo>
                  <a:cubicBezTo>
                    <a:pt x="994" y="235"/>
                    <a:pt x="962" y="238"/>
                    <a:pt x="940" y="238"/>
                  </a:cubicBezTo>
                  <a:cubicBezTo>
                    <a:pt x="907" y="237"/>
                    <a:pt x="891" y="235"/>
                    <a:pt x="861" y="237"/>
                  </a:cubicBezTo>
                  <a:cubicBezTo>
                    <a:pt x="818" y="236"/>
                    <a:pt x="814" y="234"/>
                    <a:pt x="777" y="234"/>
                  </a:cubicBezTo>
                  <a:cubicBezTo>
                    <a:pt x="738" y="229"/>
                    <a:pt x="723" y="230"/>
                    <a:pt x="675" y="222"/>
                  </a:cubicBezTo>
                  <a:cubicBezTo>
                    <a:pt x="654" y="219"/>
                    <a:pt x="634" y="217"/>
                    <a:pt x="615" y="214"/>
                  </a:cubicBezTo>
                  <a:cubicBezTo>
                    <a:pt x="593" y="210"/>
                    <a:pt x="567" y="204"/>
                    <a:pt x="541" y="199"/>
                  </a:cubicBezTo>
                  <a:cubicBezTo>
                    <a:pt x="511" y="194"/>
                    <a:pt x="494" y="191"/>
                    <a:pt x="460" y="183"/>
                  </a:cubicBezTo>
                  <a:cubicBezTo>
                    <a:pt x="424" y="176"/>
                    <a:pt x="424" y="172"/>
                    <a:pt x="387" y="165"/>
                  </a:cubicBezTo>
                  <a:cubicBezTo>
                    <a:pt x="358" y="157"/>
                    <a:pt x="338" y="149"/>
                    <a:pt x="316" y="142"/>
                  </a:cubicBezTo>
                  <a:cubicBezTo>
                    <a:pt x="306" y="138"/>
                    <a:pt x="262" y="122"/>
                    <a:pt x="252" y="121"/>
                  </a:cubicBezTo>
                  <a:cubicBezTo>
                    <a:pt x="233" y="114"/>
                    <a:pt x="219" y="107"/>
                    <a:pt x="203" y="101"/>
                  </a:cubicBezTo>
                  <a:cubicBezTo>
                    <a:pt x="187" y="95"/>
                    <a:pt x="185" y="92"/>
                    <a:pt x="169" y="87"/>
                  </a:cubicBezTo>
                  <a:cubicBezTo>
                    <a:pt x="154" y="81"/>
                    <a:pt x="138" y="73"/>
                    <a:pt x="123" y="64"/>
                  </a:cubicBezTo>
                  <a:cubicBezTo>
                    <a:pt x="106" y="55"/>
                    <a:pt x="86" y="46"/>
                    <a:pt x="70" y="36"/>
                  </a:cubicBezTo>
                  <a:cubicBezTo>
                    <a:pt x="59" y="29"/>
                    <a:pt x="40" y="21"/>
                    <a:pt x="29" y="15"/>
                  </a:cubicBezTo>
                  <a:cubicBezTo>
                    <a:pt x="27" y="14"/>
                    <a:pt x="6" y="0"/>
                    <a:pt x="7" y="1"/>
                  </a:cubicBezTo>
                  <a:cubicBezTo>
                    <a:pt x="5" y="12"/>
                    <a:pt x="1" y="15"/>
                    <a:pt x="0" y="45"/>
                  </a:cubicBezTo>
                  <a:cubicBezTo>
                    <a:pt x="0" y="73"/>
                    <a:pt x="1" y="77"/>
                    <a:pt x="10" y="106"/>
                  </a:cubicBezTo>
                  <a:cubicBezTo>
                    <a:pt x="27" y="139"/>
                    <a:pt x="40" y="163"/>
                    <a:pt x="57" y="183"/>
                  </a:cubicBezTo>
                </a:path>
              </a:pathLst>
            </a:custGeom>
            <a:solidFill>
              <a:schemeClr val="bg1">
                <a:alpha val="50195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3" name="Line 140">
              <a:extLst>
                <a:ext uri="{FF2B5EF4-FFF2-40B4-BE49-F238E27FC236}">
                  <a16:creationId xmlns:a16="http://schemas.microsoft.com/office/drawing/2014/main" id="{975E5E0C-168B-3C22-D37D-FEE02296794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 flipH="1">
              <a:off x="1173" y="2954"/>
              <a:ext cx="331" cy="49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4" name="Line 141">
              <a:extLst>
                <a:ext uri="{FF2B5EF4-FFF2-40B4-BE49-F238E27FC236}">
                  <a16:creationId xmlns:a16="http://schemas.microsoft.com/office/drawing/2014/main" id="{6F4E85A2-B223-4191-9D19-6AD0438F570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 flipH="1">
              <a:off x="892" y="2895"/>
              <a:ext cx="428" cy="63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5" name="Line 142">
              <a:extLst>
                <a:ext uri="{FF2B5EF4-FFF2-40B4-BE49-F238E27FC236}">
                  <a16:creationId xmlns:a16="http://schemas.microsoft.com/office/drawing/2014/main" id="{A6ED4C93-1820-B8C8-D375-B825A51B98D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 flipH="1">
              <a:off x="701" y="2823"/>
              <a:ext cx="449" cy="66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6" name="Line 143">
              <a:extLst>
                <a:ext uri="{FF2B5EF4-FFF2-40B4-BE49-F238E27FC236}">
                  <a16:creationId xmlns:a16="http://schemas.microsoft.com/office/drawing/2014/main" id="{9912B338-F2E7-DD5A-5A54-09934839008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298" y="2982"/>
              <a:ext cx="400" cy="5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7" name="Line 144">
              <a:extLst>
                <a:ext uri="{FF2B5EF4-FFF2-40B4-BE49-F238E27FC236}">
                  <a16:creationId xmlns:a16="http://schemas.microsoft.com/office/drawing/2014/main" id="{3FA3A8B0-C290-3870-4AFC-88CFD484FC6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525" y="2998"/>
              <a:ext cx="400" cy="5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8" name="Line 145">
              <a:extLst>
                <a:ext uri="{FF2B5EF4-FFF2-40B4-BE49-F238E27FC236}">
                  <a16:creationId xmlns:a16="http://schemas.microsoft.com/office/drawing/2014/main" id="{C9B0667D-EAC2-B168-1E44-85FB5B47A36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655" y="3120"/>
              <a:ext cx="66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9" name="Line 146">
              <a:extLst>
                <a:ext uri="{FF2B5EF4-FFF2-40B4-BE49-F238E27FC236}">
                  <a16:creationId xmlns:a16="http://schemas.microsoft.com/office/drawing/2014/main" id="{05427F4A-3789-262C-4585-CD8BA115648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884" y="3025"/>
              <a:ext cx="101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10" name="Line 147">
              <a:extLst>
                <a:ext uri="{FF2B5EF4-FFF2-40B4-BE49-F238E27FC236}">
                  <a16:creationId xmlns:a16="http://schemas.microsoft.com/office/drawing/2014/main" id="{1BBA8A2A-14C9-C456-91FC-00D14ACD1EA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>
              <a:off x="992" y="2842"/>
              <a:ext cx="204" cy="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11" name="Line 148">
              <a:extLst>
                <a:ext uri="{FF2B5EF4-FFF2-40B4-BE49-F238E27FC236}">
                  <a16:creationId xmlns:a16="http://schemas.microsoft.com/office/drawing/2014/main" id="{87591B55-443D-693A-5149-9D9A478F6F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>
              <a:off x="2205" y="3036"/>
              <a:ext cx="227" cy="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12" name="Line 149">
              <a:extLst>
                <a:ext uri="{FF2B5EF4-FFF2-40B4-BE49-F238E27FC236}">
                  <a16:creationId xmlns:a16="http://schemas.microsoft.com/office/drawing/2014/main" id="{6DA7C551-A48E-FE1D-0BF9-CDD4395FEFB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 flipH="1">
              <a:off x="1701" y="2976"/>
              <a:ext cx="462" cy="6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13" name="Line 150">
              <a:extLst>
                <a:ext uri="{FF2B5EF4-FFF2-40B4-BE49-F238E27FC236}">
                  <a16:creationId xmlns:a16="http://schemas.microsoft.com/office/drawing/2014/main" id="{376488E6-4560-B6FC-1D18-DB82841D980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194" y="3213"/>
              <a:ext cx="101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1214" name="Group 151">
              <a:extLst>
                <a:ext uri="{FF2B5EF4-FFF2-40B4-BE49-F238E27FC236}">
                  <a16:creationId xmlns:a16="http://schemas.microsoft.com/office/drawing/2014/main" id="{F0F0E766-5493-039E-419C-7C9758A1E7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3" y="2659"/>
              <a:ext cx="512" cy="317"/>
              <a:chOff x="2059" y="1117"/>
              <a:chExt cx="512" cy="317"/>
            </a:xfrm>
          </p:grpSpPr>
          <p:sp>
            <p:nvSpPr>
              <p:cNvPr id="91238" name="Line 152">
                <a:extLst>
                  <a:ext uri="{FF2B5EF4-FFF2-40B4-BE49-F238E27FC236}">
                    <a16:creationId xmlns:a16="http://schemas.microsoft.com/office/drawing/2014/main" id="{F95BB865-492D-699B-E86F-DE0B0748D5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059" y="1180"/>
                <a:ext cx="50" cy="7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39" name="Line 153">
                <a:extLst>
                  <a:ext uri="{FF2B5EF4-FFF2-40B4-BE49-F238E27FC236}">
                    <a16:creationId xmlns:a16="http://schemas.microsoft.com/office/drawing/2014/main" id="{120C7C4C-E836-7EF7-D429-37F5BC8A8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200" y="1117"/>
                <a:ext cx="130" cy="10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40" name="Line 154">
                <a:extLst>
                  <a:ext uri="{FF2B5EF4-FFF2-40B4-BE49-F238E27FC236}">
                    <a16:creationId xmlns:a16="http://schemas.microsoft.com/office/drawing/2014/main" id="{80314771-D8C8-9063-357D-3F7EFE1E66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268" y="1265"/>
                <a:ext cx="204" cy="5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41" name="Line 155">
                <a:extLst>
                  <a:ext uri="{FF2B5EF4-FFF2-40B4-BE49-F238E27FC236}">
                    <a16:creationId xmlns:a16="http://schemas.microsoft.com/office/drawing/2014/main" id="{2FC41D60-310D-762C-C35D-F439279BCF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336" y="1419"/>
                <a:ext cx="235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42" name="Line 156">
                <a:extLst>
                  <a:ext uri="{FF2B5EF4-FFF2-40B4-BE49-F238E27FC236}">
                    <a16:creationId xmlns:a16="http://schemas.microsoft.com/office/drawing/2014/main" id="{F4AD6261-7EA3-E4BD-C43C-EBF30ED87A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112" y="1267"/>
                <a:ext cx="88" cy="3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43" name="Line 157">
                <a:extLst>
                  <a:ext uri="{FF2B5EF4-FFF2-40B4-BE49-F238E27FC236}">
                    <a16:creationId xmlns:a16="http://schemas.microsoft.com/office/drawing/2014/main" id="{6F4F4700-3103-1AA2-B4AC-9269A756E3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099" y="1380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15" name="Group 158">
              <a:extLst>
                <a:ext uri="{FF2B5EF4-FFF2-40B4-BE49-F238E27FC236}">
                  <a16:creationId xmlns:a16="http://schemas.microsoft.com/office/drawing/2014/main" id="{61825E88-31F1-E2C1-C471-EB67950427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5" y="2557"/>
              <a:ext cx="594" cy="238"/>
              <a:chOff x="1020" y="1015"/>
              <a:chExt cx="594" cy="238"/>
            </a:xfrm>
          </p:grpSpPr>
          <p:sp>
            <p:nvSpPr>
              <p:cNvPr id="91231" name="Line 159">
                <a:extLst>
                  <a:ext uri="{FF2B5EF4-FFF2-40B4-BE49-F238E27FC236}">
                    <a16:creationId xmlns:a16="http://schemas.microsoft.com/office/drawing/2014/main" id="{6C383347-B089-C07B-2532-A7A31879E9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202" y="102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32" name="Line 160">
                <a:extLst>
                  <a:ext uri="{FF2B5EF4-FFF2-40B4-BE49-F238E27FC236}">
                    <a16:creationId xmlns:a16="http://schemas.microsoft.com/office/drawing/2014/main" id="{EDE7F09A-B5BA-09F1-D6F0-14D14614FF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066" y="1108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33" name="Line 161">
                <a:extLst>
                  <a:ext uri="{FF2B5EF4-FFF2-40B4-BE49-F238E27FC236}">
                    <a16:creationId xmlns:a16="http://schemas.microsoft.com/office/drawing/2014/main" id="{4371B132-891B-10F6-E693-D64615F8EC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020" y="1207"/>
                <a:ext cx="204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34" name="Line 162">
                <a:extLst>
                  <a:ext uri="{FF2B5EF4-FFF2-40B4-BE49-F238E27FC236}">
                    <a16:creationId xmlns:a16="http://schemas.microsoft.com/office/drawing/2014/main" id="{01EB15EE-CF38-2881-95F3-2174CE0085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282" y="1238"/>
                <a:ext cx="146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35" name="Line 163">
                <a:extLst>
                  <a:ext uri="{FF2B5EF4-FFF2-40B4-BE49-F238E27FC236}">
                    <a16:creationId xmlns:a16="http://schemas.microsoft.com/office/drawing/2014/main" id="{D6AB5365-8107-96B9-DBCE-38047BDA5D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071"/>
                <a:ext cx="129" cy="3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36" name="Line 164">
                <a:extLst>
                  <a:ext uri="{FF2B5EF4-FFF2-40B4-BE49-F238E27FC236}">
                    <a16:creationId xmlns:a16="http://schemas.microsoft.com/office/drawing/2014/main" id="{6426A446-1C48-7B08-D526-CA4D439BBE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565" y="1015"/>
                <a:ext cx="49" cy="5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37" name="Line 165">
                <a:extLst>
                  <a:ext uri="{FF2B5EF4-FFF2-40B4-BE49-F238E27FC236}">
                    <a16:creationId xmlns:a16="http://schemas.microsoft.com/office/drawing/2014/main" id="{C96EDE81-CD9C-BC0F-E18A-11CA605AF7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182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16" name="Group 166">
              <a:extLst>
                <a:ext uri="{FF2B5EF4-FFF2-40B4-BE49-F238E27FC236}">
                  <a16:creationId xmlns:a16="http://schemas.microsoft.com/office/drawing/2014/main" id="{38CE4F07-E6CA-CF6C-A67A-13C60410BA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5" y="2882"/>
              <a:ext cx="298" cy="276"/>
              <a:chOff x="1047" y="1344"/>
              <a:chExt cx="298" cy="276"/>
            </a:xfrm>
          </p:grpSpPr>
          <p:sp>
            <p:nvSpPr>
              <p:cNvPr id="91225" name="Line 167">
                <a:extLst>
                  <a:ext uri="{FF2B5EF4-FFF2-40B4-BE49-F238E27FC236}">
                    <a16:creationId xmlns:a16="http://schemas.microsoft.com/office/drawing/2014/main" id="{4A5151B2-0F9E-1CE5-3AA7-E5DDA5C9C9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292" y="1525"/>
                <a:ext cx="53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6" name="Line 168">
                <a:extLst>
                  <a:ext uri="{FF2B5EF4-FFF2-40B4-BE49-F238E27FC236}">
                    <a16:creationId xmlns:a16="http://schemas.microsoft.com/office/drawing/2014/main" id="{574C9CA7-1E46-FD7A-C5BD-87B196BB6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163" y="1480"/>
                <a:ext cx="129" cy="1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7" name="Line 169">
                <a:extLst>
                  <a:ext uri="{FF2B5EF4-FFF2-40B4-BE49-F238E27FC236}">
                    <a16:creationId xmlns:a16="http://schemas.microsoft.com/office/drawing/2014/main" id="{61667E36-10A2-B7CF-C302-99F21EEC50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066" y="1427"/>
                <a:ext cx="203" cy="5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8" name="Line 170">
                <a:extLst>
                  <a:ext uri="{FF2B5EF4-FFF2-40B4-BE49-F238E27FC236}">
                    <a16:creationId xmlns:a16="http://schemas.microsoft.com/office/drawing/2014/main" id="{5160D6F5-A354-F337-808A-776794A6A2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047" y="1344"/>
                <a:ext cx="155" cy="1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9" name="Line 171">
                <a:extLst>
                  <a:ext uri="{FF2B5EF4-FFF2-40B4-BE49-F238E27FC236}">
                    <a16:creationId xmlns:a16="http://schemas.microsoft.com/office/drawing/2014/main" id="{E16A12C0-E9FE-BB93-AA8E-DEAC3C964A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249" y="1450"/>
                <a:ext cx="89" cy="3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30" name="Line 172">
                <a:extLst>
                  <a:ext uri="{FF2B5EF4-FFF2-40B4-BE49-F238E27FC236}">
                    <a16:creationId xmlns:a16="http://schemas.microsoft.com/office/drawing/2014/main" id="{F34C71D7-4388-7522-F2D1-AC3F9CDFE1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156" y="1389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17" name="Group 173">
              <a:extLst>
                <a:ext uri="{FF2B5EF4-FFF2-40B4-BE49-F238E27FC236}">
                  <a16:creationId xmlns:a16="http://schemas.microsoft.com/office/drawing/2014/main" id="{5780968B-528F-D88C-E46C-3EFA42668B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0" y="3100"/>
              <a:ext cx="501" cy="194"/>
              <a:chOff x="2016" y="1510"/>
              <a:chExt cx="501" cy="194"/>
            </a:xfrm>
          </p:grpSpPr>
          <p:sp>
            <p:nvSpPr>
              <p:cNvPr id="91218" name="Line 174">
                <a:extLst>
                  <a:ext uri="{FF2B5EF4-FFF2-40B4-BE49-F238E27FC236}">
                    <a16:creationId xmlns:a16="http://schemas.microsoft.com/office/drawing/2014/main" id="{A1E2BE89-4EC5-D0DC-6615-BA9035DF5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079" y="161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19" name="Line 175">
                <a:extLst>
                  <a:ext uri="{FF2B5EF4-FFF2-40B4-BE49-F238E27FC236}">
                    <a16:creationId xmlns:a16="http://schemas.microsoft.com/office/drawing/2014/main" id="{7A1E45E7-65B4-FDDA-E9B1-F1D462BF7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197" y="1570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0" name="Line 176">
                <a:extLst>
                  <a:ext uri="{FF2B5EF4-FFF2-40B4-BE49-F238E27FC236}">
                    <a16:creationId xmlns:a16="http://schemas.microsoft.com/office/drawing/2014/main" id="{4A4AD649-FFE8-6B93-E579-1C3056D084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314" y="1525"/>
                <a:ext cx="203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1" name="Line 177">
                <a:extLst>
                  <a:ext uri="{FF2B5EF4-FFF2-40B4-BE49-F238E27FC236}">
                    <a16:creationId xmlns:a16="http://schemas.microsoft.com/office/drawing/2014/main" id="{F494908C-657A-71E3-6F9D-844DF03194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143" y="1510"/>
                <a:ext cx="147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2" name="Line 178">
                <a:extLst>
                  <a:ext uri="{FF2B5EF4-FFF2-40B4-BE49-F238E27FC236}">
                    <a16:creationId xmlns:a16="http://schemas.microsoft.com/office/drawing/2014/main" id="{2456C667-CB14-991A-0D79-4D7426A906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070" y="1570"/>
                <a:ext cx="130" cy="3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3" name="Line 179">
                <a:extLst>
                  <a:ext uri="{FF2B5EF4-FFF2-40B4-BE49-F238E27FC236}">
                    <a16:creationId xmlns:a16="http://schemas.microsoft.com/office/drawing/2014/main" id="{97E00589-28AB-9BB3-A162-8B7BE6B74D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016" y="1616"/>
                <a:ext cx="48" cy="5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4" name="Line 180">
                <a:extLst>
                  <a:ext uri="{FF2B5EF4-FFF2-40B4-BE49-F238E27FC236}">
                    <a16:creationId xmlns:a16="http://schemas.microsoft.com/office/drawing/2014/main" id="{4B6127D3-21F4-388A-9033-1AB38A7915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064" y="1525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1155" name="Line 181">
            <a:extLst>
              <a:ext uri="{FF2B5EF4-FFF2-40B4-BE49-F238E27FC236}">
                <a16:creationId xmlns:a16="http://schemas.microsoft.com/office/drawing/2014/main" id="{AB35F011-7096-61F3-91E8-E98B0C1C40F4}"/>
              </a:ext>
            </a:extLst>
          </p:cNvPr>
          <p:cNvSpPr>
            <a:spLocks noChangeAspect="1" noChangeShapeType="1"/>
          </p:cNvSpPr>
          <p:nvPr/>
        </p:nvSpPr>
        <p:spPr bwMode="auto">
          <a:xfrm rot="-4922225">
            <a:off x="3677444" y="4628356"/>
            <a:ext cx="3175" cy="906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156" name="Line 182">
            <a:extLst>
              <a:ext uri="{FF2B5EF4-FFF2-40B4-BE49-F238E27FC236}">
                <a16:creationId xmlns:a16="http://schemas.microsoft.com/office/drawing/2014/main" id="{EF3D646A-DABE-7289-45F8-56CBA6F76906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225" flipH="1" flipV="1">
            <a:off x="2033588" y="4086225"/>
            <a:ext cx="698500" cy="10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157" name="Line 183">
            <a:extLst>
              <a:ext uri="{FF2B5EF4-FFF2-40B4-BE49-F238E27FC236}">
                <a16:creationId xmlns:a16="http://schemas.microsoft.com/office/drawing/2014/main" id="{880B0719-96F0-6D0A-F8B1-0E3A2FAFC8EC}"/>
              </a:ext>
            </a:extLst>
          </p:cNvPr>
          <p:cNvSpPr>
            <a:spLocks noChangeShapeType="1"/>
          </p:cNvSpPr>
          <p:nvPr/>
        </p:nvSpPr>
        <p:spPr bwMode="auto">
          <a:xfrm rot="-8220000">
            <a:off x="3197225" y="3538538"/>
            <a:ext cx="0" cy="719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1158" name="Object 184">
            <a:extLst>
              <a:ext uri="{FF2B5EF4-FFF2-40B4-BE49-F238E27FC236}">
                <a16:creationId xmlns:a16="http://schemas.microsoft.com/office/drawing/2014/main" id="{52725FB5-0B90-EC5F-971E-293A45C07EB8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3521360" y="6048374"/>
          <a:ext cx="25908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20227" imgH="253890" progId="Equation.3">
                  <p:embed/>
                </p:oleObj>
              </mc:Choice>
              <mc:Fallback>
                <p:oleObj name="Equation" r:id="rId3" imgW="1320227" imgH="253890" progId="Equation.3">
                  <p:embed/>
                  <p:pic>
                    <p:nvPicPr>
                      <p:cNvPr id="91158" name="Object 184">
                        <a:extLst>
                          <a:ext uri="{FF2B5EF4-FFF2-40B4-BE49-F238E27FC236}">
                            <a16:creationId xmlns:a16="http://schemas.microsoft.com/office/drawing/2014/main" id="{52725FB5-0B90-EC5F-971E-293A45C07E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1360" y="6048374"/>
                        <a:ext cx="2590800" cy="498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9" name="Line 185">
            <a:extLst>
              <a:ext uri="{FF2B5EF4-FFF2-40B4-BE49-F238E27FC236}">
                <a16:creationId xmlns:a16="http://schemas.microsoft.com/office/drawing/2014/main" id="{7CE7C55D-C525-4BA7-0E83-807A951675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59075" y="6248400"/>
            <a:ext cx="381000" cy="0"/>
          </a:xfrm>
          <a:prstGeom prst="line">
            <a:avLst/>
          </a:prstGeom>
          <a:noFill/>
          <a:ln w="92075">
            <a:solidFill>
              <a:srgbClr val="00808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4CA18C2-E3AF-2627-CB7D-31F0D83DF1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5425" y="98425"/>
          <a:ext cx="2014538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65200" imgH="533400" progId="Equation.3">
                  <p:embed/>
                </p:oleObj>
              </mc:Choice>
              <mc:Fallback>
                <p:oleObj name="Equation" r:id="rId5" imgW="965200" imgH="533400" progId="Equation.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4CA18C2-E3AF-2627-CB7D-31F0D83DF1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" y="98425"/>
                        <a:ext cx="2014538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6F04354-83E5-18C5-CECA-F6CEC31E9A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538" y="5791200"/>
          <a:ext cx="2157412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40948" imgH="533169" progId="Equation.3">
                  <p:embed/>
                </p:oleObj>
              </mc:Choice>
              <mc:Fallback>
                <p:oleObj name="Equation" r:id="rId7" imgW="1040948" imgH="533169" progId="Equation.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6F04354-83E5-18C5-CECA-F6CEC31E9A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5791200"/>
                        <a:ext cx="2157412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1162" name="Group 4">
            <a:extLst>
              <a:ext uri="{FF2B5EF4-FFF2-40B4-BE49-F238E27FC236}">
                <a16:creationId xmlns:a16="http://schemas.microsoft.com/office/drawing/2014/main" id="{8926E1B9-B3A6-6A0A-0959-3CCB3FEDF399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884238"/>
            <a:ext cx="4414838" cy="3392487"/>
            <a:chOff x="3365" y="2265"/>
            <a:chExt cx="2879" cy="2478"/>
          </a:xfrm>
        </p:grpSpPr>
        <p:pic>
          <p:nvPicPr>
            <p:cNvPr id="91164" name="Picture 5">
              <a:extLst>
                <a:ext uri="{FF2B5EF4-FFF2-40B4-BE49-F238E27FC236}">
                  <a16:creationId xmlns:a16="http://schemas.microsoft.com/office/drawing/2014/main" id="{C809F1AE-07EE-F0AC-794F-986EB4B43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" y="2265"/>
              <a:ext cx="2879" cy="2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C5B46CC-28A3-2E5C-E042-6D40006DC6B5}"/>
              </a:ext>
            </a:extLst>
          </p:cNvPr>
          <p:cNvSpPr/>
          <p:nvPr/>
        </p:nvSpPr>
        <p:spPr>
          <a:xfrm>
            <a:off x="4291013" y="4114800"/>
            <a:ext cx="4776787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initial spatial anisotropy evolves (via interactions and density gradients ) →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Momentum-space anisotropy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1984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Number Placeholder 3">
            <a:extLst>
              <a:ext uri="{FF2B5EF4-FFF2-40B4-BE49-F238E27FC236}">
                <a16:creationId xmlns:a16="http://schemas.microsoft.com/office/drawing/2014/main" id="{FF6539BE-E959-2B2C-2CB4-CEB791CE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1DFDE-2F45-44BC-B41B-5767F2076531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3539" name="Rectangle 2">
            <a:extLst>
              <a:ext uri="{FF2B5EF4-FFF2-40B4-BE49-F238E27FC236}">
                <a16:creationId xmlns:a16="http://schemas.microsoft.com/office/drawing/2014/main" id="{BC11611D-EB43-ABA3-165C-82C79348D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25438"/>
            <a:ext cx="6477000" cy="58896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Elliptic Flow: ultra-cold Fermi-Gas</a:t>
            </a:r>
          </a:p>
        </p:txBody>
      </p:sp>
      <p:pic>
        <p:nvPicPr>
          <p:cNvPr id="193540" name="Picture 3" descr="NewStripRGB_LargePP">
            <a:extLst>
              <a:ext uri="{FF2B5EF4-FFF2-40B4-BE49-F238E27FC236}">
                <a16:creationId xmlns:a16="http://schemas.microsoft.com/office/drawing/2014/main" id="{76CC6090-BB8A-3D6F-50FA-89FFE4D08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1447800"/>
            <a:ext cx="19700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1" name="Text Box 4">
            <a:extLst>
              <a:ext uri="{FF2B5EF4-FFF2-40B4-BE49-F238E27FC236}">
                <a16:creationId xmlns:a16="http://schemas.microsoft.com/office/drawing/2014/main" id="{5B5F0AE5-8DB7-CE3D-AD6E-9CCEB981B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206875"/>
            <a:ext cx="6324600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Li-atoms released from an optical (laser) trap exhibit elliptic flow analogous to what is observed in ultra-relativistic heavy-ion collisions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Interaction strength among the atoms can be tuned with an exteranl magnetic field (Feshbach res)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Elliptic flow is a general feature of strongly interacting systems?</a:t>
            </a:r>
          </a:p>
        </p:txBody>
      </p:sp>
      <p:grpSp>
        <p:nvGrpSpPr>
          <p:cNvPr id="1136645" name="Group 5">
            <a:extLst>
              <a:ext uri="{FF2B5EF4-FFF2-40B4-BE49-F238E27FC236}">
                <a16:creationId xmlns:a16="http://schemas.microsoft.com/office/drawing/2014/main" id="{E1C94AEE-3D7E-01E3-D59F-ED1BE14D02D9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1143000"/>
            <a:ext cx="4800600" cy="3048000"/>
            <a:chOff x="1584" y="1776"/>
            <a:chExt cx="2640" cy="1473"/>
          </a:xfrm>
        </p:grpSpPr>
        <p:pic>
          <p:nvPicPr>
            <p:cNvPr id="193543" name="Picture 6" descr="ExpansionMovie2">
              <a:extLst>
                <a:ext uri="{FF2B5EF4-FFF2-40B4-BE49-F238E27FC236}">
                  <a16:creationId xmlns:a16="http://schemas.microsoft.com/office/drawing/2014/main" id="{2171C293-2A90-E684-2EE9-89BF18B2E23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782"/>
              <a:ext cx="2640" cy="1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3544" name="Rectangle 7">
              <a:extLst>
                <a:ext uri="{FF2B5EF4-FFF2-40B4-BE49-F238E27FC236}">
                  <a16:creationId xmlns:a16="http://schemas.microsoft.com/office/drawing/2014/main" id="{D976C010-A2A3-639F-5F7D-1F62BD337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776"/>
              <a:ext cx="2640" cy="1467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85856" y="62904"/>
            <a:ext cx="8542019" cy="3851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200" b="1" dirty="0"/>
              <a:t>NICA: BM@N and  MPD  Collaborations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0D56DD-8436-E1FF-F5DF-9BE37E66F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" y="3903262"/>
            <a:ext cx="4480562" cy="26080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FCABAD4-9CBB-2392-EB73-64D4634CC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906" y="3903262"/>
            <a:ext cx="4638262" cy="26080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2AEBD7-EF8A-FE9E-3046-F56DAF8477AC}"/>
              </a:ext>
            </a:extLst>
          </p:cNvPr>
          <p:cNvSpPr txBox="1"/>
          <p:nvPr/>
        </p:nvSpPr>
        <p:spPr>
          <a:xfrm>
            <a:off x="4556866" y="4197919"/>
            <a:ext cx="4546823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MPD: </a:t>
            </a: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 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~</a:t>
            </a: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500 </a:t>
            </a:r>
            <a:r>
              <a:rPr lang="en-US" sz="1350" kern="0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participants</a:t>
            </a: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 из 3</a:t>
            </a:r>
            <a:r>
              <a:rPr lang="en-US" sz="1350" kern="0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8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 institutes</a:t>
            </a: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, 1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2 countries</a:t>
            </a: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FD78A4-F95C-CDDE-0E33-76030BAD8A7F}"/>
              </a:ext>
            </a:extLst>
          </p:cNvPr>
          <p:cNvSpPr txBox="1"/>
          <p:nvPr/>
        </p:nvSpPr>
        <p:spPr>
          <a:xfrm>
            <a:off x="10754" y="4205315"/>
            <a:ext cx="4419602" cy="3000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BM@N: </a:t>
            </a: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 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~21</a:t>
            </a:r>
            <a:r>
              <a:rPr lang="en-US" sz="1350" kern="0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4</a:t>
            </a: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 </a:t>
            </a:r>
            <a:r>
              <a:rPr lang="en-US" sz="1350" kern="0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participants</a:t>
            </a: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 из 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13</a:t>
            </a: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 </a:t>
            </a:r>
            <a:r>
              <a:rPr lang="en-US" sz="1350" kern="0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institutes</a:t>
            </a: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, 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5</a:t>
            </a: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 </a:t>
            </a:r>
            <a:r>
              <a:rPr lang="en-US" sz="1350" kern="0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countries</a:t>
            </a: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B60696-60D2-7665-3DD6-87E3CF6C2F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103" b="12821"/>
          <a:stretch/>
        </p:blipFill>
        <p:spPr>
          <a:xfrm>
            <a:off x="76305" y="1024640"/>
            <a:ext cx="4279672" cy="274763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93B714-A4FC-A5F4-577F-1F716176D9A0}"/>
              </a:ext>
            </a:extLst>
          </p:cNvPr>
          <p:cNvSpPr/>
          <p:nvPr/>
        </p:nvSpPr>
        <p:spPr>
          <a:xfrm>
            <a:off x="0" y="562975"/>
            <a:ext cx="406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BM@N spectrometer at the NICA accelerator complex</a:t>
            </a:r>
          </a:p>
          <a:p>
            <a:pPr algn="ctr"/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Nucl.Instrum.Meth.A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1965 (2024) 169352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B042EB-A42A-8E9C-A8A9-0FA4D3D7E7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836712"/>
            <a:ext cx="2664296" cy="3066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55AB17-6857-BC5F-EA73-6D58E0945E02}"/>
              </a:ext>
            </a:extLst>
          </p:cNvPr>
          <p:cNvSpPr txBox="1"/>
          <p:nvPr/>
        </p:nvSpPr>
        <p:spPr>
          <a:xfrm>
            <a:off x="4432282" y="486326"/>
            <a:ext cx="44361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Status and initial physics performance studies of the MPD experiment at NICA , </a:t>
            </a:r>
            <a:r>
              <a:rPr lang="en-US" sz="1100" dirty="0" err="1"/>
              <a:t>Eur.Phys.J.A</a:t>
            </a:r>
            <a:r>
              <a:rPr lang="en-US" sz="1100" dirty="0"/>
              <a:t> 58 (2022) 7, 140</a:t>
            </a:r>
          </a:p>
        </p:txBody>
      </p:sp>
    </p:spTree>
    <p:extLst>
      <p:ext uri="{BB962C8B-B14F-4D97-AF65-F5344CB8AC3E}">
        <p14:creationId xmlns:p14="http://schemas.microsoft.com/office/powerpoint/2010/main" val="3739110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4">
            <a:extLst>
              <a:ext uri="{FF2B5EF4-FFF2-40B4-BE49-F238E27FC236}">
                <a16:creationId xmlns:a16="http://schemas.microsoft.com/office/drawing/2014/main" id="{985A3073-42B9-A448-A819-D27EA1F97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Perfect Liquid at RHIC</a:t>
            </a:r>
          </a:p>
        </p:txBody>
      </p:sp>
      <p:sp>
        <p:nvSpPr>
          <p:cNvPr id="20483" name="Slide Number Placeholder 14">
            <a:extLst>
              <a:ext uri="{FF2B5EF4-FFF2-40B4-BE49-F238E27FC236}">
                <a16:creationId xmlns:a16="http://schemas.microsoft.com/office/drawing/2014/main" id="{18D05781-6C67-6141-803C-21E15F50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B7087-363E-F24F-8D84-0A0B0635FF51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C6A86-3B5D-9118-9E3D-5C53BB5B7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731" y="699833"/>
            <a:ext cx="3956509" cy="4399911"/>
          </a:xfrm>
          <a:prstGeom prst="rect">
            <a:avLst/>
          </a:prstGeom>
        </p:spPr>
      </p:pic>
      <p:sp>
        <p:nvSpPr>
          <p:cNvPr id="6" name="文本框 18">
            <a:extLst>
              <a:ext uri="{FF2B5EF4-FFF2-40B4-BE49-F238E27FC236}">
                <a16:creationId xmlns:a16="http://schemas.microsoft.com/office/drawing/2014/main" id="{880111A7-9226-EF3F-53C0-53757DD11015}"/>
              </a:ext>
            </a:extLst>
          </p:cNvPr>
          <p:cNvSpPr txBox="1"/>
          <p:nvPr/>
        </p:nvSpPr>
        <p:spPr>
          <a:xfrm>
            <a:off x="5508104" y="5088858"/>
            <a:ext cx="3331096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 Light" panose="020F0302020204030204" charset="0"/>
              </a:rPr>
              <a:t>R. Lacey </a:t>
            </a:r>
            <a:r>
              <a:rPr lang="en-US" altLang="zh-CN" sz="1200" dirty="0">
                <a:solidFill>
                  <a:srgbClr val="808080"/>
                </a:solidFill>
                <a:latin typeface="Calibri" panose="020F0502020204030204"/>
                <a:ea typeface="ＭＳ Ｐゴシック" panose="020B0600070205080204" pitchFamily="34" charset="-128"/>
                <a:cs typeface="Calibri Light" panose="020F0302020204030204" charset="0"/>
              </a:rPr>
              <a:t>, A. Taranenko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 Light" panose="020F0302020204030204" charset="0"/>
              </a:rPr>
              <a:t>, PRL 98 092301 (2007)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B1B86007-047B-8DBD-FFAC-531D4E326121}"/>
              </a:ext>
            </a:extLst>
          </p:cNvPr>
          <p:cNvGrpSpPr>
            <a:grpSpLocks/>
          </p:cNvGrpSpPr>
          <p:nvPr/>
        </p:nvGrpSpPr>
        <p:grpSpPr bwMode="auto">
          <a:xfrm>
            <a:off x="107504" y="1052736"/>
            <a:ext cx="4464496" cy="3579813"/>
            <a:chOff x="144" y="1728"/>
            <a:chExt cx="2928" cy="2255"/>
          </a:xfrm>
        </p:grpSpPr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967BD58B-1958-A6C1-668C-6F2D8876F3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5" y="1728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226A3891-CD15-5C4D-3BCD-D49C846364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838"/>
              <a:ext cx="2928" cy="2145"/>
              <a:chOff x="288" y="1920"/>
              <a:chExt cx="3072" cy="2089"/>
            </a:xfrm>
          </p:grpSpPr>
          <p:grpSp>
            <p:nvGrpSpPr>
              <p:cNvPr id="12" name="Group 9">
                <a:extLst>
                  <a:ext uri="{FF2B5EF4-FFF2-40B4-BE49-F238E27FC236}">
                    <a16:creationId xmlns:a16="http://schemas.microsoft.com/office/drawing/2014/main" id="{2AA21ADC-681A-1870-38EA-851345E955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" y="1920"/>
                <a:ext cx="3072" cy="2089"/>
                <a:chOff x="240" y="1121"/>
                <a:chExt cx="3840" cy="2707"/>
              </a:xfrm>
            </p:grpSpPr>
            <p:pic>
              <p:nvPicPr>
                <p:cNvPr id="15" name="Picture 10" descr="v2_star_prl">
                  <a:extLst>
                    <a:ext uri="{FF2B5EF4-FFF2-40B4-BE49-F238E27FC236}">
                      <a16:creationId xmlns:a16="http://schemas.microsoft.com/office/drawing/2014/main" id="{371B67F3-7B5D-44B8-241E-BC52C431B2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" y="1121"/>
                  <a:ext cx="3840" cy="2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Line 11">
                  <a:extLst>
                    <a:ext uri="{FF2B5EF4-FFF2-40B4-BE49-F238E27FC236}">
                      <a16:creationId xmlns:a16="http://schemas.microsoft.com/office/drawing/2014/main" id="{C65AA38E-E8B1-040A-CAA3-223B54405C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4" y="1702"/>
                  <a:ext cx="0" cy="1129"/>
                </a:xfrm>
                <a:prstGeom prst="line">
                  <a:avLst/>
                </a:prstGeom>
                <a:noFill/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" name="Oval 12">
                  <a:extLst>
                    <a:ext uri="{FF2B5EF4-FFF2-40B4-BE49-F238E27FC236}">
                      <a16:creationId xmlns:a16="http://schemas.microsoft.com/office/drawing/2014/main" id="{1DD9F64F-6518-19C8-EEFF-2A45493CE5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2" y="2228"/>
                  <a:ext cx="82" cy="8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" name="Line 13">
                  <a:extLst>
                    <a:ext uri="{FF2B5EF4-FFF2-40B4-BE49-F238E27FC236}">
                      <a16:creationId xmlns:a16="http://schemas.microsoft.com/office/drawing/2014/main" id="{2216782A-D714-11B4-49A3-8F19D6C550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40" y="1698"/>
                  <a:ext cx="0" cy="398"/>
                </a:xfrm>
                <a:prstGeom prst="line">
                  <a:avLst/>
                </a:prstGeom>
                <a:noFill/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" name="Oval 14">
                  <a:extLst>
                    <a:ext uri="{FF2B5EF4-FFF2-40B4-BE49-F238E27FC236}">
                      <a16:creationId xmlns:a16="http://schemas.microsoft.com/office/drawing/2014/main" id="{AC24C3AF-DB3B-7557-9E2E-9E0A224CC2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9" y="1854"/>
                  <a:ext cx="82" cy="8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" name="Line 15">
                  <a:extLst>
                    <a:ext uri="{FF2B5EF4-FFF2-40B4-BE49-F238E27FC236}">
                      <a16:creationId xmlns:a16="http://schemas.microsoft.com/office/drawing/2014/main" id="{0CFF734F-F3A1-3B49-E7AE-9AF9DEB5B6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0" y="2003"/>
                  <a:ext cx="0" cy="245"/>
                </a:xfrm>
                <a:prstGeom prst="line">
                  <a:avLst/>
                </a:prstGeom>
                <a:noFill/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" name="Oval 16">
                  <a:extLst>
                    <a:ext uri="{FF2B5EF4-FFF2-40B4-BE49-F238E27FC236}">
                      <a16:creationId xmlns:a16="http://schemas.microsoft.com/office/drawing/2014/main" id="{49A98E3E-2B53-FB20-4C7E-34C594927E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9" y="2094"/>
                  <a:ext cx="82" cy="8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Line 17">
                  <a:extLst>
                    <a:ext uri="{FF2B5EF4-FFF2-40B4-BE49-F238E27FC236}">
                      <a16:creationId xmlns:a16="http://schemas.microsoft.com/office/drawing/2014/main" id="{46273D07-714F-F881-CA12-24462555DA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2" y="2095"/>
                  <a:ext cx="0" cy="159"/>
                </a:xfrm>
                <a:prstGeom prst="line">
                  <a:avLst/>
                </a:prstGeom>
                <a:noFill/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" name="Oval 18">
                  <a:extLst>
                    <a:ext uri="{FF2B5EF4-FFF2-40B4-BE49-F238E27FC236}">
                      <a16:creationId xmlns:a16="http://schemas.microsoft.com/office/drawing/2014/main" id="{07BB0E7F-77A1-C881-3D43-66009072B3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1" y="2129"/>
                  <a:ext cx="82" cy="8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Line 19">
                  <a:extLst>
                    <a:ext uri="{FF2B5EF4-FFF2-40B4-BE49-F238E27FC236}">
                      <a16:creationId xmlns:a16="http://schemas.microsoft.com/office/drawing/2014/main" id="{530CC8C0-FE74-C9C5-7661-2E8AC85180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43" y="2227"/>
                  <a:ext cx="0" cy="145"/>
                </a:xfrm>
                <a:prstGeom prst="line">
                  <a:avLst/>
                </a:prstGeom>
                <a:noFill/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" name="Oval 20">
                  <a:extLst>
                    <a:ext uri="{FF2B5EF4-FFF2-40B4-BE49-F238E27FC236}">
                      <a16:creationId xmlns:a16="http://schemas.microsoft.com/office/drawing/2014/main" id="{5D9C2F7F-1EC9-DBB0-7443-5816D5F8DB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2" y="2256"/>
                  <a:ext cx="82" cy="8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Rectangle 21">
                  <a:extLst>
                    <a:ext uri="{FF2B5EF4-FFF2-40B4-BE49-F238E27FC236}">
                      <a16:creationId xmlns:a16="http://schemas.microsoft.com/office/drawing/2014/main" id="{344DC696-8A01-1012-D014-06D97FA9B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" y="1173"/>
                  <a:ext cx="55" cy="526"/>
                </a:xfrm>
                <a:prstGeom prst="rect">
                  <a:avLst/>
                </a:prstGeom>
                <a:solidFill>
                  <a:srgbClr val="FF6600">
                    <a:alpha val="50195"/>
                  </a:srgbClr>
                </a:solidFill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Rectangle 22">
                  <a:extLst>
                    <a:ext uri="{FF2B5EF4-FFF2-40B4-BE49-F238E27FC236}">
                      <a16:creationId xmlns:a16="http://schemas.microsoft.com/office/drawing/2014/main" id="{A3E4A847-6F68-1050-5A69-8D3F4717BA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3" y="1225"/>
                  <a:ext cx="57" cy="511"/>
                </a:xfrm>
                <a:prstGeom prst="rect">
                  <a:avLst/>
                </a:prstGeom>
                <a:solidFill>
                  <a:srgbClr val="FF6600">
                    <a:alpha val="50195"/>
                  </a:srgbClr>
                </a:solidFill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Rectangle 23">
                  <a:extLst>
                    <a:ext uri="{FF2B5EF4-FFF2-40B4-BE49-F238E27FC236}">
                      <a16:creationId xmlns:a16="http://schemas.microsoft.com/office/drawing/2014/main" id="{BAD3F66B-6251-DD9B-E892-71BE533647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3" y="1484"/>
                  <a:ext cx="57" cy="450"/>
                </a:xfrm>
                <a:prstGeom prst="rect">
                  <a:avLst/>
                </a:prstGeom>
                <a:solidFill>
                  <a:srgbClr val="FF6600">
                    <a:alpha val="50195"/>
                  </a:srgbClr>
                </a:solidFill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480" name="Rectangle 24">
                  <a:extLst>
                    <a:ext uri="{FF2B5EF4-FFF2-40B4-BE49-F238E27FC236}">
                      <a16:creationId xmlns:a16="http://schemas.microsoft.com/office/drawing/2014/main" id="{A5B051B8-5ADD-CC0F-1470-63D803A0CF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9" y="1795"/>
                  <a:ext cx="54" cy="373"/>
                </a:xfrm>
                <a:prstGeom prst="rect">
                  <a:avLst/>
                </a:prstGeom>
                <a:solidFill>
                  <a:srgbClr val="FF6600">
                    <a:alpha val="50195"/>
                  </a:srgbClr>
                </a:solidFill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484" name="Rectangle 25">
                  <a:extLst>
                    <a:ext uri="{FF2B5EF4-FFF2-40B4-BE49-F238E27FC236}">
                      <a16:creationId xmlns:a16="http://schemas.microsoft.com/office/drawing/2014/main" id="{EFD676DE-ED84-D3C5-9A77-6294B13AF4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6" y="2080"/>
                  <a:ext cx="52" cy="316"/>
                </a:xfrm>
                <a:prstGeom prst="rect">
                  <a:avLst/>
                </a:prstGeom>
                <a:solidFill>
                  <a:srgbClr val="FF6600">
                    <a:alpha val="50195"/>
                  </a:srgbClr>
                </a:solidFill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485" name="Rectangle 26">
                  <a:extLst>
                    <a:ext uri="{FF2B5EF4-FFF2-40B4-BE49-F238E27FC236}">
                      <a16:creationId xmlns:a16="http://schemas.microsoft.com/office/drawing/2014/main" id="{614C5353-6DAB-D72A-F7E9-99D372CA13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1" y="2401"/>
                  <a:ext cx="61" cy="229"/>
                </a:xfrm>
                <a:prstGeom prst="rect">
                  <a:avLst/>
                </a:prstGeom>
                <a:solidFill>
                  <a:srgbClr val="FF6600">
                    <a:alpha val="50195"/>
                  </a:srgbClr>
                </a:solidFill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486" name="Rectangle 27">
                  <a:extLst>
                    <a:ext uri="{FF2B5EF4-FFF2-40B4-BE49-F238E27FC236}">
                      <a16:creationId xmlns:a16="http://schemas.microsoft.com/office/drawing/2014/main" id="{AFA5A644-C2C6-D43D-B325-7DB968F27A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6" y="2696"/>
                  <a:ext cx="51" cy="158"/>
                </a:xfrm>
                <a:prstGeom prst="rect">
                  <a:avLst/>
                </a:prstGeom>
                <a:solidFill>
                  <a:srgbClr val="FF6600">
                    <a:alpha val="50195"/>
                  </a:srgbClr>
                </a:solidFill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487" name="Rectangle 28">
                  <a:extLst>
                    <a:ext uri="{FF2B5EF4-FFF2-40B4-BE49-F238E27FC236}">
                      <a16:creationId xmlns:a16="http://schemas.microsoft.com/office/drawing/2014/main" id="{24CCE13E-A2AB-9A1C-5653-756A963BA1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3035"/>
                  <a:ext cx="56" cy="76"/>
                </a:xfrm>
                <a:prstGeom prst="rect">
                  <a:avLst/>
                </a:prstGeom>
                <a:solidFill>
                  <a:srgbClr val="FF6600">
                    <a:alpha val="50195"/>
                  </a:srgbClr>
                </a:solidFill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488" name="Line 29">
                  <a:extLst>
                    <a:ext uri="{FF2B5EF4-FFF2-40B4-BE49-F238E27FC236}">
                      <a16:creationId xmlns:a16="http://schemas.microsoft.com/office/drawing/2014/main" id="{60B0178E-906F-C2DC-4F01-7AB570DA89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36" y="2439"/>
                  <a:ext cx="0" cy="137"/>
                </a:xfrm>
                <a:prstGeom prst="line">
                  <a:avLst/>
                </a:prstGeom>
                <a:noFill/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89" name="Oval 30">
                  <a:extLst>
                    <a:ext uri="{FF2B5EF4-FFF2-40B4-BE49-F238E27FC236}">
                      <a16:creationId xmlns:a16="http://schemas.microsoft.com/office/drawing/2014/main" id="{07F26517-BB3A-186D-265C-B3397F13E6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6" y="2473"/>
                  <a:ext cx="81" cy="8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490" name="Oval 31">
                  <a:extLst>
                    <a:ext uri="{FF2B5EF4-FFF2-40B4-BE49-F238E27FC236}">
                      <a16:creationId xmlns:a16="http://schemas.microsoft.com/office/drawing/2014/main" id="{66D0FDB3-BF9E-627C-25E1-57F4853A9C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8" y="2320"/>
                  <a:ext cx="90" cy="88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33CC33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491" name="Line 32">
                  <a:extLst>
                    <a:ext uri="{FF2B5EF4-FFF2-40B4-BE49-F238E27FC236}">
                      <a16:creationId xmlns:a16="http://schemas.microsoft.com/office/drawing/2014/main" id="{0C4FC224-37DD-84A7-5230-C9C65EEDF2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74" y="2408"/>
                  <a:ext cx="39" cy="1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92" name="Line 33">
                  <a:extLst>
                    <a:ext uri="{FF2B5EF4-FFF2-40B4-BE49-F238E27FC236}">
                      <a16:creationId xmlns:a16="http://schemas.microsoft.com/office/drawing/2014/main" id="{848E91B1-8E06-2D5B-F953-D962A4023B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74" y="2321"/>
                  <a:ext cx="36" cy="1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93" name="Oval 34">
                  <a:extLst>
                    <a:ext uri="{FF2B5EF4-FFF2-40B4-BE49-F238E27FC236}">
                      <a16:creationId xmlns:a16="http://schemas.microsoft.com/office/drawing/2014/main" id="{5FF905C3-D344-3564-8160-C9CD46A855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77" y="2578"/>
                  <a:ext cx="89" cy="8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33CC33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494" name="Line 35">
                  <a:extLst>
                    <a:ext uri="{FF2B5EF4-FFF2-40B4-BE49-F238E27FC236}">
                      <a16:creationId xmlns:a16="http://schemas.microsoft.com/office/drawing/2014/main" id="{73E201D5-8145-5F7F-1A1B-C1B9F12C52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04" y="2673"/>
                  <a:ext cx="39" cy="1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95" name="Line 36">
                  <a:extLst>
                    <a:ext uri="{FF2B5EF4-FFF2-40B4-BE49-F238E27FC236}">
                      <a16:creationId xmlns:a16="http://schemas.microsoft.com/office/drawing/2014/main" id="{7D3A5DFF-0F9C-184E-6CEE-18F0AE8628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01" y="2572"/>
                  <a:ext cx="39" cy="1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20496" name="Group 37">
                  <a:extLst>
                    <a:ext uri="{FF2B5EF4-FFF2-40B4-BE49-F238E27FC236}">
                      <a16:creationId xmlns:a16="http://schemas.microsoft.com/office/drawing/2014/main" id="{9692D8F5-05EB-6AA2-0332-631726B87C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64" y="2602"/>
                  <a:ext cx="82" cy="174"/>
                  <a:chOff x="4451" y="2474"/>
                  <a:chExt cx="74" cy="161"/>
                </a:xfrm>
              </p:grpSpPr>
              <p:sp>
                <p:nvSpPr>
                  <p:cNvPr id="20507" name="Line 38">
                    <a:extLst>
                      <a:ext uri="{FF2B5EF4-FFF2-40B4-BE49-F238E27FC236}">
                        <a16:creationId xmlns:a16="http://schemas.microsoft.com/office/drawing/2014/main" id="{70327EE0-1C14-238A-9523-176E2A4E7E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88" y="2474"/>
                    <a:ext cx="0" cy="161"/>
                  </a:xfrm>
                  <a:prstGeom prst="line">
                    <a:avLst/>
                  </a:prstGeom>
                  <a:noFill/>
                  <a:ln w="19050">
                    <a:solidFill>
                      <a:srgbClr val="33CC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508" name="Oval 39">
                    <a:extLst>
                      <a:ext uri="{FF2B5EF4-FFF2-40B4-BE49-F238E27FC236}">
                        <a16:creationId xmlns:a16="http://schemas.microsoft.com/office/drawing/2014/main" id="{58B76EE6-5DBF-0B25-6D33-762349BFD5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51" y="2527"/>
                    <a:ext cx="74" cy="7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33CC33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0497" name="Group 40">
                  <a:extLst>
                    <a:ext uri="{FF2B5EF4-FFF2-40B4-BE49-F238E27FC236}">
                      <a16:creationId xmlns:a16="http://schemas.microsoft.com/office/drawing/2014/main" id="{1598ABB3-3E51-DD97-FAB6-B438E75583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37" y="2732"/>
                  <a:ext cx="90" cy="118"/>
                  <a:chOff x="2559" y="2539"/>
                  <a:chExt cx="81" cy="109"/>
                </a:xfrm>
              </p:grpSpPr>
              <p:sp>
                <p:nvSpPr>
                  <p:cNvPr id="20503" name="Oval 41">
                    <a:extLst>
                      <a:ext uri="{FF2B5EF4-FFF2-40B4-BE49-F238E27FC236}">
                        <a16:creationId xmlns:a16="http://schemas.microsoft.com/office/drawing/2014/main" id="{35595BCF-CAC6-4587-C685-6CEE9805C0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9" y="2553"/>
                    <a:ext cx="81" cy="82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rgbClr val="33CC33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0504" name="Line 42">
                    <a:extLst>
                      <a:ext uri="{FF2B5EF4-FFF2-40B4-BE49-F238E27FC236}">
                        <a16:creationId xmlns:a16="http://schemas.microsoft.com/office/drawing/2014/main" id="{9706048C-24E0-DFC1-84BA-36CB54BDD9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83" y="2641"/>
                    <a:ext cx="35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505" name="Line 43">
                    <a:extLst>
                      <a:ext uri="{FF2B5EF4-FFF2-40B4-BE49-F238E27FC236}">
                        <a16:creationId xmlns:a16="http://schemas.microsoft.com/office/drawing/2014/main" id="{F2354FFB-866C-A95B-8E6B-5E0520AC32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81" y="2539"/>
                    <a:ext cx="35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506" name="Line 44">
                    <a:extLst>
                      <a:ext uri="{FF2B5EF4-FFF2-40B4-BE49-F238E27FC236}">
                        <a16:creationId xmlns:a16="http://schemas.microsoft.com/office/drawing/2014/main" id="{DAC04819-62E6-4F0E-9C10-0076EBD8F8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00" y="2539"/>
                    <a:ext cx="0" cy="109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20498" name="Text Box 45">
                  <a:extLst>
                    <a:ext uri="{FF2B5EF4-FFF2-40B4-BE49-F238E27FC236}">
                      <a16:creationId xmlns:a16="http://schemas.microsoft.com/office/drawing/2014/main" id="{6B82C7E8-8DD0-33F7-A939-81F134E52A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38" y="1244"/>
                  <a:ext cx="1549" cy="63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3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           Hydrodynamic     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3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           STAR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           PHOBOS</a:t>
                  </a:r>
                </a:p>
              </p:txBody>
            </p:sp>
            <p:sp>
              <p:nvSpPr>
                <p:cNvPr id="20499" name="Rectangle 46">
                  <a:extLst>
                    <a:ext uri="{FF2B5EF4-FFF2-40B4-BE49-F238E27FC236}">
                      <a16:creationId xmlns:a16="http://schemas.microsoft.com/office/drawing/2014/main" id="{178AD8AA-4567-FDF6-51CE-6C60BA3A9D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8" y="1337"/>
                  <a:ext cx="138" cy="81"/>
                </a:xfrm>
                <a:prstGeom prst="rect">
                  <a:avLst/>
                </a:prstGeom>
                <a:solidFill>
                  <a:srgbClr val="FF6600">
                    <a:alpha val="50195"/>
                  </a:srgbClr>
                </a:solidFill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500" name="Oval 47">
                  <a:extLst>
                    <a:ext uri="{FF2B5EF4-FFF2-40B4-BE49-F238E27FC236}">
                      <a16:creationId xmlns:a16="http://schemas.microsoft.com/office/drawing/2014/main" id="{114A2FEB-7E59-A87F-8CF7-357FB7C9BD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2" y="1487"/>
                  <a:ext cx="112" cy="109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501" name="Oval 48">
                  <a:extLst>
                    <a:ext uri="{FF2B5EF4-FFF2-40B4-BE49-F238E27FC236}">
                      <a16:creationId xmlns:a16="http://schemas.microsoft.com/office/drawing/2014/main" id="{712542D5-B25C-808C-FB37-EBB6601625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0" y="1651"/>
                  <a:ext cx="112" cy="11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502" name="Text Box 49">
                  <a:extLst>
                    <a:ext uri="{FF2B5EF4-FFF2-40B4-BE49-F238E27FC236}">
                      <a16:creationId xmlns:a16="http://schemas.microsoft.com/office/drawing/2014/main" id="{D840B24F-3647-48F8-AF15-98B795B5B5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6" y="3610"/>
                  <a:ext cx="2442" cy="2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chemeClr val="tx2"/>
                      </a:solidFill>
                      <a:miter lim="800000"/>
                      <a:headEnd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Line 50">
                <a:extLst>
                  <a:ext uri="{FF2B5EF4-FFF2-40B4-BE49-F238E27FC236}">
                    <a16:creationId xmlns:a16="http://schemas.microsoft.com/office/drawing/2014/main" id="{6970A7F6-EC6A-696D-2F80-5AC5DF2F32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2" y="3233"/>
                <a:ext cx="2112" cy="288"/>
              </a:xfrm>
              <a:prstGeom prst="line">
                <a:avLst/>
              </a:prstGeom>
              <a:noFill/>
              <a:ln w="57150" cap="rnd">
                <a:solidFill>
                  <a:srgbClr val="0000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Text Box 51">
                <a:extLst>
                  <a:ext uri="{FF2B5EF4-FFF2-40B4-BE49-F238E27FC236}">
                    <a16:creationId xmlns:a16="http://schemas.microsoft.com/office/drawing/2014/main" id="{F8722630-44B5-54F3-AB1F-0F4A86AC9B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" y="3408"/>
                <a:ext cx="624" cy="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 panose="020B0604020202020204" pitchFamily="34" charset="0"/>
                  </a:rPr>
                  <a:t>RQMD</a:t>
                </a:r>
              </a:p>
            </p:txBody>
          </p:sp>
        </p:grpSp>
      </p:grpSp>
      <p:pic>
        <p:nvPicPr>
          <p:cNvPr id="20509" name="Picture 3">
            <a:extLst>
              <a:ext uri="{FF2B5EF4-FFF2-40B4-BE49-F238E27FC236}">
                <a16:creationId xmlns:a16="http://schemas.microsoft.com/office/drawing/2014/main" id="{DD5E6462-B6E5-D11D-7DBE-C0FE08B3B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2" y="4242849"/>
            <a:ext cx="2343675" cy="1209519"/>
          </a:xfrm>
          <a:prstGeom prst="rect">
            <a:avLst/>
          </a:prstGeom>
        </p:spPr>
      </p:pic>
      <p:sp>
        <p:nvSpPr>
          <p:cNvPr id="20510" name="TextBox 20509">
            <a:extLst>
              <a:ext uri="{FF2B5EF4-FFF2-40B4-BE49-F238E27FC236}">
                <a16:creationId xmlns:a16="http://schemas.microsoft.com/office/drawing/2014/main" id="{4D5D8C0F-7AF8-996D-1369-6983162C12F7}"/>
              </a:ext>
            </a:extLst>
          </p:cNvPr>
          <p:cNvSpPr txBox="1"/>
          <p:nvPr/>
        </p:nvSpPr>
        <p:spPr>
          <a:xfrm>
            <a:off x="262660" y="5342338"/>
            <a:ext cx="3331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/>
              <a:t>Shear Viscosity – resistance to deformation, flow </a:t>
            </a:r>
            <a:endParaRPr lang="ru-RU" baseline="0" dirty="0"/>
          </a:p>
        </p:txBody>
      </p:sp>
      <p:sp>
        <p:nvSpPr>
          <p:cNvPr id="20511" name="Text Box 5">
            <a:extLst>
              <a:ext uri="{FF2B5EF4-FFF2-40B4-BE49-F238E27FC236}">
                <a16:creationId xmlns:a16="http://schemas.microsoft.com/office/drawing/2014/main" id="{62D8555A-7B52-8239-5DE5-873C20889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928" y="5406834"/>
            <a:ext cx="4902900" cy="830997"/>
          </a:xfrm>
          <a:prstGeom prst="rect">
            <a:avLst/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600" b="0" baseline="0" dirty="0">
                <a:solidFill>
                  <a:srgbClr val="000000"/>
                </a:solidFill>
              </a:rPr>
              <a:t>Data approaching Hydro for central collisions</a:t>
            </a:r>
          </a:p>
          <a:p>
            <a:pPr eaLnBrk="1" hangingPunct="1"/>
            <a:r>
              <a:rPr lang="en-US" altLang="zh-CN" sz="1600" b="0" baseline="0" dirty="0">
                <a:solidFill>
                  <a:srgbClr val="000000"/>
                </a:solidFill>
              </a:rPr>
              <a:t>viscosity extracted close to the lowest value set by quantum limit.  </a:t>
            </a:r>
          </a:p>
        </p:txBody>
      </p:sp>
    </p:spTree>
    <p:extLst>
      <p:ext uri="{BB962C8B-B14F-4D97-AF65-F5344CB8AC3E}">
        <p14:creationId xmlns:p14="http://schemas.microsoft.com/office/powerpoint/2010/main" val="202252763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6072D-1537-E715-3247-4F3FFB974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4">
            <a:extLst>
              <a:ext uri="{FF2B5EF4-FFF2-40B4-BE49-F238E27FC236}">
                <a16:creationId xmlns:a16="http://schemas.microsoft.com/office/drawing/2014/main" id="{DE785F13-90EF-ACD7-1646-3A653F988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>
                <a:solidFill>
                  <a:srgbClr val="FF0000"/>
                </a:solidFill>
              </a:rPr>
              <a:t>Elliptic Flow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at RHIC/SPS</a:t>
            </a:r>
          </a:p>
        </p:txBody>
      </p:sp>
      <p:sp>
        <p:nvSpPr>
          <p:cNvPr id="20483" name="Slide Number Placeholder 14">
            <a:extLst>
              <a:ext uri="{FF2B5EF4-FFF2-40B4-BE49-F238E27FC236}">
                <a16:creationId xmlns:a16="http://schemas.microsoft.com/office/drawing/2014/main" id="{AB33B530-6A8B-4A10-00B2-5EE5BEB6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B7087-363E-F24F-8D84-0A0B0635FF51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FFE72A-2457-4982-AE67-4CD929759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57" y="872716"/>
            <a:ext cx="7568885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6842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>
            <a:extLst>
              <a:ext uri="{FF2B5EF4-FFF2-40B4-BE49-F238E27FC236}">
                <a16:creationId xmlns:a16="http://schemas.microsoft.com/office/drawing/2014/main" id="{F725A17F-CE95-A32F-5C3B-95CCD7852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3A6038-F57A-EA33-420B-7D2EE780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BBD605-86EE-4DE6-BDAF-1DB5AA1DB5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D8C98-6F4C-5EE7-BCA5-4776C71A267A}"/>
              </a:ext>
            </a:extLst>
          </p:cNvPr>
          <p:cNvSpPr txBox="1"/>
          <p:nvPr/>
        </p:nvSpPr>
        <p:spPr>
          <a:xfrm>
            <a:off x="524730" y="5906040"/>
            <a:ext cx="856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Hydrodynamic simulation (SONIC from Paul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Romatschke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run with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/s = 0.08 ~ 1/4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z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/s = 0.01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0D878C-1F59-E9BB-B3CF-8E41A2DB3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4553"/>
            <a:ext cx="6313170" cy="499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7FECB4F-97C7-0481-6E04-2750E00F3E37}"/>
              </a:ext>
            </a:extLst>
          </p:cNvPr>
          <p:cNvGrpSpPr/>
          <p:nvPr/>
        </p:nvGrpSpPr>
        <p:grpSpPr>
          <a:xfrm>
            <a:off x="0" y="4648200"/>
            <a:ext cx="9144000" cy="1668047"/>
            <a:chOff x="0" y="4808953"/>
            <a:chExt cx="9144000" cy="1668047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733449-D921-CC30-6B25-FBC26E690155}"/>
                </a:ext>
              </a:extLst>
            </p:cNvPr>
            <p:cNvSpPr/>
            <p:nvPr/>
          </p:nvSpPr>
          <p:spPr>
            <a:xfrm>
              <a:off x="0" y="5105400"/>
              <a:ext cx="9144000" cy="1371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2134A6BA-9A1D-89FB-3B51-7EBE6AB81C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2400" y="4808953"/>
            <a:ext cx="8915400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4787640" imgH="368280" progId="Equation.3">
                    <p:embed/>
                  </p:oleObj>
                </mc:Choice>
                <mc:Fallback>
                  <p:oleObj name="Equation" r:id="rId3" imgW="4787640" imgH="368280" progId="Equation.3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2134A6BA-9A1D-89FB-3B51-7EBE6AB81C4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" y="4808953"/>
                          <a:ext cx="8915400" cy="6858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713A4D21-D1A7-197F-2E27-DA92ABF9A7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85" t="28125" r="63104" b="26042"/>
            <a:stretch>
              <a:fillRect/>
            </a:stretch>
          </p:blipFill>
          <p:spPr bwMode="auto">
            <a:xfrm>
              <a:off x="1364673" y="5562600"/>
              <a:ext cx="997527" cy="914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A94BC8D5-607E-2D6F-5C18-7B3AD4F32B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370" t="29167" r="61933" b="25000"/>
            <a:stretch>
              <a:fillRect/>
            </a:stretch>
          </p:blipFill>
          <p:spPr bwMode="auto">
            <a:xfrm>
              <a:off x="3422073" y="5562600"/>
              <a:ext cx="997527" cy="914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46CB1CA3-8527-0588-ED1F-68CDE501B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85" t="30208" r="62518" b="23959"/>
            <a:stretch>
              <a:fillRect/>
            </a:stretch>
          </p:blipFill>
          <p:spPr bwMode="auto">
            <a:xfrm>
              <a:off x="5410200" y="5562600"/>
              <a:ext cx="997527" cy="914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46F71678-17DB-331B-B2ED-F183F8D3AB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200" t="28126" r="63104" b="26042"/>
            <a:stretch>
              <a:fillRect/>
            </a:stretch>
          </p:blipFill>
          <p:spPr bwMode="auto">
            <a:xfrm>
              <a:off x="7308273" y="5562600"/>
              <a:ext cx="997527" cy="914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">
            <a:extLst>
              <a:ext uri="{FF2B5EF4-FFF2-40B4-BE49-F238E27FC236}">
                <a16:creationId xmlns:a16="http://schemas.microsoft.com/office/drawing/2014/main" id="{3F09A3AA-58A9-38CA-3457-3AE8644E0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80026" y="1238250"/>
            <a:ext cx="6333344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F5C1AA-870D-523B-F105-B094237F7790}"/>
              </a:ext>
            </a:extLst>
          </p:cNvPr>
          <p:cNvSpPr txBox="1"/>
          <p:nvPr/>
        </p:nvSpPr>
        <p:spPr>
          <a:xfrm>
            <a:off x="6621019" y="1610898"/>
            <a:ext cx="1147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Bjoern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Schenke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97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0">
            <a:extLst>
              <a:ext uri="{FF2B5EF4-FFF2-40B4-BE49-F238E27FC236}">
                <a16:creationId xmlns:a16="http://schemas.microsoft.com/office/drawing/2014/main" id="{0BAE84EC-0044-6F2B-6711-284B0E143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7050"/>
            <a:ext cx="38862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Slide Number Placeholder 5">
            <a:extLst>
              <a:ext uri="{FF2B5EF4-FFF2-40B4-BE49-F238E27FC236}">
                <a16:creationId xmlns:a16="http://schemas.microsoft.com/office/drawing/2014/main" id="{0E26E1C4-46B9-39D6-8BDA-06B3B3F2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96687-953F-493A-ADDB-EEA607F52AA6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4" name="Object 22">
            <a:extLst>
              <a:ext uri="{FF2B5EF4-FFF2-40B4-BE49-F238E27FC236}">
                <a16:creationId xmlns:a16="http://schemas.microsoft.com/office/drawing/2014/main" id="{9B927793-89BE-9529-3770-80B0A3CBDF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67313" y="1857375"/>
          <a:ext cx="376078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59000" imgH="457200" progId="Equation.DSMT4">
                  <p:embed/>
                </p:oleObj>
              </mc:Choice>
              <mc:Fallback>
                <p:oleObj name="Equation" r:id="rId5" imgW="2159000" imgH="457200" progId="Equation.DSMT4">
                  <p:embed/>
                  <p:pic>
                    <p:nvPicPr>
                      <p:cNvPr id="4" name="Object 22">
                        <a:extLst>
                          <a:ext uri="{FF2B5EF4-FFF2-40B4-BE49-F238E27FC236}">
                            <a16:creationId xmlns:a16="http://schemas.microsoft.com/office/drawing/2014/main" id="{9B927793-89BE-9529-3770-80B0A3CBDF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7313" y="1857375"/>
                        <a:ext cx="3760787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792A0091-D26E-9185-648F-0F19352F15DD}"/>
              </a:ext>
            </a:extLst>
          </p:cNvPr>
          <p:cNvSpPr/>
          <p:nvPr/>
        </p:nvSpPr>
        <p:spPr>
          <a:xfrm>
            <a:off x="6019800" y="0"/>
            <a:ext cx="4572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7678280-3ADC-459D-8386-BBC03970774F}"/>
              </a:ext>
            </a:extLst>
          </p:cNvPr>
          <p:cNvSpPr/>
          <p:nvPr/>
        </p:nvSpPr>
        <p:spPr>
          <a:xfrm>
            <a:off x="3962400" y="1060450"/>
            <a:ext cx="1157288" cy="288925"/>
          </a:xfrm>
          <a:prstGeom prst="rightArrow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1E3395B-229C-E782-DC5B-79AE4E46F569}"/>
              </a:ext>
            </a:extLst>
          </p:cNvPr>
          <p:cNvSpPr/>
          <p:nvPr/>
        </p:nvSpPr>
        <p:spPr bwMode="auto">
          <a:xfrm>
            <a:off x="5756275" y="1412875"/>
            <a:ext cx="414338" cy="27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34899" name="Picture 595">
            <a:extLst>
              <a:ext uri="{FF2B5EF4-FFF2-40B4-BE49-F238E27FC236}">
                <a16:creationId xmlns:a16="http://schemas.microsoft.com/office/drawing/2014/main" id="{5199164E-6D31-77DE-EF91-F11268B7C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596900"/>
            <a:ext cx="27622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5" name="Picture 43">
            <a:extLst>
              <a:ext uri="{FF2B5EF4-FFF2-40B4-BE49-F238E27FC236}">
                <a16:creationId xmlns:a16="http://schemas.microsoft.com/office/drawing/2014/main" id="{86CAC916-27CB-8661-951E-4AD851AED9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828800"/>
            <a:ext cx="3441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7">
            <a:extLst>
              <a:ext uri="{FF2B5EF4-FFF2-40B4-BE49-F238E27FC236}">
                <a16:creationId xmlns:a16="http://schemas.microsoft.com/office/drawing/2014/main" id="{BC7EFFC5-37D4-402F-08C9-51557E74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495550"/>
            <a:ext cx="901065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E44FB259-B2D4-2AB2-349F-1C21BD15A00E}"/>
              </a:ext>
            </a:extLst>
          </p:cNvPr>
          <p:cNvSpPr/>
          <p:nvPr/>
        </p:nvSpPr>
        <p:spPr>
          <a:xfrm flipV="1">
            <a:off x="4038600" y="2060575"/>
            <a:ext cx="663575" cy="206375"/>
          </a:xfrm>
          <a:prstGeom prst="righ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2526E2C6-7554-C015-165E-DD7FA44362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28100" cy="533400"/>
          </a:xfr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b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Anisotropic Flow at RHIC-LHC </a:t>
            </a:r>
            <a:b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 sz="2800" b="1" dirty="0"/>
          </a:p>
        </p:txBody>
      </p:sp>
      <p:grpSp>
        <p:nvGrpSpPr>
          <p:cNvPr id="17" name="Group 13">
            <a:extLst>
              <a:ext uri="{FF2B5EF4-FFF2-40B4-BE49-F238E27FC236}">
                <a16:creationId xmlns:a16="http://schemas.microsoft.com/office/drawing/2014/main" id="{43CB7ECD-473E-9602-4C25-E6CD12A67E2A}"/>
              </a:ext>
            </a:extLst>
          </p:cNvPr>
          <p:cNvGrpSpPr>
            <a:grpSpLocks/>
          </p:cNvGrpSpPr>
          <p:nvPr/>
        </p:nvGrpSpPr>
        <p:grpSpPr bwMode="auto">
          <a:xfrm>
            <a:off x="201612" y="3581864"/>
            <a:ext cx="3760788" cy="3227387"/>
            <a:chOff x="3733800" y="609600"/>
            <a:chExt cx="5410200" cy="5562600"/>
          </a:xfrm>
        </p:grpSpPr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0FFA586B-86B8-C1A6-3F59-7E00297ACC94}"/>
                </a:ext>
              </a:extLst>
            </p:cNvPr>
            <p:cNvSpPr/>
            <p:nvPr/>
          </p:nvSpPr>
          <p:spPr>
            <a:xfrm>
              <a:off x="3733800" y="609600"/>
              <a:ext cx="5410200" cy="5562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5553" name="Group 16">
              <a:extLst>
                <a:ext uri="{FF2B5EF4-FFF2-40B4-BE49-F238E27FC236}">
                  <a16:creationId xmlns:a16="http://schemas.microsoft.com/office/drawing/2014/main" id="{BB3513FB-D473-87FE-4068-4E2E647432D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86200" y="762002"/>
              <a:ext cx="5105400" cy="5362473"/>
              <a:chOff x="5410200" y="1016000"/>
              <a:chExt cx="3374164" cy="3543300"/>
            </a:xfrm>
          </p:grpSpPr>
          <p:pic>
            <p:nvPicPr>
              <p:cNvPr id="65554" name="Picture 9">
                <a:extLst>
                  <a:ext uri="{FF2B5EF4-FFF2-40B4-BE49-F238E27FC236}">
                    <a16:creationId xmlns:a16="http://schemas.microsoft.com/office/drawing/2014/main" id="{874A4902-F9AD-5785-C677-CD14FF8843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9" t="15958" r="4256"/>
              <a:stretch>
                <a:fillRect/>
              </a:stretch>
            </p:blipFill>
            <p:spPr bwMode="auto">
              <a:xfrm>
                <a:off x="5410200" y="1143000"/>
                <a:ext cx="3352800" cy="2006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5555" name="Group 23">
                <a:extLst>
                  <a:ext uri="{FF2B5EF4-FFF2-40B4-BE49-F238E27FC236}">
                    <a16:creationId xmlns:a16="http://schemas.microsoft.com/office/drawing/2014/main" id="{6F7F843E-8281-7B42-F27A-D01617B3E37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421185" y="2628900"/>
                <a:ext cx="3363179" cy="1930400"/>
                <a:chOff x="228600" y="1203991"/>
                <a:chExt cx="3633398" cy="2085309"/>
              </a:xfrm>
            </p:grpSpPr>
            <p:pic>
              <p:nvPicPr>
                <p:cNvPr id="65559" name="Picture 19">
                  <a:extLst>
                    <a:ext uri="{FF2B5EF4-FFF2-40B4-BE49-F238E27FC236}">
                      <a16:creationId xmlns:a16="http://schemas.microsoft.com/office/drawing/2014/main" id="{93A7D799-FAB0-B5B4-D697-F9BF04FEA4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6" t="2881" b="54668"/>
                <a:stretch>
                  <a:fillRect/>
                </a:stretch>
              </p:blipFill>
              <p:spPr bwMode="auto">
                <a:xfrm>
                  <a:off x="230453" y="1203991"/>
                  <a:ext cx="3631545" cy="1626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560" name="Picture 20">
                  <a:extLst>
                    <a:ext uri="{FF2B5EF4-FFF2-40B4-BE49-F238E27FC236}">
                      <a16:creationId xmlns:a16="http://schemas.microsoft.com/office/drawing/2014/main" id="{708B4CB3-65D2-9395-6463-3B4D33A5FA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333"/>
                <a:stretch>
                  <a:fillRect/>
                </a:stretch>
              </p:blipFill>
              <p:spPr bwMode="auto">
                <a:xfrm>
                  <a:off x="228600" y="2768600"/>
                  <a:ext cx="3626911" cy="520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5556" name="Picture 13">
                <a:extLst>
                  <a:ext uri="{FF2B5EF4-FFF2-40B4-BE49-F238E27FC236}">
                    <a16:creationId xmlns:a16="http://schemas.microsoft.com/office/drawing/2014/main" id="{0E9F33B8-2053-2DB2-E2A7-8965C5D75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67" t="5319" r="56738" b="55319"/>
              <a:stretch>
                <a:fillRect/>
              </a:stretch>
            </p:blipFill>
            <p:spPr bwMode="auto">
              <a:xfrm>
                <a:off x="6210300" y="1130300"/>
                <a:ext cx="673100" cy="939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57" name="Picture 14">
                <a:extLst>
                  <a:ext uri="{FF2B5EF4-FFF2-40B4-BE49-F238E27FC236}">
                    <a16:creationId xmlns:a16="http://schemas.microsoft.com/office/drawing/2014/main" id="{1A3A38CC-BF2C-202C-A3E2-C4CFF85C3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54" t="6915" r="23050" b="76596"/>
              <a:stretch>
                <a:fillRect/>
              </a:stretch>
            </p:blipFill>
            <p:spPr bwMode="auto">
              <a:xfrm>
                <a:off x="6858000" y="1143000"/>
                <a:ext cx="1231900" cy="39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58" name="Picture 15">
                <a:extLst>
                  <a:ext uri="{FF2B5EF4-FFF2-40B4-BE49-F238E27FC236}">
                    <a16:creationId xmlns:a16="http://schemas.microsoft.com/office/drawing/2014/main" id="{15A30D57-2F24-6421-225B-E6860B06C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86" t="1064" r="6383" b="92554"/>
              <a:stretch>
                <a:fillRect/>
              </a:stretch>
            </p:blipFill>
            <p:spPr bwMode="auto">
              <a:xfrm>
                <a:off x="6121400" y="1016000"/>
                <a:ext cx="2565400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5551" name="Прямоугольник 1">
            <a:extLst>
              <a:ext uri="{FF2B5EF4-FFF2-40B4-BE49-F238E27FC236}">
                <a16:creationId xmlns:a16="http://schemas.microsoft.com/office/drawing/2014/main" id="{93E993C7-DDD5-27C4-73DC-7FE98AB23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90" y="3284507"/>
            <a:ext cx="4572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Gale, Jeon, et al., Phys. Rev. Lett. 110, 012302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41DB21-2E9E-EDE3-25A8-D90D4CCA49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1341" y="3621426"/>
            <a:ext cx="4225352" cy="30514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36180B-BF8B-7D9F-44AC-DE092B1E2A55}"/>
              </a:ext>
            </a:extLst>
          </p:cNvPr>
          <p:cNvSpPr txBox="1"/>
          <p:nvPr/>
        </p:nvSpPr>
        <p:spPr>
          <a:xfrm>
            <a:off x="4572000" y="3348236"/>
            <a:ext cx="4114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Phys. Rev. Lett. 122 (2019) 172301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220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34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>
            <a:extLst>
              <a:ext uri="{FF2B5EF4-FFF2-40B4-BE49-F238E27FC236}">
                <a16:creationId xmlns:a16="http://schemas.microsoft.com/office/drawing/2014/main" id="{026F098F-4583-B240-8F89-2197EC56A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Aihong Tang  ASP, Morocco, July 2024</a:t>
            </a:r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3" name="Slide Number Placeholder 14">
            <a:extLst>
              <a:ext uri="{FF2B5EF4-FFF2-40B4-BE49-F238E27FC236}">
                <a16:creationId xmlns:a16="http://schemas.microsoft.com/office/drawing/2014/main" id="{18D05781-6C67-6141-803C-21E15F50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B7087-363E-F24F-8D84-0A0B0635FF51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 descr="A close-up of colorful balls&#10;&#10;Description automatically generated">
            <a:extLst>
              <a:ext uri="{FF2B5EF4-FFF2-40B4-BE49-F238E27FC236}">
                <a16:creationId xmlns:a16="http://schemas.microsoft.com/office/drawing/2014/main" id="{E0C9BB04-755D-11C1-75BF-D1559541EE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brightnessContrast bright="3000" contrast="-10000"/>
                    </a14:imgEffect>
                  </a14:imgLayer>
                </a14:imgProps>
              </a:ext>
            </a:extLst>
          </a:blip>
          <a:srcRect l="1" r="19074"/>
          <a:stretch/>
        </p:blipFill>
        <p:spPr>
          <a:xfrm>
            <a:off x="-1" y="1"/>
            <a:ext cx="9235440" cy="6858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DD968EC-904A-71F0-6B6B-6E15550496AF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381000"/>
            <a:ext cx="6939000" cy="66501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FF">
                      <a:alpha val="81629"/>
                    </a:srgbClr>
                  </a:glow>
                </a:effectLst>
                <a:uLnTx/>
                <a:uFillTx/>
                <a:latin typeface="Calibri Light" panose="020F0302020204030204"/>
                <a:ea typeface="ＭＳ Ｐゴシック" charset="0"/>
                <a:cs typeface="ＭＳ Ｐゴシック" charset="0"/>
              </a:rPr>
              <a:t>It’s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FF">
                      <a:alpha val="81629"/>
                    </a:srgbClr>
                  </a:glow>
                </a:effectLst>
                <a:uLnTx/>
                <a:uFillTx/>
                <a:latin typeface="Calibri Light" panose="020F0302020204030204"/>
                <a:ea typeface="ＭＳ Ｐゴシック" charset="0"/>
                <a:cs typeface="ＭＳ Ｐゴシック" charset="0"/>
              </a:rPr>
              <a:t>partons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FF">
                      <a:alpha val="81629"/>
                    </a:srgbClr>
                  </a:glow>
                </a:effectLst>
                <a:uLnTx/>
                <a:uFillTx/>
                <a:latin typeface="Calibri Light" panose="020F0302020204030204"/>
                <a:ea typeface="ＭＳ Ｐゴシック" charset="0"/>
                <a:cs typeface="ＭＳ Ｐゴシック" charset="0"/>
              </a:rPr>
              <a:t> unchained?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F70FE0-D75D-9035-A8F2-1951E746B451}"/>
              </a:ext>
            </a:extLst>
          </p:cNvPr>
          <p:cNvSpPr txBox="1"/>
          <p:nvPr/>
        </p:nvSpPr>
        <p:spPr>
          <a:xfrm>
            <a:off x="533400" y="106680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Partonic degree of freedom at work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FA945-2EFD-6852-3448-A347242A5272}"/>
              </a:ext>
            </a:extLst>
          </p:cNvPr>
          <p:cNvSpPr txBox="1"/>
          <p:nvPr/>
        </p:nvSpPr>
        <p:spPr>
          <a:xfrm>
            <a:off x="7472400" y="6475511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Image credit : BNL</a:t>
            </a:r>
          </a:p>
        </p:txBody>
      </p:sp>
    </p:spTree>
    <p:extLst>
      <p:ext uri="{BB962C8B-B14F-4D97-AF65-F5344CB8AC3E}">
        <p14:creationId xmlns:p14="http://schemas.microsoft.com/office/powerpoint/2010/main" val="371185847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Number Placeholder 5">
            <a:extLst>
              <a:ext uri="{FF2B5EF4-FFF2-40B4-BE49-F238E27FC236}">
                <a16:creationId xmlns:a16="http://schemas.microsoft.com/office/drawing/2014/main" id="{D2ACDA81-EEAE-549B-CA2D-A3703EE7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E34750-A9D1-4FEE-AFD1-7A15361536D1}" type="slidenum">
              <a:rPr kumimoji="0" lang="en-US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ru-RU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3891" name="Picture 4" descr="v2ptAll">
            <a:extLst>
              <a:ext uri="{FF2B5EF4-FFF2-40B4-BE49-F238E27FC236}">
                <a16:creationId xmlns:a16="http://schemas.microsoft.com/office/drawing/2014/main" id="{27A919EC-305F-C7B4-32EA-0CACC1BB8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" y="476672"/>
            <a:ext cx="434563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5" descr="legend">
            <a:extLst>
              <a:ext uri="{FF2B5EF4-FFF2-40B4-BE49-F238E27FC236}">
                <a16:creationId xmlns:a16="http://schemas.microsoft.com/office/drawing/2014/main" id="{86201224-4E70-1337-1582-E1698EF9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182" y="544998"/>
            <a:ext cx="3716337" cy="228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3" name="Picture 5" descr="v2KETNEcc">
            <a:extLst>
              <a:ext uri="{FF2B5EF4-FFF2-40B4-BE49-F238E27FC236}">
                <a16:creationId xmlns:a16="http://schemas.microsoft.com/office/drawing/2014/main" id="{8B9BED94-C86A-5B63-5153-08E867C7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2" y="3178175"/>
            <a:ext cx="4042296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4" name="Picture 5">
            <a:extLst>
              <a:ext uri="{FF2B5EF4-FFF2-40B4-BE49-F238E27FC236}">
                <a16:creationId xmlns:a16="http://schemas.microsoft.com/office/drawing/2014/main" id="{951ECF05-F96D-4589-92AD-486B41B2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96" y="4261952"/>
            <a:ext cx="2308988" cy="118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5" name="TextBox 1">
            <a:extLst>
              <a:ext uri="{FF2B5EF4-FFF2-40B4-BE49-F238E27FC236}">
                <a16:creationId xmlns:a16="http://schemas.microsoft.com/office/drawing/2014/main" id="{C222F109-80EC-7A70-70BE-9352E9BD4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5" y="5672207"/>
            <a:ext cx="35814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n=2 for mesons 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n=3 for baryons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51769C48-4BAF-BE19-9E08-8A0971B1FB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5079" y="3601"/>
            <a:ext cx="7537641" cy="830997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Anisotropic Flow  at RHIC – partonic?</a:t>
            </a:r>
            <a:b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</a:br>
            <a:r>
              <a:rPr lang="en-US" sz="1600" i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93897" name="Rectangle 1">
            <a:extLst>
              <a:ext uri="{FF2B5EF4-FFF2-40B4-BE49-F238E27FC236}">
                <a16:creationId xmlns:a16="http://schemas.microsoft.com/office/drawing/2014/main" id="{9D23C845-72DF-AB7B-1CCC-5B8883E01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437" y="6026150"/>
            <a:ext cx="1685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</a:t>
            </a:r>
            <a:r>
              <a:rPr kumimoji="0" lang="en-US" altLang="ru-RU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2006 (2006) 021 </a:t>
            </a:r>
          </a:p>
        </p:txBody>
      </p:sp>
      <p:graphicFrame>
        <p:nvGraphicFramePr>
          <p:cNvPr id="293898" name="Object 15">
            <a:extLst>
              <a:ext uri="{FF2B5EF4-FFF2-40B4-BE49-F238E27FC236}">
                <a16:creationId xmlns:a16="http://schemas.microsoft.com/office/drawing/2014/main" id="{811BDA59-4652-3931-4B1D-A0BDAD604E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171118"/>
              </p:ext>
            </p:extLst>
          </p:nvPr>
        </p:nvGraphicFramePr>
        <p:xfrm>
          <a:off x="4572000" y="2828263"/>
          <a:ext cx="2286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3000000" imgH="581106" progId="Paint.Picture">
                  <p:embed/>
                </p:oleObj>
              </mc:Choice>
              <mc:Fallback>
                <p:oleObj name="Bitmap Image" r:id="rId7" imgW="3000000" imgH="581106" progId="Paint.Picture">
                  <p:embed/>
                  <p:pic>
                    <p:nvPicPr>
                      <p:cNvPr id="293898" name="Object 15">
                        <a:extLst>
                          <a:ext uri="{FF2B5EF4-FFF2-40B4-BE49-F238E27FC236}">
                            <a16:creationId xmlns:a16="http://schemas.microsoft.com/office/drawing/2014/main" id="{811BDA59-4652-3931-4B1D-A0BDAD604E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828263"/>
                        <a:ext cx="22860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3899" name="Прямоугольник 2">
            <a:extLst>
              <a:ext uri="{FF2B5EF4-FFF2-40B4-BE49-F238E27FC236}">
                <a16:creationId xmlns:a16="http://schemas.microsoft.com/office/drawing/2014/main" id="{38D6B651-9376-9904-2FC8-B333A569D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819" y="2751931"/>
            <a:ext cx="1127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</a:t>
            </a:r>
            <a:r>
              <a:rPr kumimoji="0" lang="en-US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</a:t>
            </a:r>
            <a:r>
              <a:rPr kumimoji="0" lang="en-US" altLang="ru-RU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  <a:r>
              <a:rPr kumimoji="0" lang="en-US" altLang="ru-RU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– m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F886F-3EA0-5C92-E19A-923B69811386}"/>
              </a:ext>
            </a:extLst>
          </p:cNvPr>
          <p:cNvSpPr txBox="1"/>
          <p:nvPr/>
        </p:nvSpPr>
        <p:spPr>
          <a:xfrm>
            <a:off x="5736771" y="5849225"/>
            <a:ext cx="194410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R. Lacey , A. Taranenko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4991686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>
            <a:extLst>
              <a:ext uri="{FF2B5EF4-FFF2-40B4-BE49-F238E27FC236}">
                <a16:creationId xmlns:a16="http://schemas.microsoft.com/office/drawing/2014/main" id="{026F098F-4583-B240-8F89-2197EC56A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Aihong Tang  ASP, Morocco, July 2024</a:t>
            </a:r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3" name="Slide Number Placeholder 14">
            <a:extLst>
              <a:ext uri="{FF2B5EF4-FFF2-40B4-BE49-F238E27FC236}">
                <a16:creationId xmlns:a16="http://schemas.microsoft.com/office/drawing/2014/main" id="{18D05781-6C67-6141-803C-21E15F50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B7087-363E-F24F-8D84-0A0B0635FF51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63D35A-9E0A-53E5-EE8D-60A7714AD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88" b="8447"/>
          <a:stretch/>
        </p:blipFill>
        <p:spPr>
          <a:xfrm>
            <a:off x="-15240" y="-76200"/>
            <a:ext cx="9159240" cy="69494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CDD239-AECC-BA28-6C25-90A244EAE6C4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5105400"/>
            <a:ext cx="4419600" cy="60786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FF">
                      <a:alpha val="81629"/>
                    </a:srgbClr>
                  </a:glow>
                </a:effectLst>
                <a:uLnTx/>
                <a:uFillTx/>
                <a:latin typeface="Calibri Light" panose="020F0302020204030204"/>
                <a:ea typeface="ＭＳ Ｐゴシック" charset="0"/>
                <a:cs typeface="ＭＳ Ｐゴシック" charset="0"/>
              </a:rPr>
              <a:t>It’s swirling fast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196750-CC8F-C73A-285E-10240B49B075}"/>
              </a:ext>
            </a:extLst>
          </p:cNvPr>
          <p:cNvSpPr txBox="1"/>
          <p:nvPr/>
        </p:nvSpPr>
        <p:spPr>
          <a:xfrm>
            <a:off x="475211" y="592391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Most vortical fluid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9DA5A-4EE8-7380-0B29-0B6F62E4ED9E}"/>
              </a:ext>
            </a:extLst>
          </p:cNvPr>
          <p:cNvSpPr txBox="1"/>
          <p:nvPr/>
        </p:nvSpPr>
        <p:spPr>
          <a:xfrm>
            <a:off x="7472400" y="6475511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Image credit : BNL</a:t>
            </a:r>
          </a:p>
        </p:txBody>
      </p:sp>
    </p:spTree>
    <p:extLst>
      <p:ext uri="{BB962C8B-B14F-4D97-AF65-F5344CB8AC3E}">
        <p14:creationId xmlns:p14="http://schemas.microsoft.com/office/powerpoint/2010/main" val="392383562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4">
            <a:extLst>
              <a:ext uri="{FF2B5EF4-FFF2-40B4-BE49-F238E27FC236}">
                <a16:creationId xmlns:a16="http://schemas.microsoft.com/office/drawing/2014/main" id="{985A3073-42B9-A448-A819-D27EA1F97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QGP Under Rotation</a:t>
            </a:r>
          </a:p>
        </p:txBody>
      </p:sp>
      <p:sp>
        <p:nvSpPr>
          <p:cNvPr id="20483" name="Slide Number Placeholder 14">
            <a:extLst>
              <a:ext uri="{FF2B5EF4-FFF2-40B4-BE49-F238E27FC236}">
                <a16:creationId xmlns:a16="http://schemas.microsoft.com/office/drawing/2014/main" id="{18D05781-6C67-6141-803C-21E15F50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B7087-363E-F24F-8D84-0A0B0635FF51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E5AF05-9493-8FF2-09C5-D69E9CFEC1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06" t="8131" r="19765" b="12700"/>
          <a:stretch/>
        </p:blipFill>
        <p:spPr>
          <a:xfrm>
            <a:off x="2130552" y="1133856"/>
            <a:ext cx="4937760" cy="4754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B4E126-A5EE-DEFB-9BCA-EF9A948704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4" t="8171" r="19806" b="12658"/>
          <a:stretch/>
        </p:blipFill>
        <p:spPr>
          <a:xfrm>
            <a:off x="2130425" y="1137920"/>
            <a:ext cx="4937760" cy="47548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95494B3-DED3-4A1B-EFE4-18D8088402D2}"/>
              </a:ext>
            </a:extLst>
          </p:cNvPr>
          <p:cNvGrpSpPr/>
          <p:nvPr/>
        </p:nvGrpSpPr>
        <p:grpSpPr>
          <a:xfrm>
            <a:off x="6629400" y="5392581"/>
            <a:ext cx="2438400" cy="822992"/>
            <a:chOff x="6629400" y="5392581"/>
            <a:chExt cx="2438400" cy="8229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AF76C31-FB52-2EB6-5AEC-D33FA2A7DAF5}"/>
                    </a:ext>
                  </a:extLst>
                </p:cNvPr>
                <p:cNvSpPr txBox="1"/>
                <p:nvPr/>
              </p:nvSpPr>
              <p:spPr>
                <a:xfrm>
                  <a:off x="6629400" y="5846241"/>
                  <a:ext cx="2438400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𝐿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~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10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10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7</m:t>
                            </m:r>
                          </m:sup>
                        </m:s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ℏ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0F8A081-0959-2260-BBA3-5B06976CE3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400" y="5846241"/>
                  <a:ext cx="2438400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6667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1EAAB18-6234-3870-9C1E-572137B97906}"/>
                    </a:ext>
                  </a:extLst>
                </p:cNvPr>
                <p:cNvSpPr txBox="1"/>
                <p:nvPr/>
              </p:nvSpPr>
              <p:spPr>
                <a:xfrm>
                  <a:off x="6781800" y="5392581"/>
                  <a:ext cx="2133600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anose="020B0600070205080204" pitchFamily="34" charset="-128"/>
                      <a:cs typeface="+mn-cs"/>
                    </a:rPr>
                    <a:t>B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18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Gauss</m:t>
                      </m:r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8D3AD66-CDC7-C790-E834-02116853B4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1800" y="5392581"/>
                  <a:ext cx="2133600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8876" t="-23333" b="-4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EA0C9CC-232B-778D-7105-C77846187DF1}"/>
              </a:ext>
            </a:extLst>
          </p:cNvPr>
          <p:cNvSpPr txBox="1"/>
          <p:nvPr/>
        </p:nvSpPr>
        <p:spPr>
          <a:xfrm>
            <a:off x="2743200" y="1981200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Quark-gluon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plasma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04B236-CB7B-5E5B-CC82-30B21FFD588C}"/>
              </a:ext>
            </a:extLst>
          </p:cNvPr>
          <p:cNvSpPr txBox="1"/>
          <p:nvPr/>
        </p:nvSpPr>
        <p:spPr>
          <a:xfrm>
            <a:off x="6369170" y="1334869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Nuclear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fragments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3D2365-2F04-8975-1462-BCB85AC204C3}"/>
              </a:ext>
            </a:extLst>
          </p:cNvPr>
          <p:cNvSpPr txBox="1"/>
          <p:nvPr/>
        </p:nvSpPr>
        <p:spPr>
          <a:xfrm>
            <a:off x="2897088" y="4724400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Nuclear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fragments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46E260-3B70-8295-ADD5-4BABA9E9162D}"/>
              </a:ext>
            </a:extLst>
          </p:cNvPr>
          <p:cNvSpPr txBox="1"/>
          <p:nvPr/>
        </p:nvSpPr>
        <p:spPr>
          <a:xfrm rot="18199291">
            <a:off x="5558893" y="3081393"/>
            <a:ext cx="174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Reaction Plane</a:t>
            </a:r>
          </a:p>
        </p:txBody>
      </p:sp>
    </p:spTree>
    <p:extLst>
      <p:ext uri="{BB962C8B-B14F-4D97-AF65-F5344CB8AC3E}">
        <p14:creationId xmlns:p14="http://schemas.microsoft.com/office/powerpoint/2010/main" val="1602509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4">
            <a:extLst>
              <a:ext uri="{FF2B5EF4-FFF2-40B4-BE49-F238E27FC236}">
                <a16:creationId xmlns:a16="http://schemas.microsoft.com/office/drawing/2014/main" id="{985A3073-42B9-A448-A819-D27EA1F97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Λ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Global Polarization</a:t>
            </a:r>
          </a:p>
        </p:txBody>
      </p:sp>
      <p:sp>
        <p:nvSpPr>
          <p:cNvPr id="20483" name="Slide Number Placeholder 14">
            <a:extLst>
              <a:ext uri="{FF2B5EF4-FFF2-40B4-BE49-F238E27FC236}">
                <a16:creationId xmlns:a16="http://schemas.microsoft.com/office/drawing/2014/main" id="{18D05781-6C67-6141-803C-21E15F50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B7087-363E-F24F-8D84-0A0B0635FF51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FD481C6-A0CB-46A2-D422-7AE8CA4B3F9D}"/>
              </a:ext>
            </a:extLst>
          </p:cNvPr>
          <p:cNvGrpSpPr/>
          <p:nvPr/>
        </p:nvGrpSpPr>
        <p:grpSpPr>
          <a:xfrm>
            <a:off x="76200" y="879151"/>
            <a:ext cx="4495800" cy="4727675"/>
            <a:chOff x="2247900" y="787409"/>
            <a:chExt cx="4495800" cy="4727675"/>
          </a:xfrm>
        </p:grpSpPr>
        <p:pic>
          <p:nvPicPr>
            <p:cNvPr id="30" name="Picture 29" descr="A diagram of a graph&#10;&#10;Description automatically generated">
              <a:extLst>
                <a:ext uri="{FF2B5EF4-FFF2-40B4-BE49-F238E27FC236}">
                  <a16:creationId xmlns:a16="http://schemas.microsoft.com/office/drawing/2014/main" id="{AEC63A2C-BF6D-24FF-66A1-914EBD31F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7900" y="787409"/>
              <a:ext cx="4495800" cy="4727675"/>
            </a:xfrm>
            <a:prstGeom prst="rect">
              <a:avLst/>
            </a:prstGeom>
          </p:spPr>
        </p:pic>
        <p:pic>
          <p:nvPicPr>
            <p:cNvPr id="31" name="Picture 30" descr="A magazine cover with a circular pattern&#10;&#10;Description automatically generated">
              <a:extLst>
                <a:ext uri="{FF2B5EF4-FFF2-40B4-BE49-F238E27FC236}">
                  <a16:creationId xmlns:a16="http://schemas.microsoft.com/office/drawing/2014/main" id="{078A9C81-F593-4282-CD6E-5CFA6FC84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6496" y="1007636"/>
              <a:ext cx="1301750" cy="1702288"/>
            </a:xfrm>
            <a:prstGeom prst="rect">
              <a:avLst/>
            </a:prstGeom>
          </p:spPr>
        </p:pic>
      </p:grpSp>
      <p:sp>
        <p:nvSpPr>
          <p:cNvPr id="32" name="文本框 18">
            <a:extLst>
              <a:ext uri="{FF2B5EF4-FFF2-40B4-BE49-F238E27FC236}">
                <a16:creationId xmlns:a16="http://schemas.microsoft.com/office/drawing/2014/main" id="{258D16A4-E8C8-5228-73E6-87335A2FC7DD}"/>
              </a:ext>
            </a:extLst>
          </p:cNvPr>
          <p:cNvSpPr txBox="1"/>
          <p:nvPr/>
        </p:nvSpPr>
        <p:spPr>
          <a:xfrm>
            <a:off x="3771900" y="5454650"/>
            <a:ext cx="2057400" cy="2806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 Light" panose="020F0302020204030204" charset="0"/>
              </a:rPr>
              <a:t>STAR, Nature 548 62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5C357A2-46DB-5E86-B67E-57AB37DD676A}"/>
                  </a:ext>
                </a:extLst>
              </p:cNvPr>
              <p:cNvSpPr txBox="1"/>
              <p:nvPr/>
            </p:nvSpPr>
            <p:spPr>
              <a:xfrm>
                <a:off x="5146108" y="3364757"/>
                <a:ext cx="3347583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𝜔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∧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∧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𝐵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𝑇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/ℏ∼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22</m:t>
                          </m:r>
                        </m:sup>
                      </m:sSup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5C357A2-46DB-5E86-B67E-57AB37DD6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108" y="3364757"/>
                <a:ext cx="3347583" cy="283219"/>
              </a:xfrm>
              <a:prstGeom prst="rect">
                <a:avLst/>
              </a:prstGeom>
              <a:blipFill>
                <a:blip r:embed="rId5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8B4D48B-C804-CE85-92FC-226C8BB7ABE4}"/>
                  </a:ext>
                </a:extLst>
              </p:cNvPr>
              <p:cNvSpPr txBox="1"/>
              <p:nvPr/>
            </p:nvSpPr>
            <p:spPr>
              <a:xfrm>
                <a:off x="5040875" y="1841500"/>
                <a:ext cx="159736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∧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∧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𝐵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8B4D48B-C804-CE85-92FC-226C8BB7A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875" y="1841500"/>
                <a:ext cx="1597360" cy="518604"/>
              </a:xfrm>
              <a:prstGeom prst="rect">
                <a:avLst/>
              </a:prstGeom>
              <a:blipFill>
                <a:blip r:embed="rId6"/>
                <a:stretch>
                  <a:fillRect l="-2362" t="-2381" r="-236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57924EA-789B-EC9B-E5D9-2CBC95D6F38A}"/>
                  </a:ext>
                </a:extLst>
              </p:cNvPr>
              <p:cNvSpPr txBox="1"/>
              <p:nvPr/>
            </p:nvSpPr>
            <p:spPr>
              <a:xfrm>
                <a:off x="6774425" y="1828800"/>
                <a:ext cx="162217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∧</m:t>
                              </m:r>
                            </m:e>
                          </m:acc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∧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𝐵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57924EA-789B-EC9B-E5D9-2CBC95D6F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425" y="1828800"/>
                <a:ext cx="1622175" cy="518604"/>
              </a:xfrm>
              <a:prstGeom prst="rect">
                <a:avLst/>
              </a:prstGeom>
              <a:blipFill>
                <a:blip r:embed="rId7"/>
                <a:stretch>
                  <a:fillRect l="-2344" t="-4878" r="-2344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Down Arrow 37">
            <a:extLst>
              <a:ext uri="{FF2B5EF4-FFF2-40B4-BE49-F238E27FC236}">
                <a16:creationId xmlns:a16="http://schemas.microsoft.com/office/drawing/2014/main" id="{CA474D28-8ABB-F370-BF13-88D3CE39ACE5}"/>
              </a:ext>
            </a:extLst>
          </p:cNvPr>
          <p:cNvSpPr/>
          <p:nvPr/>
        </p:nvSpPr>
        <p:spPr bwMode="auto">
          <a:xfrm>
            <a:off x="6553199" y="2622558"/>
            <a:ext cx="533400" cy="44408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 Box 5">
            <a:extLst>
              <a:ext uri="{FF2B5EF4-FFF2-40B4-BE49-F238E27FC236}">
                <a16:creationId xmlns:a16="http://schemas.microsoft.com/office/drawing/2014/main" id="{7903C5A7-6354-0EDF-19E1-5908690D0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550" y="4790501"/>
            <a:ext cx="2057400" cy="584775"/>
          </a:xfrm>
          <a:prstGeom prst="rect">
            <a:avLst/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RHIC :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ω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~ 10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22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s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-1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Most vortical fluid !</a:t>
            </a:r>
          </a:p>
        </p:txBody>
      </p:sp>
    </p:spTree>
    <p:extLst>
      <p:ext uri="{BB962C8B-B14F-4D97-AF65-F5344CB8AC3E}">
        <p14:creationId xmlns:p14="http://schemas.microsoft.com/office/powerpoint/2010/main" val="17103322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0" y="1"/>
            <a:ext cx="9144000" cy="7319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4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Straight Arrow Connector 5"/>
          <p:cNvCxnSpPr/>
          <p:nvPr/>
        </p:nvCxnSpPr>
        <p:spPr>
          <a:xfrm flipV="1">
            <a:off x="1813393" y="169879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70C9AB-1E11-46FB-B4E9-22BA65384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320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8FF1-FAE9-5FEE-8A5B-7FFF3B29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61836"/>
            <a:ext cx="7886700" cy="60902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7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collaboration (NICA)</a:t>
            </a:r>
            <a:endParaRPr lang="en-US" sz="27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EF35E-D5E1-A486-9065-754B8BF12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4E94FC8-0530-0744-8B78-2A9E442DCB8A}" type="slidenum">
              <a:rPr lang="en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FD6345B0-20DE-84BD-917B-AD660DEA7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69" y="4620423"/>
            <a:ext cx="5041515" cy="15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3238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14313" indent="-214313" defTabSz="685800" fontAlgn="auto">
              <a:spcBef>
                <a:spcPts val="45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Workshop </a:t>
            </a:r>
            <a:r>
              <a:rPr lang="en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physics performance studies at NICA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-2024 (November 25-27,2024)</a:t>
            </a:r>
          </a:p>
          <a:p>
            <a:pPr marL="0" indent="0" defTabSz="685800" fontAlgn="auto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https://indico.jinr.ru/event/4973/overview</a:t>
            </a:r>
            <a:endParaRPr lang="en-US" altLang="ru-RU" sz="20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6200" lvl="1" indent="-242888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alt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" descr="A screenshot of a video call&#10;&#10;Description automatically generated">
            <a:extLst>
              <a:ext uri="{FF2B5EF4-FFF2-40B4-BE49-F238E27FC236}">
                <a16:creationId xmlns:a16="http://schemas.microsoft.com/office/drawing/2014/main" id="{15AFEA64-5DDE-A8C2-128D-CC97B1A6B6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5519541" y="4620423"/>
            <a:ext cx="3201432" cy="1771680"/>
          </a:xfrm>
          <a:prstGeom prst="rect">
            <a:avLst/>
          </a:prstGeom>
        </p:spPr>
      </p:pic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1610328B-4E5A-743D-DD00-46AAB381D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03" y="612879"/>
            <a:ext cx="4054555" cy="27267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F984D3-EF12-FECD-B2AD-89998FC64F89}"/>
              </a:ext>
            </a:extLst>
          </p:cNvPr>
          <p:cNvSpPr txBox="1"/>
          <p:nvPr/>
        </p:nvSpPr>
        <p:spPr>
          <a:xfrm>
            <a:off x="5364088" y="3429000"/>
            <a:ext cx="34803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pc="-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pc="-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pc="-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China-Russia Joint Workshop on NICA Facility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indico.jinr.ru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/event/4642</a:t>
            </a: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7743A56A-F6E2-8E65-2330-E8B13A115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69" y="596375"/>
            <a:ext cx="4320480" cy="2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458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C561E-C0BD-2078-BFBB-E02EC530D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2">
            <a:extLst>
              <a:ext uri="{FF2B5EF4-FFF2-40B4-BE49-F238E27FC236}">
                <a16:creationId xmlns:a16="http://schemas.microsoft.com/office/drawing/2014/main" id="{96993BC6-54E2-1205-DB15-89FF1D69C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919" y="5160169"/>
            <a:ext cx="69314" cy="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3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 wrap="none" lIns="34290" tIns="0" rIns="3429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75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323" name="Text Box 16">
            <a:extLst>
              <a:ext uri="{FF2B5EF4-FFF2-40B4-BE49-F238E27FC236}">
                <a16:creationId xmlns:a16="http://schemas.microsoft.com/office/drawing/2014/main" id="{80136710-CBAB-8AF6-FC18-91A73F8B5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552" y="1354933"/>
            <a:ext cx="582211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050" b="1" i="1" u="none" strike="noStrike" kern="1200" cap="none" spc="0" normalizeH="0" baseline="0" noProof="0">
                <a:ln>
                  <a:noFill/>
                </a:ln>
                <a:solidFill>
                  <a:srgbClr val="0E0D81"/>
                </a:solidFill>
                <a:effectLst/>
                <a:uLnTx/>
                <a:uFillTx/>
                <a:latin typeface="Copperplate31ab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ru-RU" sz="900" b="1" i="1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pperplate31ab" pitchFamily="34" charset="0"/>
                <a:ea typeface="+mn-ea"/>
                <a:cs typeface="Arial"/>
                <a:sym typeface="Arial"/>
              </a:rPr>
              <a:t>Au+Au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900" b="1" i="1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pperplate31ab" pitchFamily="34" charset="0"/>
                <a:ea typeface="+mn-ea"/>
                <a:cs typeface="Arial"/>
                <a:sym typeface="Arial"/>
              </a:rPr>
              <a:t>200 GeV</a:t>
            </a:r>
          </a:p>
        </p:txBody>
      </p:sp>
      <p:pic>
        <p:nvPicPr>
          <p:cNvPr id="56324" name="Picture 11" descr="Richard_v2OverEStdVsNPart">
            <a:extLst>
              <a:ext uri="{FF2B5EF4-FFF2-40B4-BE49-F238E27FC236}">
                <a16:creationId xmlns:a16="http://schemas.microsoft.com/office/drawing/2014/main" id="{705EB536-B3E8-E6F0-D7C0-CB488968D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97" y="926121"/>
            <a:ext cx="2876599" cy="181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27" descr="Richard_v2OverEPartVsNPart">
            <a:extLst>
              <a:ext uri="{FF2B5EF4-FFF2-40B4-BE49-F238E27FC236}">
                <a16:creationId xmlns:a16="http://schemas.microsoft.com/office/drawing/2014/main" id="{2732A8AB-F256-8039-5780-AD3B8894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r="1379"/>
          <a:stretch>
            <a:fillRect/>
          </a:stretch>
        </p:blipFill>
        <p:spPr bwMode="auto">
          <a:xfrm>
            <a:off x="5745330" y="2748179"/>
            <a:ext cx="2769366" cy="18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6" name="Group 53">
            <a:extLst>
              <a:ext uri="{FF2B5EF4-FFF2-40B4-BE49-F238E27FC236}">
                <a16:creationId xmlns:a16="http://schemas.microsoft.com/office/drawing/2014/main" id="{1B941E83-9FC0-E3E6-6C4B-DB39D4DFC9B0}"/>
              </a:ext>
            </a:extLst>
          </p:cNvPr>
          <p:cNvGrpSpPr>
            <a:grpSpLocks/>
          </p:cNvGrpSpPr>
          <p:nvPr/>
        </p:nvGrpSpPr>
        <p:grpSpPr bwMode="auto">
          <a:xfrm>
            <a:off x="3469296" y="2424733"/>
            <a:ext cx="2155217" cy="1163241"/>
            <a:chOff x="3968" y="1152"/>
            <a:chExt cx="1648" cy="977"/>
          </a:xfrm>
        </p:grpSpPr>
        <p:pic>
          <p:nvPicPr>
            <p:cNvPr id="56347" name="Picture 40">
              <a:extLst>
                <a:ext uri="{FF2B5EF4-FFF2-40B4-BE49-F238E27FC236}">
                  <a16:creationId xmlns:a16="http://schemas.microsoft.com/office/drawing/2014/main" id="{F62B5885-67C8-08C8-EB89-FC223BEC2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" y="1249"/>
              <a:ext cx="1457" cy="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348" name="Line 43">
              <a:extLst>
                <a:ext uri="{FF2B5EF4-FFF2-40B4-BE49-F238E27FC236}">
                  <a16:creationId xmlns:a16="http://schemas.microsoft.com/office/drawing/2014/main" id="{790CB2C2-DDE3-603A-A73A-228748E0D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6" y="1671"/>
              <a:ext cx="603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49" name="Line 44">
              <a:extLst>
                <a:ext uri="{FF2B5EF4-FFF2-40B4-BE49-F238E27FC236}">
                  <a16:creationId xmlns:a16="http://schemas.microsoft.com/office/drawing/2014/main" id="{CD9CD544-7749-3190-F381-341C1857F2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55" y="1373"/>
              <a:ext cx="1159" cy="542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50" name="Text Box 47">
              <a:extLst>
                <a:ext uri="{FF2B5EF4-FFF2-40B4-BE49-F238E27FC236}">
                  <a16:creationId xmlns:a16="http://schemas.microsoft.com/office/drawing/2014/main" id="{292BCA7B-CD40-460F-F543-ED8D864B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4" y="1152"/>
              <a:ext cx="39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8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Arial"/>
                  <a:sym typeface="Arial"/>
                </a:rPr>
                <a:t>Y</a:t>
              </a:r>
              <a:r>
                <a:rPr kumimoji="0" lang="en-US" altLang="ru-RU" sz="1800" b="1" i="1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/>
                  <a:sym typeface="Arial"/>
                </a:rPr>
                <a:t>0</a:t>
              </a:r>
              <a:endPara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327" name="Group 48">
            <a:extLst>
              <a:ext uri="{FF2B5EF4-FFF2-40B4-BE49-F238E27FC236}">
                <a16:creationId xmlns:a16="http://schemas.microsoft.com/office/drawing/2014/main" id="{21CB86C9-7EA8-1F22-B484-919168B8B5AF}"/>
              </a:ext>
            </a:extLst>
          </p:cNvPr>
          <p:cNvGrpSpPr>
            <a:grpSpLocks/>
          </p:cNvGrpSpPr>
          <p:nvPr/>
        </p:nvGrpSpPr>
        <p:grpSpPr bwMode="auto">
          <a:xfrm>
            <a:off x="3544397" y="1293639"/>
            <a:ext cx="1963438" cy="1047750"/>
            <a:chOff x="268" y="1241"/>
            <a:chExt cx="1469" cy="880"/>
          </a:xfrm>
        </p:grpSpPr>
        <p:pic>
          <p:nvPicPr>
            <p:cNvPr id="56343" name="Picture 49">
              <a:extLst>
                <a:ext uri="{FF2B5EF4-FFF2-40B4-BE49-F238E27FC236}">
                  <a16:creationId xmlns:a16="http://schemas.microsoft.com/office/drawing/2014/main" id="{92B0FDC5-9D50-149A-11C2-91FFEB12C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1241"/>
              <a:ext cx="1457" cy="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344" name="Line 50">
              <a:extLst>
                <a:ext uri="{FF2B5EF4-FFF2-40B4-BE49-F238E27FC236}">
                  <a16:creationId xmlns:a16="http://schemas.microsoft.com/office/drawing/2014/main" id="{BDF2C453-C8B4-1197-0522-C1BA3F977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" y="1687"/>
              <a:ext cx="603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45" name="Line 51">
              <a:extLst>
                <a:ext uri="{FF2B5EF4-FFF2-40B4-BE49-F238E27FC236}">
                  <a16:creationId xmlns:a16="http://schemas.microsoft.com/office/drawing/2014/main" id="{C44D54E5-6DD3-91F2-8D45-04F0CB930B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" y="1667"/>
              <a:ext cx="1362" cy="34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46" name="Text Box 52">
              <a:extLst>
                <a:ext uri="{FF2B5EF4-FFF2-40B4-BE49-F238E27FC236}">
                  <a16:creationId xmlns:a16="http://schemas.microsoft.com/office/drawing/2014/main" id="{149F1057-FD82-D1F3-F1B1-9D9510B27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0" y="1742"/>
              <a:ext cx="237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8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Arial"/>
                  <a:sym typeface="Arial"/>
                </a:rPr>
                <a:t>Y</a:t>
              </a:r>
              <a:r>
                <a:rPr kumimoji="0" lang="en-US" altLang="ru-RU" sz="1800" b="1" i="1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/>
                  <a:sym typeface="Arial"/>
                </a:rPr>
                <a:t>0</a:t>
              </a:r>
              <a:endPara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328" name="Group 22">
            <a:extLst>
              <a:ext uri="{FF2B5EF4-FFF2-40B4-BE49-F238E27FC236}">
                <a16:creationId xmlns:a16="http://schemas.microsoft.com/office/drawing/2014/main" id="{EE4A2B1C-EDB8-2516-AAFC-00C8ED3446C1}"/>
              </a:ext>
            </a:extLst>
          </p:cNvPr>
          <p:cNvGrpSpPr>
            <a:grpSpLocks/>
          </p:cNvGrpSpPr>
          <p:nvPr/>
        </p:nvGrpSpPr>
        <p:grpSpPr bwMode="auto">
          <a:xfrm>
            <a:off x="1622532" y="1426690"/>
            <a:ext cx="1817090" cy="829271"/>
            <a:chOff x="1259" y="1681"/>
            <a:chExt cx="1452" cy="503"/>
          </a:xfrm>
        </p:grpSpPr>
        <p:pic>
          <p:nvPicPr>
            <p:cNvPr id="56341" name="Picture 23" descr="std">
              <a:extLst>
                <a:ext uri="{FF2B5EF4-FFF2-40B4-BE49-F238E27FC236}">
                  <a16:creationId xmlns:a16="http://schemas.microsoft.com/office/drawing/2014/main" id="{54AA645D-D413-30AE-AD8F-C50F3DB943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" y="1681"/>
              <a:ext cx="1452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42" name="Rectangle 24">
              <a:extLst>
                <a:ext uri="{FF2B5EF4-FFF2-40B4-BE49-F238E27FC236}">
                  <a16:creationId xmlns:a16="http://schemas.microsoft.com/office/drawing/2014/main" id="{2F2FDFB5-E7BA-FE2F-1CEC-F5C585911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1681"/>
              <a:ext cx="163" cy="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329" name="Group 19">
            <a:extLst>
              <a:ext uri="{FF2B5EF4-FFF2-40B4-BE49-F238E27FC236}">
                <a16:creationId xmlns:a16="http://schemas.microsoft.com/office/drawing/2014/main" id="{FE2E7A3D-C197-A94D-5788-3BC15F73D6E3}"/>
              </a:ext>
            </a:extLst>
          </p:cNvPr>
          <p:cNvGrpSpPr>
            <a:grpSpLocks/>
          </p:cNvGrpSpPr>
          <p:nvPr/>
        </p:nvGrpSpPr>
        <p:grpSpPr bwMode="auto">
          <a:xfrm>
            <a:off x="1432809" y="2639640"/>
            <a:ext cx="1974887" cy="1047750"/>
            <a:chOff x="3364" y="2478"/>
            <a:chExt cx="2280" cy="720"/>
          </a:xfrm>
        </p:grpSpPr>
        <p:sp>
          <p:nvSpPr>
            <p:cNvPr id="56339" name="Rectangle 20">
              <a:extLst>
                <a:ext uri="{FF2B5EF4-FFF2-40B4-BE49-F238E27FC236}">
                  <a16:creationId xmlns:a16="http://schemas.microsoft.com/office/drawing/2014/main" id="{813E2626-E5DB-4639-6DF8-31B2F4B3E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9" y="2575"/>
              <a:ext cx="454" cy="305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pic>
          <p:nvPicPr>
            <p:cNvPr id="56340" name="Picture 21" descr="slide10_e1_450_convert240">
              <a:extLst>
                <a:ext uri="{FF2B5EF4-FFF2-40B4-BE49-F238E27FC236}">
                  <a16:creationId xmlns:a16="http://schemas.microsoft.com/office/drawing/2014/main" id="{3C91CCA4-CF96-3279-47F9-DFE155719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" y="2478"/>
              <a:ext cx="228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30" name="TextBox 2">
            <a:extLst>
              <a:ext uri="{FF2B5EF4-FFF2-40B4-BE49-F238E27FC236}">
                <a16:creationId xmlns:a16="http://schemas.microsoft.com/office/drawing/2014/main" id="{4871B641-3D36-DB04-3939-1C47501ED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0" y="1650804"/>
            <a:ext cx="104060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2001-2005</a:t>
            </a:r>
            <a:endParaRPr kumimoji="0" lang="ru-RU" altLang="ru-RU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331" name="TextBox 3">
            <a:extLst>
              <a:ext uri="{FF2B5EF4-FFF2-40B4-BE49-F238E27FC236}">
                <a16:creationId xmlns:a16="http://schemas.microsoft.com/office/drawing/2014/main" id="{EA4E2250-562D-BA87-2592-EE9831E39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0" y="2934594"/>
            <a:ext cx="114087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2005-2011</a:t>
            </a:r>
            <a:endParaRPr kumimoji="0" lang="ru-RU" altLang="ru-RU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338" name="Номер слайда 10">
            <a:extLst>
              <a:ext uri="{FF2B5EF4-FFF2-40B4-BE49-F238E27FC236}">
                <a16:creationId xmlns:a16="http://schemas.microsoft.com/office/drawing/2014/main" id="{030CEFDF-E8A0-90E4-EAF2-80ABF0837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8603" y="6466502"/>
            <a:ext cx="332185" cy="15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A867CE-F97B-4CF6-9FF9-1AEE7541F022}" type="slidenum">
              <a:rPr kumimoji="0" lang="en-US" altLang="ru-RU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ru-R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CCBF29-E07F-1338-A6AA-0950CF5FBB48}"/>
                  </a:ext>
                </a:extLst>
              </p:cNvPr>
              <p:cNvSpPr txBox="1"/>
              <p:nvPr/>
            </p:nvSpPr>
            <p:spPr>
              <a:xfrm>
                <a:off x="395536" y="195813"/>
                <a:ext cx="8119161" cy="471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System size scan at top RHIC energy  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= 200 GeV)</a:t>
                </a:r>
                <a:endParaRPr kumimoji="0" lang="ru-RU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CCBF29-E07F-1338-A6AA-0950CF5FB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95813"/>
                <a:ext cx="8119161" cy="471283"/>
              </a:xfrm>
              <a:prstGeom prst="rect">
                <a:avLst/>
              </a:prstGeom>
              <a:blipFill>
                <a:blip r:embed="rId8"/>
                <a:stretch>
                  <a:fillRect l="-1201" t="-10390" b="-27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9D0A55F-FC70-EE84-8C29-C0BEDB624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69" y="4733702"/>
            <a:ext cx="2412612" cy="173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DDFD90-4287-608B-86B2-05EA8C1FE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618" y="4485203"/>
            <a:ext cx="2615712" cy="18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3">
            <a:extLst>
              <a:ext uri="{FF2B5EF4-FFF2-40B4-BE49-F238E27FC236}">
                <a16:creationId xmlns:a16="http://schemas.microsoft.com/office/drawing/2014/main" id="{3840BC07-41C7-4DA4-3AEC-3022BE894E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93" y="4904705"/>
            <a:ext cx="1559719" cy="74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6AD57B3-BABA-2C5B-F2FC-83BAAF05C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53" y="5217877"/>
            <a:ext cx="104060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hangingPunct="0">
              <a:spcBef>
                <a:spcPct val="0"/>
              </a:spcBef>
              <a:buNone/>
            </a:pPr>
            <a:r>
              <a:rPr lang="en-US" altLang="ru-RU" sz="1350">
                <a:solidFill>
                  <a:srgbClr val="000000"/>
                </a:solidFill>
                <a:cs typeface="Arial"/>
                <a:sym typeface="Arial"/>
              </a:rPr>
              <a:t>2011-2012</a:t>
            </a:r>
            <a:endParaRPr lang="ru-RU" altLang="ru-RU" sz="135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7167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2">
            <a:extLst>
              <a:ext uri="{FF2B5EF4-FFF2-40B4-BE49-F238E27FC236}">
                <a16:creationId xmlns:a16="http://schemas.microsoft.com/office/drawing/2014/main" id="{673D9A9B-0D0A-9226-340C-B9D535532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063" y="5737225"/>
            <a:ext cx="9207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3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 wrap="none" lIns="45720" tIns="0" rIns="4572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371" name="TextBox 2">
            <a:extLst>
              <a:ext uri="{FF2B5EF4-FFF2-40B4-BE49-F238E27FC236}">
                <a16:creationId xmlns:a16="http://schemas.microsoft.com/office/drawing/2014/main" id="{26BBD7B5-C4D8-8ED4-D9D4-B131A4F2B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"/>
            <a:ext cx="1387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2011-2016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372" name="TextBox 6">
            <a:extLst>
              <a:ext uri="{FF2B5EF4-FFF2-40B4-BE49-F238E27FC236}">
                <a16:creationId xmlns:a16="http://schemas.microsoft.com/office/drawing/2014/main" id="{B17527CF-90DC-DE72-3947-EC4956854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181600"/>
            <a:ext cx="1387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2020-2022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8373" name="Picture 3">
            <a:extLst>
              <a:ext uri="{FF2B5EF4-FFF2-40B4-BE49-F238E27FC236}">
                <a16:creationId xmlns:a16="http://schemas.microsoft.com/office/drawing/2014/main" id="{4E6205A2-3227-3D07-BE48-BAC11F8F8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312738"/>
            <a:ext cx="6848475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CDEC92-F730-93FC-0BC2-11FD6FE6C65A}"/>
              </a:ext>
            </a:extLst>
          </p:cNvPr>
          <p:cNvSpPr txBox="1"/>
          <p:nvPr/>
        </p:nvSpPr>
        <p:spPr>
          <a:xfrm>
            <a:off x="4343400" y="1676400"/>
            <a:ext cx="4038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Nucleon substructure matters </a:t>
            </a:r>
          </a:p>
        </p:txBody>
      </p:sp>
      <p:pic>
        <p:nvPicPr>
          <p:cNvPr id="58375" name="Рисунок 12">
            <a:extLst>
              <a:ext uri="{FF2B5EF4-FFF2-40B4-BE49-F238E27FC236}">
                <a16:creationId xmlns:a16="http://schemas.microsoft.com/office/drawing/2014/main" id="{55CAD8CD-9886-7A5F-B36C-BEBDDEDE5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3114675"/>
            <a:ext cx="3249612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Рисунок 13">
            <a:extLst>
              <a:ext uri="{FF2B5EF4-FFF2-40B4-BE49-F238E27FC236}">
                <a16:creationId xmlns:a16="http://schemas.microsoft.com/office/drawing/2014/main" id="{962643D4-5501-057C-5F3A-4F3B2BAF3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995" y="3090537"/>
            <a:ext cx="3946525" cy="13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Номер слайда 10">
            <a:extLst>
              <a:ext uri="{FF2B5EF4-FFF2-40B4-BE49-F238E27FC236}">
                <a16:creationId xmlns:a16="http://schemas.microsoft.com/office/drawing/2014/main" id="{D025C337-96AF-54B7-C85B-0F0A720A8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605588"/>
            <a:ext cx="442913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ACAE9-61A4-4CFC-A45F-71E9792708DA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E01009-371C-8FDE-C8B2-3372FCDD48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56" y="4609283"/>
            <a:ext cx="1636002" cy="186538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57F02-042C-60FD-83F4-C5DB9FA79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2">
            <a:extLst>
              <a:ext uri="{FF2B5EF4-FFF2-40B4-BE49-F238E27FC236}">
                <a16:creationId xmlns:a16="http://schemas.microsoft.com/office/drawing/2014/main" id="{F9B5A42A-8944-10C5-683A-E2F9AB1D2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063" y="5737225"/>
            <a:ext cx="9207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3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 wrap="none" lIns="45720" tIns="0" rIns="4572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377" name="Номер слайда 10">
            <a:extLst>
              <a:ext uri="{FF2B5EF4-FFF2-40B4-BE49-F238E27FC236}">
                <a16:creationId xmlns:a16="http://schemas.microsoft.com/office/drawing/2014/main" id="{B19CDF73-4537-471A-9E25-03D995D5F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605588"/>
            <a:ext cx="442913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ACAE9-61A4-4CFC-A45F-71E9792708DA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FBB3CB-DC93-4689-9BFC-E53667B68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3"/>
            <a:ext cx="91440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87550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3318C-F703-3362-1CBD-E48E2F3A8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2">
            <a:extLst>
              <a:ext uri="{FF2B5EF4-FFF2-40B4-BE49-F238E27FC236}">
                <a16:creationId xmlns:a16="http://schemas.microsoft.com/office/drawing/2014/main" id="{5034DDA8-D827-F010-66FA-28B6D18B2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063" y="5737225"/>
            <a:ext cx="9207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3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 wrap="none" lIns="45720" tIns="0" rIns="4572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377" name="Номер слайда 10">
            <a:extLst>
              <a:ext uri="{FF2B5EF4-FFF2-40B4-BE49-F238E27FC236}">
                <a16:creationId xmlns:a16="http://schemas.microsoft.com/office/drawing/2014/main" id="{3FE15919-0B5E-8C58-01F4-10432E83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605588"/>
            <a:ext cx="442913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ACAE9-61A4-4CFC-A45F-71E9792708DA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A26F77-32CF-6D4E-3F7D-097542A53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" y="116632"/>
            <a:ext cx="8944421" cy="16561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55E0BFF-56F9-9417-A1B6-C555A2A1D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72815"/>
            <a:ext cx="6192688" cy="40324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6423A8-4CC5-8DBA-70E2-0B614C132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6" y="5952283"/>
            <a:ext cx="8892480" cy="8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17326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84E05-0FD3-E6B0-F8A2-B79F1D3E7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>
            <a:extLst>
              <a:ext uri="{FF2B5EF4-FFF2-40B4-BE49-F238E27FC236}">
                <a16:creationId xmlns:a16="http://schemas.microsoft.com/office/drawing/2014/main" id="{ABBCE4CD-1E5A-C41C-2266-520C76139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914399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Relativistic Heavy-Ion Collisions and QCD Phase Diagram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>
            <a:extLst>
              <a:ext uri="{FF2B5EF4-FFF2-40B4-BE49-F238E27FC236}">
                <a16:creationId xmlns:a16="http://schemas.microsoft.com/office/drawing/2014/main" id="{7135785B-4878-6EA2-38FB-0C2D76B7B313}"/>
              </a:ext>
            </a:extLst>
          </p:cNvPr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66E23B7-D04B-35F3-5BD5-8324AC743C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527BB3-7610-2ABF-4F63-685996774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9195"/>
            <a:ext cx="7992888" cy="47165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63648A-D49C-71AA-49CA-B47923787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56" y="567571"/>
            <a:ext cx="8826400" cy="145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857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096DD-639F-F268-FFE8-675390FFB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2">
            <a:extLst>
              <a:ext uri="{FF2B5EF4-FFF2-40B4-BE49-F238E27FC236}">
                <a16:creationId xmlns:a16="http://schemas.microsoft.com/office/drawing/2014/main" id="{6CD3D064-E9A9-72AD-0249-026464204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063" y="5737225"/>
            <a:ext cx="9207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3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 wrap="none" lIns="45720" tIns="0" rIns="4572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377" name="Номер слайда 10">
            <a:extLst>
              <a:ext uri="{FF2B5EF4-FFF2-40B4-BE49-F238E27FC236}">
                <a16:creationId xmlns:a16="http://schemas.microsoft.com/office/drawing/2014/main" id="{CD38864E-E561-6B4C-E5BF-AB3DDCD13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605588"/>
            <a:ext cx="442913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ACAE9-61A4-4CFC-A45F-71E9792708DA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A40B19-36FF-54E1-72B2-C8C495BD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48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5983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STAR  BES-I and BES-II Data Sets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6404EA-51B5-5C87-2114-77EE1B9F6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3220"/>
            <a:ext cx="9144000" cy="60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70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25F9F-2CCD-084B-57B4-97EB5428C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>
            <a:extLst>
              <a:ext uri="{FF2B5EF4-FFF2-40B4-BE49-F238E27FC236}">
                <a16:creationId xmlns:a16="http://schemas.microsoft.com/office/drawing/2014/main" id="{D3EB4920-4632-8A99-F512-7F26D8368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Beam Energy Dependence of Elliptic Flow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>
            <a:extLst>
              <a:ext uri="{FF2B5EF4-FFF2-40B4-BE49-F238E27FC236}">
                <a16:creationId xmlns:a16="http://schemas.microsoft.com/office/drawing/2014/main" id="{D33A5C65-3335-4C60-770F-7383C6810A97}"/>
              </a:ext>
            </a:extLst>
          </p:cNvPr>
          <p:cNvSpPr/>
          <p:nvPr/>
        </p:nvSpPr>
        <p:spPr>
          <a:xfrm>
            <a:off x="0" y="115888"/>
            <a:ext cx="9144000" cy="38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468" name="Номер слайда 10">
            <a:extLst>
              <a:ext uri="{FF2B5EF4-FFF2-40B4-BE49-F238E27FC236}">
                <a16:creationId xmlns:a16="http://schemas.microsoft.com/office/drawing/2014/main" id="{37C4E9AA-5881-DD0A-5276-C966FDAD7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605588"/>
            <a:ext cx="442913" cy="207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519642-250E-473A-B9F3-AAD6E91FF3A9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B5D6CA-021C-5458-E2C3-124F7BD8A1E3}"/>
              </a:ext>
            </a:extLst>
          </p:cNvPr>
          <p:cNvSpPr txBox="1"/>
          <p:nvPr/>
        </p:nvSpPr>
        <p:spPr>
          <a:xfrm>
            <a:off x="611560" y="6135601"/>
            <a:ext cx="77057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2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929"/>
              </a:buClr>
              <a:buSzPct val="50000"/>
              <a:buFont typeface="Wingdings" charset="2"/>
              <a:buChar char=""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Strong energy dependence of v</a:t>
            </a:r>
            <a:r>
              <a:rPr kumimoji="0" lang="en-US" sz="1800" b="1" i="0" u="none" strike="noStrike" kern="1200" cap="none" spc="-1" normalizeH="0" baseline="-33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at √</a:t>
            </a:r>
            <a:r>
              <a:rPr kumimoji="0" lang="en-US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-1" normalizeH="0" baseline="-3300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NN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= 3-11 GeV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396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929"/>
              </a:buClr>
              <a:buSzPct val="50000"/>
              <a:buFont typeface="OpenSymbol"/>
              <a:buChar char="►"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</a:t>
            </a:r>
            <a:r>
              <a:rPr kumimoji="0" lang="en-US" sz="1800" b="0" i="0" u="none" strike="noStrike" kern="1200" cap="none" spc="-1" normalizeH="0" baseline="-33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≈0 at √</a:t>
            </a:r>
            <a:r>
              <a:rPr kumimoji="0" lang="en-US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-1" normalizeH="0" baseline="-3300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NN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= 3.3 GeV and negative below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777610-3E62-1C34-75B6-33325A464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" y="573379"/>
            <a:ext cx="4315677" cy="5087869"/>
          </a:xfrm>
          <a:prstGeom prst="rect">
            <a:avLst/>
          </a:prstGeom>
        </p:spPr>
      </p:pic>
      <p:pic>
        <p:nvPicPr>
          <p:cNvPr id="5" name="Picture 117">
            <a:extLst>
              <a:ext uri="{FF2B5EF4-FFF2-40B4-BE49-F238E27FC236}">
                <a16:creationId xmlns:a16="http://schemas.microsoft.com/office/drawing/2014/main" id="{EFA4C49B-514F-8E71-2EB6-6D70892EC0DB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4572000" y="639763"/>
            <a:ext cx="3672408" cy="2645221"/>
          </a:xfrm>
          <a:prstGeom prst="rect">
            <a:avLst/>
          </a:prstGeom>
          <a:ln w="0">
            <a:noFill/>
          </a:ln>
        </p:spPr>
      </p:pic>
      <p:pic>
        <p:nvPicPr>
          <p:cNvPr id="6" name="Picture 112">
            <a:extLst>
              <a:ext uri="{FF2B5EF4-FFF2-40B4-BE49-F238E27FC236}">
                <a16:creationId xmlns:a16="http://schemas.microsoft.com/office/drawing/2014/main" id="{5FDD10DC-446A-C0F4-D65A-A33E4A6B9DAE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4644006" y="3272814"/>
            <a:ext cx="3600402" cy="253305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652686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>
            <a:extLst>
              <a:ext uri="{FF2B5EF4-FFF2-40B4-BE49-F238E27FC236}">
                <a16:creationId xmlns:a16="http://schemas.microsoft.com/office/drawing/2014/main" id="{EB79057C-17E8-3DB4-DC97-68CC9362A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Beam Energy Dependence of Elliptic Flow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>
            <a:extLst>
              <a:ext uri="{FF2B5EF4-FFF2-40B4-BE49-F238E27FC236}">
                <a16:creationId xmlns:a16="http://schemas.microsoft.com/office/drawing/2014/main" id="{0DAA7AAA-72DA-E65D-3A4C-3E3CB75C0E8A}"/>
              </a:ext>
            </a:extLst>
          </p:cNvPr>
          <p:cNvSpPr/>
          <p:nvPr/>
        </p:nvSpPr>
        <p:spPr>
          <a:xfrm>
            <a:off x="0" y="115888"/>
            <a:ext cx="9144000" cy="38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468" name="Номер слайда 10">
            <a:extLst>
              <a:ext uri="{FF2B5EF4-FFF2-40B4-BE49-F238E27FC236}">
                <a16:creationId xmlns:a16="http://schemas.microsoft.com/office/drawing/2014/main" id="{DB356F05-CBA8-4AFC-68CD-156D0891D9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605588"/>
            <a:ext cx="442913" cy="207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519642-250E-473A-B9F3-AAD6E91FF3A9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472" name="Picture 45" descr="squeeze">
            <a:extLst>
              <a:ext uri="{FF2B5EF4-FFF2-40B4-BE49-F238E27FC236}">
                <a16:creationId xmlns:a16="http://schemas.microsoft.com/office/drawing/2014/main" id="{7D981E30-DAA6-D999-3ECE-556859FE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34" y="3217835"/>
            <a:ext cx="3741844" cy="242571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3" name="TextBox 4">
            <a:extLst>
              <a:ext uri="{FF2B5EF4-FFF2-40B4-BE49-F238E27FC236}">
                <a16:creationId xmlns:a16="http://schemas.microsoft.com/office/drawing/2014/main" id="{28723909-1B19-44EB-570A-6BA0D47B0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72" y="5914733"/>
            <a:ext cx="69673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Passage time: 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2R/(</a:t>
            </a:r>
            <a:r>
              <a:rPr kumimoji="0" lang="el-GR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β</a:t>
            </a:r>
            <a:r>
              <a:rPr kumimoji="0" lang="en-US" altLang="ru-RU" sz="14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cm</a:t>
            </a:r>
            <a:r>
              <a:rPr kumimoji="0" lang="el-GR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γ</a:t>
            </a:r>
            <a:r>
              <a:rPr kumimoji="0" lang="en-US" altLang="ru-RU" sz="14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cm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Expansion time:</a:t>
            </a: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R/c</a:t>
            </a:r>
            <a:r>
              <a:rPr kumimoji="0" lang="en-US" altLang="ru-RU" sz="14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c</a:t>
            </a:r>
            <a:r>
              <a:rPr kumimoji="0" lang="en-US" altLang="ru-RU" sz="14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alt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c√dp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/d</a:t>
            </a:r>
            <a:r>
              <a:rPr kumimoji="0" lang="el-GR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speed of sound </a:t>
            </a:r>
          </a:p>
        </p:txBody>
      </p:sp>
      <p:pic>
        <p:nvPicPr>
          <p:cNvPr id="62474" name="Picture 3" descr="1f">
            <a:extLst>
              <a:ext uri="{FF2B5EF4-FFF2-40B4-BE49-F238E27FC236}">
                <a16:creationId xmlns:a16="http://schemas.microsoft.com/office/drawing/2014/main" id="{E36E698E-2395-4D23-0D8D-B2EC80214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685800"/>
            <a:ext cx="4027487" cy="229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EB00EB-F9F3-0E37-2C47-125219AD0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" y="573379"/>
            <a:ext cx="4315677" cy="508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310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9FFC88-22A9-1385-B215-E7D34AAE73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9552" y="5618800"/>
                <a:ext cx="7886700" cy="373414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Models have a huge room for improvement in terms of describing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RU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RU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9FFC88-22A9-1385-B215-E7D34AAE73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5618800"/>
                <a:ext cx="7886700" cy="373414"/>
              </a:xfrm>
              <a:blipFill>
                <a:blip r:embed="rId2"/>
                <a:stretch>
                  <a:fillRect l="-928" t="-26230" b="-278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822AA-1F8C-F532-C76A-4B27BC7DA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A9FAC0-8D30-DD41-BF40-328819413650}" type="slidenum">
              <a:rPr lang="en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49</a:t>
            </a:fld>
            <a:endParaRPr lang="en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0FB8EF-5879-D71B-9997-A9C99CA20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0" y="1412776"/>
            <a:ext cx="6461890" cy="3960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2049B0-6C93-3EA9-531C-07013FAB7540}"/>
              </a:ext>
            </a:extLst>
          </p:cNvPr>
          <p:cNvSpPr txBox="1"/>
          <p:nvPr/>
        </p:nvSpPr>
        <p:spPr>
          <a:xfrm>
            <a:off x="251520" y="1000859"/>
            <a:ext cx="35283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srgbClr val="0070C0"/>
                </a:solidFill>
                <a:latin typeface="Calibri" panose="020F0502020204030204"/>
              </a:rPr>
              <a:t>A. Sorensen et. al., </a:t>
            </a:r>
            <a:r>
              <a:rPr lang="en-GB" sz="1050" dirty="0" err="1">
                <a:solidFill>
                  <a:srgbClr val="0070C0"/>
                </a:solidFill>
                <a:latin typeface="Calibri" panose="020F0502020204030204"/>
              </a:rPr>
              <a:t>Prog.Part.Nucl.Phys</a:t>
            </a:r>
            <a:r>
              <a:rPr lang="en-GB" sz="1050" dirty="0">
                <a:solidFill>
                  <a:srgbClr val="0070C0"/>
                </a:solidFill>
                <a:latin typeface="Calibri" panose="020F0502020204030204"/>
              </a:rPr>
              <a:t>. 134 (2024) 104080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D26A046B-216A-8602-49B8-D0A9D73979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28456" y="289998"/>
                <a:ext cx="8364024" cy="466820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in </a:t>
                </a:r>
                <a:r>
                  <a:rPr lang="en-US" b="0" dirty="0" err="1"/>
                  <a:t>Au+Au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b="0" dirty="0"/>
                  <a:t>=3 GeV: models vs. STAR data</a:t>
                </a:r>
                <a:endParaRPr lang="en-RU" dirty="0"/>
              </a:p>
            </p:txBody>
          </p:sp>
        </mc:Choice>
        <mc:Fallback xmlns="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D26A046B-216A-8602-49B8-D0A9D73979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28456" y="289998"/>
                <a:ext cx="8364024" cy="466820"/>
              </a:xfrm>
              <a:blipFill>
                <a:blip r:embed="rId4"/>
                <a:stretch>
                  <a:fillRect t="-31579" b="-447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4E4F93-98AE-5BDC-651E-AF34B944EC0C}"/>
                  </a:ext>
                </a:extLst>
              </p:cNvPr>
              <p:cNvSpPr txBox="1"/>
              <p:nvPr/>
            </p:nvSpPr>
            <p:spPr>
              <a:xfrm>
                <a:off x="6457950" y="1637642"/>
                <a:ext cx="2506538" cy="2793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RU" sz="1350" dirty="0">
                    <a:solidFill>
                      <a:prstClr val="black"/>
                    </a:solidFill>
                    <a:latin typeface="Calibri" panose="020F0502020204030204"/>
                  </a:rPr>
                  <a:t>Model description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RU" sz="1350" dirty="0">
                    <a:solidFill>
                      <a:prstClr val="black"/>
                    </a:solidFill>
                    <a:latin typeface="Calibri" panose="020F0502020204030204"/>
                  </a:rPr>
                  <a:t>:</a:t>
                </a: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RU" sz="1350" dirty="0">
                    <a:solidFill>
                      <a:prstClr val="black"/>
                    </a:solidFill>
                    <a:latin typeface="Calibri" panose="020F0502020204030204"/>
                  </a:rPr>
                  <a:t>Good overall agreement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RU" sz="1350" dirty="0">
                    <a:solidFill>
                      <a:prstClr val="black"/>
                    </a:solidFill>
                    <a:latin typeface="Calibri" panose="020F0502020204030204"/>
                  </a:rPr>
                  <a:t> of protons</a:t>
                </a: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RU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RU" sz="1350" dirty="0">
                    <a:solidFill>
                      <a:prstClr val="black"/>
                    </a:solidFill>
                    <a:latin typeface="Calibri" panose="020F0502020204030204"/>
                  </a:rPr>
                  <a:t> of light nuclei is not described</a:t>
                </a: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RU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RU" sz="1350" dirty="0">
                    <a:solidFill>
                      <a:prstClr val="black"/>
                    </a:solidFill>
                    <a:latin typeface="Calibri" panose="020F0502020204030204"/>
                  </a:rPr>
                  <a:t> of 𝛬 is not well described</a:t>
                </a:r>
              </a:p>
              <a:p>
                <a:pPr marL="557213" lvl="1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350" dirty="0">
                    <a:solidFill>
                      <a:prstClr val="black"/>
                    </a:solidFill>
                    <a:latin typeface="Calibri" panose="020F0502020204030204"/>
                  </a:rPr>
                  <a:t>n</a:t>
                </a:r>
                <a:r>
                  <a:rPr lang="en-RU" sz="1350" dirty="0">
                    <a:solidFill>
                      <a:prstClr val="black"/>
                    </a:solidFill>
                    <a:latin typeface="Calibri" panose="020F0502020204030204"/>
                  </a:rPr>
                  <a:t>ucleon-hyperon and hyperon-hyperon interactions</a:t>
                </a: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RU" sz="1350" dirty="0">
                    <a:solidFill>
                      <a:prstClr val="black"/>
                    </a:solidFill>
                    <a:latin typeface="Calibri" panose="020F0502020204030204"/>
                  </a:rPr>
                  <a:t>Light mesons (𝜋,</a:t>
                </a:r>
                <a:r>
                  <a:rPr lang="en-RU" sz="1350" i="1" dirty="0">
                    <a:solidFill>
                      <a:prstClr val="black"/>
                    </a:solidFill>
                    <a:latin typeface="Calibri" panose="020F0502020204030204"/>
                  </a:rPr>
                  <a:t>K</a:t>
                </a:r>
                <a:r>
                  <a:rPr lang="en-RU" sz="1350" dirty="0">
                    <a:solidFill>
                      <a:prstClr val="black"/>
                    </a:solidFill>
                    <a:latin typeface="Calibri" panose="020F0502020204030204"/>
                  </a:rPr>
                  <a:t>) are not described</a:t>
                </a:r>
              </a:p>
              <a:p>
                <a:pPr marL="557213" lvl="1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RU" sz="1350" dirty="0">
                    <a:solidFill>
                      <a:prstClr val="black"/>
                    </a:solidFill>
                    <a:latin typeface="Calibri" panose="020F0502020204030204"/>
                  </a:rPr>
                  <a:t>No mean-field for mesons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4E4F93-98AE-5BDC-651E-AF34B944E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0" y="1637642"/>
                <a:ext cx="2506538" cy="2793072"/>
              </a:xfrm>
              <a:prstGeom prst="rect">
                <a:avLst/>
              </a:prstGeom>
              <a:blipFill>
                <a:blip r:embed="rId5"/>
                <a:stretch>
                  <a:fillRect l="-485" t="-437" b="-13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7742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24840" y="82597"/>
            <a:ext cx="7246620" cy="5078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Experiments: </a:t>
            </a: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BM@N and</a:t>
            </a: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MPD</a:t>
            </a:r>
            <a:endParaRPr lang="ru-RU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6"/>
              <p:cNvSpPr txBox="1">
                <a:spLocks noChangeArrowheads="1"/>
              </p:cNvSpPr>
              <p:nvPr/>
            </p:nvSpPr>
            <p:spPr bwMode="auto">
              <a:xfrm>
                <a:off x="179512" y="4941607"/>
                <a:ext cx="8563166" cy="1548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85750" indent="-28575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3238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indent="0" defTabSz="342900" fontAlgn="auto">
                  <a:spcBef>
                    <a:spcPts val="450"/>
                  </a:spcBef>
                  <a:spcAft>
                    <a:spcPts val="0"/>
                  </a:spcAft>
                  <a:buNone/>
                </a:pPr>
                <a:r>
                  <a:rPr lang="en-US" altLang="ru-RU" sz="13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</a:t>
                </a:r>
                <a:r>
                  <a:rPr lang="ru-RU" altLang="ru-RU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Эксперименты </a:t>
                </a:r>
                <a:r>
                  <a:rPr lang="en-US" altLang="ru-RU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BM@N 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ru-RU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ru-RU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altLang="ru-RU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ru-RU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m:rPr>
                        <m:nor/>
                      </m:rPr>
                      <a:rPr lang="en-US" altLang="ru-RU" sz="1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= </m:t>
                    </m:r>
                    <m:r>
                      <m:rPr>
                        <m:nor/>
                      </m:rPr>
                      <a:rPr lang="ru-RU" altLang="ru-RU" sz="1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2.3</m:t>
                    </m:r>
                    <m:r>
                      <m:rPr>
                        <m:nor/>
                      </m:rPr>
                      <a:rPr lang="en-US" altLang="ru-RU" sz="1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m:rPr>
                        <m:nor/>
                      </m:rPr>
                      <a:rPr lang="ru-RU" altLang="ru-RU" sz="1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3.3</m:t>
                    </m:r>
                    <m:r>
                      <m:rPr>
                        <m:nor/>
                      </m:rPr>
                      <a:rPr lang="en-US" altLang="ru-RU" sz="1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ru-RU" altLang="ru-RU" sz="1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ГэВ</m:t>
                    </m:r>
                  </m:oMath>
                </a14:m>
                <a:r>
                  <a:rPr lang="en-US" altLang="ru-RU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 </a:t>
                </a:r>
                <a:r>
                  <a:rPr lang="ru-RU" altLang="ru-RU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и</a:t>
                </a:r>
                <a:r>
                  <a:rPr lang="en-US" altLang="ru-RU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MPD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ru-RU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ru-RU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altLang="ru-RU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ru-RU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m:rPr>
                        <m:nor/>
                      </m:rPr>
                      <a:rPr lang="en-US" altLang="ru-RU" sz="1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= 4−11 </m:t>
                    </m:r>
                    <m:r>
                      <m:rPr>
                        <m:nor/>
                      </m:rPr>
                      <a:rPr lang="ru-RU" altLang="ru-RU" sz="1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ГэВ</m:t>
                    </m:r>
                  </m:oMath>
                </a14:m>
                <a:r>
                  <a:rPr lang="en-US" altLang="ru-RU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 </a:t>
                </a:r>
                <a:r>
                  <a:rPr lang="ru-RU" altLang="ru-RU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будут изучать свойства сильно взаимодействующей </a:t>
                </a:r>
                <a:r>
                  <a:rPr lang="en-US" altLang="ru-RU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ru-RU" altLang="ru-RU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материи в области максимальной барионной плотности</a:t>
                </a:r>
                <a:r>
                  <a:rPr lang="en-US" altLang="ru-RU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 </a:t>
                </a:r>
                <a:r>
                  <a:rPr lang="ru-RU" altLang="ru-RU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столкновения релятивистских ядер. </a:t>
                </a:r>
                <a:endParaRPr lang="en-US" altLang="ru-RU" sz="1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  <a:p>
                <a:pPr marL="0" indent="0" defTabSz="342900" fontAlgn="auto">
                  <a:spcBef>
                    <a:spcPts val="450"/>
                  </a:spcBef>
                  <a:spcAft>
                    <a:spcPts val="0"/>
                  </a:spcAft>
                  <a:buNone/>
                </a:pPr>
                <a:r>
                  <a:rPr lang="ru-RU" altLang="ru-RU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Доступные источники</a:t>
                </a:r>
                <a:r>
                  <a:rPr lang="en-US" altLang="ru-RU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  <a:r>
                  <a:rPr lang="pt-BR" altLang="ru-RU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C (A=12), N (A=14), Ar (A=40), Fe (A=56), Kr (A=78-86), Xe (A=124-134), Bi (A=209). </a:t>
                </a:r>
                <a:r>
                  <a:rPr lang="en-US" altLang="ru-RU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ru-RU" altLang="ru-RU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altLang="ru-RU" sz="1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4941607"/>
                <a:ext cx="8563166" cy="1548694"/>
              </a:xfrm>
              <a:prstGeom prst="rect">
                <a:avLst/>
              </a:prstGeom>
              <a:blipFill>
                <a:blip r:embed="rId2"/>
                <a:stretch>
                  <a:fillRect l="-569" t="-2362" r="-1068" b="-55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52" y="160620"/>
            <a:ext cx="715175" cy="35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25375" y="5715954"/>
            <a:ext cx="1543050" cy="273844"/>
          </a:xfr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0B869537-4E05-42C7-A36C-0ECFBB01F1C2}" type="slidenum">
              <a:rPr lang="ru-RU" sz="1200" b="1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ru-RU" sz="1200" b="1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2" name="Picture 24">
            <a:extLst>
              <a:ext uri="{FF2B5EF4-FFF2-40B4-BE49-F238E27FC236}">
                <a16:creationId xmlns:a16="http://schemas.microsoft.com/office/drawing/2014/main" id="{54BF3753-6BE6-9AAC-F175-C09FE055F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120" y="980728"/>
            <a:ext cx="4326935" cy="33946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90D8DC-AB18-A0BB-7FC1-636984516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" y="1037826"/>
            <a:ext cx="4450595" cy="34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45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707411" y="1236655"/>
            <a:ext cx="168567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685800" eaLnBrk="0" hangingPunct="0">
              <a:spcBef>
                <a:spcPts val="0"/>
              </a:spcBef>
              <a:defRPr/>
            </a:pPr>
            <a:r>
              <a:rPr lang="en-GB" altLang="de-DE" sz="1500" dirty="0">
                <a:solidFill>
                  <a:srgbClr val="0033CC"/>
                </a:solidFill>
                <a:cs typeface="Arial" panose="020B0604020202020204" pitchFamily="34" charset="0"/>
              </a:rPr>
              <a:t>Symmetric matter</a:t>
            </a:r>
            <a:endParaRPr lang="de-DE" altLang="de-DE" sz="1500" dirty="0">
              <a:solidFill>
                <a:srgbClr val="0033CC"/>
              </a:solidFill>
              <a:cs typeface="Arial" panose="020B0604020202020204" pitchFamily="34" charset="0"/>
            </a:endParaRPr>
          </a:p>
          <a:p>
            <a:pPr defTabSz="685800" eaLnBrk="0" hangingPunct="0">
              <a:spcBef>
                <a:spcPts val="0"/>
              </a:spcBef>
              <a:defRPr/>
            </a:pPr>
            <a:endParaRPr lang="en-GB" altLang="de-DE" sz="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064552" y="1293584"/>
            <a:ext cx="16930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0" hangingPunct="0">
              <a:spcBef>
                <a:spcPts val="0"/>
              </a:spcBef>
              <a:buClr>
                <a:srgbClr val="FF0000"/>
              </a:buClr>
              <a:defRPr/>
            </a:pPr>
            <a:r>
              <a:rPr lang="en-GB" altLang="de-DE" sz="1500" dirty="0">
                <a:solidFill>
                  <a:srgbClr val="0033CC"/>
                </a:solidFill>
                <a:cs typeface="Arial" panose="020B0604020202020204" pitchFamily="34" charset="0"/>
              </a:rPr>
              <a:t>Symmetry energy</a:t>
            </a:r>
          </a:p>
        </p:txBody>
      </p:sp>
      <p:sp>
        <p:nvSpPr>
          <p:cNvPr id="24" name="Foliennummernplatzhalter 2"/>
          <p:cNvSpPr>
            <a:spLocks noGrp="1"/>
          </p:cNvSpPr>
          <p:nvPr>
            <p:ph type="sldNum" idx="4294967295"/>
          </p:nvPr>
        </p:nvSpPr>
        <p:spPr>
          <a:xfrm>
            <a:off x="6896101" y="5593349"/>
            <a:ext cx="2128838" cy="353616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A9D9ED0-5C44-4A72-AC4F-092B818F74A8}" type="slidenum">
              <a:rPr lang="en-US" alt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50</a:t>
            </a:fld>
            <a:endParaRPr lang="en-US" altLang="ru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1" name="Google Shape;129;p27" descr="{&quot;text&quot;:&quot;E_A(\\rho, \\delta) = E_A(\\rho, 0) + E_{sym}(\\rho)\\delta^2 + O(\\delta^4)&quot;,&quot;mathType&quot;:&quot;LaTEX&quot;,&quot;color&quot;:&quot;#000000&quot;,&quot;height&quot;:100}" title="Math_Equation_Generated">
            <a:extLst>
              <a:ext uri="{FF2B5EF4-FFF2-40B4-BE49-F238E27FC236}">
                <a16:creationId xmlns:a16="http://schemas.microsoft.com/office/drawing/2014/main" id="{8D45CD4D-8A83-0554-6C53-441731BB604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35312" y="769920"/>
            <a:ext cx="4685650" cy="3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22;p27">
            <a:extLst>
              <a:ext uri="{FF2B5EF4-FFF2-40B4-BE49-F238E27FC236}">
                <a16:creationId xmlns:a16="http://schemas.microsoft.com/office/drawing/2014/main" id="{E8809072-3F99-9577-1390-0EED3FAFE8A6}"/>
              </a:ext>
            </a:extLst>
          </p:cNvPr>
          <p:cNvSpPr txBox="1">
            <a:spLocks/>
          </p:cNvSpPr>
          <p:nvPr/>
        </p:nvSpPr>
        <p:spPr>
          <a:xfrm>
            <a:off x="311700" y="77752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GB" sz="3300" dirty="0">
                <a:solidFill>
                  <a:prstClr val="black"/>
                </a:solidFill>
                <a:latin typeface="Calibri Light" panose="020F0302020204030204"/>
              </a:rPr>
              <a:t>EOS for high baryon density matter</a:t>
            </a:r>
          </a:p>
        </p:txBody>
      </p:sp>
      <p:cxnSp>
        <p:nvCxnSpPr>
          <p:cNvPr id="33" name="Google Shape;132;p27">
            <a:extLst>
              <a:ext uri="{FF2B5EF4-FFF2-40B4-BE49-F238E27FC236}">
                <a16:creationId xmlns:a16="http://schemas.microsoft.com/office/drawing/2014/main" id="{245EF285-FF1C-16E8-AA2E-F223A2EC1A55}"/>
              </a:ext>
            </a:extLst>
          </p:cNvPr>
          <p:cNvCxnSpPr>
            <a:cxnSpLocks/>
          </p:cNvCxnSpPr>
          <p:nvPr/>
        </p:nvCxnSpPr>
        <p:spPr>
          <a:xfrm flipH="1">
            <a:off x="5003102" y="1097668"/>
            <a:ext cx="575804" cy="21860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" name="Google Shape;135;p27">
            <a:extLst>
              <a:ext uri="{FF2B5EF4-FFF2-40B4-BE49-F238E27FC236}">
                <a16:creationId xmlns:a16="http://schemas.microsoft.com/office/drawing/2014/main" id="{92CFFE6D-89FA-40CE-BB70-BC956D566926}"/>
              </a:ext>
            </a:extLst>
          </p:cNvPr>
          <p:cNvCxnSpPr>
            <a:cxnSpLocks/>
          </p:cNvCxnSpPr>
          <p:nvPr/>
        </p:nvCxnSpPr>
        <p:spPr>
          <a:xfrm>
            <a:off x="6978746" y="1090265"/>
            <a:ext cx="318239" cy="22601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" name="Google Shape;133;p27">
            <a:extLst>
              <a:ext uri="{FF2B5EF4-FFF2-40B4-BE49-F238E27FC236}">
                <a16:creationId xmlns:a16="http://schemas.microsoft.com/office/drawing/2014/main" id="{EF5DECF2-0433-0BEC-B952-63E8450B3DAF}"/>
              </a:ext>
            </a:extLst>
          </p:cNvPr>
          <p:cNvSpPr/>
          <p:nvPr/>
        </p:nvSpPr>
        <p:spPr>
          <a:xfrm>
            <a:off x="5239087" y="747812"/>
            <a:ext cx="933600" cy="347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Google Shape;133;p27">
            <a:extLst>
              <a:ext uri="{FF2B5EF4-FFF2-40B4-BE49-F238E27FC236}">
                <a16:creationId xmlns:a16="http://schemas.microsoft.com/office/drawing/2014/main" id="{B3A24605-8D95-83B2-9C90-C93315A65AC6}"/>
              </a:ext>
            </a:extLst>
          </p:cNvPr>
          <p:cNvSpPr/>
          <p:nvPr/>
        </p:nvSpPr>
        <p:spPr>
          <a:xfrm>
            <a:off x="6463224" y="747812"/>
            <a:ext cx="933600" cy="347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48A409-4170-6CE5-7B29-C0F776D2EE38}"/>
              </a:ext>
            </a:extLst>
          </p:cNvPr>
          <p:cNvSpPr txBox="1"/>
          <p:nvPr/>
        </p:nvSpPr>
        <p:spPr>
          <a:xfrm>
            <a:off x="539552" y="716815"/>
            <a:ext cx="3519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prstClr val="black"/>
                </a:solidFill>
                <a:latin typeface="Calibri" panose="020F0502020204030204"/>
              </a:rPr>
              <a:t>The binding energy per nucleon:</a:t>
            </a:r>
            <a:endParaRPr lang="en-R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Google Shape;136;p27" descr="{&quot;mathType&quot;:&quot;LaTEX&quot;,&quot;height&quot;:100,&quot;color&quot;:&quot;#000000&quot;,&quot;text&quot;:&quot;\\delta = (\\rho_n - \\rho_p)/\\rho&quot;}" title="Math_Equation_Generated">
            <a:extLst>
              <a:ext uri="{FF2B5EF4-FFF2-40B4-BE49-F238E27FC236}">
                <a16:creationId xmlns:a16="http://schemas.microsoft.com/office/drawing/2014/main" id="{FEA80C60-787B-C382-D133-371D95C6BA7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863" y="1320771"/>
            <a:ext cx="1600488" cy="2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99D0FE3-5837-2401-AF7C-3366107BBA3F}"/>
              </a:ext>
            </a:extLst>
          </p:cNvPr>
          <p:cNvSpPr txBox="1"/>
          <p:nvPr/>
        </p:nvSpPr>
        <p:spPr>
          <a:xfrm>
            <a:off x="539552" y="964250"/>
            <a:ext cx="2443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prstClr val="black"/>
                </a:solidFill>
                <a:latin typeface="Calibri" panose="020F0502020204030204"/>
              </a:rPr>
              <a:t>Isospin asymmetry:</a:t>
            </a:r>
            <a:endParaRPr lang="en-R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F317B3-7AD1-1DD1-E52C-A2950F7DC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1703998"/>
            <a:ext cx="4862034" cy="26640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0853F5-D53B-D3CD-EE4E-882647F7A362}"/>
              </a:ext>
            </a:extLst>
          </p:cNvPr>
          <p:cNvSpPr txBox="1"/>
          <p:nvPr/>
        </p:nvSpPr>
        <p:spPr>
          <a:xfrm>
            <a:off x="5000750" y="4518357"/>
            <a:ext cx="39049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srgbClr val="0070C0"/>
                </a:solidFill>
                <a:latin typeface="Calibri" panose="020F0502020204030204"/>
              </a:rPr>
              <a:t>A. Sorensen et. al., </a:t>
            </a:r>
            <a:r>
              <a:rPr lang="en-GB" sz="1050" dirty="0" err="1">
                <a:solidFill>
                  <a:srgbClr val="0070C0"/>
                </a:solidFill>
                <a:latin typeface="Calibri" panose="020F0502020204030204"/>
              </a:rPr>
              <a:t>Prog.Part.Nucl.Phys</a:t>
            </a:r>
            <a:r>
              <a:rPr lang="en-GB" sz="1050" dirty="0">
                <a:solidFill>
                  <a:srgbClr val="0070C0"/>
                </a:solidFill>
                <a:latin typeface="Calibri" panose="020F0502020204030204"/>
              </a:rPr>
              <a:t>. 134 (2024) 104080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55A81B-444A-3C88-2118-5A64A9A5B394}"/>
              </a:ext>
            </a:extLst>
          </p:cNvPr>
          <p:cNvSpPr txBox="1"/>
          <p:nvPr/>
        </p:nvSpPr>
        <p:spPr>
          <a:xfrm>
            <a:off x="747572" y="6423591"/>
            <a:ext cx="7605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RU" b="1" dirty="0">
                <a:solidFill>
                  <a:prstClr val="black"/>
                </a:solidFill>
                <a:latin typeface="Calibri" panose="020F0502020204030204"/>
              </a:rPr>
              <a:t>New data is needed to further constrain transport models with hadronic d.o.f.</a:t>
            </a:r>
          </a:p>
        </p:txBody>
      </p:sp>
      <p:pic>
        <p:nvPicPr>
          <p:cNvPr id="2" name="Picture 38" descr="ns_animGif.gif">
            <a:extLst>
              <a:ext uri="{FF2B5EF4-FFF2-40B4-BE49-F238E27FC236}">
                <a16:creationId xmlns:a16="http://schemas.microsoft.com/office/drawing/2014/main" id="{997DD555-718C-4637-55F0-9B2FD1BE7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490" y="4226860"/>
            <a:ext cx="2268300" cy="205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output_jXA17B.gif">
            <a:extLst>
              <a:ext uri="{FF2B5EF4-FFF2-40B4-BE49-F238E27FC236}">
                <a16:creationId xmlns:a16="http://schemas.microsoft.com/office/drawing/2014/main" id="{ECE6465E-9392-2AEB-CA28-BFC653EEC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1" y="4231553"/>
            <a:ext cx="2377825" cy="205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FE element 36" descr="JEv2GqBtmYY244.png">
            <a:extLst>
              <a:ext uri="{FF2B5EF4-FFF2-40B4-BE49-F238E27FC236}">
                <a16:creationId xmlns:a16="http://schemas.microsoft.com/office/drawing/2014/main" id="{A8E3EF0E-A54C-1B3A-1B45-DCF2168C7E1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09393"/>
            <a:ext cx="1574634" cy="31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FE element 35" descr="JEv2GqBtmYY242.png">
            <a:extLst>
              <a:ext uri="{FF2B5EF4-FFF2-40B4-BE49-F238E27FC236}">
                <a16:creationId xmlns:a16="http://schemas.microsoft.com/office/drawing/2014/main" id="{C055A819-9C79-1745-B2EC-D833635472CF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043" y="3867081"/>
            <a:ext cx="1066688" cy="31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FE element 27" descr="JEv2GqBtmYY232.png">
            <a:extLst>
              <a:ext uri="{FF2B5EF4-FFF2-40B4-BE49-F238E27FC236}">
                <a16:creationId xmlns:a16="http://schemas.microsoft.com/office/drawing/2014/main" id="{A0344A2B-CD08-AFE9-0E47-75C2A32BFA01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2901018"/>
            <a:ext cx="3228803" cy="85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FE element 26" descr="JEv2GqBtmYY230.png">
            <a:extLst>
              <a:ext uri="{FF2B5EF4-FFF2-40B4-BE49-F238E27FC236}">
                <a16:creationId xmlns:a16="http://schemas.microsoft.com/office/drawing/2014/main" id="{46E8EC5A-B67C-EF2B-8C3D-C3B8DC9393A6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9" y="2117550"/>
            <a:ext cx="4749301" cy="62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999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0C02A-29D8-A37A-BFF7-F84188F83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5" y="273899"/>
            <a:ext cx="8520600" cy="629970"/>
          </a:xfrm>
        </p:spPr>
        <p:txBody>
          <a:bodyPr>
            <a:normAutofit fontScale="90000"/>
          </a:bodyPr>
          <a:lstStyle/>
          <a:p>
            <a:r>
              <a:rPr lang="en" b="1" dirty="0"/>
              <a:t>Sensitivity of the collective flow to the EOS</a:t>
            </a:r>
            <a:endParaRPr lang="en-RU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325C3-5A25-4F05-3084-385F919BF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944" y="5701571"/>
            <a:ext cx="8520600" cy="462050"/>
          </a:xfrm>
        </p:spPr>
        <p:txBody>
          <a:bodyPr>
            <a:normAutofit fontScale="92500"/>
          </a:bodyPr>
          <a:lstStyle/>
          <a:p>
            <a:pPr marL="139697" indent="0">
              <a:buSzPts val="1400"/>
              <a:buNone/>
            </a:pPr>
            <a:r>
              <a:rPr lang="en-GB" b="1" dirty="0"/>
              <a:t>Additional measurements are essential to clarify the previous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05BB1-8F52-89F3-8AA8-0BD4CD3512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51</a:t>
            </a:fld>
            <a:endParaRPr lang="en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F50FCD-CB1D-D922-8839-3D5A71DA0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17" y="4318426"/>
            <a:ext cx="1485790" cy="6410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191FBF-FF37-647D-8E12-F70034E04888}"/>
                  </a:ext>
                </a:extLst>
              </p:cNvPr>
              <p:cNvSpPr txBox="1"/>
              <p:nvPr/>
            </p:nvSpPr>
            <p:spPr>
              <a:xfrm>
                <a:off x="5904187" y="1425345"/>
                <a:ext cx="3116972" cy="3867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RU" sz="1500" dirty="0">
                    <a:solidFill>
                      <a:prstClr val="black"/>
                    </a:solidFill>
                    <a:latin typeface="Calibri" panose="020F0502020204030204"/>
                  </a:rPr>
                  <a:t>Mean field usually can be defined using Skyrme potential with:</a:t>
                </a: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RU" sz="15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RU" sz="15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500" dirty="0">
                    <a:solidFill>
                      <a:prstClr val="black"/>
                    </a:solidFill>
                    <a:latin typeface="Calibri" panose="020F0502020204030204"/>
                  </a:rPr>
                  <a:t>Discrepancy in the interpretation:</a:t>
                </a: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5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5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15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500" dirty="0">
                    <a:solidFill>
                      <a:prstClr val="black"/>
                    </a:solidFill>
                    <a:latin typeface="Calibri" panose="020F0502020204030204"/>
                  </a:rPr>
                  <a:t> suggests soft </a:t>
                </a:r>
                <a:r>
                  <a:rPr lang="en-GB" sz="1500" dirty="0" err="1">
                    <a:solidFill>
                      <a:prstClr val="black"/>
                    </a:solidFill>
                    <a:latin typeface="Calibri" panose="020F0502020204030204"/>
                  </a:rPr>
                  <a:t>EoS</a:t>
                </a:r>
                <a:endParaRPr lang="en-GB" sz="15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5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5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15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500" dirty="0">
                    <a:solidFill>
                      <a:prstClr val="black"/>
                    </a:solidFill>
                    <a:latin typeface="Calibri" panose="020F0502020204030204"/>
                  </a:rPr>
                  <a:t> suggests hard </a:t>
                </a:r>
                <a:r>
                  <a:rPr lang="en-GB" sz="1500" dirty="0" err="1">
                    <a:solidFill>
                      <a:prstClr val="black"/>
                    </a:solidFill>
                    <a:latin typeface="Calibri" panose="020F0502020204030204"/>
                  </a:rPr>
                  <a:t>EoS</a:t>
                </a:r>
                <a:endParaRPr lang="en-GB" sz="15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RU" sz="15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RU" sz="1500" b="1" dirty="0">
                    <a:solidFill>
                      <a:prstClr val="black"/>
                    </a:solidFill>
                    <a:latin typeface="Calibri" panose="020F0502020204030204"/>
                  </a:rPr>
                  <a:t>New measurements using new data and modern analysis techniques will address this discrepancy</a:t>
                </a: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RU" sz="15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RU" sz="1500" b="1" dirty="0">
                    <a:solidFill>
                      <a:prstClr val="black"/>
                    </a:solidFill>
                    <a:latin typeface="Calibri" panose="020F0502020204030204"/>
                  </a:rPr>
                  <a:t>More detailed model study should be done to address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GB" sz="1500" b="1" dirty="0">
                    <a:solidFill>
                      <a:prstClr val="black"/>
                    </a:solidFill>
                    <a:latin typeface="Calibri" panose="020F0502020204030204"/>
                  </a:rPr>
                  <a:t>-dependence of incompressibility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5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sz="15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en-GB" sz="1500" b="1" i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191FBF-FF37-647D-8E12-F70034E04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187" y="1425345"/>
                <a:ext cx="3116972" cy="3867918"/>
              </a:xfrm>
              <a:prstGeom prst="rect">
                <a:avLst/>
              </a:prstGeom>
              <a:blipFill>
                <a:blip r:embed="rId3"/>
                <a:stretch>
                  <a:fillRect l="-783" t="-315" b="-7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A6C0548F-AD19-91E9-D025-22A782F3A55C}"/>
              </a:ext>
            </a:extLst>
          </p:cNvPr>
          <p:cNvSpPr txBox="1"/>
          <p:nvPr/>
        </p:nvSpPr>
        <p:spPr>
          <a:xfrm>
            <a:off x="78833" y="1464221"/>
            <a:ext cx="4572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200" dirty="0">
                <a:solidFill>
                  <a:srgbClr val="0070C0"/>
                </a:solidFill>
              </a:rPr>
              <a:t>P. </a:t>
            </a:r>
            <a:r>
              <a:rPr lang="en-US" altLang="en-US" sz="1200" dirty="0" err="1">
                <a:solidFill>
                  <a:srgbClr val="0070C0"/>
                </a:solidFill>
              </a:rPr>
              <a:t>Danielewicz</a:t>
            </a:r>
            <a:r>
              <a:rPr lang="en-US" altLang="en-US" sz="1200" dirty="0">
                <a:solidFill>
                  <a:srgbClr val="0070C0"/>
                </a:solidFill>
              </a:rPr>
              <a:t>, R. Lacey, W.G. Lynch, </a:t>
            </a:r>
            <a:r>
              <a:rPr lang="de-DE" altLang="en-US" sz="1200" dirty="0">
                <a:solidFill>
                  <a:srgbClr val="0070C0"/>
                </a:solidFill>
              </a:rPr>
              <a:t>Science 298 (2002) 1592</a:t>
            </a:r>
            <a:endParaRPr lang="en-RU" sz="1200" dirty="0">
              <a:solidFill>
                <a:srgbClr val="0070C0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79A136-E7C5-91F6-AC44-639311C202E8}"/>
                  </a:ext>
                </a:extLst>
              </p:cNvPr>
              <p:cNvSpPr txBox="1"/>
              <p:nvPr/>
            </p:nvSpPr>
            <p:spPr>
              <a:xfrm>
                <a:off x="3443845" y="4471757"/>
                <a:ext cx="1825436" cy="2345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5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sz="135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5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  <m:r>
                                        <a:rPr lang="en-US" sz="135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35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𝑅𝑃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RU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79A136-E7C5-91F6-AC44-639311C20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845" y="4471757"/>
                <a:ext cx="1825436" cy="234551"/>
              </a:xfrm>
              <a:prstGeom prst="rect">
                <a:avLst/>
              </a:prstGeom>
              <a:blipFill>
                <a:blip r:embed="rId4"/>
                <a:stretch>
                  <a:fillRect l="-1003" b="-184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FA0EF396-5873-6022-03DC-3272F276B6BF}"/>
              </a:ext>
            </a:extLst>
          </p:cNvPr>
          <p:cNvGrpSpPr/>
          <p:nvPr/>
        </p:nvGrpSpPr>
        <p:grpSpPr>
          <a:xfrm>
            <a:off x="102916" y="1685474"/>
            <a:ext cx="5566988" cy="2637304"/>
            <a:chOff x="137221" y="1104298"/>
            <a:chExt cx="7422650" cy="351640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18252D2-8A7A-6419-1C44-C6F780A43FDA}"/>
                </a:ext>
              </a:extLst>
            </p:cNvPr>
            <p:cNvGrpSpPr/>
            <p:nvPr/>
          </p:nvGrpSpPr>
          <p:grpSpPr>
            <a:xfrm>
              <a:off x="137221" y="1104298"/>
              <a:ext cx="7422650" cy="3516405"/>
              <a:chOff x="137221" y="1104298"/>
              <a:chExt cx="7422650" cy="3516405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6501769-2A66-6DEA-DA15-1F8615789177}"/>
                  </a:ext>
                </a:extLst>
              </p:cNvPr>
              <p:cNvGrpSpPr/>
              <p:nvPr/>
            </p:nvGrpSpPr>
            <p:grpSpPr>
              <a:xfrm>
                <a:off x="137221" y="1104298"/>
                <a:ext cx="7422650" cy="3516405"/>
                <a:chOff x="137221" y="1104298"/>
                <a:chExt cx="7422650" cy="351640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D8753BC9-B56C-583A-FF6D-F142C27FFE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7268" y="1104298"/>
                  <a:ext cx="3672603" cy="35164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2D0ADA52-60D0-4F0F-DBBF-E515A8FFF9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7221" y="1104299"/>
                  <a:ext cx="3660790" cy="35137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" name="Textfeld 2">
                  <a:extLst>
                    <a:ext uri="{FF2B5EF4-FFF2-40B4-BE49-F238E27FC236}">
                      <a16:creationId xmlns:a16="http://schemas.microsoft.com/office/drawing/2014/main" id="{7E7214E8-3F76-D086-BFAB-DC1D0A52035E}"/>
                    </a:ext>
                  </a:extLst>
                </p:cNvPr>
                <p:cNvSpPr txBox="1"/>
                <p:nvPr/>
              </p:nvSpPr>
              <p:spPr>
                <a:xfrm>
                  <a:off x="1382784" y="3107694"/>
                  <a:ext cx="987877" cy="352063"/>
                </a:xfrm>
                <a:prstGeom prst="rect">
                  <a:avLst/>
                </a:prstGeom>
                <a:solidFill>
                  <a:srgbClr val="FFFF00">
                    <a:alpha val="80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defTabSz="56702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16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Soft EOS</a:t>
                  </a:r>
                </a:p>
              </p:txBody>
            </p:sp>
            <p:sp>
              <p:nvSpPr>
                <p:cNvPr id="8" name="Textfeld 17">
                  <a:extLst>
                    <a:ext uri="{FF2B5EF4-FFF2-40B4-BE49-F238E27FC236}">
                      <a16:creationId xmlns:a16="http://schemas.microsoft.com/office/drawing/2014/main" id="{0ADEEAD4-6777-2CDA-B205-7DA2208BF492}"/>
                    </a:ext>
                  </a:extLst>
                </p:cNvPr>
                <p:cNvSpPr txBox="1"/>
                <p:nvPr/>
              </p:nvSpPr>
              <p:spPr>
                <a:xfrm>
                  <a:off x="5097737" y="3483604"/>
                  <a:ext cx="1056273" cy="352063"/>
                </a:xfrm>
                <a:prstGeom prst="rect">
                  <a:avLst/>
                </a:prstGeom>
                <a:solidFill>
                  <a:srgbClr val="FFFF00">
                    <a:alpha val="84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defTabSz="56702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16" dirty="0">
                      <a:solidFill>
                        <a:srgbClr val="00B05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Hard EOS</a:t>
                  </a: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1C304E7-6866-A67D-DE4D-0FE96067B2D3}"/>
                    </a:ext>
                  </a:extLst>
                </p:cNvPr>
                <p:cNvSpPr/>
                <p:nvPr/>
              </p:nvSpPr>
              <p:spPr>
                <a:xfrm>
                  <a:off x="2317014" y="1388330"/>
                  <a:ext cx="480017" cy="2724839"/>
                </a:xfrm>
                <a:prstGeom prst="rect">
                  <a:avLst/>
                </a:prstGeom>
                <a:solidFill>
                  <a:srgbClr val="0070C0">
                    <a:alpha val="2474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RU" sz="1350" dirty="0">
                    <a:solidFill>
                      <a:prstClr val="white"/>
                    </a:solidFill>
                    <a:highlight>
                      <a:srgbClr val="FF0000"/>
                    </a:highlight>
                    <a:latin typeface="Calibri" panose="020F0502020204030204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57695ED4-21A8-F68F-CFB1-FF7BFAC698F6}"/>
                    </a:ext>
                  </a:extLst>
                </p:cNvPr>
                <p:cNvSpPr/>
                <p:nvPr/>
              </p:nvSpPr>
              <p:spPr>
                <a:xfrm>
                  <a:off x="6105981" y="1393588"/>
                  <a:ext cx="473207" cy="2724839"/>
                </a:xfrm>
                <a:prstGeom prst="rect">
                  <a:avLst/>
                </a:prstGeom>
                <a:solidFill>
                  <a:srgbClr val="0070C0">
                    <a:alpha val="2474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RU" sz="1350" dirty="0">
                    <a:solidFill>
                      <a:prstClr val="white"/>
                    </a:solidFill>
                    <a:highlight>
                      <a:srgbClr val="FF0000"/>
                    </a:highlight>
                    <a:latin typeface="Calibri" panose="020F0502020204030204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318A930-6D21-C384-01DE-61B12CF5FCAA}"/>
                    </a:ext>
                  </a:extLst>
                </p:cNvPr>
                <p:cNvSpPr/>
                <p:nvPr/>
              </p:nvSpPr>
              <p:spPr>
                <a:xfrm>
                  <a:off x="2856847" y="1383076"/>
                  <a:ext cx="883563" cy="2724839"/>
                </a:xfrm>
                <a:prstGeom prst="rect">
                  <a:avLst/>
                </a:prstGeom>
                <a:solidFill>
                  <a:srgbClr val="C00000">
                    <a:alpha val="2474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RU" sz="1350" dirty="0">
                    <a:solidFill>
                      <a:prstClr val="white"/>
                    </a:solidFill>
                    <a:highlight>
                      <a:srgbClr val="FF0000"/>
                    </a:highlight>
                    <a:latin typeface="Calibri" panose="020F0502020204030204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B145C56-AAE6-6F76-C9F6-71402C32CBE6}"/>
                    </a:ext>
                  </a:extLst>
                </p:cNvPr>
                <p:cNvSpPr/>
                <p:nvPr/>
              </p:nvSpPr>
              <p:spPr>
                <a:xfrm>
                  <a:off x="6635783" y="1383075"/>
                  <a:ext cx="883563" cy="2724839"/>
                </a:xfrm>
                <a:prstGeom prst="rect">
                  <a:avLst/>
                </a:prstGeom>
                <a:solidFill>
                  <a:srgbClr val="C00000">
                    <a:alpha val="2474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RU" sz="1350" dirty="0">
                    <a:solidFill>
                      <a:prstClr val="white"/>
                    </a:solidFill>
                    <a:highlight>
                      <a:srgbClr val="FF0000"/>
                    </a:highlight>
                    <a:latin typeface="Calibri" panose="020F0502020204030204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31EAE5-CF62-0698-F57F-4EFAE011CFEF}"/>
                  </a:ext>
                </a:extLst>
              </p:cNvPr>
              <p:cNvSpPr txBox="1"/>
              <p:nvPr/>
            </p:nvSpPr>
            <p:spPr>
              <a:xfrm>
                <a:off x="1846405" y="1415893"/>
                <a:ext cx="1131079" cy="677108"/>
              </a:xfrm>
              <a:prstGeom prst="rect">
                <a:avLst/>
              </a:prstGeom>
              <a:solidFill>
                <a:schemeClr val="bg1">
                  <a:alpha val="56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RU" sz="1350" b="1" dirty="0">
                    <a:solidFill>
                      <a:srgbClr val="0070C0"/>
                    </a:solidFill>
                    <a:latin typeface="Calibri" panose="020F0502020204030204"/>
                  </a:rPr>
                  <a:t>MPD-FXT</a:t>
                </a: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RU" sz="1350" b="1" dirty="0">
                    <a:solidFill>
                      <a:srgbClr val="0070C0"/>
                    </a:solidFill>
                    <a:latin typeface="Calibri" panose="020F0502020204030204"/>
                  </a:rPr>
                  <a:t>BM@N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16CCB44-5D22-51BF-2DC3-7FFA6C44E074}"/>
                  </a:ext>
                </a:extLst>
              </p:cNvPr>
              <p:cNvSpPr txBox="1"/>
              <p:nvPr/>
            </p:nvSpPr>
            <p:spPr>
              <a:xfrm>
                <a:off x="5618977" y="1415893"/>
                <a:ext cx="1128259" cy="677108"/>
              </a:xfrm>
              <a:prstGeom prst="rect">
                <a:avLst/>
              </a:prstGeom>
              <a:solidFill>
                <a:schemeClr val="bg1">
                  <a:alpha val="56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RU" sz="1350" b="1" dirty="0">
                    <a:solidFill>
                      <a:srgbClr val="0070C0"/>
                    </a:solidFill>
                    <a:latin typeface="Calibri" panose="020F0502020204030204"/>
                  </a:rPr>
                  <a:t>MPD-FXT</a:t>
                </a: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RU" sz="1350" b="1" dirty="0">
                    <a:solidFill>
                      <a:srgbClr val="0070C0"/>
                    </a:solidFill>
                    <a:latin typeface="Calibri" panose="020F0502020204030204"/>
                  </a:rPr>
                  <a:t>BM@N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08ED53E-995D-B561-D5F6-9A72494A2C41}"/>
                  </a:ext>
                </a:extLst>
              </p:cNvPr>
              <p:cNvSpPr txBox="1"/>
              <p:nvPr/>
            </p:nvSpPr>
            <p:spPr>
              <a:xfrm>
                <a:off x="6776140" y="1415893"/>
                <a:ext cx="71429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RU" sz="1350" b="1" dirty="0">
                    <a:solidFill>
                      <a:srgbClr val="C00000"/>
                    </a:solidFill>
                    <a:latin typeface="Calibri" panose="020F0502020204030204"/>
                  </a:rPr>
                  <a:t>MPD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F27752-87A3-7A01-DB8F-8C9AC6920EE0}"/>
                  </a:ext>
                </a:extLst>
              </p:cNvPr>
              <p:cNvSpPr txBox="1"/>
              <p:nvPr/>
            </p:nvSpPr>
            <p:spPr>
              <a:xfrm>
                <a:off x="2969589" y="1415893"/>
                <a:ext cx="71429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RU" sz="1350" b="1" dirty="0">
                    <a:solidFill>
                      <a:srgbClr val="C00000"/>
                    </a:solidFill>
                    <a:latin typeface="Calibri" panose="020F0502020204030204"/>
                  </a:rPr>
                  <a:t>MPD</a:t>
                </a:r>
              </a:p>
            </p:txBody>
          </p:sp>
        </p:grp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DE1D6ED7-592A-7CB4-E683-D638626AAEF3}"/>
                </a:ext>
              </a:extLst>
            </p:cNvPr>
            <p:cNvSpPr/>
            <p:nvPr/>
          </p:nvSpPr>
          <p:spPr>
            <a:xfrm>
              <a:off x="6951452" y="1701145"/>
              <a:ext cx="494322" cy="11714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RU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Right Arrow 26">
              <a:extLst>
                <a:ext uri="{FF2B5EF4-FFF2-40B4-BE49-F238E27FC236}">
                  <a16:creationId xmlns:a16="http://schemas.microsoft.com/office/drawing/2014/main" id="{55AA7B51-6C16-8254-F204-41EC8DB4D41C}"/>
                </a:ext>
              </a:extLst>
            </p:cNvPr>
            <p:cNvSpPr/>
            <p:nvPr/>
          </p:nvSpPr>
          <p:spPr>
            <a:xfrm>
              <a:off x="3172821" y="1701145"/>
              <a:ext cx="494322" cy="11714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RU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40642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11857" y="1"/>
            <a:ext cx="9132142" cy="6415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4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Straight Arrow Connector 5"/>
          <p:cNvCxnSpPr/>
          <p:nvPr/>
        </p:nvCxnSpPr>
        <p:spPr>
          <a:xfrm flipV="1">
            <a:off x="1813393" y="169879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1" name="CustomShape 1"/>
          <p:cNvSpPr/>
          <p:nvPr/>
        </p:nvSpPr>
        <p:spPr>
          <a:xfrm>
            <a:off x="1094998" y="93729"/>
            <a:ext cx="7346390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sz="3200" b="1" i="1" u="none" strike="noStrike" kern="1200" cap="none" spc="-1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dy|</a:t>
            </a:r>
            <a:r>
              <a:rPr kumimoji="0" lang="en-US" sz="3200" b="1" i="0" u="none" strike="noStrike" kern="1200" cap="none" spc="-1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  <a:r>
              <a:rPr kumimoji="0" lang="en-US" sz="3200" b="1" i="0" u="none" strike="noStrike" kern="1200" cap="none" spc="-1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=0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for protons vs. collision energy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327159" y="5486973"/>
            <a:ext cx="8604449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3238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Slope of </a:t>
            </a:r>
            <a:r>
              <a:rPr kumimoji="0" lang="en-US" alt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ru-RU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in good agreement with the world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See Mikhail </a:t>
            </a:r>
            <a:r>
              <a:rPr kumimoji="0" lang="en-US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Mamaev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talk at AYSS2024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635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651503-CDFC-49D8-9D7A-966927550EBC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1121805"/>
            <a:ext cx="3361300" cy="37470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1904" y="1122079"/>
            <a:ext cx="5229135" cy="37470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7024" y="1916832"/>
            <a:ext cx="15727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</a:t>
            </a:r>
            <a:r>
              <a:rPr kumimoji="0" lang="en-US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CsI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b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altLang="ru-RU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3.8 </a:t>
            </a:r>
            <a:r>
              <a:rPr kumimoji="0" lang="en-US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AGeV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091558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94045" y="908720"/>
            <a:ext cx="7955910" cy="4410840"/>
            <a:chOff x="598807" y="1340768"/>
            <a:chExt cx="7955910" cy="4410840"/>
          </a:xfrm>
        </p:grpSpPr>
        <p:sp>
          <p:nvSpPr>
            <p:cNvPr id="717" name="CustomShape 2"/>
            <p:cNvSpPr/>
            <p:nvPr/>
          </p:nvSpPr>
          <p:spPr>
            <a:xfrm>
              <a:off x="608331" y="1479010"/>
              <a:ext cx="2603557" cy="2538082"/>
            </a:xfrm>
            <a:prstGeom prst="rect">
              <a:avLst/>
            </a:prstGeom>
            <a:noFill/>
            <a:ln w="0">
              <a:solidFill>
                <a:srgbClr val="B2222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7187" tIns="87187" rIns="87187" bIns="87187" anchor="ctr"/>
            <a:lstStyle/>
            <a:p>
              <a:pPr algn="ctr">
                <a:defRPr/>
              </a:pPr>
              <a:r>
                <a:rPr lang="en-US" sz="1360" b="1" spc="-1" dirty="0">
                  <a:solidFill>
                    <a:srgbClr val="800000"/>
                  </a:solidFill>
                  <a:latin typeface="Tahoma"/>
                  <a:ea typeface="DejaVu Sans"/>
                </a:rPr>
                <a:t> </a:t>
              </a:r>
              <a:r>
                <a:rPr lang="en-US" sz="1360" b="1" spc="-1" dirty="0">
                  <a:solidFill>
                    <a:srgbClr val="000000"/>
                  </a:solidFill>
                  <a:latin typeface="Tahoma"/>
                  <a:ea typeface="DejaVu Sans"/>
                </a:rPr>
                <a:t>Global observables</a:t>
              </a:r>
              <a:endParaRPr lang="en-US" sz="1360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360" spc="-1" dirty="0">
                  <a:solidFill>
                    <a:srgbClr val="000000"/>
                  </a:solidFill>
                  <a:latin typeface="Tahoma"/>
                  <a:ea typeface="DejaVu Sans"/>
                </a:rPr>
                <a:t>Total event multiplicity </a:t>
              </a:r>
              <a:endParaRPr lang="en-US" sz="1360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360" spc="-1" dirty="0">
                  <a:solidFill>
                    <a:srgbClr val="000000"/>
                  </a:solidFill>
                  <a:latin typeface="Tahoma"/>
                  <a:ea typeface="DejaVu Sans"/>
                </a:rPr>
                <a:t>Total event energy</a:t>
              </a:r>
              <a:endParaRPr lang="en-US" sz="1360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360" spc="-1" dirty="0">
                  <a:solidFill>
                    <a:srgbClr val="000000"/>
                  </a:solidFill>
                  <a:latin typeface="Tahoma"/>
                  <a:ea typeface="DejaVu Sans"/>
                </a:rPr>
                <a:t>Centrality determination</a:t>
              </a:r>
              <a:endParaRPr lang="en-US" sz="1360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360" spc="-1" dirty="0">
                  <a:solidFill>
                    <a:srgbClr val="000000"/>
                  </a:solidFill>
                  <a:latin typeface="Tahoma"/>
                  <a:ea typeface="DejaVu Sans"/>
                </a:rPr>
                <a:t>Total cross-section measurement</a:t>
              </a:r>
              <a:endParaRPr lang="en-US" sz="1360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360" spc="-1" dirty="0">
                  <a:solidFill>
                    <a:srgbClr val="000000"/>
                  </a:solidFill>
                  <a:latin typeface="Tahoma"/>
                  <a:ea typeface="DejaVu Sans"/>
                </a:rPr>
                <a:t>Event plane measurement at all </a:t>
              </a:r>
              <a:r>
                <a:rPr lang="en-US" sz="1360" spc="-1" dirty="0" err="1">
                  <a:solidFill>
                    <a:srgbClr val="000000"/>
                  </a:solidFill>
                  <a:latin typeface="Tahoma"/>
                  <a:ea typeface="DejaVu Sans"/>
                </a:rPr>
                <a:t>rapidities</a:t>
              </a:r>
              <a:endParaRPr lang="en-US" sz="1360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360" spc="-1" dirty="0">
                  <a:solidFill>
                    <a:srgbClr val="000000"/>
                  </a:solidFill>
                  <a:latin typeface="Tahoma"/>
                  <a:ea typeface="DejaVu Sans"/>
                </a:rPr>
                <a:t>Spectator measurement</a:t>
              </a:r>
              <a:endParaRPr lang="en-US" sz="1360" spc="-1" dirty="0">
                <a:latin typeface="Arial"/>
              </a:endParaRPr>
            </a:p>
          </p:txBody>
        </p:sp>
        <p:sp>
          <p:nvSpPr>
            <p:cNvPr id="718" name="CustomShape 3"/>
            <p:cNvSpPr/>
            <p:nvPr/>
          </p:nvSpPr>
          <p:spPr>
            <a:xfrm>
              <a:off x="3234507" y="1482582"/>
              <a:ext cx="2603557" cy="2532129"/>
            </a:xfrm>
            <a:prstGeom prst="rect">
              <a:avLst/>
            </a:prstGeom>
            <a:noFill/>
            <a:ln w="0">
              <a:solidFill>
                <a:srgbClr val="B2222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7187" tIns="87187" rIns="87187" bIns="87187" anchor="ctr"/>
            <a:lstStyle/>
            <a:p>
              <a:pPr algn="ctr">
                <a:defRPr/>
              </a:pPr>
              <a:r>
                <a:rPr lang="en-US" sz="1360" b="1" spc="-1" dirty="0">
                  <a:solidFill>
                    <a:srgbClr val="800000"/>
                  </a:solidFill>
                  <a:latin typeface="Tahoma"/>
                  <a:ea typeface="DejaVu Sans"/>
                </a:rPr>
                <a:t> </a:t>
              </a:r>
              <a:r>
                <a:rPr lang="en-US" sz="1360" b="1" spc="-1" dirty="0">
                  <a:solidFill>
                    <a:srgbClr val="000000"/>
                  </a:solidFill>
                  <a:latin typeface="Tahoma"/>
                  <a:ea typeface="DejaVu Sans"/>
                </a:rPr>
                <a:t>Spectra of light flavor and </a:t>
              </a:r>
              <a:r>
                <a:rPr lang="en-US" sz="1360" b="1" spc="-1" dirty="0" err="1">
                  <a:solidFill>
                    <a:srgbClr val="000000"/>
                  </a:solidFill>
                  <a:latin typeface="Tahoma"/>
                  <a:ea typeface="DejaVu Sans"/>
                </a:rPr>
                <a:t>hypernuclei</a:t>
              </a:r>
              <a:endParaRPr lang="en-US" sz="1360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360" spc="-1" dirty="0">
                  <a:solidFill>
                    <a:srgbClr val="000000"/>
                  </a:solidFill>
                  <a:latin typeface="Tahoma"/>
                  <a:ea typeface="DejaVu Sans"/>
                </a:rPr>
                <a:t>Light flavor spectra </a:t>
              </a:r>
              <a:endParaRPr lang="en-US" sz="1360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360" spc="-1" dirty="0">
                  <a:solidFill>
                    <a:srgbClr val="000000"/>
                  </a:solidFill>
                  <a:latin typeface="Tahoma"/>
                  <a:ea typeface="DejaVu Sans"/>
                </a:rPr>
                <a:t>Hyperons and </a:t>
              </a:r>
              <a:r>
                <a:rPr lang="en-US" sz="1360" spc="-1" dirty="0" err="1">
                  <a:solidFill>
                    <a:srgbClr val="000000"/>
                  </a:solidFill>
                  <a:latin typeface="Tahoma"/>
                  <a:ea typeface="DejaVu Sans"/>
                </a:rPr>
                <a:t>hypernuclei</a:t>
              </a:r>
              <a:r>
                <a:rPr lang="en-US" sz="1360" spc="-1" dirty="0">
                  <a:solidFill>
                    <a:srgbClr val="000000"/>
                  </a:solidFill>
                  <a:latin typeface="Tahoma"/>
                  <a:ea typeface="DejaVu Sans"/>
                </a:rPr>
                <a:t> </a:t>
              </a:r>
              <a:endParaRPr lang="en-US" sz="1360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360" spc="-1" dirty="0">
                  <a:solidFill>
                    <a:srgbClr val="000000"/>
                  </a:solidFill>
                  <a:latin typeface="Tahoma"/>
                  <a:ea typeface="DejaVu Sans"/>
                </a:rPr>
                <a:t>Total particle yields and yield ratios</a:t>
              </a:r>
              <a:endParaRPr lang="en-US" sz="1360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360" spc="-1" dirty="0">
                  <a:solidFill>
                    <a:srgbClr val="000000"/>
                  </a:solidFill>
                  <a:latin typeface="Tahoma"/>
                  <a:ea typeface="DejaVu Sans"/>
                </a:rPr>
                <a:t>Kinematic and chemical properties of the event</a:t>
              </a:r>
              <a:endParaRPr lang="en-US" sz="1360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360" spc="-1" dirty="0">
                  <a:solidFill>
                    <a:srgbClr val="000000"/>
                  </a:solidFill>
                  <a:latin typeface="Tahoma"/>
                  <a:ea typeface="DejaVu Sans"/>
                </a:rPr>
                <a:t>Mapping QCD Phase Diag.</a:t>
              </a:r>
              <a:r>
                <a:rPr lang="en-US" sz="1360" spc="-1" dirty="0">
                  <a:solidFill>
                    <a:srgbClr val="800000"/>
                  </a:solidFill>
                  <a:latin typeface="Tahoma"/>
                  <a:ea typeface="DejaVu Sans"/>
                </a:rPr>
                <a:t> </a:t>
              </a:r>
              <a:endParaRPr lang="en-US" sz="1360" spc="-1" dirty="0">
                <a:latin typeface="Arial"/>
              </a:endParaRPr>
            </a:p>
          </p:txBody>
        </p:sp>
        <p:sp>
          <p:nvSpPr>
            <p:cNvPr id="719" name="CustomShape 4"/>
            <p:cNvSpPr/>
            <p:nvPr/>
          </p:nvSpPr>
          <p:spPr>
            <a:xfrm>
              <a:off x="5869017" y="1479011"/>
              <a:ext cx="2685700" cy="2527368"/>
            </a:xfrm>
            <a:prstGeom prst="rect">
              <a:avLst/>
            </a:prstGeom>
            <a:noFill/>
            <a:ln w="0">
              <a:solidFill>
                <a:srgbClr val="B2222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7187" tIns="87187" rIns="87187" bIns="87187" anchor="ctr"/>
            <a:lstStyle/>
            <a:p>
              <a:pPr algn="ctr">
                <a:defRPr/>
              </a:pPr>
              <a:r>
                <a:rPr lang="en-US" altLang="ru-RU" sz="136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Correlations and Fluctuations</a:t>
              </a:r>
              <a:endParaRPr lang="en-US" altLang="ru-RU" sz="13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/>
              </a:pPr>
              <a:r>
                <a:rPr lang="en-US" altLang="ru-RU" sz="136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Collective flow for hadrons</a:t>
              </a:r>
              <a:endParaRPr lang="en-US" altLang="ru-RU" sz="13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/>
              </a:pPr>
              <a:r>
                <a:rPr lang="en-US" altLang="ru-RU" sz="136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Vorticity, Λ polarization</a:t>
              </a:r>
              <a:endParaRPr lang="en-US" altLang="ru-RU" sz="13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/>
              </a:pPr>
              <a:r>
                <a:rPr lang="en-US" altLang="ru-RU" sz="136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E-by-E fluctuation of     </a:t>
              </a:r>
            </a:p>
            <a:p>
              <a:pPr>
                <a:buClr>
                  <a:srgbClr val="000000"/>
                </a:buClr>
                <a:buSzPct val="45000"/>
                <a:defRPr/>
              </a:pPr>
              <a:r>
                <a:rPr lang="en-US" altLang="ru-RU" sz="136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multiplicity, momentum and  </a:t>
              </a:r>
            </a:p>
            <a:p>
              <a:pPr>
                <a:buClr>
                  <a:srgbClr val="000000"/>
                </a:buClr>
                <a:buSzPct val="45000"/>
                <a:defRPr/>
              </a:pPr>
              <a:r>
                <a:rPr lang="en-US" altLang="ru-RU" sz="136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conserved quantities</a:t>
              </a:r>
              <a:endParaRPr lang="en-US" altLang="ru-RU" sz="13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/>
              </a:pPr>
              <a:r>
                <a:rPr lang="en-US" altLang="ru-RU" sz="136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36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Femtoscopy</a:t>
              </a:r>
              <a:r>
                <a:rPr lang="en-US" altLang="ru-RU" sz="136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altLang="ru-RU" sz="13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/>
              </a:pPr>
              <a:r>
                <a:rPr lang="en-US" altLang="ru-RU" sz="136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Forward-Backward corr.</a:t>
              </a:r>
              <a:endParaRPr lang="en-US" altLang="ru-RU" sz="13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/>
              </a:pPr>
              <a:r>
                <a:rPr lang="en-US" altLang="ru-RU" sz="136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Jet-like correlations </a:t>
              </a:r>
              <a:endParaRPr lang="en-US" altLang="ru-RU" sz="13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0" name="CustomShape 5"/>
            <p:cNvSpPr/>
            <p:nvPr/>
          </p:nvSpPr>
          <p:spPr>
            <a:xfrm>
              <a:off x="598807" y="4039712"/>
              <a:ext cx="3901185" cy="1711896"/>
            </a:xfrm>
            <a:prstGeom prst="rect">
              <a:avLst/>
            </a:prstGeom>
            <a:noFill/>
            <a:ln w="0">
              <a:solidFill>
                <a:srgbClr val="B2222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7187" tIns="87187" rIns="87187" bIns="87187" anchor="ctr"/>
            <a:lstStyle/>
            <a:p>
              <a:pPr algn="ctr">
                <a:defRPr/>
              </a:pPr>
              <a:endParaRPr lang="en-US" sz="1497" b="1" spc="-1" dirty="0">
                <a:solidFill>
                  <a:srgbClr val="000000"/>
                </a:solidFill>
                <a:latin typeface="Tahoma"/>
                <a:ea typeface="DejaVu Sans"/>
              </a:endParaRPr>
            </a:p>
            <a:p>
              <a:pPr algn="ctr">
                <a:defRPr/>
              </a:pPr>
              <a:r>
                <a:rPr lang="en-US" sz="1497" b="1" spc="-1" dirty="0">
                  <a:solidFill>
                    <a:srgbClr val="000000"/>
                  </a:solidFill>
                  <a:latin typeface="Tahoma"/>
                  <a:ea typeface="DejaVu Sans"/>
                </a:rPr>
                <a:t>Electromagnetic probes</a:t>
              </a:r>
              <a:endParaRPr lang="en-US" sz="1497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497" spc="-1" dirty="0">
                  <a:solidFill>
                    <a:srgbClr val="000000"/>
                  </a:solidFill>
                  <a:latin typeface="Tahoma"/>
                  <a:ea typeface="DejaVu Sans"/>
                </a:rPr>
                <a:t>Electromagnetic calorimeter meas.</a:t>
              </a:r>
              <a:endParaRPr lang="en-US" sz="1497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497" spc="-1" dirty="0">
                  <a:solidFill>
                    <a:srgbClr val="000000"/>
                  </a:solidFill>
                  <a:latin typeface="Tahoma"/>
                  <a:ea typeface="DejaVu Sans"/>
                </a:rPr>
                <a:t>Photons in ECAL and central barrel</a:t>
              </a:r>
              <a:endParaRPr lang="en-US" sz="1497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497" spc="-1" dirty="0">
                  <a:solidFill>
                    <a:srgbClr val="000000"/>
                  </a:solidFill>
                  <a:latin typeface="Tahoma"/>
                  <a:ea typeface="DejaVu Sans"/>
                </a:rPr>
                <a:t>Low mass </a:t>
              </a:r>
              <a:r>
                <a:rPr lang="en-US" sz="1497" spc="-1" dirty="0" err="1">
                  <a:solidFill>
                    <a:srgbClr val="000000"/>
                  </a:solidFill>
                  <a:latin typeface="Tahoma"/>
                  <a:ea typeface="DejaVu Sans"/>
                </a:rPr>
                <a:t>dilepton</a:t>
              </a:r>
              <a:r>
                <a:rPr lang="en-US" sz="1497" spc="-1" dirty="0">
                  <a:solidFill>
                    <a:srgbClr val="000000"/>
                  </a:solidFill>
                  <a:latin typeface="Tahoma"/>
                  <a:ea typeface="DejaVu Sans"/>
                </a:rPr>
                <a:t> spectra in-medium modification of resonances and intermediate mass region</a:t>
              </a:r>
              <a:endParaRPr lang="en-US" sz="1497" spc="-1" dirty="0">
                <a:latin typeface="Arial"/>
              </a:endParaRPr>
            </a:p>
          </p:txBody>
        </p:sp>
        <p:sp>
          <p:nvSpPr>
            <p:cNvPr id="721" name="CustomShape 6"/>
            <p:cNvSpPr/>
            <p:nvPr/>
          </p:nvSpPr>
          <p:spPr>
            <a:xfrm>
              <a:off x="4566642" y="4037331"/>
              <a:ext cx="3988075" cy="1697610"/>
            </a:xfrm>
            <a:prstGeom prst="rect">
              <a:avLst/>
            </a:prstGeom>
            <a:noFill/>
            <a:ln w="0">
              <a:solidFill>
                <a:srgbClr val="B2222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7187" tIns="87187" rIns="87187" bIns="87187" anchor="ctr"/>
            <a:lstStyle/>
            <a:p>
              <a:pPr algn="ctr">
                <a:defRPr/>
              </a:pPr>
              <a:r>
                <a:rPr lang="en-US" sz="1360" b="1" spc="-1" dirty="0">
                  <a:solidFill>
                    <a:srgbClr val="800000"/>
                  </a:solidFill>
                  <a:latin typeface="Tahoma"/>
                  <a:ea typeface="DejaVu Sans"/>
                </a:rPr>
                <a:t> </a:t>
              </a:r>
            </a:p>
            <a:p>
              <a:pPr algn="ctr">
                <a:defRPr/>
              </a:pPr>
              <a:r>
                <a:rPr lang="en-US" sz="1360" b="1" spc="-1" dirty="0">
                  <a:solidFill>
                    <a:srgbClr val="000000"/>
                  </a:solidFill>
                  <a:latin typeface="Tahoma"/>
                  <a:ea typeface="DejaVu Sans"/>
                </a:rPr>
                <a:t>Heavy flavor</a:t>
              </a:r>
              <a:endParaRPr lang="en-US" sz="1360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360" spc="-1" dirty="0">
                  <a:solidFill>
                    <a:srgbClr val="000000"/>
                  </a:solidFill>
                  <a:latin typeface="Tahoma"/>
                  <a:ea typeface="DejaVu Sans"/>
                </a:rPr>
                <a:t>Study of open charm production</a:t>
              </a:r>
              <a:endParaRPr lang="en-US" sz="1360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360" spc="-1" dirty="0" err="1">
                  <a:solidFill>
                    <a:srgbClr val="000000"/>
                  </a:solidFill>
                  <a:latin typeface="Tahoma"/>
                  <a:ea typeface="DejaVu Sans"/>
                </a:rPr>
                <a:t>Charmonium</a:t>
              </a:r>
              <a:r>
                <a:rPr lang="en-US" sz="1360" spc="-1" dirty="0">
                  <a:solidFill>
                    <a:srgbClr val="000000"/>
                  </a:solidFill>
                  <a:latin typeface="Tahoma"/>
                  <a:ea typeface="DejaVu Sans"/>
                </a:rPr>
                <a:t> with ECAL and central barrel</a:t>
              </a:r>
              <a:endParaRPr lang="en-US" sz="1360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360" spc="-1" dirty="0">
                  <a:solidFill>
                    <a:srgbClr val="000000"/>
                  </a:solidFill>
                  <a:latin typeface="Tahoma"/>
                  <a:ea typeface="DejaVu Sans"/>
                </a:rPr>
                <a:t>Charmed meson through secondary vertices in ITS and HF electrons</a:t>
              </a:r>
              <a:endParaRPr lang="en-US" sz="1360" spc="-1" dirty="0">
                <a:latin typeface="Arial"/>
              </a:endParaRPr>
            </a:p>
            <a:p>
              <a:pPr marL="146947" indent="-145722">
                <a:buClr>
                  <a:srgbClr val="000000"/>
                </a:buClr>
                <a:buSzPct val="45000"/>
                <a:buFont typeface="Wingdings" charset="2"/>
                <a:buChar char=""/>
                <a:defRPr/>
              </a:pPr>
              <a:r>
                <a:rPr lang="en-US" sz="1360" spc="-1" dirty="0">
                  <a:solidFill>
                    <a:srgbClr val="000000"/>
                  </a:solidFill>
                  <a:latin typeface="Tahoma"/>
                  <a:ea typeface="DejaVu Sans"/>
                </a:rPr>
                <a:t>Explore production at charm threshold</a:t>
              </a:r>
              <a:endParaRPr lang="en-US" sz="1360" spc="-1" dirty="0">
                <a:latin typeface="Arial"/>
              </a:endParaRPr>
            </a:p>
          </p:txBody>
        </p:sp>
        <p:sp>
          <p:nvSpPr>
            <p:cNvPr id="723" name="CustomShape 7"/>
            <p:cNvSpPr/>
            <p:nvPr/>
          </p:nvSpPr>
          <p:spPr>
            <a:xfrm>
              <a:off x="638293" y="1347144"/>
              <a:ext cx="1867848" cy="49047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91" tIns="24491" rIns="24491" bIns="24491" anchor="ctr"/>
            <a:lstStyle/>
            <a:p>
              <a:pPr>
                <a:defRPr/>
              </a:pPr>
              <a:r>
                <a:rPr lang="pl-PL" sz="1200" b="1" spc="-1" dirty="0">
                  <a:solidFill>
                    <a:srgbClr val="00A933"/>
                  </a:solidFill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G. Feofilov, </a:t>
              </a:r>
              <a:r>
                <a:rPr lang="en-US" sz="1200" b="1" spc="-1" dirty="0">
                  <a:solidFill>
                    <a:srgbClr val="00A933"/>
                  </a:solidFill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P. </a:t>
              </a:r>
              <a:r>
                <a:rPr lang="en-US" sz="1200" b="1" spc="-1" dirty="0" err="1">
                  <a:solidFill>
                    <a:srgbClr val="00A933"/>
                  </a:solidFill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Parfenov</a:t>
              </a:r>
              <a:endParaRPr lang="en-US" sz="1200" spc="-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4" name="CustomShape 8"/>
            <p:cNvSpPr/>
            <p:nvPr/>
          </p:nvSpPr>
          <p:spPr>
            <a:xfrm>
              <a:off x="3310697" y="1340768"/>
              <a:ext cx="2208321" cy="48928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91" tIns="24491" rIns="24491" bIns="24491" anchor="ctr"/>
            <a:lstStyle/>
            <a:p>
              <a:pPr>
                <a:defRPr/>
              </a:pPr>
              <a:r>
                <a:rPr lang="pl-PL" sz="1200" b="1" spc="-1" dirty="0">
                  <a:solidFill>
                    <a:srgbClr val="00A933"/>
                  </a:solidFill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V. Kolesnikov, Xianglei Zhu</a:t>
              </a:r>
              <a:endParaRPr lang="en-US" sz="1200" spc="-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5" name="CustomShape 9"/>
            <p:cNvSpPr/>
            <p:nvPr/>
          </p:nvSpPr>
          <p:spPr>
            <a:xfrm>
              <a:off x="5936873" y="1348396"/>
              <a:ext cx="2208322" cy="49047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91" tIns="24491" rIns="24491" bIns="24491" anchor="ctr"/>
            <a:lstStyle/>
            <a:p>
              <a:pPr>
                <a:defRPr/>
              </a:pPr>
              <a:r>
                <a:rPr lang="pl-PL" sz="1200" b="1" spc="-1" dirty="0">
                  <a:solidFill>
                    <a:srgbClr val="00A933"/>
                  </a:solidFill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K. Mikhailov, A. Taranenko </a:t>
              </a:r>
              <a:endParaRPr lang="en-US" sz="1200" spc="-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6" name="CustomShape 10"/>
            <p:cNvSpPr/>
            <p:nvPr/>
          </p:nvSpPr>
          <p:spPr>
            <a:xfrm>
              <a:off x="657139" y="3933056"/>
              <a:ext cx="1869038" cy="49047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91" tIns="24491" rIns="24491" bIns="24491" anchor="ctr"/>
            <a:lstStyle/>
            <a:p>
              <a:pPr>
                <a:defRPr/>
              </a:pPr>
              <a:r>
                <a:rPr lang="en-US" sz="1200" b="1" spc="-1" dirty="0">
                  <a:solidFill>
                    <a:srgbClr val="00A933"/>
                  </a:solidFill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D</a:t>
              </a:r>
              <a:r>
                <a:rPr lang="pl-PL" sz="1200" b="1" spc="-1" dirty="0">
                  <a:solidFill>
                    <a:srgbClr val="00A933"/>
                  </a:solidFill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. </a:t>
              </a:r>
              <a:r>
                <a:rPr lang="en-US" sz="1200" b="1" spc="-1" dirty="0" err="1">
                  <a:solidFill>
                    <a:srgbClr val="00A933"/>
                  </a:solidFill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Peresunko</a:t>
              </a:r>
              <a:r>
                <a:rPr lang="pl-PL" sz="1200" b="1" spc="-1" dirty="0">
                  <a:solidFill>
                    <a:srgbClr val="00A933"/>
                  </a:solidFill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, Chi Yang</a:t>
              </a:r>
              <a:endParaRPr lang="en-US" sz="1200" spc="-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7" name="CustomShape 11"/>
            <p:cNvSpPr/>
            <p:nvPr/>
          </p:nvSpPr>
          <p:spPr>
            <a:xfrm>
              <a:off x="4644008" y="3946638"/>
              <a:ext cx="2739271" cy="49047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91" tIns="24491" rIns="24491" bIns="24491" anchor="ctr"/>
            <a:lstStyle/>
            <a:p>
              <a:pPr>
                <a:defRPr/>
              </a:pPr>
              <a:r>
                <a:rPr lang="pl-PL" sz="1200" b="1" spc="-1" dirty="0">
                  <a:solidFill>
                    <a:srgbClr val="00A933"/>
                  </a:solidFill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Wangmei Zha, A. Zinchenko</a:t>
              </a:r>
              <a:endParaRPr lang="en-US" sz="1200" spc="-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3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stomShape 1"/>
          <p:cNvSpPr/>
          <p:nvPr/>
        </p:nvSpPr>
        <p:spPr>
          <a:xfrm>
            <a:off x="1" y="9572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34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physics program</a:t>
            </a:r>
            <a:endParaRPr lang="en-US" sz="34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635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fld id="{00F4F5ED-7DA9-45DB-9F76-BD4CE138C7B3}" type="slidenum">
              <a:rPr lang="en-US" altLang="ru-RU" smtClean="0"/>
              <a:pPr/>
              <a:t>53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49791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High-energy heavy-ion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reaction data</a:t>
            </a:r>
            <a:endParaRPr kumimoji="0" lang="ru-RU" sz="34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3569" y="704265"/>
            <a:ext cx="8952927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Galactic Cosmic Rays composed of  nuclei (protons, … up to Fe) and E/A up to 50 GeV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These high-energy particles create cascades of hundreds of secondary, etc. particles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489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39170" y="4052535"/>
            <a:ext cx="9004830" cy="159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Cosmic rays are a serious concern to astronauts, electronics, and spacecraft.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damage is proportional to Z</a:t>
            </a:r>
            <a:r>
              <a:rPr kumimoji="0" lang="en-US" altLang="ru-RU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therefore the component due to ions is important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Damage from secondary production of p, d, t, </a:t>
            </a:r>
            <a:r>
              <a:rPr kumimoji="0" lang="en-US" altLang="ru-RU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He, and </a:t>
            </a:r>
            <a:r>
              <a:rPr kumimoji="0" lang="en-US" altLang="ru-RU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 is also significant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Need input information for transport codes for shielding applications (Geant-4, </a:t>
            </a:r>
            <a:r>
              <a:rPr kumimoji="0" lang="en-US" alt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Fluka</a:t>
            </a: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PHITS, etc.):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7784" y="1477779"/>
            <a:ext cx="3096344" cy="273864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7504" y="5784403"/>
            <a:ext cx="90604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total, elastic/reaction cross section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particle multiplicities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coellecense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parameters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outgoing particle distributions: d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dEdΩ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83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High energy heavy ion reaction data</a:t>
            </a:r>
            <a:endParaRPr kumimoji="0" lang="ru-RU" sz="34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4550"/>
            <a:ext cx="8490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NICA can deliver different ion beam species and energies: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489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7956" y="4721019"/>
            <a:ext cx="4248473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3238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MPD has excellent light fragment identification capabilities in a wide rapidity range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alt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unique capability of the MPD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in the NICA energy range</a:t>
            </a:r>
            <a:endParaRPr kumimoji="0" lang="en-US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36512" y="1382903"/>
            <a:ext cx="8490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data exist for projectile energies &gt; 3 GeV/n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74626" y="1020020"/>
            <a:ext cx="90604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Targets of interest (</a:t>
            </a: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= astronaut, Si = electronics, Al = spacecraft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+ </a:t>
            </a: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He, C, O, Si, Fe, etc.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287" y="2206378"/>
            <a:ext cx="3230769" cy="216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61070" y="1837046"/>
            <a:ext cx="2822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/dx vs momentum in TPC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36096" y="1907540"/>
            <a:ext cx="2632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altLang="ru-RU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vs. momentum in TOF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986381" y="2276872"/>
            <a:ext cx="3224789" cy="4425330"/>
            <a:chOff x="4986381" y="2388045"/>
            <a:chExt cx="3224789" cy="442533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86381" y="2388045"/>
              <a:ext cx="3224789" cy="2160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87114" y="4585654"/>
              <a:ext cx="3217145" cy="2227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192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708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Summary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9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489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36712"/>
            <a:ext cx="6096000" cy="2737104"/>
          </a:xfrm>
          <a:prstGeom prst="rect">
            <a:avLst/>
          </a:prstGeom>
        </p:spPr>
      </p:pic>
      <p:sp>
        <p:nvSpPr>
          <p:cNvPr id="9" name="CustomShape 2"/>
          <p:cNvSpPr/>
          <p:nvPr/>
        </p:nvSpPr>
        <p:spPr>
          <a:xfrm>
            <a:off x="417487" y="3702503"/>
            <a:ext cx="8568952" cy="2711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NICA open unique opportunities for the exploration of the properties of dense nuclear matter. Complementary energy range,  large discovery potential.</a:t>
            </a: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Preparation of the MPD detector and experimental program is ongoing, all activities are continued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 components of the MPD 1-st stage detector are in advanced state of production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Commissioning of the MPD Stage-I detector is expected in 2025-2026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1600" spc="-1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BM@N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first physics run with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CsI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finished – good data</a:t>
            </a:r>
            <a:endParaRPr kumimoji="0" lang="en-US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Further program will be driven by the physics demands and NICA capabilities</a:t>
            </a:r>
          </a:p>
        </p:txBody>
      </p:sp>
    </p:spTree>
    <p:extLst>
      <p:ext uri="{BB962C8B-B14F-4D97-AF65-F5344CB8AC3E}">
        <p14:creationId xmlns:p14="http://schemas.microsoft.com/office/powerpoint/2010/main" val="2664858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194ED-98A4-1747-8F90-CA34F0758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28D83-4B85-3E4E-8637-866FA2A084AA}" type="slidenum">
              <a:rPr kumimoji="0" lang="en-RU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RU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50518-A4B2-CD37-BB98-B7974111976E}"/>
              </a:ext>
            </a:extLst>
          </p:cNvPr>
          <p:cNvSpPr txBox="1"/>
          <p:nvPr/>
        </p:nvSpPr>
        <p:spPr>
          <a:xfrm>
            <a:off x="133816" y="959645"/>
            <a:ext cx="887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94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Optimal collision energy for realizing  high baryon-density matter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F42D90-0578-D41B-FF62-D6C4C76DD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15" y="1649774"/>
            <a:ext cx="3776546" cy="26784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5F0293-6A02-424D-82CC-C0B67CF14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377" y="1622787"/>
            <a:ext cx="4180952" cy="31084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21C2B2-F153-4BF5-C087-1ACDEDC8A2C3}"/>
              </a:ext>
            </a:extLst>
          </p:cNvPr>
          <p:cNvSpPr txBox="1"/>
          <p:nvPr/>
        </p:nvSpPr>
        <p:spPr>
          <a:xfrm>
            <a:off x="3293328" y="1383549"/>
            <a:ext cx="5649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H. Taya,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Jinno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M. Kitazawa, Y. Nara https://arxiv.org/abs/2409.07685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AED645-9FF6-33ED-128A-2DF5B10561A4}"/>
                  </a:ext>
                </a:extLst>
              </p:cNvPr>
              <p:cNvSpPr txBox="1"/>
              <p:nvPr/>
            </p:nvSpPr>
            <p:spPr>
              <a:xfrm>
                <a:off x="312234" y="5429206"/>
                <a:ext cx="8322526" cy="837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The optimal  energy is around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=3−5  GeV, where a baryon density ρ/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bPr>
                      <m:e>
                        <m:r>
                          <a:rPr kumimoji="0" lang="el-GR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𝜌</m:t>
                        </m:r>
                      </m:e>
                      <m:sub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= 3 nuclear density is realized with a substantially large space-time volume. Higher and lower energies are disfavored due to short lifetime and low density</a:t>
                </a:r>
                <a:endPara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AED645-9FF6-33ED-128A-2DF5B1056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34" y="5429206"/>
                <a:ext cx="8322526" cy="837409"/>
              </a:xfrm>
              <a:prstGeom prst="rect">
                <a:avLst/>
              </a:prstGeom>
              <a:blipFill>
                <a:blip r:embed="rId4"/>
                <a:stretch>
                  <a:fillRect l="-366" t="-2190" r="-952" b="-87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86039D-F5C0-9604-5BAD-FEBBA70FC69B}"/>
                  </a:ext>
                </a:extLst>
              </p:cNvPr>
              <p:cNvSpPr txBox="1"/>
              <p:nvPr/>
            </p:nvSpPr>
            <p:spPr>
              <a:xfrm>
                <a:off x="0" y="4327690"/>
                <a:ext cx="3858322" cy="2818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Dense region disappears more quickly for larger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1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0" lang="en-US" sz="1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1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86039D-F5C0-9604-5BAD-FEBBA70FC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27690"/>
                <a:ext cx="3858322" cy="281872"/>
              </a:xfrm>
              <a:prstGeom prst="rect">
                <a:avLst/>
              </a:prstGeom>
              <a:blipFill>
                <a:blip r:embed="rId5"/>
                <a:stretch>
                  <a:fillRect t="-4348" b="-130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5C1500-CABD-6831-769C-80CEB3AA9CC2}"/>
                  </a:ext>
                </a:extLst>
              </p:cNvPr>
              <p:cNvSpPr txBox="1"/>
              <p:nvPr/>
            </p:nvSpPr>
            <p:spPr>
              <a:xfrm>
                <a:off x="4572000" y="4583440"/>
                <a:ext cx="4062760" cy="466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1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0" lang="en-US" sz="1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1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kumimoji="0" lang="en-US" sz="1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</m:t>
                    </m:r>
                  </m:oMath>
                </a14:m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dependence  of the maximum volume max[V3] (solid)  and the lifetime τ (dashed) 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5C1500-CABD-6831-769C-80CEB3AA9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583440"/>
                <a:ext cx="4062760" cy="466538"/>
              </a:xfrm>
              <a:prstGeom prst="rect">
                <a:avLst/>
              </a:prstGeom>
              <a:blipFill>
                <a:blip r:embed="rId6"/>
                <a:stretch>
                  <a:fillRect t="-2632"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8497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CustomShape 3"/>
          <p:cNvSpPr/>
          <p:nvPr/>
        </p:nvSpPr>
        <p:spPr>
          <a:xfrm>
            <a:off x="395535" y="3654205"/>
            <a:ext cx="4240454" cy="30339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27" tIns="30613" rIns="61227" bIns="30613"/>
          <a:lstStyle/>
          <a:p>
            <a:pPr>
              <a:defRPr/>
            </a:pPr>
            <a:r>
              <a:rPr lang="pl-PL" sz="952" b="1" i="1" spc="-1" dirty="0">
                <a:solidFill>
                  <a:srgbClr val="0000FF"/>
                </a:solidFill>
                <a:ea typeface="ＭＳ Ｐゴシック"/>
              </a:rPr>
              <a:t>Joint Institute for Nuclear Research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i="1" spc="-1" dirty="0">
              <a:solidFill>
                <a:srgbClr val="000090"/>
              </a:solidFill>
              <a:ea typeface="ＭＳ Ｐゴシック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AANL, Yerevan,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 Armenia;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University of Plovdiv,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Bulgaria;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Tsinghua University, Beijing,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USTC, Hefei,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Huzhou University, Huizhou,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Institute of Nuclear and Applied Physics, CAS, Shanghai,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 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Central China Normal University,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Shandong University, Shandong,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 </a:t>
            </a:r>
            <a:endParaRPr lang="en-US" sz="952" i="1" spc="-1" dirty="0">
              <a:solidFill>
                <a:srgbClr val="000090"/>
              </a:solidFill>
              <a:ea typeface="ＭＳ Ｐゴシック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IHEP, Beijing,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University of South China,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Three Gorges University,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Institute of Modern Physics of CAS, Lanzhou,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Tbilisi State University, Tbilisi,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Georgia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FCFM-BUAP (</a:t>
            </a:r>
            <a:r>
              <a:rPr lang="en-US" sz="952" i="1" spc="-1" dirty="0">
                <a:solidFill>
                  <a:srgbClr val="000080"/>
                </a:solidFill>
                <a:ea typeface="ＭＳ Ｐゴシック"/>
              </a:rPr>
              <a:t>H</a:t>
            </a: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eber</a:t>
            </a:r>
            <a:r>
              <a:rPr lang="en-US" sz="952" i="1" spc="-1" dirty="0">
                <a:solidFill>
                  <a:srgbClr val="000080"/>
                </a:solidFill>
                <a:ea typeface="ＭＳ Ｐゴシック"/>
              </a:rPr>
              <a:t> </a:t>
            </a: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Zepeda) Puebla, </a:t>
            </a:r>
            <a:r>
              <a:rPr lang="pl-PL" sz="952" b="1" i="1" spc="-1" dirty="0">
                <a:solidFill>
                  <a:srgbClr val="000080"/>
                </a:solidFill>
                <a:ea typeface="ＭＳ Ｐゴシック"/>
              </a:rPr>
              <a:t>Mexico</a:t>
            </a: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FC-UCOL (Maria Elena Tejeda), Colima, </a:t>
            </a:r>
            <a:r>
              <a:rPr lang="pl-PL" sz="952" b="1" i="1" spc="-1" dirty="0">
                <a:solidFill>
                  <a:srgbClr val="000080"/>
                </a:solidFill>
                <a:ea typeface="ＭＳ Ｐゴシック"/>
              </a:rPr>
              <a:t>Mexico</a:t>
            </a: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FCFM-UAS (Isabel Dominguez), Culiac</a:t>
            </a:r>
            <a:r>
              <a:rPr lang="pl-PL" sz="952" i="1" spc="-1" dirty="0">
                <a:solidFill>
                  <a:srgbClr val="000080"/>
                </a:solidFill>
                <a:ea typeface="Calibri"/>
              </a:rPr>
              <a:t>á</a:t>
            </a: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n, </a:t>
            </a:r>
            <a:r>
              <a:rPr lang="pl-PL" sz="952" b="1" i="1" spc="-1" dirty="0">
                <a:solidFill>
                  <a:srgbClr val="000080"/>
                </a:solidFill>
                <a:ea typeface="ＭＳ Ｐゴシック"/>
              </a:rPr>
              <a:t>Mexico</a:t>
            </a: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ICN-UNAM (Alejandro Ayala), Mexico City, </a:t>
            </a:r>
            <a:r>
              <a:rPr lang="pl-PL" sz="952" b="1" i="1" spc="-1" dirty="0">
                <a:solidFill>
                  <a:srgbClr val="000080"/>
                </a:solidFill>
                <a:ea typeface="ＭＳ Ｐゴシック"/>
              </a:rPr>
              <a:t>Mexico</a:t>
            </a: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Institute of Applied Physics, Chisinev,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Moldova</a:t>
            </a:r>
            <a:r>
              <a:rPr lang="en-US" sz="952" i="1" spc="-1" dirty="0">
                <a:solidFill>
                  <a:srgbClr val="000090"/>
                </a:solidFill>
                <a:ea typeface="ＭＳ Ｐゴシック"/>
              </a:rPr>
              <a:t>; </a:t>
            </a:r>
          </a:p>
          <a:p>
            <a:pPr>
              <a:defRPr/>
            </a:pPr>
            <a:r>
              <a:rPr lang="en-US" sz="952" i="1" spc="-1" dirty="0">
                <a:solidFill>
                  <a:srgbClr val="000090"/>
                </a:solidFill>
                <a:ea typeface="ＭＳ Ｐゴシック"/>
              </a:rPr>
              <a:t>Institute of Physics and Technology, </a:t>
            </a:r>
            <a:r>
              <a:rPr lang="en-US" sz="952" b="1" i="1" spc="-1" dirty="0">
                <a:solidFill>
                  <a:srgbClr val="000090"/>
                </a:solidFill>
                <a:ea typeface="ＭＳ Ｐゴシック"/>
              </a:rPr>
              <a:t>Mongolia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</p:txBody>
      </p:sp>
      <p:sp>
        <p:nvSpPr>
          <p:cNvPr id="503" name="CustomShape 4"/>
          <p:cNvSpPr/>
          <p:nvPr/>
        </p:nvSpPr>
        <p:spPr>
          <a:xfrm>
            <a:off x="5435378" y="4783318"/>
            <a:ext cx="3317840" cy="19048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27" tIns="30613" rIns="61227" bIns="30613"/>
          <a:lstStyle/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Belgorod National Research University,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INR RAS, Moscow,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MEPhI, Moscow,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Moscow Institute of Science and Technology,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North Osetian State University,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NRC Kurchatov Institute, ITEP,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Kurchatov Institute, Moscow,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St. Petersburg State University,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 SINP, Moscow,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PNPI, Gatchina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, 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i="1" spc="-1" dirty="0">
              <a:solidFill>
                <a:srgbClr val="000090"/>
              </a:solidFill>
              <a:ea typeface="ＭＳ Ｐゴシック"/>
            </a:endParaRPr>
          </a:p>
          <a:p>
            <a:pPr algn="r">
              <a:defRPr/>
            </a:pPr>
            <a:r>
              <a:rPr lang="en-US" sz="952" i="1" spc="-1" dirty="0" err="1">
                <a:solidFill>
                  <a:srgbClr val="000090"/>
                </a:solidFill>
                <a:ea typeface="ＭＳ Ｐゴシック"/>
              </a:rPr>
              <a:t>Vinča</a:t>
            </a:r>
            <a:r>
              <a:rPr lang="en-US" sz="952" i="1" spc="-1" dirty="0">
                <a:solidFill>
                  <a:srgbClr val="000090"/>
                </a:solidFill>
                <a:ea typeface="ＭＳ Ｐゴシック"/>
              </a:rPr>
              <a:t> Institute of Nuclear Sciences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, </a:t>
            </a:r>
            <a:r>
              <a:rPr lang="en-US" sz="952" b="1" i="1" spc="-1" dirty="0">
                <a:solidFill>
                  <a:srgbClr val="000090"/>
                </a:solidFill>
                <a:ea typeface="ＭＳ Ｐゴシック"/>
              </a:rPr>
              <a:t>Serbia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/>
          </a:p>
          <a:p>
            <a:pPr algn="r">
              <a:defRPr/>
            </a:pPr>
            <a:r>
              <a:rPr lang="en-US" sz="952" i="1" spc="-1" dirty="0" err="1">
                <a:solidFill>
                  <a:srgbClr val="000090"/>
                </a:solidFill>
                <a:ea typeface="ＭＳ Ｐゴシック"/>
              </a:rPr>
              <a:t>Pavol</a:t>
            </a:r>
            <a:r>
              <a:rPr lang="en-US" sz="952" i="1" spc="-1" dirty="0">
                <a:solidFill>
                  <a:srgbClr val="000090"/>
                </a:solidFill>
                <a:ea typeface="ＭＳ Ｐゴシック"/>
              </a:rPr>
              <a:t> </a:t>
            </a:r>
            <a:r>
              <a:rPr lang="en-US" sz="952" i="1" spc="-1" dirty="0" err="1">
                <a:solidFill>
                  <a:srgbClr val="000090"/>
                </a:solidFill>
                <a:ea typeface="ＭＳ Ｐゴシック"/>
              </a:rPr>
              <a:t>Jozef</a:t>
            </a:r>
            <a:r>
              <a:rPr lang="en-US" sz="952" i="1" spc="-1" dirty="0">
                <a:solidFill>
                  <a:srgbClr val="000090"/>
                </a:solidFill>
                <a:ea typeface="ＭＳ Ｐゴシック"/>
              </a:rPr>
              <a:t> </a:t>
            </a:r>
            <a:r>
              <a:rPr lang="en-US" sz="952" i="1" spc="-1" dirty="0" err="1">
                <a:solidFill>
                  <a:srgbClr val="000090"/>
                </a:solidFill>
                <a:ea typeface="ＭＳ Ｐゴシック"/>
              </a:rPr>
              <a:t>Šafárik</a:t>
            </a:r>
            <a:r>
              <a:rPr lang="en-US" sz="952" i="1" spc="-1" dirty="0">
                <a:solidFill>
                  <a:srgbClr val="000090"/>
                </a:solidFill>
                <a:ea typeface="ＭＳ Ｐゴシック"/>
              </a:rPr>
              <a:t> University, </a:t>
            </a:r>
            <a:r>
              <a:rPr lang="en-US" sz="952" i="1" spc="-1" dirty="0" err="1">
                <a:solidFill>
                  <a:srgbClr val="000090"/>
                </a:solidFill>
                <a:ea typeface="ＭＳ Ｐゴシック"/>
              </a:rPr>
              <a:t>Košice</a:t>
            </a:r>
            <a:r>
              <a:rPr lang="en-US" sz="952" i="1" spc="-1" dirty="0">
                <a:solidFill>
                  <a:srgbClr val="000090"/>
                </a:solidFill>
                <a:ea typeface="ＭＳ Ｐゴシック"/>
              </a:rPr>
              <a:t>, </a:t>
            </a:r>
            <a:r>
              <a:rPr lang="en-US" sz="952" b="1" i="1" spc="-1" dirty="0">
                <a:solidFill>
                  <a:srgbClr val="000090"/>
                </a:solidFill>
                <a:ea typeface="ＭＳ Ｐゴシック"/>
              </a:rPr>
              <a:t>Slovakia</a:t>
            </a:r>
          </a:p>
          <a:p>
            <a:pPr algn="r">
              <a:defRPr/>
            </a:pPr>
            <a:endParaRPr lang="en-US" sz="952" spc="-1" dirty="0">
              <a:latin typeface="Arial"/>
            </a:endParaRPr>
          </a:p>
        </p:txBody>
      </p:sp>
      <p:sp>
        <p:nvSpPr>
          <p:cNvPr id="504" name="CustomShape 5"/>
          <p:cNvSpPr/>
          <p:nvPr/>
        </p:nvSpPr>
        <p:spPr>
          <a:xfrm>
            <a:off x="5682141" y="964825"/>
            <a:ext cx="3272602" cy="9108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27" tIns="30613" rIns="61227" bIns="30613"/>
          <a:lstStyle/>
          <a:p>
            <a:pPr algn="r">
              <a:defRPr/>
            </a:pPr>
            <a:endParaRPr lang="en-US" sz="952" spc="-1" dirty="0">
              <a:latin typeface="Arial"/>
            </a:endParaRPr>
          </a:p>
        </p:txBody>
      </p:sp>
      <p:sp>
        <p:nvSpPr>
          <p:cNvPr id="506" name="CustomShape 6"/>
          <p:cNvSpPr/>
          <p:nvPr/>
        </p:nvSpPr>
        <p:spPr>
          <a:xfrm>
            <a:off x="405855" y="1522479"/>
            <a:ext cx="4230135" cy="250337"/>
          </a:xfrm>
          <a:prstGeom prst="rect">
            <a:avLst/>
          </a:prstGeom>
          <a:solidFill>
            <a:srgbClr val="ECED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1227" tIns="30613" rIns="61227" bIns="30613">
            <a:spAutoFit/>
          </a:bodyPr>
          <a:lstStyle/>
          <a:p>
            <a:pPr>
              <a:defRPr/>
            </a:pPr>
            <a:r>
              <a:rPr lang="ru-RU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10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Countries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, </a:t>
            </a:r>
            <a:r>
              <a:rPr lang="pl-PL" sz="1225" b="1" i="1" spc="-1" dirty="0">
                <a:solidFill>
                  <a:srgbClr val="FC0011"/>
                </a:solidFill>
                <a:latin typeface="Arial"/>
                <a:ea typeface="ＭＳ Ｐゴシック"/>
              </a:rPr>
              <a:t>&gt;</a:t>
            </a:r>
            <a:r>
              <a:rPr lang="en-US" sz="1225" b="1" i="1" spc="-1" dirty="0">
                <a:solidFill>
                  <a:srgbClr val="FC0011"/>
                </a:solidFill>
                <a:latin typeface="Arial"/>
                <a:ea typeface="ＭＳ Ｐゴシック"/>
              </a:rPr>
              <a:t>45</a:t>
            </a:r>
            <a:r>
              <a:rPr lang="pl-PL" sz="1225" b="1" i="1" spc="-1" dirty="0">
                <a:solidFill>
                  <a:srgbClr val="FC0011"/>
                </a:solidFill>
                <a:latin typeface="Arial"/>
                <a:ea typeface="ＭＳ Ｐゴシック"/>
              </a:rPr>
              <a:t>0</a:t>
            </a:r>
            <a:r>
              <a:rPr lang="en-US" sz="1225" b="1" i="1" spc="-1" dirty="0">
                <a:solidFill>
                  <a:srgbClr val="FC0011"/>
                </a:solidFill>
                <a:latin typeface="Arial"/>
                <a:ea typeface="ＭＳ Ｐゴシック"/>
              </a:rPr>
              <a:t> 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participants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, 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3</a:t>
            </a:r>
            <a:r>
              <a:rPr lang="ru-RU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1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Institutes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and 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JINR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endParaRPr lang="en-US" sz="1225" spc="-1" dirty="0">
              <a:latin typeface="Arial"/>
            </a:endParaRPr>
          </a:p>
        </p:txBody>
      </p:sp>
      <p:sp>
        <p:nvSpPr>
          <p:cNvPr id="507" name="CustomShape 7"/>
          <p:cNvSpPr/>
          <p:nvPr/>
        </p:nvSpPr>
        <p:spPr>
          <a:xfrm>
            <a:off x="405854" y="1926820"/>
            <a:ext cx="4230135" cy="1123653"/>
          </a:xfrm>
          <a:prstGeom prst="rect">
            <a:avLst/>
          </a:prstGeom>
          <a:solidFill>
            <a:srgbClr val="ECED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1227" tIns="30613" rIns="61227" bIns="30613">
            <a:spAutoFit/>
          </a:bodyPr>
          <a:lstStyle/>
          <a:p>
            <a:pPr>
              <a:defRPr/>
            </a:pPr>
            <a:r>
              <a:rPr lang="en-US" sz="1225" spc="-1" dirty="0">
                <a:solidFill>
                  <a:srgbClr val="000090"/>
                </a:solidFill>
                <a:latin typeface="Arial"/>
                <a:ea typeface="ＭＳ Ｐゴシック"/>
              </a:rPr>
              <a:t>	       </a:t>
            </a:r>
            <a:r>
              <a:rPr lang="en-US" sz="1400" b="1" u="sng" spc="-1" dirty="0">
                <a:solidFill>
                  <a:srgbClr val="000090"/>
                </a:solidFill>
                <a:latin typeface="Arial"/>
                <a:ea typeface="ＭＳ Ｐゴシック"/>
              </a:rPr>
              <a:t>Organization</a:t>
            </a:r>
          </a:p>
          <a:p>
            <a:pPr>
              <a:defRPr/>
            </a:pPr>
            <a:endParaRPr lang="en-US" sz="600" b="1" u="sng" spc="-1" dirty="0">
              <a:solidFill>
                <a:srgbClr val="000090"/>
              </a:solidFill>
              <a:latin typeface="Arial"/>
              <a:ea typeface="ＭＳ Ｐゴシック"/>
            </a:endParaRPr>
          </a:p>
          <a:p>
            <a:pPr>
              <a:defRPr/>
            </a:pP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Acting Spokesperson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: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	   Victor </a:t>
            </a:r>
            <a:r>
              <a:rPr lang="en-US" sz="1225" b="1" i="1" spc="-1" dirty="0" err="1">
                <a:solidFill>
                  <a:srgbClr val="000090"/>
                </a:solidFill>
                <a:latin typeface="Arial"/>
                <a:ea typeface="ＭＳ Ｐゴシック"/>
              </a:rPr>
              <a:t>Riabov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endParaRPr lang="en-US" sz="1225" b="1" i="1" spc="-1" dirty="0">
              <a:solidFill>
                <a:srgbClr val="000090"/>
              </a:solidFill>
              <a:latin typeface="Arial"/>
              <a:ea typeface="ＭＳ Ｐゴシック"/>
            </a:endParaRPr>
          </a:p>
          <a:p>
            <a:pPr>
              <a:defRPr/>
            </a:pP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Deputy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Spokesperson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: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spc="-1" dirty="0">
                <a:latin typeface="Arial"/>
              </a:rPr>
              <a:t>	   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Zebo Tang</a:t>
            </a:r>
            <a:endParaRPr lang="en-US" sz="1225" spc="-1" dirty="0">
              <a:latin typeface="Arial"/>
            </a:endParaRPr>
          </a:p>
          <a:p>
            <a:pPr>
              <a:defRPr/>
            </a:pP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Inst</a:t>
            </a:r>
            <a:r>
              <a:rPr lang="en-US" sz="1225" i="1" spc="-1" dirty="0" err="1">
                <a:solidFill>
                  <a:srgbClr val="000090"/>
                </a:solidFill>
                <a:latin typeface="Arial"/>
                <a:ea typeface="ＭＳ Ｐゴシック"/>
              </a:rPr>
              <a:t>itutional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Board C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hair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: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	   Alejandro Ayala</a:t>
            </a:r>
            <a:endParaRPr lang="en-US" sz="1225" spc="-1" dirty="0">
              <a:latin typeface="Arial"/>
            </a:endParaRPr>
          </a:p>
          <a:p>
            <a:pPr>
              <a:defRPr/>
            </a:pP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Project Manager: 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	   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Slava Golovatyuk</a:t>
            </a:r>
            <a:endParaRPr lang="en-US" sz="1225" spc="-1" dirty="0">
              <a:latin typeface="Arial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6595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34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3" name="Straight Arrow Connector 5"/>
          <p:cNvCxnSpPr/>
          <p:nvPr/>
        </p:nvCxnSpPr>
        <p:spPr>
          <a:xfrm flipV="1">
            <a:off x="1813393" y="169879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3400" b="1" spc="-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4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ulti-</a:t>
            </a:r>
            <a:r>
              <a:rPr lang="en-US" sz="3400" b="1" spc="-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4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urpose </a:t>
            </a:r>
            <a:r>
              <a:rPr lang="en-US" sz="3400" b="1" spc="-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4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etector (MPD) Collaboration</a:t>
            </a:r>
            <a:endParaRPr lang="en-US" sz="34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stomShape 6"/>
          <p:cNvSpPr/>
          <p:nvPr/>
        </p:nvSpPr>
        <p:spPr>
          <a:xfrm>
            <a:off x="3139858" y="826588"/>
            <a:ext cx="5597742" cy="438850"/>
          </a:xfrm>
          <a:prstGeom prst="rect">
            <a:avLst/>
          </a:prstGeom>
          <a:solidFill>
            <a:srgbClr val="ECED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1227" tIns="30613" rIns="61227" bIns="30613">
            <a:spAutoFit/>
          </a:bodyPr>
          <a:lstStyle/>
          <a:p>
            <a:pPr algn="ctr">
              <a:defRPr/>
            </a:pPr>
            <a:r>
              <a:rPr lang="en-US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MPD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International Collaboration was established in</a:t>
            </a:r>
            <a:r>
              <a:rPr lang="en-US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2018 </a:t>
            </a:r>
          </a:p>
          <a:p>
            <a:pPr algn="ctr">
              <a:defRPr/>
            </a:pP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to construct, commission and operate the detector</a:t>
            </a:r>
            <a:endParaRPr lang="en-US" sz="1225" spc="-1" dirty="0">
              <a:latin typeface="Arial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fld id="{00F4F5ED-7DA9-45DB-9F76-BD4CE138C7B3}" type="slidenum">
              <a:rPr lang="en-US" altLang="ru-RU" smtClean="0"/>
              <a:pPr/>
              <a:t>58</a:t>
            </a:fld>
            <a:endParaRPr lang="en-US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2040" y="1448950"/>
            <a:ext cx="3605962" cy="3150855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234" y="5799615"/>
            <a:ext cx="1787665" cy="87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201851-E154-438B-B982-5A60AE78E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54" y="843457"/>
            <a:ext cx="1984627" cy="40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1606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Phase transition in Lattice QCD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brightnessContrast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39" y="4857692"/>
            <a:ext cx="1643438" cy="1507295"/>
          </a:xfrm>
        </p:spPr>
      </p:pic>
      <p:sp>
        <p:nvSpPr>
          <p:cNvPr id="4" name="TextBox 3"/>
          <p:cNvSpPr txBox="1"/>
          <p:nvPr/>
        </p:nvSpPr>
        <p:spPr>
          <a:xfrm>
            <a:off x="2762436" y="1214019"/>
            <a:ext cx="2817675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/>
              </a:rPr>
              <a:t> </a:t>
            </a:r>
          </a:p>
          <a:p>
            <a:pPr algn="ctr"/>
            <a:r>
              <a:rPr lang="en-US" b="1" i="1" dirty="0">
                <a:latin typeface="Helvetica"/>
              </a:rPr>
              <a:t>T</a:t>
            </a:r>
            <a:r>
              <a:rPr lang="en-US" b="1" baseline="-25000" dirty="0">
                <a:latin typeface="Helvetica"/>
              </a:rPr>
              <a:t>c</a:t>
            </a:r>
            <a:r>
              <a:rPr lang="en-US" b="1" dirty="0">
                <a:latin typeface="Helvetica"/>
              </a:rPr>
              <a:t> ≈ 156 +/- 9 MeV</a:t>
            </a:r>
            <a:endParaRPr lang="en-US" b="1" i="1" dirty="0">
              <a:latin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56531" y="2030013"/>
            <a:ext cx="4183949" cy="3542045"/>
            <a:chOff x="662053" y="3523307"/>
            <a:chExt cx="3754433" cy="31784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53" y="3796046"/>
              <a:ext cx="3754433" cy="29056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80824" y="3523307"/>
              <a:ext cx="3535662" cy="2278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latin typeface="Helvetica"/>
                  <a:ea typeface="Helvetica"/>
                  <a:cs typeface="Helvetica"/>
                </a:rPr>
                <a:t>[PRD 90 094503 (2014)]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2333954"/>
            <a:ext cx="205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Energy density </a:t>
            </a:r>
            <a:r>
              <a:rPr lang="en-US" sz="1600" b="1" i="1" dirty="0" err="1">
                <a:solidFill>
                  <a:srgbClr val="0070C0"/>
                </a:solidFill>
              </a:rPr>
              <a:t>ε</a:t>
            </a:r>
            <a:endParaRPr lang="en-US" sz="1600" b="1" i="1" dirty="0">
              <a:solidFill>
                <a:srgbClr val="0070C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Pressure </a:t>
            </a:r>
            <a:r>
              <a:rPr lang="en-US" sz="1600" b="1" i="1" dirty="0">
                <a:solidFill>
                  <a:srgbClr val="FF0000"/>
                </a:solidFill>
              </a:rPr>
              <a:t>p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Entropy density </a:t>
            </a:r>
            <a:r>
              <a:rPr lang="en-US" sz="1600" b="1" i="1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1564" y="1472156"/>
            <a:ext cx="2592481" cy="1708160"/>
          </a:xfrm>
          <a:prstGeom prst="rect">
            <a:avLst/>
          </a:prstGeom>
          <a:solidFill>
            <a:srgbClr val="92D050"/>
          </a:solidFill>
          <a:ln w="57150"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ym typeface="Wingdings"/>
              </a:rPr>
              <a:t>Steep rise in thermodynamic quantities due to change in number of degrees of freedom  phase transition from </a:t>
            </a:r>
            <a:r>
              <a:rPr lang="en-US" sz="1500" b="1" dirty="0">
                <a:sym typeface="Wingdings"/>
              </a:rPr>
              <a:t>hadronic to </a:t>
            </a:r>
            <a:r>
              <a:rPr lang="en-US" sz="1500" b="1" dirty="0" err="1">
                <a:sym typeface="Wingdings"/>
              </a:rPr>
              <a:t>partonic</a:t>
            </a:r>
            <a:r>
              <a:rPr lang="en-US" sz="1500" b="1" dirty="0">
                <a:sym typeface="Wingdings"/>
              </a:rPr>
              <a:t> </a:t>
            </a:r>
            <a:r>
              <a:rPr lang="en-US" sz="1500" dirty="0">
                <a:sym typeface="Wingdings"/>
              </a:rPr>
              <a:t>degrees of freedom.</a:t>
            </a:r>
            <a:endParaRPr lang="en-US" sz="15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77506" y="3278819"/>
            <a:ext cx="2592481" cy="1477328"/>
          </a:xfrm>
          <a:prstGeom prst="rect">
            <a:avLst/>
          </a:prstGeom>
          <a:solidFill>
            <a:srgbClr val="FFFF00"/>
          </a:solidFill>
          <a:ln w="57150"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ym typeface="Wingdings"/>
              </a:rPr>
              <a:t>Smooth </a:t>
            </a:r>
            <a:r>
              <a:rPr lang="en-US" sz="1500" i="1" dirty="0">
                <a:sym typeface="Wingdings"/>
              </a:rPr>
              <a:t>crossover</a:t>
            </a:r>
            <a:r>
              <a:rPr lang="en-US" sz="1500" dirty="0">
                <a:sym typeface="Wingdings"/>
              </a:rPr>
              <a:t> for a system with net-baryon content equal 0. For a </a:t>
            </a:r>
            <a:r>
              <a:rPr lang="en-US" sz="1500" i="1" dirty="0">
                <a:sym typeface="Wingdings"/>
              </a:rPr>
              <a:t>first order phase transition</a:t>
            </a:r>
            <a:r>
              <a:rPr lang="en-US" sz="1500" dirty="0">
                <a:sym typeface="Wingdings"/>
              </a:rPr>
              <a:t>, the behavior would be not continuous.</a:t>
            </a:r>
            <a:endParaRPr lang="en-US" sz="15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580015"/>
            <a:ext cx="2056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For comparison:</a:t>
            </a:r>
          </a:p>
          <a:p>
            <a:r>
              <a:rPr lang="en-US" sz="1600" dirty="0"/>
              <a:t>T=156 MeV ≙ 1.8∙10</a:t>
            </a:r>
            <a:r>
              <a:rPr lang="en-US" sz="1600" baseline="30000" dirty="0"/>
              <a:t>12</a:t>
            </a:r>
            <a:r>
              <a:rPr lang="en-US" sz="1600" dirty="0"/>
              <a:t> K</a:t>
            </a:r>
          </a:p>
          <a:p>
            <a:r>
              <a:rPr lang="en-US" sz="1600" dirty="0"/>
              <a:t>Sun core: 1.5 ∙ 10</a:t>
            </a:r>
            <a:r>
              <a:rPr lang="en-US" sz="1600" baseline="30000" dirty="0"/>
              <a:t>7</a:t>
            </a:r>
            <a:r>
              <a:rPr lang="en-US" sz="1600" dirty="0"/>
              <a:t> K</a:t>
            </a:r>
          </a:p>
          <a:p>
            <a:r>
              <a:rPr lang="en-US" sz="1600" dirty="0"/>
              <a:t>Sun surface: 5778 K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FD32515-DDE2-0E03-5947-3CA7B0CB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13176"/>
            <a:ext cx="1317526" cy="93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391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92" y="1040167"/>
            <a:ext cx="7886700" cy="1325563"/>
          </a:xfrm>
        </p:spPr>
        <p:txBody>
          <a:bodyPr/>
          <a:lstStyle/>
          <a:p>
            <a:r>
              <a:rPr lang="en-US" sz="1800" dirty="0"/>
              <a:t>Increasing the beam energy over the last decades</a:t>
            </a:r>
            <a:r>
              <a:rPr lang="is-IS" sz="1800" dirty="0"/>
              <a:t>…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51294"/>
            <a:ext cx="7886700" cy="11144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..</a:t>
            </a:r>
            <a:r>
              <a:rPr lang="en-US" sz="1800" dirty="0"/>
              <a:t>from early fixed target experiments at GSI/</a:t>
            </a:r>
            <a:r>
              <a:rPr lang="en-US" sz="1800" dirty="0" err="1"/>
              <a:t>Bevalac</a:t>
            </a:r>
            <a:r>
              <a:rPr lang="en-US" sz="1800" dirty="0"/>
              <a:t>/JINR and SPS to collider experiments at RHIC and LHC.</a:t>
            </a:r>
          </a:p>
        </p:txBody>
      </p:sp>
      <p:pic>
        <p:nvPicPr>
          <p:cNvPr id="5" name="Picture 5" descr="Evolut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CFB"/>
              </a:clrFrom>
              <a:clrTo>
                <a:srgbClr val="F8FC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0" y="2214813"/>
            <a:ext cx="8936904" cy="367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5" y="6158781"/>
            <a:ext cx="327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SIS, GSI Darmstadt,√s</a:t>
            </a:r>
            <a:r>
              <a:rPr lang="en-US" sz="1400" baseline="-25000" dirty="0"/>
              <a:t>NN</a:t>
            </a:r>
            <a:r>
              <a:rPr lang="en-US" sz="1400" dirty="0"/>
              <a:t>~2.4 GeV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9833" y="6004893"/>
            <a:ext cx="2578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SPS, CERN,√s</a:t>
            </a:r>
            <a:r>
              <a:rPr lang="en-US" sz="1400" baseline="-25000" dirty="0"/>
              <a:t>NN</a:t>
            </a:r>
            <a:r>
              <a:rPr lang="en-US" sz="1400" dirty="0"/>
              <a:t>~6-20 GeV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6136" y="5805264"/>
            <a:ext cx="3248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Brookhaven </a:t>
            </a:r>
            <a:r>
              <a:rPr lang="en-US" sz="1400" dirty="0">
                <a:sym typeface="Wingdings"/>
              </a:rPr>
              <a:t> RHIC </a:t>
            </a:r>
            <a:r>
              <a:rPr lang="en-US" sz="1400" dirty="0"/>
              <a:t>√s</a:t>
            </a:r>
            <a:r>
              <a:rPr lang="en-US" sz="1400" baseline="-25000" dirty="0"/>
              <a:t>NN</a:t>
            </a:r>
            <a:r>
              <a:rPr lang="en-US" sz="1400" dirty="0"/>
              <a:t>~3-200 GeV (BES)</a:t>
            </a:r>
            <a:br>
              <a:rPr lang="en-US" sz="1400" dirty="0"/>
            </a:br>
            <a:r>
              <a:rPr lang="en-US" sz="1400" dirty="0"/>
              <a:t>CERN </a:t>
            </a:r>
            <a:r>
              <a:rPr lang="en-US" sz="1400" dirty="0">
                <a:sym typeface="Wingdings"/>
              </a:rPr>
              <a:t> LHC </a:t>
            </a:r>
            <a:r>
              <a:rPr lang="en-US" sz="1400" dirty="0"/>
              <a:t>√</a:t>
            </a:r>
            <a:r>
              <a:rPr lang="en-US" sz="1400" dirty="0" err="1"/>
              <a:t>s</a:t>
            </a:r>
            <a:r>
              <a:rPr lang="en-US" sz="1400" baseline="-25000" dirty="0" err="1"/>
              <a:t>NN</a:t>
            </a:r>
            <a:r>
              <a:rPr lang="en-US" sz="1400" baseline="-25000" dirty="0"/>
              <a:t> </a:t>
            </a:r>
            <a:r>
              <a:rPr lang="en-US" sz="1400" dirty="0"/>
              <a:t>= </a:t>
            </a:r>
            <a:r>
              <a:rPr lang="en-US" sz="1400" dirty="0">
                <a:sym typeface="Wingdings"/>
              </a:rPr>
              <a:t>5.02 TeV </a:t>
            </a:r>
            <a:endParaRPr lang="en-US" sz="1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CB7302-6AD2-A2A0-F534-ADC193D37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2" y="8513"/>
            <a:ext cx="9155752" cy="9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22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14" name="Group 2">
            <a:extLst>
              <a:ext uri="{FF2B5EF4-FFF2-40B4-BE49-F238E27FC236}">
                <a16:creationId xmlns:a16="http://schemas.microsoft.com/office/drawing/2014/main" id="{AA476252-D460-D4E7-95CD-71FB635F503C}"/>
              </a:ext>
            </a:extLst>
          </p:cNvPr>
          <p:cNvGrpSpPr>
            <a:grpSpLocks/>
          </p:cNvGrpSpPr>
          <p:nvPr/>
        </p:nvGrpSpPr>
        <p:grpSpPr bwMode="auto">
          <a:xfrm>
            <a:off x="500063" y="1019175"/>
            <a:ext cx="8186737" cy="5229225"/>
            <a:chOff x="315" y="720"/>
            <a:chExt cx="5157" cy="3179"/>
          </a:xfrm>
        </p:grpSpPr>
        <p:pic>
          <p:nvPicPr>
            <p:cNvPr id="218124" name="Picture 3">
              <a:extLst>
                <a:ext uri="{FF2B5EF4-FFF2-40B4-BE49-F238E27FC236}">
                  <a16:creationId xmlns:a16="http://schemas.microsoft.com/office/drawing/2014/main" id="{6C73EBCB-2ECA-1337-16C9-C1882A0C6A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720"/>
              <a:ext cx="5157" cy="3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8125" name="Text Box 4">
              <a:extLst>
                <a:ext uri="{FF2B5EF4-FFF2-40B4-BE49-F238E27FC236}">
                  <a16:creationId xmlns:a16="http://schemas.microsoft.com/office/drawing/2014/main" id="{02F90244-45C7-2817-D98C-C878BF9F6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5" y="1237"/>
              <a:ext cx="67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8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RHIC</a:t>
              </a:r>
            </a:p>
          </p:txBody>
        </p:sp>
        <p:sp>
          <p:nvSpPr>
            <p:cNvPr id="218126" name="Text Box 5">
              <a:extLst>
                <a:ext uri="{FF2B5EF4-FFF2-40B4-BE49-F238E27FC236}">
                  <a16:creationId xmlns:a16="http://schemas.microsoft.com/office/drawing/2014/main" id="{7BEF8931-F47D-4BED-505B-8D620C5989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2" y="1180"/>
              <a:ext cx="827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0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BRAHMS</a:t>
              </a:r>
            </a:p>
          </p:txBody>
        </p:sp>
        <p:sp>
          <p:nvSpPr>
            <p:cNvPr id="218127" name="Text Box 6">
              <a:extLst>
                <a:ext uri="{FF2B5EF4-FFF2-40B4-BE49-F238E27FC236}">
                  <a16:creationId xmlns:a16="http://schemas.microsoft.com/office/drawing/2014/main" id="{A8C869ED-172C-96C6-49B4-03979A9AA6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5" y="1148"/>
              <a:ext cx="817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0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PHOBOS</a:t>
              </a:r>
            </a:p>
          </p:txBody>
        </p:sp>
        <p:sp>
          <p:nvSpPr>
            <p:cNvPr id="218128" name="Text Box 7">
              <a:extLst>
                <a:ext uri="{FF2B5EF4-FFF2-40B4-BE49-F238E27FC236}">
                  <a16:creationId xmlns:a16="http://schemas.microsoft.com/office/drawing/2014/main" id="{68480A2B-7337-944F-1526-E93B0A6DE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1401"/>
              <a:ext cx="719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0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PHENIX</a:t>
              </a:r>
            </a:p>
          </p:txBody>
        </p:sp>
        <p:sp>
          <p:nvSpPr>
            <p:cNvPr id="218129" name="Text Box 8">
              <a:extLst>
                <a:ext uri="{FF2B5EF4-FFF2-40B4-BE49-F238E27FC236}">
                  <a16:creationId xmlns:a16="http://schemas.microsoft.com/office/drawing/2014/main" id="{6BBDF4EF-6153-3312-A51F-14F4ACD943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4" y="1526"/>
              <a:ext cx="546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0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STAR</a:t>
              </a:r>
            </a:p>
          </p:txBody>
        </p:sp>
        <p:sp>
          <p:nvSpPr>
            <p:cNvPr id="218130" name="Text Box 9">
              <a:extLst>
                <a:ext uri="{FF2B5EF4-FFF2-40B4-BE49-F238E27FC236}">
                  <a16:creationId xmlns:a16="http://schemas.microsoft.com/office/drawing/2014/main" id="{2C9D61B9-15A1-E717-1F2D-B1FE0462A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4" y="2494"/>
              <a:ext cx="606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8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AGS</a:t>
              </a:r>
            </a:p>
          </p:txBody>
        </p:sp>
        <p:sp>
          <p:nvSpPr>
            <p:cNvPr id="218131" name="Oval 10">
              <a:extLst>
                <a:ext uri="{FF2B5EF4-FFF2-40B4-BE49-F238E27FC236}">
                  <a16:creationId xmlns:a16="http://schemas.microsoft.com/office/drawing/2014/main" id="{0A9751B0-FFA4-D2E3-652E-D24B1E1A9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" y="957"/>
              <a:ext cx="4455" cy="9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2" name="Rectangle 11">
              <a:extLst>
                <a:ext uri="{FF2B5EF4-FFF2-40B4-BE49-F238E27FC236}">
                  <a16:creationId xmlns:a16="http://schemas.microsoft.com/office/drawing/2014/main" id="{F6B72F1B-3A5F-6366-D045-FEFB5E785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4" y="1776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3" name="Rectangle 12">
              <a:extLst>
                <a:ext uri="{FF2B5EF4-FFF2-40B4-BE49-F238E27FC236}">
                  <a16:creationId xmlns:a16="http://schemas.microsoft.com/office/drawing/2014/main" id="{28112FA5-E99F-C8A2-3928-1147387C1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" y="1424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4" name="Rectangle 13">
              <a:extLst>
                <a:ext uri="{FF2B5EF4-FFF2-40B4-BE49-F238E27FC236}">
                  <a16:creationId xmlns:a16="http://schemas.microsoft.com/office/drawing/2014/main" id="{09060076-E746-A93B-FC53-CAFFF72F9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69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5" name="Rectangle 14">
              <a:extLst>
                <a:ext uri="{FF2B5EF4-FFF2-40B4-BE49-F238E27FC236}">
                  <a16:creationId xmlns:a16="http://schemas.microsoft.com/office/drawing/2014/main" id="{F67C1898-C5F7-0FDF-CF38-A7EC1021D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4" y="1122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6" name="Oval 15">
              <a:extLst>
                <a:ext uri="{FF2B5EF4-FFF2-40B4-BE49-F238E27FC236}">
                  <a16:creationId xmlns:a16="http://schemas.microsoft.com/office/drawing/2014/main" id="{96D1C554-92DB-F2CD-616A-911D725BC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" y="2494"/>
              <a:ext cx="1081" cy="3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7" name="Line 16">
              <a:extLst>
                <a:ext uri="{FF2B5EF4-FFF2-40B4-BE49-F238E27FC236}">
                  <a16:creationId xmlns:a16="http://schemas.microsoft.com/office/drawing/2014/main" id="{25AD2864-CB9E-E5E7-B511-5E84902E5A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" y="2586"/>
              <a:ext cx="224" cy="39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8" name="Line 17">
              <a:extLst>
                <a:ext uri="{FF2B5EF4-FFF2-40B4-BE49-F238E27FC236}">
                  <a16:creationId xmlns:a16="http://schemas.microsoft.com/office/drawing/2014/main" id="{A64D46C4-EAD4-3130-F5E3-39B7C6C4A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2" y="3369"/>
              <a:ext cx="1777" cy="11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9" name="Line 18">
              <a:extLst>
                <a:ext uri="{FF2B5EF4-FFF2-40B4-BE49-F238E27FC236}">
                  <a16:creationId xmlns:a16="http://schemas.microsoft.com/office/drawing/2014/main" id="{2CF30614-80AD-0382-B599-274CAA6D7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7" y="2002"/>
              <a:ext cx="393" cy="2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0" name="Arc 19">
              <a:extLst>
                <a:ext uri="{FF2B5EF4-FFF2-40B4-BE49-F238E27FC236}">
                  <a16:creationId xmlns:a16="http://schemas.microsoft.com/office/drawing/2014/main" id="{F7BD1C6C-D2A1-ED7C-4F6A-F0BB9B13D6F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727" y="1918"/>
              <a:ext cx="583" cy="84"/>
            </a:xfrm>
            <a:custGeom>
              <a:avLst/>
              <a:gdLst>
                <a:gd name="T0" fmla="*/ 0 w 21600"/>
                <a:gd name="T1" fmla="*/ 0 h 13185"/>
                <a:gd name="T2" fmla="*/ 0 w 21600"/>
                <a:gd name="T3" fmla="*/ 0 h 13185"/>
                <a:gd name="T4" fmla="*/ 0 w 21600"/>
                <a:gd name="T5" fmla="*/ 0 h 131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185" fill="none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</a:path>
                <a:path w="21600" h="13185" stroke="0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  <a:lnTo>
                    <a:pt x="0" y="3165"/>
                  </a:lnTo>
                  <a:lnTo>
                    <a:pt x="21366" y="-1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1" name="Arc 20">
              <a:extLst>
                <a:ext uri="{FF2B5EF4-FFF2-40B4-BE49-F238E27FC236}">
                  <a16:creationId xmlns:a16="http://schemas.microsoft.com/office/drawing/2014/main" id="{4069E2CD-F5AD-B9C4-DF3C-598F9137D62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06" y="1937"/>
              <a:ext cx="305" cy="179"/>
            </a:xfrm>
            <a:custGeom>
              <a:avLst/>
              <a:gdLst>
                <a:gd name="T0" fmla="*/ 0 w 19051"/>
                <a:gd name="T1" fmla="*/ 0 h 21600"/>
                <a:gd name="T2" fmla="*/ 0 w 19051"/>
                <a:gd name="T3" fmla="*/ 0 h 21600"/>
                <a:gd name="T4" fmla="*/ 0 w 1905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051" h="21600" fill="none" extrusionOk="0">
                  <a:moveTo>
                    <a:pt x="-1" y="103"/>
                  </a:moveTo>
                  <a:cubicBezTo>
                    <a:pt x="702" y="34"/>
                    <a:pt x="1408" y="-1"/>
                    <a:pt x="2114" y="-1"/>
                  </a:cubicBezTo>
                  <a:cubicBezTo>
                    <a:pt x="8715" y="-1"/>
                    <a:pt x="14954" y="3018"/>
                    <a:pt x="19051" y="8195"/>
                  </a:cubicBezTo>
                </a:path>
                <a:path w="19051" h="21600" stroke="0" extrusionOk="0">
                  <a:moveTo>
                    <a:pt x="-1" y="103"/>
                  </a:moveTo>
                  <a:cubicBezTo>
                    <a:pt x="702" y="34"/>
                    <a:pt x="1408" y="-1"/>
                    <a:pt x="2114" y="-1"/>
                  </a:cubicBezTo>
                  <a:cubicBezTo>
                    <a:pt x="8715" y="-1"/>
                    <a:pt x="14954" y="3018"/>
                    <a:pt x="19051" y="8195"/>
                  </a:cubicBezTo>
                  <a:lnTo>
                    <a:pt x="2114" y="21600"/>
                  </a:lnTo>
                  <a:lnTo>
                    <a:pt x="-1" y="103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2" name="Oval 21">
              <a:extLst>
                <a:ext uri="{FF2B5EF4-FFF2-40B4-BE49-F238E27FC236}">
                  <a16:creationId xmlns:a16="http://schemas.microsoft.com/office/drawing/2014/main" id="{01309277-E079-8F5F-5310-23F42DE1D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" y="2494"/>
              <a:ext cx="224" cy="12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3" name="Line 22">
              <a:extLst>
                <a:ext uri="{FF2B5EF4-FFF2-40B4-BE49-F238E27FC236}">
                  <a16:creationId xmlns:a16="http://schemas.microsoft.com/office/drawing/2014/main" id="{AC558FCB-E34F-0620-D73E-3F404477B7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" y="2981"/>
              <a:ext cx="638" cy="3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4" name="Line 23">
              <a:extLst>
                <a:ext uri="{FF2B5EF4-FFF2-40B4-BE49-F238E27FC236}">
                  <a16:creationId xmlns:a16="http://schemas.microsoft.com/office/drawing/2014/main" id="{580FD509-6F56-0788-8E40-0226FE072E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9" y="2273"/>
              <a:ext cx="52" cy="3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5" name="Text Box 24">
              <a:extLst>
                <a:ext uri="{FF2B5EF4-FFF2-40B4-BE49-F238E27FC236}">
                  <a16:creationId xmlns:a16="http://schemas.microsoft.com/office/drawing/2014/main" id="{D2565507-9A6A-23D0-714C-BF3856B087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9" y="3487"/>
              <a:ext cx="90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0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TANDEMS</a:t>
              </a:r>
            </a:p>
          </p:txBody>
        </p:sp>
      </p:grpSp>
      <p:sp>
        <p:nvSpPr>
          <p:cNvPr id="373785" name="Oval 25">
            <a:extLst>
              <a:ext uri="{FF2B5EF4-FFF2-40B4-BE49-F238E27FC236}">
                <a16:creationId xmlns:a16="http://schemas.microsoft.com/office/drawing/2014/main" id="{5C85D557-5B59-ACAB-D76E-CA7697DDB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895600"/>
            <a:ext cx="152400" cy="152400"/>
          </a:xfrm>
          <a:prstGeom prst="ellipse">
            <a:avLst/>
          </a:prstGeom>
          <a:solidFill>
            <a:srgbClr val="FFFF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3786" name="Oval 26">
            <a:extLst>
              <a:ext uri="{FF2B5EF4-FFF2-40B4-BE49-F238E27FC236}">
                <a16:creationId xmlns:a16="http://schemas.microsoft.com/office/drawing/2014/main" id="{6CB48D1C-4E17-1163-E6D6-CD0EFFCF7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334000"/>
            <a:ext cx="152400" cy="152400"/>
          </a:xfrm>
          <a:prstGeom prst="ellipse">
            <a:avLst/>
          </a:prstGeom>
          <a:solidFill>
            <a:srgbClr val="FD3F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3787" name="Oval 27">
            <a:extLst>
              <a:ext uri="{FF2B5EF4-FFF2-40B4-BE49-F238E27FC236}">
                <a16:creationId xmlns:a16="http://schemas.microsoft.com/office/drawing/2014/main" id="{18AC7A3C-114B-DA11-CFE0-423E98F3E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048000"/>
            <a:ext cx="152400" cy="152400"/>
          </a:xfrm>
          <a:prstGeom prst="ellipse">
            <a:avLst/>
          </a:prstGeom>
          <a:solidFill>
            <a:srgbClr val="FFFF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3788" name="Oval 28">
            <a:extLst>
              <a:ext uri="{FF2B5EF4-FFF2-40B4-BE49-F238E27FC236}">
                <a16:creationId xmlns:a16="http://schemas.microsoft.com/office/drawing/2014/main" id="{3ADAE02F-7D57-ADB0-058C-38505FE10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895600"/>
            <a:ext cx="152400" cy="152400"/>
          </a:xfrm>
          <a:prstGeom prst="ellipse">
            <a:avLst/>
          </a:prstGeom>
          <a:solidFill>
            <a:srgbClr val="5DA7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3789" name="Oval 29">
            <a:extLst>
              <a:ext uri="{FF2B5EF4-FFF2-40B4-BE49-F238E27FC236}">
                <a16:creationId xmlns:a16="http://schemas.microsoft.com/office/drawing/2014/main" id="{78A3F1EA-4535-FCA1-0E70-00E471263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048000"/>
            <a:ext cx="152400" cy="152400"/>
          </a:xfrm>
          <a:prstGeom prst="ellipse">
            <a:avLst/>
          </a:prstGeom>
          <a:solidFill>
            <a:srgbClr val="5DA7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3790" name="Rectangle 30">
            <a:extLst>
              <a:ext uri="{FF2B5EF4-FFF2-40B4-BE49-F238E27FC236}">
                <a16:creationId xmlns:a16="http://schemas.microsoft.com/office/drawing/2014/main" id="{3321E1D9-4469-57DB-7BF8-9DA9682135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139700"/>
            <a:ext cx="8782496" cy="6096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18" charset="0"/>
                <a:cs typeface="Times New Roman" pitchFamily="18" charset="0"/>
              </a:rPr>
              <a:t>2005: Quark-Gluon Plasma is a “perfect liquid”</a:t>
            </a:r>
            <a:b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18" charset="0"/>
                <a:cs typeface="Times New Roman" pitchFamily="18" charset="0"/>
              </a:rPr>
              <a:t>Relativistic Heavy-Ion Collider (BNL), Upton, NY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18" charset="0"/>
                <a:cs typeface="Times New Roman" pitchFamily="18" charset="0"/>
              </a:rPr>
              <a:t>USA)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3794" name="Text Box 34">
            <a:extLst>
              <a:ext uri="{FF2B5EF4-FFF2-40B4-BE49-F238E27FC236}">
                <a16:creationId xmlns:a16="http://schemas.microsoft.com/office/drawing/2014/main" id="{4BAC82B9-DDF4-C3EB-731D-6D8A02D78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138488"/>
            <a:ext cx="3794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D91F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 = 0.99995</a:t>
            </a:r>
            <a:r>
              <a: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D91F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</a:t>
            </a:r>
            <a:r>
              <a: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D91F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 = 186,000 miles/sec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D91F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Au + Au at 200 GeV</a:t>
            </a:r>
            <a:endParaRPr kumimoji="0" lang="en-US" altLang="ru-RU" sz="1800" b="1" i="0" u="none" strike="noStrike" kern="1200" cap="none" spc="0" normalizeH="0" baseline="0" noProof="0">
              <a:ln>
                <a:noFill/>
              </a:ln>
              <a:solidFill>
                <a:srgbClr val="FD3FE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4A132A-AAEC-4A67-A092-B0CB46E45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12" y="4294872"/>
            <a:ext cx="2242740" cy="189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9919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1.11111E-6 C -0.03108 -0.00162 -0.06216 -0.00324 -0.09167 -0.00556 C -0.12119 -0.00787 -0.15226 -0.01134 -0.17709 -0.01389 C -0.20191 -0.01644 -0.22223 -0.01922 -0.24063 -0.02084 C -0.25921 -0.02246 -0.27448 -0.01875 -0.28855 -0.02361 C -0.30261 -0.02847 -0.31233 -0.04097 -0.325 -0.05 C -0.33768 -0.05903 -0.35452 -0.07014 -0.36459 -0.07778 C -0.37466 -0.08542 -0.37935 -0.09097 -0.38542 -0.09584 C -0.3915 -0.1007 -0.3948 -0.09792 -0.40105 -0.10695 C -0.4073 -0.11597 -0.41806 -0.14005 -0.42292 -0.15 C -0.42778 -0.15996 -0.42709 -0.15996 -0.43021 -0.16667 C -0.43334 -0.17338 -0.43924 -0.18357 -0.44167 -0.19028 C -0.4441 -0.19699 -0.44532 -0.20139 -0.4448 -0.20695 C -0.44428 -0.2125 -0.4415 -0.2206 -0.43855 -0.22361 C -0.4356 -0.22662 -0.43125 -0.2257 -0.42709 -0.225 C -0.42292 -0.22431 -0.4165 -0.22176 -0.41355 -0.21945 C -0.4106 -0.21713 -0.40973 -0.21412 -0.40938 -0.21111 C -0.40903 -0.2081 -0.40869 -0.20371 -0.41146 -0.20139 C -0.41424 -0.19908 -0.42188 -0.19769 -0.42605 -0.19722 C -0.43021 -0.19676 -0.43351 -0.19769 -0.43646 -0.19861 C -0.43941 -0.19954 -0.44237 -0.20023 -0.44375 -0.20278 C -0.44514 -0.20533 -0.44514 -0.21065 -0.4448 -0.21389 C -0.44445 -0.21713 -0.44323 -0.22037 -0.44167 -0.22222 C -0.44011 -0.22408 -0.43785 -0.22477 -0.43542 -0.225 C -0.43299 -0.22523 -0.43056 -0.22477 -0.42709 -0.22361 C -0.42362 -0.22246 -0.41719 -0.22107 -0.41459 -0.21806 C -0.41198 -0.21505 -0.4099 -0.2088 -0.41146 -0.20556 C -0.41303 -0.20232 -0.41962 -0.19977 -0.42396 -0.19861 C -0.4283 -0.19746 -0.43403 -0.19792 -0.4375 -0.19861 C -0.44098 -0.19931 -0.44375 -0.19954 -0.4448 -0.20278 C -0.44584 -0.20602 -0.44566 -0.21459 -0.44375 -0.21806 C -0.44185 -0.22153 -0.43716 -0.22292 -0.43334 -0.22361 C -0.42952 -0.22431 -0.42431 -0.22361 -0.42084 -0.22222 C -0.41737 -0.22084 -0.41407 -0.21806 -0.4125 -0.21528 C -0.41094 -0.2125 -0.41112 -0.20903 -0.41146 -0.20556 C -0.41181 -0.20209 -0.41389 -0.19931 -0.41459 -0.19445 C -0.41528 -0.18959 -0.41632 -0.18125 -0.41563 -0.17639 C -0.41494 -0.17153 -0.41337 -0.16875 -0.41042 -0.16528 C -0.40747 -0.16181 -0.40226 -0.15787 -0.39792 -0.15556 C -0.39358 -0.15324 -0.38837 -0.15324 -0.38438 -0.15139 C -0.38039 -0.14954 -0.3783 -0.14584 -0.37396 -0.14445 C -0.36962 -0.14306 -0.36355 -0.14375 -0.35834 -0.14306 C -0.35313 -0.14236 -0.34827 -0.14074 -0.34271 -0.14028 C -0.33716 -0.13982 -0.33334 -0.14028 -0.325 -0.14028 C -0.31667 -0.14028 -0.30191 -0.13889 -0.29271 -0.14028 C -0.28351 -0.14167 -0.27726 -0.14584 -0.2698 -0.14861 C -0.26233 -0.15139 -0.2533 -0.15371 -0.24792 -0.15695 C -0.24254 -0.16019 -0.24028 -0.16528 -0.2375 -0.16806 C -0.23473 -0.17084 -0.23282 -0.17014 -0.23125 -0.17361 C -0.22969 -0.17709 -0.22744 -0.18403 -0.22813 -0.18889 C -0.22882 -0.19375 -0.22987 -0.19815 -0.23542 -0.20278 C -0.24098 -0.20741 -0.254 -0.21366 -0.26146 -0.21667 C -0.26893 -0.21968 -0.2724 -0.21945 -0.28021 -0.22084 C -0.28803 -0.22222 -0.29983 -0.22454 -0.30834 -0.225 C -0.31685 -0.22547 -0.32292 -0.22408 -0.33125 -0.22361 C -0.33959 -0.22315 -0.34931 -0.22361 -0.35834 -0.22222 C -0.36737 -0.22084 -0.37848 -0.21759 -0.38542 -0.21528 C -0.39237 -0.21297 -0.39566 -0.21088 -0.4 -0.20834 C -0.40435 -0.20579 -0.40869 -0.2044 -0.41146 -0.2 C -0.41424 -0.1956 -0.41771 -0.18843 -0.41667 -0.18195 C -0.41563 -0.17547 -0.4106 -0.16667 -0.40521 -0.16111 C -0.39983 -0.15556 -0.39219 -0.15162 -0.38438 -0.14861 C -0.37657 -0.1456 -0.36615 -0.14422 -0.35834 -0.14306 C -0.35053 -0.1419 -0.34462 -0.14213 -0.3375 -0.14167 C -0.33039 -0.14121 -0.3231 -0.14005 -0.31563 -0.14028 C -0.30816 -0.14051 -0.30105 -0.14167 -0.29271 -0.14306 C -0.28438 -0.14445 -0.27362 -0.1456 -0.26563 -0.14861 C -0.25764 -0.15162 -0.25087 -0.15672 -0.2448 -0.16111 C -0.23872 -0.16551 -0.23039 -0.16783 -0.22917 -0.175 C -0.22796 -0.18218 -0.23056 -0.19699 -0.2375 -0.20417 C -0.24445 -0.21134 -0.26042 -0.21482 -0.27084 -0.21806 C -0.28125 -0.2213 -0.28994 -0.22246 -0.3 -0.22361 C -0.31007 -0.22477 -0.32153 -0.22523 -0.33125 -0.225 C -0.34098 -0.22477 -0.34827 -0.22431 -0.35834 -0.22222 C -0.36841 -0.22014 -0.38316 -0.2169 -0.39167 -0.2125 C -0.40018 -0.2081 -0.40591 -0.20255 -0.40938 -0.19584 C -0.41285 -0.18912 -0.41511 -0.17917 -0.4125 -0.17222 C -0.4099 -0.16528 -0.40035 -0.15834 -0.39375 -0.15417 C -0.38716 -0.15 -0.38282 -0.14954 -0.37292 -0.14722 C -0.36303 -0.14491 -0.34532 -0.14121 -0.33438 -0.14028 C -0.32344 -0.13935 -0.31719 -0.14051 -0.3073 -0.14167 C -0.2974 -0.14283 -0.2856 -0.14445 -0.275 -0.14722 C -0.26441 -0.15 -0.25122 -0.15394 -0.24375 -0.15834 C -0.23629 -0.16273 -0.23282 -0.16759 -0.23021 -0.17361 C -0.22761 -0.17963 -0.22761 -0.18334 -0.22813 -0.19445 C -0.22865 -0.20556 -0.23195 -0.22894 -0.23334 -0.24028 C -0.23473 -0.25162 -0.2356 -0.25602 -0.23646 -0.2625 C -0.23733 -0.26898 -0.2415 -0.27361 -0.23855 -0.27917 C -0.2356 -0.28472 -0.22483 -0.29051 -0.21875 -0.29584 C -0.21268 -0.30116 -0.20695 -0.30625 -0.20209 -0.31111 C -0.19723 -0.31597 -0.19323 -0.32199 -0.18959 -0.325 C -0.18594 -0.32801 -0.18264 -0.32709 -0.18021 -0.32917 C -0.17778 -0.33125 -0.17587 -0.33611 -0.175 -0.3375 " pathEditMode="relative" ptsTypes="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0.00416 L 0.025 -0.0264 " pathEditMode="relative" ptsTypes="AA">
                                      <p:cBhvr>
                                        <p:cTn id="13" dur="200" fill="hold"/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3.33333E-6 L -0.00833 -0.02916 " pathEditMode="relative" rAng="0" ptsTypes="AA">
                                      <p:cBhvr>
                                        <p:cTn id="17" dur="200" fill="hold"/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33 0.00834 C 0.29444 0.00834 0.46667 -0.04421 0.46667 -0.10833 C 0.46667 -0.17291 0.29444 -0.225 0.08333 -0.225 C -0.12847 -0.225 -0.3 -0.17291 -0.3 -0.10833 C -0.3 -0.04421 -0.12847 0.00834 0.08333 0.00834 Z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33 0.00834 C -0.07708 0.00834 -0.25 -0.04421 -0.25 -0.10833 C -0.25 -0.17291 -0.07708 -0.225 0.13333 -0.225 C 0.34618 -0.225 0.51667 -0.17291 0.51667 -0.10833 C 0.51667 -0.04421 0.34618 0.00834 0.13333 0.00834 Z " pathEditMode="relative" rAng="0" ptsTypes="fffff">
                                      <p:cBhvr>
                                        <p:cTn id="30" dur="2000" fill="hold"/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85" grpId="0" animBg="1"/>
      <p:bldP spid="373785" grpId="1" animBg="1"/>
      <p:bldP spid="373786" grpId="0" animBg="1"/>
      <p:bldP spid="373786" grpId="1" animBg="1"/>
      <p:bldP spid="373787" grpId="0" animBg="1"/>
      <p:bldP spid="373787" grpId="1" animBg="1"/>
      <p:bldP spid="373787" grpId="2" animBg="1"/>
      <p:bldP spid="373788" grpId="0" animBg="1"/>
      <p:bldP spid="373788" grpId="1" animBg="1"/>
      <p:bldP spid="373789" grpId="0" animBg="1"/>
      <p:bldP spid="373789" grpId="1" animBg="1"/>
      <p:bldP spid="373789" grpId="2" animBg="1"/>
      <p:bldP spid="3737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">
            <a:extLst>
              <a:ext uri="{FF2B5EF4-FFF2-40B4-BE49-F238E27FC236}">
                <a16:creationId xmlns:a16="http://schemas.microsoft.com/office/drawing/2014/main" id="{4D2C9BE6-930B-8A6C-9CC4-D649B512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" y="6031523"/>
            <a:ext cx="1905000" cy="4220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077AB9-A438-4126-A3CB-0C49E83C5A22}" type="slidenum">
              <a:rPr kumimoji="0" lang="en-US" altLang="ru-RU" sz="12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ru-RU" sz="12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7" name="Text Box 14">
            <a:extLst>
              <a:ext uri="{FF2B5EF4-FFF2-40B4-BE49-F238E27FC236}">
                <a16:creationId xmlns:a16="http://schemas.microsoft.com/office/drawing/2014/main" id="{A109E513-1186-7033-CB2B-25B06B707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54" y="370743"/>
            <a:ext cx="8289186" cy="433196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good QCD matter probes should be:</a:t>
            </a:r>
          </a:p>
        </p:txBody>
      </p:sp>
      <p:sp>
        <p:nvSpPr>
          <p:cNvPr id="838671" name="Rectangle 15">
            <a:extLst>
              <a:ext uri="{FF2B5EF4-FFF2-40B4-BE49-F238E27FC236}">
                <a16:creationId xmlns:a16="http://schemas.microsoft.com/office/drawing/2014/main" id="{1D9B3DD7-7335-E53A-2C68-94349C90E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54" y="4895851"/>
            <a:ext cx="1302727" cy="1143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ru-RU" sz="22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72" name="Rectangle 16">
            <a:extLst>
              <a:ext uri="{FF2B5EF4-FFF2-40B4-BE49-F238E27FC236}">
                <a16:creationId xmlns:a16="http://schemas.microsoft.com/office/drawing/2014/main" id="{C9F3FD91-113A-43AE-C8C0-6358C0794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54" y="1825870"/>
            <a:ext cx="1302727" cy="1143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ru-RU" sz="22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73" name="Rectangle 17">
            <a:extLst>
              <a:ext uri="{FF2B5EF4-FFF2-40B4-BE49-F238E27FC236}">
                <a16:creationId xmlns:a16="http://schemas.microsoft.com/office/drawing/2014/main" id="{A343ED1B-15DD-F83D-8F2F-21F4FB26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54" y="3380643"/>
            <a:ext cx="1302727" cy="1143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ru-RU" sz="22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74" name="AutoShape 18">
            <a:extLst>
              <a:ext uri="{FF2B5EF4-FFF2-40B4-BE49-F238E27FC236}">
                <a16:creationId xmlns:a16="http://schemas.microsoft.com/office/drawing/2014/main" id="{33746E9D-BC34-DA86-591C-F9DC4E914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405" y="1078523"/>
            <a:ext cx="1415562" cy="1302727"/>
          </a:xfrm>
          <a:prstGeom prst="cube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4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vacuum</a:t>
            </a:r>
            <a:endParaRPr kumimoji="0" lang="en-US" altLang="ru-RU" sz="2585" b="1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75" name="AutoShape 19">
            <a:extLst>
              <a:ext uri="{FF2B5EF4-FFF2-40B4-BE49-F238E27FC236}">
                <a16:creationId xmlns:a16="http://schemas.microsoft.com/office/drawing/2014/main" id="{C826B955-DE3F-011B-708F-A6543AEB7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405" y="4186605"/>
            <a:ext cx="1415562" cy="1302726"/>
          </a:xfrm>
          <a:prstGeom prst="cube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4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QGP</a:t>
            </a:r>
            <a:endParaRPr kumimoji="0" lang="en-US" altLang="ru-RU" sz="2215" b="1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76" name="AutoShape 20">
            <a:extLst>
              <a:ext uri="{FF2B5EF4-FFF2-40B4-BE49-F238E27FC236}">
                <a16:creationId xmlns:a16="http://schemas.microsoft.com/office/drawing/2014/main" id="{6F6C4F6D-5B2F-D226-A7F4-7733E71BD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405" y="2631831"/>
            <a:ext cx="1415562" cy="130272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4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hadronic</a:t>
            </a:r>
            <a:br>
              <a:rPr kumimoji="0" lang="en-US" altLang="ru-RU" sz="184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altLang="ru-RU" sz="184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matter</a:t>
            </a:r>
            <a:endParaRPr kumimoji="0" lang="en-US" altLang="ru-RU" sz="2585" b="1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77" name="AutoShape 21">
            <a:extLst>
              <a:ext uri="{FF2B5EF4-FFF2-40B4-BE49-F238E27FC236}">
                <a16:creationId xmlns:a16="http://schemas.microsoft.com/office/drawing/2014/main" id="{5429DAAB-670D-6A14-AA37-C739C53F7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704" y="1752601"/>
            <a:ext cx="1377462" cy="249115"/>
          </a:xfrm>
          <a:prstGeom prst="rightArrow">
            <a:avLst>
              <a:gd name="adj1" fmla="val 50000"/>
              <a:gd name="adj2" fmla="val 127612"/>
            </a:avLst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ru-RU" sz="22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78" name="AutoShape 22">
            <a:extLst>
              <a:ext uri="{FF2B5EF4-FFF2-40B4-BE49-F238E27FC236}">
                <a16:creationId xmlns:a16="http://schemas.microsoft.com/office/drawing/2014/main" id="{C85CDBF3-B27A-EDB1-D9A1-EF52AA914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704" y="3358662"/>
            <a:ext cx="1377462" cy="164123"/>
          </a:xfrm>
          <a:prstGeom prst="rightArrow">
            <a:avLst>
              <a:gd name="adj1" fmla="val 50000"/>
              <a:gd name="adj2" fmla="val 193696"/>
            </a:avLst>
          </a:prstGeom>
          <a:solidFill>
            <a:srgbClr val="66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ru-RU" sz="22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79" name="AutoShape 23">
            <a:extLst>
              <a:ext uri="{FF2B5EF4-FFF2-40B4-BE49-F238E27FC236}">
                <a16:creationId xmlns:a16="http://schemas.microsoft.com/office/drawing/2014/main" id="{3616BFD0-31DF-EEFA-3ACB-8CB671660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704" y="4909039"/>
            <a:ext cx="1377462" cy="90854"/>
          </a:xfrm>
          <a:prstGeom prst="rightArrow">
            <a:avLst>
              <a:gd name="adj1" fmla="val 50000"/>
              <a:gd name="adj2" fmla="val 349903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ru-RU" sz="22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81" name="Text Box 25">
            <a:extLst>
              <a:ext uri="{FF2B5EF4-FFF2-40B4-BE49-F238E27FC236}">
                <a16:creationId xmlns:a16="http://schemas.microsoft.com/office/drawing/2014/main" id="{4501D99A-8E57-6627-CE4E-CF8FCD6B0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952" y="1217108"/>
            <a:ext cx="4654237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Well understood in “</a:t>
            </a:r>
            <a:r>
              <a:rPr kumimoji="0" lang="en-US" altLang="ru-RU" sz="22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p+p</a:t>
            </a:r>
            <a:r>
              <a:rPr kumimoji="0" lang="en-US" altLang="ru-RU" sz="22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collisions”</a:t>
            </a:r>
          </a:p>
        </p:txBody>
      </p:sp>
      <p:sp>
        <p:nvSpPr>
          <p:cNvPr id="838682" name="Text Box 26">
            <a:extLst>
              <a:ext uri="{FF2B5EF4-FFF2-40B4-BE49-F238E27FC236}">
                <a16:creationId xmlns:a16="http://schemas.microsoft.com/office/drawing/2014/main" id="{4E025F68-A021-9BA8-2ADB-8AEA0B747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380" y="2689845"/>
            <a:ext cx="4397620" cy="111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Affected by hadronic matter,</a:t>
            </a:r>
            <a:br>
              <a:rPr kumimoji="0" lang="en-US" altLang="ru-RU" sz="22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ru-RU" sz="2215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 a well understood way,</a:t>
            </a:r>
            <a:br>
              <a:rPr kumimoji="0" lang="en-US" altLang="ru-RU" sz="2215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ru-RU" sz="2215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which can be accounted for</a:t>
            </a:r>
            <a:endParaRPr kumimoji="0" lang="en-US" altLang="ru-RU" sz="221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8683" name="Text Box 27">
            <a:extLst>
              <a:ext uri="{FF2B5EF4-FFF2-40B4-BE49-F238E27FC236}">
                <a16:creationId xmlns:a16="http://schemas.microsoft.com/office/drawing/2014/main" id="{77382B97-A366-2184-290B-D9AF4CA36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515" y="4651131"/>
            <a:ext cx="4397620" cy="111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Strongly affected by the dense and </a:t>
            </a:r>
            <a:br>
              <a:rPr kumimoji="0" lang="en-US" altLang="ru-RU" sz="22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ru-RU" sz="2215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deconfined</a:t>
            </a:r>
            <a:r>
              <a:rPr kumimoji="0" lang="en-US" altLang="ru-RU" sz="22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QCD medium...</a:t>
            </a:r>
          </a:p>
        </p:txBody>
      </p:sp>
    </p:spTree>
    <p:extLst>
      <p:ext uri="{BB962C8B-B14F-4D97-AF65-F5344CB8AC3E}">
        <p14:creationId xmlns:p14="http://schemas.microsoft.com/office/powerpoint/2010/main" val="418353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38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0" fill="hold"/>
                                        <p:tgtEl>
                                          <p:spTgt spid="83867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3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83867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3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3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38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83867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3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671" grpId="0" animBg="1"/>
      <p:bldP spid="838672" grpId="0" animBg="1"/>
      <p:bldP spid="838673" grpId="0" animBg="1"/>
      <p:bldP spid="838674" grpId="0"/>
      <p:bldP spid="838675" grpId="0"/>
      <p:bldP spid="838676" grpId="0"/>
      <p:bldP spid="838677" grpId="0" animBg="1"/>
      <p:bldP spid="838678" grpId="0" animBg="1"/>
      <p:bldP spid="838679" grpId="0" animBg="1"/>
      <p:bldP spid="838681" grpId="0"/>
      <p:bldP spid="838682" grpId="0"/>
      <p:bldP spid="83868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GettingFileFromFolder.p3d 0"/>
  <p:tag name="POWER3D OPTIONS" val="Medium 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GettingFileFromFolder.p3d 0"/>
  <p:tag name="POWER3D OPTIONS" val="Medium 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aseline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200" b="0"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aseline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Новая презентация">
  <a:themeElements>
    <a:clrScheme name="Новая презентация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Новая презентация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Новая презентац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овая презентация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23162</TotalTime>
  <Words>3120</Words>
  <Application>Microsoft Office PowerPoint</Application>
  <PresentationFormat>Экран (4:3)</PresentationFormat>
  <Paragraphs>509</Paragraphs>
  <Slides>58</Slides>
  <Notes>40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27</vt:i4>
      </vt:variant>
      <vt:variant>
        <vt:lpstr>Тема</vt:lpstr>
      </vt:variant>
      <vt:variant>
        <vt:i4>22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58</vt:i4>
      </vt:variant>
    </vt:vector>
  </HeadingPairs>
  <TitlesOfParts>
    <vt:vector size="110" baseType="lpstr">
      <vt:lpstr>MS PGothic</vt:lpstr>
      <vt:lpstr>AR PL SungtiL GB</vt:lpstr>
      <vt:lpstr>Arial</vt:lpstr>
      <vt:lpstr>Arial Rounded MT Bold</vt:lpstr>
      <vt:lpstr>Book Antiqua</vt:lpstr>
      <vt:lpstr>Brandon Grotesque Bold</vt:lpstr>
      <vt:lpstr>Brandon Grotesque Light</vt:lpstr>
      <vt:lpstr>Calibri</vt:lpstr>
      <vt:lpstr>Calibri Light</vt:lpstr>
      <vt:lpstr>Cambria Math</vt:lpstr>
      <vt:lpstr>Comic Sans MS</vt:lpstr>
      <vt:lpstr>Copperplate31ab</vt:lpstr>
      <vt:lpstr>Geneva CY</vt:lpstr>
      <vt:lpstr>Gill Sans MT</vt:lpstr>
      <vt:lpstr>Helvetica</vt:lpstr>
      <vt:lpstr>Helvetica Light</vt:lpstr>
      <vt:lpstr>Helvetica Neue Regular</vt:lpstr>
      <vt:lpstr>Helvetica Regular</vt:lpstr>
      <vt:lpstr>Open Sans</vt:lpstr>
      <vt:lpstr>OpenSymbol</vt:lpstr>
      <vt:lpstr>Söhne</vt:lpstr>
      <vt:lpstr>StarSymbol</vt:lpstr>
      <vt:lpstr>Symbol</vt:lpstr>
      <vt:lpstr>Tahoma</vt:lpstr>
      <vt:lpstr>Times New Roman</vt:lpstr>
      <vt:lpstr>TimesNewRomanPS-BoldMT</vt:lpstr>
      <vt:lpstr>Wingdings</vt:lpstr>
      <vt:lpstr>Default Design</vt:lpstr>
      <vt:lpstr>1_Default Design</vt:lpstr>
      <vt:lpstr>17_Default Design</vt:lpstr>
      <vt:lpstr>2_Default Design</vt:lpstr>
      <vt:lpstr>3_Default Design</vt:lpstr>
      <vt:lpstr>1_Office Theme</vt:lpstr>
      <vt:lpstr>10_Default Design</vt:lpstr>
      <vt:lpstr>Новая презентация</vt:lpstr>
      <vt:lpstr>4_Default Design</vt:lpstr>
      <vt:lpstr>26_Default Design</vt:lpstr>
      <vt:lpstr>11_Default Design</vt:lpstr>
      <vt:lpstr>12_Default Design</vt:lpstr>
      <vt:lpstr>3_Office Theme</vt:lpstr>
      <vt:lpstr>Default</vt:lpstr>
      <vt:lpstr>13_Default Design</vt:lpstr>
      <vt:lpstr>4_Office Theme</vt:lpstr>
      <vt:lpstr>14_Default Design</vt:lpstr>
      <vt:lpstr>5_Default Design</vt:lpstr>
      <vt:lpstr>6_Default Design</vt:lpstr>
      <vt:lpstr>1_Тема Office</vt:lpstr>
      <vt:lpstr>2_Office Theme</vt:lpstr>
      <vt:lpstr>7_Default Design</vt:lpstr>
      <vt:lpstr>Photo Editor Photo</vt:lpstr>
      <vt:lpstr>Equation</vt:lpstr>
      <vt:lpstr>Bitmap Image</vt:lpstr>
      <vt:lpstr> Изучение столкновений тяжелых ионов на NICA  </vt:lpstr>
      <vt:lpstr>Ускорительный комплекс NICA (ЛФВЭ, ОИЯИ, Дубна) </vt:lpstr>
      <vt:lpstr>NICA: BM@N and  MPD  Collaborations </vt:lpstr>
      <vt:lpstr>MPD collaboration (NICA)</vt:lpstr>
      <vt:lpstr>Презентация PowerPoint</vt:lpstr>
      <vt:lpstr>Phase transition in Lattice QCD</vt:lpstr>
      <vt:lpstr>Increasing the beam energy over the last decades…</vt:lpstr>
      <vt:lpstr>2005: Quark-Gluon Plasma is a “perfect liquid” Relativistic Heavy-Ion Collider (BNL), Upton, NY (USA)</vt:lpstr>
      <vt:lpstr>Презентация PowerPoint</vt:lpstr>
      <vt:lpstr>Презентация PowerPoint</vt:lpstr>
      <vt:lpstr>Relativistic Heavy-Ion Experiments</vt:lpstr>
      <vt:lpstr>   Evolution of the system created in RHIC  </vt:lpstr>
      <vt:lpstr>Characterising a heavy-ion collision</vt:lpstr>
      <vt:lpstr>Презентация PowerPoint</vt:lpstr>
      <vt:lpstr>MPD experiment at NICA</vt:lpstr>
      <vt:lpstr>PID via Topology and Invariant Mass </vt:lpstr>
      <vt:lpstr>Презентация PowerPoint</vt:lpstr>
      <vt:lpstr>RHIC  Experiment: “Jet quenching”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Chemical freeze-out temperature - LHC</vt:lpstr>
      <vt:lpstr>Презентация PowerPoint</vt:lpstr>
      <vt:lpstr>Azimuthal distributions at RHIC</vt:lpstr>
      <vt:lpstr>2005 - Elliptic Flow at RHIC</vt:lpstr>
      <vt:lpstr>Презентация PowerPoint</vt:lpstr>
      <vt:lpstr>Презентация PowerPoint</vt:lpstr>
      <vt:lpstr>Презентация PowerPoint</vt:lpstr>
      <vt:lpstr>Презентация PowerPoint</vt:lpstr>
      <vt:lpstr> Anisotropic Flow at RHIC-LHC  </vt:lpstr>
      <vt:lpstr>Презентация PowerPoint</vt:lpstr>
      <vt:lpstr>Anisotropic Flow  at RHIC – partonic?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v_1,2 (y)  in Au+Au √(s_NN )=3 GeV: models vs. STAR data</vt:lpstr>
      <vt:lpstr>Презентация PowerPoint</vt:lpstr>
      <vt:lpstr>Sensitivity of the collective flow to the EOS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leptonic and hadronic decays of  and  mesons at RHIC by PHENIX.</dc:title>
  <dc:creator>VR</dc:creator>
  <cp:lastModifiedBy>Arkadiy Taranenko</cp:lastModifiedBy>
  <cp:revision>1377</cp:revision>
  <cp:lastPrinted>2021-08-24T09:51:16Z</cp:lastPrinted>
  <dcterms:created xsi:type="dcterms:W3CDTF">2006-11-10T13:00:45Z</dcterms:created>
  <dcterms:modified xsi:type="dcterms:W3CDTF">2024-11-24T10:42:53Z</dcterms:modified>
</cp:coreProperties>
</file>