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sldIdLst>
    <p:sldId id="739" r:id="rId2"/>
    <p:sldId id="1273" r:id="rId3"/>
    <p:sldId id="1084" r:id="rId4"/>
    <p:sldId id="1295" r:id="rId5"/>
    <p:sldId id="1268" r:id="rId6"/>
    <p:sldId id="1253" r:id="rId7"/>
    <p:sldId id="1254" r:id="rId8"/>
    <p:sldId id="1255" r:id="rId9"/>
    <p:sldId id="1256" r:id="rId10"/>
    <p:sldId id="1257" r:id="rId11"/>
    <p:sldId id="1258" r:id="rId12"/>
    <p:sldId id="1260" r:id="rId13"/>
    <p:sldId id="1261" r:id="rId14"/>
    <p:sldId id="1262" r:id="rId15"/>
    <p:sldId id="1263" r:id="rId16"/>
    <p:sldId id="1264" r:id="rId17"/>
    <p:sldId id="1265" r:id="rId18"/>
    <p:sldId id="1266" r:id="rId19"/>
    <p:sldId id="1301" r:id="rId20"/>
    <p:sldId id="1331" r:id="rId21"/>
    <p:sldId id="1332" r:id="rId22"/>
    <p:sldId id="1333" r:id="rId23"/>
    <p:sldId id="1334" r:id="rId24"/>
    <p:sldId id="1335" r:id="rId25"/>
    <p:sldId id="1336" r:id="rId26"/>
    <p:sldId id="1337" r:id="rId27"/>
    <p:sldId id="1338" r:id="rId28"/>
    <p:sldId id="1339" r:id="rId29"/>
    <p:sldId id="1340" r:id="rId30"/>
    <p:sldId id="1341" r:id="rId31"/>
    <p:sldId id="1342" r:id="rId32"/>
    <p:sldId id="1343" r:id="rId33"/>
    <p:sldId id="1344" r:id="rId34"/>
    <p:sldId id="1345" r:id="rId35"/>
    <p:sldId id="1346" r:id="rId36"/>
    <p:sldId id="1347" r:id="rId37"/>
    <p:sldId id="1348" r:id="rId38"/>
    <p:sldId id="1349" r:id="rId39"/>
    <p:sldId id="1350" r:id="rId40"/>
    <p:sldId id="1313" r:id="rId41"/>
    <p:sldId id="1314" r:id="rId42"/>
    <p:sldId id="1315" r:id="rId43"/>
    <p:sldId id="1326" r:id="rId44"/>
    <p:sldId id="1316" r:id="rId45"/>
    <p:sldId id="1317" r:id="rId46"/>
    <p:sldId id="1318" r:id="rId47"/>
    <p:sldId id="1322" r:id="rId48"/>
    <p:sldId id="1320" r:id="rId49"/>
    <p:sldId id="1325" r:id="rId50"/>
    <p:sldId id="1324" r:id="rId51"/>
    <p:sldId id="1321" r:id="rId52"/>
    <p:sldId id="1323" r:id="rId53"/>
    <p:sldId id="1351" r:id="rId54"/>
    <p:sldId id="1352" r:id="rId55"/>
    <p:sldId id="1353" r:id="rId56"/>
    <p:sldId id="1354" r:id="rId57"/>
    <p:sldId id="1308" r:id="rId58"/>
    <p:sldId id="1303" r:id="rId59"/>
    <p:sldId id="1305" r:id="rId60"/>
    <p:sldId id="1306" r:id="rId61"/>
    <p:sldId id="1310" r:id="rId62"/>
    <p:sldId id="1311" r:id="rId63"/>
    <p:sldId id="1312" r:id="rId64"/>
    <p:sldId id="1307" r:id="rId65"/>
    <p:sldId id="1069" r:id="rId66"/>
  </p:sldIdLst>
  <p:sldSz cx="9144000" cy="6858000" type="screen4x3"/>
  <p:notesSz cx="6794500" cy="9923463"/>
  <p:defaultTextStyle>
    <a:defPPr>
      <a:defRPr lang="zh-CN"/>
    </a:defPPr>
    <a:lvl1pPr algn="l" rtl="0" fontAlgn="base">
      <a:spcBef>
        <a:spcPct val="0"/>
      </a:spcBef>
      <a:spcAft>
        <a:spcPct val="0"/>
      </a:spcAft>
      <a:defRPr sz="28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8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8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8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800" kern="1200">
        <a:solidFill>
          <a:schemeClr val="tx1"/>
        </a:solidFill>
        <a:latin typeface="Times New Roman" pitchFamily="18" charset="0"/>
        <a:ea typeface="宋体" pitchFamily="2" charset="-122"/>
        <a:cs typeface="+mn-cs"/>
      </a:defRPr>
    </a:lvl5pPr>
    <a:lvl6pPr marL="2286000" algn="l" defTabSz="914400" rtl="0" eaLnBrk="1" latinLnBrk="0" hangingPunct="1">
      <a:defRPr sz="2800" kern="1200">
        <a:solidFill>
          <a:schemeClr val="tx1"/>
        </a:solidFill>
        <a:latin typeface="Times New Roman" pitchFamily="18" charset="0"/>
        <a:ea typeface="宋体" pitchFamily="2" charset="-122"/>
        <a:cs typeface="+mn-cs"/>
      </a:defRPr>
    </a:lvl6pPr>
    <a:lvl7pPr marL="2743200" algn="l" defTabSz="914400" rtl="0" eaLnBrk="1" latinLnBrk="0" hangingPunct="1">
      <a:defRPr sz="2800" kern="1200">
        <a:solidFill>
          <a:schemeClr val="tx1"/>
        </a:solidFill>
        <a:latin typeface="Times New Roman" pitchFamily="18" charset="0"/>
        <a:ea typeface="宋体" pitchFamily="2" charset="-122"/>
        <a:cs typeface="+mn-cs"/>
      </a:defRPr>
    </a:lvl7pPr>
    <a:lvl8pPr marL="3200400" algn="l" defTabSz="914400" rtl="0" eaLnBrk="1" latinLnBrk="0" hangingPunct="1">
      <a:defRPr sz="2800" kern="1200">
        <a:solidFill>
          <a:schemeClr val="tx1"/>
        </a:solidFill>
        <a:latin typeface="Times New Roman" pitchFamily="18" charset="0"/>
        <a:ea typeface="宋体" pitchFamily="2" charset="-122"/>
        <a:cs typeface="+mn-cs"/>
      </a:defRPr>
    </a:lvl8pPr>
    <a:lvl9pPr marL="3657600" algn="l" defTabSz="914400" rtl="0" eaLnBrk="1" latinLnBrk="0" hangingPunct="1">
      <a:defRPr sz="28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162">
          <p15:clr>
            <a:srgbClr val="A4A3A4"/>
          </p15:clr>
        </p15:guide>
        <p15:guide id="2" pos="29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00CC00"/>
    <a:srgbClr val="66FF33"/>
    <a:srgbClr val="816DF7"/>
    <a:srgbClr val="66FFFF"/>
    <a:srgbClr val="3399FF"/>
    <a:srgbClr val="A6F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4" autoAdjust="0"/>
    <p:restoredTop sz="98772" autoAdjust="0"/>
  </p:normalViewPr>
  <p:slideViewPr>
    <p:cSldViewPr>
      <p:cViewPr varScale="1">
        <p:scale>
          <a:sx n="84" d="100"/>
          <a:sy n="84" d="100"/>
        </p:scale>
        <p:origin x="1168" y="176"/>
      </p:cViewPr>
      <p:guideLst>
        <p:guide orient="horz" pos="2162"/>
        <p:guide pos="291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zh-CN" altLang="en-US"/>
          </a:p>
        </p:txBody>
      </p:sp>
      <p:sp>
        <p:nvSpPr>
          <p:cNvPr id="2051" name="Rectangle 3"/>
          <p:cNvSpPr>
            <a:spLocks noGrp="1" noChangeArrowheads="1"/>
          </p:cNvSpPr>
          <p:nvPr>
            <p:ph type="dt" idx="1"/>
          </p:nvPr>
        </p:nvSpPr>
        <p:spPr bwMode="auto">
          <a:xfrm>
            <a:off x="3848100" y="0"/>
            <a:ext cx="2943225"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cs typeface="+mn-cs"/>
              </a:defRPr>
            </a:lvl1pPr>
          </a:lstStyle>
          <a:p>
            <a:pPr>
              <a:defRPr/>
            </a:pPr>
            <a:endParaRPr lang="en-US"/>
          </a:p>
        </p:txBody>
      </p:sp>
      <p:sp>
        <p:nvSpPr>
          <p:cNvPr id="2052" name="Rectangle 4"/>
          <p:cNvSpPr>
            <a:spLocks noGrp="1" noRot="1" noChangeAspect="1" noChangeArrowheads="1"/>
          </p:cNvSpPr>
          <p:nvPr>
            <p:ph type="sldImg" idx="2"/>
          </p:nvPr>
        </p:nvSpPr>
        <p:spPr bwMode="auto">
          <a:xfrm>
            <a:off x="871538" y="746125"/>
            <a:ext cx="5053012" cy="3717925"/>
          </a:xfrm>
          <a:prstGeom prst="rect">
            <a:avLst/>
          </a:prstGeom>
          <a:noFill/>
          <a:ln w="9525">
            <a:noFill/>
            <a:miter lim="800000"/>
            <a:headEnd/>
            <a:tailEnd/>
          </a:ln>
        </p:spPr>
      </p:sp>
      <p:sp>
        <p:nvSpPr>
          <p:cNvPr id="2053" name="Rectangle 5"/>
          <p:cNvSpPr>
            <a:spLocks noGrp="1" noRot="1" noChangeArrowheads="1"/>
          </p:cNvSpPr>
          <p:nvPr>
            <p:ph type="body" sz="quarter" idx="3"/>
          </p:nvPr>
        </p:nvSpPr>
        <p:spPr bwMode="auto">
          <a:xfrm>
            <a:off x="679450" y="4711700"/>
            <a:ext cx="5435600" cy="4465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54" name="Rectangle 6"/>
          <p:cNvSpPr>
            <a:spLocks noGrp="1" noChangeArrowheads="1"/>
          </p:cNvSpPr>
          <p:nvPr>
            <p:ph type="ftr" sz="quarter" idx="4"/>
          </p:nvPr>
        </p:nvSpPr>
        <p:spPr bwMode="auto">
          <a:xfrm>
            <a:off x="0" y="9424988"/>
            <a:ext cx="2944813"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en-US"/>
          </a:p>
        </p:txBody>
      </p:sp>
      <p:sp>
        <p:nvSpPr>
          <p:cNvPr id="2055" name="Rectangle 7"/>
          <p:cNvSpPr>
            <a:spLocks noGrp="1" noChangeArrowheads="1"/>
          </p:cNvSpPr>
          <p:nvPr>
            <p:ph type="sldNum" sz="quarter" idx="5"/>
          </p:nvPr>
        </p:nvSpPr>
        <p:spPr bwMode="auto">
          <a:xfrm>
            <a:off x="3848100" y="9424988"/>
            <a:ext cx="2943225"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2D92162D-E6CB-4D47-90E4-C73008B20735}" type="slidenum">
              <a:rPr lang="zh-CN" altLang="en-US"/>
              <a:pPr/>
              <a:t>‹#›</a:t>
            </a:fld>
            <a:endParaRPr lang="en-US" altLang="zh-CN"/>
          </a:p>
        </p:txBody>
      </p:sp>
    </p:spTree>
    <p:extLst>
      <p:ext uri="{BB962C8B-B14F-4D97-AF65-F5344CB8AC3E}">
        <p14:creationId xmlns:p14="http://schemas.microsoft.com/office/powerpoint/2010/main" val="642486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宋体"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57762" cy="3717925"/>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2D92162D-E6CB-4D47-90E4-C73008B20735}" type="slidenum">
              <a:rPr lang="zh-CN" altLang="en-US" smtClean="0"/>
              <a:pPr/>
              <a:t>59</a:t>
            </a:fld>
            <a:endParaRPr lang="en-US" altLang="zh-CN"/>
          </a:p>
        </p:txBody>
      </p:sp>
    </p:spTree>
    <p:extLst>
      <p:ext uri="{BB962C8B-B14F-4D97-AF65-F5344CB8AC3E}">
        <p14:creationId xmlns:p14="http://schemas.microsoft.com/office/powerpoint/2010/main" val="117071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ITP3"/>
          <p:cNvPicPr>
            <a:picLocks noChangeAspect="1" noChangeArrowheads="1"/>
          </p:cNvPicPr>
          <p:nvPr/>
        </p:nvPicPr>
        <p:blipFill>
          <a:blip r:embed="rId13"/>
          <a:srcRect/>
          <a:stretch>
            <a:fillRect/>
          </a:stretch>
        </p:blipFill>
        <p:spPr bwMode="auto">
          <a:xfrm>
            <a:off x="179388" y="5929313"/>
            <a:ext cx="792162" cy="784225"/>
          </a:xfrm>
          <a:prstGeom prst="rect">
            <a:avLst/>
          </a:prstGeom>
          <a:noFill/>
          <a:ln w="9525">
            <a:noFill/>
            <a:miter lim="800000"/>
            <a:headEnd/>
            <a:tailEnd/>
          </a:ln>
        </p:spPr>
      </p:pic>
      <p:sp>
        <p:nvSpPr>
          <p:cNvPr id="1027" name="Rectangle 3"/>
          <p:cNvSpPr>
            <a:spLocks noChangeArrowheads="1"/>
          </p:cNvSpPr>
          <p:nvPr userDrawn="1"/>
        </p:nvSpPr>
        <p:spPr bwMode="auto">
          <a:xfrm flipV="1">
            <a:off x="893763" y="6515100"/>
            <a:ext cx="8250237" cy="82550"/>
          </a:xfrm>
          <a:prstGeom prst="rect">
            <a:avLst/>
          </a:prstGeom>
          <a:gradFill rotWithShape="1">
            <a:gsLst>
              <a:gs pos="0">
                <a:srgbClr val="99CCFF"/>
              </a:gs>
              <a:gs pos="100000">
                <a:schemeClr val="accent2"/>
              </a:gs>
            </a:gsLst>
            <a:lin ang="0" scaled="1"/>
          </a:gradFill>
          <a:ln w="9525">
            <a:noFill/>
            <a:miter lim="800000"/>
            <a:headEnd/>
            <a:tailEnd/>
          </a:ln>
        </p:spPr>
        <p:txBody>
          <a:bodyPr wrap="none" anchor="ctr"/>
          <a:lstStyle/>
          <a:p>
            <a:endParaRPr lang="en-US" altLang="zh-CN" sz="1800">
              <a:latin typeface="Verdana" pitchFamily="34" charset="0"/>
            </a:endParaRPr>
          </a:p>
        </p:txBody>
      </p:sp>
      <p:sp>
        <p:nvSpPr>
          <p:cNvPr id="1028" name="Rectangle 4"/>
          <p:cNvSpPr>
            <a:spLocks noChangeArrowheads="1"/>
          </p:cNvSpPr>
          <p:nvPr userDrawn="1"/>
        </p:nvSpPr>
        <p:spPr bwMode="auto">
          <a:xfrm rot="10800000">
            <a:off x="0" y="908050"/>
            <a:ext cx="9144000" cy="71438"/>
          </a:xfrm>
          <a:prstGeom prst="rect">
            <a:avLst/>
          </a:prstGeom>
          <a:gradFill rotWithShape="1">
            <a:gsLst>
              <a:gs pos="0">
                <a:srgbClr val="0000FF"/>
              </a:gs>
              <a:gs pos="100000">
                <a:srgbClr val="99FF33"/>
              </a:gs>
            </a:gsLst>
            <a:lin ang="0" scaled="1"/>
          </a:gradFill>
          <a:ln w="9525">
            <a:noFill/>
            <a:miter lim="800000"/>
            <a:headEnd/>
            <a:tailEnd/>
          </a:ln>
        </p:spPr>
        <p:txBody>
          <a:bodyPr wrap="none" anchor="ctr"/>
          <a:lstStyle/>
          <a:p>
            <a:endParaRPr lang="en-US" altLang="zh-CN" sz="1800">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hf hdr="0" ftr="0" dt="0"/>
  <p:txStyles>
    <p:titleStyle>
      <a:lvl1pPr algn="l" rtl="0" eaLnBrk="0" fontAlgn="base" hangingPunct="0">
        <a:spcBef>
          <a:spcPct val="0"/>
        </a:spcBef>
        <a:spcAft>
          <a:spcPct val="0"/>
        </a:spcAft>
        <a:defRPr kumimoji="1" sz="3800">
          <a:solidFill>
            <a:schemeClr val="tx2"/>
          </a:solidFill>
          <a:latin typeface="+mj-lt"/>
          <a:ea typeface="+mj-ea"/>
          <a:cs typeface="宋体" charset="0"/>
        </a:defRPr>
      </a:lvl1pPr>
      <a:lvl2pPr algn="l" rtl="0" eaLnBrk="0" fontAlgn="base" hangingPunct="0">
        <a:spcBef>
          <a:spcPct val="0"/>
        </a:spcBef>
        <a:spcAft>
          <a:spcPct val="0"/>
        </a:spcAft>
        <a:defRPr kumimoji="1" sz="3800">
          <a:solidFill>
            <a:schemeClr val="tx2"/>
          </a:solidFill>
          <a:latin typeface="Verdana" pitchFamily="34" charset="0"/>
          <a:ea typeface="宋体" pitchFamily="2" charset="-122"/>
          <a:cs typeface="宋体" charset="0"/>
        </a:defRPr>
      </a:lvl2pPr>
      <a:lvl3pPr algn="l" rtl="0" eaLnBrk="0" fontAlgn="base" hangingPunct="0">
        <a:spcBef>
          <a:spcPct val="0"/>
        </a:spcBef>
        <a:spcAft>
          <a:spcPct val="0"/>
        </a:spcAft>
        <a:defRPr kumimoji="1" sz="3800">
          <a:solidFill>
            <a:schemeClr val="tx2"/>
          </a:solidFill>
          <a:latin typeface="Verdana" pitchFamily="34" charset="0"/>
          <a:ea typeface="宋体" pitchFamily="2" charset="-122"/>
          <a:cs typeface="宋体" charset="0"/>
        </a:defRPr>
      </a:lvl3pPr>
      <a:lvl4pPr algn="l" rtl="0" eaLnBrk="0" fontAlgn="base" hangingPunct="0">
        <a:spcBef>
          <a:spcPct val="0"/>
        </a:spcBef>
        <a:spcAft>
          <a:spcPct val="0"/>
        </a:spcAft>
        <a:defRPr kumimoji="1" sz="3800">
          <a:solidFill>
            <a:schemeClr val="tx2"/>
          </a:solidFill>
          <a:latin typeface="Verdana" pitchFamily="34" charset="0"/>
          <a:ea typeface="宋体" pitchFamily="2" charset="-122"/>
          <a:cs typeface="宋体" charset="0"/>
        </a:defRPr>
      </a:lvl4pPr>
      <a:lvl5pPr algn="l" rtl="0" eaLnBrk="0" fontAlgn="base" hangingPunct="0">
        <a:spcBef>
          <a:spcPct val="0"/>
        </a:spcBef>
        <a:spcAft>
          <a:spcPct val="0"/>
        </a:spcAft>
        <a:defRPr kumimoji="1" sz="3800">
          <a:solidFill>
            <a:schemeClr val="tx2"/>
          </a:solidFill>
          <a:latin typeface="Verdana" pitchFamily="34" charset="0"/>
          <a:ea typeface="宋体" pitchFamily="2" charset="-122"/>
          <a:cs typeface="宋体" charset="0"/>
        </a:defRPr>
      </a:lvl5pPr>
      <a:lvl6pPr marL="457200" algn="l" rtl="0" eaLnBrk="0" fontAlgn="base" hangingPunct="0">
        <a:spcBef>
          <a:spcPct val="0"/>
        </a:spcBef>
        <a:spcAft>
          <a:spcPct val="0"/>
        </a:spcAft>
        <a:defRPr sz="3800">
          <a:solidFill>
            <a:schemeClr val="tx2"/>
          </a:solidFill>
          <a:latin typeface="Verdana" pitchFamily="34" charset="0"/>
          <a:ea typeface="宋体" pitchFamily="2" charset="-122"/>
        </a:defRPr>
      </a:lvl6pPr>
      <a:lvl7pPr marL="914400" algn="l" rtl="0" eaLnBrk="0" fontAlgn="base" hangingPunct="0">
        <a:spcBef>
          <a:spcPct val="0"/>
        </a:spcBef>
        <a:spcAft>
          <a:spcPct val="0"/>
        </a:spcAft>
        <a:defRPr sz="3800">
          <a:solidFill>
            <a:schemeClr val="tx2"/>
          </a:solidFill>
          <a:latin typeface="Verdana" pitchFamily="34" charset="0"/>
          <a:ea typeface="宋体" pitchFamily="2" charset="-122"/>
        </a:defRPr>
      </a:lvl7pPr>
      <a:lvl8pPr marL="1371600" algn="l" rtl="0" eaLnBrk="0" fontAlgn="base" hangingPunct="0">
        <a:spcBef>
          <a:spcPct val="0"/>
        </a:spcBef>
        <a:spcAft>
          <a:spcPct val="0"/>
        </a:spcAft>
        <a:defRPr sz="3800">
          <a:solidFill>
            <a:schemeClr val="tx2"/>
          </a:solidFill>
          <a:latin typeface="Verdana" pitchFamily="34" charset="0"/>
          <a:ea typeface="宋体" pitchFamily="2" charset="-122"/>
        </a:defRPr>
      </a:lvl8pPr>
      <a:lvl9pPr marL="1828800" algn="l" rtl="0" eaLnBrk="0" fontAlgn="base" hangingPunct="0">
        <a:spcBef>
          <a:spcPct val="0"/>
        </a:spcBef>
        <a:spcAft>
          <a:spcPct val="0"/>
        </a:spcAft>
        <a:defRPr sz="3800">
          <a:solidFill>
            <a:schemeClr val="tx2"/>
          </a:solidFill>
          <a:latin typeface="Verdana" pitchFamily="34" charset="0"/>
          <a:ea typeface="宋体" pitchFamily="2" charset="-122"/>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宋体" charset="0"/>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n-ea"/>
        </a:defRPr>
      </a:lvl6pPr>
      <a:lvl7pPr marL="30083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n-ea"/>
        </a:defRPr>
      </a:lvl7pPr>
      <a:lvl8pPr marL="34655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n-ea"/>
        </a:defRPr>
      </a:lvl8pPr>
      <a:lvl9pPr marL="39227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118.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4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4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4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 Id="rId4" Type="http://schemas.openxmlformats.org/officeDocument/2006/relationships/image" Target="../media/image117.png"/></Relationships>
</file>

<file path=ppt/slides/_rels/slide4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4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4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30.png"/><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 Id="rId5" Type="http://schemas.openxmlformats.org/officeDocument/2006/relationships/image" Target="../media/image136.png"/><Relationship Id="rId4" Type="http://schemas.openxmlformats.org/officeDocument/2006/relationships/image" Target="../media/image135.png"/></Relationships>
</file>

<file path=ppt/slides/_rels/slide53.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5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 Id="rId5" Type="http://schemas.openxmlformats.org/officeDocument/2006/relationships/image" Target="../media/image144.png"/><Relationship Id="rId4" Type="http://schemas.openxmlformats.org/officeDocument/2006/relationships/image" Target="../media/image143.png"/></Relationships>
</file>

<file path=ppt/slides/_rels/slide5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7.xml"/><Relationship Id="rId4" Type="http://schemas.openxmlformats.org/officeDocument/2006/relationships/image" Target="../media/image147.png"/></Relationships>
</file>

<file path=ppt/slides/_rels/slide57.xml.rels><?xml version="1.0" encoding="UTF-8" standalone="yes"?>
<Relationships xmlns="http://schemas.openxmlformats.org/package/2006/relationships"><Relationship Id="rId3" Type="http://schemas.openxmlformats.org/officeDocument/2006/relationships/image" Target="../media/image149.tiff"/><Relationship Id="rId2" Type="http://schemas.openxmlformats.org/officeDocument/2006/relationships/image" Target="../media/image148.png"/><Relationship Id="rId1" Type="http://schemas.openxmlformats.org/officeDocument/2006/relationships/slideLayout" Target="../slideLayouts/slideLayout7.xml"/><Relationship Id="rId5" Type="http://schemas.openxmlformats.org/officeDocument/2006/relationships/image" Target="../media/image151.png"/><Relationship Id="rId4" Type="http://schemas.openxmlformats.org/officeDocument/2006/relationships/image" Target="../media/image150.png"/></Relationships>
</file>

<file path=ppt/slides/_rels/slide5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png"/><Relationship Id="rId3" Type="http://schemas.openxmlformats.org/officeDocument/2006/relationships/image" Target="../media/image153.png"/><Relationship Id="rId7" Type="http://schemas.openxmlformats.org/officeDocument/2006/relationships/image" Target="../media/image155.png"/><Relationship Id="rId12" Type="http://schemas.openxmlformats.org/officeDocument/2006/relationships/image" Target="../media/image16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850.png"/><Relationship Id="rId10" Type="http://schemas.openxmlformats.org/officeDocument/2006/relationships/image" Target="../media/image158.png"/><Relationship Id="rId4" Type="http://schemas.openxmlformats.org/officeDocument/2006/relationships/image" Target="../media/image840.png"/><Relationship Id="rId9" Type="http://schemas.openxmlformats.org/officeDocument/2006/relationships/image" Target="../media/image1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61.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7.xml"/><Relationship Id="rId5" Type="http://schemas.openxmlformats.org/officeDocument/2006/relationships/image" Target="../media/image170.png"/><Relationship Id="rId4" Type="http://schemas.openxmlformats.org/officeDocument/2006/relationships/image" Target="../media/image169.png"/></Relationships>
</file>

<file path=ppt/slides/_rels/slide62.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7.xml"/><Relationship Id="rId5" Type="http://schemas.openxmlformats.org/officeDocument/2006/relationships/image" Target="../media/image174.png"/><Relationship Id="rId4" Type="http://schemas.openxmlformats.org/officeDocument/2006/relationships/image" Target="../media/image173.png"/></Relationships>
</file>

<file path=ppt/slides/_rels/slide63.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image" Target="../media/image175.png"/><Relationship Id="rId1" Type="http://schemas.openxmlformats.org/officeDocument/2006/relationships/slideLayout" Target="../slideLayouts/slideLayout7.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5"/>
          <p:cNvSpPr txBox="1">
            <a:spLocks noChangeArrowheads="1"/>
          </p:cNvSpPr>
          <p:nvPr/>
        </p:nvSpPr>
        <p:spPr bwMode="auto">
          <a:xfrm>
            <a:off x="0" y="2708920"/>
            <a:ext cx="9036496" cy="1877437"/>
          </a:xfrm>
          <a:prstGeom prst="rect">
            <a:avLst/>
          </a:prstGeom>
          <a:noFill/>
          <a:ln w="9525">
            <a:noFill/>
            <a:miter lim="800000"/>
            <a:headEnd/>
            <a:tailEnd/>
          </a:ln>
        </p:spPr>
        <p:txBody>
          <a:bodyPr wrap="square">
            <a:spAutoFit/>
          </a:bodyPr>
          <a:lstStyle/>
          <a:p>
            <a:pPr algn="ctr"/>
            <a:r>
              <a:rPr lang="en-US" altLang="zh-CN" b="1" dirty="0">
                <a:solidFill>
                  <a:srgbClr val="0000FF"/>
                </a:solidFill>
                <a:latin typeface="Times New Roman"/>
                <a:ea typeface="华文行楷" pitchFamily="2" charset="-122"/>
                <a:cs typeface="Times New Roman"/>
              </a:rPr>
              <a:t>Rong-Gen Cai</a:t>
            </a:r>
            <a:r>
              <a:rPr lang="zh-CN" altLang="en-US" b="1" dirty="0">
                <a:solidFill>
                  <a:srgbClr val="0000FF"/>
                </a:solidFill>
                <a:latin typeface="Times New Roman"/>
                <a:cs typeface="Times New Roman"/>
              </a:rPr>
              <a:t> </a:t>
            </a:r>
            <a:endParaRPr lang="en-US" altLang="zh-CN" b="1" dirty="0">
              <a:solidFill>
                <a:srgbClr val="0000FF"/>
              </a:solidFill>
              <a:latin typeface="Times New Roman"/>
              <a:cs typeface="Times New Roman"/>
            </a:endParaRPr>
          </a:p>
          <a:p>
            <a:pPr algn="ctr"/>
            <a:r>
              <a:rPr lang="zh-CN" altLang="en-US" b="1" dirty="0">
                <a:solidFill>
                  <a:srgbClr val="0000FF"/>
                </a:solidFill>
                <a:latin typeface="Times New Roman"/>
                <a:cs typeface="Times New Roman"/>
              </a:rPr>
              <a:t> </a:t>
            </a:r>
            <a:r>
              <a:rPr lang="en-US" altLang="zh-CN" b="1" dirty="0">
                <a:solidFill>
                  <a:srgbClr val="0000FF"/>
                </a:solidFill>
                <a:latin typeface="Times New Roman"/>
                <a:cs typeface="Times New Roman"/>
              </a:rPr>
              <a:t>      </a:t>
            </a:r>
            <a:r>
              <a:rPr lang="en-US" altLang="zh-CN" b="1" dirty="0">
                <a:solidFill>
                  <a:srgbClr val="0000FF"/>
                </a:solidFill>
                <a:latin typeface="Times New Roman"/>
                <a:ea typeface="华文行楷" pitchFamily="2" charset="-122"/>
                <a:cs typeface="Times New Roman"/>
              </a:rPr>
              <a:t>Institute of Theoretical Physics </a:t>
            </a:r>
          </a:p>
          <a:p>
            <a:pPr algn="ctr"/>
            <a:r>
              <a:rPr lang="en-US" altLang="zh-CN" b="1" dirty="0">
                <a:solidFill>
                  <a:srgbClr val="0000FF"/>
                </a:solidFill>
                <a:latin typeface="Times New Roman"/>
                <a:ea typeface="华文行楷" pitchFamily="2" charset="-122"/>
                <a:cs typeface="Times New Roman"/>
              </a:rPr>
              <a:t>       Chinese Academy of Sciences</a:t>
            </a:r>
          </a:p>
          <a:p>
            <a:pPr algn="ctr"/>
            <a:r>
              <a:rPr lang="zh-CN" altLang="zh-CN" b="1" dirty="0">
                <a:solidFill>
                  <a:srgbClr val="0000FF"/>
                </a:solidFill>
                <a:latin typeface="Times New Roman"/>
                <a:ea typeface="华文行楷" pitchFamily="2" charset="-122"/>
                <a:cs typeface="Times New Roman"/>
              </a:rPr>
              <a:t> </a:t>
            </a:r>
            <a:r>
              <a:rPr lang="zh-CN" altLang="en-US" b="1" dirty="0">
                <a:solidFill>
                  <a:srgbClr val="0000FF"/>
                </a:solidFill>
                <a:latin typeface="Times New Roman"/>
                <a:ea typeface="华文行楷" pitchFamily="2" charset="-122"/>
                <a:cs typeface="Times New Roman"/>
              </a:rPr>
              <a:t>     </a:t>
            </a:r>
            <a:r>
              <a:rPr lang="en-US" altLang="zh-CN" b="1" dirty="0">
                <a:solidFill>
                  <a:srgbClr val="0000FF"/>
                </a:solidFill>
                <a:latin typeface="Times New Roman"/>
                <a:ea typeface="华文行楷" pitchFamily="2" charset="-122"/>
                <a:cs typeface="Times New Roman"/>
              </a:rPr>
              <a:t>Ningbo University</a:t>
            </a:r>
          </a:p>
        </p:txBody>
      </p:sp>
      <p:sp>
        <p:nvSpPr>
          <p:cNvPr id="3076" name="Text Box 8"/>
          <p:cNvSpPr txBox="1">
            <a:spLocks noChangeArrowheads="1"/>
          </p:cNvSpPr>
          <p:nvPr/>
        </p:nvSpPr>
        <p:spPr bwMode="auto">
          <a:xfrm>
            <a:off x="0" y="1412776"/>
            <a:ext cx="8845581" cy="646331"/>
          </a:xfrm>
          <a:prstGeom prst="rect">
            <a:avLst/>
          </a:prstGeom>
          <a:noFill/>
          <a:ln w="9525">
            <a:noFill/>
            <a:miter lim="800000"/>
            <a:headEnd/>
            <a:tailEnd/>
          </a:ln>
        </p:spPr>
        <p:txBody>
          <a:bodyPr wrap="square">
            <a:spAutoFit/>
          </a:bodyPr>
          <a:lstStyle/>
          <a:p>
            <a:r>
              <a:rPr lang="en-US" altLang="zh-CN" sz="3200" b="1" dirty="0">
                <a:solidFill>
                  <a:srgbClr val="0000FF"/>
                </a:solidFill>
                <a:latin typeface="Times New Roman"/>
                <a:ea typeface="华文行楷" pitchFamily="2" charset="-122"/>
                <a:cs typeface="Times New Roman"/>
              </a:rPr>
              <a:t>      </a:t>
            </a:r>
            <a:r>
              <a:rPr lang="en-US" altLang="zh-CN" sz="3600" b="1" dirty="0">
                <a:solidFill>
                  <a:srgbClr val="0000FF"/>
                </a:solidFill>
                <a:latin typeface="Times New Roman"/>
                <a:ea typeface="华文行楷" pitchFamily="2" charset="-122"/>
                <a:cs typeface="Times New Roman"/>
              </a:rPr>
              <a:t>Interior Dynamics</a:t>
            </a:r>
            <a:r>
              <a:rPr lang="zh-CN" altLang="en-US" sz="3600" b="1" dirty="0">
                <a:solidFill>
                  <a:srgbClr val="0000FF"/>
                </a:solidFill>
                <a:latin typeface="Times New Roman"/>
                <a:ea typeface="华文行楷" pitchFamily="2" charset="-122"/>
                <a:cs typeface="Times New Roman"/>
              </a:rPr>
              <a:t> </a:t>
            </a:r>
            <a:r>
              <a:rPr lang="en-US" altLang="zh-CN" sz="3600" b="1" dirty="0">
                <a:solidFill>
                  <a:srgbClr val="0000FF"/>
                </a:solidFill>
                <a:latin typeface="Times New Roman"/>
                <a:ea typeface="华文行楷" pitchFamily="2" charset="-122"/>
                <a:cs typeface="Times New Roman"/>
              </a:rPr>
              <a:t>of Hairy Black Holes </a:t>
            </a:r>
            <a:r>
              <a:rPr lang="en-US" altLang="zh-CN" sz="3200" b="1" dirty="0">
                <a:solidFill>
                  <a:srgbClr val="0000FF"/>
                </a:solidFill>
                <a:latin typeface="Times New Roman"/>
                <a:ea typeface="华文行楷" pitchFamily="2" charset="-122"/>
                <a:cs typeface="Times New Roman"/>
              </a:rPr>
              <a:t> </a:t>
            </a:r>
            <a:endParaRPr lang="zh-CN" altLang="en-US" sz="3200" b="1" dirty="0">
              <a:solidFill>
                <a:srgbClr val="0000FF"/>
              </a:solidFill>
              <a:latin typeface="Times New Roman"/>
              <a:ea typeface="华文行楷" pitchFamily="2" charset="-122"/>
              <a:cs typeface="Times New Roman"/>
            </a:endParaRPr>
          </a:p>
        </p:txBody>
      </p:sp>
      <p:sp>
        <p:nvSpPr>
          <p:cNvPr id="4" name="文本框 3"/>
          <p:cNvSpPr txBox="1"/>
          <p:nvPr/>
        </p:nvSpPr>
        <p:spPr>
          <a:xfrm>
            <a:off x="35496" y="4797152"/>
            <a:ext cx="8944308" cy="1631216"/>
          </a:xfrm>
          <a:prstGeom prst="rect">
            <a:avLst/>
          </a:prstGeom>
          <a:solidFill>
            <a:schemeClr val="bg1"/>
          </a:solidFill>
        </p:spPr>
        <p:txBody>
          <a:bodyPr wrap="none" rtlCol="0">
            <a:spAutoFit/>
          </a:bodyPr>
          <a:lstStyle/>
          <a:p>
            <a:r>
              <a:rPr kumimoji="1" lang="en-US" altLang="zh-CN" sz="2000" dirty="0">
                <a:solidFill>
                  <a:srgbClr val="0000FF"/>
                </a:solidFill>
              </a:rPr>
              <a:t>Refs:  </a:t>
            </a:r>
            <a:r>
              <a:rPr kumimoji="1" lang="en-US" altLang="zh-CN" sz="2000" dirty="0"/>
              <a:t>RGC, </a:t>
            </a:r>
            <a:r>
              <a:rPr kumimoji="1" lang="en-US" altLang="zh-CN" sz="2000" dirty="0" err="1"/>
              <a:t>L.Li</a:t>
            </a:r>
            <a:r>
              <a:rPr kumimoji="1" lang="en-US" altLang="zh-CN" sz="2000" dirty="0"/>
              <a:t> and R.Q. Yang, </a:t>
            </a:r>
            <a:r>
              <a:rPr kumimoji="1" lang="en-US" altLang="zh-CN" sz="2000" dirty="0" err="1"/>
              <a:t>arXiv</a:t>
            </a:r>
            <a:r>
              <a:rPr kumimoji="1" lang="en-US" altLang="zh-CN" sz="2000" dirty="0"/>
              <a:t>: 2009.05520; JHEP 03 (2021) 263</a:t>
            </a:r>
          </a:p>
          <a:p>
            <a:r>
              <a:rPr kumimoji="1" lang="en-US" altLang="zh-CN" sz="2000" dirty="0"/>
              <a:t>          RGC, C. </a:t>
            </a:r>
            <a:r>
              <a:rPr kumimoji="1" lang="en-US" altLang="zh-CN" sz="2000" dirty="0" err="1"/>
              <a:t>Ge</a:t>
            </a:r>
            <a:r>
              <a:rPr kumimoji="1" lang="en-US" altLang="zh-CN" sz="2000" dirty="0"/>
              <a:t>, </a:t>
            </a:r>
            <a:r>
              <a:rPr kumimoji="1" lang="en-US" altLang="zh-CN" sz="2000" dirty="0" err="1"/>
              <a:t>L.Li</a:t>
            </a:r>
            <a:r>
              <a:rPr kumimoji="1" lang="en-US" altLang="zh-CN" sz="2000" dirty="0"/>
              <a:t> and R.Q. Yang, arXiv:2112.04206;  JHEP  02 (2022) 139</a:t>
            </a:r>
          </a:p>
          <a:p>
            <a:r>
              <a:rPr kumimoji="1" lang="en-US" altLang="zh-CN" sz="2000" dirty="0"/>
              <a:t>          R.Q. Yang, L. Li and RGC, </a:t>
            </a:r>
            <a:r>
              <a:rPr kumimoji="1" lang="en-US" altLang="zh-CN" sz="2000" dirty="0" err="1"/>
              <a:t>arXiv</a:t>
            </a:r>
            <a:r>
              <a:rPr kumimoji="1" lang="en-US" altLang="zh-CN" sz="2000" dirty="0"/>
              <a:t>: 2104.03012;  CQG 39 (2022) 035005</a:t>
            </a:r>
          </a:p>
          <a:p>
            <a:r>
              <a:rPr kumimoji="1" lang="zh-CN" altLang="en-US" sz="2000" dirty="0"/>
              <a:t>          </a:t>
            </a:r>
            <a:r>
              <a:rPr kumimoji="1" lang="en-US" altLang="zh-CN" sz="2000" dirty="0"/>
              <a:t>RGC, M.</a:t>
            </a:r>
            <a:r>
              <a:rPr kumimoji="1" lang="zh-CN" altLang="en-US" sz="2000" dirty="0"/>
              <a:t> </a:t>
            </a:r>
            <a:r>
              <a:rPr kumimoji="1" lang="en-US" altLang="zh-CN" sz="2000" dirty="0"/>
              <a:t>N.</a:t>
            </a:r>
            <a:r>
              <a:rPr kumimoji="1" lang="zh-CN" altLang="en-US" sz="2000" dirty="0"/>
              <a:t> </a:t>
            </a:r>
            <a:r>
              <a:rPr kumimoji="1" lang="en-US" altLang="zh-CN" sz="2000" dirty="0"/>
              <a:t>Duan,</a:t>
            </a:r>
            <a:r>
              <a:rPr kumimoji="1" lang="zh-CN" altLang="en-US" sz="2000" dirty="0"/>
              <a:t> </a:t>
            </a:r>
            <a:r>
              <a:rPr kumimoji="1" lang="en-US" altLang="zh-CN" sz="2000" dirty="0"/>
              <a:t>L.</a:t>
            </a:r>
            <a:r>
              <a:rPr kumimoji="1" lang="zh-CN" altLang="en-US" sz="2000" dirty="0"/>
              <a:t> </a:t>
            </a:r>
            <a:r>
              <a:rPr kumimoji="1" lang="en-US" altLang="zh-CN" sz="2000" dirty="0"/>
              <a:t>Li</a:t>
            </a:r>
            <a:r>
              <a:rPr kumimoji="1" lang="zh-CN" altLang="en-US" sz="2000" dirty="0"/>
              <a:t> </a:t>
            </a:r>
            <a:r>
              <a:rPr kumimoji="1" lang="en-US" altLang="zh-CN" sz="2000" dirty="0"/>
              <a:t>and</a:t>
            </a:r>
            <a:r>
              <a:rPr kumimoji="1" lang="zh-CN" altLang="en-US" sz="2000" dirty="0"/>
              <a:t> </a:t>
            </a:r>
            <a:r>
              <a:rPr kumimoji="1" lang="en-US" altLang="zh-CN" sz="2000" dirty="0"/>
              <a:t>F.G.</a:t>
            </a:r>
            <a:r>
              <a:rPr kumimoji="1" lang="zh-CN" altLang="en-US" sz="2000" dirty="0"/>
              <a:t> </a:t>
            </a:r>
            <a:r>
              <a:rPr kumimoji="1" lang="en-US" altLang="zh-CN" sz="2000" dirty="0"/>
              <a:t>Yang,</a:t>
            </a:r>
            <a:r>
              <a:rPr kumimoji="1" lang="zh-CN" altLang="en-US" sz="2000" dirty="0"/>
              <a:t> </a:t>
            </a:r>
            <a:r>
              <a:rPr kumimoji="1" lang="en-US" altLang="zh-CN" sz="2000" dirty="0"/>
              <a:t>arXiv:2312.11131,</a:t>
            </a:r>
            <a:r>
              <a:rPr kumimoji="1" lang="zh-CN" altLang="en-US" sz="2000" dirty="0"/>
              <a:t> </a:t>
            </a:r>
            <a:r>
              <a:rPr kumimoji="1" lang="en-US" altLang="zh-CN" sz="2000" dirty="0"/>
              <a:t>JHEP</a:t>
            </a:r>
            <a:r>
              <a:rPr kumimoji="1" lang="zh-CN" altLang="en-US" sz="2000" dirty="0"/>
              <a:t> </a:t>
            </a:r>
            <a:r>
              <a:rPr kumimoji="1" lang="en-US" altLang="zh-CN" sz="2000" dirty="0"/>
              <a:t>02(2024)169</a:t>
            </a:r>
          </a:p>
          <a:p>
            <a:r>
              <a:rPr kumimoji="1" lang="zh-CN" altLang="en-US" sz="2000" dirty="0"/>
              <a:t>          </a:t>
            </a:r>
            <a:r>
              <a:rPr kumimoji="1" lang="en-US" altLang="zh-CN" sz="2000" dirty="0"/>
              <a:t>RGC, M.</a:t>
            </a:r>
            <a:r>
              <a:rPr kumimoji="1" lang="zh-CN" altLang="en-US" sz="2000" dirty="0"/>
              <a:t> </a:t>
            </a:r>
            <a:r>
              <a:rPr kumimoji="1" lang="en-US" altLang="zh-CN" sz="2000" dirty="0"/>
              <a:t>N.</a:t>
            </a:r>
            <a:r>
              <a:rPr kumimoji="1" lang="zh-CN" altLang="en-US" sz="2000" dirty="0"/>
              <a:t> </a:t>
            </a:r>
            <a:r>
              <a:rPr kumimoji="1" lang="en-US" altLang="zh-CN" sz="2000" dirty="0"/>
              <a:t>Duan,</a:t>
            </a:r>
            <a:r>
              <a:rPr kumimoji="1" lang="zh-CN" altLang="en-US" sz="2000" dirty="0"/>
              <a:t> </a:t>
            </a:r>
            <a:r>
              <a:rPr kumimoji="1" lang="en-US" altLang="zh-CN" sz="2000" dirty="0"/>
              <a:t>L.</a:t>
            </a:r>
            <a:r>
              <a:rPr kumimoji="1" lang="zh-CN" altLang="en-US" sz="2000" dirty="0"/>
              <a:t> </a:t>
            </a:r>
            <a:r>
              <a:rPr kumimoji="1" lang="en-US" altLang="zh-CN" sz="2000" dirty="0"/>
              <a:t>Li</a:t>
            </a:r>
            <a:r>
              <a:rPr kumimoji="1" lang="zh-CN" altLang="en-US" sz="2000" dirty="0"/>
              <a:t> </a:t>
            </a:r>
            <a:r>
              <a:rPr kumimoji="1" lang="en-US" altLang="zh-CN" sz="2000" dirty="0"/>
              <a:t>and</a:t>
            </a:r>
            <a:r>
              <a:rPr kumimoji="1" lang="zh-CN" altLang="en-US" sz="2000" dirty="0"/>
              <a:t> </a:t>
            </a:r>
            <a:r>
              <a:rPr kumimoji="1" lang="en-US" altLang="zh-CN" sz="2000" dirty="0"/>
              <a:t>F.G.</a:t>
            </a:r>
            <a:r>
              <a:rPr kumimoji="1" lang="zh-CN" altLang="en-US" sz="2000" dirty="0"/>
              <a:t> </a:t>
            </a:r>
            <a:r>
              <a:rPr kumimoji="1" lang="en-US" altLang="zh-CN" sz="2000" dirty="0"/>
              <a:t>Yang,</a:t>
            </a:r>
            <a:r>
              <a:rPr kumimoji="1" lang="zh-CN" altLang="en-US" sz="2000" dirty="0"/>
              <a:t> </a:t>
            </a:r>
            <a:r>
              <a:rPr kumimoji="1" lang="en-US" altLang="zh-CN" sz="2000" dirty="0"/>
              <a:t>arXiv:2408.</a:t>
            </a:r>
            <a:r>
              <a:rPr kumimoji="1" lang="zh-CN" altLang="en-US" sz="2000" dirty="0"/>
              <a:t> </a:t>
            </a:r>
            <a:r>
              <a:rPr kumimoji="1" lang="en-US" altLang="zh-CN" sz="2000" dirty="0"/>
              <a:t>06122</a:t>
            </a:r>
          </a:p>
        </p:txBody>
      </p:sp>
      <p:sp>
        <p:nvSpPr>
          <p:cNvPr id="3" name="文本框 2">
            <a:extLst>
              <a:ext uri="{FF2B5EF4-FFF2-40B4-BE49-F238E27FC236}">
                <a16:creationId xmlns:a16="http://schemas.microsoft.com/office/drawing/2014/main" id="{887A9C46-B926-5FE4-5962-72ED387CDE05}"/>
              </a:ext>
            </a:extLst>
          </p:cNvPr>
          <p:cNvSpPr txBox="1"/>
          <p:nvPr/>
        </p:nvSpPr>
        <p:spPr>
          <a:xfrm>
            <a:off x="48034" y="44624"/>
            <a:ext cx="8627683" cy="954107"/>
          </a:xfrm>
          <a:prstGeom prst="rect">
            <a:avLst/>
          </a:prstGeom>
          <a:noFill/>
        </p:spPr>
        <p:txBody>
          <a:bodyPr wrap="none" rtlCol="0">
            <a:spAutoFit/>
          </a:bodyPr>
          <a:lstStyle/>
          <a:p>
            <a:r>
              <a:rPr lang="en-US" altLang="zh-CN" dirty="0"/>
              <a:t>The</a:t>
            </a:r>
            <a:r>
              <a:rPr lang="zh-CN" altLang="en-US" dirty="0"/>
              <a:t> </a:t>
            </a:r>
            <a:r>
              <a:rPr lang="en-US" altLang="zh-CN" dirty="0"/>
              <a:t>International</a:t>
            </a:r>
            <a:r>
              <a:rPr lang="zh-CN" altLang="en-US" dirty="0"/>
              <a:t> </a:t>
            </a:r>
            <a:r>
              <a:rPr lang="en-US" altLang="zh-CN" dirty="0"/>
              <a:t>Workshop</a:t>
            </a:r>
            <a:r>
              <a:rPr lang="zh-CN" altLang="en-US" dirty="0"/>
              <a:t> </a:t>
            </a:r>
            <a:r>
              <a:rPr lang="en-US" altLang="zh-CN" dirty="0"/>
              <a:t>on</a:t>
            </a:r>
            <a:r>
              <a:rPr lang="zh-CN" altLang="en-US" dirty="0"/>
              <a:t> </a:t>
            </a:r>
            <a:r>
              <a:rPr lang="en-US" altLang="zh-CN" dirty="0"/>
              <a:t>“</a:t>
            </a:r>
            <a:r>
              <a:rPr lang="en" altLang="zh-CN" dirty="0"/>
              <a:t>Problems of the Modern </a:t>
            </a:r>
          </a:p>
          <a:p>
            <a:r>
              <a:rPr lang="en" altLang="zh-CN" dirty="0"/>
              <a:t>Mathematical Physics – PMMP’25</a:t>
            </a:r>
            <a:r>
              <a:rPr lang="en-US" altLang="zh-CN" dirty="0"/>
              <a:t>,</a:t>
            </a:r>
            <a:r>
              <a:rPr lang="zh-CN" altLang="en-US" dirty="0"/>
              <a:t> </a:t>
            </a:r>
            <a:r>
              <a:rPr kumimoji="1" lang="en-US" altLang="zh-CN" dirty="0"/>
              <a:t>Dubna,</a:t>
            </a:r>
            <a:r>
              <a:rPr kumimoji="1" lang="zh-CN" altLang="en-US" dirty="0"/>
              <a:t> </a:t>
            </a:r>
            <a:r>
              <a:rPr kumimoji="1" lang="en-US" altLang="zh-CN" dirty="0"/>
              <a:t>2025.02.10-14</a:t>
            </a:r>
            <a:endParaRPr kumimoji="1" lang="zh-CN"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7504" y="1124744"/>
            <a:ext cx="5448300" cy="1473200"/>
          </a:xfrm>
          <a:prstGeom prst="rect">
            <a:avLst/>
          </a:prstGeom>
          <a:ln w="38100" cmpd="sng">
            <a:solidFill>
              <a:srgbClr val="0000FF"/>
            </a:solidFill>
          </a:ln>
        </p:spPr>
      </p:pic>
      <p:sp>
        <p:nvSpPr>
          <p:cNvPr id="3" name="文本框 2"/>
          <p:cNvSpPr txBox="1"/>
          <p:nvPr/>
        </p:nvSpPr>
        <p:spPr>
          <a:xfrm>
            <a:off x="179512" y="3140968"/>
            <a:ext cx="8510663" cy="2246769"/>
          </a:xfrm>
          <a:prstGeom prst="rect">
            <a:avLst/>
          </a:prstGeom>
          <a:noFill/>
        </p:spPr>
        <p:txBody>
          <a:bodyPr wrap="none" rtlCol="0">
            <a:spAutoFit/>
          </a:bodyPr>
          <a:lstStyle/>
          <a:p>
            <a:r>
              <a:rPr kumimoji="1" lang="en-US" altLang="zh-CN" dirty="0"/>
              <a:t>(1) When k=0 or k=1: the lhs &lt;0, while the </a:t>
            </a:r>
            <a:r>
              <a:rPr kumimoji="1" lang="en-US" altLang="zh-CN" dirty="0" err="1"/>
              <a:t>rhs</a:t>
            </a:r>
            <a:r>
              <a:rPr kumimoji="1" lang="en-US" altLang="zh-CN" dirty="0"/>
              <a:t> &gt;=0;</a:t>
            </a:r>
          </a:p>
          <a:p>
            <a:endParaRPr kumimoji="1" lang="en-US" altLang="zh-CN" dirty="0"/>
          </a:p>
          <a:p>
            <a:r>
              <a:rPr kumimoji="1" lang="en-US" altLang="zh-CN" dirty="0"/>
              <a:t>(2) When k=-1, the both sides have the same sign: </a:t>
            </a:r>
          </a:p>
          <a:p>
            <a:r>
              <a:rPr kumimoji="1" lang="en-US" altLang="zh-CN" dirty="0"/>
              <a:t>     counter partner exists, see later. But  there only exists  </a:t>
            </a:r>
          </a:p>
          <a:p>
            <a:r>
              <a:rPr kumimoji="1" lang="en-US" altLang="zh-CN" dirty="0"/>
              <a:t>    at most one inner horizon with non zero surface gravity.</a:t>
            </a:r>
          </a:p>
        </p:txBody>
      </p:sp>
    </p:spTree>
    <p:extLst>
      <p:ext uri="{BB962C8B-B14F-4D97-AF65-F5344CB8AC3E}">
        <p14:creationId xmlns:p14="http://schemas.microsoft.com/office/powerpoint/2010/main" val="5345183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504" y="332656"/>
            <a:ext cx="3595330" cy="523220"/>
          </a:xfrm>
          <a:prstGeom prst="rect">
            <a:avLst/>
          </a:prstGeom>
          <a:noFill/>
        </p:spPr>
        <p:txBody>
          <a:bodyPr wrap="none" rtlCol="0">
            <a:spAutoFit/>
          </a:bodyPr>
          <a:lstStyle/>
          <a:p>
            <a:r>
              <a:rPr kumimoji="1" lang="en-US" altLang="zh-CN" dirty="0"/>
              <a:t>The proof is as follows:</a:t>
            </a:r>
            <a:endParaRPr kumimoji="1" lang="zh-CN" altLang="en-US" dirty="0"/>
          </a:p>
        </p:txBody>
      </p:sp>
      <p:sp>
        <p:nvSpPr>
          <p:cNvPr id="3" name="文本框 2"/>
          <p:cNvSpPr txBox="1"/>
          <p:nvPr/>
        </p:nvSpPr>
        <p:spPr>
          <a:xfrm>
            <a:off x="149230" y="1052736"/>
            <a:ext cx="8994770" cy="954107"/>
          </a:xfrm>
          <a:prstGeom prst="rect">
            <a:avLst/>
          </a:prstGeom>
          <a:noFill/>
        </p:spPr>
        <p:txBody>
          <a:bodyPr wrap="none" rtlCol="0">
            <a:spAutoFit/>
          </a:bodyPr>
          <a:lstStyle/>
          <a:p>
            <a:pPr marL="571500" indent="-571500">
              <a:buAutoNum type="romanLcParenBoth"/>
            </a:pPr>
            <a:r>
              <a:rPr kumimoji="1" lang="en-US" altLang="zh-CN" dirty="0"/>
              <a:t>The horizon </a:t>
            </a:r>
            <a:r>
              <a:rPr kumimoji="1" lang="en-US" altLang="zh-CN" dirty="0" err="1"/>
              <a:t>z_I</a:t>
            </a:r>
            <a:r>
              <a:rPr kumimoji="1" lang="en-US" altLang="zh-CN" dirty="0"/>
              <a:t> must be a single root, otherwise we must </a:t>
            </a:r>
          </a:p>
          <a:p>
            <a:r>
              <a:rPr kumimoji="1" lang="en-US" altLang="zh-CN" dirty="0"/>
              <a:t>       have f”(</a:t>
            </a:r>
            <a:r>
              <a:rPr kumimoji="1" lang="en-US" altLang="zh-CN" dirty="0" err="1"/>
              <a:t>z_I</a:t>
            </a:r>
            <a:r>
              <a:rPr kumimoji="1" lang="en-US" altLang="zh-CN" dirty="0"/>
              <a:t>) &lt;=0</a:t>
            </a:r>
            <a:endParaRPr kumimoji="1" lang="zh-CN" altLang="en-US" dirty="0"/>
          </a:p>
        </p:txBody>
      </p:sp>
      <p:pic>
        <p:nvPicPr>
          <p:cNvPr id="4" name="图片 3"/>
          <p:cNvPicPr>
            <a:picLocks noChangeAspect="1"/>
          </p:cNvPicPr>
          <p:nvPr/>
        </p:nvPicPr>
        <p:blipFill>
          <a:blip r:embed="rId2"/>
          <a:stretch>
            <a:fillRect/>
          </a:stretch>
        </p:blipFill>
        <p:spPr>
          <a:xfrm>
            <a:off x="827584" y="2132856"/>
            <a:ext cx="5842000" cy="1371600"/>
          </a:xfrm>
          <a:prstGeom prst="rect">
            <a:avLst/>
          </a:prstGeom>
        </p:spPr>
      </p:pic>
      <p:sp>
        <p:nvSpPr>
          <p:cNvPr id="5" name="文本框 4"/>
          <p:cNvSpPr txBox="1"/>
          <p:nvPr/>
        </p:nvSpPr>
        <p:spPr>
          <a:xfrm>
            <a:off x="323528" y="3356992"/>
            <a:ext cx="8379217" cy="954107"/>
          </a:xfrm>
          <a:prstGeom prst="rect">
            <a:avLst/>
          </a:prstGeom>
          <a:noFill/>
          <a:ln w="38100" cmpd="sng">
            <a:noFill/>
          </a:ln>
        </p:spPr>
        <p:txBody>
          <a:bodyPr wrap="none" rtlCol="0">
            <a:spAutoFit/>
          </a:bodyPr>
          <a:lstStyle/>
          <a:p>
            <a:r>
              <a:rPr kumimoji="1" lang="en-US" altLang="zh-CN" dirty="0"/>
              <a:t>This is not consistent with Q’(z)=0! Thus </a:t>
            </a:r>
            <a:r>
              <a:rPr kumimoji="1" lang="en-US" altLang="zh-CN" dirty="0" err="1"/>
              <a:t>z_i</a:t>
            </a:r>
            <a:r>
              <a:rPr kumimoji="1" lang="en-US" altLang="zh-CN" dirty="0"/>
              <a:t> should be a</a:t>
            </a:r>
          </a:p>
          <a:p>
            <a:r>
              <a:rPr kumimoji="1" lang="en-US" altLang="zh-CN" dirty="0"/>
              <a:t>single root  with f’(</a:t>
            </a:r>
            <a:r>
              <a:rPr kumimoji="1" lang="en-US" altLang="zh-CN" dirty="0" err="1"/>
              <a:t>z_I</a:t>
            </a:r>
            <a:r>
              <a:rPr kumimoji="1" lang="en-US" altLang="zh-CN" dirty="0"/>
              <a:t>) &gt;0.</a:t>
            </a:r>
            <a:endParaRPr kumimoji="1" lang="zh-CN" altLang="en-US" dirty="0"/>
          </a:p>
        </p:txBody>
      </p:sp>
      <p:pic>
        <p:nvPicPr>
          <p:cNvPr id="6" name="图片 5"/>
          <p:cNvPicPr>
            <a:picLocks noChangeAspect="1"/>
          </p:cNvPicPr>
          <p:nvPr/>
        </p:nvPicPr>
        <p:blipFill>
          <a:blip r:embed="rId3"/>
          <a:stretch>
            <a:fillRect/>
          </a:stretch>
        </p:blipFill>
        <p:spPr>
          <a:xfrm>
            <a:off x="2195736" y="4925144"/>
            <a:ext cx="5549900" cy="1600200"/>
          </a:xfrm>
          <a:prstGeom prst="rect">
            <a:avLst/>
          </a:prstGeom>
        </p:spPr>
      </p:pic>
      <p:sp>
        <p:nvSpPr>
          <p:cNvPr id="7" name="文本框 6"/>
          <p:cNvSpPr txBox="1"/>
          <p:nvPr/>
        </p:nvSpPr>
        <p:spPr>
          <a:xfrm>
            <a:off x="107504" y="4581128"/>
            <a:ext cx="7663125" cy="523220"/>
          </a:xfrm>
          <a:prstGeom prst="rect">
            <a:avLst/>
          </a:prstGeom>
          <a:noFill/>
        </p:spPr>
        <p:txBody>
          <a:bodyPr wrap="none" rtlCol="0">
            <a:spAutoFit/>
          </a:bodyPr>
          <a:lstStyle/>
          <a:p>
            <a:r>
              <a:rPr kumimoji="1" lang="en-US" altLang="zh-CN" dirty="0"/>
              <a:t>(ii) Suppose there exists a second inner horizon </a:t>
            </a:r>
            <a:r>
              <a:rPr kumimoji="1" lang="en-US" altLang="zh-CN" dirty="0" err="1"/>
              <a:t>z_II</a:t>
            </a:r>
            <a:endParaRPr kumimoji="1" lang="zh-CN" altLang="en-US" dirty="0"/>
          </a:p>
        </p:txBody>
      </p:sp>
    </p:spTree>
    <p:extLst>
      <p:ext uri="{BB962C8B-B14F-4D97-AF65-F5344CB8AC3E}">
        <p14:creationId xmlns:p14="http://schemas.microsoft.com/office/powerpoint/2010/main" val="35502396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70372" y="1124744"/>
            <a:ext cx="5549900" cy="1600200"/>
          </a:xfrm>
          <a:prstGeom prst="rect">
            <a:avLst/>
          </a:prstGeom>
          <a:ln w="38100" cmpd="sng">
            <a:solidFill>
              <a:srgbClr val="0000FF"/>
            </a:solidFill>
          </a:ln>
        </p:spPr>
      </p:pic>
      <p:sp>
        <p:nvSpPr>
          <p:cNvPr id="3" name="文本框 2"/>
          <p:cNvSpPr txBox="1"/>
          <p:nvPr/>
        </p:nvSpPr>
        <p:spPr>
          <a:xfrm>
            <a:off x="395536" y="3068960"/>
            <a:ext cx="8481033" cy="954107"/>
          </a:xfrm>
          <a:prstGeom prst="rect">
            <a:avLst/>
          </a:prstGeom>
          <a:noFill/>
        </p:spPr>
        <p:txBody>
          <a:bodyPr wrap="none" rtlCol="0">
            <a:spAutoFit/>
          </a:bodyPr>
          <a:lstStyle/>
          <a:p>
            <a:r>
              <a:rPr kumimoji="1" lang="en-US" altLang="zh-CN" dirty="0"/>
              <a:t>The</a:t>
            </a:r>
            <a:r>
              <a:rPr kumimoji="1" lang="zh-CN" altLang="en-US" dirty="0"/>
              <a:t> </a:t>
            </a:r>
            <a:r>
              <a:rPr kumimoji="1" lang="en-US" altLang="zh-CN" dirty="0"/>
              <a:t>lhs is positive, while the </a:t>
            </a:r>
            <a:r>
              <a:rPr kumimoji="1" lang="en-US" altLang="zh-CN" dirty="0" err="1"/>
              <a:t>rhs</a:t>
            </a:r>
            <a:r>
              <a:rPr kumimoji="1" lang="en-US" altLang="zh-CN" dirty="0"/>
              <a:t> is negative, </a:t>
            </a:r>
            <a:r>
              <a:rPr kumimoji="1" lang="en-US" altLang="zh-CN" dirty="0">
                <a:solidFill>
                  <a:srgbClr val="FF0000"/>
                </a:solidFill>
              </a:rPr>
              <a:t>therefore the </a:t>
            </a:r>
          </a:p>
          <a:p>
            <a:r>
              <a:rPr kumimoji="1" lang="en-US" altLang="zh-CN" dirty="0">
                <a:solidFill>
                  <a:srgbClr val="FF0000"/>
                </a:solidFill>
              </a:rPr>
              <a:t>second inner horizon is impossible.</a:t>
            </a:r>
            <a:endParaRPr kumimoji="1" lang="zh-CN" altLang="en-US" dirty="0">
              <a:solidFill>
                <a:srgbClr val="FF0000"/>
              </a:solidFill>
            </a:endParaRPr>
          </a:p>
        </p:txBody>
      </p:sp>
    </p:spTree>
    <p:extLst>
      <p:ext uri="{BB962C8B-B14F-4D97-AF65-F5344CB8AC3E}">
        <p14:creationId xmlns:p14="http://schemas.microsoft.com/office/powerpoint/2010/main" val="18191489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32656"/>
            <a:ext cx="1870274" cy="523220"/>
          </a:xfrm>
          <a:prstGeom prst="rect">
            <a:avLst/>
          </a:prstGeom>
          <a:noFill/>
        </p:spPr>
        <p:txBody>
          <a:bodyPr wrap="none" rtlCol="0">
            <a:spAutoFit/>
          </a:bodyPr>
          <a:lstStyle/>
          <a:p>
            <a:r>
              <a:rPr kumimoji="1" lang="en-US" altLang="zh-CN" dirty="0">
                <a:solidFill>
                  <a:srgbClr val="0000FF"/>
                </a:solidFill>
              </a:rPr>
              <a:t> Singularity </a:t>
            </a:r>
            <a:endParaRPr kumimoji="1" lang="zh-CN" altLang="en-US" dirty="0">
              <a:solidFill>
                <a:srgbClr val="0000FF"/>
              </a:solidFill>
            </a:endParaRPr>
          </a:p>
        </p:txBody>
      </p:sp>
      <p:sp>
        <p:nvSpPr>
          <p:cNvPr id="3" name="文本框 2"/>
          <p:cNvSpPr txBox="1"/>
          <p:nvPr/>
        </p:nvSpPr>
        <p:spPr>
          <a:xfrm>
            <a:off x="108154" y="1124744"/>
            <a:ext cx="9108007" cy="954107"/>
          </a:xfrm>
          <a:prstGeom prst="rect">
            <a:avLst/>
          </a:prstGeom>
          <a:noFill/>
        </p:spPr>
        <p:txBody>
          <a:bodyPr wrap="none" rtlCol="0">
            <a:spAutoFit/>
          </a:bodyPr>
          <a:lstStyle/>
          <a:p>
            <a:r>
              <a:rPr kumimoji="1" lang="en-US" altLang="zh-CN" dirty="0"/>
              <a:t>For simplicity,</a:t>
            </a:r>
            <a:r>
              <a:rPr kumimoji="1" lang="zh-CN" altLang="en-US" dirty="0"/>
              <a:t> </a:t>
            </a:r>
            <a:r>
              <a:rPr kumimoji="1" lang="en-US" altLang="zh-CN" dirty="0"/>
              <a:t>consider Z=1 and the kinetic term of the scalar</a:t>
            </a:r>
          </a:p>
          <a:p>
            <a:r>
              <a:rPr kumimoji="1" lang="en-US" altLang="zh-CN" dirty="0"/>
              <a:t>field  dominates. In that case, the potential can be neglected.   </a:t>
            </a:r>
            <a:endParaRPr kumimoji="1" lang="zh-CN" altLang="en-US" dirty="0"/>
          </a:p>
        </p:txBody>
      </p:sp>
      <p:pic>
        <p:nvPicPr>
          <p:cNvPr id="4" name="图片 3"/>
          <p:cNvPicPr>
            <a:picLocks noChangeAspect="1"/>
          </p:cNvPicPr>
          <p:nvPr/>
        </p:nvPicPr>
        <p:blipFill>
          <a:blip r:embed="rId2"/>
          <a:stretch>
            <a:fillRect/>
          </a:stretch>
        </p:blipFill>
        <p:spPr>
          <a:xfrm>
            <a:off x="1619672" y="2276872"/>
            <a:ext cx="5308600" cy="990600"/>
          </a:xfrm>
          <a:prstGeom prst="rect">
            <a:avLst/>
          </a:prstGeom>
        </p:spPr>
      </p:pic>
      <p:pic>
        <p:nvPicPr>
          <p:cNvPr id="5" name="图片 4"/>
          <p:cNvPicPr>
            <a:picLocks noChangeAspect="1"/>
          </p:cNvPicPr>
          <p:nvPr/>
        </p:nvPicPr>
        <p:blipFill>
          <a:blip r:embed="rId3"/>
          <a:stretch>
            <a:fillRect/>
          </a:stretch>
        </p:blipFill>
        <p:spPr>
          <a:xfrm>
            <a:off x="1905000" y="4276576"/>
            <a:ext cx="5334000" cy="736600"/>
          </a:xfrm>
          <a:prstGeom prst="rect">
            <a:avLst/>
          </a:prstGeom>
        </p:spPr>
      </p:pic>
      <p:sp>
        <p:nvSpPr>
          <p:cNvPr id="6" name="文本框 5"/>
          <p:cNvSpPr txBox="1"/>
          <p:nvPr/>
        </p:nvSpPr>
        <p:spPr>
          <a:xfrm>
            <a:off x="395536" y="3645024"/>
            <a:ext cx="1909372" cy="523220"/>
          </a:xfrm>
          <a:prstGeom prst="rect">
            <a:avLst/>
          </a:prstGeom>
          <a:noFill/>
        </p:spPr>
        <p:txBody>
          <a:bodyPr wrap="none" rtlCol="0">
            <a:spAutoFit/>
          </a:bodyPr>
          <a:lstStyle/>
          <a:p>
            <a:r>
              <a:rPr kumimoji="1" lang="en-US" altLang="zh-CN" dirty="0"/>
              <a:t>In that case,</a:t>
            </a:r>
            <a:endParaRPr kumimoji="1" lang="zh-CN" altLang="en-US" dirty="0"/>
          </a:p>
        </p:txBody>
      </p:sp>
      <p:sp>
        <p:nvSpPr>
          <p:cNvPr id="7" name="文本框 6"/>
          <p:cNvSpPr txBox="1"/>
          <p:nvPr/>
        </p:nvSpPr>
        <p:spPr>
          <a:xfrm>
            <a:off x="539552" y="5229200"/>
            <a:ext cx="8254333" cy="954107"/>
          </a:xfrm>
          <a:prstGeom prst="rect">
            <a:avLst/>
          </a:prstGeom>
          <a:noFill/>
        </p:spPr>
        <p:txBody>
          <a:bodyPr wrap="none" rtlCol="0">
            <a:spAutoFit/>
          </a:bodyPr>
          <a:lstStyle/>
          <a:p>
            <a:r>
              <a:rPr kumimoji="1" lang="en-US" altLang="zh-CN" dirty="0"/>
              <a:t>The charge approaches to a constant at the singularity</a:t>
            </a:r>
            <a:r>
              <a:rPr kumimoji="1" lang="zh-CN" altLang="en-US" dirty="0"/>
              <a:t>，</a:t>
            </a:r>
            <a:endParaRPr kumimoji="1" lang="en-US" altLang="zh-CN" dirty="0"/>
          </a:p>
          <a:p>
            <a:r>
              <a:rPr kumimoji="1" lang="en-US" altLang="zh-CN" dirty="0">
                <a:solidFill>
                  <a:srgbClr val="FF0000"/>
                </a:solidFill>
              </a:rPr>
              <a:t>Namely, the </a:t>
            </a:r>
            <a:r>
              <a:rPr kumimoji="1" lang="en-US" altLang="zh-CN" dirty="0" err="1">
                <a:solidFill>
                  <a:srgbClr val="FF0000"/>
                </a:solidFill>
              </a:rPr>
              <a:t>spacelike</a:t>
            </a:r>
            <a:r>
              <a:rPr kumimoji="1" lang="en-US" altLang="zh-CN" dirty="0">
                <a:solidFill>
                  <a:srgbClr val="FF0000"/>
                </a:solidFill>
              </a:rPr>
              <a:t> singularity must be charged.</a:t>
            </a:r>
            <a:endParaRPr kumimoji="1" lang="zh-CN" altLang="en-US" dirty="0">
              <a:solidFill>
                <a:srgbClr val="FF0000"/>
              </a:solidFill>
            </a:endParaRPr>
          </a:p>
        </p:txBody>
      </p:sp>
    </p:spTree>
    <p:extLst>
      <p:ext uri="{BB962C8B-B14F-4D97-AF65-F5344CB8AC3E}">
        <p14:creationId xmlns:p14="http://schemas.microsoft.com/office/powerpoint/2010/main" val="1315428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512" y="1196752"/>
            <a:ext cx="3843771" cy="523220"/>
          </a:xfrm>
          <a:prstGeom prst="rect">
            <a:avLst/>
          </a:prstGeom>
          <a:noFill/>
        </p:spPr>
        <p:txBody>
          <a:bodyPr wrap="none" rtlCol="0">
            <a:spAutoFit/>
          </a:bodyPr>
          <a:lstStyle/>
          <a:p>
            <a:r>
              <a:rPr kumimoji="1" lang="en-US" altLang="zh-CN" dirty="0"/>
              <a:t>Introduce the proper time </a:t>
            </a:r>
            <a:endParaRPr kumimoji="1" lang="zh-CN" altLang="en-US" dirty="0"/>
          </a:p>
        </p:txBody>
      </p:sp>
      <p:pic>
        <p:nvPicPr>
          <p:cNvPr id="4" name="图片 3"/>
          <p:cNvPicPr>
            <a:picLocks noChangeAspect="1"/>
          </p:cNvPicPr>
          <p:nvPr/>
        </p:nvPicPr>
        <p:blipFill>
          <a:blip r:embed="rId2"/>
          <a:stretch>
            <a:fillRect/>
          </a:stretch>
        </p:blipFill>
        <p:spPr>
          <a:xfrm>
            <a:off x="4211960" y="1340768"/>
            <a:ext cx="1981200" cy="292100"/>
          </a:xfrm>
          <a:prstGeom prst="rect">
            <a:avLst/>
          </a:prstGeom>
        </p:spPr>
      </p:pic>
      <p:pic>
        <p:nvPicPr>
          <p:cNvPr id="5" name="图片 4"/>
          <p:cNvPicPr>
            <a:picLocks noChangeAspect="1"/>
          </p:cNvPicPr>
          <p:nvPr/>
        </p:nvPicPr>
        <p:blipFill>
          <a:blip r:embed="rId3"/>
          <a:stretch>
            <a:fillRect/>
          </a:stretch>
        </p:blipFill>
        <p:spPr>
          <a:xfrm>
            <a:off x="1282700" y="1844824"/>
            <a:ext cx="6578600" cy="2425700"/>
          </a:xfrm>
          <a:prstGeom prst="rect">
            <a:avLst/>
          </a:prstGeom>
          <a:ln>
            <a:solidFill>
              <a:srgbClr val="0000FF"/>
            </a:solidFill>
          </a:ln>
        </p:spPr>
      </p:pic>
      <p:pic>
        <p:nvPicPr>
          <p:cNvPr id="6" name="图片 5"/>
          <p:cNvPicPr>
            <a:picLocks noChangeAspect="1"/>
          </p:cNvPicPr>
          <p:nvPr/>
        </p:nvPicPr>
        <p:blipFill>
          <a:blip r:embed="rId4"/>
          <a:stretch>
            <a:fillRect/>
          </a:stretch>
        </p:blipFill>
        <p:spPr>
          <a:xfrm>
            <a:off x="1331640" y="4941168"/>
            <a:ext cx="4292600" cy="635000"/>
          </a:xfrm>
          <a:prstGeom prst="rect">
            <a:avLst/>
          </a:prstGeom>
        </p:spPr>
      </p:pic>
      <p:sp>
        <p:nvSpPr>
          <p:cNvPr id="7" name="文本框 6"/>
          <p:cNvSpPr txBox="1"/>
          <p:nvPr/>
        </p:nvSpPr>
        <p:spPr>
          <a:xfrm>
            <a:off x="467544" y="4509120"/>
            <a:ext cx="1421783" cy="523220"/>
          </a:xfrm>
          <a:prstGeom prst="rect">
            <a:avLst/>
          </a:prstGeom>
          <a:noFill/>
        </p:spPr>
        <p:txBody>
          <a:bodyPr wrap="none" rtlCol="0">
            <a:spAutoFit/>
          </a:bodyPr>
          <a:lstStyle/>
          <a:p>
            <a:r>
              <a:rPr kumimoji="1" lang="en-US" altLang="zh-CN" dirty="0"/>
              <a:t>We have </a:t>
            </a:r>
            <a:endParaRPr kumimoji="1" lang="zh-CN" altLang="en-US" dirty="0"/>
          </a:p>
        </p:txBody>
      </p:sp>
      <p:sp>
        <p:nvSpPr>
          <p:cNvPr id="8" name="文本框 7"/>
          <p:cNvSpPr txBox="1"/>
          <p:nvPr/>
        </p:nvSpPr>
        <p:spPr>
          <a:xfrm>
            <a:off x="1331640" y="5805264"/>
            <a:ext cx="6564868" cy="523220"/>
          </a:xfrm>
          <a:prstGeom prst="rect">
            <a:avLst/>
          </a:prstGeom>
          <a:noFill/>
        </p:spPr>
        <p:txBody>
          <a:bodyPr wrap="none" rtlCol="0">
            <a:spAutoFit/>
          </a:bodyPr>
          <a:lstStyle/>
          <a:p>
            <a:r>
              <a:rPr kumimoji="1" lang="en-US" altLang="zh-CN" dirty="0">
                <a:solidFill>
                  <a:srgbClr val="FF0000"/>
                </a:solidFill>
              </a:rPr>
              <a:t>The metric has a (generalized) </a:t>
            </a:r>
            <a:r>
              <a:rPr kumimoji="1" lang="en-US" altLang="zh-CN" dirty="0" err="1">
                <a:solidFill>
                  <a:srgbClr val="FF0000"/>
                </a:solidFill>
              </a:rPr>
              <a:t>Kasner</a:t>
            </a:r>
            <a:r>
              <a:rPr kumimoji="1" lang="en-US" altLang="zh-CN" dirty="0">
                <a:solidFill>
                  <a:srgbClr val="FF0000"/>
                </a:solidFill>
              </a:rPr>
              <a:t> form!</a:t>
            </a:r>
            <a:endParaRPr kumimoji="1" lang="zh-CN" altLang="en-US" dirty="0">
              <a:solidFill>
                <a:srgbClr val="FF0000"/>
              </a:solidFill>
            </a:endParaRPr>
          </a:p>
        </p:txBody>
      </p:sp>
    </p:spTree>
    <p:extLst>
      <p:ext uri="{BB962C8B-B14F-4D97-AF65-F5344CB8AC3E}">
        <p14:creationId xmlns:p14="http://schemas.microsoft.com/office/powerpoint/2010/main" val="30719044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00" y="1124744"/>
            <a:ext cx="8012555" cy="523220"/>
          </a:xfrm>
          <a:prstGeom prst="rect">
            <a:avLst/>
          </a:prstGeom>
          <a:noFill/>
        </p:spPr>
        <p:txBody>
          <a:bodyPr wrap="none" rtlCol="0">
            <a:spAutoFit/>
          </a:bodyPr>
          <a:lstStyle/>
          <a:p>
            <a:r>
              <a:rPr kumimoji="1" lang="en-US" altLang="zh-CN" dirty="0"/>
              <a:t>In the above, the following constraint must be obeyed: </a:t>
            </a:r>
            <a:endParaRPr kumimoji="1" lang="zh-CN" altLang="en-US" dirty="0"/>
          </a:p>
        </p:txBody>
      </p:sp>
      <p:pic>
        <p:nvPicPr>
          <p:cNvPr id="3" name="图片 2"/>
          <p:cNvPicPr>
            <a:picLocks noChangeAspect="1"/>
          </p:cNvPicPr>
          <p:nvPr/>
        </p:nvPicPr>
        <p:blipFill>
          <a:blip r:embed="rId2"/>
          <a:stretch>
            <a:fillRect/>
          </a:stretch>
        </p:blipFill>
        <p:spPr>
          <a:xfrm>
            <a:off x="2555776" y="1844824"/>
            <a:ext cx="2730500" cy="838200"/>
          </a:xfrm>
          <a:prstGeom prst="rect">
            <a:avLst/>
          </a:prstGeom>
        </p:spPr>
      </p:pic>
      <p:sp>
        <p:nvSpPr>
          <p:cNvPr id="4" name="文本框 3"/>
          <p:cNvSpPr txBox="1"/>
          <p:nvPr/>
        </p:nvSpPr>
        <p:spPr>
          <a:xfrm>
            <a:off x="10814" y="2780928"/>
            <a:ext cx="9205314" cy="954107"/>
          </a:xfrm>
          <a:prstGeom prst="rect">
            <a:avLst/>
          </a:prstGeom>
          <a:noFill/>
        </p:spPr>
        <p:txBody>
          <a:bodyPr wrap="none" rtlCol="0">
            <a:spAutoFit/>
          </a:bodyPr>
          <a:lstStyle/>
          <a:p>
            <a:r>
              <a:rPr kumimoji="1" lang="en-US" altLang="zh-CN" dirty="0"/>
              <a:t>which allows the potential V to be arbitrary algebraic function,</a:t>
            </a:r>
          </a:p>
          <a:p>
            <a:r>
              <a:rPr kumimoji="1" lang="en-US" altLang="zh-CN" dirty="0"/>
              <a:t>including  polynomial function,  for example, V= m^2 \phi^2.</a:t>
            </a:r>
            <a:endParaRPr kumimoji="1" lang="zh-CN" altLang="en-US" dirty="0"/>
          </a:p>
        </p:txBody>
      </p:sp>
      <p:sp>
        <p:nvSpPr>
          <p:cNvPr id="5" name="文本框 4"/>
          <p:cNvSpPr txBox="1"/>
          <p:nvPr/>
        </p:nvSpPr>
        <p:spPr>
          <a:xfrm>
            <a:off x="179512" y="4005064"/>
            <a:ext cx="4223006" cy="523220"/>
          </a:xfrm>
          <a:prstGeom prst="rect">
            <a:avLst/>
          </a:prstGeom>
          <a:noFill/>
        </p:spPr>
        <p:txBody>
          <a:bodyPr wrap="none" rtlCol="0">
            <a:spAutoFit/>
          </a:bodyPr>
          <a:lstStyle/>
          <a:p>
            <a:r>
              <a:rPr kumimoji="1" lang="en-US" altLang="zh-CN" dirty="0">
                <a:solidFill>
                  <a:srgbClr val="0000FF"/>
                </a:solidFill>
              </a:rPr>
              <a:t>Some examples</a:t>
            </a:r>
            <a:r>
              <a:rPr kumimoji="1" lang="en-US" altLang="zh-CN" dirty="0"/>
              <a:t>:   we define</a:t>
            </a:r>
            <a:endParaRPr kumimoji="1" lang="zh-CN" altLang="en-US" dirty="0"/>
          </a:p>
        </p:txBody>
      </p:sp>
      <p:pic>
        <p:nvPicPr>
          <p:cNvPr id="6" name="图片 5"/>
          <p:cNvPicPr>
            <a:picLocks noChangeAspect="1"/>
          </p:cNvPicPr>
          <p:nvPr/>
        </p:nvPicPr>
        <p:blipFill>
          <a:blip r:embed="rId3"/>
          <a:stretch>
            <a:fillRect/>
          </a:stretch>
        </p:blipFill>
        <p:spPr>
          <a:xfrm>
            <a:off x="179512" y="4869160"/>
            <a:ext cx="5892800" cy="660400"/>
          </a:xfrm>
          <a:prstGeom prst="rect">
            <a:avLst/>
          </a:prstGeom>
        </p:spPr>
      </p:pic>
      <p:pic>
        <p:nvPicPr>
          <p:cNvPr id="7" name="图片 6"/>
          <p:cNvPicPr>
            <a:picLocks noChangeAspect="1"/>
          </p:cNvPicPr>
          <p:nvPr/>
        </p:nvPicPr>
        <p:blipFill>
          <a:blip r:embed="rId4"/>
          <a:stretch>
            <a:fillRect/>
          </a:stretch>
        </p:blipFill>
        <p:spPr>
          <a:xfrm>
            <a:off x="6228184" y="5013176"/>
            <a:ext cx="2578100" cy="393700"/>
          </a:xfrm>
          <a:prstGeom prst="rect">
            <a:avLst/>
          </a:prstGeom>
        </p:spPr>
      </p:pic>
      <p:sp>
        <p:nvSpPr>
          <p:cNvPr id="8" name="文本框 7"/>
          <p:cNvSpPr txBox="1"/>
          <p:nvPr/>
        </p:nvSpPr>
        <p:spPr>
          <a:xfrm>
            <a:off x="179512" y="5733256"/>
            <a:ext cx="8430513" cy="523220"/>
          </a:xfrm>
          <a:prstGeom prst="rect">
            <a:avLst/>
          </a:prstGeom>
          <a:solidFill>
            <a:schemeClr val="bg1"/>
          </a:solidFill>
        </p:spPr>
        <p:txBody>
          <a:bodyPr wrap="none" rtlCol="0">
            <a:spAutoFit/>
          </a:bodyPr>
          <a:lstStyle/>
          <a:p>
            <a:r>
              <a:rPr kumimoji="1" lang="en-US" altLang="zh-CN" dirty="0"/>
              <a:t>Note that for </a:t>
            </a:r>
            <a:r>
              <a:rPr kumimoji="1" lang="en-US" altLang="zh-CN" dirty="0" err="1"/>
              <a:t>Kasner</a:t>
            </a:r>
            <a:r>
              <a:rPr kumimoji="1" lang="en-US" altLang="zh-CN" dirty="0"/>
              <a:t> geometry, they are constants when </a:t>
            </a:r>
            <a:endParaRPr kumimoji="1" lang="zh-CN" altLang="en-US" dirty="0"/>
          </a:p>
        </p:txBody>
      </p:sp>
      <p:pic>
        <p:nvPicPr>
          <p:cNvPr id="9" name="图片 8"/>
          <p:cNvPicPr>
            <a:picLocks noChangeAspect="1"/>
          </p:cNvPicPr>
          <p:nvPr/>
        </p:nvPicPr>
        <p:blipFill>
          <a:blip r:embed="rId5"/>
          <a:stretch>
            <a:fillRect/>
          </a:stretch>
        </p:blipFill>
        <p:spPr>
          <a:xfrm>
            <a:off x="8316416" y="5877272"/>
            <a:ext cx="584200" cy="292100"/>
          </a:xfrm>
          <a:prstGeom prst="rect">
            <a:avLst/>
          </a:prstGeom>
        </p:spPr>
      </p:pic>
    </p:spTree>
    <p:extLst>
      <p:ext uri="{BB962C8B-B14F-4D97-AF65-F5344CB8AC3E}">
        <p14:creationId xmlns:p14="http://schemas.microsoft.com/office/powerpoint/2010/main" val="42946290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168400" y="1124744"/>
            <a:ext cx="6794500" cy="5184576"/>
          </a:xfrm>
          <a:prstGeom prst="rect">
            <a:avLst/>
          </a:prstGeom>
        </p:spPr>
      </p:pic>
    </p:spTree>
    <p:extLst>
      <p:ext uri="{BB962C8B-B14F-4D97-AF65-F5344CB8AC3E}">
        <p14:creationId xmlns:p14="http://schemas.microsoft.com/office/powerpoint/2010/main" val="2382665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27" y="332656"/>
            <a:ext cx="6211957" cy="523220"/>
          </a:xfrm>
          <a:prstGeom prst="rect">
            <a:avLst/>
          </a:prstGeom>
          <a:noFill/>
        </p:spPr>
        <p:txBody>
          <a:bodyPr wrap="none" rtlCol="0">
            <a:spAutoFit/>
          </a:bodyPr>
          <a:lstStyle/>
          <a:p>
            <a:r>
              <a:rPr kumimoji="1" lang="en-US" altLang="en-US" dirty="0">
                <a:solidFill>
                  <a:srgbClr val="0000FF"/>
                </a:solidFill>
              </a:rPr>
              <a:t>Hyperbolic black hole with </a:t>
            </a:r>
            <a:r>
              <a:rPr kumimoji="1" lang="en-US" altLang="zh-CN" dirty="0">
                <a:solidFill>
                  <a:srgbClr val="0000FF"/>
                </a:solidFill>
              </a:rPr>
              <a:t>inner horizon</a:t>
            </a:r>
            <a:r>
              <a:rPr kumimoji="1" lang="en-US" altLang="en-US" dirty="0">
                <a:solidFill>
                  <a:srgbClr val="0000FF"/>
                </a:solidFill>
              </a:rPr>
              <a:t> </a:t>
            </a:r>
            <a:endParaRPr kumimoji="1" lang="zh-CN" altLang="en-US" dirty="0">
              <a:solidFill>
                <a:srgbClr val="0000FF"/>
              </a:solidFill>
            </a:endParaRPr>
          </a:p>
        </p:txBody>
      </p:sp>
      <p:sp>
        <p:nvSpPr>
          <p:cNvPr id="3" name="文本框 2"/>
          <p:cNvSpPr txBox="1"/>
          <p:nvPr/>
        </p:nvSpPr>
        <p:spPr>
          <a:xfrm>
            <a:off x="395536" y="980728"/>
            <a:ext cx="5600035" cy="523220"/>
          </a:xfrm>
          <a:prstGeom prst="rect">
            <a:avLst/>
          </a:prstGeom>
          <a:noFill/>
        </p:spPr>
        <p:txBody>
          <a:bodyPr wrap="none" rtlCol="0">
            <a:spAutoFit/>
          </a:bodyPr>
          <a:lstStyle/>
          <a:p>
            <a:r>
              <a:rPr kumimoji="1" lang="en-US" altLang="zh-CN" dirty="0"/>
              <a:t>Consider a model in four dimensions:</a:t>
            </a:r>
            <a:endParaRPr kumimoji="1" lang="zh-CN" altLang="en-US" dirty="0"/>
          </a:p>
        </p:txBody>
      </p:sp>
      <p:pic>
        <p:nvPicPr>
          <p:cNvPr id="4" name="图片 3"/>
          <p:cNvPicPr>
            <a:picLocks noChangeAspect="1"/>
          </p:cNvPicPr>
          <p:nvPr/>
        </p:nvPicPr>
        <p:blipFill>
          <a:blip r:embed="rId2"/>
          <a:stretch>
            <a:fillRect/>
          </a:stretch>
        </p:blipFill>
        <p:spPr>
          <a:xfrm>
            <a:off x="2123728" y="1556792"/>
            <a:ext cx="3924300" cy="685800"/>
          </a:xfrm>
          <a:prstGeom prst="rect">
            <a:avLst/>
          </a:prstGeom>
        </p:spPr>
      </p:pic>
      <p:pic>
        <p:nvPicPr>
          <p:cNvPr id="5" name="图片 4"/>
          <p:cNvPicPr>
            <a:picLocks noChangeAspect="1"/>
          </p:cNvPicPr>
          <p:nvPr/>
        </p:nvPicPr>
        <p:blipFill>
          <a:blip r:embed="rId3"/>
          <a:stretch>
            <a:fillRect/>
          </a:stretch>
        </p:blipFill>
        <p:spPr>
          <a:xfrm>
            <a:off x="899592" y="2780928"/>
            <a:ext cx="6896100" cy="3289300"/>
          </a:xfrm>
          <a:prstGeom prst="rect">
            <a:avLst/>
          </a:prstGeom>
          <a:ln w="28575" cmpd="sng">
            <a:solidFill>
              <a:srgbClr val="0000FF"/>
            </a:solidFill>
          </a:ln>
        </p:spPr>
      </p:pic>
      <p:sp>
        <p:nvSpPr>
          <p:cNvPr id="6" name="文本框 5"/>
          <p:cNvSpPr txBox="1"/>
          <p:nvPr/>
        </p:nvSpPr>
        <p:spPr>
          <a:xfrm>
            <a:off x="395536" y="2132856"/>
            <a:ext cx="3804672" cy="523220"/>
          </a:xfrm>
          <a:prstGeom prst="rect">
            <a:avLst/>
          </a:prstGeom>
          <a:noFill/>
        </p:spPr>
        <p:txBody>
          <a:bodyPr wrap="none" rtlCol="0">
            <a:spAutoFit/>
          </a:bodyPr>
          <a:lstStyle/>
          <a:p>
            <a:r>
              <a:rPr kumimoji="1" lang="en-US" altLang="zh-CN" dirty="0"/>
              <a:t>The equations of motion:</a:t>
            </a:r>
            <a:endParaRPr kumimoji="1" lang="zh-CN" altLang="en-US" dirty="0"/>
          </a:p>
        </p:txBody>
      </p:sp>
      <p:pic>
        <p:nvPicPr>
          <p:cNvPr id="7" name="图片 6"/>
          <p:cNvPicPr>
            <a:picLocks noChangeAspect="1"/>
          </p:cNvPicPr>
          <p:nvPr/>
        </p:nvPicPr>
        <p:blipFill>
          <a:blip r:embed="rId4"/>
          <a:stretch>
            <a:fillRect/>
          </a:stretch>
        </p:blipFill>
        <p:spPr>
          <a:xfrm>
            <a:off x="3223914" y="6093296"/>
            <a:ext cx="5930900" cy="749300"/>
          </a:xfrm>
          <a:prstGeom prst="rect">
            <a:avLst/>
          </a:prstGeom>
        </p:spPr>
      </p:pic>
    </p:spTree>
    <p:extLst>
      <p:ext uri="{BB962C8B-B14F-4D97-AF65-F5344CB8AC3E}">
        <p14:creationId xmlns:p14="http://schemas.microsoft.com/office/powerpoint/2010/main" val="28994311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504" y="332656"/>
            <a:ext cx="6151970" cy="523220"/>
          </a:xfrm>
          <a:prstGeom prst="rect">
            <a:avLst/>
          </a:prstGeom>
          <a:noFill/>
        </p:spPr>
        <p:txBody>
          <a:bodyPr wrap="none" rtlCol="0">
            <a:spAutoFit/>
          </a:bodyPr>
          <a:lstStyle/>
          <a:p>
            <a:r>
              <a:rPr kumimoji="1" lang="en-US" altLang="zh-CN" dirty="0"/>
              <a:t>Take the parameter and initial conditions:</a:t>
            </a:r>
            <a:endParaRPr kumimoji="1" lang="zh-CN" altLang="en-US" dirty="0"/>
          </a:p>
        </p:txBody>
      </p:sp>
      <p:pic>
        <p:nvPicPr>
          <p:cNvPr id="3" name="图片 2"/>
          <p:cNvPicPr>
            <a:picLocks noChangeAspect="1"/>
          </p:cNvPicPr>
          <p:nvPr/>
        </p:nvPicPr>
        <p:blipFill>
          <a:blip r:embed="rId2"/>
          <a:stretch>
            <a:fillRect/>
          </a:stretch>
        </p:blipFill>
        <p:spPr>
          <a:xfrm>
            <a:off x="107504" y="1052736"/>
            <a:ext cx="7429500" cy="444500"/>
          </a:xfrm>
          <a:prstGeom prst="rect">
            <a:avLst/>
          </a:prstGeom>
        </p:spPr>
      </p:pic>
      <p:pic>
        <p:nvPicPr>
          <p:cNvPr id="4" name="图片 3"/>
          <p:cNvPicPr>
            <a:picLocks noChangeAspect="1"/>
          </p:cNvPicPr>
          <p:nvPr/>
        </p:nvPicPr>
        <p:blipFill>
          <a:blip r:embed="rId3"/>
          <a:stretch>
            <a:fillRect/>
          </a:stretch>
        </p:blipFill>
        <p:spPr>
          <a:xfrm>
            <a:off x="33388" y="1772816"/>
            <a:ext cx="9144000" cy="419181"/>
          </a:xfrm>
          <a:prstGeom prst="rect">
            <a:avLst/>
          </a:prstGeom>
        </p:spPr>
      </p:pic>
      <p:pic>
        <p:nvPicPr>
          <p:cNvPr id="5" name="图片 4"/>
          <p:cNvPicPr>
            <a:picLocks noChangeAspect="1"/>
          </p:cNvPicPr>
          <p:nvPr/>
        </p:nvPicPr>
        <p:blipFill>
          <a:blip r:embed="rId4"/>
          <a:stretch>
            <a:fillRect/>
          </a:stretch>
        </p:blipFill>
        <p:spPr>
          <a:xfrm>
            <a:off x="0" y="2344000"/>
            <a:ext cx="9144000" cy="4541384"/>
          </a:xfrm>
          <a:prstGeom prst="rect">
            <a:avLst/>
          </a:prstGeom>
          <a:ln w="38100" cmpd="sng">
            <a:solidFill>
              <a:srgbClr val="FF3300"/>
            </a:solidFill>
          </a:ln>
        </p:spPr>
      </p:pic>
    </p:spTree>
    <p:extLst>
      <p:ext uri="{BB962C8B-B14F-4D97-AF65-F5344CB8AC3E}">
        <p14:creationId xmlns:p14="http://schemas.microsoft.com/office/powerpoint/2010/main" val="21706713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74" y="35437"/>
            <a:ext cx="3067241" cy="523220"/>
          </a:xfrm>
          <a:prstGeom prst="rect">
            <a:avLst/>
          </a:prstGeom>
          <a:noFill/>
        </p:spPr>
        <p:txBody>
          <a:bodyPr wrap="none" rtlCol="0">
            <a:spAutoFit/>
          </a:bodyPr>
          <a:lstStyle/>
          <a:p>
            <a:r>
              <a:rPr kumimoji="1" lang="en-US" altLang="zh-CN" dirty="0">
                <a:solidFill>
                  <a:srgbClr val="0000FF"/>
                </a:solidFill>
              </a:rPr>
              <a:t>Further discussions:</a:t>
            </a:r>
            <a:endParaRPr kumimoji="1" lang="zh-CN" altLang="en-US" dirty="0">
              <a:solidFill>
                <a:srgbClr val="0000FF"/>
              </a:solidFill>
            </a:endParaRPr>
          </a:p>
        </p:txBody>
      </p:sp>
      <p:sp>
        <p:nvSpPr>
          <p:cNvPr id="3" name="文本框 2"/>
          <p:cNvSpPr txBox="1"/>
          <p:nvPr/>
        </p:nvSpPr>
        <p:spPr>
          <a:xfrm>
            <a:off x="35199" y="620688"/>
            <a:ext cx="9108801" cy="6063198"/>
          </a:xfrm>
          <a:prstGeom prst="rect">
            <a:avLst/>
          </a:prstGeom>
          <a:solidFill>
            <a:srgbClr val="FFFFFF"/>
          </a:solidFill>
        </p:spPr>
        <p:txBody>
          <a:bodyPr wrap="square" rtlCol="0">
            <a:spAutoFit/>
          </a:bodyPr>
          <a:lstStyle/>
          <a:p>
            <a:pPr marL="457200" indent="-457200">
              <a:buFont typeface="Wingdings" charset="2"/>
              <a:buChar char="Ø"/>
            </a:pPr>
            <a:r>
              <a:rPr kumimoji="1" lang="en-US" altLang="zh-CN" sz="2000" dirty="0"/>
              <a:t>No scalar-</a:t>
            </a:r>
            <a:r>
              <a:rPr kumimoji="1" lang="zh-CN" altLang="en-US" sz="2000" dirty="0"/>
              <a:t>h</a:t>
            </a:r>
            <a:r>
              <a:rPr kumimoji="1" lang="en-US" altLang="zh-CN" sz="2000" dirty="0"/>
              <a:t>aired Cauchy horizon theorem in Einstein- Maxwell-</a:t>
            </a:r>
            <a:r>
              <a:rPr kumimoji="1" lang="en-US" altLang="zh-CN" sz="2000" dirty="0" err="1"/>
              <a:t>Horndeski</a:t>
            </a:r>
            <a:r>
              <a:rPr kumimoji="1" lang="en-US" altLang="zh-CN" sz="2000" dirty="0"/>
              <a:t> theories</a:t>
            </a:r>
          </a:p>
          <a:p>
            <a:r>
              <a:rPr kumimoji="1" lang="en-US" altLang="zh-CN" sz="2000" dirty="0"/>
              <a:t>        by D. </a:t>
            </a:r>
            <a:r>
              <a:rPr kumimoji="1" lang="en-US" altLang="zh-CN" sz="2000" dirty="0" err="1"/>
              <a:t>Devecioglu</a:t>
            </a:r>
            <a:r>
              <a:rPr kumimoji="1" lang="en-US" altLang="zh-CN" sz="2000" dirty="0"/>
              <a:t> and Mu-In Park ( </a:t>
            </a:r>
            <a:r>
              <a:rPr kumimoji="1" lang="en-US" altLang="zh-CN" sz="2000" dirty="0" err="1"/>
              <a:t>arXiv</a:t>
            </a:r>
            <a:r>
              <a:rPr kumimoji="1" lang="en-US" altLang="zh-CN" sz="2000" dirty="0"/>
              <a:t>: 2101.10116)</a:t>
            </a:r>
          </a:p>
          <a:p>
            <a:pPr marL="457200" indent="-457200">
              <a:buFont typeface="Wingdings" charset="2"/>
              <a:buChar char="Ø"/>
            </a:pPr>
            <a:r>
              <a:rPr kumimoji="1" lang="en-US" altLang="zh-CN" sz="2000" dirty="0"/>
              <a:t>No Cauchy horizon theorem for nonlinear electrodynamics black holes with charged scalar hairs by Y. S. An et al, </a:t>
            </a:r>
            <a:r>
              <a:rPr kumimoji="1" lang="en-US" altLang="zh-CN" sz="2000" dirty="0" err="1"/>
              <a:t>arXiv</a:t>
            </a:r>
            <a:r>
              <a:rPr kumimoji="1" lang="en-US" altLang="zh-CN" sz="2000" dirty="0"/>
              <a:t>: 2106.01069【</a:t>
            </a:r>
            <a:r>
              <a:rPr kumimoji="1" lang="en-US" altLang="zh-CN" sz="2000" dirty="0">
                <a:solidFill>
                  <a:srgbClr val="FF3300"/>
                </a:solidFill>
              </a:rPr>
              <a:t> for the hyperbolic horizon case, the Cauchy horizon is ruled out by NED.    </a:t>
            </a:r>
          </a:p>
          <a:p>
            <a:pPr marL="342900" indent="-342900">
              <a:buFont typeface="Wingdings" charset="2"/>
              <a:buChar char="Ø"/>
            </a:pPr>
            <a:r>
              <a:rPr kumimoji="1" lang="en-US" altLang="zh-CN" sz="2000" dirty="0"/>
              <a:t>Black hole singularity across phase transitions by Y. Liu et al, 2108.04554</a:t>
            </a:r>
          </a:p>
          <a:p>
            <a:pPr marL="342900" indent="-342900">
              <a:buFont typeface="Wingdings" charset="2"/>
              <a:buChar char="Ø"/>
            </a:pPr>
            <a:r>
              <a:rPr kumimoji="1" lang="en-US" altLang="zh-CN" sz="2000" dirty="0"/>
              <a:t>Inside an asymptotically flat hairy black hole  by O. Dias et al, 2110.06225</a:t>
            </a:r>
          </a:p>
          <a:p>
            <a:pPr marL="342900" indent="-342900">
              <a:buFont typeface="Wingdings" charset="2"/>
              <a:buChar char="Ø"/>
            </a:pPr>
            <a:r>
              <a:rPr kumimoji="1" lang="en-US" altLang="zh-CN" sz="2000" dirty="0" err="1"/>
              <a:t>Kasner</a:t>
            </a:r>
            <a:r>
              <a:rPr kumimoji="1" lang="en-US" altLang="zh-CN" sz="2000" dirty="0"/>
              <a:t> geometries inside holographic superconductors by L. Sword and D. Vegh,2112.14177</a:t>
            </a:r>
          </a:p>
          <a:p>
            <a:pPr marL="342900" indent="-342900">
              <a:buFont typeface="Wingdings" charset="2"/>
              <a:buChar char="Ø"/>
            </a:pPr>
            <a:r>
              <a:rPr kumimoji="1" lang="en-US" altLang="zh-CN" sz="2000" dirty="0"/>
              <a:t>The final </a:t>
            </a:r>
            <a:r>
              <a:rPr kumimoji="1" lang="en-US" altLang="zh-CN" sz="2000" dirty="0" err="1"/>
              <a:t>kasner</a:t>
            </a:r>
            <a:r>
              <a:rPr kumimoji="1" lang="en-US" altLang="zh-CN" sz="2000" dirty="0"/>
              <a:t> regime inside black holes with scalar or vector hairs by M. </a:t>
            </a:r>
            <a:r>
              <a:rPr kumimoji="1" lang="en-US" altLang="zh-CN" sz="2000" dirty="0" err="1"/>
              <a:t>Henneaux</a:t>
            </a:r>
            <a:r>
              <a:rPr kumimoji="1" lang="en-US" altLang="zh-CN" sz="2000" dirty="0"/>
              <a:t>, 2202.04155</a:t>
            </a:r>
          </a:p>
          <a:p>
            <a:pPr marL="342900" indent="-342900">
              <a:buFont typeface="Wingdings" charset="2"/>
              <a:buChar char="Ø"/>
            </a:pPr>
            <a:r>
              <a:rPr kumimoji="1" lang="en-US" altLang="zh-CN" sz="2000" dirty="0"/>
              <a:t>Interior of helical black holes by Y. Liu and H. </a:t>
            </a:r>
            <a:r>
              <a:rPr kumimoji="1" lang="en-US" altLang="zh-CN" sz="2000" dirty="0" err="1"/>
              <a:t>Lyu</a:t>
            </a:r>
            <a:r>
              <a:rPr kumimoji="1" lang="en-US" altLang="zh-CN" sz="2000" dirty="0"/>
              <a:t>, 2205.14803</a:t>
            </a:r>
          </a:p>
          <a:p>
            <a:pPr marL="342900" indent="-342900">
              <a:buFont typeface="Wingdings" charset="2"/>
              <a:buChar char="Ø"/>
            </a:pPr>
            <a:r>
              <a:rPr kumimoji="1" lang="en-US" altLang="zh-CN" sz="2000" dirty="0" err="1"/>
              <a:t>AdS</a:t>
            </a:r>
            <a:r>
              <a:rPr kumimoji="1" lang="en-US" altLang="zh-CN" sz="2000" dirty="0"/>
              <a:t> black holes with a bouncing interior  by S. </a:t>
            </a:r>
            <a:r>
              <a:rPr kumimoji="1" lang="en-US" altLang="zh-CN" sz="2000" dirty="0" err="1"/>
              <a:t>Hartnoll</a:t>
            </a:r>
            <a:r>
              <a:rPr kumimoji="1" lang="en-US" altLang="zh-CN" sz="2000" dirty="0"/>
              <a:t>, 2209.12999</a:t>
            </a:r>
          </a:p>
          <a:p>
            <a:pPr marL="342900" indent="-342900">
              <a:buFont typeface="Wingdings" charset="2"/>
              <a:buChar char="Ø"/>
            </a:pPr>
            <a:r>
              <a:rPr kumimoji="1" lang="en-US" altLang="zh-CN" sz="2000" dirty="0"/>
              <a:t>Insights and guidelines on the Cauchy horizon theorem by X.Y. Chew et al, 2308.09225</a:t>
            </a:r>
          </a:p>
          <a:p>
            <a:pPr marL="342900" indent="-342900">
              <a:buFont typeface="Wingdings" charset="2"/>
              <a:buChar char="Ø"/>
            </a:pPr>
            <a:r>
              <a:rPr kumimoji="1" lang="en-US" altLang="zh-CN" sz="2000" dirty="0"/>
              <a:t>Internal structure of hairy rotating black holes in three dimensions, L. L. </a:t>
            </a:r>
            <a:r>
              <a:rPr kumimoji="1" lang="en-US" altLang="zh-CN" sz="2000" dirty="0" err="1"/>
              <a:t>Gao</a:t>
            </a:r>
            <a:r>
              <a:rPr kumimoji="1" lang="en-US" altLang="zh-CN" sz="2000" dirty="0"/>
              <a:t> et al,</a:t>
            </a:r>
          </a:p>
          <a:p>
            <a:pPr marL="342900" indent="-342900">
              <a:buFont typeface="Wingdings" charset="2"/>
              <a:buChar char="Ø"/>
            </a:pPr>
            <a:r>
              <a:rPr kumimoji="1" lang="en-US" altLang="zh-CN" sz="2000" dirty="0"/>
              <a:t>2310.15781……..</a:t>
            </a:r>
            <a:endParaRPr kumimoji="1" lang="en-US" altLang="zh-CN" dirty="0"/>
          </a:p>
          <a:p>
            <a:pPr marL="342900" indent="-342900">
              <a:buFont typeface="Wingdings" charset="2"/>
              <a:buChar char="u"/>
            </a:pPr>
            <a:r>
              <a:rPr kumimoji="1" lang="en-US" altLang="zh-CN" sz="2400" dirty="0">
                <a:solidFill>
                  <a:srgbClr val="FF0000"/>
                </a:solidFill>
              </a:rPr>
              <a:t>     Vector hair, tensor hair?</a:t>
            </a:r>
          </a:p>
          <a:p>
            <a:pPr marL="342900" indent="-342900">
              <a:buFont typeface="Wingdings" charset="2"/>
              <a:buChar char="u"/>
            </a:pPr>
            <a:r>
              <a:rPr kumimoji="1" lang="en-US" altLang="zh-CN" sz="2400" dirty="0">
                <a:solidFill>
                  <a:srgbClr val="FF0000"/>
                </a:solidFill>
              </a:rPr>
              <a:t>     Gravity theories with high curvature terms (e.g., GB theory)?.</a:t>
            </a:r>
            <a:r>
              <a:rPr kumimoji="1" lang="en-US" altLang="zh-CN" sz="2400" dirty="0"/>
              <a:t>...</a:t>
            </a:r>
          </a:p>
        </p:txBody>
      </p:sp>
    </p:spTree>
    <p:extLst>
      <p:ext uri="{BB962C8B-B14F-4D97-AF65-F5344CB8AC3E}">
        <p14:creationId xmlns:p14="http://schemas.microsoft.com/office/powerpoint/2010/main" val="38507202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980728"/>
            <a:ext cx="9144000" cy="5832648"/>
          </a:xfrm>
          <a:prstGeom prst="rect">
            <a:avLst/>
          </a:prstGeom>
        </p:spPr>
      </p:pic>
      <p:sp>
        <p:nvSpPr>
          <p:cNvPr id="4" name="文本框 3"/>
          <p:cNvSpPr txBox="1"/>
          <p:nvPr/>
        </p:nvSpPr>
        <p:spPr>
          <a:xfrm>
            <a:off x="6804248" y="1052736"/>
            <a:ext cx="2339752" cy="523220"/>
          </a:xfrm>
          <a:prstGeom prst="rect">
            <a:avLst/>
          </a:prstGeom>
          <a:solidFill>
            <a:schemeClr val="bg1"/>
          </a:solidFill>
        </p:spPr>
        <p:txBody>
          <a:bodyPr wrap="square" rtlCol="0">
            <a:spAutoFit/>
          </a:bodyPr>
          <a:lstStyle/>
          <a:p>
            <a:r>
              <a:rPr kumimoji="1" lang="en-US" altLang="zh-CN" dirty="0"/>
              <a:t> Oct 6,  2020</a:t>
            </a:r>
            <a:endParaRPr kumimoji="1" lang="zh-CN" altLang="en-US" dirty="0"/>
          </a:p>
        </p:txBody>
      </p:sp>
      <p:sp>
        <p:nvSpPr>
          <p:cNvPr id="5" name="文本框 4">
            <a:extLst>
              <a:ext uri="{FF2B5EF4-FFF2-40B4-BE49-F238E27FC236}">
                <a16:creationId xmlns:a16="http://schemas.microsoft.com/office/drawing/2014/main" id="{CEA7949C-CA43-EC50-67D1-5189A355A464}"/>
              </a:ext>
            </a:extLst>
          </p:cNvPr>
          <p:cNvSpPr txBox="1"/>
          <p:nvPr/>
        </p:nvSpPr>
        <p:spPr>
          <a:xfrm>
            <a:off x="-3016" y="231902"/>
            <a:ext cx="8424936" cy="523220"/>
          </a:xfrm>
          <a:prstGeom prst="rect">
            <a:avLst/>
          </a:prstGeom>
          <a:noFill/>
        </p:spPr>
        <p:txBody>
          <a:bodyPr wrap="square" rtlCol="0">
            <a:spAutoFit/>
          </a:bodyPr>
          <a:lstStyle/>
          <a:p>
            <a:r>
              <a:rPr kumimoji="1" lang="en-US" altLang="zh-CN" dirty="0">
                <a:solidFill>
                  <a:srgbClr val="0000CC"/>
                </a:solidFill>
              </a:rPr>
              <a:t>1</a:t>
            </a:r>
            <a:r>
              <a:rPr kumimoji="1" lang="zh-CN" altLang="en-US" dirty="0">
                <a:solidFill>
                  <a:srgbClr val="0000CC"/>
                </a:solidFill>
              </a:rPr>
              <a:t>、</a:t>
            </a:r>
            <a:r>
              <a:rPr kumimoji="1" lang="en-US" altLang="zh-CN" dirty="0">
                <a:solidFill>
                  <a:srgbClr val="0000CC"/>
                </a:solidFill>
              </a:rPr>
              <a:t>Introduction:  </a:t>
            </a:r>
            <a:r>
              <a:rPr kumimoji="1" lang="en-US" altLang="zh-CN" dirty="0"/>
              <a:t>Black hole is one of predictions of GR</a:t>
            </a:r>
          </a:p>
        </p:txBody>
      </p:sp>
    </p:spTree>
    <p:extLst>
      <p:ext uri="{BB962C8B-B14F-4D97-AF65-F5344CB8AC3E}">
        <p14:creationId xmlns:p14="http://schemas.microsoft.com/office/powerpoint/2010/main" val="25351137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C3BFB6A-DF82-8705-AF16-FB1F0F100C26}"/>
              </a:ext>
            </a:extLst>
          </p:cNvPr>
          <p:cNvSpPr txBox="1"/>
          <p:nvPr/>
        </p:nvSpPr>
        <p:spPr>
          <a:xfrm>
            <a:off x="15280" y="260648"/>
            <a:ext cx="9337813" cy="523220"/>
          </a:xfrm>
          <a:prstGeom prst="rect">
            <a:avLst/>
          </a:prstGeom>
          <a:noFill/>
        </p:spPr>
        <p:txBody>
          <a:bodyPr wrap="none" rtlCol="0">
            <a:spAutoFit/>
          </a:bodyPr>
          <a:lstStyle/>
          <a:p>
            <a:r>
              <a:rPr kumimoji="1" lang="en-US" altLang="zh-CN" dirty="0">
                <a:solidFill>
                  <a:srgbClr val="0000FF"/>
                </a:solidFill>
              </a:rPr>
              <a:t>2.</a:t>
            </a:r>
            <a:r>
              <a:rPr kumimoji="1" lang="zh-CN" altLang="en-US" dirty="0">
                <a:solidFill>
                  <a:srgbClr val="0000FF"/>
                </a:solidFill>
              </a:rPr>
              <a:t>  </a:t>
            </a:r>
            <a:r>
              <a:rPr kumimoji="1" lang="en-US" altLang="zh-CN" dirty="0">
                <a:solidFill>
                  <a:srgbClr val="0000FF"/>
                </a:solidFill>
              </a:rPr>
              <a:t>Classifying</a:t>
            </a:r>
            <a:r>
              <a:rPr kumimoji="1" lang="zh-CN" altLang="en-US" dirty="0">
                <a:solidFill>
                  <a:srgbClr val="0000FF"/>
                </a:solidFill>
              </a:rPr>
              <a:t> </a:t>
            </a:r>
            <a:r>
              <a:rPr kumimoji="1" lang="en-US" altLang="zh-CN" dirty="0">
                <a:solidFill>
                  <a:srgbClr val="0000FF"/>
                </a:solidFill>
              </a:rPr>
              <a:t>the</a:t>
            </a:r>
            <a:r>
              <a:rPr kumimoji="1" lang="zh-CN" altLang="en-US" dirty="0">
                <a:solidFill>
                  <a:srgbClr val="0000FF"/>
                </a:solidFill>
              </a:rPr>
              <a:t> </a:t>
            </a:r>
            <a:r>
              <a:rPr kumimoji="1" lang="en-US" altLang="zh-CN" dirty="0">
                <a:solidFill>
                  <a:srgbClr val="0000FF"/>
                </a:solidFill>
              </a:rPr>
              <a:t>interior</a:t>
            </a:r>
            <a:r>
              <a:rPr kumimoji="1" lang="zh-CN" altLang="en-US" dirty="0">
                <a:solidFill>
                  <a:srgbClr val="0000FF"/>
                </a:solidFill>
              </a:rPr>
              <a:t> </a:t>
            </a:r>
            <a:r>
              <a:rPr kumimoji="1" lang="en-US" altLang="zh-CN" dirty="0">
                <a:solidFill>
                  <a:srgbClr val="0000FF"/>
                </a:solidFill>
              </a:rPr>
              <a:t>dynamics</a:t>
            </a:r>
            <a:r>
              <a:rPr kumimoji="1" lang="zh-CN" altLang="en-US" dirty="0">
                <a:solidFill>
                  <a:srgbClr val="0000FF"/>
                </a:solidFill>
              </a:rPr>
              <a:t> </a:t>
            </a:r>
            <a:r>
              <a:rPr kumimoji="1" lang="en-US" altLang="zh-CN" dirty="0">
                <a:solidFill>
                  <a:srgbClr val="0000FF"/>
                </a:solidFill>
              </a:rPr>
              <a:t>of</a:t>
            </a:r>
            <a:r>
              <a:rPr kumimoji="1" lang="zh-CN" altLang="en-US" dirty="0">
                <a:solidFill>
                  <a:srgbClr val="0000FF"/>
                </a:solidFill>
              </a:rPr>
              <a:t>  </a:t>
            </a:r>
            <a:r>
              <a:rPr kumimoji="1" lang="en-US" altLang="zh-CN" dirty="0">
                <a:solidFill>
                  <a:srgbClr val="0000FF"/>
                </a:solidFill>
              </a:rPr>
              <a:t>black</a:t>
            </a:r>
            <a:r>
              <a:rPr kumimoji="1" lang="zh-CN" altLang="en-US" dirty="0">
                <a:solidFill>
                  <a:srgbClr val="0000FF"/>
                </a:solidFill>
              </a:rPr>
              <a:t> </a:t>
            </a:r>
            <a:r>
              <a:rPr kumimoji="1" lang="en-US" altLang="zh-CN" dirty="0">
                <a:solidFill>
                  <a:srgbClr val="0000FF"/>
                </a:solidFill>
              </a:rPr>
              <a:t>holes</a:t>
            </a:r>
            <a:r>
              <a:rPr kumimoji="1" lang="zh-CN" altLang="en-US" dirty="0">
                <a:solidFill>
                  <a:srgbClr val="0000FF"/>
                </a:solidFill>
              </a:rPr>
              <a:t> </a:t>
            </a:r>
            <a:r>
              <a:rPr kumimoji="1" lang="en-US" altLang="zh-CN" dirty="0">
                <a:solidFill>
                  <a:srgbClr val="0000FF"/>
                </a:solidFill>
              </a:rPr>
              <a:t>with</a:t>
            </a:r>
            <a:r>
              <a:rPr kumimoji="1" lang="zh-CN" altLang="en-US" dirty="0">
                <a:solidFill>
                  <a:srgbClr val="0000FF"/>
                </a:solidFill>
              </a:rPr>
              <a:t> </a:t>
            </a:r>
            <a:r>
              <a:rPr kumimoji="1" lang="en-US" altLang="zh-CN" dirty="0">
                <a:solidFill>
                  <a:srgbClr val="0000FF"/>
                </a:solidFill>
              </a:rPr>
              <a:t>scalar</a:t>
            </a:r>
            <a:r>
              <a:rPr kumimoji="1" lang="zh-CN" altLang="en-US" dirty="0">
                <a:solidFill>
                  <a:srgbClr val="0000FF"/>
                </a:solidFill>
              </a:rPr>
              <a:t> </a:t>
            </a:r>
          </a:p>
        </p:txBody>
      </p:sp>
      <p:sp>
        <p:nvSpPr>
          <p:cNvPr id="4" name="文本框 3">
            <a:extLst>
              <a:ext uri="{FF2B5EF4-FFF2-40B4-BE49-F238E27FC236}">
                <a16:creationId xmlns:a16="http://schemas.microsoft.com/office/drawing/2014/main" id="{C8EA4B22-7E20-9853-5D04-B1B9715B5085}"/>
              </a:ext>
            </a:extLst>
          </p:cNvPr>
          <p:cNvSpPr txBox="1"/>
          <p:nvPr/>
        </p:nvSpPr>
        <p:spPr>
          <a:xfrm>
            <a:off x="35496" y="1124744"/>
            <a:ext cx="1588897" cy="523220"/>
          </a:xfrm>
          <a:prstGeom prst="rect">
            <a:avLst/>
          </a:prstGeom>
          <a:noFill/>
        </p:spPr>
        <p:txBody>
          <a:bodyPr wrap="none" rtlCol="0">
            <a:spAutoFit/>
          </a:bodyPr>
          <a:lstStyle/>
          <a:p>
            <a:r>
              <a:rPr kumimoji="1" lang="en-US" altLang="zh-CN" dirty="0"/>
              <a:t>The</a:t>
            </a:r>
            <a:r>
              <a:rPr kumimoji="1" lang="zh-CN" altLang="en-US" dirty="0"/>
              <a:t> </a:t>
            </a:r>
            <a:r>
              <a:rPr kumimoji="1" lang="en-US" altLang="zh-CN" dirty="0"/>
              <a:t>setup</a:t>
            </a:r>
            <a:endParaRPr kumimoji="1" lang="zh-CN" altLang="en-US" dirty="0"/>
          </a:p>
        </p:txBody>
      </p:sp>
      <p:pic>
        <p:nvPicPr>
          <p:cNvPr id="5" name="图片 4">
            <a:extLst>
              <a:ext uri="{FF2B5EF4-FFF2-40B4-BE49-F238E27FC236}">
                <a16:creationId xmlns:a16="http://schemas.microsoft.com/office/drawing/2014/main" id="{BCE2E1D4-BE2A-6998-21F9-8F54B21BF617}"/>
              </a:ext>
            </a:extLst>
          </p:cNvPr>
          <p:cNvPicPr>
            <a:picLocks noChangeAspect="1"/>
          </p:cNvPicPr>
          <p:nvPr/>
        </p:nvPicPr>
        <p:blipFill>
          <a:blip r:embed="rId2"/>
          <a:stretch>
            <a:fillRect/>
          </a:stretch>
        </p:blipFill>
        <p:spPr>
          <a:xfrm>
            <a:off x="1403648" y="1844824"/>
            <a:ext cx="6624736" cy="1440160"/>
          </a:xfrm>
          <a:prstGeom prst="rect">
            <a:avLst/>
          </a:prstGeom>
        </p:spPr>
      </p:pic>
      <p:sp>
        <p:nvSpPr>
          <p:cNvPr id="6" name="文本框 5">
            <a:extLst>
              <a:ext uri="{FF2B5EF4-FFF2-40B4-BE49-F238E27FC236}">
                <a16:creationId xmlns:a16="http://schemas.microsoft.com/office/drawing/2014/main" id="{8031CE9F-3012-0558-FA8E-1E10897D35C7}"/>
              </a:ext>
            </a:extLst>
          </p:cNvPr>
          <p:cNvSpPr txBox="1"/>
          <p:nvPr/>
        </p:nvSpPr>
        <p:spPr>
          <a:xfrm>
            <a:off x="35496" y="3429000"/>
            <a:ext cx="6628738" cy="523220"/>
          </a:xfrm>
          <a:prstGeom prst="rect">
            <a:avLst/>
          </a:prstGeom>
          <a:noFill/>
        </p:spPr>
        <p:txBody>
          <a:bodyPr wrap="none" rtlCol="0">
            <a:spAutoFit/>
          </a:bodyPr>
          <a:lstStyle/>
          <a:p>
            <a:r>
              <a:rPr kumimoji="1" lang="en-US" altLang="zh-CN" dirty="0"/>
              <a:t>The</a:t>
            </a:r>
            <a:r>
              <a:rPr kumimoji="1" lang="zh-CN" altLang="en-US" dirty="0"/>
              <a:t> </a:t>
            </a:r>
            <a:r>
              <a:rPr kumimoji="1" lang="en-US" altLang="zh-CN" dirty="0"/>
              <a:t>hairy</a:t>
            </a:r>
            <a:r>
              <a:rPr kumimoji="1" lang="zh-CN" altLang="en-US" dirty="0"/>
              <a:t> </a:t>
            </a:r>
            <a:r>
              <a:rPr kumimoji="1" lang="en-US" altLang="zh-CN" dirty="0"/>
              <a:t>black</a:t>
            </a:r>
            <a:r>
              <a:rPr kumimoji="1" lang="zh-CN" altLang="en-US" dirty="0"/>
              <a:t> </a:t>
            </a:r>
            <a:r>
              <a:rPr kumimoji="1" lang="en-US" altLang="zh-CN" dirty="0"/>
              <a:t>hole</a:t>
            </a:r>
            <a:r>
              <a:rPr kumimoji="1" lang="zh-CN" altLang="en-US" dirty="0"/>
              <a:t> </a:t>
            </a:r>
            <a:r>
              <a:rPr kumimoji="1" lang="en-US" altLang="zh-CN" dirty="0"/>
              <a:t>solution</a:t>
            </a:r>
            <a:r>
              <a:rPr kumimoji="1" lang="zh-CN" altLang="en-US" dirty="0"/>
              <a:t> </a:t>
            </a:r>
            <a:r>
              <a:rPr kumimoji="1" lang="en-US" altLang="zh-CN" dirty="0"/>
              <a:t>takes</a:t>
            </a:r>
            <a:r>
              <a:rPr kumimoji="1" lang="zh-CN" altLang="en-US" dirty="0"/>
              <a:t> </a:t>
            </a:r>
            <a:r>
              <a:rPr kumimoji="1" lang="en-US" altLang="zh-CN" dirty="0"/>
              <a:t>the</a:t>
            </a:r>
            <a:r>
              <a:rPr kumimoji="1" lang="zh-CN" altLang="en-US" dirty="0"/>
              <a:t> </a:t>
            </a:r>
            <a:r>
              <a:rPr kumimoji="1" lang="en-US" altLang="zh-CN" dirty="0"/>
              <a:t>form:</a:t>
            </a:r>
            <a:endParaRPr kumimoji="1" lang="zh-CN" altLang="en-US" dirty="0"/>
          </a:p>
        </p:txBody>
      </p:sp>
      <p:pic>
        <p:nvPicPr>
          <p:cNvPr id="7" name="图片 6">
            <a:extLst>
              <a:ext uri="{FF2B5EF4-FFF2-40B4-BE49-F238E27FC236}">
                <a16:creationId xmlns:a16="http://schemas.microsoft.com/office/drawing/2014/main" id="{2D390877-2DC5-EC22-FBBB-08C835060B99}"/>
              </a:ext>
            </a:extLst>
          </p:cNvPr>
          <p:cNvPicPr>
            <a:picLocks noChangeAspect="1"/>
          </p:cNvPicPr>
          <p:nvPr/>
        </p:nvPicPr>
        <p:blipFill>
          <a:blip r:embed="rId3"/>
          <a:stretch>
            <a:fillRect/>
          </a:stretch>
        </p:blipFill>
        <p:spPr>
          <a:xfrm>
            <a:off x="1482484" y="4096237"/>
            <a:ext cx="6905939" cy="844932"/>
          </a:xfrm>
          <a:prstGeom prst="rect">
            <a:avLst/>
          </a:prstGeom>
        </p:spPr>
      </p:pic>
      <p:pic>
        <p:nvPicPr>
          <p:cNvPr id="8" name="图片 7">
            <a:extLst>
              <a:ext uri="{FF2B5EF4-FFF2-40B4-BE49-F238E27FC236}">
                <a16:creationId xmlns:a16="http://schemas.microsoft.com/office/drawing/2014/main" id="{03866842-C9F9-586E-428C-BADA640E2B6B}"/>
              </a:ext>
            </a:extLst>
          </p:cNvPr>
          <p:cNvPicPr>
            <a:picLocks noChangeAspect="1"/>
          </p:cNvPicPr>
          <p:nvPr/>
        </p:nvPicPr>
        <p:blipFill>
          <a:blip r:embed="rId4"/>
          <a:stretch>
            <a:fillRect/>
          </a:stretch>
        </p:blipFill>
        <p:spPr>
          <a:xfrm>
            <a:off x="107504" y="5157192"/>
            <a:ext cx="1473871" cy="523220"/>
          </a:xfrm>
          <a:prstGeom prst="rect">
            <a:avLst/>
          </a:prstGeom>
        </p:spPr>
      </p:pic>
      <p:sp>
        <p:nvSpPr>
          <p:cNvPr id="9" name="文本框 8">
            <a:extLst>
              <a:ext uri="{FF2B5EF4-FFF2-40B4-BE49-F238E27FC236}">
                <a16:creationId xmlns:a16="http://schemas.microsoft.com/office/drawing/2014/main" id="{B114CC25-E3F1-D161-E573-9A2AA3F02860}"/>
              </a:ext>
            </a:extLst>
          </p:cNvPr>
          <p:cNvSpPr txBox="1"/>
          <p:nvPr/>
        </p:nvSpPr>
        <p:spPr>
          <a:xfrm>
            <a:off x="1547664" y="5233850"/>
            <a:ext cx="7608173" cy="954107"/>
          </a:xfrm>
          <a:prstGeom prst="rect">
            <a:avLst/>
          </a:prstGeom>
          <a:noFill/>
        </p:spPr>
        <p:txBody>
          <a:bodyPr wrap="none" rtlCol="0">
            <a:spAutoFit/>
          </a:bodyPr>
          <a:lstStyle/>
          <a:p>
            <a:r>
              <a:rPr kumimoji="1" lang="en-US" altLang="zh-CN" dirty="0"/>
              <a:t>denotes</a:t>
            </a:r>
            <a:r>
              <a:rPr kumimoji="1" lang="zh-CN" altLang="en-US" dirty="0"/>
              <a:t> </a:t>
            </a:r>
            <a:r>
              <a:rPr kumimoji="1" lang="en-US" altLang="zh-CN" dirty="0"/>
              <a:t>the</a:t>
            </a:r>
            <a:r>
              <a:rPr kumimoji="1" lang="zh-CN" altLang="en-US" dirty="0"/>
              <a:t> </a:t>
            </a:r>
            <a:r>
              <a:rPr kumimoji="1" lang="en-US" altLang="zh-CN" dirty="0"/>
              <a:t>line</a:t>
            </a:r>
            <a:r>
              <a:rPr kumimoji="1" lang="zh-CN" altLang="en-US" dirty="0"/>
              <a:t> </a:t>
            </a:r>
            <a:r>
              <a:rPr kumimoji="1" lang="en-US" altLang="zh-CN" dirty="0"/>
              <a:t>element</a:t>
            </a:r>
            <a:r>
              <a:rPr kumimoji="1" lang="zh-CN" altLang="en-US" dirty="0"/>
              <a:t> </a:t>
            </a:r>
            <a:r>
              <a:rPr kumimoji="1" lang="en-US" altLang="zh-CN" dirty="0"/>
              <a:t>of</a:t>
            </a:r>
            <a:r>
              <a:rPr kumimoji="1" lang="zh-CN" altLang="en-US" dirty="0"/>
              <a:t> </a:t>
            </a:r>
            <a:r>
              <a:rPr kumimoji="1" lang="en-US" altLang="zh-CN" dirty="0"/>
              <a:t>unit</a:t>
            </a:r>
            <a:r>
              <a:rPr kumimoji="1" lang="zh-CN" altLang="en-US" dirty="0"/>
              <a:t> </a:t>
            </a:r>
            <a:r>
              <a:rPr kumimoji="1" lang="en-US" altLang="zh-CN" dirty="0"/>
              <a:t>sphere</a:t>
            </a:r>
            <a:r>
              <a:rPr kumimoji="1" lang="zh-CN" altLang="en-US" dirty="0"/>
              <a:t> </a:t>
            </a:r>
            <a:r>
              <a:rPr kumimoji="1" lang="en-US" altLang="zh-CN" dirty="0"/>
              <a:t>(k=1),</a:t>
            </a:r>
          </a:p>
          <a:p>
            <a:r>
              <a:rPr kumimoji="1" lang="en-US" altLang="zh-CN" dirty="0"/>
              <a:t>planar</a:t>
            </a:r>
            <a:r>
              <a:rPr kumimoji="1" lang="zh-CN" altLang="en-US" dirty="0"/>
              <a:t> </a:t>
            </a:r>
            <a:r>
              <a:rPr kumimoji="1" lang="en-US" altLang="zh-CN" dirty="0"/>
              <a:t>(k=0)</a:t>
            </a:r>
            <a:r>
              <a:rPr kumimoji="1" lang="zh-CN" altLang="en-US" dirty="0"/>
              <a:t> </a:t>
            </a:r>
            <a:r>
              <a:rPr kumimoji="1" lang="en-US" altLang="zh-CN" dirty="0"/>
              <a:t>or</a:t>
            </a:r>
            <a:r>
              <a:rPr kumimoji="1" lang="zh-CN" altLang="en-US" dirty="0"/>
              <a:t> </a:t>
            </a:r>
            <a:r>
              <a:rPr kumimoji="1" lang="en-US" altLang="zh-CN" dirty="0"/>
              <a:t>hyperbolic</a:t>
            </a:r>
            <a:r>
              <a:rPr kumimoji="1" lang="zh-CN" altLang="en-US" dirty="0"/>
              <a:t> </a:t>
            </a:r>
            <a:r>
              <a:rPr kumimoji="1" lang="en-US" altLang="zh-CN" dirty="0"/>
              <a:t>sphere</a:t>
            </a:r>
            <a:r>
              <a:rPr kumimoji="1" lang="zh-CN" altLang="en-US" dirty="0"/>
              <a:t> </a:t>
            </a:r>
            <a:r>
              <a:rPr kumimoji="1" lang="en-US" altLang="zh-CN" dirty="0"/>
              <a:t>(k=-1)</a:t>
            </a:r>
            <a:r>
              <a:rPr kumimoji="1" lang="zh-CN" altLang="en-US" dirty="0"/>
              <a:t> </a:t>
            </a:r>
            <a:r>
              <a:rPr kumimoji="1" lang="en-US" altLang="zh-CN" dirty="0"/>
              <a:t>in</a:t>
            </a:r>
            <a:r>
              <a:rPr kumimoji="1" lang="zh-CN" altLang="en-US" dirty="0"/>
              <a:t> </a:t>
            </a:r>
            <a:r>
              <a:rPr kumimoji="1" lang="en-US" altLang="zh-CN" dirty="0"/>
              <a:t>d-1</a:t>
            </a:r>
            <a:r>
              <a:rPr kumimoji="1" lang="zh-CN" altLang="en-US" dirty="0"/>
              <a:t> </a:t>
            </a:r>
            <a:r>
              <a:rPr kumimoji="1" lang="en-US" altLang="zh-CN" dirty="0"/>
              <a:t>dim</a:t>
            </a:r>
            <a:endParaRPr kumimoji="1" lang="zh-CN" altLang="en-US" dirty="0"/>
          </a:p>
        </p:txBody>
      </p:sp>
    </p:spTree>
    <p:extLst>
      <p:ext uri="{BB962C8B-B14F-4D97-AF65-F5344CB8AC3E}">
        <p14:creationId xmlns:p14="http://schemas.microsoft.com/office/powerpoint/2010/main" val="37464700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617AB6B-162B-9DE7-C616-2370783F32F4}"/>
              </a:ext>
            </a:extLst>
          </p:cNvPr>
          <p:cNvSpPr txBox="1"/>
          <p:nvPr/>
        </p:nvSpPr>
        <p:spPr>
          <a:xfrm>
            <a:off x="179512" y="404664"/>
            <a:ext cx="6815520" cy="523220"/>
          </a:xfrm>
          <a:prstGeom prst="rect">
            <a:avLst/>
          </a:prstGeom>
          <a:noFill/>
        </p:spPr>
        <p:txBody>
          <a:bodyPr wrap="none" rtlCol="0">
            <a:spAutoFit/>
          </a:bodyPr>
          <a:lstStyle/>
          <a:p>
            <a:r>
              <a:rPr kumimoji="1" lang="en-US" altLang="zh-CN" dirty="0"/>
              <a:t>We take theta=0 without loss generality, then  </a:t>
            </a:r>
            <a:endParaRPr kumimoji="1" lang="zh-CN" altLang="en-US" dirty="0"/>
          </a:p>
        </p:txBody>
      </p:sp>
      <p:pic>
        <p:nvPicPr>
          <p:cNvPr id="3" name="图片 2">
            <a:extLst>
              <a:ext uri="{FF2B5EF4-FFF2-40B4-BE49-F238E27FC236}">
                <a16:creationId xmlns:a16="http://schemas.microsoft.com/office/drawing/2014/main" id="{D9A816BC-18A2-FA95-C308-1CB5894EA016}"/>
              </a:ext>
            </a:extLst>
          </p:cNvPr>
          <p:cNvPicPr>
            <a:picLocks noChangeAspect="1"/>
          </p:cNvPicPr>
          <p:nvPr/>
        </p:nvPicPr>
        <p:blipFill>
          <a:blip r:embed="rId2"/>
          <a:stretch>
            <a:fillRect/>
          </a:stretch>
        </p:blipFill>
        <p:spPr>
          <a:xfrm>
            <a:off x="467544" y="1412776"/>
            <a:ext cx="6408712" cy="2376264"/>
          </a:xfrm>
          <a:prstGeom prst="rect">
            <a:avLst/>
          </a:prstGeom>
        </p:spPr>
      </p:pic>
      <p:pic>
        <p:nvPicPr>
          <p:cNvPr id="4" name="图片 3">
            <a:extLst>
              <a:ext uri="{FF2B5EF4-FFF2-40B4-BE49-F238E27FC236}">
                <a16:creationId xmlns:a16="http://schemas.microsoft.com/office/drawing/2014/main" id="{5F6ABB5B-52A1-04EA-2A55-34A82A933A14}"/>
              </a:ext>
            </a:extLst>
          </p:cNvPr>
          <p:cNvPicPr>
            <a:picLocks noChangeAspect="1"/>
          </p:cNvPicPr>
          <p:nvPr/>
        </p:nvPicPr>
        <p:blipFill>
          <a:blip r:embed="rId3"/>
          <a:stretch>
            <a:fillRect/>
          </a:stretch>
        </p:blipFill>
        <p:spPr>
          <a:xfrm>
            <a:off x="6300192" y="3345314"/>
            <a:ext cx="852413" cy="443726"/>
          </a:xfrm>
          <a:prstGeom prst="rect">
            <a:avLst/>
          </a:prstGeom>
        </p:spPr>
      </p:pic>
      <p:pic>
        <p:nvPicPr>
          <p:cNvPr id="5" name="图片 4">
            <a:extLst>
              <a:ext uri="{FF2B5EF4-FFF2-40B4-BE49-F238E27FC236}">
                <a16:creationId xmlns:a16="http://schemas.microsoft.com/office/drawing/2014/main" id="{711AA710-3582-CC17-745E-21AA408AC38B}"/>
              </a:ext>
            </a:extLst>
          </p:cNvPr>
          <p:cNvPicPr>
            <a:picLocks noChangeAspect="1"/>
          </p:cNvPicPr>
          <p:nvPr/>
        </p:nvPicPr>
        <p:blipFill>
          <a:blip r:embed="rId4"/>
          <a:stretch>
            <a:fillRect/>
          </a:stretch>
        </p:blipFill>
        <p:spPr>
          <a:xfrm>
            <a:off x="7152605" y="3345314"/>
            <a:ext cx="852412" cy="443726"/>
          </a:xfrm>
          <a:prstGeom prst="rect">
            <a:avLst/>
          </a:prstGeom>
        </p:spPr>
      </p:pic>
      <p:sp>
        <p:nvSpPr>
          <p:cNvPr id="6" name="文本框 5">
            <a:extLst>
              <a:ext uri="{FF2B5EF4-FFF2-40B4-BE49-F238E27FC236}">
                <a16:creationId xmlns:a16="http://schemas.microsoft.com/office/drawing/2014/main" id="{E538E243-115F-7A6F-7861-6DE32A3D20E5}"/>
              </a:ext>
            </a:extLst>
          </p:cNvPr>
          <p:cNvSpPr txBox="1"/>
          <p:nvPr/>
        </p:nvSpPr>
        <p:spPr>
          <a:xfrm>
            <a:off x="35496" y="4005064"/>
            <a:ext cx="9118202" cy="830997"/>
          </a:xfrm>
          <a:prstGeom prst="rect">
            <a:avLst/>
          </a:prstGeom>
          <a:noFill/>
        </p:spPr>
        <p:txBody>
          <a:bodyPr wrap="none" rtlCol="0">
            <a:spAutoFit/>
          </a:bodyPr>
          <a:lstStyle/>
          <a:p>
            <a:r>
              <a:rPr kumimoji="1" lang="en-US" altLang="zh-CN" sz="2400" dirty="0"/>
              <a:t>In this coordinate, the boundary is at z=0, while the singularity would be</a:t>
            </a:r>
          </a:p>
          <a:p>
            <a:r>
              <a:rPr kumimoji="1" lang="en-US" altLang="zh-CN" sz="2400" dirty="0"/>
              <a:t>at z-&gt; infinity.  And the associated  thermodynamics </a:t>
            </a:r>
            <a:endParaRPr kumimoji="1" lang="zh-CN" altLang="en-US" sz="2400" dirty="0"/>
          </a:p>
        </p:txBody>
      </p:sp>
      <p:pic>
        <p:nvPicPr>
          <p:cNvPr id="7" name="图片 6">
            <a:extLst>
              <a:ext uri="{FF2B5EF4-FFF2-40B4-BE49-F238E27FC236}">
                <a16:creationId xmlns:a16="http://schemas.microsoft.com/office/drawing/2014/main" id="{6AA649F5-7DCF-8C81-A15F-ECB5B0B3C873}"/>
              </a:ext>
            </a:extLst>
          </p:cNvPr>
          <p:cNvPicPr>
            <a:picLocks noChangeAspect="1"/>
          </p:cNvPicPr>
          <p:nvPr/>
        </p:nvPicPr>
        <p:blipFill>
          <a:blip r:embed="rId5"/>
          <a:stretch>
            <a:fillRect/>
          </a:stretch>
        </p:blipFill>
        <p:spPr>
          <a:xfrm>
            <a:off x="2627784" y="5029726"/>
            <a:ext cx="3528392" cy="631522"/>
          </a:xfrm>
          <a:prstGeom prst="rect">
            <a:avLst/>
          </a:prstGeom>
        </p:spPr>
      </p:pic>
      <p:pic>
        <p:nvPicPr>
          <p:cNvPr id="8" name="图片 7">
            <a:extLst>
              <a:ext uri="{FF2B5EF4-FFF2-40B4-BE49-F238E27FC236}">
                <a16:creationId xmlns:a16="http://schemas.microsoft.com/office/drawing/2014/main" id="{935C7CE3-7B3D-A322-7FDF-63B42B2E4FEC}"/>
              </a:ext>
            </a:extLst>
          </p:cNvPr>
          <p:cNvPicPr>
            <a:picLocks noChangeAspect="1"/>
          </p:cNvPicPr>
          <p:nvPr/>
        </p:nvPicPr>
        <p:blipFill>
          <a:blip r:embed="rId6"/>
          <a:stretch>
            <a:fillRect/>
          </a:stretch>
        </p:blipFill>
        <p:spPr>
          <a:xfrm>
            <a:off x="2471976" y="5570076"/>
            <a:ext cx="1800200" cy="523220"/>
          </a:xfrm>
          <a:prstGeom prst="rect">
            <a:avLst/>
          </a:prstGeom>
        </p:spPr>
      </p:pic>
      <p:pic>
        <p:nvPicPr>
          <p:cNvPr id="9" name="图片 8">
            <a:extLst>
              <a:ext uri="{FF2B5EF4-FFF2-40B4-BE49-F238E27FC236}">
                <a16:creationId xmlns:a16="http://schemas.microsoft.com/office/drawing/2014/main" id="{96900AB5-88E4-1155-47BA-20C8A5DE1B22}"/>
              </a:ext>
            </a:extLst>
          </p:cNvPr>
          <p:cNvPicPr>
            <a:picLocks noChangeAspect="1"/>
          </p:cNvPicPr>
          <p:nvPr/>
        </p:nvPicPr>
        <p:blipFill>
          <a:blip r:embed="rId7"/>
          <a:stretch>
            <a:fillRect/>
          </a:stretch>
        </p:blipFill>
        <p:spPr>
          <a:xfrm>
            <a:off x="4251962" y="5561512"/>
            <a:ext cx="1307936" cy="631521"/>
          </a:xfrm>
          <a:prstGeom prst="rect">
            <a:avLst/>
          </a:prstGeom>
        </p:spPr>
      </p:pic>
      <p:sp>
        <p:nvSpPr>
          <p:cNvPr id="10" name="文本框 9">
            <a:extLst>
              <a:ext uri="{FF2B5EF4-FFF2-40B4-BE49-F238E27FC236}">
                <a16:creationId xmlns:a16="http://schemas.microsoft.com/office/drawing/2014/main" id="{B0C59E6B-3263-E4ED-8F8C-1CFF5B5EDBBD}"/>
              </a:ext>
            </a:extLst>
          </p:cNvPr>
          <p:cNvSpPr txBox="1"/>
          <p:nvPr/>
        </p:nvSpPr>
        <p:spPr>
          <a:xfrm>
            <a:off x="885253" y="5570076"/>
            <a:ext cx="1598515" cy="523220"/>
          </a:xfrm>
          <a:prstGeom prst="rect">
            <a:avLst/>
          </a:prstGeom>
          <a:noFill/>
        </p:spPr>
        <p:txBody>
          <a:bodyPr wrap="none" rtlCol="0">
            <a:spAutoFit/>
          </a:bodyPr>
          <a:lstStyle/>
          <a:p>
            <a:r>
              <a:rPr kumimoji="1" lang="en-US" altLang="zh-CN" dirty="0"/>
              <a:t>Note that </a:t>
            </a:r>
            <a:endParaRPr kumimoji="1" lang="zh-CN" altLang="en-US" dirty="0"/>
          </a:p>
        </p:txBody>
      </p:sp>
    </p:spTree>
    <p:extLst>
      <p:ext uri="{BB962C8B-B14F-4D97-AF65-F5344CB8AC3E}">
        <p14:creationId xmlns:p14="http://schemas.microsoft.com/office/powerpoint/2010/main" val="22015475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377BD9A-6C1F-9C52-92B3-C3E6B3E715F0}"/>
              </a:ext>
            </a:extLst>
          </p:cNvPr>
          <p:cNvSpPr txBox="1"/>
          <p:nvPr/>
        </p:nvSpPr>
        <p:spPr>
          <a:xfrm>
            <a:off x="107504" y="332656"/>
            <a:ext cx="2307042" cy="523220"/>
          </a:xfrm>
          <a:prstGeom prst="rect">
            <a:avLst/>
          </a:prstGeom>
          <a:noFill/>
        </p:spPr>
        <p:txBody>
          <a:bodyPr wrap="none" rtlCol="0">
            <a:spAutoFit/>
          </a:bodyPr>
          <a:lstStyle/>
          <a:p>
            <a:r>
              <a:rPr kumimoji="1" lang="en-US" altLang="zh-CN" dirty="0" err="1"/>
              <a:t>Kasner</a:t>
            </a:r>
            <a:r>
              <a:rPr kumimoji="1" lang="zh-CN" altLang="en-US" dirty="0"/>
              <a:t> </a:t>
            </a:r>
            <a:r>
              <a:rPr kumimoji="1" lang="en-US" altLang="zh-CN" dirty="0"/>
              <a:t>Epoch:</a:t>
            </a:r>
            <a:endParaRPr kumimoji="1" lang="zh-CN" altLang="en-US" dirty="0"/>
          </a:p>
        </p:txBody>
      </p:sp>
      <p:sp>
        <p:nvSpPr>
          <p:cNvPr id="3" name="文本框 2">
            <a:extLst>
              <a:ext uri="{FF2B5EF4-FFF2-40B4-BE49-F238E27FC236}">
                <a16:creationId xmlns:a16="http://schemas.microsoft.com/office/drawing/2014/main" id="{98CA0E23-CA56-AF90-DC9A-883CB50D53B1}"/>
              </a:ext>
            </a:extLst>
          </p:cNvPr>
          <p:cNvSpPr txBox="1"/>
          <p:nvPr/>
        </p:nvSpPr>
        <p:spPr>
          <a:xfrm>
            <a:off x="35496" y="1052736"/>
            <a:ext cx="9361794" cy="461665"/>
          </a:xfrm>
          <a:prstGeom prst="rect">
            <a:avLst/>
          </a:prstGeom>
          <a:noFill/>
        </p:spPr>
        <p:txBody>
          <a:bodyPr wrap="none" rtlCol="0">
            <a:spAutoFit/>
          </a:bodyPr>
          <a:lstStyle/>
          <a:p>
            <a:r>
              <a:rPr kumimoji="1" lang="en-US" altLang="zh-CN" sz="2400" dirty="0"/>
              <a:t>In</a:t>
            </a:r>
            <a:r>
              <a:rPr kumimoji="1" lang="zh-CN" altLang="en-US" sz="2400" dirty="0"/>
              <a:t> </a:t>
            </a:r>
            <a:r>
              <a:rPr kumimoji="1" lang="en-US" altLang="zh-CN" sz="2400" dirty="0"/>
              <a:t>this</a:t>
            </a:r>
            <a:r>
              <a:rPr kumimoji="1" lang="zh-CN" altLang="en-US" sz="2400" dirty="0"/>
              <a:t> </a:t>
            </a:r>
            <a:r>
              <a:rPr kumimoji="1" lang="en-US" altLang="zh-CN" sz="2400" dirty="0"/>
              <a:t>case,</a:t>
            </a:r>
            <a:r>
              <a:rPr kumimoji="1" lang="zh-CN" altLang="en-US" sz="2400" dirty="0"/>
              <a:t> </a:t>
            </a:r>
            <a:r>
              <a:rPr kumimoji="1" lang="en-US" altLang="zh-CN" sz="2400" dirty="0"/>
              <a:t>the</a:t>
            </a:r>
            <a:r>
              <a:rPr kumimoji="1" lang="zh-CN" altLang="en-US" sz="2400" dirty="0"/>
              <a:t> </a:t>
            </a:r>
            <a:r>
              <a:rPr kumimoji="1" lang="en-US" altLang="zh-CN" sz="2400" dirty="0"/>
              <a:t>contributions</a:t>
            </a:r>
            <a:r>
              <a:rPr kumimoji="1" lang="zh-CN" altLang="en-US" sz="2400" dirty="0"/>
              <a:t> </a:t>
            </a:r>
            <a:r>
              <a:rPr kumimoji="1" lang="en-US" altLang="zh-CN" sz="2400" dirty="0"/>
              <a:t>from</a:t>
            </a:r>
            <a:r>
              <a:rPr kumimoji="1" lang="zh-CN" altLang="en-US" sz="2400" dirty="0"/>
              <a:t> </a:t>
            </a:r>
            <a:r>
              <a:rPr kumimoji="1" lang="en-US" altLang="zh-CN" sz="2400" dirty="0"/>
              <a:t>F</a:t>
            </a:r>
            <a:r>
              <a:rPr kumimoji="1" lang="zh-CN" altLang="en-US" sz="2400" dirty="0"/>
              <a:t> </a:t>
            </a:r>
            <a:r>
              <a:rPr kumimoji="1" lang="en-US" altLang="zh-CN" sz="2400" dirty="0"/>
              <a:t>and</a:t>
            </a:r>
            <a:r>
              <a:rPr kumimoji="1" lang="zh-CN" altLang="en-US" sz="2400" dirty="0"/>
              <a:t> </a:t>
            </a:r>
            <a:r>
              <a:rPr kumimoji="1" lang="en-US" altLang="zh-CN" sz="2400" dirty="0"/>
              <a:t>V</a:t>
            </a:r>
            <a:r>
              <a:rPr kumimoji="1" lang="zh-CN" altLang="en-US" sz="2400" dirty="0"/>
              <a:t> </a:t>
            </a:r>
            <a:r>
              <a:rPr kumimoji="1" lang="en-US" altLang="zh-CN" sz="2400" dirty="0"/>
              <a:t>are</a:t>
            </a:r>
            <a:r>
              <a:rPr kumimoji="1" lang="zh-CN" altLang="en-US" sz="2400" dirty="0"/>
              <a:t> </a:t>
            </a:r>
            <a:r>
              <a:rPr kumimoji="1" lang="en-US" altLang="zh-CN" sz="2400" dirty="0"/>
              <a:t>negligible.</a:t>
            </a:r>
            <a:r>
              <a:rPr kumimoji="1" lang="zh-CN" altLang="en-US" sz="2400" dirty="0"/>
              <a:t> </a:t>
            </a:r>
            <a:r>
              <a:rPr kumimoji="1" lang="en-US" altLang="zh-CN" sz="2400" dirty="0"/>
              <a:t>At</a:t>
            </a:r>
            <a:r>
              <a:rPr kumimoji="1" lang="zh-CN" altLang="en-US" sz="2400" dirty="0"/>
              <a:t> </a:t>
            </a:r>
            <a:r>
              <a:rPr kumimoji="1" lang="en-US" altLang="zh-CN" sz="2400" dirty="0"/>
              <a:t>large</a:t>
            </a:r>
            <a:r>
              <a:rPr kumimoji="1" lang="zh-CN" altLang="en-US" sz="2400" dirty="0"/>
              <a:t> </a:t>
            </a:r>
            <a:r>
              <a:rPr kumimoji="1" lang="en-US" altLang="zh-CN" sz="2400" dirty="0"/>
              <a:t>z</a:t>
            </a:r>
            <a:r>
              <a:rPr kumimoji="1" lang="zh-CN" altLang="en-US" sz="2400" dirty="0"/>
              <a:t> </a:t>
            </a:r>
            <a:r>
              <a:rPr kumimoji="1" lang="en-US" altLang="zh-CN" sz="2400" dirty="0"/>
              <a:t>limit</a:t>
            </a:r>
            <a:r>
              <a:rPr kumimoji="1" lang="zh-CN" altLang="en-US" sz="2400" dirty="0"/>
              <a:t> </a:t>
            </a:r>
          </a:p>
        </p:txBody>
      </p:sp>
      <p:pic>
        <p:nvPicPr>
          <p:cNvPr id="4" name="图片 3">
            <a:extLst>
              <a:ext uri="{FF2B5EF4-FFF2-40B4-BE49-F238E27FC236}">
                <a16:creationId xmlns:a16="http://schemas.microsoft.com/office/drawing/2014/main" id="{FBA12D35-AA89-17A4-BF67-FD95609B3D9D}"/>
              </a:ext>
            </a:extLst>
          </p:cNvPr>
          <p:cNvPicPr>
            <a:picLocks noChangeAspect="1"/>
          </p:cNvPicPr>
          <p:nvPr/>
        </p:nvPicPr>
        <p:blipFill>
          <a:blip r:embed="rId2"/>
          <a:stretch>
            <a:fillRect/>
          </a:stretch>
        </p:blipFill>
        <p:spPr>
          <a:xfrm>
            <a:off x="2051720" y="1628800"/>
            <a:ext cx="4752528" cy="1728192"/>
          </a:xfrm>
          <a:prstGeom prst="rect">
            <a:avLst/>
          </a:prstGeom>
        </p:spPr>
      </p:pic>
      <p:pic>
        <p:nvPicPr>
          <p:cNvPr id="5" name="图片 4">
            <a:extLst>
              <a:ext uri="{FF2B5EF4-FFF2-40B4-BE49-F238E27FC236}">
                <a16:creationId xmlns:a16="http://schemas.microsoft.com/office/drawing/2014/main" id="{2A20048B-7798-6E1E-2416-8B94411C2C19}"/>
              </a:ext>
            </a:extLst>
          </p:cNvPr>
          <p:cNvPicPr>
            <a:picLocks noChangeAspect="1"/>
          </p:cNvPicPr>
          <p:nvPr/>
        </p:nvPicPr>
        <p:blipFill>
          <a:blip r:embed="rId3"/>
          <a:stretch>
            <a:fillRect/>
          </a:stretch>
        </p:blipFill>
        <p:spPr>
          <a:xfrm>
            <a:off x="2483768" y="3861048"/>
            <a:ext cx="3888432" cy="1080120"/>
          </a:xfrm>
          <a:prstGeom prst="rect">
            <a:avLst/>
          </a:prstGeom>
        </p:spPr>
      </p:pic>
      <p:sp>
        <p:nvSpPr>
          <p:cNvPr id="6" name="文本框 5">
            <a:extLst>
              <a:ext uri="{FF2B5EF4-FFF2-40B4-BE49-F238E27FC236}">
                <a16:creationId xmlns:a16="http://schemas.microsoft.com/office/drawing/2014/main" id="{0FE5077C-58BC-E096-CC98-ADB0DD6688E3}"/>
              </a:ext>
            </a:extLst>
          </p:cNvPr>
          <p:cNvSpPr txBox="1"/>
          <p:nvPr/>
        </p:nvSpPr>
        <p:spPr>
          <a:xfrm>
            <a:off x="107504" y="3429000"/>
            <a:ext cx="2789546" cy="461665"/>
          </a:xfrm>
          <a:prstGeom prst="rect">
            <a:avLst/>
          </a:prstGeom>
          <a:noFill/>
        </p:spPr>
        <p:txBody>
          <a:bodyPr wrap="none" rtlCol="0">
            <a:spAutoFit/>
          </a:bodyPr>
          <a:lstStyle/>
          <a:p>
            <a:r>
              <a:rPr kumimoji="1" lang="en-US" altLang="zh-CN" sz="2400" dirty="0"/>
              <a:t>One</a:t>
            </a:r>
            <a:r>
              <a:rPr kumimoji="1" lang="zh-CN" altLang="en-US" sz="2400" dirty="0"/>
              <a:t> </a:t>
            </a:r>
            <a:r>
              <a:rPr kumimoji="1" lang="en-US" altLang="zh-CN" sz="2400" dirty="0"/>
              <a:t>has</a:t>
            </a:r>
            <a:r>
              <a:rPr kumimoji="1" lang="zh-CN" altLang="en-US" sz="2400" dirty="0"/>
              <a:t> </a:t>
            </a:r>
            <a:r>
              <a:rPr kumimoji="1" lang="en-US" altLang="zh-CN" sz="2400" dirty="0"/>
              <a:t>the</a:t>
            </a:r>
            <a:r>
              <a:rPr kumimoji="1" lang="zh-CN" altLang="en-US" sz="2400" dirty="0"/>
              <a:t> </a:t>
            </a:r>
            <a:r>
              <a:rPr kumimoji="1" lang="en-US" altLang="zh-CN" sz="2400" dirty="0"/>
              <a:t>solution:</a:t>
            </a:r>
            <a:endParaRPr kumimoji="1" lang="zh-CN" altLang="en-US" sz="2400" dirty="0"/>
          </a:p>
        </p:txBody>
      </p:sp>
      <p:pic>
        <p:nvPicPr>
          <p:cNvPr id="7" name="图片 6">
            <a:extLst>
              <a:ext uri="{FF2B5EF4-FFF2-40B4-BE49-F238E27FC236}">
                <a16:creationId xmlns:a16="http://schemas.microsoft.com/office/drawing/2014/main" id="{D4810419-FE4D-DC27-6ECC-951D81DA6778}"/>
              </a:ext>
            </a:extLst>
          </p:cNvPr>
          <p:cNvPicPr>
            <a:picLocks noChangeAspect="1"/>
          </p:cNvPicPr>
          <p:nvPr/>
        </p:nvPicPr>
        <p:blipFill>
          <a:blip r:embed="rId4"/>
          <a:stretch>
            <a:fillRect/>
          </a:stretch>
        </p:blipFill>
        <p:spPr>
          <a:xfrm>
            <a:off x="2483768" y="5267699"/>
            <a:ext cx="5544616" cy="974452"/>
          </a:xfrm>
          <a:prstGeom prst="rect">
            <a:avLst/>
          </a:prstGeom>
        </p:spPr>
      </p:pic>
      <p:sp>
        <p:nvSpPr>
          <p:cNvPr id="10" name="右箭头 9">
            <a:extLst>
              <a:ext uri="{FF2B5EF4-FFF2-40B4-BE49-F238E27FC236}">
                <a16:creationId xmlns:a16="http://schemas.microsoft.com/office/drawing/2014/main" id="{4E5F0B60-44BA-1052-FB7F-E7A4F8A63FBC}"/>
              </a:ext>
            </a:extLst>
          </p:cNvPr>
          <p:cNvSpPr/>
          <p:nvPr/>
        </p:nvSpPr>
        <p:spPr bwMode="auto">
          <a:xfrm>
            <a:off x="1073312" y="5512609"/>
            <a:ext cx="978408" cy="484632"/>
          </a:xfrm>
          <a:prstGeom prst="rightArrow">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22793589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75D4819-FEFE-3CCC-132D-1D69EFB58FF8}"/>
              </a:ext>
            </a:extLst>
          </p:cNvPr>
          <p:cNvPicPr>
            <a:picLocks noChangeAspect="1"/>
          </p:cNvPicPr>
          <p:nvPr/>
        </p:nvPicPr>
        <p:blipFill>
          <a:blip r:embed="rId2"/>
          <a:stretch>
            <a:fillRect/>
          </a:stretch>
        </p:blipFill>
        <p:spPr>
          <a:xfrm>
            <a:off x="323528" y="1052736"/>
            <a:ext cx="5832648" cy="1473696"/>
          </a:xfrm>
          <a:prstGeom prst="rect">
            <a:avLst/>
          </a:prstGeom>
        </p:spPr>
      </p:pic>
      <p:pic>
        <p:nvPicPr>
          <p:cNvPr id="3" name="图片 2">
            <a:extLst>
              <a:ext uri="{FF2B5EF4-FFF2-40B4-BE49-F238E27FC236}">
                <a16:creationId xmlns:a16="http://schemas.microsoft.com/office/drawing/2014/main" id="{07F1112F-FB11-F10D-93C5-993BCD30B26A}"/>
              </a:ext>
            </a:extLst>
          </p:cNvPr>
          <p:cNvPicPr>
            <a:picLocks noChangeAspect="1"/>
          </p:cNvPicPr>
          <p:nvPr/>
        </p:nvPicPr>
        <p:blipFill>
          <a:blip r:embed="rId3"/>
          <a:stretch>
            <a:fillRect/>
          </a:stretch>
        </p:blipFill>
        <p:spPr>
          <a:xfrm>
            <a:off x="179512" y="2492896"/>
            <a:ext cx="4917923" cy="1041648"/>
          </a:xfrm>
          <a:prstGeom prst="rect">
            <a:avLst/>
          </a:prstGeom>
        </p:spPr>
      </p:pic>
      <p:pic>
        <p:nvPicPr>
          <p:cNvPr id="4" name="图片 3">
            <a:extLst>
              <a:ext uri="{FF2B5EF4-FFF2-40B4-BE49-F238E27FC236}">
                <a16:creationId xmlns:a16="http://schemas.microsoft.com/office/drawing/2014/main" id="{5648C74A-7686-A339-151D-F1D58216B87F}"/>
              </a:ext>
            </a:extLst>
          </p:cNvPr>
          <p:cNvPicPr>
            <a:picLocks noChangeAspect="1"/>
          </p:cNvPicPr>
          <p:nvPr/>
        </p:nvPicPr>
        <p:blipFill>
          <a:blip r:embed="rId4"/>
          <a:stretch>
            <a:fillRect/>
          </a:stretch>
        </p:blipFill>
        <p:spPr>
          <a:xfrm>
            <a:off x="4427984" y="457436"/>
            <a:ext cx="1296144" cy="360040"/>
          </a:xfrm>
          <a:prstGeom prst="rect">
            <a:avLst/>
          </a:prstGeom>
        </p:spPr>
      </p:pic>
      <p:sp>
        <p:nvSpPr>
          <p:cNvPr id="6" name="文本框 5">
            <a:extLst>
              <a:ext uri="{FF2B5EF4-FFF2-40B4-BE49-F238E27FC236}">
                <a16:creationId xmlns:a16="http://schemas.microsoft.com/office/drawing/2014/main" id="{F0E16EB0-27CB-0E5C-C999-978B4039A71E}"/>
              </a:ext>
            </a:extLst>
          </p:cNvPr>
          <p:cNvSpPr txBox="1"/>
          <p:nvPr/>
        </p:nvSpPr>
        <p:spPr>
          <a:xfrm>
            <a:off x="75604" y="385500"/>
            <a:ext cx="4240263" cy="523220"/>
          </a:xfrm>
          <a:prstGeom prst="rect">
            <a:avLst/>
          </a:prstGeom>
          <a:noFill/>
        </p:spPr>
        <p:txBody>
          <a:bodyPr wrap="none" rtlCol="0">
            <a:spAutoFit/>
          </a:bodyPr>
          <a:lstStyle/>
          <a:p>
            <a:r>
              <a:rPr kumimoji="1" lang="en-US" altLang="zh-CN" dirty="0"/>
              <a:t>Introducing</a:t>
            </a:r>
            <a:r>
              <a:rPr kumimoji="1" lang="zh-CN" altLang="en-US" dirty="0"/>
              <a:t> </a:t>
            </a:r>
            <a:r>
              <a:rPr kumimoji="1" lang="en-US" altLang="zh-CN" dirty="0"/>
              <a:t>the</a:t>
            </a:r>
            <a:r>
              <a:rPr kumimoji="1" lang="zh-CN" altLang="en-US" dirty="0"/>
              <a:t> </a:t>
            </a:r>
            <a:r>
              <a:rPr kumimoji="1" lang="en-US" altLang="zh-CN" dirty="0"/>
              <a:t>proper</a:t>
            </a:r>
            <a:r>
              <a:rPr kumimoji="1" lang="zh-CN" altLang="en-US" dirty="0"/>
              <a:t> </a:t>
            </a:r>
            <a:r>
              <a:rPr kumimoji="1" lang="en-US" altLang="zh-CN" dirty="0"/>
              <a:t>time:</a:t>
            </a:r>
            <a:endParaRPr kumimoji="1" lang="zh-CN" altLang="en-US" dirty="0"/>
          </a:p>
        </p:txBody>
      </p:sp>
      <p:sp>
        <p:nvSpPr>
          <p:cNvPr id="7" name="右大括号 6">
            <a:extLst>
              <a:ext uri="{FF2B5EF4-FFF2-40B4-BE49-F238E27FC236}">
                <a16:creationId xmlns:a16="http://schemas.microsoft.com/office/drawing/2014/main" id="{6C7A2052-C47A-72C4-AC11-06892441C77E}"/>
              </a:ext>
            </a:extLst>
          </p:cNvPr>
          <p:cNvSpPr/>
          <p:nvPr/>
        </p:nvSpPr>
        <p:spPr bwMode="auto">
          <a:xfrm>
            <a:off x="6156176" y="1268760"/>
            <a:ext cx="576064" cy="2090018"/>
          </a:xfrm>
          <a:prstGeom prst="rightBrace">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p:txBody>
      </p:sp>
      <p:sp>
        <p:nvSpPr>
          <p:cNvPr id="8" name="文本框 7">
            <a:extLst>
              <a:ext uri="{FF2B5EF4-FFF2-40B4-BE49-F238E27FC236}">
                <a16:creationId xmlns:a16="http://schemas.microsoft.com/office/drawing/2014/main" id="{E4FC0C34-4EFC-3723-7596-0F6717D4F1E3}"/>
              </a:ext>
            </a:extLst>
          </p:cNvPr>
          <p:cNvSpPr txBox="1"/>
          <p:nvPr/>
        </p:nvSpPr>
        <p:spPr>
          <a:xfrm>
            <a:off x="6804248" y="1772816"/>
            <a:ext cx="2359941" cy="830997"/>
          </a:xfrm>
          <a:prstGeom prst="rect">
            <a:avLst/>
          </a:prstGeom>
          <a:noFill/>
        </p:spPr>
        <p:txBody>
          <a:bodyPr wrap="none" rtlCol="0">
            <a:spAutoFit/>
          </a:bodyPr>
          <a:lstStyle/>
          <a:p>
            <a:r>
              <a:rPr kumimoji="1" lang="en-US" altLang="zh-CN" sz="2400" dirty="0"/>
              <a:t>The</a:t>
            </a:r>
            <a:r>
              <a:rPr kumimoji="1" lang="zh-CN" altLang="en-US" sz="2400" dirty="0"/>
              <a:t> </a:t>
            </a:r>
            <a:r>
              <a:rPr kumimoji="1" lang="en-US" altLang="zh-CN" sz="2400" dirty="0"/>
              <a:t>(generalized)</a:t>
            </a:r>
          </a:p>
          <a:p>
            <a:r>
              <a:rPr kumimoji="1" lang="en-US" altLang="zh-CN" sz="2400" dirty="0" err="1"/>
              <a:t>Kasner</a:t>
            </a:r>
            <a:r>
              <a:rPr kumimoji="1" lang="zh-CN" altLang="en-US" sz="2400" dirty="0"/>
              <a:t> </a:t>
            </a:r>
            <a:r>
              <a:rPr kumimoji="1" lang="en-US" altLang="zh-CN" sz="2400" dirty="0"/>
              <a:t>geometry</a:t>
            </a:r>
            <a:endParaRPr kumimoji="1" lang="zh-CN" altLang="en-US" sz="2400" dirty="0"/>
          </a:p>
        </p:txBody>
      </p:sp>
      <p:sp>
        <p:nvSpPr>
          <p:cNvPr id="9" name="文本框 8">
            <a:extLst>
              <a:ext uri="{FF2B5EF4-FFF2-40B4-BE49-F238E27FC236}">
                <a16:creationId xmlns:a16="http://schemas.microsoft.com/office/drawing/2014/main" id="{143DEDB7-208A-5F76-CEA7-B420EA7B1209}"/>
              </a:ext>
            </a:extLst>
          </p:cNvPr>
          <p:cNvSpPr txBox="1"/>
          <p:nvPr/>
        </p:nvSpPr>
        <p:spPr>
          <a:xfrm>
            <a:off x="35496" y="3573016"/>
            <a:ext cx="9224000" cy="830997"/>
          </a:xfrm>
          <a:prstGeom prst="rect">
            <a:avLst/>
          </a:prstGeom>
          <a:noFill/>
        </p:spPr>
        <p:txBody>
          <a:bodyPr wrap="none" rtlCol="0">
            <a:spAutoFit/>
          </a:bodyPr>
          <a:lstStyle/>
          <a:p>
            <a:r>
              <a:rPr kumimoji="1" lang="en-US" altLang="zh-CN" sz="2400" dirty="0"/>
              <a:t>These</a:t>
            </a:r>
            <a:r>
              <a:rPr kumimoji="1" lang="zh-CN" altLang="en-US" sz="2400" dirty="0"/>
              <a:t> </a:t>
            </a:r>
            <a:r>
              <a:rPr kumimoji="1" lang="en-US" altLang="zh-CN" sz="2400" dirty="0"/>
              <a:t>constants</a:t>
            </a:r>
            <a:r>
              <a:rPr kumimoji="1" lang="zh-CN" altLang="en-US" sz="2400" dirty="0"/>
              <a:t> </a:t>
            </a:r>
            <a:r>
              <a:rPr kumimoji="1" lang="en-US" altLang="zh-CN" sz="2400" dirty="0"/>
              <a:t>are</a:t>
            </a:r>
            <a:r>
              <a:rPr kumimoji="1" lang="zh-CN" altLang="en-US" sz="2400" dirty="0"/>
              <a:t> </a:t>
            </a:r>
            <a:r>
              <a:rPr kumimoji="1" lang="en-US" altLang="zh-CN" sz="2400" dirty="0"/>
              <a:t>all</a:t>
            </a:r>
            <a:r>
              <a:rPr kumimoji="1" lang="zh-CN" altLang="en-US" sz="2400" dirty="0"/>
              <a:t> </a:t>
            </a:r>
            <a:r>
              <a:rPr kumimoji="1" lang="en-US" altLang="zh-CN" sz="2400" dirty="0"/>
              <a:t>determined</a:t>
            </a:r>
            <a:r>
              <a:rPr kumimoji="1" lang="zh-CN" altLang="en-US" sz="2400" dirty="0"/>
              <a:t> </a:t>
            </a:r>
            <a:r>
              <a:rPr kumimoji="1" lang="en-US" altLang="zh-CN" sz="2400" dirty="0"/>
              <a:t>by</a:t>
            </a:r>
            <a:r>
              <a:rPr kumimoji="1" lang="zh-CN" altLang="en-US" sz="2400" dirty="0"/>
              <a:t> </a:t>
            </a:r>
            <a:r>
              <a:rPr kumimoji="1" lang="en-US" altLang="zh-CN" sz="2400" dirty="0"/>
              <a:t>alpha,</a:t>
            </a:r>
            <a:r>
              <a:rPr kumimoji="1" lang="zh-CN" altLang="en-US" sz="2400" dirty="0"/>
              <a:t> </a:t>
            </a:r>
            <a:r>
              <a:rPr kumimoji="1" lang="en-US" altLang="zh-CN" sz="2400" dirty="0"/>
              <a:t>called</a:t>
            </a:r>
            <a:r>
              <a:rPr kumimoji="1" lang="zh-CN" altLang="en-US" sz="2400" dirty="0"/>
              <a:t> </a:t>
            </a:r>
            <a:r>
              <a:rPr kumimoji="1" lang="en-US" altLang="zh-CN" sz="2400" dirty="0" err="1"/>
              <a:t>Kasner</a:t>
            </a:r>
            <a:r>
              <a:rPr kumimoji="1" lang="zh-CN" altLang="en-US" sz="2400" dirty="0"/>
              <a:t> </a:t>
            </a:r>
            <a:r>
              <a:rPr kumimoji="1" lang="en-US" altLang="zh-CN" sz="2400" dirty="0"/>
              <a:t>exponent.</a:t>
            </a:r>
            <a:r>
              <a:rPr kumimoji="1" lang="zh-CN" altLang="en-US" sz="2400" dirty="0"/>
              <a:t> </a:t>
            </a:r>
            <a:r>
              <a:rPr kumimoji="1" lang="en-US" altLang="zh-CN" sz="2400" dirty="0"/>
              <a:t>It</a:t>
            </a:r>
            <a:r>
              <a:rPr kumimoji="1" lang="zh-CN" altLang="en-US" sz="2400" dirty="0"/>
              <a:t> </a:t>
            </a:r>
            <a:r>
              <a:rPr kumimoji="1" lang="en-US" altLang="zh-CN" sz="2400" dirty="0"/>
              <a:t>is</a:t>
            </a:r>
          </a:p>
          <a:p>
            <a:r>
              <a:rPr kumimoji="1" lang="en-US" altLang="zh-CN" sz="2400" dirty="0"/>
              <a:t>easy</a:t>
            </a:r>
            <a:r>
              <a:rPr kumimoji="1" lang="zh-CN" altLang="en-US" sz="2400" dirty="0"/>
              <a:t> </a:t>
            </a:r>
            <a:r>
              <a:rPr kumimoji="1" lang="en-US" altLang="zh-CN" sz="2400" dirty="0"/>
              <a:t>to</a:t>
            </a:r>
            <a:r>
              <a:rPr kumimoji="1" lang="zh-CN" altLang="en-US" sz="2400" dirty="0"/>
              <a:t> </a:t>
            </a:r>
            <a:r>
              <a:rPr kumimoji="1" lang="en-US" altLang="zh-CN" sz="2400" dirty="0"/>
              <a:t>check</a:t>
            </a:r>
            <a:r>
              <a:rPr kumimoji="1" lang="zh-CN" altLang="en-US" sz="2400" dirty="0"/>
              <a:t> </a:t>
            </a:r>
            <a:r>
              <a:rPr kumimoji="1" lang="en-US" altLang="zh-CN" sz="2400" dirty="0"/>
              <a:t>that</a:t>
            </a:r>
            <a:r>
              <a:rPr kumimoji="1" lang="zh-CN" altLang="en-US" sz="2400" dirty="0"/>
              <a:t>  </a:t>
            </a:r>
            <a:r>
              <a:rPr kumimoji="1" lang="en-US" altLang="zh-CN" sz="2400" dirty="0"/>
              <a:t>the</a:t>
            </a:r>
            <a:r>
              <a:rPr kumimoji="1" lang="zh-CN" altLang="en-US" sz="2400" dirty="0"/>
              <a:t> </a:t>
            </a:r>
            <a:r>
              <a:rPr kumimoji="1" lang="en-US" altLang="zh-CN" sz="2400" dirty="0"/>
              <a:t>solution</a:t>
            </a:r>
            <a:r>
              <a:rPr kumimoji="1" lang="zh-CN" altLang="en-US" sz="2400" dirty="0"/>
              <a:t> </a:t>
            </a:r>
            <a:r>
              <a:rPr kumimoji="1" lang="en-US" altLang="zh-CN" sz="2400" dirty="0"/>
              <a:t>makes</a:t>
            </a:r>
            <a:r>
              <a:rPr kumimoji="1" lang="zh-CN" altLang="en-US" sz="2400" dirty="0"/>
              <a:t> </a:t>
            </a:r>
            <a:r>
              <a:rPr kumimoji="1" lang="en-US" altLang="zh-CN" sz="2400" dirty="0"/>
              <a:t>sense</a:t>
            </a:r>
            <a:r>
              <a:rPr kumimoji="1" lang="zh-CN" altLang="en-US" sz="2400" dirty="0"/>
              <a:t> </a:t>
            </a:r>
            <a:r>
              <a:rPr kumimoji="1" lang="en-US" altLang="zh-CN" sz="2400" dirty="0"/>
              <a:t>if</a:t>
            </a:r>
            <a:r>
              <a:rPr kumimoji="1" lang="zh-CN" altLang="en-US" sz="2400" dirty="0"/>
              <a:t> </a:t>
            </a:r>
          </a:p>
        </p:txBody>
      </p:sp>
      <p:pic>
        <p:nvPicPr>
          <p:cNvPr id="10" name="图片 9">
            <a:extLst>
              <a:ext uri="{FF2B5EF4-FFF2-40B4-BE49-F238E27FC236}">
                <a16:creationId xmlns:a16="http://schemas.microsoft.com/office/drawing/2014/main" id="{A28F1B38-325D-2DCF-20EB-A49588C54E86}"/>
              </a:ext>
            </a:extLst>
          </p:cNvPr>
          <p:cNvPicPr>
            <a:picLocks noChangeAspect="1"/>
          </p:cNvPicPr>
          <p:nvPr/>
        </p:nvPicPr>
        <p:blipFill>
          <a:blip r:embed="rId5"/>
          <a:stretch>
            <a:fillRect/>
          </a:stretch>
        </p:blipFill>
        <p:spPr>
          <a:xfrm>
            <a:off x="107504" y="4571020"/>
            <a:ext cx="4536504" cy="1901480"/>
          </a:xfrm>
          <a:prstGeom prst="rect">
            <a:avLst/>
          </a:prstGeom>
        </p:spPr>
      </p:pic>
      <p:sp>
        <p:nvSpPr>
          <p:cNvPr id="11" name="文本框 10">
            <a:extLst>
              <a:ext uri="{FF2B5EF4-FFF2-40B4-BE49-F238E27FC236}">
                <a16:creationId xmlns:a16="http://schemas.microsoft.com/office/drawing/2014/main" id="{87171147-9FC9-3752-F48D-D653FCE5C554}"/>
              </a:ext>
            </a:extLst>
          </p:cNvPr>
          <p:cNvSpPr txBox="1"/>
          <p:nvPr/>
        </p:nvSpPr>
        <p:spPr>
          <a:xfrm>
            <a:off x="4572000" y="4437112"/>
            <a:ext cx="4589718" cy="2308324"/>
          </a:xfrm>
          <a:prstGeom prst="rect">
            <a:avLst/>
          </a:prstGeom>
          <a:solidFill>
            <a:schemeClr val="bg1"/>
          </a:solidFill>
          <a:ln w="38100">
            <a:solidFill>
              <a:srgbClr val="FF0000"/>
            </a:solidFill>
          </a:ln>
        </p:spPr>
        <p:txBody>
          <a:bodyPr wrap="none" rtlCol="0">
            <a:spAutoFit/>
          </a:bodyPr>
          <a:lstStyle/>
          <a:p>
            <a:r>
              <a:rPr kumimoji="1" lang="en-US" altLang="zh-CN" sz="2400" dirty="0"/>
              <a:t>this</a:t>
            </a:r>
            <a:r>
              <a:rPr kumimoji="1" lang="zh-CN" altLang="en-US" sz="2400" dirty="0"/>
              <a:t> </a:t>
            </a:r>
            <a:r>
              <a:rPr kumimoji="1" lang="en-US" altLang="zh-CN" sz="2400" dirty="0"/>
              <a:t>allows</a:t>
            </a:r>
            <a:r>
              <a:rPr kumimoji="1" lang="zh-CN" altLang="en-US" sz="2400" dirty="0"/>
              <a:t> </a:t>
            </a:r>
            <a:r>
              <a:rPr kumimoji="1" lang="en-US" altLang="zh-CN" sz="2400" dirty="0"/>
              <a:t>V</a:t>
            </a:r>
            <a:r>
              <a:rPr kumimoji="1" lang="zh-CN" altLang="en-US" sz="2400" dirty="0"/>
              <a:t> </a:t>
            </a:r>
            <a:r>
              <a:rPr kumimoji="1" lang="en-US" altLang="zh-CN" sz="2400" dirty="0"/>
              <a:t>and</a:t>
            </a:r>
            <a:r>
              <a:rPr kumimoji="1" lang="zh-CN" altLang="en-US" sz="2400" dirty="0"/>
              <a:t> </a:t>
            </a:r>
            <a:r>
              <a:rPr kumimoji="1" lang="en-US" altLang="zh-CN" sz="2400" dirty="0"/>
              <a:t>F</a:t>
            </a:r>
            <a:r>
              <a:rPr kumimoji="1" lang="zh-CN" altLang="en-US" sz="2400" dirty="0"/>
              <a:t> </a:t>
            </a:r>
            <a:r>
              <a:rPr kumimoji="1" lang="en-US" altLang="zh-CN" sz="2400" dirty="0"/>
              <a:t>to</a:t>
            </a:r>
            <a:r>
              <a:rPr kumimoji="1" lang="zh-CN" altLang="en-US" sz="2400" dirty="0"/>
              <a:t> </a:t>
            </a:r>
            <a:r>
              <a:rPr kumimoji="1" lang="en-US" altLang="zh-CN" sz="2400" dirty="0"/>
              <a:t>be</a:t>
            </a:r>
            <a:r>
              <a:rPr kumimoji="1" lang="zh-CN" altLang="en-US" sz="2400" dirty="0"/>
              <a:t> </a:t>
            </a:r>
            <a:r>
              <a:rPr kumimoji="1" lang="en-US" altLang="zh-CN" sz="2400" dirty="0"/>
              <a:t>arbitrary</a:t>
            </a:r>
            <a:r>
              <a:rPr kumimoji="1" lang="zh-CN" altLang="en-US" sz="2400" dirty="0"/>
              <a:t> </a:t>
            </a:r>
            <a:endParaRPr kumimoji="1" lang="en-US" altLang="zh-CN" sz="2400" dirty="0"/>
          </a:p>
          <a:p>
            <a:r>
              <a:rPr kumimoji="1" lang="en-US" altLang="zh-CN" sz="2400" dirty="0"/>
              <a:t>algebraic</a:t>
            </a:r>
            <a:r>
              <a:rPr kumimoji="1" lang="zh-CN" altLang="en-US" sz="2400" dirty="0"/>
              <a:t> </a:t>
            </a:r>
            <a:r>
              <a:rPr kumimoji="1" lang="en-US" altLang="zh-CN" sz="2400" dirty="0"/>
              <a:t>functions,</a:t>
            </a:r>
            <a:r>
              <a:rPr kumimoji="1" lang="zh-CN" altLang="en-US" sz="2400" dirty="0"/>
              <a:t> </a:t>
            </a:r>
            <a:r>
              <a:rPr kumimoji="1" lang="en-US" altLang="zh-CN" sz="2400" dirty="0"/>
              <a:t>including</a:t>
            </a:r>
            <a:r>
              <a:rPr kumimoji="1" lang="zh-CN" altLang="en-US" sz="2400" dirty="0"/>
              <a:t> </a:t>
            </a:r>
            <a:endParaRPr kumimoji="1" lang="en-US" altLang="zh-CN" sz="2400" dirty="0"/>
          </a:p>
          <a:p>
            <a:r>
              <a:rPr kumimoji="1" lang="en-US" altLang="zh-CN" sz="2400" dirty="0"/>
              <a:t>polynomial</a:t>
            </a:r>
            <a:r>
              <a:rPr kumimoji="1" lang="zh-CN" altLang="en-US" sz="2400" dirty="0"/>
              <a:t> </a:t>
            </a:r>
            <a:r>
              <a:rPr kumimoji="1" lang="en-US" altLang="zh-CN" sz="2400" dirty="0"/>
              <a:t>functions.</a:t>
            </a:r>
            <a:r>
              <a:rPr kumimoji="1" lang="zh-CN" altLang="en-US" sz="2400" dirty="0"/>
              <a:t> </a:t>
            </a:r>
            <a:r>
              <a:rPr kumimoji="1" lang="en-US" altLang="zh-CN" sz="2400" dirty="0"/>
              <a:t>Namely</a:t>
            </a:r>
            <a:r>
              <a:rPr kumimoji="1" lang="zh-CN" altLang="en-US" sz="2400" dirty="0"/>
              <a:t> </a:t>
            </a:r>
            <a:r>
              <a:rPr kumimoji="1" lang="en-US" altLang="zh-CN" sz="2400" dirty="0"/>
              <a:t>once</a:t>
            </a:r>
          </a:p>
          <a:p>
            <a:r>
              <a:rPr kumimoji="1" lang="en-US" altLang="zh-CN" sz="2400" dirty="0"/>
              <a:t>these</a:t>
            </a:r>
            <a:r>
              <a:rPr kumimoji="1" lang="zh-CN" altLang="en-US" sz="2400" dirty="0"/>
              <a:t> </a:t>
            </a:r>
            <a:r>
              <a:rPr kumimoji="1" lang="en-US" altLang="zh-CN" sz="2400" dirty="0"/>
              <a:t>conditions</a:t>
            </a:r>
            <a:r>
              <a:rPr kumimoji="1" lang="zh-CN" altLang="en-US" sz="2400" dirty="0"/>
              <a:t> </a:t>
            </a:r>
            <a:r>
              <a:rPr kumimoji="1" lang="en-US" altLang="zh-CN" sz="2400" dirty="0"/>
              <a:t>are</a:t>
            </a:r>
            <a:r>
              <a:rPr kumimoji="1" lang="zh-CN" altLang="en-US" sz="2400" dirty="0"/>
              <a:t> </a:t>
            </a:r>
            <a:r>
              <a:rPr kumimoji="1" lang="en-US" altLang="zh-CN" sz="2400" dirty="0"/>
              <a:t>obeyed,</a:t>
            </a:r>
            <a:r>
              <a:rPr kumimoji="1" lang="zh-CN" altLang="en-US" sz="2400" dirty="0"/>
              <a:t> </a:t>
            </a:r>
            <a:r>
              <a:rPr kumimoji="1" lang="en-US" altLang="zh-CN" sz="2400" dirty="0"/>
              <a:t>the</a:t>
            </a:r>
            <a:r>
              <a:rPr kumimoji="1" lang="zh-CN" altLang="en-US" sz="2400" dirty="0"/>
              <a:t> </a:t>
            </a:r>
            <a:endParaRPr kumimoji="1" lang="en-US" altLang="zh-CN" sz="2400" dirty="0"/>
          </a:p>
          <a:p>
            <a:r>
              <a:rPr kumimoji="1" lang="en-US" altLang="zh-CN" sz="2400" dirty="0"/>
              <a:t>neglected</a:t>
            </a:r>
            <a:r>
              <a:rPr kumimoji="1" lang="zh-CN" altLang="en-US" sz="2400" dirty="0"/>
              <a:t> </a:t>
            </a:r>
            <a:r>
              <a:rPr kumimoji="1" lang="en-US" altLang="zh-CN" sz="2400" dirty="0"/>
              <a:t>terms</a:t>
            </a:r>
            <a:r>
              <a:rPr kumimoji="1" lang="zh-CN" altLang="en-US" sz="2400" dirty="0"/>
              <a:t> </a:t>
            </a:r>
            <a:r>
              <a:rPr kumimoji="1" lang="en-US" altLang="zh-CN" sz="2400" dirty="0"/>
              <a:t>in</a:t>
            </a:r>
            <a:r>
              <a:rPr kumimoji="1" lang="zh-CN" altLang="en-US" sz="2400" dirty="0"/>
              <a:t> </a:t>
            </a:r>
            <a:r>
              <a:rPr kumimoji="1" lang="en-US" altLang="zh-CN" sz="2400" dirty="0"/>
              <a:t>EOMs</a:t>
            </a:r>
            <a:r>
              <a:rPr kumimoji="1" lang="zh-CN" altLang="en-US" sz="2400" dirty="0"/>
              <a:t> </a:t>
            </a:r>
            <a:r>
              <a:rPr kumimoji="1" lang="en-US" altLang="zh-CN" sz="2400" dirty="0"/>
              <a:t>will</a:t>
            </a:r>
            <a:r>
              <a:rPr kumimoji="1" lang="zh-CN" altLang="en-US" sz="2400" dirty="0"/>
              <a:t> </a:t>
            </a:r>
            <a:r>
              <a:rPr kumimoji="1" lang="en-US" altLang="zh-CN" sz="2400" dirty="0"/>
              <a:t>not</a:t>
            </a:r>
          </a:p>
          <a:p>
            <a:r>
              <a:rPr kumimoji="1" lang="en-US" altLang="zh-CN" sz="2400" dirty="0"/>
              <a:t>change</a:t>
            </a:r>
            <a:r>
              <a:rPr kumimoji="1" lang="zh-CN" altLang="en-US" sz="2400" dirty="0"/>
              <a:t> </a:t>
            </a:r>
            <a:r>
              <a:rPr kumimoji="1" lang="en-US" altLang="zh-CN" sz="2400" dirty="0"/>
              <a:t>the</a:t>
            </a:r>
            <a:r>
              <a:rPr kumimoji="1" lang="zh-CN" altLang="en-US" sz="2400" dirty="0"/>
              <a:t> </a:t>
            </a:r>
            <a:r>
              <a:rPr kumimoji="1" lang="en-US" altLang="zh-CN" sz="2400" dirty="0"/>
              <a:t>solutions.</a:t>
            </a:r>
          </a:p>
        </p:txBody>
      </p:sp>
    </p:spTree>
    <p:extLst>
      <p:ext uri="{BB962C8B-B14F-4D97-AF65-F5344CB8AC3E}">
        <p14:creationId xmlns:p14="http://schemas.microsoft.com/office/powerpoint/2010/main" val="79698191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A7F69DB-2913-60E7-C297-104EA776F753}"/>
              </a:ext>
            </a:extLst>
          </p:cNvPr>
          <p:cNvSpPr txBox="1"/>
          <p:nvPr/>
        </p:nvSpPr>
        <p:spPr>
          <a:xfrm>
            <a:off x="17687" y="404664"/>
            <a:ext cx="2746265" cy="523220"/>
          </a:xfrm>
          <a:prstGeom prst="rect">
            <a:avLst/>
          </a:prstGeom>
          <a:noFill/>
        </p:spPr>
        <p:txBody>
          <a:bodyPr wrap="none" rtlCol="0">
            <a:spAutoFit/>
          </a:bodyPr>
          <a:lstStyle/>
          <a:p>
            <a:r>
              <a:rPr kumimoji="1" lang="en-US" altLang="zh-CN" dirty="0" err="1">
                <a:solidFill>
                  <a:srgbClr val="0000FF"/>
                </a:solidFill>
              </a:rPr>
              <a:t>Kasner</a:t>
            </a:r>
            <a:r>
              <a:rPr kumimoji="1" lang="zh-CN" altLang="en-US" dirty="0">
                <a:solidFill>
                  <a:srgbClr val="0000FF"/>
                </a:solidFill>
              </a:rPr>
              <a:t> </a:t>
            </a:r>
            <a:r>
              <a:rPr kumimoji="1" lang="en-US" altLang="zh-CN" dirty="0">
                <a:solidFill>
                  <a:srgbClr val="0000FF"/>
                </a:solidFill>
              </a:rPr>
              <a:t>Inversion:</a:t>
            </a:r>
            <a:endParaRPr kumimoji="1" lang="zh-CN" altLang="en-US" dirty="0">
              <a:solidFill>
                <a:srgbClr val="0000FF"/>
              </a:solidFill>
            </a:endParaRPr>
          </a:p>
        </p:txBody>
      </p:sp>
      <p:sp>
        <p:nvSpPr>
          <p:cNvPr id="3" name="文本框 2">
            <a:extLst>
              <a:ext uri="{FF2B5EF4-FFF2-40B4-BE49-F238E27FC236}">
                <a16:creationId xmlns:a16="http://schemas.microsoft.com/office/drawing/2014/main" id="{352117C5-2F74-E50B-B02F-8C0670E226FB}"/>
              </a:ext>
            </a:extLst>
          </p:cNvPr>
          <p:cNvSpPr txBox="1"/>
          <p:nvPr/>
        </p:nvSpPr>
        <p:spPr>
          <a:xfrm>
            <a:off x="-36512" y="1124744"/>
            <a:ext cx="9284529" cy="1938992"/>
          </a:xfrm>
          <a:prstGeom prst="rect">
            <a:avLst/>
          </a:prstGeom>
          <a:noFill/>
        </p:spPr>
        <p:txBody>
          <a:bodyPr wrap="none" rtlCol="0">
            <a:spAutoFit/>
          </a:bodyPr>
          <a:lstStyle/>
          <a:p>
            <a:r>
              <a:rPr kumimoji="1" lang="en-US" altLang="zh-CN" sz="2400" dirty="0"/>
              <a:t>Once</a:t>
            </a:r>
            <a:r>
              <a:rPr kumimoji="1" lang="zh-CN" altLang="en-US" sz="2400" dirty="0"/>
              <a:t> </a:t>
            </a:r>
            <a:r>
              <a:rPr kumimoji="1" lang="en-US" altLang="zh-CN" sz="2400" dirty="0"/>
              <a:t>the</a:t>
            </a:r>
            <a:r>
              <a:rPr kumimoji="1" lang="zh-CN" altLang="en-US" sz="2400" dirty="0"/>
              <a:t> </a:t>
            </a:r>
            <a:r>
              <a:rPr kumimoji="1" lang="en-US" altLang="zh-CN" sz="2400" dirty="0"/>
              <a:t>above</a:t>
            </a:r>
            <a:r>
              <a:rPr kumimoji="1" lang="zh-CN" altLang="en-US" sz="2400" dirty="0"/>
              <a:t> </a:t>
            </a:r>
            <a:r>
              <a:rPr kumimoji="1" lang="en-US" altLang="zh-CN" sz="2400" dirty="0"/>
              <a:t>assumption</a:t>
            </a:r>
            <a:r>
              <a:rPr kumimoji="1" lang="zh-CN" altLang="en-US" sz="2400" dirty="0"/>
              <a:t> </a:t>
            </a:r>
            <a:r>
              <a:rPr kumimoji="1" lang="en-US" altLang="zh-CN" sz="2400" dirty="0"/>
              <a:t>is</a:t>
            </a:r>
            <a:r>
              <a:rPr kumimoji="1" lang="zh-CN" altLang="en-US" sz="2400" dirty="0"/>
              <a:t> </a:t>
            </a:r>
            <a:r>
              <a:rPr kumimoji="1" lang="en-US" altLang="zh-CN" sz="2400" dirty="0"/>
              <a:t>invalid,</a:t>
            </a:r>
            <a:r>
              <a:rPr kumimoji="1" lang="zh-CN" altLang="en-US" sz="2400" dirty="0"/>
              <a:t> </a:t>
            </a:r>
            <a:r>
              <a:rPr kumimoji="1" lang="en-US" altLang="zh-CN" sz="2400" dirty="0"/>
              <a:t>the</a:t>
            </a:r>
            <a:r>
              <a:rPr kumimoji="1" lang="zh-CN" altLang="en-US" sz="2400" dirty="0"/>
              <a:t> </a:t>
            </a:r>
            <a:r>
              <a:rPr kumimoji="1" lang="en-US" altLang="zh-CN" sz="2400" dirty="0"/>
              <a:t>solution</a:t>
            </a:r>
            <a:r>
              <a:rPr kumimoji="1" lang="zh-CN" altLang="en-US" sz="2400" dirty="0"/>
              <a:t> </a:t>
            </a:r>
            <a:r>
              <a:rPr kumimoji="1" lang="en-US" altLang="zh-CN" sz="2400" dirty="0"/>
              <a:t>will</a:t>
            </a:r>
            <a:r>
              <a:rPr kumimoji="1" lang="zh-CN" altLang="en-US" sz="2400" dirty="0"/>
              <a:t> </a:t>
            </a:r>
            <a:r>
              <a:rPr kumimoji="1" lang="en-US" altLang="zh-CN" sz="2400" dirty="0"/>
              <a:t>become</a:t>
            </a:r>
            <a:r>
              <a:rPr kumimoji="1" lang="zh-CN" altLang="en-US" sz="2400" dirty="0"/>
              <a:t> </a:t>
            </a:r>
            <a:r>
              <a:rPr kumimoji="1" lang="en-US" altLang="zh-CN" sz="2400" dirty="0"/>
              <a:t>unstable.</a:t>
            </a:r>
          </a:p>
          <a:p>
            <a:r>
              <a:rPr kumimoji="1" lang="en-US" altLang="zh-CN" sz="2400" dirty="0"/>
              <a:t>A</a:t>
            </a:r>
            <a:r>
              <a:rPr kumimoji="1" lang="zh-CN" altLang="en-US" sz="2400" dirty="0"/>
              <a:t> </a:t>
            </a:r>
            <a:r>
              <a:rPr kumimoji="1" lang="en-US" altLang="zh-CN" sz="2400" dirty="0"/>
              <a:t>particularly</a:t>
            </a:r>
            <a:r>
              <a:rPr kumimoji="1" lang="zh-CN" altLang="en-US" sz="2400" dirty="0"/>
              <a:t> </a:t>
            </a:r>
            <a:r>
              <a:rPr kumimoji="1" lang="en-US" altLang="zh-CN" sz="2400" dirty="0"/>
              <a:t>simple</a:t>
            </a:r>
            <a:r>
              <a:rPr kumimoji="1" lang="zh-CN" altLang="en-US" sz="2400" dirty="0"/>
              <a:t> </a:t>
            </a:r>
            <a:r>
              <a:rPr kumimoji="1" lang="en-US" altLang="zh-CN" sz="2400" dirty="0"/>
              <a:t>case</a:t>
            </a:r>
            <a:r>
              <a:rPr kumimoji="1" lang="zh-CN" altLang="en-US" sz="2400" dirty="0"/>
              <a:t> </a:t>
            </a:r>
            <a:r>
              <a:rPr kumimoji="1" lang="en-US" altLang="zh-CN" sz="2400" dirty="0"/>
              <a:t>is</a:t>
            </a:r>
            <a:r>
              <a:rPr kumimoji="1" lang="zh-CN" altLang="en-US" sz="2400" dirty="0"/>
              <a:t> </a:t>
            </a:r>
            <a:r>
              <a:rPr kumimoji="1" lang="en-US" altLang="zh-CN" sz="2400" dirty="0"/>
              <a:t>triggered</a:t>
            </a:r>
            <a:r>
              <a:rPr kumimoji="1" lang="zh-CN" altLang="en-US" sz="2400" dirty="0"/>
              <a:t> </a:t>
            </a:r>
            <a:r>
              <a:rPr kumimoji="1" lang="en-US" altLang="zh-CN" sz="2400" dirty="0"/>
              <a:t>by</a:t>
            </a:r>
            <a:r>
              <a:rPr kumimoji="1" lang="zh-CN" altLang="en-US" sz="2400" dirty="0"/>
              <a:t> </a:t>
            </a:r>
            <a:r>
              <a:rPr kumimoji="1" lang="en-US" altLang="zh-CN" sz="2400" dirty="0"/>
              <a:t>the</a:t>
            </a:r>
            <a:r>
              <a:rPr kumimoji="1" lang="zh-CN" altLang="en-US" sz="2400" dirty="0"/>
              <a:t> </a:t>
            </a:r>
            <a:r>
              <a:rPr kumimoji="1" lang="en-US" altLang="zh-CN" sz="2400" dirty="0"/>
              <a:t>h’/h</a:t>
            </a:r>
            <a:r>
              <a:rPr kumimoji="1" lang="zh-CN" altLang="en-US" sz="2400" dirty="0"/>
              <a:t> </a:t>
            </a:r>
            <a:r>
              <a:rPr kumimoji="1" lang="en-US" altLang="zh-CN" sz="2400" dirty="0"/>
              <a:t>term.</a:t>
            </a:r>
            <a:r>
              <a:rPr kumimoji="1" lang="zh-CN" altLang="en-US" sz="2400" dirty="0"/>
              <a:t>  </a:t>
            </a:r>
            <a:r>
              <a:rPr kumimoji="1" lang="en-US" altLang="zh-CN" sz="2400" dirty="0"/>
              <a:t>Interestingly,</a:t>
            </a:r>
            <a:r>
              <a:rPr kumimoji="1" lang="zh-CN" altLang="en-US" sz="2400" dirty="0"/>
              <a:t> </a:t>
            </a:r>
            <a:endParaRPr kumimoji="1" lang="en-US" altLang="zh-CN" sz="2400" dirty="0"/>
          </a:p>
          <a:p>
            <a:r>
              <a:rPr kumimoji="1" lang="en-US" altLang="zh-CN" sz="2400" dirty="0"/>
              <a:t>this</a:t>
            </a:r>
            <a:r>
              <a:rPr kumimoji="1" lang="zh-CN" altLang="en-US" sz="2400" dirty="0"/>
              <a:t> </a:t>
            </a:r>
            <a:r>
              <a:rPr kumimoji="1" lang="en-US" altLang="zh-CN" sz="2400" dirty="0"/>
              <a:t>alternation</a:t>
            </a:r>
            <a:r>
              <a:rPr kumimoji="1" lang="zh-CN" altLang="en-US" sz="2400" dirty="0"/>
              <a:t> </a:t>
            </a:r>
            <a:r>
              <a:rPr kumimoji="1" lang="en-US" altLang="zh-CN" sz="2400" dirty="0"/>
              <a:t>caused</a:t>
            </a:r>
            <a:r>
              <a:rPr kumimoji="1" lang="zh-CN" altLang="en-US" sz="2400" dirty="0"/>
              <a:t> </a:t>
            </a:r>
            <a:r>
              <a:rPr kumimoji="1" lang="en-US" altLang="zh-CN" sz="2400" dirty="0"/>
              <a:t>by</a:t>
            </a:r>
            <a:r>
              <a:rPr kumimoji="1" lang="zh-CN" altLang="en-US" sz="2400" dirty="0"/>
              <a:t> </a:t>
            </a:r>
            <a:r>
              <a:rPr kumimoji="1" lang="en-US" altLang="zh-CN" sz="2400" dirty="0"/>
              <a:t>the</a:t>
            </a:r>
            <a:r>
              <a:rPr kumimoji="1" lang="zh-CN" altLang="en-US" sz="2400" dirty="0"/>
              <a:t> </a:t>
            </a:r>
            <a:r>
              <a:rPr kumimoji="1" lang="en-US" altLang="zh-CN" sz="2400" dirty="0"/>
              <a:t>non-integrability</a:t>
            </a:r>
            <a:r>
              <a:rPr kumimoji="1" lang="zh-CN" altLang="en-US" sz="2400" dirty="0"/>
              <a:t> </a:t>
            </a:r>
            <a:r>
              <a:rPr kumimoji="1" lang="en-US" altLang="zh-CN" sz="2400" dirty="0"/>
              <a:t>of</a:t>
            </a:r>
            <a:r>
              <a:rPr kumimoji="1" lang="zh-CN" altLang="en-US" sz="2400" dirty="0"/>
              <a:t> </a:t>
            </a:r>
            <a:r>
              <a:rPr kumimoji="1" lang="en-US" altLang="zh-CN" sz="2400" dirty="0"/>
              <a:t>h’</a:t>
            </a:r>
            <a:r>
              <a:rPr kumimoji="1" lang="zh-CN" altLang="en-US" sz="2400" dirty="0"/>
              <a:t> </a:t>
            </a:r>
            <a:r>
              <a:rPr kumimoji="1" lang="en-US" altLang="zh-CN" sz="2400" dirty="0"/>
              <a:t>will</a:t>
            </a:r>
            <a:r>
              <a:rPr kumimoji="1" lang="zh-CN" altLang="en-US" sz="2400" dirty="0"/>
              <a:t> </a:t>
            </a:r>
            <a:r>
              <a:rPr kumimoji="1" lang="en-US" altLang="zh-CN" sz="2400" dirty="0"/>
              <a:t>make</a:t>
            </a:r>
            <a:r>
              <a:rPr kumimoji="1" lang="zh-CN" altLang="en-US" sz="2400" dirty="0"/>
              <a:t> </a:t>
            </a:r>
            <a:r>
              <a:rPr kumimoji="1" lang="en-US" altLang="zh-CN" sz="2400" dirty="0"/>
              <a:t>itself</a:t>
            </a:r>
            <a:r>
              <a:rPr kumimoji="1" lang="zh-CN" altLang="en-US" sz="2400" dirty="0"/>
              <a:t> </a:t>
            </a:r>
            <a:r>
              <a:rPr kumimoji="1" lang="en-US" altLang="zh-CN" sz="2400" dirty="0"/>
              <a:t>come</a:t>
            </a:r>
          </a:p>
          <a:p>
            <a:r>
              <a:rPr kumimoji="1" lang="en-US" altLang="zh-CN" sz="2400" dirty="0"/>
              <a:t>back</a:t>
            </a:r>
            <a:r>
              <a:rPr kumimoji="1" lang="zh-CN" altLang="en-US" sz="2400" dirty="0"/>
              <a:t> </a:t>
            </a:r>
            <a:r>
              <a:rPr kumimoji="1" lang="en-US" altLang="zh-CN" sz="2400" dirty="0"/>
              <a:t>to</a:t>
            </a:r>
            <a:r>
              <a:rPr kumimoji="1" lang="zh-CN" altLang="en-US" sz="2400" dirty="0"/>
              <a:t> </a:t>
            </a:r>
            <a:r>
              <a:rPr kumimoji="1" lang="en-US" altLang="zh-CN" sz="2400" dirty="0"/>
              <a:t>be</a:t>
            </a:r>
            <a:r>
              <a:rPr kumimoji="1" lang="zh-CN" altLang="en-US" sz="2400" dirty="0"/>
              <a:t> </a:t>
            </a:r>
            <a:r>
              <a:rPr kumimoji="1" lang="en-US" altLang="zh-CN" sz="2400" dirty="0"/>
              <a:t>integrable</a:t>
            </a:r>
            <a:r>
              <a:rPr kumimoji="1" lang="zh-CN" altLang="en-US" sz="2400" dirty="0"/>
              <a:t> </a:t>
            </a:r>
            <a:r>
              <a:rPr kumimoji="1" lang="en-US" altLang="zh-CN" sz="2400" dirty="0"/>
              <a:t>and</a:t>
            </a:r>
            <a:r>
              <a:rPr kumimoji="1" lang="zh-CN" altLang="en-US" sz="2400" dirty="0"/>
              <a:t> </a:t>
            </a:r>
            <a:r>
              <a:rPr kumimoji="1" lang="en-US" altLang="zh-CN" sz="2400" dirty="0"/>
              <a:t>will</a:t>
            </a:r>
            <a:r>
              <a:rPr kumimoji="1" lang="zh-CN" altLang="en-US" sz="2400" dirty="0"/>
              <a:t> </a:t>
            </a:r>
            <a:r>
              <a:rPr kumimoji="1" lang="en-US" altLang="zh-CN" sz="2400" dirty="0"/>
              <a:t>enter</a:t>
            </a:r>
            <a:r>
              <a:rPr kumimoji="1" lang="zh-CN" altLang="en-US" sz="2400" dirty="0"/>
              <a:t> </a:t>
            </a:r>
            <a:r>
              <a:rPr kumimoji="1" lang="en-US" altLang="zh-CN" sz="2400" dirty="0"/>
              <a:t>a</a:t>
            </a:r>
            <a:r>
              <a:rPr kumimoji="1" lang="zh-CN" altLang="en-US" sz="2400" dirty="0"/>
              <a:t> </a:t>
            </a:r>
            <a:r>
              <a:rPr kumimoji="1" lang="en-US" altLang="zh-CN" sz="2400" dirty="0"/>
              <a:t>new</a:t>
            </a:r>
            <a:r>
              <a:rPr kumimoji="1" lang="zh-CN" altLang="en-US" sz="2400" dirty="0"/>
              <a:t> </a:t>
            </a:r>
            <a:r>
              <a:rPr kumimoji="1" lang="en-US" altLang="zh-CN" sz="2400" dirty="0"/>
              <a:t>stable</a:t>
            </a:r>
            <a:r>
              <a:rPr kumimoji="1" lang="zh-CN" altLang="en-US" sz="2400" dirty="0"/>
              <a:t> </a:t>
            </a:r>
            <a:r>
              <a:rPr kumimoji="1" lang="en-US" altLang="zh-CN" sz="2400" dirty="0" err="1"/>
              <a:t>Kasner</a:t>
            </a:r>
            <a:r>
              <a:rPr kumimoji="1" lang="zh-CN" altLang="en-US" sz="2400" dirty="0"/>
              <a:t> </a:t>
            </a:r>
            <a:r>
              <a:rPr kumimoji="1" lang="en-US" altLang="zh-CN" sz="2400" dirty="0"/>
              <a:t>epoch.</a:t>
            </a:r>
            <a:r>
              <a:rPr kumimoji="1" lang="zh-CN" altLang="en-US" sz="2400" dirty="0"/>
              <a:t>  </a:t>
            </a:r>
            <a:r>
              <a:rPr kumimoji="1" lang="en-US" altLang="zh-CN" sz="2400" dirty="0"/>
              <a:t>This</a:t>
            </a:r>
            <a:r>
              <a:rPr kumimoji="1" lang="zh-CN" altLang="en-US" sz="2400" dirty="0"/>
              <a:t> </a:t>
            </a:r>
            <a:r>
              <a:rPr kumimoji="1" lang="en-US" altLang="zh-CN" sz="2400" dirty="0"/>
              <a:t>is</a:t>
            </a:r>
            <a:r>
              <a:rPr kumimoji="1" lang="zh-CN" altLang="en-US" sz="2400" dirty="0"/>
              <a:t> </a:t>
            </a:r>
            <a:endParaRPr kumimoji="1" lang="en-US" altLang="zh-CN" sz="2400" dirty="0"/>
          </a:p>
          <a:p>
            <a:r>
              <a:rPr kumimoji="1" lang="en-US" altLang="zh-CN" sz="2400" dirty="0"/>
              <a:t>called</a:t>
            </a:r>
            <a:r>
              <a:rPr kumimoji="1" lang="zh-CN" altLang="en-US" sz="2400" dirty="0"/>
              <a:t> </a:t>
            </a:r>
            <a:r>
              <a:rPr kumimoji="1" lang="en-US" altLang="zh-CN" sz="2400" dirty="0" err="1"/>
              <a:t>Kasner</a:t>
            </a:r>
            <a:r>
              <a:rPr kumimoji="1" lang="zh-CN" altLang="en-US" sz="2400" dirty="0"/>
              <a:t> </a:t>
            </a:r>
            <a:r>
              <a:rPr kumimoji="1" lang="en-US" altLang="zh-CN" sz="2400" dirty="0"/>
              <a:t>Inversion.</a:t>
            </a:r>
            <a:r>
              <a:rPr kumimoji="1" lang="zh-CN" altLang="en-US" sz="2400" dirty="0"/>
              <a:t>    </a:t>
            </a:r>
          </a:p>
        </p:txBody>
      </p:sp>
      <p:sp>
        <p:nvSpPr>
          <p:cNvPr id="4" name="文本框 3">
            <a:extLst>
              <a:ext uri="{FF2B5EF4-FFF2-40B4-BE49-F238E27FC236}">
                <a16:creationId xmlns:a16="http://schemas.microsoft.com/office/drawing/2014/main" id="{767FF7C7-002B-03BF-0E7B-87CD922D5EDD}"/>
              </a:ext>
            </a:extLst>
          </p:cNvPr>
          <p:cNvSpPr txBox="1"/>
          <p:nvPr/>
        </p:nvSpPr>
        <p:spPr>
          <a:xfrm>
            <a:off x="107504" y="3429000"/>
            <a:ext cx="8902245" cy="1938992"/>
          </a:xfrm>
          <a:prstGeom prst="rect">
            <a:avLst/>
          </a:prstGeom>
          <a:noFill/>
        </p:spPr>
        <p:txBody>
          <a:bodyPr wrap="none" rtlCol="0">
            <a:spAutoFit/>
          </a:bodyPr>
          <a:lstStyle/>
          <a:p>
            <a:r>
              <a:rPr kumimoji="1" lang="en-US" altLang="zh-CN" sz="2400" dirty="0"/>
              <a:t>Inside the event horizon, one has h&lt;0, while  </a:t>
            </a:r>
          </a:p>
          <a:p>
            <a:endParaRPr kumimoji="1" lang="en-US" altLang="zh-CN" sz="2400" dirty="0"/>
          </a:p>
          <a:p>
            <a:r>
              <a:rPr kumimoji="1" lang="en-US" altLang="zh-CN" sz="2400" dirty="0"/>
              <a:t>To have a stable </a:t>
            </a:r>
            <a:r>
              <a:rPr kumimoji="1" lang="en-US" altLang="zh-CN" sz="2400" dirty="0" err="1"/>
              <a:t>Kasner</a:t>
            </a:r>
            <a:r>
              <a:rPr kumimoji="1" lang="en-US" altLang="zh-CN" sz="2400" dirty="0"/>
              <a:t> epoch  down to the singularity, the integral </a:t>
            </a:r>
          </a:p>
          <a:p>
            <a:r>
              <a:rPr kumimoji="1" lang="en-US" altLang="zh-CN" sz="2400" dirty="0"/>
              <a:t>of h’ should be finite, otherwise the new dynamics will come into play.</a:t>
            </a:r>
          </a:p>
          <a:p>
            <a:r>
              <a:rPr kumimoji="1" lang="en-US" altLang="zh-CN" sz="2400" dirty="0"/>
              <a:t>The breakdown of the integrability of h’:</a:t>
            </a:r>
          </a:p>
        </p:txBody>
      </p:sp>
      <p:pic>
        <p:nvPicPr>
          <p:cNvPr id="5" name="图片 4">
            <a:extLst>
              <a:ext uri="{FF2B5EF4-FFF2-40B4-BE49-F238E27FC236}">
                <a16:creationId xmlns:a16="http://schemas.microsoft.com/office/drawing/2014/main" id="{61970202-5B78-DAC7-1B01-7C4537237742}"/>
              </a:ext>
            </a:extLst>
          </p:cNvPr>
          <p:cNvPicPr>
            <a:picLocks noChangeAspect="1"/>
          </p:cNvPicPr>
          <p:nvPr/>
        </p:nvPicPr>
        <p:blipFill>
          <a:blip r:embed="rId2"/>
          <a:stretch>
            <a:fillRect/>
          </a:stretch>
        </p:blipFill>
        <p:spPr>
          <a:xfrm>
            <a:off x="5652120" y="3212976"/>
            <a:ext cx="2376264" cy="891308"/>
          </a:xfrm>
          <a:prstGeom prst="rect">
            <a:avLst/>
          </a:prstGeom>
        </p:spPr>
      </p:pic>
      <p:pic>
        <p:nvPicPr>
          <p:cNvPr id="6" name="图片 5">
            <a:extLst>
              <a:ext uri="{FF2B5EF4-FFF2-40B4-BE49-F238E27FC236}">
                <a16:creationId xmlns:a16="http://schemas.microsoft.com/office/drawing/2014/main" id="{E72C28D2-670B-A97F-90D4-3F2C3DAC9082}"/>
              </a:ext>
            </a:extLst>
          </p:cNvPr>
          <p:cNvPicPr>
            <a:picLocks noChangeAspect="1"/>
          </p:cNvPicPr>
          <p:nvPr/>
        </p:nvPicPr>
        <p:blipFill>
          <a:blip r:embed="rId3"/>
          <a:stretch>
            <a:fillRect/>
          </a:stretch>
        </p:blipFill>
        <p:spPr>
          <a:xfrm>
            <a:off x="3051098" y="5418012"/>
            <a:ext cx="3249093" cy="779950"/>
          </a:xfrm>
          <a:prstGeom prst="rect">
            <a:avLst/>
          </a:prstGeom>
        </p:spPr>
      </p:pic>
    </p:spTree>
    <p:extLst>
      <p:ext uri="{BB962C8B-B14F-4D97-AF65-F5344CB8AC3E}">
        <p14:creationId xmlns:p14="http://schemas.microsoft.com/office/powerpoint/2010/main" val="4396112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54B029C-91D3-7531-988D-9F7D525C1214}"/>
              </a:ext>
            </a:extLst>
          </p:cNvPr>
          <p:cNvSpPr txBox="1"/>
          <p:nvPr/>
        </p:nvSpPr>
        <p:spPr>
          <a:xfrm>
            <a:off x="0" y="1052736"/>
            <a:ext cx="8961107" cy="830997"/>
          </a:xfrm>
          <a:prstGeom prst="rect">
            <a:avLst/>
          </a:prstGeom>
          <a:noFill/>
        </p:spPr>
        <p:txBody>
          <a:bodyPr wrap="none" rtlCol="0">
            <a:spAutoFit/>
          </a:bodyPr>
          <a:lstStyle/>
          <a:p>
            <a:r>
              <a:rPr kumimoji="1" lang="en-US" altLang="zh-CN" sz="2400" dirty="0"/>
              <a:t>In this case, the background becomes unstable and the term h’/h cannot</a:t>
            </a:r>
          </a:p>
          <a:p>
            <a:r>
              <a:rPr kumimoji="1" lang="en-US" altLang="zh-CN" sz="2400" dirty="0"/>
              <a:t>be dropped.  Then the dynamics is determined by the equations</a:t>
            </a:r>
            <a:endParaRPr kumimoji="1" lang="zh-CN" altLang="en-US" sz="2400" dirty="0"/>
          </a:p>
        </p:txBody>
      </p:sp>
      <p:pic>
        <p:nvPicPr>
          <p:cNvPr id="3" name="图片 2">
            <a:extLst>
              <a:ext uri="{FF2B5EF4-FFF2-40B4-BE49-F238E27FC236}">
                <a16:creationId xmlns:a16="http://schemas.microsoft.com/office/drawing/2014/main" id="{20DA5310-9AA8-5137-26E4-ACA437049AD4}"/>
              </a:ext>
            </a:extLst>
          </p:cNvPr>
          <p:cNvPicPr>
            <a:picLocks noChangeAspect="1"/>
          </p:cNvPicPr>
          <p:nvPr/>
        </p:nvPicPr>
        <p:blipFill>
          <a:blip r:embed="rId2"/>
          <a:stretch>
            <a:fillRect/>
          </a:stretch>
        </p:blipFill>
        <p:spPr>
          <a:xfrm>
            <a:off x="2051720" y="1907749"/>
            <a:ext cx="4392488" cy="830997"/>
          </a:xfrm>
          <a:prstGeom prst="rect">
            <a:avLst/>
          </a:prstGeom>
        </p:spPr>
      </p:pic>
      <p:sp>
        <p:nvSpPr>
          <p:cNvPr id="4" name="文本框 3">
            <a:extLst>
              <a:ext uri="{FF2B5EF4-FFF2-40B4-BE49-F238E27FC236}">
                <a16:creationId xmlns:a16="http://schemas.microsoft.com/office/drawing/2014/main" id="{9690EF0B-7DDB-8793-C87C-BDB37B409A63}"/>
              </a:ext>
            </a:extLst>
          </p:cNvPr>
          <p:cNvSpPr txBox="1"/>
          <p:nvPr/>
        </p:nvSpPr>
        <p:spPr>
          <a:xfrm>
            <a:off x="0" y="2750997"/>
            <a:ext cx="7612597" cy="461665"/>
          </a:xfrm>
          <a:prstGeom prst="rect">
            <a:avLst/>
          </a:prstGeom>
          <a:noFill/>
        </p:spPr>
        <p:txBody>
          <a:bodyPr wrap="none" rtlCol="0">
            <a:spAutoFit/>
          </a:bodyPr>
          <a:lstStyle/>
          <a:p>
            <a:r>
              <a:rPr kumimoji="1" lang="en-US" altLang="zh-CN" sz="2400" dirty="0"/>
              <a:t>Here h’ is determined by the kinetic term of the gauge field. </a:t>
            </a:r>
            <a:endParaRPr kumimoji="1" lang="zh-CN" altLang="en-US" sz="2400" dirty="0"/>
          </a:p>
        </p:txBody>
      </p:sp>
      <p:pic>
        <p:nvPicPr>
          <p:cNvPr id="5" name="图片 4">
            <a:extLst>
              <a:ext uri="{FF2B5EF4-FFF2-40B4-BE49-F238E27FC236}">
                <a16:creationId xmlns:a16="http://schemas.microsoft.com/office/drawing/2014/main" id="{B0133AB0-6A27-9926-4331-2FDDC90FC732}"/>
              </a:ext>
            </a:extLst>
          </p:cNvPr>
          <p:cNvPicPr>
            <a:picLocks noChangeAspect="1"/>
          </p:cNvPicPr>
          <p:nvPr/>
        </p:nvPicPr>
        <p:blipFill>
          <a:blip r:embed="rId3"/>
          <a:stretch>
            <a:fillRect/>
          </a:stretch>
        </p:blipFill>
        <p:spPr>
          <a:xfrm>
            <a:off x="2267744" y="3645339"/>
            <a:ext cx="1619560" cy="757360"/>
          </a:xfrm>
          <a:prstGeom prst="rect">
            <a:avLst/>
          </a:prstGeom>
        </p:spPr>
      </p:pic>
      <p:sp>
        <p:nvSpPr>
          <p:cNvPr id="6" name="文本框 5">
            <a:extLst>
              <a:ext uri="{FF2B5EF4-FFF2-40B4-BE49-F238E27FC236}">
                <a16:creationId xmlns:a16="http://schemas.microsoft.com/office/drawing/2014/main" id="{50AE1589-730D-7083-55FA-5654C1E66400}"/>
              </a:ext>
            </a:extLst>
          </p:cNvPr>
          <p:cNvSpPr txBox="1"/>
          <p:nvPr/>
        </p:nvSpPr>
        <p:spPr>
          <a:xfrm>
            <a:off x="107504" y="3759423"/>
            <a:ext cx="1989006" cy="461665"/>
          </a:xfrm>
          <a:prstGeom prst="rect">
            <a:avLst/>
          </a:prstGeom>
          <a:noFill/>
        </p:spPr>
        <p:txBody>
          <a:bodyPr wrap="none" rtlCol="0">
            <a:spAutoFit/>
          </a:bodyPr>
          <a:lstStyle/>
          <a:p>
            <a:r>
              <a:rPr kumimoji="1" lang="en-US" altLang="zh-CN" sz="2400" dirty="0"/>
              <a:t>Take the form:</a:t>
            </a:r>
            <a:endParaRPr kumimoji="1" lang="zh-CN" altLang="en-US" sz="2400" dirty="0"/>
          </a:p>
        </p:txBody>
      </p:sp>
      <p:pic>
        <p:nvPicPr>
          <p:cNvPr id="7" name="图片 6">
            <a:extLst>
              <a:ext uri="{FF2B5EF4-FFF2-40B4-BE49-F238E27FC236}">
                <a16:creationId xmlns:a16="http://schemas.microsoft.com/office/drawing/2014/main" id="{F9CC3AF5-E35F-C10E-AF01-65653B1CF753}"/>
              </a:ext>
            </a:extLst>
          </p:cNvPr>
          <p:cNvPicPr>
            <a:picLocks noChangeAspect="1"/>
          </p:cNvPicPr>
          <p:nvPr/>
        </p:nvPicPr>
        <p:blipFill>
          <a:blip r:embed="rId4"/>
          <a:stretch>
            <a:fillRect/>
          </a:stretch>
        </p:blipFill>
        <p:spPr>
          <a:xfrm>
            <a:off x="2483768" y="4549444"/>
            <a:ext cx="3960440" cy="607747"/>
          </a:xfrm>
          <a:prstGeom prst="rect">
            <a:avLst/>
          </a:prstGeom>
        </p:spPr>
      </p:pic>
      <p:sp>
        <p:nvSpPr>
          <p:cNvPr id="8" name="右箭头 7">
            <a:extLst>
              <a:ext uri="{FF2B5EF4-FFF2-40B4-BE49-F238E27FC236}">
                <a16:creationId xmlns:a16="http://schemas.microsoft.com/office/drawing/2014/main" id="{7C8C7B87-234B-6E9E-677F-9D5E89CDE7CC}"/>
              </a:ext>
            </a:extLst>
          </p:cNvPr>
          <p:cNvSpPr/>
          <p:nvPr/>
        </p:nvSpPr>
        <p:spPr bwMode="auto">
          <a:xfrm>
            <a:off x="1066171" y="4672559"/>
            <a:ext cx="978408" cy="484632"/>
          </a:xfrm>
          <a:prstGeom prst="rightArrow">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p:txBody>
      </p:sp>
      <p:pic>
        <p:nvPicPr>
          <p:cNvPr id="9" name="图片 8">
            <a:extLst>
              <a:ext uri="{FF2B5EF4-FFF2-40B4-BE49-F238E27FC236}">
                <a16:creationId xmlns:a16="http://schemas.microsoft.com/office/drawing/2014/main" id="{0318EA31-1F5A-3C61-282E-912F8856269B}"/>
              </a:ext>
            </a:extLst>
          </p:cNvPr>
          <p:cNvPicPr>
            <a:picLocks noChangeAspect="1"/>
          </p:cNvPicPr>
          <p:nvPr/>
        </p:nvPicPr>
        <p:blipFill>
          <a:blip r:embed="rId5"/>
          <a:stretch>
            <a:fillRect/>
          </a:stretch>
        </p:blipFill>
        <p:spPr>
          <a:xfrm>
            <a:off x="2616200" y="5267795"/>
            <a:ext cx="5022440" cy="1226177"/>
          </a:xfrm>
          <a:prstGeom prst="rect">
            <a:avLst/>
          </a:prstGeom>
        </p:spPr>
      </p:pic>
      <p:sp>
        <p:nvSpPr>
          <p:cNvPr id="10" name="右箭头 9">
            <a:extLst>
              <a:ext uri="{FF2B5EF4-FFF2-40B4-BE49-F238E27FC236}">
                <a16:creationId xmlns:a16="http://schemas.microsoft.com/office/drawing/2014/main" id="{FE39DA96-81BD-EEC5-D676-6A09D4AE468B}"/>
              </a:ext>
            </a:extLst>
          </p:cNvPr>
          <p:cNvSpPr/>
          <p:nvPr/>
        </p:nvSpPr>
        <p:spPr bwMode="auto">
          <a:xfrm>
            <a:off x="1505360" y="5608664"/>
            <a:ext cx="978408" cy="484632"/>
          </a:xfrm>
          <a:prstGeom prst="rightArrow">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42857328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BB44229-60E0-484E-04E9-3593C23A5D6C}"/>
              </a:ext>
            </a:extLst>
          </p:cNvPr>
          <p:cNvPicPr>
            <a:picLocks noChangeAspect="1"/>
          </p:cNvPicPr>
          <p:nvPr/>
        </p:nvPicPr>
        <p:blipFill>
          <a:blip r:embed="rId2"/>
          <a:stretch>
            <a:fillRect/>
          </a:stretch>
        </p:blipFill>
        <p:spPr>
          <a:xfrm>
            <a:off x="1979712" y="1700808"/>
            <a:ext cx="3672408" cy="648072"/>
          </a:xfrm>
          <a:prstGeom prst="rect">
            <a:avLst/>
          </a:prstGeom>
        </p:spPr>
      </p:pic>
      <p:sp>
        <p:nvSpPr>
          <p:cNvPr id="3" name="文本框 2">
            <a:extLst>
              <a:ext uri="{FF2B5EF4-FFF2-40B4-BE49-F238E27FC236}">
                <a16:creationId xmlns:a16="http://schemas.microsoft.com/office/drawing/2014/main" id="{A5B91F75-76E1-5C9C-4864-35C51F003507}"/>
              </a:ext>
            </a:extLst>
          </p:cNvPr>
          <p:cNvSpPr txBox="1"/>
          <p:nvPr/>
        </p:nvSpPr>
        <p:spPr>
          <a:xfrm>
            <a:off x="-36512" y="951111"/>
            <a:ext cx="9219190" cy="830997"/>
          </a:xfrm>
          <a:prstGeom prst="rect">
            <a:avLst/>
          </a:prstGeom>
          <a:noFill/>
        </p:spPr>
        <p:txBody>
          <a:bodyPr wrap="none" rtlCol="0">
            <a:spAutoFit/>
          </a:bodyPr>
          <a:lstStyle/>
          <a:p>
            <a:r>
              <a:rPr kumimoji="1" lang="en-US" altLang="zh-CN" sz="2400" dirty="0"/>
              <a:t>The two exponent alpha for the </a:t>
            </a:r>
            <a:r>
              <a:rPr kumimoji="1" lang="en-US" altLang="zh-CN" sz="2400" dirty="0" err="1"/>
              <a:t>Kasner</a:t>
            </a:r>
            <a:r>
              <a:rPr kumimoji="1" lang="en-US" altLang="zh-CN" sz="2400" dirty="0"/>
              <a:t> epoch before and after the </a:t>
            </a:r>
            <a:r>
              <a:rPr kumimoji="1" lang="en-US" altLang="zh-CN" sz="2400" dirty="0" err="1"/>
              <a:t>Kasner</a:t>
            </a:r>
            <a:endParaRPr kumimoji="1" lang="en-US" altLang="zh-CN" sz="2400" dirty="0"/>
          </a:p>
          <a:p>
            <a:r>
              <a:rPr kumimoji="1" lang="en-US" altLang="zh-CN" sz="2400" dirty="0"/>
              <a:t>inversion are the roots:</a:t>
            </a:r>
            <a:endParaRPr kumimoji="1" lang="zh-CN" altLang="en-US" sz="2400" dirty="0"/>
          </a:p>
        </p:txBody>
      </p:sp>
      <p:sp>
        <p:nvSpPr>
          <p:cNvPr id="4" name="文本框 3">
            <a:extLst>
              <a:ext uri="{FF2B5EF4-FFF2-40B4-BE49-F238E27FC236}">
                <a16:creationId xmlns:a16="http://schemas.microsoft.com/office/drawing/2014/main" id="{B39E86C1-30CD-A13B-C89A-3C3A9C3471CA}"/>
              </a:ext>
            </a:extLst>
          </p:cNvPr>
          <p:cNvSpPr txBox="1"/>
          <p:nvPr/>
        </p:nvSpPr>
        <p:spPr>
          <a:xfrm>
            <a:off x="-36512" y="2564904"/>
            <a:ext cx="2824812" cy="461665"/>
          </a:xfrm>
          <a:prstGeom prst="rect">
            <a:avLst/>
          </a:prstGeom>
          <a:noFill/>
        </p:spPr>
        <p:txBody>
          <a:bodyPr wrap="none" rtlCol="0">
            <a:spAutoFit/>
          </a:bodyPr>
          <a:lstStyle/>
          <a:p>
            <a:r>
              <a:rPr kumimoji="1" lang="en-US" altLang="zh-CN" sz="2400" dirty="0"/>
              <a:t>These two roots obey</a:t>
            </a:r>
            <a:endParaRPr kumimoji="1" lang="zh-CN" altLang="en-US" sz="2400" dirty="0"/>
          </a:p>
        </p:txBody>
      </p:sp>
      <p:pic>
        <p:nvPicPr>
          <p:cNvPr id="5" name="图片 4">
            <a:extLst>
              <a:ext uri="{FF2B5EF4-FFF2-40B4-BE49-F238E27FC236}">
                <a16:creationId xmlns:a16="http://schemas.microsoft.com/office/drawing/2014/main" id="{45A7D8A5-CB9F-5386-F33D-105A7405CDAB}"/>
              </a:ext>
            </a:extLst>
          </p:cNvPr>
          <p:cNvPicPr>
            <a:picLocks noChangeAspect="1"/>
          </p:cNvPicPr>
          <p:nvPr/>
        </p:nvPicPr>
        <p:blipFill>
          <a:blip r:embed="rId3"/>
          <a:stretch>
            <a:fillRect/>
          </a:stretch>
        </p:blipFill>
        <p:spPr>
          <a:xfrm>
            <a:off x="2107062" y="3056184"/>
            <a:ext cx="2028180" cy="775247"/>
          </a:xfrm>
          <a:prstGeom prst="rect">
            <a:avLst/>
          </a:prstGeom>
          <a:solidFill>
            <a:schemeClr val="bg1"/>
          </a:solidFill>
          <a:ln w="38100">
            <a:noFill/>
          </a:ln>
        </p:spPr>
      </p:pic>
      <p:sp>
        <p:nvSpPr>
          <p:cNvPr id="6" name="文本框 5">
            <a:extLst>
              <a:ext uri="{FF2B5EF4-FFF2-40B4-BE49-F238E27FC236}">
                <a16:creationId xmlns:a16="http://schemas.microsoft.com/office/drawing/2014/main" id="{AF01A4C8-5DE2-4C89-65BE-FD3E9349A0F5}"/>
              </a:ext>
            </a:extLst>
          </p:cNvPr>
          <p:cNvSpPr txBox="1"/>
          <p:nvPr/>
        </p:nvSpPr>
        <p:spPr>
          <a:xfrm>
            <a:off x="4304241" y="3068960"/>
            <a:ext cx="4612160" cy="707886"/>
          </a:xfrm>
          <a:prstGeom prst="rect">
            <a:avLst/>
          </a:prstGeom>
          <a:noFill/>
          <a:ln w="28575">
            <a:noFill/>
          </a:ln>
        </p:spPr>
        <p:txBody>
          <a:bodyPr wrap="none" rtlCol="0">
            <a:spAutoFit/>
          </a:bodyPr>
          <a:lstStyle/>
          <a:p>
            <a:r>
              <a:rPr kumimoji="1" lang="en-US" altLang="zh-CN" sz="2000" dirty="0"/>
              <a:t>Here alpha is the one before the inversion,</a:t>
            </a:r>
          </a:p>
          <a:p>
            <a:r>
              <a:rPr kumimoji="1" lang="en-US" altLang="zh-CN" sz="2000" dirty="0"/>
              <a:t>while </a:t>
            </a:r>
            <a:r>
              <a:rPr kumimoji="1" lang="en-US" altLang="zh-CN" sz="2000" dirty="0" err="1"/>
              <a:t>alpha_I</a:t>
            </a:r>
            <a:r>
              <a:rPr kumimoji="1" lang="en-US" altLang="zh-CN" sz="2000" dirty="0"/>
              <a:t> is the one after the inversion</a:t>
            </a:r>
            <a:endParaRPr kumimoji="1" lang="zh-CN" altLang="en-US" sz="2000" dirty="0"/>
          </a:p>
        </p:txBody>
      </p:sp>
      <p:sp>
        <p:nvSpPr>
          <p:cNvPr id="7" name="右箭头 6">
            <a:extLst>
              <a:ext uri="{FF2B5EF4-FFF2-40B4-BE49-F238E27FC236}">
                <a16:creationId xmlns:a16="http://schemas.microsoft.com/office/drawing/2014/main" id="{D33DB7FC-2BF0-B0A7-3349-BDDA80618C74}"/>
              </a:ext>
            </a:extLst>
          </p:cNvPr>
          <p:cNvSpPr/>
          <p:nvPr/>
        </p:nvSpPr>
        <p:spPr bwMode="auto">
          <a:xfrm>
            <a:off x="395536" y="4365104"/>
            <a:ext cx="978408" cy="484632"/>
          </a:xfrm>
          <a:prstGeom prst="rightArrow">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p:txBody>
      </p:sp>
      <p:sp>
        <p:nvSpPr>
          <p:cNvPr id="8" name="文本框 7">
            <a:extLst>
              <a:ext uri="{FF2B5EF4-FFF2-40B4-BE49-F238E27FC236}">
                <a16:creationId xmlns:a16="http://schemas.microsoft.com/office/drawing/2014/main" id="{FAD1AFEC-78FC-216A-B5F3-8E5D8A1DC4C7}"/>
              </a:ext>
            </a:extLst>
          </p:cNvPr>
          <p:cNvSpPr txBox="1"/>
          <p:nvPr/>
        </p:nvSpPr>
        <p:spPr>
          <a:xfrm>
            <a:off x="1591918" y="4365104"/>
            <a:ext cx="5086649" cy="830997"/>
          </a:xfrm>
          <a:prstGeom prst="rect">
            <a:avLst/>
          </a:prstGeom>
          <a:noFill/>
        </p:spPr>
        <p:txBody>
          <a:bodyPr wrap="none" rtlCol="0">
            <a:spAutoFit/>
          </a:bodyPr>
          <a:lstStyle/>
          <a:p>
            <a:r>
              <a:rPr kumimoji="1" lang="en-US" altLang="zh-CN" sz="2400" dirty="0"/>
              <a:t>Suppose</a:t>
            </a:r>
            <a:r>
              <a:rPr kumimoji="1" lang="zh-CN" altLang="en-US" sz="2400" dirty="0"/>
              <a:t> </a:t>
            </a:r>
            <a:r>
              <a:rPr kumimoji="1" lang="en-US" altLang="zh-CN" sz="2400" dirty="0"/>
              <a:t>there</a:t>
            </a:r>
            <a:r>
              <a:rPr kumimoji="1" lang="zh-CN" altLang="en-US" sz="2400" dirty="0"/>
              <a:t> </a:t>
            </a:r>
            <a:r>
              <a:rPr kumimoji="1" lang="en-US" altLang="zh-CN" sz="2400" dirty="0"/>
              <a:t>is</a:t>
            </a:r>
            <a:r>
              <a:rPr kumimoji="1" lang="zh-CN" altLang="en-US" sz="2400" dirty="0"/>
              <a:t> </a:t>
            </a:r>
            <a:r>
              <a:rPr kumimoji="1" lang="en-US" altLang="zh-CN" sz="2400" dirty="0"/>
              <a:t>a</a:t>
            </a:r>
            <a:r>
              <a:rPr kumimoji="1" lang="zh-CN" altLang="en-US" sz="2400" dirty="0"/>
              <a:t> </a:t>
            </a:r>
            <a:r>
              <a:rPr kumimoji="1" lang="en-US" altLang="zh-CN" sz="2400" dirty="0" err="1"/>
              <a:t>Kasner</a:t>
            </a:r>
            <a:r>
              <a:rPr kumimoji="1" lang="zh-CN" altLang="en-US" sz="2400" dirty="0"/>
              <a:t> </a:t>
            </a:r>
            <a:r>
              <a:rPr kumimoji="1" lang="en-US" altLang="zh-CN" sz="2400" dirty="0"/>
              <a:t>epoch</a:t>
            </a:r>
            <a:r>
              <a:rPr kumimoji="1" lang="zh-CN" altLang="en-US" sz="2400" dirty="0"/>
              <a:t> </a:t>
            </a:r>
            <a:r>
              <a:rPr kumimoji="1" lang="en-US" altLang="zh-CN" sz="2400" dirty="0"/>
              <a:t>with</a:t>
            </a:r>
          </a:p>
          <a:p>
            <a:r>
              <a:rPr kumimoji="1" lang="en-US" altLang="zh-CN" sz="2400" dirty="0"/>
              <a:t>There</a:t>
            </a:r>
            <a:r>
              <a:rPr kumimoji="1" lang="zh-CN" altLang="en-US" sz="2400" dirty="0"/>
              <a:t> </a:t>
            </a:r>
            <a:r>
              <a:rPr kumimoji="1" lang="en-US" altLang="zh-CN" sz="2400" dirty="0"/>
              <a:t>will</a:t>
            </a:r>
            <a:r>
              <a:rPr kumimoji="1" lang="zh-CN" altLang="en-US" sz="2400" dirty="0"/>
              <a:t> </a:t>
            </a:r>
            <a:r>
              <a:rPr kumimoji="1" lang="en-US" altLang="zh-CN" sz="2400" dirty="0"/>
              <a:t>be</a:t>
            </a:r>
            <a:r>
              <a:rPr kumimoji="1" lang="zh-CN" altLang="en-US" sz="2400" dirty="0"/>
              <a:t> </a:t>
            </a:r>
            <a:r>
              <a:rPr kumimoji="1" lang="en-US" altLang="zh-CN" sz="2400" dirty="0"/>
              <a:t>a</a:t>
            </a:r>
            <a:r>
              <a:rPr kumimoji="1" lang="zh-CN" altLang="en-US" sz="2400" dirty="0"/>
              <a:t> </a:t>
            </a:r>
            <a:r>
              <a:rPr kumimoji="1" lang="en-US" altLang="zh-CN" sz="2400" dirty="0"/>
              <a:t>new</a:t>
            </a:r>
            <a:r>
              <a:rPr kumimoji="1" lang="zh-CN" altLang="en-US" sz="2400" dirty="0"/>
              <a:t> </a:t>
            </a:r>
            <a:r>
              <a:rPr kumimoji="1" lang="en-US" altLang="zh-CN" sz="2400" dirty="0" err="1"/>
              <a:t>Kasner</a:t>
            </a:r>
            <a:r>
              <a:rPr kumimoji="1" lang="zh-CN" altLang="en-US" sz="2400" dirty="0"/>
              <a:t> </a:t>
            </a:r>
            <a:r>
              <a:rPr kumimoji="1" lang="en-US" altLang="zh-CN" sz="2400" dirty="0"/>
              <a:t>epoch</a:t>
            </a:r>
            <a:r>
              <a:rPr kumimoji="1" lang="zh-CN" altLang="en-US" sz="2400" dirty="0"/>
              <a:t> </a:t>
            </a:r>
            <a:r>
              <a:rPr kumimoji="1" lang="en-US" altLang="zh-CN" sz="2400" dirty="0"/>
              <a:t>with</a:t>
            </a:r>
            <a:r>
              <a:rPr kumimoji="1" lang="zh-CN" altLang="en-US" sz="2400" dirty="0"/>
              <a:t> </a:t>
            </a:r>
          </a:p>
        </p:txBody>
      </p:sp>
      <p:pic>
        <p:nvPicPr>
          <p:cNvPr id="9" name="图片 8">
            <a:extLst>
              <a:ext uri="{FF2B5EF4-FFF2-40B4-BE49-F238E27FC236}">
                <a16:creationId xmlns:a16="http://schemas.microsoft.com/office/drawing/2014/main" id="{51B14E14-F922-0208-F932-E5E993746D4D}"/>
              </a:ext>
            </a:extLst>
          </p:cNvPr>
          <p:cNvPicPr>
            <a:picLocks noChangeAspect="1"/>
          </p:cNvPicPr>
          <p:nvPr/>
        </p:nvPicPr>
        <p:blipFill>
          <a:blip r:embed="rId4"/>
          <a:stretch>
            <a:fillRect/>
          </a:stretch>
        </p:blipFill>
        <p:spPr>
          <a:xfrm>
            <a:off x="6351736" y="4335488"/>
            <a:ext cx="1748656" cy="461664"/>
          </a:xfrm>
          <a:prstGeom prst="rect">
            <a:avLst/>
          </a:prstGeom>
        </p:spPr>
      </p:pic>
      <p:pic>
        <p:nvPicPr>
          <p:cNvPr id="10" name="图片 9">
            <a:extLst>
              <a:ext uri="{FF2B5EF4-FFF2-40B4-BE49-F238E27FC236}">
                <a16:creationId xmlns:a16="http://schemas.microsoft.com/office/drawing/2014/main" id="{41292DB7-896A-918F-360D-2080A7A66774}"/>
              </a:ext>
            </a:extLst>
          </p:cNvPr>
          <p:cNvPicPr>
            <a:picLocks noChangeAspect="1"/>
          </p:cNvPicPr>
          <p:nvPr/>
        </p:nvPicPr>
        <p:blipFill>
          <a:blip r:embed="rId5"/>
          <a:stretch>
            <a:fillRect/>
          </a:stretch>
        </p:blipFill>
        <p:spPr>
          <a:xfrm>
            <a:off x="2771800" y="5369733"/>
            <a:ext cx="2157710" cy="507539"/>
          </a:xfrm>
          <a:prstGeom prst="rect">
            <a:avLst/>
          </a:prstGeom>
        </p:spPr>
      </p:pic>
      <p:pic>
        <p:nvPicPr>
          <p:cNvPr id="11" name="图片 10">
            <a:extLst>
              <a:ext uri="{FF2B5EF4-FFF2-40B4-BE49-F238E27FC236}">
                <a16:creationId xmlns:a16="http://schemas.microsoft.com/office/drawing/2014/main" id="{7DE4F239-EB2D-DCAB-913E-619F12D720CD}"/>
              </a:ext>
            </a:extLst>
          </p:cNvPr>
          <p:cNvPicPr>
            <a:picLocks noChangeAspect="1"/>
          </p:cNvPicPr>
          <p:nvPr/>
        </p:nvPicPr>
        <p:blipFill>
          <a:blip r:embed="rId6"/>
          <a:stretch>
            <a:fillRect/>
          </a:stretch>
        </p:blipFill>
        <p:spPr>
          <a:xfrm>
            <a:off x="4932040" y="5373216"/>
            <a:ext cx="1397992" cy="363523"/>
          </a:xfrm>
          <a:prstGeom prst="rect">
            <a:avLst/>
          </a:prstGeom>
        </p:spPr>
      </p:pic>
    </p:spTree>
    <p:extLst>
      <p:ext uri="{BB962C8B-B14F-4D97-AF65-F5344CB8AC3E}">
        <p14:creationId xmlns:p14="http://schemas.microsoft.com/office/powerpoint/2010/main" val="158062139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78F982B-FAFE-27B5-B4A1-8B8812B1BB15}"/>
              </a:ext>
            </a:extLst>
          </p:cNvPr>
          <p:cNvSpPr txBox="1"/>
          <p:nvPr/>
        </p:nvSpPr>
        <p:spPr>
          <a:xfrm>
            <a:off x="35496" y="332656"/>
            <a:ext cx="2935547" cy="523220"/>
          </a:xfrm>
          <a:prstGeom prst="rect">
            <a:avLst/>
          </a:prstGeom>
          <a:noFill/>
        </p:spPr>
        <p:txBody>
          <a:bodyPr wrap="none" rtlCol="0">
            <a:spAutoFit/>
          </a:bodyPr>
          <a:lstStyle/>
          <a:p>
            <a:r>
              <a:rPr kumimoji="1" lang="en-US" altLang="zh-CN" dirty="0" err="1">
                <a:solidFill>
                  <a:srgbClr val="0000FF"/>
                </a:solidFill>
              </a:rPr>
              <a:t>Kasner</a:t>
            </a:r>
            <a:r>
              <a:rPr kumimoji="1" lang="zh-CN" altLang="en-US" dirty="0">
                <a:solidFill>
                  <a:srgbClr val="0000FF"/>
                </a:solidFill>
              </a:rPr>
              <a:t>  </a:t>
            </a:r>
            <a:r>
              <a:rPr kumimoji="1" lang="en-US" altLang="zh-CN" dirty="0">
                <a:solidFill>
                  <a:srgbClr val="0000FF"/>
                </a:solidFill>
              </a:rPr>
              <a:t>Transition:</a:t>
            </a:r>
            <a:endParaRPr kumimoji="1" lang="zh-CN" altLang="en-US" dirty="0">
              <a:solidFill>
                <a:srgbClr val="0000FF"/>
              </a:solidFill>
            </a:endParaRPr>
          </a:p>
        </p:txBody>
      </p:sp>
      <p:sp>
        <p:nvSpPr>
          <p:cNvPr id="3" name="文本框 2">
            <a:extLst>
              <a:ext uri="{FF2B5EF4-FFF2-40B4-BE49-F238E27FC236}">
                <a16:creationId xmlns:a16="http://schemas.microsoft.com/office/drawing/2014/main" id="{3EDEE6CE-EBD1-ACC3-9534-0406B75E6FBD}"/>
              </a:ext>
            </a:extLst>
          </p:cNvPr>
          <p:cNvSpPr txBox="1"/>
          <p:nvPr/>
        </p:nvSpPr>
        <p:spPr>
          <a:xfrm>
            <a:off x="-36512" y="1052736"/>
            <a:ext cx="8808822" cy="461665"/>
          </a:xfrm>
          <a:prstGeom prst="rect">
            <a:avLst/>
          </a:prstGeom>
          <a:noFill/>
        </p:spPr>
        <p:txBody>
          <a:bodyPr wrap="none" rtlCol="0">
            <a:spAutoFit/>
          </a:bodyPr>
          <a:lstStyle/>
          <a:p>
            <a:r>
              <a:rPr kumimoji="1" lang="en-US" altLang="zh-CN" sz="2400" dirty="0"/>
              <a:t>When</a:t>
            </a:r>
            <a:r>
              <a:rPr kumimoji="1" lang="zh-CN" altLang="en-US" sz="2400" dirty="0"/>
              <a:t> </a:t>
            </a:r>
            <a:r>
              <a:rPr kumimoji="1" lang="en-US" altLang="zh-CN" sz="2400" dirty="0"/>
              <a:t>one</a:t>
            </a:r>
            <a:r>
              <a:rPr kumimoji="1" lang="zh-CN" altLang="en-US" sz="2400" dirty="0"/>
              <a:t> </a:t>
            </a:r>
            <a:r>
              <a:rPr kumimoji="1" lang="en-US" altLang="zh-CN" sz="2400" dirty="0"/>
              <a:t>considers</a:t>
            </a:r>
            <a:r>
              <a:rPr kumimoji="1" lang="zh-CN" altLang="en-US" sz="2400" dirty="0"/>
              <a:t> </a:t>
            </a:r>
            <a:r>
              <a:rPr kumimoji="1" lang="en-US" altLang="zh-CN" sz="2400" dirty="0"/>
              <a:t>the</a:t>
            </a:r>
            <a:r>
              <a:rPr kumimoji="1" lang="zh-CN" altLang="en-US" sz="2400" dirty="0"/>
              <a:t> </a:t>
            </a:r>
            <a:r>
              <a:rPr kumimoji="1" lang="en-US" altLang="zh-CN" sz="2400" dirty="0"/>
              <a:t>coupling</a:t>
            </a:r>
            <a:r>
              <a:rPr kumimoji="1" lang="zh-CN" altLang="en-US" sz="2400" dirty="0"/>
              <a:t> </a:t>
            </a:r>
            <a:r>
              <a:rPr kumimoji="1" lang="en-US" altLang="zh-CN" sz="2400" dirty="0"/>
              <a:t>function</a:t>
            </a:r>
            <a:r>
              <a:rPr kumimoji="1" lang="zh-CN" altLang="en-US" sz="2400" dirty="0"/>
              <a:t> </a:t>
            </a:r>
            <a:r>
              <a:rPr kumimoji="1" lang="en-US" altLang="zh-CN" sz="2400" dirty="0"/>
              <a:t>F</a:t>
            </a:r>
            <a:r>
              <a:rPr kumimoji="1" lang="zh-CN" altLang="en-US" sz="2400" dirty="0"/>
              <a:t> </a:t>
            </a:r>
            <a:r>
              <a:rPr kumimoji="1" lang="en-US" altLang="zh-CN" sz="2400" dirty="0"/>
              <a:t>with</a:t>
            </a:r>
            <a:r>
              <a:rPr kumimoji="1" lang="zh-CN" altLang="en-US" sz="2400" dirty="0"/>
              <a:t> </a:t>
            </a:r>
            <a:r>
              <a:rPr kumimoji="1" lang="en-US" altLang="zh-CN" sz="2400" dirty="0"/>
              <a:t>an</a:t>
            </a:r>
            <a:r>
              <a:rPr kumimoji="1" lang="zh-CN" altLang="en-US" sz="2400" dirty="0"/>
              <a:t> </a:t>
            </a:r>
            <a:r>
              <a:rPr kumimoji="1" lang="en-US" altLang="zh-CN" sz="2400" dirty="0"/>
              <a:t>exponential</a:t>
            </a:r>
            <a:r>
              <a:rPr kumimoji="1" lang="zh-CN" altLang="en-US" sz="2400" dirty="0"/>
              <a:t> </a:t>
            </a:r>
            <a:r>
              <a:rPr kumimoji="1" lang="en-US" altLang="zh-CN" sz="2400" dirty="0"/>
              <a:t>form</a:t>
            </a:r>
            <a:endParaRPr kumimoji="1" lang="zh-CN" altLang="en-US" sz="2400" dirty="0"/>
          </a:p>
        </p:txBody>
      </p:sp>
      <p:pic>
        <p:nvPicPr>
          <p:cNvPr id="4" name="图片 3">
            <a:extLst>
              <a:ext uri="{FF2B5EF4-FFF2-40B4-BE49-F238E27FC236}">
                <a16:creationId xmlns:a16="http://schemas.microsoft.com/office/drawing/2014/main" id="{5169F503-070C-1528-2236-296989DDC728}"/>
              </a:ext>
            </a:extLst>
          </p:cNvPr>
          <p:cNvPicPr>
            <a:picLocks noChangeAspect="1"/>
          </p:cNvPicPr>
          <p:nvPr/>
        </p:nvPicPr>
        <p:blipFill>
          <a:blip r:embed="rId2"/>
          <a:stretch>
            <a:fillRect/>
          </a:stretch>
        </p:blipFill>
        <p:spPr>
          <a:xfrm>
            <a:off x="3131840" y="1628800"/>
            <a:ext cx="1440160" cy="461665"/>
          </a:xfrm>
          <a:prstGeom prst="rect">
            <a:avLst/>
          </a:prstGeom>
        </p:spPr>
      </p:pic>
      <p:sp>
        <p:nvSpPr>
          <p:cNvPr id="5" name="文本框 4">
            <a:extLst>
              <a:ext uri="{FF2B5EF4-FFF2-40B4-BE49-F238E27FC236}">
                <a16:creationId xmlns:a16="http://schemas.microsoft.com/office/drawing/2014/main" id="{71524D4A-E7DC-4717-8DCD-071AB484C840}"/>
              </a:ext>
            </a:extLst>
          </p:cNvPr>
          <p:cNvSpPr txBox="1"/>
          <p:nvPr/>
        </p:nvSpPr>
        <p:spPr>
          <a:xfrm>
            <a:off x="35496" y="2348880"/>
            <a:ext cx="7803739" cy="830997"/>
          </a:xfrm>
          <a:prstGeom prst="rect">
            <a:avLst/>
          </a:prstGeom>
          <a:noFill/>
        </p:spPr>
        <p:txBody>
          <a:bodyPr wrap="none" rtlCol="0">
            <a:spAutoFit/>
          </a:bodyPr>
          <a:lstStyle/>
          <a:p>
            <a:r>
              <a:rPr kumimoji="1" lang="en-US" altLang="zh-CN" sz="2400" dirty="0"/>
              <a:t>The</a:t>
            </a:r>
            <a:r>
              <a:rPr kumimoji="1" lang="zh-CN" altLang="en-US" sz="2400" dirty="0"/>
              <a:t> </a:t>
            </a:r>
            <a:r>
              <a:rPr kumimoji="1" lang="en-US" altLang="zh-CN" sz="2400" dirty="0"/>
              <a:t>background</a:t>
            </a:r>
            <a:r>
              <a:rPr kumimoji="1" lang="zh-CN" altLang="en-US" sz="2400" dirty="0"/>
              <a:t> </a:t>
            </a:r>
            <a:r>
              <a:rPr kumimoji="1" lang="en-US" altLang="zh-CN" sz="2400" dirty="0"/>
              <a:t>solution</a:t>
            </a:r>
            <a:r>
              <a:rPr kumimoji="1" lang="zh-CN" altLang="en-US" sz="2400" dirty="0"/>
              <a:t> </a:t>
            </a:r>
            <a:r>
              <a:rPr kumimoji="1" lang="en-US" altLang="zh-CN" sz="2400" dirty="0"/>
              <a:t>will</a:t>
            </a:r>
            <a:r>
              <a:rPr kumimoji="1" lang="zh-CN" altLang="en-US" sz="2400" dirty="0"/>
              <a:t> </a:t>
            </a:r>
            <a:r>
              <a:rPr kumimoji="1" lang="en-US" altLang="zh-CN" sz="2400" dirty="0"/>
              <a:t>be</a:t>
            </a:r>
            <a:r>
              <a:rPr kumimoji="1" lang="zh-CN" altLang="en-US" sz="2400" dirty="0"/>
              <a:t> </a:t>
            </a:r>
            <a:r>
              <a:rPr kumimoji="1" lang="en-US" altLang="zh-CN" sz="2400" dirty="0"/>
              <a:t>destroyed</a:t>
            </a:r>
            <a:r>
              <a:rPr kumimoji="1" lang="zh-CN" altLang="en-US" sz="2400" dirty="0"/>
              <a:t> </a:t>
            </a:r>
            <a:r>
              <a:rPr kumimoji="1" lang="en-US" altLang="zh-CN" sz="2400" dirty="0"/>
              <a:t>and</a:t>
            </a:r>
            <a:r>
              <a:rPr kumimoji="1" lang="zh-CN" altLang="en-US" sz="2400" dirty="0"/>
              <a:t> </a:t>
            </a:r>
            <a:r>
              <a:rPr kumimoji="1" lang="en-US" altLang="zh-CN" sz="2400" dirty="0"/>
              <a:t>a</a:t>
            </a:r>
            <a:r>
              <a:rPr kumimoji="1" lang="zh-CN" altLang="en-US" sz="2400" dirty="0"/>
              <a:t> </a:t>
            </a:r>
            <a:r>
              <a:rPr kumimoji="1" lang="en-US" altLang="zh-CN" sz="2400" dirty="0"/>
              <a:t>new</a:t>
            </a:r>
            <a:r>
              <a:rPr kumimoji="1" lang="zh-CN" altLang="en-US" sz="2400" dirty="0"/>
              <a:t> </a:t>
            </a:r>
            <a:r>
              <a:rPr kumimoji="1" lang="en-US" altLang="zh-CN" sz="2400" dirty="0" err="1"/>
              <a:t>Kasner</a:t>
            </a:r>
            <a:r>
              <a:rPr kumimoji="1" lang="zh-CN" altLang="en-US" sz="2400" dirty="0"/>
              <a:t> </a:t>
            </a:r>
            <a:endParaRPr kumimoji="1" lang="en-US" altLang="zh-CN" sz="2400" dirty="0"/>
          </a:p>
          <a:p>
            <a:r>
              <a:rPr kumimoji="1" lang="en-US" altLang="zh-CN" sz="2400" dirty="0"/>
              <a:t>transformation</a:t>
            </a:r>
            <a:r>
              <a:rPr kumimoji="1" lang="zh-CN" altLang="en-US" sz="2400" dirty="0"/>
              <a:t> </a:t>
            </a:r>
            <a:r>
              <a:rPr kumimoji="1" lang="en-US" altLang="zh-CN" sz="2400" dirty="0"/>
              <a:t>process</a:t>
            </a:r>
            <a:r>
              <a:rPr kumimoji="1" lang="zh-CN" altLang="en-US" sz="2400" dirty="0"/>
              <a:t> </a:t>
            </a:r>
            <a:r>
              <a:rPr kumimoji="1" lang="en-US" altLang="zh-CN" sz="2400" dirty="0"/>
              <a:t>will</a:t>
            </a:r>
            <a:r>
              <a:rPr kumimoji="1" lang="zh-CN" altLang="en-US" sz="2400" dirty="0"/>
              <a:t> </a:t>
            </a:r>
            <a:r>
              <a:rPr kumimoji="1" lang="en-US" altLang="zh-CN" sz="2400" dirty="0"/>
              <a:t>appear.</a:t>
            </a:r>
            <a:endParaRPr kumimoji="1" lang="zh-CN" altLang="en-US" sz="2400" dirty="0"/>
          </a:p>
        </p:txBody>
      </p:sp>
      <p:sp>
        <p:nvSpPr>
          <p:cNvPr id="6" name="文本框 5">
            <a:extLst>
              <a:ext uri="{FF2B5EF4-FFF2-40B4-BE49-F238E27FC236}">
                <a16:creationId xmlns:a16="http://schemas.microsoft.com/office/drawing/2014/main" id="{ABFFD29E-84A5-344D-F4D7-8F658E0B64D3}"/>
              </a:ext>
            </a:extLst>
          </p:cNvPr>
          <p:cNvSpPr txBox="1"/>
          <p:nvPr/>
        </p:nvSpPr>
        <p:spPr>
          <a:xfrm>
            <a:off x="35496" y="3583469"/>
            <a:ext cx="2491388" cy="461665"/>
          </a:xfrm>
          <a:prstGeom prst="rect">
            <a:avLst/>
          </a:prstGeom>
          <a:noFill/>
        </p:spPr>
        <p:txBody>
          <a:bodyPr wrap="none" rtlCol="0">
            <a:spAutoFit/>
          </a:bodyPr>
          <a:lstStyle/>
          <a:p>
            <a:r>
              <a:rPr kumimoji="1" lang="en-US" altLang="zh-CN" sz="2400" dirty="0"/>
              <a:t>One</a:t>
            </a:r>
            <a:r>
              <a:rPr kumimoji="1" lang="zh-CN" altLang="en-US" sz="2400" dirty="0"/>
              <a:t> </a:t>
            </a:r>
            <a:r>
              <a:rPr kumimoji="1" lang="en-US" altLang="zh-CN" sz="2400" dirty="0"/>
              <a:t>can</a:t>
            </a:r>
            <a:r>
              <a:rPr kumimoji="1" lang="zh-CN" altLang="en-US" sz="2400" dirty="0"/>
              <a:t> </a:t>
            </a:r>
            <a:r>
              <a:rPr kumimoji="1" lang="en-US" altLang="zh-CN" sz="2400" dirty="0"/>
              <a:t>see</a:t>
            </a:r>
            <a:r>
              <a:rPr kumimoji="1" lang="zh-CN" altLang="en-US" sz="2400" dirty="0"/>
              <a:t> </a:t>
            </a:r>
            <a:r>
              <a:rPr kumimoji="1" lang="en-US" altLang="zh-CN" sz="2400" dirty="0"/>
              <a:t>when</a:t>
            </a:r>
            <a:r>
              <a:rPr kumimoji="1" lang="zh-CN" altLang="en-US" sz="2400" dirty="0"/>
              <a:t> </a:t>
            </a:r>
          </a:p>
        </p:txBody>
      </p:sp>
      <p:pic>
        <p:nvPicPr>
          <p:cNvPr id="8" name="图片 7">
            <a:extLst>
              <a:ext uri="{FF2B5EF4-FFF2-40B4-BE49-F238E27FC236}">
                <a16:creationId xmlns:a16="http://schemas.microsoft.com/office/drawing/2014/main" id="{5C60A93E-3BB8-9EAD-402D-B95B7E103623}"/>
              </a:ext>
            </a:extLst>
          </p:cNvPr>
          <p:cNvPicPr>
            <a:picLocks noChangeAspect="1"/>
          </p:cNvPicPr>
          <p:nvPr/>
        </p:nvPicPr>
        <p:blipFill>
          <a:blip r:embed="rId3"/>
          <a:stretch>
            <a:fillRect/>
          </a:stretch>
        </p:blipFill>
        <p:spPr>
          <a:xfrm>
            <a:off x="2411760" y="3933056"/>
            <a:ext cx="3096344" cy="830996"/>
          </a:xfrm>
          <a:prstGeom prst="rect">
            <a:avLst/>
          </a:prstGeom>
        </p:spPr>
      </p:pic>
      <p:pic>
        <p:nvPicPr>
          <p:cNvPr id="9" name="图片 8">
            <a:extLst>
              <a:ext uri="{FF2B5EF4-FFF2-40B4-BE49-F238E27FC236}">
                <a16:creationId xmlns:a16="http://schemas.microsoft.com/office/drawing/2014/main" id="{D7DA8AB0-98CA-ED7C-BF26-DA3D951DA965}"/>
              </a:ext>
            </a:extLst>
          </p:cNvPr>
          <p:cNvPicPr>
            <a:picLocks noChangeAspect="1"/>
          </p:cNvPicPr>
          <p:nvPr/>
        </p:nvPicPr>
        <p:blipFill>
          <a:blip r:embed="rId4"/>
          <a:stretch>
            <a:fillRect/>
          </a:stretch>
        </p:blipFill>
        <p:spPr>
          <a:xfrm>
            <a:off x="6572266" y="3954922"/>
            <a:ext cx="1278756" cy="718918"/>
          </a:xfrm>
          <a:prstGeom prst="rect">
            <a:avLst/>
          </a:prstGeom>
        </p:spPr>
      </p:pic>
      <p:sp>
        <p:nvSpPr>
          <p:cNvPr id="10" name="右箭头 9">
            <a:extLst>
              <a:ext uri="{FF2B5EF4-FFF2-40B4-BE49-F238E27FC236}">
                <a16:creationId xmlns:a16="http://schemas.microsoft.com/office/drawing/2014/main" id="{AD3E1649-BD77-7887-BF86-0FA9F1F88D35}"/>
              </a:ext>
            </a:extLst>
          </p:cNvPr>
          <p:cNvSpPr/>
          <p:nvPr/>
        </p:nvSpPr>
        <p:spPr bwMode="auto">
          <a:xfrm>
            <a:off x="5498611" y="4178579"/>
            <a:ext cx="978408" cy="484632"/>
          </a:xfrm>
          <a:prstGeom prst="rightArrow">
            <a:avLst/>
          </a:prstGeom>
          <a:solidFill>
            <a:srgbClr val="FF3300"/>
          </a:solid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67ED3912-B413-433C-8E6A-D6346C1EF43B}"/>
                  </a:ext>
                </a:extLst>
              </p:cNvPr>
              <p:cNvSpPr txBox="1"/>
              <p:nvPr/>
            </p:nvSpPr>
            <p:spPr>
              <a:xfrm>
                <a:off x="35496" y="4941168"/>
                <a:ext cx="8043869" cy="461665"/>
              </a:xfrm>
              <a:prstGeom prst="rect">
                <a:avLst/>
              </a:prstGeom>
              <a:noFill/>
            </p:spPr>
            <p:txBody>
              <a:bodyPr wrap="none" rtlCol="0">
                <a:spAutoFit/>
              </a:bodyPr>
              <a:lstStyle/>
              <a:p>
                <a:r>
                  <a:rPr kumimoji="1" lang="en-US" altLang="zh-CN" sz="2400" dirty="0"/>
                  <a:t>The</a:t>
                </a:r>
                <a:r>
                  <a:rPr kumimoji="1" lang="zh-CN" altLang="en-US" sz="2400" dirty="0"/>
                  <a:t> </a:t>
                </a:r>
                <a:r>
                  <a:rPr kumimoji="1" lang="en-US" altLang="zh-CN" sz="2400" dirty="0"/>
                  <a:t>term</a:t>
                </a:r>
                <a:r>
                  <a:rPr kumimoji="1" lang="zh-CN" altLang="en-US" sz="2400" dirty="0"/>
                  <a:t> </a:t>
                </a:r>
                <a:r>
                  <a:rPr kumimoji="1" lang="en-US" altLang="zh-CN" sz="2400" dirty="0"/>
                  <a:t>with</a:t>
                </a:r>
                <a:r>
                  <a:rPr kumimoji="1" lang="zh-CN" altLang="en-US" sz="2400" dirty="0"/>
                  <a:t> </a:t>
                </a:r>
                <a:r>
                  <a:rPr kumimoji="1" lang="en-US" altLang="zh-CN" sz="2400" dirty="0" err="1"/>
                  <a:t>dF</a:t>
                </a:r>
                <a:r>
                  <a:rPr kumimoji="1" lang="en-US" altLang="zh-CN" sz="2400" dirty="0"/>
                  <a:t>/d</a:t>
                </a:r>
                <a14:m>
                  <m:oMath xmlns:m="http://schemas.openxmlformats.org/officeDocument/2006/math">
                    <m:r>
                      <a:rPr kumimoji="1" lang="en-US" altLang="zh-CN" sz="2400" i="1" smtClean="0">
                        <a:latin typeface="Cambria Math" panose="02040503050406030204" pitchFamily="18" charset="0"/>
                        <a:ea typeface="Cambria Math" panose="02040503050406030204" pitchFamily="18" charset="0"/>
                      </a:rPr>
                      <m:t>𝜓</m:t>
                    </m:r>
                  </m:oMath>
                </a14:m>
                <a:r>
                  <a:rPr kumimoji="1" lang="zh-CN" altLang="en-US" sz="2400" dirty="0"/>
                  <a:t> </a:t>
                </a:r>
                <a:r>
                  <a:rPr kumimoji="1" lang="en-US" altLang="zh-CN" sz="2400" dirty="0"/>
                  <a:t>cannot</a:t>
                </a:r>
                <a:r>
                  <a:rPr kumimoji="1" lang="zh-CN" altLang="en-US" sz="2400" dirty="0"/>
                  <a:t> </a:t>
                </a:r>
                <a:r>
                  <a:rPr kumimoji="1" lang="en-US" altLang="zh-CN" sz="2400" dirty="0"/>
                  <a:t>be</a:t>
                </a:r>
                <a:r>
                  <a:rPr kumimoji="1" lang="zh-CN" altLang="en-US" sz="2400" dirty="0"/>
                  <a:t> </a:t>
                </a:r>
                <a:r>
                  <a:rPr kumimoji="1" lang="en-US" altLang="zh-CN" sz="2400" dirty="0"/>
                  <a:t>dropped.</a:t>
                </a:r>
                <a:r>
                  <a:rPr kumimoji="1" lang="zh-CN" altLang="en-US" sz="2400" dirty="0"/>
                  <a:t> </a:t>
                </a:r>
                <a:r>
                  <a:rPr kumimoji="1" lang="en-US" altLang="zh-CN" sz="2400" dirty="0"/>
                  <a:t>In</a:t>
                </a:r>
                <a:r>
                  <a:rPr kumimoji="1" lang="zh-CN" altLang="en-US" sz="2400" dirty="0"/>
                  <a:t> </a:t>
                </a:r>
                <a:r>
                  <a:rPr kumimoji="1" lang="en-US" altLang="zh-CN" sz="2400" dirty="0"/>
                  <a:t>this</a:t>
                </a:r>
                <a:r>
                  <a:rPr kumimoji="1" lang="zh-CN" altLang="en-US" sz="2400" dirty="0"/>
                  <a:t> </a:t>
                </a:r>
                <a:r>
                  <a:rPr kumimoji="1" lang="en-US" altLang="zh-CN" sz="2400" dirty="0"/>
                  <a:t>case,</a:t>
                </a:r>
                <a:r>
                  <a:rPr kumimoji="1" lang="zh-CN" altLang="en-US" sz="2400" dirty="0"/>
                  <a:t> </a:t>
                </a:r>
                <a:r>
                  <a:rPr kumimoji="1" lang="en-US" altLang="zh-CN" sz="2400" dirty="0"/>
                  <a:t>one</a:t>
                </a:r>
                <a:r>
                  <a:rPr kumimoji="1" lang="zh-CN" altLang="en-US" sz="2400" dirty="0"/>
                  <a:t> </a:t>
                </a:r>
                <a:r>
                  <a:rPr kumimoji="1" lang="en-US" altLang="zh-CN" sz="2400" dirty="0"/>
                  <a:t>has</a:t>
                </a:r>
                <a:r>
                  <a:rPr kumimoji="1" lang="zh-CN" altLang="en-US" sz="2400" dirty="0"/>
                  <a:t> </a:t>
                </a:r>
              </a:p>
            </p:txBody>
          </p:sp>
        </mc:Choice>
        <mc:Fallback xmlns="">
          <p:sp>
            <p:nvSpPr>
              <p:cNvPr id="11" name="文本框 10">
                <a:extLst>
                  <a:ext uri="{FF2B5EF4-FFF2-40B4-BE49-F238E27FC236}">
                    <a16:creationId xmlns:a16="http://schemas.microsoft.com/office/drawing/2014/main" id="{67ED3912-B413-433C-8E6A-D6346C1EF43B}"/>
                  </a:ext>
                </a:extLst>
              </p:cNvPr>
              <p:cNvSpPr txBox="1">
                <a:spLocks noRot="1" noChangeAspect="1" noMove="1" noResize="1" noEditPoints="1" noAdjustHandles="1" noChangeArrowheads="1" noChangeShapeType="1" noTextEdit="1"/>
              </p:cNvSpPr>
              <p:nvPr/>
            </p:nvSpPr>
            <p:spPr>
              <a:xfrm>
                <a:off x="35496" y="4941168"/>
                <a:ext cx="8043869" cy="461665"/>
              </a:xfrm>
              <a:prstGeom prst="rect">
                <a:avLst/>
              </a:prstGeom>
              <a:blipFill>
                <a:blip r:embed="rId5"/>
                <a:stretch>
                  <a:fillRect l="-1104" t="-13514" b="-29730"/>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996560E2-7D6B-E09F-B874-7D2BD1255AA8}"/>
              </a:ext>
            </a:extLst>
          </p:cNvPr>
          <p:cNvPicPr>
            <a:picLocks noChangeAspect="1"/>
          </p:cNvPicPr>
          <p:nvPr/>
        </p:nvPicPr>
        <p:blipFill>
          <a:blip r:embed="rId6"/>
          <a:stretch>
            <a:fillRect/>
          </a:stretch>
        </p:blipFill>
        <p:spPr>
          <a:xfrm>
            <a:off x="3275856" y="5470873"/>
            <a:ext cx="1656184" cy="838447"/>
          </a:xfrm>
          <a:prstGeom prst="rect">
            <a:avLst/>
          </a:prstGeom>
        </p:spPr>
      </p:pic>
    </p:spTree>
    <p:extLst>
      <p:ext uri="{BB962C8B-B14F-4D97-AF65-F5344CB8AC3E}">
        <p14:creationId xmlns:p14="http://schemas.microsoft.com/office/powerpoint/2010/main" val="10024945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D093B30-99DB-1516-B6F9-0D83DD46816E}"/>
              </a:ext>
            </a:extLst>
          </p:cNvPr>
          <p:cNvPicPr>
            <a:picLocks noChangeAspect="1"/>
          </p:cNvPicPr>
          <p:nvPr/>
        </p:nvPicPr>
        <p:blipFill>
          <a:blip r:embed="rId2"/>
          <a:stretch>
            <a:fillRect/>
          </a:stretch>
        </p:blipFill>
        <p:spPr>
          <a:xfrm>
            <a:off x="1043608" y="1196752"/>
            <a:ext cx="3024336" cy="648072"/>
          </a:xfrm>
          <a:prstGeom prst="rect">
            <a:avLst/>
          </a:prstGeom>
        </p:spPr>
      </p:pic>
      <p:pic>
        <p:nvPicPr>
          <p:cNvPr id="3" name="图片 2">
            <a:extLst>
              <a:ext uri="{FF2B5EF4-FFF2-40B4-BE49-F238E27FC236}">
                <a16:creationId xmlns:a16="http://schemas.microsoft.com/office/drawing/2014/main" id="{196F09E5-9A88-0187-A76D-A2C8CD4532F3}"/>
              </a:ext>
            </a:extLst>
          </p:cNvPr>
          <p:cNvPicPr>
            <a:picLocks noChangeAspect="1"/>
          </p:cNvPicPr>
          <p:nvPr/>
        </p:nvPicPr>
        <p:blipFill>
          <a:blip r:embed="rId3"/>
          <a:stretch>
            <a:fillRect/>
          </a:stretch>
        </p:blipFill>
        <p:spPr>
          <a:xfrm>
            <a:off x="4499992" y="1141262"/>
            <a:ext cx="3168352" cy="804741"/>
          </a:xfrm>
          <a:prstGeom prst="rect">
            <a:avLst/>
          </a:prstGeom>
        </p:spPr>
      </p:pic>
      <p:pic>
        <p:nvPicPr>
          <p:cNvPr id="4" name="图片 3">
            <a:extLst>
              <a:ext uri="{FF2B5EF4-FFF2-40B4-BE49-F238E27FC236}">
                <a16:creationId xmlns:a16="http://schemas.microsoft.com/office/drawing/2014/main" id="{712F1DF1-1CEA-9308-EC71-F2AB4BDA2FDE}"/>
              </a:ext>
            </a:extLst>
          </p:cNvPr>
          <p:cNvPicPr>
            <a:picLocks noChangeAspect="1"/>
          </p:cNvPicPr>
          <p:nvPr/>
        </p:nvPicPr>
        <p:blipFill>
          <a:blip r:embed="rId4"/>
          <a:stretch>
            <a:fillRect/>
          </a:stretch>
        </p:blipFill>
        <p:spPr>
          <a:xfrm>
            <a:off x="2915816" y="2708920"/>
            <a:ext cx="2304256" cy="648072"/>
          </a:xfrm>
          <a:prstGeom prst="rect">
            <a:avLst/>
          </a:prstGeom>
          <a:ln w="38100">
            <a:solidFill>
              <a:srgbClr val="0000FF"/>
            </a:solidFill>
          </a:ln>
        </p:spPr>
      </p:pic>
      <p:sp>
        <p:nvSpPr>
          <p:cNvPr id="5" name="文本框 4">
            <a:extLst>
              <a:ext uri="{FF2B5EF4-FFF2-40B4-BE49-F238E27FC236}">
                <a16:creationId xmlns:a16="http://schemas.microsoft.com/office/drawing/2014/main" id="{02BFD504-F0E2-9058-BB21-500F103E07DA}"/>
              </a:ext>
            </a:extLst>
          </p:cNvPr>
          <p:cNvSpPr txBox="1"/>
          <p:nvPr/>
        </p:nvSpPr>
        <p:spPr>
          <a:xfrm>
            <a:off x="35496" y="1946003"/>
            <a:ext cx="7119257" cy="461665"/>
          </a:xfrm>
          <a:prstGeom prst="rect">
            <a:avLst/>
          </a:prstGeom>
          <a:noFill/>
        </p:spPr>
        <p:txBody>
          <a:bodyPr wrap="none" rtlCol="0">
            <a:spAutoFit/>
          </a:bodyPr>
          <a:lstStyle/>
          <a:p>
            <a:r>
              <a:rPr kumimoji="1" lang="en-US" altLang="zh-CN" sz="2400" dirty="0"/>
              <a:t>One</a:t>
            </a:r>
            <a:r>
              <a:rPr kumimoji="1" lang="zh-CN" altLang="en-US" sz="2400" dirty="0"/>
              <a:t> </a:t>
            </a:r>
            <a:r>
              <a:rPr kumimoji="1" lang="en-US" altLang="zh-CN" sz="2400" dirty="0"/>
              <a:t>has</a:t>
            </a:r>
            <a:r>
              <a:rPr kumimoji="1" lang="zh-CN" altLang="en-US" sz="2400" dirty="0"/>
              <a:t> </a:t>
            </a:r>
            <a:r>
              <a:rPr kumimoji="1" lang="en-US" altLang="zh-CN" sz="2400" dirty="0"/>
              <a:t>the</a:t>
            </a:r>
            <a:r>
              <a:rPr kumimoji="1" lang="zh-CN" altLang="en-US" sz="2400" dirty="0"/>
              <a:t> </a:t>
            </a:r>
            <a:r>
              <a:rPr kumimoji="1" lang="en-US" altLang="zh-CN" sz="2400" dirty="0"/>
              <a:t>transformation</a:t>
            </a:r>
            <a:r>
              <a:rPr kumimoji="1" lang="zh-CN" altLang="en-US" sz="2400" dirty="0"/>
              <a:t> </a:t>
            </a:r>
            <a:r>
              <a:rPr kumimoji="1" lang="en-US" altLang="zh-CN" sz="2400" dirty="0"/>
              <a:t>law</a:t>
            </a:r>
            <a:r>
              <a:rPr kumimoji="1" lang="zh-CN" altLang="en-US" sz="2400" dirty="0"/>
              <a:t> </a:t>
            </a:r>
            <a:r>
              <a:rPr kumimoji="1" lang="en-US" altLang="zh-CN" sz="2400" dirty="0"/>
              <a:t>for</a:t>
            </a:r>
            <a:r>
              <a:rPr kumimoji="1" lang="zh-CN" altLang="en-US" sz="2400" dirty="0"/>
              <a:t> </a:t>
            </a:r>
            <a:r>
              <a:rPr kumimoji="1" lang="en-US" altLang="zh-CN" sz="2400" dirty="0"/>
              <a:t>the</a:t>
            </a:r>
            <a:r>
              <a:rPr kumimoji="1" lang="zh-CN" altLang="en-US" sz="2400" dirty="0"/>
              <a:t> </a:t>
            </a:r>
            <a:r>
              <a:rPr kumimoji="1" lang="en-US" altLang="zh-CN" sz="2400" dirty="0" err="1"/>
              <a:t>Kasner</a:t>
            </a:r>
            <a:r>
              <a:rPr kumimoji="1" lang="zh-CN" altLang="en-US" sz="2400" dirty="0"/>
              <a:t> </a:t>
            </a:r>
            <a:r>
              <a:rPr kumimoji="1" lang="en-US" altLang="zh-CN" sz="2400" dirty="0"/>
              <a:t>transition</a:t>
            </a:r>
            <a:endParaRPr kumimoji="1" lang="zh-CN" altLang="en-US" sz="2400" dirty="0"/>
          </a:p>
        </p:txBody>
      </p:sp>
      <p:sp>
        <p:nvSpPr>
          <p:cNvPr id="6" name="右箭头 5">
            <a:extLst>
              <a:ext uri="{FF2B5EF4-FFF2-40B4-BE49-F238E27FC236}">
                <a16:creationId xmlns:a16="http://schemas.microsoft.com/office/drawing/2014/main" id="{25226E08-1674-44B0-3476-D38365A53A9D}"/>
              </a:ext>
            </a:extLst>
          </p:cNvPr>
          <p:cNvSpPr/>
          <p:nvPr/>
        </p:nvSpPr>
        <p:spPr bwMode="auto">
          <a:xfrm>
            <a:off x="395536" y="3717032"/>
            <a:ext cx="978408" cy="484632"/>
          </a:xfrm>
          <a:prstGeom prst="rightArrow">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p:txBody>
      </p:sp>
      <p:sp>
        <p:nvSpPr>
          <p:cNvPr id="7" name="文本框 6">
            <a:extLst>
              <a:ext uri="{FF2B5EF4-FFF2-40B4-BE49-F238E27FC236}">
                <a16:creationId xmlns:a16="http://schemas.microsoft.com/office/drawing/2014/main" id="{9AA81FA0-5602-4F89-1D6E-870AE7576C08}"/>
              </a:ext>
            </a:extLst>
          </p:cNvPr>
          <p:cNvSpPr txBox="1"/>
          <p:nvPr/>
        </p:nvSpPr>
        <p:spPr>
          <a:xfrm>
            <a:off x="1475656" y="3717032"/>
            <a:ext cx="7239482" cy="2677656"/>
          </a:xfrm>
          <a:prstGeom prst="rect">
            <a:avLst/>
          </a:prstGeom>
          <a:noFill/>
        </p:spPr>
        <p:txBody>
          <a:bodyPr wrap="none" rtlCol="0">
            <a:spAutoFit/>
          </a:bodyPr>
          <a:lstStyle/>
          <a:p>
            <a:r>
              <a:rPr kumimoji="1" lang="en-US" altLang="zh-CN" sz="2400" dirty="0"/>
              <a:t>Suppose</a:t>
            </a:r>
            <a:r>
              <a:rPr kumimoji="1" lang="zh-CN" altLang="en-US" sz="2400" dirty="0"/>
              <a:t> </a:t>
            </a:r>
            <a:r>
              <a:rPr kumimoji="1" lang="en-US" altLang="zh-CN" sz="2400" dirty="0"/>
              <a:t>there</a:t>
            </a:r>
            <a:r>
              <a:rPr kumimoji="1" lang="zh-CN" altLang="en-US" sz="2400" dirty="0"/>
              <a:t> </a:t>
            </a:r>
            <a:r>
              <a:rPr kumimoji="1" lang="en-US" altLang="zh-CN" sz="2400" dirty="0"/>
              <a:t>is</a:t>
            </a:r>
            <a:r>
              <a:rPr kumimoji="1" lang="zh-CN" altLang="en-US" sz="2400" dirty="0"/>
              <a:t> </a:t>
            </a:r>
            <a:r>
              <a:rPr kumimoji="1" lang="en-US" altLang="zh-CN" sz="2400" dirty="0"/>
              <a:t>a</a:t>
            </a:r>
            <a:r>
              <a:rPr kumimoji="1" lang="zh-CN" altLang="en-US" sz="2400" dirty="0"/>
              <a:t> </a:t>
            </a:r>
            <a:r>
              <a:rPr kumimoji="1" lang="en-US" altLang="zh-CN" sz="2400" dirty="0" err="1"/>
              <a:t>Kasner</a:t>
            </a:r>
            <a:r>
              <a:rPr kumimoji="1" lang="zh-CN" altLang="en-US" sz="2400" dirty="0"/>
              <a:t> </a:t>
            </a:r>
            <a:r>
              <a:rPr kumimoji="1" lang="en-US" altLang="zh-CN" sz="2400" dirty="0"/>
              <a:t>epoch</a:t>
            </a:r>
            <a:r>
              <a:rPr kumimoji="1" lang="zh-CN" altLang="en-US" sz="2400" dirty="0"/>
              <a:t> </a:t>
            </a:r>
            <a:r>
              <a:rPr kumimoji="1" lang="en-US" altLang="zh-CN" sz="2400" dirty="0"/>
              <a:t>with</a:t>
            </a:r>
          </a:p>
          <a:p>
            <a:r>
              <a:rPr kumimoji="1" lang="en-US" altLang="zh-CN" sz="2400" dirty="0"/>
              <a:t>This</a:t>
            </a:r>
            <a:r>
              <a:rPr kumimoji="1" lang="zh-CN" altLang="en-US" sz="2400" dirty="0"/>
              <a:t> </a:t>
            </a:r>
            <a:r>
              <a:rPr kumimoji="1" lang="en-US" altLang="zh-CN" sz="2400" dirty="0"/>
              <a:t>transformation</a:t>
            </a:r>
            <a:r>
              <a:rPr kumimoji="1" lang="zh-CN" altLang="en-US" sz="2400" dirty="0"/>
              <a:t> </a:t>
            </a:r>
            <a:r>
              <a:rPr kumimoji="1" lang="en-US" altLang="zh-CN" sz="2400" dirty="0"/>
              <a:t>law</a:t>
            </a:r>
            <a:r>
              <a:rPr kumimoji="1" lang="zh-CN" altLang="en-US" sz="2400" dirty="0"/>
              <a:t> </a:t>
            </a:r>
            <a:r>
              <a:rPr kumimoji="1" lang="en-US" altLang="zh-CN" sz="2400" dirty="0"/>
              <a:t>shows</a:t>
            </a:r>
            <a:r>
              <a:rPr kumimoji="1" lang="zh-CN" altLang="en-US" sz="2400" dirty="0"/>
              <a:t> </a:t>
            </a:r>
            <a:r>
              <a:rPr kumimoji="1" lang="en-US" altLang="zh-CN" sz="2400" dirty="0"/>
              <a:t>that</a:t>
            </a:r>
            <a:r>
              <a:rPr kumimoji="1" lang="zh-CN" altLang="en-US" sz="2400" dirty="0"/>
              <a:t> </a:t>
            </a:r>
            <a:r>
              <a:rPr kumimoji="1" lang="en-US" altLang="zh-CN" sz="2400" dirty="0"/>
              <a:t>the</a:t>
            </a:r>
            <a:r>
              <a:rPr kumimoji="1" lang="zh-CN" altLang="en-US" sz="2400" dirty="0"/>
              <a:t> </a:t>
            </a:r>
            <a:r>
              <a:rPr kumimoji="1" lang="en-US" altLang="zh-CN" sz="2400" dirty="0" err="1"/>
              <a:t>Kasner</a:t>
            </a:r>
            <a:r>
              <a:rPr kumimoji="1" lang="zh-CN" altLang="en-US" sz="2400" dirty="0"/>
              <a:t> </a:t>
            </a:r>
            <a:r>
              <a:rPr kumimoji="1" lang="en-US" altLang="zh-CN" sz="2400" dirty="0"/>
              <a:t>transition</a:t>
            </a:r>
            <a:r>
              <a:rPr kumimoji="1" lang="zh-CN" altLang="en-US" sz="2400" dirty="0"/>
              <a:t> </a:t>
            </a:r>
            <a:endParaRPr kumimoji="1" lang="en-US" altLang="zh-CN" sz="2400" dirty="0"/>
          </a:p>
          <a:p>
            <a:r>
              <a:rPr kumimoji="1" lang="en-US" altLang="zh-CN" sz="2400" dirty="0"/>
              <a:t>process</a:t>
            </a:r>
            <a:r>
              <a:rPr kumimoji="1" lang="zh-CN" altLang="en-US" sz="2400" dirty="0"/>
              <a:t> </a:t>
            </a:r>
            <a:r>
              <a:rPr kumimoji="1" lang="en-US" altLang="zh-CN" sz="2400" dirty="0"/>
              <a:t>will</a:t>
            </a:r>
            <a:r>
              <a:rPr kumimoji="1" lang="zh-CN" altLang="en-US" sz="2400" dirty="0"/>
              <a:t> </a:t>
            </a:r>
            <a:r>
              <a:rPr kumimoji="1" lang="en-US" altLang="zh-CN" sz="2400" dirty="0"/>
              <a:t>decrease</a:t>
            </a:r>
            <a:r>
              <a:rPr kumimoji="1" lang="zh-CN" altLang="en-US" sz="2400" dirty="0"/>
              <a:t> </a:t>
            </a:r>
            <a:r>
              <a:rPr kumimoji="1" lang="en-US" altLang="zh-CN" sz="2400" dirty="0"/>
              <a:t>the</a:t>
            </a:r>
            <a:r>
              <a:rPr kumimoji="1" lang="zh-CN" altLang="en-US" sz="2400" dirty="0"/>
              <a:t> </a:t>
            </a:r>
            <a:r>
              <a:rPr kumimoji="1" lang="en-US" altLang="zh-CN" sz="2400" dirty="0"/>
              <a:t>amplitude</a:t>
            </a:r>
            <a:r>
              <a:rPr kumimoji="1" lang="zh-CN" altLang="en-US" sz="2400" dirty="0"/>
              <a:t> </a:t>
            </a:r>
            <a:r>
              <a:rPr kumimoji="1" lang="en-US" altLang="zh-CN" sz="2400" dirty="0"/>
              <a:t>of</a:t>
            </a:r>
            <a:r>
              <a:rPr kumimoji="1" lang="zh-CN" altLang="en-US" sz="2400" dirty="0"/>
              <a:t> </a:t>
            </a:r>
            <a:r>
              <a:rPr kumimoji="1" lang="en-US" altLang="zh-CN" sz="2400" dirty="0"/>
              <a:t>alpha</a:t>
            </a:r>
            <a:r>
              <a:rPr kumimoji="1" lang="zh-CN" altLang="en-US" sz="2400" dirty="0"/>
              <a:t> </a:t>
            </a:r>
            <a:r>
              <a:rPr kumimoji="1" lang="en-US" altLang="zh-CN" sz="2400" dirty="0"/>
              <a:t>until</a:t>
            </a:r>
            <a:r>
              <a:rPr kumimoji="1" lang="zh-CN" altLang="en-US" sz="2400" dirty="0"/>
              <a:t>  </a:t>
            </a:r>
            <a:r>
              <a:rPr kumimoji="1" lang="en-US" altLang="zh-CN" sz="2400" dirty="0"/>
              <a:t>the</a:t>
            </a:r>
          </a:p>
          <a:p>
            <a:r>
              <a:rPr kumimoji="1" lang="en-US" altLang="zh-CN" sz="2400" dirty="0"/>
              <a:t>condition</a:t>
            </a:r>
            <a:r>
              <a:rPr kumimoji="1" lang="zh-CN" altLang="en-US" sz="2400" dirty="0"/>
              <a:t> </a:t>
            </a:r>
            <a:r>
              <a:rPr kumimoji="1" lang="en-US" altLang="zh-CN" sz="2400" dirty="0"/>
              <a:t>is</a:t>
            </a:r>
            <a:r>
              <a:rPr kumimoji="1" lang="zh-CN" altLang="en-US" sz="2400" dirty="0"/>
              <a:t> </a:t>
            </a:r>
            <a:r>
              <a:rPr kumimoji="1" lang="en-US" altLang="zh-CN" sz="2400" dirty="0"/>
              <a:t>destroyed.</a:t>
            </a:r>
            <a:r>
              <a:rPr kumimoji="1" lang="zh-CN" altLang="en-US" sz="2400" dirty="0"/>
              <a:t>  </a:t>
            </a:r>
            <a:endParaRPr kumimoji="1" lang="en-US" altLang="zh-CN" sz="2400" dirty="0"/>
          </a:p>
          <a:p>
            <a:endParaRPr kumimoji="1" lang="en-US" altLang="zh-CN" sz="2400" dirty="0"/>
          </a:p>
          <a:p>
            <a:r>
              <a:rPr kumimoji="1" lang="en-US" altLang="zh-CN" sz="2400" dirty="0"/>
              <a:t>In</a:t>
            </a:r>
            <a:r>
              <a:rPr kumimoji="1" lang="zh-CN" altLang="en-US" sz="2400" dirty="0"/>
              <a:t> </a:t>
            </a:r>
            <a:r>
              <a:rPr kumimoji="1" lang="en-US" altLang="zh-CN" sz="2400" dirty="0"/>
              <a:t>addition,</a:t>
            </a:r>
            <a:r>
              <a:rPr kumimoji="1" lang="zh-CN" altLang="en-US" sz="2400" dirty="0"/>
              <a:t> </a:t>
            </a:r>
            <a:r>
              <a:rPr kumimoji="1" lang="en-US" altLang="zh-CN" sz="2400" dirty="0"/>
              <a:t>the</a:t>
            </a:r>
            <a:r>
              <a:rPr kumimoji="1" lang="zh-CN" altLang="en-US" sz="2400" dirty="0"/>
              <a:t> </a:t>
            </a:r>
            <a:r>
              <a:rPr kumimoji="1" lang="en-US" altLang="zh-CN" sz="2400" dirty="0"/>
              <a:t>transformation</a:t>
            </a:r>
            <a:r>
              <a:rPr kumimoji="1" lang="zh-CN" altLang="en-US" sz="2400" dirty="0"/>
              <a:t> </a:t>
            </a:r>
            <a:r>
              <a:rPr kumimoji="1" lang="en-US" altLang="zh-CN" sz="2400" dirty="0"/>
              <a:t>not</a:t>
            </a:r>
            <a:r>
              <a:rPr kumimoji="1" lang="zh-CN" altLang="en-US" sz="2400" dirty="0"/>
              <a:t> </a:t>
            </a:r>
            <a:r>
              <a:rPr kumimoji="1" lang="en-US" altLang="zh-CN" sz="2400" dirty="0"/>
              <a:t>only</a:t>
            </a:r>
            <a:r>
              <a:rPr kumimoji="1" lang="zh-CN" altLang="en-US" sz="2400" dirty="0"/>
              <a:t> </a:t>
            </a:r>
            <a:r>
              <a:rPr kumimoji="1" lang="en-US" altLang="zh-CN" sz="2400" dirty="0"/>
              <a:t>depends</a:t>
            </a:r>
            <a:r>
              <a:rPr kumimoji="1" lang="zh-CN" altLang="en-US" sz="2400" dirty="0"/>
              <a:t> </a:t>
            </a:r>
            <a:r>
              <a:rPr kumimoji="1" lang="en-US" altLang="zh-CN" sz="2400" dirty="0"/>
              <a:t>on</a:t>
            </a:r>
            <a:r>
              <a:rPr kumimoji="1" lang="zh-CN" altLang="en-US" sz="2400" dirty="0"/>
              <a:t> </a:t>
            </a:r>
            <a:r>
              <a:rPr kumimoji="1" lang="en-US" altLang="zh-CN" sz="2400" dirty="0"/>
              <a:t>the</a:t>
            </a:r>
            <a:r>
              <a:rPr kumimoji="1" lang="zh-CN" altLang="en-US" sz="2400" dirty="0"/>
              <a:t> </a:t>
            </a:r>
            <a:endParaRPr kumimoji="1" lang="en-US" altLang="zh-CN" sz="2400" dirty="0"/>
          </a:p>
          <a:p>
            <a:r>
              <a:rPr kumimoji="1" lang="en-US" altLang="zh-CN" sz="2400" dirty="0"/>
              <a:t>dimension,</a:t>
            </a:r>
            <a:r>
              <a:rPr kumimoji="1" lang="zh-CN" altLang="en-US" sz="2400" dirty="0"/>
              <a:t> </a:t>
            </a:r>
            <a:r>
              <a:rPr kumimoji="1" lang="en-US" altLang="zh-CN" sz="2400" dirty="0"/>
              <a:t>but</a:t>
            </a:r>
            <a:r>
              <a:rPr kumimoji="1" lang="zh-CN" altLang="en-US" sz="2400" dirty="0"/>
              <a:t> </a:t>
            </a:r>
            <a:r>
              <a:rPr kumimoji="1" lang="en-US" altLang="zh-CN" sz="2400" dirty="0"/>
              <a:t>also</a:t>
            </a:r>
            <a:r>
              <a:rPr kumimoji="1" lang="zh-CN" altLang="en-US" sz="2400" dirty="0"/>
              <a:t> </a:t>
            </a:r>
            <a:r>
              <a:rPr kumimoji="1" lang="en-US" altLang="zh-CN" sz="2400" dirty="0"/>
              <a:t>the</a:t>
            </a:r>
            <a:r>
              <a:rPr kumimoji="1" lang="zh-CN" altLang="en-US" sz="2400" dirty="0"/>
              <a:t> </a:t>
            </a:r>
            <a:r>
              <a:rPr kumimoji="1" lang="en-US" altLang="zh-CN" sz="2400" dirty="0"/>
              <a:t>parameter</a:t>
            </a:r>
            <a:r>
              <a:rPr kumimoji="1" lang="zh-CN" altLang="en-US" sz="2400" dirty="0"/>
              <a:t> </a:t>
            </a:r>
            <a:r>
              <a:rPr kumimoji="1" lang="en-US" altLang="zh-CN" sz="2400" dirty="0"/>
              <a:t>kappa.</a:t>
            </a:r>
            <a:r>
              <a:rPr kumimoji="1" lang="zh-CN" altLang="en-US" sz="2400" dirty="0"/>
              <a:t> </a:t>
            </a:r>
          </a:p>
        </p:txBody>
      </p:sp>
      <p:pic>
        <p:nvPicPr>
          <p:cNvPr id="8" name="图片 7">
            <a:extLst>
              <a:ext uri="{FF2B5EF4-FFF2-40B4-BE49-F238E27FC236}">
                <a16:creationId xmlns:a16="http://schemas.microsoft.com/office/drawing/2014/main" id="{F5001D77-DA4D-EF27-AC57-B37BC8AB8C74}"/>
              </a:ext>
            </a:extLst>
          </p:cNvPr>
          <p:cNvPicPr>
            <a:picLocks noChangeAspect="1"/>
          </p:cNvPicPr>
          <p:nvPr/>
        </p:nvPicPr>
        <p:blipFill>
          <a:blip r:embed="rId5"/>
          <a:stretch>
            <a:fillRect/>
          </a:stretch>
        </p:blipFill>
        <p:spPr>
          <a:xfrm>
            <a:off x="6342980" y="3717031"/>
            <a:ext cx="1109340" cy="461665"/>
          </a:xfrm>
          <a:prstGeom prst="rect">
            <a:avLst/>
          </a:prstGeom>
        </p:spPr>
      </p:pic>
    </p:spTree>
    <p:extLst>
      <p:ext uri="{BB962C8B-B14F-4D97-AF65-F5344CB8AC3E}">
        <p14:creationId xmlns:p14="http://schemas.microsoft.com/office/powerpoint/2010/main" val="410413971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5607068-E468-EFCD-B6C0-6408C5F2590C}"/>
              </a:ext>
            </a:extLst>
          </p:cNvPr>
          <p:cNvSpPr txBox="1"/>
          <p:nvPr/>
        </p:nvSpPr>
        <p:spPr>
          <a:xfrm>
            <a:off x="35496" y="404664"/>
            <a:ext cx="5453159" cy="523220"/>
          </a:xfrm>
          <a:prstGeom prst="rect">
            <a:avLst/>
          </a:prstGeom>
          <a:noFill/>
        </p:spPr>
        <p:txBody>
          <a:bodyPr wrap="none" rtlCol="0">
            <a:spAutoFit/>
          </a:bodyPr>
          <a:lstStyle/>
          <a:p>
            <a:r>
              <a:rPr kumimoji="1" lang="en-US" altLang="zh-CN" dirty="0">
                <a:solidFill>
                  <a:srgbClr val="0000FF"/>
                </a:solidFill>
              </a:rPr>
              <a:t>Classification</a:t>
            </a:r>
            <a:r>
              <a:rPr kumimoji="1" lang="zh-CN" altLang="en-US" dirty="0">
                <a:solidFill>
                  <a:srgbClr val="0000FF"/>
                </a:solidFill>
              </a:rPr>
              <a:t> </a:t>
            </a:r>
            <a:r>
              <a:rPr kumimoji="1" lang="en-US" altLang="zh-CN" dirty="0">
                <a:solidFill>
                  <a:srgbClr val="0000FF"/>
                </a:solidFill>
              </a:rPr>
              <a:t>of</a:t>
            </a:r>
            <a:r>
              <a:rPr kumimoji="1" lang="zh-CN" altLang="en-US" dirty="0">
                <a:solidFill>
                  <a:srgbClr val="0000FF"/>
                </a:solidFill>
              </a:rPr>
              <a:t> </a:t>
            </a:r>
            <a:r>
              <a:rPr kumimoji="1" lang="en-US" altLang="zh-CN" dirty="0" err="1">
                <a:solidFill>
                  <a:srgbClr val="0000FF"/>
                </a:solidFill>
              </a:rPr>
              <a:t>Kasner</a:t>
            </a:r>
            <a:r>
              <a:rPr kumimoji="1" lang="zh-CN" altLang="en-US" dirty="0">
                <a:solidFill>
                  <a:srgbClr val="0000FF"/>
                </a:solidFill>
              </a:rPr>
              <a:t> </a:t>
            </a:r>
            <a:r>
              <a:rPr kumimoji="1" lang="en-US" altLang="zh-CN" dirty="0">
                <a:solidFill>
                  <a:srgbClr val="0000FF"/>
                </a:solidFill>
              </a:rPr>
              <a:t>Alternation:</a:t>
            </a:r>
            <a:endParaRPr kumimoji="1" lang="zh-CN" altLang="en-US" dirty="0">
              <a:solidFill>
                <a:srgbClr val="0000FF"/>
              </a:solidFill>
            </a:endParaRPr>
          </a:p>
        </p:txBody>
      </p:sp>
      <p:sp>
        <p:nvSpPr>
          <p:cNvPr id="3" name="文本框 2">
            <a:extLst>
              <a:ext uri="{FF2B5EF4-FFF2-40B4-BE49-F238E27FC236}">
                <a16:creationId xmlns:a16="http://schemas.microsoft.com/office/drawing/2014/main" id="{40DD16B7-2CC1-4011-A376-F9644A301FAC}"/>
              </a:ext>
            </a:extLst>
          </p:cNvPr>
          <p:cNvSpPr txBox="1"/>
          <p:nvPr/>
        </p:nvSpPr>
        <p:spPr>
          <a:xfrm>
            <a:off x="35496" y="1124744"/>
            <a:ext cx="8713476" cy="1569660"/>
          </a:xfrm>
          <a:prstGeom prst="rect">
            <a:avLst/>
          </a:prstGeom>
          <a:noFill/>
        </p:spPr>
        <p:txBody>
          <a:bodyPr wrap="none" rtlCol="0">
            <a:spAutoFit/>
          </a:bodyPr>
          <a:lstStyle/>
          <a:p>
            <a:r>
              <a:rPr kumimoji="1" lang="en-US" altLang="zh-CN" sz="2400" dirty="0"/>
              <a:t>As</a:t>
            </a:r>
            <a:r>
              <a:rPr kumimoji="1" lang="zh-CN" altLang="en-US" sz="2400" dirty="0"/>
              <a:t> </a:t>
            </a:r>
            <a:r>
              <a:rPr kumimoji="1" lang="en-US" altLang="zh-CN" sz="2400" dirty="0"/>
              <a:t>we</a:t>
            </a:r>
            <a:r>
              <a:rPr kumimoji="1" lang="zh-CN" altLang="en-US" sz="2400" dirty="0"/>
              <a:t> </a:t>
            </a:r>
            <a:r>
              <a:rPr kumimoji="1" lang="en-US" altLang="zh-CN" sz="2400" dirty="0"/>
              <a:t>have</a:t>
            </a:r>
            <a:r>
              <a:rPr kumimoji="1" lang="zh-CN" altLang="en-US" sz="2400" dirty="0"/>
              <a:t> </a:t>
            </a:r>
            <a:r>
              <a:rPr kumimoji="1" lang="en-US" altLang="zh-CN" sz="2400" dirty="0"/>
              <a:t>seen</a:t>
            </a:r>
            <a:r>
              <a:rPr kumimoji="1" lang="zh-CN" altLang="en-US" sz="2400" dirty="0"/>
              <a:t> </a:t>
            </a:r>
            <a:r>
              <a:rPr kumimoji="1" lang="en-US" altLang="zh-CN" sz="2400" dirty="0"/>
              <a:t>that</a:t>
            </a:r>
            <a:r>
              <a:rPr kumimoji="1" lang="zh-CN" altLang="en-US" sz="2400" dirty="0"/>
              <a:t> </a:t>
            </a:r>
            <a:r>
              <a:rPr kumimoji="1" lang="en-US" altLang="zh-CN" sz="2400" dirty="0"/>
              <a:t>the</a:t>
            </a:r>
            <a:r>
              <a:rPr kumimoji="1" lang="zh-CN" altLang="en-US" sz="2400" dirty="0"/>
              <a:t> </a:t>
            </a:r>
            <a:r>
              <a:rPr kumimoji="1" lang="en-US" altLang="zh-CN" sz="2400" dirty="0" err="1"/>
              <a:t>Kasner</a:t>
            </a:r>
            <a:r>
              <a:rPr kumimoji="1" lang="zh-CN" altLang="en-US" sz="2400" dirty="0"/>
              <a:t> </a:t>
            </a:r>
            <a:r>
              <a:rPr kumimoji="1" lang="en-US" altLang="zh-CN" sz="2400" dirty="0"/>
              <a:t>transition</a:t>
            </a:r>
            <a:r>
              <a:rPr kumimoji="1" lang="zh-CN" altLang="en-US" sz="2400" dirty="0"/>
              <a:t> </a:t>
            </a:r>
            <a:r>
              <a:rPr kumimoji="1" lang="en-US" altLang="zh-CN" sz="2400" dirty="0"/>
              <a:t>causes</a:t>
            </a:r>
            <a:r>
              <a:rPr kumimoji="1" lang="zh-CN" altLang="en-US" sz="2400" dirty="0"/>
              <a:t> </a:t>
            </a:r>
            <a:r>
              <a:rPr kumimoji="1" lang="en-US" altLang="zh-CN" sz="2400" dirty="0"/>
              <a:t>alpha</a:t>
            </a:r>
            <a:r>
              <a:rPr kumimoji="1" lang="zh-CN" altLang="en-US" sz="2400" dirty="0"/>
              <a:t> </a:t>
            </a:r>
            <a:r>
              <a:rPr kumimoji="1" lang="en-US" altLang="zh-CN" sz="2400" dirty="0"/>
              <a:t>to</a:t>
            </a:r>
            <a:r>
              <a:rPr kumimoji="1" lang="zh-CN" altLang="en-US" sz="2400" dirty="0"/>
              <a:t> </a:t>
            </a:r>
            <a:r>
              <a:rPr kumimoji="1" lang="en-US" altLang="zh-CN" sz="2400" dirty="0"/>
              <a:t>decreases</a:t>
            </a:r>
            <a:r>
              <a:rPr kumimoji="1" lang="zh-CN" altLang="en-US" sz="2400" dirty="0"/>
              <a:t> </a:t>
            </a:r>
            <a:endParaRPr kumimoji="1" lang="en-US" altLang="zh-CN" sz="2400" dirty="0"/>
          </a:p>
          <a:p>
            <a:r>
              <a:rPr kumimoji="1" lang="en-US" altLang="zh-CN" sz="2400" dirty="0"/>
              <a:t>while</a:t>
            </a:r>
            <a:r>
              <a:rPr kumimoji="1" lang="zh-CN" altLang="en-US" sz="2400" dirty="0"/>
              <a:t> </a:t>
            </a:r>
            <a:r>
              <a:rPr kumimoji="1" lang="en-US" altLang="zh-CN" sz="2400" dirty="0"/>
              <a:t>the</a:t>
            </a:r>
            <a:r>
              <a:rPr kumimoji="1" lang="zh-CN" altLang="en-US" sz="2400" dirty="0"/>
              <a:t> </a:t>
            </a:r>
            <a:r>
              <a:rPr kumimoji="1" lang="en-US" altLang="zh-CN" sz="2400" dirty="0" err="1"/>
              <a:t>Kasner</a:t>
            </a:r>
            <a:r>
              <a:rPr kumimoji="1" lang="zh-CN" altLang="en-US" sz="2400" dirty="0"/>
              <a:t> </a:t>
            </a:r>
            <a:r>
              <a:rPr kumimoji="1" lang="en-US" altLang="zh-CN" sz="2400" dirty="0"/>
              <a:t>inversion</a:t>
            </a:r>
            <a:r>
              <a:rPr kumimoji="1" lang="zh-CN" altLang="en-US" sz="2400" dirty="0"/>
              <a:t> </a:t>
            </a:r>
            <a:r>
              <a:rPr kumimoji="1" lang="en-US" altLang="zh-CN" sz="2400" dirty="0"/>
              <a:t>makes</a:t>
            </a:r>
            <a:r>
              <a:rPr kumimoji="1" lang="zh-CN" altLang="en-US" sz="2400" dirty="0"/>
              <a:t> </a:t>
            </a:r>
            <a:r>
              <a:rPr kumimoji="1" lang="en-US" altLang="zh-CN" sz="2400" dirty="0"/>
              <a:t>alpha</a:t>
            </a:r>
            <a:r>
              <a:rPr kumimoji="1" lang="zh-CN" altLang="en-US" sz="2400" dirty="0"/>
              <a:t> </a:t>
            </a:r>
            <a:r>
              <a:rPr kumimoji="1" lang="en-US" altLang="zh-CN" sz="2400" dirty="0"/>
              <a:t>increase.</a:t>
            </a:r>
            <a:r>
              <a:rPr kumimoji="1" lang="zh-CN" altLang="en-US" sz="2400" dirty="0"/>
              <a:t> </a:t>
            </a:r>
            <a:r>
              <a:rPr kumimoji="1" lang="en-US" altLang="zh-CN" sz="2400" dirty="0"/>
              <a:t>When</a:t>
            </a:r>
            <a:r>
              <a:rPr kumimoji="1" lang="zh-CN" altLang="en-US" sz="2400" dirty="0"/>
              <a:t> </a:t>
            </a:r>
            <a:r>
              <a:rPr kumimoji="1" lang="en-US" altLang="zh-CN" sz="2400" dirty="0"/>
              <a:t>these</a:t>
            </a:r>
            <a:r>
              <a:rPr kumimoji="1" lang="zh-CN" altLang="en-US" sz="2400" dirty="0"/>
              <a:t> </a:t>
            </a:r>
            <a:r>
              <a:rPr kumimoji="1" lang="en-US" altLang="zh-CN" sz="2400" dirty="0"/>
              <a:t>two</a:t>
            </a:r>
            <a:r>
              <a:rPr kumimoji="1" lang="zh-CN" altLang="en-US" sz="2400" dirty="0"/>
              <a:t> </a:t>
            </a:r>
            <a:endParaRPr kumimoji="1" lang="en-US" altLang="zh-CN" sz="2400" dirty="0"/>
          </a:p>
          <a:p>
            <a:r>
              <a:rPr kumimoji="1" lang="en-US" altLang="zh-CN" sz="2400" dirty="0"/>
              <a:t>processes</a:t>
            </a:r>
            <a:r>
              <a:rPr kumimoji="1" lang="zh-CN" altLang="en-US" sz="2400" dirty="0"/>
              <a:t> </a:t>
            </a:r>
            <a:r>
              <a:rPr kumimoji="1" lang="en-US" altLang="zh-CN" sz="2400" dirty="0"/>
              <a:t>are</a:t>
            </a:r>
            <a:r>
              <a:rPr kumimoji="1" lang="zh-CN" altLang="en-US" sz="2400" dirty="0"/>
              <a:t> </a:t>
            </a:r>
            <a:r>
              <a:rPr kumimoji="1" lang="en-US" altLang="zh-CN" sz="2400" dirty="0"/>
              <a:t>triggered</a:t>
            </a:r>
            <a:r>
              <a:rPr kumimoji="1" lang="zh-CN" altLang="en-US" sz="2400" dirty="0"/>
              <a:t> </a:t>
            </a:r>
            <a:r>
              <a:rPr kumimoji="1" lang="en-US" altLang="zh-CN" sz="2400" dirty="0"/>
              <a:t>alternately,</a:t>
            </a:r>
            <a:r>
              <a:rPr kumimoji="1" lang="zh-CN" altLang="en-US" sz="2400" dirty="0"/>
              <a:t> </a:t>
            </a:r>
            <a:r>
              <a:rPr kumimoji="1" lang="en-US" altLang="zh-CN" sz="2400" dirty="0"/>
              <a:t>it</a:t>
            </a:r>
            <a:r>
              <a:rPr kumimoji="1" lang="zh-CN" altLang="en-US" sz="2400" dirty="0"/>
              <a:t> </a:t>
            </a:r>
            <a:r>
              <a:rPr kumimoji="1" lang="en-US" altLang="zh-CN" sz="2400" dirty="0"/>
              <a:t>could</a:t>
            </a:r>
            <a:r>
              <a:rPr kumimoji="1" lang="zh-CN" altLang="en-US" sz="2400" dirty="0"/>
              <a:t> </a:t>
            </a:r>
            <a:r>
              <a:rPr kumimoji="1" lang="en-US" altLang="zh-CN" sz="2400" dirty="0"/>
              <a:t>lead</a:t>
            </a:r>
            <a:r>
              <a:rPr kumimoji="1" lang="zh-CN" altLang="en-US" sz="2400" dirty="0"/>
              <a:t> </a:t>
            </a:r>
            <a:r>
              <a:rPr kumimoji="1" lang="en-US" altLang="zh-CN" sz="2400" dirty="0"/>
              <a:t>to</a:t>
            </a:r>
            <a:r>
              <a:rPr kumimoji="1" lang="zh-CN" altLang="en-US" sz="2400" dirty="0"/>
              <a:t> </a:t>
            </a:r>
            <a:r>
              <a:rPr kumimoji="1" lang="en-US" altLang="zh-CN" sz="2400" dirty="0"/>
              <a:t>an</a:t>
            </a:r>
            <a:r>
              <a:rPr kumimoji="1" lang="zh-CN" altLang="en-US" sz="2400" dirty="0"/>
              <a:t> </a:t>
            </a:r>
            <a:r>
              <a:rPr kumimoji="1" lang="en-US" altLang="zh-CN" sz="2400" dirty="0"/>
              <a:t>infinite</a:t>
            </a:r>
            <a:r>
              <a:rPr kumimoji="1" lang="zh-CN" altLang="en-US" sz="2400" dirty="0"/>
              <a:t> </a:t>
            </a:r>
            <a:r>
              <a:rPr kumimoji="1" lang="en-US" altLang="zh-CN" sz="2400" dirty="0"/>
              <a:t>chaotic</a:t>
            </a:r>
            <a:r>
              <a:rPr kumimoji="1" lang="zh-CN" altLang="en-US" sz="2400" dirty="0"/>
              <a:t> </a:t>
            </a:r>
            <a:endParaRPr kumimoji="1" lang="en-US" altLang="zh-CN" sz="2400" dirty="0"/>
          </a:p>
          <a:p>
            <a:r>
              <a:rPr kumimoji="1" lang="en-US" altLang="zh-CN" sz="2400" dirty="0"/>
              <a:t>oscillation</a:t>
            </a:r>
            <a:r>
              <a:rPr kumimoji="1" lang="zh-CN" altLang="en-US" sz="2400" dirty="0"/>
              <a:t> </a:t>
            </a:r>
            <a:r>
              <a:rPr kumimoji="1" lang="en-US" altLang="zh-CN" sz="2400" dirty="0"/>
              <a:t>of</a:t>
            </a:r>
            <a:r>
              <a:rPr kumimoji="1" lang="zh-CN" altLang="en-US" sz="2400" dirty="0"/>
              <a:t> </a:t>
            </a:r>
            <a:r>
              <a:rPr kumimoji="1" lang="en-US" altLang="zh-CN" sz="2400" dirty="0" err="1"/>
              <a:t>Kasner</a:t>
            </a:r>
            <a:r>
              <a:rPr kumimoji="1" lang="zh-CN" altLang="en-US" sz="2400" dirty="0"/>
              <a:t> </a:t>
            </a:r>
            <a:r>
              <a:rPr kumimoji="1" lang="en-US" altLang="zh-CN" sz="2400" dirty="0"/>
              <a:t>epochs.</a:t>
            </a:r>
            <a:r>
              <a:rPr kumimoji="1" lang="zh-CN" altLang="en-US" sz="2400" dirty="0"/>
              <a:t>  </a:t>
            </a:r>
          </a:p>
        </p:txBody>
      </p:sp>
      <p:pic>
        <p:nvPicPr>
          <p:cNvPr id="4" name="图片 3">
            <a:extLst>
              <a:ext uri="{FF2B5EF4-FFF2-40B4-BE49-F238E27FC236}">
                <a16:creationId xmlns:a16="http://schemas.microsoft.com/office/drawing/2014/main" id="{D08A1FCC-57CA-E169-158E-B18DAD558AF9}"/>
              </a:ext>
            </a:extLst>
          </p:cNvPr>
          <p:cNvPicPr>
            <a:picLocks noChangeAspect="1"/>
          </p:cNvPicPr>
          <p:nvPr/>
        </p:nvPicPr>
        <p:blipFill>
          <a:blip r:embed="rId2"/>
          <a:stretch>
            <a:fillRect/>
          </a:stretch>
        </p:blipFill>
        <p:spPr>
          <a:xfrm>
            <a:off x="611560" y="2694404"/>
            <a:ext cx="7632848" cy="2246764"/>
          </a:xfrm>
          <a:prstGeom prst="rect">
            <a:avLst/>
          </a:prstGeom>
        </p:spPr>
      </p:pic>
      <p:pic>
        <p:nvPicPr>
          <p:cNvPr id="5" name="图片 4">
            <a:extLst>
              <a:ext uri="{FF2B5EF4-FFF2-40B4-BE49-F238E27FC236}">
                <a16:creationId xmlns:a16="http://schemas.microsoft.com/office/drawing/2014/main" id="{7588CCC0-DC07-BAEA-28BE-3695EE9B2920}"/>
              </a:ext>
            </a:extLst>
          </p:cNvPr>
          <p:cNvPicPr>
            <a:picLocks noChangeAspect="1"/>
          </p:cNvPicPr>
          <p:nvPr/>
        </p:nvPicPr>
        <p:blipFill>
          <a:blip r:embed="rId3"/>
          <a:stretch>
            <a:fillRect/>
          </a:stretch>
        </p:blipFill>
        <p:spPr>
          <a:xfrm>
            <a:off x="755576" y="4988396"/>
            <a:ext cx="7416824" cy="1522432"/>
          </a:xfrm>
          <a:prstGeom prst="rect">
            <a:avLst/>
          </a:prstGeom>
        </p:spPr>
      </p:pic>
    </p:spTree>
    <p:extLst>
      <p:ext uri="{BB962C8B-B14F-4D97-AF65-F5344CB8AC3E}">
        <p14:creationId xmlns:p14="http://schemas.microsoft.com/office/powerpoint/2010/main" val="6958760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5652120" y="4509120"/>
            <a:ext cx="3491880" cy="2074044"/>
          </a:xfrm>
          <a:prstGeom prst="rect">
            <a:avLst/>
          </a:prstGeom>
        </p:spPr>
      </p:pic>
      <p:sp>
        <p:nvSpPr>
          <p:cNvPr id="5" name="矩形 4"/>
          <p:cNvSpPr/>
          <p:nvPr/>
        </p:nvSpPr>
        <p:spPr>
          <a:xfrm>
            <a:off x="107504" y="1052736"/>
            <a:ext cx="9144000" cy="3539431"/>
          </a:xfrm>
          <a:prstGeom prst="rect">
            <a:avLst/>
          </a:prstGeom>
          <a:solidFill>
            <a:srgbClr val="FFFFFF"/>
          </a:solidFill>
          <a:ln w="38100" cmpd="sng">
            <a:noFill/>
          </a:ln>
        </p:spPr>
        <p:txBody>
          <a:bodyPr wrap="square">
            <a:spAutoFit/>
          </a:bodyPr>
          <a:lstStyle/>
          <a:p>
            <a:r>
              <a:rPr lang="en-US" altLang="zh-CN" dirty="0"/>
              <a:t>“The discoveries of this year’s Laureates have broken new ground in the study of compact and supermassive objects. But these exotic objects still pose many questions that beg for answers and motivate future research. </a:t>
            </a:r>
            <a:r>
              <a:rPr lang="en-US" altLang="zh-CN" dirty="0">
                <a:solidFill>
                  <a:srgbClr val="0000FF"/>
                </a:solidFill>
              </a:rPr>
              <a:t>Not only questions about </a:t>
            </a:r>
            <a:r>
              <a:rPr lang="en-US" altLang="zh-CN" dirty="0">
                <a:solidFill>
                  <a:srgbClr val="FF3300"/>
                </a:solidFill>
              </a:rPr>
              <a:t>their inner structure</a:t>
            </a:r>
            <a:r>
              <a:rPr lang="en-US" altLang="zh-CN" dirty="0">
                <a:solidFill>
                  <a:srgbClr val="0000FF"/>
                </a:solidFill>
              </a:rPr>
              <a:t>, but also questions about how to test our theory of gravity under the extreme conditions in the immediate vicinity of a black hole</a:t>
            </a:r>
            <a:r>
              <a:rPr lang="en-US" altLang="zh-CN" dirty="0"/>
              <a:t>”, says David </a:t>
            </a:r>
            <a:r>
              <a:rPr lang="en-US" altLang="zh-CN" dirty="0" err="1"/>
              <a:t>Haviland</a:t>
            </a:r>
            <a:r>
              <a:rPr lang="en-US" altLang="zh-CN" dirty="0"/>
              <a:t>, chair of the Nobel Committee for Physics in 2020.</a:t>
            </a:r>
            <a:endParaRPr lang="zh-CN" altLang="en-US" dirty="0"/>
          </a:p>
        </p:txBody>
      </p:sp>
      <p:sp>
        <p:nvSpPr>
          <p:cNvPr id="6" name="文本框 5"/>
          <p:cNvSpPr txBox="1"/>
          <p:nvPr/>
        </p:nvSpPr>
        <p:spPr>
          <a:xfrm>
            <a:off x="107504" y="260648"/>
            <a:ext cx="1720719" cy="523220"/>
          </a:xfrm>
          <a:prstGeom prst="rect">
            <a:avLst/>
          </a:prstGeom>
          <a:noFill/>
        </p:spPr>
        <p:txBody>
          <a:bodyPr wrap="none" rtlCol="0">
            <a:spAutoFit/>
          </a:bodyPr>
          <a:lstStyle/>
          <a:p>
            <a:r>
              <a:rPr kumimoji="1" lang="en-US" altLang="zh-CN" dirty="0">
                <a:solidFill>
                  <a:srgbClr val="FF0000"/>
                </a:solidFill>
              </a:rPr>
              <a:t>Questions:</a:t>
            </a:r>
            <a:endParaRPr kumimoji="1" lang="zh-CN" altLang="en-US" dirty="0">
              <a:solidFill>
                <a:srgbClr val="FF0000"/>
              </a:solidFill>
            </a:endParaRPr>
          </a:p>
        </p:txBody>
      </p:sp>
    </p:spTree>
    <p:extLst>
      <p:ext uri="{BB962C8B-B14F-4D97-AF65-F5344CB8AC3E}">
        <p14:creationId xmlns:p14="http://schemas.microsoft.com/office/powerpoint/2010/main" val="364834524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F1202F-92A1-BC55-6329-100F15DA601C}"/>
              </a:ext>
            </a:extLst>
          </p:cNvPr>
          <p:cNvPicPr>
            <a:picLocks noChangeAspect="1"/>
          </p:cNvPicPr>
          <p:nvPr/>
        </p:nvPicPr>
        <p:blipFill>
          <a:blip r:embed="rId2"/>
          <a:stretch>
            <a:fillRect/>
          </a:stretch>
        </p:blipFill>
        <p:spPr>
          <a:xfrm>
            <a:off x="0" y="244624"/>
            <a:ext cx="9144000" cy="6280720"/>
          </a:xfrm>
          <a:prstGeom prst="rect">
            <a:avLst/>
          </a:prstGeom>
        </p:spPr>
      </p:pic>
    </p:spTree>
    <p:extLst>
      <p:ext uri="{BB962C8B-B14F-4D97-AF65-F5344CB8AC3E}">
        <p14:creationId xmlns:p14="http://schemas.microsoft.com/office/powerpoint/2010/main" val="16296505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945AE83-F4D2-1DD3-B41D-3F35FDBBEAD0}"/>
              </a:ext>
            </a:extLst>
          </p:cNvPr>
          <p:cNvSpPr txBox="1"/>
          <p:nvPr/>
        </p:nvSpPr>
        <p:spPr>
          <a:xfrm>
            <a:off x="107504" y="332656"/>
            <a:ext cx="3539752" cy="523220"/>
          </a:xfrm>
          <a:prstGeom prst="rect">
            <a:avLst/>
          </a:prstGeom>
          <a:noFill/>
        </p:spPr>
        <p:txBody>
          <a:bodyPr wrap="none" rtlCol="0">
            <a:spAutoFit/>
          </a:bodyPr>
          <a:lstStyle/>
          <a:p>
            <a:r>
              <a:rPr kumimoji="1" lang="en-US" altLang="zh-CN" dirty="0">
                <a:solidFill>
                  <a:srgbClr val="0000FF"/>
                </a:solidFill>
              </a:rPr>
              <a:t>Numerical</a:t>
            </a:r>
            <a:r>
              <a:rPr kumimoji="1" lang="zh-CN" altLang="en-US" dirty="0">
                <a:solidFill>
                  <a:srgbClr val="0000FF"/>
                </a:solidFill>
              </a:rPr>
              <a:t> </a:t>
            </a:r>
            <a:r>
              <a:rPr kumimoji="1" lang="en-US" altLang="zh-CN" dirty="0">
                <a:solidFill>
                  <a:srgbClr val="0000FF"/>
                </a:solidFill>
              </a:rPr>
              <a:t>verification:</a:t>
            </a:r>
            <a:endParaRPr kumimoji="1" lang="zh-CN" altLang="en-US" dirty="0">
              <a:solidFill>
                <a:srgbClr val="0000FF"/>
              </a:solidFill>
            </a:endParaRPr>
          </a:p>
        </p:txBody>
      </p:sp>
      <p:pic>
        <p:nvPicPr>
          <p:cNvPr id="3" name="图片 2">
            <a:extLst>
              <a:ext uri="{FF2B5EF4-FFF2-40B4-BE49-F238E27FC236}">
                <a16:creationId xmlns:a16="http://schemas.microsoft.com/office/drawing/2014/main" id="{D490C9EF-9FF3-F34D-A098-AEBDC43AB244}"/>
              </a:ext>
            </a:extLst>
          </p:cNvPr>
          <p:cNvPicPr>
            <a:picLocks noChangeAspect="1"/>
          </p:cNvPicPr>
          <p:nvPr/>
        </p:nvPicPr>
        <p:blipFill>
          <a:blip r:embed="rId2"/>
          <a:stretch>
            <a:fillRect/>
          </a:stretch>
        </p:blipFill>
        <p:spPr>
          <a:xfrm>
            <a:off x="1691680" y="1700808"/>
            <a:ext cx="6048672" cy="1512168"/>
          </a:xfrm>
          <a:prstGeom prst="rect">
            <a:avLst/>
          </a:prstGeom>
        </p:spPr>
      </p:pic>
      <p:sp>
        <p:nvSpPr>
          <p:cNvPr id="4" name="文本框 3">
            <a:extLst>
              <a:ext uri="{FF2B5EF4-FFF2-40B4-BE49-F238E27FC236}">
                <a16:creationId xmlns:a16="http://schemas.microsoft.com/office/drawing/2014/main" id="{0BAF439A-83D1-FB1C-FC62-C56D673CBFF7}"/>
              </a:ext>
            </a:extLst>
          </p:cNvPr>
          <p:cNvSpPr txBox="1"/>
          <p:nvPr/>
        </p:nvSpPr>
        <p:spPr>
          <a:xfrm>
            <a:off x="107504" y="1196752"/>
            <a:ext cx="4273927" cy="461665"/>
          </a:xfrm>
          <a:prstGeom prst="rect">
            <a:avLst/>
          </a:prstGeom>
          <a:noFill/>
        </p:spPr>
        <p:txBody>
          <a:bodyPr wrap="none" rtlCol="0">
            <a:spAutoFit/>
          </a:bodyPr>
          <a:lstStyle/>
          <a:p>
            <a:r>
              <a:rPr kumimoji="1" lang="en-US" altLang="zh-CN" sz="2400" dirty="0"/>
              <a:t>Consider</a:t>
            </a:r>
            <a:r>
              <a:rPr kumimoji="1" lang="zh-CN" altLang="en-US" sz="2400" dirty="0"/>
              <a:t> </a:t>
            </a:r>
            <a:r>
              <a:rPr kumimoji="1" lang="en-US" altLang="zh-CN" sz="2400" dirty="0"/>
              <a:t>a</a:t>
            </a:r>
            <a:r>
              <a:rPr kumimoji="1" lang="zh-CN" altLang="en-US" sz="2400" dirty="0"/>
              <a:t> </a:t>
            </a:r>
            <a:r>
              <a:rPr kumimoji="1" lang="en-US" altLang="zh-CN" sz="2400" dirty="0"/>
              <a:t>5-dimensional</a:t>
            </a:r>
            <a:r>
              <a:rPr kumimoji="1" lang="zh-CN" altLang="en-US" sz="2400" dirty="0"/>
              <a:t> </a:t>
            </a:r>
            <a:r>
              <a:rPr kumimoji="1" lang="en-US" altLang="zh-CN" sz="2400" dirty="0"/>
              <a:t>model:</a:t>
            </a:r>
            <a:endParaRPr kumimoji="1" lang="zh-CN" altLang="en-US" sz="2400" dirty="0"/>
          </a:p>
        </p:txBody>
      </p:sp>
      <p:sp>
        <p:nvSpPr>
          <p:cNvPr id="5" name="文本框 4">
            <a:extLst>
              <a:ext uri="{FF2B5EF4-FFF2-40B4-BE49-F238E27FC236}">
                <a16:creationId xmlns:a16="http://schemas.microsoft.com/office/drawing/2014/main" id="{5D3E84E8-DB19-4F08-6F6C-2C0693B3D107}"/>
              </a:ext>
            </a:extLst>
          </p:cNvPr>
          <p:cNvSpPr txBox="1"/>
          <p:nvPr/>
        </p:nvSpPr>
        <p:spPr>
          <a:xfrm>
            <a:off x="93021" y="3212976"/>
            <a:ext cx="2876750" cy="461665"/>
          </a:xfrm>
          <a:prstGeom prst="rect">
            <a:avLst/>
          </a:prstGeom>
          <a:noFill/>
        </p:spPr>
        <p:txBody>
          <a:bodyPr wrap="none" rtlCol="0">
            <a:spAutoFit/>
          </a:bodyPr>
          <a:lstStyle/>
          <a:p>
            <a:r>
              <a:rPr kumimoji="1" lang="en-US" altLang="zh-CN" sz="2400" dirty="0"/>
              <a:t>At</a:t>
            </a:r>
            <a:r>
              <a:rPr kumimoji="1" lang="zh-CN" altLang="en-US" sz="2400" dirty="0"/>
              <a:t> </a:t>
            </a:r>
            <a:r>
              <a:rPr kumimoji="1" lang="en-US" altLang="zh-CN" sz="2400" dirty="0"/>
              <a:t>the</a:t>
            </a:r>
            <a:r>
              <a:rPr kumimoji="1" lang="zh-CN" altLang="en-US" sz="2400" dirty="0"/>
              <a:t> </a:t>
            </a:r>
            <a:r>
              <a:rPr kumimoji="1" lang="en-US" altLang="zh-CN" sz="2400" dirty="0" err="1"/>
              <a:t>AdS</a:t>
            </a:r>
            <a:r>
              <a:rPr kumimoji="1" lang="zh-CN" altLang="en-US" sz="2400" dirty="0"/>
              <a:t> </a:t>
            </a:r>
            <a:r>
              <a:rPr kumimoji="1" lang="en-US" altLang="zh-CN" sz="2400" dirty="0"/>
              <a:t>boundary:</a:t>
            </a:r>
            <a:endParaRPr kumimoji="1" lang="zh-CN" altLang="en-US" sz="2400" dirty="0"/>
          </a:p>
        </p:txBody>
      </p:sp>
      <p:pic>
        <p:nvPicPr>
          <p:cNvPr id="6" name="图片 5">
            <a:extLst>
              <a:ext uri="{FF2B5EF4-FFF2-40B4-BE49-F238E27FC236}">
                <a16:creationId xmlns:a16="http://schemas.microsoft.com/office/drawing/2014/main" id="{140AC2FF-5F38-46A5-E911-222E7C039059}"/>
              </a:ext>
            </a:extLst>
          </p:cNvPr>
          <p:cNvPicPr>
            <a:picLocks noChangeAspect="1"/>
          </p:cNvPicPr>
          <p:nvPr/>
        </p:nvPicPr>
        <p:blipFill>
          <a:blip r:embed="rId3"/>
          <a:stretch>
            <a:fillRect/>
          </a:stretch>
        </p:blipFill>
        <p:spPr>
          <a:xfrm>
            <a:off x="1877380" y="3861048"/>
            <a:ext cx="5214900" cy="639440"/>
          </a:xfrm>
          <a:prstGeom prst="rect">
            <a:avLst/>
          </a:prstGeom>
        </p:spPr>
      </p:pic>
      <p:pic>
        <p:nvPicPr>
          <p:cNvPr id="7" name="图片 6">
            <a:extLst>
              <a:ext uri="{FF2B5EF4-FFF2-40B4-BE49-F238E27FC236}">
                <a16:creationId xmlns:a16="http://schemas.microsoft.com/office/drawing/2014/main" id="{93C8456B-3205-DA51-C279-93367E993108}"/>
              </a:ext>
            </a:extLst>
          </p:cNvPr>
          <p:cNvPicPr>
            <a:picLocks noChangeAspect="1"/>
          </p:cNvPicPr>
          <p:nvPr/>
        </p:nvPicPr>
        <p:blipFill>
          <a:blip r:embed="rId4"/>
          <a:stretch>
            <a:fillRect/>
          </a:stretch>
        </p:blipFill>
        <p:spPr>
          <a:xfrm>
            <a:off x="2970420" y="4750668"/>
            <a:ext cx="1619994" cy="478532"/>
          </a:xfrm>
          <a:prstGeom prst="rect">
            <a:avLst/>
          </a:prstGeom>
        </p:spPr>
      </p:pic>
      <p:pic>
        <p:nvPicPr>
          <p:cNvPr id="8" name="图片 7">
            <a:extLst>
              <a:ext uri="{FF2B5EF4-FFF2-40B4-BE49-F238E27FC236}">
                <a16:creationId xmlns:a16="http://schemas.microsoft.com/office/drawing/2014/main" id="{C323DE70-637E-B028-CA7F-67AD872537A0}"/>
              </a:ext>
            </a:extLst>
          </p:cNvPr>
          <p:cNvPicPr>
            <a:picLocks noChangeAspect="1"/>
          </p:cNvPicPr>
          <p:nvPr/>
        </p:nvPicPr>
        <p:blipFill>
          <a:blip r:embed="rId5"/>
          <a:stretch>
            <a:fillRect/>
          </a:stretch>
        </p:blipFill>
        <p:spPr>
          <a:xfrm>
            <a:off x="3059832" y="5229200"/>
            <a:ext cx="2016224" cy="724396"/>
          </a:xfrm>
          <a:prstGeom prst="rect">
            <a:avLst/>
          </a:prstGeom>
        </p:spPr>
      </p:pic>
      <p:sp>
        <p:nvSpPr>
          <p:cNvPr id="9" name="文本框 8">
            <a:extLst>
              <a:ext uri="{FF2B5EF4-FFF2-40B4-BE49-F238E27FC236}">
                <a16:creationId xmlns:a16="http://schemas.microsoft.com/office/drawing/2014/main" id="{1E9D77D2-F756-F889-EA16-7960A4396276}"/>
              </a:ext>
            </a:extLst>
          </p:cNvPr>
          <p:cNvSpPr txBox="1"/>
          <p:nvPr/>
        </p:nvSpPr>
        <p:spPr>
          <a:xfrm>
            <a:off x="323528" y="4725144"/>
            <a:ext cx="2363147" cy="1200329"/>
          </a:xfrm>
          <a:prstGeom prst="rect">
            <a:avLst/>
          </a:prstGeom>
          <a:noFill/>
        </p:spPr>
        <p:txBody>
          <a:bodyPr wrap="none" rtlCol="0">
            <a:spAutoFit/>
          </a:bodyPr>
          <a:lstStyle/>
          <a:p>
            <a:r>
              <a:rPr kumimoji="1" lang="en-US" altLang="zh-CN" sz="2400" dirty="0" err="1"/>
              <a:t>Kasner</a:t>
            </a:r>
            <a:r>
              <a:rPr kumimoji="1" lang="zh-CN" altLang="en-US" sz="2400" dirty="0"/>
              <a:t> </a:t>
            </a:r>
            <a:r>
              <a:rPr kumimoji="1" lang="en-US" altLang="zh-CN" sz="2400" dirty="0"/>
              <a:t>inversion:</a:t>
            </a:r>
          </a:p>
          <a:p>
            <a:endParaRPr kumimoji="1" lang="en-US" altLang="zh-CN" sz="2400" dirty="0"/>
          </a:p>
          <a:p>
            <a:r>
              <a:rPr kumimoji="1" lang="en-US" altLang="zh-CN" sz="2400" dirty="0" err="1"/>
              <a:t>Kasner</a:t>
            </a:r>
            <a:r>
              <a:rPr kumimoji="1" lang="zh-CN" altLang="en-US" sz="2400" dirty="0"/>
              <a:t> </a:t>
            </a:r>
            <a:r>
              <a:rPr kumimoji="1" lang="en-US" altLang="zh-CN" sz="2400" dirty="0"/>
              <a:t>transition:</a:t>
            </a:r>
            <a:endParaRPr kumimoji="1" lang="zh-CN" altLang="en-US" sz="2400" dirty="0"/>
          </a:p>
        </p:txBody>
      </p:sp>
      <p:sp>
        <p:nvSpPr>
          <p:cNvPr id="10" name="文本框 9">
            <a:extLst>
              <a:ext uri="{FF2B5EF4-FFF2-40B4-BE49-F238E27FC236}">
                <a16:creationId xmlns:a16="http://schemas.microsoft.com/office/drawing/2014/main" id="{AC4E38D2-3A75-58A6-C6C1-06A904987ABC}"/>
              </a:ext>
            </a:extLst>
          </p:cNvPr>
          <p:cNvSpPr txBox="1"/>
          <p:nvPr/>
        </p:nvSpPr>
        <p:spPr>
          <a:xfrm>
            <a:off x="5292080" y="5301208"/>
            <a:ext cx="3655168" cy="830997"/>
          </a:xfrm>
          <a:prstGeom prst="rect">
            <a:avLst/>
          </a:prstGeom>
          <a:noFill/>
        </p:spPr>
        <p:txBody>
          <a:bodyPr wrap="none" rtlCol="0">
            <a:spAutoFit/>
          </a:bodyPr>
          <a:lstStyle/>
          <a:p>
            <a:r>
              <a:rPr kumimoji="1" lang="en-US" altLang="zh-CN" sz="2400" dirty="0"/>
              <a:t>here</a:t>
            </a:r>
            <a:r>
              <a:rPr kumimoji="1" lang="zh-CN" altLang="en-US" sz="2400" dirty="0"/>
              <a:t> </a:t>
            </a:r>
            <a:r>
              <a:rPr kumimoji="1" lang="en-US" altLang="zh-CN" sz="2400" dirty="0"/>
              <a:t>“+</a:t>
            </a:r>
            <a:r>
              <a:rPr kumimoji="1" lang="zh-CN" altLang="en-US" sz="2400" dirty="0"/>
              <a:t> </a:t>
            </a:r>
            <a:r>
              <a:rPr kumimoji="1" lang="en-US" altLang="zh-CN" sz="2400" dirty="0"/>
              <a:t>”for</a:t>
            </a:r>
            <a:r>
              <a:rPr kumimoji="1" lang="zh-CN" altLang="en-US" sz="2400" dirty="0"/>
              <a:t> </a:t>
            </a:r>
            <a:r>
              <a:rPr kumimoji="1" lang="en-US" altLang="zh-CN" sz="2400" dirty="0"/>
              <a:t>positive</a:t>
            </a:r>
            <a:r>
              <a:rPr kumimoji="1" lang="zh-CN" altLang="en-US" sz="2400" dirty="0"/>
              <a:t> </a:t>
            </a:r>
            <a:r>
              <a:rPr kumimoji="1" lang="en-US" altLang="zh-CN" sz="2400" dirty="0"/>
              <a:t>alpha</a:t>
            </a:r>
          </a:p>
          <a:p>
            <a:r>
              <a:rPr kumimoji="1" lang="en-US" altLang="zh-CN" sz="2400" dirty="0"/>
              <a:t>while“</a:t>
            </a:r>
            <a:r>
              <a:rPr kumimoji="1" lang="zh-CN" altLang="en-US" sz="2400" dirty="0"/>
              <a:t> </a:t>
            </a:r>
            <a:r>
              <a:rPr kumimoji="1" lang="en-US" altLang="zh-CN" sz="2400" dirty="0"/>
              <a:t>–</a:t>
            </a:r>
            <a:r>
              <a:rPr kumimoji="1" lang="zh-CN" altLang="en-US" sz="2400" dirty="0"/>
              <a:t> </a:t>
            </a:r>
            <a:r>
              <a:rPr kumimoji="1" lang="en-US" altLang="zh-CN" sz="2400" dirty="0"/>
              <a:t>”for</a:t>
            </a:r>
            <a:r>
              <a:rPr kumimoji="1" lang="zh-CN" altLang="en-US" sz="2400" dirty="0"/>
              <a:t> </a:t>
            </a:r>
            <a:r>
              <a:rPr kumimoji="1" lang="en-US" altLang="zh-CN" sz="2400" dirty="0"/>
              <a:t>negative</a:t>
            </a:r>
            <a:r>
              <a:rPr kumimoji="1" lang="zh-CN" altLang="en-US" sz="2400" dirty="0"/>
              <a:t> </a:t>
            </a:r>
            <a:r>
              <a:rPr kumimoji="1" lang="en-US" altLang="zh-CN" sz="2400" dirty="0"/>
              <a:t>alpha</a:t>
            </a:r>
            <a:endParaRPr kumimoji="1" lang="zh-CN" altLang="en-US" sz="2400" dirty="0"/>
          </a:p>
        </p:txBody>
      </p:sp>
    </p:spTree>
    <p:extLst>
      <p:ext uri="{BB962C8B-B14F-4D97-AF65-F5344CB8AC3E}">
        <p14:creationId xmlns:p14="http://schemas.microsoft.com/office/powerpoint/2010/main" val="27685097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9904ED8-8D96-BCC8-349F-E69EDAD112FE}"/>
              </a:ext>
            </a:extLst>
          </p:cNvPr>
          <p:cNvPicPr>
            <a:picLocks noChangeAspect="1"/>
          </p:cNvPicPr>
          <p:nvPr/>
        </p:nvPicPr>
        <p:blipFill>
          <a:blip r:embed="rId2"/>
          <a:stretch>
            <a:fillRect/>
          </a:stretch>
        </p:blipFill>
        <p:spPr>
          <a:xfrm>
            <a:off x="827584" y="2019300"/>
            <a:ext cx="7560840" cy="4001988"/>
          </a:xfrm>
          <a:prstGeom prst="rect">
            <a:avLst/>
          </a:prstGeom>
        </p:spPr>
      </p:pic>
      <p:pic>
        <p:nvPicPr>
          <p:cNvPr id="3" name="图片 2">
            <a:extLst>
              <a:ext uri="{FF2B5EF4-FFF2-40B4-BE49-F238E27FC236}">
                <a16:creationId xmlns:a16="http://schemas.microsoft.com/office/drawing/2014/main" id="{5E7D2FE3-8BEB-17C4-EA3E-C25109FAFCB0}"/>
              </a:ext>
            </a:extLst>
          </p:cNvPr>
          <p:cNvPicPr>
            <a:picLocks noChangeAspect="1"/>
          </p:cNvPicPr>
          <p:nvPr/>
        </p:nvPicPr>
        <p:blipFill>
          <a:blip r:embed="rId3"/>
          <a:stretch>
            <a:fillRect/>
          </a:stretch>
        </p:blipFill>
        <p:spPr>
          <a:xfrm>
            <a:off x="323528" y="1196752"/>
            <a:ext cx="2376264" cy="432048"/>
          </a:xfrm>
          <a:prstGeom prst="rect">
            <a:avLst/>
          </a:prstGeom>
        </p:spPr>
      </p:pic>
    </p:spTree>
    <p:extLst>
      <p:ext uri="{BB962C8B-B14F-4D97-AF65-F5344CB8AC3E}">
        <p14:creationId xmlns:p14="http://schemas.microsoft.com/office/powerpoint/2010/main" val="93506383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D8D8C8A-0CDF-D0B5-543F-9DCC2D4EDBFE}"/>
              </a:ext>
            </a:extLst>
          </p:cNvPr>
          <p:cNvSpPr txBox="1"/>
          <p:nvPr/>
        </p:nvSpPr>
        <p:spPr>
          <a:xfrm>
            <a:off x="179512" y="404664"/>
            <a:ext cx="6888361" cy="523220"/>
          </a:xfrm>
          <a:prstGeom prst="rect">
            <a:avLst/>
          </a:prstGeom>
          <a:noFill/>
        </p:spPr>
        <p:txBody>
          <a:bodyPr wrap="none" rtlCol="0">
            <a:spAutoFit/>
          </a:bodyPr>
          <a:lstStyle/>
          <a:p>
            <a:r>
              <a:rPr kumimoji="1" lang="zh-CN" altLang="en-US" dirty="0"/>
              <a:t> </a:t>
            </a:r>
            <a:r>
              <a:rPr kumimoji="1" lang="en-US" altLang="zh-CN" dirty="0"/>
              <a:t>1)</a:t>
            </a:r>
            <a:r>
              <a:rPr kumimoji="1" lang="zh-CN" altLang="en-US" dirty="0"/>
              <a:t> </a:t>
            </a:r>
            <a:r>
              <a:rPr kumimoji="1" lang="en-US" altLang="zh-CN" dirty="0"/>
              <a:t>The</a:t>
            </a:r>
            <a:r>
              <a:rPr kumimoji="1" lang="zh-CN" altLang="en-US" dirty="0"/>
              <a:t> </a:t>
            </a:r>
            <a:r>
              <a:rPr kumimoji="1" lang="en-US" altLang="zh-CN" dirty="0"/>
              <a:t>case</a:t>
            </a:r>
            <a:r>
              <a:rPr kumimoji="1" lang="zh-CN" altLang="en-US" dirty="0"/>
              <a:t> </a:t>
            </a:r>
            <a:r>
              <a:rPr kumimoji="1" lang="en-US" altLang="zh-CN" dirty="0"/>
              <a:t>of</a:t>
            </a:r>
            <a:r>
              <a:rPr kumimoji="1" lang="zh-CN" altLang="en-US" dirty="0"/>
              <a:t>        （                                   ）</a:t>
            </a:r>
          </a:p>
        </p:txBody>
      </p:sp>
      <p:pic>
        <p:nvPicPr>
          <p:cNvPr id="3" name="图片 2">
            <a:extLst>
              <a:ext uri="{FF2B5EF4-FFF2-40B4-BE49-F238E27FC236}">
                <a16:creationId xmlns:a16="http://schemas.microsoft.com/office/drawing/2014/main" id="{E6A3C150-D52E-296B-EE35-4F0A73356F9E}"/>
              </a:ext>
            </a:extLst>
          </p:cNvPr>
          <p:cNvPicPr>
            <a:picLocks noChangeAspect="1"/>
          </p:cNvPicPr>
          <p:nvPr/>
        </p:nvPicPr>
        <p:blipFill>
          <a:blip r:embed="rId2"/>
          <a:stretch>
            <a:fillRect/>
          </a:stretch>
        </p:blipFill>
        <p:spPr>
          <a:xfrm>
            <a:off x="2483768" y="404664"/>
            <a:ext cx="576064" cy="523220"/>
          </a:xfrm>
          <a:prstGeom prst="rect">
            <a:avLst/>
          </a:prstGeom>
        </p:spPr>
      </p:pic>
      <p:pic>
        <p:nvPicPr>
          <p:cNvPr id="4" name="图片 3">
            <a:extLst>
              <a:ext uri="{FF2B5EF4-FFF2-40B4-BE49-F238E27FC236}">
                <a16:creationId xmlns:a16="http://schemas.microsoft.com/office/drawing/2014/main" id="{7C0120F1-6FED-98D6-D200-3752A7667695}"/>
              </a:ext>
            </a:extLst>
          </p:cNvPr>
          <p:cNvPicPr>
            <a:picLocks noChangeAspect="1"/>
          </p:cNvPicPr>
          <p:nvPr/>
        </p:nvPicPr>
        <p:blipFill>
          <a:blip r:embed="rId3"/>
          <a:stretch>
            <a:fillRect/>
          </a:stretch>
        </p:blipFill>
        <p:spPr>
          <a:xfrm>
            <a:off x="3446861" y="466599"/>
            <a:ext cx="3168352" cy="430128"/>
          </a:xfrm>
          <a:prstGeom prst="rect">
            <a:avLst/>
          </a:prstGeom>
        </p:spPr>
      </p:pic>
      <p:pic>
        <p:nvPicPr>
          <p:cNvPr id="5" name="图片 4">
            <a:extLst>
              <a:ext uri="{FF2B5EF4-FFF2-40B4-BE49-F238E27FC236}">
                <a16:creationId xmlns:a16="http://schemas.microsoft.com/office/drawing/2014/main" id="{B5A021D3-4596-5266-1472-636AB2C19DFE}"/>
              </a:ext>
            </a:extLst>
          </p:cNvPr>
          <p:cNvPicPr>
            <a:picLocks noChangeAspect="1"/>
          </p:cNvPicPr>
          <p:nvPr/>
        </p:nvPicPr>
        <p:blipFill>
          <a:blip r:embed="rId4"/>
          <a:stretch>
            <a:fillRect/>
          </a:stretch>
        </p:blipFill>
        <p:spPr>
          <a:xfrm>
            <a:off x="539552" y="1052736"/>
            <a:ext cx="7992888" cy="3816424"/>
          </a:xfrm>
          <a:prstGeom prst="rect">
            <a:avLst/>
          </a:prstGeom>
        </p:spPr>
      </p:pic>
      <p:sp>
        <p:nvSpPr>
          <p:cNvPr id="6" name="文本框 5">
            <a:extLst>
              <a:ext uri="{FF2B5EF4-FFF2-40B4-BE49-F238E27FC236}">
                <a16:creationId xmlns:a16="http://schemas.microsoft.com/office/drawing/2014/main" id="{579B829F-4FBB-8FFB-21F2-32351E0F6ECA}"/>
              </a:ext>
            </a:extLst>
          </p:cNvPr>
          <p:cNvSpPr txBox="1"/>
          <p:nvPr/>
        </p:nvSpPr>
        <p:spPr>
          <a:xfrm>
            <a:off x="251520" y="4941168"/>
            <a:ext cx="8478603" cy="1569660"/>
          </a:xfrm>
          <a:prstGeom prst="rect">
            <a:avLst/>
          </a:prstGeom>
          <a:solidFill>
            <a:schemeClr val="bg1"/>
          </a:solidFill>
        </p:spPr>
        <p:txBody>
          <a:bodyPr wrap="none" rtlCol="0">
            <a:spAutoFit/>
          </a:bodyPr>
          <a:lstStyle/>
          <a:p>
            <a:r>
              <a:rPr kumimoji="1" lang="en-US" altLang="zh-CN" sz="2400" dirty="0"/>
              <a:t>Note</a:t>
            </a:r>
            <a:r>
              <a:rPr kumimoji="1" lang="zh-CN" altLang="en-US" sz="2400" dirty="0"/>
              <a:t> </a:t>
            </a:r>
            <a:r>
              <a:rPr kumimoji="1" lang="en-US" altLang="zh-CN" sz="2400" dirty="0"/>
              <a:t>that</a:t>
            </a:r>
            <a:r>
              <a:rPr kumimoji="1" lang="zh-CN" altLang="en-US" sz="2400" dirty="0"/>
              <a:t> </a:t>
            </a:r>
            <a:r>
              <a:rPr kumimoji="1" lang="en-US" altLang="zh-CN" sz="2400" dirty="0"/>
              <a:t>there</a:t>
            </a:r>
            <a:r>
              <a:rPr kumimoji="1" lang="zh-CN" altLang="en-US" sz="2400" dirty="0"/>
              <a:t> </a:t>
            </a:r>
            <a:r>
              <a:rPr kumimoji="1" lang="en-US" altLang="zh-CN" sz="2400" dirty="0"/>
              <a:t>is</a:t>
            </a:r>
            <a:r>
              <a:rPr kumimoji="1" lang="zh-CN" altLang="en-US" sz="2400" dirty="0"/>
              <a:t> </a:t>
            </a:r>
            <a:r>
              <a:rPr kumimoji="1" lang="en-US" altLang="zh-CN" sz="2400" dirty="0"/>
              <a:t>an</a:t>
            </a:r>
            <a:r>
              <a:rPr kumimoji="1" lang="zh-CN" altLang="en-US" sz="2400" dirty="0"/>
              <a:t> </a:t>
            </a:r>
            <a:r>
              <a:rPr kumimoji="1" lang="en-US" altLang="zh-CN" sz="2400" dirty="0"/>
              <a:t>overlapping</a:t>
            </a:r>
            <a:r>
              <a:rPr kumimoji="1" lang="zh-CN" altLang="en-US" sz="2400" dirty="0"/>
              <a:t> </a:t>
            </a:r>
            <a:r>
              <a:rPr kumimoji="1" lang="en-US" altLang="zh-CN" sz="2400" dirty="0"/>
              <a:t>region:</a:t>
            </a:r>
          </a:p>
          <a:p>
            <a:r>
              <a:rPr kumimoji="1" lang="en-US" altLang="zh-CN" sz="2400" dirty="0"/>
              <a:t>Outside</a:t>
            </a:r>
            <a:r>
              <a:rPr kumimoji="1" lang="zh-CN" altLang="en-US" sz="2400" dirty="0"/>
              <a:t> </a:t>
            </a:r>
            <a:r>
              <a:rPr kumimoji="1" lang="en-US" altLang="zh-CN" sz="2400" dirty="0"/>
              <a:t>the</a:t>
            </a:r>
            <a:r>
              <a:rPr kumimoji="1" lang="zh-CN" altLang="en-US" sz="2400" dirty="0"/>
              <a:t> </a:t>
            </a:r>
            <a:r>
              <a:rPr kumimoji="1" lang="en-US" altLang="zh-CN" sz="2400" dirty="0"/>
              <a:t>overlapping</a:t>
            </a:r>
            <a:r>
              <a:rPr kumimoji="1" lang="zh-CN" altLang="en-US" sz="2400" dirty="0"/>
              <a:t> </a:t>
            </a:r>
            <a:r>
              <a:rPr kumimoji="1" lang="en-US" altLang="zh-CN" sz="2400" dirty="0"/>
              <a:t>region,</a:t>
            </a:r>
            <a:r>
              <a:rPr kumimoji="1" lang="zh-CN" altLang="en-US" sz="2400" dirty="0"/>
              <a:t> </a:t>
            </a:r>
            <a:r>
              <a:rPr kumimoji="1" lang="en-US" altLang="zh-CN" sz="2400" dirty="0"/>
              <a:t>the</a:t>
            </a:r>
            <a:r>
              <a:rPr kumimoji="1" lang="zh-CN" altLang="en-US" sz="2400" dirty="0"/>
              <a:t> </a:t>
            </a:r>
            <a:r>
              <a:rPr kumimoji="1" lang="en-US" altLang="zh-CN" sz="2400" dirty="0"/>
              <a:t>alternation</a:t>
            </a:r>
            <a:r>
              <a:rPr kumimoji="1" lang="zh-CN" altLang="en-US" sz="2400" dirty="0"/>
              <a:t> </a:t>
            </a:r>
            <a:r>
              <a:rPr kumimoji="1" lang="en-US" altLang="zh-CN" sz="2400" dirty="0"/>
              <a:t>between</a:t>
            </a:r>
            <a:r>
              <a:rPr kumimoji="1" lang="zh-CN" altLang="en-US" sz="2400" dirty="0"/>
              <a:t> </a:t>
            </a:r>
            <a:r>
              <a:rPr kumimoji="1" lang="en-US" altLang="zh-CN" sz="2400" dirty="0"/>
              <a:t>adjacent</a:t>
            </a:r>
            <a:r>
              <a:rPr kumimoji="1" lang="zh-CN" altLang="en-US" sz="2400" dirty="0"/>
              <a:t> </a:t>
            </a:r>
            <a:endParaRPr kumimoji="1" lang="en-US" altLang="zh-CN" sz="2400" dirty="0"/>
          </a:p>
          <a:p>
            <a:r>
              <a:rPr kumimoji="1" lang="en-US" altLang="zh-CN" sz="2400" dirty="0" err="1"/>
              <a:t>Kasner</a:t>
            </a:r>
            <a:r>
              <a:rPr kumimoji="1" lang="zh-CN" altLang="en-US" sz="2400" dirty="0"/>
              <a:t> </a:t>
            </a:r>
            <a:r>
              <a:rPr kumimoji="1" lang="en-US" altLang="zh-CN" sz="2400" dirty="0"/>
              <a:t>epochs</a:t>
            </a:r>
            <a:r>
              <a:rPr kumimoji="1" lang="zh-CN" altLang="en-US" sz="2400" dirty="0"/>
              <a:t>  </a:t>
            </a:r>
            <a:r>
              <a:rPr kumimoji="1" lang="en-US" altLang="zh-CN" sz="2400" dirty="0"/>
              <a:t>is</a:t>
            </a:r>
            <a:r>
              <a:rPr kumimoji="1" lang="zh-CN" altLang="en-US" sz="2400" dirty="0"/>
              <a:t> </a:t>
            </a:r>
            <a:r>
              <a:rPr kumimoji="1" lang="en-US" altLang="zh-CN" sz="2400" dirty="0"/>
              <a:t>described</a:t>
            </a:r>
            <a:r>
              <a:rPr kumimoji="1" lang="zh-CN" altLang="en-US" sz="2400" dirty="0"/>
              <a:t> </a:t>
            </a:r>
            <a:r>
              <a:rPr kumimoji="1" lang="en-US" altLang="zh-CN" sz="2400" dirty="0"/>
              <a:t>by</a:t>
            </a:r>
            <a:r>
              <a:rPr kumimoji="1" lang="zh-CN" altLang="en-US" sz="2400" dirty="0"/>
              <a:t> </a:t>
            </a:r>
            <a:r>
              <a:rPr kumimoji="1" lang="en-US" altLang="zh-CN" sz="2400" dirty="0"/>
              <a:t>the</a:t>
            </a:r>
            <a:r>
              <a:rPr kumimoji="1" lang="zh-CN" altLang="en-US" sz="2400" dirty="0"/>
              <a:t> </a:t>
            </a:r>
            <a:r>
              <a:rPr kumimoji="1" lang="en-US" altLang="zh-CN" sz="2400" dirty="0"/>
              <a:t>transformation</a:t>
            </a:r>
            <a:r>
              <a:rPr kumimoji="1" lang="zh-CN" altLang="en-US" sz="2400" dirty="0"/>
              <a:t> </a:t>
            </a:r>
            <a:r>
              <a:rPr kumimoji="1" lang="en-US" altLang="zh-CN" sz="2400" dirty="0"/>
              <a:t>laws.</a:t>
            </a:r>
            <a:r>
              <a:rPr kumimoji="1" lang="zh-CN" altLang="en-US" sz="2400" dirty="0"/>
              <a:t>  </a:t>
            </a:r>
            <a:r>
              <a:rPr kumimoji="1" lang="en-US" altLang="zh-CN" sz="2400" dirty="0"/>
              <a:t>Inside</a:t>
            </a:r>
            <a:r>
              <a:rPr kumimoji="1" lang="zh-CN" altLang="en-US" sz="2400" dirty="0"/>
              <a:t> </a:t>
            </a:r>
            <a:r>
              <a:rPr kumimoji="1" lang="en-US" altLang="zh-CN" sz="2400" dirty="0"/>
              <a:t>the</a:t>
            </a:r>
            <a:r>
              <a:rPr kumimoji="1" lang="zh-CN" altLang="en-US" sz="2400" dirty="0"/>
              <a:t> </a:t>
            </a:r>
            <a:endParaRPr kumimoji="1" lang="en-US" altLang="zh-CN" sz="2400" dirty="0"/>
          </a:p>
          <a:p>
            <a:r>
              <a:rPr kumimoji="1" lang="en-US" altLang="zh-CN" sz="2400" dirty="0"/>
              <a:t>overlapping</a:t>
            </a:r>
            <a:r>
              <a:rPr kumimoji="1" lang="zh-CN" altLang="en-US" sz="2400" dirty="0"/>
              <a:t> </a:t>
            </a:r>
            <a:r>
              <a:rPr kumimoji="1" lang="en-US" altLang="zh-CN" sz="2400" dirty="0"/>
              <a:t>region,</a:t>
            </a:r>
            <a:r>
              <a:rPr kumimoji="1" lang="zh-CN" altLang="en-US" sz="2400" dirty="0"/>
              <a:t> </a:t>
            </a:r>
            <a:r>
              <a:rPr kumimoji="1" lang="en-US" altLang="zh-CN" sz="2400" dirty="0"/>
              <a:t>however…</a:t>
            </a:r>
            <a:endParaRPr kumimoji="1" lang="zh-CN" altLang="en-US" sz="2400" dirty="0"/>
          </a:p>
        </p:txBody>
      </p:sp>
      <p:pic>
        <p:nvPicPr>
          <p:cNvPr id="7" name="图片 6">
            <a:extLst>
              <a:ext uri="{FF2B5EF4-FFF2-40B4-BE49-F238E27FC236}">
                <a16:creationId xmlns:a16="http://schemas.microsoft.com/office/drawing/2014/main" id="{EF244BC1-782B-CFE3-9D2E-A1CDD2522B49}"/>
              </a:ext>
            </a:extLst>
          </p:cNvPr>
          <p:cNvPicPr>
            <a:picLocks noChangeAspect="1"/>
          </p:cNvPicPr>
          <p:nvPr/>
        </p:nvPicPr>
        <p:blipFill>
          <a:blip r:embed="rId5"/>
          <a:stretch>
            <a:fillRect/>
          </a:stretch>
        </p:blipFill>
        <p:spPr>
          <a:xfrm>
            <a:off x="5610200" y="4941168"/>
            <a:ext cx="1626096" cy="415032"/>
          </a:xfrm>
          <a:prstGeom prst="rect">
            <a:avLst/>
          </a:prstGeom>
        </p:spPr>
      </p:pic>
    </p:spTree>
    <p:extLst>
      <p:ext uri="{BB962C8B-B14F-4D97-AF65-F5344CB8AC3E}">
        <p14:creationId xmlns:p14="http://schemas.microsoft.com/office/powerpoint/2010/main" val="344566154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02B6272-0321-AE67-9386-94164C78E37B}"/>
              </a:ext>
            </a:extLst>
          </p:cNvPr>
          <p:cNvPicPr>
            <a:picLocks noChangeAspect="1"/>
          </p:cNvPicPr>
          <p:nvPr/>
        </p:nvPicPr>
        <p:blipFill>
          <a:blip r:embed="rId2"/>
          <a:stretch>
            <a:fillRect/>
          </a:stretch>
        </p:blipFill>
        <p:spPr>
          <a:xfrm>
            <a:off x="0" y="2265164"/>
            <a:ext cx="9144000" cy="4260180"/>
          </a:xfrm>
          <a:prstGeom prst="rect">
            <a:avLst/>
          </a:prstGeom>
        </p:spPr>
      </p:pic>
      <p:sp>
        <p:nvSpPr>
          <p:cNvPr id="3" name="文本框 2">
            <a:extLst>
              <a:ext uri="{FF2B5EF4-FFF2-40B4-BE49-F238E27FC236}">
                <a16:creationId xmlns:a16="http://schemas.microsoft.com/office/drawing/2014/main" id="{F72C9B6F-8870-D726-80AB-3AA6E53795F2}"/>
              </a:ext>
            </a:extLst>
          </p:cNvPr>
          <p:cNvSpPr txBox="1"/>
          <p:nvPr/>
        </p:nvSpPr>
        <p:spPr>
          <a:xfrm>
            <a:off x="35496" y="404664"/>
            <a:ext cx="9108504" cy="1569660"/>
          </a:xfrm>
          <a:prstGeom prst="rect">
            <a:avLst/>
          </a:prstGeom>
          <a:solidFill>
            <a:schemeClr val="bg1"/>
          </a:solidFill>
        </p:spPr>
        <p:txBody>
          <a:bodyPr wrap="square" rtlCol="0">
            <a:spAutoFit/>
          </a:bodyPr>
          <a:lstStyle/>
          <a:p>
            <a:r>
              <a:rPr kumimoji="1" lang="en-US" altLang="zh-CN" sz="2400" dirty="0"/>
              <a:t>Here</a:t>
            </a:r>
            <a:r>
              <a:rPr kumimoji="1" lang="zh-CN" altLang="en-US" sz="2400" dirty="0"/>
              <a:t> </a:t>
            </a:r>
            <a:r>
              <a:rPr kumimoji="1" lang="en-US" altLang="zh-CN" sz="2400" dirty="0"/>
              <a:t>is</a:t>
            </a:r>
            <a:r>
              <a:rPr kumimoji="1" lang="zh-CN" altLang="en-US" sz="2400" dirty="0"/>
              <a:t> </a:t>
            </a:r>
            <a:r>
              <a:rPr kumimoji="1" lang="en-US" altLang="zh-CN" sz="2400" dirty="0"/>
              <a:t>the</a:t>
            </a:r>
            <a:r>
              <a:rPr kumimoji="1" lang="zh-CN" altLang="en-US" sz="2400" dirty="0"/>
              <a:t> </a:t>
            </a:r>
            <a:r>
              <a:rPr kumimoji="1" lang="en-US" altLang="zh-CN" sz="2400" dirty="0"/>
              <a:t>case</a:t>
            </a:r>
            <a:r>
              <a:rPr kumimoji="1" lang="zh-CN" altLang="en-US" sz="2400" dirty="0"/>
              <a:t> </a:t>
            </a:r>
            <a:r>
              <a:rPr kumimoji="1" lang="en-US" altLang="zh-CN" sz="2400" dirty="0"/>
              <a:t>for</a:t>
            </a:r>
            <a:r>
              <a:rPr kumimoji="1" lang="zh-CN" altLang="en-US" sz="2400" dirty="0"/>
              <a:t> </a:t>
            </a:r>
            <a:r>
              <a:rPr kumimoji="1" lang="en-US" altLang="zh-CN" sz="2400" dirty="0"/>
              <a:t>T=0.995T_c.</a:t>
            </a:r>
            <a:r>
              <a:rPr kumimoji="1" lang="zh-CN" altLang="en-US" sz="2400" dirty="0"/>
              <a:t> </a:t>
            </a:r>
            <a:r>
              <a:rPr kumimoji="1" lang="en-US" altLang="zh-CN" sz="2400" dirty="0"/>
              <a:t>After</a:t>
            </a:r>
            <a:r>
              <a:rPr kumimoji="1" lang="zh-CN" altLang="en-US" sz="2400" dirty="0"/>
              <a:t> </a:t>
            </a:r>
            <a:r>
              <a:rPr kumimoji="1" lang="en-US" altLang="zh-CN" sz="2400" dirty="0"/>
              <a:t>the</a:t>
            </a:r>
            <a:r>
              <a:rPr kumimoji="1" lang="zh-CN" altLang="en-US" sz="2400" dirty="0"/>
              <a:t> </a:t>
            </a:r>
            <a:r>
              <a:rPr kumimoji="1" lang="en-US" altLang="zh-CN" sz="2400" dirty="0"/>
              <a:t>ER</a:t>
            </a:r>
            <a:r>
              <a:rPr kumimoji="1" lang="zh-CN" altLang="en-US" sz="2400" dirty="0"/>
              <a:t> </a:t>
            </a:r>
            <a:r>
              <a:rPr kumimoji="1" lang="en-US" altLang="zh-CN" sz="2400" dirty="0"/>
              <a:t>collapse</a:t>
            </a:r>
            <a:r>
              <a:rPr kumimoji="1" lang="zh-CN" altLang="en-US" sz="2400" dirty="0"/>
              <a:t> </a:t>
            </a:r>
            <a:r>
              <a:rPr kumimoji="1" lang="en-US" altLang="zh-CN" sz="2400" dirty="0"/>
              <a:t>and</a:t>
            </a:r>
            <a:r>
              <a:rPr kumimoji="1" lang="zh-CN" altLang="en-US" sz="2400" dirty="0"/>
              <a:t> </a:t>
            </a:r>
            <a:r>
              <a:rPr kumimoji="1" lang="en-US" altLang="zh-CN" sz="2400" dirty="0"/>
              <a:t>scalar</a:t>
            </a:r>
            <a:r>
              <a:rPr kumimoji="1" lang="zh-CN" altLang="en-US" sz="2400" dirty="0"/>
              <a:t> </a:t>
            </a:r>
            <a:endParaRPr kumimoji="1" lang="en-US" altLang="zh-CN" sz="2400" dirty="0"/>
          </a:p>
          <a:p>
            <a:r>
              <a:rPr kumimoji="1" lang="en-US" altLang="zh-CN" sz="2400" dirty="0"/>
              <a:t>oscillation,</a:t>
            </a:r>
            <a:r>
              <a:rPr kumimoji="1" lang="zh-CN" altLang="en-US" sz="2400" dirty="0"/>
              <a:t> </a:t>
            </a:r>
            <a:r>
              <a:rPr kumimoji="1" lang="en-US" altLang="zh-CN" sz="2400" dirty="0"/>
              <a:t>one</a:t>
            </a:r>
            <a:r>
              <a:rPr kumimoji="1" lang="zh-CN" altLang="en-US" sz="2400" dirty="0"/>
              <a:t> </a:t>
            </a:r>
            <a:r>
              <a:rPr kumimoji="1" lang="en-US" altLang="zh-CN" sz="2400" dirty="0"/>
              <a:t>has</a:t>
            </a:r>
            <a:r>
              <a:rPr kumimoji="1" lang="zh-CN" altLang="en-US" sz="2400" dirty="0"/>
              <a:t> </a:t>
            </a:r>
            <a:r>
              <a:rPr kumimoji="1" lang="en-US" altLang="zh-CN" sz="2400" dirty="0"/>
              <a:t>a</a:t>
            </a:r>
            <a:r>
              <a:rPr kumimoji="1" lang="zh-CN" altLang="en-US" sz="2400" dirty="0"/>
              <a:t> </a:t>
            </a:r>
            <a:r>
              <a:rPr kumimoji="1" lang="en-US" altLang="zh-CN" sz="2400" dirty="0" err="1"/>
              <a:t>Kasner</a:t>
            </a:r>
            <a:r>
              <a:rPr kumimoji="1" lang="zh-CN" altLang="en-US" sz="2400" dirty="0"/>
              <a:t> </a:t>
            </a:r>
            <a:r>
              <a:rPr kumimoji="1" lang="en-US" altLang="zh-CN" sz="2400" dirty="0"/>
              <a:t>epoch</a:t>
            </a:r>
            <a:r>
              <a:rPr kumimoji="1" lang="zh-CN" altLang="en-US" sz="2400" dirty="0"/>
              <a:t> </a:t>
            </a:r>
            <a:r>
              <a:rPr kumimoji="1" lang="en-US" altLang="zh-CN" sz="2400" dirty="0"/>
              <a:t>with</a:t>
            </a:r>
            <a:r>
              <a:rPr kumimoji="1" lang="zh-CN" altLang="en-US" sz="2400" dirty="0"/>
              <a:t> </a:t>
            </a:r>
            <a:r>
              <a:rPr kumimoji="1" lang="en-US" altLang="zh-CN" sz="2400" dirty="0"/>
              <a:t>alpha=1.3078,</a:t>
            </a:r>
            <a:r>
              <a:rPr kumimoji="1" lang="zh-CN" altLang="en-US" sz="2400" dirty="0"/>
              <a:t> </a:t>
            </a:r>
            <a:r>
              <a:rPr kumimoji="1" lang="en-US" altLang="zh-CN" sz="2400" dirty="0"/>
              <a:t>then</a:t>
            </a:r>
            <a:r>
              <a:rPr kumimoji="1" lang="zh-CN" altLang="en-US" sz="2400" dirty="0"/>
              <a:t> </a:t>
            </a:r>
            <a:r>
              <a:rPr kumimoji="1" lang="en-US" altLang="zh-CN" sz="2400" dirty="0"/>
              <a:t>after</a:t>
            </a:r>
            <a:r>
              <a:rPr kumimoji="1" lang="zh-CN" altLang="en-US" sz="2400" dirty="0"/>
              <a:t> </a:t>
            </a:r>
            <a:r>
              <a:rPr kumimoji="1" lang="en-US" altLang="zh-CN" sz="2400" dirty="0"/>
              <a:t>a</a:t>
            </a:r>
            <a:r>
              <a:rPr kumimoji="1" lang="zh-CN" altLang="en-US" sz="2400" dirty="0"/>
              <a:t> </a:t>
            </a:r>
            <a:r>
              <a:rPr kumimoji="1" lang="en-US" altLang="zh-CN" sz="2400" dirty="0" err="1"/>
              <a:t>Kasner</a:t>
            </a:r>
            <a:r>
              <a:rPr kumimoji="1" lang="zh-CN" altLang="en-US" sz="2400" dirty="0"/>
              <a:t> </a:t>
            </a:r>
            <a:r>
              <a:rPr kumimoji="1" lang="en-US" altLang="zh-CN" sz="2400" dirty="0"/>
              <a:t>inversion</a:t>
            </a:r>
            <a:r>
              <a:rPr kumimoji="1" lang="zh-CN" altLang="en-US" sz="2400" dirty="0"/>
              <a:t> </a:t>
            </a:r>
            <a:r>
              <a:rPr kumimoji="1" lang="en-US" altLang="zh-CN" sz="2400" dirty="0"/>
              <a:t>and</a:t>
            </a:r>
            <a:r>
              <a:rPr kumimoji="1" lang="zh-CN" altLang="en-US" sz="2400" dirty="0"/>
              <a:t> </a:t>
            </a:r>
            <a:r>
              <a:rPr kumimoji="1" lang="en-US" altLang="zh-CN" sz="2400" dirty="0"/>
              <a:t>a</a:t>
            </a:r>
            <a:r>
              <a:rPr kumimoji="1" lang="zh-CN" altLang="en-US" sz="2400" dirty="0"/>
              <a:t> </a:t>
            </a:r>
            <a:r>
              <a:rPr kumimoji="1" lang="en-US" altLang="zh-CN" sz="2400" dirty="0"/>
              <a:t>transition,</a:t>
            </a:r>
            <a:r>
              <a:rPr kumimoji="1" lang="zh-CN" altLang="en-US" sz="2400" dirty="0"/>
              <a:t> </a:t>
            </a:r>
            <a:r>
              <a:rPr kumimoji="1" lang="en-US" altLang="zh-CN" sz="2400" dirty="0"/>
              <a:t>the</a:t>
            </a:r>
            <a:r>
              <a:rPr kumimoji="1" lang="zh-CN" altLang="en-US" sz="2400" dirty="0"/>
              <a:t> </a:t>
            </a:r>
            <a:r>
              <a:rPr kumimoji="1" lang="en-US" altLang="zh-CN" sz="2400" dirty="0"/>
              <a:t>resulting</a:t>
            </a:r>
            <a:r>
              <a:rPr kumimoji="1" lang="zh-CN" altLang="en-US" sz="2400" dirty="0"/>
              <a:t> </a:t>
            </a:r>
            <a:r>
              <a:rPr kumimoji="1" lang="en-US" altLang="zh-CN" sz="2400" dirty="0"/>
              <a:t>epoch</a:t>
            </a:r>
            <a:r>
              <a:rPr kumimoji="1" lang="zh-CN" altLang="en-US" sz="2400" dirty="0"/>
              <a:t> </a:t>
            </a:r>
            <a:r>
              <a:rPr kumimoji="1" lang="en-US" altLang="zh-CN" sz="2400" dirty="0"/>
              <a:t>has</a:t>
            </a:r>
            <a:r>
              <a:rPr kumimoji="1" lang="zh-CN" altLang="en-US" sz="2400" dirty="0"/>
              <a:t> </a:t>
            </a:r>
            <a:r>
              <a:rPr kumimoji="1" lang="en-US" altLang="zh-CN" sz="2400" dirty="0"/>
              <a:t>alpha=-3.1966</a:t>
            </a:r>
          </a:p>
          <a:p>
            <a:r>
              <a:rPr kumimoji="1" lang="en-US" altLang="zh-CN" sz="2400" dirty="0"/>
              <a:t>which</a:t>
            </a:r>
            <a:r>
              <a:rPr kumimoji="1" lang="zh-CN" altLang="en-US" sz="2400" dirty="0"/>
              <a:t> </a:t>
            </a:r>
            <a:r>
              <a:rPr kumimoji="1" lang="en-US" altLang="zh-CN" sz="2400" dirty="0"/>
              <a:t>is</a:t>
            </a:r>
            <a:r>
              <a:rPr kumimoji="1" lang="zh-CN" altLang="en-US" sz="2400" dirty="0"/>
              <a:t> </a:t>
            </a:r>
            <a:r>
              <a:rPr kumimoji="1" lang="en-US" altLang="zh-CN" sz="2400" dirty="0"/>
              <a:t>within</a:t>
            </a:r>
            <a:r>
              <a:rPr kumimoji="1" lang="zh-CN" altLang="en-US" sz="2400" dirty="0"/>
              <a:t> </a:t>
            </a:r>
            <a:r>
              <a:rPr kumimoji="1" lang="en-US" altLang="zh-CN" sz="2400" dirty="0"/>
              <a:t>the</a:t>
            </a:r>
            <a:r>
              <a:rPr kumimoji="1" lang="zh-CN" altLang="en-US" sz="2400" dirty="0"/>
              <a:t> </a:t>
            </a:r>
            <a:r>
              <a:rPr kumimoji="1" lang="en-US" altLang="zh-CN" sz="2400" dirty="0"/>
              <a:t>overlapping</a:t>
            </a:r>
            <a:r>
              <a:rPr kumimoji="1" lang="zh-CN" altLang="en-US" sz="2400" dirty="0"/>
              <a:t> </a:t>
            </a:r>
            <a:r>
              <a:rPr kumimoji="1" lang="en-US" altLang="zh-CN" sz="2400" dirty="0"/>
              <a:t>region:</a:t>
            </a:r>
            <a:r>
              <a:rPr kumimoji="1" lang="zh-CN" altLang="en-US" sz="2400" dirty="0"/>
              <a:t>： </a:t>
            </a:r>
            <a:r>
              <a:rPr kumimoji="1" lang="en-US" altLang="zh-CN" sz="2400" dirty="0"/>
              <a:t>.</a:t>
            </a:r>
            <a:endParaRPr kumimoji="1" lang="zh-CN" altLang="en-US" sz="2400" dirty="0"/>
          </a:p>
        </p:txBody>
      </p:sp>
      <p:pic>
        <p:nvPicPr>
          <p:cNvPr id="4" name="图片 3">
            <a:extLst>
              <a:ext uri="{FF2B5EF4-FFF2-40B4-BE49-F238E27FC236}">
                <a16:creationId xmlns:a16="http://schemas.microsoft.com/office/drawing/2014/main" id="{27ABB58B-2135-C96C-0FAD-C577AEBEDF49}"/>
              </a:ext>
            </a:extLst>
          </p:cNvPr>
          <p:cNvPicPr>
            <a:picLocks noChangeAspect="1"/>
          </p:cNvPicPr>
          <p:nvPr/>
        </p:nvPicPr>
        <p:blipFill>
          <a:blip r:embed="rId3"/>
          <a:stretch>
            <a:fillRect/>
          </a:stretch>
        </p:blipFill>
        <p:spPr>
          <a:xfrm>
            <a:off x="4932040" y="1628800"/>
            <a:ext cx="1152128" cy="320000"/>
          </a:xfrm>
          <a:prstGeom prst="rect">
            <a:avLst/>
          </a:prstGeom>
        </p:spPr>
      </p:pic>
    </p:spTree>
    <p:extLst>
      <p:ext uri="{BB962C8B-B14F-4D97-AF65-F5344CB8AC3E}">
        <p14:creationId xmlns:p14="http://schemas.microsoft.com/office/powerpoint/2010/main" val="11698333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DC81E01-D249-EB16-BA86-C2FBBBE31468}"/>
              </a:ext>
            </a:extLst>
          </p:cNvPr>
          <p:cNvSpPr txBox="1"/>
          <p:nvPr/>
        </p:nvSpPr>
        <p:spPr>
          <a:xfrm>
            <a:off x="35496" y="404664"/>
            <a:ext cx="7133620" cy="523220"/>
          </a:xfrm>
          <a:prstGeom prst="rect">
            <a:avLst/>
          </a:prstGeom>
          <a:noFill/>
        </p:spPr>
        <p:txBody>
          <a:bodyPr wrap="none" rtlCol="0">
            <a:spAutoFit/>
          </a:bodyPr>
          <a:lstStyle/>
          <a:p>
            <a:r>
              <a:rPr kumimoji="1" lang="en-US" altLang="zh-CN" dirty="0"/>
              <a:t>2</a:t>
            </a:r>
            <a:r>
              <a:rPr kumimoji="1" lang="zh-CN" altLang="en-US" dirty="0"/>
              <a:t>） </a:t>
            </a:r>
            <a:r>
              <a:rPr kumimoji="1" lang="en-US" altLang="zh-CN" dirty="0"/>
              <a:t>The</a:t>
            </a:r>
            <a:r>
              <a:rPr kumimoji="1" lang="zh-CN" altLang="en-US" dirty="0"/>
              <a:t> </a:t>
            </a:r>
            <a:r>
              <a:rPr kumimoji="1" lang="en-US" altLang="zh-CN" dirty="0"/>
              <a:t>case</a:t>
            </a:r>
            <a:r>
              <a:rPr kumimoji="1" lang="zh-CN" altLang="en-US" dirty="0"/>
              <a:t> </a:t>
            </a:r>
            <a:r>
              <a:rPr kumimoji="1" lang="en-US" altLang="zh-CN" dirty="0"/>
              <a:t>of</a:t>
            </a:r>
            <a:r>
              <a:rPr kumimoji="1" lang="zh-CN" altLang="en-US" dirty="0"/>
              <a:t>            </a:t>
            </a:r>
            <a:r>
              <a:rPr kumimoji="1" lang="en-US" altLang="zh-CN" dirty="0"/>
              <a:t>:</a:t>
            </a:r>
            <a:r>
              <a:rPr kumimoji="1" lang="zh-CN" altLang="en-US" dirty="0"/>
              <a:t> （</a:t>
            </a:r>
            <a:r>
              <a:rPr kumimoji="1" lang="en-US" altLang="zh-CN" dirty="0"/>
              <a:t>belongs</a:t>
            </a:r>
            <a:r>
              <a:rPr kumimoji="1" lang="zh-CN" altLang="en-US" dirty="0"/>
              <a:t> </a:t>
            </a:r>
            <a:r>
              <a:rPr kumimoji="1" lang="en-US" altLang="zh-CN" dirty="0"/>
              <a:t>to</a:t>
            </a:r>
            <a:r>
              <a:rPr kumimoji="1" lang="zh-CN" altLang="en-US" dirty="0"/>
              <a:t> </a:t>
            </a:r>
            <a:r>
              <a:rPr kumimoji="1" lang="en-US" altLang="zh-CN" dirty="0"/>
              <a:t>Case</a:t>
            </a:r>
            <a:r>
              <a:rPr kumimoji="1" lang="zh-CN" altLang="en-US" dirty="0"/>
              <a:t> </a:t>
            </a:r>
            <a:r>
              <a:rPr kumimoji="1" lang="en-US" altLang="zh-CN" dirty="0"/>
              <a:t>II</a:t>
            </a:r>
            <a:r>
              <a:rPr kumimoji="1" lang="zh-CN" altLang="en-US" dirty="0"/>
              <a:t>） </a:t>
            </a:r>
          </a:p>
        </p:txBody>
      </p:sp>
      <p:pic>
        <p:nvPicPr>
          <p:cNvPr id="3" name="图片 2">
            <a:extLst>
              <a:ext uri="{FF2B5EF4-FFF2-40B4-BE49-F238E27FC236}">
                <a16:creationId xmlns:a16="http://schemas.microsoft.com/office/drawing/2014/main" id="{07765A9D-AA4B-5BF6-6BD8-7D59BE66F0A3}"/>
              </a:ext>
            </a:extLst>
          </p:cNvPr>
          <p:cNvPicPr>
            <a:picLocks noChangeAspect="1"/>
          </p:cNvPicPr>
          <p:nvPr/>
        </p:nvPicPr>
        <p:blipFill>
          <a:blip r:embed="rId2"/>
          <a:stretch>
            <a:fillRect/>
          </a:stretch>
        </p:blipFill>
        <p:spPr>
          <a:xfrm>
            <a:off x="2555776" y="404664"/>
            <a:ext cx="1008112" cy="523220"/>
          </a:xfrm>
          <a:prstGeom prst="rect">
            <a:avLst/>
          </a:prstGeom>
        </p:spPr>
      </p:pic>
      <p:sp>
        <p:nvSpPr>
          <p:cNvPr id="4" name="文本框 3">
            <a:extLst>
              <a:ext uri="{FF2B5EF4-FFF2-40B4-BE49-F238E27FC236}">
                <a16:creationId xmlns:a16="http://schemas.microsoft.com/office/drawing/2014/main" id="{CEC7B326-42DD-D15F-2D39-8971C7F45FAF}"/>
              </a:ext>
            </a:extLst>
          </p:cNvPr>
          <p:cNvSpPr txBox="1"/>
          <p:nvPr/>
        </p:nvSpPr>
        <p:spPr>
          <a:xfrm>
            <a:off x="107504" y="1052736"/>
            <a:ext cx="8882816" cy="830997"/>
          </a:xfrm>
          <a:prstGeom prst="rect">
            <a:avLst/>
          </a:prstGeom>
          <a:noFill/>
        </p:spPr>
        <p:txBody>
          <a:bodyPr wrap="none" rtlCol="0">
            <a:spAutoFit/>
          </a:bodyPr>
          <a:lstStyle/>
          <a:p>
            <a:r>
              <a:rPr kumimoji="1" lang="en-US" altLang="zh-CN" sz="2400" dirty="0"/>
              <a:t>There</a:t>
            </a:r>
            <a:r>
              <a:rPr kumimoji="1" lang="zh-CN" altLang="en-US" sz="2400" dirty="0"/>
              <a:t> </a:t>
            </a:r>
            <a:r>
              <a:rPr kumimoji="1" lang="en-US" altLang="zh-CN" sz="2400" dirty="0"/>
              <a:t>will</a:t>
            </a:r>
            <a:r>
              <a:rPr kumimoji="1" lang="zh-CN" altLang="en-US" sz="2400" dirty="0"/>
              <a:t> </a:t>
            </a:r>
            <a:r>
              <a:rPr kumimoji="1" lang="en-US" altLang="zh-CN" sz="2400" dirty="0"/>
              <a:t>be</a:t>
            </a:r>
            <a:r>
              <a:rPr kumimoji="1" lang="zh-CN" altLang="en-US" sz="2400" dirty="0"/>
              <a:t> </a:t>
            </a:r>
            <a:r>
              <a:rPr kumimoji="1" lang="en-US" altLang="zh-CN" sz="2400" dirty="0"/>
              <a:t>generically</a:t>
            </a:r>
            <a:r>
              <a:rPr kumimoji="1" lang="zh-CN" altLang="en-US" sz="2400" dirty="0"/>
              <a:t> </a:t>
            </a:r>
            <a:r>
              <a:rPr kumimoji="1" lang="en-US" altLang="zh-CN" sz="2400" dirty="0"/>
              <a:t>a</a:t>
            </a:r>
            <a:r>
              <a:rPr kumimoji="1" lang="zh-CN" altLang="en-US" sz="2400" dirty="0"/>
              <a:t> </a:t>
            </a:r>
            <a:r>
              <a:rPr kumimoji="1" lang="en-US" altLang="zh-CN" sz="2400" dirty="0"/>
              <a:t>never-ending</a:t>
            </a:r>
            <a:r>
              <a:rPr kumimoji="1" lang="zh-CN" altLang="en-US" sz="2400" dirty="0"/>
              <a:t> </a:t>
            </a:r>
            <a:r>
              <a:rPr kumimoji="1" lang="en-US" altLang="zh-CN" sz="2400" dirty="0"/>
              <a:t>chaotic</a:t>
            </a:r>
            <a:r>
              <a:rPr kumimoji="1" lang="zh-CN" altLang="en-US" sz="2400" dirty="0"/>
              <a:t> </a:t>
            </a:r>
            <a:r>
              <a:rPr kumimoji="1" lang="en-US" altLang="zh-CN" sz="2400" dirty="0"/>
              <a:t>alternation</a:t>
            </a:r>
            <a:r>
              <a:rPr kumimoji="1" lang="zh-CN" altLang="en-US" sz="2400" dirty="0"/>
              <a:t> </a:t>
            </a:r>
            <a:r>
              <a:rPr kumimoji="1" lang="en-US" altLang="zh-CN" sz="2400" dirty="0"/>
              <a:t>of</a:t>
            </a:r>
            <a:r>
              <a:rPr kumimoji="1" lang="zh-CN" altLang="en-US" sz="2400" dirty="0"/>
              <a:t> </a:t>
            </a:r>
            <a:r>
              <a:rPr kumimoji="1" lang="en-US" altLang="zh-CN" sz="2400" dirty="0" err="1"/>
              <a:t>Kasner</a:t>
            </a:r>
            <a:r>
              <a:rPr kumimoji="1" lang="zh-CN" altLang="en-US" sz="2400" dirty="0"/>
              <a:t> </a:t>
            </a:r>
            <a:endParaRPr kumimoji="1" lang="en-US" altLang="zh-CN" sz="2400" dirty="0"/>
          </a:p>
          <a:p>
            <a:r>
              <a:rPr kumimoji="1" lang="en-US" altLang="zh-CN" sz="2400" dirty="0"/>
              <a:t>epochs</a:t>
            </a:r>
            <a:r>
              <a:rPr kumimoji="1" lang="zh-CN" altLang="en-US" sz="2400" dirty="0"/>
              <a:t> </a:t>
            </a:r>
            <a:r>
              <a:rPr kumimoji="1" lang="en-US" altLang="zh-CN" sz="2400" dirty="0"/>
              <a:t>towards</a:t>
            </a:r>
            <a:r>
              <a:rPr kumimoji="1" lang="zh-CN" altLang="en-US" sz="2400" dirty="0"/>
              <a:t> </a:t>
            </a:r>
            <a:r>
              <a:rPr kumimoji="1" lang="en-US" altLang="zh-CN" sz="2400" dirty="0"/>
              <a:t>the</a:t>
            </a:r>
            <a:r>
              <a:rPr kumimoji="1" lang="zh-CN" altLang="en-US" sz="2400" dirty="0"/>
              <a:t> </a:t>
            </a:r>
            <a:r>
              <a:rPr kumimoji="1" lang="en-US" altLang="zh-CN" sz="2400" dirty="0"/>
              <a:t>singularity.</a:t>
            </a:r>
            <a:r>
              <a:rPr kumimoji="1" lang="zh-CN" altLang="en-US" sz="2400" dirty="0"/>
              <a:t>  </a:t>
            </a:r>
          </a:p>
        </p:txBody>
      </p:sp>
      <p:pic>
        <p:nvPicPr>
          <p:cNvPr id="5" name="图片 4">
            <a:extLst>
              <a:ext uri="{FF2B5EF4-FFF2-40B4-BE49-F238E27FC236}">
                <a16:creationId xmlns:a16="http://schemas.microsoft.com/office/drawing/2014/main" id="{7CA975B2-8987-F5BF-CF7B-20D8DDFF46E6}"/>
              </a:ext>
            </a:extLst>
          </p:cNvPr>
          <p:cNvPicPr>
            <a:picLocks noChangeAspect="1"/>
          </p:cNvPicPr>
          <p:nvPr/>
        </p:nvPicPr>
        <p:blipFill>
          <a:blip r:embed="rId3"/>
          <a:stretch>
            <a:fillRect/>
          </a:stretch>
        </p:blipFill>
        <p:spPr>
          <a:xfrm>
            <a:off x="107504" y="3003004"/>
            <a:ext cx="8882816" cy="3450332"/>
          </a:xfrm>
          <a:prstGeom prst="rect">
            <a:avLst/>
          </a:prstGeom>
        </p:spPr>
      </p:pic>
      <p:pic>
        <p:nvPicPr>
          <p:cNvPr id="6" name="图片 5">
            <a:extLst>
              <a:ext uri="{FF2B5EF4-FFF2-40B4-BE49-F238E27FC236}">
                <a16:creationId xmlns:a16="http://schemas.microsoft.com/office/drawing/2014/main" id="{C32AD4DC-224B-CF6F-F0DC-FC74A5069173}"/>
              </a:ext>
            </a:extLst>
          </p:cNvPr>
          <p:cNvPicPr>
            <a:picLocks noChangeAspect="1"/>
          </p:cNvPicPr>
          <p:nvPr/>
        </p:nvPicPr>
        <p:blipFill>
          <a:blip r:embed="rId4"/>
          <a:stretch>
            <a:fillRect/>
          </a:stretch>
        </p:blipFill>
        <p:spPr>
          <a:xfrm>
            <a:off x="2699792" y="2024669"/>
            <a:ext cx="3096344" cy="684251"/>
          </a:xfrm>
          <a:prstGeom prst="rect">
            <a:avLst/>
          </a:prstGeom>
        </p:spPr>
      </p:pic>
      <p:sp>
        <p:nvSpPr>
          <p:cNvPr id="7" name="文本框 6">
            <a:extLst>
              <a:ext uri="{FF2B5EF4-FFF2-40B4-BE49-F238E27FC236}">
                <a16:creationId xmlns:a16="http://schemas.microsoft.com/office/drawing/2014/main" id="{259DF65B-09E4-1B96-AF83-DCC1FBE120A7}"/>
              </a:ext>
            </a:extLst>
          </p:cNvPr>
          <p:cNvSpPr txBox="1"/>
          <p:nvPr/>
        </p:nvSpPr>
        <p:spPr>
          <a:xfrm>
            <a:off x="2123728" y="3284984"/>
            <a:ext cx="455574" cy="400110"/>
          </a:xfrm>
          <a:prstGeom prst="rect">
            <a:avLst/>
          </a:prstGeom>
          <a:noFill/>
        </p:spPr>
        <p:txBody>
          <a:bodyPr wrap="none" rtlCol="0">
            <a:spAutoFit/>
          </a:bodyPr>
          <a:lstStyle/>
          <a:p>
            <a:r>
              <a:rPr kumimoji="1" lang="en-US" altLang="zh-CN" sz="2000" dirty="0"/>
              <a:t>KI</a:t>
            </a:r>
            <a:endParaRPr kumimoji="1" lang="zh-CN" altLang="en-US" sz="2000" dirty="0"/>
          </a:p>
        </p:txBody>
      </p:sp>
      <p:sp>
        <p:nvSpPr>
          <p:cNvPr id="8" name="文本框 7">
            <a:extLst>
              <a:ext uri="{FF2B5EF4-FFF2-40B4-BE49-F238E27FC236}">
                <a16:creationId xmlns:a16="http://schemas.microsoft.com/office/drawing/2014/main" id="{B7ECA5E7-EEA6-7E4B-A7E1-181899690CFC}"/>
              </a:ext>
            </a:extLst>
          </p:cNvPr>
          <p:cNvSpPr txBox="1"/>
          <p:nvPr/>
        </p:nvSpPr>
        <p:spPr>
          <a:xfrm>
            <a:off x="3275856" y="3604954"/>
            <a:ext cx="527709" cy="400110"/>
          </a:xfrm>
          <a:prstGeom prst="rect">
            <a:avLst/>
          </a:prstGeom>
          <a:noFill/>
        </p:spPr>
        <p:txBody>
          <a:bodyPr wrap="none" rtlCol="0">
            <a:spAutoFit/>
          </a:bodyPr>
          <a:lstStyle/>
          <a:p>
            <a:r>
              <a:rPr kumimoji="1" lang="en-US" altLang="zh-CN" sz="2000" dirty="0"/>
              <a:t>KT</a:t>
            </a:r>
            <a:endParaRPr kumimoji="1" lang="zh-CN" altLang="en-US" sz="2000" dirty="0"/>
          </a:p>
        </p:txBody>
      </p:sp>
    </p:spTree>
    <p:extLst>
      <p:ext uri="{BB962C8B-B14F-4D97-AF65-F5344CB8AC3E}">
        <p14:creationId xmlns:p14="http://schemas.microsoft.com/office/powerpoint/2010/main" val="205249375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DA1A89D-1F0C-E296-047B-3230A165B77A}"/>
              </a:ext>
            </a:extLst>
          </p:cNvPr>
          <p:cNvSpPr txBox="1"/>
          <p:nvPr/>
        </p:nvSpPr>
        <p:spPr>
          <a:xfrm>
            <a:off x="107504" y="476672"/>
            <a:ext cx="6325706" cy="523220"/>
          </a:xfrm>
          <a:prstGeom prst="rect">
            <a:avLst/>
          </a:prstGeom>
          <a:noFill/>
        </p:spPr>
        <p:txBody>
          <a:bodyPr wrap="none" rtlCol="0">
            <a:spAutoFit/>
          </a:bodyPr>
          <a:lstStyle/>
          <a:p>
            <a:r>
              <a:rPr kumimoji="1" lang="en-US" altLang="zh-CN" dirty="0"/>
              <a:t>3)</a:t>
            </a:r>
            <a:r>
              <a:rPr kumimoji="1" lang="zh-CN" altLang="en-US" dirty="0"/>
              <a:t> </a:t>
            </a:r>
            <a:r>
              <a:rPr kumimoji="1" lang="en-US" altLang="zh-CN" dirty="0"/>
              <a:t>The</a:t>
            </a:r>
            <a:r>
              <a:rPr kumimoji="1" lang="zh-CN" altLang="en-US" dirty="0"/>
              <a:t> </a:t>
            </a:r>
            <a:r>
              <a:rPr kumimoji="1" lang="en-US" altLang="zh-CN" dirty="0"/>
              <a:t>case</a:t>
            </a:r>
            <a:r>
              <a:rPr kumimoji="1" lang="zh-CN" altLang="en-US" dirty="0"/>
              <a:t> </a:t>
            </a:r>
            <a:r>
              <a:rPr kumimoji="1" lang="en-US" altLang="zh-CN" dirty="0"/>
              <a:t>of</a:t>
            </a:r>
            <a:r>
              <a:rPr kumimoji="1" lang="zh-CN" altLang="en-US" dirty="0"/>
              <a:t>        </a:t>
            </a:r>
            <a:r>
              <a:rPr kumimoji="1" lang="en-US" altLang="zh-CN" dirty="0"/>
              <a:t>:</a:t>
            </a:r>
            <a:r>
              <a:rPr kumimoji="1" lang="zh-CN" altLang="en-US" dirty="0"/>
              <a:t> （</a:t>
            </a:r>
            <a:r>
              <a:rPr kumimoji="1" lang="en-US" altLang="zh-CN" dirty="0"/>
              <a:t>belongs</a:t>
            </a:r>
            <a:r>
              <a:rPr kumimoji="1" lang="zh-CN" altLang="en-US" dirty="0"/>
              <a:t> </a:t>
            </a:r>
            <a:r>
              <a:rPr kumimoji="1" lang="en-US" altLang="zh-CN" dirty="0"/>
              <a:t>to</a:t>
            </a:r>
            <a:r>
              <a:rPr kumimoji="1" lang="zh-CN" altLang="en-US" dirty="0"/>
              <a:t> </a:t>
            </a:r>
            <a:r>
              <a:rPr kumimoji="1" lang="en-US" altLang="zh-CN" dirty="0"/>
              <a:t>Case</a:t>
            </a:r>
            <a:r>
              <a:rPr kumimoji="1" lang="zh-CN" altLang="en-US" dirty="0"/>
              <a:t> </a:t>
            </a:r>
            <a:r>
              <a:rPr kumimoji="1" lang="en-US" altLang="zh-CN" dirty="0"/>
              <a:t>I</a:t>
            </a:r>
            <a:r>
              <a:rPr kumimoji="1" lang="zh-CN" altLang="en-US" dirty="0"/>
              <a:t>）</a:t>
            </a:r>
          </a:p>
        </p:txBody>
      </p:sp>
      <p:pic>
        <p:nvPicPr>
          <p:cNvPr id="3" name="图片 2">
            <a:extLst>
              <a:ext uri="{FF2B5EF4-FFF2-40B4-BE49-F238E27FC236}">
                <a16:creationId xmlns:a16="http://schemas.microsoft.com/office/drawing/2014/main" id="{C5C41C53-557E-FA13-D3FE-81E608313736}"/>
              </a:ext>
            </a:extLst>
          </p:cNvPr>
          <p:cNvPicPr>
            <a:picLocks noChangeAspect="1"/>
          </p:cNvPicPr>
          <p:nvPr/>
        </p:nvPicPr>
        <p:blipFill>
          <a:blip r:embed="rId2"/>
          <a:stretch>
            <a:fillRect/>
          </a:stretch>
        </p:blipFill>
        <p:spPr>
          <a:xfrm>
            <a:off x="2267744" y="548680"/>
            <a:ext cx="792088" cy="368424"/>
          </a:xfrm>
          <a:prstGeom prst="rect">
            <a:avLst/>
          </a:prstGeom>
        </p:spPr>
      </p:pic>
      <p:sp>
        <p:nvSpPr>
          <p:cNvPr id="4" name="文本框 3">
            <a:extLst>
              <a:ext uri="{FF2B5EF4-FFF2-40B4-BE49-F238E27FC236}">
                <a16:creationId xmlns:a16="http://schemas.microsoft.com/office/drawing/2014/main" id="{39BDFF7F-50CB-F3E9-67D5-910569DDF7D4}"/>
              </a:ext>
            </a:extLst>
          </p:cNvPr>
          <p:cNvSpPr txBox="1"/>
          <p:nvPr/>
        </p:nvSpPr>
        <p:spPr>
          <a:xfrm>
            <a:off x="35496" y="980728"/>
            <a:ext cx="9145452" cy="1938992"/>
          </a:xfrm>
          <a:prstGeom prst="rect">
            <a:avLst/>
          </a:prstGeom>
          <a:noFill/>
        </p:spPr>
        <p:txBody>
          <a:bodyPr wrap="none" rtlCol="0">
            <a:spAutoFit/>
          </a:bodyPr>
          <a:lstStyle/>
          <a:p>
            <a:r>
              <a:rPr kumimoji="1" lang="en-US" altLang="zh-CN" sz="2400" dirty="0"/>
              <a:t>In</a:t>
            </a:r>
            <a:r>
              <a:rPr kumimoji="1" lang="zh-CN" altLang="en-US" sz="2400" dirty="0"/>
              <a:t> </a:t>
            </a:r>
            <a:r>
              <a:rPr kumimoji="1" lang="en-US" altLang="zh-CN" sz="2400" dirty="0"/>
              <a:t>this</a:t>
            </a:r>
            <a:r>
              <a:rPr kumimoji="1" lang="zh-CN" altLang="en-US" sz="2400" dirty="0"/>
              <a:t> </a:t>
            </a:r>
            <a:r>
              <a:rPr kumimoji="1" lang="en-US" altLang="zh-CN" sz="2400" dirty="0"/>
              <a:t>case</a:t>
            </a:r>
            <a:r>
              <a:rPr kumimoji="1" lang="zh-CN" altLang="en-US" sz="2400" dirty="0"/>
              <a:t> </a:t>
            </a:r>
            <a:r>
              <a:rPr kumimoji="1" lang="en-US" altLang="zh-CN" sz="2400" dirty="0"/>
              <a:t>there</a:t>
            </a:r>
            <a:r>
              <a:rPr kumimoji="1" lang="zh-CN" altLang="en-US" sz="2400" dirty="0"/>
              <a:t> </a:t>
            </a:r>
            <a:r>
              <a:rPr kumimoji="1" lang="en-US" altLang="zh-CN" sz="2400" dirty="0"/>
              <a:t>exists</a:t>
            </a:r>
            <a:r>
              <a:rPr kumimoji="1" lang="zh-CN" altLang="en-US" sz="2400" dirty="0"/>
              <a:t> </a:t>
            </a:r>
            <a:r>
              <a:rPr kumimoji="1" lang="en-US" altLang="zh-CN" sz="2400" dirty="0"/>
              <a:t>a</a:t>
            </a:r>
            <a:r>
              <a:rPr kumimoji="1" lang="zh-CN" altLang="en-US" sz="2400" dirty="0"/>
              <a:t> </a:t>
            </a:r>
            <a:r>
              <a:rPr kumimoji="1" lang="en-US" altLang="zh-CN" sz="2400" dirty="0"/>
              <a:t>stable</a:t>
            </a:r>
            <a:r>
              <a:rPr kumimoji="1" lang="zh-CN" altLang="en-US" sz="2400" dirty="0"/>
              <a:t> </a:t>
            </a:r>
            <a:r>
              <a:rPr kumimoji="1" lang="en-US" altLang="zh-CN" sz="2400" dirty="0"/>
              <a:t>region:</a:t>
            </a:r>
          </a:p>
          <a:p>
            <a:r>
              <a:rPr kumimoji="1" lang="en-US" altLang="zh-CN" sz="2400" dirty="0"/>
              <a:t>Once</a:t>
            </a:r>
            <a:r>
              <a:rPr kumimoji="1" lang="zh-CN" altLang="en-US" sz="2400" dirty="0"/>
              <a:t> </a:t>
            </a:r>
            <a:r>
              <a:rPr kumimoji="1" lang="en-US" altLang="zh-CN" sz="2400" dirty="0"/>
              <a:t>a</a:t>
            </a:r>
            <a:r>
              <a:rPr kumimoji="1" lang="zh-CN" altLang="en-US" sz="2400" dirty="0"/>
              <a:t> </a:t>
            </a:r>
            <a:r>
              <a:rPr kumimoji="1" lang="en-US" altLang="zh-CN" sz="2400" dirty="0" err="1"/>
              <a:t>Kasner</a:t>
            </a:r>
            <a:r>
              <a:rPr kumimoji="1" lang="zh-CN" altLang="en-US" sz="2400" dirty="0"/>
              <a:t> </a:t>
            </a:r>
            <a:r>
              <a:rPr kumimoji="1" lang="en-US" altLang="zh-CN" sz="2400" dirty="0"/>
              <a:t>epoch</a:t>
            </a:r>
            <a:r>
              <a:rPr kumimoji="1" lang="zh-CN" altLang="en-US" sz="2400" dirty="0"/>
              <a:t> </a:t>
            </a:r>
            <a:r>
              <a:rPr kumimoji="1" lang="en-US" altLang="zh-CN" sz="2400" dirty="0"/>
              <a:t>falls</a:t>
            </a:r>
            <a:r>
              <a:rPr kumimoji="1" lang="zh-CN" altLang="en-US" sz="2400" dirty="0"/>
              <a:t> </a:t>
            </a:r>
            <a:r>
              <a:rPr kumimoji="1" lang="en-US" altLang="zh-CN" sz="2400" dirty="0"/>
              <a:t>into</a:t>
            </a:r>
            <a:r>
              <a:rPr kumimoji="1" lang="zh-CN" altLang="en-US" sz="2400" dirty="0"/>
              <a:t> </a:t>
            </a:r>
            <a:r>
              <a:rPr kumimoji="1" lang="en-US" altLang="zh-CN" sz="2400" dirty="0"/>
              <a:t>this</a:t>
            </a:r>
            <a:r>
              <a:rPr kumimoji="1" lang="zh-CN" altLang="en-US" sz="2400" dirty="0"/>
              <a:t> </a:t>
            </a:r>
            <a:r>
              <a:rPr kumimoji="1" lang="en-US" altLang="zh-CN" sz="2400" dirty="0"/>
              <a:t>region,</a:t>
            </a:r>
            <a:r>
              <a:rPr kumimoji="1" lang="zh-CN" altLang="en-US" sz="2400" dirty="0"/>
              <a:t> </a:t>
            </a:r>
            <a:r>
              <a:rPr kumimoji="1" lang="en-US" altLang="zh-CN" sz="2400" dirty="0"/>
              <a:t>it</a:t>
            </a:r>
            <a:r>
              <a:rPr kumimoji="1" lang="zh-CN" altLang="en-US" sz="2400" dirty="0"/>
              <a:t> </a:t>
            </a:r>
            <a:r>
              <a:rPr kumimoji="1" lang="en-US" altLang="zh-CN" sz="2400" dirty="0"/>
              <a:t>will</a:t>
            </a:r>
            <a:r>
              <a:rPr kumimoji="1" lang="zh-CN" altLang="en-US" sz="2400" dirty="0"/>
              <a:t> </a:t>
            </a:r>
            <a:r>
              <a:rPr kumimoji="1" lang="en-US" altLang="zh-CN" sz="2400" dirty="0"/>
              <a:t>stay</a:t>
            </a:r>
            <a:r>
              <a:rPr kumimoji="1" lang="zh-CN" altLang="en-US" sz="2400" dirty="0"/>
              <a:t> </a:t>
            </a:r>
            <a:r>
              <a:rPr kumimoji="1" lang="en-US" altLang="zh-CN" sz="2400" dirty="0"/>
              <a:t>at</a:t>
            </a:r>
            <a:r>
              <a:rPr kumimoji="1" lang="zh-CN" altLang="en-US" sz="2400" dirty="0"/>
              <a:t> </a:t>
            </a:r>
            <a:r>
              <a:rPr kumimoji="1" lang="en-US" altLang="zh-CN" sz="2400" dirty="0"/>
              <a:t>this</a:t>
            </a:r>
            <a:r>
              <a:rPr kumimoji="1" lang="zh-CN" altLang="en-US" sz="2400" dirty="0"/>
              <a:t> </a:t>
            </a:r>
            <a:r>
              <a:rPr kumimoji="1" lang="en-US" altLang="zh-CN" sz="2400" dirty="0" err="1"/>
              <a:t>Kasner</a:t>
            </a:r>
            <a:r>
              <a:rPr kumimoji="1" lang="zh-CN" altLang="en-US" sz="2400" dirty="0"/>
              <a:t> </a:t>
            </a:r>
            <a:endParaRPr kumimoji="1" lang="en-US" altLang="zh-CN" sz="2400" dirty="0"/>
          </a:p>
          <a:p>
            <a:r>
              <a:rPr kumimoji="1" lang="en-US" altLang="zh-CN" sz="2400" dirty="0"/>
              <a:t>epoch</a:t>
            </a:r>
            <a:r>
              <a:rPr kumimoji="1" lang="zh-CN" altLang="en-US" sz="2400" dirty="0"/>
              <a:t> </a:t>
            </a:r>
            <a:r>
              <a:rPr kumimoji="1" lang="en-US" altLang="zh-CN" sz="2400" dirty="0"/>
              <a:t>towards</a:t>
            </a:r>
            <a:r>
              <a:rPr kumimoji="1" lang="zh-CN" altLang="en-US" sz="2400" dirty="0"/>
              <a:t> </a:t>
            </a:r>
            <a:r>
              <a:rPr kumimoji="1" lang="en-US" altLang="zh-CN" sz="2400" dirty="0"/>
              <a:t>the</a:t>
            </a:r>
            <a:r>
              <a:rPr kumimoji="1" lang="zh-CN" altLang="en-US" sz="2400" dirty="0"/>
              <a:t> </a:t>
            </a:r>
            <a:r>
              <a:rPr kumimoji="1" lang="en-US" altLang="zh-CN" sz="2400" dirty="0"/>
              <a:t>singularity</a:t>
            </a:r>
            <a:r>
              <a:rPr kumimoji="1" lang="zh-CN" altLang="en-US" sz="2400" dirty="0"/>
              <a:t>：</a:t>
            </a:r>
            <a:r>
              <a:rPr kumimoji="1" lang="en-US" altLang="zh-CN" sz="2400" dirty="0"/>
              <a:t>After</a:t>
            </a:r>
            <a:r>
              <a:rPr kumimoji="1" lang="zh-CN" altLang="en-US" sz="2400" dirty="0"/>
              <a:t> </a:t>
            </a:r>
            <a:r>
              <a:rPr kumimoji="1" lang="en-US" altLang="zh-CN" sz="2400" dirty="0"/>
              <a:t>a</a:t>
            </a:r>
            <a:r>
              <a:rPr kumimoji="1" lang="zh-CN" altLang="en-US" sz="2400" dirty="0"/>
              <a:t> </a:t>
            </a:r>
            <a:r>
              <a:rPr kumimoji="1" lang="en-US" altLang="zh-CN" sz="2400" dirty="0" err="1"/>
              <a:t>Kasner</a:t>
            </a:r>
            <a:r>
              <a:rPr kumimoji="1" lang="zh-CN" altLang="en-US" sz="2400" dirty="0"/>
              <a:t> </a:t>
            </a:r>
            <a:r>
              <a:rPr kumimoji="1" lang="en-US" altLang="zh-CN" sz="2400" dirty="0"/>
              <a:t>transition</a:t>
            </a:r>
            <a:r>
              <a:rPr kumimoji="1" lang="zh-CN" altLang="en-US" sz="2400" dirty="0"/>
              <a:t> </a:t>
            </a:r>
            <a:r>
              <a:rPr kumimoji="1" lang="en-US" altLang="zh-CN" sz="2400" dirty="0"/>
              <a:t>around</a:t>
            </a:r>
            <a:r>
              <a:rPr kumimoji="1" lang="zh-CN" altLang="en-US" sz="2400" dirty="0"/>
              <a:t> </a:t>
            </a:r>
            <a:r>
              <a:rPr kumimoji="1" lang="en-US" altLang="zh-CN" sz="2400" dirty="0"/>
              <a:t>z/</a:t>
            </a:r>
            <a:r>
              <a:rPr kumimoji="1" lang="en-US" altLang="zh-CN" sz="2400" dirty="0" err="1"/>
              <a:t>z_H</a:t>
            </a:r>
            <a:r>
              <a:rPr kumimoji="1" lang="en-US" altLang="zh-CN" sz="2400" dirty="0"/>
              <a:t>=</a:t>
            </a:r>
          </a:p>
          <a:p>
            <a:r>
              <a:rPr kumimoji="1" lang="en-US" altLang="zh-CN" sz="2400" dirty="0"/>
              <a:t>10^5,</a:t>
            </a:r>
            <a:r>
              <a:rPr kumimoji="1" lang="zh-CN" altLang="en-US" sz="2400" dirty="0"/>
              <a:t> </a:t>
            </a:r>
            <a:r>
              <a:rPr kumimoji="1" lang="en-US" altLang="zh-CN" sz="2400" dirty="0"/>
              <a:t>the</a:t>
            </a:r>
            <a:r>
              <a:rPr kumimoji="1" lang="zh-CN" altLang="en-US" sz="2400" dirty="0"/>
              <a:t> </a:t>
            </a:r>
            <a:r>
              <a:rPr kumimoji="1" lang="en-US" altLang="zh-CN" sz="2400" dirty="0"/>
              <a:t>system</a:t>
            </a:r>
            <a:r>
              <a:rPr kumimoji="1" lang="zh-CN" altLang="en-US" sz="2400" dirty="0"/>
              <a:t> </a:t>
            </a:r>
            <a:r>
              <a:rPr kumimoji="1" lang="en-US" altLang="zh-CN" sz="2400" dirty="0"/>
              <a:t>jumps</a:t>
            </a:r>
            <a:r>
              <a:rPr kumimoji="1" lang="zh-CN" altLang="en-US" sz="2400" dirty="0"/>
              <a:t> </a:t>
            </a:r>
            <a:r>
              <a:rPr kumimoji="1" lang="en-US" altLang="zh-CN" sz="2400" dirty="0"/>
              <a:t>to</a:t>
            </a:r>
            <a:r>
              <a:rPr kumimoji="1" lang="zh-CN" altLang="en-US" sz="2400" dirty="0"/>
              <a:t> </a:t>
            </a:r>
            <a:r>
              <a:rPr kumimoji="1" lang="en-US" altLang="zh-CN" sz="2400" dirty="0"/>
              <a:t>a</a:t>
            </a:r>
            <a:r>
              <a:rPr kumimoji="1" lang="zh-CN" altLang="en-US" sz="2400" dirty="0"/>
              <a:t> </a:t>
            </a:r>
            <a:r>
              <a:rPr kumimoji="1" lang="en-US" altLang="zh-CN" sz="2400" dirty="0" err="1"/>
              <a:t>Kasner</a:t>
            </a:r>
            <a:r>
              <a:rPr kumimoji="1" lang="zh-CN" altLang="en-US" sz="2400" dirty="0"/>
              <a:t> </a:t>
            </a:r>
            <a:r>
              <a:rPr kumimoji="1" lang="en-US" altLang="zh-CN" sz="2400" dirty="0"/>
              <a:t>epoch</a:t>
            </a:r>
            <a:r>
              <a:rPr kumimoji="1" lang="zh-CN" altLang="en-US" sz="2400" dirty="0"/>
              <a:t> </a:t>
            </a:r>
            <a:r>
              <a:rPr kumimoji="1" lang="en-US" altLang="zh-CN" sz="2400" dirty="0"/>
              <a:t>with</a:t>
            </a:r>
            <a:r>
              <a:rPr kumimoji="1" lang="zh-CN" altLang="en-US" sz="2400" dirty="0"/>
              <a:t> </a:t>
            </a:r>
            <a:r>
              <a:rPr kumimoji="1" lang="en-US" altLang="zh-CN" sz="2400" dirty="0"/>
              <a:t>alpha=3.6147</a:t>
            </a:r>
            <a:r>
              <a:rPr kumimoji="1" lang="zh-CN" altLang="en-US" sz="2400" dirty="0"/>
              <a:t> </a:t>
            </a:r>
            <a:r>
              <a:rPr kumimoji="1" lang="en-US" altLang="zh-CN" sz="2400" dirty="0"/>
              <a:t>within</a:t>
            </a:r>
            <a:r>
              <a:rPr kumimoji="1" lang="zh-CN" altLang="en-US" sz="2400" dirty="0"/>
              <a:t> </a:t>
            </a:r>
            <a:r>
              <a:rPr kumimoji="1" lang="en-US" altLang="zh-CN" sz="2400" dirty="0"/>
              <a:t>the</a:t>
            </a:r>
            <a:r>
              <a:rPr kumimoji="1" lang="zh-CN" altLang="en-US" sz="2400" dirty="0"/>
              <a:t> </a:t>
            </a:r>
            <a:endParaRPr kumimoji="1" lang="en-US" altLang="zh-CN" sz="2400" dirty="0"/>
          </a:p>
          <a:p>
            <a:r>
              <a:rPr kumimoji="1" lang="en-US" altLang="zh-CN" sz="2400" dirty="0"/>
              <a:t>stable</a:t>
            </a:r>
            <a:r>
              <a:rPr kumimoji="1" lang="zh-CN" altLang="en-US" sz="2400" dirty="0"/>
              <a:t> </a:t>
            </a:r>
            <a:r>
              <a:rPr kumimoji="1" lang="en-US" altLang="zh-CN" sz="2400" dirty="0"/>
              <a:t>region.</a:t>
            </a:r>
            <a:endParaRPr kumimoji="1" lang="zh-CN" altLang="en-US" sz="2400" dirty="0"/>
          </a:p>
        </p:txBody>
      </p:sp>
      <p:pic>
        <p:nvPicPr>
          <p:cNvPr id="5" name="图片 4">
            <a:extLst>
              <a:ext uri="{FF2B5EF4-FFF2-40B4-BE49-F238E27FC236}">
                <a16:creationId xmlns:a16="http://schemas.microsoft.com/office/drawing/2014/main" id="{8EE43FB8-BF47-111C-2A7C-8457854D1FC7}"/>
              </a:ext>
            </a:extLst>
          </p:cNvPr>
          <p:cNvPicPr>
            <a:picLocks noChangeAspect="1"/>
          </p:cNvPicPr>
          <p:nvPr/>
        </p:nvPicPr>
        <p:blipFill>
          <a:blip r:embed="rId3"/>
          <a:stretch>
            <a:fillRect/>
          </a:stretch>
        </p:blipFill>
        <p:spPr>
          <a:xfrm>
            <a:off x="5220072" y="1063516"/>
            <a:ext cx="1304156" cy="368424"/>
          </a:xfrm>
          <a:prstGeom prst="rect">
            <a:avLst/>
          </a:prstGeom>
        </p:spPr>
      </p:pic>
      <p:pic>
        <p:nvPicPr>
          <p:cNvPr id="6" name="图片 5">
            <a:extLst>
              <a:ext uri="{FF2B5EF4-FFF2-40B4-BE49-F238E27FC236}">
                <a16:creationId xmlns:a16="http://schemas.microsoft.com/office/drawing/2014/main" id="{C6D64E0B-973B-F9A0-C6C1-6D6E1797D965}"/>
              </a:ext>
            </a:extLst>
          </p:cNvPr>
          <p:cNvPicPr>
            <a:picLocks noChangeAspect="1"/>
          </p:cNvPicPr>
          <p:nvPr/>
        </p:nvPicPr>
        <p:blipFill>
          <a:blip r:embed="rId4"/>
          <a:stretch>
            <a:fillRect/>
          </a:stretch>
        </p:blipFill>
        <p:spPr>
          <a:xfrm>
            <a:off x="251520" y="3028280"/>
            <a:ext cx="8352928" cy="3425056"/>
          </a:xfrm>
          <a:prstGeom prst="rect">
            <a:avLst/>
          </a:prstGeom>
        </p:spPr>
      </p:pic>
    </p:spTree>
    <p:extLst>
      <p:ext uri="{BB962C8B-B14F-4D97-AF65-F5344CB8AC3E}">
        <p14:creationId xmlns:p14="http://schemas.microsoft.com/office/powerpoint/2010/main" val="327323862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5163D52-563E-B71D-25B0-52E8F88B73F4}"/>
              </a:ext>
            </a:extLst>
          </p:cNvPr>
          <p:cNvSpPr txBox="1"/>
          <p:nvPr/>
        </p:nvSpPr>
        <p:spPr>
          <a:xfrm>
            <a:off x="66294" y="332656"/>
            <a:ext cx="6921703" cy="461665"/>
          </a:xfrm>
          <a:prstGeom prst="rect">
            <a:avLst/>
          </a:prstGeom>
          <a:noFill/>
        </p:spPr>
        <p:txBody>
          <a:bodyPr wrap="none" rtlCol="0">
            <a:spAutoFit/>
          </a:bodyPr>
          <a:lstStyle/>
          <a:p>
            <a:r>
              <a:rPr kumimoji="1" lang="en-US" altLang="zh-CN" sz="2400" dirty="0">
                <a:solidFill>
                  <a:srgbClr val="0000FF"/>
                </a:solidFill>
              </a:rPr>
              <a:t>The</a:t>
            </a:r>
            <a:r>
              <a:rPr kumimoji="1" lang="zh-CN" altLang="en-US" sz="2400" dirty="0">
                <a:solidFill>
                  <a:srgbClr val="0000FF"/>
                </a:solidFill>
              </a:rPr>
              <a:t> </a:t>
            </a:r>
            <a:r>
              <a:rPr kumimoji="1" lang="en-US" altLang="zh-CN" sz="2400" dirty="0">
                <a:solidFill>
                  <a:srgbClr val="0000FF"/>
                </a:solidFill>
              </a:rPr>
              <a:t>case</a:t>
            </a:r>
            <a:r>
              <a:rPr kumimoji="1" lang="zh-CN" altLang="en-US" sz="2400" dirty="0">
                <a:solidFill>
                  <a:srgbClr val="0000FF"/>
                </a:solidFill>
              </a:rPr>
              <a:t> </a:t>
            </a:r>
            <a:r>
              <a:rPr kumimoji="1" lang="en-US" altLang="zh-CN" sz="2400" dirty="0">
                <a:solidFill>
                  <a:srgbClr val="0000FF"/>
                </a:solidFill>
              </a:rPr>
              <a:t>with</a:t>
            </a:r>
            <a:r>
              <a:rPr kumimoji="1" lang="zh-CN" altLang="en-US" sz="2400" dirty="0">
                <a:solidFill>
                  <a:srgbClr val="0000FF"/>
                </a:solidFill>
              </a:rPr>
              <a:t> </a:t>
            </a:r>
            <a:r>
              <a:rPr kumimoji="1" lang="en-US" altLang="zh-CN" sz="2400" dirty="0">
                <a:solidFill>
                  <a:srgbClr val="0000FF"/>
                </a:solidFill>
              </a:rPr>
              <a:t>general</a:t>
            </a:r>
            <a:r>
              <a:rPr kumimoji="1" lang="zh-CN" altLang="en-US" sz="2400" dirty="0">
                <a:solidFill>
                  <a:srgbClr val="0000FF"/>
                </a:solidFill>
              </a:rPr>
              <a:t> </a:t>
            </a:r>
            <a:r>
              <a:rPr kumimoji="1" lang="en-US" altLang="zh-CN" sz="2400" dirty="0">
                <a:solidFill>
                  <a:srgbClr val="0000FF"/>
                </a:solidFill>
              </a:rPr>
              <a:t>coupling</a:t>
            </a:r>
            <a:r>
              <a:rPr kumimoji="1" lang="zh-CN" altLang="en-US" sz="2400" dirty="0">
                <a:solidFill>
                  <a:srgbClr val="0000FF"/>
                </a:solidFill>
              </a:rPr>
              <a:t> </a:t>
            </a:r>
            <a:r>
              <a:rPr kumimoji="1" lang="en-US" altLang="zh-CN" sz="2400" i="1" dirty="0">
                <a:solidFill>
                  <a:srgbClr val="0000FF"/>
                </a:solidFill>
              </a:rPr>
              <a:t>F,</a:t>
            </a:r>
            <a:r>
              <a:rPr kumimoji="1" lang="zh-CN" altLang="en-US" sz="2400" i="1" dirty="0">
                <a:solidFill>
                  <a:srgbClr val="0000FF"/>
                </a:solidFill>
              </a:rPr>
              <a:t> </a:t>
            </a:r>
            <a:r>
              <a:rPr kumimoji="1" lang="en-US" altLang="zh-CN" sz="2400" dirty="0">
                <a:solidFill>
                  <a:srgbClr val="0000FF"/>
                </a:solidFill>
              </a:rPr>
              <a:t>while</a:t>
            </a:r>
            <a:r>
              <a:rPr kumimoji="1" lang="zh-CN" altLang="en-US" sz="2400" dirty="0">
                <a:solidFill>
                  <a:srgbClr val="0000FF"/>
                </a:solidFill>
              </a:rPr>
              <a:t>  </a:t>
            </a:r>
            <a:r>
              <a:rPr kumimoji="1" lang="en-US" altLang="zh-CN" sz="2400" dirty="0">
                <a:solidFill>
                  <a:srgbClr val="0000FF"/>
                </a:solidFill>
              </a:rPr>
              <a:t>V</a:t>
            </a:r>
            <a:r>
              <a:rPr kumimoji="1" lang="zh-CN" altLang="en-US" sz="2400" dirty="0">
                <a:solidFill>
                  <a:srgbClr val="0000FF"/>
                </a:solidFill>
              </a:rPr>
              <a:t> </a:t>
            </a:r>
            <a:r>
              <a:rPr kumimoji="1" lang="en-US" altLang="zh-CN" sz="2400" dirty="0">
                <a:solidFill>
                  <a:srgbClr val="0000FF"/>
                </a:solidFill>
              </a:rPr>
              <a:t>neglected</a:t>
            </a:r>
            <a:r>
              <a:rPr kumimoji="1" lang="zh-CN" altLang="en-US" sz="2400" dirty="0">
                <a:solidFill>
                  <a:srgbClr val="0000FF"/>
                </a:solidFill>
              </a:rPr>
              <a:t> </a:t>
            </a:r>
          </a:p>
        </p:txBody>
      </p:sp>
      <p:sp>
        <p:nvSpPr>
          <p:cNvPr id="3" name="文本框 2">
            <a:extLst>
              <a:ext uri="{FF2B5EF4-FFF2-40B4-BE49-F238E27FC236}">
                <a16:creationId xmlns:a16="http://schemas.microsoft.com/office/drawing/2014/main" id="{EF2FF100-1278-C708-C2D0-57F7CE237734}"/>
              </a:ext>
            </a:extLst>
          </p:cNvPr>
          <p:cNvSpPr txBox="1"/>
          <p:nvPr/>
        </p:nvSpPr>
        <p:spPr>
          <a:xfrm>
            <a:off x="107504" y="1052736"/>
            <a:ext cx="4812536" cy="461665"/>
          </a:xfrm>
          <a:prstGeom prst="rect">
            <a:avLst/>
          </a:prstGeom>
          <a:noFill/>
        </p:spPr>
        <p:txBody>
          <a:bodyPr wrap="none" rtlCol="0">
            <a:spAutoFit/>
          </a:bodyPr>
          <a:lstStyle/>
          <a:p>
            <a:r>
              <a:rPr kumimoji="1" lang="en-US" altLang="zh-CN" sz="2400" dirty="0"/>
              <a:t>Consider</a:t>
            </a:r>
            <a:r>
              <a:rPr kumimoji="1" lang="zh-CN" altLang="en-US" sz="2400" dirty="0"/>
              <a:t> </a:t>
            </a:r>
            <a:r>
              <a:rPr kumimoji="1" lang="en-US" altLang="zh-CN" sz="2400" dirty="0"/>
              <a:t>a</a:t>
            </a:r>
            <a:r>
              <a:rPr kumimoji="1" lang="zh-CN" altLang="en-US" sz="2400" dirty="0"/>
              <a:t> </a:t>
            </a:r>
            <a:r>
              <a:rPr kumimoji="1" lang="en-US" altLang="zh-CN" sz="2400" dirty="0"/>
              <a:t>5-dimensional</a:t>
            </a:r>
            <a:r>
              <a:rPr kumimoji="1" lang="zh-CN" altLang="en-US" sz="2400" dirty="0"/>
              <a:t> </a:t>
            </a:r>
            <a:r>
              <a:rPr kumimoji="1" lang="en-US" altLang="zh-CN" sz="2400" dirty="0"/>
              <a:t>model</a:t>
            </a:r>
            <a:r>
              <a:rPr kumimoji="1" lang="zh-CN" altLang="en-US" sz="2400" dirty="0"/>
              <a:t> </a:t>
            </a:r>
            <a:r>
              <a:rPr kumimoji="1" lang="en-US" altLang="zh-CN" sz="2400" dirty="0"/>
              <a:t>with</a:t>
            </a:r>
            <a:endParaRPr kumimoji="1" lang="zh-CN" altLang="en-US" sz="2400" dirty="0"/>
          </a:p>
        </p:txBody>
      </p:sp>
      <p:pic>
        <p:nvPicPr>
          <p:cNvPr id="4" name="图片 3">
            <a:extLst>
              <a:ext uri="{FF2B5EF4-FFF2-40B4-BE49-F238E27FC236}">
                <a16:creationId xmlns:a16="http://schemas.microsoft.com/office/drawing/2014/main" id="{D21DB72F-ABD4-E87E-F61C-5788517225CD}"/>
              </a:ext>
            </a:extLst>
          </p:cNvPr>
          <p:cNvPicPr>
            <a:picLocks noChangeAspect="1"/>
          </p:cNvPicPr>
          <p:nvPr/>
        </p:nvPicPr>
        <p:blipFill>
          <a:blip r:embed="rId2"/>
          <a:stretch>
            <a:fillRect/>
          </a:stretch>
        </p:blipFill>
        <p:spPr>
          <a:xfrm>
            <a:off x="4946228" y="1052735"/>
            <a:ext cx="2938140" cy="648073"/>
          </a:xfrm>
          <a:prstGeom prst="rect">
            <a:avLst/>
          </a:prstGeom>
        </p:spPr>
      </p:pic>
      <p:pic>
        <p:nvPicPr>
          <p:cNvPr id="5" name="图片 4">
            <a:extLst>
              <a:ext uri="{FF2B5EF4-FFF2-40B4-BE49-F238E27FC236}">
                <a16:creationId xmlns:a16="http://schemas.microsoft.com/office/drawing/2014/main" id="{D59C668D-9981-64F4-B092-FF7A6E800EB7}"/>
              </a:ext>
            </a:extLst>
          </p:cNvPr>
          <p:cNvPicPr>
            <a:picLocks noChangeAspect="1"/>
          </p:cNvPicPr>
          <p:nvPr/>
        </p:nvPicPr>
        <p:blipFill>
          <a:blip r:embed="rId3"/>
          <a:stretch>
            <a:fillRect/>
          </a:stretch>
        </p:blipFill>
        <p:spPr>
          <a:xfrm>
            <a:off x="3131840" y="1700808"/>
            <a:ext cx="2016224" cy="461664"/>
          </a:xfrm>
          <a:prstGeom prst="rect">
            <a:avLst/>
          </a:prstGeom>
        </p:spPr>
      </p:pic>
      <p:sp>
        <p:nvSpPr>
          <p:cNvPr id="7" name="右箭头 6">
            <a:extLst>
              <a:ext uri="{FF2B5EF4-FFF2-40B4-BE49-F238E27FC236}">
                <a16:creationId xmlns:a16="http://schemas.microsoft.com/office/drawing/2014/main" id="{78A2D4EE-C40E-A7BD-CA55-A3D4AAFE4F0C}"/>
              </a:ext>
            </a:extLst>
          </p:cNvPr>
          <p:cNvSpPr/>
          <p:nvPr/>
        </p:nvSpPr>
        <p:spPr bwMode="auto">
          <a:xfrm>
            <a:off x="1535364" y="1749848"/>
            <a:ext cx="978408" cy="311000"/>
          </a:xfrm>
          <a:prstGeom prst="rightArrow">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p:txBody>
      </p:sp>
      <p:pic>
        <p:nvPicPr>
          <p:cNvPr id="8" name="图片 7">
            <a:extLst>
              <a:ext uri="{FF2B5EF4-FFF2-40B4-BE49-F238E27FC236}">
                <a16:creationId xmlns:a16="http://schemas.microsoft.com/office/drawing/2014/main" id="{5F615079-5538-FEDC-3B45-9F0C78896D17}"/>
              </a:ext>
            </a:extLst>
          </p:cNvPr>
          <p:cNvPicPr>
            <a:picLocks noChangeAspect="1"/>
          </p:cNvPicPr>
          <p:nvPr/>
        </p:nvPicPr>
        <p:blipFill>
          <a:blip r:embed="rId4"/>
          <a:stretch>
            <a:fillRect/>
          </a:stretch>
        </p:blipFill>
        <p:spPr>
          <a:xfrm>
            <a:off x="107504" y="2607295"/>
            <a:ext cx="4464496" cy="3918049"/>
          </a:xfrm>
          <a:prstGeom prst="rect">
            <a:avLst/>
          </a:prstGeom>
        </p:spPr>
      </p:pic>
      <p:pic>
        <p:nvPicPr>
          <p:cNvPr id="9" name="图片 8">
            <a:extLst>
              <a:ext uri="{FF2B5EF4-FFF2-40B4-BE49-F238E27FC236}">
                <a16:creationId xmlns:a16="http://schemas.microsoft.com/office/drawing/2014/main" id="{9AE3AB23-C5B1-43A1-74F9-2F63B1D483F1}"/>
              </a:ext>
            </a:extLst>
          </p:cNvPr>
          <p:cNvPicPr>
            <a:picLocks noChangeAspect="1"/>
          </p:cNvPicPr>
          <p:nvPr/>
        </p:nvPicPr>
        <p:blipFill>
          <a:blip r:embed="rId5"/>
          <a:stretch>
            <a:fillRect/>
          </a:stretch>
        </p:blipFill>
        <p:spPr>
          <a:xfrm>
            <a:off x="4460304" y="2812132"/>
            <a:ext cx="4648200" cy="3569196"/>
          </a:xfrm>
          <a:prstGeom prst="rect">
            <a:avLst/>
          </a:prstGeom>
        </p:spPr>
      </p:pic>
    </p:spTree>
    <p:extLst>
      <p:ext uri="{BB962C8B-B14F-4D97-AF65-F5344CB8AC3E}">
        <p14:creationId xmlns:p14="http://schemas.microsoft.com/office/powerpoint/2010/main" val="142457080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B7A0351-9642-B766-F989-C919F213DA11}"/>
              </a:ext>
            </a:extLst>
          </p:cNvPr>
          <p:cNvSpPr txBox="1"/>
          <p:nvPr/>
        </p:nvSpPr>
        <p:spPr>
          <a:xfrm>
            <a:off x="35496" y="332656"/>
            <a:ext cx="5006435" cy="523220"/>
          </a:xfrm>
          <a:prstGeom prst="rect">
            <a:avLst/>
          </a:prstGeom>
          <a:noFill/>
        </p:spPr>
        <p:txBody>
          <a:bodyPr wrap="none" rtlCol="0">
            <a:spAutoFit/>
          </a:bodyPr>
          <a:lstStyle/>
          <a:p>
            <a:r>
              <a:rPr kumimoji="1" lang="en-US" altLang="zh-CN" dirty="0">
                <a:solidFill>
                  <a:srgbClr val="0000FF"/>
                </a:solidFill>
              </a:rPr>
              <a:t>The</a:t>
            </a:r>
            <a:r>
              <a:rPr kumimoji="1" lang="zh-CN" altLang="en-US" dirty="0">
                <a:solidFill>
                  <a:srgbClr val="0000FF"/>
                </a:solidFill>
              </a:rPr>
              <a:t> </a:t>
            </a:r>
            <a:r>
              <a:rPr kumimoji="1" lang="en-US" altLang="zh-CN" dirty="0">
                <a:solidFill>
                  <a:srgbClr val="0000FF"/>
                </a:solidFill>
              </a:rPr>
              <a:t>case</a:t>
            </a:r>
            <a:r>
              <a:rPr kumimoji="1" lang="zh-CN" altLang="en-US" dirty="0">
                <a:solidFill>
                  <a:srgbClr val="0000FF"/>
                </a:solidFill>
              </a:rPr>
              <a:t> </a:t>
            </a:r>
            <a:r>
              <a:rPr kumimoji="1" lang="en-US" altLang="zh-CN" dirty="0">
                <a:solidFill>
                  <a:srgbClr val="0000FF"/>
                </a:solidFill>
              </a:rPr>
              <a:t>with</a:t>
            </a:r>
            <a:r>
              <a:rPr kumimoji="1" lang="zh-CN" altLang="en-US" dirty="0">
                <a:solidFill>
                  <a:srgbClr val="0000FF"/>
                </a:solidFill>
              </a:rPr>
              <a:t> </a:t>
            </a:r>
            <a:r>
              <a:rPr kumimoji="1" lang="en-US" altLang="zh-CN" dirty="0">
                <a:solidFill>
                  <a:srgbClr val="0000FF"/>
                </a:solidFill>
              </a:rPr>
              <a:t>general</a:t>
            </a:r>
            <a:r>
              <a:rPr kumimoji="1" lang="zh-CN" altLang="en-US" dirty="0">
                <a:solidFill>
                  <a:srgbClr val="0000FF"/>
                </a:solidFill>
              </a:rPr>
              <a:t> </a:t>
            </a:r>
            <a:r>
              <a:rPr kumimoji="1" lang="en-US" altLang="zh-CN" dirty="0">
                <a:solidFill>
                  <a:srgbClr val="0000FF"/>
                </a:solidFill>
              </a:rPr>
              <a:t>potential</a:t>
            </a:r>
            <a:r>
              <a:rPr kumimoji="1" lang="zh-CN" altLang="en-US" dirty="0">
                <a:solidFill>
                  <a:srgbClr val="0000FF"/>
                </a:solidFill>
              </a:rPr>
              <a:t> </a:t>
            </a:r>
            <a:r>
              <a:rPr kumimoji="1" lang="en-US" altLang="zh-CN" dirty="0">
                <a:solidFill>
                  <a:srgbClr val="0000FF"/>
                </a:solidFill>
              </a:rPr>
              <a:t>V</a:t>
            </a:r>
            <a:endParaRPr kumimoji="1" lang="zh-CN" altLang="en-US" dirty="0">
              <a:solidFill>
                <a:srgbClr val="0000FF"/>
              </a:solidFill>
            </a:endParaRPr>
          </a:p>
        </p:txBody>
      </p:sp>
      <p:sp>
        <p:nvSpPr>
          <p:cNvPr id="3" name="文本框 2">
            <a:extLst>
              <a:ext uri="{FF2B5EF4-FFF2-40B4-BE49-F238E27FC236}">
                <a16:creationId xmlns:a16="http://schemas.microsoft.com/office/drawing/2014/main" id="{D99FBDC6-8315-2F28-634D-36D27BF121BD}"/>
              </a:ext>
            </a:extLst>
          </p:cNvPr>
          <p:cNvSpPr txBox="1"/>
          <p:nvPr/>
        </p:nvSpPr>
        <p:spPr>
          <a:xfrm>
            <a:off x="35496" y="1124744"/>
            <a:ext cx="4655442" cy="461665"/>
          </a:xfrm>
          <a:prstGeom prst="rect">
            <a:avLst/>
          </a:prstGeom>
          <a:noFill/>
        </p:spPr>
        <p:txBody>
          <a:bodyPr wrap="none" rtlCol="0">
            <a:spAutoFit/>
          </a:bodyPr>
          <a:lstStyle/>
          <a:p>
            <a:r>
              <a:rPr kumimoji="1" lang="en-US" altLang="zh-CN" sz="2400" dirty="0"/>
              <a:t>When</a:t>
            </a:r>
            <a:r>
              <a:rPr kumimoji="1" lang="zh-CN" altLang="en-US" sz="2400" dirty="0"/>
              <a:t> </a:t>
            </a:r>
            <a:r>
              <a:rPr kumimoji="1" lang="en-US" altLang="zh-CN" sz="2400" dirty="0"/>
              <a:t>the</a:t>
            </a:r>
            <a:r>
              <a:rPr kumimoji="1" lang="zh-CN" altLang="en-US" sz="2400" dirty="0"/>
              <a:t> </a:t>
            </a:r>
            <a:r>
              <a:rPr kumimoji="1" lang="en-US" altLang="zh-CN" sz="2400" dirty="0"/>
              <a:t>scalar</a:t>
            </a:r>
            <a:r>
              <a:rPr kumimoji="1" lang="zh-CN" altLang="en-US" sz="2400" dirty="0"/>
              <a:t> </a:t>
            </a:r>
            <a:r>
              <a:rPr kumimoji="1" lang="en-US" altLang="zh-CN" sz="2400" dirty="0"/>
              <a:t>potential</a:t>
            </a:r>
            <a:r>
              <a:rPr kumimoji="1" lang="zh-CN" altLang="en-US" sz="2400" dirty="0"/>
              <a:t> </a:t>
            </a:r>
            <a:r>
              <a:rPr kumimoji="1" lang="en-US" altLang="zh-CN" sz="2400" dirty="0"/>
              <a:t>dominates</a:t>
            </a:r>
            <a:endParaRPr kumimoji="1" lang="zh-CN" altLang="en-US" sz="2400" dirty="0"/>
          </a:p>
        </p:txBody>
      </p:sp>
      <p:pic>
        <p:nvPicPr>
          <p:cNvPr id="4" name="图片 3">
            <a:extLst>
              <a:ext uri="{FF2B5EF4-FFF2-40B4-BE49-F238E27FC236}">
                <a16:creationId xmlns:a16="http://schemas.microsoft.com/office/drawing/2014/main" id="{098CBF61-454B-AE11-078E-30F271E59803}"/>
              </a:ext>
            </a:extLst>
          </p:cNvPr>
          <p:cNvPicPr>
            <a:picLocks noChangeAspect="1"/>
          </p:cNvPicPr>
          <p:nvPr/>
        </p:nvPicPr>
        <p:blipFill>
          <a:blip r:embed="rId2"/>
          <a:stretch>
            <a:fillRect/>
          </a:stretch>
        </p:blipFill>
        <p:spPr>
          <a:xfrm>
            <a:off x="1198875" y="1700808"/>
            <a:ext cx="2328684" cy="619627"/>
          </a:xfrm>
          <a:prstGeom prst="rect">
            <a:avLst/>
          </a:prstGeom>
        </p:spPr>
      </p:pic>
      <p:pic>
        <p:nvPicPr>
          <p:cNvPr id="5" name="图片 4">
            <a:extLst>
              <a:ext uri="{FF2B5EF4-FFF2-40B4-BE49-F238E27FC236}">
                <a16:creationId xmlns:a16="http://schemas.microsoft.com/office/drawing/2014/main" id="{37BBDF1D-0B80-55E5-B968-5CDAB36DE1F0}"/>
              </a:ext>
            </a:extLst>
          </p:cNvPr>
          <p:cNvPicPr>
            <a:picLocks noChangeAspect="1"/>
          </p:cNvPicPr>
          <p:nvPr/>
        </p:nvPicPr>
        <p:blipFill>
          <a:blip r:embed="rId3"/>
          <a:stretch>
            <a:fillRect/>
          </a:stretch>
        </p:blipFill>
        <p:spPr>
          <a:xfrm>
            <a:off x="3923928" y="1556792"/>
            <a:ext cx="3516974" cy="904148"/>
          </a:xfrm>
          <a:prstGeom prst="rect">
            <a:avLst/>
          </a:prstGeom>
        </p:spPr>
      </p:pic>
      <p:pic>
        <p:nvPicPr>
          <p:cNvPr id="6" name="图片 5">
            <a:extLst>
              <a:ext uri="{FF2B5EF4-FFF2-40B4-BE49-F238E27FC236}">
                <a16:creationId xmlns:a16="http://schemas.microsoft.com/office/drawing/2014/main" id="{5F93F285-6BED-8E94-3A49-2FFADBC2902F}"/>
              </a:ext>
            </a:extLst>
          </p:cNvPr>
          <p:cNvPicPr>
            <a:picLocks noChangeAspect="1"/>
          </p:cNvPicPr>
          <p:nvPr/>
        </p:nvPicPr>
        <p:blipFill>
          <a:blip r:embed="rId4"/>
          <a:stretch>
            <a:fillRect/>
          </a:stretch>
        </p:blipFill>
        <p:spPr>
          <a:xfrm>
            <a:off x="179512" y="2564904"/>
            <a:ext cx="8856984" cy="3844177"/>
          </a:xfrm>
          <a:prstGeom prst="rect">
            <a:avLst/>
          </a:prstGeom>
        </p:spPr>
      </p:pic>
    </p:spTree>
    <p:extLst>
      <p:ext uri="{BB962C8B-B14F-4D97-AF65-F5344CB8AC3E}">
        <p14:creationId xmlns:p14="http://schemas.microsoft.com/office/powerpoint/2010/main" val="73372771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15AEC32-5025-037B-86D9-6C961F117993}"/>
              </a:ext>
            </a:extLst>
          </p:cNvPr>
          <p:cNvSpPr txBox="1"/>
          <p:nvPr/>
        </p:nvSpPr>
        <p:spPr>
          <a:xfrm>
            <a:off x="251520" y="332656"/>
            <a:ext cx="4144020" cy="523220"/>
          </a:xfrm>
          <a:prstGeom prst="rect">
            <a:avLst/>
          </a:prstGeom>
          <a:noFill/>
        </p:spPr>
        <p:txBody>
          <a:bodyPr wrap="none" rtlCol="0">
            <a:spAutoFit/>
          </a:bodyPr>
          <a:lstStyle/>
          <a:p>
            <a:r>
              <a:rPr kumimoji="1" lang="en-US" altLang="zh-CN" dirty="0">
                <a:solidFill>
                  <a:srgbClr val="0000FF"/>
                </a:solidFill>
              </a:rPr>
              <a:t>The</a:t>
            </a:r>
            <a:r>
              <a:rPr kumimoji="1" lang="zh-CN" altLang="en-US" dirty="0">
                <a:solidFill>
                  <a:srgbClr val="0000FF"/>
                </a:solidFill>
              </a:rPr>
              <a:t> </a:t>
            </a:r>
            <a:r>
              <a:rPr kumimoji="1" lang="en-US" altLang="zh-CN" dirty="0">
                <a:solidFill>
                  <a:srgbClr val="0000FF"/>
                </a:solidFill>
              </a:rPr>
              <a:t>case</a:t>
            </a:r>
            <a:r>
              <a:rPr kumimoji="1" lang="zh-CN" altLang="en-US" dirty="0">
                <a:solidFill>
                  <a:srgbClr val="0000FF"/>
                </a:solidFill>
              </a:rPr>
              <a:t> </a:t>
            </a:r>
            <a:r>
              <a:rPr kumimoji="1" lang="en-US" altLang="zh-CN" dirty="0">
                <a:solidFill>
                  <a:srgbClr val="0000FF"/>
                </a:solidFill>
              </a:rPr>
              <a:t>with</a:t>
            </a:r>
            <a:r>
              <a:rPr kumimoji="1" lang="zh-CN" altLang="en-US" dirty="0">
                <a:solidFill>
                  <a:srgbClr val="0000FF"/>
                </a:solidFill>
              </a:rPr>
              <a:t> </a:t>
            </a:r>
            <a:r>
              <a:rPr kumimoji="1" lang="en-US" altLang="zh-CN" dirty="0">
                <a:solidFill>
                  <a:srgbClr val="0000FF"/>
                </a:solidFill>
              </a:rPr>
              <a:t>both</a:t>
            </a:r>
            <a:r>
              <a:rPr kumimoji="1" lang="zh-CN" altLang="en-US" dirty="0">
                <a:solidFill>
                  <a:srgbClr val="0000FF"/>
                </a:solidFill>
              </a:rPr>
              <a:t> </a:t>
            </a:r>
            <a:r>
              <a:rPr kumimoji="1" lang="en-US" altLang="zh-CN" i="1" dirty="0">
                <a:solidFill>
                  <a:srgbClr val="0000FF"/>
                </a:solidFill>
              </a:rPr>
              <a:t>F</a:t>
            </a:r>
            <a:r>
              <a:rPr kumimoji="1" lang="zh-CN" altLang="en-US" i="1" dirty="0">
                <a:solidFill>
                  <a:srgbClr val="0000FF"/>
                </a:solidFill>
              </a:rPr>
              <a:t> </a:t>
            </a:r>
            <a:r>
              <a:rPr kumimoji="1" lang="en-US" altLang="zh-CN" dirty="0">
                <a:solidFill>
                  <a:srgbClr val="0000FF"/>
                </a:solidFill>
              </a:rPr>
              <a:t>and</a:t>
            </a:r>
            <a:r>
              <a:rPr kumimoji="1" lang="zh-CN" altLang="en-US" dirty="0">
                <a:solidFill>
                  <a:srgbClr val="0000FF"/>
                </a:solidFill>
              </a:rPr>
              <a:t> </a:t>
            </a:r>
            <a:r>
              <a:rPr kumimoji="1" lang="en-US" altLang="zh-CN" i="1" dirty="0">
                <a:solidFill>
                  <a:srgbClr val="0000FF"/>
                </a:solidFill>
              </a:rPr>
              <a:t>V</a:t>
            </a:r>
            <a:endParaRPr kumimoji="1" lang="zh-CN" altLang="en-US" i="1" dirty="0">
              <a:solidFill>
                <a:srgbClr val="0000FF"/>
              </a:solidFill>
            </a:endParaRPr>
          </a:p>
        </p:txBody>
      </p:sp>
      <p:pic>
        <p:nvPicPr>
          <p:cNvPr id="3" name="图片 2">
            <a:extLst>
              <a:ext uri="{FF2B5EF4-FFF2-40B4-BE49-F238E27FC236}">
                <a16:creationId xmlns:a16="http://schemas.microsoft.com/office/drawing/2014/main" id="{F93C0B5E-7D81-43BB-B91A-D08E6BD96607}"/>
              </a:ext>
            </a:extLst>
          </p:cNvPr>
          <p:cNvPicPr>
            <a:picLocks noChangeAspect="1"/>
          </p:cNvPicPr>
          <p:nvPr/>
        </p:nvPicPr>
        <p:blipFill>
          <a:blip r:embed="rId2"/>
          <a:stretch>
            <a:fillRect/>
          </a:stretch>
        </p:blipFill>
        <p:spPr>
          <a:xfrm>
            <a:off x="1763688" y="1340768"/>
            <a:ext cx="4248472" cy="720080"/>
          </a:xfrm>
          <a:prstGeom prst="rect">
            <a:avLst/>
          </a:prstGeom>
        </p:spPr>
      </p:pic>
      <p:pic>
        <p:nvPicPr>
          <p:cNvPr id="4" name="图片 3">
            <a:extLst>
              <a:ext uri="{FF2B5EF4-FFF2-40B4-BE49-F238E27FC236}">
                <a16:creationId xmlns:a16="http://schemas.microsoft.com/office/drawing/2014/main" id="{B362B9FD-CD97-7167-7656-1E0140657E6E}"/>
              </a:ext>
            </a:extLst>
          </p:cNvPr>
          <p:cNvPicPr>
            <a:picLocks noChangeAspect="1"/>
          </p:cNvPicPr>
          <p:nvPr/>
        </p:nvPicPr>
        <p:blipFill>
          <a:blip r:embed="rId3"/>
          <a:stretch>
            <a:fillRect/>
          </a:stretch>
        </p:blipFill>
        <p:spPr>
          <a:xfrm>
            <a:off x="179512" y="2216150"/>
            <a:ext cx="8964488" cy="4237186"/>
          </a:xfrm>
          <a:prstGeom prst="rect">
            <a:avLst/>
          </a:prstGeom>
        </p:spPr>
      </p:pic>
    </p:spTree>
    <p:extLst>
      <p:ext uri="{BB962C8B-B14F-4D97-AF65-F5344CB8AC3E}">
        <p14:creationId xmlns:p14="http://schemas.microsoft.com/office/powerpoint/2010/main" val="30211943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矩形 13"/>
          <p:cNvSpPr>
            <a:spLocks noChangeArrowheads="1"/>
          </p:cNvSpPr>
          <p:nvPr/>
        </p:nvSpPr>
        <p:spPr bwMode="auto">
          <a:xfrm>
            <a:off x="539552" y="1340768"/>
            <a:ext cx="8424936"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0" hangingPunct="0">
              <a:spcBef>
                <a:spcPct val="50000"/>
              </a:spcBef>
            </a:pPr>
            <a:r>
              <a:rPr lang="en-US" altLang="zh-CN" b="1" dirty="0"/>
              <a:t>The most general stationary black hole in Einstein-Maxwell Theory</a:t>
            </a:r>
            <a:r>
              <a:rPr lang="zh-CN" altLang="en-US" b="1" dirty="0"/>
              <a:t> </a:t>
            </a:r>
            <a:r>
              <a:rPr lang="en-US" altLang="zh-CN" b="1" dirty="0"/>
              <a:t>is</a:t>
            </a:r>
            <a:r>
              <a:rPr lang="zh-CN" altLang="en-US" b="1" dirty="0"/>
              <a:t> </a:t>
            </a:r>
            <a:r>
              <a:rPr lang="zh-CN" altLang="zh-CN" b="1" dirty="0"/>
              <a:t>Kerr-Newman </a:t>
            </a:r>
            <a:r>
              <a:rPr lang="en-US" altLang="zh-CN" b="1" dirty="0"/>
              <a:t>black hole,</a:t>
            </a:r>
            <a:r>
              <a:rPr lang="zh-CN" altLang="en-US" b="1" dirty="0"/>
              <a:t> </a:t>
            </a:r>
            <a:r>
              <a:rPr lang="en-US" altLang="zh-CN" b="1" dirty="0"/>
              <a:t>which</a:t>
            </a:r>
            <a:r>
              <a:rPr lang="zh-CN" altLang="en-US" b="1" dirty="0"/>
              <a:t> </a:t>
            </a:r>
            <a:r>
              <a:rPr lang="en-US" altLang="zh-CN" b="1" dirty="0"/>
              <a:t>is</a:t>
            </a:r>
            <a:r>
              <a:rPr lang="zh-CN" altLang="en-US" b="1" dirty="0"/>
              <a:t> </a:t>
            </a:r>
            <a:r>
              <a:rPr lang="en-US" altLang="zh-CN" b="1" dirty="0"/>
              <a:t>described</a:t>
            </a:r>
            <a:r>
              <a:rPr lang="zh-CN" altLang="en-US" b="1" dirty="0"/>
              <a:t> </a:t>
            </a:r>
            <a:r>
              <a:rPr lang="en-US" altLang="zh-CN" b="1" dirty="0"/>
              <a:t>by</a:t>
            </a:r>
            <a:r>
              <a:rPr lang="zh-CN" altLang="en-US" b="1" dirty="0"/>
              <a:t> </a:t>
            </a:r>
            <a:r>
              <a:rPr lang="en-US" altLang="zh-CN" b="1" dirty="0"/>
              <a:t>three</a:t>
            </a:r>
            <a:r>
              <a:rPr lang="zh-CN" altLang="en-US" b="1" dirty="0"/>
              <a:t> </a:t>
            </a:r>
            <a:r>
              <a:rPr lang="en-US" altLang="zh-CN" b="1" dirty="0"/>
              <a:t>parameters:</a:t>
            </a:r>
            <a:r>
              <a:rPr lang="zh-CN" altLang="en-US" b="1" dirty="0"/>
              <a:t> </a:t>
            </a:r>
            <a:r>
              <a:rPr lang="en-US" altLang="zh-CN" b="1" dirty="0"/>
              <a:t>M,</a:t>
            </a:r>
            <a:r>
              <a:rPr lang="zh-CN" altLang="en-US" b="1" dirty="0"/>
              <a:t> </a:t>
            </a:r>
            <a:r>
              <a:rPr lang="en-US" altLang="zh-CN" b="1" dirty="0"/>
              <a:t>J</a:t>
            </a:r>
            <a:r>
              <a:rPr lang="zh-CN" altLang="en-US" b="1" dirty="0"/>
              <a:t> </a:t>
            </a:r>
            <a:r>
              <a:rPr lang="en-US" altLang="zh-CN" b="1" dirty="0"/>
              <a:t>and</a:t>
            </a:r>
            <a:r>
              <a:rPr lang="zh-CN" altLang="en-US" b="1" dirty="0"/>
              <a:t> </a:t>
            </a:r>
            <a:r>
              <a:rPr lang="en-US" altLang="zh-CN" b="1" dirty="0"/>
              <a:t>Q</a:t>
            </a:r>
            <a:r>
              <a:rPr lang="zh-CN" altLang="en-US" b="1" dirty="0"/>
              <a:t> </a:t>
            </a:r>
            <a:r>
              <a:rPr lang="en-US" altLang="zh-CN" b="1" dirty="0"/>
              <a:t>.</a:t>
            </a:r>
          </a:p>
        </p:txBody>
      </p:sp>
      <p:sp>
        <p:nvSpPr>
          <p:cNvPr id="2" name="文本框 1"/>
          <p:cNvSpPr txBox="1"/>
          <p:nvPr/>
        </p:nvSpPr>
        <p:spPr>
          <a:xfrm>
            <a:off x="0" y="332656"/>
            <a:ext cx="7758855" cy="523220"/>
          </a:xfrm>
          <a:prstGeom prst="rect">
            <a:avLst/>
          </a:prstGeom>
          <a:noFill/>
        </p:spPr>
        <p:txBody>
          <a:bodyPr wrap="none" rtlCol="0">
            <a:spAutoFit/>
          </a:bodyPr>
          <a:lstStyle/>
          <a:p>
            <a:r>
              <a:rPr kumimoji="1" lang="en-US" altLang="zh-CN" dirty="0">
                <a:solidFill>
                  <a:srgbClr val="0000CC"/>
                </a:solidFill>
              </a:rPr>
              <a:t>Uniqueness theorem (no</a:t>
            </a:r>
            <a:r>
              <a:rPr kumimoji="1" lang="zh-CN" altLang="en-US" dirty="0">
                <a:solidFill>
                  <a:srgbClr val="0000CC"/>
                </a:solidFill>
              </a:rPr>
              <a:t> </a:t>
            </a:r>
            <a:r>
              <a:rPr kumimoji="1" lang="en-US" altLang="zh-CN" dirty="0">
                <a:solidFill>
                  <a:srgbClr val="0000CC"/>
                </a:solidFill>
              </a:rPr>
              <a:t>hair</a:t>
            </a:r>
            <a:r>
              <a:rPr kumimoji="1" lang="zh-CN" altLang="en-US" dirty="0">
                <a:solidFill>
                  <a:srgbClr val="0000CC"/>
                </a:solidFill>
              </a:rPr>
              <a:t> </a:t>
            </a:r>
            <a:r>
              <a:rPr kumimoji="1" lang="en-US" altLang="zh-CN" dirty="0">
                <a:solidFill>
                  <a:srgbClr val="0000CC"/>
                </a:solidFill>
              </a:rPr>
              <a:t>theorem)</a:t>
            </a:r>
            <a:r>
              <a:rPr kumimoji="1" lang="zh-CN" altLang="en-US" dirty="0">
                <a:solidFill>
                  <a:srgbClr val="0000CC"/>
                </a:solidFill>
              </a:rPr>
              <a:t> </a:t>
            </a:r>
            <a:r>
              <a:rPr kumimoji="1" lang="en-US" altLang="zh-CN" dirty="0">
                <a:solidFill>
                  <a:srgbClr val="0000CC"/>
                </a:solidFill>
              </a:rPr>
              <a:t>of BH in GR:</a:t>
            </a:r>
            <a:endParaRPr kumimoji="1" lang="zh-CN" altLang="en-US" dirty="0">
              <a:solidFill>
                <a:srgbClr val="0000CC"/>
              </a:solidFill>
            </a:endParaRPr>
          </a:p>
        </p:txBody>
      </p:sp>
      <p:sp>
        <p:nvSpPr>
          <p:cNvPr id="3" name="文本框 2">
            <a:extLst>
              <a:ext uri="{FF2B5EF4-FFF2-40B4-BE49-F238E27FC236}">
                <a16:creationId xmlns:a16="http://schemas.microsoft.com/office/drawing/2014/main" id="{0E4B0549-7493-FF84-4AB8-462B5263A4BA}"/>
              </a:ext>
            </a:extLst>
          </p:cNvPr>
          <p:cNvSpPr txBox="1"/>
          <p:nvPr/>
        </p:nvSpPr>
        <p:spPr>
          <a:xfrm>
            <a:off x="179512" y="3068960"/>
            <a:ext cx="8869736" cy="2677656"/>
          </a:xfrm>
          <a:prstGeom prst="rect">
            <a:avLst/>
          </a:prstGeom>
          <a:noFill/>
        </p:spPr>
        <p:txBody>
          <a:bodyPr wrap="none" rtlCol="0">
            <a:spAutoFit/>
          </a:bodyPr>
          <a:lstStyle/>
          <a:p>
            <a:pPr marL="457200" indent="-457200">
              <a:buFont typeface="Wingdings" pitchFamily="2" charset="2"/>
              <a:buChar char="Ø"/>
            </a:pPr>
            <a:r>
              <a:rPr kumimoji="1" lang="en-US" altLang="zh-CN" dirty="0"/>
              <a:t>Behind</a:t>
            </a:r>
            <a:r>
              <a:rPr kumimoji="1" lang="zh-CN" altLang="en-US" dirty="0"/>
              <a:t> </a:t>
            </a:r>
            <a:r>
              <a:rPr kumimoji="1" lang="en-US" altLang="zh-CN" dirty="0"/>
              <a:t>the</a:t>
            </a:r>
            <a:r>
              <a:rPr kumimoji="1" lang="zh-CN" altLang="en-US" dirty="0"/>
              <a:t> </a:t>
            </a:r>
            <a:r>
              <a:rPr kumimoji="1" lang="en-US" altLang="zh-CN" dirty="0"/>
              <a:t>event</a:t>
            </a:r>
            <a:r>
              <a:rPr kumimoji="1" lang="zh-CN" altLang="en-US" dirty="0"/>
              <a:t> </a:t>
            </a:r>
            <a:r>
              <a:rPr kumimoji="1" lang="en-US" altLang="zh-CN" dirty="0"/>
              <a:t>horizon,</a:t>
            </a:r>
            <a:r>
              <a:rPr kumimoji="1" lang="zh-CN" altLang="en-US" dirty="0"/>
              <a:t> </a:t>
            </a:r>
            <a:r>
              <a:rPr kumimoji="1" lang="en-US" altLang="zh-CN" dirty="0"/>
              <a:t>there</a:t>
            </a:r>
            <a:r>
              <a:rPr kumimoji="1" lang="zh-CN" altLang="en-US" dirty="0"/>
              <a:t> </a:t>
            </a:r>
            <a:r>
              <a:rPr kumimoji="1" lang="en-US" altLang="zh-CN" dirty="0"/>
              <a:t>is</a:t>
            </a:r>
            <a:r>
              <a:rPr kumimoji="1" lang="zh-CN" altLang="en-US" dirty="0"/>
              <a:t> </a:t>
            </a:r>
            <a:r>
              <a:rPr kumimoji="1" lang="en-US" altLang="zh-CN" dirty="0"/>
              <a:t>a</a:t>
            </a:r>
            <a:r>
              <a:rPr kumimoji="1" lang="zh-CN" altLang="en-US" dirty="0"/>
              <a:t> </a:t>
            </a:r>
            <a:r>
              <a:rPr kumimoji="1" lang="en-US" altLang="zh-CN" dirty="0"/>
              <a:t>spacelike</a:t>
            </a:r>
            <a:r>
              <a:rPr kumimoji="1" lang="zh-CN" altLang="en-US" dirty="0"/>
              <a:t> </a:t>
            </a:r>
            <a:r>
              <a:rPr kumimoji="1" lang="en-US" altLang="zh-CN" dirty="0"/>
              <a:t>singularity</a:t>
            </a:r>
            <a:r>
              <a:rPr kumimoji="1" lang="zh-CN" altLang="en-US" dirty="0"/>
              <a:t> </a:t>
            </a:r>
            <a:endParaRPr kumimoji="1" lang="en-US" altLang="zh-CN" dirty="0"/>
          </a:p>
          <a:p>
            <a:r>
              <a:rPr kumimoji="1" lang="zh-CN" altLang="en-US" dirty="0"/>
              <a:t>      </a:t>
            </a:r>
            <a:r>
              <a:rPr kumimoji="1" lang="en-US" altLang="zh-CN" dirty="0"/>
              <a:t>for</a:t>
            </a:r>
            <a:r>
              <a:rPr kumimoji="1" lang="zh-CN" altLang="en-US" dirty="0"/>
              <a:t> </a:t>
            </a:r>
            <a:r>
              <a:rPr kumimoji="1" lang="en-US" altLang="zh-CN" dirty="0"/>
              <a:t>Schwarzschild</a:t>
            </a:r>
            <a:r>
              <a:rPr kumimoji="1" lang="zh-CN" altLang="en-US" dirty="0"/>
              <a:t> </a:t>
            </a:r>
            <a:r>
              <a:rPr kumimoji="1" lang="en-US" altLang="zh-CN" dirty="0"/>
              <a:t>black</a:t>
            </a:r>
            <a:r>
              <a:rPr kumimoji="1" lang="zh-CN" altLang="en-US" dirty="0"/>
              <a:t> </a:t>
            </a:r>
            <a:r>
              <a:rPr kumimoji="1" lang="en-US" altLang="zh-CN" dirty="0"/>
              <a:t>hole.</a:t>
            </a:r>
            <a:r>
              <a:rPr kumimoji="1" lang="zh-CN" altLang="en-US" dirty="0"/>
              <a:t> </a:t>
            </a:r>
            <a:endParaRPr kumimoji="1" lang="en-US" altLang="zh-CN" dirty="0"/>
          </a:p>
          <a:p>
            <a:pPr marL="457200" indent="-457200">
              <a:buFont typeface="Wingdings" pitchFamily="2" charset="2"/>
              <a:buChar char="Ø"/>
            </a:pPr>
            <a:endParaRPr kumimoji="1" lang="en-US" altLang="zh-CN" dirty="0"/>
          </a:p>
          <a:p>
            <a:pPr marL="457200" indent="-457200">
              <a:buFont typeface="Wingdings" pitchFamily="2" charset="2"/>
              <a:buChar char="Ø"/>
            </a:pPr>
            <a:r>
              <a:rPr kumimoji="1" lang="en-US" altLang="zh-CN" dirty="0"/>
              <a:t>On</a:t>
            </a:r>
            <a:r>
              <a:rPr kumimoji="1" lang="zh-CN" altLang="en-US" dirty="0"/>
              <a:t> </a:t>
            </a:r>
            <a:r>
              <a:rPr kumimoji="1" lang="en-US" altLang="zh-CN" dirty="0"/>
              <a:t>the</a:t>
            </a:r>
            <a:r>
              <a:rPr kumimoji="1" lang="zh-CN" altLang="en-US" dirty="0"/>
              <a:t> </a:t>
            </a:r>
            <a:r>
              <a:rPr kumimoji="1" lang="en-US" altLang="zh-CN" dirty="0"/>
              <a:t>other</a:t>
            </a:r>
            <a:r>
              <a:rPr kumimoji="1" lang="zh-CN" altLang="en-US" dirty="0"/>
              <a:t> </a:t>
            </a:r>
            <a:r>
              <a:rPr kumimoji="1" lang="en-US" altLang="zh-CN" dirty="0"/>
              <a:t>hand,</a:t>
            </a:r>
            <a:r>
              <a:rPr kumimoji="1" lang="zh-CN" altLang="en-US" dirty="0"/>
              <a:t> </a:t>
            </a:r>
            <a:r>
              <a:rPr kumimoji="1" lang="en-US" altLang="zh-CN" dirty="0"/>
              <a:t>for</a:t>
            </a:r>
            <a:r>
              <a:rPr kumimoji="1" lang="zh-CN" altLang="en-US" dirty="0"/>
              <a:t>  </a:t>
            </a:r>
            <a:r>
              <a:rPr kumimoji="1" lang="en-US" altLang="zh-CN" dirty="0" err="1"/>
              <a:t>Reissner</a:t>
            </a:r>
            <a:r>
              <a:rPr kumimoji="1" lang="en-US" altLang="zh-CN" dirty="0"/>
              <a:t>-Nordstrom,</a:t>
            </a:r>
            <a:r>
              <a:rPr kumimoji="1" lang="zh-CN" altLang="en-US" dirty="0"/>
              <a:t> </a:t>
            </a:r>
            <a:r>
              <a:rPr kumimoji="1" lang="en-US" altLang="zh-CN" dirty="0"/>
              <a:t>Kerr,</a:t>
            </a:r>
            <a:r>
              <a:rPr kumimoji="1" lang="zh-CN" altLang="en-US" dirty="0"/>
              <a:t> </a:t>
            </a:r>
            <a:r>
              <a:rPr kumimoji="1" lang="en-US" altLang="zh-CN" dirty="0"/>
              <a:t>Kerr-</a:t>
            </a:r>
          </a:p>
          <a:p>
            <a:r>
              <a:rPr kumimoji="1" lang="zh-CN" altLang="en-US" dirty="0"/>
              <a:t>     </a:t>
            </a:r>
            <a:r>
              <a:rPr kumimoji="1" lang="en-US" altLang="zh-CN" dirty="0"/>
              <a:t>Newman</a:t>
            </a:r>
            <a:r>
              <a:rPr kumimoji="1" lang="zh-CN" altLang="en-US" dirty="0"/>
              <a:t> </a:t>
            </a:r>
            <a:r>
              <a:rPr kumimoji="1" lang="en-US" altLang="zh-CN" dirty="0"/>
              <a:t>black</a:t>
            </a:r>
            <a:r>
              <a:rPr kumimoji="1" lang="zh-CN" altLang="en-US" dirty="0"/>
              <a:t> </a:t>
            </a:r>
            <a:r>
              <a:rPr kumimoji="1" lang="en-US" altLang="zh-CN" dirty="0"/>
              <a:t>holes,</a:t>
            </a:r>
            <a:r>
              <a:rPr kumimoji="1" lang="zh-CN" altLang="en-US" dirty="0"/>
              <a:t> </a:t>
            </a:r>
            <a:r>
              <a:rPr kumimoji="1" lang="en-US" altLang="zh-CN" dirty="0"/>
              <a:t>there</a:t>
            </a:r>
            <a:r>
              <a:rPr kumimoji="1" lang="zh-CN" altLang="en-US" dirty="0"/>
              <a:t> </a:t>
            </a:r>
            <a:r>
              <a:rPr kumimoji="1" lang="en-US" altLang="zh-CN" dirty="0"/>
              <a:t>is</a:t>
            </a:r>
            <a:r>
              <a:rPr kumimoji="1" lang="zh-CN" altLang="en-US" dirty="0"/>
              <a:t> </a:t>
            </a:r>
            <a:r>
              <a:rPr kumimoji="1" lang="en-US" altLang="zh-CN" dirty="0"/>
              <a:t>a</a:t>
            </a:r>
            <a:r>
              <a:rPr kumimoji="1" lang="zh-CN" altLang="en-US" dirty="0"/>
              <a:t> </a:t>
            </a:r>
            <a:r>
              <a:rPr kumimoji="1" lang="en-US" altLang="zh-CN" dirty="0" err="1"/>
              <a:t>timelike</a:t>
            </a:r>
            <a:r>
              <a:rPr kumimoji="1" lang="zh-CN" altLang="en-US" dirty="0"/>
              <a:t> </a:t>
            </a:r>
            <a:r>
              <a:rPr kumimoji="1" lang="en-US" altLang="zh-CN" dirty="0"/>
              <a:t>singularity</a:t>
            </a:r>
            <a:r>
              <a:rPr kumimoji="1" lang="zh-CN" altLang="en-US" dirty="0"/>
              <a:t> </a:t>
            </a:r>
            <a:r>
              <a:rPr kumimoji="1" lang="en-US" altLang="zh-CN" dirty="0"/>
              <a:t>and</a:t>
            </a:r>
            <a:r>
              <a:rPr kumimoji="1" lang="zh-CN" altLang="en-US" dirty="0"/>
              <a:t> </a:t>
            </a:r>
            <a:endParaRPr kumimoji="1" lang="en-US" altLang="zh-CN" dirty="0"/>
          </a:p>
          <a:p>
            <a:r>
              <a:rPr kumimoji="1" lang="zh-CN" altLang="en-US" dirty="0"/>
              <a:t>    </a:t>
            </a:r>
            <a:r>
              <a:rPr kumimoji="1" lang="en-US" altLang="zh-CN" dirty="0"/>
              <a:t>a</a:t>
            </a:r>
            <a:r>
              <a:rPr kumimoji="1" lang="zh-CN" altLang="en-US" dirty="0"/>
              <a:t> </a:t>
            </a:r>
            <a:r>
              <a:rPr kumimoji="1" lang="en-US" altLang="zh-CN" dirty="0"/>
              <a:t>Cauchy</a:t>
            </a:r>
            <a:r>
              <a:rPr kumimoji="1" lang="zh-CN" altLang="en-US" dirty="0"/>
              <a:t> </a:t>
            </a:r>
            <a:r>
              <a:rPr kumimoji="1" lang="en-US" altLang="zh-CN" dirty="0"/>
              <a:t>(inner)</a:t>
            </a:r>
            <a:r>
              <a:rPr kumimoji="1" lang="zh-CN" altLang="en-US" dirty="0"/>
              <a:t> </a:t>
            </a:r>
            <a:r>
              <a:rPr kumimoji="1" lang="en-US" altLang="zh-CN" dirty="0"/>
              <a:t>horizon</a:t>
            </a:r>
            <a:r>
              <a:rPr kumimoji="1" lang="zh-CN" altLang="en-US" dirty="0"/>
              <a:t> </a:t>
            </a:r>
            <a:r>
              <a:rPr kumimoji="1" lang="en-US" altLang="zh-CN" dirty="0"/>
              <a:t>behind</a:t>
            </a:r>
            <a:r>
              <a:rPr kumimoji="1" lang="zh-CN" altLang="en-US" dirty="0"/>
              <a:t> </a:t>
            </a:r>
            <a:r>
              <a:rPr kumimoji="1" lang="en-US" altLang="zh-CN" dirty="0"/>
              <a:t>the</a:t>
            </a:r>
            <a:r>
              <a:rPr kumimoji="1" lang="zh-CN" altLang="en-US" dirty="0"/>
              <a:t> </a:t>
            </a:r>
            <a:r>
              <a:rPr kumimoji="1" lang="en-US" altLang="zh-CN" dirty="0"/>
              <a:t>event</a:t>
            </a:r>
            <a:r>
              <a:rPr kumimoji="1" lang="zh-CN" altLang="en-US" dirty="0"/>
              <a:t> </a:t>
            </a:r>
            <a:r>
              <a:rPr kumimoji="1" lang="en-US" altLang="zh-CN" dirty="0"/>
              <a:t>horizon.</a:t>
            </a:r>
            <a:endParaRPr kumimoji="1" lang="zh-CN" altLang="en-US" dirty="0"/>
          </a:p>
        </p:txBody>
      </p:sp>
    </p:spTree>
    <p:extLst>
      <p:ext uri="{BB962C8B-B14F-4D97-AF65-F5344CB8AC3E}">
        <p14:creationId xmlns:p14="http://schemas.microsoft.com/office/powerpoint/2010/main" val="388557677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512" y="332656"/>
            <a:ext cx="7585731" cy="523220"/>
          </a:xfrm>
          <a:prstGeom prst="rect">
            <a:avLst/>
          </a:prstGeom>
          <a:noFill/>
        </p:spPr>
        <p:txBody>
          <a:bodyPr wrap="none" rtlCol="0">
            <a:spAutoFit/>
          </a:bodyPr>
          <a:lstStyle/>
          <a:p>
            <a:r>
              <a:rPr kumimoji="1" lang="en-US" altLang="zh-CN" dirty="0">
                <a:solidFill>
                  <a:srgbClr val="0000FF"/>
                </a:solidFill>
              </a:rPr>
              <a:t>3</a:t>
            </a:r>
            <a:r>
              <a:rPr kumimoji="1" lang="zh-CN" altLang="en-US" dirty="0">
                <a:solidFill>
                  <a:srgbClr val="0000FF"/>
                </a:solidFill>
              </a:rPr>
              <a:t>、</a:t>
            </a:r>
            <a:r>
              <a:rPr kumimoji="1" lang="en-US" altLang="zh-CN" dirty="0">
                <a:solidFill>
                  <a:srgbClr val="0000FF"/>
                </a:solidFill>
              </a:rPr>
              <a:t>Inside anisotropic black holes with vector hairs </a:t>
            </a:r>
            <a:endParaRPr kumimoji="1" lang="zh-CN" altLang="en-US" dirty="0">
              <a:solidFill>
                <a:srgbClr val="0000FF"/>
              </a:solidFill>
            </a:endParaRPr>
          </a:p>
        </p:txBody>
      </p:sp>
      <p:sp>
        <p:nvSpPr>
          <p:cNvPr id="3" name="文本框 2"/>
          <p:cNvSpPr txBox="1"/>
          <p:nvPr/>
        </p:nvSpPr>
        <p:spPr>
          <a:xfrm>
            <a:off x="107504" y="1052736"/>
            <a:ext cx="4631521" cy="523220"/>
          </a:xfrm>
          <a:prstGeom prst="rect">
            <a:avLst/>
          </a:prstGeom>
          <a:noFill/>
        </p:spPr>
        <p:txBody>
          <a:bodyPr wrap="none" rtlCol="0">
            <a:spAutoFit/>
          </a:bodyPr>
          <a:lstStyle/>
          <a:p>
            <a:r>
              <a:rPr kumimoji="1" lang="en-US" altLang="zh-CN" dirty="0"/>
              <a:t>The model we are considering:</a:t>
            </a:r>
            <a:endParaRPr kumimoji="1" lang="zh-CN" altLang="en-US" dirty="0"/>
          </a:p>
        </p:txBody>
      </p:sp>
      <p:pic>
        <p:nvPicPr>
          <p:cNvPr id="4" name="图片 3"/>
          <p:cNvPicPr>
            <a:picLocks noChangeAspect="1"/>
          </p:cNvPicPr>
          <p:nvPr/>
        </p:nvPicPr>
        <p:blipFill>
          <a:blip r:embed="rId2"/>
          <a:stretch>
            <a:fillRect/>
          </a:stretch>
        </p:blipFill>
        <p:spPr>
          <a:xfrm>
            <a:off x="683568" y="1484784"/>
            <a:ext cx="7175500" cy="1397000"/>
          </a:xfrm>
          <a:prstGeom prst="rect">
            <a:avLst/>
          </a:prstGeom>
        </p:spPr>
      </p:pic>
      <p:pic>
        <p:nvPicPr>
          <p:cNvPr id="5" name="图片 4"/>
          <p:cNvPicPr>
            <a:picLocks noChangeAspect="1"/>
          </p:cNvPicPr>
          <p:nvPr/>
        </p:nvPicPr>
        <p:blipFill>
          <a:blip r:embed="rId3"/>
          <a:stretch>
            <a:fillRect/>
          </a:stretch>
        </p:blipFill>
        <p:spPr>
          <a:xfrm>
            <a:off x="179512" y="2852936"/>
            <a:ext cx="8737600" cy="469900"/>
          </a:xfrm>
          <a:prstGeom prst="rect">
            <a:avLst/>
          </a:prstGeom>
        </p:spPr>
      </p:pic>
      <p:pic>
        <p:nvPicPr>
          <p:cNvPr id="6" name="图片 5"/>
          <p:cNvPicPr>
            <a:picLocks noChangeAspect="1"/>
          </p:cNvPicPr>
          <p:nvPr/>
        </p:nvPicPr>
        <p:blipFill>
          <a:blip r:embed="rId4"/>
          <a:stretch>
            <a:fillRect/>
          </a:stretch>
        </p:blipFill>
        <p:spPr>
          <a:xfrm>
            <a:off x="965200" y="4691980"/>
            <a:ext cx="7200900" cy="1257300"/>
          </a:xfrm>
          <a:prstGeom prst="rect">
            <a:avLst/>
          </a:prstGeom>
        </p:spPr>
      </p:pic>
      <p:sp>
        <p:nvSpPr>
          <p:cNvPr id="7" name="文本框 6"/>
          <p:cNvSpPr txBox="1"/>
          <p:nvPr/>
        </p:nvSpPr>
        <p:spPr>
          <a:xfrm>
            <a:off x="323528" y="4077072"/>
            <a:ext cx="5707863" cy="523220"/>
          </a:xfrm>
          <a:prstGeom prst="rect">
            <a:avLst/>
          </a:prstGeom>
          <a:noFill/>
        </p:spPr>
        <p:txBody>
          <a:bodyPr wrap="none" rtlCol="0">
            <a:spAutoFit/>
          </a:bodyPr>
          <a:lstStyle/>
          <a:p>
            <a:r>
              <a:rPr kumimoji="1" lang="en-US" altLang="zh-CN" dirty="0"/>
              <a:t>The </a:t>
            </a:r>
            <a:r>
              <a:rPr kumimoji="1" lang="en-US" altLang="zh-CN" dirty="0" err="1"/>
              <a:t>ansatz</a:t>
            </a:r>
            <a:r>
              <a:rPr kumimoji="1" lang="en-US" altLang="zh-CN" dirty="0"/>
              <a:t> for metric and matter field:</a:t>
            </a:r>
            <a:endParaRPr kumimoji="1" lang="zh-CN" altLang="en-US" dirty="0"/>
          </a:p>
        </p:txBody>
      </p:sp>
      <p:sp>
        <p:nvSpPr>
          <p:cNvPr id="8" name="文本框 7"/>
          <p:cNvSpPr txBox="1"/>
          <p:nvPr/>
        </p:nvSpPr>
        <p:spPr>
          <a:xfrm>
            <a:off x="611560" y="5949280"/>
            <a:ext cx="7066483" cy="523220"/>
          </a:xfrm>
          <a:prstGeom prst="rect">
            <a:avLst/>
          </a:prstGeom>
          <a:solidFill>
            <a:schemeClr val="bg1"/>
          </a:solidFill>
        </p:spPr>
        <p:txBody>
          <a:bodyPr wrap="none" rtlCol="0">
            <a:spAutoFit/>
          </a:bodyPr>
          <a:lstStyle/>
          <a:p>
            <a:r>
              <a:rPr kumimoji="1" lang="en-US" altLang="zh-CN" dirty="0"/>
              <a:t>Here  β (r)  can be set to zero as a gauge choice. </a:t>
            </a:r>
            <a:endParaRPr kumimoji="1" lang="zh-CN" altLang="en-US" dirty="0"/>
          </a:p>
        </p:txBody>
      </p:sp>
      <p:sp>
        <p:nvSpPr>
          <p:cNvPr id="9" name="矩形 8"/>
          <p:cNvSpPr/>
          <p:nvPr/>
        </p:nvSpPr>
        <p:spPr>
          <a:xfrm>
            <a:off x="251520" y="3356992"/>
            <a:ext cx="8892480" cy="461665"/>
          </a:xfrm>
          <a:prstGeom prst="rect">
            <a:avLst/>
          </a:prstGeom>
        </p:spPr>
        <p:txBody>
          <a:bodyPr wrap="square">
            <a:spAutoFit/>
          </a:bodyPr>
          <a:lstStyle/>
          <a:p>
            <a:r>
              <a:rPr kumimoji="1" lang="en-US" altLang="zh-CN" sz="2400" dirty="0"/>
              <a:t>(R. G. </a:t>
            </a:r>
            <a:r>
              <a:rPr kumimoji="1" lang="en-US" altLang="zh-CN" sz="2400" dirty="0" err="1"/>
              <a:t>Cai</a:t>
            </a:r>
            <a:r>
              <a:rPr kumimoji="1" lang="en-US" altLang="zh-CN" sz="2400" dirty="0"/>
              <a:t> et al, arXiv:1309.4877, a holographic p-wave model)</a:t>
            </a:r>
            <a:endParaRPr lang="zh-CN" altLang="en-US" sz="2400" dirty="0"/>
          </a:p>
        </p:txBody>
      </p:sp>
    </p:spTree>
    <p:extLst>
      <p:ext uri="{BB962C8B-B14F-4D97-AF65-F5344CB8AC3E}">
        <p14:creationId xmlns:p14="http://schemas.microsoft.com/office/powerpoint/2010/main" val="37154231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95536" y="1196752"/>
            <a:ext cx="7353300" cy="838200"/>
          </a:xfrm>
          <a:prstGeom prst="rect">
            <a:avLst/>
          </a:prstGeom>
        </p:spPr>
      </p:pic>
      <p:sp>
        <p:nvSpPr>
          <p:cNvPr id="3" name="文本框 2"/>
          <p:cNvSpPr txBox="1"/>
          <p:nvPr/>
        </p:nvSpPr>
        <p:spPr>
          <a:xfrm>
            <a:off x="251520" y="332656"/>
            <a:ext cx="3148769" cy="523220"/>
          </a:xfrm>
          <a:prstGeom prst="rect">
            <a:avLst/>
          </a:prstGeom>
          <a:noFill/>
        </p:spPr>
        <p:txBody>
          <a:bodyPr wrap="none" rtlCol="0">
            <a:spAutoFit/>
          </a:bodyPr>
          <a:lstStyle/>
          <a:p>
            <a:r>
              <a:rPr kumimoji="1" lang="en-US" altLang="zh-CN" dirty="0"/>
              <a:t>The effective action:</a:t>
            </a:r>
            <a:endParaRPr kumimoji="1" lang="zh-CN" altLang="en-US" dirty="0"/>
          </a:p>
        </p:txBody>
      </p:sp>
      <p:pic>
        <p:nvPicPr>
          <p:cNvPr id="5" name="图片 4"/>
          <p:cNvPicPr>
            <a:picLocks noChangeAspect="1"/>
          </p:cNvPicPr>
          <p:nvPr/>
        </p:nvPicPr>
        <p:blipFill>
          <a:blip r:embed="rId3"/>
          <a:stretch>
            <a:fillRect/>
          </a:stretch>
        </p:blipFill>
        <p:spPr>
          <a:xfrm>
            <a:off x="304800" y="2908548"/>
            <a:ext cx="8521700" cy="952500"/>
          </a:xfrm>
          <a:prstGeom prst="rect">
            <a:avLst/>
          </a:prstGeom>
        </p:spPr>
      </p:pic>
      <p:sp>
        <p:nvSpPr>
          <p:cNvPr id="6" name="文本框 5"/>
          <p:cNvSpPr txBox="1"/>
          <p:nvPr/>
        </p:nvSpPr>
        <p:spPr>
          <a:xfrm>
            <a:off x="395536" y="2204864"/>
            <a:ext cx="7324216" cy="523220"/>
          </a:xfrm>
          <a:prstGeom prst="rect">
            <a:avLst/>
          </a:prstGeom>
          <a:noFill/>
        </p:spPr>
        <p:txBody>
          <a:bodyPr wrap="none" rtlCol="0">
            <a:spAutoFit/>
          </a:bodyPr>
          <a:lstStyle/>
          <a:p>
            <a:r>
              <a:rPr kumimoji="1" lang="en-US" altLang="zh-CN" dirty="0"/>
              <a:t>The key observation:  </a:t>
            </a:r>
            <a:r>
              <a:rPr kumimoji="1" lang="en-US" altLang="zh-CN" dirty="0">
                <a:solidFill>
                  <a:srgbClr val="0000FF"/>
                </a:solidFill>
              </a:rPr>
              <a:t>there is a scaling symmetry</a:t>
            </a:r>
            <a:endParaRPr kumimoji="1" lang="zh-CN" altLang="en-US" dirty="0">
              <a:solidFill>
                <a:srgbClr val="0000FF"/>
              </a:solidFill>
            </a:endParaRPr>
          </a:p>
        </p:txBody>
      </p:sp>
      <p:pic>
        <p:nvPicPr>
          <p:cNvPr id="7" name="图片 6"/>
          <p:cNvPicPr>
            <a:picLocks noChangeAspect="1"/>
          </p:cNvPicPr>
          <p:nvPr/>
        </p:nvPicPr>
        <p:blipFill>
          <a:blip r:embed="rId4"/>
          <a:stretch>
            <a:fillRect/>
          </a:stretch>
        </p:blipFill>
        <p:spPr>
          <a:xfrm>
            <a:off x="482600" y="4662388"/>
            <a:ext cx="8178800" cy="1358900"/>
          </a:xfrm>
          <a:prstGeom prst="rect">
            <a:avLst/>
          </a:prstGeom>
        </p:spPr>
      </p:pic>
      <p:sp>
        <p:nvSpPr>
          <p:cNvPr id="8" name="文本框 7"/>
          <p:cNvSpPr txBox="1"/>
          <p:nvPr/>
        </p:nvSpPr>
        <p:spPr>
          <a:xfrm>
            <a:off x="539552" y="4005064"/>
            <a:ext cx="6030292" cy="523220"/>
          </a:xfrm>
          <a:prstGeom prst="rect">
            <a:avLst/>
          </a:prstGeom>
          <a:noFill/>
        </p:spPr>
        <p:txBody>
          <a:bodyPr wrap="none" rtlCol="0">
            <a:spAutoFit/>
          </a:bodyPr>
          <a:lstStyle/>
          <a:p>
            <a:r>
              <a:rPr kumimoji="1" lang="en-US" altLang="zh-CN" dirty="0"/>
              <a:t>There is an associated conserved charge:</a:t>
            </a:r>
            <a:endParaRPr kumimoji="1" lang="zh-CN" altLang="en-US" dirty="0"/>
          </a:p>
        </p:txBody>
      </p:sp>
    </p:spTree>
    <p:extLst>
      <p:ext uri="{BB962C8B-B14F-4D97-AF65-F5344CB8AC3E}">
        <p14:creationId xmlns:p14="http://schemas.microsoft.com/office/powerpoint/2010/main" val="320819297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347864" y="1124744"/>
            <a:ext cx="5760640" cy="2520280"/>
          </a:xfrm>
          <a:prstGeom prst="rect">
            <a:avLst/>
          </a:prstGeom>
        </p:spPr>
      </p:pic>
      <p:sp>
        <p:nvSpPr>
          <p:cNvPr id="3" name="文本框 2"/>
          <p:cNvSpPr txBox="1"/>
          <p:nvPr/>
        </p:nvSpPr>
        <p:spPr>
          <a:xfrm>
            <a:off x="107504" y="332656"/>
            <a:ext cx="3109345" cy="523220"/>
          </a:xfrm>
          <a:prstGeom prst="rect">
            <a:avLst/>
          </a:prstGeom>
          <a:noFill/>
        </p:spPr>
        <p:txBody>
          <a:bodyPr wrap="none" rtlCol="0">
            <a:spAutoFit/>
          </a:bodyPr>
          <a:lstStyle/>
          <a:p>
            <a:r>
              <a:rPr kumimoji="1" lang="en-US" altLang="zh-CN" dirty="0">
                <a:solidFill>
                  <a:srgbClr val="0000FF"/>
                </a:solidFill>
              </a:rPr>
              <a:t>No Cauchy horizon:</a:t>
            </a:r>
            <a:endParaRPr kumimoji="1" lang="zh-CN" altLang="en-US" dirty="0">
              <a:solidFill>
                <a:srgbClr val="0000FF"/>
              </a:solidFill>
            </a:endParaRPr>
          </a:p>
        </p:txBody>
      </p:sp>
      <p:pic>
        <p:nvPicPr>
          <p:cNvPr id="4" name="图片 3"/>
          <p:cNvPicPr>
            <a:picLocks noChangeAspect="1"/>
          </p:cNvPicPr>
          <p:nvPr/>
        </p:nvPicPr>
        <p:blipFill>
          <a:blip r:embed="rId3"/>
          <a:stretch>
            <a:fillRect/>
          </a:stretch>
        </p:blipFill>
        <p:spPr>
          <a:xfrm>
            <a:off x="0" y="1484784"/>
            <a:ext cx="3606800" cy="508000"/>
          </a:xfrm>
          <a:prstGeom prst="rect">
            <a:avLst/>
          </a:prstGeom>
        </p:spPr>
      </p:pic>
      <p:pic>
        <p:nvPicPr>
          <p:cNvPr id="5" name="图片 4"/>
          <p:cNvPicPr>
            <a:picLocks noChangeAspect="1"/>
          </p:cNvPicPr>
          <p:nvPr/>
        </p:nvPicPr>
        <p:blipFill>
          <a:blip r:embed="rId4"/>
          <a:stretch>
            <a:fillRect/>
          </a:stretch>
        </p:blipFill>
        <p:spPr>
          <a:xfrm>
            <a:off x="107504" y="2420888"/>
            <a:ext cx="2755900" cy="571500"/>
          </a:xfrm>
          <a:prstGeom prst="rect">
            <a:avLst/>
          </a:prstGeom>
        </p:spPr>
      </p:pic>
      <p:pic>
        <p:nvPicPr>
          <p:cNvPr id="6" name="图片 5"/>
          <p:cNvPicPr>
            <a:picLocks noChangeAspect="1"/>
          </p:cNvPicPr>
          <p:nvPr/>
        </p:nvPicPr>
        <p:blipFill>
          <a:blip r:embed="rId5"/>
          <a:stretch>
            <a:fillRect/>
          </a:stretch>
        </p:blipFill>
        <p:spPr>
          <a:xfrm>
            <a:off x="755576" y="4005064"/>
            <a:ext cx="5384800" cy="584200"/>
          </a:xfrm>
          <a:prstGeom prst="rect">
            <a:avLst/>
          </a:prstGeom>
        </p:spPr>
      </p:pic>
      <p:pic>
        <p:nvPicPr>
          <p:cNvPr id="7" name="图片 6"/>
          <p:cNvPicPr>
            <a:picLocks noChangeAspect="1"/>
          </p:cNvPicPr>
          <p:nvPr/>
        </p:nvPicPr>
        <p:blipFill>
          <a:blip r:embed="rId6"/>
          <a:stretch>
            <a:fillRect/>
          </a:stretch>
        </p:blipFill>
        <p:spPr>
          <a:xfrm>
            <a:off x="755576" y="4869160"/>
            <a:ext cx="3048000" cy="520700"/>
          </a:xfrm>
          <a:prstGeom prst="rect">
            <a:avLst/>
          </a:prstGeom>
        </p:spPr>
      </p:pic>
      <p:sp>
        <p:nvSpPr>
          <p:cNvPr id="8" name="左大括号 7"/>
          <p:cNvSpPr/>
          <p:nvPr/>
        </p:nvSpPr>
        <p:spPr bwMode="auto">
          <a:xfrm>
            <a:off x="179512" y="4293096"/>
            <a:ext cx="360040" cy="914400"/>
          </a:xfrm>
          <a:prstGeom prst="leftBrace">
            <a:avLst/>
          </a:prstGeom>
          <a:solidFill>
            <a:srgbClr val="FFFFFF"/>
          </a:solid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chemeClr val="tx1"/>
              </a:solidFill>
              <a:effectLst/>
              <a:latin typeface="Times New Roman" pitchFamily="18" charset="0"/>
              <a:ea typeface="宋体" pitchFamily="2" charset="-122"/>
            </a:endParaRPr>
          </a:p>
        </p:txBody>
      </p:sp>
      <p:sp>
        <p:nvSpPr>
          <p:cNvPr id="9" name="右箭头 8"/>
          <p:cNvSpPr/>
          <p:nvPr/>
        </p:nvSpPr>
        <p:spPr bwMode="auto">
          <a:xfrm>
            <a:off x="5436096" y="4653136"/>
            <a:ext cx="978408" cy="484632"/>
          </a:xfrm>
          <a:prstGeom prst="rightArrow">
            <a:avLst/>
          </a:prstGeom>
          <a:solidFill>
            <a:srgbClr val="FF3300"/>
          </a:solid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chemeClr val="tx1"/>
              </a:solidFill>
              <a:effectLst/>
              <a:latin typeface="Times New Roman" pitchFamily="18" charset="0"/>
              <a:ea typeface="宋体" pitchFamily="2" charset="-122"/>
            </a:endParaRPr>
          </a:p>
        </p:txBody>
      </p:sp>
      <p:sp>
        <p:nvSpPr>
          <p:cNvPr id="10" name="右箭头 9"/>
          <p:cNvSpPr/>
          <p:nvPr/>
        </p:nvSpPr>
        <p:spPr bwMode="auto">
          <a:xfrm>
            <a:off x="5364088" y="5373216"/>
            <a:ext cx="978408" cy="484632"/>
          </a:xfrm>
          <a:prstGeom prst="rightArrow">
            <a:avLst/>
          </a:prstGeom>
          <a:solidFill>
            <a:srgbClr val="FF3300"/>
          </a:solid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chemeClr val="tx1"/>
              </a:solidFill>
              <a:effectLst/>
              <a:latin typeface="Times New Roman" pitchFamily="18" charset="0"/>
              <a:ea typeface="宋体" pitchFamily="2" charset="-122"/>
            </a:endParaRPr>
          </a:p>
        </p:txBody>
      </p:sp>
      <p:sp>
        <p:nvSpPr>
          <p:cNvPr id="11" name="文本框 10"/>
          <p:cNvSpPr txBox="1"/>
          <p:nvPr/>
        </p:nvSpPr>
        <p:spPr>
          <a:xfrm>
            <a:off x="6493490" y="4653136"/>
            <a:ext cx="2650510" cy="1384995"/>
          </a:xfrm>
          <a:prstGeom prst="rect">
            <a:avLst/>
          </a:prstGeom>
          <a:noFill/>
        </p:spPr>
        <p:txBody>
          <a:bodyPr wrap="none" rtlCol="0">
            <a:spAutoFit/>
          </a:bodyPr>
          <a:lstStyle/>
          <a:p>
            <a:r>
              <a:rPr kumimoji="1" lang="en-US" altLang="zh-CN" dirty="0"/>
              <a:t>No solution</a:t>
            </a:r>
          </a:p>
          <a:p>
            <a:endParaRPr kumimoji="1" lang="en-US" altLang="zh-CN" dirty="0"/>
          </a:p>
          <a:p>
            <a:r>
              <a:rPr kumimoji="1" lang="en-US" altLang="zh-CN" dirty="0">
                <a:solidFill>
                  <a:srgbClr val="0000FF"/>
                </a:solidFill>
              </a:rPr>
              <a:t>No inner horizon</a:t>
            </a:r>
            <a:endParaRPr kumimoji="1" lang="zh-CN" altLang="en-US" dirty="0">
              <a:solidFill>
                <a:srgbClr val="0000FF"/>
              </a:solidFill>
            </a:endParaRPr>
          </a:p>
        </p:txBody>
      </p:sp>
    </p:spTree>
    <p:extLst>
      <p:ext uri="{BB962C8B-B14F-4D97-AF65-F5344CB8AC3E}">
        <p14:creationId xmlns:p14="http://schemas.microsoft.com/office/powerpoint/2010/main" val="18849534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504" y="332656"/>
            <a:ext cx="7144679" cy="523220"/>
          </a:xfrm>
          <a:prstGeom prst="rect">
            <a:avLst/>
          </a:prstGeom>
          <a:noFill/>
        </p:spPr>
        <p:txBody>
          <a:bodyPr wrap="none" rtlCol="0">
            <a:spAutoFit/>
          </a:bodyPr>
          <a:lstStyle/>
          <a:p>
            <a:r>
              <a:rPr kumimoji="1" lang="en-US" altLang="zh-CN" dirty="0">
                <a:solidFill>
                  <a:srgbClr val="0000FF"/>
                </a:solidFill>
              </a:rPr>
              <a:t>Anisotropic black hole: p-wave superconductor </a:t>
            </a:r>
            <a:endParaRPr kumimoji="1" lang="zh-CN" altLang="en-US" dirty="0">
              <a:solidFill>
                <a:srgbClr val="0000FF"/>
              </a:solidFill>
            </a:endParaRPr>
          </a:p>
        </p:txBody>
      </p:sp>
      <p:pic>
        <p:nvPicPr>
          <p:cNvPr id="4" name="图片 3"/>
          <p:cNvPicPr>
            <a:picLocks noChangeAspect="1"/>
          </p:cNvPicPr>
          <p:nvPr/>
        </p:nvPicPr>
        <p:blipFill>
          <a:blip r:embed="rId2"/>
          <a:stretch>
            <a:fillRect/>
          </a:stretch>
        </p:blipFill>
        <p:spPr>
          <a:xfrm>
            <a:off x="1549400" y="1052736"/>
            <a:ext cx="6032500" cy="1181100"/>
          </a:xfrm>
          <a:prstGeom prst="rect">
            <a:avLst/>
          </a:prstGeom>
        </p:spPr>
      </p:pic>
      <p:pic>
        <p:nvPicPr>
          <p:cNvPr id="3" name="图片 2"/>
          <p:cNvPicPr>
            <a:picLocks noChangeAspect="1"/>
          </p:cNvPicPr>
          <p:nvPr/>
        </p:nvPicPr>
        <p:blipFill>
          <a:blip r:embed="rId3"/>
          <a:stretch>
            <a:fillRect/>
          </a:stretch>
        </p:blipFill>
        <p:spPr>
          <a:xfrm>
            <a:off x="0" y="2636912"/>
            <a:ext cx="9144000" cy="705255"/>
          </a:xfrm>
          <a:prstGeom prst="rect">
            <a:avLst/>
          </a:prstGeom>
        </p:spPr>
      </p:pic>
      <p:sp>
        <p:nvSpPr>
          <p:cNvPr id="5" name="文本框 4"/>
          <p:cNvSpPr txBox="1"/>
          <p:nvPr/>
        </p:nvSpPr>
        <p:spPr>
          <a:xfrm>
            <a:off x="107504" y="2348880"/>
            <a:ext cx="1626066" cy="523220"/>
          </a:xfrm>
          <a:prstGeom prst="rect">
            <a:avLst/>
          </a:prstGeom>
          <a:noFill/>
        </p:spPr>
        <p:txBody>
          <a:bodyPr wrap="none" rtlCol="0">
            <a:spAutoFit/>
          </a:bodyPr>
          <a:lstStyle/>
          <a:p>
            <a:r>
              <a:rPr kumimoji="1" lang="en-US" altLang="zh-CN" dirty="0"/>
              <a:t>Near z=0:</a:t>
            </a:r>
            <a:endParaRPr kumimoji="1" lang="zh-CN" altLang="en-US" dirty="0"/>
          </a:p>
        </p:txBody>
      </p:sp>
      <p:pic>
        <p:nvPicPr>
          <p:cNvPr id="6" name="图片 5"/>
          <p:cNvPicPr>
            <a:picLocks noChangeAspect="1"/>
          </p:cNvPicPr>
          <p:nvPr/>
        </p:nvPicPr>
        <p:blipFill>
          <a:blip r:embed="rId4"/>
          <a:stretch>
            <a:fillRect/>
          </a:stretch>
        </p:blipFill>
        <p:spPr>
          <a:xfrm>
            <a:off x="1195784" y="3573016"/>
            <a:ext cx="6832600" cy="3240360"/>
          </a:xfrm>
          <a:prstGeom prst="rect">
            <a:avLst/>
          </a:prstGeom>
        </p:spPr>
      </p:pic>
    </p:spTree>
    <p:extLst>
      <p:ext uri="{BB962C8B-B14F-4D97-AF65-F5344CB8AC3E}">
        <p14:creationId xmlns:p14="http://schemas.microsoft.com/office/powerpoint/2010/main" val="351363004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504" y="332656"/>
            <a:ext cx="8461571" cy="523220"/>
          </a:xfrm>
          <a:prstGeom prst="rect">
            <a:avLst/>
          </a:prstGeom>
          <a:noFill/>
        </p:spPr>
        <p:txBody>
          <a:bodyPr wrap="none" rtlCol="0">
            <a:spAutoFit/>
          </a:bodyPr>
          <a:lstStyle/>
          <a:p>
            <a:r>
              <a:rPr kumimoji="1" lang="en-US" altLang="zh-CN" dirty="0">
                <a:solidFill>
                  <a:srgbClr val="0000FF"/>
                </a:solidFill>
              </a:rPr>
              <a:t>Dynamical epochs inside: Anisotropic </a:t>
            </a:r>
            <a:r>
              <a:rPr kumimoji="1" lang="en-US" altLang="zh-CN" dirty="0" err="1">
                <a:solidFill>
                  <a:srgbClr val="0000FF"/>
                </a:solidFill>
              </a:rPr>
              <a:t>Kasner</a:t>
            </a:r>
            <a:r>
              <a:rPr kumimoji="1" lang="en-US" altLang="zh-CN" dirty="0">
                <a:solidFill>
                  <a:srgbClr val="0000FF"/>
                </a:solidFill>
              </a:rPr>
              <a:t> cosmology </a:t>
            </a:r>
            <a:endParaRPr kumimoji="1" lang="zh-CN" altLang="en-US" dirty="0">
              <a:solidFill>
                <a:srgbClr val="0000FF"/>
              </a:solidFill>
            </a:endParaRPr>
          </a:p>
        </p:txBody>
      </p:sp>
      <p:pic>
        <p:nvPicPr>
          <p:cNvPr id="4" name="图片 3"/>
          <p:cNvPicPr>
            <a:picLocks noChangeAspect="1"/>
          </p:cNvPicPr>
          <p:nvPr/>
        </p:nvPicPr>
        <p:blipFill>
          <a:blip r:embed="rId2"/>
          <a:stretch>
            <a:fillRect/>
          </a:stretch>
        </p:blipFill>
        <p:spPr>
          <a:xfrm>
            <a:off x="1549400" y="1196752"/>
            <a:ext cx="6032500" cy="1181100"/>
          </a:xfrm>
          <a:prstGeom prst="rect">
            <a:avLst/>
          </a:prstGeom>
        </p:spPr>
      </p:pic>
      <p:sp>
        <p:nvSpPr>
          <p:cNvPr id="5" name="文本框 4"/>
          <p:cNvSpPr txBox="1"/>
          <p:nvPr/>
        </p:nvSpPr>
        <p:spPr>
          <a:xfrm>
            <a:off x="251520" y="2492896"/>
            <a:ext cx="8377940" cy="1384995"/>
          </a:xfrm>
          <a:prstGeom prst="rect">
            <a:avLst/>
          </a:prstGeom>
          <a:noFill/>
        </p:spPr>
        <p:txBody>
          <a:bodyPr wrap="none" rtlCol="0">
            <a:spAutoFit/>
          </a:bodyPr>
          <a:lstStyle/>
          <a:p>
            <a:r>
              <a:rPr kumimoji="1" lang="en-US" altLang="zh-CN" dirty="0"/>
              <a:t>In this coordinate, the </a:t>
            </a:r>
            <a:r>
              <a:rPr kumimoji="1" lang="en-US" altLang="zh-CN" dirty="0" err="1"/>
              <a:t>AdS</a:t>
            </a:r>
            <a:r>
              <a:rPr kumimoji="1" lang="en-US" altLang="zh-CN" dirty="0"/>
              <a:t> boundary is at z=0,while the </a:t>
            </a:r>
          </a:p>
          <a:p>
            <a:r>
              <a:rPr kumimoji="1" lang="en-US" altLang="zh-CN" dirty="0"/>
              <a:t>singularity is assumed at z=\</a:t>
            </a:r>
            <a:r>
              <a:rPr kumimoji="1" lang="en-US" altLang="zh-CN" dirty="0" err="1"/>
              <a:t>infty</a:t>
            </a:r>
            <a:r>
              <a:rPr kumimoji="1" lang="en-US" altLang="zh-CN" dirty="0"/>
              <a:t>. Near the singularity,</a:t>
            </a:r>
          </a:p>
          <a:p>
            <a:r>
              <a:rPr kumimoji="1" lang="en-US" altLang="zh-CN" dirty="0"/>
              <a:t>one has (neglecting the contribution of matter fields)</a:t>
            </a:r>
            <a:endParaRPr kumimoji="1" lang="zh-CN" altLang="en-US" dirty="0"/>
          </a:p>
        </p:txBody>
      </p:sp>
      <p:pic>
        <p:nvPicPr>
          <p:cNvPr id="6" name="图片 5"/>
          <p:cNvPicPr>
            <a:picLocks noChangeAspect="1"/>
          </p:cNvPicPr>
          <p:nvPr/>
        </p:nvPicPr>
        <p:blipFill>
          <a:blip r:embed="rId3"/>
          <a:stretch>
            <a:fillRect/>
          </a:stretch>
        </p:blipFill>
        <p:spPr>
          <a:xfrm>
            <a:off x="395536" y="4149080"/>
            <a:ext cx="8267700" cy="533400"/>
          </a:xfrm>
          <a:prstGeom prst="rect">
            <a:avLst/>
          </a:prstGeom>
        </p:spPr>
      </p:pic>
      <p:pic>
        <p:nvPicPr>
          <p:cNvPr id="7" name="图片 6"/>
          <p:cNvPicPr>
            <a:picLocks noChangeAspect="1"/>
          </p:cNvPicPr>
          <p:nvPr/>
        </p:nvPicPr>
        <p:blipFill>
          <a:blip r:embed="rId4"/>
          <a:stretch>
            <a:fillRect/>
          </a:stretch>
        </p:blipFill>
        <p:spPr>
          <a:xfrm>
            <a:off x="1143000" y="5191844"/>
            <a:ext cx="6845300" cy="1333500"/>
          </a:xfrm>
          <a:prstGeom prst="rect">
            <a:avLst/>
          </a:prstGeom>
        </p:spPr>
      </p:pic>
      <p:sp>
        <p:nvSpPr>
          <p:cNvPr id="8" name="文本框 7"/>
          <p:cNvSpPr txBox="1"/>
          <p:nvPr/>
        </p:nvSpPr>
        <p:spPr>
          <a:xfrm>
            <a:off x="323528" y="5085184"/>
            <a:ext cx="2089609" cy="523220"/>
          </a:xfrm>
          <a:prstGeom prst="rect">
            <a:avLst/>
          </a:prstGeom>
          <a:noFill/>
        </p:spPr>
        <p:txBody>
          <a:bodyPr wrap="none" rtlCol="0">
            <a:spAutoFit/>
          </a:bodyPr>
          <a:lstStyle/>
          <a:p>
            <a:r>
              <a:rPr kumimoji="1" lang="en-US" altLang="zh-CN" dirty="0"/>
              <a:t>The solution:</a:t>
            </a:r>
            <a:endParaRPr kumimoji="1" lang="zh-CN" altLang="en-US" dirty="0"/>
          </a:p>
        </p:txBody>
      </p:sp>
    </p:spTree>
    <p:extLst>
      <p:ext uri="{BB962C8B-B14F-4D97-AF65-F5344CB8AC3E}">
        <p14:creationId xmlns:p14="http://schemas.microsoft.com/office/powerpoint/2010/main" val="89167581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9512" y="1124744"/>
            <a:ext cx="8343900" cy="1435100"/>
          </a:xfrm>
          <a:prstGeom prst="rect">
            <a:avLst/>
          </a:prstGeom>
        </p:spPr>
      </p:pic>
      <p:pic>
        <p:nvPicPr>
          <p:cNvPr id="3" name="图片 2"/>
          <p:cNvPicPr>
            <a:picLocks noChangeAspect="1"/>
          </p:cNvPicPr>
          <p:nvPr/>
        </p:nvPicPr>
        <p:blipFill>
          <a:blip r:embed="rId3"/>
          <a:stretch>
            <a:fillRect/>
          </a:stretch>
        </p:blipFill>
        <p:spPr>
          <a:xfrm>
            <a:off x="1907704" y="2924944"/>
            <a:ext cx="5435600" cy="787400"/>
          </a:xfrm>
          <a:prstGeom prst="rect">
            <a:avLst/>
          </a:prstGeom>
        </p:spPr>
      </p:pic>
      <p:pic>
        <p:nvPicPr>
          <p:cNvPr id="4" name="图片 3"/>
          <p:cNvPicPr>
            <a:picLocks noChangeAspect="1"/>
          </p:cNvPicPr>
          <p:nvPr/>
        </p:nvPicPr>
        <p:blipFill>
          <a:blip r:embed="rId4"/>
          <a:stretch>
            <a:fillRect/>
          </a:stretch>
        </p:blipFill>
        <p:spPr>
          <a:xfrm>
            <a:off x="1979712" y="4005064"/>
            <a:ext cx="5257800" cy="812800"/>
          </a:xfrm>
          <a:prstGeom prst="rect">
            <a:avLst/>
          </a:prstGeom>
        </p:spPr>
      </p:pic>
    </p:spTree>
    <p:extLst>
      <p:ext uri="{BB962C8B-B14F-4D97-AF65-F5344CB8AC3E}">
        <p14:creationId xmlns:p14="http://schemas.microsoft.com/office/powerpoint/2010/main" val="114631921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504" y="332656"/>
            <a:ext cx="3727378" cy="523220"/>
          </a:xfrm>
          <a:prstGeom prst="rect">
            <a:avLst/>
          </a:prstGeom>
          <a:noFill/>
        </p:spPr>
        <p:txBody>
          <a:bodyPr wrap="none" rtlCol="0">
            <a:spAutoFit/>
          </a:bodyPr>
          <a:lstStyle/>
          <a:p>
            <a:r>
              <a:rPr kumimoji="1" lang="en-US" altLang="zh-CN" dirty="0">
                <a:solidFill>
                  <a:srgbClr val="0000FF"/>
                </a:solidFill>
              </a:rPr>
              <a:t>Numeric examples with</a:t>
            </a:r>
            <a:endParaRPr kumimoji="1" lang="zh-CN" altLang="en-US" dirty="0">
              <a:solidFill>
                <a:srgbClr val="0000FF"/>
              </a:solidFill>
            </a:endParaRPr>
          </a:p>
        </p:txBody>
      </p:sp>
      <p:pic>
        <p:nvPicPr>
          <p:cNvPr id="3" name="图片 2"/>
          <p:cNvPicPr>
            <a:picLocks noChangeAspect="1"/>
          </p:cNvPicPr>
          <p:nvPr/>
        </p:nvPicPr>
        <p:blipFill>
          <a:blip r:embed="rId2"/>
          <a:stretch>
            <a:fillRect/>
          </a:stretch>
        </p:blipFill>
        <p:spPr>
          <a:xfrm>
            <a:off x="395536" y="980729"/>
            <a:ext cx="7848872" cy="3096344"/>
          </a:xfrm>
          <a:prstGeom prst="rect">
            <a:avLst/>
          </a:prstGeom>
        </p:spPr>
      </p:pic>
      <p:pic>
        <p:nvPicPr>
          <p:cNvPr id="4" name="图片 3"/>
          <p:cNvPicPr>
            <a:picLocks noChangeAspect="1"/>
          </p:cNvPicPr>
          <p:nvPr/>
        </p:nvPicPr>
        <p:blipFill>
          <a:blip r:embed="rId3"/>
          <a:stretch>
            <a:fillRect/>
          </a:stretch>
        </p:blipFill>
        <p:spPr>
          <a:xfrm>
            <a:off x="1547664" y="4015680"/>
            <a:ext cx="5904656" cy="2725688"/>
          </a:xfrm>
          <a:prstGeom prst="rect">
            <a:avLst/>
          </a:prstGeom>
        </p:spPr>
      </p:pic>
      <p:pic>
        <p:nvPicPr>
          <p:cNvPr id="5" name="图片 4"/>
          <p:cNvPicPr>
            <a:picLocks noChangeAspect="1"/>
          </p:cNvPicPr>
          <p:nvPr/>
        </p:nvPicPr>
        <p:blipFill>
          <a:blip r:embed="rId4"/>
          <a:stretch>
            <a:fillRect/>
          </a:stretch>
        </p:blipFill>
        <p:spPr>
          <a:xfrm>
            <a:off x="3779912" y="404664"/>
            <a:ext cx="2590800" cy="457200"/>
          </a:xfrm>
          <a:prstGeom prst="rect">
            <a:avLst/>
          </a:prstGeom>
        </p:spPr>
      </p:pic>
    </p:spTree>
    <p:extLst>
      <p:ext uri="{BB962C8B-B14F-4D97-AF65-F5344CB8AC3E}">
        <p14:creationId xmlns:p14="http://schemas.microsoft.com/office/powerpoint/2010/main" val="116039082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512" y="332656"/>
            <a:ext cx="5160387" cy="523220"/>
          </a:xfrm>
          <a:prstGeom prst="rect">
            <a:avLst/>
          </a:prstGeom>
          <a:noFill/>
        </p:spPr>
        <p:txBody>
          <a:bodyPr wrap="none" rtlCol="0">
            <a:spAutoFit/>
          </a:bodyPr>
          <a:lstStyle/>
          <a:p>
            <a:r>
              <a:rPr kumimoji="1" lang="en-US" altLang="zh-CN" dirty="0">
                <a:solidFill>
                  <a:srgbClr val="0000FF"/>
                </a:solidFill>
              </a:rPr>
              <a:t>Analytic and numeric comparison:</a:t>
            </a:r>
            <a:endParaRPr kumimoji="1" lang="zh-CN" altLang="en-US" dirty="0">
              <a:solidFill>
                <a:srgbClr val="0000FF"/>
              </a:solidFill>
            </a:endParaRPr>
          </a:p>
        </p:txBody>
      </p:sp>
      <p:pic>
        <p:nvPicPr>
          <p:cNvPr id="3" name="图片 2"/>
          <p:cNvPicPr>
            <a:picLocks noChangeAspect="1"/>
          </p:cNvPicPr>
          <p:nvPr/>
        </p:nvPicPr>
        <p:blipFill>
          <a:blip r:embed="rId2"/>
          <a:stretch>
            <a:fillRect/>
          </a:stretch>
        </p:blipFill>
        <p:spPr>
          <a:xfrm>
            <a:off x="0" y="1268760"/>
            <a:ext cx="9144000" cy="3803732"/>
          </a:xfrm>
          <a:prstGeom prst="rect">
            <a:avLst/>
          </a:prstGeom>
        </p:spPr>
      </p:pic>
    </p:spTree>
    <p:extLst>
      <p:ext uri="{BB962C8B-B14F-4D97-AF65-F5344CB8AC3E}">
        <p14:creationId xmlns:p14="http://schemas.microsoft.com/office/powerpoint/2010/main" val="341196330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139" y="260648"/>
            <a:ext cx="6237355" cy="523220"/>
          </a:xfrm>
          <a:prstGeom prst="rect">
            <a:avLst/>
          </a:prstGeom>
          <a:noFill/>
        </p:spPr>
        <p:txBody>
          <a:bodyPr wrap="none" rtlCol="0">
            <a:spAutoFit/>
          </a:bodyPr>
          <a:lstStyle/>
          <a:p>
            <a:r>
              <a:rPr kumimoji="1" lang="en-US" altLang="zh-CN" dirty="0" err="1">
                <a:solidFill>
                  <a:srgbClr val="0000FF"/>
                </a:solidFill>
              </a:rPr>
              <a:t>Kanser</a:t>
            </a:r>
            <a:r>
              <a:rPr kumimoji="1" lang="en-US" altLang="zh-CN" dirty="0">
                <a:solidFill>
                  <a:srgbClr val="0000FF"/>
                </a:solidFill>
              </a:rPr>
              <a:t> alternation and flipping of powers</a:t>
            </a:r>
            <a:endParaRPr kumimoji="1" lang="zh-CN" altLang="en-US" dirty="0">
              <a:solidFill>
                <a:srgbClr val="0000FF"/>
              </a:solidFill>
            </a:endParaRPr>
          </a:p>
        </p:txBody>
      </p:sp>
      <p:sp>
        <p:nvSpPr>
          <p:cNvPr id="3" name="文本框 2"/>
          <p:cNvSpPr txBox="1"/>
          <p:nvPr/>
        </p:nvSpPr>
        <p:spPr>
          <a:xfrm>
            <a:off x="15426" y="1124744"/>
            <a:ext cx="8701245" cy="1384995"/>
          </a:xfrm>
          <a:prstGeom prst="rect">
            <a:avLst/>
          </a:prstGeom>
          <a:noFill/>
        </p:spPr>
        <p:txBody>
          <a:bodyPr wrap="none" rtlCol="0">
            <a:spAutoFit/>
          </a:bodyPr>
          <a:lstStyle/>
          <a:p>
            <a:r>
              <a:rPr kumimoji="1" lang="en-US" altLang="zh-CN" dirty="0"/>
              <a:t>We find that the interior geometry near singularity does not </a:t>
            </a:r>
          </a:p>
          <a:p>
            <a:r>
              <a:rPr kumimoji="1" lang="en-US" altLang="zh-CN" dirty="0"/>
              <a:t>experience only one </a:t>
            </a:r>
            <a:r>
              <a:rPr kumimoji="1" lang="en-US" altLang="zh-CN" dirty="0" err="1"/>
              <a:t>Kasner</a:t>
            </a:r>
            <a:r>
              <a:rPr kumimoji="1" lang="en-US" altLang="zh-CN" dirty="0"/>
              <a:t> epoch, but several ones as</a:t>
            </a:r>
          </a:p>
          <a:p>
            <a:r>
              <a:rPr kumimoji="1" lang="en-US" altLang="zh-CN" dirty="0"/>
              <a:t> z-&gt; \</a:t>
            </a:r>
            <a:r>
              <a:rPr kumimoji="1" lang="en-US" altLang="zh-CN" dirty="0" err="1"/>
              <a:t>infty</a:t>
            </a:r>
            <a:r>
              <a:rPr kumimoji="1" lang="en-US" altLang="zh-CN" dirty="0"/>
              <a:t>, and one has:</a:t>
            </a:r>
            <a:endParaRPr kumimoji="1" lang="zh-CN" altLang="en-US" dirty="0"/>
          </a:p>
        </p:txBody>
      </p:sp>
      <p:pic>
        <p:nvPicPr>
          <p:cNvPr id="4" name="图片 3"/>
          <p:cNvPicPr>
            <a:picLocks noChangeAspect="1"/>
          </p:cNvPicPr>
          <p:nvPr/>
        </p:nvPicPr>
        <p:blipFill>
          <a:blip r:embed="rId2"/>
          <a:stretch>
            <a:fillRect/>
          </a:stretch>
        </p:blipFill>
        <p:spPr>
          <a:xfrm>
            <a:off x="4125912" y="2348880"/>
            <a:ext cx="5054600" cy="2808312"/>
          </a:xfrm>
          <a:prstGeom prst="rect">
            <a:avLst/>
          </a:prstGeom>
        </p:spPr>
      </p:pic>
      <p:pic>
        <p:nvPicPr>
          <p:cNvPr id="5" name="图片 4"/>
          <p:cNvPicPr>
            <a:picLocks noChangeAspect="1"/>
          </p:cNvPicPr>
          <p:nvPr/>
        </p:nvPicPr>
        <p:blipFill>
          <a:blip r:embed="rId3"/>
          <a:stretch>
            <a:fillRect/>
          </a:stretch>
        </p:blipFill>
        <p:spPr>
          <a:xfrm>
            <a:off x="4310205" y="2073796"/>
            <a:ext cx="4851400" cy="419100"/>
          </a:xfrm>
          <a:prstGeom prst="rect">
            <a:avLst/>
          </a:prstGeom>
        </p:spPr>
      </p:pic>
      <p:pic>
        <p:nvPicPr>
          <p:cNvPr id="6" name="图片 5"/>
          <p:cNvPicPr>
            <a:picLocks noChangeAspect="1"/>
          </p:cNvPicPr>
          <p:nvPr/>
        </p:nvPicPr>
        <p:blipFill>
          <a:blip r:embed="rId4"/>
          <a:stretch>
            <a:fillRect/>
          </a:stretch>
        </p:blipFill>
        <p:spPr>
          <a:xfrm>
            <a:off x="2195736" y="2895600"/>
            <a:ext cx="1625600" cy="533400"/>
          </a:xfrm>
          <a:prstGeom prst="rect">
            <a:avLst/>
          </a:prstGeom>
        </p:spPr>
      </p:pic>
      <p:pic>
        <p:nvPicPr>
          <p:cNvPr id="7" name="图片 6"/>
          <p:cNvPicPr>
            <a:picLocks noChangeAspect="1"/>
          </p:cNvPicPr>
          <p:nvPr/>
        </p:nvPicPr>
        <p:blipFill>
          <a:blip r:embed="rId5"/>
          <a:stretch>
            <a:fillRect/>
          </a:stretch>
        </p:blipFill>
        <p:spPr>
          <a:xfrm>
            <a:off x="2501528" y="3645024"/>
            <a:ext cx="1422400" cy="508000"/>
          </a:xfrm>
          <a:prstGeom prst="rect">
            <a:avLst/>
          </a:prstGeom>
        </p:spPr>
      </p:pic>
      <p:sp>
        <p:nvSpPr>
          <p:cNvPr id="9" name="文本框 8"/>
          <p:cNvSpPr txBox="1"/>
          <p:nvPr/>
        </p:nvSpPr>
        <p:spPr>
          <a:xfrm>
            <a:off x="179512" y="4581128"/>
            <a:ext cx="2819702" cy="523220"/>
          </a:xfrm>
          <a:prstGeom prst="rect">
            <a:avLst/>
          </a:prstGeom>
          <a:noFill/>
        </p:spPr>
        <p:txBody>
          <a:bodyPr wrap="none" rtlCol="0">
            <a:spAutoFit/>
          </a:bodyPr>
          <a:lstStyle/>
          <a:p>
            <a:r>
              <a:rPr kumimoji="1" lang="en-US" altLang="zh-CN" dirty="0"/>
              <a:t>Numerical</a:t>
            </a:r>
            <a:r>
              <a:rPr kumimoji="1" lang="zh-CN" altLang="en-US" dirty="0"/>
              <a:t> </a:t>
            </a:r>
            <a:r>
              <a:rPr kumimoji="1" lang="en-US" altLang="zh-CN" dirty="0"/>
              <a:t>values:</a:t>
            </a:r>
            <a:endParaRPr kumimoji="1" lang="zh-CN" altLang="en-US" dirty="0"/>
          </a:p>
        </p:txBody>
      </p:sp>
      <p:sp>
        <p:nvSpPr>
          <p:cNvPr id="10" name="文本框 9"/>
          <p:cNvSpPr txBox="1"/>
          <p:nvPr/>
        </p:nvSpPr>
        <p:spPr>
          <a:xfrm>
            <a:off x="6283164" y="0"/>
            <a:ext cx="2897348" cy="954107"/>
          </a:xfrm>
          <a:prstGeom prst="rect">
            <a:avLst/>
          </a:prstGeom>
          <a:noFill/>
          <a:ln w="28575" cmpd="sng">
            <a:solidFill>
              <a:srgbClr val="FF3300"/>
            </a:solidFill>
          </a:ln>
        </p:spPr>
        <p:txBody>
          <a:bodyPr wrap="none" rtlCol="0">
            <a:spAutoFit/>
          </a:bodyPr>
          <a:lstStyle/>
          <a:p>
            <a:r>
              <a:rPr kumimoji="1" lang="en-US" altLang="zh-CN" dirty="0"/>
              <a:t>M. </a:t>
            </a:r>
            <a:r>
              <a:rPr kumimoji="1" lang="en-US" altLang="zh-CN" dirty="0" err="1"/>
              <a:t>Henneaux</a:t>
            </a:r>
            <a:r>
              <a:rPr kumimoji="1" lang="en-US" altLang="zh-CN" dirty="0"/>
              <a:t>,</a:t>
            </a:r>
          </a:p>
          <a:p>
            <a:r>
              <a:rPr kumimoji="1" lang="en-US" altLang="zh-CN" dirty="0" err="1"/>
              <a:t>arXiv</a:t>
            </a:r>
            <a:r>
              <a:rPr kumimoji="1" lang="en-US" altLang="zh-CN" dirty="0"/>
              <a:t>: 2202.04155</a:t>
            </a:r>
            <a:endParaRPr kumimoji="1" lang="zh-CN" altLang="en-US" dirty="0"/>
          </a:p>
        </p:txBody>
      </p:sp>
      <p:pic>
        <p:nvPicPr>
          <p:cNvPr id="11" name="图片 10"/>
          <p:cNvPicPr>
            <a:picLocks noChangeAspect="1"/>
          </p:cNvPicPr>
          <p:nvPr/>
        </p:nvPicPr>
        <p:blipFill>
          <a:blip r:embed="rId6"/>
          <a:stretch>
            <a:fillRect/>
          </a:stretch>
        </p:blipFill>
        <p:spPr>
          <a:xfrm>
            <a:off x="0" y="5224851"/>
            <a:ext cx="9144000" cy="1660533"/>
          </a:xfrm>
          <a:prstGeom prst="rect">
            <a:avLst/>
          </a:prstGeom>
        </p:spPr>
      </p:pic>
      <p:pic>
        <p:nvPicPr>
          <p:cNvPr id="12" name="图片 11"/>
          <p:cNvPicPr>
            <a:picLocks noChangeAspect="1"/>
          </p:cNvPicPr>
          <p:nvPr/>
        </p:nvPicPr>
        <p:blipFill>
          <a:blip r:embed="rId7"/>
          <a:stretch>
            <a:fillRect/>
          </a:stretch>
        </p:blipFill>
        <p:spPr>
          <a:xfrm>
            <a:off x="251520" y="2924944"/>
            <a:ext cx="1524000" cy="406400"/>
          </a:xfrm>
          <a:prstGeom prst="rect">
            <a:avLst/>
          </a:prstGeom>
        </p:spPr>
      </p:pic>
      <p:pic>
        <p:nvPicPr>
          <p:cNvPr id="13" name="图片 12"/>
          <p:cNvPicPr>
            <a:picLocks noChangeAspect="1"/>
          </p:cNvPicPr>
          <p:nvPr/>
        </p:nvPicPr>
        <p:blipFill>
          <a:blip r:embed="rId8"/>
          <a:stretch>
            <a:fillRect/>
          </a:stretch>
        </p:blipFill>
        <p:spPr>
          <a:xfrm>
            <a:off x="251520" y="3717032"/>
            <a:ext cx="2044700" cy="342900"/>
          </a:xfrm>
          <a:prstGeom prst="rect">
            <a:avLst/>
          </a:prstGeom>
        </p:spPr>
      </p:pic>
    </p:spTree>
    <p:extLst>
      <p:ext uri="{BB962C8B-B14F-4D97-AF65-F5344CB8AC3E}">
        <p14:creationId xmlns:p14="http://schemas.microsoft.com/office/powerpoint/2010/main" val="313447244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980728"/>
            <a:ext cx="9144000" cy="5876238"/>
          </a:xfrm>
          <a:prstGeom prst="rect">
            <a:avLst/>
          </a:prstGeom>
        </p:spPr>
      </p:pic>
      <p:sp>
        <p:nvSpPr>
          <p:cNvPr id="3" name="文本框 2"/>
          <p:cNvSpPr txBox="1"/>
          <p:nvPr/>
        </p:nvSpPr>
        <p:spPr>
          <a:xfrm>
            <a:off x="179512" y="260648"/>
            <a:ext cx="3196107" cy="523220"/>
          </a:xfrm>
          <a:prstGeom prst="rect">
            <a:avLst/>
          </a:prstGeom>
          <a:noFill/>
        </p:spPr>
        <p:txBody>
          <a:bodyPr wrap="none" rtlCol="0">
            <a:spAutoFit/>
          </a:bodyPr>
          <a:lstStyle/>
          <a:p>
            <a:r>
              <a:rPr kumimoji="1" lang="en-US" altLang="zh-CN" dirty="0">
                <a:solidFill>
                  <a:srgbClr val="0000FF"/>
                </a:solidFill>
              </a:rPr>
              <a:t>Five more examples:</a:t>
            </a:r>
            <a:endParaRPr kumimoji="1" lang="zh-CN" altLang="en-US" dirty="0">
              <a:solidFill>
                <a:srgbClr val="0000FF"/>
              </a:solidFill>
            </a:endParaRPr>
          </a:p>
        </p:txBody>
      </p:sp>
      <p:pic>
        <p:nvPicPr>
          <p:cNvPr id="4" name="图片 3"/>
          <p:cNvPicPr>
            <a:picLocks noChangeAspect="1"/>
          </p:cNvPicPr>
          <p:nvPr/>
        </p:nvPicPr>
        <p:blipFill>
          <a:blip r:embed="rId3"/>
          <a:stretch>
            <a:fillRect/>
          </a:stretch>
        </p:blipFill>
        <p:spPr>
          <a:xfrm>
            <a:off x="3851920" y="332656"/>
            <a:ext cx="1625600" cy="533400"/>
          </a:xfrm>
          <a:prstGeom prst="rect">
            <a:avLst/>
          </a:prstGeom>
        </p:spPr>
      </p:pic>
      <p:pic>
        <p:nvPicPr>
          <p:cNvPr id="5" name="图片 4"/>
          <p:cNvPicPr>
            <a:picLocks noChangeAspect="1"/>
          </p:cNvPicPr>
          <p:nvPr/>
        </p:nvPicPr>
        <p:blipFill>
          <a:blip r:embed="rId4"/>
          <a:stretch>
            <a:fillRect/>
          </a:stretch>
        </p:blipFill>
        <p:spPr>
          <a:xfrm>
            <a:off x="6012160" y="332656"/>
            <a:ext cx="1422400" cy="508000"/>
          </a:xfrm>
          <a:prstGeom prst="rect">
            <a:avLst/>
          </a:prstGeom>
        </p:spPr>
      </p:pic>
    </p:spTree>
    <p:extLst>
      <p:ext uri="{BB962C8B-B14F-4D97-AF65-F5344CB8AC3E}">
        <p14:creationId xmlns:p14="http://schemas.microsoft.com/office/powerpoint/2010/main" val="9754980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544" y="1196752"/>
            <a:ext cx="8742973" cy="3970318"/>
          </a:xfrm>
          <a:prstGeom prst="rect">
            <a:avLst/>
          </a:prstGeom>
          <a:noFill/>
        </p:spPr>
        <p:txBody>
          <a:bodyPr wrap="none" rtlCol="0">
            <a:spAutoFit/>
          </a:bodyPr>
          <a:lstStyle/>
          <a:p>
            <a:r>
              <a:rPr kumimoji="1" lang="en-US" altLang="zh-CN" dirty="0"/>
              <a:t>1)  The observed black holes are the ones predicted by GR?</a:t>
            </a:r>
          </a:p>
          <a:p>
            <a:endParaRPr kumimoji="1" lang="en-US" altLang="zh-CN" dirty="0"/>
          </a:p>
          <a:p>
            <a:r>
              <a:rPr kumimoji="1" lang="en-US" altLang="zh-CN" dirty="0"/>
              <a:t>2)  The singularity inside black holes is a generic feature? </a:t>
            </a:r>
          </a:p>
          <a:p>
            <a:r>
              <a:rPr kumimoji="1" lang="en-US" altLang="zh-CN" dirty="0"/>
              <a:t>      if yes, </a:t>
            </a:r>
            <a:r>
              <a:rPr kumimoji="1" lang="en-US" altLang="zh-CN" dirty="0" err="1"/>
              <a:t>spacelike</a:t>
            </a:r>
            <a:r>
              <a:rPr kumimoji="1" lang="en-US" altLang="zh-CN" dirty="0"/>
              <a:t>, </a:t>
            </a:r>
            <a:r>
              <a:rPr kumimoji="1" lang="en-US" altLang="zh-CN" dirty="0" err="1"/>
              <a:t>nulllike</a:t>
            </a:r>
            <a:r>
              <a:rPr kumimoji="1" lang="en-US" altLang="zh-CN" dirty="0"/>
              <a:t>, or </a:t>
            </a:r>
            <a:r>
              <a:rPr kumimoji="1" lang="en-US" altLang="zh-CN" dirty="0" err="1"/>
              <a:t>timelike</a:t>
            </a:r>
            <a:r>
              <a:rPr kumimoji="1" lang="en-US" altLang="zh-CN" dirty="0"/>
              <a:t>? </a:t>
            </a:r>
            <a:endParaRPr kumimoji="1" lang="zh-CN" altLang="en-US" dirty="0">
              <a:solidFill>
                <a:srgbClr val="FF3300"/>
              </a:solidFill>
            </a:endParaRPr>
          </a:p>
          <a:p>
            <a:endParaRPr kumimoji="1" lang="en-US" altLang="zh-CN" dirty="0"/>
          </a:p>
          <a:p>
            <a:r>
              <a:rPr kumimoji="1" lang="en-US" altLang="zh-CN" dirty="0"/>
              <a:t>3)   Cauchy horizon is stable or unstable? </a:t>
            </a:r>
            <a:r>
              <a:rPr kumimoji="1" lang="zh-CN" altLang="en-US" dirty="0"/>
              <a:t> </a:t>
            </a:r>
            <a:r>
              <a:rPr kumimoji="1" lang="en-US" altLang="zh-CN" dirty="0"/>
              <a:t>its</a:t>
            </a:r>
            <a:r>
              <a:rPr kumimoji="1" lang="zh-CN" altLang="en-US" dirty="0"/>
              <a:t> </a:t>
            </a:r>
            <a:r>
              <a:rPr kumimoji="1" lang="en-US" altLang="zh-CN" dirty="0"/>
              <a:t>fate?</a:t>
            </a:r>
          </a:p>
          <a:p>
            <a:pPr marL="457200" indent="-457200">
              <a:buFont typeface="Symbol" charset="2"/>
              <a:buChar char="-"/>
            </a:pPr>
            <a:r>
              <a:rPr kumimoji="1" lang="en-US" altLang="zh-CN" dirty="0"/>
              <a:t>      mass inflation, A. </a:t>
            </a:r>
            <a:r>
              <a:rPr kumimoji="1" lang="en-US" altLang="zh-CN" dirty="0" err="1"/>
              <a:t>Ori</a:t>
            </a:r>
            <a:r>
              <a:rPr kumimoji="1" lang="en-US" altLang="zh-CN" dirty="0"/>
              <a:t> (1991)</a:t>
            </a:r>
          </a:p>
          <a:p>
            <a:pPr marL="457200" indent="-457200">
              <a:buFont typeface="Symbol" charset="2"/>
              <a:buChar char="-"/>
            </a:pPr>
            <a:r>
              <a:rPr kumimoji="1" lang="en-US" altLang="zh-CN" dirty="0"/>
              <a:t>      back reaction of quantum fields</a:t>
            </a:r>
          </a:p>
          <a:p>
            <a:endParaRPr kumimoji="1" lang="en-US" altLang="zh-CN" dirty="0"/>
          </a:p>
        </p:txBody>
      </p:sp>
      <p:sp>
        <p:nvSpPr>
          <p:cNvPr id="3" name="文本框 2"/>
          <p:cNvSpPr txBox="1"/>
          <p:nvPr/>
        </p:nvSpPr>
        <p:spPr>
          <a:xfrm>
            <a:off x="251520" y="260648"/>
            <a:ext cx="4682191" cy="523220"/>
          </a:xfrm>
          <a:prstGeom prst="rect">
            <a:avLst/>
          </a:prstGeom>
          <a:noFill/>
        </p:spPr>
        <p:txBody>
          <a:bodyPr wrap="none" rtlCol="0">
            <a:spAutoFit/>
          </a:bodyPr>
          <a:lstStyle/>
          <a:p>
            <a:r>
              <a:rPr kumimoji="1" lang="en-US" altLang="zh-CN" dirty="0">
                <a:solidFill>
                  <a:srgbClr val="0000CC"/>
                </a:solidFill>
              </a:rPr>
              <a:t>Some</a:t>
            </a:r>
            <a:r>
              <a:rPr kumimoji="1" lang="zh-CN" altLang="en-US" dirty="0">
                <a:solidFill>
                  <a:srgbClr val="0000CC"/>
                </a:solidFill>
              </a:rPr>
              <a:t> </a:t>
            </a:r>
            <a:r>
              <a:rPr kumimoji="1" lang="en-US" altLang="zh-CN" dirty="0">
                <a:solidFill>
                  <a:srgbClr val="0000CC"/>
                </a:solidFill>
              </a:rPr>
              <a:t>questions</a:t>
            </a:r>
            <a:r>
              <a:rPr kumimoji="1" lang="zh-CN" altLang="en-US" dirty="0">
                <a:solidFill>
                  <a:srgbClr val="0000CC"/>
                </a:solidFill>
              </a:rPr>
              <a:t> </a:t>
            </a:r>
            <a:r>
              <a:rPr kumimoji="1" lang="en-US" altLang="zh-CN" dirty="0">
                <a:solidFill>
                  <a:srgbClr val="0000CC"/>
                </a:solidFill>
              </a:rPr>
              <a:t>arise naturally:</a:t>
            </a:r>
            <a:endParaRPr kumimoji="1" lang="zh-CN" altLang="en-US" dirty="0">
              <a:solidFill>
                <a:srgbClr val="0000CC"/>
              </a:solidFill>
            </a:endParaRPr>
          </a:p>
        </p:txBody>
      </p:sp>
      <p:sp>
        <p:nvSpPr>
          <p:cNvPr id="4" name="文本框 3"/>
          <p:cNvSpPr txBox="1"/>
          <p:nvPr/>
        </p:nvSpPr>
        <p:spPr>
          <a:xfrm>
            <a:off x="467544" y="5085184"/>
            <a:ext cx="8580794" cy="1384995"/>
          </a:xfrm>
          <a:prstGeom prst="rect">
            <a:avLst/>
          </a:prstGeom>
          <a:noFill/>
        </p:spPr>
        <p:txBody>
          <a:bodyPr wrap="none" rtlCol="0">
            <a:spAutoFit/>
          </a:bodyPr>
          <a:lstStyle/>
          <a:p>
            <a:r>
              <a:rPr kumimoji="1" lang="en-US" altLang="zh-CN" dirty="0">
                <a:solidFill>
                  <a:srgbClr val="FF3300"/>
                </a:solidFill>
              </a:rPr>
              <a:t>This talk will focus on the internal structure of black holes </a:t>
            </a:r>
          </a:p>
          <a:p>
            <a:r>
              <a:rPr kumimoji="1" lang="en-US" altLang="zh-CN" dirty="0">
                <a:solidFill>
                  <a:srgbClr val="FF3300"/>
                </a:solidFill>
              </a:rPr>
              <a:t> with various hairs.</a:t>
            </a:r>
          </a:p>
          <a:p>
            <a:endParaRPr kumimoji="1" lang="zh-CN" altLang="en-US" dirty="0"/>
          </a:p>
        </p:txBody>
      </p:sp>
    </p:spTree>
    <p:extLst>
      <p:ext uri="{BB962C8B-B14F-4D97-AF65-F5344CB8AC3E}">
        <p14:creationId xmlns:p14="http://schemas.microsoft.com/office/powerpoint/2010/main" val="902594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512" y="404664"/>
            <a:ext cx="5135615" cy="523220"/>
          </a:xfrm>
          <a:prstGeom prst="rect">
            <a:avLst/>
          </a:prstGeom>
          <a:noFill/>
        </p:spPr>
        <p:txBody>
          <a:bodyPr wrap="none" rtlCol="0">
            <a:spAutoFit/>
          </a:bodyPr>
          <a:lstStyle/>
          <a:p>
            <a:r>
              <a:rPr kumimoji="1" lang="en-US" altLang="zh-CN" dirty="0">
                <a:solidFill>
                  <a:srgbClr val="0000FF"/>
                </a:solidFill>
              </a:rPr>
              <a:t>Never-ending </a:t>
            </a:r>
            <a:r>
              <a:rPr kumimoji="1" lang="en-US" altLang="zh-CN" dirty="0" err="1">
                <a:solidFill>
                  <a:srgbClr val="0000FF"/>
                </a:solidFill>
              </a:rPr>
              <a:t>Kasner</a:t>
            </a:r>
            <a:r>
              <a:rPr kumimoji="1" lang="en-US" altLang="zh-CN" dirty="0">
                <a:solidFill>
                  <a:srgbClr val="0000FF"/>
                </a:solidFill>
              </a:rPr>
              <a:t> alternations</a:t>
            </a:r>
            <a:r>
              <a:rPr kumimoji="1" lang="en-US" altLang="zh-CN" dirty="0"/>
              <a:t>: </a:t>
            </a:r>
            <a:endParaRPr kumimoji="1" lang="zh-CN" altLang="en-US" dirty="0"/>
          </a:p>
        </p:txBody>
      </p:sp>
      <p:pic>
        <p:nvPicPr>
          <p:cNvPr id="3" name="图片 2"/>
          <p:cNvPicPr>
            <a:picLocks noChangeAspect="1"/>
          </p:cNvPicPr>
          <p:nvPr/>
        </p:nvPicPr>
        <p:blipFill>
          <a:blip r:embed="rId2"/>
          <a:stretch>
            <a:fillRect/>
          </a:stretch>
        </p:blipFill>
        <p:spPr>
          <a:xfrm>
            <a:off x="0" y="1196752"/>
            <a:ext cx="9144000" cy="4839816"/>
          </a:xfrm>
          <a:prstGeom prst="rect">
            <a:avLst/>
          </a:prstGeom>
        </p:spPr>
      </p:pic>
    </p:spTree>
    <p:extLst>
      <p:ext uri="{BB962C8B-B14F-4D97-AF65-F5344CB8AC3E}">
        <p14:creationId xmlns:p14="http://schemas.microsoft.com/office/powerpoint/2010/main" val="147425196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073" y="332656"/>
            <a:ext cx="7385230" cy="523220"/>
          </a:xfrm>
          <a:prstGeom prst="rect">
            <a:avLst/>
          </a:prstGeom>
          <a:noFill/>
        </p:spPr>
        <p:txBody>
          <a:bodyPr wrap="none" rtlCol="0">
            <a:spAutoFit/>
          </a:bodyPr>
          <a:lstStyle/>
          <a:p>
            <a:r>
              <a:rPr kumimoji="1" lang="en-US" altLang="zh-CN" dirty="0">
                <a:solidFill>
                  <a:srgbClr val="0000FF"/>
                </a:solidFill>
              </a:rPr>
              <a:t>Collapse of ER bridge and Josephson oscillations:</a:t>
            </a:r>
            <a:endParaRPr kumimoji="1" lang="zh-CN" altLang="en-US" dirty="0">
              <a:solidFill>
                <a:srgbClr val="0000FF"/>
              </a:solidFill>
            </a:endParaRPr>
          </a:p>
        </p:txBody>
      </p:sp>
      <p:sp>
        <p:nvSpPr>
          <p:cNvPr id="4" name="文本框 3"/>
          <p:cNvSpPr txBox="1"/>
          <p:nvPr/>
        </p:nvSpPr>
        <p:spPr>
          <a:xfrm>
            <a:off x="70208" y="1196752"/>
            <a:ext cx="9271238" cy="1384995"/>
          </a:xfrm>
          <a:prstGeom prst="rect">
            <a:avLst/>
          </a:prstGeom>
          <a:noFill/>
        </p:spPr>
        <p:txBody>
          <a:bodyPr wrap="none" rtlCol="0">
            <a:spAutoFit/>
          </a:bodyPr>
          <a:lstStyle/>
          <a:p>
            <a:r>
              <a:rPr kumimoji="1" lang="en-US" altLang="zh-CN" dirty="0"/>
              <a:t>When T is above  </a:t>
            </a:r>
            <a:r>
              <a:rPr kumimoji="1" lang="en-US" altLang="zh-CN" dirty="0" err="1"/>
              <a:t>T_c</a:t>
            </a:r>
            <a:r>
              <a:rPr kumimoji="1" lang="en-US" altLang="zh-CN" dirty="0"/>
              <a:t>, the solution is the RN-</a:t>
            </a:r>
            <a:r>
              <a:rPr kumimoji="1" lang="en-US" altLang="zh-CN" dirty="0" err="1"/>
              <a:t>AdS</a:t>
            </a:r>
            <a:r>
              <a:rPr kumimoji="1" lang="zh-CN" altLang="en-US" dirty="0"/>
              <a:t> </a:t>
            </a:r>
            <a:r>
              <a:rPr kumimoji="1" lang="en-US" altLang="zh-CN" dirty="0"/>
              <a:t>black hole,</a:t>
            </a:r>
          </a:p>
          <a:p>
            <a:r>
              <a:rPr kumimoji="1" lang="en-US" altLang="zh-CN" dirty="0"/>
              <a:t>when T is slightly less than </a:t>
            </a:r>
            <a:r>
              <a:rPr kumimoji="1" lang="en-US" altLang="zh-CN" dirty="0" err="1"/>
              <a:t>T_c</a:t>
            </a:r>
            <a:r>
              <a:rPr kumimoji="1" lang="en-US" altLang="zh-CN" dirty="0"/>
              <a:t>, the Cauchy horizon will </a:t>
            </a:r>
          </a:p>
          <a:p>
            <a:r>
              <a:rPr kumimoji="1" lang="en-US" altLang="zh-CN" dirty="0"/>
              <a:t>disappear.  The geometry near the would-be inner horizon:</a:t>
            </a:r>
            <a:endParaRPr kumimoji="1" lang="zh-CN" altLang="en-US" dirty="0"/>
          </a:p>
        </p:txBody>
      </p:sp>
      <p:sp>
        <p:nvSpPr>
          <p:cNvPr id="6" name="文本框 5"/>
          <p:cNvSpPr txBox="1"/>
          <p:nvPr/>
        </p:nvSpPr>
        <p:spPr>
          <a:xfrm>
            <a:off x="179512" y="5661248"/>
            <a:ext cx="8964488" cy="1200328"/>
          </a:xfrm>
          <a:prstGeom prst="rect">
            <a:avLst/>
          </a:prstGeom>
          <a:solidFill>
            <a:schemeClr val="bg1"/>
          </a:solidFill>
        </p:spPr>
        <p:txBody>
          <a:bodyPr wrap="square" rtlCol="0">
            <a:spAutoFit/>
          </a:bodyPr>
          <a:lstStyle/>
          <a:p>
            <a:r>
              <a:rPr kumimoji="1" lang="en-US" altLang="zh-CN" sz="2400" dirty="0"/>
              <a:t>The anisotropic factor u(z) also oscillates with a half period of the vector condensate. When T decreases, the non-linear dynamics become less dramatic.</a:t>
            </a:r>
            <a:endParaRPr kumimoji="1" lang="zh-CN" altLang="en-US" sz="2400" dirty="0"/>
          </a:p>
        </p:txBody>
      </p:sp>
      <p:pic>
        <p:nvPicPr>
          <p:cNvPr id="2" name="图片 1"/>
          <p:cNvPicPr>
            <a:picLocks noChangeAspect="1"/>
          </p:cNvPicPr>
          <p:nvPr/>
        </p:nvPicPr>
        <p:blipFill>
          <a:blip r:embed="rId2"/>
          <a:stretch>
            <a:fillRect/>
          </a:stretch>
        </p:blipFill>
        <p:spPr>
          <a:xfrm>
            <a:off x="0" y="2636912"/>
            <a:ext cx="9144000" cy="3043082"/>
          </a:xfrm>
          <a:prstGeom prst="rect">
            <a:avLst/>
          </a:prstGeom>
        </p:spPr>
      </p:pic>
    </p:spTree>
    <p:extLst>
      <p:ext uri="{BB962C8B-B14F-4D97-AF65-F5344CB8AC3E}">
        <p14:creationId xmlns:p14="http://schemas.microsoft.com/office/powerpoint/2010/main" val="255249317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504" y="332656"/>
            <a:ext cx="6407248" cy="523220"/>
          </a:xfrm>
          <a:prstGeom prst="rect">
            <a:avLst/>
          </a:prstGeom>
          <a:noFill/>
        </p:spPr>
        <p:txBody>
          <a:bodyPr wrap="none" rtlCol="0">
            <a:spAutoFit/>
          </a:bodyPr>
          <a:lstStyle/>
          <a:p>
            <a:r>
              <a:rPr kumimoji="1" lang="en-US" altLang="zh-CN" dirty="0">
                <a:solidFill>
                  <a:srgbClr val="0000FF"/>
                </a:solidFill>
              </a:rPr>
              <a:t>Further considerations: </a:t>
            </a:r>
            <a:r>
              <a:rPr kumimoji="1" lang="en-US" altLang="zh-CN" dirty="0"/>
              <a:t>No Cauchy horizon</a:t>
            </a:r>
            <a:endParaRPr kumimoji="1" lang="zh-CN" altLang="en-US" dirty="0"/>
          </a:p>
        </p:txBody>
      </p:sp>
      <p:pic>
        <p:nvPicPr>
          <p:cNvPr id="3" name="图片 2"/>
          <p:cNvPicPr>
            <a:picLocks noChangeAspect="1"/>
          </p:cNvPicPr>
          <p:nvPr/>
        </p:nvPicPr>
        <p:blipFill>
          <a:blip r:embed="rId2"/>
          <a:stretch>
            <a:fillRect/>
          </a:stretch>
        </p:blipFill>
        <p:spPr>
          <a:xfrm>
            <a:off x="179512" y="1844824"/>
            <a:ext cx="8864600" cy="825500"/>
          </a:xfrm>
          <a:prstGeom prst="rect">
            <a:avLst/>
          </a:prstGeom>
        </p:spPr>
      </p:pic>
      <p:pic>
        <p:nvPicPr>
          <p:cNvPr id="4" name="图片 3"/>
          <p:cNvPicPr>
            <a:picLocks noChangeAspect="1"/>
          </p:cNvPicPr>
          <p:nvPr/>
        </p:nvPicPr>
        <p:blipFill>
          <a:blip r:embed="rId3"/>
          <a:stretch>
            <a:fillRect/>
          </a:stretch>
        </p:blipFill>
        <p:spPr>
          <a:xfrm>
            <a:off x="323528" y="2924944"/>
            <a:ext cx="7162800" cy="685800"/>
          </a:xfrm>
          <a:prstGeom prst="rect">
            <a:avLst/>
          </a:prstGeom>
        </p:spPr>
      </p:pic>
      <p:sp>
        <p:nvSpPr>
          <p:cNvPr id="5" name="文本框 4"/>
          <p:cNvSpPr txBox="1"/>
          <p:nvPr/>
        </p:nvSpPr>
        <p:spPr>
          <a:xfrm>
            <a:off x="179512" y="1268760"/>
            <a:ext cx="2660479" cy="523220"/>
          </a:xfrm>
          <a:prstGeom prst="rect">
            <a:avLst/>
          </a:prstGeom>
          <a:noFill/>
        </p:spPr>
        <p:txBody>
          <a:bodyPr wrap="none" rtlCol="0">
            <a:spAutoFit/>
          </a:bodyPr>
          <a:lstStyle/>
          <a:p>
            <a:r>
              <a:rPr kumimoji="1" lang="en-US" altLang="zh-CN" dirty="0">
                <a:solidFill>
                  <a:srgbClr val="00CC00"/>
                </a:solidFill>
              </a:rPr>
              <a:t>(1) The case one:</a:t>
            </a:r>
            <a:endParaRPr kumimoji="1" lang="zh-CN" altLang="en-US" dirty="0">
              <a:solidFill>
                <a:srgbClr val="00CC00"/>
              </a:solidFill>
            </a:endParaRPr>
          </a:p>
        </p:txBody>
      </p:sp>
      <p:sp>
        <p:nvSpPr>
          <p:cNvPr id="6" name="文本框 5"/>
          <p:cNvSpPr txBox="1"/>
          <p:nvPr/>
        </p:nvSpPr>
        <p:spPr>
          <a:xfrm>
            <a:off x="251520" y="3789040"/>
            <a:ext cx="2680642" cy="523220"/>
          </a:xfrm>
          <a:prstGeom prst="rect">
            <a:avLst/>
          </a:prstGeom>
          <a:noFill/>
        </p:spPr>
        <p:txBody>
          <a:bodyPr wrap="none" rtlCol="0">
            <a:spAutoFit/>
          </a:bodyPr>
          <a:lstStyle/>
          <a:p>
            <a:r>
              <a:rPr kumimoji="1" lang="en-US" altLang="zh-CN" dirty="0">
                <a:solidFill>
                  <a:srgbClr val="00CC00"/>
                </a:solidFill>
              </a:rPr>
              <a:t>(2) The case two:</a:t>
            </a:r>
            <a:endParaRPr kumimoji="1" lang="zh-CN" altLang="en-US" dirty="0">
              <a:solidFill>
                <a:srgbClr val="00CC00"/>
              </a:solidFill>
            </a:endParaRPr>
          </a:p>
        </p:txBody>
      </p:sp>
      <p:pic>
        <p:nvPicPr>
          <p:cNvPr id="7" name="图片 6"/>
          <p:cNvPicPr>
            <a:picLocks noChangeAspect="1"/>
          </p:cNvPicPr>
          <p:nvPr/>
        </p:nvPicPr>
        <p:blipFill>
          <a:blip r:embed="rId4"/>
          <a:stretch>
            <a:fillRect/>
          </a:stretch>
        </p:blipFill>
        <p:spPr>
          <a:xfrm>
            <a:off x="356216" y="4509120"/>
            <a:ext cx="8763000" cy="635000"/>
          </a:xfrm>
          <a:prstGeom prst="rect">
            <a:avLst/>
          </a:prstGeom>
        </p:spPr>
      </p:pic>
      <p:pic>
        <p:nvPicPr>
          <p:cNvPr id="8" name="图片 7"/>
          <p:cNvPicPr>
            <a:picLocks noChangeAspect="1"/>
          </p:cNvPicPr>
          <p:nvPr/>
        </p:nvPicPr>
        <p:blipFill>
          <a:blip r:embed="rId5"/>
          <a:stretch>
            <a:fillRect/>
          </a:stretch>
        </p:blipFill>
        <p:spPr>
          <a:xfrm>
            <a:off x="467544" y="5373216"/>
            <a:ext cx="7353300" cy="1092200"/>
          </a:xfrm>
          <a:prstGeom prst="rect">
            <a:avLst/>
          </a:prstGeom>
        </p:spPr>
      </p:pic>
    </p:spTree>
    <p:extLst>
      <p:ext uri="{BB962C8B-B14F-4D97-AF65-F5344CB8AC3E}">
        <p14:creationId xmlns:p14="http://schemas.microsoft.com/office/powerpoint/2010/main" val="309947613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52E8A93-37D9-A234-7F19-15A5B6A262F4}"/>
              </a:ext>
            </a:extLst>
          </p:cNvPr>
          <p:cNvPicPr>
            <a:picLocks noChangeAspect="1"/>
          </p:cNvPicPr>
          <p:nvPr/>
        </p:nvPicPr>
        <p:blipFill>
          <a:blip r:embed="rId2"/>
          <a:stretch>
            <a:fillRect/>
          </a:stretch>
        </p:blipFill>
        <p:spPr>
          <a:xfrm>
            <a:off x="0" y="2060848"/>
            <a:ext cx="9144000" cy="3456384"/>
          </a:xfrm>
          <a:prstGeom prst="rect">
            <a:avLst/>
          </a:prstGeom>
        </p:spPr>
      </p:pic>
      <p:sp>
        <p:nvSpPr>
          <p:cNvPr id="3" name="文本框 2">
            <a:extLst>
              <a:ext uri="{FF2B5EF4-FFF2-40B4-BE49-F238E27FC236}">
                <a16:creationId xmlns:a16="http://schemas.microsoft.com/office/drawing/2014/main" id="{7561F5D5-BF06-43ED-0259-910BF3D28D15}"/>
              </a:ext>
            </a:extLst>
          </p:cNvPr>
          <p:cNvSpPr txBox="1"/>
          <p:nvPr/>
        </p:nvSpPr>
        <p:spPr>
          <a:xfrm>
            <a:off x="-13320" y="4232"/>
            <a:ext cx="9158276" cy="954107"/>
          </a:xfrm>
          <a:prstGeom prst="rect">
            <a:avLst/>
          </a:prstGeom>
          <a:noFill/>
        </p:spPr>
        <p:txBody>
          <a:bodyPr wrap="none" rtlCol="0">
            <a:spAutoFit/>
          </a:bodyPr>
          <a:lstStyle/>
          <a:p>
            <a:r>
              <a:rPr kumimoji="1" lang="en-US" altLang="zh-CN" dirty="0">
                <a:solidFill>
                  <a:srgbClr val="0000FF"/>
                </a:solidFill>
              </a:rPr>
              <a:t>Clarifying</a:t>
            </a:r>
            <a:r>
              <a:rPr kumimoji="1" lang="zh-CN" altLang="en-US" dirty="0">
                <a:solidFill>
                  <a:srgbClr val="0000FF"/>
                </a:solidFill>
              </a:rPr>
              <a:t> </a:t>
            </a:r>
            <a:r>
              <a:rPr kumimoji="1" lang="en-US" altLang="zh-CN" dirty="0" err="1">
                <a:solidFill>
                  <a:srgbClr val="0000FF"/>
                </a:solidFill>
              </a:rPr>
              <a:t>Kasner</a:t>
            </a:r>
            <a:r>
              <a:rPr kumimoji="1" lang="zh-CN" altLang="en-US" dirty="0">
                <a:solidFill>
                  <a:srgbClr val="0000FF"/>
                </a:solidFill>
              </a:rPr>
              <a:t> </a:t>
            </a:r>
            <a:r>
              <a:rPr kumimoji="1" lang="en-US" altLang="zh-CN" dirty="0">
                <a:solidFill>
                  <a:srgbClr val="0000FF"/>
                </a:solidFill>
              </a:rPr>
              <a:t>dynamics</a:t>
            </a:r>
            <a:r>
              <a:rPr kumimoji="1" lang="zh-CN" altLang="en-US" dirty="0">
                <a:solidFill>
                  <a:srgbClr val="0000FF"/>
                </a:solidFill>
              </a:rPr>
              <a:t> </a:t>
            </a:r>
            <a:r>
              <a:rPr kumimoji="1" lang="en-US" altLang="zh-CN" dirty="0">
                <a:solidFill>
                  <a:srgbClr val="0000FF"/>
                </a:solidFill>
              </a:rPr>
              <a:t>inside</a:t>
            </a:r>
            <a:r>
              <a:rPr kumimoji="1" lang="zh-CN" altLang="en-US" dirty="0">
                <a:solidFill>
                  <a:srgbClr val="0000FF"/>
                </a:solidFill>
              </a:rPr>
              <a:t> </a:t>
            </a:r>
            <a:r>
              <a:rPr kumimoji="1" lang="en-US" altLang="zh-CN" dirty="0">
                <a:solidFill>
                  <a:srgbClr val="0000FF"/>
                </a:solidFill>
              </a:rPr>
              <a:t>anisotropic</a:t>
            </a:r>
            <a:r>
              <a:rPr kumimoji="1" lang="zh-CN" altLang="en-US" dirty="0">
                <a:solidFill>
                  <a:srgbClr val="0000FF"/>
                </a:solidFill>
              </a:rPr>
              <a:t> </a:t>
            </a:r>
            <a:r>
              <a:rPr kumimoji="1" lang="en-US" altLang="zh-CN" dirty="0">
                <a:solidFill>
                  <a:srgbClr val="0000FF"/>
                </a:solidFill>
              </a:rPr>
              <a:t>black</a:t>
            </a:r>
            <a:r>
              <a:rPr kumimoji="1" lang="zh-CN" altLang="en-US" dirty="0">
                <a:solidFill>
                  <a:srgbClr val="0000FF"/>
                </a:solidFill>
              </a:rPr>
              <a:t> </a:t>
            </a:r>
            <a:r>
              <a:rPr kumimoji="1" lang="en-US" altLang="zh-CN" dirty="0">
                <a:solidFill>
                  <a:srgbClr val="0000FF"/>
                </a:solidFill>
              </a:rPr>
              <a:t>hole</a:t>
            </a:r>
            <a:r>
              <a:rPr kumimoji="1" lang="zh-CN" altLang="en-US" dirty="0">
                <a:solidFill>
                  <a:srgbClr val="0000FF"/>
                </a:solidFill>
              </a:rPr>
              <a:t> </a:t>
            </a:r>
            <a:r>
              <a:rPr kumimoji="1" lang="en-US" altLang="zh-CN" dirty="0">
                <a:solidFill>
                  <a:srgbClr val="0000FF"/>
                </a:solidFill>
              </a:rPr>
              <a:t>with</a:t>
            </a:r>
          </a:p>
          <a:p>
            <a:r>
              <a:rPr kumimoji="1" lang="en-US" altLang="zh-CN" dirty="0">
                <a:solidFill>
                  <a:srgbClr val="0000FF"/>
                </a:solidFill>
              </a:rPr>
              <a:t>vector</a:t>
            </a:r>
            <a:r>
              <a:rPr kumimoji="1" lang="zh-CN" altLang="en-US" dirty="0">
                <a:solidFill>
                  <a:srgbClr val="0000FF"/>
                </a:solidFill>
              </a:rPr>
              <a:t> </a:t>
            </a:r>
            <a:r>
              <a:rPr kumimoji="1" lang="en-US" altLang="zh-CN" dirty="0">
                <a:solidFill>
                  <a:srgbClr val="0000FF"/>
                </a:solidFill>
              </a:rPr>
              <a:t>hair</a:t>
            </a:r>
            <a:r>
              <a:rPr kumimoji="1" lang="zh-CN" altLang="en-US" dirty="0">
                <a:solidFill>
                  <a:srgbClr val="0000FF"/>
                </a:solidFill>
              </a:rPr>
              <a:t> </a:t>
            </a:r>
          </a:p>
        </p:txBody>
      </p:sp>
      <p:sp>
        <p:nvSpPr>
          <p:cNvPr id="4" name="文本框 3">
            <a:extLst>
              <a:ext uri="{FF2B5EF4-FFF2-40B4-BE49-F238E27FC236}">
                <a16:creationId xmlns:a16="http://schemas.microsoft.com/office/drawing/2014/main" id="{9A640801-DDB4-EB0F-A612-5EBCE3C6783A}"/>
              </a:ext>
            </a:extLst>
          </p:cNvPr>
          <p:cNvSpPr txBox="1"/>
          <p:nvPr/>
        </p:nvSpPr>
        <p:spPr>
          <a:xfrm>
            <a:off x="7226275" y="958339"/>
            <a:ext cx="1890261" cy="523220"/>
          </a:xfrm>
          <a:prstGeom prst="rect">
            <a:avLst/>
          </a:prstGeom>
          <a:noFill/>
        </p:spPr>
        <p:txBody>
          <a:bodyPr wrap="none" rtlCol="0">
            <a:spAutoFit/>
          </a:bodyPr>
          <a:lstStyle/>
          <a:p>
            <a:r>
              <a:rPr kumimoji="1" lang="en-US" altLang="zh-CN" dirty="0"/>
              <a:t>2408.06122</a:t>
            </a:r>
            <a:endParaRPr kumimoji="1" lang="zh-CN" altLang="en-US" dirty="0"/>
          </a:p>
        </p:txBody>
      </p:sp>
      <p:cxnSp>
        <p:nvCxnSpPr>
          <p:cNvPr id="6" name="直线连接符 5">
            <a:extLst>
              <a:ext uri="{FF2B5EF4-FFF2-40B4-BE49-F238E27FC236}">
                <a16:creationId xmlns:a16="http://schemas.microsoft.com/office/drawing/2014/main" id="{1D98C7D0-EBA9-A27F-43F1-3B7A8CEA3150}"/>
              </a:ext>
            </a:extLst>
          </p:cNvPr>
          <p:cNvCxnSpPr>
            <a:cxnSpLocks/>
          </p:cNvCxnSpPr>
          <p:nvPr/>
        </p:nvCxnSpPr>
        <p:spPr bwMode="auto">
          <a:xfrm>
            <a:off x="107504" y="4437112"/>
            <a:ext cx="8856984" cy="0"/>
          </a:xfrm>
          <a:prstGeom prst="line">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38100" cap="flat" cmpd="sng" algn="ctr">
            <a:solidFill>
              <a:srgbClr val="FF3300"/>
            </a:solidFill>
            <a:prstDash val="solid"/>
            <a:round/>
            <a:headEnd type="none" w="med" len="med"/>
            <a:tailEnd type="none" w="med" len="med"/>
          </a:ln>
          <a:effectLst/>
        </p:spPr>
      </p:cxnSp>
      <p:cxnSp>
        <p:nvCxnSpPr>
          <p:cNvPr id="7" name="直线连接符 6">
            <a:extLst>
              <a:ext uri="{FF2B5EF4-FFF2-40B4-BE49-F238E27FC236}">
                <a16:creationId xmlns:a16="http://schemas.microsoft.com/office/drawing/2014/main" id="{4B46A34C-70F9-D533-C849-A45C028AB9DC}"/>
              </a:ext>
            </a:extLst>
          </p:cNvPr>
          <p:cNvCxnSpPr>
            <a:cxnSpLocks/>
          </p:cNvCxnSpPr>
          <p:nvPr/>
        </p:nvCxnSpPr>
        <p:spPr bwMode="auto">
          <a:xfrm>
            <a:off x="0" y="4725144"/>
            <a:ext cx="5148064" cy="0"/>
          </a:xfrm>
          <a:prstGeom prst="line">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38100" cap="flat" cmpd="sng" algn="ctr">
            <a:solidFill>
              <a:srgbClr val="FF3300"/>
            </a:solidFill>
            <a:prstDash val="solid"/>
            <a:round/>
            <a:headEnd type="none" w="med" len="med"/>
            <a:tailEnd type="none" w="med" len="med"/>
          </a:ln>
          <a:effectLst/>
        </p:spPr>
      </p:cxnSp>
    </p:spTree>
    <p:extLst>
      <p:ext uri="{BB962C8B-B14F-4D97-AF65-F5344CB8AC3E}">
        <p14:creationId xmlns:p14="http://schemas.microsoft.com/office/powerpoint/2010/main" val="105306078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9CF9B07-C40B-4B7E-A765-5F3D64C17FCD}"/>
              </a:ext>
            </a:extLst>
          </p:cNvPr>
          <p:cNvPicPr>
            <a:picLocks noChangeAspect="1"/>
          </p:cNvPicPr>
          <p:nvPr/>
        </p:nvPicPr>
        <p:blipFill>
          <a:blip r:embed="rId2"/>
          <a:stretch>
            <a:fillRect/>
          </a:stretch>
        </p:blipFill>
        <p:spPr>
          <a:xfrm>
            <a:off x="539552" y="1052736"/>
            <a:ext cx="6480720" cy="864096"/>
          </a:xfrm>
          <a:prstGeom prst="rect">
            <a:avLst/>
          </a:prstGeom>
        </p:spPr>
      </p:pic>
      <p:sp>
        <p:nvSpPr>
          <p:cNvPr id="3" name="文本框 2">
            <a:extLst>
              <a:ext uri="{FF2B5EF4-FFF2-40B4-BE49-F238E27FC236}">
                <a16:creationId xmlns:a16="http://schemas.microsoft.com/office/drawing/2014/main" id="{E79EBCB1-FC78-2982-20B3-F856FEA51A3C}"/>
              </a:ext>
            </a:extLst>
          </p:cNvPr>
          <p:cNvSpPr txBox="1"/>
          <p:nvPr/>
        </p:nvSpPr>
        <p:spPr>
          <a:xfrm>
            <a:off x="-36512" y="332656"/>
            <a:ext cx="1592103" cy="461665"/>
          </a:xfrm>
          <a:prstGeom prst="rect">
            <a:avLst/>
          </a:prstGeom>
          <a:noFill/>
        </p:spPr>
        <p:txBody>
          <a:bodyPr wrap="none" rtlCol="0">
            <a:spAutoFit/>
          </a:bodyPr>
          <a:lstStyle/>
          <a:p>
            <a:r>
              <a:rPr kumimoji="1" lang="en-US" altLang="zh-CN" sz="2400" dirty="0"/>
              <a:t>The</a:t>
            </a:r>
            <a:r>
              <a:rPr kumimoji="1" lang="zh-CN" altLang="en-US" sz="2400" dirty="0"/>
              <a:t> </a:t>
            </a:r>
            <a:r>
              <a:rPr kumimoji="1" lang="en-US" altLang="zh-CN" sz="2400" dirty="0"/>
              <a:t>model:</a:t>
            </a:r>
            <a:endParaRPr kumimoji="1" lang="zh-CN" altLang="en-US" sz="2400" dirty="0"/>
          </a:p>
        </p:txBody>
      </p:sp>
      <p:pic>
        <p:nvPicPr>
          <p:cNvPr id="4" name="图片 3">
            <a:extLst>
              <a:ext uri="{FF2B5EF4-FFF2-40B4-BE49-F238E27FC236}">
                <a16:creationId xmlns:a16="http://schemas.microsoft.com/office/drawing/2014/main" id="{3BC800BE-5F29-27CD-B9A7-0C801D30C29F}"/>
              </a:ext>
            </a:extLst>
          </p:cNvPr>
          <p:cNvPicPr>
            <a:picLocks noChangeAspect="1"/>
          </p:cNvPicPr>
          <p:nvPr/>
        </p:nvPicPr>
        <p:blipFill>
          <a:blip r:embed="rId3"/>
          <a:stretch>
            <a:fillRect/>
          </a:stretch>
        </p:blipFill>
        <p:spPr>
          <a:xfrm>
            <a:off x="717838" y="2420888"/>
            <a:ext cx="7708324" cy="1008112"/>
          </a:xfrm>
          <a:prstGeom prst="rect">
            <a:avLst/>
          </a:prstGeom>
        </p:spPr>
      </p:pic>
      <p:sp>
        <p:nvSpPr>
          <p:cNvPr id="5" name="文本框 4">
            <a:extLst>
              <a:ext uri="{FF2B5EF4-FFF2-40B4-BE49-F238E27FC236}">
                <a16:creationId xmlns:a16="http://schemas.microsoft.com/office/drawing/2014/main" id="{84F6B1D7-5EB1-FDEF-C9FE-67E4D064754C}"/>
              </a:ext>
            </a:extLst>
          </p:cNvPr>
          <p:cNvSpPr txBox="1"/>
          <p:nvPr/>
        </p:nvSpPr>
        <p:spPr>
          <a:xfrm>
            <a:off x="35496" y="1916832"/>
            <a:ext cx="1592103" cy="461665"/>
          </a:xfrm>
          <a:prstGeom prst="rect">
            <a:avLst/>
          </a:prstGeom>
          <a:noFill/>
        </p:spPr>
        <p:txBody>
          <a:bodyPr wrap="none" rtlCol="0">
            <a:spAutoFit/>
          </a:bodyPr>
          <a:lstStyle/>
          <a:p>
            <a:r>
              <a:rPr kumimoji="1" lang="en-US" altLang="zh-CN" sz="2400" dirty="0"/>
              <a:t>The</a:t>
            </a:r>
            <a:r>
              <a:rPr kumimoji="1" lang="zh-CN" altLang="en-US" sz="2400" dirty="0"/>
              <a:t> </a:t>
            </a:r>
            <a:r>
              <a:rPr kumimoji="1" lang="en-US" altLang="zh-CN" sz="2400" dirty="0"/>
              <a:t>ansatz:</a:t>
            </a:r>
            <a:endParaRPr kumimoji="1" lang="zh-CN" altLang="en-US" sz="2400" dirty="0"/>
          </a:p>
        </p:txBody>
      </p:sp>
      <p:pic>
        <p:nvPicPr>
          <p:cNvPr id="6" name="图片 5">
            <a:extLst>
              <a:ext uri="{FF2B5EF4-FFF2-40B4-BE49-F238E27FC236}">
                <a16:creationId xmlns:a16="http://schemas.microsoft.com/office/drawing/2014/main" id="{330A03ED-7E84-9529-5DBA-3E4CDAF42479}"/>
              </a:ext>
            </a:extLst>
          </p:cNvPr>
          <p:cNvPicPr>
            <a:picLocks noChangeAspect="1"/>
          </p:cNvPicPr>
          <p:nvPr/>
        </p:nvPicPr>
        <p:blipFill>
          <a:blip r:embed="rId4"/>
          <a:stretch>
            <a:fillRect/>
          </a:stretch>
        </p:blipFill>
        <p:spPr>
          <a:xfrm>
            <a:off x="-36512" y="4221088"/>
            <a:ext cx="9180512" cy="2592288"/>
          </a:xfrm>
          <a:prstGeom prst="rect">
            <a:avLst/>
          </a:prstGeom>
        </p:spPr>
      </p:pic>
      <p:sp>
        <p:nvSpPr>
          <p:cNvPr id="7" name="文本框 6">
            <a:extLst>
              <a:ext uri="{FF2B5EF4-FFF2-40B4-BE49-F238E27FC236}">
                <a16:creationId xmlns:a16="http://schemas.microsoft.com/office/drawing/2014/main" id="{6C05D749-00DF-0F42-F04B-DC51191DCC92}"/>
              </a:ext>
            </a:extLst>
          </p:cNvPr>
          <p:cNvSpPr txBox="1"/>
          <p:nvPr/>
        </p:nvSpPr>
        <p:spPr>
          <a:xfrm>
            <a:off x="35496" y="3429000"/>
            <a:ext cx="3297698" cy="523220"/>
          </a:xfrm>
          <a:prstGeom prst="rect">
            <a:avLst/>
          </a:prstGeom>
          <a:noFill/>
        </p:spPr>
        <p:txBody>
          <a:bodyPr wrap="none" rtlCol="0">
            <a:spAutoFit/>
          </a:bodyPr>
          <a:lstStyle/>
          <a:p>
            <a:r>
              <a:rPr kumimoji="1" lang="en-US" altLang="zh-CN" sz="2400" dirty="0"/>
              <a:t>The</a:t>
            </a:r>
            <a:r>
              <a:rPr kumimoji="1" lang="zh-CN" altLang="en-US" sz="2400" dirty="0"/>
              <a:t> </a:t>
            </a:r>
            <a:r>
              <a:rPr kumimoji="1" lang="en-US" altLang="zh-CN" sz="2400" dirty="0"/>
              <a:t>equations</a:t>
            </a:r>
            <a:r>
              <a:rPr kumimoji="1" lang="zh-CN" altLang="en-US" sz="2400" dirty="0"/>
              <a:t> </a:t>
            </a:r>
            <a:r>
              <a:rPr kumimoji="1" lang="en-US" altLang="zh-CN" sz="2400" dirty="0"/>
              <a:t>of</a:t>
            </a:r>
            <a:r>
              <a:rPr kumimoji="1" lang="zh-CN" altLang="en-US" sz="2400" dirty="0"/>
              <a:t> </a:t>
            </a:r>
            <a:r>
              <a:rPr kumimoji="1" lang="en-US" altLang="zh-CN" sz="2400" dirty="0"/>
              <a:t>motion</a:t>
            </a:r>
            <a:r>
              <a:rPr kumimoji="1" lang="en-US" altLang="zh-CN" dirty="0"/>
              <a:t>:</a:t>
            </a:r>
            <a:endParaRPr kumimoji="1" lang="zh-CN" altLang="en-US" dirty="0"/>
          </a:p>
        </p:txBody>
      </p:sp>
    </p:spTree>
    <p:extLst>
      <p:ext uri="{BB962C8B-B14F-4D97-AF65-F5344CB8AC3E}">
        <p14:creationId xmlns:p14="http://schemas.microsoft.com/office/powerpoint/2010/main" val="37693260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1D8B1CD-1173-1965-AE01-8E25A5704471}"/>
              </a:ext>
            </a:extLst>
          </p:cNvPr>
          <p:cNvSpPr txBox="1"/>
          <p:nvPr/>
        </p:nvSpPr>
        <p:spPr>
          <a:xfrm>
            <a:off x="7902" y="375047"/>
            <a:ext cx="2763898" cy="461665"/>
          </a:xfrm>
          <a:prstGeom prst="rect">
            <a:avLst/>
          </a:prstGeom>
          <a:noFill/>
        </p:spPr>
        <p:txBody>
          <a:bodyPr wrap="none" rtlCol="0">
            <a:spAutoFit/>
          </a:bodyPr>
          <a:lstStyle/>
          <a:p>
            <a:r>
              <a:rPr kumimoji="1" lang="en-US" altLang="zh-CN" sz="2400" dirty="0"/>
              <a:t>The</a:t>
            </a:r>
            <a:r>
              <a:rPr kumimoji="1" lang="zh-CN" altLang="en-US" sz="2400" dirty="0"/>
              <a:t> </a:t>
            </a:r>
            <a:r>
              <a:rPr kumimoji="1" lang="en-US" altLang="zh-CN" sz="2400" dirty="0" err="1"/>
              <a:t>Kasner</a:t>
            </a:r>
            <a:r>
              <a:rPr kumimoji="1" lang="zh-CN" altLang="en-US" sz="2400" dirty="0"/>
              <a:t> </a:t>
            </a:r>
            <a:r>
              <a:rPr kumimoji="1" lang="en-US" altLang="zh-CN" sz="2400" dirty="0"/>
              <a:t>solution:</a:t>
            </a:r>
            <a:endParaRPr kumimoji="1" lang="zh-CN" altLang="en-US" sz="2400" dirty="0"/>
          </a:p>
        </p:txBody>
      </p:sp>
      <p:pic>
        <p:nvPicPr>
          <p:cNvPr id="3" name="图片 2">
            <a:extLst>
              <a:ext uri="{FF2B5EF4-FFF2-40B4-BE49-F238E27FC236}">
                <a16:creationId xmlns:a16="http://schemas.microsoft.com/office/drawing/2014/main" id="{24B58CC9-9482-2EC8-B8A9-0D1C4A6CC15E}"/>
              </a:ext>
            </a:extLst>
          </p:cNvPr>
          <p:cNvPicPr>
            <a:picLocks noChangeAspect="1"/>
          </p:cNvPicPr>
          <p:nvPr/>
        </p:nvPicPr>
        <p:blipFill>
          <a:blip r:embed="rId2"/>
          <a:stretch>
            <a:fillRect/>
          </a:stretch>
        </p:blipFill>
        <p:spPr>
          <a:xfrm>
            <a:off x="42574" y="1196752"/>
            <a:ext cx="8208912" cy="1800200"/>
          </a:xfrm>
          <a:prstGeom prst="rect">
            <a:avLst/>
          </a:prstGeom>
        </p:spPr>
      </p:pic>
      <p:pic>
        <p:nvPicPr>
          <p:cNvPr id="4" name="图片 3">
            <a:extLst>
              <a:ext uri="{FF2B5EF4-FFF2-40B4-BE49-F238E27FC236}">
                <a16:creationId xmlns:a16="http://schemas.microsoft.com/office/drawing/2014/main" id="{929FFB0D-73D2-F135-F50D-95B0A1A351A3}"/>
              </a:ext>
            </a:extLst>
          </p:cNvPr>
          <p:cNvPicPr>
            <a:picLocks noChangeAspect="1"/>
          </p:cNvPicPr>
          <p:nvPr/>
        </p:nvPicPr>
        <p:blipFill>
          <a:blip r:embed="rId3"/>
          <a:stretch>
            <a:fillRect/>
          </a:stretch>
        </p:blipFill>
        <p:spPr>
          <a:xfrm>
            <a:off x="395536" y="3369755"/>
            <a:ext cx="7344816" cy="982588"/>
          </a:xfrm>
          <a:prstGeom prst="rect">
            <a:avLst/>
          </a:prstGeom>
        </p:spPr>
      </p:pic>
      <p:pic>
        <p:nvPicPr>
          <p:cNvPr id="5" name="图片 4">
            <a:extLst>
              <a:ext uri="{FF2B5EF4-FFF2-40B4-BE49-F238E27FC236}">
                <a16:creationId xmlns:a16="http://schemas.microsoft.com/office/drawing/2014/main" id="{96F58C05-63F5-1D42-3EBB-7356BD553EC6}"/>
              </a:ext>
            </a:extLst>
          </p:cNvPr>
          <p:cNvPicPr>
            <a:picLocks noChangeAspect="1"/>
          </p:cNvPicPr>
          <p:nvPr/>
        </p:nvPicPr>
        <p:blipFill>
          <a:blip r:embed="rId4"/>
          <a:stretch>
            <a:fillRect/>
          </a:stretch>
        </p:blipFill>
        <p:spPr>
          <a:xfrm>
            <a:off x="827584" y="4437112"/>
            <a:ext cx="6984776" cy="1368152"/>
          </a:xfrm>
          <a:prstGeom prst="rect">
            <a:avLst/>
          </a:prstGeom>
          <a:ln w="38100">
            <a:solidFill>
              <a:srgbClr val="FF3300"/>
            </a:solidFill>
          </a:ln>
        </p:spPr>
      </p:pic>
      <p:pic>
        <p:nvPicPr>
          <p:cNvPr id="6" name="图片 5">
            <a:extLst>
              <a:ext uri="{FF2B5EF4-FFF2-40B4-BE49-F238E27FC236}">
                <a16:creationId xmlns:a16="http://schemas.microsoft.com/office/drawing/2014/main" id="{CB934307-6E26-CA6C-4F26-126E554B5910}"/>
              </a:ext>
            </a:extLst>
          </p:cNvPr>
          <p:cNvPicPr>
            <a:picLocks noChangeAspect="1"/>
          </p:cNvPicPr>
          <p:nvPr/>
        </p:nvPicPr>
        <p:blipFill>
          <a:blip r:embed="rId5"/>
          <a:stretch>
            <a:fillRect/>
          </a:stretch>
        </p:blipFill>
        <p:spPr>
          <a:xfrm>
            <a:off x="1907704" y="5949280"/>
            <a:ext cx="4896544" cy="533673"/>
          </a:xfrm>
          <a:prstGeom prst="rect">
            <a:avLst/>
          </a:prstGeom>
        </p:spPr>
      </p:pic>
    </p:spTree>
    <p:extLst>
      <p:ext uri="{BB962C8B-B14F-4D97-AF65-F5344CB8AC3E}">
        <p14:creationId xmlns:p14="http://schemas.microsoft.com/office/powerpoint/2010/main" val="212118718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A179DDD-3677-7DC9-98E6-4D5427F7A38D}"/>
              </a:ext>
            </a:extLst>
          </p:cNvPr>
          <p:cNvPicPr>
            <a:picLocks noChangeAspect="1"/>
          </p:cNvPicPr>
          <p:nvPr/>
        </p:nvPicPr>
        <p:blipFill>
          <a:blip r:embed="rId2"/>
          <a:stretch>
            <a:fillRect/>
          </a:stretch>
        </p:blipFill>
        <p:spPr>
          <a:xfrm>
            <a:off x="323528" y="1170330"/>
            <a:ext cx="6912768" cy="1394574"/>
          </a:xfrm>
          <a:prstGeom prst="rect">
            <a:avLst/>
          </a:prstGeom>
        </p:spPr>
      </p:pic>
      <p:pic>
        <p:nvPicPr>
          <p:cNvPr id="3" name="图片 2">
            <a:extLst>
              <a:ext uri="{FF2B5EF4-FFF2-40B4-BE49-F238E27FC236}">
                <a16:creationId xmlns:a16="http://schemas.microsoft.com/office/drawing/2014/main" id="{A1A55D39-A620-B3B7-FA38-163553662E39}"/>
              </a:ext>
            </a:extLst>
          </p:cNvPr>
          <p:cNvPicPr>
            <a:picLocks noChangeAspect="1"/>
          </p:cNvPicPr>
          <p:nvPr/>
        </p:nvPicPr>
        <p:blipFill>
          <a:blip r:embed="rId3"/>
          <a:stretch>
            <a:fillRect/>
          </a:stretch>
        </p:blipFill>
        <p:spPr>
          <a:xfrm>
            <a:off x="683568" y="2699337"/>
            <a:ext cx="3888432" cy="504057"/>
          </a:xfrm>
          <a:prstGeom prst="rect">
            <a:avLst/>
          </a:prstGeom>
        </p:spPr>
      </p:pic>
      <p:sp>
        <p:nvSpPr>
          <p:cNvPr id="4" name="文本框 3">
            <a:extLst>
              <a:ext uri="{FF2B5EF4-FFF2-40B4-BE49-F238E27FC236}">
                <a16:creationId xmlns:a16="http://schemas.microsoft.com/office/drawing/2014/main" id="{915A73A0-F9FC-BE55-AEFF-9C22AFD51F3A}"/>
              </a:ext>
            </a:extLst>
          </p:cNvPr>
          <p:cNvSpPr txBox="1"/>
          <p:nvPr/>
        </p:nvSpPr>
        <p:spPr>
          <a:xfrm>
            <a:off x="179512" y="260648"/>
            <a:ext cx="5548442" cy="523220"/>
          </a:xfrm>
          <a:prstGeom prst="rect">
            <a:avLst/>
          </a:prstGeom>
          <a:noFill/>
        </p:spPr>
        <p:txBody>
          <a:bodyPr wrap="none" rtlCol="0">
            <a:spAutoFit/>
          </a:bodyPr>
          <a:lstStyle/>
          <a:p>
            <a:r>
              <a:rPr kumimoji="1" lang="en-US" altLang="zh-CN" dirty="0"/>
              <a:t>The</a:t>
            </a:r>
            <a:r>
              <a:rPr kumimoji="1" lang="zh-CN" altLang="en-US" dirty="0"/>
              <a:t> </a:t>
            </a:r>
            <a:r>
              <a:rPr kumimoji="1" lang="en-US" altLang="zh-CN" dirty="0"/>
              <a:t>Laws</a:t>
            </a:r>
            <a:r>
              <a:rPr kumimoji="1" lang="zh-CN" altLang="en-US" dirty="0"/>
              <a:t> </a:t>
            </a:r>
            <a:r>
              <a:rPr kumimoji="1" lang="en-US" altLang="zh-CN" dirty="0"/>
              <a:t>of</a:t>
            </a:r>
            <a:r>
              <a:rPr kumimoji="1" lang="zh-CN" altLang="en-US" dirty="0"/>
              <a:t> </a:t>
            </a:r>
            <a:r>
              <a:rPr kumimoji="1" lang="en-US" altLang="zh-CN" dirty="0" err="1"/>
              <a:t>Kasner</a:t>
            </a:r>
            <a:r>
              <a:rPr kumimoji="1" lang="zh-CN" altLang="en-US" dirty="0"/>
              <a:t> </a:t>
            </a:r>
            <a:r>
              <a:rPr kumimoji="1" lang="en-US" altLang="zh-CN" dirty="0"/>
              <a:t>Transformation:</a:t>
            </a:r>
            <a:endParaRPr kumimoji="1" lang="zh-CN" altLang="en-US" dirty="0"/>
          </a:p>
        </p:txBody>
      </p:sp>
      <p:pic>
        <p:nvPicPr>
          <p:cNvPr id="5" name="图片 4">
            <a:extLst>
              <a:ext uri="{FF2B5EF4-FFF2-40B4-BE49-F238E27FC236}">
                <a16:creationId xmlns:a16="http://schemas.microsoft.com/office/drawing/2014/main" id="{5D33DB08-BD29-6F88-31A4-364A4B470BCD}"/>
              </a:ext>
            </a:extLst>
          </p:cNvPr>
          <p:cNvPicPr>
            <a:picLocks noChangeAspect="1"/>
          </p:cNvPicPr>
          <p:nvPr/>
        </p:nvPicPr>
        <p:blipFill>
          <a:blip r:embed="rId4"/>
          <a:stretch>
            <a:fillRect/>
          </a:stretch>
        </p:blipFill>
        <p:spPr>
          <a:xfrm>
            <a:off x="647564" y="3429000"/>
            <a:ext cx="7848872" cy="2981609"/>
          </a:xfrm>
          <a:prstGeom prst="rect">
            <a:avLst/>
          </a:prstGeom>
        </p:spPr>
      </p:pic>
      <p:sp>
        <p:nvSpPr>
          <p:cNvPr id="6" name="文本框 5">
            <a:extLst>
              <a:ext uri="{FF2B5EF4-FFF2-40B4-BE49-F238E27FC236}">
                <a16:creationId xmlns:a16="http://schemas.microsoft.com/office/drawing/2014/main" id="{9919DC67-A8AB-6F1D-C028-AC60498F0E24}"/>
              </a:ext>
            </a:extLst>
          </p:cNvPr>
          <p:cNvSpPr txBox="1"/>
          <p:nvPr/>
        </p:nvSpPr>
        <p:spPr>
          <a:xfrm>
            <a:off x="2195736" y="4581128"/>
            <a:ext cx="527709" cy="400110"/>
          </a:xfrm>
          <a:prstGeom prst="rect">
            <a:avLst/>
          </a:prstGeom>
          <a:noFill/>
        </p:spPr>
        <p:txBody>
          <a:bodyPr wrap="none" rtlCol="0">
            <a:spAutoFit/>
          </a:bodyPr>
          <a:lstStyle/>
          <a:p>
            <a:r>
              <a:rPr kumimoji="1" lang="en-US" altLang="zh-CN" sz="2000" dirty="0">
                <a:solidFill>
                  <a:srgbClr val="FF3300"/>
                </a:solidFill>
              </a:rPr>
              <a:t>KT</a:t>
            </a:r>
            <a:endParaRPr kumimoji="1" lang="zh-CN" altLang="en-US" sz="2000" dirty="0">
              <a:solidFill>
                <a:srgbClr val="FF3300"/>
              </a:solidFill>
            </a:endParaRPr>
          </a:p>
        </p:txBody>
      </p:sp>
      <p:sp>
        <p:nvSpPr>
          <p:cNvPr id="7" name="文本框 6">
            <a:extLst>
              <a:ext uri="{FF2B5EF4-FFF2-40B4-BE49-F238E27FC236}">
                <a16:creationId xmlns:a16="http://schemas.microsoft.com/office/drawing/2014/main" id="{D588FD12-4F3B-7896-22EF-8D57B1807A66}"/>
              </a:ext>
            </a:extLst>
          </p:cNvPr>
          <p:cNvSpPr txBox="1"/>
          <p:nvPr/>
        </p:nvSpPr>
        <p:spPr>
          <a:xfrm>
            <a:off x="3900402" y="4981238"/>
            <a:ext cx="455574" cy="400110"/>
          </a:xfrm>
          <a:prstGeom prst="rect">
            <a:avLst/>
          </a:prstGeom>
          <a:noFill/>
        </p:spPr>
        <p:txBody>
          <a:bodyPr wrap="none" rtlCol="0">
            <a:spAutoFit/>
          </a:bodyPr>
          <a:lstStyle/>
          <a:p>
            <a:r>
              <a:rPr kumimoji="1" lang="en-US" altLang="zh-CN" sz="2000" dirty="0">
                <a:solidFill>
                  <a:srgbClr val="FF3300"/>
                </a:solidFill>
              </a:rPr>
              <a:t>KI</a:t>
            </a:r>
            <a:endParaRPr kumimoji="1" lang="zh-CN" altLang="en-US" sz="2000" dirty="0">
              <a:solidFill>
                <a:srgbClr val="FF3300"/>
              </a:solidFill>
            </a:endParaRPr>
          </a:p>
        </p:txBody>
      </p:sp>
      <p:sp>
        <p:nvSpPr>
          <p:cNvPr id="8" name="文本框 7">
            <a:extLst>
              <a:ext uri="{FF2B5EF4-FFF2-40B4-BE49-F238E27FC236}">
                <a16:creationId xmlns:a16="http://schemas.microsoft.com/office/drawing/2014/main" id="{125C31C8-7827-9C73-99A7-0162B8BCD5F2}"/>
              </a:ext>
            </a:extLst>
          </p:cNvPr>
          <p:cNvSpPr txBox="1"/>
          <p:nvPr/>
        </p:nvSpPr>
        <p:spPr>
          <a:xfrm>
            <a:off x="8028384" y="4437112"/>
            <a:ext cx="745717" cy="523220"/>
          </a:xfrm>
          <a:prstGeom prst="rect">
            <a:avLst/>
          </a:prstGeom>
          <a:noFill/>
        </p:spPr>
        <p:txBody>
          <a:bodyPr wrap="none" rtlCol="0">
            <a:spAutoFit/>
          </a:bodyPr>
          <a:lstStyle/>
          <a:p>
            <a:r>
              <a:rPr kumimoji="1" lang="en-US" altLang="zh-CN" dirty="0"/>
              <a:t>d=3</a:t>
            </a:r>
            <a:endParaRPr kumimoji="1" lang="zh-CN" altLang="en-US" dirty="0"/>
          </a:p>
        </p:txBody>
      </p:sp>
    </p:spTree>
    <p:extLst>
      <p:ext uri="{BB962C8B-B14F-4D97-AF65-F5344CB8AC3E}">
        <p14:creationId xmlns:p14="http://schemas.microsoft.com/office/powerpoint/2010/main" val="392846866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FF3369-B1DF-6E43-B116-84B43A7F40BB}"/>
              </a:ext>
            </a:extLst>
          </p:cNvPr>
          <p:cNvSpPr txBox="1"/>
          <p:nvPr/>
        </p:nvSpPr>
        <p:spPr>
          <a:xfrm>
            <a:off x="20687" y="332656"/>
            <a:ext cx="9090851" cy="50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r>
              <a:rPr lang="en-US" altLang="zh-CN" dirty="0">
                <a:solidFill>
                  <a:srgbClr val="0000FF"/>
                </a:solidFill>
              </a:rPr>
              <a:t>5</a:t>
            </a:r>
            <a:r>
              <a:rPr lang="en-US" dirty="0">
                <a:solidFill>
                  <a:srgbClr val="0000FF"/>
                </a:solidFill>
              </a:rPr>
              <a:t>. Constraining the number of horizons with energy condition </a:t>
            </a:r>
          </a:p>
        </p:txBody>
      </p:sp>
      <p:sp>
        <p:nvSpPr>
          <p:cNvPr id="3" name="Rectangle 2">
            <a:extLst>
              <a:ext uri="{FF2B5EF4-FFF2-40B4-BE49-F238E27FC236}">
                <a16:creationId xmlns:a16="http://schemas.microsoft.com/office/drawing/2014/main" id="{3D772F41-64F9-0543-8047-FBD47BFA7E1A}"/>
              </a:ext>
            </a:extLst>
          </p:cNvPr>
          <p:cNvSpPr/>
          <p:nvPr/>
        </p:nvSpPr>
        <p:spPr>
          <a:xfrm>
            <a:off x="0" y="1100807"/>
            <a:ext cx="8532440" cy="495807"/>
          </a:xfrm>
          <a:prstGeom prst="rect">
            <a:avLst/>
          </a:prstGeom>
        </p:spPr>
        <p:txBody>
          <a:bodyPr wrap="square" lIns="64291" tIns="32146" rIns="64291" bIns="32146">
            <a:spAutoFit/>
          </a:bodyPr>
          <a:lstStyle/>
          <a:p>
            <a:r>
              <a:rPr lang="en-US" b="0" dirty="0">
                <a:latin typeface="Times New Roman"/>
                <a:cs typeface="Times New Roman"/>
              </a:rPr>
              <a:t>Einstein’s equation in (d + 1)dimensional spacetime</a:t>
            </a:r>
          </a:p>
        </p:txBody>
      </p:sp>
      <p:pic>
        <p:nvPicPr>
          <p:cNvPr id="5" name="Picture 4">
            <a:extLst>
              <a:ext uri="{FF2B5EF4-FFF2-40B4-BE49-F238E27FC236}">
                <a16:creationId xmlns:a16="http://schemas.microsoft.com/office/drawing/2014/main" id="{EED456A6-3918-0548-8886-E86B36931BC8}"/>
              </a:ext>
            </a:extLst>
          </p:cNvPr>
          <p:cNvPicPr>
            <a:picLocks noChangeAspect="1"/>
          </p:cNvPicPr>
          <p:nvPr/>
        </p:nvPicPr>
        <p:blipFill>
          <a:blip r:embed="rId2"/>
          <a:stretch>
            <a:fillRect/>
          </a:stretch>
        </p:blipFill>
        <p:spPr>
          <a:xfrm>
            <a:off x="7524328" y="1052736"/>
            <a:ext cx="1466327" cy="620369"/>
          </a:xfrm>
          <a:prstGeom prst="rect">
            <a:avLst/>
          </a:prstGeom>
        </p:spPr>
      </p:pic>
      <p:sp>
        <p:nvSpPr>
          <p:cNvPr id="8" name="Rectangle 7">
            <a:extLst>
              <a:ext uri="{FF2B5EF4-FFF2-40B4-BE49-F238E27FC236}">
                <a16:creationId xmlns:a16="http://schemas.microsoft.com/office/drawing/2014/main" id="{5DC45230-447C-DE46-8D64-A9BA9D66B4A3}"/>
              </a:ext>
            </a:extLst>
          </p:cNvPr>
          <p:cNvSpPr/>
          <p:nvPr/>
        </p:nvSpPr>
        <p:spPr>
          <a:xfrm>
            <a:off x="72008" y="1844824"/>
            <a:ext cx="9071992" cy="2219356"/>
          </a:xfrm>
          <a:prstGeom prst="rect">
            <a:avLst/>
          </a:prstGeom>
        </p:spPr>
        <p:txBody>
          <a:bodyPr wrap="square" lIns="64291" tIns="32146" rIns="64291" bIns="32146">
            <a:spAutoFit/>
          </a:bodyPr>
          <a:lstStyle/>
          <a:p>
            <a:pPr algn="l"/>
            <a:r>
              <a:rPr lang="en-US" b="0" dirty="0">
                <a:latin typeface="Times New Roman"/>
                <a:cs typeface="Times New Roman"/>
              </a:rPr>
              <a:t>In the classical level the matter should satisfy some constraints named “</a:t>
            </a:r>
            <a:r>
              <a:rPr lang="en-US" b="0" dirty="0">
                <a:solidFill>
                  <a:srgbClr val="FF0000"/>
                </a:solidFill>
                <a:latin typeface="Times New Roman"/>
                <a:cs typeface="Times New Roman"/>
              </a:rPr>
              <a:t>energy conditions</a:t>
            </a:r>
            <a:r>
              <a:rPr lang="en-US" b="0" dirty="0">
                <a:latin typeface="Times New Roman"/>
                <a:cs typeface="Times New Roman"/>
              </a:rPr>
              <a:t>” which crudely describe </a:t>
            </a:r>
            <a:r>
              <a:rPr lang="en-US" b="0" dirty="0">
                <a:solidFill>
                  <a:srgbClr val="FF0000"/>
                </a:solidFill>
                <a:latin typeface="Times New Roman"/>
                <a:cs typeface="Times New Roman"/>
              </a:rPr>
              <a:t>properties common to all </a:t>
            </a:r>
            <a:r>
              <a:rPr lang="en-US" b="0" dirty="0">
                <a:latin typeface="Times New Roman"/>
                <a:cs typeface="Times New Roman"/>
              </a:rPr>
              <a:t>(or almost all) states of matter that are well-established in physics but are </a:t>
            </a:r>
            <a:r>
              <a:rPr lang="en-US" b="0" dirty="0">
                <a:solidFill>
                  <a:srgbClr val="FF0000"/>
                </a:solidFill>
                <a:latin typeface="Times New Roman"/>
                <a:cs typeface="Times New Roman"/>
              </a:rPr>
              <a:t>sufficiently strong to rule out many unphysical “solutions” </a:t>
            </a:r>
            <a:r>
              <a:rPr lang="en-US" b="0" dirty="0">
                <a:latin typeface="Times New Roman"/>
                <a:cs typeface="Times New Roman"/>
              </a:rPr>
              <a:t>of the Einstein’s equation.</a:t>
            </a:r>
          </a:p>
        </p:txBody>
      </p:sp>
      <p:sp>
        <p:nvSpPr>
          <p:cNvPr id="9" name="Rectangle 8">
            <a:extLst>
              <a:ext uri="{FF2B5EF4-FFF2-40B4-BE49-F238E27FC236}">
                <a16:creationId xmlns:a16="http://schemas.microsoft.com/office/drawing/2014/main" id="{F5033327-BFFB-FF4E-A95B-D0792961A30E}"/>
              </a:ext>
            </a:extLst>
          </p:cNvPr>
          <p:cNvSpPr/>
          <p:nvPr/>
        </p:nvSpPr>
        <p:spPr>
          <a:xfrm>
            <a:off x="0" y="4272309"/>
            <a:ext cx="8964488" cy="1357581"/>
          </a:xfrm>
          <a:prstGeom prst="rect">
            <a:avLst/>
          </a:prstGeom>
          <a:solidFill>
            <a:srgbClr val="FFFFFF"/>
          </a:solidFill>
        </p:spPr>
        <p:txBody>
          <a:bodyPr wrap="square" lIns="64291" tIns="32146" rIns="64291" bIns="32146">
            <a:spAutoFit/>
          </a:bodyPr>
          <a:lstStyle/>
          <a:p>
            <a:pPr algn="l"/>
            <a:r>
              <a:rPr lang="en-US" b="0" dirty="0">
                <a:latin typeface="Times New Roman"/>
                <a:cs typeface="Times New Roman"/>
              </a:rPr>
              <a:t>The original </a:t>
            </a:r>
            <a:r>
              <a:rPr lang="en-US" dirty="0">
                <a:latin typeface="Times New Roman"/>
                <a:cs typeface="Times New Roman"/>
              </a:rPr>
              <a:t>singularity theorems </a:t>
            </a:r>
            <a:r>
              <a:rPr lang="en-US" b="0" dirty="0">
                <a:latin typeface="Times New Roman"/>
                <a:cs typeface="Times New Roman"/>
              </a:rPr>
              <a:t>of Penrose and Hawking were proved for matter</a:t>
            </a:r>
            <a:r>
              <a:rPr lang="zh-CN" altLang="en-US" b="0" dirty="0">
                <a:latin typeface="Times New Roman"/>
                <a:cs typeface="Times New Roman"/>
              </a:rPr>
              <a:t> </a:t>
            </a:r>
            <a:r>
              <a:rPr lang="en-US" b="0" dirty="0">
                <a:latin typeface="Times New Roman"/>
                <a:cs typeface="Times New Roman"/>
              </a:rPr>
              <a:t>obeying the </a:t>
            </a:r>
            <a:r>
              <a:rPr lang="en-US" dirty="0">
                <a:latin typeface="Times New Roman"/>
                <a:cs typeface="Times New Roman"/>
              </a:rPr>
              <a:t>null energy condition </a:t>
            </a:r>
            <a:r>
              <a:rPr lang="en-US" b="0" dirty="0">
                <a:latin typeface="Times New Roman"/>
                <a:cs typeface="Times New Roman"/>
              </a:rPr>
              <a:t>(NEC) or </a:t>
            </a:r>
            <a:r>
              <a:rPr lang="en-US" dirty="0">
                <a:solidFill>
                  <a:srgbClr val="FF0000"/>
                </a:solidFill>
                <a:latin typeface="Times New Roman"/>
                <a:cs typeface="Times New Roman"/>
              </a:rPr>
              <a:t>strong energy condition </a:t>
            </a:r>
            <a:r>
              <a:rPr lang="en-US" b="0" dirty="0">
                <a:latin typeface="Times New Roman"/>
                <a:cs typeface="Times New Roman"/>
              </a:rPr>
              <a:t>(SEC), </a:t>
            </a:r>
            <a:r>
              <a:rPr lang="en-US" dirty="0">
                <a:latin typeface="Times New Roman"/>
                <a:cs typeface="Times New Roman"/>
              </a:rPr>
              <a:t>respectivel</a:t>
            </a:r>
            <a:r>
              <a:rPr lang="en-US" altLang="zh-CN" dirty="0">
                <a:latin typeface="Times New Roman"/>
                <a:cs typeface="Times New Roman"/>
              </a:rPr>
              <a:t>y.</a:t>
            </a:r>
            <a:endParaRPr lang="en-US" dirty="0">
              <a:latin typeface="Times New Roman"/>
              <a:cs typeface="Times New Roman"/>
            </a:endParaRPr>
          </a:p>
        </p:txBody>
      </p:sp>
      <p:pic>
        <p:nvPicPr>
          <p:cNvPr id="13" name="Picture 12">
            <a:extLst>
              <a:ext uri="{FF2B5EF4-FFF2-40B4-BE49-F238E27FC236}">
                <a16:creationId xmlns:a16="http://schemas.microsoft.com/office/drawing/2014/main" id="{3CA7D627-895A-DA40-876F-2976A877D0C0}"/>
              </a:ext>
            </a:extLst>
          </p:cNvPr>
          <p:cNvPicPr>
            <a:picLocks noChangeAspect="1"/>
          </p:cNvPicPr>
          <p:nvPr/>
        </p:nvPicPr>
        <p:blipFill>
          <a:blip r:embed="rId3"/>
          <a:stretch>
            <a:fillRect/>
          </a:stretch>
        </p:blipFill>
        <p:spPr>
          <a:xfrm>
            <a:off x="6937073" y="5517232"/>
            <a:ext cx="2243439" cy="1340768"/>
          </a:xfrm>
          <a:prstGeom prst="rect">
            <a:avLst/>
          </a:prstGeom>
        </p:spPr>
      </p:pic>
      <p:pic>
        <p:nvPicPr>
          <p:cNvPr id="14" name="Picture 13">
            <a:extLst>
              <a:ext uri="{FF2B5EF4-FFF2-40B4-BE49-F238E27FC236}">
                <a16:creationId xmlns:a16="http://schemas.microsoft.com/office/drawing/2014/main" id="{214240A5-EFBF-134C-B7CD-666AE0E239BC}"/>
              </a:ext>
            </a:extLst>
          </p:cNvPr>
          <p:cNvPicPr>
            <a:picLocks noChangeAspect="1"/>
          </p:cNvPicPr>
          <p:nvPr/>
        </p:nvPicPr>
        <p:blipFill>
          <a:blip r:embed="rId4"/>
          <a:stretch>
            <a:fillRect/>
          </a:stretch>
        </p:blipFill>
        <p:spPr>
          <a:xfrm>
            <a:off x="251520" y="5805264"/>
            <a:ext cx="3098602" cy="428625"/>
          </a:xfrm>
          <a:prstGeom prst="rect">
            <a:avLst/>
          </a:prstGeom>
        </p:spPr>
      </p:pic>
      <p:pic>
        <p:nvPicPr>
          <p:cNvPr id="15" name="Picture 14">
            <a:extLst>
              <a:ext uri="{FF2B5EF4-FFF2-40B4-BE49-F238E27FC236}">
                <a16:creationId xmlns:a16="http://schemas.microsoft.com/office/drawing/2014/main" id="{49CCB29F-3E37-674B-BAF3-BDC2FA1CCD70}"/>
              </a:ext>
            </a:extLst>
          </p:cNvPr>
          <p:cNvPicPr>
            <a:picLocks noChangeAspect="1"/>
          </p:cNvPicPr>
          <p:nvPr/>
        </p:nvPicPr>
        <p:blipFill>
          <a:blip r:embed="rId5"/>
          <a:stretch>
            <a:fillRect/>
          </a:stretch>
        </p:blipFill>
        <p:spPr>
          <a:xfrm>
            <a:off x="3419872" y="5889054"/>
            <a:ext cx="3393281" cy="348258"/>
          </a:xfrm>
          <a:prstGeom prst="rect">
            <a:avLst/>
          </a:prstGeom>
        </p:spPr>
      </p:pic>
    </p:spTree>
    <p:extLst>
      <p:ext uri="{BB962C8B-B14F-4D97-AF65-F5344CB8AC3E}">
        <p14:creationId xmlns:p14="http://schemas.microsoft.com/office/powerpoint/2010/main" val="27446296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B574F1-26A0-B04E-A017-93D7707CD9CC}"/>
              </a:ext>
            </a:extLst>
          </p:cNvPr>
          <p:cNvPicPr>
            <a:picLocks noChangeAspect="1"/>
          </p:cNvPicPr>
          <p:nvPr/>
        </p:nvPicPr>
        <p:blipFill>
          <a:blip r:embed="rId2"/>
          <a:stretch>
            <a:fillRect/>
          </a:stretch>
        </p:blipFill>
        <p:spPr>
          <a:xfrm>
            <a:off x="0" y="1071995"/>
            <a:ext cx="9144000" cy="4961107"/>
          </a:xfrm>
          <a:prstGeom prst="rect">
            <a:avLst/>
          </a:prstGeom>
        </p:spPr>
      </p:pic>
      <p:sp>
        <p:nvSpPr>
          <p:cNvPr id="4" name="TextBox 3">
            <a:extLst>
              <a:ext uri="{FF2B5EF4-FFF2-40B4-BE49-F238E27FC236}">
                <a16:creationId xmlns:a16="http://schemas.microsoft.com/office/drawing/2014/main" id="{67F84386-7E28-8342-998C-EEE43118892A}"/>
              </a:ext>
            </a:extLst>
          </p:cNvPr>
          <p:cNvSpPr txBox="1"/>
          <p:nvPr/>
        </p:nvSpPr>
        <p:spPr>
          <a:xfrm>
            <a:off x="35496" y="306512"/>
            <a:ext cx="9090851" cy="50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r>
              <a:rPr lang="en-US" altLang="zh-CN" dirty="0">
                <a:solidFill>
                  <a:srgbClr val="0000FF"/>
                </a:solidFill>
              </a:rPr>
              <a:t>4</a:t>
            </a:r>
            <a:r>
              <a:rPr lang="en-US" dirty="0">
                <a:solidFill>
                  <a:srgbClr val="0000FF"/>
                </a:solidFill>
              </a:rPr>
              <a:t>. Constraining the number of horizons with energy condition </a:t>
            </a:r>
          </a:p>
        </p:txBody>
      </p:sp>
      <p:sp>
        <p:nvSpPr>
          <p:cNvPr id="5" name="Rectangle 4">
            <a:extLst>
              <a:ext uri="{FF2B5EF4-FFF2-40B4-BE49-F238E27FC236}">
                <a16:creationId xmlns:a16="http://schemas.microsoft.com/office/drawing/2014/main" id="{359F7EC7-5BEC-0842-B7EE-67B5CFA768AC}"/>
              </a:ext>
            </a:extLst>
          </p:cNvPr>
          <p:cNvSpPr/>
          <p:nvPr/>
        </p:nvSpPr>
        <p:spPr>
          <a:xfrm>
            <a:off x="5222159" y="6021288"/>
            <a:ext cx="3921841" cy="495807"/>
          </a:xfrm>
          <a:prstGeom prst="rect">
            <a:avLst/>
          </a:prstGeom>
        </p:spPr>
        <p:txBody>
          <a:bodyPr wrap="none" lIns="64291" tIns="32146" rIns="64291" bIns="32146">
            <a:spAutoFit/>
          </a:bodyPr>
          <a:lstStyle/>
          <a:p>
            <a:pPr algn="l"/>
            <a:r>
              <a:rPr lang="en-US" dirty="0" err="1"/>
              <a:t>arXiv</a:t>
            </a:r>
            <a:r>
              <a:rPr lang="en-US" dirty="0"/>
              <a:t>: 2104.03012 [gr-qc]</a:t>
            </a:r>
          </a:p>
        </p:txBody>
      </p:sp>
      <p:cxnSp>
        <p:nvCxnSpPr>
          <p:cNvPr id="6" name="直线连接符 5"/>
          <p:cNvCxnSpPr/>
          <p:nvPr/>
        </p:nvCxnSpPr>
        <p:spPr bwMode="auto">
          <a:xfrm>
            <a:off x="323528" y="2780928"/>
            <a:ext cx="5760640" cy="0"/>
          </a:xfrm>
          <a:prstGeom prst="line">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38100" cap="flat" cmpd="sng" algn="ctr">
            <a:solidFill>
              <a:srgbClr val="FF3300"/>
            </a:solidFill>
            <a:prstDash val="solid"/>
            <a:round/>
            <a:headEnd type="none" w="med" len="med"/>
            <a:tailEnd type="none" w="med" len="med"/>
          </a:ln>
          <a:effectLst/>
        </p:spPr>
      </p:cxnSp>
    </p:spTree>
    <p:extLst>
      <p:ext uri="{BB962C8B-B14F-4D97-AF65-F5344CB8AC3E}">
        <p14:creationId xmlns:p14="http://schemas.microsoft.com/office/powerpoint/2010/main" val="2885657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C979C-D50F-084A-ADDC-AA2192F15076}"/>
              </a:ext>
            </a:extLst>
          </p:cNvPr>
          <p:cNvPicPr>
            <a:picLocks noChangeAspect="1"/>
          </p:cNvPicPr>
          <p:nvPr/>
        </p:nvPicPr>
        <p:blipFill>
          <a:blip r:embed="rId3"/>
          <a:stretch>
            <a:fillRect/>
          </a:stretch>
        </p:blipFill>
        <p:spPr>
          <a:xfrm>
            <a:off x="5567725" y="1579788"/>
            <a:ext cx="3278931" cy="215150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E9C13F-9B31-8344-ADB3-8D8DE5DB0314}"/>
                  </a:ext>
                </a:extLst>
              </p:cNvPr>
              <p:cNvSpPr txBox="1"/>
              <p:nvPr/>
            </p:nvSpPr>
            <p:spPr>
              <a:xfrm>
                <a:off x="6898615" y="4047025"/>
                <a:ext cx="617153" cy="50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algn="ctr" defTabSz="410751" fontAlgn="auto" hangingPunct="0">
                  <a:spcBef>
                    <a:spcPts val="0"/>
                  </a:spcBef>
                  <a:spcAft>
                    <a:spcPts val="0"/>
                  </a:spcAft>
                </a:pPr>
                <a:endParaRPr lang="en-US" sz="2200" b="1" dirty="0">
                  <a:solidFill>
                    <a:srgbClr val="000000"/>
                  </a:solidFill>
                  <a:ea typeface="Helvetica Neue"/>
                  <a:cs typeface="Helvetica Neue"/>
                  <a:sym typeface="Helvetica Neue"/>
                </a:endParaRPr>
              </a:p>
            </p:txBody>
          </p:sp>
        </mc:Choice>
        <mc:Fallback xmlns="">
          <p:sp>
            <p:nvSpPr>
              <p:cNvPr id="5" name="TextBox 4">
                <a:extLst>
                  <a:ext uri="{FF2B5EF4-FFF2-40B4-BE49-F238E27FC236}">
                    <a16:creationId xmlns:a16="http://schemas.microsoft.com/office/drawing/2014/main" id="{66E9C13F-9B31-8344-ADB3-8D8DE5DB0314}"/>
                  </a:ext>
                </a:extLst>
              </p:cNvPr>
              <p:cNvSpPr txBox="1">
                <a:spLocks noRot="1" noChangeAspect="1" noMove="1" noResize="1" noEditPoints="1" noAdjustHandles="1" noChangeArrowheads="1" noChangeShapeType="1" noTextEdit="1"/>
              </p:cNvSpPr>
              <p:nvPr/>
            </p:nvSpPr>
            <p:spPr>
              <a:xfrm>
                <a:off x="9883940" y="5815953"/>
                <a:ext cx="732573" cy="595035"/>
              </a:xfrm>
              <a:prstGeom prst="rect">
                <a:avLst/>
              </a:prstGeom>
              <a:blipFill>
                <a:blip r:embed="rId4"/>
                <a:stretch>
                  <a:fillRect l="-1016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081744E-EC06-2249-8F4B-ACF65D648C6F}"/>
                  </a:ext>
                </a:extLst>
              </p:cNvPr>
              <p:cNvSpPr txBox="1"/>
              <p:nvPr/>
            </p:nvSpPr>
            <p:spPr>
              <a:xfrm>
                <a:off x="6361019" y="2076639"/>
                <a:ext cx="399144" cy="50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algn="ctr" defTabSz="410751" fontAlgn="auto" hangingPunct="0">
                  <a:spcBef>
                    <a:spcPts val="0"/>
                  </a:spcBef>
                  <a:spcAft>
                    <a:spcPts val="0"/>
                  </a:spcAft>
                </a:pPr>
                <a:endParaRPr lang="en-US" sz="2200" b="1" dirty="0">
                  <a:solidFill>
                    <a:srgbClr val="061FD5"/>
                  </a:solidFill>
                  <a:ea typeface="Helvetica Neue"/>
                  <a:cs typeface="Helvetica Neue"/>
                  <a:sym typeface="Helvetica Neue"/>
                </a:endParaRPr>
              </a:p>
            </p:txBody>
          </p:sp>
        </mc:Choice>
        <mc:Fallback xmlns="">
          <p:sp>
            <p:nvSpPr>
              <p:cNvPr id="6" name="TextBox 5">
                <a:extLst>
                  <a:ext uri="{FF2B5EF4-FFF2-40B4-BE49-F238E27FC236}">
                    <a16:creationId xmlns:a16="http://schemas.microsoft.com/office/drawing/2014/main" id="{4081744E-EC06-2249-8F4B-ACF65D648C6F}"/>
                  </a:ext>
                </a:extLst>
              </p:cNvPr>
              <p:cNvSpPr txBox="1">
                <a:spLocks noRot="1" noChangeAspect="1" noMove="1" noResize="1" noEditPoints="1" noAdjustHandles="1" noChangeArrowheads="1" noChangeShapeType="1" noTextEdit="1"/>
              </p:cNvSpPr>
              <p:nvPr/>
            </p:nvSpPr>
            <p:spPr>
              <a:xfrm>
                <a:off x="9089367" y="3013626"/>
                <a:ext cx="482503" cy="595035"/>
              </a:xfrm>
              <a:prstGeom prst="rect">
                <a:avLst/>
              </a:prstGeom>
              <a:blipFill>
                <a:blip r:embed="rId5"/>
                <a:stretch>
                  <a:fillRect l="-17949"/>
                </a:stretch>
              </a:blipFill>
              <a:ln w="12700" cap="flat">
                <a:noFill/>
                <a:miter lim="400000"/>
              </a:ln>
              <a:effectLst/>
            </p:spPr>
            <p:txBody>
              <a:bodyPr/>
              <a:lstStyle/>
              <a:p>
                <a:r>
                  <a:rPr lang="en-US">
                    <a:noFill/>
                  </a:rPr>
                  <a:t> </a:t>
                </a:r>
              </a:p>
            </p:txBody>
          </p:sp>
        </mc:Fallback>
      </mc:AlternateContent>
      <p:pic>
        <p:nvPicPr>
          <p:cNvPr id="7" name="Picture 6">
            <a:extLst>
              <a:ext uri="{FF2B5EF4-FFF2-40B4-BE49-F238E27FC236}">
                <a16:creationId xmlns:a16="http://schemas.microsoft.com/office/drawing/2014/main" id="{8F0D76AD-76A7-8E41-A47A-9B8644478C2F}"/>
              </a:ext>
            </a:extLst>
          </p:cNvPr>
          <p:cNvPicPr>
            <a:picLocks noChangeAspect="1"/>
          </p:cNvPicPr>
          <p:nvPr/>
        </p:nvPicPr>
        <p:blipFill>
          <a:blip r:embed="rId6"/>
          <a:stretch>
            <a:fillRect/>
          </a:stretch>
        </p:blipFill>
        <p:spPr>
          <a:xfrm>
            <a:off x="2627784" y="1412776"/>
            <a:ext cx="2830711" cy="464344"/>
          </a:xfrm>
          <a:prstGeom prst="rect">
            <a:avLst/>
          </a:prstGeom>
        </p:spPr>
      </p:pic>
      <p:pic>
        <p:nvPicPr>
          <p:cNvPr id="8" name="Picture 7">
            <a:extLst>
              <a:ext uri="{FF2B5EF4-FFF2-40B4-BE49-F238E27FC236}">
                <a16:creationId xmlns:a16="http://schemas.microsoft.com/office/drawing/2014/main" id="{D751D50E-0CB6-D94D-A482-59556A497693}"/>
              </a:ext>
            </a:extLst>
          </p:cNvPr>
          <p:cNvPicPr>
            <a:picLocks noChangeAspect="1"/>
          </p:cNvPicPr>
          <p:nvPr/>
        </p:nvPicPr>
        <p:blipFill>
          <a:blip r:embed="rId7"/>
          <a:stretch>
            <a:fillRect/>
          </a:stretch>
        </p:blipFill>
        <p:spPr>
          <a:xfrm>
            <a:off x="613862" y="2320716"/>
            <a:ext cx="1134070" cy="473273"/>
          </a:xfrm>
          <a:prstGeom prst="rect">
            <a:avLst/>
          </a:prstGeom>
        </p:spPr>
      </p:pic>
      <p:sp>
        <p:nvSpPr>
          <p:cNvPr id="9" name="TextBox 8">
            <a:extLst>
              <a:ext uri="{FF2B5EF4-FFF2-40B4-BE49-F238E27FC236}">
                <a16:creationId xmlns:a16="http://schemas.microsoft.com/office/drawing/2014/main" id="{75D2B1CD-8225-7544-8E18-4CF4D3D2D8C5}"/>
              </a:ext>
            </a:extLst>
          </p:cNvPr>
          <p:cNvSpPr txBox="1"/>
          <p:nvPr/>
        </p:nvSpPr>
        <p:spPr>
          <a:xfrm>
            <a:off x="251520" y="1916832"/>
            <a:ext cx="1963428" cy="331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algn="ctr" defTabSz="410751" fontAlgn="auto" hangingPunct="0">
              <a:spcBef>
                <a:spcPts val="0"/>
              </a:spcBef>
              <a:spcAft>
                <a:spcPts val="0"/>
              </a:spcAft>
            </a:pPr>
            <a:r>
              <a:rPr lang="en-US" sz="1700" dirty="0">
                <a:solidFill>
                  <a:srgbClr val="000000"/>
                </a:solidFill>
                <a:latin typeface="Helvetica Neue"/>
                <a:ea typeface="Helvetica Neue"/>
                <a:cs typeface="Helvetica Neue"/>
                <a:sym typeface="Helvetica Neue"/>
              </a:rPr>
              <a:t>Einstein’s equation:</a:t>
            </a:r>
          </a:p>
        </p:txBody>
      </p:sp>
      <p:pic>
        <p:nvPicPr>
          <p:cNvPr id="10" name="Picture 9">
            <a:extLst>
              <a:ext uri="{FF2B5EF4-FFF2-40B4-BE49-F238E27FC236}">
                <a16:creationId xmlns:a16="http://schemas.microsoft.com/office/drawing/2014/main" id="{8DC69264-3F7E-6846-ABD9-F52AB8951ACA}"/>
              </a:ext>
            </a:extLst>
          </p:cNvPr>
          <p:cNvPicPr>
            <a:picLocks noChangeAspect="1"/>
          </p:cNvPicPr>
          <p:nvPr/>
        </p:nvPicPr>
        <p:blipFill>
          <a:blip r:embed="rId8"/>
          <a:stretch>
            <a:fillRect/>
          </a:stretch>
        </p:blipFill>
        <p:spPr>
          <a:xfrm>
            <a:off x="626661" y="2918947"/>
            <a:ext cx="4661297" cy="687586"/>
          </a:xfrm>
          <a:prstGeom prst="rect">
            <a:avLst/>
          </a:prstGeom>
        </p:spPr>
      </p:pic>
      <p:pic>
        <p:nvPicPr>
          <p:cNvPr id="11" name="Picture 10">
            <a:extLst>
              <a:ext uri="{FF2B5EF4-FFF2-40B4-BE49-F238E27FC236}">
                <a16:creationId xmlns:a16="http://schemas.microsoft.com/office/drawing/2014/main" id="{08952706-074C-6D40-B5EE-7279EE7F3CA4}"/>
              </a:ext>
            </a:extLst>
          </p:cNvPr>
          <p:cNvPicPr>
            <a:picLocks noChangeAspect="1"/>
          </p:cNvPicPr>
          <p:nvPr/>
        </p:nvPicPr>
        <p:blipFill>
          <a:blip r:embed="rId9"/>
          <a:stretch>
            <a:fillRect/>
          </a:stretch>
        </p:blipFill>
        <p:spPr>
          <a:xfrm>
            <a:off x="2505251" y="2393449"/>
            <a:ext cx="1830586" cy="410766"/>
          </a:xfrm>
          <a:prstGeom prst="rect">
            <a:avLst/>
          </a:prstGeom>
        </p:spPr>
      </p:pic>
      <p:pic>
        <p:nvPicPr>
          <p:cNvPr id="12" name="Picture 11">
            <a:extLst>
              <a:ext uri="{FF2B5EF4-FFF2-40B4-BE49-F238E27FC236}">
                <a16:creationId xmlns:a16="http://schemas.microsoft.com/office/drawing/2014/main" id="{BB3A9F7F-7CE7-9D40-8DF6-0E1FD989B803}"/>
              </a:ext>
            </a:extLst>
          </p:cNvPr>
          <p:cNvPicPr>
            <a:picLocks noChangeAspect="1"/>
          </p:cNvPicPr>
          <p:nvPr/>
        </p:nvPicPr>
        <p:blipFill>
          <a:blip r:embed="rId10"/>
          <a:stretch>
            <a:fillRect/>
          </a:stretch>
        </p:blipFill>
        <p:spPr>
          <a:xfrm>
            <a:off x="575816" y="4106546"/>
            <a:ext cx="4920258" cy="383977"/>
          </a:xfrm>
          <a:prstGeom prst="rect">
            <a:avLst/>
          </a:prstGeom>
        </p:spPr>
      </p:pic>
      <p:pic>
        <p:nvPicPr>
          <p:cNvPr id="13" name="Picture 12">
            <a:extLst>
              <a:ext uri="{FF2B5EF4-FFF2-40B4-BE49-F238E27FC236}">
                <a16:creationId xmlns:a16="http://schemas.microsoft.com/office/drawing/2014/main" id="{2808426C-2917-B649-9275-81477A43E3C2}"/>
              </a:ext>
            </a:extLst>
          </p:cNvPr>
          <p:cNvPicPr>
            <a:picLocks noChangeAspect="1"/>
          </p:cNvPicPr>
          <p:nvPr/>
        </p:nvPicPr>
        <p:blipFill>
          <a:blip r:embed="rId11"/>
          <a:stretch>
            <a:fillRect/>
          </a:stretch>
        </p:blipFill>
        <p:spPr>
          <a:xfrm>
            <a:off x="1668036" y="4810698"/>
            <a:ext cx="1946672" cy="366117"/>
          </a:xfrm>
          <a:prstGeom prst="rect">
            <a:avLst/>
          </a:prstGeom>
        </p:spPr>
      </p:pic>
      <p:pic>
        <p:nvPicPr>
          <p:cNvPr id="14" name="Picture 13">
            <a:extLst>
              <a:ext uri="{FF2B5EF4-FFF2-40B4-BE49-F238E27FC236}">
                <a16:creationId xmlns:a16="http://schemas.microsoft.com/office/drawing/2014/main" id="{EEF57BCC-4E6E-E649-9B37-7B6BC7D0431D}"/>
              </a:ext>
            </a:extLst>
          </p:cNvPr>
          <p:cNvPicPr>
            <a:picLocks noChangeAspect="1"/>
          </p:cNvPicPr>
          <p:nvPr/>
        </p:nvPicPr>
        <p:blipFill>
          <a:blip r:embed="rId12"/>
          <a:stretch>
            <a:fillRect/>
          </a:stretch>
        </p:blipFill>
        <p:spPr>
          <a:xfrm>
            <a:off x="5634093" y="4782742"/>
            <a:ext cx="1125141" cy="455414"/>
          </a:xfrm>
          <a:prstGeom prst="rect">
            <a:avLst/>
          </a:prstGeom>
        </p:spPr>
        <p:style>
          <a:lnRef idx="2">
            <a:schemeClr val="accent5"/>
          </a:lnRef>
          <a:fillRef idx="1">
            <a:schemeClr val="lt1"/>
          </a:fillRef>
          <a:effectRef idx="0">
            <a:schemeClr val="accent5"/>
          </a:effectRef>
          <a:fontRef idx="minor">
            <a:schemeClr val="dk1"/>
          </a:fontRef>
        </p:style>
      </p:pic>
      <p:pic>
        <p:nvPicPr>
          <p:cNvPr id="16" name="Picture 15">
            <a:extLst>
              <a:ext uri="{FF2B5EF4-FFF2-40B4-BE49-F238E27FC236}">
                <a16:creationId xmlns:a16="http://schemas.microsoft.com/office/drawing/2014/main" id="{00153DEC-BEE5-914F-B4A1-10FCC867CFE8}"/>
              </a:ext>
            </a:extLst>
          </p:cNvPr>
          <p:cNvPicPr>
            <a:picLocks noChangeAspect="1"/>
          </p:cNvPicPr>
          <p:nvPr/>
        </p:nvPicPr>
        <p:blipFill>
          <a:blip r:embed="rId13"/>
          <a:stretch>
            <a:fillRect/>
          </a:stretch>
        </p:blipFill>
        <p:spPr>
          <a:xfrm>
            <a:off x="251520" y="5949280"/>
            <a:ext cx="3053953" cy="504056"/>
          </a:xfrm>
          <a:prstGeom prst="rect">
            <a:avLst/>
          </a:prstGeom>
        </p:spPr>
      </p:pic>
      <p:sp>
        <p:nvSpPr>
          <p:cNvPr id="17" name="Notched Right Arrow 16">
            <a:extLst>
              <a:ext uri="{FF2B5EF4-FFF2-40B4-BE49-F238E27FC236}">
                <a16:creationId xmlns:a16="http://schemas.microsoft.com/office/drawing/2014/main" id="{460B5D69-5112-9140-B570-54770CFD7D51}"/>
              </a:ext>
            </a:extLst>
          </p:cNvPr>
          <p:cNvSpPr/>
          <p:nvPr/>
        </p:nvSpPr>
        <p:spPr>
          <a:xfrm rot="5400000">
            <a:off x="1965205" y="3461494"/>
            <a:ext cx="473105" cy="601826"/>
          </a:xfrm>
          <a:prstGeom prst="notchedRightArrow">
            <a:avLst/>
          </a:prstGeom>
          <a:solidFill>
            <a:srgbClr val="FF33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fontAlgn="auto" hangingPunct="0">
              <a:spcBef>
                <a:spcPts val="0"/>
              </a:spcBef>
              <a:spcAft>
                <a:spcPts val="0"/>
              </a:spcAft>
            </a:pPr>
            <a:endParaRPr lang="en-US" sz="1500">
              <a:solidFill>
                <a:srgbClr val="FFFFFF"/>
              </a:solidFill>
              <a:latin typeface="+mn-lt"/>
              <a:ea typeface="+mn-ea"/>
              <a:sym typeface="Helvetica Neue Medium"/>
            </a:endParaRPr>
          </a:p>
        </p:txBody>
      </p:sp>
      <p:sp>
        <p:nvSpPr>
          <p:cNvPr id="18" name="TextBox 17">
            <a:extLst>
              <a:ext uri="{FF2B5EF4-FFF2-40B4-BE49-F238E27FC236}">
                <a16:creationId xmlns:a16="http://schemas.microsoft.com/office/drawing/2014/main" id="{513747B8-2E28-5440-BF7C-4DFC47F16A9F}"/>
              </a:ext>
            </a:extLst>
          </p:cNvPr>
          <p:cNvSpPr txBox="1"/>
          <p:nvPr/>
        </p:nvSpPr>
        <p:spPr>
          <a:xfrm>
            <a:off x="687134" y="4820732"/>
            <a:ext cx="572572" cy="331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algn="ctr" defTabSz="410751" fontAlgn="auto" hangingPunct="0">
              <a:spcBef>
                <a:spcPts val="0"/>
              </a:spcBef>
              <a:spcAft>
                <a:spcPts val="0"/>
              </a:spcAft>
            </a:pPr>
            <a:r>
              <a:rPr lang="en-US" sz="1700" b="1" dirty="0">
                <a:solidFill>
                  <a:srgbClr val="061FD5"/>
                </a:solidFill>
                <a:latin typeface="Helvetica Neue"/>
                <a:ea typeface="Helvetica Neue"/>
                <a:cs typeface="Helvetica Neue"/>
                <a:sym typeface="Helvetica Neue"/>
              </a:rPr>
              <a:t>SEC:</a:t>
            </a:r>
          </a:p>
        </p:txBody>
      </p:sp>
      <p:sp>
        <p:nvSpPr>
          <p:cNvPr id="19" name="Right Arrow 18">
            <a:extLst>
              <a:ext uri="{FF2B5EF4-FFF2-40B4-BE49-F238E27FC236}">
                <a16:creationId xmlns:a16="http://schemas.microsoft.com/office/drawing/2014/main" id="{E0D98B02-88F0-1846-B0BA-B37C0ECD5D13}"/>
              </a:ext>
            </a:extLst>
          </p:cNvPr>
          <p:cNvSpPr/>
          <p:nvPr/>
        </p:nvSpPr>
        <p:spPr>
          <a:xfrm>
            <a:off x="4360100" y="4627374"/>
            <a:ext cx="649961" cy="601826"/>
          </a:xfrm>
          <a:prstGeom prst="rightArrow">
            <a:avLst/>
          </a:prstGeom>
          <a:solidFill>
            <a:srgbClr val="FF33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fontAlgn="auto" hangingPunct="0">
              <a:spcBef>
                <a:spcPts val="0"/>
              </a:spcBef>
              <a:spcAft>
                <a:spcPts val="0"/>
              </a:spcAft>
            </a:pPr>
            <a:endParaRPr lang="en-US" sz="1500">
              <a:solidFill>
                <a:srgbClr val="FFFFFF"/>
              </a:solidFill>
              <a:latin typeface="+mn-lt"/>
              <a:ea typeface="+mn-ea"/>
              <a:sym typeface="Helvetica Neue Medium"/>
            </a:endParaRPr>
          </a:p>
        </p:txBody>
      </p:sp>
      <p:cxnSp>
        <p:nvCxnSpPr>
          <p:cNvPr id="24" name="Straight Arrow Connector 23">
            <a:extLst>
              <a:ext uri="{FF2B5EF4-FFF2-40B4-BE49-F238E27FC236}">
                <a16:creationId xmlns:a16="http://schemas.microsoft.com/office/drawing/2014/main" id="{9758D138-965B-DC40-BF81-8BA513B90921}"/>
              </a:ext>
            </a:extLst>
          </p:cNvPr>
          <p:cNvCxnSpPr>
            <a:cxnSpLocks/>
          </p:cNvCxnSpPr>
          <p:nvPr/>
        </p:nvCxnSpPr>
        <p:spPr>
          <a:xfrm flipH="1" flipV="1">
            <a:off x="6034493" y="3720960"/>
            <a:ext cx="773265" cy="409453"/>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B07B9F1E-F649-3349-835C-95863693852F}"/>
              </a:ext>
            </a:extLst>
          </p:cNvPr>
          <p:cNvCxnSpPr>
            <a:cxnSpLocks/>
          </p:cNvCxnSpPr>
          <p:nvPr/>
        </p:nvCxnSpPr>
        <p:spPr>
          <a:xfrm flipH="1" flipV="1">
            <a:off x="7061044" y="3686340"/>
            <a:ext cx="49203" cy="39753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0D1C7480-22F7-1247-AF94-0C8A199D4173}"/>
              </a:ext>
            </a:extLst>
          </p:cNvPr>
          <p:cNvSpPr txBox="1"/>
          <p:nvPr/>
        </p:nvSpPr>
        <p:spPr>
          <a:xfrm>
            <a:off x="16886" y="116632"/>
            <a:ext cx="1354534" cy="3799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r>
              <a:rPr kumimoji="1" lang="en-US" altLang="zh-CN" sz="2000" dirty="0">
                <a:solidFill>
                  <a:srgbClr val="0000FF"/>
                </a:solidFill>
              </a:rPr>
              <a:t>Proof of C1:</a:t>
            </a:r>
            <a:endParaRPr lang="en-US" sz="2000" b="1" dirty="0">
              <a:solidFill>
                <a:srgbClr val="0000FF"/>
              </a:solidFill>
              <a:latin typeface="Helvetica Neue"/>
              <a:ea typeface="Helvetica Neue"/>
              <a:cs typeface="Helvetica Neue"/>
              <a:sym typeface="Helvetica Neue"/>
            </a:endParaRPr>
          </a:p>
        </p:txBody>
      </p:sp>
      <p:sp>
        <p:nvSpPr>
          <p:cNvPr id="4" name="文本框 3"/>
          <p:cNvSpPr txBox="1"/>
          <p:nvPr/>
        </p:nvSpPr>
        <p:spPr>
          <a:xfrm>
            <a:off x="0" y="548680"/>
            <a:ext cx="9144000" cy="830997"/>
          </a:xfrm>
          <a:prstGeom prst="rect">
            <a:avLst/>
          </a:prstGeom>
          <a:solidFill>
            <a:schemeClr val="bg1"/>
          </a:solidFill>
        </p:spPr>
        <p:txBody>
          <a:bodyPr wrap="square" rtlCol="0">
            <a:spAutoFit/>
          </a:bodyPr>
          <a:lstStyle/>
          <a:p>
            <a:r>
              <a:rPr kumimoji="1" lang="en-US" altLang="zh-CN" sz="2400" dirty="0"/>
              <a:t>Assume that behind the event horizon there is an connected </a:t>
            </a:r>
            <a:r>
              <a:rPr kumimoji="1" lang="en-US" altLang="zh-CN" sz="2400" dirty="0" err="1"/>
              <a:t>spacetime</a:t>
            </a:r>
            <a:r>
              <a:rPr kumimoji="1" lang="en-US" altLang="zh-CN" sz="2400" dirty="0"/>
              <a:t>  </a:t>
            </a:r>
          </a:p>
          <a:p>
            <a:r>
              <a:rPr kumimoji="1" lang="en-US" altLang="zh-CN" sz="2400" dirty="0"/>
              <a:t>region  V inside which the Killing vector \xi is </a:t>
            </a:r>
            <a:r>
              <a:rPr kumimoji="1" lang="en-US" altLang="zh-CN" sz="2400" dirty="0" err="1"/>
              <a:t>timelike</a:t>
            </a:r>
            <a:r>
              <a:rPr kumimoji="1" lang="en-US" altLang="zh-CN" sz="2400" dirty="0"/>
              <a:t> </a:t>
            </a:r>
            <a:endParaRPr kumimoji="1" lang="zh-CN" altLang="en-US" sz="2400" dirty="0"/>
          </a:p>
        </p:txBody>
      </p:sp>
      <p:sp>
        <p:nvSpPr>
          <p:cNvPr id="20" name="文本框 19"/>
          <p:cNvSpPr txBox="1"/>
          <p:nvPr/>
        </p:nvSpPr>
        <p:spPr>
          <a:xfrm>
            <a:off x="179512" y="5301208"/>
            <a:ext cx="8757326" cy="461665"/>
          </a:xfrm>
          <a:prstGeom prst="rect">
            <a:avLst/>
          </a:prstGeom>
          <a:noFill/>
        </p:spPr>
        <p:txBody>
          <a:bodyPr wrap="none" rtlCol="0">
            <a:spAutoFit/>
          </a:bodyPr>
          <a:lstStyle/>
          <a:p>
            <a:r>
              <a:rPr kumimoji="1" lang="en-US" altLang="zh-CN" sz="2400" dirty="0">
                <a:solidFill>
                  <a:srgbClr val="FF0000"/>
                </a:solidFill>
              </a:rPr>
              <a:t>Maximum Principle</a:t>
            </a:r>
            <a:r>
              <a:rPr kumimoji="1" lang="en-US" altLang="zh-CN" sz="2400" dirty="0"/>
              <a:t>: the maximum of N^2 must be at the boundaries:  </a:t>
            </a:r>
            <a:endParaRPr kumimoji="1" lang="zh-CN" altLang="en-US" sz="2400" dirty="0"/>
          </a:p>
        </p:txBody>
      </p:sp>
      <p:sp>
        <p:nvSpPr>
          <p:cNvPr id="21" name="文本框 20"/>
          <p:cNvSpPr txBox="1"/>
          <p:nvPr/>
        </p:nvSpPr>
        <p:spPr>
          <a:xfrm>
            <a:off x="3563888" y="5805264"/>
            <a:ext cx="5580112" cy="830997"/>
          </a:xfrm>
          <a:prstGeom prst="rect">
            <a:avLst/>
          </a:prstGeom>
          <a:solidFill>
            <a:srgbClr val="FFFFFF"/>
          </a:solidFill>
          <a:ln w="28575" cmpd="sng">
            <a:solidFill>
              <a:srgbClr val="FF3300"/>
            </a:solidFill>
          </a:ln>
        </p:spPr>
        <p:txBody>
          <a:bodyPr wrap="square" rtlCol="0">
            <a:spAutoFit/>
          </a:bodyPr>
          <a:lstStyle/>
          <a:p>
            <a:r>
              <a:rPr kumimoji="1" lang="en-US" altLang="zh-CN" sz="2400" dirty="0">
                <a:solidFill>
                  <a:srgbClr val="0000FF"/>
                </a:solidFill>
              </a:rPr>
              <a:t>which is contradictory to the assumption that \xi is </a:t>
            </a:r>
            <a:r>
              <a:rPr kumimoji="1" lang="en-US" altLang="zh-CN" sz="2400" dirty="0" err="1">
                <a:solidFill>
                  <a:srgbClr val="0000FF"/>
                </a:solidFill>
              </a:rPr>
              <a:t>timelike</a:t>
            </a:r>
            <a:r>
              <a:rPr kumimoji="1" lang="en-US" altLang="zh-CN" sz="2400" dirty="0">
                <a:solidFill>
                  <a:srgbClr val="0000FF"/>
                </a:solidFill>
              </a:rPr>
              <a:t> !</a:t>
            </a:r>
            <a:endParaRPr kumimoji="1" lang="zh-CN" altLang="en-US" sz="2400" dirty="0">
              <a:solidFill>
                <a:srgbClr val="0000FF"/>
              </a:solidFill>
            </a:endParaRPr>
          </a:p>
        </p:txBody>
      </p:sp>
    </p:spTree>
    <p:extLst>
      <p:ext uri="{BB962C8B-B14F-4D97-AF65-F5344CB8AC3E}">
        <p14:creationId xmlns:p14="http://schemas.microsoft.com/office/powerpoint/2010/main" val="20323222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32656"/>
            <a:ext cx="1449436" cy="523220"/>
          </a:xfrm>
          <a:prstGeom prst="rect">
            <a:avLst/>
          </a:prstGeom>
          <a:noFill/>
        </p:spPr>
        <p:txBody>
          <a:bodyPr wrap="none" rtlCol="0">
            <a:spAutoFit/>
          </a:bodyPr>
          <a:lstStyle/>
          <a:p>
            <a:r>
              <a:rPr kumimoji="1" lang="en-US" altLang="zh-CN" dirty="0">
                <a:solidFill>
                  <a:srgbClr val="0000FF"/>
                </a:solidFill>
              </a:rPr>
              <a:t>Outline: </a:t>
            </a:r>
            <a:endParaRPr kumimoji="1" lang="zh-CN" altLang="en-US" dirty="0">
              <a:solidFill>
                <a:srgbClr val="0000FF"/>
              </a:solidFill>
            </a:endParaRPr>
          </a:p>
        </p:txBody>
      </p:sp>
      <p:sp>
        <p:nvSpPr>
          <p:cNvPr id="3" name="文本框 2"/>
          <p:cNvSpPr txBox="1"/>
          <p:nvPr/>
        </p:nvSpPr>
        <p:spPr>
          <a:xfrm>
            <a:off x="162054" y="1052736"/>
            <a:ext cx="8980215" cy="4401205"/>
          </a:xfrm>
          <a:prstGeom prst="rect">
            <a:avLst/>
          </a:prstGeom>
          <a:solidFill>
            <a:schemeClr val="bg1"/>
          </a:solidFill>
        </p:spPr>
        <p:txBody>
          <a:bodyPr wrap="none" rtlCol="0">
            <a:spAutoFit/>
          </a:bodyPr>
          <a:lstStyle/>
          <a:p>
            <a:pPr marL="514350" indent="-514350">
              <a:buAutoNum type="arabicPeriod"/>
            </a:pPr>
            <a:r>
              <a:rPr kumimoji="1" lang="en-US" altLang="zh-CN" dirty="0"/>
              <a:t>No inner horizon theorem for charged black hole with</a:t>
            </a:r>
          </a:p>
          <a:p>
            <a:r>
              <a:rPr kumimoji="1" lang="en-US" altLang="zh-CN" dirty="0"/>
              <a:t>      scalar hairs</a:t>
            </a:r>
          </a:p>
          <a:p>
            <a:pPr marL="457200" indent="-457200">
              <a:buFont typeface="Symbol" charset="2"/>
              <a:buChar char="-"/>
            </a:pPr>
            <a:r>
              <a:rPr kumimoji="1" lang="en-US" altLang="zh-CN" dirty="0"/>
              <a:t>      No inner horizon theorem</a:t>
            </a:r>
          </a:p>
          <a:p>
            <a:pPr marL="457200" indent="-457200">
              <a:buFont typeface="Symbol" charset="2"/>
              <a:buChar char="-"/>
            </a:pPr>
            <a:r>
              <a:rPr kumimoji="1" lang="en-US" altLang="zh-CN" dirty="0"/>
              <a:t>      Singularity </a:t>
            </a:r>
          </a:p>
          <a:p>
            <a:pPr marL="457200" indent="-457200">
              <a:buFont typeface="Symbol" charset="2"/>
              <a:buChar char="-"/>
            </a:pPr>
            <a:r>
              <a:rPr kumimoji="1" lang="en-US" altLang="zh-CN" dirty="0"/>
              <a:t>      Hyperbolic black hole with inner horizon</a:t>
            </a:r>
          </a:p>
          <a:p>
            <a:r>
              <a:rPr kumimoji="1" lang="en-US" altLang="zh-CN" dirty="0"/>
              <a:t>2.</a:t>
            </a:r>
            <a:r>
              <a:rPr kumimoji="1" lang="zh-CN" altLang="en-US" dirty="0"/>
              <a:t>   </a:t>
            </a:r>
            <a:r>
              <a:rPr kumimoji="1" lang="en-US" altLang="zh-CN" dirty="0"/>
              <a:t>Towards</a:t>
            </a:r>
            <a:r>
              <a:rPr kumimoji="1" lang="zh-CN" altLang="en-US" dirty="0"/>
              <a:t> </a:t>
            </a:r>
            <a:r>
              <a:rPr kumimoji="1" lang="en-US" altLang="zh-CN" dirty="0"/>
              <a:t>classifying</a:t>
            </a:r>
            <a:r>
              <a:rPr kumimoji="1" lang="zh-CN" altLang="en-US" dirty="0"/>
              <a:t> </a:t>
            </a:r>
            <a:r>
              <a:rPr kumimoji="1" lang="en-US" altLang="zh-CN" dirty="0"/>
              <a:t>the</a:t>
            </a:r>
            <a:r>
              <a:rPr kumimoji="1" lang="zh-CN" altLang="en-US" dirty="0"/>
              <a:t> </a:t>
            </a:r>
            <a:r>
              <a:rPr kumimoji="1" lang="en-US" altLang="zh-CN" dirty="0"/>
              <a:t>interior</a:t>
            </a:r>
            <a:r>
              <a:rPr kumimoji="1" lang="zh-CN" altLang="en-US" dirty="0"/>
              <a:t> </a:t>
            </a:r>
            <a:r>
              <a:rPr kumimoji="1" lang="en-US" altLang="zh-CN" dirty="0"/>
              <a:t>dynamics</a:t>
            </a:r>
            <a:r>
              <a:rPr kumimoji="1" lang="zh-CN" altLang="en-US" dirty="0"/>
              <a:t> </a:t>
            </a:r>
            <a:r>
              <a:rPr kumimoji="1" lang="en-US" altLang="zh-CN" dirty="0"/>
              <a:t>of</a:t>
            </a:r>
            <a:r>
              <a:rPr kumimoji="1" lang="zh-CN" altLang="en-US" dirty="0"/>
              <a:t> </a:t>
            </a:r>
            <a:r>
              <a:rPr kumimoji="1" lang="en-US" altLang="zh-CN" dirty="0"/>
              <a:t>charged</a:t>
            </a:r>
            <a:r>
              <a:rPr kumimoji="1" lang="zh-CN" altLang="en-US" dirty="0"/>
              <a:t> </a:t>
            </a:r>
            <a:endParaRPr kumimoji="1" lang="en-US" altLang="zh-CN" dirty="0"/>
          </a:p>
          <a:p>
            <a:r>
              <a:rPr kumimoji="1" lang="zh-CN" altLang="en-US" dirty="0"/>
              <a:t>      </a:t>
            </a:r>
            <a:r>
              <a:rPr kumimoji="1" lang="en-US" altLang="zh-CN" dirty="0"/>
              <a:t>black</a:t>
            </a:r>
            <a:r>
              <a:rPr kumimoji="1" lang="zh-CN" altLang="en-US" dirty="0"/>
              <a:t> </a:t>
            </a:r>
            <a:r>
              <a:rPr kumimoji="1" lang="en-US" altLang="zh-CN" dirty="0"/>
              <a:t>holes</a:t>
            </a:r>
            <a:r>
              <a:rPr kumimoji="1" lang="zh-CN" altLang="en-US" dirty="0"/>
              <a:t> </a:t>
            </a:r>
            <a:r>
              <a:rPr kumimoji="1" lang="en-US" altLang="zh-CN" dirty="0"/>
              <a:t>with</a:t>
            </a:r>
            <a:r>
              <a:rPr kumimoji="1" lang="zh-CN" altLang="en-US" dirty="0"/>
              <a:t> </a:t>
            </a:r>
            <a:r>
              <a:rPr kumimoji="1" lang="en-US" altLang="zh-CN" dirty="0"/>
              <a:t>scalar</a:t>
            </a:r>
            <a:r>
              <a:rPr kumimoji="1" lang="zh-CN" altLang="en-US" dirty="0"/>
              <a:t> </a:t>
            </a:r>
            <a:r>
              <a:rPr kumimoji="1" lang="en-US" altLang="zh-CN" dirty="0"/>
              <a:t>hair</a:t>
            </a:r>
          </a:p>
          <a:p>
            <a:r>
              <a:rPr kumimoji="1" lang="en-US" altLang="zh-CN" dirty="0"/>
              <a:t>3.</a:t>
            </a:r>
            <a:r>
              <a:rPr kumimoji="1" lang="zh-CN" altLang="en-US" dirty="0"/>
              <a:t>   </a:t>
            </a:r>
            <a:r>
              <a:rPr kumimoji="1" lang="en-US" altLang="zh-CN" dirty="0"/>
              <a:t>The</a:t>
            </a:r>
            <a:r>
              <a:rPr kumimoji="1" lang="zh-CN" altLang="en-US" dirty="0"/>
              <a:t> </a:t>
            </a:r>
            <a:r>
              <a:rPr kumimoji="1" lang="en-US" altLang="zh-CN" dirty="0"/>
              <a:t>case</a:t>
            </a:r>
            <a:r>
              <a:rPr kumimoji="1" lang="zh-CN" altLang="en-US" dirty="0"/>
              <a:t> </a:t>
            </a:r>
            <a:r>
              <a:rPr kumimoji="1" lang="en-US" altLang="zh-CN" dirty="0"/>
              <a:t>for</a:t>
            </a:r>
            <a:r>
              <a:rPr kumimoji="1" lang="zh-CN" altLang="en-US" dirty="0"/>
              <a:t> </a:t>
            </a:r>
            <a:r>
              <a:rPr kumimoji="1" lang="en-US" altLang="zh-CN" dirty="0"/>
              <a:t> black hole with vector hair</a:t>
            </a:r>
          </a:p>
          <a:p>
            <a:r>
              <a:rPr kumimoji="1" lang="en-US" altLang="zh-CN" dirty="0"/>
              <a:t>4.</a:t>
            </a:r>
            <a:r>
              <a:rPr kumimoji="1" lang="zh-CN" altLang="en-US" dirty="0"/>
              <a:t>   </a:t>
            </a:r>
            <a:r>
              <a:rPr kumimoji="1" lang="en-US" altLang="zh-CN" dirty="0"/>
              <a:t>The number of black hole horizons with energy condition</a:t>
            </a:r>
          </a:p>
          <a:p>
            <a:r>
              <a:rPr kumimoji="1" lang="en-US" altLang="zh-CN" dirty="0"/>
              <a:t>5.</a:t>
            </a:r>
            <a:r>
              <a:rPr kumimoji="1" lang="zh-CN" altLang="en-US" dirty="0"/>
              <a:t>   </a:t>
            </a:r>
            <a:r>
              <a:rPr kumimoji="1" lang="en-US" altLang="zh-CN" dirty="0"/>
              <a:t>Conclusions </a:t>
            </a:r>
          </a:p>
        </p:txBody>
      </p:sp>
    </p:spTree>
    <p:extLst>
      <p:ext uri="{BB962C8B-B14F-4D97-AF65-F5344CB8AC3E}">
        <p14:creationId xmlns:p14="http://schemas.microsoft.com/office/powerpoint/2010/main" val="113079725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504" y="332656"/>
            <a:ext cx="3525023" cy="523220"/>
          </a:xfrm>
          <a:prstGeom prst="rect">
            <a:avLst/>
          </a:prstGeom>
          <a:noFill/>
        </p:spPr>
        <p:txBody>
          <a:bodyPr wrap="none" rtlCol="0">
            <a:spAutoFit/>
          </a:bodyPr>
          <a:lstStyle/>
          <a:p>
            <a:r>
              <a:rPr kumimoji="1" lang="en-US" altLang="zh-CN" dirty="0">
                <a:solidFill>
                  <a:srgbClr val="0000FF"/>
                </a:solidFill>
              </a:rPr>
              <a:t>For the stationary case:</a:t>
            </a:r>
            <a:endParaRPr kumimoji="1" lang="zh-CN" altLang="en-US" dirty="0">
              <a:solidFill>
                <a:srgbClr val="0000FF"/>
              </a:solidFill>
            </a:endParaRPr>
          </a:p>
        </p:txBody>
      </p:sp>
      <p:sp>
        <p:nvSpPr>
          <p:cNvPr id="3" name="文本框 2"/>
          <p:cNvSpPr txBox="1"/>
          <p:nvPr/>
        </p:nvSpPr>
        <p:spPr>
          <a:xfrm>
            <a:off x="35496" y="1196752"/>
            <a:ext cx="9324538" cy="1384995"/>
          </a:xfrm>
          <a:prstGeom prst="rect">
            <a:avLst/>
          </a:prstGeom>
          <a:noFill/>
        </p:spPr>
        <p:txBody>
          <a:bodyPr wrap="none" rtlCol="0">
            <a:spAutoFit/>
          </a:bodyPr>
          <a:lstStyle/>
          <a:p>
            <a:r>
              <a:rPr kumimoji="1" lang="en-US" altLang="zh-CN" dirty="0"/>
              <a:t>In </a:t>
            </a:r>
            <a:r>
              <a:rPr kumimoji="1" lang="en-US" altLang="en-US" dirty="0"/>
              <a:t>an axisymmetric stationary </a:t>
            </a:r>
            <a:r>
              <a:rPr kumimoji="1" lang="en-US" altLang="en-US" dirty="0" err="1"/>
              <a:t>spacetime</a:t>
            </a:r>
            <a:r>
              <a:rPr kumimoji="1" lang="en-US" altLang="en-US" dirty="0"/>
              <a:t>, there are two linear</a:t>
            </a:r>
          </a:p>
          <a:p>
            <a:r>
              <a:rPr kumimoji="1" lang="en-US" altLang="zh-CN" dirty="0"/>
              <a:t>independent Killing vectors,       is </a:t>
            </a:r>
            <a:r>
              <a:rPr kumimoji="1" lang="en-US" altLang="zh-CN" dirty="0" err="1"/>
              <a:t>timelike</a:t>
            </a:r>
            <a:r>
              <a:rPr kumimoji="1" lang="en-US" altLang="zh-CN" dirty="0"/>
              <a:t> outside EH, and </a:t>
            </a:r>
          </a:p>
          <a:p>
            <a:r>
              <a:rPr kumimoji="1" lang="en-US" altLang="zh-CN" dirty="0"/>
              <a:t>a </a:t>
            </a:r>
            <a:r>
              <a:rPr kumimoji="1" lang="en-US" altLang="zh-CN" dirty="0" err="1"/>
              <a:t>spacelike</a:t>
            </a:r>
            <a:r>
              <a:rPr kumimoji="1" lang="en-US" altLang="zh-CN" dirty="0"/>
              <a:t> vector field,     , representing the rotating symmetry.</a:t>
            </a:r>
            <a:endParaRPr kumimoji="1" lang="zh-CN" altLang="en-US" dirty="0"/>
          </a:p>
        </p:txBody>
      </p:sp>
      <p:pic>
        <p:nvPicPr>
          <p:cNvPr id="4" name="图片 3"/>
          <p:cNvPicPr>
            <a:picLocks noChangeAspect="1"/>
          </p:cNvPicPr>
          <p:nvPr/>
        </p:nvPicPr>
        <p:blipFill>
          <a:blip r:embed="rId2"/>
          <a:stretch>
            <a:fillRect/>
          </a:stretch>
        </p:blipFill>
        <p:spPr>
          <a:xfrm>
            <a:off x="4283968" y="1772816"/>
            <a:ext cx="469900" cy="381000"/>
          </a:xfrm>
          <a:prstGeom prst="rect">
            <a:avLst/>
          </a:prstGeom>
        </p:spPr>
      </p:pic>
      <p:pic>
        <p:nvPicPr>
          <p:cNvPr id="5" name="图片 4"/>
          <p:cNvPicPr>
            <a:picLocks noChangeAspect="1"/>
          </p:cNvPicPr>
          <p:nvPr/>
        </p:nvPicPr>
        <p:blipFill>
          <a:blip r:embed="rId3"/>
          <a:stretch>
            <a:fillRect/>
          </a:stretch>
        </p:blipFill>
        <p:spPr>
          <a:xfrm>
            <a:off x="3491880" y="2204864"/>
            <a:ext cx="457200" cy="342900"/>
          </a:xfrm>
          <a:prstGeom prst="rect">
            <a:avLst/>
          </a:prstGeom>
        </p:spPr>
      </p:pic>
      <p:pic>
        <p:nvPicPr>
          <p:cNvPr id="6" name="图片 5"/>
          <p:cNvPicPr>
            <a:picLocks noChangeAspect="1"/>
          </p:cNvPicPr>
          <p:nvPr/>
        </p:nvPicPr>
        <p:blipFill>
          <a:blip r:embed="rId4"/>
          <a:stretch>
            <a:fillRect/>
          </a:stretch>
        </p:blipFill>
        <p:spPr>
          <a:xfrm>
            <a:off x="1547664" y="2780928"/>
            <a:ext cx="5664200" cy="596900"/>
          </a:xfrm>
          <a:prstGeom prst="rect">
            <a:avLst/>
          </a:prstGeom>
        </p:spPr>
      </p:pic>
      <p:sp>
        <p:nvSpPr>
          <p:cNvPr id="7" name="文本框 6"/>
          <p:cNvSpPr txBox="1"/>
          <p:nvPr/>
        </p:nvSpPr>
        <p:spPr>
          <a:xfrm>
            <a:off x="35496" y="3573016"/>
            <a:ext cx="1820130" cy="523220"/>
          </a:xfrm>
          <a:prstGeom prst="rect">
            <a:avLst/>
          </a:prstGeom>
          <a:noFill/>
        </p:spPr>
        <p:txBody>
          <a:bodyPr wrap="none" rtlCol="0">
            <a:spAutoFit/>
          </a:bodyPr>
          <a:lstStyle/>
          <a:p>
            <a:r>
              <a:rPr kumimoji="1" lang="en-US" altLang="zh-CN" dirty="0"/>
              <a:t>On the EH:</a:t>
            </a:r>
            <a:endParaRPr kumimoji="1" lang="zh-CN" altLang="en-US" dirty="0"/>
          </a:p>
        </p:txBody>
      </p:sp>
      <p:pic>
        <p:nvPicPr>
          <p:cNvPr id="8" name="图片 7"/>
          <p:cNvPicPr>
            <a:picLocks noChangeAspect="1"/>
          </p:cNvPicPr>
          <p:nvPr/>
        </p:nvPicPr>
        <p:blipFill>
          <a:blip r:embed="rId5"/>
          <a:stretch>
            <a:fillRect/>
          </a:stretch>
        </p:blipFill>
        <p:spPr>
          <a:xfrm>
            <a:off x="2411760" y="4005064"/>
            <a:ext cx="3136900" cy="977900"/>
          </a:xfrm>
          <a:prstGeom prst="rect">
            <a:avLst/>
          </a:prstGeom>
        </p:spPr>
      </p:pic>
      <p:pic>
        <p:nvPicPr>
          <p:cNvPr id="9" name="图片 8"/>
          <p:cNvPicPr>
            <a:picLocks noChangeAspect="1"/>
          </p:cNvPicPr>
          <p:nvPr/>
        </p:nvPicPr>
        <p:blipFill>
          <a:blip r:embed="rId6"/>
          <a:stretch>
            <a:fillRect/>
          </a:stretch>
        </p:blipFill>
        <p:spPr>
          <a:xfrm>
            <a:off x="5436096" y="4221088"/>
            <a:ext cx="558800" cy="469900"/>
          </a:xfrm>
          <a:prstGeom prst="rect">
            <a:avLst/>
          </a:prstGeom>
        </p:spPr>
      </p:pic>
    </p:spTree>
    <p:extLst>
      <p:ext uri="{BB962C8B-B14F-4D97-AF65-F5344CB8AC3E}">
        <p14:creationId xmlns:p14="http://schemas.microsoft.com/office/powerpoint/2010/main" val="161860306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7" y="1052736"/>
            <a:ext cx="9450774" cy="3539431"/>
          </a:xfrm>
          <a:prstGeom prst="rect">
            <a:avLst/>
          </a:prstGeom>
          <a:noFill/>
        </p:spPr>
        <p:txBody>
          <a:bodyPr wrap="none" rtlCol="0">
            <a:spAutoFit/>
          </a:bodyPr>
          <a:lstStyle/>
          <a:p>
            <a:r>
              <a:rPr kumimoji="1" lang="en-US" altLang="zh-CN" dirty="0"/>
              <a:t>Let us assume that: (A) there are more than two inner Killing</a:t>
            </a:r>
          </a:p>
          <a:p>
            <a:r>
              <a:rPr kumimoji="1" lang="en-US" altLang="zh-CN" dirty="0"/>
              <a:t>horizons when EH is </a:t>
            </a:r>
            <a:r>
              <a:rPr kumimoji="1" lang="en-US" altLang="zh-CN" dirty="0" err="1"/>
              <a:t>nongenerated</a:t>
            </a:r>
            <a:r>
              <a:rPr kumimoji="1" lang="en-US" altLang="zh-CN" dirty="0"/>
              <a:t>, or (B) there is an inner </a:t>
            </a:r>
          </a:p>
          <a:p>
            <a:r>
              <a:rPr kumimoji="1" lang="en-US" altLang="zh-CN" dirty="0"/>
              <a:t>Killing horizon when the EH is degenerated. </a:t>
            </a:r>
            <a:r>
              <a:rPr kumimoji="1" lang="zh-CN" altLang="en-US" dirty="0"/>
              <a:t> </a:t>
            </a:r>
            <a:r>
              <a:rPr kumimoji="1" lang="en-US" altLang="zh-CN" dirty="0"/>
              <a:t>Then</a:t>
            </a:r>
            <a:r>
              <a:rPr kumimoji="1" lang="zh-CN" altLang="en-US" dirty="0"/>
              <a:t> </a:t>
            </a:r>
            <a:r>
              <a:rPr kumimoji="1" lang="en-US" altLang="zh-CN" dirty="0"/>
              <a:t>there</a:t>
            </a:r>
            <a:r>
              <a:rPr kumimoji="1" lang="zh-CN" altLang="en-US" dirty="0"/>
              <a:t> </a:t>
            </a:r>
            <a:r>
              <a:rPr kumimoji="1" lang="en-US" altLang="zh-CN" dirty="0"/>
              <a:t>must </a:t>
            </a:r>
          </a:p>
          <a:p>
            <a:r>
              <a:rPr kumimoji="1" lang="en-US" altLang="zh-CN" dirty="0"/>
              <a:t>be a </a:t>
            </a:r>
            <a:r>
              <a:rPr kumimoji="1" lang="en-US" altLang="zh-CN" dirty="0" err="1"/>
              <a:t>spacetime</a:t>
            </a:r>
            <a:r>
              <a:rPr kumimoji="1" lang="en-US" altLang="zh-CN" dirty="0"/>
              <a:t> region V, where the N^2&gt;0 inside V and N=0 at</a:t>
            </a:r>
          </a:p>
          <a:p>
            <a:r>
              <a:rPr kumimoji="1" lang="en-US" altLang="zh-CN" dirty="0"/>
              <a:t>  </a:t>
            </a:r>
          </a:p>
          <a:p>
            <a:endParaRPr kumimoji="1" lang="en-US" altLang="zh-CN" dirty="0"/>
          </a:p>
          <a:p>
            <a:r>
              <a:rPr kumimoji="1" lang="en-US" altLang="zh-CN" dirty="0"/>
              <a:t>One</a:t>
            </a:r>
            <a:r>
              <a:rPr kumimoji="1" lang="zh-CN" altLang="en-US" dirty="0"/>
              <a:t> </a:t>
            </a:r>
            <a:r>
              <a:rPr kumimoji="1" lang="en-US" altLang="zh-CN" dirty="0"/>
              <a:t>can make an ADM decomposition on the </a:t>
            </a:r>
            <a:r>
              <a:rPr kumimoji="1" lang="en-US" altLang="zh-CN" dirty="0" err="1"/>
              <a:t>spacetime</a:t>
            </a:r>
            <a:r>
              <a:rPr kumimoji="1" lang="en-US" altLang="zh-CN" dirty="0"/>
              <a:t>  V</a:t>
            </a:r>
          </a:p>
          <a:p>
            <a:r>
              <a:rPr kumimoji="1" lang="en-US" altLang="zh-CN" dirty="0"/>
              <a:t>by a series of equal-t surface denoted by      The</a:t>
            </a:r>
            <a:r>
              <a:rPr kumimoji="1" lang="zh-CN" altLang="en-US" dirty="0"/>
              <a:t> </a:t>
            </a:r>
            <a:r>
              <a:rPr kumimoji="1" lang="en-US" altLang="zh-CN" dirty="0"/>
              <a:t>induced metric</a:t>
            </a:r>
            <a:endParaRPr kumimoji="1" lang="zh-CN" altLang="en-US" dirty="0"/>
          </a:p>
        </p:txBody>
      </p:sp>
      <p:pic>
        <p:nvPicPr>
          <p:cNvPr id="3" name="图片 2"/>
          <p:cNvPicPr>
            <a:picLocks noChangeAspect="1"/>
          </p:cNvPicPr>
          <p:nvPr/>
        </p:nvPicPr>
        <p:blipFill>
          <a:blip r:embed="rId2"/>
          <a:stretch>
            <a:fillRect/>
          </a:stretch>
        </p:blipFill>
        <p:spPr>
          <a:xfrm>
            <a:off x="18579" y="2852936"/>
            <a:ext cx="469900" cy="330200"/>
          </a:xfrm>
          <a:prstGeom prst="rect">
            <a:avLst/>
          </a:prstGeom>
        </p:spPr>
      </p:pic>
      <p:pic>
        <p:nvPicPr>
          <p:cNvPr id="4" name="图片 3"/>
          <p:cNvPicPr>
            <a:picLocks noChangeAspect="1"/>
          </p:cNvPicPr>
          <p:nvPr/>
        </p:nvPicPr>
        <p:blipFill>
          <a:blip r:embed="rId3"/>
          <a:stretch>
            <a:fillRect/>
          </a:stretch>
        </p:blipFill>
        <p:spPr>
          <a:xfrm>
            <a:off x="5868144" y="4149080"/>
            <a:ext cx="482600" cy="406400"/>
          </a:xfrm>
          <a:prstGeom prst="rect">
            <a:avLst/>
          </a:prstGeom>
        </p:spPr>
      </p:pic>
      <p:pic>
        <p:nvPicPr>
          <p:cNvPr id="5" name="图片 4"/>
          <p:cNvPicPr>
            <a:picLocks noChangeAspect="1"/>
          </p:cNvPicPr>
          <p:nvPr/>
        </p:nvPicPr>
        <p:blipFill>
          <a:blip r:embed="rId4"/>
          <a:stretch>
            <a:fillRect/>
          </a:stretch>
        </p:blipFill>
        <p:spPr>
          <a:xfrm>
            <a:off x="1979712" y="4581128"/>
            <a:ext cx="5270500" cy="673100"/>
          </a:xfrm>
          <a:prstGeom prst="rect">
            <a:avLst/>
          </a:prstGeom>
        </p:spPr>
      </p:pic>
      <p:pic>
        <p:nvPicPr>
          <p:cNvPr id="6" name="图片 5"/>
          <p:cNvPicPr>
            <a:picLocks noChangeAspect="1"/>
          </p:cNvPicPr>
          <p:nvPr/>
        </p:nvPicPr>
        <p:blipFill>
          <a:blip r:embed="rId5"/>
          <a:stretch>
            <a:fillRect/>
          </a:stretch>
        </p:blipFill>
        <p:spPr>
          <a:xfrm>
            <a:off x="5220072" y="5229200"/>
            <a:ext cx="3721100" cy="1244600"/>
          </a:xfrm>
          <a:prstGeom prst="rect">
            <a:avLst/>
          </a:prstGeom>
          <a:ln w="28575" cmpd="sng">
            <a:solidFill>
              <a:srgbClr val="0000FF"/>
            </a:solidFill>
          </a:ln>
        </p:spPr>
      </p:pic>
      <p:sp>
        <p:nvSpPr>
          <p:cNvPr id="7" name="文本框 6"/>
          <p:cNvSpPr txBox="1"/>
          <p:nvPr/>
        </p:nvSpPr>
        <p:spPr>
          <a:xfrm>
            <a:off x="179512" y="5373216"/>
            <a:ext cx="4841389" cy="954107"/>
          </a:xfrm>
          <a:prstGeom prst="rect">
            <a:avLst/>
          </a:prstGeom>
          <a:solidFill>
            <a:srgbClr val="FFFFFF"/>
          </a:solidFill>
        </p:spPr>
        <p:txBody>
          <a:bodyPr wrap="none" rtlCol="0">
            <a:spAutoFit/>
          </a:bodyPr>
          <a:lstStyle/>
          <a:p>
            <a:r>
              <a:rPr kumimoji="1" lang="en-US" altLang="zh-CN" dirty="0"/>
              <a:t>Then the Hamiltonian constraint </a:t>
            </a:r>
          </a:p>
          <a:p>
            <a:r>
              <a:rPr kumimoji="1" lang="en-US" altLang="zh-CN" dirty="0"/>
              <a:t>and the momentum constraint:</a:t>
            </a:r>
            <a:endParaRPr kumimoji="1" lang="zh-CN" altLang="en-US" dirty="0"/>
          </a:p>
        </p:txBody>
      </p:sp>
    </p:spTree>
    <p:extLst>
      <p:ext uri="{BB962C8B-B14F-4D97-AF65-F5344CB8AC3E}">
        <p14:creationId xmlns:p14="http://schemas.microsoft.com/office/powerpoint/2010/main" val="422776458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86" y="332656"/>
            <a:ext cx="9105552" cy="1815882"/>
          </a:xfrm>
          <a:prstGeom prst="rect">
            <a:avLst/>
          </a:prstGeom>
          <a:noFill/>
        </p:spPr>
        <p:txBody>
          <a:bodyPr wrap="none" rtlCol="0">
            <a:spAutoFit/>
          </a:bodyPr>
          <a:lstStyle/>
          <a:p>
            <a:r>
              <a:rPr kumimoji="1" lang="en-US" altLang="zh-CN" dirty="0"/>
              <a:t>On the other hand,</a:t>
            </a:r>
          </a:p>
          <a:p>
            <a:endParaRPr kumimoji="1" lang="en-US" altLang="zh-CN" dirty="0"/>
          </a:p>
          <a:p>
            <a:r>
              <a:rPr kumimoji="1" lang="en-US" altLang="zh-CN" dirty="0"/>
              <a:t>due to stationary, the evolution equation of extrinsic curvature </a:t>
            </a:r>
          </a:p>
          <a:p>
            <a:r>
              <a:rPr kumimoji="1" lang="en-US" altLang="zh-CN" dirty="0"/>
              <a:t>and induced  metric read </a:t>
            </a:r>
            <a:endParaRPr kumimoji="1" lang="zh-CN" altLang="en-US" dirty="0"/>
          </a:p>
        </p:txBody>
      </p:sp>
      <p:pic>
        <p:nvPicPr>
          <p:cNvPr id="3" name="图片 2"/>
          <p:cNvPicPr>
            <a:picLocks noChangeAspect="1"/>
          </p:cNvPicPr>
          <p:nvPr/>
        </p:nvPicPr>
        <p:blipFill>
          <a:blip r:embed="rId2"/>
          <a:stretch>
            <a:fillRect/>
          </a:stretch>
        </p:blipFill>
        <p:spPr>
          <a:xfrm>
            <a:off x="3059832" y="2348880"/>
            <a:ext cx="1092200" cy="469900"/>
          </a:xfrm>
          <a:prstGeom prst="rect">
            <a:avLst/>
          </a:prstGeom>
        </p:spPr>
      </p:pic>
      <p:pic>
        <p:nvPicPr>
          <p:cNvPr id="4" name="图片 3"/>
          <p:cNvPicPr>
            <a:picLocks noChangeAspect="1"/>
          </p:cNvPicPr>
          <p:nvPr/>
        </p:nvPicPr>
        <p:blipFill>
          <a:blip r:embed="rId3"/>
          <a:stretch>
            <a:fillRect/>
          </a:stretch>
        </p:blipFill>
        <p:spPr>
          <a:xfrm>
            <a:off x="4139952" y="2399928"/>
            <a:ext cx="1117600" cy="381000"/>
          </a:xfrm>
          <a:prstGeom prst="rect">
            <a:avLst/>
          </a:prstGeom>
        </p:spPr>
      </p:pic>
      <p:pic>
        <p:nvPicPr>
          <p:cNvPr id="5" name="图片 4"/>
          <p:cNvPicPr>
            <a:picLocks noChangeAspect="1"/>
          </p:cNvPicPr>
          <p:nvPr/>
        </p:nvPicPr>
        <p:blipFill>
          <a:blip r:embed="rId4"/>
          <a:stretch>
            <a:fillRect/>
          </a:stretch>
        </p:blipFill>
        <p:spPr>
          <a:xfrm>
            <a:off x="251520" y="3044428"/>
            <a:ext cx="8369300" cy="1536700"/>
          </a:xfrm>
          <a:prstGeom prst="rect">
            <a:avLst/>
          </a:prstGeom>
        </p:spPr>
      </p:pic>
      <p:sp>
        <p:nvSpPr>
          <p:cNvPr id="6" name="右箭头 5"/>
          <p:cNvSpPr/>
          <p:nvPr/>
        </p:nvSpPr>
        <p:spPr bwMode="auto">
          <a:xfrm>
            <a:off x="5724128" y="2348880"/>
            <a:ext cx="978408" cy="484632"/>
          </a:xfrm>
          <a:prstGeom prst="rightArrow">
            <a:avLst/>
          </a:prstGeom>
          <a:solidFill>
            <a:srgbClr val="FF3300"/>
          </a:solidFill>
          <a:ln w="38100"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p:txBody>
      </p:sp>
      <p:pic>
        <p:nvPicPr>
          <p:cNvPr id="7" name="图片 6"/>
          <p:cNvPicPr>
            <a:picLocks noChangeAspect="1"/>
          </p:cNvPicPr>
          <p:nvPr/>
        </p:nvPicPr>
        <p:blipFill>
          <a:blip r:embed="rId5"/>
          <a:stretch>
            <a:fillRect/>
          </a:stretch>
        </p:blipFill>
        <p:spPr>
          <a:xfrm>
            <a:off x="539552" y="4797152"/>
            <a:ext cx="5118100" cy="482600"/>
          </a:xfrm>
          <a:prstGeom prst="rect">
            <a:avLst/>
          </a:prstGeom>
        </p:spPr>
      </p:pic>
      <p:sp>
        <p:nvSpPr>
          <p:cNvPr id="8" name="文本框 7"/>
          <p:cNvSpPr txBox="1"/>
          <p:nvPr/>
        </p:nvSpPr>
        <p:spPr>
          <a:xfrm>
            <a:off x="539552" y="5661248"/>
            <a:ext cx="7409776" cy="523220"/>
          </a:xfrm>
          <a:prstGeom prst="rect">
            <a:avLst/>
          </a:prstGeom>
          <a:noFill/>
        </p:spPr>
        <p:txBody>
          <a:bodyPr wrap="none" rtlCol="0">
            <a:spAutoFit/>
          </a:bodyPr>
          <a:lstStyle/>
          <a:p>
            <a:r>
              <a:rPr kumimoji="1" lang="en-US" altLang="zh-CN" dirty="0"/>
              <a:t>With</a:t>
            </a:r>
            <a:r>
              <a:rPr kumimoji="1" lang="zh-CN" altLang="en-US" dirty="0"/>
              <a:t> </a:t>
            </a:r>
            <a:r>
              <a:rPr kumimoji="1" lang="en-US" altLang="zh-CN" dirty="0"/>
              <a:t>the equations of motion, we are able to show</a:t>
            </a:r>
            <a:endParaRPr kumimoji="1" lang="zh-CN" altLang="en-US" dirty="0"/>
          </a:p>
        </p:txBody>
      </p:sp>
    </p:spTree>
    <p:extLst>
      <p:ext uri="{BB962C8B-B14F-4D97-AF65-F5344CB8AC3E}">
        <p14:creationId xmlns:p14="http://schemas.microsoft.com/office/powerpoint/2010/main" val="39110306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98500" y="1124744"/>
            <a:ext cx="7734300" cy="571500"/>
          </a:xfrm>
          <a:prstGeom prst="rect">
            <a:avLst/>
          </a:prstGeom>
        </p:spPr>
      </p:pic>
      <p:sp>
        <p:nvSpPr>
          <p:cNvPr id="3" name="文本框 2"/>
          <p:cNvSpPr txBox="1"/>
          <p:nvPr/>
        </p:nvSpPr>
        <p:spPr>
          <a:xfrm>
            <a:off x="323528" y="2132856"/>
            <a:ext cx="6297667" cy="523220"/>
          </a:xfrm>
          <a:prstGeom prst="rect">
            <a:avLst/>
          </a:prstGeom>
          <a:noFill/>
        </p:spPr>
        <p:txBody>
          <a:bodyPr wrap="none" rtlCol="0">
            <a:spAutoFit/>
          </a:bodyPr>
          <a:lstStyle/>
          <a:p>
            <a:r>
              <a:rPr kumimoji="1" lang="en-US" altLang="zh-CN" dirty="0"/>
              <a:t>Then we see that inside      , with the SED, </a:t>
            </a:r>
            <a:endParaRPr kumimoji="1" lang="zh-CN" altLang="en-US" dirty="0"/>
          </a:p>
        </p:txBody>
      </p:sp>
      <p:pic>
        <p:nvPicPr>
          <p:cNvPr id="4" name="图片 3"/>
          <p:cNvPicPr>
            <a:picLocks noChangeAspect="1"/>
          </p:cNvPicPr>
          <p:nvPr/>
        </p:nvPicPr>
        <p:blipFill>
          <a:blip r:embed="rId3"/>
          <a:stretch>
            <a:fillRect/>
          </a:stretch>
        </p:blipFill>
        <p:spPr>
          <a:xfrm>
            <a:off x="3347864" y="2924944"/>
            <a:ext cx="1651000" cy="546100"/>
          </a:xfrm>
          <a:prstGeom prst="rect">
            <a:avLst/>
          </a:prstGeom>
        </p:spPr>
      </p:pic>
      <p:pic>
        <p:nvPicPr>
          <p:cNvPr id="5" name="图片 4"/>
          <p:cNvPicPr>
            <a:picLocks noChangeAspect="1"/>
          </p:cNvPicPr>
          <p:nvPr/>
        </p:nvPicPr>
        <p:blipFill>
          <a:blip r:embed="rId4"/>
          <a:stretch>
            <a:fillRect/>
          </a:stretch>
        </p:blipFill>
        <p:spPr>
          <a:xfrm>
            <a:off x="3851920" y="2204864"/>
            <a:ext cx="495300" cy="419100"/>
          </a:xfrm>
          <a:prstGeom prst="rect">
            <a:avLst/>
          </a:prstGeom>
        </p:spPr>
      </p:pic>
      <p:pic>
        <p:nvPicPr>
          <p:cNvPr id="6" name="图片 5"/>
          <p:cNvPicPr>
            <a:picLocks noChangeAspect="1"/>
          </p:cNvPicPr>
          <p:nvPr/>
        </p:nvPicPr>
        <p:blipFill>
          <a:blip r:embed="rId5"/>
          <a:stretch>
            <a:fillRect/>
          </a:stretch>
        </p:blipFill>
        <p:spPr>
          <a:xfrm>
            <a:off x="6516216" y="2204864"/>
            <a:ext cx="2159000" cy="508000"/>
          </a:xfrm>
          <a:prstGeom prst="rect">
            <a:avLst/>
          </a:prstGeom>
        </p:spPr>
      </p:pic>
      <p:pic>
        <p:nvPicPr>
          <p:cNvPr id="7" name="图片 6"/>
          <p:cNvPicPr>
            <a:picLocks noChangeAspect="1"/>
          </p:cNvPicPr>
          <p:nvPr/>
        </p:nvPicPr>
        <p:blipFill>
          <a:blip r:embed="rId6"/>
          <a:stretch>
            <a:fillRect/>
          </a:stretch>
        </p:blipFill>
        <p:spPr>
          <a:xfrm>
            <a:off x="0" y="3717032"/>
            <a:ext cx="9144000" cy="525853"/>
          </a:xfrm>
          <a:prstGeom prst="rect">
            <a:avLst/>
          </a:prstGeom>
        </p:spPr>
      </p:pic>
      <p:pic>
        <p:nvPicPr>
          <p:cNvPr id="8" name="图片 7"/>
          <p:cNvPicPr>
            <a:picLocks noChangeAspect="1"/>
          </p:cNvPicPr>
          <p:nvPr/>
        </p:nvPicPr>
        <p:blipFill>
          <a:blip r:embed="rId7"/>
          <a:stretch>
            <a:fillRect/>
          </a:stretch>
        </p:blipFill>
        <p:spPr>
          <a:xfrm>
            <a:off x="2771800" y="4293096"/>
            <a:ext cx="3721100" cy="508000"/>
          </a:xfrm>
          <a:prstGeom prst="rect">
            <a:avLst/>
          </a:prstGeom>
        </p:spPr>
      </p:pic>
      <p:pic>
        <p:nvPicPr>
          <p:cNvPr id="10" name="图片 9"/>
          <p:cNvPicPr>
            <a:picLocks noChangeAspect="1"/>
          </p:cNvPicPr>
          <p:nvPr/>
        </p:nvPicPr>
        <p:blipFill>
          <a:blip r:embed="rId8"/>
          <a:stretch>
            <a:fillRect/>
          </a:stretch>
        </p:blipFill>
        <p:spPr>
          <a:xfrm>
            <a:off x="7337" y="5013176"/>
            <a:ext cx="9144000" cy="558039"/>
          </a:xfrm>
          <a:prstGeom prst="rect">
            <a:avLst/>
          </a:prstGeom>
        </p:spPr>
      </p:pic>
    </p:spTree>
    <p:extLst>
      <p:ext uri="{BB962C8B-B14F-4D97-AF65-F5344CB8AC3E}">
        <p14:creationId xmlns:p14="http://schemas.microsoft.com/office/powerpoint/2010/main" val="37979181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512" y="332656"/>
            <a:ext cx="1958865" cy="434252"/>
          </a:xfrm>
          <a:prstGeom prst="rect">
            <a:avLst/>
          </a:prstGeom>
          <a:noFill/>
        </p:spPr>
        <p:txBody>
          <a:bodyPr wrap="none" lIns="64291" tIns="32146" rIns="64291" bIns="32146" rtlCol="0">
            <a:spAutoFit/>
          </a:bodyPr>
          <a:lstStyle/>
          <a:p>
            <a:r>
              <a:rPr kumimoji="1" lang="en-US" altLang="zh-CN" sz="2400" dirty="0">
                <a:solidFill>
                  <a:srgbClr val="0000FF"/>
                </a:solidFill>
              </a:rPr>
              <a:t>5.</a:t>
            </a:r>
            <a:r>
              <a:rPr kumimoji="1" lang="zh-CN" altLang="en-US" sz="2400" dirty="0">
                <a:solidFill>
                  <a:srgbClr val="0000FF"/>
                </a:solidFill>
              </a:rPr>
              <a:t> </a:t>
            </a:r>
            <a:r>
              <a:rPr kumimoji="1" lang="en-US" altLang="zh-CN" sz="2400" dirty="0">
                <a:solidFill>
                  <a:srgbClr val="0000FF"/>
                </a:solidFill>
              </a:rPr>
              <a:t>Conclusions</a:t>
            </a:r>
            <a:endParaRPr kumimoji="1" lang="zh-CN" altLang="en-US" sz="2400" dirty="0">
              <a:solidFill>
                <a:srgbClr val="0000FF"/>
              </a:solidFill>
            </a:endParaRPr>
          </a:p>
        </p:txBody>
      </p:sp>
      <p:sp>
        <p:nvSpPr>
          <p:cNvPr id="4" name="矩形 3"/>
          <p:cNvSpPr/>
          <p:nvPr/>
        </p:nvSpPr>
        <p:spPr>
          <a:xfrm>
            <a:off x="0" y="1052736"/>
            <a:ext cx="9144000" cy="5604898"/>
          </a:xfrm>
          <a:prstGeom prst="rect">
            <a:avLst/>
          </a:prstGeom>
          <a:solidFill>
            <a:srgbClr val="FFFFFF"/>
          </a:solidFill>
        </p:spPr>
        <p:txBody>
          <a:bodyPr wrap="square" lIns="64291" tIns="32146" rIns="64291" bIns="32146">
            <a:spAutoFit/>
          </a:bodyPr>
          <a:lstStyle/>
          <a:p>
            <a:pPr marL="285750" indent="-285750" algn="l">
              <a:buFont typeface="Wingdings" charset="2"/>
              <a:buChar char="Ø"/>
            </a:pPr>
            <a:r>
              <a:rPr lang="en-US" altLang="zh-CN" sz="1800" dirty="0"/>
              <a:t>We establish a no inner-horizon theorem for black holes with charged scalar hair. </a:t>
            </a:r>
          </a:p>
          <a:p>
            <a:pPr marL="285750" indent="-285750" algn="l">
              <a:buFont typeface="Wingdings" charset="2"/>
              <a:buChar char="Ø"/>
            </a:pPr>
            <a:endParaRPr lang="en-US" altLang="zh-CN" sz="1800" dirty="0"/>
          </a:p>
          <a:p>
            <a:pPr marL="285750" indent="-285750" algn="l">
              <a:buFont typeface="Wingdings" charset="2"/>
              <a:buChar char="Ø"/>
            </a:pPr>
            <a:r>
              <a:rPr lang="en-US" altLang="zh-CN" sz="1800" dirty="0"/>
              <a:t>The hairy black holes approach a spacelike singularity at late interior time, independent of the form of scalar potentials and</a:t>
            </a:r>
            <a:r>
              <a:rPr lang="zh-CN" altLang="en-US" sz="1800" dirty="0"/>
              <a:t> </a:t>
            </a:r>
            <a:r>
              <a:rPr lang="en-US" altLang="zh-CN" sz="1800" dirty="0"/>
              <a:t>the asymptotic boundary of spacetimes. </a:t>
            </a:r>
          </a:p>
          <a:p>
            <a:pPr marL="285750" indent="-285750" algn="l">
              <a:buFont typeface="Wingdings" charset="2"/>
              <a:buChar char="Ø"/>
            </a:pPr>
            <a:endParaRPr lang="en-US" altLang="zh-CN" sz="1800" dirty="0"/>
          </a:p>
          <a:p>
            <a:pPr marL="285750" indent="-285750" algn="l">
              <a:buFont typeface="Wingdings" charset="2"/>
              <a:buChar char="Ø"/>
            </a:pPr>
            <a:r>
              <a:rPr lang="en-US" altLang="zh-CN" sz="1800" dirty="0"/>
              <a:t>The</a:t>
            </a:r>
            <a:r>
              <a:rPr lang="zh-CN" altLang="en-US" sz="1800" dirty="0"/>
              <a:t> </a:t>
            </a:r>
            <a:r>
              <a:rPr lang="en-US" altLang="zh-CN" sz="1800" dirty="0"/>
              <a:t>geometry near</a:t>
            </a:r>
            <a:r>
              <a:rPr lang="zh-CN" altLang="en-US" sz="1800" dirty="0"/>
              <a:t> </a:t>
            </a:r>
            <a:r>
              <a:rPr lang="en-US" altLang="zh-CN" sz="1800" dirty="0"/>
              <a:t>the singularity takes a universal </a:t>
            </a:r>
            <a:r>
              <a:rPr lang="en-US" altLang="zh-CN" sz="1800" dirty="0" err="1"/>
              <a:t>Kasner</a:t>
            </a:r>
            <a:r>
              <a:rPr lang="en-US" altLang="zh-CN" sz="1800" dirty="0"/>
              <a:t> form when the kinetic term of the scalar hair dominates,</a:t>
            </a:r>
            <a:r>
              <a:rPr lang="zh-CN" altLang="en-US" sz="1800" dirty="0"/>
              <a:t> </a:t>
            </a:r>
            <a:r>
              <a:rPr lang="en-US" altLang="zh-CN" sz="1800" dirty="0"/>
              <a:t>while novel behaviors different from </a:t>
            </a:r>
            <a:r>
              <a:rPr lang="en-US" altLang="zh-CN" sz="1800" dirty="0" err="1"/>
              <a:t>Kasner</a:t>
            </a:r>
            <a:r>
              <a:rPr lang="en-US" altLang="zh-CN" sz="1800" dirty="0"/>
              <a:t> form are uncovered when the scalar potential becomes</a:t>
            </a:r>
            <a:r>
              <a:rPr lang="zh-CN" altLang="en-US" sz="1800" dirty="0"/>
              <a:t> </a:t>
            </a:r>
            <a:r>
              <a:rPr lang="en-US" altLang="zh-CN" sz="1800" dirty="0"/>
              <a:t>important to the background. </a:t>
            </a:r>
          </a:p>
          <a:p>
            <a:pPr marL="285750" indent="-285750" algn="l">
              <a:buFont typeface="Wingdings" charset="2"/>
              <a:buChar char="Ø"/>
            </a:pPr>
            <a:endParaRPr lang="en-US" altLang="zh-CN" sz="1800" dirty="0"/>
          </a:p>
          <a:p>
            <a:pPr marL="285750" indent="-285750" algn="l">
              <a:buFont typeface="Wingdings" charset="2"/>
              <a:buChar char="Ø"/>
            </a:pPr>
            <a:r>
              <a:rPr lang="en-US" altLang="zh-CN" sz="1800" dirty="0"/>
              <a:t>All</a:t>
            </a:r>
            <a:r>
              <a:rPr lang="zh-CN" altLang="en-US" sz="1800" dirty="0"/>
              <a:t> </a:t>
            </a:r>
            <a:r>
              <a:rPr lang="en-US" altLang="zh-CN" sz="1800" dirty="0"/>
              <a:t>these features are also valid for the Einstein gravity coupled with neutral scalars.</a:t>
            </a:r>
          </a:p>
          <a:p>
            <a:pPr marL="285750" indent="-285750" algn="l">
              <a:buFont typeface="Wingdings" charset="2"/>
              <a:buChar char="Ø"/>
            </a:pPr>
            <a:endParaRPr lang="en-US" altLang="zh-CN" sz="1800" dirty="0"/>
          </a:p>
          <a:p>
            <a:pPr marL="285750" indent="-285750" algn="l">
              <a:buFont typeface="Wingdings" charset="2"/>
              <a:buChar char="Ø"/>
            </a:pPr>
            <a:r>
              <a:rPr lang="en-US" altLang="zh-CN" sz="1800" dirty="0"/>
              <a:t>No Cauchy horizon for (charged) black holes with vector hairs, including GB case. Some </a:t>
            </a:r>
          </a:p>
          <a:p>
            <a:pPr algn="l"/>
            <a:r>
              <a:rPr lang="en-US" altLang="zh-CN" sz="1800" dirty="0"/>
              <a:t>     Interesting features appear inside the black holes, for example, never-ending </a:t>
            </a:r>
            <a:r>
              <a:rPr lang="en-US" altLang="zh-CN" sz="1800" dirty="0" err="1"/>
              <a:t>Kasner</a:t>
            </a:r>
            <a:r>
              <a:rPr lang="en-US" altLang="zh-CN" sz="1800" dirty="0"/>
              <a:t> epochs.</a:t>
            </a:r>
          </a:p>
          <a:p>
            <a:pPr algn="l"/>
            <a:endParaRPr lang="en-US" altLang="zh-CN" sz="1800" dirty="0"/>
          </a:p>
          <a:p>
            <a:pPr marL="285750" indent="-285750" algn="l">
              <a:buFont typeface="Wingdings" pitchFamily="2" charset="2"/>
              <a:buChar char="Ø"/>
            </a:pPr>
            <a:r>
              <a:rPr lang="en-US" altLang="zh-CN" sz="1800" dirty="0"/>
              <a:t>We</a:t>
            </a:r>
            <a:r>
              <a:rPr lang="zh-CN" altLang="en-US" sz="1800" dirty="0"/>
              <a:t> </a:t>
            </a:r>
            <a:r>
              <a:rPr lang="en-US" altLang="zh-CN" sz="1800" dirty="0"/>
              <a:t>try</a:t>
            </a:r>
            <a:r>
              <a:rPr lang="zh-CN" altLang="en-US" sz="1800" dirty="0"/>
              <a:t> </a:t>
            </a:r>
            <a:r>
              <a:rPr lang="en-US" altLang="zh-CN" sz="1800" dirty="0"/>
              <a:t>a</a:t>
            </a:r>
            <a:r>
              <a:rPr lang="zh-CN" altLang="en-US" sz="1800" dirty="0"/>
              <a:t> </a:t>
            </a:r>
            <a:r>
              <a:rPr lang="en-US" altLang="zh-CN" sz="1800" dirty="0"/>
              <a:t>classification</a:t>
            </a:r>
            <a:r>
              <a:rPr lang="zh-CN" altLang="en-US" sz="1800" dirty="0"/>
              <a:t> </a:t>
            </a:r>
            <a:r>
              <a:rPr lang="en-US" altLang="zh-CN" sz="1800" dirty="0"/>
              <a:t>of</a:t>
            </a:r>
            <a:r>
              <a:rPr lang="zh-CN" altLang="en-US" sz="1800" dirty="0"/>
              <a:t>  </a:t>
            </a:r>
            <a:r>
              <a:rPr lang="en-US" altLang="zh-CN" sz="1800" dirty="0"/>
              <a:t>the</a:t>
            </a:r>
            <a:r>
              <a:rPr lang="zh-CN" altLang="en-US" sz="1800" dirty="0"/>
              <a:t> </a:t>
            </a:r>
            <a:r>
              <a:rPr lang="en-US" altLang="zh-CN" sz="1800" dirty="0"/>
              <a:t>interior</a:t>
            </a:r>
            <a:r>
              <a:rPr lang="zh-CN" altLang="en-US" sz="1800" dirty="0"/>
              <a:t> </a:t>
            </a:r>
            <a:r>
              <a:rPr lang="en-US" altLang="zh-CN" sz="1800" dirty="0"/>
              <a:t>structure</a:t>
            </a:r>
            <a:r>
              <a:rPr lang="zh-CN" altLang="en-US" sz="1800" dirty="0"/>
              <a:t> </a:t>
            </a:r>
            <a:r>
              <a:rPr lang="en-US" altLang="zh-CN" sz="1800" dirty="0"/>
              <a:t>of</a:t>
            </a:r>
            <a:r>
              <a:rPr lang="zh-CN" altLang="en-US" sz="1800" dirty="0"/>
              <a:t> </a:t>
            </a:r>
            <a:r>
              <a:rPr lang="en-US" altLang="zh-CN" sz="1800" dirty="0"/>
              <a:t>black</a:t>
            </a:r>
            <a:r>
              <a:rPr lang="zh-CN" altLang="en-US" sz="1800" dirty="0"/>
              <a:t> </a:t>
            </a:r>
            <a:r>
              <a:rPr lang="en-US" altLang="zh-CN" sz="1800" dirty="0"/>
              <a:t>holes</a:t>
            </a:r>
            <a:r>
              <a:rPr lang="zh-CN" altLang="en-US" sz="1800" dirty="0"/>
              <a:t> </a:t>
            </a:r>
            <a:r>
              <a:rPr lang="en-US" altLang="zh-CN" sz="1800" dirty="0"/>
              <a:t>with</a:t>
            </a:r>
            <a:r>
              <a:rPr lang="zh-CN" altLang="en-US" sz="1800" dirty="0"/>
              <a:t> </a:t>
            </a:r>
            <a:r>
              <a:rPr lang="en-US" altLang="zh-CN" sz="1800" dirty="0"/>
              <a:t>scalar</a:t>
            </a:r>
            <a:r>
              <a:rPr lang="zh-CN" altLang="en-US" sz="1800" dirty="0"/>
              <a:t> </a:t>
            </a:r>
            <a:r>
              <a:rPr lang="en-US" altLang="zh-CN" sz="1800" dirty="0"/>
              <a:t>hairs,</a:t>
            </a:r>
            <a:r>
              <a:rPr lang="zh-CN" altLang="en-US" sz="1800" dirty="0"/>
              <a:t> </a:t>
            </a:r>
            <a:r>
              <a:rPr lang="en-US" altLang="zh-CN" sz="1800" dirty="0"/>
              <a:t>and</a:t>
            </a:r>
            <a:r>
              <a:rPr lang="zh-CN" altLang="en-US" sz="1800" dirty="0"/>
              <a:t> </a:t>
            </a:r>
            <a:r>
              <a:rPr lang="en-US" altLang="zh-CN" sz="1800" dirty="0"/>
              <a:t>the</a:t>
            </a:r>
            <a:r>
              <a:rPr lang="zh-CN" altLang="en-US" sz="1800" dirty="0"/>
              <a:t> </a:t>
            </a:r>
            <a:endParaRPr lang="en-US" altLang="zh-CN" sz="1800" dirty="0"/>
          </a:p>
          <a:p>
            <a:pPr algn="l"/>
            <a:r>
              <a:rPr lang="zh-CN" altLang="en-US" sz="1800" dirty="0"/>
              <a:t>      </a:t>
            </a:r>
            <a:r>
              <a:rPr lang="en-US" altLang="zh-CN" sz="1800" dirty="0"/>
              <a:t>transformation</a:t>
            </a:r>
            <a:r>
              <a:rPr lang="zh-CN" altLang="en-US" sz="1800" dirty="0"/>
              <a:t> </a:t>
            </a:r>
            <a:r>
              <a:rPr lang="en-US" altLang="zh-CN" sz="1800" dirty="0"/>
              <a:t>laws</a:t>
            </a:r>
            <a:r>
              <a:rPr lang="zh-CN" altLang="en-US" sz="1800" dirty="0"/>
              <a:t> </a:t>
            </a:r>
            <a:r>
              <a:rPr lang="en-US" altLang="zh-CN" sz="1800" dirty="0"/>
              <a:t>for</a:t>
            </a:r>
            <a:r>
              <a:rPr lang="zh-CN" altLang="en-US" sz="1800" dirty="0"/>
              <a:t> </a:t>
            </a:r>
            <a:r>
              <a:rPr lang="en-US" altLang="zh-CN" sz="1800" dirty="0" err="1"/>
              <a:t>Kasner</a:t>
            </a:r>
            <a:r>
              <a:rPr lang="zh-CN" altLang="en-US" sz="1800" dirty="0"/>
              <a:t> </a:t>
            </a:r>
            <a:r>
              <a:rPr lang="en-US" altLang="zh-CN" sz="1800" dirty="0"/>
              <a:t>inversion</a:t>
            </a:r>
            <a:r>
              <a:rPr lang="zh-CN" altLang="en-US" sz="1800" dirty="0"/>
              <a:t> </a:t>
            </a:r>
            <a:r>
              <a:rPr lang="en-US" altLang="zh-CN" sz="1800" dirty="0"/>
              <a:t>and</a:t>
            </a:r>
            <a:r>
              <a:rPr lang="zh-CN" altLang="en-US" sz="1800" dirty="0"/>
              <a:t> </a:t>
            </a:r>
            <a:r>
              <a:rPr lang="en-US" altLang="zh-CN" sz="1800" dirty="0" err="1"/>
              <a:t>Kasner</a:t>
            </a:r>
            <a:r>
              <a:rPr lang="zh-CN" altLang="en-US" sz="1800" dirty="0"/>
              <a:t> </a:t>
            </a:r>
            <a:r>
              <a:rPr lang="en-US" altLang="zh-CN" sz="1800" dirty="0"/>
              <a:t>transition</a:t>
            </a:r>
            <a:r>
              <a:rPr lang="zh-CN" altLang="en-US" sz="1800" dirty="0"/>
              <a:t>  </a:t>
            </a:r>
            <a:r>
              <a:rPr lang="en-US" altLang="zh-CN" sz="1800" dirty="0"/>
              <a:t>are</a:t>
            </a:r>
            <a:r>
              <a:rPr lang="zh-CN" altLang="en-US" sz="1800" dirty="0"/>
              <a:t> </a:t>
            </a:r>
            <a:r>
              <a:rPr lang="en-US" altLang="zh-CN" sz="1800" dirty="0"/>
              <a:t>presented.</a:t>
            </a:r>
          </a:p>
          <a:p>
            <a:pPr marL="285750" indent="-285750" algn="l">
              <a:buFont typeface="Wingdings" charset="2"/>
              <a:buChar char="Ø"/>
            </a:pPr>
            <a:endParaRPr lang="en-US" altLang="zh-CN" sz="1800" dirty="0"/>
          </a:p>
          <a:p>
            <a:pPr marL="285750" indent="-285750" algn="l">
              <a:buFont typeface="Wingdings" charset="2"/>
              <a:buChar char="Ø"/>
            </a:pPr>
            <a:r>
              <a:rPr lang="en-US" altLang="zh-CN" sz="1800" dirty="0"/>
              <a:t>With quite general conditions, we find that the number of horizons is highly constrained by energy conditions of matter.</a:t>
            </a:r>
          </a:p>
          <a:p>
            <a:pPr algn="l"/>
            <a:endParaRPr lang="en-US" altLang="zh-CN" sz="1800" dirty="0"/>
          </a:p>
        </p:txBody>
      </p:sp>
    </p:spTree>
    <p:extLst>
      <p:ext uri="{BB962C8B-B14F-4D97-AF65-F5344CB8AC3E}">
        <p14:creationId xmlns:p14="http://schemas.microsoft.com/office/powerpoint/2010/main" val="32564591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3059832" y="2348880"/>
            <a:ext cx="3005951" cy="1446550"/>
          </a:xfrm>
          <a:prstGeom prst="rect">
            <a:avLst/>
          </a:prstGeom>
          <a:noFill/>
          <a:ln w="9525">
            <a:noFill/>
            <a:miter lim="800000"/>
            <a:headEnd/>
            <a:tailEnd/>
          </a:ln>
        </p:spPr>
        <p:txBody>
          <a:bodyPr wrap="none">
            <a:spAutoFit/>
          </a:bodyPr>
          <a:lstStyle/>
          <a:p>
            <a:r>
              <a:rPr lang="zh-CN" altLang="en-US" sz="8800" dirty="0">
                <a:solidFill>
                  <a:srgbClr val="FF3300"/>
                </a:solidFill>
                <a:latin typeface="华文行楷" pitchFamily="2" charset="-122"/>
                <a:ea typeface="华文行楷" pitchFamily="2" charset="-122"/>
              </a:rPr>
              <a:t>t</a:t>
            </a:r>
            <a:r>
              <a:rPr lang="en-US" altLang="zh-CN" sz="8800" dirty="0">
                <a:solidFill>
                  <a:srgbClr val="FF3300"/>
                </a:solidFill>
                <a:latin typeface="华文行楷" pitchFamily="2" charset="-122"/>
                <a:ea typeface="华文行楷" pitchFamily="2" charset="-122"/>
              </a:rPr>
              <a:t>hanks!</a:t>
            </a:r>
            <a:endParaRPr lang="zh-CN" altLang="en-US" sz="8800" dirty="0">
              <a:solidFill>
                <a:srgbClr val="FF3300"/>
              </a:solidFill>
              <a:latin typeface="华文行楷" pitchFamily="2" charset="-122"/>
              <a:ea typeface="华文行楷"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504" y="260648"/>
            <a:ext cx="9393854" cy="523220"/>
          </a:xfrm>
          <a:prstGeom prst="rect">
            <a:avLst/>
          </a:prstGeom>
          <a:noFill/>
        </p:spPr>
        <p:txBody>
          <a:bodyPr wrap="none" rtlCol="0">
            <a:spAutoFit/>
          </a:bodyPr>
          <a:lstStyle/>
          <a:p>
            <a:r>
              <a:rPr kumimoji="1" lang="en-US" altLang="zh-CN" dirty="0">
                <a:solidFill>
                  <a:srgbClr val="0000FF"/>
                </a:solidFill>
              </a:rPr>
              <a:t>1. No inner horizon theorem for charged black hole with scalar</a:t>
            </a:r>
            <a:r>
              <a:rPr kumimoji="1" lang="en-US" altLang="zh-CN" dirty="0"/>
              <a:t>  </a:t>
            </a:r>
            <a:endParaRPr kumimoji="1" lang="zh-CN" altLang="en-US" dirty="0"/>
          </a:p>
        </p:txBody>
      </p:sp>
      <p:sp>
        <p:nvSpPr>
          <p:cNvPr id="3" name="文本框 2"/>
          <p:cNvSpPr txBox="1"/>
          <p:nvPr/>
        </p:nvSpPr>
        <p:spPr>
          <a:xfrm>
            <a:off x="251520" y="1124744"/>
            <a:ext cx="8772955" cy="954107"/>
          </a:xfrm>
          <a:prstGeom prst="rect">
            <a:avLst/>
          </a:prstGeom>
          <a:noFill/>
        </p:spPr>
        <p:txBody>
          <a:bodyPr wrap="none" rtlCol="0">
            <a:spAutoFit/>
          </a:bodyPr>
          <a:lstStyle/>
          <a:p>
            <a:r>
              <a:rPr kumimoji="1" lang="en-US" altLang="zh-CN" dirty="0">
                <a:solidFill>
                  <a:srgbClr val="0000FF"/>
                </a:solidFill>
              </a:rPr>
              <a:t>The model: </a:t>
            </a:r>
            <a:r>
              <a:rPr kumimoji="1" lang="en-US" altLang="zh-CN" dirty="0"/>
              <a:t>we consider a (d+2)-dimensional gravity theory</a:t>
            </a:r>
          </a:p>
          <a:p>
            <a:r>
              <a:rPr kumimoji="1" lang="en-US" altLang="zh-CN" dirty="0"/>
              <a:t>coupled with a Maxwell field and a charged scalar field: </a:t>
            </a:r>
            <a:endParaRPr kumimoji="1" lang="zh-CN" altLang="en-US" dirty="0"/>
          </a:p>
        </p:txBody>
      </p:sp>
      <p:pic>
        <p:nvPicPr>
          <p:cNvPr id="4" name="图片 3"/>
          <p:cNvPicPr>
            <a:picLocks noChangeAspect="1"/>
          </p:cNvPicPr>
          <p:nvPr/>
        </p:nvPicPr>
        <p:blipFill>
          <a:blip r:embed="rId2"/>
          <a:stretch>
            <a:fillRect/>
          </a:stretch>
        </p:blipFill>
        <p:spPr>
          <a:xfrm>
            <a:off x="611560" y="2132856"/>
            <a:ext cx="5969000" cy="1435100"/>
          </a:xfrm>
          <a:prstGeom prst="rect">
            <a:avLst/>
          </a:prstGeom>
        </p:spPr>
      </p:pic>
      <p:sp>
        <p:nvSpPr>
          <p:cNvPr id="5" name="文本框 4"/>
          <p:cNvSpPr txBox="1"/>
          <p:nvPr/>
        </p:nvSpPr>
        <p:spPr>
          <a:xfrm>
            <a:off x="395536" y="3933056"/>
            <a:ext cx="4651859" cy="523220"/>
          </a:xfrm>
          <a:prstGeom prst="rect">
            <a:avLst/>
          </a:prstGeom>
          <a:noFill/>
        </p:spPr>
        <p:txBody>
          <a:bodyPr wrap="none" rtlCol="0">
            <a:spAutoFit/>
          </a:bodyPr>
          <a:lstStyle/>
          <a:p>
            <a:r>
              <a:rPr kumimoji="1" lang="en-US" altLang="zh-CN" dirty="0"/>
              <a:t>The black hole solution </a:t>
            </a:r>
            <a:r>
              <a:rPr kumimoji="1" lang="en-US" altLang="zh-CN" dirty="0" err="1"/>
              <a:t>ansatz</a:t>
            </a:r>
            <a:r>
              <a:rPr kumimoji="1" lang="en-US" altLang="zh-CN" dirty="0"/>
              <a:t>:</a:t>
            </a:r>
            <a:endParaRPr kumimoji="1" lang="zh-CN" altLang="en-US" dirty="0"/>
          </a:p>
        </p:txBody>
      </p:sp>
      <p:pic>
        <p:nvPicPr>
          <p:cNvPr id="6" name="图片 5"/>
          <p:cNvPicPr>
            <a:picLocks noChangeAspect="1"/>
          </p:cNvPicPr>
          <p:nvPr/>
        </p:nvPicPr>
        <p:blipFill>
          <a:blip r:embed="rId3"/>
          <a:stretch>
            <a:fillRect/>
          </a:stretch>
        </p:blipFill>
        <p:spPr>
          <a:xfrm>
            <a:off x="395536" y="4581128"/>
            <a:ext cx="4608512" cy="1368152"/>
          </a:xfrm>
          <a:prstGeom prst="rect">
            <a:avLst/>
          </a:prstGeom>
          <a:ln w="28575" cmpd="sng">
            <a:solidFill>
              <a:srgbClr val="FF3300"/>
            </a:solidFill>
          </a:ln>
        </p:spPr>
      </p:pic>
      <p:pic>
        <p:nvPicPr>
          <p:cNvPr id="7" name="图片 6"/>
          <p:cNvPicPr>
            <a:picLocks noChangeAspect="1"/>
          </p:cNvPicPr>
          <p:nvPr/>
        </p:nvPicPr>
        <p:blipFill>
          <a:blip r:embed="rId4"/>
          <a:stretch>
            <a:fillRect/>
          </a:stretch>
        </p:blipFill>
        <p:spPr>
          <a:xfrm>
            <a:off x="5076056" y="4581128"/>
            <a:ext cx="4032314" cy="1368152"/>
          </a:xfrm>
          <a:prstGeom prst="rect">
            <a:avLst/>
          </a:prstGeom>
          <a:ln w="28575" cmpd="sng">
            <a:solidFill>
              <a:srgbClr val="0000FF"/>
            </a:solidFill>
          </a:ln>
        </p:spPr>
      </p:pic>
    </p:spTree>
    <p:extLst>
      <p:ext uri="{BB962C8B-B14F-4D97-AF65-F5344CB8AC3E}">
        <p14:creationId xmlns:p14="http://schemas.microsoft.com/office/powerpoint/2010/main" val="40375316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8276" y="1052736"/>
            <a:ext cx="6057900" cy="3312368"/>
          </a:xfrm>
          <a:prstGeom prst="rect">
            <a:avLst/>
          </a:prstGeom>
          <a:ln w="28575" cmpd="sng">
            <a:solidFill>
              <a:srgbClr val="0000FF"/>
            </a:solidFill>
          </a:ln>
        </p:spPr>
      </p:pic>
      <p:sp>
        <p:nvSpPr>
          <p:cNvPr id="3" name="文本框 2"/>
          <p:cNvSpPr txBox="1"/>
          <p:nvPr/>
        </p:nvSpPr>
        <p:spPr>
          <a:xfrm>
            <a:off x="107504" y="332656"/>
            <a:ext cx="3804672" cy="523220"/>
          </a:xfrm>
          <a:prstGeom prst="rect">
            <a:avLst/>
          </a:prstGeom>
          <a:noFill/>
        </p:spPr>
        <p:txBody>
          <a:bodyPr wrap="none" rtlCol="0">
            <a:spAutoFit/>
          </a:bodyPr>
          <a:lstStyle/>
          <a:p>
            <a:r>
              <a:rPr kumimoji="1" lang="en-US" altLang="zh-CN" dirty="0"/>
              <a:t>The equations of motion:</a:t>
            </a:r>
            <a:endParaRPr kumimoji="1" lang="zh-CN" altLang="en-US" dirty="0"/>
          </a:p>
        </p:txBody>
      </p:sp>
      <p:pic>
        <p:nvPicPr>
          <p:cNvPr id="4" name="图片 3"/>
          <p:cNvPicPr>
            <a:picLocks noChangeAspect="1"/>
          </p:cNvPicPr>
          <p:nvPr/>
        </p:nvPicPr>
        <p:blipFill>
          <a:blip r:embed="rId3"/>
          <a:stretch>
            <a:fillRect/>
          </a:stretch>
        </p:blipFill>
        <p:spPr>
          <a:xfrm>
            <a:off x="5111552" y="404664"/>
            <a:ext cx="4032448" cy="288032"/>
          </a:xfrm>
          <a:prstGeom prst="rect">
            <a:avLst/>
          </a:prstGeom>
        </p:spPr>
      </p:pic>
      <p:pic>
        <p:nvPicPr>
          <p:cNvPr id="6" name="图片 5"/>
          <p:cNvPicPr>
            <a:picLocks noChangeAspect="1"/>
          </p:cNvPicPr>
          <p:nvPr/>
        </p:nvPicPr>
        <p:blipFill>
          <a:blip r:embed="rId4"/>
          <a:stretch>
            <a:fillRect/>
          </a:stretch>
        </p:blipFill>
        <p:spPr>
          <a:xfrm>
            <a:off x="145132" y="4509120"/>
            <a:ext cx="6083052" cy="2232248"/>
          </a:xfrm>
          <a:prstGeom prst="rect">
            <a:avLst/>
          </a:prstGeom>
        </p:spPr>
      </p:pic>
      <p:pic>
        <p:nvPicPr>
          <p:cNvPr id="7" name="图片 6"/>
          <p:cNvPicPr>
            <a:picLocks noChangeAspect="1"/>
          </p:cNvPicPr>
          <p:nvPr/>
        </p:nvPicPr>
        <p:blipFill>
          <a:blip r:embed="rId5"/>
          <a:stretch>
            <a:fillRect/>
          </a:stretch>
        </p:blipFill>
        <p:spPr>
          <a:xfrm>
            <a:off x="5940152" y="5877272"/>
            <a:ext cx="3203848" cy="685800"/>
          </a:xfrm>
          <a:prstGeom prst="rect">
            <a:avLst/>
          </a:prstGeom>
          <a:ln w="38100" cmpd="sng">
            <a:solidFill>
              <a:srgbClr val="0000FF"/>
            </a:solidFill>
          </a:ln>
        </p:spPr>
      </p:pic>
      <p:pic>
        <p:nvPicPr>
          <p:cNvPr id="9" name="图片 8"/>
          <p:cNvPicPr>
            <a:picLocks noChangeAspect="1"/>
          </p:cNvPicPr>
          <p:nvPr/>
        </p:nvPicPr>
        <p:blipFill>
          <a:blip r:embed="rId6"/>
          <a:stretch>
            <a:fillRect/>
          </a:stretch>
        </p:blipFill>
        <p:spPr>
          <a:xfrm>
            <a:off x="6372200" y="2132856"/>
            <a:ext cx="2463800" cy="576064"/>
          </a:xfrm>
          <a:prstGeom prst="rect">
            <a:avLst/>
          </a:prstGeom>
          <a:ln w="38100" cmpd="sng">
            <a:solidFill>
              <a:srgbClr val="FF3300"/>
            </a:solidFill>
          </a:ln>
        </p:spPr>
      </p:pic>
      <p:sp>
        <p:nvSpPr>
          <p:cNvPr id="10" name="上箭头 9"/>
          <p:cNvSpPr/>
          <p:nvPr/>
        </p:nvSpPr>
        <p:spPr bwMode="auto">
          <a:xfrm>
            <a:off x="7308304" y="2780928"/>
            <a:ext cx="484632" cy="2952328"/>
          </a:xfrm>
          <a:prstGeom prst="upArrow">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28059363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504" y="332656"/>
            <a:ext cx="8899191" cy="523220"/>
          </a:xfrm>
          <a:prstGeom prst="rect">
            <a:avLst/>
          </a:prstGeom>
          <a:noFill/>
        </p:spPr>
        <p:txBody>
          <a:bodyPr wrap="none" rtlCol="0">
            <a:spAutoFit/>
          </a:bodyPr>
          <a:lstStyle/>
          <a:p>
            <a:r>
              <a:rPr kumimoji="1" lang="en-US" altLang="zh-CN" dirty="0">
                <a:solidFill>
                  <a:srgbClr val="0000FF"/>
                </a:solidFill>
              </a:rPr>
              <a:t>The key observation: </a:t>
            </a:r>
            <a:r>
              <a:rPr kumimoji="1" lang="en-US" altLang="zh-CN" dirty="0"/>
              <a:t>the existence of the conserved quantity </a:t>
            </a:r>
            <a:endParaRPr kumimoji="1" lang="zh-CN" altLang="en-US" dirty="0"/>
          </a:p>
        </p:txBody>
      </p:sp>
      <p:pic>
        <p:nvPicPr>
          <p:cNvPr id="3" name="图片 2"/>
          <p:cNvPicPr>
            <a:picLocks noChangeAspect="1"/>
          </p:cNvPicPr>
          <p:nvPr/>
        </p:nvPicPr>
        <p:blipFill>
          <a:blip r:embed="rId2"/>
          <a:stretch>
            <a:fillRect/>
          </a:stretch>
        </p:blipFill>
        <p:spPr>
          <a:xfrm>
            <a:off x="1115616" y="1268760"/>
            <a:ext cx="5676900" cy="1168400"/>
          </a:xfrm>
          <a:prstGeom prst="rect">
            <a:avLst/>
          </a:prstGeom>
        </p:spPr>
      </p:pic>
      <p:sp>
        <p:nvSpPr>
          <p:cNvPr id="5" name="文本框 4"/>
          <p:cNvSpPr txBox="1"/>
          <p:nvPr/>
        </p:nvSpPr>
        <p:spPr>
          <a:xfrm>
            <a:off x="323528" y="2924944"/>
            <a:ext cx="1400594" cy="523220"/>
          </a:xfrm>
          <a:prstGeom prst="rect">
            <a:avLst/>
          </a:prstGeom>
          <a:noFill/>
        </p:spPr>
        <p:txBody>
          <a:bodyPr wrap="none" rtlCol="0">
            <a:spAutoFit/>
          </a:bodyPr>
          <a:lstStyle/>
          <a:p>
            <a:r>
              <a:rPr kumimoji="1" lang="en-US" altLang="zh-CN" dirty="0"/>
              <a:t>Namely, </a:t>
            </a:r>
            <a:endParaRPr kumimoji="1" lang="zh-CN" altLang="en-US" dirty="0"/>
          </a:p>
        </p:txBody>
      </p:sp>
      <p:pic>
        <p:nvPicPr>
          <p:cNvPr id="6" name="图片 5"/>
          <p:cNvPicPr>
            <a:picLocks noChangeAspect="1"/>
          </p:cNvPicPr>
          <p:nvPr/>
        </p:nvPicPr>
        <p:blipFill>
          <a:blip r:embed="rId3"/>
          <a:stretch>
            <a:fillRect/>
          </a:stretch>
        </p:blipFill>
        <p:spPr>
          <a:xfrm>
            <a:off x="1763688" y="3068960"/>
            <a:ext cx="1257300" cy="317500"/>
          </a:xfrm>
          <a:prstGeom prst="rect">
            <a:avLst/>
          </a:prstGeom>
          <a:ln w="38100" cmpd="sng">
            <a:solidFill>
              <a:srgbClr val="FF3300"/>
            </a:solidFill>
          </a:ln>
        </p:spPr>
      </p:pic>
      <p:sp>
        <p:nvSpPr>
          <p:cNvPr id="7" name="文本框 6"/>
          <p:cNvSpPr txBox="1"/>
          <p:nvPr/>
        </p:nvSpPr>
        <p:spPr>
          <a:xfrm>
            <a:off x="323528" y="3861048"/>
            <a:ext cx="7264955" cy="523220"/>
          </a:xfrm>
          <a:prstGeom prst="rect">
            <a:avLst/>
          </a:prstGeom>
          <a:noFill/>
        </p:spPr>
        <p:txBody>
          <a:bodyPr wrap="none" rtlCol="0">
            <a:spAutoFit/>
          </a:bodyPr>
          <a:lstStyle/>
          <a:p>
            <a:r>
              <a:rPr kumimoji="1" lang="en-US" altLang="zh-CN" dirty="0"/>
              <a:t>Let us evaluate this quantity both at two horizons</a:t>
            </a:r>
            <a:endParaRPr kumimoji="1" lang="zh-CN" altLang="en-US" dirty="0"/>
          </a:p>
        </p:txBody>
      </p:sp>
      <p:pic>
        <p:nvPicPr>
          <p:cNvPr id="8" name="图片 7"/>
          <p:cNvPicPr>
            <a:picLocks noChangeAspect="1"/>
          </p:cNvPicPr>
          <p:nvPr/>
        </p:nvPicPr>
        <p:blipFill>
          <a:blip r:embed="rId4"/>
          <a:stretch>
            <a:fillRect/>
          </a:stretch>
        </p:blipFill>
        <p:spPr>
          <a:xfrm>
            <a:off x="467544" y="4509120"/>
            <a:ext cx="6362700" cy="660400"/>
          </a:xfrm>
          <a:prstGeom prst="rect">
            <a:avLst/>
          </a:prstGeom>
        </p:spPr>
      </p:pic>
      <p:pic>
        <p:nvPicPr>
          <p:cNvPr id="9" name="图片 8"/>
          <p:cNvPicPr>
            <a:picLocks noChangeAspect="1"/>
          </p:cNvPicPr>
          <p:nvPr/>
        </p:nvPicPr>
        <p:blipFill>
          <a:blip r:embed="rId5"/>
          <a:stretch>
            <a:fillRect/>
          </a:stretch>
        </p:blipFill>
        <p:spPr>
          <a:xfrm>
            <a:off x="3707904" y="5229200"/>
            <a:ext cx="5448300" cy="1473200"/>
          </a:xfrm>
          <a:prstGeom prst="rect">
            <a:avLst/>
          </a:prstGeom>
          <a:ln w="38100" cmpd="sng">
            <a:solidFill>
              <a:srgbClr val="0000FF"/>
            </a:solidFill>
          </a:ln>
        </p:spPr>
      </p:pic>
      <p:sp>
        <p:nvSpPr>
          <p:cNvPr id="10" name="虚尾箭头 9"/>
          <p:cNvSpPr/>
          <p:nvPr/>
        </p:nvSpPr>
        <p:spPr bwMode="auto">
          <a:xfrm>
            <a:off x="2411760" y="5661248"/>
            <a:ext cx="978408" cy="484632"/>
          </a:xfrm>
          <a:prstGeom prst="stripedRightArrow">
            <a:avLst/>
          </a:prstGeom>
          <a:solidFill>
            <a:srgbClr val="0000FF"/>
          </a:solid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189635409"/>
      </p:ext>
    </p:extLst>
  </p:cSld>
  <p:clrMapOvr>
    <a:masterClrMapping/>
  </p:clrMapOvr>
  <p:transition/>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38100"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38100"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37312</TotalTime>
  <Pages>0</Pages>
  <Words>2766</Words>
  <Characters>0</Characters>
  <Application>Microsoft Macintosh PowerPoint</Application>
  <DocSecurity>0</DocSecurity>
  <PresentationFormat>全屏显示(4:3)</PresentationFormat>
  <Lines>0</Lines>
  <Paragraphs>297</Paragraphs>
  <Slides>65</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65</vt:i4>
      </vt:variant>
    </vt:vector>
  </HeadingPairs>
  <TitlesOfParts>
    <vt:vector size="74" baseType="lpstr">
      <vt:lpstr>华文行楷</vt:lpstr>
      <vt:lpstr>Arial</vt:lpstr>
      <vt:lpstr>Cambria Math</vt:lpstr>
      <vt:lpstr>Helvetica Neue</vt:lpstr>
      <vt:lpstr>Symbol</vt:lpstr>
      <vt:lpstr>Times New Roman</vt:lpstr>
      <vt:lpstr>Verdana</vt:lpstr>
      <vt:lpstr>Wingdings</vt:lpstr>
      <vt:lpstr>Profile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nankai</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zhoufeng</dc:creator>
  <cp:lastModifiedBy>Microsoft Office User</cp:lastModifiedBy>
  <cp:revision>2051</cp:revision>
  <cp:lastPrinted>1899-12-30T00:00:00Z</cp:lastPrinted>
  <dcterms:created xsi:type="dcterms:W3CDTF">2004-01-25T10:56:32Z</dcterms:created>
  <dcterms:modified xsi:type="dcterms:W3CDTF">2025-02-11T04:31:45Z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2052-8.1.0.3526</vt:lpwstr>
  </property>
</Properties>
</file>