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A361A8-F5A9-41AA-B68D-B483E318B2F3}">
          <p14:sldIdLst>
            <p14:sldId id="256"/>
          </p14:sldIdLst>
        </p14:section>
        <p14:section name="Раздел без заголовка" id="{9DB9F141-E989-40AC-A8B5-537B288E95FC}">
          <p14:sldIdLst>
            <p14:sldId id="268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Experimental" id="{7AA48309-F9D5-40D2-9F13-6216F106C1A6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-39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9AC0-1E13-492F-A526-936C7E16DD28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DDEE3-2896-4A21-8A51-28C66B8CD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1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7A5C-96DF-4802-A4D5-86BF89E65F24}" type="datetime1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9D5A-2CFC-47FA-B3B4-6847E8DA8ACA}" type="datetime1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C7DD-2B06-46FB-8B80-AB00139D4665}" type="datetime1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634-D7F7-4F75-844A-E19F86653CAC}" type="datetime1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3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3E81-3D5A-4CFF-A882-60BB1B057F0A}" type="datetime1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5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399-6100-4EA6-9983-706637C58251}" type="datetime1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3315-AFE6-4DC7-B3ED-1670763E50EC}" type="datetime1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1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F92D-96B5-4AF4-AB3B-576D89F39773}" type="datetime1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6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EC07-931B-4CB0-B945-FEB162E4E083}" type="datetime1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8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029F-F8E8-4E7E-9E03-BA2F31B16306}" type="datetime1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5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D2DD-BD17-472C-9CEA-53DDC2E27581}" type="datetime1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7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1BB-5565-4BD5-B583-7449395393AB}" type="datetime1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3BC1-64D0-4AE8-8466-98A04D19A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misis.ru/university/struktura-universiteta/instituty/bioengin/" TargetMode="External"/><Relationship Id="rId3" Type="http://schemas.openxmlformats.org/officeDocument/2006/relationships/hyperlink" Target="https://en.misis.ru/university/struktura-universiteta/instituty/inm/" TargetMode="External"/><Relationship Id="rId7" Type="http://schemas.openxmlformats.org/officeDocument/2006/relationships/hyperlink" Target="https://en.misis.ru/university/struktura-universiteta/instituty/ibo/" TargetMode="External"/><Relationship Id="rId2" Type="http://schemas.openxmlformats.org/officeDocument/2006/relationships/hyperlink" Target="https://en.misis.ru/university/struktura-universiteta/instituty/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misis.ru/university/struktura-universiteta/instituty/gi/" TargetMode="External"/><Relationship Id="rId5" Type="http://schemas.openxmlformats.org/officeDocument/2006/relationships/hyperlink" Target="https://en.misis.ru/university/struktura-universiteta/instituty/icn/" TargetMode="External"/><Relationship Id="rId10" Type="http://schemas.openxmlformats.org/officeDocument/2006/relationships/hyperlink" Target="https://en.misis.ru/university/struktura-universiteta/instituty/inobr/" TargetMode="External"/><Relationship Id="rId4" Type="http://schemas.openxmlformats.org/officeDocument/2006/relationships/hyperlink" Target="https://en.misis.ru/university/struktura-universiteta/instituty/ieu/" TargetMode="External"/><Relationship Id="rId9" Type="http://schemas.openxmlformats.org/officeDocument/2006/relationships/hyperlink" Target="https://en.misis.ru/university/struktura-universiteta/instituty/quantu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isis.ru/university/struktura-universiteta/centre/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NATIONAL UNIVERSITY OF SCIENCE AND TECHNOLOGY MISIS</a:t>
            </a:r>
            <a:endParaRPr lang="ru-RU" sz="4900" i="1" dirty="0"/>
          </a:p>
        </p:txBody>
      </p:sp>
      <p:pic>
        <p:nvPicPr>
          <p:cNvPr id="2050" name="Picture 2" descr="ÐÐ°ÑÑÐ¸Ð½ÐºÐ¸ Ð¿Ð¾ Ð·Ð°Ð¿ÑÐ¾ÑÑ misis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19010" r="28482" b="21991"/>
          <a:stretch/>
        </p:blipFill>
        <p:spPr bwMode="auto">
          <a:xfrm>
            <a:off x="0" y="144464"/>
            <a:ext cx="1612670" cy="11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5679899"/>
            <a:ext cx="1219200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</a:p>
          <a:p>
            <a:r>
              <a:rPr lang="en-US" sz="2800" i="1" dirty="0" smtClean="0"/>
              <a:t>SPD Collaboration </a:t>
            </a:r>
            <a:r>
              <a:rPr lang="en-US" dirty="0" smtClean="0"/>
              <a:t>(JINR,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ru-RU" dirty="0" smtClean="0"/>
              <a:t>17</a:t>
            </a:r>
            <a:r>
              <a:rPr lang="en-US" dirty="0" smtClean="0"/>
              <a:t>/</a:t>
            </a:r>
            <a:r>
              <a:rPr lang="ru-RU" dirty="0" smtClean="0"/>
              <a:t>10</a:t>
            </a:r>
            <a:r>
              <a:rPr lang="en-US" dirty="0" smtClean="0"/>
              <a:t>/2024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tasks for SPD collaboration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en-US" dirty="0" smtClean="0"/>
              <a:t>Calculation </a:t>
            </a:r>
            <a:r>
              <a:rPr lang="en-US" dirty="0"/>
              <a:t>of a magnetic field map in complex electromagnetic systems, taking into account nonlinear and anisotropic </a:t>
            </a:r>
            <a:r>
              <a:rPr lang="en-US" dirty="0" smtClean="0"/>
              <a:t>materials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Verification </a:t>
            </a:r>
            <a:r>
              <a:rPr lang="en-US" dirty="0"/>
              <a:t>calculations of the stress-strain state of electromagnetic systems and associated </a:t>
            </a:r>
            <a:r>
              <a:rPr lang="en-US" dirty="0" smtClean="0"/>
              <a:t>structures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Calculation </a:t>
            </a:r>
            <a:r>
              <a:rPr lang="en-US" dirty="0"/>
              <a:t>of the thermal state of structural elements and systems taking into account convective heat </a:t>
            </a:r>
            <a:r>
              <a:rPr lang="en-US" dirty="0" smtClean="0"/>
              <a:t>transfer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Development </a:t>
            </a:r>
            <a:r>
              <a:rPr lang="en-US" dirty="0"/>
              <a:t>of technical specifications, programs and methods for input and output control of elements of electromagnetic and associated </a:t>
            </a:r>
            <a:r>
              <a:rPr lang="en-US" dirty="0" smtClean="0"/>
              <a:t>systems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Control </a:t>
            </a:r>
            <a:r>
              <a:rPr lang="en-US" dirty="0"/>
              <a:t>tests of witness samples for the manufacture of electromagnetic systems and associated structures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0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75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NATIONAL UNIVERSITY OF SCIENCE AND TECHNOLOGY MISIS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596" y="1519236"/>
            <a:ext cx="1115965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NUST MISIS is leading university in the field of materials science, materials engineering and technologies. </a:t>
            </a:r>
          </a:p>
          <a:p>
            <a:r>
              <a:rPr lang="en-US" sz="2000" dirty="0" smtClean="0"/>
              <a:t>~ 15 000 students</a:t>
            </a:r>
          </a:p>
          <a:p>
            <a:r>
              <a:rPr lang="en-US" sz="2000" dirty="0" smtClean="0"/>
              <a:t>9 Colleges: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hlinkClick r:id="rId2"/>
              </a:rPr>
              <a:t>College </a:t>
            </a:r>
            <a:r>
              <a:rPr lang="en-US" sz="2000" b="1" dirty="0">
                <a:hlinkClick r:id="rId2"/>
              </a:rPr>
              <a:t>of </a:t>
            </a:r>
            <a:r>
              <a:rPr lang="en-US" sz="2000" b="1" dirty="0" smtClean="0">
                <a:hlinkClick r:id="rId2"/>
              </a:rPr>
              <a:t>Technologies</a:t>
            </a:r>
            <a:r>
              <a:rPr lang="en-US" sz="2000" b="1" dirty="0" smtClean="0">
                <a:solidFill>
                  <a:srgbClr val="FF0000"/>
                </a:solidFill>
              </a:rPr>
              <a:t> !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3"/>
              </a:rPr>
              <a:t>College of </a:t>
            </a:r>
            <a:r>
              <a:rPr lang="en-US" sz="2000" b="1" dirty="0" smtClean="0">
                <a:hlinkClick r:id="rId3"/>
              </a:rPr>
              <a:t>Advanced Materials</a:t>
            </a:r>
            <a:r>
              <a:rPr lang="en-US" sz="2000" b="1" dirty="0" smtClean="0">
                <a:solidFill>
                  <a:srgbClr val="FF0000"/>
                </a:solidFill>
              </a:rPr>
              <a:t> !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4"/>
              </a:rPr>
              <a:t>College of Economics &amp; Management</a:t>
            </a:r>
            <a:endParaRPr lang="en-US" sz="2000" b="1" dirty="0"/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5"/>
              </a:rPr>
              <a:t>College of Computer </a:t>
            </a:r>
            <a:r>
              <a:rPr lang="en-US" sz="2000" b="1" dirty="0" smtClean="0">
                <a:hlinkClick r:id="rId5"/>
              </a:rPr>
              <a:t>Sciences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6"/>
              </a:rPr>
              <a:t>College of Mining</a:t>
            </a:r>
            <a:endParaRPr lang="en-US" sz="2000" b="1" dirty="0"/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7"/>
              </a:rPr>
              <a:t>College of Basic Professional Studies</a:t>
            </a:r>
            <a:endParaRPr lang="en-US" sz="2000" b="1" dirty="0"/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8"/>
              </a:rPr>
              <a:t>College of Biomedical Engineering</a:t>
            </a:r>
            <a:endParaRPr lang="en-US" sz="2000" b="1" dirty="0"/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9"/>
              </a:rPr>
              <a:t>College of Physics and Quantum </a:t>
            </a:r>
            <a:r>
              <a:rPr lang="en-US" sz="2000" b="1" dirty="0" smtClean="0">
                <a:hlinkClick r:id="rId9"/>
              </a:rPr>
              <a:t>Engineering</a:t>
            </a:r>
            <a:r>
              <a:rPr lang="en-US" sz="2000" b="1" dirty="0" smtClean="0">
                <a:solidFill>
                  <a:srgbClr val="FF0000"/>
                </a:solidFill>
              </a:rPr>
              <a:t> !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>
                <a:hlinkClick r:id="rId10"/>
              </a:rPr>
              <a:t>College of Lifelong </a:t>
            </a:r>
            <a:r>
              <a:rPr lang="en-US" sz="2000" b="1" dirty="0" smtClean="0">
                <a:hlinkClick r:id="rId10"/>
              </a:rPr>
              <a:t>Learning</a:t>
            </a:r>
            <a:endParaRPr lang="en-US" sz="2000" b="1" dirty="0"/>
          </a:p>
          <a:p>
            <a:pPr marL="342900" indent="-342900">
              <a:buAutoNum type="arabicPeriod"/>
            </a:pPr>
            <a:endParaRPr lang="en-US" b="1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75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NATIONAL UNIVERSITY OF SCIENCE AND TECHNOLOGY MISIS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8753" y="999648"/>
            <a:ext cx="110144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2014, NUST MISIS has been participating </a:t>
            </a:r>
            <a:r>
              <a:rPr lang="en-US" sz="2000" dirty="0" smtClean="0"/>
              <a:t>in the </a:t>
            </a:r>
            <a:r>
              <a:rPr lang="en-US" sz="2000" dirty="0"/>
              <a:t>research at the Large Hadron Collider in the </a:t>
            </a:r>
            <a:r>
              <a:rPr lang="en-US" sz="2000" b="1" i="1" dirty="0" smtClean="0"/>
              <a:t>SHiP </a:t>
            </a:r>
            <a:r>
              <a:rPr lang="en-US" sz="2000" dirty="0"/>
              <a:t>and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LHCb</a:t>
            </a:r>
            <a:r>
              <a:rPr lang="en-US" sz="2000" b="1" i="1" dirty="0" smtClean="0"/>
              <a:t> </a:t>
            </a:r>
            <a:r>
              <a:rPr lang="en-US" sz="2000" dirty="0"/>
              <a:t>experiments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r>
              <a:rPr lang="en-US" b="1" i="1" dirty="0" smtClean="0"/>
              <a:t>The </a:t>
            </a:r>
            <a:r>
              <a:rPr lang="en-US" b="1" i="1" dirty="0"/>
              <a:t>center of </a:t>
            </a:r>
            <a:r>
              <a:rPr lang="en-US" b="1" i="1" dirty="0" err="1"/>
              <a:t>MegaScience</a:t>
            </a:r>
            <a:r>
              <a:rPr lang="en-US" dirty="0"/>
              <a:t> was created to join the researchers from different </a:t>
            </a:r>
            <a:r>
              <a:rPr lang="en-US" dirty="0" smtClean="0"/>
              <a:t>groups</a:t>
            </a:r>
            <a:r>
              <a:rPr lang="en-US" dirty="0"/>
              <a:t> to develop promising technologies and materials for the </a:t>
            </a:r>
            <a:r>
              <a:rPr lang="en-US" dirty="0" err="1" smtClean="0"/>
              <a:t>MegaScience</a:t>
            </a:r>
            <a:r>
              <a:rPr lang="en-US" dirty="0" smtClean="0"/>
              <a:t> experiments.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://misis.ru/university/struktura-universiteta/centre/95/</a:t>
            </a:r>
            <a:r>
              <a:rPr lang="en-US" dirty="0"/>
              <a:t> </a:t>
            </a:r>
          </a:p>
          <a:p>
            <a:r>
              <a:rPr lang="en-US" dirty="0" smtClean="0"/>
              <a:t>More </a:t>
            </a:r>
            <a:r>
              <a:rPr lang="en-US" dirty="0"/>
              <a:t>than 30 employees</a:t>
            </a:r>
            <a:r>
              <a:rPr lang="en-US" dirty="0" smtClean="0"/>
              <a:t> are </a:t>
            </a:r>
            <a:r>
              <a:rPr lang="en-US" dirty="0"/>
              <a:t>involved in the </a:t>
            </a:r>
            <a:r>
              <a:rPr lang="en-US" dirty="0" smtClean="0"/>
              <a:t>project.</a:t>
            </a:r>
            <a:endParaRPr lang="en-US" dirty="0"/>
          </a:p>
          <a:p>
            <a:r>
              <a:rPr lang="en-US" dirty="0"/>
              <a:t>Scientific </a:t>
            </a:r>
            <a:r>
              <a:rPr lang="en-US" dirty="0" smtClean="0"/>
              <a:t>supervisor - </a:t>
            </a:r>
            <a:r>
              <a:rPr lang="en-US" i="1" dirty="0" smtClean="0"/>
              <a:t>Andrey </a:t>
            </a:r>
            <a:r>
              <a:rPr lang="en-US" i="1" dirty="0"/>
              <a:t>Golutvin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Director </a:t>
            </a:r>
            <a:r>
              <a:rPr lang="en-US" dirty="0"/>
              <a:t>of the center for </a:t>
            </a:r>
            <a:r>
              <a:rPr lang="en-US" dirty="0" err="1"/>
              <a:t>MegaScience</a:t>
            </a:r>
            <a:r>
              <a:rPr lang="en-US" dirty="0"/>
              <a:t> – </a:t>
            </a:r>
            <a:r>
              <a:rPr lang="en-US" i="1" dirty="0"/>
              <a:t>Mikhail Dubinin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part of the Priority 2030 program, it is implementing a research program: “</a:t>
            </a:r>
            <a:r>
              <a:rPr lang="en-US" i="1" dirty="0"/>
              <a:t>New technologies and engineering solutions for large installations and service systems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dirty="0" smtClean="0"/>
              <a:t>fifth </a:t>
            </a:r>
            <a:r>
              <a:rPr lang="en-US" dirty="0"/>
              <a:t>year that the educational program has been conducted jointly with CERN (more than 100 students)"New solutions </a:t>
            </a:r>
            <a:r>
              <a:rPr lang="en-US" dirty="0" smtClean="0"/>
              <a:t>for searching for </a:t>
            </a:r>
            <a:r>
              <a:rPr lang="en-US" dirty="0"/>
              <a:t>new </a:t>
            </a:r>
            <a:r>
              <a:rPr lang="en-US" dirty="0" smtClean="0"/>
              <a:t>physics“</a:t>
            </a:r>
          </a:p>
          <a:p>
            <a:r>
              <a:rPr lang="en-US" dirty="0" smtClean="0"/>
              <a:t>Several PhD students with strong physics background were taken to the center after graduating the program.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192" y="2979491"/>
            <a:ext cx="1402777" cy="1197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85" y="3976074"/>
            <a:ext cx="14382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75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NATIONAL UNIVERSITY OF SCIENCE AND TECHNOLOGY MISIS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237" y="1198056"/>
            <a:ext cx="11014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2014, NUST MISIS has been participating </a:t>
            </a:r>
            <a:r>
              <a:rPr lang="en-US" sz="2000" dirty="0" smtClean="0"/>
              <a:t>in the </a:t>
            </a:r>
            <a:r>
              <a:rPr lang="en-US" sz="2000" dirty="0"/>
              <a:t>research at the Large Hadron Collider in the </a:t>
            </a:r>
            <a:r>
              <a:rPr lang="en-US" sz="2000" b="1" i="1" dirty="0" smtClean="0"/>
              <a:t>SHiP </a:t>
            </a:r>
            <a:r>
              <a:rPr lang="en-US" sz="2000" dirty="0"/>
              <a:t>and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LHCb</a:t>
            </a:r>
            <a:r>
              <a:rPr lang="en-US" sz="2000" b="1" i="1" dirty="0" smtClean="0"/>
              <a:t> </a:t>
            </a:r>
            <a:r>
              <a:rPr lang="en-US" sz="2000" dirty="0"/>
              <a:t>experiments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Since 2021, </a:t>
            </a:r>
            <a:r>
              <a:rPr lang="en-US" sz="2000" dirty="0"/>
              <a:t>NUST MISIS has been </a:t>
            </a:r>
            <a:r>
              <a:rPr lang="en-US" sz="2000" dirty="0" smtClean="0"/>
              <a:t>participating </a:t>
            </a:r>
            <a:r>
              <a:rPr lang="en-US" sz="2000" b="1" dirty="0" smtClean="0"/>
              <a:t>SND@LHC</a:t>
            </a:r>
            <a:r>
              <a:rPr lang="en-US" sz="2000" dirty="0" smtClean="0"/>
              <a:t> collaboration.</a:t>
            </a:r>
          </a:p>
          <a:p>
            <a:endParaRPr lang="en-US" dirty="0" smtClean="0"/>
          </a:p>
          <a:p>
            <a:r>
              <a:rPr lang="en-US" sz="2000" b="1" dirty="0" smtClean="0"/>
              <a:t>SHIP</a:t>
            </a:r>
            <a:r>
              <a:rPr lang="en-US" dirty="0" smtClean="0"/>
              <a:t> collaboration – 14 people</a:t>
            </a:r>
          </a:p>
          <a:p>
            <a:r>
              <a:rPr lang="en-US" dirty="0" smtClean="0"/>
              <a:t>Tasks: Magnetic systems, Calorimeter, Simulation (GEANT4), Neutrino emulsion detectors.</a:t>
            </a:r>
          </a:p>
          <a:p>
            <a:endParaRPr lang="en-US" dirty="0" smtClean="0"/>
          </a:p>
          <a:p>
            <a:r>
              <a:rPr lang="en-US" sz="2000" b="1" dirty="0" err="1" smtClean="0"/>
              <a:t>LHCb</a:t>
            </a:r>
            <a:r>
              <a:rPr lang="en-US" b="1" dirty="0" smtClean="0"/>
              <a:t> </a:t>
            </a:r>
            <a:r>
              <a:rPr lang="en-US" dirty="0" smtClean="0"/>
              <a:t>collaboration – 24 people</a:t>
            </a:r>
          </a:p>
          <a:p>
            <a:r>
              <a:rPr lang="en-US" dirty="0" smtClean="0"/>
              <a:t>Tasks: Calorimeter, Simulation (GEANT4), Radiation hard detectors, Sensors for UTI </a:t>
            </a:r>
            <a:r>
              <a:rPr lang="en-US" dirty="0" err="1" smtClean="0"/>
              <a:t>treackers</a:t>
            </a:r>
            <a:r>
              <a:rPr lang="en-US" dirty="0" smtClean="0"/>
              <a:t>, Data analysis. </a:t>
            </a:r>
          </a:p>
          <a:p>
            <a:endParaRPr lang="en-US" dirty="0"/>
          </a:p>
          <a:p>
            <a:r>
              <a:rPr lang="en-US" sz="2000" b="1" dirty="0" smtClean="0"/>
              <a:t>SND@LHC </a:t>
            </a:r>
            <a:r>
              <a:rPr lang="en-US" dirty="0" smtClean="0"/>
              <a:t>collaboration – 2 people</a:t>
            </a:r>
          </a:p>
          <a:p>
            <a:r>
              <a:rPr lang="en-US" dirty="0" smtClean="0"/>
              <a:t>Tasks: Emulsion detectors, Data analysis.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2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SHIP</a:t>
            </a:r>
            <a:r>
              <a:rPr lang="en-US" dirty="0"/>
              <a:t> collaboration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649" y="1570121"/>
            <a:ext cx="4826326" cy="45344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Magnetic muon shield</a:t>
            </a:r>
          </a:p>
          <a:p>
            <a:pPr marL="514350" indent="-514350">
              <a:buAutoNum type="arabicPeriod"/>
            </a:pPr>
            <a:r>
              <a:rPr lang="en-US" sz="1800" dirty="0"/>
              <a:t>The prototype with 4 welded joints has been successfully produced using EBW technology. Magnetic properties of the prototype reveal just small degradation of the magnetic properties. The properties particularly recovered after a heat treatment.  </a:t>
            </a:r>
          </a:p>
          <a:p>
            <a:pPr marL="514350" indent="-514350">
              <a:buAutoNum type="arabicPeriod"/>
            </a:pPr>
            <a:r>
              <a:rPr lang="en-US" sz="1800" dirty="0"/>
              <a:t>Coil parameters of all the sections have been calculated. The parameters seems to be realistic.   </a:t>
            </a:r>
          </a:p>
          <a:p>
            <a:pPr marL="514350" indent="-514350">
              <a:buAutoNum type="arabicPeriod"/>
            </a:pPr>
            <a:r>
              <a:rPr lang="en-US" sz="1800" dirty="0"/>
              <a:t>The conception of assembly of whole the construction and supporting structures has been proposed.  </a:t>
            </a:r>
            <a:endParaRPr lang="en-US" sz="1800" dirty="0" smtClean="0"/>
          </a:p>
          <a:p>
            <a:pPr marL="514350" indent="-514350">
              <a:buAutoNum type="arabicPeriod"/>
            </a:pPr>
            <a:r>
              <a:rPr lang="en-US" sz="1800" dirty="0" smtClean="0"/>
              <a:t>Magnetic field map has been calculated using  developed simulation model for highly anisotropic materials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A186A1-653D-44FB-8021-1FAB440E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9"/>
          <a:stretch/>
        </p:blipFill>
        <p:spPr>
          <a:xfrm>
            <a:off x="5712451" y="862688"/>
            <a:ext cx="5590093" cy="2872686"/>
          </a:xfrm>
          <a:prstGeom prst="rect">
            <a:avLst/>
          </a:prstGeom>
        </p:spPr>
      </p:pic>
      <p:pic>
        <p:nvPicPr>
          <p:cNvPr id="6" name="shield_field_quadrant.png">
            <a:extLst>
              <a:ext uri="{FF2B5EF4-FFF2-40B4-BE49-F238E27FC236}">
                <a16:creationId xmlns:a16="http://schemas.microsoft.com/office/drawing/2014/main" xmlns="" id="{8BB40BB2-47B4-4CED-87DD-720B8541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130" y="3632720"/>
            <a:ext cx="3780890" cy="2288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" descr="page1image32344816">
            <a:extLst>
              <a:ext uri="{FF2B5EF4-FFF2-40B4-BE49-F238E27FC236}">
                <a16:creationId xmlns:a16="http://schemas.microsoft.com/office/drawing/2014/main" xmlns="" id="{F2FA8FC1-10FB-3D4E-8C2D-532214C0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4084055"/>
            <a:ext cx="2837511" cy="21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961517" y="3433313"/>
            <a:ext cx="284672" cy="733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320949" y="5325809"/>
            <a:ext cx="741872" cy="25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9146" y="6104607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&amp; Construction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52830" y="6019547"/>
            <a:ext cx="277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fields calculations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4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LHCb</a:t>
            </a:r>
            <a:r>
              <a:rPr lang="en-US" dirty="0" smtClean="0"/>
              <a:t> collaboration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98" y="1690688"/>
            <a:ext cx="4869162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Modeling the energy resolution of the spaghetti type calorimeter (GEANT4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Study </a:t>
            </a:r>
            <a:r>
              <a:rPr lang="en-US" dirty="0"/>
              <a:t>of light collection inhomogeneity for different </a:t>
            </a:r>
            <a:r>
              <a:rPr lang="en-US" dirty="0" smtClean="0"/>
              <a:t>photomultiplier geometries, assessment </a:t>
            </a:r>
            <a:r>
              <a:rPr lang="en-US" dirty="0"/>
              <a:t>of the influence of light collection inhomogeneity on the energy resolution of the calorimeter(GEANT4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Optimization </a:t>
            </a:r>
            <a:r>
              <a:rPr lang="en-US" dirty="0"/>
              <a:t>of absorber material, contribution from lead additives to </a:t>
            </a:r>
            <a:r>
              <a:rPr lang="en-US" dirty="0" err="1"/>
              <a:t>improvemechanical</a:t>
            </a:r>
            <a:r>
              <a:rPr lang="en-US" dirty="0"/>
              <a:t> characteristics of the </a:t>
            </a:r>
            <a:r>
              <a:rPr lang="en-US" dirty="0" smtClean="0"/>
              <a:t>alloy</a:t>
            </a:r>
          </a:p>
          <a:p>
            <a:r>
              <a:rPr lang="en-US" dirty="0" smtClean="0"/>
              <a:t>Manufacturing </a:t>
            </a:r>
            <a:r>
              <a:rPr lang="en-US" dirty="0"/>
              <a:t>of a prototype absorber by </a:t>
            </a:r>
            <a:r>
              <a:rPr lang="en-US" dirty="0" smtClean="0"/>
              <a:t>casting</a:t>
            </a:r>
          </a:p>
          <a:p>
            <a:r>
              <a:rPr lang="en-US" dirty="0" smtClean="0"/>
              <a:t>General </a:t>
            </a:r>
            <a:r>
              <a:rPr lang="en-US" dirty="0"/>
              <a:t>module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Modeling </a:t>
            </a:r>
            <a:r>
              <a:rPr lang="en-US" dirty="0"/>
              <a:t>of residual activity of various materials under Run4 and Run5 </a:t>
            </a:r>
            <a:r>
              <a:rPr lang="en-US" dirty="0" smtClean="0"/>
              <a:t>conditions(</a:t>
            </a:r>
            <a:r>
              <a:rPr lang="en-US" dirty="0" err="1" smtClean="0"/>
              <a:t>ActiWiz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Development </a:t>
            </a:r>
            <a:r>
              <a:rPr lang="en-US" dirty="0"/>
              <a:t>of equipment for modernization of </a:t>
            </a:r>
            <a:r>
              <a:rPr lang="en-US" dirty="0" smtClean="0"/>
              <a:t>SHASHLIK-type </a:t>
            </a:r>
            <a:r>
              <a:rPr lang="en-US" dirty="0"/>
              <a:t>modules - replacement of fibers </a:t>
            </a:r>
            <a:r>
              <a:rPr lang="en-US" dirty="0" smtClean="0"/>
              <a:t>and replacing </a:t>
            </a:r>
            <a:r>
              <a:rPr lang="en-US" dirty="0"/>
              <a:t>scintillation </a:t>
            </a:r>
            <a:r>
              <a:rPr lang="en-US" dirty="0" smtClean="0"/>
              <a:t>plates</a:t>
            </a:r>
          </a:p>
          <a:p>
            <a:r>
              <a:rPr lang="en-US" dirty="0" smtClean="0"/>
              <a:t>Infrastructure </a:t>
            </a:r>
            <a:r>
              <a:rPr lang="en-US" dirty="0"/>
              <a:t>issues: preparation for installation of modules in the </a:t>
            </a:r>
            <a:r>
              <a:rPr lang="en-US" dirty="0" err="1"/>
              <a:t>LHCb</a:t>
            </a:r>
            <a:r>
              <a:rPr lang="en-US" dirty="0"/>
              <a:t> shaft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22" y="967508"/>
            <a:ext cx="5367518" cy="2250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51" y="3397320"/>
            <a:ext cx="5914306" cy="318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SND@LHC</a:t>
            </a:r>
            <a:r>
              <a:rPr lang="en-US" dirty="0" smtClean="0"/>
              <a:t> </a:t>
            </a:r>
            <a:r>
              <a:rPr lang="en-US" dirty="0"/>
              <a:t>collaboration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Emulsion detectors development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analisys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-11" r="-14" b="-11"/>
          <a:stretch>
            <a:fillRect/>
          </a:stretch>
        </p:blipFill>
        <p:spPr bwMode="auto">
          <a:xfrm>
            <a:off x="7279667" y="1690688"/>
            <a:ext cx="4238035" cy="33329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-79" r="-60" b="-79"/>
          <a:stretch>
            <a:fillRect/>
          </a:stretch>
        </p:blipFill>
        <p:spPr bwMode="auto">
          <a:xfrm>
            <a:off x="2213125" y="3294523"/>
            <a:ext cx="4308445" cy="32443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5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MISIS team for SPD collaboration (JINR,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022457" cy="4307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Proposed team from NUST“MISIS” at SPD (NICA) JINR, </a:t>
            </a:r>
            <a:r>
              <a:rPr lang="en-US" sz="2400" dirty="0" err="1" smtClean="0"/>
              <a:t>Dubna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For engineering tasks: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Gorshenkov </a:t>
            </a:r>
            <a:r>
              <a:rPr lang="en-US" sz="2400" b="1" dirty="0"/>
              <a:t>Mikhail Vladimirovich</a:t>
            </a:r>
            <a:r>
              <a:rPr lang="en-US" sz="2400" dirty="0"/>
              <a:t>, Ph.D., </a:t>
            </a:r>
            <a:r>
              <a:rPr lang="en-US" sz="2400" dirty="0" smtClean="0"/>
              <a:t>senior researcher </a:t>
            </a:r>
            <a:r>
              <a:rPr lang="en-US" sz="2400" dirty="0"/>
              <a:t>(Team </a:t>
            </a:r>
            <a:r>
              <a:rPr lang="en-US" sz="2400" dirty="0" smtClean="0"/>
              <a:t>Leader)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Dergachev </a:t>
            </a:r>
            <a:r>
              <a:rPr lang="en-US" sz="2400" b="1" dirty="0"/>
              <a:t>Pavel Andreevich</a:t>
            </a:r>
            <a:r>
              <a:rPr lang="en-US" sz="2400" dirty="0"/>
              <a:t>, Ph.D., leading </a:t>
            </a:r>
            <a:r>
              <a:rPr lang="en-US" sz="2400" dirty="0" smtClean="0"/>
              <a:t>expert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Shmanin </a:t>
            </a:r>
            <a:r>
              <a:rPr lang="en-US" sz="2400" b="1" dirty="0"/>
              <a:t>Evgeniy Vladimirovich</a:t>
            </a:r>
            <a:r>
              <a:rPr lang="en-US" sz="2400" dirty="0"/>
              <a:t>, Ph.D., senior </a:t>
            </a:r>
            <a:r>
              <a:rPr lang="en-US" sz="2400" dirty="0" smtClean="0"/>
              <a:t>researcher</a:t>
            </a:r>
          </a:p>
          <a:p>
            <a:pPr marL="514350" indent="-514350">
              <a:buAutoNum type="arabicPeriod"/>
            </a:pPr>
            <a:r>
              <a:rPr lang="en-US" sz="2400" b="1" dirty="0" smtClean="0"/>
              <a:t>Fortuna </a:t>
            </a:r>
            <a:r>
              <a:rPr lang="en-US" sz="2400" b="1" dirty="0"/>
              <a:t>Anastasia </a:t>
            </a:r>
            <a:r>
              <a:rPr lang="en-US" sz="2400" b="1" dirty="0" err="1"/>
              <a:t>Sergeevna</a:t>
            </a:r>
            <a:r>
              <a:rPr lang="en-US" sz="2400" dirty="0"/>
              <a:t>, Postgraduate </a:t>
            </a:r>
            <a:r>
              <a:rPr lang="en-US" sz="2400" dirty="0" smtClean="0"/>
              <a:t>student</a:t>
            </a:r>
          </a:p>
          <a:p>
            <a:pPr marL="514350" indent="-514350">
              <a:buAutoNum type="arabicPeriod"/>
            </a:pPr>
            <a:r>
              <a:rPr lang="en-US" sz="2400" b="1" dirty="0" err="1" smtClean="0"/>
              <a:t>Vazhinsky</a:t>
            </a:r>
            <a:r>
              <a:rPr lang="en-US" sz="2400" b="1" dirty="0" smtClean="0"/>
              <a:t> </a:t>
            </a:r>
            <a:r>
              <a:rPr lang="en-US" sz="2400" b="1" dirty="0"/>
              <a:t>Nikita Mikhailovich</a:t>
            </a:r>
            <a:r>
              <a:rPr lang="en-US" sz="2400" dirty="0"/>
              <a:t>, </a:t>
            </a:r>
            <a:r>
              <a:rPr lang="en-US" sz="2400" dirty="0" smtClean="0"/>
              <a:t>Master student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b="1" dirty="0" err="1" smtClean="0"/>
              <a:t>Nechaev</a:t>
            </a:r>
            <a:r>
              <a:rPr lang="en-US" sz="2400" b="1" dirty="0" smtClean="0"/>
              <a:t> </a:t>
            </a:r>
            <a:r>
              <a:rPr lang="en-US" sz="2400" b="1" dirty="0"/>
              <a:t>Konstantin </a:t>
            </a:r>
            <a:r>
              <a:rPr lang="en-US" sz="2400" b="1" dirty="0" err="1"/>
              <a:t>Sergeevich</a:t>
            </a:r>
            <a:r>
              <a:rPr lang="en-US" sz="2400" dirty="0"/>
              <a:t>, </a:t>
            </a:r>
            <a:r>
              <a:rPr lang="en-US" sz="2400" dirty="0" smtClean="0"/>
              <a:t>Master student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5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physical tasks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MISIS </a:t>
            </a:r>
            <a:r>
              <a:rPr lang="ru-RU" dirty="0" err="1"/>
              <a:t>there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a </a:t>
            </a:r>
            <a:r>
              <a:rPr lang="ru-RU" dirty="0" err="1"/>
              <a:t>group</a:t>
            </a:r>
            <a:r>
              <a:rPr lang="ru-RU" dirty="0"/>
              <a:t>, </a:t>
            </a:r>
            <a:r>
              <a:rPr lang="ru-RU" dirty="0" err="1"/>
              <a:t>which</a:t>
            </a:r>
            <a:r>
              <a:rPr lang="ru-RU" dirty="0"/>
              <a:t> </a:t>
            </a:r>
            <a:r>
              <a:rPr lang="ru-RU" dirty="0" err="1"/>
              <a:t>participates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physics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 </a:t>
            </a:r>
            <a:r>
              <a:rPr lang="ru-RU" dirty="0" err="1" smtClean="0"/>
              <a:t>groups</a:t>
            </a:r>
            <a:r>
              <a:rPr lang="en-US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LHCb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SHiP </a:t>
            </a:r>
            <a:r>
              <a:rPr lang="ru-RU" dirty="0" err="1"/>
              <a:t>experiments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CERN. </a:t>
            </a:r>
          </a:p>
          <a:p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consists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physicists</a:t>
            </a:r>
            <a:r>
              <a:rPr lang="ru-RU" dirty="0"/>
              <a:t>, </a:t>
            </a:r>
            <a:r>
              <a:rPr lang="ru-RU" dirty="0" err="1"/>
              <a:t>students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PhD</a:t>
            </a:r>
            <a:r>
              <a:rPr lang="ru-RU" dirty="0"/>
              <a:t> </a:t>
            </a:r>
            <a:r>
              <a:rPr lang="ru-RU" dirty="0" err="1" smtClean="0"/>
              <a:t>students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graduated</a:t>
            </a:r>
            <a:r>
              <a:rPr lang="ru-RU" dirty="0" smtClean="0"/>
              <a:t> </a:t>
            </a:r>
            <a:r>
              <a:rPr lang="ru-RU" dirty="0" err="1"/>
              <a:t>from</a:t>
            </a:r>
            <a:r>
              <a:rPr lang="ru-RU" dirty="0"/>
              <a:t>,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particularly</a:t>
            </a:r>
            <a:r>
              <a:rPr lang="ru-RU" dirty="0"/>
              <a:t>, MSU </a:t>
            </a:r>
            <a:r>
              <a:rPr lang="ru-RU" dirty="0" err="1"/>
              <a:t>and</a:t>
            </a:r>
            <a:r>
              <a:rPr lang="ru-RU" dirty="0"/>
              <a:t> MIPT.       </a:t>
            </a:r>
          </a:p>
          <a:p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moment</a:t>
            </a:r>
            <a:r>
              <a:rPr lang="ru-RU" dirty="0"/>
              <a:t>, </a:t>
            </a:r>
            <a:r>
              <a:rPr lang="ru-RU" dirty="0" err="1"/>
              <a:t>there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a </a:t>
            </a:r>
            <a:r>
              <a:rPr lang="ru-RU" dirty="0" err="1"/>
              <a:t>discussion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PNPI, </a:t>
            </a:r>
            <a:r>
              <a:rPr lang="ru-RU" dirty="0" err="1"/>
              <a:t>Gatchina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 </a:t>
            </a:r>
            <a:r>
              <a:rPr lang="ru-RU" dirty="0" err="1" smtClean="0"/>
              <a:t>concerning</a:t>
            </a:r>
            <a:r>
              <a:rPr lang="ru-RU" dirty="0" smtClean="0"/>
              <a:t> </a:t>
            </a:r>
            <a:r>
              <a:rPr lang="ru-RU" dirty="0" err="1"/>
              <a:t>common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on </a:t>
            </a:r>
            <a:r>
              <a:rPr lang="ru-RU" dirty="0" err="1"/>
              <a:t>simulations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 smtClean="0"/>
              <a:t>production</a:t>
            </a:r>
            <a:r>
              <a:rPr lang="en-US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/>
              <a:t>exotic</a:t>
            </a:r>
            <a:r>
              <a:rPr lang="ru-RU" dirty="0"/>
              <a:t> </a:t>
            </a:r>
            <a:r>
              <a:rPr lang="ru-RU" dirty="0" err="1"/>
              <a:t>multiquark</a:t>
            </a:r>
            <a:r>
              <a:rPr lang="ru-RU" dirty="0"/>
              <a:t> </a:t>
            </a:r>
            <a:r>
              <a:rPr lang="ru-RU" dirty="0" err="1"/>
              <a:t>hadronic</a:t>
            </a:r>
            <a:r>
              <a:rPr lang="ru-RU" dirty="0"/>
              <a:t> </a:t>
            </a:r>
            <a:r>
              <a:rPr lang="ru-RU" dirty="0" err="1"/>
              <a:t>resonances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SPD </a:t>
            </a:r>
            <a:r>
              <a:rPr lang="ru-RU" dirty="0" err="1"/>
              <a:t>setup</a:t>
            </a:r>
            <a:r>
              <a:rPr lang="ru-RU" dirty="0"/>
              <a:t>. 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Proposed team for SPD collaboration:</a:t>
            </a:r>
          </a:p>
          <a:p>
            <a:pPr marL="457200" indent="-457200">
              <a:buAutoNum type="arabicPeriod"/>
            </a:pPr>
            <a:r>
              <a:rPr lang="en-US" b="1" dirty="0"/>
              <a:t>Anna Anokhina</a:t>
            </a:r>
            <a:r>
              <a:rPr lang="en-US" dirty="0"/>
              <a:t>, PhD, senior researcher </a:t>
            </a:r>
          </a:p>
          <a:p>
            <a:pPr marL="457200" indent="-457200">
              <a:buAutoNum type="arabicPeriod"/>
            </a:pPr>
            <a:r>
              <a:rPr lang="en-US" b="1" dirty="0" err="1"/>
              <a:t>Vasilisa</a:t>
            </a:r>
            <a:r>
              <a:rPr lang="en-US" b="1" dirty="0"/>
              <a:t> </a:t>
            </a:r>
            <a:r>
              <a:rPr lang="en-US" b="1" dirty="0" err="1"/>
              <a:t>Guliyeva</a:t>
            </a:r>
            <a:r>
              <a:rPr lang="en-US" dirty="0"/>
              <a:t>, PhD student</a:t>
            </a:r>
          </a:p>
          <a:p>
            <a:pPr marL="457200" indent="-457200">
              <a:buAutoNum type="arabicPeriod"/>
            </a:pPr>
            <a:r>
              <a:rPr lang="en-US" dirty="0"/>
              <a:t>… PhD students with strong physical background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BC1-64D0-4AE8-8466-98A04D19A8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58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588</Words>
  <Application>Microsoft Office PowerPoint</Application>
  <PresentationFormat>Произвольный</PresentationFormat>
  <Paragraphs>100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NATIONAL UNIVERSITY OF SCIENCE AND TECHNOLOGY MISIS</vt:lpstr>
      <vt:lpstr>NATIONAL UNIVERSITY OF SCIENCE AND TECHNOLOGY MISIS</vt:lpstr>
      <vt:lpstr>NATIONAL UNIVERSITY OF SCIENCE AND TECHNOLOGY MISIS</vt:lpstr>
      <vt:lpstr>NATIONAL UNIVERSITY OF SCIENCE AND TECHNOLOGY MISIS</vt:lpstr>
      <vt:lpstr>SHIP collaboration</vt:lpstr>
      <vt:lpstr>LHCb collaboration</vt:lpstr>
      <vt:lpstr>SND@LHC collaboration</vt:lpstr>
      <vt:lpstr>MISIS team for SPD collaboration (JINR, Dubna)</vt:lpstr>
      <vt:lpstr>For physical tasks:</vt:lpstr>
      <vt:lpstr>Engineering tasks for SPD collaboration</vt:lpstr>
    </vt:vector>
  </TitlesOfParts>
  <Company>NUST MISiS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shield</dc:title>
  <dc:creator>Mikhail Gorshenkov</dc:creator>
  <cp:lastModifiedBy>Mikhail</cp:lastModifiedBy>
  <cp:revision>60</cp:revision>
  <dcterms:created xsi:type="dcterms:W3CDTF">2019-06-05T08:54:58Z</dcterms:created>
  <dcterms:modified xsi:type="dcterms:W3CDTF">2024-10-17T09:09:24Z</dcterms:modified>
</cp:coreProperties>
</file>