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39"/>
  </p:notesMasterIdLst>
  <p:sldIdLst>
    <p:sldId id="256" r:id="rId2"/>
    <p:sldId id="276" r:id="rId3"/>
    <p:sldId id="258" r:id="rId4"/>
    <p:sldId id="306" r:id="rId5"/>
    <p:sldId id="281" r:id="rId6"/>
    <p:sldId id="273" r:id="rId7"/>
    <p:sldId id="282" r:id="rId8"/>
    <p:sldId id="284" r:id="rId9"/>
    <p:sldId id="283" r:id="rId10"/>
    <p:sldId id="285" r:id="rId11"/>
    <p:sldId id="286" r:id="rId12"/>
    <p:sldId id="290" r:id="rId13"/>
    <p:sldId id="297" r:id="rId14"/>
    <p:sldId id="287" r:id="rId15"/>
    <p:sldId id="291" r:id="rId16"/>
    <p:sldId id="298" r:id="rId17"/>
    <p:sldId id="288" r:id="rId18"/>
    <p:sldId id="292" r:id="rId19"/>
    <p:sldId id="294" r:id="rId20"/>
    <p:sldId id="289" r:id="rId21"/>
    <p:sldId id="295" r:id="rId22"/>
    <p:sldId id="296" r:id="rId23"/>
    <p:sldId id="272" r:id="rId24"/>
    <p:sldId id="299" r:id="rId25"/>
    <p:sldId id="300" r:id="rId26"/>
    <p:sldId id="271" r:id="rId27"/>
    <p:sldId id="301" r:id="rId28"/>
    <p:sldId id="302" r:id="rId29"/>
    <p:sldId id="303" r:id="rId30"/>
    <p:sldId id="305" r:id="rId31"/>
    <p:sldId id="304" r:id="rId32"/>
    <p:sldId id="274" r:id="rId33"/>
    <p:sldId id="275" r:id="rId34"/>
    <p:sldId id="263" r:id="rId35"/>
    <p:sldId id="264" r:id="rId36"/>
    <p:sldId id="265" r:id="rId37"/>
    <p:sldId id="26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8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A579C-B807-4D4D-95D1-DCCFC26078C4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9CFAA-1EED-4B11-B01B-1DB91E5C3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4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C3E2F-D71D-4BD3-A196-A51EF90B5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0" y="0"/>
            <a:ext cx="12193200" cy="3430800"/>
          </a:xfrm>
        </p:spPr>
        <p:txBody>
          <a:bodyPr anchor="b"/>
          <a:lstStyle>
            <a:lvl1pPr algn="ctr">
              <a:lnSpc>
                <a:spcPct val="90000"/>
              </a:lnSpc>
              <a:defRPr sz="60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18443-257A-463B-B79B-86419D954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0" y="3430800"/>
            <a:ext cx="12193200" cy="34308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160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DDF74-A8C3-4E0B-BCD3-49BC2EE4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ED918-1D65-486F-A4A0-F4497571D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1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buFont typeface="Symbol" panose="05050102010706020507" pitchFamily="18" charset="2"/>
              <a:buChar char="-"/>
              <a:defRPr sz="17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90000"/>
              </a:lnSpc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90000"/>
              </a:lnSpc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90000"/>
              </a:lnSpc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32ED86-6DB6-4A01-8B1B-5DC9BD18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>
            <a:lvl1pPr>
              <a:defRPr sz="1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E9F5A-E8FF-4368-8AC9-9D53F065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>
            <a:lvl1pPr>
              <a:defRPr sz="1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CBF5740-B8F8-4A1C-91FC-D9979CB0B0CD}" type="slidenum">
              <a:rPr lang="ru-RU" smtClean="0"/>
              <a:pPr/>
              <a:t>‹#›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85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46906-5361-44D3-B05F-70C289EC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32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04A38-60FE-4E9A-8059-76D3C2D42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60000"/>
            <a:ext cx="12193200" cy="50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03A340-BD62-455C-A522-5FA219B29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18000"/>
            <a:ext cx="11398800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ECC08-6D6A-4645-A7C2-77C0F000E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000" y="6318000"/>
            <a:ext cx="792000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CBF5740-B8F8-4A1C-91FC-D9979CB0B0CD}" type="slidenum">
              <a:rPr lang="ru-RU" smtClean="0"/>
              <a:pPr/>
              <a:t>‹#›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58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9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B615EFB-5656-46AB-8863-DEDD5DAE7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 anchorCtr="0">
            <a:noAutofit/>
          </a:bodyPr>
          <a:lstStyle/>
          <a:p>
            <a:r>
              <a:rPr lang="ru-RU" sz="1900" dirty="0"/>
              <a:t>ОБЪЕДИНЁННЫЙ ИНСТИТУТ ЯДЕРНЫХ ИССЛЕДОВАНИЙ</a:t>
            </a:r>
            <a:br>
              <a:rPr lang="ru-RU" sz="1900" dirty="0"/>
            </a:br>
            <a:r>
              <a:rPr lang="ru-RU" sz="1900" dirty="0"/>
              <a:t>ЛАБОРАТОРИЯ ФИЗИКИ ВЫСОКИХ ЭНЕРГИЙ</a:t>
            </a:r>
            <a:br>
              <a:rPr lang="ru-RU" sz="1900" dirty="0"/>
            </a:br>
            <a:r>
              <a:rPr lang="ru-RU" sz="1900" dirty="0"/>
              <a:t>ИМ. В. И. ВЕКСЛЕРА И А. М. БАЛДИНА</a:t>
            </a: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r>
              <a:rPr lang="ru-RU" sz="2800" b="1" dirty="0"/>
              <a:t>Филиппов Александр Викторович</a:t>
            </a:r>
            <a:br>
              <a:rPr lang="ru-RU" sz="2800" b="1" dirty="0"/>
            </a:br>
            <a:r>
              <a:rPr lang="ru-RU" sz="2800" b="1" dirty="0"/>
              <a:t>Магнитно-оптические структуры синхротронов «Комплекса NICA»</a:t>
            </a:r>
            <a:endParaRPr lang="ru-RU" sz="1900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871EFD85-CD4C-4835-B4B4-D52F022E6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wrap="square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900" dirty="0"/>
              <a:t>по материалам кандидатской диссертация на соискание учёной степени</a:t>
            </a:r>
            <a:endParaRPr lang="en-US" sz="1900" dirty="0"/>
          </a:p>
          <a:p>
            <a:pPr>
              <a:lnSpc>
                <a:spcPct val="100000"/>
              </a:lnSpc>
            </a:pPr>
            <a:r>
              <a:rPr lang="ru-RU" sz="1900" dirty="0"/>
              <a:t>кандидата физико-математических наук по специальность</a:t>
            </a:r>
            <a:br>
              <a:rPr lang="en-US" sz="1900" dirty="0"/>
            </a:br>
            <a:r>
              <a:rPr lang="ru-RU" sz="1900" dirty="0"/>
              <a:t>1.3.18</a:t>
            </a:r>
            <a:r>
              <a:rPr lang="en-US" sz="1900" dirty="0"/>
              <a:t> </a:t>
            </a:r>
            <a:r>
              <a:rPr lang="ru-RU" sz="1900" dirty="0"/>
              <a:t>Физика пучков заряженных частиц и ускорительная техника</a:t>
            </a:r>
          </a:p>
          <a:p>
            <a:pPr>
              <a:lnSpc>
                <a:spcPct val="100000"/>
              </a:lnSpc>
            </a:pPr>
            <a:endParaRPr lang="ru-RU" sz="1900" dirty="0"/>
          </a:p>
          <a:p>
            <a:pPr algn="r">
              <a:lnSpc>
                <a:spcPct val="100000"/>
              </a:lnSpc>
            </a:pPr>
            <a:r>
              <a:rPr lang="ru-RU" sz="1900" dirty="0"/>
              <a:t>Научный руководитель: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доктор физико-математических наук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Костромин Сергей Александрович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Соруководитель: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кандидат физико-математических наук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Тузиков Алексей Васильевич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900" b="1" dirty="0"/>
              <a:t>Дубна — 2024</a:t>
            </a:r>
          </a:p>
        </p:txBody>
      </p:sp>
    </p:spTree>
    <p:extLst>
      <p:ext uri="{BB962C8B-B14F-4D97-AF65-F5344CB8AC3E}">
        <p14:creationId xmlns:p14="http://schemas.microsoft.com/office/powerpoint/2010/main" val="218200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62602-0B4D-469A-9903-153C7964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Проектные параметры Коллайдера после 2020 г.</a:t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A4013ED-766F-48FE-A3AA-0BC83D943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804760"/>
              </p:ext>
            </p:extLst>
          </p:nvPr>
        </p:nvGraphicFramePr>
        <p:xfrm>
          <a:off x="1596000" y="1080000"/>
          <a:ext cx="9000000" cy="4632960"/>
        </p:xfrm>
        <a:graphic>
          <a:graphicData uri="http://schemas.openxmlformats.org/drawingml/2006/table">
            <a:tbl>
              <a:tblPr firstRow="1" firstCol="1" bandRow="1"/>
              <a:tblGrid>
                <a:gridCol w="5760000">
                  <a:extLst>
                    <a:ext uri="{9D8B030D-6E8A-4147-A177-3AD203B41FA5}">
                      <a16:colId xmlns:a16="http://schemas.microsoft.com/office/drawing/2014/main" val="96668978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20206179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81321181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25369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Периметр, 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503,04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729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сгустков в кольце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194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продольный размер сгустка, 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069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Бета-функция в точке встречи, 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8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Бетатронные частоты гор./верт.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9,44/9,44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Натуральная хроматичность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/−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26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Акцептанс гор./верт., π мм∙мрад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43/37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72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импульсный акцептанс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111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Критический Лоренц-фактор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7,084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67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Кинетическая энергия, ГэВ/н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2180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эмиттанс гор./верт., π мм∙мрад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1,1/1,07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1,1/0,95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1,1/0,81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113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разброс по импульсу, 10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1,29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1,69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918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частиц в сгустке, 10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2,98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7980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Полный сдвиг бетатронной частоты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7656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Светимость, 10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см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−2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∙с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062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процесса ВПР, 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1706069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8A78C71D-2482-4062-868C-2CD42CCE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5AC2C7-C656-4223-AE68-EAB0141B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10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927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подавления бетатронной связи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11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3F73DC-DFC9-4AD9-9644-AE5D9518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39" y="909000"/>
            <a:ext cx="12603078" cy="5040000"/>
          </a:xfrm>
        </p:spPr>
      </p:pic>
    </p:spTree>
    <p:extLst>
      <p:ext uri="{BB962C8B-B14F-4D97-AF65-F5344CB8AC3E}">
        <p14:creationId xmlns:p14="http://schemas.microsoft.com/office/powerpoint/2010/main" val="7498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Подавление бетатронной связи (кольцо 2)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12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F2202FC-7FE6-4325-8F8A-8BE228CDB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22255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Подавление бетатронной связи (кольцо 1)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13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73D2D3B-69F7-4AB0-806E-9A33F60DC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4838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коррекции хроматичности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14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769EAB-4092-4AB4-AB78-4071B350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549000"/>
            <a:ext cx="11520000" cy="5760000"/>
          </a:xfrm>
        </p:spPr>
      </p:pic>
    </p:spTree>
    <p:extLst>
      <p:ext uri="{BB962C8B-B14F-4D97-AF65-F5344CB8AC3E}">
        <p14:creationId xmlns:p14="http://schemas.microsoft.com/office/powerpoint/2010/main" val="379504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Коррекция хроматичности (кольцо 2)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15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56900D-D543-4505-8175-C0705DB62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900036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Коррекция хроматичности (кольцо 1)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16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A10782B-0B28-4F53-AF9D-AF9950FA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419494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коррекции динамической апертуры (ДА)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17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C038C57-472F-425D-8B68-693C76073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67" y="1755000"/>
            <a:ext cx="12424534" cy="3276000"/>
          </a:xfrm>
        </p:spPr>
      </p:pic>
    </p:spTree>
    <p:extLst>
      <p:ext uri="{BB962C8B-B14F-4D97-AF65-F5344CB8AC3E}">
        <p14:creationId xmlns:p14="http://schemas.microsoft.com/office/powerpoint/2010/main" val="53980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</a:t>
            </a:r>
            <a:r>
              <a:rPr lang="en-US" dirty="0"/>
              <a:t> </a:t>
            </a:r>
            <a:r>
              <a:rPr lang="ru-RU" dirty="0"/>
              <a:t>в детекторе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18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04B9958-11F8-4E18-AC63-E7686FF0B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93" y="576000"/>
            <a:ext cx="8856215" cy="5760000"/>
          </a:xfrm>
        </p:spPr>
      </p:pic>
    </p:spTree>
    <p:extLst>
      <p:ext uri="{BB962C8B-B14F-4D97-AF65-F5344CB8AC3E}">
        <p14:creationId xmlns:p14="http://schemas.microsoft.com/office/powerpoint/2010/main" val="244808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Зависимость ДА в детекторе от импульсного разброса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19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67C0874-00CE-4E12-A70E-C87FF2B98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1314175"/>
            <a:ext cx="12193588" cy="4229650"/>
          </a:xfrm>
        </p:spPr>
      </p:pic>
    </p:spTree>
    <p:extLst>
      <p:ext uri="{BB962C8B-B14F-4D97-AF65-F5344CB8AC3E}">
        <p14:creationId xmlns:p14="http://schemas.microsoft.com/office/powerpoint/2010/main" val="206757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5A934-0145-4769-A18C-51813283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Ускорительный «Комплекс </a:t>
            </a:r>
            <a:r>
              <a:rPr lang="en-US" dirty="0"/>
              <a:t>NICA</a:t>
            </a:r>
            <a:r>
              <a:rPr lang="ru-RU" dirty="0"/>
              <a:t>» ЛФВЭ ОИЯИ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C8B3D-5C96-4E36-A6FA-AF3A5316A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Схема ускорительного комплекса проекта «Комплекс NICA»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7907B-70FC-4E08-ABBC-17207E0B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FBD1F-43D9-4C92-B506-22F8537B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21A47-F257-4722-A1C5-95AE514ED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49" y="720000"/>
            <a:ext cx="9152903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4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вертикального сведения/разведения пучков</a:t>
            </a:r>
            <a:br>
              <a:rPr lang="en-US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A658537-2E1D-4315-9E61-736485B6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1821447"/>
            <a:ext cx="12193588" cy="3215106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20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2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Режим накопления ядер золота в Коллайдере при 4,5 ГэВ/н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21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AAE6C2F-046C-4F47-840E-DD80289CB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3936411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столкновения ядер золота в Коллайдере при 4,5 ГэВ/н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22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BF4027E-83E6-43CE-AE6F-2076A8D34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250176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к главе 2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Изложен способ получения проектной светимости в Коллайдере и проведена оптимизация прямолинейных участков и их согласование с арками магнитно-оптической структуры Коллайдера, в результате которой создана новая линейная магнитно-оптическая структура двух его колец в том числе: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Определены и зафиксированы продольные длины квадрупольных линз прямолинейных промежутков, линз подавителя дисперсии, а также квадрупольных линз финального фокуса на общем участке встречи пучков.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Определены и зафиксированы центры расположения всех магнитных элементов магнитно-оптической структуры Коллайдера вдоль идеальной орбиты пучка.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Найдены величины токов питания всех структурных магнитных элементов линейной магнитно-оптической системы в двух кольцах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Найдены токи корректирующих магнитов систем коррекции связи бетатронного движения, хроматичности и динамической апертуры, которые учитывают расстановку дипольных и квадрупольных магнитов арок Коллайдера и нелинейности магнитного поля в этих элементах.</a:t>
            </a:r>
          </a:p>
          <a:p>
            <a:r>
              <a:rPr lang="ru-RU" dirty="0"/>
              <a:t>Полученные в этой главе результаты опубликованы в работах [1], [2] списка публикаций автора по теме диссертации.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23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1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D7CE9-D37A-4AC5-B52D-5ABBA9C5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Расстановка дипольных магнитов в Бустере, 625 А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450CCF-9702-4CB4-A8D3-D648A3B4C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7BDC699-2352-43B0-A198-341170B5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06228E-9B35-4280-AF3F-6E6BF7E2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24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635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D7CE9-D37A-4AC5-B52D-5ABBA9C5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Расстановка дипольных магнитов в арках Коллайдера, 2300 А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DC699-2352-43B0-A198-341170B5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06228E-9B35-4280-AF3F-6E6BF7E2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25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2BE3D8F-5B7D-4ECA-8D15-53DC4111B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199410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Выводы к главе 3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r>
              <a:rPr lang="ru-RU" dirty="0"/>
              <a:t>Проведён анализ экспериментальных данных МИ нелинейных полей дипольных магнитов Бустера в сверхпроводящем состоянии при двух значениях тока в дипольных магнитах. С помощью разработанной процедуры выбрана расстановка дипольных магнитов в кольце Бустера, которая обеспечивает минимальное искажение ЗО по горизонтали 1,36 мм (см. [3] списка публикаций автора по теме диссертации).</a:t>
            </a:r>
          </a:p>
          <a:p>
            <a:r>
              <a:rPr lang="ru-RU" dirty="0"/>
              <a:t>На основе разработанной процедуры с использованием экспериментальных данных МИ нелинейных полей дипольных магнитов арок Коллайдера в сверхпроводящем состоянии найдена расстановка дипольных магнитов в кольцах Коллайдера, которая обеспечивает при трёх значениях токов основного источника питания СК отклонения по горизонтали и по вертикали не более 2,5 мм (см. [4] списка публикаций автора по теме диссертации).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26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523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Проект «Новый Нуклотрон»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B3D218-DCAB-4039-B818-9E8769A7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r>
              <a:rPr lang="ru-RU" dirty="0"/>
              <a:t>Жёсткими условиями, налагаемыми на магнитно-оптическую структуру «Нового Нуклотрона» являются: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имеющиеся направления перевода пучка из Бустера в Нуклотрон и вывода пучка из Нуклотрона в корпус № 205 ЛФВЭ,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проектное направление вывода пучка из Нуклотрона в Коллайдер «Комплекса NICA» — здание № 17 ЛФВЭ,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использование кольцевого тоннеля в цокольном этаже корпуса № 1 ЛФВЭ, в котором размещён Нуклотрон.</a:t>
            </a:r>
          </a:p>
          <a:p>
            <a:r>
              <a:rPr lang="ru-RU" dirty="0"/>
              <a:t>Кроме того, отметим в качестве основного условия следующее: максимально возможная энергия пучка ускоренных ядер в ускорителе достигается при магнитном поле в дипольном магните 1,8 Тл.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27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964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Сравнение структур: Нуклотрон и</a:t>
            </a:r>
            <a:r>
              <a:rPr lang="en-US" dirty="0"/>
              <a:t> </a:t>
            </a:r>
            <a:r>
              <a:rPr lang="ru-RU" dirty="0"/>
              <a:t>«Новый Нуклотрон»</a:t>
            </a:r>
            <a:br>
              <a:rPr lang="en-US" dirty="0"/>
            </a:b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B58B169-B509-430B-86B4-83CD30316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28</a:t>
            </a:fld>
            <a:r>
              <a:rPr lang="en-US" dirty="0"/>
              <a:t>/37</a:t>
            </a:r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3E3E334-ED68-4A08-932C-C42D9F815FB8}"/>
              </a:ext>
            </a:extLst>
          </p:cNvPr>
          <p:cNvGrpSpPr>
            <a:grpSpLocks noChangeAspect="1"/>
          </p:cNvGrpSpPr>
          <p:nvPr/>
        </p:nvGrpSpPr>
        <p:grpSpPr>
          <a:xfrm>
            <a:off x="485420" y="576000"/>
            <a:ext cx="11221161" cy="5760000"/>
            <a:chOff x="64996" y="629999"/>
            <a:chExt cx="12664666" cy="650097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4BD1CF-EEE9-45E7-93C8-3CA719FD84C9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827" y="629999"/>
              <a:ext cx="6299835" cy="332232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5E7E4B3-97F4-4AFD-8F29-1E009285793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6" y="629999"/>
              <a:ext cx="6299835" cy="332232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FBC2616-46EA-4E51-8B70-FE817228E13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6" y="3808651"/>
              <a:ext cx="6299835" cy="332232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C95C7D5-FDFA-4EA4-81C2-544C6FE0EC4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827" y="3808651"/>
              <a:ext cx="6299835" cy="3322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876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Компоновка и размещение оборудования</a:t>
            </a:r>
            <a:r>
              <a:rPr lang="en-US" dirty="0"/>
              <a:t> </a:t>
            </a:r>
            <a:r>
              <a:rPr lang="ru-RU" dirty="0"/>
              <a:t>в «Новом Нуклотроне»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29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C657C61C-2870-4266-957F-D2DFA7796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Состав оборудования прямолинейных участков «Нового Нуклотрона»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Апертуры вакуумной камеры в «Новом Нуклотроне»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2E8AAF0-5533-4525-85C2-3EE09AA87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455342"/>
              </p:ext>
            </p:extLst>
          </p:nvPr>
        </p:nvGraphicFramePr>
        <p:xfrm>
          <a:off x="1038000" y="4727349"/>
          <a:ext cx="10116000" cy="1447800"/>
        </p:xfrm>
        <a:graphic>
          <a:graphicData uri="http://schemas.openxmlformats.org/drawingml/2006/table">
            <a:tbl>
              <a:tblPr firstRow="1" firstCol="1" bandRow="1"/>
              <a:tblGrid>
                <a:gridCol w="4752000">
                  <a:extLst>
                    <a:ext uri="{9D8B030D-6E8A-4147-A177-3AD203B41FA5}">
                      <a16:colId xmlns:a16="http://schemas.microsoft.com/office/drawing/2014/main" val="95422899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1229626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 структуры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Полуоси сечения вакуумной камеры гор./верт., мм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9650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Ф-линза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55/26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5346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Д-линза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636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Дипольный магнит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55/35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9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Пикап электрод и мультипольный корректор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55/35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1496816"/>
                  </a:ext>
                </a:extLst>
              </a:tr>
            </a:tbl>
          </a:graphicData>
        </a:graphic>
      </p:graphicFrame>
      <p:graphicFrame>
        <p:nvGraphicFramePr>
          <p:cNvPr id="16" name="Объект 4">
            <a:extLst>
              <a:ext uri="{FF2B5EF4-FFF2-40B4-BE49-F238E27FC236}">
                <a16:creationId xmlns:a16="http://schemas.microsoft.com/office/drawing/2014/main" id="{CA661AFA-EB57-49B3-8418-5FC56E3D78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783731"/>
              </p:ext>
            </p:extLst>
          </p:nvPr>
        </p:nvGraphicFramePr>
        <p:xfrm>
          <a:off x="1038000" y="1651886"/>
          <a:ext cx="10116000" cy="2316480"/>
        </p:xfrm>
        <a:graphic>
          <a:graphicData uri="http://schemas.openxmlformats.org/drawingml/2006/table">
            <a:tbl>
              <a:tblPr firstRow="1" firstCol="1" bandRow="1"/>
              <a:tblGrid>
                <a:gridCol w="504000">
                  <a:extLst>
                    <a:ext uri="{9D8B030D-6E8A-4147-A177-3AD203B41FA5}">
                      <a16:colId xmlns:a16="http://schemas.microsoft.com/office/drawing/2014/main" val="558203505"/>
                    </a:ext>
                  </a:extLst>
                </a:gridCol>
                <a:gridCol w="9612000">
                  <a:extLst>
                    <a:ext uri="{9D8B030D-6E8A-4147-A177-3AD203B41FA5}">
                      <a16:colId xmlns:a16="http://schemas.microsoft.com/office/drawing/2014/main" val="1624990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оборудования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9891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инжекции из линейного ускорителя лёгких ионов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889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2, 8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Свободно, предназначено для оборудования поляризационной программы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3154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 станция, измерительный период, токовводы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193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Быстрый вывод в корпус № 17 ЛФВЭ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819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Медленный вывод в корпус № 205 ЛФВЭ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256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инжекции из Бустера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1408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Профилометры, датчики тока, система измерения бетатронных частот, внутренняя мишень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206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23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2930C-FFA6-46DA-8161-8162174E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цели и задачи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A8811-ACE3-4F0C-B213-B0CD1A422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u="sng" dirty="0"/>
              <a:t>Основная цель работы</a:t>
            </a:r>
            <a:r>
              <a:rPr lang="ru-RU" dirty="0"/>
              <a:t> заключалась в реализации проекта «Комплекс NICA» в части создания линейной магнитно-оптической структуры Коллайдера. Для достижения основной цели работы необходимо было сформулировать и решить следующие </a:t>
            </a:r>
            <a:r>
              <a:rPr lang="ru-RU" u="sng" dirty="0"/>
              <a:t>задачи</a:t>
            </a:r>
            <a:r>
              <a:rPr lang="ru-RU" dirty="0"/>
              <a:t>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Используя физические параметры структурных дипольных и квадрупольных магнитов, сформировать магнитно-оптическую структуру Коллайдера, определив структуру установки в целом и её основные проектные параметры, обеспечить реализацию проектных параметров с точки зрения физического эксперимента.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Произвести выбор длин квадрупольных линз прямолинейных промежутков Коллайдера, длин линз подавителя дисперсии в арках, квадрупольных линз финальной фокусировки пучков на общем участке встречи пучков, согласовать магнитно-оптическую структуру Коллайдера, а также определить токи системы питания всех структурных элементов линейной магнитно-оптической структуры обоих колец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Произвести настройки системы коррекции связи бетатронного движения частиц пучка, системы коррекции хроматичности, а также системы коррекции динамической апертуры обеспечивающих проектные параметры работы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Используя данные МИ дипольных магнитов Бустера, выбрать их расстановку в магнитно-оптической структуре, обеспечивающую минимальное искажение ЗО пучка в Бустере.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Используя данные МИ дипольных магнитов арок Коллайдера, выбрать их расстановку в магнитно-оптической структуре, обеспечивающую минимальное искажение ЗО пучков в кольцах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Разработать вариант магнитно-оптической структуры ионного синхротрона Нуклотрон проекта</a:t>
            </a:r>
            <a:r>
              <a:rPr lang="en-US" dirty="0"/>
              <a:t> </a:t>
            </a:r>
            <a:r>
              <a:rPr lang="ru-RU" dirty="0"/>
              <a:t>«Новый Нуклотрон».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61C4C2-26A9-4CCA-B3B6-D9563D0E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2AB7AE-52FD-41CB-A59A-AC7DA8D4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06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Сравнение огибающих ЗО пучка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30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A79179E-A8EC-49CF-9141-26B8A432D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576000"/>
            <a:ext cx="10922673" cy="5760000"/>
          </a:xfrm>
        </p:spPr>
      </p:pic>
    </p:spTree>
    <p:extLst>
      <p:ext uri="{BB962C8B-B14F-4D97-AF65-F5344CB8AC3E}">
        <p14:creationId xmlns:p14="http://schemas.microsoft.com/office/powerpoint/2010/main" val="2265318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Огибающая пучка и акцептанс «Нового Нуклотрона»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31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2C40012-56B6-48CF-B349-517166BB0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349841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Выводы к главе 4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r>
              <a:rPr lang="ru-RU" dirty="0"/>
              <a:t>Представлена концепция магнитно-оптической структуры «Нового Нуклотрона» на основе регулярной ДФО ячейки.</a:t>
            </a:r>
          </a:p>
          <a:p>
            <a:r>
              <a:rPr lang="ru-RU" dirty="0"/>
              <a:t>Предложены:</a:t>
            </a:r>
            <a:endParaRPr lang="en-US" dirty="0"/>
          </a:p>
          <a:p>
            <a:pPr lvl="1"/>
            <a:r>
              <a:rPr lang="ru-RU" dirty="0"/>
              <a:t>вариант компоновки оборудования в прямолинейных промежутках ускорителя;</a:t>
            </a:r>
            <a:endParaRPr lang="en-US" dirty="0"/>
          </a:p>
          <a:p>
            <a:pPr lvl="1"/>
            <a:r>
              <a:rPr lang="ru-RU" dirty="0"/>
              <a:t>совмещённый вариант размещения элементов системы диагностики и системы коррекции;</a:t>
            </a:r>
            <a:endParaRPr lang="en-US" dirty="0"/>
          </a:p>
          <a:p>
            <a:pPr lvl="1"/>
            <a:r>
              <a:rPr lang="ru-RU" dirty="0"/>
              <a:t>апертуры структурных элементов.</a:t>
            </a:r>
          </a:p>
          <a:p>
            <a:r>
              <a:rPr lang="ru-RU" dirty="0"/>
              <a:t>Показано, что при одних и тех же ошибках юстировки квадрупольных линз максимальный размер огибающих ЗО пучка для Нуклотрона на основе регулярной ДФО ячейки в два и более раз меньше максимального размера огибающих ЗО пучка для структуры Нуклотрона на основе регулярной ФОДО ячейки.</a:t>
            </a:r>
          </a:p>
          <a:p>
            <a:r>
              <a:rPr lang="ru-RU" dirty="0"/>
              <a:t>Дана оценка акцептанса для предлагаемой магнитно-оптической структуры «Нового Нуклотрона», которая по гор./верт. составляет величину равную 107/79 π мм∙мрад.</a:t>
            </a:r>
          </a:p>
          <a:p>
            <a:r>
              <a:rPr lang="ru-RU" dirty="0"/>
              <a:t>Полученные в этой главе результаты опубликованы в работе [5] списка публикаций автора по теме диссертации.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32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731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C5065-0A4C-42A2-B9A4-8EDE0BC5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/>
              <a:t>Заключение</a:t>
            </a:r>
            <a:br>
              <a:rPr lang="ru-RU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71A368-90D0-476E-9B13-A1E35B2F3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>
            <a:noAutofit/>
          </a:bodyPr>
          <a:lstStyle/>
          <a:p>
            <a:r>
              <a:rPr lang="ru-RU" dirty="0"/>
              <a:t>Главные итоги диссертационной работы, достигнутые при определяющем вкладе автора, сводятся к следующему.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Проведена оптимизация прямолинейных участков Коллайдера и их согласование с арками магнитно-оптической структуры Коллайдера, в том числе:</a:t>
            </a:r>
            <a:endParaRPr lang="en-US" dirty="0"/>
          </a:p>
          <a:p>
            <a:pPr lvl="2">
              <a:buFont typeface="Symbol" panose="05050102010706020507" pitchFamily="18" charset="2"/>
              <a:buChar char="-"/>
            </a:pPr>
            <a:r>
              <a:rPr lang="ru-RU" dirty="0"/>
              <a:t>Рассчитаны длины квадрупольных линз прямолинейных промежутков, линз подавителя дисперсии, а также длины квадрупольных линз финального фокуса на общем участке встречи пучков в магнитно-оптической структуре колец Коллайдера.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ru-RU" dirty="0"/>
              <a:t>Зафиксированы центры расположения всех магнитных элементов магнитно-оптической структуры Коллайдера вдоль идеальной орбиты пучка и вычислены токи системы питания во всех магнитных элементах линейной магнитно-оптической структуры двух колец Коллайдера обеспечивающие проектные параметры.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ru-RU" dirty="0"/>
              <a:t>Рассчитаны величины градиентов корректирующих магнитов систем коррекции связи бетатронного движения, хроматичности и динамической апертуры, а также рассчитаны величины интегралов магнитных полей в системе вертикального сведения/разведения пучков в Коллайдера.</a:t>
            </a:r>
          </a:p>
          <a:p>
            <a:r>
              <a:rPr lang="ru-RU" dirty="0"/>
              <a:t>В результате предложенных методик моделирования и выполненных численных расчётов создана новая магнитно-оптическая структура двух колец Коллайдера.</a:t>
            </a:r>
            <a:endParaRPr lang="en-US" dirty="0"/>
          </a:p>
          <a:p>
            <a:pPr marL="540000" lvl="1" indent="-457200">
              <a:buFont typeface="+mj-lt"/>
              <a:buAutoNum type="arabicPeriod" startAt="2"/>
            </a:pPr>
            <a:r>
              <a:rPr lang="ru-RU" dirty="0"/>
              <a:t>Произведена финальная расстановка дипольных магнитов в сверхпроводящем ионном синхротроне Бустере, обеспечившая его успешный физический пуск, а также расстановка дипольных магнитов в арках Коллайдера.</a:t>
            </a:r>
          </a:p>
          <a:p>
            <a:pPr marL="540000" lvl="1" indent="-457200">
              <a:buFont typeface="+mj-lt"/>
              <a:buAutoNum type="arabicPeriod" startAt="2"/>
            </a:pPr>
            <a:r>
              <a:rPr lang="ru-RU" dirty="0"/>
              <a:t>Предложена концепция новой магнитно-оптической структуры ионного синхротрона Нуклотрон проекта «Новый Нуклотрон» на основе регулярной ДФО ячейки.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CC15E5-40BC-4952-A163-C6230D30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9DB04-5D26-4550-AB0B-50E67F4D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33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851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66A0E-09C1-4043-B32B-B27C8CE6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 защиту выносятся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3F6B3D-A99F-449B-A1CC-7A2EDE34B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Линейная магнитно-оптическая структура двух колец Коллайдера, в том числе: вычисленные длины квадрупольных линз прямолинейных промежутков; длины квадрупольных линз подавителя дисперсии; длины квадрупольных линз финального фокуса на общем участке встречи пучков магнитно-оптической структуры колец Коллайдера; зафиксированные центры расположения всех магнитных элементов в магнитно-оптической структуре Коллайдера вдоль идеальной орбиты пучка; вычисленные токи системы питания всех магнитных элементов линейной магнитно-оптической структуры двух колец Коллайдера.</a:t>
            </a:r>
          </a:p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Вычисленные величины градиентов корректирующих магнитов систем коррекции связи движения, хроматичности и динамической апертуры, а также вычисленные величины интегралов магнитных полей в системе вертикального сведения/разведения пучков Коллайдера.</a:t>
            </a:r>
          </a:p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Расстановки дипольных магнитов в Бустере, а также дипольных магнитов в арках Коллайдера, обеспечивающие минимальное искажение замкнутых орбит пучка в Бустере и кольцах Коллайдера.</a:t>
            </a:r>
          </a:p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Концепция новой магнитно-оптической структуры ионного синхротрона Нуклотрон проекта «Новый Нуклотрон» на основе регулярной ДФО ячейки.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B1A29-1EE6-4180-B0D2-45F9E246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294EE-E273-4FD8-9038-55E5DB04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34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458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DCC74-D71D-4F86-84F4-9527AFCC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Научная новизна, практическая ценность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9F0E5-D158-4BC0-A005-809D5E2C9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u="sng" dirty="0"/>
              <a:t>Научная новизна</a:t>
            </a:r>
            <a:r>
              <a:rPr lang="ru-RU" dirty="0"/>
              <a:t> диссертационной работы заключается в следующем: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Создана новая линейная магнитно-оптическая структура колец сверхпроводящего тяжёлоионного</a:t>
            </a:r>
            <a:br>
              <a:rPr lang="en-US" dirty="0"/>
            </a:br>
            <a:r>
              <a:rPr lang="ru-RU" dirty="0"/>
              <a:t>Коллайдера при рекордно низких энергиях пучков от 1 до 4,5 ГэВ/н.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Предложена и </a:t>
            </a:r>
            <a:r>
              <a:rPr lang="ru-RU"/>
              <a:t>реализована новая расстановка </a:t>
            </a:r>
            <a:r>
              <a:rPr lang="ru-RU" dirty="0"/>
              <a:t>дипольных магнитов в Бустере и дипольных магнитов в арках Коллайдера «Комплекса NICA» на основе данных МИ с учётом их конструктивных особенностей, минимизирующая искажение ЗО.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Впервые предложена концепция магнитно-оптической структуры ионного синхротрона Нуклотрон</a:t>
            </a:r>
            <a:br>
              <a:rPr lang="en-US" dirty="0"/>
            </a:br>
            <a:r>
              <a:rPr lang="ru-RU" dirty="0"/>
              <a:t>проекта «Новый Нуклотрон» на основе регулярной ДФО ячейки.</a:t>
            </a:r>
          </a:p>
          <a:p>
            <a:r>
              <a:rPr lang="ru-RU" u="sng" dirty="0"/>
              <a:t>Практическая ценность</a:t>
            </a:r>
            <a:r>
              <a:rPr lang="ru-RU" dirty="0"/>
              <a:t> заключается в том, что найденная и реализованная расстановка дипольных магнитов в магнитно-оптической структуре Бустера позволила получить циркуляцию пучка ионов однозарядного гелия в первом же ускорительном сеансе Бустера в конце 2020 г. без включённой (работающей) системы коррекции орбиты пучка</a:t>
            </a:r>
            <a:r>
              <a:rPr lang="en-US" dirty="0"/>
              <a:t>*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en-US" dirty="0"/>
          </a:p>
          <a:p>
            <a:r>
              <a:rPr lang="en-US" dirty="0"/>
              <a:t>*</a:t>
            </a:r>
            <a:r>
              <a:rPr lang="ru-RU" sz="1600" dirty="0"/>
              <a:t>Бутенко А. В.,</a:t>
            </a:r>
            <a:r>
              <a:rPr lang="en-US" sz="1600" dirty="0"/>
              <a:t> </a:t>
            </a:r>
            <a:r>
              <a:rPr lang="ru-RU" sz="1600" dirty="0"/>
              <a:t>и др. Бустер комплекса NICA: сверхпроводящий синхротрон нового поколения. // УФН.</a:t>
            </a:r>
            <a:r>
              <a:rPr lang="en-US" sz="1600" dirty="0"/>
              <a:t> </a:t>
            </a:r>
            <a:r>
              <a:rPr lang="ru-RU" sz="1600" dirty="0"/>
              <a:t>2023. Т. 193, № 6. С. 206-225.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F7647-DF23-4C7A-B8FB-3CA2DB21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F85F7-4A19-436B-AF43-DF06AEF9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35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407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DCC74-D71D-4F86-84F4-9527AFCC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Апробация работы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9F0E5-D158-4BC0-A005-809D5E2C9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u="sng" dirty="0"/>
              <a:t>Апробация работы.</a:t>
            </a:r>
            <a:r>
              <a:rPr lang="ru-RU" dirty="0"/>
              <a:t> Результаты работы докладывались и обсуждались на семинарах и научных конференциях: Международный семинар по проблемам ускорителей заряженных частиц памяти В. П. Саранцева в 2019 и 2022 гг. (Алушта, Крым, Россия), Международной конференции по ускорителям заряженных частиц в 2021 г. (</a:t>
            </a:r>
            <a:r>
              <a:rPr lang="ru-RU" dirty="0" err="1"/>
              <a:t>Кампинас</a:t>
            </a:r>
            <a:r>
              <a:rPr lang="ru-RU" dirty="0"/>
              <a:t>, Сан-Паулу, Бразилия). С 2016 по 2023 гг. результаты работы неоднократно докладывались на совещаниях рабочих групп по проекту «Комплекс NICA», а также на совещаниях по сотрудничеству между Институтом ядерной физики им. Г. И. Будкера Сибирского отделения Российской академии наук и ОИЯИ в 2018 г. и Machine Advisory Committee NICA в 2019 г.</a:t>
            </a:r>
          </a:p>
          <a:p>
            <a:r>
              <a:rPr lang="ru-RU" u="sng" dirty="0"/>
              <a:t>Результаты опубликованы</a:t>
            </a:r>
            <a:r>
              <a:rPr lang="ru-RU" dirty="0"/>
              <a:t> в пяти работах из перечня реферируемых научных журналов, рекомендованных Высшей аттестационной комиссией.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F7647-DF23-4C7A-B8FB-3CA2DB21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F85F7-4A19-436B-AF43-DF06AEF9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36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06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6B7E4-E8D9-4411-A4D1-9434AEE8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Список публикаций автора по теме диссертации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380DA-3079-4EC4-8491-8F8699D4B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/>
            <a:r>
              <a:rPr lang="en-US" dirty="0"/>
              <a:t>[1]	</a:t>
            </a:r>
            <a:r>
              <a:rPr lang="ru-RU" dirty="0"/>
              <a:t>Кузнецов А. Б., Мешков И. Н., Тузиков А. В., Филиппов А. В.</a:t>
            </a:r>
            <a:br>
              <a:rPr lang="en-US" dirty="0"/>
            </a:br>
            <a:r>
              <a:rPr lang="ru-RU" dirty="0"/>
              <a:t>Светимость Коллайдера NICA в режиме электронного охлаждения // Письма в ЭЧАЯ.</a:t>
            </a:r>
            <a:br>
              <a:rPr lang="en-US" dirty="0"/>
            </a:br>
            <a:r>
              <a:rPr lang="ru-RU" dirty="0"/>
              <a:t>2014.</a:t>
            </a:r>
            <a:r>
              <a:rPr lang="en-US" dirty="0"/>
              <a:t> </a:t>
            </a:r>
            <a:r>
              <a:rPr lang="ru-RU" dirty="0"/>
              <a:t>Т. 11, № 5(189). С. 1079-1086.</a:t>
            </a:r>
            <a:r>
              <a:rPr lang="en-US" dirty="0"/>
              <a:t> DOI: https://doi.org/10.1134/S1547477114050215.</a:t>
            </a:r>
          </a:p>
          <a:p>
            <a:pPr marL="358775" indent="-358775"/>
            <a:r>
              <a:rPr lang="en-US" dirty="0"/>
              <a:t>[2]	</a:t>
            </a:r>
            <a:r>
              <a:rPr lang="ru-RU" dirty="0"/>
              <a:t>Костромин С. А., Козлов О. С., Тузиков А. В., Филиппов А. В.</a:t>
            </a:r>
            <a:br>
              <a:rPr lang="en-US" dirty="0"/>
            </a:br>
            <a:r>
              <a:rPr lang="ru-RU" dirty="0"/>
              <a:t>Оптимизация магнитно-оптической структуры Коллайдера NICA // Письма в ЭЧАЯ.</a:t>
            </a:r>
            <a:br>
              <a:rPr lang="en-US" dirty="0"/>
            </a:br>
            <a:r>
              <a:rPr lang="ru-RU" dirty="0"/>
              <a:t>2020.</a:t>
            </a:r>
            <a:r>
              <a:rPr lang="en-US" dirty="0"/>
              <a:t> </a:t>
            </a:r>
            <a:r>
              <a:rPr lang="ru-RU" dirty="0"/>
              <a:t>Т. 17, № 4(229). С. 422-428.</a:t>
            </a:r>
            <a:r>
              <a:rPr lang="en-US" dirty="0"/>
              <a:t> DOI: https://doi.org/10.1134/S1547477120040263.</a:t>
            </a:r>
          </a:p>
          <a:p>
            <a:pPr marL="358775" indent="-358775"/>
            <a:r>
              <a:rPr lang="en-US" dirty="0"/>
              <a:t>[3]	</a:t>
            </a:r>
            <a:r>
              <a:rPr lang="ru-RU" dirty="0"/>
              <a:t>Емельяненко В. Н., Казинова О., Михайлов В. А., Филиппов А. В.</a:t>
            </a:r>
            <a:br>
              <a:rPr lang="en-US" dirty="0"/>
            </a:br>
            <a:r>
              <a:rPr lang="ru-RU" dirty="0"/>
              <a:t>Анализ результатов магнитных измерений структурных элементов бустера Нуклотрона // Письма в ЭЧАЯ. 2020. Т. 17, № 4(229).</a:t>
            </a:r>
            <a:r>
              <a:rPr lang="en-US" dirty="0"/>
              <a:t> </a:t>
            </a:r>
            <a:r>
              <a:rPr lang="ru-RU" dirty="0"/>
              <a:t>С. 429-434.</a:t>
            </a:r>
            <a:r>
              <a:rPr lang="en-US" dirty="0"/>
              <a:t> DOI: https://doi.org/10.1134/S1547477120040184.</a:t>
            </a:r>
          </a:p>
          <a:p>
            <a:pPr marL="358775" indent="-358775"/>
            <a:r>
              <a:rPr lang="en-US" dirty="0"/>
              <a:t>[4]	</a:t>
            </a:r>
            <a:r>
              <a:rPr lang="ru-RU" dirty="0"/>
              <a:t>Филиппов А. В.</a:t>
            </a:r>
            <a:br>
              <a:rPr lang="en-US" dirty="0"/>
            </a:br>
            <a:r>
              <a:rPr lang="ru-RU" dirty="0"/>
              <a:t>Расстановка дипольных магнитов в Коллайдере комплекса NICA // Письма в ЭЧАЯ.</a:t>
            </a:r>
            <a:br>
              <a:rPr lang="en-US" dirty="0"/>
            </a:br>
            <a:r>
              <a:rPr lang="ru-RU" dirty="0"/>
              <a:t>2023.</a:t>
            </a:r>
            <a:r>
              <a:rPr lang="en-US" dirty="0"/>
              <a:t> </a:t>
            </a:r>
            <a:r>
              <a:rPr lang="ru-RU" dirty="0"/>
              <a:t>Т. 20, № 4(249). С. 934-941.</a:t>
            </a:r>
            <a:r>
              <a:rPr lang="en-US" dirty="0"/>
              <a:t> DOI: https://doi.org/10.1134/S1547477123040283.</a:t>
            </a:r>
          </a:p>
          <a:p>
            <a:pPr marL="358775" indent="-358775"/>
            <a:r>
              <a:rPr lang="en-US" dirty="0"/>
              <a:t>[5]	</a:t>
            </a:r>
            <a:r>
              <a:rPr lang="ru-RU" dirty="0"/>
              <a:t>Бутенко А. В., Михайлов В. А., Тузиков А. В., Филиппов А. В., Ходжибагиян Г. Г.</a:t>
            </a:r>
            <a:br>
              <a:rPr lang="en-US" dirty="0"/>
            </a:br>
            <a:r>
              <a:rPr lang="ru-RU" dirty="0"/>
              <a:t>К вопросу выбора магнитно-оптической структуры «Нового Нуклотрона» // Письма в ЭЧАЯ.</a:t>
            </a:r>
            <a:br>
              <a:rPr lang="en-US" dirty="0"/>
            </a:br>
            <a:r>
              <a:rPr lang="ru-RU" dirty="0"/>
              <a:t>2023.</a:t>
            </a:r>
            <a:r>
              <a:rPr lang="en-US" dirty="0"/>
              <a:t> </a:t>
            </a:r>
            <a:r>
              <a:rPr lang="ru-RU" dirty="0"/>
              <a:t>Т. 20, № 4(249).</a:t>
            </a:r>
            <a:r>
              <a:rPr lang="en-US" dirty="0"/>
              <a:t> </a:t>
            </a:r>
            <a:r>
              <a:rPr lang="ru-RU" dirty="0"/>
              <a:t>С. 942-949.</a:t>
            </a:r>
            <a:r>
              <a:rPr lang="en-US" dirty="0"/>
              <a:t> DOI: https://doi.org/10.1134/S1547477123040180.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848D-4666-4B99-84EE-7906B888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8BCB30-ED28-47FF-8D2C-2563865B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37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34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40C77-73FF-4DC7-B778-517D80CF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магнитно-оптической структуры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D9EB79-CD57-4B32-BF4B-77871FB8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FBDC5-7A39-4D5B-B6CA-192582C3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4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A228DDE5-0E9B-40AD-A9F1-AEA32BC4E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55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Объект 33">
            <a:extLst>
              <a:ext uri="{FF2B5EF4-FFF2-40B4-BE49-F238E27FC236}">
                <a16:creationId xmlns:a16="http://schemas.microsoft.com/office/drawing/2014/main" id="{44E4901E-3243-4DC9-AFE7-0A5B5E2AF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ru-RU" sz="1000" dirty="0"/>
          </a:p>
          <a:p>
            <a:pPr algn="r"/>
            <a:br>
              <a:rPr lang="ru-RU" sz="1000" dirty="0"/>
            </a:br>
            <a:r>
              <a:rPr lang="ru-RU" sz="1000" dirty="0"/>
              <a:t>Параметры Коллайдера при 4,5 ГэВ/н для различных вариантов структур арок*</a:t>
            </a:r>
          </a:p>
          <a:p>
            <a:endParaRPr lang="ru-RU" sz="1600" dirty="0"/>
          </a:p>
          <a:p>
            <a:r>
              <a:rPr lang="ru-RU" sz="1600" dirty="0"/>
              <a:t>*</a:t>
            </a:r>
            <a:r>
              <a:rPr lang="de-DE" sz="1600" dirty="0"/>
              <a:t>Kostromin S. NICA Collider </a:t>
            </a:r>
            <a:r>
              <a:rPr lang="de-DE" sz="1600" dirty="0" err="1"/>
              <a:t>lattice</a:t>
            </a:r>
            <a:r>
              <a:rPr lang="de-DE" sz="1600" dirty="0"/>
              <a:t>, </a:t>
            </a:r>
            <a:r>
              <a:rPr lang="de-DE" sz="1600" dirty="0" err="1"/>
              <a:t>Luminosity</a:t>
            </a:r>
            <a:r>
              <a:rPr lang="de-DE" sz="1600" dirty="0"/>
              <a:t>, IBS, </a:t>
            </a:r>
            <a:r>
              <a:rPr lang="de-DE" sz="1600" dirty="0" err="1"/>
              <a:t>Stochastic</a:t>
            </a:r>
            <a:r>
              <a:rPr lang="de-DE" sz="1600" dirty="0"/>
              <a:t> </a:t>
            </a:r>
            <a:r>
              <a:rPr lang="de-DE" sz="1600" dirty="0" err="1"/>
              <a:t>Colling</a:t>
            </a:r>
            <a:r>
              <a:rPr lang="de-DE" sz="1600" dirty="0"/>
              <a:t>.</a:t>
            </a:r>
            <a:br>
              <a:rPr lang="ru-RU" sz="1600" dirty="0"/>
            </a:br>
            <a:r>
              <a:rPr lang="de-DE" sz="1600" dirty="0" err="1"/>
              <a:t>Machine</a:t>
            </a:r>
            <a:r>
              <a:rPr lang="de-DE" sz="1600" dirty="0"/>
              <a:t> Advisory Committee, 7 June, 2011, JINR, Dubna, Russia</a:t>
            </a:r>
            <a:endParaRPr lang="ru-RU" sz="1600" dirty="0"/>
          </a:p>
        </p:txBody>
      </p:sp>
      <p:pic>
        <p:nvPicPr>
          <p:cNvPr id="35" name="Объект 21">
            <a:extLst>
              <a:ext uri="{FF2B5EF4-FFF2-40B4-BE49-F238E27FC236}">
                <a16:creationId xmlns:a16="http://schemas.microsoft.com/office/drawing/2014/main" id="{EB315F65-33F9-4496-98EB-80502CC11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576000"/>
            <a:ext cx="3960000" cy="2088283"/>
          </a:xfrm>
          <a:prstGeom prst="rect">
            <a:avLst/>
          </a:prstGeom>
        </p:spPr>
      </p:pic>
      <p:pic>
        <p:nvPicPr>
          <p:cNvPr id="36" name="Объект 7">
            <a:extLst>
              <a:ext uri="{FF2B5EF4-FFF2-40B4-BE49-F238E27FC236}">
                <a16:creationId xmlns:a16="http://schemas.microsoft.com/office/drawing/2014/main" id="{F505C45E-18FB-41FE-B5DC-16FD5043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6000"/>
            <a:ext cx="3960000" cy="2088282"/>
          </a:xfrm>
          <a:prstGeom prst="rect">
            <a:avLst/>
          </a:prstGeom>
        </p:spPr>
      </p:pic>
      <p:pic>
        <p:nvPicPr>
          <p:cNvPr id="37" name="Объект 7">
            <a:extLst>
              <a:ext uri="{FF2B5EF4-FFF2-40B4-BE49-F238E27FC236}">
                <a16:creationId xmlns:a16="http://schemas.microsoft.com/office/drawing/2014/main" id="{ABA6CCC0-9AAA-426A-80E1-988C783E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00" y="576000"/>
            <a:ext cx="3960000" cy="2088282"/>
          </a:xfrm>
          <a:prstGeom prst="rect">
            <a:avLst/>
          </a:prstGeom>
        </p:spPr>
      </p:pic>
      <p:pic>
        <p:nvPicPr>
          <p:cNvPr id="38" name="Объект 7">
            <a:extLst>
              <a:ext uri="{FF2B5EF4-FFF2-40B4-BE49-F238E27FC236}">
                <a16:creationId xmlns:a16="http://schemas.microsoft.com/office/drawing/2014/main" id="{F38DD72F-35E3-49CC-B5B5-08F4CCA9F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556000"/>
            <a:ext cx="3960000" cy="2088281"/>
          </a:xfrm>
          <a:prstGeom prst="rect">
            <a:avLst/>
          </a:prstGeom>
        </p:spPr>
      </p:pic>
      <p:pic>
        <p:nvPicPr>
          <p:cNvPr id="39" name="Объект 7">
            <a:extLst>
              <a:ext uri="{FF2B5EF4-FFF2-40B4-BE49-F238E27FC236}">
                <a16:creationId xmlns:a16="http://schemas.microsoft.com/office/drawing/2014/main" id="{F2FF7CA6-F5E1-4CBC-9E98-660817565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56000"/>
            <a:ext cx="3960000" cy="2088281"/>
          </a:xfrm>
          <a:prstGeom prst="rect">
            <a:avLst/>
          </a:prstGeom>
        </p:spPr>
      </p:pic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A85BA8CB-D95E-4CE2-BB83-8AC62FC8D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32386"/>
              </p:ext>
            </p:extLst>
          </p:nvPr>
        </p:nvGraphicFramePr>
        <p:xfrm>
          <a:off x="6520795" y="4790924"/>
          <a:ext cx="5580000" cy="1508760"/>
        </p:xfrm>
        <a:graphic>
          <a:graphicData uri="http://schemas.openxmlformats.org/drawingml/2006/table">
            <a:tbl>
              <a:tblPr firstRow="1" firstCol="1" bandRow="1"/>
              <a:tblGrid>
                <a:gridCol w="1980000">
                  <a:extLst>
                    <a:ext uri="{9D8B030D-6E8A-4147-A177-3AD203B41FA5}">
                      <a16:colId xmlns:a16="http://schemas.microsoft.com/office/drawing/2014/main" val="89025213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0974522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1970233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5525069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6055816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6814921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ФОДО-10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ФОДО-11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ФОДО-12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ДФДО-8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ДФДО-10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12414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Периметр, 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7053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Критическая энергия, ГэВ/н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0262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Критический Лоренц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46362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проскальзывания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77645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Амплитуда ВЧ-поля, кВ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79774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дипольных магнитов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236453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дипольного магнита, 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16953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процесса ВПР, 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00846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405FA3E-E455-4471-A1C9-105BB8018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08287"/>
              </p:ext>
            </p:extLst>
          </p:nvPr>
        </p:nvGraphicFramePr>
        <p:xfrm>
          <a:off x="9944888" y="4790675"/>
          <a:ext cx="725214" cy="1509010"/>
        </p:xfrm>
        <a:graphic>
          <a:graphicData uri="http://schemas.openxmlformats.org/drawingml/2006/table">
            <a:tbl>
              <a:tblPr/>
              <a:tblGrid>
                <a:gridCol w="725214">
                  <a:extLst>
                    <a:ext uri="{9D8B030D-6E8A-4147-A177-3AD203B41FA5}">
                      <a16:colId xmlns:a16="http://schemas.microsoft.com/office/drawing/2014/main" val="1596324927"/>
                    </a:ext>
                  </a:extLst>
                </a:gridCol>
              </a:tblGrid>
              <a:tr h="15090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rgbClr val="00B050"/>
                      </a:solidFill>
                      <a:prstDash val="solid"/>
                    </a:lnL>
                    <a:lnR w="38100" cmpd="sng">
                      <a:solidFill>
                        <a:srgbClr val="00B050"/>
                      </a:solidFill>
                      <a:prstDash val="solid"/>
                    </a:lnR>
                    <a:lnT w="38100" cmpd="sng">
                      <a:solidFill>
                        <a:srgbClr val="00B050"/>
                      </a:solidFill>
                      <a:prstDash val="solid"/>
                    </a:lnT>
                    <a:lnB w="381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218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5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9E39-DE3F-4FDA-B654-4347D98A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Регулярная ячейка арки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AA91-8FED-44DD-ADF8-6C643CA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77D26-D75D-4A0F-97BD-D3D8404A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5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908299B-51A0-4096-B16D-76F9F1242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575999"/>
            <a:ext cx="10922673" cy="5760000"/>
          </a:xfrm>
        </p:spPr>
      </p:pic>
    </p:spTree>
    <p:extLst>
      <p:ext uri="{BB962C8B-B14F-4D97-AF65-F5344CB8AC3E}">
        <p14:creationId xmlns:p14="http://schemas.microsoft.com/office/powerpoint/2010/main" val="99137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к главе 1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dirty="0"/>
              <a:t>Сформулированы требования к магнитно-оптической структуре Коллайдера и описана геометрия его колец.</a:t>
            </a:r>
          </a:p>
          <a:p>
            <a:r>
              <a:rPr lang="ru-RU" dirty="0"/>
              <a:t>Приведены параметры Коллайдера для различных вариантов магнитно-оптических структур его арок и сравнительный анализ пяти вариантов на основе регулярных ФОДО и ДФДО ячеек, в котором основными критериями сравнения были: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скорости роста размеров пучка из-за процесса ВПР;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возможность реализации стохастического охлаждения пучка в диапазоне кинетических энергий от 3 до 4,5 ГэВ/н;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простота реализация инжекции пучка в Коллайдер из Нуклотрона.</a:t>
            </a:r>
          </a:p>
          <a:p>
            <a:r>
              <a:rPr lang="ru-RU" dirty="0"/>
              <a:t>По результатам сравнений различных вариантов структура Коллайдера с арками основанная на 12-ти регулярных ФОДО ячейках была выбрана в качестве основы для дальнейших расчётов по созданию линейной магнитно-оптической структуры Коллайдера, так как в ней: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скорость процесса ВПР наименьшая;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выполнены условия (с точки зрения магнитной оптики) для эффективной реализации стохастического охлаждения пучков в диапазоне энергии от 3 до 4,5 ГэВ/н;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 ФОДО ячейке с пропущенным дипольным магнитом первым элементом после промежутка перевода пучка из канала транспортировки Нуклотрон-Коллайдер в кольцо Коллайдера является фокусирующая по горизонтали Д-линза, что делает удобным инжекцию пучка из Нуклотрона в Коллайдер.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6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507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9E39-DE3F-4FDA-B654-4347D98A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Подавитель дисперсии в арке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AA91-8FED-44DD-ADF8-6C643CA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77D26-D75D-4A0F-97BD-D3D8404A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7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42C4CAB-9D18-4C35-BD68-E406732A9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5999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2039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1170B-DA05-4E4A-8B4B-BB192DC5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Прямолинейный промежуток Коллайдера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466319-31B7-44F9-846B-BCBA9C58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7205BE-642E-4F99-BBF3-D62DF8C7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8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E42554-CCCA-4767-9B46-082B21009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78640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9E39-DE3F-4FDA-B654-4347D98A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Линейная магнитно-оптическая структура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AA91-8FED-44DD-ADF8-6C643CA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77D26-D75D-4A0F-97BD-D3D8404A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9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61596DF-2DA0-404B-B721-AC993D634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3677606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3295</Words>
  <Application>Microsoft Office PowerPoint</Application>
  <PresentationFormat>Широкоэкранный</PresentationFormat>
  <Paragraphs>349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Тема Office</vt:lpstr>
      <vt:lpstr>ОБЪЕДИНЁННЫЙ ИНСТИТУТ ЯДЕРНЫХ ИССЛЕДОВАНИЙ ЛАБОРАТОРИЯ ФИЗИКИ ВЫСОКИХ ЭНЕРГИЙ ИМ. В. И. ВЕКСЛЕРА И А. М. БАЛДИНА       Филиппов Александр Викторович Магнитно-оптические структуры синхротронов «Комплекса NICA»</vt:lpstr>
      <vt:lpstr>Ускорительный «Комплекс NICA» ЛФВЭ ОИЯИ </vt:lpstr>
      <vt:lpstr>Основные цели и задачи </vt:lpstr>
      <vt:lpstr>Варианты магнитно-оптической структуры Коллайдера </vt:lpstr>
      <vt:lpstr>Регулярная ячейка арки Коллайдера </vt:lpstr>
      <vt:lpstr>Выводы к главе 1 </vt:lpstr>
      <vt:lpstr>Подавитель дисперсии в арке Коллайдера </vt:lpstr>
      <vt:lpstr>Прямолинейный промежуток Коллайдера </vt:lpstr>
      <vt:lpstr>Линейная магнитно-оптическая структура Коллайдера </vt:lpstr>
      <vt:lpstr>Проектные параметры Коллайдера после 2020 г. </vt:lpstr>
      <vt:lpstr>Система подавления бетатронной связи </vt:lpstr>
      <vt:lpstr>Подавление бетатронной связи (кольцо 2) </vt:lpstr>
      <vt:lpstr>Подавление бетатронной связи (кольцо 1) </vt:lpstr>
      <vt:lpstr>Система коррекции хроматичности </vt:lpstr>
      <vt:lpstr>Коррекция хроматичности (кольцо 2) </vt:lpstr>
      <vt:lpstr>Коррекция хроматичности (кольцо 1) </vt:lpstr>
      <vt:lpstr>Система коррекции динамической апертуры (ДА) </vt:lpstr>
      <vt:lpstr>ДА в детекторе </vt:lpstr>
      <vt:lpstr>Зависимость ДА в детекторе от импульсного разброса </vt:lpstr>
      <vt:lpstr>Система вертикального сведения/разведения пучков </vt:lpstr>
      <vt:lpstr>Режим накопления ядер золота в Коллайдере при 4,5 ГэВ/н </vt:lpstr>
      <vt:lpstr>Режим столкновения ядер золота в Коллайдере при 4,5 ГэВ/н </vt:lpstr>
      <vt:lpstr>Выводы к главе 2 </vt:lpstr>
      <vt:lpstr>Расстановка дипольных магнитов в Бустере, 625 А </vt:lpstr>
      <vt:lpstr>Расстановка дипольных магнитов в арках Коллайдера, 2300 А </vt:lpstr>
      <vt:lpstr>Выводы к главе 3 </vt:lpstr>
      <vt:lpstr>Проект «Новый Нуклотрон» </vt:lpstr>
      <vt:lpstr>Сравнение структур: Нуклотрон и «Новый Нуклотрон» </vt:lpstr>
      <vt:lpstr>Компоновка и размещение оборудования в «Новом Нуклотроне» </vt:lpstr>
      <vt:lpstr>Сравнение огибающих ЗО пучка </vt:lpstr>
      <vt:lpstr>Огибающая пучка и акцептанс «Нового Нуклотрона» </vt:lpstr>
      <vt:lpstr>Выводы к главе 4 </vt:lpstr>
      <vt:lpstr>Заключение </vt:lpstr>
      <vt:lpstr>На защиту выносятся </vt:lpstr>
      <vt:lpstr>Научная новизна, практическая ценность </vt:lpstr>
      <vt:lpstr>Апробация работы </vt:lpstr>
      <vt:lpstr>Список публикаций автора по теме диссертации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Philippov, A. V.</dc:creator>
  <cp:lastModifiedBy>Philippov, A. V.</cp:lastModifiedBy>
  <cp:revision>151</cp:revision>
  <dcterms:created xsi:type="dcterms:W3CDTF">2024-10-16T05:57:40Z</dcterms:created>
  <dcterms:modified xsi:type="dcterms:W3CDTF">2024-11-07T06:43:38Z</dcterms:modified>
</cp:coreProperties>
</file>