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90" r:id="rId5"/>
    <p:sldId id="284" r:id="rId6"/>
    <p:sldId id="285" r:id="rId7"/>
    <p:sldId id="260" r:id="rId8"/>
    <p:sldId id="261" r:id="rId9"/>
    <p:sldId id="262" r:id="rId10"/>
    <p:sldId id="286" r:id="rId11"/>
    <p:sldId id="263" r:id="rId12"/>
    <p:sldId id="264" r:id="rId13"/>
    <p:sldId id="265" r:id="rId14"/>
    <p:sldId id="266" r:id="rId15"/>
    <p:sldId id="267" r:id="rId16"/>
    <p:sldId id="268" r:id="rId17"/>
    <p:sldId id="288" r:id="rId18"/>
    <p:sldId id="291" r:id="rId19"/>
    <p:sldId id="292" r:id="rId20"/>
    <p:sldId id="293" r:id="rId21"/>
    <p:sldId id="294" r:id="rId22"/>
    <p:sldId id="296" r:id="rId23"/>
    <p:sldId id="274" r:id="rId24"/>
    <p:sldId id="275" r:id="rId25"/>
    <p:sldId id="289" r:id="rId26"/>
    <p:sldId id="276" r:id="rId27"/>
    <p:sldId id="297" r:id="rId28"/>
    <p:sldId id="277" r:id="rId29"/>
    <p:sldId id="278" r:id="rId30"/>
    <p:sldId id="279" r:id="rId31"/>
    <p:sldId id="287" r:id="rId32"/>
    <p:sldId id="283" r:id="rId33"/>
    <p:sldId id="281" r:id="rId34"/>
    <p:sldId id="282" r:id="rId35"/>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4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CD76FC8-EEC9-4DA2-B08E-377AF2578EED}" type="datetimeFigureOut">
              <a:rPr lang="ru-RU" smtClean="0"/>
              <a:t>10.03.2018</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F1FD105-614F-4C66-A89B-F366FB23944C}" type="slidenum">
              <a:rPr lang="ru-RU" smtClean="0"/>
              <a:t>‹#›</a:t>
            </a:fld>
            <a:endParaRPr lang="ru-RU"/>
          </a:p>
        </p:txBody>
      </p:sp>
    </p:spTree>
    <p:extLst>
      <p:ext uri="{BB962C8B-B14F-4D97-AF65-F5344CB8AC3E}">
        <p14:creationId xmlns:p14="http://schemas.microsoft.com/office/powerpoint/2010/main" val="32175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1226" y="1268857"/>
            <a:ext cx="5277866" cy="2735961"/>
          </a:xfrm>
          <a:prstGeom prst="rect">
            <a:avLst/>
          </a:prstGeom>
          <a:blipFill>
            <a:blip r:embed="rId2" cstate="print"/>
            <a:stretch>
              <a:fillRect/>
            </a:stretch>
          </a:blipFill>
        </p:spPr>
        <p:txBody>
          <a:bodyPr wrap="square" lIns="0" tIns="0" rIns="0" bIns="0" rtlCol="0">
            <a:spAutoFit/>
          </a:bodyPr>
          <a:lstStyle/>
          <a:p>
            <a:endParaRPr/>
          </a:p>
        </p:txBody>
      </p:sp>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BDBFF7-CDFF-4A57-838A-BE5ECBDDFA79}" type="datetime1">
              <a:rPr lang="en-US" smtClean="0"/>
              <a:t>3/10/2018</a:t>
            </a:fld>
            <a:endParaRPr lang="en-US"/>
          </a:p>
        </p:txBody>
      </p:sp>
      <p:sp>
        <p:nvSpPr>
          <p:cNvPr id="6" name="Holder 6"/>
          <p:cNvSpPr>
            <a:spLocks noGrp="1"/>
          </p:cNvSpPr>
          <p:nvPr>
            <p:ph type="sldNum" sz="quarter" idx="7"/>
          </p:nvPr>
        </p:nvSpPr>
        <p:spPr/>
        <p:txBody>
          <a:bodyPr lIns="0" tIns="0" rIns="0" bIns="0"/>
          <a:lstStyle>
            <a:lvl1pPr>
              <a:defRPr/>
            </a:lvl1pPr>
          </a:lstStyle>
          <a:p>
            <a:pPr marL="124460">
              <a:lnSpc>
                <a:spcPct val="100000"/>
              </a:lnSpc>
            </a:pPr>
            <a:fld id="{81D60167-4931-47E6-BA6A-407CBD079E47}" type="slidenum">
              <a:rPr sz="1400" dirty="0">
                <a:latin typeface="Arial"/>
                <a:cs typeface="Arial"/>
              </a:rPr>
              <a:t>‹#›</a:t>
            </a:fld>
            <a:endParaRPr sz="14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1">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A4CD3B4-A43A-409B-A0E6-9C32B92490FE}" type="datetime1">
              <a:rPr lang="en-US" smtClean="0"/>
              <a:t>3/10/2018</a:t>
            </a:fld>
            <a:endParaRPr lang="en-US"/>
          </a:p>
        </p:txBody>
      </p:sp>
      <p:sp>
        <p:nvSpPr>
          <p:cNvPr id="6" name="Holder 6"/>
          <p:cNvSpPr>
            <a:spLocks noGrp="1"/>
          </p:cNvSpPr>
          <p:nvPr>
            <p:ph type="sldNum" sz="quarter" idx="7"/>
          </p:nvPr>
        </p:nvSpPr>
        <p:spPr/>
        <p:txBody>
          <a:bodyPr lIns="0" tIns="0" rIns="0" bIns="0"/>
          <a:lstStyle>
            <a:lvl1pPr>
              <a:defRPr/>
            </a:lvl1pPr>
          </a:lstStyle>
          <a:p>
            <a:pPr marL="124460">
              <a:lnSpc>
                <a:spcPct val="100000"/>
              </a:lnSpc>
            </a:pPr>
            <a:fld id="{81D60167-4931-47E6-BA6A-407CBD079E47}" type="slidenum">
              <a:rPr sz="1400" dirty="0">
                <a:latin typeface="Arial"/>
                <a:cs typeface="Arial"/>
              </a:rPr>
              <a:t>‹#›</a:t>
            </a:fld>
            <a:endParaRPr sz="14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2FF6A0A-41DF-4528-890D-9A461EBF885A}" type="datetime1">
              <a:rPr lang="en-US" smtClean="0"/>
              <a:t>3/10/2018</a:t>
            </a:fld>
            <a:endParaRPr lang="en-US"/>
          </a:p>
        </p:txBody>
      </p:sp>
      <p:sp>
        <p:nvSpPr>
          <p:cNvPr id="7" name="Holder 7"/>
          <p:cNvSpPr>
            <a:spLocks noGrp="1"/>
          </p:cNvSpPr>
          <p:nvPr>
            <p:ph type="sldNum" sz="quarter" idx="7"/>
          </p:nvPr>
        </p:nvSpPr>
        <p:spPr/>
        <p:txBody>
          <a:bodyPr lIns="0" tIns="0" rIns="0" bIns="0"/>
          <a:lstStyle>
            <a:lvl1pPr>
              <a:defRPr/>
            </a:lvl1pPr>
          </a:lstStyle>
          <a:p>
            <a:pPr marL="124460">
              <a:lnSpc>
                <a:spcPct val="100000"/>
              </a:lnSpc>
            </a:pPr>
            <a:fld id="{81D60167-4931-47E6-BA6A-407CBD079E47}" type="slidenum">
              <a:rPr sz="1400" dirty="0">
                <a:latin typeface="Arial"/>
                <a:cs typeface="Arial"/>
              </a:rPr>
              <a:t>‹#›</a:t>
            </a:fld>
            <a:endParaRPr sz="14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F0DD19A-522A-413E-9630-B72B1735DA3C}" type="datetime1">
              <a:rPr lang="en-US" smtClean="0"/>
              <a:t>3/10/2018</a:t>
            </a:fld>
            <a:endParaRPr lang="en-US"/>
          </a:p>
        </p:txBody>
      </p:sp>
      <p:sp>
        <p:nvSpPr>
          <p:cNvPr id="5" name="Holder 5"/>
          <p:cNvSpPr>
            <a:spLocks noGrp="1"/>
          </p:cNvSpPr>
          <p:nvPr>
            <p:ph type="sldNum" sz="quarter" idx="7"/>
          </p:nvPr>
        </p:nvSpPr>
        <p:spPr/>
        <p:txBody>
          <a:bodyPr lIns="0" tIns="0" rIns="0" bIns="0"/>
          <a:lstStyle>
            <a:lvl1pPr>
              <a:defRPr/>
            </a:lvl1pPr>
          </a:lstStyle>
          <a:p>
            <a:pPr marL="124460">
              <a:lnSpc>
                <a:spcPct val="100000"/>
              </a:lnSpc>
            </a:pPr>
            <a:fld id="{81D60167-4931-47E6-BA6A-407CBD079E47}" type="slidenum">
              <a:rPr sz="1400" dirty="0">
                <a:latin typeface="Arial"/>
                <a:cs typeface="Arial"/>
              </a:rPr>
              <a:t>‹#›</a:t>
            </a:fld>
            <a:endParaRPr sz="14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AA67827-8304-4383-8E32-24E30891C85B}" type="datetime1">
              <a:rPr lang="en-US" smtClean="0"/>
              <a:t>3/10/2018</a:t>
            </a:fld>
            <a:endParaRPr lang="en-US"/>
          </a:p>
        </p:txBody>
      </p:sp>
      <p:sp>
        <p:nvSpPr>
          <p:cNvPr id="4" name="Holder 4"/>
          <p:cNvSpPr>
            <a:spLocks noGrp="1"/>
          </p:cNvSpPr>
          <p:nvPr>
            <p:ph type="sldNum" sz="quarter" idx="7"/>
          </p:nvPr>
        </p:nvSpPr>
        <p:spPr/>
        <p:txBody>
          <a:bodyPr lIns="0" tIns="0" rIns="0" bIns="0"/>
          <a:lstStyle>
            <a:lvl1pPr>
              <a:defRPr/>
            </a:lvl1pPr>
          </a:lstStyle>
          <a:p>
            <a:pPr marL="124460">
              <a:lnSpc>
                <a:spcPct val="100000"/>
              </a:lnSpc>
            </a:pPr>
            <a:fld id="{81D60167-4931-47E6-BA6A-407CBD079E47}" type="slidenum">
              <a:rPr sz="1400" dirty="0">
                <a:latin typeface="Arial"/>
                <a:cs typeface="Arial"/>
              </a:rPr>
              <a:t>‹#›</a:t>
            </a:fld>
            <a:endParaRPr sz="140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2FDE7A-AC60-438B-B30E-FE9D704CDF07}" type="datetime1">
              <a:rPr lang="en-US" smtClean="0"/>
              <a:t>3/10/2018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0E7BF5-C448-430E-8486-18AC6F75194F}" type="slidenum">
              <a:rPr lang="ru-RU" smtClean="0"/>
              <a:t>‹#›</a:t>
            </a:fld>
            <a:endParaRPr lang="ru-RU"/>
          </a:p>
        </p:txBody>
      </p:sp>
    </p:spTree>
    <p:extLst>
      <p:ext uri="{BB962C8B-B14F-4D97-AF65-F5344CB8AC3E}">
        <p14:creationId xmlns:p14="http://schemas.microsoft.com/office/powerpoint/2010/main" val="2595910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8267" y="84455"/>
            <a:ext cx="8627465" cy="558981"/>
          </a:xfrm>
          <a:prstGeom prst="rect">
            <a:avLst/>
          </a:prstGeom>
        </p:spPr>
        <p:txBody>
          <a:bodyPr wrap="square" lIns="0" tIns="0" rIns="0" bIns="0">
            <a:spAutoFit/>
          </a:bodyPr>
          <a:lstStyle>
            <a:lvl1pPr>
              <a:defRPr sz="2800" b="1">
                <a:latin typeface="Arial"/>
                <a:cs typeface="Arial"/>
              </a:defRPr>
            </a:lvl1pPr>
          </a:lstStyle>
          <a:p>
            <a:endParaRPr/>
          </a:p>
        </p:txBody>
      </p:sp>
      <p:sp>
        <p:nvSpPr>
          <p:cNvPr id="3" name="Holder 3"/>
          <p:cNvSpPr>
            <a:spLocks noGrp="1"/>
          </p:cNvSpPr>
          <p:nvPr>
            <p:ph type="body" idx="1"/>
          </p:nvPr>
        </p:nvSpPr>
        <p:spPr>
          <a:xfrm>
            <a:off x="392787" y="2062734"/>
            <a:ext cx="8358425" cy="1994993"/>
          </a:xfrm>
          <a:prstGeom prst="rect">
            <a:avLst/>
          </a:prstGeom>
        </p:spPr>
        <p:txBody>
          <a:bodyPr wrap="square" lIns="0" tIns="0" rIns="0" bIns="0">
            <a:spAutoFit/>
          </a:bodyPr>
          <a:lstStyle>
            <a:lvl1pPr>
              <a:defRPr sz="1600" b="1">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D580AE98-9EE4-494D-9016-7D23BB2FF807}" type="datetime1">
              <a:rPr lang="en-US" smtClean="0"/>
              <a:t>3/10/2018</a:t>
            </a:fld>
            <a:endParaRPr lang="en-US"/>
          </a:p>
        </p:txBody>
      </p:sp>
      <p:sp>
        <p:nvSpPr>
          <p:cNvPr id="6" name="Holder 6"/>
          <p:cNvSpPr>
            <a:spLocks noGrp="1"/>
          </p:cNvSpPr>
          <p:nvPr>
            <p:ph type="sldNum" sz="quarter" idx="7"/>
          </p:nvPr>
        </p:nvSpPr>
        <p:spPr>
          <a:xfrm>
            <a:off x="8371585" y="6286703"/>
            <a:ext cx="248921" cy="224322"/>
          </a:xfrm>
          <a:prstGeom prst="rect">
            <a:avLst/>
          </a:prstGeom>
        </p:spPr>
        <p:txBody>
          <a:bodyPr wrap="square" lIns="0" tIns="0" rIns="0" bIns="0">
            <a:spAutoFit/>
          </a:bodyPr>
          <a:lstStyle>
            <a:lvl1pPr>
              <a:defRPr/>
            </a:lvl1pPr>
          </a:lstStyle>
          <a:p>
            <a:pPr marL="124460">
              <a:lnSpc>
                <a:spcPct val="100000"/>
              </a:lnSpc>
            </a:pPr>
            <a:fld id="{81D60167-4931-47E6-BA6A-407CBD079E47}" type="slidenum">
              <a:rPr sz="1400" dirty="0">
                <a:latin typeface="Arial"/>
                <a:cs typeface="Arial"/>
              </a:rPr>
              <a:t>‹#›</a:t>
            </a:fld>
            <a:endParaRPr sz="14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na61.web.cern.ch/na61/xc/index.html"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09622" y="1070483"/>
            <a:ext cx="4326255" cy="544195"/>
          </a:xfrm>
          <a:prstGeom prst="rect">
            <a:avLst/>
          </a:prstGeom>
        </p:spPr>
        <p:txBody>
          <a:bodyPr vert="horz" wrap="square" lIns="0" tIns="0" rIns="0" bIns="0" rtlCol="0">
            <a:spAutoFit/>
          </a:bodyPr>
          <a:lstStyle/>
          <a:p>
            <a:pPr marL="12700">
              <a:lnSpc>
                <a:spcPts val="4285"/>
              </a:lnSpc>
              <a:tabLst>
                <a:tab pos="1645285" algn="l"/>
              </a:tabLst>
            </a:pPr>
            <a:r>
              <a:rPr sz="3600" dirty="0">
                <a:latin typeface="Arial"/>
                <a:cs typeface="Arial"/>
              </a:rPr>
              <a:t>Про</a:t>
            </a:r>
            <a:r>
              <a:rPr sz="3600" spc="5" dirty="0">
                <a:latin typeface="Arial"/>
                <a:cs typeface="Arial"/>
              </a:rPr>
              <a:t>е</a:t>
            </a:r>
            <a:r>
              <a:rPr sz="3600" spc="25" dirty="0">
                <a:latin typeface="Arial"/>
                <a:cs typeface="Arial"/>
              </a:rPr>
              <a:t>к</a:t>
            </a:r>
            <a:r>
              <a:rPr sz="3600" dirty="0">
                <a:latin typeface="Arial"/>
                <a:cs typeface="Arial"/>
              </a:rPr>
              <a:t>т	NA61/SHINE</a:t>
            </a:r>
            <a:endParaRPr sz="3600">
              <a:latin typeface="Arial"/>
              <a:cs typeface="Arial"/>
            </a:endParaRPr>
          </a:p>
        </p:txBody>
      </p:sp>
      <p:sp>
        <p:nvSpPr>
          <p:cNvPr id="3" name="object 3"/>
          <p:cNvSpPr txBox="1"/>
          <p:nvPr/>
        </p:nvSpPr>
        <p:spPr>
          <a:xfrm>
            <a:off x="2615945" y="1856460"/>
            <a:ext cx="3775075" cy="2613660"/>
          </a:xfrm>
          <a:prstGeom prst="rect">
            <a:avLst/>
          </a:prstGeom>
        </p:spPr>
        <p:txBody>
          <a:bodyPr vert="horz" wrap="square" lIns="0" tIns="0" rIns="0" bIns="0" rtlCol="0">
            <a:spAutoFit/>
          </a:bodyPr>
          <a:lstStyle/>
          <a:p>
            <a:pPr marR="83820" algn="ctr">
              <a:lnSpc>
                <a:spcPct val="100000"/>
              </a:lnSpc>
              <a:tabLst>
                <a:tab pos="633095" algn="l"/>
                <a:tab pos="2946400" algn="l"/>
              </a:tabLst>
            </a:pPr>
            <a:r>
              <a:rPr sz="3600" dirty="0">
                <a:latin typeface="Arial"/>
                <a:cs typeface="Arial"/>
              </a:rPr>
              <a:t>на	2019-2021	гг.</a:t>
            </a:r>
          </a:p>
          <a:p>
            <a:pPr>
              <a:lnSpc>
                <a:spcPts val="1200"/>
              </a:lnSpc>
              <a:spcBef>
                <a:spcPts val="68"/>
              </a:spcBef>
            </a:pPr>
            <a:endParaRPr sz="1200" dirty="0"/>
          </a:p>
          <a:p>
            <a:pPr marL="523875">
              <a:lnSpc>
                <a:spcPct val="100000"/>
              </a:lnSpc>
            </a:pPr>
            <a:r>
              <a:rPr sz="2400" dirty="0">
                <a:latin typeface="Arial"/>
                <a:cs typeface="Arial"/>
              </a:rPr>
              <a:t>(Участие</a:t>
            </a:r>
            <a:r>
              <a:rPr sz="2400" spc="-15" dirty="0">
                <a:latin typeface="Arial"/>
                <a:cs typeface="Arial"/>
              </a:rPr>
              <a:t> </a:t>
            </a:r>
            <a:r>
              <a:rPr sz="2400" dirty="0">
                <a:latin typeface="Arial"/>
                <a:cs typeface="Arial"/>
              </a:rPr>
              <a:t>ОИЯИ)</a:t>
            </a:r>
          </a:p>
          <a:p>
            <a:pPr>
              <a:lnSpc>
                <a:spcPts val="1000"/>
              </a:lnSpc>
            </a:pPr>
            <a:endParaRPr sz="1000" dirty="0"/>
          </a:p>
          <a:p>
            <a:pPr>
              <a:lnSpc>
                <a:spcPts val="1300"/>
              </a:lnSpc>
              <a:spcBef>
                <a:spcPts val="31"/>
              </a:spcBef>
            </a:pPr>
            <a:endParaRPr sz="1300" dirty="0"/>
          </a:p>
          <a:p>
            <a:pPr algn="ctr">
              <a:lnSpc>
                <a:spcPct val="100000"/>
              </a:lnSpc>
            </a:pPr>
            <a:r>
              <a:rPr sz="2400" dirty="0">
                <a:latin typeface="Arial"/>
                <a:cs typeface="Arial"/>
              </a:rPr>
              <a:t>Тема</a:t>
            </a:r>
            <a:r>
              <a:rPr sz="2400" spc="-5" dirty="0">
                <a:latin typeface="Arial"/>
                <a:cs typeface="Arial"/>
              </a:rPr>
              <a:t> 02</a:t>
            </a:r>
            <a:r>
              <a:rPr sz="2400" dirty="0">
                <a:latin typeface="Arial"/>
                <a:cs typeface="Arial"/>
              </a:rPr>
              <a:t>-1-10</a:t>
            </a:r>
            <a:r>
              <a:rPr sz="2400" spc="-5" dirty="0">
                <a:latin typeface="Arial"/>
                <a:cs typeface="Arial"/>
              </a:rPr>
              <a:t>87</a:t>
            </a:r>
            <a:r>
              <a:rPr sz="2400" dirty="0">
                <a:latin typeface="Arial"/>
                <a:cs typeface="Arial"/>
              </a:rPr>
              <a:t>-2009/2020</a:t>
            </a:r>
          </a:p>
          <a:p>
            <a:pPr>
              <a:lnSpc>
                <a:spcPts val="1000"/>
              </a:lnSpc>
            </a:pPr>
            <a:endParaRPr sz="1000" dirty="0"/>
          </a:p>
          <a:p>
            <a:pPr>
              <a:lnSpc>
                <a:spcPts val="1000"/>
              </a:lnSpc>
            </a:pPr>
            <a:endParaRPr sz="1000" dirty="0"/>
          </a:p>
          <a:p>
            <a:pPr>
              <a:lnSpc>
                <a:spcPts val="1000"/>
              </a:lnSpc>
            </a:pPr>
            <a:endParaRPr sz="1000" dirty="0"/>
          </a:p>
          <a:p>
            <a:pPr>
              <a:lnSpc>
                <a:spcPts val="1100"/>
              </a:lnSpc>
              <a:spcBef>
                <a:spcPts val="80"/>
              </a:spcBef>
            </a:pPr>
            <a:endParaRPr sz="1100" dirty="0"/>
          </a:p>
          <a:p>
            <a:pPr marL="594995">
              <a:lnSpc>
                <a:spcPct val="100000"/>
              </a:lnSpc>
            </a:pPr>
            <a:r>
              <a:rPr lang="ru-RU" sz="2200" spc="-15" dirty="0" smtClean="0">
                <a:latin typeface="Arial"/>
                <a:cs typeface="Arial"/>
              </a:rPr>
              <a:t>     </a:t>
            </a:r>
            <a:r>
              <a:rPr sz="2200" i="1" spc="-15" dirty="0" smtClean="0">
                <a:latin typeface="Arial"/>
                <a:cs typeface="Arial"/>
              </a:rPr>
              <a:t>A.И</a:t>
            </a:r>
            <a:r>
              <a:rPr sz="2200" i="1" spc="-10" dirty="0">
                <a:latin typeface="Arial"/>
                <a:cs typeface="Arial"/>
              </a:rPr>
              <a:t>.</a:t>
            </a:r>
            <a:r>
              <a:rPr sz="2200" i="1" spc="-5" dirty="0">
                <a:latin typeface="Arial"/>
                <a:cs typeface="Arial"/>
              </a:rPr>
              <a:t> </a:t>
            </a:r>
            <a:r>
              <a:rPr sz="2200" i="1" spc="-15" dirty="0">
                <a:latin typeface="Arial"/>
                <a:cs typeface="Arial"/>
              </a:rPr>
              <a:t>Малахов</a:t>
            </a:r>
            <a:endParaRPr sz="2200" i="1" dirty="0">
              <a:latin typeface="Arial"/>
              <a:cs typeface="Arial"/>
            </a:endParaRPr>
          </a:p>
        </p:txBody>
      </p:sp>
      <p:sp>
        <p:nvSpPr>
          <p:cNvPr id="4" name="object 4"/>
          <p:cNvSpPr txBox="1"/>
          <p:nvPr/>
        </p:nvSpPr>
        <p:spPr>
          <a:xfrm>
            <a:off x="2671064" y="5276341"/>
            <a:ext cx="3803015" cy="285115"/>
          </a:xfrm>
          <a:prstGeom prst="rect">
            <a:avLst/>
          </a:prstGeom>
        </p:spPr>
        <p:txBody>
          <a:bodyPr vert="horz" wrap="square" lIns="0" tIns="0" rIns="0" bIns="0" rtlCol="0">
            <a:spAutoFit/>
          </a:bodyPr>
          <a:lstStyle/>
          <a:p>
            <a:pPr marL="12700">
              <a:lnSpc>
                <a:spcPct val="100000"/>
              </a:lnSpc>
            </a:pPr>
            <a:r>
              <a:rPr sz="1800" dirty="0">
                <a:latin typeface="Arial"/>
                <a:cs typeface="Arial"/>
              </a:rPr>
              <a:t>Зас</a:t>
            </a:r>
            <a:r>
              <a:rPr sz="1800" spc="-45" dirty="0">
                <a:latin typeface="Arial"/>
                <a:cs typeface="Arial"/>
              </a:rPr>
              <a:t>е</a:t>
            </a:r>
            <a:r>
              <a:rPr sz="1800" spc="5" dirty="0">
                <a:latin typeface="Arial"/>
                <a:cs typeface="Arial"/>
              </a:rPr>
              <a:t>д</a:t>
            </a:r>
            <a:r>
              <a:rPr sz="1800" dirty="0">
                <a:latin typeface="Arial"/>
                <a:cs typeface="Arial"/>
              </a:rPr>
              <a:t>ание</a:t>
            </a:r>
            <a:r>
              <a:rPr sz="1800" spc="-15" dirty="0">
                <a:latin typeface="Arial"/>
                <a:cs typeface="Arial"/>
              </a:rPr>
              <a:t> </a:t>
            </a:r>
            <a:r>
              <a:rPr sz="1800" dirty="0">
                <a:latin typeface="Arial"/>
                <a:cs typeface="Arial"/>
              </a:rPr>
              <a:t>Физичес</a:t>
            </a:r>
            <a:r>
              <a:rPr sz="1800" spc="20" dirty="0">
                <a:latin typeface="Arial"/>
                <a:cs typeface="Arial"/>
              </a:rPr>
              <a:t>к</a:t>
            </a:r>
            <a:r>
              <a:rPr sz="1800" dirty="0">
                <a:latin typeface="Arial"/>
                <a:cs typeface="Arial"/>
              </a:rPr>
              <a:t>ой</a:t>
            </a:r>
            <a:r>
              <a:rPr sz="1800" spc="-25" dirty="0">
                <a:latin typeface="Arial"/>
                <a:cs typeface="Arial"/>
              </a:rPr>
              <a:t> </a:t>
            </a:r>
            <a:r>
              <a:rPr sz="1800" dirty="0">
                <a:latin typeface="Arial"/>
                <a:cs typeface="Arial"/>
              </a:rPr>
              <a:t>секции</a:t>
            </a:r>
            <a:r>
              <a:rPr sz="1800" spc="-30" dirty="0">
                <a:latin typeface="Arial"/>
                <a:cs typeface="Arial"/>
              </a:rPr>
              <a:t> </a:t>
            </a:r>
            <a:r>
              <a:rPr sz="1800" dirty="0">
                <a:latin typeface="Arial"/>
                <a:cs typeface="Arial"/>
              </a:rPr>
              <a:t>Н</a:t>
            </a:r>
            <a:r>
              <a:rPr sz="1800" spc="10" dirty="0">
                <a:latin typeface="Arial"/>
                <a:cs typeface="Arial"/>
              </a:rPr>
              <a:t>Т</a:t>
            </a:r>
            <a:r>
              <a:rPr sz="1800" dirty="0">
                <a:latin typeface="Arial"/>
                <a:cs typeface="Arial"/>
              </a:rPr>
              <a:t>С</a:t>
            </a:r>
            <a:endParaRPr sz="1800">
              <a:latin typeface="Arial"/>
              <a:cs typeface="Arial"/>
            </a:endParaRPr>
          </a:p>
        </p:txBody>
      </p:sp>
      <p:sp>
        <p:nvSpPr>
          <p:cNvPr id="5" name="object 5"/>
          <p:cNvSpPr txBox="1"/>
          <p:nvPr/>
        </p:nvSpPr>
        <p:spPr>
          <a:xfrm>
            <a:off x="2356675" y="5686398"/>
            <a:ext cx="4486019" cy="276999"/>
          </a:xfrm>
          <a:prstGeom prst="rect">
            <a:avLst/>
          </a:prstGeom>
        </p:spPr>
        <p:txBody>
          <a:bodyPr vert="horz" wrap="square" lIns="0" tIns="0" rIns="0" bIns="0" rtlCol="0">
            <a:spAutoFit/>
          </a:bodyPr>
          <a:lstStyle/>
          <a:p>
            <a:pPr marL="139700">
              <a:lnSpc>
                <a:spcPct val="100000"/>
              </a:lnSpc>
            </a:pPr>
            <a:r>
              <a:rPr lang="ru-RU" dirty="0" smtClean="0">
                <a:latin typeface="Arial"/>
                <a:cs typeface="Arial"/>
              </a:rPr>
              <a:t>Лаборатория</a:t>
            </a:r>
            <a:r>
              <a:rPr lang="ru-RU" sz="1800" dirty="0" smtClean="0">
                <a:latin typeface="Arial"/>
                <a:cs typeface="Arial"/>
              </a:rPr>
              <a:t> физики высоких энергий</a:t>
            </a:r>
            <a:endParaRPr sz="1800" dirty="0">
              <a:latin typeface="Arial"/>
              <a:cs typeface="Arial"/>
            </a:endParaRPr>
          </a:p>
        </p:txBody>
      </p:sp>
      <p:sp>
        <p:nvSpPr>
          <p:cNvPr id="6" name="object 6"/>
          <p:cNvSpPr txBox="1"/>
          <p:nvPr/>
        </p:nvSpPr>
        <p:spPr>
          <a:xfrm>
            <a:off x="3864114" y="6099352"/>
            <a:ext cx="1379855" cy="285115"/>
          </a:xfrm>
          <a:prstGeom prst="rect">
            <a:avLst/>
          </a:prstGeom>
        </p:spPr>
        <p:txBody>
          <a:bodyPr vert="horz" wrap="square" lIns="0" tIns="0" rIns="0" bIns="0" rtlCol="0">
            <a:spAutoFit/>
          </a:bodyPr>
          <a:lstStyle/>
          <a:p>
            <a:pPr marL="12700">
              <a:lnSpc>
                <a:spcPct val="100000"/>
              </a:lnSpc>
            </a:pPr>
            <a:r>
              <a:rPr sz="1800" dirty="0">
                <a:latin typeface="Arial"/>
                <a:cs typeface="Arial"/>
              </a:rPr>
              <a:t>15.03.2018 г.</a:t>
            </a:r>
            <a:endParaRPr sz="1800">
              <a:latin typeface="Arial"/>
              <a:cs typeface="Arial"/>
            </a:endParaRPr>
          </a:p>
        </p:txBody>
      </p:sp>
      <p:sp>
        <p:nvSpPr>
          <p:cNvPr id="7" name="Номер слайда 6"/>
          <p:cNvSpPr>
            <a:spLocks noGrp="1"/>
          </p:cNvSpPr>
          <p:nvPr>
            <p:ph type="sldNum" sz="quarter" idx="7"/>
          </p:nvPr>
        </p:nvSpPr>
        <p:spPr/>
        <p:txBody>
          <a:bodyPr/>
          <a:lstStyle/>
          <a:p>
            <a:pPr marL="124460">
              <a:lnSpc>
                <a:spcPct val="100000"/>
              </a:lnSpc>
            </a:pPr>
            <a:fld id="{81D60167-4931-47E6-BA6A-407CBD079E47}" type="slidenum">
              <a:rPr lang="ru-RU" sz="1400" smtClean="0">
                <a:latin typeface="Arial"/>
                <a:cs typeface="Arial"/>
              </a:rPr>
              <a:t>1</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94682419"/>
              </p:ext>
            </p:extLst>
          </p:nvPr>
        </p:nvGraphicFramePr>
        <p:xfrm>
          <a:off x="1752600" y="609600"/>
          <a:ext cx="4724400" cy="5486400"/>
        </p:xfrm>
        <a:graphic>
          <a:graphicData uri="http://schemas.openxmlformats.org/drawingml/2006/table">
            <a:tbl>
              <a:tblPr firstRow="1" bandRow="1">
                <a:tableStyleId>{5C22544A-7EE6-4342-B048-85BDC9FD1C3A}</a:tableStyleId>
              </a:tblPr>
              <a:tblGrid>
                <a:gridCol w="533400"/>
                <a:gridCol w="3124200"/>
                <a:gridCol w="1066800"/>
              </a:tblGrid>
              <a:tr h="370840">
                <a:tc>
                  <a:txBody>
                    <a:bodyPr/>
                    <a:lstStyle/>
                    <a:p>
                      <a:r>
                        <a:rPr lang="ru-RU" sz="2400" dirty="0" smtClean="0"/>
                        <a:t>№</a:t>
                      </a:r>
                      <a:endParaRPr lang="ru-RU" sz="2400" dirty="0"/>
                    </a:p>
                  </a:txBody>
                  <a:tcPr/>
                </a:tc>
                <a:tc>
                  <a:txBody>
                    <a:bodyPr/>
                    <a:lstStyle/>
                    <a:p>
                      <a:r>
                        <a:rPr lang="en-US" sz="2400" dirty="0" smtClean="0"/>
                        <a:t>Name</a:t>
                      </a:r>
                      <a:endParaRPr lang="ru-RU" sz="2400" dirty="0"/>
                    </a:p>
                  </a:txBody>
                  <a:tcPr/>
                </a:tc>
                <a:tc>
                  <a:txBody>
                    <a:bodyPr/>
                    <a:lstStyle/>
                    <a:p>
                      <a:r>
                        <a:rPr lang="en-US" sz="2400" dirty="0" smtClean="0"/>
                        <a:t>FTE</a:t>
                      </a:r>
                      <a:endParaRPr lang="ru-RU" sz="2400" dirty="0"/>
                    </a:p>
                  </a:txBody>
                  <a:tcPr/>
                </a:tc>
              </a:tr>
              <a:tr h="370840">
                <a:tc>
                  <a:txBody>
                    <a:bodyPr/>
                    <a:lstStyle/>
                    <a:p>
                      <a:r>
                        <a:rPr lang="en-US" sz="2400" dirty="0" smtClean="0"/>
                        <a:t>1</a:t>
                      </a:r>
                      <a:endParaRPr lang="ru-RU" sz="2400" dirty="0"/>
                    </a:p>
                  </a:txBody>
                  <a:tcPr/>
                </a:tc>
                <a:tc>
                  <a:txBody>
                    <a:bodyPr/>
                    <a:lstStyle/>
                    <a:p>
                      <a:r>
                        <a:rPr lang="en-US" sz="2400" dirty="0" err="1" smtClean="0"/>
                        <a:t>Babkin</a:t>
                      </a:r>
                      <a:r>
                        <a:rPr lang="en-US" sz="2400" baseline="0" dirty="0" smtClean="0"/>
                        <a:t> V.A.</a:t>
                      </a:r>
                      <a:endParaRPr lang="ru-RU" sz="2400" dirty="0"/>
                    </a:p>
                  </a:txBody>
                  <a:tcPr/>
                </a:tc>
                <a:tc>
                  <a:txBody>
                    <a:bodyPr/>
                    <a:lstStyle/>
                    <a:p>
                      <a:r>
                        <a:rPr lang="en-US" sz="2400" dirty="0" smtClean="0"/>
                        <a:t>0.1</a:t>
                      </a:r>
                      <a:endParaRPr lang="ru-RU" sz="2400" dirty="0"/>
                    </a:p>
                  </a:txBody>
                  <a:tcPr/>
                </a:tc>
              </a:tr>
              <a:tr h="370840">
                <a:tc>
                  <a:txBody>
                    <a:bodyPr/>
                    <a:lstStyle/>
                    <a:p>
                      <a:r>
                        <a:rPr lang="en-US" sz="2400" dirty="0" smtClean="0"/>
                        <a:t>2</a:t>
                      </a:r>
                      <a:endParaRPr lang="ru-RU" sz="2400" dirty="0"/>
                    </a:p>
                  </a:txBody>
                  <a:tcPr/>
                </a:tc>
                <a:tc>
                  <a:txBody>
                    <a:bodyPr/>
                    <a:lstStyle/>
                    <a:p>
                      <a:r>
                        <a:rPr lang="en-US" sz="2400" dirty="0" err="1" smtClean="0"/>
                        <a:t>Buryakov</a:t>
                      </a:r>
                      <a:r>
                        <a:rPr lang="en-US" sz="2400" dirty="0" smtClean="0"/>
                        <a:t> M.</a:t>
                      </a:r>
                      <a:endParaRPr lang="ru-RU" sz="2400" dirty="0"/>
                    </a:p>
                  </a:txBody>
                  <a:tcPr/>
                </a:tc>
                <a:tc>
                  <a:txBody>
                    <a:bodyPr/>
                    <a:lstStyle/>
                    <a:p>
                      <a:r>
                        <a:rPr lang="en-US" sz="2400" dirty="0" smtClean="0"/>
                        <a:t>0.06</a:t>
                      </a:r>
                      <a:endParaRPr lang="ru-RU" sz="2400" dirty="0"/>
                    </a:p>
                  </a:txBody>
                  <a:tcPr/>
                </a:tc>
              </a:tr>
              <a:tr h="370840">
                <a:tc>
                  <a:txBody>
                    <a:bodyPr/>
                    <a:lstStyle/>
                    <a:p>
                      <a:r>
                        <a:rPr lang="en-US" sz="2400" dirty="0" smtClean="0"/>
                        <a:t>3</a:t>
                      </a:r>
                      <a:endParaRPr lang="ru-RU" sz="2400" dirty="0"/>
                    </a:p>
                  </a:txBody>
                  <a:tcPr/>
                </a:tc>
                <a:tc>
                  <a:txBody>
                    <a:bodyPr/>
                    <a:lstStyle/>
                    <a:p>
                      <a:r>
                        <a:rPr lang="en-US" sz="2400" dirty="0" err="1" smtClean="0"/>
                        <a:t>Kireyeu</a:t>
                      </a:r>
                      <a:r>
                        <a:rPr lang="en-US" sz="2400" dirty="0" smtClean="0"/>
                        <a:t> V.A.</a:t>
                      </a:r>
                      <a:endParaRPr lang="ru-RU" sz="2400" dirty="0"/>
                    </a:p>
                  </a:txBody>
                  <a:tcPr/>
                </a:tc>
                <a:tc>
                  <a:txBody>
                    <a:bodyPr/>
                    <a:lstStyle/>
                    <a:p>
                      <a:r>
                        <a:rPr lang="en-US" sz="2400" dirty="0" smtClean="0"/>
                        <a:t>0.4</a:t>
                      </a:r>
                      <a:endParaRPr lang="ru-RU" sz="2400" dirty="0"/>
                    </a:p>
                  </a:txBody>
                  <a:tcPr/>
                </a:tc>
              </a:tr>
              <a:tr h="370840">
                <a:tc>
                  <a:txBody>
                    <a:bodyPr/>
                    <a:lstStyle/>
                    <a:p>
                      <a:r>
                        <a:rPr lang="en-US" sz="2400" dirty="0" smtClean="0"/>
                        <a:t>4</a:t>
                      </a:r>
                      <a:endParaRPr lang="ru-RU" sz="2400" dirty="0"/>
                    </a:p>
                  </a:txBody>
                  <a:tcPr/>
                </a:tc>
                <a:tc>
                  <a:txBody>
                    <a:bodyPr/>
                    <a:lstStyle/>
                    <a:p>
                      <a:r>
                        <a:rPr lang="en-US" sz="2400" dirty="0" err="1" smtClean="0"/>
                        <a:t>Kolesnikov</a:t>
                      </a:r>
                      <a:r>
                        <a:rPr lang="en-US" sz="2400" dirty="0" smtClean="0"/>
                        <a:t> V.I.</a:t>
                      </a:r>
                      <a:endParaRPr lang="ru-RU" sz="2400" dirty="0"/>
                    </a:p>
                  </a:txBody>
                  <a:tcPr/>
                </a:tc>
                <a:tc>
                  <a:txBody>
                    <a:bodyPr/>
                    <a:lstStyle/>
                    <a:p>
                      <a:r>
                        <a:rPr lang="en-US" sz="2400" dirty="0" smtClean="0"/>
                        <a:t>0.1</a:t>
                      </a:r>
                      <a:endParaRPr lang="ru-RU" sz="2400" dirty="0"/>
                    </a:p>
                  </a:txBody>
                  <a:tcPr/>
                </a:tc>
              </a:tr>
              <a:tr h="370840">
                <a:tc>
                  <a:txBody>
                    <a:bodyPr/>
                    <a:lstStyle/>
                    <a:p>
                      <a:r>
                        <a:rPr lang="en-US" sz="2400" dirty="0" smtClean="0"/>
                        <a:t>5</a:t>
                      </a:r>
                      <a:endParaRPr lang="ru-RU" sz="2400" dirty="0"/>
                    </a:p>
                  </a:txBody>
                  <a:tcPr/>
                </a:tc>
                <a:tc>
                  <a:txBody>
                    <a:bodyPr/>
                    <a:lstStyle/>
                    <a:p>
                      <a:r>
                        <a:rPr lang="en-US" sz="2400" dirty="0" err="1" smtClean="0"/>
                        <a:t>Lenivenko</a:t>
                      </a:r>
                      <a:r>
                        <a:rPr lang="en-US" sz="2400" dirty="0" smtClean="0"/>
                        <a:t> V.V.</a:t>
                      </a:r>
                      <a:endParaRPr lang="ru-RU" sz="2400" dirty="0"/>
                    </a:p>
                  </a:txBody>
                  <a:tcPr/>
                </a:tc>
                <a:tc>
                  <a:txBody>
                    <a:bodyPr/>
                    <a:lstStyle/>
                    <a:p>
                      <a:r>
                        <a:rPr lang="en-US" sz="2400" dirty="0" smtClean="0"/>
                        <a:t>0.1</a:t>
                      </a:r>
                      <a:endParaRPr lang="ru-RU" sz="2400" dirty="0"/>
                    </a:p>
                  </a:txBody>
                  <a:tcPr/>
                </a:tc>
              </a:tr>
              <a:tr h="370840">
                <a:tc>
                  <a:txBody>
                    <a:bodyPr/>
                    <a:lstStyle/>
                    <a:p>
                      <a:r>
                        <a:rPr lang="en-US" sz="2400" dirty="0" smtClean="0"/>
                        <a:t>6</a:t>
                      </a:r>
                      <a:endParaRPr lang="ru-RU" sz="2400" dirty="0"/>
                    </a:p>
                  </a:txBody>
                  <a:tcPr/>
                </a:tc>
                <a:tc>
                  <a:txBody>
                    <a:bodyPr/>
                    <a:lstStyle/>
                    <a:p>
                      <a:r>
                        <a:rPr lang="en-US" sz="2400" dirty="0" err="1" smtClean="0"/>
                        <a:t>Malakhov</a:t>
                      </a:r>
                      <a:r>
                        <a:rPr lang="en-US" sz="2400" baseline="0" dirty="0" smtClean="0"/>
                        <a:t> A.I.</a:t>
                      </a:r>
                      <a:endParaRPr lang="ru-RU" sz="2400" dirty="0"/>
                    </a:p>
                  </a:txBody>
                  <a:tcPr/>
                </a:tc>
                <a:tc>
                  <a:txBody>
                    <a:bodyPr/>
                    <a:lstStyle/>
                    <a:p>
                      <a:r>
                        <a:rPr lang="en-US" sz="2400" dirty="0" smtClean="0"/>
                        <a:t>0.2</a:t>
                      </a:r>
                      <a:endParaRPr lang="ru-RU" sz="2400" dirty="0"/>
                    </a:p>
                  </a:txBody>
                  <a:tcPr/>
                </a:tc>
              </a:tr>
              <a:tr h="370840">
                <a:tc>
                  <a:txBody>
                    <a:bodyPr/>
                    <a:lstStyle/>
                    <a:p>
                      <a:r>
                        <a:rPr lang="en-US" sz="2400" dirty="0" smtClean="0"/>
                        <a:t>7</a:t>
                      </a:r>
                      <a:endParaRPr lang="ru-RU" sz="2400" dirty="0"/>
                    </a:p>
                  </a:txBody>
                  <a:tcPr/>
                </a:tc>
                <a:tc>
                  <a:txBody>
                    <a:bodyPr/>
                    <a:lstStyle/>
                    <a:p>
                      <a:r>
                        <a:rPr lang="en-US" sz="2400" dirty="0" err="1" smtClean="0"/>
                        <a:t>Matveev</a:t>
                      </a:r>
                      <a:r>
                        <a:rPr lang="en-US" sz="2400" dirty="0" smtClean="0"/>
                        <a:t> V.A.</a:t>
                      </a:r>
                      <a:endParaRPr lang="ru-RU" sz="2400" dirty="0"/>
                    </a:p>
                  </a:txBody>
                  <a:tcPr/>
                </a:tc>
                <a:tc>
                  <a:txBody>
                    <a:bodyPr/>
                    <a:lstStyle/>
                    <a:p>
                      <a:r>
                        <a:rPr lang="en-US" sz="2400" dirty="0" smtClean="0"/>
                        <a:t>0.02</a:t>
                      </a:r>
                      <a:endParaRPr lang="ru-RU" sz="2400" dirty="0"/>
                    </a:p>
                  </a:txBody>
                  <a:tcPr/>
                </a:tc>
              </a:tr>
              <a:tr h="370840">
                <a:tc>
                  <a:txBody>
                    <a:bodyPr/>
                    <a:lstStyle/>
                    <a:p>
                      <a:r>
                        <a:rPr lang="en-US" sz="2400" dirty="0" smtClean="0"/>
                        <a:t>8</a:t>
                      </a:r>
                      <a:endParaRPr lang="ru-RU" sz="2400" dirty="0"/>
                    </a:p>
                  </a:txBody>
                  <a:tcPr/>
                </a:tc>
                <a:tc>
                  <a:txBody>
                    <a:bodyPr/>
                    <a:lstStyle/>
                    <a:p>
                      <a:r>
                        <a:rPr lang="en-US" sz="2400" dirty="0" err="1" smtClean="0"/>
                        <a:t>Melkumov</a:t>
                      </a:r>
                      <a:r>
                        <a:rPr lang="en-US" sz="2400" dirty="0" smtClean="0"/>
                        <a:t> G.L.</a:t>
                      </a:r>
                      <a:endParaRPr lang="ru-RU" sz="2400" dirty="0"/>
                    </a:p>
                  </a:txBody>
                  <a:tcPr/>
                </a:tc>
                <a:tc>
                  <a:txBody>
                    <a:bodyPr/>
                    <a:lstStyle/>
                    <a:p>
                      <a:r>
                        <a:rPr lang="en-US" sz="2400" dirty="0" smtClean="0"/>
                        <a:t>0.7</a:t>
                      </a:r>
                      <a:endParaRPr lang="ru-RU" sz="2400" dirty="0"/>
                    </a:p>
                  </a:txBody>
                  <a:tcPr/>
                </a:tc>
              </a:tr>
              <a:tr h="370840">
                <a:tc>
                  <a:txBody>
                    <a:bodyPr/>
                    <a:lstStyle/>
                    <a:p>
                      <a:r>
                        <a:rPr lang="en-US" sz="2400" dirty="0" smtClean="0"/>
                        <a:t>9</a:t>
                      </a:r>
                      <a:endParaRPr lang="ru-RU" sz="2400" dirty="0"/>
                    </a:p>
                  </a:txBody>
                  <a:tcPr/>
                </a:tc>
                <a:tc>
                  <a:txBody>
                    <a:bodyPr/>
                    <a:lstStyle/>
                    <a:p>
                      <a:r>
                        <a:rPr lang="en-US" sz="2400" dirty="0" err="1" smtClean="0"/>
                        <a:t>Rumyantsev</a:t>
                      </a:r>
                      <a:r>
                        <a:rPr lang="en-US" sz="2400" dirty="0" smtClean="0"/>
                        <a:t> M.M.</a:t>
                      </a:r>
                      <a:endParaRPr lang="ru-RU" sz="2400" dirty="0"/>
                    </a:p>
                  </a:txBody>
                  <a:tcPr/>
                </a:tc>
                <a:tc>
                  <a:txBody>
                    <a:bodyPr/>
                    <a:lstStyle/>
                    <a:p>
                      <a:r>
                        <a:rPr lang="en-US" sz="2400" dirty="0" smtClean="0"/>
                        <a:t>0.06</a:t>
                      </a:r>
                      <a:endParaRPr lang="ru-RU" sz="2400" dirty="0"/>
                    </a:p>
                  </a:txBody>
                  <a:tcPr/>
                </a:tc>
              </a:tr>
              <a:tr h="370840">
                <a:tc>
                  <a:txBody>
                    <a:bodyPr/>
                    <a:lstStyle/>
                    <a:p>
                      <a:r>
                        <a:rPr lang="en-US" sz="2400" dirty="0" smtClean="0"/>
                        <a:t>10</a:t>
                      </a:r>
                      <a:endParaRPr lang="ru-RU" sz="2400" dirty="0"/>
                    </a:p>
                  </a:txBody>
                  <a:tcPr/>
                </a:tc>
                <a:tc>
                  <a:txBody>
                    <a:bodyPr/>
                    <a:lstStyle/>
                    <a:p>
                      <a:r>
                        <a:rPr lang="en-US" sz="2400" dirty="0" smtClean="0"/>
                        <a:t>Zaitsev</a:t>
                      </a:r>
                      <a:r>
                        <a:rPr lang="en-US" sz="2400" baseline="0" dirty="0" smtClean="0"/>
                        <a:t> A.A.</a:t>
                      </a:r>
                      <a:endParaRPr lang="ru-RU" sz="2400" dirty="0"/>
                    </a:p>
                  </a:txBody>
                  <a:tcPr/>
                </a:tc>
                <a:tc>
                  <a:txBody>
                    <a:bodyPr/>
                    <a:lstStyle/>
                    <a:p>
                      <a:r>
                        <a:rPr lang="en-US" sz="2400" dirty="0" smtClean="0"/>
                        <a:t>0.8</a:t>
                      </a:r>
                      <a:endParaRPr lang="ru-RU" sz="2400" dirty="0"/>
                    </a:p>
                  </a:txBody>
                  <a:tcPr/>
                </a:tc>
              </a:tr>
              <a:tr h="370840">
                <a:tc>
                  <a:txBody>
                    <a:bodyPr/>
                    <a:lstStyle/>
                    <a:p>
                      <a:endParaRPr lang="ru-RU" sz="2400" dirty="0"/>
                    </a:p>
                  </a:txBody>
                  <a:tcPr/>
                </a:tc>
                <a:tc>
                  <a:txBody>
                    <a:bodyPr/>
                    <a:lstStyle/>
                    <a:p>
                      <a:pPr algn="ctr"/>
                      <a:r>
                        <a:rPr lang="el-GR" sz="2400" dirty="0" smtClean="0"/>
                        <a:t>Σ</a:t>
                      </a:r>
                      <a:endParaRPr lang="ru-RU" sz="2400" dirty="0"/>
                    </a:p>
                  </a:txBody>
                  <a:tcPr/>
                </a:tc>
                <a:tc>
                  <a:txBody>
                    <a:bodyPr/>
                    <a:lstStyle/>
                    <a:p>
                      <a:r>
                        <a:rPr lang="en-US" sz="2400" dirty="0" smtClean="0"/>
                        <a:t>2.54</a:t>
                      </a:r>
                      <a:endParaRPr lang="ru-RU" sz="2400" dirty="0"/>
                    </a:p>
                  </a:txBody>
                  <a:tcPr/>
                </a:tc>
              </a:tr>
            </a:tbl>
          </a:graphicData>
        </a:graphic>
      </p:graphicFrame>
      <p:sp>
        <p:nvSpPr>
          <p:cNvPr id="3" name="Номер слайда 2"/>
          <p:cNvSpPr>
            <a:spLocks noGrp="1"/>
          </p:cNvSpPr>
          <p:nvPr>
            <p:ph type="sldNum" sz="quarter" idx="7"/>
          </p:nvPr>
        </p:nvSpPr>
        <p:spPr>
          <a:xfrm>
            <a:off x="8371585" y="6172200"/>
            <a:ext cx="391415" cy="338825"/>
          </a:xfrm>
        </p:spPr>
        <p:txBody>
          <a:bodyPr/>
          <a:lstStyle/>
          <a:p>
            <a:pPr marL="124460">
              <a:lnSpc>
                <a:spcPct val="100000"/>
              </a:lnSpc>
            </a:pPr>
            <a:fld id="{81D60167-4931-47E6-BA6A-407CBD079E47}" type="slidenum">
              <a:rPr lang="ru-RU" sz="1400" smtClean="0">
                <a:latin typeface="Arial"/>
                <a:cs typeface="Arial"/>
              </a:rPr>
              <a:t>10</a:t>
            </a:fld>
            <a:endParaRPr lang="ru-RU" sz="1400" dirty="0">
              <a:latin typeface="Arial"/>
              <a:cs typeface="Arial"/>
            </a:endParaRPr>
          </a:p>
        </p:txBody>
      </p:sp>
    </p:spTree>
    <p:extLst>
      <p:ext uri="{BB962C8B-B14F-4D97-AF65-F5344CB8AC3E}">
        <p14:creationId xmlns:p14="http://schemas.microsoft.com/office/powerpoint/2010/main" val="586193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 y="-47625"/>
            <a:ext cx="9055100" cy="6696075"/>
          </a:xfrm>
          <a:prstGeom prst="rect">
            <a:avLst/>
          </a:prstGeom>
          <a:blipFill>
            <a:blip r:embed="rId2" cstate="print"/>
            <a:stretch>
              <a:fillRect/>
            </a:stretch>
          </a:blipFill>
        </p:spPr>
        <p:txBody>
          <a:bodyPr wrap="square" lIns="0" tIns="0" rIns="0" bIns="0" rtlCol="0">
            <a:spAutoFit/>
          </a:bodyPr>
          <a:lstStyle/>
          <a:p>
            <a:endParaRPr/>
          </a:p>
        </p:txBody>
      </p:sp>
      <p:sp>
        <p:nvSpPr>
          <p:cNvPr id="4" name="Номер слайда 3"/>
          <p:cNvSpPr>
            <a:spLocks noGrp="1"/>
          </p:cNvSpPr>
          <p:nvPr>
            <p:ph type="sldNum" sz="quarter" idx="7"/>
          </p:nvPr>
        </p:nvSpPr>
        <p:spPr>
          <a:xfrm>
            <a:off x="8371585" y="6172200"/>
            <a:ext cx="391415" cy="338825"/>
          </a:xfrm>
        </p:spPr>
        <p:txBody>
          <a:bodyPr/>
          <a:lstStyle/>
          <a:p>
            <a:pPr marL="124460">
              <a:lnSpc>
                <a:spcPct val="100000"/>
              </a:lnSpc>
            </a:pPr>
            <a:fld id="{81D60167-4931-47E6-BA6A-407CBD079E47}" type="slidenum">
              <a:rPr lang="ru-RU" sz="1400" smtClean="0">
                <a:latin typeface="Arial"/>
                <a:cs typeface="Arial"/>
              </a:rPr>
              <a:t>11</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68847" y="549024"/>
            <a:ext cx="2874807" cy="2879976"/>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28600" y="5961722"/>
            <a:ext cx="8699500" cy="307777"/>
          </a:xfrm>
          <a:prstGeom prst="rect">
            <a:avLst/>
          </a:prstGeom>
        </p:spPr>
        <p:txBody>
          <a:bodyPr vert="horz" wrap="square" lIns="0" tIns="0" rIns="0" bIns="0" rtlCol="0">
            <a:spAutoFit/>
          </a:bodyPr>
          <a:lstStyle/>
          <a:p>
            <a:pPr marL="12700">
              <a:lnSpc>
                <a:spcPct val="100000"/>
              </a:lnSpc>
            </a:pPr>
            <a:r>
              <a:rPr sz="2000" b="1" dirty="0">
                <a:solidFill>
                  <a:srgbClr val="C00000"/>
                </a:solidFill>
                <a:latin typeface="Arial Narrow"/>
                <a:cs typeface="Arial Narrow"/>
              </a:rPr>
              <a:t>NA61</a:t>
            </a:r>
            <a:r>
              <a:rPr sz="2000" b="1" spc="-10" dirty="0">
                <a:solidFill>
                  <a:srgbClr val="C00000"/>
                </a:solidFill>
                <a:latin typeface="Arial Narrow"/>
                <a:cs typeface="Arial Narrow"/>
              </a:rPr>
              <a:t> </a:t>
            </a:r>
            <a:r>
              <a:rPr sz="2000" b="1" dirty="0">
                <a:solidFill>
                  <a:srgbClr val="C00000"/>
                </a:solidFill>
                <a:latin typeface="Arial Narrow"/>
                <a:cs typeface="Arial Narrow"/>
              </a:rPr>
              <a:t>strategy: </a:t>
            </a:r>
            <a:r>
              <a:rPr sz="2000" b="1" spc="-5" dirty="0">
                <a:solidFill>
                  <a:srgbClr val="C00000"/>
                </a:solidFill>
                <a:latin typeface="Arial Narrow"/>
                <a:cs typeface="Arial Narrow"/>
              </a:rPr>
              <a:t> </a:t>
            </a:r>
            <a:r>
              <a:rPr sz="2000" b="1" dirty="0">
                <a:solidFill>
                  <a:srgbClr val="0000FF"/>
                </a:solidFill>
                <a:latin typeface="Arial Narrow"/>
                <a:cs typeface="Arial Narrow"/>
              </a:rPr>
              <a:t>st</a:t>
            </a:r>
            <a:r>
              <a:rPr sz="2000" b="1" spc="5" dirty="0">
                <a:solidFill>
                  <a:srgbClr val="0000FF"/>
                </a:solidFill>
                <a:latin typeface="Arial Narrow"/>
                <a:cs typeface="Arial Narrow"/>
              </a:rPr>
              <a:t>u</a:t>
            </a:r>
            <a:r>
              <a:rPr sz="2000" b="1" dirty="0">
                <a:solidFill>
                  <a:srgbClr val="0000FF"/>
                </a:solidFill>
                <a:latin typeface="Arial Narrow"/>
                <a:cs typeface="Arial Narrow"/>
              </a:rPr>
              <a:t>dy</a:t>
            </a:r>
            <a:r>
              <a:rPr sz="2000" b="1" spc="-25" dirty="0">
                <a:solidFill>
                  <a:srgbClr val="0000FF"/>
                </a:solidFill>
                <a:latin typeface="Arial Narrow"/>
                <a:cs typeface="Arial Narrow"/>
              </a:rPr>
              <a:t> </a:t>
            </a:r>
            <a:r>
              <a:rPr sz="2000" b="1" dirty="0">
                <a:solidFill>
                  <a:srgbClr val="0000FF"/>
                </a:solidFill>
                <a:latin typeface="Arial Narrow"/>
                <a:cs typeface="Arial Narrow"/>
              </a:rPr>
              <a:t>h</a:t>
            </a:r>
            <a:r>
              <a:rPr sz="2000" b="1" spc="5" dirty="0">
                <a:solidFill>
                  <a:srgbClr val="0000FF"/>
                </a:solidFill>
                <a:latin typeface="Arial Narrow"/>
                <a:cs typeface="Arial Narrow"/>
              </a:rPr>
              <a:t>o</a:t>
            </a:r>
            <a:r>
              <a:rPr sz="2000" b="1" dirty="0">
                <a:solidFill>
                  <a:srgbClr val="0000FF"/>
                </a:solidFill>
                <a:latin typeface="Arial Narrow"/>
                <a:cs typeface="Arial Narrow"/>
              </a:rPr>
              <a:t>w</a:t>
            </a:r>
            <a:r>
              <a:rPr sz="2000" b="1" spc="-35" dirty="0">
                <a:solidFill>
                  <a:srgbClr val="0000FF"/>
                </a:solidFill>
                <a:latin typeface="Arial Narrow"/>
                <a:cs typeface="Arial Narrow"/>
              </a:rPr>
              <a:t> </a:t>
            </a:r>
            <a:r>
              <a:rPr sz="2000" b="1" dirty="0">
                <a:solidFill>
                  <a:srgbClr val="0000FF"/>
                </a:solidFill>
                <a:latin typeface="Arial Narrow"/>
                <a:cs typeface="Arial Narrow"/>
              </a:rPr>
              <a:t>t</a:t>
            </a:r>
            <a:r>
              <a:rPr sz="2000" b="1" spc="5" dirty="0">
                <a:solidFill>
                  <a:srgbClr val="0000FF"/>
                </a:solidFill>
                <a:latin typeface="Arial Narrow"/>
                <a:cs typeface="Arial Narrow"/>
              </a:rPr>
              <a:t>h</a:t>
            </a:r>
            <a:r>
              <a:rPr sz="2000" b="1" dirty="0">
                <a:solidFill>
                  <a:srgbClr val="0000FF"/>
                </a:solidFill>
                <a:latin typeface="Arial Narrow"/>
                <a:cs typeface="Arial Narrow"/>
              </a:rPr>
              <a:t>e</a:t>
            </a:r>
            <a:r>
              <a:rPr sz="2000" b="1" spc="-10" dirty="0">
                <a:solidFill>
                  <a:srgbClr val="0000FF"/>
                </a:solidFill>
                <a:latin typeface="Arial Narrow"/>
                <a:cs typeface="Arial Narrow"/>
              </a:rPr>
              <a:t> </a:t>
            </a:r>
            <a:r>
              <a:rPr sz="2000" b="1" dirty="0">
                <a:solidFill>
                  <a:srgbClr val="0000FF"/>
                </a:solidFill>
                <a:latin typeface="Arial Narrow"/>
                <a:cs typeface="Arial Narrow"/>
              </a:rPr>
              <a:t>NA49</a:t>
            </a:r>
            <a:r>
              <a:rPr sz="2000" b="1" spc="-15" dirty="0">
                <a:solidFill>
                  <a:srgbClr val="0000FF"/>
                </a:solidFill>
                <a:latin typeface="Arial Narrow"/>
                <a:cs typeface="Arial Narrow"/>
              </a:rPr>
              <a:t> </a:t>
            </a:r>
            <a:r>
              <a:rPr sz="2000" b="1" dirty="0">
                <a:solidFill>
                  <a:srgbClr val="0000FF"/>
                </a:solidFill>
                <a:latin typeface="Arial Narrow"/>
                <a:cs typeface="Arial Narrow"/>
              </a:rPr>
              <a:t>o</a:t>
            </a:r>
            <a:r>
              <a:rPr sz="2000" b="1" spc="5" dirty="0">
                <a:solidFill>
                  <a:srgbClr val="0000FF"/>
                </a:solidFill>
                <a:latin typeface="Arial Narrow"/>
                <a:cs typeface="Arial Narrow"/>
              </a:rPr>
              <a:t>b</a:t>
            </a:r>
            <a:r>
              <a:rPr sz="2000" b="1" dirty="0">
                <a:solidFill>
                  <a:srgbClr val="0000FF"/>
                </a:solidFill>
                <a:latin typeface="Arial Narrow"/>
                <a:cs typeface="Arial Narrow"/>
              </a:rPr>
              <a:t>se</a:t>
            </a:r>
            <a:r>
              <a:rPr sz="2000" b="1" spc="-10" dirty="0">
                <a:solidFill>
                  <a:srgbClr val="0000FF"/>
                </a:solidFill>
                <a:latin typeface="Arial Narrow"/>
                <a:cs typeface="Arial Narrow"/>
              </a:rPr>
              <a:t>r</a:t>
            </a:r>
            <a:r>
              <a:rPr sz="2000" b="1" dirty="0">
                <a:solidFill>
                  <a:srgbClr val="0000FF"/>
                </a:solidFill>
                <a:latin typeface="Arial Narrow"/>
                <a:cs typeface="Arial Narrow"/>
              </a:rPr>
              <a:t>vables</a:t>
            </a:r>
            <a:r>
              <a:rPr sz="2000" b="1" spc="-30" dirty="0">
                <a:solidFill>
                  <a:srgbClr val="0000FF"/>
                </a:solidFill>
                <a:latin typeface="Arial Narrow"/>
                <a:cs typeface="Arial Narrow"/>
              </a:rPr>
              <a:t> </a:t>
            </a:r>
            <a:r>
              <a:rPr sz="2000" b="1" dirty="0">
                <a:solidFill>
                  <a:srgbClr val="0000FF"/>
                </a:solidFill>
                <a:latin typeface="Arial Narrow"/>
                <a:cs typeface="Arial Narrow"/>
              </a:rPr>
              <a:t>(“Horn”)</a:t>
            </a:r>
            <a:r>
              <a:rPr sz="2000" b="1" spc="-10" dirty="0">
                <a:solidFill>
                  <a:srgbClr val="0000FF"/>
                </a:solidFill>
                <a:latin typeface="Arial Narrow"/>
                <a:cs typeface="Arial Narrow"/>
              </a:rPr>
              <a:t> </a:t>
            </a:r>
            <a:r>
              <a:rPr sz="2000" b="1" dirty="0">
                <a:solidFill>
                  <a:srgbClr val="0000FF"/>
                </a:solidFill>
                <a:latin typeface="Arial Narrow"/>
                <a:cs typeface="Arial Narrow"/>
              </a:rPr>
              <a:t>evolve</a:t>
            </a:r>
            <a:r>
              <a:rPr sz="2000" b="1" spc="-10" dirty="0">
                <a:solidFill>
                  <a:srgbClr val="0000FF"/>
                </a:solidFill>
                <a:latin typeface="Arial Narrow"/>
                <a:cs typeface="Arial Narrow"/>
              </a:rPr>
              <a:t> </a:t>
            </a:r>
            <a:r>
              <a:rPr sz="2000" b="1" dirty="0">
                <a:solidFill>
                  <a:srgbClr val="0000FF"/>
                </a:solidFill>
                <a:latin typeface="Arial Narrow"/>
                <a:cs typeface="Arial Narrow"/>
              </a:rPr>
              <a:t>wi</a:t>
            </a:r>
            <a:r>
              <a:rPr sz="2000" b="1" spc="5" dirty="0">
                <a:solidFill>
                  <a:srgbClr val="0000FF"/>
                </a:solidFill>
                <a:latin typeface="Arial Narrow"/>
                <a:cs typeface="Arial Narrow"/>
              </a:rPr>
              <a:t>t</a:t>
            </a:r>
            <a:r>
              <a:rPr sz="2000" b="1" dirty="0">
                <a:solidFill>
                  <a:srgbClr val="0000FF"/>
                </a:solidFill>
                <a:latin typeface="Arial Narrow"/>
                <a:cs typeface="Arial Narrow"/>
              </a:rPr>
              <a:t>h</a:t>
            </a:r>
            <a:r>
              <a:rPr sz="2000" b="1" spc="-35" dirty="0">
                <a:solidFill>
                  <a:srgbClr val="0000FF"/>
                </a:solidFill>
                <a:latin typeface="Arial Narrow"/>
                <a:cs typeface="Arial Narrow"/>
              </a:rPr>
              <a:t> </a:t>
            </a:r>
            <a:r>
              <a:rPr sz="2000" b="1" dirty="0">
                <a:solidFill>
                  <a:srgbClr val="0000FF"/>
                </a:solidFill>
                <a:latin typeface="Arial Narrow"/>
                <a:cs typeface="Arial Narrow"/>
              </a:rPr>
              <a:t>system</a:t>
            </a:r>
            <a:r>
              <a:rPr sz="2000" b="1" spc="-15" dirty="0">
                <a:solidFill>
                  <a:srgbClr val="0000FF"/>
                </a:solidFill>
                <a:latin typeface="Arial Narrow"/>
                <a:cs typeface="Arial Narrow"/>
              </a:rPr>
              <a:t> </a:t>
            </a:r>
            <a:r>
              <a:rPr sz="2000" b="1" dirty="0" smtClean="0">
                <a:solidFill>
                  <a:srgbClr val="0000FF"/>
                </a:solidFill>
                <a:latin typeface="Arial Narrow"/>
                <a:cs typeface="Arial Narrow"/>
              </a:rPr>
              <a:t>si</a:t>
            </a:r>
            <a:r>
              <a:rPr sz="2000" b="1" spc="-10" dirty="0" smtClean="0">
                <a:solidFill>
                  <a:srgbClr val="0000FF"/>
                </a:solidFill>
                <a:latin typeface="Arial Narrow"/>
                <a:cs typeface="Arial Narrow"/>
              </a:rPr>
              <a:t>z</a:t>
            </a:r>
            <a:r>
              <a:rPr sz="2000" b="1" dirty="0" smtClean="0">
                <a:solidFill>
                  <a:srgbClr val="0000FF"/>
                </a:solidFill>
                <a:latin typeface="Arial Narrow"/>
                <a:cs typeface="Arial Narrow"/>
              </a:rPr>
              <a:t>e</a:t>
            </a:r>
            <a:endParaRPr sz="2000" dirty="0">
              <a:latin typeface="Arial Narrow"/>
              <a:cs typeface="Arial Narrow"/>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444500">
              <a:lnSpc>
                <a:spcPts val="2855"/>
              </a:lnSpc>
            </a:pPr>
            <a:r>
              <a:rPr sz="2400" dirty="0">
                <a:latin typeface="Arial"/>
                <a:cs typeface="Arial"/>
              </a:rPr>
              <a:t>N</a:t>
            </a:r>
            <a:r>
              <a:rPr sz="2400" spc="-15" dirty="0">
                <a:latin typeface="Arial"/>
                <a:cs typeface="Arial"/>
              </a:rPr>
              <a:t>A</a:t>
            </a:r>
            <a:r>
              <a:rPr sz="2400" dirty="0">
                <a:latin typeface="Arial"/>
                <a:cs typeface="Arial"/>
              </a:rPr>
              <a:t>61</a:t>
            </a:r>
            <a:r>
              <a:rPr sz="2400" spc="15" dirty="0">
                <a:latin typeface="Arial"/>
                <a:cs typeface="Arial"/>
              </a:rPr>
              <a:t> </a:t>
            </a:r>
            <a:r>
              <a:rPr sz="2400" dirty="0">
                <a:latin typeface="Arial"/>
                <a:cs typeface="Arial"/>
              </a:rPr>
              <a:t>p</a:t>
            </a:r>
            <a:r>
              <a:rPr sz="2400" spc="-10" dirty="0">
                <a:latin typeface="Arial"/>
                <a:cs typeface="Arial"/>
              </a:rPr>
              <a:t>h</a:t>
            </a:r>
            <a:r>
              <a:rPr sz="2400" spc="-30" dirty="0">
                <a:latin typeface="Arial"/>
                <a:cs typeface="Arial"/>
              </a:rPr>
              <a:t>y</a:t>
            </a:r>
            <a:r>
              <a:rPr sz="2400" dirty="0">
                <a:latin typeface="Arial"/>
                <a:cs typeface="Arial"/>
              </a:rPr>
              <a:t>sics.</a:t>
            </a:r>
            <a:r>
              <a:rPr sz="2400" spc="10" dirty="0">
                <a:latin typeface="Arial"/>
                <a:cs typeface="Arial"/>
              </a:rPr>
              <a:t> </a:t>
            </a:r>
            <a:r>
              <a:rPr sz="2400" dirty="0">
                <a:latin typeface="Arial"/>
                <a:cs typeface="Arial"/>
              </a:rPr>
              <a:t>S</a:t>
            </a:r>
            <a:r>
              <a:rPr sz="2400" spc="-10" dirty="0">
                <a:latin typeface="Arial"/>
                <a:cs typeface="Arial"/>
              </a:rPr>
              <a:t>e</a:t>
            </a:r>
            <a:r>
              <a:rPr sz="2400" dirty="0">
                <a:latin typeface="Arial"/>
                <a:cs typeface="Arial"/>
              </a:rPr>
              <a:t>arch</a:t>
            </a:r>
            <a:r>
              <a:rPr sz="2400" spc="5" dirty="0">
                <a:latin typeface="Arial"/>
                <a:cs typeface="Arial"/>
              </a:rPr>
              <a:t> </a:t>
            </a:r>
            <a:r>
              <a:rPr sz="2400" dirty="0">
                <a:latin typeface="Arial"/>
                <a:cs typeface="Arial"/>
              </a:rPr>
              <a:t>for </a:t>
            </a:r>
            <a:r>
              <a:rPr sz="2400" spc="-15" dirty="0">
                <a:latin typeface="Arial"/>
                <a:cs typeface="Arial"/>
              </a:rPr>
              <a:t>C</a:t>
            </a:r>
            <a:r>
              <a:rPr sz="2400" dirty="0">
                <a:latin typeface="Arial"/>
                <a:cs typeface="Arial"/>
              </a:rPr>
              <a:t>EP</a:t>
            </a:r>
            <a:r>
              <a:rPr sz="2400" spc="-45" dirty="0">
                <a:latin typeface="Arial"/>
                <a:cs typeface="Arial"/>
              </a:rPr>
              <a:t> </a:t>
            </a:r>
            <a:r>
              <a:rPr sz="2400" dirty="0">
                <a:latin typeface="Arial"/>
                <a:cs typeface="Arial"/>
              </a:rPr>
              <a:t>in</a:t>
            </a:r>
            <a:r>
              <a:rPr sz="2400" spc="-20" dirty="0">
                <a:latin typeface="Arial"/>
                <a:cs typeface="Arial"/>
              </a:rPr>
              <a:t> </a:t>
            </a:r>
            <a:r>
              <a:rPr sz="2400" dirty="0">
                <a:latin typeface="Arial"/>
                <a:cs typeface="Arial"/>
              </a:rPr>
              <a:t>h</a:t>
            </a:r>
            <a:r>
              <a:rPr sz="2400" spc="-10" dirty="0">
                <a:latin typeface="Arial"/>
                <a:cs typeface="Arial"/>
              </a:rPr>
              <a:t>e</a:t>
            </a:r>
            <a:r>
              <a:rPr sz="2400" dirty="0">
                <a:latin typeface="Arial"/>
                <a:cs typeface="Arial"/>
              </a:rPr>
              <a:t>a</a:t>
            </a:r>
            <a:r>
              <a:rPr sz="2400" spc="-10" dirty="0">
                <a:latin typeface="Arial"/>
                <a:cs typeface="Arial"/>
              </a:rPr>
              <a:t>v</a:t>
            </a:r>
            <a:r>
              <a:rPr sz="2400" spc="-20" dirty="0">
                <a:latin typeface="Arial"/>
                <a:cs typeface="Arial"/>
              </a:rPr>
              <a:t>y</a:t>
            </a:r>
            <a:r>
              <a:rPr sz="2400" dirty="0">
                <a:latin typeface="Arial"/>
                <a:cs typeface="Arial"/>
              </a:rPr>
              <a:t>-ion</a:t>
            </a:r>
            <a:r>
              <a:rPr sz="2400" spc="20" dirty="0">
                <a:latin typeface="Arial"/>
                <a:cs typeface="Arial"/>
              </a:rPr>
              <a:t> </a:t>
            </a:r>
            <a:r>
              <a:rPr sz="2400" dirty="0">
                <a:latin typeface="Arial"/>
                <a:cs typeface="Arial"/>
              </a:rPr>
              <a:t>c</a:t>
            </a:r>
            <a:r>
              <a:rPr sz="2400" spc="-10" dirty="0">
                <a:latin typeface="Arial"/>
                <a:cs typeface="Arial"/>
              </a:rPr>
              <a:t>o</a:t>
            </a:r>
            <a:r>
              <a:rPr sz="2400" dirty="0">
                <a:latin typeface="Arial"/>
                <a:cs typeface="Arial"/>
              </a:rPr>
              <a:t>llisions</a:t>
            </a:r>
            <a:endParaRPr sz="2400">
              <a:latin typeface="Arial"/>
              <a:cs typeface="Arial"/>
            </a:endParaRPr>
          </a:p>
        </p:txBody>
      </p:sp>
      <p:sp>
        <p:nvSpPr>
          <p:cNvPr id="5" name="object 5"/>
          <p:cNvSpPr txBox="1"/>
          <p:nvPr/>
        </p:nvSpPr>
        <p:spPr>
          <a:xfrm>
            <a:off x="258267" y="514350"/>
            <a:ext cx="5009515" cy="2359660"/>
          </a:xfrm>
          <a:prstGeom prst="rect">
            <a:avLst/>
          </a:prstGeom>
        </p:spPr>
        <p:txBody>
          <a:bodyPr vert="horz" wrap="square" lIns="0" tIns="0" rIns="0" bIns="0" rtlCol="0">
            <a:spAutoFit/>
          </a:bodyPr>
          <a:lstStyle/>
          <a:p>
            <a:pPr marL="789940">
              <a:lnSpc>
                <a:spcPct val="100000"/>
              </a:lnSpc>
            </a:pPr>
            <a:r>
              <a:rPr sz="2200" b="1" u="heavy" spc="-15" dirty="0">
                <a:latin typeface="Arial"/>
                <a:cs typeface="Arial"/>
              </a:rPr>
              <a:t>Experime</a:t>
            </a:r>
            <a:r>
              <a:rPr sz="2200" b="1" u="heavy" spc="-10" dirty="0">
                <a:latin typeface="Arial"/>
                <a:cs typeface="Arial"/>
              </a:rPr>
              <a:t>ntal</a:t>
            </a:r>
            <a:r>
              <a:rPr sz="2200" b="1" u="heavy" spc="15" dirty="0">
                <a:latin typeface="Arial"/>
                <a:cs typeface="Arial"/>
              </a:rPr>
              <a:t> </a:t>
            </a:r>
            <a:r>
              <a:rPr sz="2200" b="1" u="heavy" spc="-10" dirty="0">
                <a:latin typeface="Arial"/>
                <a:cs typeface="Arial"/>
              </a:rPr>
              <a:t>strate</a:t>
            </a:r>
            <a:r>
              <a:rPr sz="2200" b="1" u="heavy" spc="-15" dirty="0">
                <a:latin typeface="Arial"/>
                <a:cs typeface="Arial"/>
              </a:rPr>
              <a:t>g</a:t>
            </a:r>
            <a:r>
              <a:rPr sz="2200" b="1" u="heavy" spc="-35" dirty="0">
                <a:latin typeface="Arial"/>
                <a:cs typeface="Arial"/>
              </a:rPr>
              <a:t>y</a:t>
            </a:r>
            <a:r>
              <a:rPr sz="2200" b="1" u="heavy" spc="-10" dirty="0">
                <a:latin typeface="Arial"/>
                <a:cs typeface="Arial"/>
              </a:rPr>
              <a:t>:</a:t>
            </a:r>
            <a:endParaRPr sz="2200">
              <a:latin typeface="Arial"/>
              <a:cs typeface="Arial"/>
            </a:endParaRPr>
          </a:p>
          <a:p>
            <a:pPr>
              <a:lnSpc>
                <a:spcPts val="1000"/>
              </a:lnSpc>
            </a:pPr>
            <a:endParaRPr sz="1000"/>
          </a:p>
          <a:p>
            <a:pPr>
              <a:lnSpc>
                <a:spcPts val="1100"/>
              </a:lnSpc>
              <a:spcBef>
                <a:spcPts val="49"/>
              </a:spcBef>
            </a:pPr>
            <a:endParaRPr sz="1100"/>
          </a:p>
          <a:p>
            <a:pPr marL="144780" marR="6350" indent="-132715">
              <a:lnSpc>
                <a:spcPct val="100000"/>
              </a:lnSpc>
              <a:buFont typeface="Wingdings"/>
              <a:buChar char=""/>
              <a:tabLst>
                <a:tab pos="354965" algn="l"/>
              </a:tabLst>
            </a:pPr>
            <a:r>
              <a:rPr sz="1900" spc="-10" dirty="0">
                <a:latin typeface="Arial Unicode MS"/>
                <a:cs typeface="Arial Unicode MS"/>
              </a:rPr>
              <a:t>Perfo</a:t>
            </a:r>
            <a:r>
              <a:rPr sz="1900" spc="-5" dirty="0">
                <a:latin typeface="Arial Unicode MS"/>
                <a:cs typeface="Arial Unicode MS"/>
              </a:rPr>
              <a:t>r</a:t>
            </a:r>
            <a:r>
              <a:rPr sz="1900" spc="-20" dirty="0">
                <a:latin typeface="Arial Unicode MS"/>
                <a:cs typeface="Arial Unicode MS"/>
              </a:rPr>
              <a:t>m</a:t>
            </a:r>
            <a:r>
              <a:rPr sz="1900" spc="10" dirty="0">
                <a:latin typeface="Arial Unicode MS"/>
                <a:cs typeface="Arial Unicode MS"/>
              </a:rPr>
              <a:t> </a:t>
            </a:r>
            <a:r>
              <a:rPr sz="1900" spc="-15" dirty="0">
                <a:latin typeface="Arial Unicode MS"/>
                <a:cs typeface="Arial Unicode MS"/>
              </a:rPr>
              <a:t>a</a:t>
            </a:r>
            <a:r>
              <a:rPr sz="1900" spc="10" dirty="0">
                <a:latin typeface="Arial Unicode MS"/>
                <a:cs typeface="Arial Unicode MS"/>
              </a:rPr>
              <a:t> </a:t>
            </a:r>
            <a:r>
              <a:rPr sz="1900" spc="-15" dirty="0">
                <a:latin typeface="Arial Unicode MS"/>
                <a:cs typeface="Arial Unicode MS"/>
              </a:rPr>
              <a:t>2D</a:t>
            </a:r>
            <a:r>
              <a:rPr sz="1900" spc="-5" dirty="0">
                <a:latin typeface="Arial Unicode MS"/>
                <a:cs typeface="Arial Unicode MS"/>
              </a:rPr>
              <a:t> </a:t>
            </a:r>
            <a:r>
              <a:rPr sz="1900" spc="-10" dirty="0">
                <a:latin typeface="Arial Unicode MS"/>
                <a:cs typeface="Arial Unicode MS"/>
              </a:rPr>
              <a:t>(ene</a:t>
            </a:r>
            <a:r>
              <a:rPr sz="1900" spc="-5" dirty="0">
                <a:latin typeface="Arial Unicode MS"/>
                <a:cs typeface="Arial Unicode MS"/>
              </a:rPr>
              <a:t>r</a:t>
            </a:r>
            <a:r>
              <a:rPr sz="1900" spc="-15" dirty="0">
                <a:latin typeface="Arial Unicode MS"/>
                <a:cs typeface="Arial Unicode MS"/>
              </a:rPr>
              <a:t>g</a:t>
            </a:r>
            <a:r>
              <a:rPr sz="1900" dirty="0">
                <a:latin typeface="Arial Unicode MS"/>
                <a:cs typeface="Arial Unicode MS"/>
              </a:rPr>
              <a:t>y</a:t>
            </a:r>
            <a:r>
              <a:rPr sz="1900" spc="-10" dirty="0">
                <a:latin typeface="Arial Unicode MS"/>
                <a:cs typeface="Arial Unicode MS"/>
              </a:rPr>
              <a:t>-system</a:t>
            </a:r>
            <a:r>
              <a:rPr sz="1900" spc="50" dirty="0">
                <a:latin typeface="Arial Unicode MS"/>
                <a:cs typeface="Arial Unicode MS"/>
              </a:rPr>
              <a:t> </a:t>
            </a:r>
            <a:r>
              <a:rPr sz="1900" spc="-10" dirty="0">
                <a:latin typeface="Arial Unicode MS"/>
                <a:cs typeface="Arial Unicode MS"/>
              </a:rPr>
              <a:t>size)</a:t>
            </a:r>
            <a:r>
              <a:rPr sz="1900" spc="15" dirty="0">
                <a:latin typeface="Arial Unicode MS"/>
                <a:cs typeface="Arial Unicode MS"/>
              </a:rPr>
              <a:t> </a:t>
            </a:r>
            <a:r>
              <a:rPr sz="1900" spc="-10" dirty="0">
                <a:latin typeface="Arial Unicode MS"/>
                <a:cs typeface="Arial Unicode MS"/>
              </a:rPr>
              <a:t>scan with</a:t>
            </a:r>
            <a:r>
              <a:rPr sz="1900" spc="20" dirty="0">
                <a:latin typeface="Arial Unicode MS"/>
                <a:cs typeface="Arial Unicode MS"/>
              </a:rPr>
              <a:t> </a:t>
            </a:r>
            <a:r>
              <a:rPr sz="1900" spc="-10" dirty="0">
                <a:latin typeface="Arial Unicode MS"/>
                <a:cs typeface="Arial Unicode MS"/>
              </a:rPr>
              <a:t>seve</a:t>
            </a:r>
            <a:r>
              <a:rPr sz="1900" spc="-5" dirty="0">
                <a:latin typeface="Arial Unicode MS"/>
                <a:cs typeface="Arial Unicode MS"/>
              </a:rPr>
              <a:t>r</a:t>
            </a:r>
            <a:r>
              <a:rPr sz="1900" spc="-10" dirty="0">
                <a:latin typeface="Arial Unicode MS"/>
                <a:cs typeface="Arial Unicode MS"/>
              </a:rPr>
              <a:t>al</a:t>
            </a:r>
            <a:r>
              <a:rPr sz="1900" spc="20" dirty="0">
                <a:latin typeface="Arial Unicode MS"/>
                <a:cs typeface="Arial Unicode MS"/>
              </a:rPr>
              <a:t> </a:t>
            </a:r>
            <a:r>
              <a:rPr sz="1900" spc="-15" dirty="0">
                <a:latin typeface="Arial Unicode MS"/>
                <a:cs typeface="Arial Unicode MS"/>
              </a:rPr>
              <a:t>beam</a:t>
            </a:r>
            <a:r>
              <a:rPr sz="1900" spc="15" dirty="0">
                <a:latin typeface="Arial Unicode MS"/>
                <a:cs typeface="Arial Unicode MS"/>
              </a:rPr>
              <a:t> </a:t>
            </a:r>
            <a:r>
              <a:rPr sz="1900" spc="-10" dirty="0">
                <a:latin typeface="Arial Unicode MS"/>
                <a:cs typeface="Arial Unicode MS"/>
              </a:rPr>
              <a:t>species</a:t>
            </a:r>
            <a:r>
              <a:rPr sz="1900" spc="35" dirty="0">
                <a:latin typeface="Arial Unicode MS"/>
                <a:cs typeface="Arial Unicode MS"/>
              </a:rPr>
              <a:t> </a:t>
            </a:r>
            <a:r>
              <a:rPr sz="1900" spc="-10" dirty="0">
                <a:latin typeface="Arial Unicode MS"/>
                <a:cs typeface="Arial Unicode MS"/>
              </a:rPr>
              <a:t>(p</a:t>
            </a:r>
            <a:r>
              <a:rPr sz="1900" dirty="0">
                <a:latin typeface="Arial Unicode MS"/>
                <a:cs typeface="Arial Unicode MS"/>
              </a:rPr>
              <a:t> </a:t>
            </a:r>
            <a:r>
              <a:rPr sz="1900" spc="-10" dirty="0">
                <a:latin typeface="Arial Unicode MS"/>
                <a:cs typeface="Arial Unicode MS"/>
              </a:rPr>
              <a:t>Be,</a:t>
            </a:r>
            <a:r>
              <a:rPr sz="1900" spc="15" dirty="0">
                <a:latin typeface="Arial Unicode MS"/>
                <a:cs typeface="Arial Unicode MS"/>
              </a:rPr>
              <a:t> </a:t>
            </a:r>
            <a:r>
              <a:rPr sz="1900" spc="-10" dirty="0">
                <a:latin typeface="Arial Unicode MS"/>
                <a:cs typeface="Arial Unicode MS"/>
              </a:rPr>
              <a:t>Ar,Xe,P</a:t>
            </a:r>
            <a:r>
              <a:rPr sz="1900" spc="-20" dirty="0">
                <a:latin typeface="Arial Unicode MS"/>
                <a:cs typeface="Arial Unicode MS"/>
              </a:rPr>
              <a:t>b</a:t>
            </a:r>
            <a:r>
              <a:rPr sz="1900" spc="-10" dirty="0">
                <a:latin typeface="Arial Unicode MS"/>
                <a:cs typeface="Arial Unicode MS"/>
              </a:rPr>
              <a:t>) within</a:t>
            </a:r>
            <a:r>
              <a:rPr sz="1900" spc="20" dirty="0">
                <a:latin typeface="Arial Unicode MS"/>
                <a:cs typeface="Arial Unicode MS"/>
              </a:rPr>
              <a:t> </a:t>
            </a:r>
            <a:r>
              <a:rPr sz="1900" spc="-10" dirty="0">
                <a:latin typeface="Arial Unicode MS"/>
                <a:cs typeface="Arial Unicode MS"/>
              </a:rPr>
              <a:t>the</a:t>
            </a:r>
            <a:r>
              <a:rPr sz="1900" spc="10" dirty="0">
                <a:latin typeface="Arial Unicode MS"/>
                <a:cs typeface="Arial Unicode MS"/>
              </a:rPr>
              <a:t> </a:t>
            </a:r>
            <a:r>
              <a:rPr sz="1900" spc="-15" dirty="0">
                <a:latin typeface="Arial Unicode MS"/>
                <a:cs typeface="Arial Unicode MS"/>
              </a:rPr>
              <a:t>ene</a:t>
            </a:r>
            <a:r>
              <a:rPr sz="1900" spc="-5" dirty="0">
                <a:latin typeface="Arial Unicode MS"/>
                <a:cs typeface="Arial Unicode MS"/>
              </a:rPr>
              <a:t>r</a:t>
            </a:r>
            <a:r>
              <a:rPr sz="1900" spc="-10" dirty="0">
                <a:latin typeface="Arial Unicode MS"/>
                <a:cs typeface="Arial Unicode MS"/>
              </a:rPr>
              <a:t>gy</a:t>
            </a:r>
            <a:r>
              <a:rPr sz="1900" spc="20" dirty="0">
                <a:latin typeface="Arial Unicode MS"/>
                <a:cs typeface="Arial Unicode MS"/>
              </a:rPr>
              <a:t> </a:t>
            </a:r>
            <a:r>
              <a:rPr sz="1900" spc="-10" dirty="0">
                <a:latin typeface="Arial Unicode MS"/>
                <a:cs typeface="Arial Unicode MS"/>
              </a:rPr>
              <a:t>range</a:t>
            </a:r>
            <a:r>
              <a:rPr sz="1900" spc="25" dirty="0">
                <a:latin typeface="Arial Unicode MS"/>
                <a:cs typeface="Arial Unicode MS"/>
              </a:rPr>
              <a:t> </a:t>
            </a:r>
            <a:r>
              <a:rPr sz="1900" spc="-10" dirty="0">
                <a:latin typeface="Arial Unicode MS"/>
                <a:cs typeface="Arial Unicode MS"/>
              </a:rPr>
              <a:t>fro</a:t>
            </a:r>
            <a:r>
              <a:rPr sz="1900" spc="-20" dirty="0">
                <a:latin typeface="Arial Unicode MS"/>
                <a:cs typeface="Arial Unicode MS"/>
              </a:rPr>
              <a:t>m</a:t>
            </a:r>
            <a:r>
              <a:rPr sz="1900" spc="10" dirty="0">
                <a:latin typeface="Arial Unicode MS"/>
                <a:cs typeface="Arial Unicode MS"/>
              </a:rPr>
              <a:t> </a:t>
            </a:r>
            <a:r>
              <a:rPr sz="1900" spc="-15" dirty="0">
                <a:latin typeface="Arial Unicode MS"/>
                <a:cs typeface="Arial Unicode MS"/>
              </a:rPr>
              <a:t>13</a:t>
            </a:r>
            <a:r>
              <a:rPr sz="1900" spc="10" dirty="0">
                <a:latin typeface="Arial Unicode MS"/>
                <a:cs typeface="Arial Unicode MS"/>
              </a:rPr>
              <a:t> </a:t>
            </a:r>
            <a:r>
              <a:rPr sz="1900" spc="-10" dirty="0">
                <a:latin typeface="Arial Unicode MS"/>
                <a:cs typeface="Arial Unicode MS"/>
              </a:rPr>
              <a:t>to</a:t>
            </a:r>
            <a:r>
              <a:rPr sz="1900" spc="-5" dirty="0">
                <a:latin typeface="Arial Unicode MS"/>
                <a:cs typeface="Arial Unicode MS"/>
              </a:rPr>
              <a:t> </a:t>
            </a:r>
            <a:r>
              <a:rPr sz="1900" spc="-15" dirty="0">
                <a:latin typeface="Arial Unicode MS"/>
                <a:cs typeface="Arial Unicode MS"/>
              </a:rPr>
              <a:t>1</a:t>
            </a:r>
            <a:r>
              <a:rPr sz="1900" spc="-10" dirty="0">
                <a:latin typeface="Arial Unicode MS"/>
                <a:cs typeface="Arial Unicode MS"/>
              </a:rPr>
              <a:t>5</a:t>
            </a:r>
            <a:r>
              <a:rPr sz="1900" spc="-15" dirty="0">
                <a:latin typeface="Arial Unicode MS"/>
                <a:cs typeface="Arial Unicode MS"/>
              </a:rPr>
              <a:t>8A</a:t>
            </a:r>
            <a:r>
              <a:rPr sz="1900" spc="5" dirty="0">
                <a:latin typeface="Arial Unicode MS"/>
                <a:cs typeface="Arial Unicode MS"/>
              </a:rPr>
              <a:t> </a:t>
            </a:r>
            <a:r>
              <a:rPr sz="1900" spc="-15" dirty="0">
                <a:latin typeface="Arial Unicode MS"/>
                <a:cs typeface="Arial Unicode MS"/>
              </a:rPr>
              <a:t>GeV</a:t>
            </a:r>
            <a:endParaRPr sz="1900">
              <a:latin typeface="Arial Unicode MS"/>
              <a:cs typeface="Arial Unicode MS"/>
            </a:endParaRPr>
          </a:p>
          <a:p>
            <a:pPr>
              <a:lnSpc>
                <a:spcPts val="1000"/>
              </a:lnSpc>
              <a:buFont typeface="Wingdings"/>
              <a:buChar char=""/>
            </a:pPr>
            <a:endParaRPr sz="1000"/>
          </a:p>
          <a:p>
            <a:pPr>
              <a:lnSpc>
                <a:spcPts val="1200"/>
              </a:lnSpc>
              <a:spcBef>
                <a:spcPts val="81"/>
              </a:spcBef>
              <a:buFont typeface="Wingdings"/>
              <a:buChar char=""/>
            </a:pPr>
            <a:endParaRPr sz="1200"/>
          </a:p>
          <a:p>
            <a:pPr marL="355600" indent="-342900">
              <a:lnSpc>
                <a:spcPct val="100000"/>
              </a:lnSpc>
              <a:buFont typeface="Wingdings"/>
              <a:buChar char=""/>
              <a:tabLst>
                <a:tab pos="354965" algn="l"/>
              </a:tabLst>
            </a:pPr>
            <a:r>
              <a:rPr sz="1900" spc="-25" dirty="0">
                <a:latin typeface="Arial Unicode MS"/>
                <a:cs typeface="Arial Unicode MS"/>
              </a:rPr>
              <a:t>S</a:t>
            </a:r>
            <a:r>
              <a:rPr sz="1900" spc="-10" dirty="0">
                <a:latin typeface="Arial Unicode MS"/>
                <a:cs typeface="Arial Unicode MS"/>
              </a:rPr>
              <a:t>tudy</a:t>
            </a:r>
            <a:r>
              <a:rPr sz="1900" spc="5" dirty="0">
                <a:latin typeface="Arial Unicode MS"/>
                <a:cs typeface="Arial Unicode MS"/>
              </a:rPr>
              <a:t> </a:t>
            </a:r>
            <a:r>
              <a:rPr sz="1900" spc="-10" dirty="0">
                <a:latin typeface="Arial Unicode MS"/>
                <a:cs typeface="Arial Unicode MS"/>
              </a:rPr>
              <a:t>as</a:t>
            </a:r>
            <a:r>
              <a:rPr sz="1900" spc="-5" dirty="0">
                <a:latin typeface="Arial Unicode MS"/>
                <a:cs typeface="Arial Unicode MS"/>
              </a:rPr>
              <a:t> </a:t>
            </a:r>
            <a:r>
              <a:rPr sz="1900" spc="-15" dirty="0">
                <a:latin typeface="Arial Unicode MS"/>
                <a:cs typeface="Arial Unicode MS"/>
              </a:rPr>
              <a:t>many</a:t>
            </a:r>
            <a:r>
              <a:rPr sz="1900" spc="20" dirty="0">
                <a:latin typeface="Arial Unicode MS"/>
                <a:cs typeface="Arial Unicode MS"/>
              </a:rPr>
              <a:t> </a:t>
            </a:r>
            <a:r>
              <a:rPr sz="1900" spc="-10" dirty="0">
                <a:latin typeface="Arial Unicode MS"/>
                <a:cs typeface="Arial Unicode MS"/>
              </a:rPr>
              <a:t>as</a:t>
            </a:r>
            <a:r>
              <a:rPr sz="1900" spc="-5" dirty="0">
                <a:latin typeface="Arial Unicode MS"/>
                <a:cs typeface="Arial Unicode MS"/>
              </a:rPr>
              <a:t> </a:t>
            </a:r>
            <a:r>
              <a:rPr sz="1900" spc="-10" dirty="0">
                <a:latin typeface="Arial Unicode MS"/>
                <a:cs typeface="Arial Unicode MS"/>
              </a:rPr>
              <a:t>possible</a:t>
            </a:r>
            <a:r>
              <a:rPr sz="1900" spc="25" dirty="0">
                <a:latin typeface="Arial Unicode MS"/>
                <a:cs typeface="Arial Unicode MS"/>
              </a:rPr>
              <a:t> </a:t>
            </a:r>
            <a:r>
              <a:rPr sz="1900" spc="-25" dirty="0">
                <a:latin typeface="Arial Unicode MS"/>
                <a:cs typeface="Arial Unicode MS"/>
              </a:rPr>
              <a:t>E</a:t>
            </a:r>
            <a:r>
              <a:rPr sz="1900" spc="-15" dirty="0">
                <a:latin typeface="Arial Unicode MS"/>
                <a:cs typeface="Arial Unicode MS"/>
              </a:rPr>
              <a:t>ven</a:t>
            </a:r>
            <a:r>
              <a:rPr sz="1900" spc="-5" dirty="0">
                <a:latin typeface="Arial Unicode MS"/>
                <a:cs typeface="Arial Unicode MS"/>
              </a:rPr>
              <a:t>t</a:t>
            </a:r>
            <a:r>
              <a:rPr sz="1900" spc="-10" dirty="0">
                <a:latin typeface="Arial Unicode MS"/>
                <a:cs typeface="Arial Unicode MS"/>
              </a:rPr>
              <a:t>-b</a:t>
            </a:r>
            <a:r>
              <a:rPr sz="1900" spc="-15" dirty="0">
                <a:latin typeface="Arial Unicode MS"/>
                <a:cs typeface="Arial Unicode MS"/>
              </a:rPr>
              <a:t>y</a:t>
            </a:r>
            <a:r>
              <a:rPr sz="1900" spc="-10" dirty="0">
                <a:latin typeface="Arial Unicode MS"/>
                <a:cs typeface="Arial Unicode MS"/>
              </a:rPr>
              <a:t>-</a:t>
            </a:r>
            <a:r>
              <a:rPr sz="1900" spc="-25" dirty="0">
                <a:latin typeface="Arial Unicode MS"/>
                <a:cs typeface="Arial Unicode MS"/>
              </a:rPr>
              <a:t>E</a:t>
            </a:r>
            <a:r>
              <a:rPr sz="1900" spc="-10" dirty="0">
                <a:latin typeface="Arial Unicode MS"/>
                <a:cs typeface="Arial Unicode MS"/>
              </a:rPr>
              <a:t>vent</a:t>
            </a:r>
            <a:endParaRPr sz="1900">
              <a:latin typeface="Arial Unicode MS"/>
              <a:cs typeface="Arial Unicode MS"/>
            </a:endParaRPr>
          </a:p>
          <a:p>
            <a:pPr marL="346075">
              <a:lnSpc>
                <a:spcPct val="100000"/>
              </a:lnSpc>
            </a:pPr>
            <a:r>
              <a:rPr sz="1900" spc="-10" dirty="0">
                <a:latin typeface="Arial Unicode MS"/>
                <a:cs typeface="Arial Unicode MS"/>
              </a:rPr>
              <a:t>fluctuation</a:t>
            </a:r>
            <a:r>
              <a:rPr sz="1900" spc="20" dirty="0">
                <a:latin typeface="Arial Unicode MS"/>
                <a:cs typeface="Arial Unicode MS"/>
              </a:rPr>
              <a:t> </a:t>
            </a:r>
            <a:r>
              <a:rPr sz="1900" spc="-10" dirty="0">
                <a:latin typeface="Arial Unicode MS"/>
                <a:cs typeface="Arial Unicode MS"/>
              </a:rPr>
              <a:t>signals</a:t>
            </a:r>
            <a:r>
              <a:rPr sz="1900" spc="35" dirty="0">
                <a:latin typeface="Arial Unicode MS"/>
                <a:cs typeface="Arial Unicode MS"/>
              </a:rPr>
              <a:t> </a:t>
            </a:r>
            <a:r>
              <a:rPr sz="1900" spc="-10" dirty="0">
                <a:latin typeface="Arial Unicode MS"/>
                <a:cs typeface="Arial Unicode MS"/>
              </a:rPr>
              <a:t>(</a:t>
            </a:r>
            <a:r>
              <a:rPr sz="1900" spc="-5" dirty="0">
                <a:latin typeface="Arial Unicode MS"/>
                <a:cs typeface="Arial Unicode MS"/>
              </a:rPr>
              <a:t>&lt;</a:t>
            </a:r>
            <a:r>
              <a:rPr sz="1900" spc="-15" dirty="0">
                <a:latin typeface="Arial Unicode MS"/>
                <a:cs typeface="Arial Unicode MS"/>
              </a:rPr>
              <a:t>p</a:t>
            </a:r>
            <a:r>
              <a:rPr sz="1900" spc="-10" dirty="0">
                <a:latin typeface="Arial Unicode MS"/>
                <a:cs typeface="Arial Unicode MS"/>
              </a:rPr>
              <a:t>T&gt;,</a:t>
            </a:r>
            <a:r>
              <a:rPr sz="1900" spc="5" dirty="0">
                <a:latin typeface="Arial Unicode MS"/>
                <a:cs typeface="Arial Unicode MS"/>
              </a:rPr>
              <a:t> </a:t>
            </a:r>
            <a:r>
              <a:rPr sz="1900" spc="-10" dirty="0">
                <a:latin typeface="Arial Unicode MS"/>
                <a:cs typeface="Arial Unicode MS"/>
              </a:rPr>
              <a:t>mult.,</a:t>
            </a:r>
            <a:r>
              <a:rPr sz="1900" spc="10" dirty="0">
                <a:latin typeface="Arial Unicode MS"/>
                <a:cs typeface="Arial Unicode MS"/>
              </a:rPr>
              <a:t> </a:t>
            </a:r>
            <a:r>
              <a:rPr sz="1900" spc="-10" dirty="0">
                <a:latin typeface="Arial Unicode MS"/>
                <a:cs typeface="Arial Unicode MS"/>
              </a:rPr>
              <a:t>ratios,</a:t>
            </a:r>
            <a:r>
              <a:rPr sz="1900" spc="10" dirty="0">
                <a:latin typeface="Arial Unicode MS"/>
                <a:cs typeface="Arial Unicode MS"/>
              </a:rPr>
              <a:t> </a:t>
            </a:r>
            <a:r>
              <a:rPr sz="1900" spc="-10" dirty="0">
                <a:latin typeface="Arial Unicode MS"/>
                <a:cs typeface="Arial Unicode MS"/>
              </a:rPr>
              <a:t>etc.)</a:t>
            </a:r>
            <a:endParaRPr sz="1900">
              <a:latin typeface="Arial Unicode MS"/>
              <a:cs typeface="Arial Unicode MS"/>
            </a:endParaRPr>
          </a:p>
        </p:txBody>
      </p:sp>
      <p:sp>
        <p:nvSpPr>
          <p:cNvPr id="6" name="object 6"/>
          <p:cNvSpPr/>
          <p:nvPr/>
        </p:nvSpPr>
        <p:spPr>
          <a:xfrm>
            <a:off x="611555" y="2996895"/>
            <a:ext cx="3240786" cy="2988056"/>
          </a:xfrm>
          <a:prstGeom prst="rect">
            <a:avLst/>
          </a:prstGeom>
          <a:blipFill>
            <a:blip r:embed="rId3" cstate="print"/>
            <a:stretch>
              <a:fillRect/>
            </a:stretch>
          </a:blipFill>
        </p:spPr>
        <p:txBody>
          <a:bodyPr wrap="square" lIns="0" tIns="0" rIns="0" bIns="0" rtlCol="0">
            <a:spAutoFit/>
          </a:bodyPr>
          <a:lstStyle/>
          <a:p>
            <a:endParaRPr/>
          </a:p>
        </p:txBody>
      </p:sp>
      <p:sp>
        <p:nvSpPr>
          <p:cNvPr id="7" name="object 7"/>
          <p:cNvSpPr/>
          <p:nvPr/>
        </p:nvSpPr>
        <p:spPr>
          <a:xfrm>
            <a:off x="3923919" y="3428987"/>
            <a:ext cx="3128391" cy="2628010"/>
          </a:xfrm>
          <a:prstGeom prst="rect">
            <a:avLst/>
          </a:prstGeom>
          <a:blipFill>
            <a:blip r:embed="rId4" cstate="print"/>
            <a:stretch>
              <a:fillRect/>
            </a:stretch>
          </a:blipFill>
        </p:spPr>
        <p:txBody>
          <a:bodyPr wrap="square" lIns="0" tIns="0" rIns="0" bIns="0" rtlCol="0">
            <a:spAutoFit/>
          </a:bodyPr>
          <a:lstStyle/>
          <a:p>
            <a:endParaRPr/>
          </a:p>
        </p:txBody>
      </p:sp>
      <p:sp>
        <p:nvSpPr>
          <p:cNvPr id="8" name="Номер слайда 7"/>
          <p:cNvSpPr>
            <a:spLocks noGrp="1"/>
          </p:cNvSpPr>
          <p:nvPr>
            <p:ph type="sldNum" sz="quarter" idx="7"/>
          </p:nvPr>
        </p:nvSpPr>
        <p:spPr>
          <a:xfrm>
            <a:off x="8371585" y="6269499"/>
            <a:ext cx="467615" cy="241526"/>
          </a:xfrm>
        </p:spPr>
        <p:txBody>
          <a:bodyPr/>
          <a:lstStyle/>
          <a:p>
            <a:pPr marL="124460">
              <a:lnSpc>
                <a:spcPct val="100000"/>
              </a:lnSpc>
            </a:pPr>
            <a:fld id="{81D60167-4931-47E6-BA6A-407CBD079E47}" type="slidenum">
              <a:rPr lang="ru-RU" sz="1400" smtClean="0">
                <a:latin typeface="Arial"/>
                <a:cs typeface="Arial"/>
              </a:rPr>
              <a:t>12</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922986" y="507312"/>
            <a:ext cx="8221013" cy="4152063"/>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a:spLocks noGrp="1"/>
          </p:cNvSpPr>
          <p:nvPr>
            <p:ph type="title"/>
          </p:nvPr>
        </p:nvSpPr>
        <p:spPr>
          <a:xfrm>
            <a:off x="524420" y="137980"/>
            <a:ext cx="5990133" cy="369332"/>
          </a:xfrm>
          <a:prstGeom prst="rect">
            <a:avLst/>
          </a:prstGeom>
        </p:spPr>
        <p:txBody>
          <a:bodyPr vert="horz" wrap="square" lIns="0" tIns="0" rIns="0" bIns="0" rtlCol="0">
            <a:spAutoFit/>
          </a:bodyPr>
          <a:lstStyle/>
          <a:p>
            <a:pPr marL="2520315">
              <a:lnSpc>
                <a:spcPct val="100000"/>
              </a:lnSpc>
            </a:pPr>
            <a:r>
              <a:rPr sz="2400" dirty="0">
                <a:latin typeface="Arial"/>
                <a:cs typeface="Arial"/>
              </a:rPr>
              <a:t>N</a:t>
            </a:r>
            <a:r>
              <a:rPr sz="2400" spc="-15" dirty="0">
                <a:latin typeface="Arial"/>
                <a:cs typeface="Arial"/>
              </a:rPr>
              <a:t>A</a:t>
            </a:r>
            <a:r>
              <a:rPr sz="2400" dirty="0">
                <a:latin typeface="Arial"/>
                <a:cs typeface="Arial"/>
              </a:rPr>
              <a:t>6</a:t>
            </a:r>
            <a:r>
              <a:rPr sz="2400" spc="-10" dirty="0">
                <a:latin typeface="Arial"/>
                <a:cs typeface="Arial"/>
              </a:rPr>
              <a:t>1</a:t>
            </a:r>
            <a:r>
              <a:rPr sz="2400" dirty="0">
                <a:latin typeface="Arial"/>
                <a:cs typeface="Arial"/>
              </a:rPr>
              <a:t>/S</a:t>
            </a:r>
            <a:r>
              <a:rPr sz="2400" spc="-10" dirty="0">
                <a:latin typeface="Arial"/>
                <a:cs typeface="Arial"/>
              </a:rPr>
              <a:t>H</a:t>
            </a:r>
            <a:r>
              <a:rPr sz="2400" dirty="0">
                <a:latin typeface="Arial"/>
                <a:cs typeface="Arial"/>
              </a:rPr>
              <a:t>INE</a:t>
            </a:r>
            <a:r>
              <a:rPr sz="2400" spc="15" dirty="0">
                <a:latin typeface="Arial"/>
                <a:cs typeface="Arial"/>
              </a:rPr>
              <a:t> </a:t>
            </a:r>
            <a:r>
              <a:rPr sz="2400" dirty="0">
                <a:latin typeface="Arial"/>
                <a:cs typeface="Arial"/>
              </a:rPr>
              <a:t>d</a:t>
            </a:r>
            <a:r>
              <a:rPr sz="2400" spc="-10" dirty="0">
                <a:latin typeface="Arial"/>
                <a:cs typeface="Arial"/>
              </a:rPr>
              <a:t>e</a:t>
            </a:r>
            <a:r>
              <a:rPr sz="2400" dirty="0">
                <a:latin typeface="Arial"/>
                <a:cs typeface="Arial"/>
              </a:rPr>
              <a:t>tector</a:t>
            </a:r>
          </a:p>
        </p:txBody>
      </p:sp>
      <p:sp>
        <p:nvSpPr>
          <p:cNvPr id="5" name="object 5"/>
          <p:cNvSpPr/>
          <p:nvPr/>
        </p:nvSpPr>
        <p:spPr>
          <a:xfrm>
            <a:off x="35496" y="4725098"/>
            <a:ext cx="5351272" cy="2031364"/>
          </a:xfrm>
          <a:custGeom>
            <a:avLst/>
            <a:gdLst/>
            <a:ahLst/>
            <a:cxnLst/>
            <a:rect l="l" t="t" r="r" b="b"/>
            <a:pathLst>
              <a:path w="5351272" h="2031365">
                <a:moveTo>
                  <a:pt x="0" y="2031364"/>
                </a:moveTo>
                <a:lnTo>
                  <a:pt x="5351272" y="2031364"/>
                </a:lnTo>
                <a:lnTo>
                  <a:pt x="5351272" y="0"/>
                </a:lnTo>
                <a:lnTo>
                  <a:pt x="0" y="0"/>
                </a:lnTo>
                <a:lnTo>
                  <a:pt x="0" y="2031364"/>
                </a:lnTo>
                <a:close/>
              </a:path>
            </a:pathLst>
          </a:custGeom>
          <a:solidFill>
            <a:srgbClr val="BADFE2"/>
          </a:solidFill>
        </p:spPr>
        <p:txBody>
          <a:bodyPr wrap="square" lIns="0" tIns="0" rIns="0" bIns="0" rtlCol="0">
            <a:spAutoFit/>
          </a:bodyPr>
          <a:lstStyle/>
          <a:p>
            <a:endParaRPr/>
          </a:p>
        </p:txBody>
      </p:sp>
      <p:sp>
        <p:nvSpPr>
          <p:cNvPr id="6" name="object 6"/>
          <p:cNvSpPr txBox="1"/>
          <p:nvPr/>
        </p:nvSpPr>
        <p:spPr>
          <a:xfrm>
            <a:off x="114401" y="4765802"/>
            <a:ext cx="5140960" cy="1932939"/>
          </a:xfrm>
          <a:prstGeom prst="rect">
            <a:avLst/>
          </a:prstGeom>
        </p:spPr>
        <p:txBody>
          <a:bodyPr vert="horz" wrap="square" lIns="0" tIns="0" rIns="0" bIns="0" rtlCol="0">
            <a:spAutoFit/>
          </a:bodyPr>
          <a:lstStyle/>
          <a:p>
            <a:pPr marL="266700">
              <a:lnSpc>
                <a:spcPct val="100000"/>
              </a:lnSpc>
            </a:pPr>
            <a:r>
              <a:rPr sz="1800" b="1" spc="-10" dirty="0">
                <a:latin typeface="Arial Narrow"/>
                <a:cs typeface="Arial Narrow"/>
              </a:rPr>
              <a:t>Ba</a:t>
            </a:r>
            <a:r>
              <a:rPr sz="1800" b="1" spc="-20" dirty="0">
                <a:latin typeface="Arial Narrow"/>
                <a:cs typeface="Arial Narrow"/>
              </a:rPr>
              <a:t>s</a:t>
            </a:r>
            <a:r>
              <a:rPr sz="1800" b="1" dirty="0">
                <a:latin typeface="Arial Narrow"/>
                <a:cs typeface="Arial Narrow"/>
              </a:rPr>
              <a:t>ic</a:t>
            </a:r>
            <a:r>
              <a:rPr sz="1800" b="1" spc="10" dirty="0">
                <a:latin typeface="Arial Narrow"/>
                <a:cs typeface="Arial Narrow"/>
              </a:rPr>
              <a:t> </a:t>
            </a:r>
            <a:r>
              <a:rPr sz="1800" b="1" spc="-10" dirty="0">
                <a:latin typeface="Arial Narrow"/>
                <a:cs typeface="Arial Narrow"/>
              </a:rPr>
              <a:t>up</a:t>
            </a:r>
            <a:r>
              <a:rPr sz="1800" b="1" spc="-20" dirty="0">
                <a:latin typeface="Arial Narrow"/>
                <a:cs typeface="Arial Narrow"/>
              </a:rPr>
              <a:t>g</a:t>
            </a:r>
            <a:r>
              <a:rPr sz="1800" b="1" spc="-10" dirty="0">
                <a:latin typeface="Arial Narrow"/>
                <a:cs typeface="Arial Narrow"/>
              </a:rPr>
              <a:t>rad</a:t>
            </a:r>
            <a:r>
              <a:rPr sz="1800" b="1" spc="-20" dirty="0">
                <a:latin typeface="Arial Narrow"/>
                <a:cs typeface="Arial Narrow"/>
              </a:rPr>
              <a:t>e</a:t>
            </a:r>
            <a:r>
              <a:rPr sz="1800" b="1" dirty="0">
                <a:latin typeface="Arial Narrow"/>
                <a:cs typeface="Arial Narrow"/>
              </a:rPr>
              <a:t>s</a:t>
            </a:r>
            <a:r>
              <a:rPr sz="1800" b="1" spc="25" dirty="0">
                <a:latin typeface="Arial Narrow"/>
                <a:cs typeface="Arial Narrow"/>
              </a:rPr>
              <a:t> </a:t>
            </a:r>
            <a:r>
              <a:rPr sz="1800" b="1" spc="-10" dirty="0">
                <a:latin typeface="Arial Narrow"/>
                <a:cs typeface="Arial Narrow"/>
              </a:rPr>
              <a:t>of</a:t>
            </a:r>
            <a:r>
              <a:rPr sz="1800" b="1" dirty="0">
                <a:latin typeface="Arial Narrow"/>
                <a:cs typeface="Arial Narrow"/>
              </a:rPr>
              <a:t> </a:t>
            </a:r>
            <a:r>
              <a:rPr sz="1800" b="1" spc="-10" dirty="0">
                <a:latin typeface="Arial Narrow"/>
                <a:cs typeface="Arial Narrow"/>
              </a:rPr>
              <a:t>the</a:t>
            </a:r>
            <a:r>
              <a:rPr sz="1800" b="1" spc="-5" dirty="0">
                <a:latin typeface="Arial Narrow"/>
                <a:cs typeface="Arial Narrow"/>
              </a:rPr>
              <a:t> </a:t>
            </a:r>
            <a:r>
              <a:rPr sz="1800" b="1" spc="-10" dirty="0">
                <a:latin typeface="Arial Narrow"/>
                <a:cs typeface="Arial Narrow"/>
              </a:rPr>
              <a:t>NA61 </a:t>
            </a:r>
            <a:r>
              <a:rPr sz="1800" b="1" dirty="0">
                <a:latin typeface="Arial Narrow"/>
                <a:cs typeface="Arial Narrow"/>
              </a:rPr>
              <a:t>d</a:t>
            </a:r>
            <a:r>
              <a:rPr sz="1800" b="1" spc="-10" dirty="0">
                <a:latin typeface="Arial Narrow"/>
                <a:cs typeface="Arial Narrow"/>
              </a:rPr>
              <a:t>e</a:t>
            </a:r>
            <a:r>
              <a:rPr sz="1800" b="1" dirty="0">
                <a:latin typeface="Arial Narrow"/>
                <a:cs typeface="Arial Narrow"/>
              </a:rPr>
              <a:t>te</a:t>
            </a:r>
            <a:r>
              <a:rPr sz="1800" b="1" spc="-10" dirty="0">
                <a:latin typeface="Arial Narrow"/>
                <a:cs typeface="Arial Narrow"/>
              </a:rPr>
              <a:t>ctor</a:t>
            </a:r>
            <a:r>
              <a:rPr sz="1800" b="1" spc="20" dirty="0">
                <a:latin typeface="Arial Narrow"/>
                <a:cs typeface="Arial Narrow"/>
              </a:rPr>
              <a:t> </a:t>
            </a:r>
            <a:r>
              <a:rPr sz="1800" b="1" dirty="0">
                <a:latin typeface="Arial Narrow"/>
                <a:cs typeface="Arial Narrow"/>
              </a:rPr>
              <a:t>(st</a:t>
            </a:r>
            <a:r>
              <a:rPr sz="1800" b="1" spc="-10" dirty="0">
                <a:latin typeface="Arial Narrow"/>
                <a:cs typeface="Arial Narrow"/>
              </a:rPr>
              <a:t>atu</a:t>
            </a:r>
            <a:r>
              <a:rPr sz="1800" b="1" spc="-20" dirty="0">
                <a:latin typeface="Arial Narrow"/>
                <a:cs typeface="Arial Narrow"/>
              </a:rPr>
              <a:t>s</a:t>
            </a:r>
            <a:r>
              <a:rPr sz="1800" b="1" spc="-5" dirty="0">
                <a:latin typeface="Arial Narrow"/>
                <a:cs typeface="Arial Narrow"/>
              </a:rPr>
              <a:t>):</a:t>
            </a:r>
            <a:endParaRPr sz="1800">
              <a:latin typeface="Arial Narrow"/>
              <a:cs typeface="Arial Narrow"/>
            </a:endParaRPr>
          </a:p>
          <a:p>
            <a:pPr marL="299085" indent="-287020">
              <a:lnSpc>
                <a:spcPct val="100000"/>
              </a:lnSpc>
              <a:spcBef>
                <a:spcPts val="10"/>
              </a:spcBef>
              <a:buFont typeface="Arial"/>
              <a:buChar char="•"/>
              <a:tabLst>
                <a:tab pos="299085" algn="l"/>
              </a:tabLst>
            </a:pPr>
            <a:r>
              <a:rPr sz="1800" spc="-10" dirty="0">
                <a:latin typeface="Arial Narrow"/>
                <a:cs typeface="Arial Narrow"/>
              </a:rPr>
              <a:t>TPC re</a:t>
            </a:r>
            <a:r>
              <a:rPr sz="1800" dirty="0">
                <a:latin typeface="Arial Narrow"/>
                <a:cs typeface="Arial Narrow"/>
              </a:rPr>
              <a:t>a</a:t>
            </a:r>
            <a:r>
              <a:rPr sz="1800" spc="-10" dirty="0">
                <a:latin typeface="Arial Narrow"/>
                <a:cs typeface="Arial Narrow"/>
              </a:rPr>
              <a:t>d</a:t>
            </a:r>
            <a:r>
              <a:rPr sz="1800" dirty="0">
                <a:latin typeface="Arial Narrow"/>
                <a:cs typeface="Arial Narrow"/>
              </a:rPr>
              <a:t>-o</a:t>
            </a:r>
            <a:r>
              <a:rPr sz="1800" spc="-10" dirty="0">
                <a:latin typeface="Arial Narrow"/>
                <a:cs typeface="Arial Narrow"/>
              </a:rPr>
              <a:t>u</a:t>
            </a:r>
            <a:r>
              <a:rPr sz="1800" dirty="0">
                <a:latin typeface="Arial Narrow"/>
                <a:cs typeface="Arial Narrow"/>
              </a:rPr>
              <a:t>t</a:t>
            </a:r>
            <a:r>
              <a:rPr sz="1800" spc="40" dirty="0">
                <a:latin typeface="Arial Narrow"/>
                <a:cs typeface="Arial Narrow"/>
              </a:rPr>
              <a:t> </a:t>
            </a:r>
            <a:r>
              <a:rPr sz="1800" dirty="0">
                <a:latin typeface="Arial Narrow"/>
                <a:cs typeface="Arial Narrow"/>
              </a:rPr>
              <a:t>to</a:t>
            </a:r>
            <a:r>
              <a:rPr sz="1800" spc="-5" dirty="0">
                <a:latin typeface="Arial Narrow"/>
                <a:cs typeface="Arial Narrow"/>
              </a:rPr>
              <a:t> </a:t>
            </a:r>
            <a:r>
              <a:rPr sz="1800" dirty="0">
                <a:latin typeface="Arial Narrow"/>
                <a:cs typeface="Arial Narrow"/>
              </a:rPr>
              <a:t>i</a:t>
            </a:r>
            <a:r>
              <a:rPr sz="1800" spc="-10" dirty="0">
                <a:latin typeface="Arial Narrow"/>
                <a:cs typeface="Arial Narrow"/>
              </a:rPr>
              <a:t>n</a:t>
            </a:r>
            <a:r>
              <a:rPr sz="1800" dirty="0">
                <a:latin typeface="Arial Narrow"/>
                <a:cs typeface="Arial Narrow"/>
              </a:rPr>
              <a:t>cre</a:t>
            </a:r>
            <a:r>
              <a:rPr sz="1800" spc="-10" dirty="0">
                <a:latin typeface="Arial Narrow"/>
                <a:cs typeface="Arial Narrow"/>
              </a:rPr>
              <a:t>a</a:t>
            </a:r>
            <a:r>
              <a:rPr sz="1800" dirty="0">
                <a:latin typeface="Arial Narrow"/>
                <a:cs typeface="Arial Narrow"/>
              </a:rPr>
              <a:t>se</a:t>
            </a:r>
            <a:r>
              <a:rPr sz="1800" spc="10" dirty="0">
                <a:latin typeface="Arial Narrow"/>
                <a:cs typeface="Arial Narrow"/>
              </a:rPr>
              <a:t> </a:t>
            </a:r>
            <a:r>
              <a:rPr sz="1800" dirty="0">
                <a:latin typeface="Arial Narrow"/>
                <a:cs typeface="Arial Narrow"/>
              </a:rPr>
              <a:t>eve</a:t>
            </a:r>
            <a:r>
              <a:rPr sz="1800" spc="-10" dirty="0">
                <a:latin typeface="Arial Narrow"/>
                <a:cs typeface="Arial Narrow"/>
              </a:rPr>
              <a:t>n</a:t>
            </a:r>
            <a:r>
              <a:rPr sz="1800" dirty="0">
                <a:latin typeface="Arial Narrow"/>
                <a:cs typeface="Arial Narrow"/>
              </a:rPr>
              <a:t>t</a:t>
            </a:r>
            <a:r>
              <a:rPr sz="1800" spc="25" dirty="0">
                <a:latin typeface="Arial Narrow"/>
                <a:cs typeface="Arial Narrow"/>
              </a:rPr>
              <a:t> </a:t>
            </a:r>
            <a:r>
              <a:rPr sz="1800" dirty="0">
                <a:latin typeface="Arial Narrow"/>
                <a:cs typeface="Arial Narrow"/>
              </a:rPr>
              <a:t>ra</a:t>
            </a:r>
            <a:r>
              <a:rPr sz="1800" spc="-10" dirty="0">
                <a:latin typeface="Arial Narrow"/>
                <a:cs typeface="Arial Narrow"/>
              </a:rPr>
              <a:t>t</a:t>
            </a:r>
            <a:r>
              <a:rPr sz="1800" dirty="0">
                <a:latin typeface="Arial Narrow"/>
                <a:cs typeface="Arial Narrow"/>
              </a:rPr>
              <a:t>e</a:t>
            </a:r>
            <a:r>
              <a:rPr sz="1800" spc="10" dirty="0">
                <a:latin typeface="Arial Narrow"/>
                <a:cs typeface="Arial Narrow"/>
              </a:rPr>
              <a:t> (</a:t>
            </a:r>
            <a:r>
              <a:rPr sz="1800" dirty="0">
                <a:solidFill>
                  <a:srgbClr val="0000A8"/>
                </a:solidFill>
                <a:latin typeface="Arial Narrow"/>
                <a:cs typeface="Arial Narrow"/>
              </a:rPr>
              <a:t>co</a:t>
            </a:r>
            <a:r>
              <a:rPr sz="1800" spc="-15" dirty="0">
                <a:solidFill>
                  <a:srgbClr val="0000A8"/>
                </a:solidFill>
                <a:latin typeface="Arial Narrow"/>
                <a:cs typeface="Arial Narrow"/>
              </a:rPr>
              <a:t>m</a:t>
            </a:r>
            <a:r>
              <a:rPr sz="1800" dirty="0">
                <a:solidFill>
                  <a:srgbClr val="0000A8"/>
                </a:solidFill>
                <a:latin typeface="Arial Narrow"/>
                <a:cs typeface="Arial Narrow"/>
              </a:rPr>
              <a:t>p</a:t>
            </a:r>
            <a:r>
              <a:rPr sz="1800" spc="-10" dirty="0">
                <a:solidFill>
                  <a:srgbClr val="0000A8"/>
                </a:solidFill>
                <a:latin typeface="Arial Narrow"/>
                <a:cs typeface="Arial Narrow"/>
              </a:rPr>
              <a:t>l</a:t>
            </a:r>
            <a:r>
              <a:rPr sz="1800" dirty="0">
                <a:solidFill>
                  <a:srgbClr val="0000A8"/>
                </a:solidFill>
                <a:latin typeface="Arial Narrow"/>
                <a:cs typeface="Arial Narrow"/>
              </a:rPr>
              <a:t>e</a:t>
            </a:r>
            <a:r>
              <a:rPr sz="1800" spc="-10" dirty="0">
                <a:solidFill>
                  <a:srgbClr val="0000A8"/>
                </a:solidFill>
                <a:latin typeface="Arial Narrow"/>
                <a:cs typeface="Arial Narrow"/>
              </a:rPr>
              <a:t>t</a:t>
            </a:r>
            <a:r>
              <a:rPr sz="1800" dirty="0">
                <a:solidFill>
                  <a:srgbClr val="0000A8"/>
                </a:solidFill>
                <a:latin typeface="Arial Narrow"/>
                <a:cs typeface="Arial Narrow"/>
              </a:rPr>
              <a:t>e</a:t>
            </a:r>
            <a:r>
              <a:rPr sz="1800" spc="-5" dirty="0">
                <a:latin typeface="Arial Narrow"/>
                <a:cs typeface="Arial Narrow"/>
              </a:rPr>
              <a:t>)</a:t>
            </a:r>
            <a:endParaRPr sz="1800">
              <a:latin typeface="Arial Narrow"/>
              <a:cs typeface="Arial Narrow"/>
            </a:endParaRPr>
          </a:p>
          <a:p>
            <a:pPr marL="299085" indent="-287020">
              <a:lnSpc>
                <a:spcPct val="100000"/>
              </a:lnSpc>
              <a:buFont typeface="Arial"/>
              <a:buChar char="•"/>
              <a:tabLst>
                <a:tab pos="299085" algn="l"/>
              </a:tabLst>
            </a:pPr>
            <a:r>
              <a:rPr sz="1800" dirty="0">
                <a:latin typeface="Arial Narrow"/>
                <a:cs typeface="Arial Narrow"/>
              </a:rPr>
              <a:t>F</a:t>
            </a:r>
            <a:r>
              <a:rPr sz="1800" spc="-10" dirty="0">
                <a:latin typeface="Arial Narrow"/>
                <a:cs typeface="Arial Narrow"/>
              </a:rPr>
              <a:t>orward</a:t>
            </a:r>
            <a:r>
              <a:rPr sz="1800" spc="-20" dirty="0">
                <a:latin typeface="Arial Narrow"/>
                <a:cs typeface="Arial Narrow"/>
              </a:rPr>
              <a:t> </a:t>
            </a:r>
            <a:r>
              <a:rPr sz="1800" spc="-40" dirty="0">
                <a:latin typeface="Arial Narrow"/>
                <a:cs typeface="Arial Narrow"/>
              </a:rPr>
              <a:t>T</a:t>
            </a:r>
            <a:r>
              <a:rPr sz="1800" dirty="0">
                <a:latin typeface="Arial Narrow"/>
                <a:cs typeface="Arial Narrow"/>
              </a:rPr>
              <a:t>OF</a:t>
            </a:r>
            <a:r>
              <a:rPr sz="1800" spc="-5" dirty="0">
                <a:latin typeface="Arial Narrow"/>
                <a:cs typeface="Arial Narrow"/>
              </a:rPr>
              <a:t> </a:t>
            </a:r>
            <a:r>
              <a:rPr sz="1800" dirty="0">
                <a:latin typeface="Arial Narrow"/>
                <a:cs typeface="Arial Narrow"/>
              </a:rPr>
              <a:t>d</a:t>
            </a:r>
            <a:r>
              <a:rPr sz="1800" spc="-15" dirty="0">
                <a:latin typeface="Arial Narrow"/>
                <a:cs typeface="Arial Narrow"/>
              </a:rPr>
              <a:t>e</a:t>
            </a:r>
            <a:r>
              <a:rPr sz="1800" dirty="0">
                <a:latin typeface="Arial Narrow"/>
                <a:cs typeface="Arial Narrow"/>
              </a:rPr>
              <a:t>t</a:t>
            </a:r>
            <a:r>
              <a:rPr sz="1800" spc="-10" dirty="0">
                <a:latin typeface="Arial Narrow"/>
                <a:cs typeface="Arial Narrow"/>
              </a:rPr>
              <a:t>e</a:t>
            </a:r>
            <a:r>
              <a:rPr sz="1800" dirty="0">
                <a:latin typeface="Arial Narrow"/>
                <a:cs typeface="Arial Narrow"/>
              </a:rPr>
              <a:t>ct</a:t>
            </a:r>
            <a:r>
              <a:rPr sz="1800" spc="-10" dirty="0">
                <a:latin typeface="Arial Narrow"/>
                <a:cs typeface="Arial Narrow"/>
              </a:rPr>
              <a:t>o</a:t>
            </a:r>
            <a:r>
              <a:rPr sz="1800" spc="-5" dirty="0">
                <a:latin typeface="Arial Narrow"/>
                <a:cs typeface="Arial Narrow"/>
              </a:rPr>
              <a:t>r</a:t>
            </a:r>
            <a:r>
              <a:rPr sz="1800" spc="45" dirty="0">
                <a:latin typeface="Arial Narrow"/>
                <a:cs typeface="Arial Narrow"/>
              </a:rPr>
              <a:t> </a:t>
            </a:r>
            <a:r>
              <a:rPr sz="1800" dirty="0">
                <a:latin typeface="Arial Narrow"/>
                <a:cs typeface="Arial Narrow"/>
              </a:rPr>
              <a:t>(</a:t>
            </a:r>
            <a:r>
              <a:rPr sz="1800" dirty="0">
                <a:solidFill>
                  <a:srgbClr val="0000A8"/>
                </a:solidFill>
                <a:latin typeface="Arial Narrow"/>
                <a:cs typeface="Arial Narrow"/>
              </a:rPr>
              <a:t>co</a:t>
            </a:r>
            <a:r>
              <a:rPr sz="1800" spc="-15" dirty="0">
                <a:solidFill>
                  <a:srgbClr val="0000A8"/>
                </a:solidFill>
                <a:latin typeface="Arial Narrow"/>
                <a:cs typeface="Arial Narrow"/>
              </a:rPr>
              <a:t>m</a:t>
            </a:r>
            <a:r>
              <a:rPr sz="1800" dirty="0">
                <a:solidFill>
                  <a:srgbClr val="0000A8"/>
                </a:solidFill>
                <a:latin typeface="Arial Narrow"/>
                <a:cs typeface="Arial Narrow"/>
              </a:rPr>
              <a:t>p</a:t>
            </a:r>
            <a:r>
              <a:rPr sz="1800" spc="-10" dirty="0">
                <a:solidFill>
                  <a:srgbClr val="0000A8"/>
                </a:solidFill>
                <a:latin typeface="Arial Narrow"/>
                <a:cs typeface="Arial Narrow"/>
              </a:rPr>
              <a:t>l</a:t>
            </a:r>
            <a:r>
              <a:rPr sz="1800" dirty="0">
                <a:solidFill>
                  <a:srgbClr val="0000A8"/>
                </a:solidFill>
                <a:latin typeface="Arial Narrow"/>
                <a:cs typeface="Arial Narrow"/>
              </a:rPr>
              <a:t>e</a:t>
            </a:r>
            <a:r>
              <a:rPr sz="1800" spc="-10" dirty="0">
                <a:solidFill>
                  <a:srgbClr val="0000A8"/>
                </a:solidFill>
                <a:latin typeface="Arial Narrow"/>
                <a:cs typeface="Arial Narrow"/>
              </a:rPr>
              <a:t>t</a:t>
            </a:r>
            <a:r>
              <a:rPr sz="1800" spc="-5" dirty="0">
                <a:solidFill>
                  <a:srgbClr val="0000A8"/>
                </a:solidFill>
                <a:latin typeface="Arial Narrow"/>
                <a:cs typeface="Arial Narrow"/>
              </a:rPr>
              <a:t>e</a:t>
            </a:r>
            <a:r>
              <a:rPr sz="1800" spc="-5" dirty="0">
                <a:latin typeface="Arial Narrow"/>
                <a:cs typeface="Arial Narrow"/>
              </a:rPr>
              <a:t>)</a:t>
            </a:r>
            <a:endParaRPr sz="1800">
              <a:latin typeface="Arial Narrow"/>
              <a:cs typeface="Arial Narrow"/>
            </a:endParaRPr>
          </a:p>
          <a:p>
            <a:pPr marL="299085" indent="-287020">
              <a:lnSpc>
                <a:spcPct val="100000"/>
              </a:lnSpc>
              <a:buFont typeface="Arial"/>
              <a:buChar char="•"/>
              <a:tabLst>
                <a:tab pos="299085" algn="l"/>
              </a:tabLst>
            </a:pPr>
            <a:r>
              <a:rPr sz="1800" spc="-10" dirty="0">
                <a:latin typeface="Arial Narrow"/>
                <a:cs typeface="Arial Narrow"/>
              </a:rPr>
              <a:t>He</a:t>
            </a:r>
            <a:r>
              <a:rPr sz="1800" spc="5" dirty="0">
                <a:latin typeface="Arial Narrow"/>
                <a:cs typeface="Arial Narrow"/>
              </a:rPr>
              <a:t> </a:t>
            </a:r>
            <a:r>
              <a:rPr sz="1800" dirty="0">
                <a:latin typeface="Arial Narrow"/>
                <a:cs typeface="Arial Narrow"/>
              </a:rPr>
              <a:t>b</a:t>
            </a:r>
            <a:r>
              <a:rPr sz="1800" spc="-10" dirty="0">
                <a:latin typeface="Arial Narrow"/>
                <a:cs typeface="Arial Narrow"/>
              </a:rPr>
              <a:t>e</a:t>
            </a:r>
            <a:r>
              <a:rPr sz="1800" dirty="0">
                <a:latin typeface="Arial Narrow"/>
                <a:cs typeface="Arial Narrow"/>
              </a:rPr>
              <a:t>am</a:t>
            </a:r>
            <a:r>
              <a:rPr sz="1800" spc="5" dirty="0">
                <a:latin typeface="Arial Narrow"/>
                <a:cs typeface="Arial Narrow"/>
              </a:rPr>
              <a:t> </a:t>
            </a:r>
            <a:r>
              <a:rPr sz="1800" dirty="0">
                <a:latin typeface="Arial Narrow"/>
                <a:cs typeface="Arial Narrow"/>
              </a:rPr>
              <a:t>p</a:t>
            </a:r>
            <a:r>
              <a:rPr sz="1800" spc="-10" dirty="0">
                <a:latin typeface="Arial Narrow"/>
                <a:cs typeface="Arial Narrow"/>
              </a:rPr>
              <a:t>i</a:t>
            </a:r>
            <a:r>
              <a:rPr sz="1800" dirty="0">
                <a:latin typeface="Arial Narrow"/>
                <a:cs typeface="Arial Narrow"/>
              </a:rPr>
              <a:t>pe</a:t>
            </a:r>
            <a:r>
              <a:rPr sz="1800" spc="20" dirty="0">
                <a:latin typeface="Arial Narrow"/>
                <a:cs typeface="Arial Narrow"/>
              </a:rPr>
              <a:t> </a:t>
            </a:r>
            <a:r>
              <a:rPr sz="1800" dirty="0">
                <a:latin typeface="Arial Narrow"/>
                <a:cs typeface="Arial Narrow"/>
              </a:rPr>
              <a:t>a</a:t>
            </a:r>
            <a:r>
              <a:rPr sz="1800" spc="-10" dirty="0">
                <a:latin typeface="Arial Narrow"/>
                <a:cs typeface="Arial Narrow"/>
              </a:rPr>
              <a:t>n</a:t>
            </a:r>
            <a:r>
              <a:rPr sz="1800" dirty="0">
                <a:latin typeface="Arial Narrow"/>
                <a:cs typeface="Arial Narrow"/>
              </a:rPr>
              <a:t>d</a:t>
            </a:r>
            <a:r>
              <a:rPr sz="1800" spc="25" dirty="0">
                <a:latin typeface="Arial Narrow"/>
                <a:cs typeface="Arial Narrow"/>
              </a:rPr>
              <a:t> </a:t>
            </a:r>
            <a:r>
              <a:rPr sz="1800" dirty="0">
                <a:latin typeface="Arial Narrow"/>
                <a:cs typeface="Arial Narrow"/>
              </a:rPr>
              <a:t>b</a:t>
            </a:r>
            <a:r>
              <a:rPr sz="1800" spc="-10" dirty="0">
                <a:latin typeface="Arial Narrow"/>
                <a:cs typeface="Arial Narrow"/>
              </a:rPr>
              <a:t>e</a:t>
            </a:r>
            <a:r>
              <a:rPr sz="1800" dirty="0">
                <a:latin typeface="Arial Narrow"/>
                <a:cs typeface="Arial Narrow"/>
              </a:rPr>
              <a:t>am</a:t>
            </a:r>
            <a:r>
              <a:rPr sz="1800" spc="5" dirty="0">
                <a:latin typeface="Arial Narrow"/>
                <a:cs typeface="Arial Narrow"/>
              </a:rPr>
              <a:t> </a:t>
            </a:r>
            <a:r>
              <a:rPr sz="1800" dirty="0">
                <a:latin typeface="Arial Narrow"/>
                <a:cs typeface="Arial Narrow"/>
              </a:rPr>
              <a:t>l</a:t>
            </a:r>
            <a:r>
              <a:rPr sz="1800" spc="-10" dirty="0">
                <a:latin typeface="Arial Narrow"/>
                <a:cs typeface="Arial Narrow"/>
              </a:rPr>
              <a:t>i</a:t>
            </a:r>
            <a:r>
              <a:rPr sz="1800" dirty="0">
                <a:latin typeface="Arial Narrow"/>
                <a:cs typeface="Arial Narrow"/>
              </a:rPr>
              <a:t>ne</a:t>
            </a:r>
            <a:r>
              <a:rPr sz="1800" spc="10" dirty="0">
                <a:latin typeface="Arial Narrow"/>
                <a:cs typeface="Arial Narrow"/>
              </a:rPr>
              <a:t> </a:t>
            </a:r>
            <a:r>
              <a:rPr sz="1800" dirty="0">
                <a:latin typeface="Arial Narrow"/>
                <a:cs typeface="Arial Narrow"/>
              </a:rPr>
              <a:t>d</a:t>
            </a:r>
            <a:r>
              <a:rPr sz="1800" spc="-10" dirty="0">
                <a:latin typeface="Arial Narrow"/>
                <a:cs typeface="Arial Narrow"/>
              </a:rPr>
              <a:t>e</a:t>
            </a:r>
            <a:r>
              <a:rPr sz="1800" dirty="0">
                <a:latin typeface="Arial Narrow"/>
                <a:cs typeface="Arial Narrow"/>
              </a:rPr>
              <a:t>t</a:t>
            </a:r>
            <a:r>
              <a:rPr sz="1800" spc="-10" dirty="0">
                <a:latin typeface="Arial Narrow"/>
                <a:cs typeface="Arial Narrow"/>
              </a:rPr>
              <a:t>e</a:t>
            </a:r>
            <a:r>
              <a:rPr sz="1800" dirty="0">
                <a:latin typeface="Arial Narrow"/>
                <a:cs typeface="Arial Narrow"/>
              </a:rPr>
              <a:t>ct</a:t>
            </a:r>
            <a:r>
              <a:rPr sz="1800" spc="-10" dirty="0">
                <a:latin typeface="Arial Narrow"/>
                <a:cs typeface="Arial Narrow"/>
              </a:rPr>
              <a:t>o</a:t>
            </a:r>
            <a:r>
              <a:rPr sz="1800" dirty="0">
                <a:latin typeface="Arial Narrow"/>
                <a:cs typeface="Arial Narrow"/>
              </a:rPr>
              <a:t>rs</a:t>
            </a:r>
            <a:r>
              <a:rPr sz="1800" spc="35" dirty="0">
                <a:latin typeface="Arial Narrow"/>
                <a:cs typeface="Arial Narrow"/>
              </a:rPr>
              <a:t> </a:t>
            </a:r>
            <a:r>
              <a:rPr sz="1800" dirty="0">
                <a:latin typeface="Arial Narrow"/>
                <a:cs typeface="Arial Narrow"/>
              </a:rPr>
              <a:t>f</a:t>
            </a:r>
            <a:r>
              <a:rPr sz="1800" spc="-10" dirty="0">
                <a:latin typeface="Arial Narrow"/>
                <a:cs typeface="Arial Narrow"/>
              </a:rPr>
              <a:t>o</a:t>
            </a:r>
            <a:r>
              <a:rPr sz="1800" spc="-5" dirty="0">
                <a:latin typeface="Arial Narrow"/>
                <a:cs typeface="Arial Narrow"/>
              </a:rPr>
              <a:t>r</a:t>
            </a:r>
            <a:r>
              <a:rPr sz="1800" spc="-65" dirty="0">
                <a:latin typeface="Arial Narrow"/>
                <a:cs typeface="Arial Narrow"/>
              </a:rPr>
              <a:t> </a:t>
            </a:r>
            <a:r>
              <a:rPr sz="1800" spc="-10" dirty="0">
                <a:latin typeface="Arial Narrow"/>
                <a:cs typeface="Arial Narrow"/>
              </a:rPr>
              <a:t>A+A</a:t>
            </a:r>
            <a:r>
              <a:rPr sz="1800" spc="-80" dirty="0">
                <a:latin typeface="Arial Narrow"/>
                <a:cs typeface="Arial Narrow"/>
              </a:rPr>
              <a:t> </a:t>
            </a:r>
            <a:r>
              <a:rPr sz="1800" spc="10" dirty="0">
                <a:latin typeface="Arial Narrow"/>
                <a:cs typeface="Arial Narrow"/>
              </a:rPr>
              <a:t>(</a:t>
            </a:r>
            <a:r>
              <a:rPr sz="1800" dirty="0">
                <a:solidFill>
                  <a:srgbClr val="0000A8"/>
                </a:solidFill>
                <a:latin typeface="Arial Narrow"/>
                <a:cs typeface="Arial Narrow"/>
              </a:rPr>
              <a:t>co</a:t>
            </a:r>
            <a:r>
              <a:rPr sz="1800" spc="-15" dirty="0">
                <a:solidFill>
                  <a:srgbClr val="0000A8"/>
                </a:solidFill>
                <a:latin typeface="Arial Narrow"/>
                <a:cs typeface="Arial Narrow"/>
              </a:rPr>
              <a:t>m</a:t>
            </a:r>
            <a:r>
              <a:rPr sz="1800" dirty="0">
                <a:solidFill>
                  <a:srgbClr val="0000A8"/>
                </a:solidFill>
                <a:latin typeface="Arial Narrow"/>
                <a:cs typeface="Arial Narrow"/>
              </a:rPr>
              <a:t>p</a:t>
            </a:r>
            <a:r>
              <a:rPr sz="1800" spc="-10" dirty="0">
                <a:solidFill>
                  <a:srgbClr val="0000A8"/>
                </a:solidFill>
                <a:latin typeface="Arial Narrow"/>
                <a:cs typeface="Arial Narrow"/>
              </a:rPr>
              <a:t>l</a:t>
            </a:r>
            <a:r>
              <a:rPr sz="1800" dirty="0">
                <a:solidFill>
                  <a:srgbClr val="0000A8"/>
                </a:solidFill>
                <a:latin typeface="Arial Narrow"/>
                <a:cs typeface="Arial Narrow"/>
              </a:rPr>
              <a:t>e</a:t>
            </a:r>
            <a:r>
              <a:rPr sz="1800" spc="-10" dirty="0">
                <a:solidFill>
                  <a:srgbClr val="0000A8"/>
                </a:solidFill>
                <a:latin typeface="Arial Narrow"/>
                <a:cs typeface="Arial Narrow"/>
              </a:rPr>
              <a:t>t</a:t>
            </a:r>
            <a:r>
              <a:rPr sz="1800" spc="-5" dirty="0">
                <a:solidFill>
                  <a:srgbClr val="0000A8"/>
                </a:solidFill>
                <a:latin typeface="Arial Narrow"/>
                <a:cs typeface="Arial Narrow"/>
              </a:rPr>
              <a:t>e</a:t>
            </a:r>
            <a:r>
              <a:rPr sz="1800" spc="-5" dirty="0">
                <a:latin typeface="Arial Narrow"/>
                <a:cs typeface="Arial Narrow"/>
              </a:rPr>
              <a:t>)</a:t>
            </a:r>
            <a:endParaRPr sz="1800">
              <a:latin typeface="Arial Narrow"/>
              <a:cs typeface="Arial Narrow"/>
            </a:endParaRPr>
          </a:p>
          <a:p>
            <a:pPr marL="299085" indent="-287020">
              <a:lnSpc>
                <a:spcPct val="100000"/>
              </a:lnSpc>
              <a:buFont typeface="Arial"/>
              <a:buChar char="•"/>
              <a:tabLst>
                <a:tab pos="299085" algn="l"/>
              </a:tabLst>
            </a:pPr>
            <a:r>
              <a:rPr sz="1800" spc="-15" dirty="0">
                <a:latin typeface="Arial Narrow"/>
                <a:cs typeface="Arial Narrow"/>
              </a:rPr>
              <a:t>PSD cal</a:t>
            </a:r>
            <a:r>
              <a:rPr sz="1800" spc="-10" dirty="0">
                <a:latin typeface="Arial Narrow"/>
                <a:cs typeface="Arial Narrow"/>
              </a:rPr>
              <a:t>o</a:t>
            </a:r>
            <a:r>
              <a:rPr sz="1800" dirty="0">
                <a:latin typeface="Arial Narrow"/>
                <a:cs typeface="Arial Narrow"/>
              </a:rPr>
              <a:t>ri</a:t>
            </a:r>
            <a:r>
              <a:rPr sz="1800" spc="-10" dirty="0">
                <a:latin typeface="Arial Narrow"/>
                <a:cs typeface="Arial Narrow"/>
              </a:rPr>
              <a:t>m</a:t>
            </a:r>
            <a:r>
              <a:rPr sz="1800" dirty="0">
                <a:latin typeface="Arial Narrow"/>
                <a:cs typeface="Arial Narrow"/>
              </a:rPr>
              <a:t>e</a:t>
            </a:r>
            <a:r>
              <a:rPr sz="1800" spc="-10" dirty="0">
                <a:latin typeface="Arial Narrow"/>
                <a:cs typeface="Arial Narrow"/>
              </a:rPr>
              <a:t>t</a:t>
            </a:r>
            <a:r>
              <a:rPr sz="1800" dirty="0">
                <a:latin typeface="Arial Narrow"/>
                <a:cs typeface="Arial Narrow"/>
              </a:rPr>
              <a:t>er</a:t>
            </a:r>
            <a:r>
              <a:rPr sz="1800" spc="25" dirty="0">
                <a:latin typeface="Arial Narrow"/>
                <a:cs typeface="Arial Narrow"/>
              </a:rPr>
              <a:t> </a:t>
            </a:r>
            <a:r>
              <a:rPr sz="1800" spc="-5" dirty="0">
                <a:latin typeface="Arial Narrow"/>
                <a:cs typeface="Arial Narrow"/>
              </a:rPr>
              <a:t>(</a:t>
            </a:r>
            <a:r>
              <a:rPr sz="1800" dirty="0">
                <a:solidFill>
                  <a:srgbClr val="0000A8"/>
                </a:solidFill>
                <a:latin typeface="Arial Narrow"/>
                <a:cs typeface="Arial Narrow"/>
              </a:rPr>
              <a:t>u</a:t>
            </a:r>
            <a:r>
              <a:rPr sz="1800" spc="-10" dirty="0">
                <a:solidFill>
                  <a:srgbClr val="0000A8"/>
                </a:solidFill>
                <a:latin typeface="Arial Narrow"/>
                <a:cs typeface="Arial Narrow"/>
              </a:rPr>
              <a:t>n</a:t>
            </a:r>
            <a:r>
              <a:rPr sz="1800" dirty="0">
                <a:solidFill>
                  <a:srgbClr val="0000A8"/>
                </a:solidFill>
                <a:latin typeface="Arial Narrow"/>
                <a:cs typeface="Arial Narrow"/>
              </a:rPr>
              <a:t>d</a:t>
            </a:r>
            <a:r>
              <a:rPr sz="1800" spc="-10" dirty="0">
                <a:solidFill>
                  <a:srgbClr val="0000A8"/>
                </a:solidFill>
                <a:latin typeface="Arial Narrow"/>
                <a:cs typeface="Arial Narrow"/>
              </a:rPr>
              <a:t>e</a:t>
            </a:r>
            <a:r>
              <a:rPr sz="1800" spc="-5" dirty="0">
                <a:solidFill>
                  <a:srgbClr val="0000A8"/>
                </a:solidFill>
                <a:latin typeface="Arial Narrow"/>
                <a:cs typeface="Arial Narrow"/>
              </a:rPr>
              <a:t>r</a:t>
            </a:r>
            <a:r>
              <a:rPr sz="1800" spc="30" dirty="0">
                <a:solidFill>
                  <a:srgbClr val="0000A8"/>
                </a:solidFill>
                <a:latin typeface="Arial Narrow"/>
                <a:cs typeface="Arial Narrow"/>
              </a:rPr>
              <a:t> </a:t>
            </a:r>
            <a:r>
              <a:rPr sz="1800" dirty="0">
                <a:solidFill>
                  <a:srgbClr val="0000A8"/>
                </a:solidFill>
                <a:latin typeface="Arial Narrow"/>
                <a:cs typeface="Arial Narrow"/>
              </a:rPr>
              <a:t>co</a:t>
            </a:r>
            <a:r>
              <a:rPr sz="1800" spc="-15" dirty="0">
                <a:solidFill>
                  <a:srgbClr val="0000A8"/>
                </a:solidFill>
                <a:latin typeface="Arial Narrow"/>
                <a:cs typeface="Arial Narrow"/>
              </a:rPr>
              <a:t>m</a:t>
            </a:r>
            <a:r>
              <a:rPr sz="1800" dirty="0">
                <a:solidFill>
                  <a:srgbClr val="0000A8"/>
                </a:solidFill>
                <a:latin typeface="Arial Narrow"/>
                <a:cs typeface="Arial Narrow"/>
              </a:rPr>
              <a:t>p</a:t>
            </a:r>
            <a:r>
              <a:rPr sz="1800" spc="-10" dirty="0">
                <a:solidFill>
                  <a:srgbClr val="0000A8"/>
                </a:solidFill>
                <a:latin typeface="Arial Narrow"/>
                <a:cs typeface="Arial Narrow"/>
              </a:rPr>
              <a:t>l</a:t>
            </a:r>
            <a:r>
              <a:rPr sz="1800" dirty="0">
                <a:solidFill>
                  <a:srgbClr val="0000A8"/>
                </a:solidFill>
                <a:latin typeface="Arial Narrow"/>
                <a:cs typeface="Arial Narrow"/>
              </a:rPr>
              <a:t>e</a:t>
            </a:r>
            <a:r>
              <a:rPr sz="1800" spc="-10" dirty="0">
                <a:solidFill>
                  <a:srgbClr val="0000A8"/>
                </a:solidFill>
                <a:latin typeface="Arial Narrow"/>
                <a:cs typeface="Arial Narrow"/>
              </a:rPr>
              <a:t>t</a:t>
            </a:r>
            <a:r>
              <a:rPr sz="1800" dirty="0">
                <a:solidFill>
                  <a:srgbClr val="0000A8"/>
                </a:solidFill>
                <a:latin typeface="Arial Narrow"/>
                <a:cs typeface="Arial Narrow"/>
              </a:rPr>
              <a:t>i</a:t>
            </a:r>
            <a:r>
              <a:rPr sz="1800" spc="-10" dirty="0">
                <a:solidFill>
                  <a:srgbClr val="0000A8"/>
                </a:solidFill>
                <a:latin typeface="Arial Narrow"/>
                <a:cs typeface="Arial Narrow"/>
              </a:rPr>
              <a:t>o</a:t>
            </a:r>
            <a:r>
              <a:rPr sz="1800" dirty="0">
                <a:solidFill>
                  <a:srgbClr val="0000A8"/>
                </a:solidFill>
                <a:latin typeface="Arial Narrow"/>
                <a:cs typeface="Arial Narrow"/>
              </a:rPr>
              <a:t>n</a:t>
            </a:r>
            <a:r>
              <a:rPr sz="1800" spc="-5" dirty="0">
                <a:latin typeface="Arial Narrow"/>
                <a:cs typeface="Arial Narrow"/>
              </a:rPr>
              <a:t>)</a:t>
            </a:r>
            <a:endParaRPr sz="1800">
              <a:latin typeface="Arial Narrow"/>
              <a:cs typeface="Arial Narrow"/>
            </a:endParaRPr>
          </a:p>
          <a:p>
            <a:pPr marL="299085" indent="-287020">
              <a:lnSpc>
                <a:spcPct val="100000"/>
              </a:lnSpc>
              <a:buFont typeface="Arial"/>
              <a:buChar char="•"/>
              <a:tabLst>
                <a:tab pos="299085" algn="l"/>
              </a:tabLst>
            </a:pPr>
            <a:r>
              <a:rPr sz="1800" spc="-30" dirty="0">
                <a:latin typeface="Arial Narrow"/>
                <a:cs typeface="Arial Narrow"/>
              </a:rPr>
              <a:t>T</a:t>
            </a:r>
            <a:r>
              <a:rPr sz="1800" dirty="0">
                <a:latin typeface="Arial Narrow"/>
                <a:cs typeface="Arial Narrow"/>
              </a:rPr>
              <a:t>OF-</a:t>
            </a:r>
            <a:r>
              <a:rPr sz="1800" spc="-10" dirty="0">
                <a:latin typeface="Arial Narrow"/>
                <a:cs typeface="Arial Narrow"/>
              </a:rPr>
              <a:t>L</a:t>
            </a:r>
            <a:r>
              <a:rPr sz="1800" dirty="0">
                <a:latin typeface="Arial Narrow"/>
                <a:cs typeface="Arial Narrow"/>
              </a:rPr>
              <a:t>/R H</a:t>
            </a:r>
            <a:r>
              <a:rPr sz="1800" spc="-10" dirty="0">
                <a:latin typeface="Arial Narrow"/>
                <a:cs typeface="Arial Narrow"/>
              </a:rPr>
              <a:t>ig</a:t>
            </a:r>
            <a:r>
              <a:rPr sz="1800" dirty="0">
                <a:latin typeface="Arial Narrow"/>
                <a:cs typeface="Arial Narrow"/>
              </a:rPr>
              <a:t>h</a:t>
            </a:r>
            <a:r>
              <a:rPr sz="1800" spc="10" dirty="0">
                <a:latin typeface="Arial Narrow"/>
                <a:cs typeface="Arial Narrow"/>
              </a:rPr>
              <a:t> </a:t>
            </a:r>
            <a:r>
              <a:rPr sz="1800" spc="-90" dirty="0">
                <a:latin typeface="Arial Narrow"/>
                <a:cs typeface="Arial Narrow"/>
              </a:rPr>
              <a:t>V</a:t>
            </a:r>
            <a:r>
              <a:rPr sz="1800" spc="-10" dirty="0">
                <a:latin typeface="Arial Narrow"/>
                <a:cs typeface="Arial Narrow"/>
              </a:rPr>
              <a:t>o</a:t>
            </a:r>
            <a:r>
              <a:rPr sz="1800" dirty="0">
                <a:latin typeface="Arial Narrow"/>
                <a:cs typeface="Arial Narrow"/>
              </a:rPr>
              <a:t>l</a:t>
            </a:r>
            <a:r>
              <a:rPr sz="1800" spc="-10" dirty="0">
                <a:latin typeface="Arial Narrow"/>
                <a:cs typeface="Arial Narrow"/>
              </a:rPr>
              <a:t>tag</a:t>
            </a:r>
            <a:r>
              <a:rPr sz="1800" dirty="0">
                <a:latin typeface="Arial Narrow"/>
                <a:cs typeface="Arial Narrow"/>
              </a:rPr>
              <a:t>e</a:t>
            </a:r>
            <a:r>
              <a:rPr sz="1800" spc="35" dirty="0">
                <a:latin typeface="Arial Narrow"/>
                <a:cs typeface="Arial Narrow"/>
              </a:rPr>
              <a:t> </a:t>
            </a:r>
            <a:r>
              <a:rPr sz="1800" dirty="0">
                <a:latin typeface="Arial Narrow"/>
                <a:cs typeface="Arial Narrow"/>
              </a:rPr>
              <a:t>(</a:t>
            </a:r>
            <a:r>
              <a:rPr sz="1800" dirty="0">
                <a:solidFill>
                  <a:srgbClr val="0000A8"/>
                </a:solidFill>
                <a:latin typeface="Arial Narrow"/>
                <a:cs typeface="Arial Narrow"/>
              </a:rPr>
              <a:t>co</a:t>
            </a:r>
            <a:r>
              <a:rPr sz="1800" spc="-10" dirty="0">
                <a:solidFill>
                  <a:srgbClr val="0000A8"/>
                </a:solidFill>
                <a:latin typeface="Arial Narrow"/>
                <a:cs typeface="Arial Narrow"/>
              </a:rPr>
              <a:t>mp</a:t>
            </a:r>
            <a:r>
              <a:rPr sz="1800" dirty="0">
                <a:solidFill>
                  <a:srgbClr val="0000A8"/>
                </a:solidFill>
                <a:latin typeface="Arial Narrow"/>
                <a:cs typeface="Arial Narrow"/>
              </a:rPr>
              <a:t>l</a:t>
            </a:r>
            <a:r>
              <a:rPr sz="1800" spc="-15" dirty="0">
                <a:solidFill>
                  <a:srgbClr val="0000A8"/>
                </a:solidFill>
                <a:latin typeface="Arial Narrow"/>
                <a:cs typeface="Arial Narrow"/>
              </a:rPr>
              <a:t>e</a:t>
            </a:r>
            <a:r>
              <a:rPr sz="1800" dirty="0">
                <a:solidFill>
                  <a:srgbClr val="0000A8"/>
                </a:solidFill>
                <a:latin typeface="Arial Narrow"/>
                <a:cs typeface="Arial Narrow"/>
              </a:rPr>
              <a:t>t</a:t>
            </a:r>
            <a:r>
              <a:rPr sz="1800" spc="-10" dirty="0">
                <a:solidFill>
                  <a:srgbClr val="0000A8"/>
                </a:solidFill>
                <a:latin typeface="Arial Narrow"/>
                <a:cs typeface="Arial Narrow"/>
              </a:rPr>
              <a:t>e</a:t>
            </a:r>
            <a:r>
              <a:rPr sz="1800" dirty="0">
                <a:latin typeface="Arial Narrow"/>
                <a:cs typeface="Arial Narrow"/>
              </a:rPr>
              <a:t>,</a:t>
            </a:r>
            <a:r>
              <a:rPr sz="1800" spc="40" dirty="0">
                <a:latin typeface="Arial Narrow"/>
                <a:cs typeface="Arial Narrow"/>
              </a:rPr>
              <a:t> </a:t>
            </a:r>
            <a:r>
              <a:rPr sz="1800" dirty="0">
                <a:latin typeface="Arial Narrow"/>
                <a:cs typeface="Arial Narrow"/>
              </a:rPr>
              <a:t>r</a:t>
            </a:r>
            <a:r>
              <a:rPr sz="1800" spc="-10" dirty="0">
                <a:latin typeface="Arial Narrow"/>
                <a:cs typeface="Arial Narrow"/>
              </a:rPr>
              <a:t>ea</a:t>
            </a:r>
            <a:r>
              <a:rPr sz="1800" spc="-5" dirty="0">
                <a:latin typeface="Arial Narrow"/>
                <a:cs typeface="Arial Narrow"/>
              </a:rPr>
              <a:t>d</a:t>
            </a:r>
            <a:r>
              <a:rPr sz="1800" dirty="0">
                <a:latin typeface="Arial Narrow"/>
                <a:cs typeface="Arial Narrow"/>
              </a:rPr>
              <a:t>-</a:t>
            </a:r>
            <a:r>
              <a:rPr sz="1800" spc="-10" dirty="0">
                <a:latin typeface="Arial Narrow"/>
                <a:cs typeface="Arial Narrow"/>
              </a:rPr>
              <a:t>ou</a:t>
            </a:r>
            <a:r>
              <a:rPr sz="1800" dirty="0">
                <a:latin typeface="Arial Narrow"/>
                <a:cs typeface="Arial Narrow"/>
              </a:rPr>
              <a:t>t</a:t>
            </a:r>
            <a:r>
              <a:rPr sz="1800" spc="25" dirty="0">
                <a:latin typeface="Arial Narrow"/>
                <a:cs typeface="Arial Narrow"/>
              </a:rPr>
              <a:t> </a:t>
            </a:r>
            <a:r>
              <a:rPr sz="1800" dirty="0">
                <a:solidFill>
                  <a:srgbClr val="C00000"/>
                </a:solidFill>
                <a:latin typeface="Arial Narrow"/>
                <a:cs typeface="Arial Narrow"/>
              </a:rPr>
              <a:t>(in</a:t>
            </a:r>
            <a:r>
              <a:rPr sz="1800" spc="-5" dirty="0">
                <a:solidFill>
                  <a:srgbClr val="C00000"/>
                </a:solidFill>
                <a:latin typeface="Arial Narrow"/>
                <a:cs typeface="Arial Narrow"/>
              </a:rPr>
              <a:t> </a:t>
            </a:r>
            <a:r>
              <a:rPr sz="1800" spc="-10" dirty="0">
                <a:solidFill>
                  <a:srgbClr val="C00000"/>
                </a:solidFill>
                <a:latin typeface="Arial Narrow"/>
                <a:cs typeface="Arial Narrow"/>
              </a:rPr>
              <a:t>p</a:t>
            </a:r>
            <a:r>
              <a:rPr sz="1800" dirty="0">
                <a:solidFill>
                  <a:srgbClr val="C00000"/>
                </a:solidFill>
                <a:latin typeface="Arial Narrow"/>
                <a:cs typeface="Arial Narrow"/>
              </a:rPr>
              <a:t>r</a:t>
            </a:r>
            <a:r>
              <a:rPr sz="1800" spc="-10" dirty="0">
                <a:solidFill>
                  <a:srgbClr val="C00000"/>
                </a:solidFill>
                <a:latin typeface="Arial Narrow"/>
                <a:cs typeface="Arial Narrow"/>
              </a:rPr>
              <a:t>og</a:t>
            </a:r>
            <a:r>
              <a:rPr sz="1800" dirty="0">
                <a:solidFill>
                  <a:srgbClr val="C00000"/>
                </a:solidFill>
                <a:latin typeface="Arial Narrow"/>
                <a:cs typeface="Arial Narrow"/>
              </a:rPr>
              <a:t>r</a:t>
            </a:r>
            <a:r>
              <a:rPr sz="1800" spc="-10" dirty="0">
                <a:solidFill>
                  <a:srgbClr val="C00000"/>
                </a:solidFill>
                <a:latin typeface="Arial Narrow"/>
                <a:cs typeface="Arial Narrow"/>
              </a:rPr>
              <a:t>e</a:t>
            </a:r>
            <a:r>
              <a:rPr sz="1800" dirty="0">
                <a:solidFill>
                  <a:srgbClr val="C00000"/>
                </a:solidFill>
                <a:latin typeface="Arial Narrow"/>
                <a:cs typeface="Arial Narrow"/>
              </a:rPr>
              <a:t>s</a:t>
            </a:r>
            <a:r>
              <a:rPr sz="1800" spc="10" dirty="0">
                <a:solidFill>
                  <a:srgbClr val="C00000"/>
                </a:solidFill>
                <a:latin typeface="Arial Narrow"/>
                <a:cs typeface="Arial Narrow"/>
              </a:rPr>
              <a:t>s</a:t>
            </a:r>
            <a:r>
              <a:rPr sz="1800" dirty="0">
                <a:latin typeface="Arial Narrow"/>
                <a:cs typeface="Arial Narrow"/>
              </a:rPr>
              <a:t>)</a:t>
            </a:r>
            <a:endParaRPr sz="1800">
              <a:latin typeface="Arial Narrow"/>
              <a:cs typeface="Arial Narrow"/>
            </a:endParaRPr>
          </a:p>
          <a:p>
            <a:pPr marL="350520" indent="-338455">
              <a:lnSpc>
                <a:spcPct val="100000"/>
              </a:lnSpc>
              <a:buFont typeface="Arial"/>
              <a:buChar char="•"/>
              <a:tabLst>
                <a:tab pos="350520" algn="l"/>
              </a:tabLst>
            </a:pPr>
            <a:r>
              <a:rPr sz="1800" spc="-95" dirty="0">
                <a:latin typeface="Arial Narrow"/>
                <a:cs typeface="Arial Narrow"/>
              </a:rPr>
              <a:t>V</a:t>
            </a:r>
            <a:r>
              <a:rPr sz="1800" dirty="0">
                <a:latin typeface="Arial Narrow"/>
                <a:cs typeface="Arial Narrow"/>
              </a:rPr>
              <a:t>er</a:t>
            </a:r>
            <a:r>
              <a:rPr sz="1800" spc="-10" dirty="0">
                <a:latin typeface="Arial Narrow"/>
                <a:cs typeface="Arial Narrow"/>
              </a:rPr>
              <a:t>t</a:t>
            </a:r>
            <a:r>
              <a:rPr sz="1800" dirty="0">
                <a:latin typeface="Arial Narrow"/>
                <a:cs typeface="Arial Narrow"/>
              </a:rPr>
              <a:t>ex</a:t>
            </a:r>
            <a:r>
              <a:rPr sz="1800" spc="20" dirty="0">
                <a:latin typeface="Arial Narrow"/>
                <a:cs typeface="Arial Narrow"/>
              </a:rPr>
              <a:t> </a:t>
            </a:r>
            <a:r>
              <a:rPr sz="1800" dirty="0">
                <a:latin typeface="Arial Narrow"/>
                <a:cs typeface="Arial Narrow"/>
              </a:rPr>
              <a:t>d</a:t>
            </a:r>
            <a:r>
              <a:rPr sz="1800" spc="-10" dirty="0">
                <a:latin typeface="Arial Narrow"/>
                <a:cs typeface="Arial Narrow"/>
              </a:rPr>
              <a:t>e</a:t>
            </a:r>
            <a:r>
              <a:rPr sz="1800" dirty="0">
                <a:latin typeface="Arial Narrow"/>
                <a:cs typeface="Arial Narrow"/>
              </a:rPr>
              <a:t>t</a:t>
            </a:r>
            <a:r>
              <a:rPr sz="1800" spc="-10" dirty="0">
                <a:latin typeface="Arial Narrow"/>
                <a:cs typeface="Arial Narrow"/>
              </a:rPr>
              <a:t>e</a:t>
            </a:r>
            <a:r>
              <a:rPr sz="1800" dirty="0">
                <a:latin typeface="Arial Narrow"/>
                <a:cs typeface="Arial Narrow"/>
              </a:rPr>
              <a:t>ct</a:t>
            </a:r>
            <a:r>
              <a:rPr sz="1800" spc="-10" dirty="0">
                <a:latin typeface="Arial Narrow"/>
                <a:cs typeface="Arial Narrow"/>
              </a:rPr>
              <a:t>o</a:t>
            </a:r>
            <a:r>
              <a:rPr sz="1800" spc="-5" dirty="0">
                <a:latin typeface="Arial Narrow"/>
                <a:cs typeface="Arial Narrow"/>
              </a:rPr>
              <a:t>r</a:t>
            </a:r>
            <a:r>
              <a:rPr sz="1800" spc="30" dirty="0">
                <a:latin typeface="Arial Narrow"/>
                <a:cs typeface="Arial Narrow"/>
              </a:rPr>
              <a:t> </a:t>
            </a:r>
            <a:r>
              <a:rPr sz="1800" dirty="0">
                <a:latin typeface="Arial Narrow"/>
                <a:cs typeface="Arial Narrow"/>
              </a:rPr>
              <a:t>(</a:t>
            </a:r>
            <a:r>
              <a:rPr sz="1800" dirty="0">
                <a:solidFill>
                  <a:srgbClr val="C00000"/>
                </a:solidFill>
                <a:latin typeface="Arial Narrow"/>
                <a:cs typeface="Arial Narrow"/>
              </a:rPr>
              <a:t>in</a:t>
            </a:r>
            <a:r>
              <a:rPr sz="1800" spc="-5" dirty="0">
                <a:solidFill>
                  <a:srgbClr val="C00000"/>
                </a:solidFill>
                <a:latin typeface="Arial Narrow"/>
                <a:cs typeface="Arial Narrow"/>
              </a:rPr>
              <a:t> </a:t>
            </a:r>
            <a:r>
              <a:rPr sz="1800" dirty="0">
                <a:solidFill>
                  <a:srgbClr val="C00000"/>
                </a:solidFill>
                <a:latin typeface="Arial Narrow"/>
                <a:cs typeface="Arial Narrow"/>
              </a:rPr>
              <a:t>pr</a:t>
            </a:r>
            <a:r>
              <a:rPr sz="1800" spc="-10" dirty="0">
                <a:solidFill>
                  <a:srgbClr val="C00000"/>
                </a:solidFill>
                <a:latin typeface="Arial Narrow"/>
                <a:cs typeface="Arial Narrow"/>
              </a:rPr>
              <a:t>o</a:t>
            </a:r>
            <a:r>
              <a:rPr sz="1800" dirty="0">
                <a:solidFill>
                  <a:srgbClr val="C00000"/>
                </a:solidFill>
                <a:latin typeface="Arial Narrow"/>
                <a:cs typeface="Arial Narrow"/>
              </a:rPr>
              <a:t>gr</a:t>
            </a:r>
            <a:r>
              <a:rPr sz="1800" spc="-10" dirty="0">
                <a:solidFill>
                  <a:srgbClr val="C00000"/>
                </a:solidFill>
                <a:latin typeface="Arial Narrow"/>
                <a:cs typeface="Arial Narrow"/>
              </a:rPr>
              <a:t>e</a:t>
            </a:r>
            <a:r>
              <a:rPr sz="1800" dirty="0">
                <a:solidFill>
                  <a:srgbClr val="C00000"/>
                </a:solidFill>
                <a:latin typeface="Arial Narrow"/>
                <a:cs typeface="Arial Narrow"/>
              </a:rPr>
              <a:t>ss</a:t>
            </a:r>
            <a:r>
              <a:rPr sz="1800" spc="-5" dirty="0">
                <a:solidFill>
                  <a:srgbClr val="C00000"/>
                </a:solidFill>
                <a:latin typeface="Arial Narrow"/>
                <a:cs typeface="Arial Narrow"/>
              </a:rPr>
              <a:t>)</a:t>
            </a:r>
            <a:endParaRPr sz="1800">
              <a:latin typeface="Arial Narrow"/>
              <a:cs typeface="Arial Narrow"/>
            </a:endParaRPr>
          </a:p>
        </p:txBody>
      </p:sp>
      <p:sp>
        <p:nvSpPr>
          <p:cNvPr id="7" name="object 7"/>
          <p:cNvSpPr/>
          <p:nvPr/>
        </p:nvSpPr>
        <p:spPr>
          <a:xfrm>
            <a:off x="34925" y="549275"/>
            <a:ext cx="3470275" cy="1331849"/>
          </a:xfrm>
          <a:prstGeom prst="rect">
            <a:avLst/>
          </a:prstGeom>
          <a:blipFill>
            <a:blip r:embed="rId3" cstate="print"/>
            <a:stretch>
              <a:fillRect/>
            </a:stretch>
          </a:blipFill>
        </p:spPr>
        <p:txBody>
          <a:bodyPr wrap="square" lIns="0" tIns="0" rIns="0" bIns="0" rtlCol="0">
            <a:spAutoFit/>
          </a:bodyPr>
          <a:lstStyle/>
          <a:p>
            <a:endParaRPr/>
          </a:p>
        </p:txBody>
      </p:sp>
      <p:sp>
        <p:nvSpPr>
          <p:cNvPr id="8" name="object 8"/>
          <p:cNvSpPr/>
          <p:nvPr/>
        </p:nvSpPr>
        <p:spPr>
          <a:xfrm>
            <a:off x="20637" y="535051"/>
            <a:ext cx="3498850" cy="1360424"/>
          </a:xfrm>
          <a:custGeom>
            <a:avLst/>
            <a:gdLst/>
            <a:ahLst/>
            <a:cxnLst/>
            <a:rect l="l" t="t" r="r" b="b"/>
            <a:pathLst>
              <a:path w="3498850" h="1360424">
                <a:moveTo>
                  <a:pt x="0" y="1360424"/>
                </a:moveTo>
                <a:lnTo>
                  <a:pt x="3498850" y="1360424"/>
                </a:lnTo>
                <a:lnTo>
                  <a:pt x="3498850" y="0"/>
                </a:lnTo>
                <a:lnTo>
                  <a:pt x="0" y="0"/>
                </a:lnTo>
                <a:lnTo>
                  <a:pt x="0" y="1360424"/>
                </a:lnTo>
                <a:close/>
              </a:path>
            </a:pathLst>
          </a:custGeom>
          <a:ln w="28575">
            <a:solidFill>
              <a:srgbClr val="333399"/>
            </a:solidFill>
          </a:ln>
        </p:spPr>
        <p:txBody>
          <a:bodyPr wrap="square" lIns="0" tIns="0" rIns="0" bIns="0" rtlCol="0">
            <a:spAutoFit/>
          </a:bodyPr>
          <a:lstStyle/>
          <a:p>
            <a:endParaRPr/>
          </a:p>
        </p:txBody>
      </p:sp>
      <p:sp>
        <p:nvSpPr>
          <p:cNvPr id="9" name="object 9"/>
          <p:cNvSpPr/>
          <p:nvPr/>
        </p:nvSpPr>
        <p:spPr>
          <a:xfrm>
            <a:off x="5821679" y="4413275"/>
            <a:ext cx="2590800" cy="1908048"/>
          </a:xfrm>
          <a:prstGeom prst="rect">
            <a:avLst/>
          </a:prstGeom>
          <a:blipFill>
            <a:blip r:embed="rId4" cstate="print"/>
            <a:stretch>
              <a:fillRect/>
            </a:stretch>
          </a:blipFill>
        </p:spPr>
        <p:txBody>
          <a:bodyPr wrap="square" lIns="0" tIns="0" rIns="0" bIns="0" rtlCol="0">
            <a:spAutoFit/>
          </a:bodyPr>
          <a:lstStyle/>
          <a:p>
            <a:endParaRPr/>
          </a:p>
        </p:txBody>
      </p:sp>
      <p:sp>
        <p:nvSpPr>
          <p:cNvPr id="10" name="object 10"/>
          <p:cNvSpPr/>
          <p:nvPr/>
        </p:nvSpPr>
        <p:spPr>
          <a:xfrm>
            <a:off x="5631179" y="6156393"/>
            <a:ext cx="2971800" cy="600075"/>
          </a:xfrm>
          <a:prstGeom prst="rect">
            <a:avLst/>
          </a:prstGeom>
          <a:blipFill>
            <a:blip r:embed="rId5" cstate="print"/>
            <a:stretch>
              <a:fillRect/>
            </a:stretch>
          </a:blipFill>
        </p:spPr>
        <p:txBody>
          <a:bodyPr wrap="square" lIns="0" tIns="0" rIns="0" bIns="0" rtlCol="0">
            <a:spAutoFit/>
          </a:bodyPr>
          <a:lstStyle/>
          <a:p>
            <a:endParaRPr/>
          </a:p>
        </p:txBody>
      </p:sp>
      <p:sp>
        <p:nvSpPr>
          <p:cNvPr id="11" name="object 11"/>
          <p:cNvSpPr/>
          <p:nvPr/>
        </p:nvSpPr>
        <p:spPr>
          <a:xfrm>
            <a:off x="3505200" y="2769361"/>
            <a:ext cx="2324227" cy="2251837"/>
          </a:xfrm>
          <a:custGeom>
            <a:avLst/>
            <a:gdLst/>
            <a:ahLst/>
            <a:cxnLst/>
            <a:rect l="l" t="t" r="r" b="b"/>
            <a:pathLst>
              <a:path w="2324227" h="2251837">
                <a:moveTo>
                  <a:pt x="31684" y="30712"/>
                </a:moveTo>
                <a:lnTo>
                  <a:pt x="37613" y="51925"/>
                </a:lnTo>
                <a:lnTo>
                  <a:pt x="2308733" y="2251837"/>
                </a:lnTo>
                <a:lnTo>
                  <a:pt x="2324227" y="2235835"/>
                </a:lnTo>
                <a:lnTo>
                  <a:pt x="53025" y="35968"/>
                </a:lnTo>
                <a:lnTo>
                  <a:pt x="31684" y="30712"/>
                </a:lnTo>
                <a:close/>
              </a:path>
              <a:path w="2324227" h="2251837">
                <a:moveTo>
                  <a:pt x="0" y="0"/>
                </a:moveTo>
                <a:lnTo>
                  <a:pt x="28956" y="103250"/>
                </a:lnTo>
                <a:lnTo>
                  <a:pt x="30607" y="109219"/>
                </a:lnTo>
                <a:lnTo>
                  <a:pt x="36703" y="112649"/>
                </a:lnTo>
                <a:lnTo>
                  <a:pt x="48514" y="109347"/>
                </a:lnTo>
                <a:lnTo>
                  <a:pt x="51943" y="103250"/>
                </a:lnTo>
                <a:lnTo>
                  <a:pt x="50292" y="97281"/>
                </a:lnTo>
                <a:lnTo>
                  <a:pt x="37613" y="51925"/>
                </a:lnTo>
                <a:lnTo>
                  <a:pt x="8001" y="23241"/>
                </a:lnTo>
                <a:lnTo>
                  <a:pt x="23495" y="7366"/>
                </a:lnTo>
                <a:lnTo>
                  <a:pt x="29901" y="7366"/>
                </a:lnTo>
                <a:lnTo>
                  <a:pt x="0" y="0"/>
                </a:lnTo>
                <a:close/>
              </a:path>
              <a:path w="2324227" h="2251837">
                <a:moveTo>
                  <a:pt x="23495" y="7366"/>
                </a:moveTo>
                <a:lnTo>
                  <a:pt x="8001" y="23241"/>
                </a:lnTo>
                <a:lnTo>
                  <a:pt x="37613" y="51925"/>
                </a:lnTo>
                <a:lnTo>
                  <a:pt x="31684" y="30712"/>
                </a:lnTo>
                <a:lnTo>
                  <a:pt x="13208" y="26162"/>
                </a:lnTo>
                <a:lnTo>
                  <a:pt x="26543" y="12318"/>
                </a:lnTo>
                <a:lnTo>
                  <a:pt x="28608" y="12318"/>
                </a:lnTo>
                <a:lnTo>
                  <a:pt x="23495" y="7366"/>
                </a:lnTo>
                <a:close/>
              </a:path>
              <a:path w="2324227" h="2251837">
                <a:moveTo>
                  <a:pt x="29901" y="7366"/>
                </a:moveTo>
                <a:lnTo>
                  <a:pt x="23495" y="7366"/>
                </a:lnTo>
                <a:lnTo>
                  <a:pt x="53025" y="35968"/>
                </a:lnTo>
                <a:lnTo>
                  <a:pt x="98806" y="47243"/>
                </a:lnTo>
                <a:lnTo>
                  <a:pt x="104775" y="48641"/>
                </a:lnTo>
                <a:lnTo>
                  <a:pt x="110744" y="45085"/>
                </a:lnTo>
                <a:lnTo>
                  <a:pt x="112268" y="39116"/>
                </a:lnTo>
                <a:lnTo>
                  <a:pt x="113665" y="33147"/>
                </a:lnTo>
                <a:lnTo>
                  <a:pt x="110109" y="27050"/>
                </a:lnTo>
                <a:lnTo>
                  <a:pt x="104140" y="25654"/>
                </a:lnTo>
                <a:lnTo>
                  <a:pt x="29901" y="7366"/>
                </a:lnTo>
                <a:close/>
              </a:path>
              <a:path w="2324227" h="2251837">
                <a:moveTo>
                  <a:pt x="28608" y="12318"/>
                </a:moveTo>
                <a:lnTo>
                  <a:pt x="26543" y="12318"/>
                </a:lnTo>
                <a:lnTo>
                  <a:pt x="31684" y="30712"/>
                </a:lnTo>
                <a:lnTo>
                  <a:pt x="53025" y="35968"/>
                </a:lnTo>
                <a:lnTo>
                  <a:pt x="28608" y="12318"/>
                </a:lnTo>
                <a:close/>
              </a:path>
              <a:path w="2324227" h="2251837">
                <a:moveTo>
                  <a:pt x="26543" y="12318"/>
                </a:moveTo>
                <a:lnTo>
                  <a:pt x="13208" y="26162"/>
                </a:lnTo>
                <a:lnTo>
                  <a:pt x="31684" y="30712"/>
                </a:lnTo>
                <a:lnTo>
                  <a:pt x="26543" y="12318"/>
                </a:lnTo>
                <a:close/>
              </a:path>
            </a:pathLst>
          </a:custGeom>
          <a:solidFill>
            <a:srgbClr val="C00000"/>
          </a:solidFill>
        </p:spPr>
        <p:txBody>
          <a:bodyPr wrap="square" lIns="0" tIns="0" rIns="0" bIns="0" rtlCol="0">
            <a:spAutoFit/>
          </a:bodyPr>
          <a:lstStyle/>
          <a:p>
            <a:endParaRPr/>
          </a:p>
        </p:txBody>
      </p:sp>
      <p:sp>
        <p:nvSpPr>
          <p:cNvPr id="12" name="Номер слайда 11"/>
          <p:cNvSpPr>
            <a:spLocks noGrp="1"/>
          </p:cNvSpPr>
          <p:nvPr>
            <p:ph type="sldNum" sz="quarter" idx="7"/>
          </p:nvPr>
        </p:nvSpPr>
        <p:spPr>
          <a:xfrm>
            <a:off x="8371585" y="6156393"/>
            <a:ext cx="391415" cy="354632"/>
          </a:xfrm>
        </p:spPr>
        <p:txBody>
          <a:bodyPr/>
          <a:lstStyle/>
          <a:p>
            <a:pPr marL="124460">
              <a:lnSpc>
                <a:spcPct val="100000"/>
              </a:lnSpc>
            </a:pPr>
            <a:fld id="{81D60167-4931-47E6-BA6A-407CBD079E47}" type="slidenum">
              <a:rPr lang="ru-RU" sz="1400" smtClean="0">
                <a:latin typeface="Arial"/>
                <a:cs typeface="Arial"/>
              </a:rPr>
              <a:t>13</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08425" y="622173"/>
            <a:ext cx="4710049" cy="3240151"/>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221742" y="1143000"/>
            <a:ext cx="3371850" cy="2447925"/>
          </a:xfrm>
          <a:prstGeom prst="rect">
            <a:avLst/>
          </a:prstGeom>
          <a:blipFill>
            <a:blip r:embed="rId3" cstate="print"/>
            <a:stretch>
              <a:fillRect/>
            </a:stretch>
          </a:blipFill>
        </p:spPr>
        <p:txBody>
          <a:bodyPr wrap="square" lIns="0" tIns="0" rIns="0" bIns="0" rtlCol="0">
            <a:sp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2359025">
              <a:lnSpc>
                <a:spcPct val="100000"/>
              </a:lnSpc>
            </a:pPr>
            <a:r>
              <a:rPr spc="-20" dirty="0">
                <a:latin typeface="Arial"/>
                <a:cs typeface="Arial"/>
              </a:rPr>
              <a:t>NA61</a:t>
            </a:r>
            <a:r>
              <a:rPr spc="15" dirty="0">
                <a:latin typeface="Arial"/>
                <a:cs typeface="Arial"/>
              </a:rPr>
              <a:t> </a:t>
            </a:r>
            <a:r>
              <a:rPr spc="-75" dirty="0">
                <a:latin typeface="Arial"/>
                <a:cs typeface="Arial"/>
              </a:rPr>
              <a:t>T</a:t>
            </a:r>
            <a:r>
              <a:rPr spc="-20" dirty="0">
                <a:latin typeface="Arial"/>
                <a:cs typeface="Arial"/>
              </a:rPr>
              <a:t>OF</a:t>
            </a:r>
            <a:r>
              <a:rPr spc="-5" dirty="0">
                <a:latin typeface="Arial"/>
                <a:cs typeface="Arial"/>
              </a:rPr>
              <a:t>-</a:t>
            </a:r>
            <a:r>
              <a:rPr spc="-15" dirty="0">
                <a:latin typeface="Arial"/>
                <a:cs typeface="Arial"/>
              </a:rPr>
              <a:t>L/R</a:t>
            </a:r>
            <a:r>
              <a:rPr spc="25" dirty="0">
                <a:latin typeface="Arial"/>
                <a:cs typeface="Arial"/>
              </a:rPr>
              <a:t> </a:t>
            </a:r>
            <a:r>
              <a:rPr spc="-15" dirty="0">
                <a:latin typeface="Arial"/>
                <a:cs typeface="Arial"/>
              </a:rPr>
              <a:t>dete</a:t>
            </a:r>
            <a:r>
              <a:rPr spc="-20" dirty="0">
                <a:latin typeface="Arial"/>
                <a:cs typeface="Arial"/>
              </a:rPr>
              <a:t>c</a:t>
            </a:r>
            <a:r>
              <a:rPr spc="-5" dirty="0">
                <a:latin typeface="Arial"/>
                <a:cs typeface="Arial"/>
              </a:rPr>
              <a:t>t</a:t>
            </a:r>
            <a:r>
              <a:rPr spc="-15" dirty="0">
                <a:latin typeface="Arial"/>
                <a:cs typeface="Arial"/>
              </a:rPr>
              <a:t>or</a:t>
            </a:r>
          </a:p>
        </p:txBody>
      </p:sp>
      <p:sp>
        <p:nvSpPr>
          <p:cNvPr id="6" name="object 6"/>
          <p:cNvSpPr/>
          <p:nvPr/>
        </p:nvSpPr>
        <p:spPr>
          <a:xfrm>
            <a:off x="457200" y="4114800"/>
            <a:ext cx="3276600" cy="1905000"/>
          </a:xfrm>
          <a:prstGeom prst="rect">
            <a:avLst/>
          </a:prstGeom>
          <a:blipFill>
            <a:blip r:embed="rId4" cstate="print"/>
            <a:stretch>
              <a:fillRect/>
            </a:stretch>
          </a:blipFill>
        </p:spPr>
        <p:txBody>
          <a:bodyPr wrap="square" lIns="0" tIns="0" rIns="0" bIns="0" rtlCol="0">
            <a:spAutoFit/>
          </a:bodyPr>
          <a:lstStyle/>
          <a:p>
            <a:endParaRPr/>
          </a:p>
        </p:txBody>
      </p:sp>
      <p:sp>
        <p:nvSpPr>
          <p:cNvPr id="7" name="object 7"/>
          <p:cNvSpPr/>
          <p:nvPr/>
        </p:nvSpPr>
        <p:spPr>
          <a:xfrm>
            <a:off x="4105275" y="4318000"/>
            <a:ext cx="4502150" cy="1631950"/>
          </a:xfrm>
          <a:custGeom>
            <a:avLst/>
            <a:gdLst/>
            <a:ahLst/>
            <a:cxnLst/>
            <a:rect l="l" t="t" r="r" b="b"/>
            <a:pathLst>
              <a:path w="4502150" h="1631950">
                <a:moveTo>
                  <a:pt x="0" y="1631950"/>
                </a:moveTo>
                <a:lnTo>
                  <a:pt x="4502150" y="1631950"/>
                </a:lnTo>
                <a:lnTo>
                  <a:pt x="4502150" y="0"/>
                </a:lnTo>
                <a:lnTo>
                  <a:pt x="0" y="0"/>
                </a:lnTo>
                <a:lnTo>
                  <a:pt x="0" y="1631950"/>
                </a:lnTo>
                <a:close/>
              </a:path>
            </a:pathLst>
          </a:custGeom>
          <a:solidFill>
            <a:srgbClr val="BADFE2"/>
          </a:solidFill>
        </p:spPr>
        <p:txBody>
          <a:bodyPr wrap="square" lIns="0" tIns="0" rIns="0" bIns="0" rtlCol="0">
            <a:spAutoFit/>
          </a:bodyPr>
          <a:lstStyle/>
          <a:p>
            <a:endParaRPr/>
          </a:p>
        </p:txBody>
      </p:sp>
      <p:sp>
        <p:nvSpPr>
          <p:cNvPr id="8" name="object 8"/>
          <p:cNvSpPr txBox="1"/>
          <p:nvPr/>
        </p:nvSpPr>
        <p:spPr>
          <a:xfrm>
            <a:off x="4184650" y="4357623"/>
            <a:ext cx="4302760" cy="1231106"/>
          </a:xfrm>
          <a:prstGeom prst="rect">
            <a:avLst/>
          </a:prstGeom>
        </p:spPr>
        <p:txBody>
          <a:bodyPr vert="horz" wrap="square" lIns="0" tIns="0" rIns="0" bIns="0" rtlCol="0">
            <a:spAutoFit/>
          </a:bodyPr>
          <a:lstStyle/>
          <a:p>
            <a:pPr marL="361315">
              <a:lnSpc>
                <a:spcPct val="100000"/>
              </a:lnSpc>
            </a:pPr>
            <a:r>
              <a:rPr sz="2000" b="1" dirty="0">
                <a:latin typeface="Arial"/>
                <a:cs typeface="Arial"/>
              </a:rPr>
              <a:t>N</a:t>
            </a:r>
            <a:r>
              <a:rPr sz="2000" b="1" spc="5" dirty="0">
                <a:latin typeface="Arial"/>
                <a:cs typeface="Arial"/>
              </a:rPr>
              <a:t>A</a:t>
            </a:r>
            <a:r>
              <a:rPr sz="2000" b="1" dirty="0">
                <a:latin typeface="Arial"/>
                <a:cs typeface="Arial"/>
              </a:rPr>
              <a:t>61</a:t>
            </a:r>
            <a:r>
              <a:rPr sz="2000" b="1" spc="-15" dirty="0">
                <a:latin typeface="Arial"/>
                <a:cs typeface="Arial"/>
              </a:rPr>
              <a:t> </a:t>
            </a:r>
            <a:r>
              <a:rPr sz="2000" b="1" spc="-40" dirty="0">
                <a:latin typeface="Arial"/>
                <a:cs typeface="Arial"/>
              </a:rPr>
              <a:t>T</a:t>
            </a:r>
            <a:r>
              <a:rPr sz="2000" b="1" dirty="0">
                <a:latin typeface="Arial"/>
                <a:cs typeface="Arial"/>
              </a:rPr>
              <a:t>O</a:t>
            </a:r>
            <a:r>
              <a:rPr sz="2000" b="1" spc="5" dirty="0">
                <a:latin typeface="Arial"/>
                <a:cs typeface="Arial"/>
              </a:rPr>
              <a:t>F</a:t>
            </a:r>
            <a:r>
              <a:rPr sz="2000" b="1" dirty="0">
                <a:latin typeface="Arial"/>
                <a:cs typeface="Arial"/>
              </a:rPr>
              <a:t>-L/R</a:t>
            </a:r>
            <a:r>
              <a:rPr sz="2000" b="1" spc="-30" dirty="0">
                <a:latin typeface="Arial"/>
                <a:cs typeface="Arial"/>
              </a:rPr>
              <a:t> </a:t>
            </a:r>
            <a:r>
              <a:rPr sz="2000" b="1" dirty="0">
                <a:latin typeface="Arial"/>
                <a:cs typeface="Arial"/>
              </a:rPr>
              <a:t>det</a:t>
            </a:r>
            <a:r>
              <a:rPr sz="2000" b="1" spc="5" dirty="0">
                <a:latin typeface="Arial"/>
                <a:cs typeface="Arial"/>
              </a:rPr>
              <a:t>e</a:t>
            </a:r>
            <a:r>
              <a:rPr sz="2000" b="1" dirty="0">
                <a:latin typeface="Arial"/>
                <a:cs typeface="Arial"/>
              </a:rPr>
              <a:t>ctor:</a:t>
            </a:r>
            <a:endParaRPr sz="2000" dirty="0">
              <a:latin typeface="Arial"/>
              <a:cs typeface="Arial"/>
            </a:endParaRPr>
          </a:p>
          <a:p>
            <a:pPr marL="431800" indent="-419100">
              <a:lnSpc>
                <a:spcPct val="100000"/>
              </a:lnSpc>
              <a:buFont typeface="Arial"/>
              <a:buChar char="•"/>
              <a:tabLst>
                <a:tab pos="299085" algn="l"/>
              </a:tabLst>
            </a:pPr>
            <a:r>
              <a:rPr sz="2000" dirty="0">
                <a:latin typeface="Arial"/>
                <a:cs typeface="Arial"/>
              </a:rPr>
              <a:t>2 x</a:t>
            </a:r>
            <a:r>
              <a:rPr sz="2000" spc="-10" dirty="0">
                <a:latin typeface="Arial"/>
                <a:cs typeface="Arial"/>
              </a:rPr>
              <a:t> </a:t>
            </a:r>
            <a:r>
              <a:rPr sz="2000" dirty="0">
                <a:latin typeface="Arial"/>
                <a:cs typeface="Arial"/>
              </a:rPr>
              <a:t>891</a:t>
            </a:r>
            <a:r>
              <a:rPr sz="2000" spc="-15" dirty="0">
                <a:latin typeface="Arial"/>
                <a:cs typeface="Arial"/>
              </a:rPr>
              <a:t> </a:t>
            </a:r>
            <a:r>
              <a:rPr sz="2000" dirty="0">
                <a:latin typeface="Arial"/>
                <a:cs typeface="Arial"/>
              </a:rPr>
              <a:t>s</a:t>
            </a:r>
            <a:r>
              <a:rPr sz="2000" spc="10" dirty="0">
                <a:latin typeface="Arial"/>
                <a:cs typeface="Arial"/>
              </a:rPr>
              <a:t>c</a:t>
            </a:r>
            <a:r>
              <a:rPr sz="2000" dirty="0">
                <a:latin typeface="Arial"/>
                <a:cs typeface="Arial"/>
              </a:rPr>
              <a:t>intil</a:t>
            </a:r>
            <a:r>
              <a:rPr sz="2000" spc="-10" dirty="0">
                <a:latin typeface="Arial"/>
                <a:cs typeface="Arial"/>
              </a:rPr>
              <a:t>l</a:t>
            </a:r>
            <a:r>
              <a:rPr sz="2000" dirty="0">
                <a:latin typeface="Arial"/>
                <a:cs typeface="Arial"/>
              </a:rPr>
              <a:t>ator</a:t>
            </a:r>
            <a:r>
              <a:rPr sz="2000" spc="-25" dirty="0">
                <a:latin typeface="Arial"/>
                <a:cs typeface="Arial"/>
              </a:rPr>
              <a:t> </a:t>
            </a:r>
            <a:r>
              <a:rPr sz="2000" dirty="0">
                <a:latin typeface="Arial"/>
                <a:cs typeface="Arial"/>
              </a:rPr>
              <a:t>c</a:t>
            </a:r>
            <a:r>
              <a:rPr sz="2000" spc="5" dirty="0">
                <a:latin typeface="Arial"/>
                <a:cs typeface="Arial"/>
              </a:rPr>
              <a:t>o</a:t>
            </a:r>
            <a:r>
              <a:rPr sz="2000" dirty="0">
                <a:latin typeface="Arial"/>
                <a:cs typeface="Arial"/>
              </a:rPr>
              <a:t>unters</a:t>
            </a:r>
          </a:p>
          <a:p>
            <a:pPr marL="431800" marR="6350" indent="-419100">
              <a:lnSpc>
                <a:spcPct val="100000"/>
              </a:lnSpc>
              <a:buFont typeface="Arial"/>
              <a:buChar char="•"/>
              <a:tabLst>
                <a:tab pos="299085" algn="l"/>
                <a:tab pos="1631314" algn="l"/>
              </a:tabLst>
            </a:pPr>
            <a:r>
              <a:rPr sz="2000" spc="-40" dirty="0">
                <a:latin typeface="Arial"/>
                <a:cs typeface="Arial"/>
              </a:rPr>
              <a:t>T</a:t>
            </a:r>
            <a:r>
              <a:rPr sz="2000" dirty="0">
                <a:latin typeface="Arial"/>
                <a:cs typeface="Arial"/>
              </a:rPr>
              <a:t>OF-L</a:t>
            </a:r>
            <a:r>
              <a:rPr sz="2000" spc="-100" dirty="0">
                <a:latin typeface="Arial"/>
                <a:cs typeface="Arial"/>
              </a:rPr>
              <a:t> </a:t>
            </a:r>
            <a:r>
              <a:rPr lang="en-US" sz="2000" spc="5" dirty="0" smtClean="0">
                <a:latin typeface="Arial"/>
                <a:cs typeface="Arial"/>
              </a:rPr>
              <a:t>- </a:t>
            </a:r>
            <a:r>
              <a:rPr sz="2000" b="1" dirty="0" smtClean="0">
                <a:solidFill>
                  <a:srgbClr val="C00000"/>
                </a:solidFill>
                <a:latin typeface="Arial"/>
                <a:cs typeface="Arial"/>
              </a:rPr>
              <a:t>JINR</a:t>
            </a:r>
            <a:r>
              <a:rPr sz="2000" b="1" spc="-25" dirty="0" smtClean="0">
                <a:solidFill>
                  <a:srgbClr val="C00000"/>
                </a:solidFill>
                <a:latin typeface="Arial"/>
                <a:cs typeface="Arial"/>
              </a:rPr>
              <a:t> </a:t>
            </a:r>
            <a:r>
              <a:rPr sz="2000" b="1" dirty="0" smtClean="0">
                <a:solidFill>
                  <a:srgbClr val="C00000"/>
                </a:solidFill>
                <a:latin typeface="Arial"/>
                <a:cs typeface="Arial"/>
              </a:rPr>
              <a:t>contributio</a:t>
            </a:r>
            <a:r>
              <a:rPr sz="2000" b="1" spc="5" dirty="0" smtClean="0">
                <a:solidFill>
                  <a:srgbClr val="C00000"/>
                </a:solidFill>
                <a:latin typeface="Arial"/>
                <a:cs typeface="Arial"/>
              </a:rPr>
              <a:t>n</a:t>
            </a:r>
            <a:endParaRPr sz="2000" dirty="0">
              <a:latin typeface="Arial"/>
              <a:cs typeface="Arial"/>
            </a:endParaRPr>
          </a:p>
          <a:p>
            <a:pPr marL="12065">
              <a:lnSpc>
                <a:spcPct val="100000"/>
              </a:lnSpc>
              <a:tabLst>
                <a:tab pos="299085" algn="l"/>
              </a:tabLst>
            </a:pPr>
            <a:r>
              <a:rPr lang="en-US" sz="2000" spc="-75" dirty="0" smtClean="0">
                <a:latin typeface="Arial"/>
                <a:cs typeface="Arial"/>
              </a:rPr>
              <a:t>       </a:t>
            </a:r>
            <a:r>
              <a:rPr sz="2000" spc="-75" dirty="0" smtClean="0">
                <a:latin typeface="Arial"/>
                <a:cs typeface="Arial"/>
              </a:rPr>
              <a:t>T</a:t>
            </a:r>
            <a:r>
              <a:rPr sz="2000" dirty="0" smtClean="0">
                <a:latin typeface="Arial"/>
                <a:cs typeface="Arial"/>
              </a:rPr>
              <a:t>ime</a:t>
            </a:r>
            <a:r>
              <a:rPr sz="2000" spc="-20" dirty="0" smtClean="0">
                <a:latin typeface="Arial"/>
                <a:cs typeface="Arial"/>
              </a:rPr>
              <a:t> </a:t>
            </a:r>
            <a:r>
              <a:rPr sz="2000" dirty="0">
                <a:latin typeface="Arial"/>
                <a:cs typeface="Arial"/>
              </a:rPr>
              <a:t>res</a:t>
            </a:r>
            <a:r>
              <a:rPr sz="2000" spc="5" dirty="0">
                <a:latin typeface="Arial"/>
                <a:cs typeface="Arial"/>
              </a:rPr>
              <a:t>o</a:t>
            </a:r>
            <a:r>
              <a:rPr sz="2000" dirty="0">
                <a:latin typeface="Arial"/>
                <a:cs typeface="Arial"/>
              </a:rPr>
              <a:t>lution:</a:t>
            </a:r>
            <a:r>
              <a:rPr sz="2000" spc="-35" dirty="0">
                <a:latin typeface="Arial"/>
                <a:cs typeface="Arial"/>
              </a:rPr>
              <a:t> </a:t>
            </a:r>
            <a:r>
              <a:rPr sz="2000" dirty="0">
                <a:latin typeface="Arial"/>
                <a:cs typeface="Arial"/>
              </a:rPr>
              <a:t>6</a:t>
            </a:r>
            <a:r>
              <a:rPr sz="2000" spc="10" dirty="0">
                <a:latin typeface="Arial"/>
                <a:cs typeface="Arial"/>
              </a:rPr>
              <a:t>0</a:t>
            </a:r>
            <a:r>
              <a:rPr sz="2000" dirty="0">
                <a:latin typeface="Arial"/>
                <a:cs typeface="Arial"/>
              </a:rPr>
              <a:t>-70</a:t>
            </a:r>
            <a:r>
              <a:rPr sz="2000" spc="-30" dirty="0">
                <a:latin typeface="Arial"/>
                <a:cs typeface="Arial"/>
              </a:rPr>
              <a:t> </a:t>
            </a:r>
            <a:r>
              <a:rPr sz="2000" dirty="0" smtClean="0">
                <a:latin typeface="Arial"/>
                <a:cs typeface="Arial"/>
              </a:rPr>
              <a:t>ps</a:t>
            </a:r>
            <a:r>
              <a:rPr lang="en-US" sz="2000" dirty="0" smtClean="0">
                <a:latin typeface="Arial"/>
                <a:cs typeface="Arial"/>
              </a:rPr>
              <a:t>.</a:t>
            </a:r>
            <a:endParaRPr sz="2000" dirty="0">
              <a:latin typeface="Arial"/>
              <a:cs typeface="Arial"/>
            </a:endParaRPr>
          </a:p>
        </p:txBody>
      </p:sp>
      <p:sp>
        <p:nvSpPr>
          <p:cNvPr id="4" name="Номер слайда 3"/>
          <p:cNvSpPr>
            <a:spLocks noGrp="1"/>
          </p:cNvSpPr>
          <p:nvPr>
            <p:ph type="sldNum" sz="quarter" idx="7"/>
          </p:nvPr>
        </p:nvSpPr>
        <p:spPr>
          <a:xfrm>
            <a:off x="8371585" y="6172200"/>
            <a:ext cx="391415" cy="338825"/>
          </a:xfrm>
        </p:spPr>
        <p:txBody>
          <a:bodyPr/>
          <a:lstStyle/>
          <a:p>
            <a:pPr marL="124460">
              <a:lnSpc>
                <a:spcPct val="100000"/>
              </a:lnSpc>
            </a:pPr>
            <a:fld id="{81D60167-4931-47E6-BA6A-407CBD079E47}" type="slidenum">
              <a:rPr lang="ru-RU" sz="1400" smtClean="0">
                <a:latin typeface="Arial"/>
                <a:cs typeface="Arial"/>
              </a:rPr>
              <a:t>14</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99157" y="80517"/>
            <a:ext cx="4039870" cy="423545"/>
          </a:xfrm>
          <a:prstGeom prst="rect">
            <a:avLst/>
          </a:prstGeom>
        </p:spPr>
        <p:txBody>
          <a:bodyPr vert="horz" wrap="square" lIns="0" tIns="0" rIns="0" bIns="0" rtlCol="0">
            <a:spAutoFit/>
          </a:bodyPr>
          <a:lstStyle/>
          <a:p>
            <a:pPr marL="12700">
              <a:lnSpc>
                <a:spcPts val="3329"/>
              </a:lnSpc>
            </a:pPr>
            <a:r>
              <a:rPr sz="2800" b="1" spc="-20" dirty="0">
                <a:solidFill>
                  <a:srgbClr val="0000A8"/>
                </a:solidFill>
                <a:latin typeface="Arial"/>
                <a:cs typeface="Arial"/>
              </a:rPr>
              <a:t>Ov</a:t>
            </a:r>
            <a:r>
              <a:rPr sz="2800" b="1" spc="-15" dirty="0">
                <a:solidFill>
                  <a:srgbClr val="0000A8"/>
                </a:solidFill>
                <a:latin typeface="Arial"/>
                <a:cs typeface="Arial"/>
              </a:rPr>
              <a:t>era</a:t>
            </a:r>
            <a:r>
              <a:rPr sz="2800" b="1" spc="-10" dirty="0">
                <a:solidFill>
                  <a:srgbClr val="0000A8"/>
                </a:solidFill>
                <a:latin typeface="Arial"/>
                <a:cs typeface="Arial"/>
              </a:rPr>
              <a:t>ll</a:t>
            </a:r>
            <a:r>
              <a:rPr sz="2800" b="1" spc="-5" dirty="0">
                <a:solidFill>
                  <a:srgbClr val="0000A8"/>
                </a:solidFill>
                <a:latin typeface="Arial"/>
                <a:cs typeface="Arial"/>
              </a:rPr>
              <a:t> </a:t>
            </a:r>
            <a:r>
              <a:rPr sz="2800" b="1" spc="-15" dirty="0">
                <a:solidFill>
                  <a:srgbClr val="0000A8"/>
                </a:solidFill>
                <a:latin typeface="Arial"/>
                <a:cs typeface="Arial"/>
              </a:rPr>
              <a:t>data</a:t>
            </a:r>
            <a:r>
              <a:rPr sz="2800" b="1" spc="25" dirty="0">
                <a:solidFill>
                  <a:srgbClr val="0000A8"/>
                </a:solidFill>
                <a:latin typeface="Arial"/>
                <a:cs typeface="Arial"/>
              </a:rPr>
              <a:t> </a:t>
            </a:r>
            <a:r>
              <a:rPr sz="2800" b="1" spc="-10" dirty="0">
                <a:solidFill>
                  <a:srgbClr val="0000A8"/>
                </a:solidFill>
                <a:latin typeface="Arial"/>
                <a:cs typeface="Arial"/>
              </a:rPr>
              <a:t>t</a:t>
            </a:r>
            <a:r>
              <a:rPr sz="2800" b="1" spc="-15" dirty="0">
                <a:solidFill>
                  <a:srgbClr val="0000A8"/>
                </a:solidFill>
                <a:latin typeface="Arial"/>
                <a:cs typeface="Arial"/>
              </a:rPr>
              <a:t>aking</a:t>
            </a:r>
            <a:r>
              <a:rPr sz="2800" b="1" spc="10" dirty="0">
                <a:solidFill>
                  <a:srgbClr val="0000A8"/>
                </a:solidFill>
                <a:latin typeface="Arial"/>
                <a:cs typeface="Arial"/>
              </a:rPr>
              <a:t> </a:t>
            </a:r>
            <a:r>
              <a:rPr sz="2800" b="1" spc="-15" dirty="0">
                <a:solidFill>
                  <a:srgbClr val="0000A8"/>
                </a:solidFill>
                <a:latin typeface="Arial"/>
                <a:cs typeface="Arial"/>
              </a:rPr>
              <a:t>plan</a:t>
            </a:r>
            <a:endParaRPr sz="2800">
              <a:latin typeface="Arial"/>
              <a:cs typeface="Arial"/>
            </a:endParaRPr>
          </a:p>
        </p:txBody>
      </p:sp>
      <p:sp>
        <p:nvSpPr>
          <p:cNvPr id="3" name="object 3"/>
          <p:cNvSpPr txBox="1"/>
          <p:nvPr/>
        </p:nvSpPr>
        <p:spPr>
          <a:xfrm>
            <a:off x="2255901" y="676402"/>
            <a:ext cx="4327525" cy="332740"/>
          </a:xfrm>
          <a:prstGeom prst="rect">
            <a:avLst/>
          </a:prstGeom>
        </p:spPr>
        <p:txBody>
          <a:bodyPr vert="horz" wrap="square" lIns="0" tIns="0" rIns="0" bIns="0" rtlCol="0">
            <a:spAutoFit/>
          </a:bodyPr>
          <a:lstStyle/>
          <a:p>
            <a:pPr marL="12700">
              <a:lnSpc>
                <a:spcPts val="2615"/>
              </a:lnSpc>
            </a:pPr>
            <a:r>
              <a:rPr sz="2200" b="1" spc="-15" dirty="0">
                <a:solidFill>
                  <a:srgbClr val="0000A8"/>
                </a:solidFill>
                <a:latin typeface="Arial"/>
                <a:cs typeface="Arial"/>
              </a:rPr>
              <a:t>Energ</a:t>
            </a:r>
            <a:r>
              <a:rPr sz="2200" b="1" spc="-30" dirty="0">
                <a:solidFill>
                  <a:srgbClr val="0000A8"/>
                </a:solidFill>
                <a:latin typeface="Arial"/>
                <a:cs typeface="Arial"/>
              </a:rPr>
              <a:t>y</a:t>
            </a:r>
            <a:r>
              <a:rPr sz="2200" b="1" spc="-15" dirty="0">
                <a:solidFill>
                  <a:srgbClr val="0000A8"/>
                </a:solidFill>
                <a:latin typeface="Arial"/>
                <a:cs typeface="Arial"/>
              </a:rPr>
              <a:t>-S</a:t>
            </a:r>
            <a:r>
              <a:rPr sz="2200" b="1" spc="-40" dirty="0">
                <a:solidFill>
                  <a:srgbClr val="0000A8"/>
                </a:solidFill>
                <a:latin typeface="Arial"/>
                <a:cs typeface="Arial"/>
              </a:rPr>
              <a:t>y</a:t>
            </a:r>
            <a:r>
              <a:rPr sz="2200" b="1" spc="-5" dirty="0">
                <a:solidFill>
                  <a:srgbClr val="0000A8"/>
                </a:solidFill>
                <a:latin typeface="Arial"/>
                <a:cs typeface="Arial"/>
              </a:rPr>
              <a:t>s</a:t>
            </a:r>
            <a:r>
              <a:rPr sz="2200" b="1" spc="-15" dirty="0">
                <a:solidFill>
                  <a:srgbClr val="0000A8"/>
                </a:solidFill>
                <a:latin typeface="Arial"/>
                <a:cs typeface="Arial"/>
              </a:rPr>
              <a:t>temSize</a:t>
            </a:r>
            <a:r>
              <a:rPr sz="2200" b="1" spc="60" dirty="0">
                <a:solidFill>
                  <a:srgbClr val="0000A8"/>
                </a:solidFill>
                <a:latin typeface="Arial"/>
                <a:cs typeface="Arial"/>
              </a:rPr>
              <a:t> </a:t>
            </a:r>
            <a:r>
              <a:rPr sz="2200" b="1" spc="-15" dirty="0">
                <a:solidFill>
                  <a:srgbClr val="0000A8"/>
                </a:solidFill>
                <a:latin typeface="Arial"/>
                <a:cs typeface="Arial"/>
              </a:rPr>
              <a:t>Scan</a:t>
            </a:r>
            <a:r>
              <a:rPr sz="2200" b="1" spc="10" dirty="0">
                <a:solidFill>
                  <a:srgbClr val="0000A8"/>
                </a:solidFill>
                <a:latin typeface="Arial"/>
                <a:cs typeface="Arial"/>
              </a:rPr>
              <a:t> </a:t>
            </a:r>
            <a:r>
              <a:rPr sz="2200" b="1" spc="-10" dirty="0">
                <a:solidFill>
                  <a:srgbClr val="0000A8"/>
                </a:solidFill>
                <a:latin typeface="Arial"/>
                <a:cs typeface="Arial"/>
              </a:rPr>
              <a:t>at</a:t>
            </a:r>
            <a:r>
              <a:rPr sz="2200" b="1" spc="-5" dirty="0">
                <a:solidFill>
                  <a:srgbClr val="0000A8"/>
                </a:solidFill>
                <a:latin typeface="Arial"/>
                <a:cs typeface="Arial"/>
              </a:rPr>
              <a:t> </a:t>
            </a:r>
            <a:r>
              <a:rPr sz="2200" b="1" spc="-15" dirty="0">
                <a:solidFill>
                  <a:srgbClr val="0000A8"/>
                </a:solidFill>
                <a:latin typeface="Arial"/>
                <a:cs typeface="Arial"/>
              </a:rPr>
              <a:t>SPS</a:t>
            </a:r>
            <a:endParaRPr sz="2200">
              <a:latin typeface="Arial"/>
              <a:cs typeface="Arial"/>
            </a:endParaRPr>
          </a:p>
        </p:txBody>
      </p:sp>
      <p:sp>
        <p:nvSpPr>
          <p:cNvPr id="4" name="object 4"/>
          <p:cNvSpPr/>
          <p:nvPr/>
        </p:nvSpPr>
        <p:spPr>
          <a:xfrm>
            <a:off x="1374013" y="1242058"/>
            <a:ext cx="6091046" cy="5615937"/>
          </a:xfrm>
          <a:prstGeom prst="rect">
            <a:avLst/>
          </a:prstGeom>
          <a:blipFill>
            <a:blip r:embed="rId2" cstate="print"/>
            <a:stretch>
              <a:fillRect/>
            </a:stretch>
          </a:blipFill>
        </p:spPr>
        <p:txBody>
          <a:bodyPr wrap="square" lIns="0" tIns="0" rIns="0" bIns="0" rtlCol="0">
            <a:spAutoFit/>
          </a:bodyPr>
          <a:lstStyle/>
          <a:p>
            <a:endParaRPr/>
          </a:p>
        </p:txBody>
      </p:sp>
      <p:sp>
        <p:nvSpPr>
          <p:cNvPr id="6" name="Номер слайда 5"/>
          <p:cNvSpPr>
            <a:spLocks noGrp="1"/>
          </p:cNvSpPr>
          <p:nvPr>
            <p:ph type="sldNum" sz="quarter" idx="7"/>
          </p:nvPr>
        </p:nvSpPr>
        <p:spPr>
          <a:xfrm>
            <a:off x="8371585" y="6172201"/>
            <a:ext cx="467615" cy="338824"/>
          </a:xfrm>
        </p:spPr>
        <p:txBody>
          <a:bodyPr/>
          <a:lstStyle/>
          <a:p>
            <a:pPr marL="124460">
              <a:lnSpc>
                <a:spcPct val="100000"/>
              </a:lnSpc>
            </a:pPr>
            <a:fld id="{81D60167-4931-47E6-BA6A-407CBD079E47}" type="slidenum">
              <a:rPr lang="ru-RU" sz="1400" smtClean="0">
                <a:latin typeface="Arial"/>
                <a:cs typeface="Arial"/>
              </a:rPr>
              <a:t>15</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5497" y="777385"/>
            <a:ext cx="9108503" cy="4868637"/>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a:spLocks noGrp="1"/>
          </p:cNvSpPr>
          <p:nvPr>
            <p:ph type="title"/>
          </p:nvPr>
        </p:nvSpPr>
        <p:spPr>
          <a:xfrm>
            <a:off x="990600" y="238075"/>
            <a:ext cx="6629400" cy="333425"/>
          </a:xfrm>
          <a:prstGeom prst="rect">
            <a:avLst/>
          </a:prstGeom>
        </p:spPr>
        <p:txBody>
          <a:bodyPr vert="horz" wrap="square" lIns="0" tIns="0" rIns="0" bIns="0" rtlCol="0">
            <a:spAutoFit/>
          </a:bodyPr>
          <a:lstStyle/>
          <a:p>
            <a:pPr marL="829944">
              <a:lnSpc>
                <a:spcPts val="2615"/>
              </a:lnSpc>
            </a:pPr>
            <a:r>
              <a:rPr sz="2200" spc="-15" dirty="0">
                <a:solidFill>
                  <a:srgbClr val="2C2C89"/>
                </a:solidFill>
                <a:latin typeface="Arial"/>
                <a:cs typeface="Arial"/>
              </a:rPr>
              <a:t>The</a:t>
            </a:r>
            <a:r>
              <a:rPr sz="2200" spc="15" dirty="0">
                <a:solidFill>
                  <a:srgbClr val="2C2C89"/>
                </a:solidFill>
                <a:latin typeface="Arial"/>
                <a:cs typeface="Arial"/>
              </a:rPr>
              <a:t> </a:t>
            </a:r>
            <a:r>
              <a:rPr sz="2200" spc="-15" dirty="0">
                <a:solidFill>
                  <a:srgbClr val="2C2C89"/>
                </a:solidFill>
                <a:latin typeface="Arial"/>
                <a:cs typeface="Arial"/>
              </a:rPr>
              <a:t>NA61/SHINE</a:t>
            </a:r>
            <a:r>
              <a:rPr sz="2200" spc="10" dirty="0">
                <a:solidFill>
                  <a:srgbClr val="2C2C89"/>
                </a:solidFill>
                <a:latin typeface="Arial"/>
                <a:cs typeface="Arial"/>
              </a:rPr>
              <a:t> </a:t>
            </a:r>
            <a:r>
              <a:rPr sz="2200" spc="-15" dirty="0">
                <a:solidFill>
                  <a:srgbClr val="2C2C89"/>
                </a:solidFill>
                <a:latin typeface="Arial"/>
                <a:cs typeface="Arial"/>
              </a:rPr>
              <a:t>data</a:t>
            </a:r>
            <a:r>
              <a:rPr sz="2200" spc="25" dirty="0">
                <a:solidFill>
                  <a:srgbClr val="2C2C89"/>
                </a:solidFill>
                <a:latin typeface="Arial"/>
                <a:cs typeface="Arial"/>
              </a:rPr>
              <a:t> </a:t>
            </a:r>
            <a:r>
              <a:rPr sz="2200" spc="-10" dirty="0" smtClean="0">
                <a:solidFill>
                  <a:srgbClr val="2C2C89"/>
                </a:solidFill>
                <a:latin typeface="Arial"/>
                <a:cs typeface="Arial"/>
              </a:rPr>
              <a:t>tak</a:t>
            </a:r>
            <a:r>
              <a:rPr sz="2200" spc="-15" dirty="0" smtClean="0">
                <a:solidFill>
                  <a:srgbClr val="2C2C89"/>
                </a:solidFill>
                <a:latin typeface="Arial"/>
                <a:cs typeface="Arial"/>
              </a:rPr>
              <a:t>ing</a:t>
            </a:r>
            <a:r>
              <a:rPr sz="2200" spc="10" dirty="0" smtClean="0">
                <a:solidFill>
                  <a:srgbClr val="2C2C89"/>
                </a:solidFill>
                <a:latin typeface="Arial"/>
                <a:cs typeface="Arial"/>
              </a:rPr>
              <a:t> </a:t>
            </a:r>
            <a:r>
              <a:rPr sz="2200" spc="-10" dirty="0">
                <a:solidFill>
                  <a:srgbClr val="2C2C89"/>
                </a:solidFill>
                <a:latin typeface="Arial"/>
                <a:cs typeface="Arial"/>
              </a:rPr>
              <a:t>for </a:t>
            </a:r>
            <a:r>
              <a:rPr sz="2200" spc="-15" dirty="0" smtClean="0">
                <a:solidFill>
                  <a:srgbClr val="2C2C89"/>
                </a:solidFill>
                <a:latin typeface="Arial"/>
                <a:cs typeface="Arial"/>
              </a:rPr>
              <a:t>201</a:t>
            </a:r>
            <a:r>
              <a:rPr sz="2200" spc="-25" dirty="0" smtClean="0">
                <a:solidFill>
                  <a:srgbClr val="2C2C89"/>
                </a:solidFill>
                <a:latin typeface="Arial"/>
                <a:cs typeface="Arial"/>
              </a:rPr>
              <a:t>7</a:t>
            </a:r>
            <a:r>
              <a:rPr sz="2200" spc="-15" dirty="0" smtClean="0">
                <a:solidFill>
                  <a:srgbClr val="2C2C89"/>
                </a:solidFill>
                <a:latin typeface="Arial"/>
                <a:cs typeface="Arial"/>
              </a:rPr>
              <a:t>-</a:t>
            </a:r>
            <a:r>
              <a:rPr lang="en-US" sz="2200" spc="-15" dirty="0" smtClean="0">
                <a:solidFill>
                  <a:srgbClr val="2C2C89"/>
                </a:solidFill>
                <a:latin typeface="Arial"/>
                <a:cs typeface="Arial"/>
              </a:rPr>
              <a:t> 20</a:t>
            </a:r>
            <a:r>
              <a:rPr sz="2200" spc="-15" dirty="0" smtClean="0">
                <a:solidFill>
                  <a:srgbClr val="2C2C89"/>
                </a:solidFill>
                <a:latin typeface="Arial"/>
                <a:cs typeface="Arial"/>
              </a:rPr>
              <a:t>18</a:t>
            </a:r>
            <a:endParaRPr sz="2200" dirty="0">
              <a:latin typeface="Arial"/>
              <a:cs typeface="Arial"/>
            </a:endParaRPr>
          </a:p>
        </p:txBody>
      </p:sp>
      <p:sp>
        <p:nvSpPr>
          <p:cNvPr id="6" name="object 6"/>
          <p:cNvSpPr txBox="1"/>
          <p:nvPr/>
        </p:nvSpPr>
        <p:spPr>
          <a:xfrm>
            <a:off x="152400" y="5626972"/>
            <a:ext cx="8349615" cy="697627"/>
          </a:xfrm>
          <a:prstGeom prst="rect">
            <a:avLst/>
          </a:prstGeom>
        </p:spPr>
        <p:txBody>
          <a:bodyPr vert="horz" wrap="square" lIns="0" tIns="0" rIns="0" bIns="0" rtlCol="0">
            <a:spAutoFit/>
          </a:bodyPr>
          <a:lstStyle/>
          <a:p>
            <a:pPr marL="1193165">
              <a:lnSpc>
                <a:spcPct val="100000"/>
              </a:lnSpc>
            </a:pPr>
            <a:r>
              <a:rPr sz="1800" dirty="0">
                <a:latin typeface="Arial"/>
                <a:cs typeface="Arial"/>
              </a:rPr>
              <a:t>SI</a:t>
            </a:r>
            <a:r>
              <a:rPr sz="1800" spc="5" dirty="0">
                <a:latin typeface="Arial"/>
                <a:cs typeface="Arial"/>
              </a:rPr>
              <a:t> </a:t>
            </a:r>
            <a:r>
              <a:rPr sz="1800" dirty="0">
                <a:latin typeface="Arial"/>
                <a:cs typeface="Arial"/>
              </a:rPr>
              <a:t>–</a:t>
            </a:r>
            <a:r>
              <a:rPr sz="1800" spc="-5" dirty="0">
                <a:latin typeface="Arial"/>
                <a:cs typeface="Arial"/>
              </a:rPr>
              <a:t> </a:t>
            </a:r>
            <a:r>
              <a:rPr sz="1800" dirty="0">
                <a:latin typeface="Arial"/>
                <a:cs typeface="Arial"/>
              </a:rPr>
              <a:t>measur</a:t>
            </a:r>
            <a:r>
              <a:rPr sz="1800" spc="-10" dirty="0">
                <a:latin typeface="Arial"/>
                <a:cs typeface="Arial"/>
              </a:rPr>
              <a:t>e</a:t>
            </a:r>
            <a:r>
              <a:rPr sz="1800" dirty="0">
                <a:latin typeface="Arial"/>
                <a:cs typeface="Arial"/>
              </a:rPr>
              <a:t>ments</a:t>
            </a:r>
            <a:r>
              <a:rPr sz="1800" spc="15" dirty="0">
                <a:latin typeface="Arial"/>
                <a:cs typeface="Arial"/>
              </a:rPr>
              <a:t> </a:t>
            </a:r>
            <a:r>
              <a:rPr sz="1800" dirty="0">
                <a:latin typeface="Arial"/>
                <a:cs typeface="Arial"/>
              </a:rPr>
              <a:t>for ph</a:t>
            </a:r>
            <a:r>
              <a:rPr sz="1800" spc="-25" dirty="0">
                <a:latin typeface="Arial"/>
                <a:cs typeface="Arial"/>
              </a:rPr>
              <a:t>y</a:t>
            </a:r>
            <a:r>
              <a:rPr sz="1800" dirty="0">
                <a:latin typeface="Arial"/>
                <a:cs typeface="Arial"/>
              </a:rPr>
              <a:t>sics</a:t>
            </a:r>
            <a:r>
              <a:rPr sz="1800" spc="20"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strong </a:t>
            </a:r>
            <a:r>
              <a:rPr sz="1800" dirty="0" smtClean="0">
                <a:latin typeface="Arial"/>
                <a:cs typeface="Arial"/>
              </a:rPr>
              <a:t>i</a:t>
            </a:r>
            <a:r>
              <a:rPr sz="1800" spc="-10" dirty="0" smtClean="0">
                <a:latin typeface="Arial"/>
                <a:cs typeface="Arial"/>
              </a:rPr>
              <a:t>n</a:t>
            </a:r>
            <a:r>
              <a:rPr sz="1800" dirty="0" smtClean="0">
                <a:latin typeface="Arial"/>
                <a:cs typeface="Arial"/>
              </a:rPr>
              <a:t>teraction</a:t>
            </a:r>
            <a:r>
              <a:rPr sz="1800" spc="-25" dirty="0" smtClean="0">
                <a:latin typeface="Arial"/>
                <a:cs typeface="Arial"/>
              </a:rPr>
              <a:t>s</a:t>
            </a:r>
            <a:r>
              <a:rPr lang="en-US" dirty="0" smtClean="0">
                <a:latin typeface="Arial"/>
                <a:cs typeface="Arial"/>
              </a:rPr>
              <a:t>;</a:t>
            </a:r>
          </a:p>
          <a:p>
            <a:pPr marL="1193165">
              <a:lnSpc>
                <a:spcPct val="100000"/>
              </a:lnSpc>
            </a:pPr>
            <a:r>
              <a:rPr lang="el-GR" sz="1900" i="1" spc="-130" dirty="0" smtClean="0">
                <a:latin typeface="Arial"/>
                <a:cs typeface="Arial"/>
              </a:rPr>
              <a:t>ν</a:t>
            </a:r>
            <a:r>
              <a:rPr sz="1900" spc="-30" dirty="0" smtClean="0">
                <a:latin typeface="Arial"/>
                <a:cs typeface="Arial"/>
              </a:rPr>
              <a:t> </a:t>
            </a:r>
            <a:r>
              <a:rPr sz="1800" dirty="0">
                <a:latin typeface="Arial"/>
                <a:cs typeface="Arial"/>
              </a:rPr>
              <a:t>–</a:t>
            </a:r>
            <a:r>
              <a:rPr sz="1800" spc="-5" dirty="0">
                <a:latin typeface="Arial"/>
                <a:cs typeface="Arial"/>
              </a:rPr>
              <a:t> </a:t>
            </a:r>
            <a:r>
              <a:rPr sz="1800" dirty="0">
                <a:latin typeface="Arial"/>
                <a:cs typeface="Arial"/>
              </a:rPr>
              <a:t>measur</a:t>
            </a:r>
            <a:r>
              <a:rPr sz="1800" spc="-10" dirty="0">
                <a:latin typeface="Arial"/>
                <a:cs typeface="Arial"/>
              </a:rPr>
              <a:t>e</a:t>
            </a:r>
            <a:r>
              <a:rPr sz="1800" dirty="0">
                <a:latin typeface="Arial"/>
                <a:cs typeface="Arial"/>
              </a:rPr>
              <a:t>ments</a:t>
            </a:r>
            <a:r>
              <a:rPr sz="1800" spc="15" dirty="0">
                <a:latin typeface="Arial"/>
                <a:cs typeface="Arial"/>
              </a:rPr>
              <a:t> </a:t>
            </a:r>
            <a:r>
              <a:rPr sz="1800" dirty="0">
                <a:latin typeface="Arial"/>
                <a:cs typeface="Arial"/>
              </a:rPr>
              <a:t>for </a:t>
            </a:r>
            <a:r>
              <a:rPr sz="1800" spc="5" dirty="0">
                <a:latin typeface="Arial"/>
                <a:cs typeface="Arial"/>
              </a:rPr>
              <a:t>t</a:t>
            </a:r>
            <a:r>
              <a:rPr sz="1800" dirty="0">
                <a:latin typeface="Arial"/>
                <a:cs typeface="Arial"/>
              </a:rPr>
              <a:t>he</a:t>
            </a:r>
            <a:r>
              <a:rPr sz="1800" spc="-25" dirty="0">
                <a:latin typeface="Arial"/>
                <a:cs typeface="Arial"/>
              </a:rPr>
              <a:t> </a:t>
            </a:r>
            <a:r>
              <a:rPr sz="1800" spc="5" dirty="0">
                <a:latin typeface="Arial"/>
                <a:cs typeface="Arial"/>
              </a:rPr>
              <a:t>F</a:t>
            </a:r>
            <a:r>
              <a:rPr sz="1800" dirty="0">
                <a:latin typeface="Arial"/>
                <a:cs typeface="Arial"/>
              </a:rPr>
              <a:t>ermi</a:t>
            </a:r>
            <a:r>
              <a:rPr sz="1800" spc="-10" dirty="0">
                <a:latin typeface="Arial"/>
                <a:cs typeface="Arial"/>
              </a:rPr>
              <a:t>l</a:t>
            </a:r>
            <a:r>
              <a:rPr sz="1800" dirty="0">
                <a:latin typeface="Arial"/>
                <a:cs typeface="Arial"/>
              </a:rPr>
              <a:t>ab</a:t>
            </a:r>
            <a:r>
              <a:rPr sz="1800" spc="-5" dirty="0">
                <a:latin typeface="Arial"/>
                <a:cs typeface="Arial"/>
              </a:rPr>
              <a:t> </a:t>
            </a:r>
            <a:r>
              <a:rPr sz="1800" dirty="0">
                <a:latin typeface="Arial"/>
                <a:cs typeface="Arial"/>
              </a:rPr>
              <a:t>ne</a:t>
            </a:r>
            <a:r>
              <a:rPr sz="1800" spc="-10" dirty="0">
                <a:latin typeface="Arial"/>
                <a:cs typeface="Arial"/>
              </a:rPr>
              <a:t>u</a:t>
            </a:r>
            <a:r>
              <a:rPr sz="1800" dirty="0">
                <a:latin typeface="Arial"/>
                <a:cs typeface="Arial"/>
              </a:rPr>
              <a:t>trino</a:t>
            </a:r>
            <a:r>
              <a:rPr sz="1800" spc="5" dirty="0">
                <a:latin typeface="Arial"/>
                <a:cs typeface="Arial"/>
              </a:rPr>
              <a:t> </a:t>
            </a:r>
            <a:r>
              <a:rPr sz="1800" dirty="0">
                <a:latin typeface="Arial"/>
                <a:cs typeface="Arial"/>
              </a:rPr>
              <a:t>be</a:t>
            </a:r>
            <a:r>
              <a:rPr sz="1800" spc="-10" dirty="0">
                <a:latin typeface="Arial"/>
                <a:cs typeface="Arial"/>
              </a:rPr>
              <a:t>a</a:t>
            </a:r>
            <a:r>
              <a:rPr sz="1800" dirty="0">
                <a:latin typeface="Arial"/>
                <a:cs typeface="Arial"/>
              </a:rPr>
              <a:t>ms.</a:t>
            </a:r>
          </a:p>
          <a:p>
            <a:pPr>
              <a:lnSpc>
                <a:spcPts val="1000"/>
              </a:lnSpc>
            </a:pPr>
            <a:endParaRPr sz="1000" dirty="0"/>
          </a:p>
        </p:txBody>
      </p:sp>
      <p:sp>
        <p:nvSpPr>
          <p:cNvPr id="5" name="Номер слайда 4"/>
          <p:cNvSpPr>
            <a:spLocks noGrp="1"/>
          </p:cNvSpPr>
          <p:nvPr>
            <p:ph type="sldNum" sz="quarter" idx="7"/>
          </p:nvPr>
        </p:nvSpPr>
        <p:spPr>
          <a:xfrm>
            <a:off x="8371585" y="6172200"/>
            <a:ext cx="467615" cy="338825"/>
          </a:xfrm>
        </p:spPr>
        <p:txBody>
          <a:bodyPr/>
          <a:lstStyle/>
          <a:p>
            <a:pPr marL="124460">
              <a:lnSpc>
                <a:spcPct val="100000"/>
              </a:lnSpc>
            </a:pPr>
            <a:fld id="{81D60167-4931-47E6-BA6A-407CBD079E47}" type="slidenum">
              <a:rPr lang="ru-RU" sz="1400" smtClean="0">
                <a:latin typeface="Arial"/>
                <a:cs typeface="Arial"/>
              </a:rPr>
              <a:t>16</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310" y="622573"/>
            <a:ext cx="8763000" cy="5937523"/>
          </a:xfrm>
          <a:prstGeom prst="rect">
            <a:avLst/>
          </a:prstGeom>
        </p:spPr>
        <p:txBody>
          <a:bodyPr wrap="square">
            <a:spAutoFit/>
          </a:bodyPr>
          <a:lstStyle/>
          <a:p>
            <a:pPr algn="just"/>
            <a:r>
              <a:rPr lang="en-US" sz="1350" b="1" dirty="0" smtClean="0">
                <a:latin typeface="+mj-lt"/>
              </a:rPr>
              <a:t>1. A</a:t>
            </a:r>
            <a:r>
              <a:rPr lang="en-US" sz="1350" b="1" dirty="0">
                <a:latin typeface="+mj-lt"/>
              </a:rPr>
              <a:t>. </a:t>
            </a:r>
            <a:r>
              <a:rPr lang="en-US" sz="1350" b="1" dirty="0" err="1">
                <a:latin typeface="+mj-lt"/>
              </a:rPr>
              <a:t>Aduszkiewicz</a:t>
            </a:r>
            <a:r>
              <a:rPr lang="en-US" sz="1350" b="1" dirty="0">
                <a:latin typeface="+mj-lt"/>
              </a:rPr>
              <a:t> , Y. Ali, E. </a:t>
            </a:r>
            <a:r>
              <a:rPr lang="en-US" sz="1350" b="1" dirty="0" err="1">
                <a:latin typeface="+mj-lt"/>
              </a:rPr>
              <a:t>Andronov</a:t>
            </a:r>
            <a:r>
              <a:rPr lang="en-US" sz="1350" b="1" dirty="0">
                <a:latin typeface="+mj-lt"/>
              </a:rPr>
              <a:t>, …, V.I. </a:t>
            </a:r>
            <a:r>
              <a:rPr lang="en-US" sz="1350" b="1" dirty="0" err="1">
                <a:latin typeface="+mj-lt"/>
              </a:rPr>
              <a:t>Kolesnikov</a:t>
            </a:r>
            <a:r>
              <a:rPr lang="en-US" sz="1350" b="1" dirty="0">
                <a:latin typeface="+mj-lt"/>
              </a:rPr>
              <a:t>, A.I. </a:t>
            </a:r>
            <a:r>
              <a:rPr lang="en-US" sz="1350" b="1" dirty="0" err="1">
                <a:latin typeface="+mj-lt"/>
              </a:rPr>
              <a:t>Malakhov</a:t>
            </a:r>
            <a:r>
              <a:rPr lang="en-US" sz="1350" b="1" dirty="0">
                <a:latin typeface="+mj-lt"/>
              </a:rPr>
              <a:t>, V. </a:t>
            </a:r>
            <a:r>
              <a:rPr lang="en-US" sz="1350" b="1" dirty="0" err="1">
                <a:latin typeface="+mj-lt"/>
              </a:rPr>
              <a:t>Matveev</a:t>
            </a:r>
            <a:r>
              <a:rPr lang="en-US" sz="1350" b="1" dirty="0">
                <a:latin typeface="+mj-lt"/>
              </a:rPr>
              <a:t>, G.L. </a:t>
            </a:r>
            <a:r>
              <a:rPr lang="en-US" sz="1350" b="1" dirty="0" err="1">
                <a:latin typeface="+mj-lt"/>
              </a:rPr>
              <a:t>Melkumov</a:t>
            </a:r>
            <a:r>
              <a:rPr lang="en-US" sz="1350" b="1" dirty="0">
                <a:latin typeface="+mj-lt"/>
              </a:rPr>
              <a:t>,  </a:t>
            </a:r>
            <a:r>
              <a:rPr lang="en-US" sz="1350" b="1" dirty="0" err="1">
                <a:latin typeface="+mj-lt"/>
              </a:rPr>
              <a:t>R.Tsenov</a:t>
            </a:r>
            <a:r>
              <a:rPr lang="en-US" sz="1350" b="1" dirty="0">
                <a:latin typeface="+mj-lt"/>
              </a:rPr>
              <a:t>,  et al. Measurements of π</a:t>
            </a:r>
            <a:r>
              <a:rPr lang="en-US" sz="1350" b="1" baseline="30000" dirty="0">
                <a:latin typeface="+mj-lt"/>
              </a:rPr>
              <a:t>±</a:t>
            </a:r>
            <a:r>
              <a:rPr lang="en-US" sz="1350" b="1" dirty="0">
                <a:latin typeface="+mj-lt"/>
              </a:rPr>
              <a:t>, K</a:t>
            </a:r>
            <a:r>
              <a:rPr lang="en-US" sz="1350" b="1" baseline="30000" dirty="0">
                <a:latin typeface="+mj-lt"/>
              </a:rPr>
              <a:t>±</a:t>
            </a:r>
            <a:r>
              <a:rPr lang="en-US" sz="1350" b="1" dirty="0">
                <a:latin typeface="+mj-lt"/>
              </a:rPr>
              <a:t>, p and anti-p spectra in proton-proton interactions at 20, 31, 40, 80 and 158 GeV/c with the NA61/SHINE spectrometer at the CERN SPS. Eur. Phys. J. C 77 (2017), 671.</a:t>
            </a:r>
            <a:endParaRPr lang="ru-RU" sz="1350" b="1" dirty="0">
              <a:latin typeface="+mj-lt"/>
            </a:endParaRPr>
          </a:p>
          <a:p>
            <a:pPr algn="just"/>
            <a:r>
              <a:rPr lang="en-US" sz="800" b="1" dirty="0">
                <a:latin typeface="+mj-lt"/>
              </a:rPr>
              <a:t> </a:t>
            </a:r>
            <a:endParaRPr lang="ru-RU" sz="800" b="1" dirty="0" smtClean="0">
              <a:latin typeface="+mj-lt"/>
            </a:endParaRPr>
          </a:p>
          <a:p>
            <a:pPr algn="just"/>
            <a:r>
              <a:rPr lang="en-US" sz="1350" b="1" dirty="0" smtClean="0">
                <a:latin typeface="+mj-lt"/>
              </a:rPr>
              <a:t>2. A</a:t>
            </a:r>
            <a:r>
              <a:rPr lang="en-US" sz="1350" b="1" dirty="0">
                <a:latin typeface="+mj-lt"/>
              </a:rPr>
              <a:t>. </a:t>
            </a:r>
            <a:r>
              <a:rPr lang="en-US" sz="1350" b="1" dirty="0" err="1">
                <a:latin typeface="+mj-lt"/>
              </a:rPr>
              <a:t>Aduszkiewicz</a:t>
            </a:r>
            <a:r>
              <a:rPr lang="en-US" sz="1350" b="1" dirty="0">
                <a:latin typeface="+mj-lt"/>
              </a:rPr>
              <a:t> , Y. Ali, E. </a:t>
            </a:r>
            <a:r>
              <a:rPr lang="en-US" sz="1350" b="1" dirty="0" err="1">
                <a:latin typeface="+mj-lt"/>
              </a:rPr>
              <a:t>Andronov</a:t>
            </a:r>
            <a:r>
              <a:rPr lang="en-US" sz="1350" b="1" dirty="0">
                <a:latin typeface="+mj-lt"/>
              </a:rPr>
              <a:t>, …, V.I. </a:t>
            </a:r>
            <a:r>
              <a:rPr lang="en-US" sz="1350" b="1" dirty="0" err="1">
                <a:latin typeface="+mj-lt"/>
              </a:rPr>
              <a:t>Kolesnikov</a:t>
            </a:r>
            <a:r>
              <a:rPr lang="en-US" sz="1350" b="1" dirty="0">
                <a:latin typeface="+mj-lt"/>
              </a:rPr>
              <a:t>,  A.I. </a:t>
            </a:r>
            <a:r>
              <a:rPr lang="en-US" sz="1350" b="1" dirty="0" err="1">
                <a:latin typeface="+mj-lt"/>
              </a:rPr>
              <a:t>Malakhov</a:t>
            </a:r>
            <a:r>
              <a:rPr lang="en-US" sz="1350" b="1" dirty="0">
                <a:latin typeface="+mj-lt"/>
              </a:rPr>
              <a:t>, V. </a:t>
            </a:r>
            <a:r>
              <a:rPr lang="en-US" sz="1350" b="1" dirty="0" err="1">
                <a:latin typeface="+mj-lt"/>
              </a:rPr>
              <a:t>Matveev</a:t>
            </a:r>
            <a:r>
              <a:rPr lang="en-US" sz="1350" b="1" dirty="0">
                <a:latin typeface="+mj-lt"/>
              </a:rPr>
              <a:t>, G.L. </a:t>
            </a:r>
            <a:r>
              <a:rPr lang="en-US" sz="1350" b="1" dirty="0" err="1">
                <a:latin typeface="+mj-lt"/>
              </a:rPr>
              <a:t>Melkumov</a:t>
            </a:r>
            <a:r>
              <a:rPr lang="en-US" sz="1350" b="1" dirty="0">
                <a:latin typeface="+mj-lt"/>
              </a:rPr>
              <a:t>, </a:t>
            </a:r>
            <a:r>
              <a:rPr lang="en-US" sz="1350" b="1" dirty="0" err="1">
                <a:latin typeface="+mj-lt"/>
              </a:rPr>
              <a:t>R.Tsenov</a:t>
            </a:r>
            <a:r>
              <a:rPr lang="en-US" sz="1350" b="1" dirty="0">
                <a:latin typeface="+mj-lt"/>
              </a:rPr>
              <a:t>,  et al. Two-particle correlations in azimuthal angle and </a:t>
            </a:r>
            <a:r>
              <a:rPr lang="en-US" sz="1350" b="1" dirty="0" err="1">
                <a:latin typeface="+mj-lt"/>
              </a:rPr>
              <a:t>pseudorapidity</a:t>
            </a:r>
            <a:r>
              <a:rPr lang="en-US" sz="1350" b="1" dirty="0">
                <a:latin typeface="+mj-lt"/>
              </a:rPr>
              <a:t> in inelastic </a:t>
            </a:r>
            <a:r>
              <a:rPr lang="en-US" sz="1350" b="1" dirty="0" err="1">
                <a:latin typeface="+mj-lt"/>
              </a:rPr>
              <a:t>p+p</a:t>
            </a:r>
            <a:r>
              <a:rPr lang="en-US" sz="1350" b="1" dirty="0">
                <a:latin typeface="+mj-lt"/>
              </a:rPr>
              <a:t> interactions at the CERN Super Proton Synchrotron.  </a:t>
            </a:r>
            <a:r>
              <a:rPr lang="en-US" sz="1350" b="1" dirty="0" err="1">
                <a:latin typeface="+mj-lt"/>
              </a:rPr>
              <a:t>Eur.Phys.J</a:t>
            </a:r>
            <a:r>
              <a:rPr lang="en-US" sz="1350" b="1" dirty="0">
                <a:latin typeface="+mj-lt"/>
              </a:rPr>
              <a:t>. C77 (2017) no.2, 59.</a:t>
            </a:r>
            <a:endParaRPr lang="ru-RU" sz="1350" b="1" dirty="0">
              <a:latin typeface="+mj-lt"/>
            </a:endParaRPr>
          </a:p>
          <a:p>
            <a:pPr algn="just"/>
            <a:r>
              <a:rPr lang="en-US" sz="800" b="1" dirty="0">
                <a:latin typeface="+mj-lt"/>
              </a:rPr>
              <a:t> </a:t>
            </a:r>
            <a:endParaRPr lang="ru-RU" sz="800" b="1" dirty="0">
              <a:latin typeface="+mj-lt"/>
            </a:endParaRPr>
          </a:p>
          <a:p>
            <a:pPr algn="just"/>
            <a:r>
              <a:rPr lang="en-US" sz="1350" b="1" dirty="0" smtClean="0">
                <a:latin typeface="+mj-lt"/>
              </a:rPr>
              <a:t>3. V.I</a:t>
            </a:r>
            <a:r>
              <a:rPr lang="en-US" sz="1350" b="1" dirty="0">
                <a:latin typeface="+mj-lt"/>
              </a:rPr>
              <a:t>. </a:t>
            </a:r>
            <a:r>
              <a:rPr lang="en-US" sz="1350" b="1" dirty="0" err="1">
                <a:latin typeface="+mj-lt"/>
              </a:rPr>
              <a:t>Kolesnikov</a:t>
            </a:r>
            <a:r>
              <a:rPr lang="en-US" sz="1350" b="1" dirty="0">
                <a:latin typeface="+mj-lt"/>
              </a:rPr>
              <a:t>, …,  A.I. </a:t>
            </a:r>
            <a:r>
              <a:rPr lang="en-US" sz="1350" b="1" dirty="0" err="1">
                <a:latin typeface="+mj-lt"/>
              </a:rPr>
              <a:t>Malakhov</a:t>
            </a:r>
            <a:r>
              <a:rPr lang="en-US" sz="1350" b="1" dirty="0">
                <a:latin typeface="+mj-lt"/>
              </a:rPr>
              <a:t>, V. </a:t>
            </a:r>
            <a:r>
              <a:rPr lang="en-US" sz="1350" b="1" dirty="0" err="1">
                <a:latin typeface="+mj-lt"/>
              </a:rPr>
              <a:t>Matveev</a:t>
            </a:r>
            <a:r>
              <a:rPr lang="en-US" sz="1350" b="1" dirty="0">
                <a:latin typeface="+mj-lt"/>
              </a:rPr>
              <a:t>, G.L. </a:t>
            </a:r>
            <a:r>
              <a:rPr lang="en-US" sz="1350" b="1" dirty="0" err="1">
                <a:latin typeface="+mj-lt"/>
              </a:rPr>
              <a:t>Melkumov</a:t>
            </a:r>
            <a:r>
              <a:rPr lang="en-US" sz="1350" b="1" dirty="0">
                <a:latin typeface="+mj-lt"/>
              </a:rPr>
              <a:t>, </a:t>
            </a:r>
            <a:r>
              <a:rPr lang="en-US" sz="1350" b="1" dirty="0" err="1">
                <a:latin typeface="+mj-lt"/>
              </a:rPr>
              <a:t>R.Tsenov</a:t>
            </a:r>
            <a:r>
              <a:rPr lang="en-US" sz="1350" b="1" dirty="0">
                <a:latin typeface="+mj-lt"/>
              </a:rPr>
              <a:t> et al. Recent results on light nuclei production from the NA49 experiment.  XIII International </a:t>
            </a:r>
            <a:r>
              <a:rPr lang="en-US" sz="1350" b="1" dirty="0" err="1">
                <a:latin typeface="+mj-lt"/>
              </a:rPr>
              <a:t>Baldin</a:t>
            </a:r>
            <a:r>
              <a:rPr lang="en-US" sz="1350" b="1" dirty="0">
                <a:latin typeface="+mj-lt"/>
              </a:rPr>
              <a:t> Seminar on High Energy Physics Problems Relativistic Nuclear Physics and Quantum Chromodynamics (</a:t>
            </a:r>
            <a:r>
              <a:rPr lang="en-US" sz="1350" b="1" dirty="0" err="1">
                <a:latin typeface="+mj-lt"/>
              </a:rPr>
              <a:t>Baldin</a:t>
            </a:r>
            <a:r>
              <a:rPr lang="en-US" sz="1350" b="1" dirty="0">
                <a:latin typeface="+mj-lt"/>
              </a:rPr>
              <a:t> ISHEPP XXIII).  EPJ Web of Conferences</a:t>
            </a:r>
            <a:r>
              <a:rPr lang="ru-RU" sz="1350" b="1" dirty="0">
                <a:latin typeface="+mj-lt"/>
              </a:rPr>
              <a:t>, </a:t>
            </a:r>
            <a:r>
              <a:rPr lang="en-US" sz="1350" b="1" dirty="0">
                <a:latin typeface="+mj-lt"/>
              </a:rPr>
              <a:t>v</a:t>
            </a:r>
            <a:r>
              <a:rPr lang="ru-RU" sz="1350" b="1" dirty="0">
                <a:latin typeface="+mj-lt"/>
              </a:rPr>
              <a:t>. 138, 03001 (2017).</a:t>
            </a:r>
          </a:p>
          <a:p>
            <a:pPr algn="just"/>
            <a:r>
              <a:rPr lang="ru-RU" sz="800" b="1" dirty="0">
                <a:latin typeface="+mj-lt"/>
              </a:rPr>
              <a:t> </a:t>
            </a:r>
          </a:p>
          <a:p>
            <a:pPr algn="just"/>
            <a:r>
              <a:rPr lang="en-US" sz="1350" b="1" dirty="0" smtClean="0">
                <a:latin typeface="+mj-lt"/>
              </a:rPr>
              <a:t>4. </a:t>
            </a:r>
            <a:r>
              <a:rPr lang="ru-RU" sz="1350" b="1" dirty="0" smtClean="0">
                <a:latin typeface="+mj-lt"/>
              </a:rPr>
              <a:t>В.И</a:t>
            </a:r>
            <a:r>
              <a:rPr lang="ru-RU" sz="1350" b="1" dirty="0">
                <a:latin typeface="+mj-lt"/>
              </a:rPr>
              <a:t>. Колесников. Изучение рождения π</a:t>
            </a:r>
            <a:r>
              <a:rPr lang="ru-RU" sz="1350" b="1" baseline="30000" dirty="0">
                <a:latin typeface="+mj-lt"/>
              </a:rPr>
              <a:t>+/-</a:t>
            </a:r>
            <a:r>
              <a:rPr lang="ru-RU" sz="1350" b="1" dirty="0">
                <a:latin typeface="+mj-lt"/>
              </a:rPr>
              <a:t>, K</a:t>
            </a:r>
            <a:r>
              <a:rPr lang="ru-RU" sz="1350" b="1" baseline="30000" dirty="0">
                <a:latin typeface="+mj-lt"/>
              </a:rPr>
              <a:t>+/-</a:t>
            </a:r>
            <a:r>
              <a:rPr lang="ru-RU" sz="1350" b="1" dirty="0">
                <a:latin typeface="+mj-lt"/>
              </a:rPr>
              <a:t>, протонов, антипротонов, легких ядер (d, t, </a:t>
            </a:r>
            <a:r>
              <a:rPr lang="ru-RU" sz="1350" b="1" baseline="30000" dirty="0">
                <a:latin typeface="+mj-lt"/>
              </a:rPr>
              <a:t>3</a:t>
            </a:r>
            <a:r>
              <a:rPr lang="ru-RU" sz="1350" b="1" dirty="0">
                <a:latin typeface="+mj-lt"/>
              </a:rPr>
              <a:t>He) и </a:t>
            </a:r>
            <a:r>
              <a:rPr lang="ru-RU" sz="1350" b="1" dirty="0" err="1">
                <a:latin typeface="+mj-lt"/>
              </a:rPr>
              <a:t>антидейтронов</a:t>
            </a:r>
            <a:r>
              <a:rPr lang="ru-RU" sz="1350" b="1" dirty="0">
                <a:latin typeface="+mj-lt"/>
              </a:rPr>
              <a:t> в столкновениях </a:t>
            </a:r>
            <a:r>
              <a:rPr lang="ru-RU" sz="1350" b="1" dirty="0" err="1">
                <a:latin typeface="+mj-lt"/>
              </a:rPr>
              <a:t>Pb+Pb</a:t>
            </a:r>
            <a:r>
              <a:rPr lang="ru-RU" sz="1350" b="1" dirty="0">
                <a:latin typeface="+mj-lt"/>
              </a:rPr>
              <a:t> при энергиях от 20 до158 ГэВ на нуклон. Диссертация на соискание ученой степени доктора физ.-мат. наук. ОИЯИ, Дубна, 2017.</a:t>
            </a:r>
          </a:p>
          <a:p>
            <a:pPr algn="just"/>
            <a:r>
              <a:rPr lang="ru-RU" sz="800" b="1" dirty="0">
                <a:latin typeface="+mj-lt"/>
              </a:rPr>
              <a:t> </a:t>
            </a:r>
          </a:p>
          <a:p>
            <a:pPr algn="just"/>
            <a:r>
              <a:rPr lang="en-US" sz="1350" b="1" dirty="0" smtClean="0">
                <a:latin typeface="+mj-lt"/>
              </a:rPr>
              <a:t>5. A</a:t>
            </a:r>
            <a:r>
              <a:rPr lang="en-US" sz="1350" b="1" dirty="0">
                <a:latin typeface="+mj-lt"/>
              </a:rPr>
              <a:t>. </a:t>
            </a:r>
            <a:r>
              <a:rPr lang="en-US" sz="1350" b="1" dirty="0" err="1">
                <a:latin typeface="+mj-lt"/>
              </a:rPr>
              <a:t>Malakhov</a:t>
            </a:r>
            <a:r>
              <a:rPr lang="en-US" sz="1350" b="1" dirty="0">
                <a:latin typeface="+mj-lt"/>
              </a:rPr>
              <a:t> and G. </a:t>
            </a:r>
            <a:r>
              <a:rPr lang="en-US" sz="1350" b="1" dirty="0" err="1">
                <a:latin typeface="+mj-lt"/>
              </a:rPr>
              <a:t>Lykasov</a:t>
            </a:r>
            <a:r>
              <a:rPr lang="en-US" sz="1350" b="1" dirty="0">
                <a:latin typeface="+mj-lt"/>
              </a:rPr>
              <a:t>.  Description of nucleon-nucleon and nucleus-nucleus interactions in four-dimensional velocity space, including data of NA61/SHINE. NA61/SHINE &amp; NA49 Collaboration Meeting at </a:t>
            </a:r>
            <a:r>
              <a:rPr lang="en-US" sz="1350" b="1" dirty="0" err="1">
                <a:latin typeface="+mj-lt"/>
              </a:rPr>
              <a:t>MEPhI</a:t>
            </a:r>
            <a:r>
              <a:rPr lang="en-US" sz="1350" b="1" dirty="0">
                <a:latin typeface="+mj-lt"/>
              </a:rPr>
              <a:t> in Moscow, May 8-12, 2017.</a:t>
            </a:r>
            <a:endParaRPr lang="ru-RU" sz="1350" b="1" dirty="0">
              <a:latin typeface="+mj-lt"/>
            </a:endParaRPr>
          </a:p>
          <a:p>
            <a:pPr algn="just"/>
            <a:r>
              <a:rPr lang="en-US" sz="800" b="1" dirty="0">
                <a:latin typeface="+mj-lt"/>
              </a:rPr>
              <a:t> </a:t>
            </a:r>
            <a:endParaRPr lang="ru-RU" sz="800" b="1" dirty="0">
              <a:latin typeface="+mj-lt"/>
            </a:endParaRPr>
          </a:p>
          <a:p>
            <a:pPr algn="just"/>
            <a:r>
              <a:rPr lang="en-US" sz="1350" b="1" dirty="0" smtClean="0">
                <a:latin typeface="+mj-lt"/>
              </a:rPr>
              <a:t>6. </a:t>
            </a:r>
            <a:r>
              <a:rPr lang="en-US" sz="1350" b="1" dirty="0" err="1" smtClean="0">
                <a:latin typeface="+mj-lt"/>
              </a:rPr>
              <a:t>D.Artemenkov</a:t>
            </a:r>
            <a:r>
              <a:rPr lang="en-US" sz="1350" b="1" dirty="0">
                <a:latin typeface="+mj-lt"/>
              </a:rPr>
              <a:t>, </a:t>
            </a:r>
            <a:r>
              <a:rPr lang="en-US" sz="1350" b="1" dirty="0" err="1">
                <a:latin typeface="+mj-lt"/>
              </a:rPr>
              <a:t>A.Malakhov</a:t>
            </a:r>
            <a:r>
              <a:rPr lang="en-US" sz="1350" b="1" dirty="0">
                <a:latin typeface="+mj-lt"/>
              </a:rPr>
              <a:t> and </a:t>
            </a:r>
            <a:r>
              <a:rPr lang="en-US" sz="1350" b="1" dirty="0" err="1">
                <a:latin typeface="+mj-lt"/>
              </a:rPr>
              <a:t>G.Lykasov</a:t>
            </a:r>
            <a:r>
              <a:rPr lang="en-US" sz="1350" b="1" dirty="0">
                <a:latin typeface="+mj-lt"/>
              </a:rPr>
              <a:t>. Development of the </a:t>
            </a:r>
            <a:r>
              <a:rPr lang="en-US" sz="1350" b="1" dirty="0" err="1">
                <a:latin typeface="+mj-lt"/>
              </a:rPr>
              <a:t>Baldin</a:t>
            </a:r>
            <a:r>
              <a:rPr lang="en-US" sz="1350" b="1" dirty="0">
                <a:latin typeface="+mj-lt"/>
              </a:rPr>
              <a:t> approach for the relativistic nuclear interactions. EPJ Web of Conferences 138, 01031 (2017</a:t>
            </a:r>
            <a:r>
              <a:rPr lang="en-US" sz="1350" b="1" dirty="0" smtClean="0">
                <a:latin typeface="+mj-lt"/>
              </a:rPr>
              <a:t>).</a:t>
            </a:r>
            <a:endParaRPr lang="ru-RU" sz="1350" b="1" dirty="0" smtClean="0">
              <a:latin typeface="+mj-lt"/>
            </a:endParaRPr>
          </a:p>
          <a:p>
            <a:pPr algn="just"/>
            <a:endParaRPr lang="ru-RU" sz="800" b="1" dirty="0" smtClean="0">
              <a:latin typeface="+mj-lt"/>
              <a:cs typeface="Arial"/>
            </a:endParaRPr>
          </a:p>
          <a:p>
            <a:pPr algn="just"/>
            <a:r>
              <a:rPr lang="en-US" sz="1350" b="1" dirty="0" smtClean="0">
                <a:latin typeface="+mj-lt"/>
                <a:cs typeface="Arial"/>
              </a:rPr>
              <a:t>7. </a:t>
            </a:r>
            <a:r>
              <a:rPr lang="en-US" sz="1350" b="1" dirty="0" err="1" smtClean="0">
                <a:latin typeface="+mj-lt"/>
                <a:cs typeface="Arial"/>
              </a:rPr>
              <a:t>A.Aduszkiewicz</a:t>
            </a:r>
            <a:r>
              <a:rPr lang="en-US" sz="1350" b="1" dirty="0" smtClean="0">
                <a:latin typeface="+mj-lt"/>
                <a:cs typeface="Arial"/>
              </a:rPr>
              <a:t> </a:t>
            </a:r>
            <a:r>
              <a:rPr lang="en-US" sz="1350" b="1" dirty="0">
                <a:latin typeface="+mj-lt"/>
                <a:cs typeface="Arial"/>
              </a:rPr>
              <a:t>et al. Measurement of meson resonance production in </a:t>
            </a:r>
            <a:r>
              <a:rPr lang="el-GR" sz="1350" b="1" dirty="0">
                <a:latin typeface="+mj-lt"/>
                <a:cs typeface="Arial"/>
              </a:rPr>
              <a:t>π−+</a:t>
            </a:r>
            <a:r>
              <a:rPr lang="en-US" sz="1350" b="1" dirty="0">
                <a:latin typeface="+mj-lt"/>
                <a:cs typeface="Arial"/>
              </a:rPr>
              <a:t>C interactions at SPS energies, NA61/SHINE Collaboration. </a:t>
            </a:r>
            <a:r>
              <a:rPr lang="en-US" sz="1350" b="1" dirty="0" err="1">
                <a:latin typeface="+mj-lt"/>
                <a:cs typeface="Arial"/>
              </a:rPr>
              <a:t>Eur.Phys.J</a:t>
            </a:r>
            <a:r>
              <a:rPr lang="en-US" sz="1350" b="1" dirty="0">
                <a:latin typeface="+mj-lt"/>
                <a:cs typeface="Arial"/>
              </a:rPr>
              <a:t>. C77 (2017) no.9, 626</a:t>
            </a:r>
            <a:r>
              <a:rPr lang="en-US" sz="1350" b="1" dirty="0" smtClean="0">
                <a:latin typeface="+mj-lt"/>
                <a:cs typeface="Arial"/>
              </a:rPr>
              <a:t>.</a:t>
            </a:r>
            <a:endParaRPr lang="ru-RU" sz="1350" b="1" dirty="0" smtClean="0">
              <a:latin typeface="+mj-lt"/>
              <a:cs typeface="Arial"/>
            </a:endParaRPr>
          </a:p>
          <a:p>
            <a:pPr algn="just">
              <a:lnSpc>
                <a:spcPts val="1000"/>
              </a:lnSpc>
              <a:buFont typeface="Arial"/>
              <a:buAutoNum type="arabicPeriod"/>
            </a:pPr>
            <a:endParaRPr lang="en-US" sz="800" b="1" dirty="0">
              <a:latin typeface="+mj-lt"/>
            </a:endParaRPr>
          </a:p>
          <a:p>
            <a:pPr marL="12700" marR="744220" algn="just">
              <a:lnSpc>
                <a:spcPts val="1560"/>
              </a:lnSpc>
              <a:tabLst>
                <a:tab pos="198120" algn="l"/>
              </a:tabLst>
            </a:pPr>
            <a:r>
              <a:rPr lang="en-US" sz="1350" b="1" dirty="0" smtClean="0">
                <a:latin typeface="+mj-lt"/>
                <a:cs typeface="Arial"/>
              </a:rPr>
              <a:t>8. </a:t>
            </a:r>
            <a:r>
              <a:rPr lang="en-US" sz="1350" b="1" dirty="0" err="1" smtClean="0">
                <a:latin typeface="+mj-lt"/>
                <a:cs typeface="Arial"/>
              </a:rPr>
              <a:t>A.Aduszkiewicz</a:t>
            </a:r>
            <a:r>
              <a:rPr lang="en-US" sz="1350" b="1" spc="15" dirty="0" smtClean="0">
                <a:latin typeface="+mj-lt"/>
                <a:cs typeface="Arial"/>
              </a:rPr>
              <a:t> </a:t>
            </a:r>
            <a:r>
              <a:rPr lang="en-US" sz="1350" b="1" dirty="0">
                <a:latin typeface="+mj-lt"/>
                <a:cs typeface="Arial"/>
              </a:rPr>
              <a:t>et</a:t>
            </a:r>
            <a:r>
              <a:rPr lang="en-US" sz="1350" b="1" spc="15" dirty="0">
                <a:latin typeface="+mj-lt"/>
                <a:cs typeface="Arial"/>
              </a:rPr>
              <a:t> </a:t>
            </a:r>
            <a:r>
              <a:rPr lang="en-US" sz="1350" b="1" dirty="0">
                <a:latin typeface="+mj-lt"/>
                <a:cs typeface="Arial"/>
              </a:rPr>
              <a:t>al.</a:t>
            </a:r>
            <a:r>
              <a:rPr lang="en-US" sz="1350" b="1" spc="15" dirty="0">
                <a:latin typeface="+mj-lt"/>
                <a:cs typeface="Arial"/>
              </a:rPr>
              <a:t> </a:t>
            </a:r>
            <a:r>
              <a:rPr lang="en-US" sz="1350" b="1" dirty="0">
                <a:latin typeface="+mj-lt"/>
                <a:cs typeface="Arial"/>
              </a:rPr>
              <a:t>Report</a:t>
            </a:r>
            <a:r>
              <a:rPr lang="en-US" sz="1350" b="1" spc="15" dirty="0">
                <a:latin typeface="+mj-lt"/>
                <a:cs typeface="Arial"/>
              </a:rPr>
              <a:t> </a:t>
            </a:r>
            <a:r>
              <a:rPr lang="en-US" sz="1350" b="1" dirty="0">
                <a:latin typeface="+mj-lt"/>
                <a:cs typeface="Arial"/>
              </a:rPr>
              <a:t>from</a:t>
            </a:r>
            <a:r>
              <a:rPr lang="en-US" sz="1350" b="1" spc="15" dirty="0">
                <a:latin typeface="+mj-lt"/>
                <a:cs typeface="Arial"/>
              </a:rPr>
              <a:t> </a:t>
            </a:r>
            <a:r>
              <a:rPr lang="en-US" sz="1350" b="1" dirty="0">
                <a:latin typeface="+mj-lt"/>
                <a:cs typeface="Arial"/>
              </a:rPr>
              <a:t>the</a:t>
            </a:r>
            <a:r>
              <a:rPr lang="en-US" sz="1350" b="1" spc="15" dirty="0">
                <a:latin typeface="+mj-lt"/>
                <a:cs typeface="Arial"/>
              </a:rPr>
              <a:t> </a:t>
            </a:r>
            <a:r>
              <a:rPr lang="en-US" sz="1350" b="1" dirty="0">
                <a:latin typeface="+mj-lt"/>
                <a:cs typeface="Arial"/>
              </a:rPr>
              <a:t>NA61/SHINE</a:t>
            </a:r>
            <a:r>
              <a:rPr lang="en-US" sz="1350" b="1" spc="15" dirty="0">
                <a:latin typeface="+mj-lt"/>
                <a:cs typeface="Arial"/>
              </a:rPr>
              <a:t> </a:t>
            </a:r>
            <a:r>
              <a:rPr lang="en-US" sz="1350" b="1" dirty="0">
                <a:latin typeface="+mj-lt"/>
                <a:cs typeface="Arial"/>
              </a:rPr>
              <a:t>experiment</a:t>
            </a:r>
            <a:r>
              <a:rPr lang="en-US" sz="1350" b="1" spc="15" dirty="0">
                <a:latin typeface="+mj-lt"/>
                <a:cs typeface="Arial"/>
              </a:rPr>
              <a:t> </a:t>
            </a:r>
            <a:r>
              <a:rPr lang="en-US" sz="1350" b="1" dirty="0">
                <a:latin typeface="+mj-lt"/>
                <a:cs typeface="Arial"/>
              </a:rPr>
              <a:t>at</a:t>
            </a:r>
            <a:r>
              <a:rPr lang="en-US" sz="1350" b="1" spc="15" dirty="0">
                <a:latin typeface="+mj-lt"/>
                <a:cs typeface="Arial"/>
              </a:rPr>
              <a:t> </a:t>
            </a:r>
            <a:r>
              <a:rPr lang="en-US" sz="1350" b="1" dirty="0">
                <a:latin typeface="+mj-lt"/>
                <a:cs typeface="Arial"/>
              </a:rPr>
              <a:t>the</a:t>
            </a:r>
            <a:r>
              <a:rPr lang="en-US" sz="1350" b="1" spc="15" dirty="0">
                <a:latin typeface="+mj-lt"/>
                <a:cs typeface="Arial"/>
              </a:rPr>
              <a:t> </a:t>
            </a:r>
            <a:r>
              <a:rPr lang="en-US" sz="1350" b="1" dirty="0">
                <a:latin typeface="+mj-lt"/>
                <a:cs typeface="Arial"/>
              </a:rPr>
              <a:t>CERN</a:t>
            </a:r>
            <a:r>
              <a:rPr lang="en-US" sz="1350" b="1" spc="15" dirty="0">
                <a:latin typeface="+mj-lt"/>
                <a:cs typeface="Arial"/>
              </a:rPr>
              <a:t> </a:t>
            </a:r>
            <a:r>
              <a:rPr lang="en-US" sz="1350" b="1" dirty="0">
                <a:latin typeface="+mj-lt"/>
                <a:cs typeface="Arial"/>
              </a:rPr>
              <a:t>SPS,</a:t>
            </a:r>
            <a:r>
              <a:rPr lang="en-US" sz="1350" b="1" spc="15" dirty="0">
                <a:latin typeface="+mj-lt"/>
                <a:cs typeface="Arial"/>
              </a:rPr>
              <a:t> </a:t>
            </a:r>
            <a:r>
              <a:rPr lang="en-US" sz="1350" b="1" dirty="0">
                <a:latin typeface="+mj-lt"/>
                <a:cs typeface="Arial"/>
              </a:rPr>
              <a:t>NA61/SHINE Collaboration.</a:t>
            </a:r>
            <a:r>
              <a:rPr lang="en-US" sz="1350" b="1" spc="15" dirty="0">
                <a:latin typeface="+mj-lt"/>
                <a:cs typeface="Arial"/>
              </a:rPr>
              <a:t> </a:t>
            </a:r>
            <a:r>
              <a:rPr lang="en-US" sz="1350" b="1" dirty="0">
                <a:latin typeface="+mj-lt"/>
                <a:cs typeface="Arial"/>
              </a:rPr>
              <a:t>CERN-SPSC-2017-038,</a:t>
            </a:r>
            <a:r>
              <a:rPr lang="en-US" sz="1350" b="1" spc="15" dirty="0">
                <a:latin typeface="+mj-lt"/>
                <a:cs typeface="Arial"/>
              </a:rPr>
              <a:t> </a:t>
            </a:r>
            <a:r>
              <a:rPr lang="en-US" sz="1350" b="1" dirty="0">
                <a:latin typeface="+mj-lt"/>
                <a:cs typeface="Arial"/>
              </a:rPr>
              <a:t>SPSC-SR-221</a:t>
            </a:r>
            <a:r>
              <a:rPr lang="en-US" sz="1350" b="1" dirty="0" smtClean="0">
                <a:latin typeface="+mj-lt"/>
                <a:cs typeface="Arial"/>
              </a:rPr>
              <a:t>.</a:t>
            </a:r>
          </a:p>
          <a:p>
            <a:pPr marL="12700" marR="744220" algn="just">
              <a:lnSpc>
                <a:spcPts val="1560"/>
              </a:lnSpc>
              <a:tabLst>
                <a:tab pos="198120" algn="l"/>
              </a:tabLst>
            </a:pPr>
            <a:endParaRPr lang="en-US" sz="800" b="1" dirty="0">
              <a:latin typeface="+mj-lt"/>
              <a:cs typeface="Arial"/>
            </a:endParaRPr>
          </a:p>
          <a:p>
            <a:pPr lvl="0" algn="just"/>
            <a:r>
              <a:rPr lang="en-US" sz="1350" b="1" dirty="0" smtClean="0"/>
              <a:t>9. G.I</a:t>
            </a:r>
            <a:r>
              <a:rPr lang="en-US" sz="1350" b="1" dirty="0"/>
              <a:t>. </a:t>
            </a:r>
            <a:r>
              <a:rPr lang="en-US" sz="1350" b="1" dirty="0" err="1"/>
              <a:t>Lykasov</a:t>
            </a:r>
            <a:r>
              <a:rPr lang="en-US" sz="1350" b="1" dirty="0"/>
              <a:t>,  A.I. </a:t>
            </a:r>
            <a:r>
              <a:rPr lang="en-US" sz="1350" b="1" dirty="0" err="1"/>
              <a:t>Malakhov</a:t>
            </a:r>
            <a:r>
              <a:rPr lang="en-US" sz="1350" b="1" dirty="0"/>
              <a:t>. “Self-consistent analysis of hadron production in </a:t>
            </a:r>
            <a:r>
              <a:rPr lang="en-US" sz="1350" b="1" dirty="0" smtClean="0"/>
              <a:t>pp</a:t>
            </a:r>
            <a:r>
              <a:rPr lang="ru-RU" sz="1350" b="1" dirty="0" smtClean="0"/>
              <a:t> </a:t>
            </a:r>
            <a:r>
              <a:rPr lang="en-US" sz="1350" b="1" dirty="0" smtClean="0"/>
              <a:t>and </a:t>
            </a:r>
            <a:r>
              <a:rPr lang="en-US" sz="1350" b="1" dirty="0"/>
              <a:t>AA collisions at </a:t>
            </a:r>
            <a:r>
              <a:rPr lang="en-US" sz="1350" b="1" dirty="0" smtClean="0"/>
              <a:t>mid-</a:t>
            </a:r>
            <a:r>
              <a:rPr lang="en-US" sz="1350" b="1" dirty="0"/>
              <a:t>r</a:t>
            </a:r>
            <a:r>
              <a:rPr lang="en-US" sz="1350" b="1" dirty="0" smtClean="0"/>
              <a:t>apidity</a:t>
            </a:r>
            <a:r>
              <a:rPr lang="en-US" sz="1350" b="1" dirty="0"/>
              <a:t>”.  arXiv:1801.07250v1 [</a:t>
            </a:r>
            <a:r>
              <a:rPr lang="en-US" sz="1350" b="1" dirty="0" err="1"/>
              <a:t>hep-ph</a:t>
            </a:r>
            <a:r>
              <a:rPr lang="en-US" sz="1350" b="1" dirty="0"/>
              <a:t>] 22 Jan 2018</a:t>
            </a:r>
            <a:r>
              <a:rPr lang="en-US" sz="1350" b="1" dirty="0" smtClean="0"/>
              <a:t>.</a:t>
            </a:r>
            <a:endParaRPr lang="ru-RU" sz="1350" b="1" dirty="0"/>
          </a:p>
        </p:txBody>
      </p:sp>
      <p:sp>
        <p:nvSpPr>
          <p:cNvPr id="5" name="object 5"/>
          <p:cNvSpPr txBox="1">
            <a:spLocks noGrp="1"/>
          </p:cNvSpPr>
          <p:nvPr>
            <p:ph type="title"/>
          </p:nvPr>
        </p:nvSpPr>
        <p:spPr>
          <a:xfrm>
            <a:off x="-152400" y="61031"/>
            <a:ext cx="8627465" cy="307777"/>
          </a:xfrm>
          <a:prstGeom prst="rect">
            <a:avLst/>
          </a:prstGeom>
        </p:spPr>
        <p:txBody>
          <a:bodyPr vert="horz" wrap="square" lIns="0" tIns="0" rIns="0" bIns="0" rtlCol="0">
            <a:spAutoFit/>
          </a:bodyPr>
          <a:lstStyle/>
          <a:p>
            <a:pPr marL="2096770">
              <a:lnSpc>
                <a:spcPts val="2380"/>
              </a:lnSpc>
            </a:pPr>
            <a:r>
              <a:rPr lang="ru-RU" sz="2000" dirty="0" smtClean="0">
                <a:latin typeface="Arial"/>
                <a:cs typeface="Arial"/>
              </a:rPr>
              <a:t> </a:t>
            </a:r>
            <a:r>
              <a:rPr sz="2000" dirty="0" smtClean="0">
                <a:latin typeface="Arial"/>
                <a:cs typeface="Arial"/>
              </a:rPr>
              <a:t>Recent</a:t>
            </a:r>
            <a:r>
              <a:rPr sz="2000" spc="25" dirty="0" smtClean="0">
                <a:latin typeface="Arial"/>
                <a:cs typeface="Arial"/>
              </a:rPr>
              <a:t> </a:t>
            </a:r>
            <a:r>
              <a:rPr sz="2000" dirty="0">
                <a:latin typeface="Arial"/>
                <a:cs typeface="Arial"/>
              </a:rPr>
              <a:t>physics</a:t>
            </a:r>
            <a:r>
              <a:rPr sz="2000" spc="35" dirty="0">
                <a:latin typeface="Arial"/>
                <a:cs typeface="Arial"/>
              </a:rPr>
              <a:t> </a:t>
            </a:r>
            <a:r>
              <a:rPr sz="2000" dirty="0">
                <a:latin typeface="Arial"/>
                <a:cs typeface="Arial"/>
              </a:rPr>
              <a:t>results</a:t>
            </a:r>
            <a:r>
              <a:rPr sz="2000" spc="-25" dirty="0">
                <a:latin typeface="Arial"/>
                <a:cs typeface="Arial"/>
              </a:rPr>
              <a:t> </a:t>
            </a:r>
            <a:r>
              <a:rPr sz="2000" dirty="0">
                <a:latin typeface="Arial"/>
                <a:cs typeface="Arial"/>
              </a:rPr>
              <a:t>of</a:t>
            </a:r>
            <a:r>
              <a:rPr sz="2000" spc="-15" dirty="0">
                <a:latin typeface="Arial"/>
                <a:cs typeface="Arial"/>
              </a:rPr>
              <a:t> </a:t>
            </a:r>
            <a:r>
              <a:rPr sz="2000" dirty="0" smtClean="0">
                <a:latin typeface="Arial"/>
                <a:cs typeface="Arial"/>
              </a:rPr>
              <a:t>NA61</a:t>
            </a:r>
            <a:r>
              <a:rPr lang="ru-RU" sz="2000" dirty="0" smtClean="0">
                <a:latin typeface="Arial"/>
                <a:cs typeface="Arial"/>
              </a:rPr>
              <a:t> (2017-2018)</a:t>
            </a:r>
            <a:endParaRPr sz="2000" dirty="0">
              <a:latin typeface="Arial"/>
              <a:cs typeface="Arial"/>
            </a:endParaRPr>
          </a:p>
        </p:txBody>
      </p:sp>
      <p:sp>
        <p:nvSpPr>
          <p:cNvPr id="2" name="Номер слайда 1"/>
          <p:cNvSpPr>
            <a:spLocks noGrp="1"/>
          </p:cNvSpPr>
          <p:nvPr>
            <p:ph type="sldNum" sz="quarter" idx="7"/>
          </p:nvPr>
        </p:nvSpPr>
        <p:spPr>
          <a:xfrm>
            <a:off x="8519780" y="6396447"/>
            <a:ext cx="423530" cy="327298"/>
          </a:xfrm>
        </p:spPr>
        <p:txBody>
          <a:bodyPr/>
          <a:lstStyle/>
          <a:p>
            <a:pPr marL="124460">
              <a:lnSpc>
                <a:spcPct val="100000"/>
              </a:lnSpc>
            </a:pPr>
            <a:fld id="{81D60167-4931-47E6-BA6A-407CBD079E47}" type="slidenum">
              <a:rPr lang="ru-RU" sz="1400" smtClean="0">
                <a:latin typeface="Arial"/>
                <a:cs typeface="Arial"/>
              </a:rPr>
              <a:t>17</a:t>
            </a:fld>
            <a:endParaRPr lang="ru-RU" sz="1400" dirty="0">
              <a:latin typeface="Arial"/>
              <a:cs typeface="Arial"/>
            </a:endParaRPr>
          </a:p>
        </p:txBody>
      </p:sp>
    </p:spTree>
    <p:extLst>
      <p:ext uri="{BB962C8B-B14F-4D97-AF65-F5344CB8AC3E}">
        <p14:creationId xmlns:p14="http://schemas.microsoft.com/office/powerpoint/2010/main" val="677481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4838402" cy="632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Номер слайда 1"/>
          <p:cNvSpPr>
            <a:spLocks noGrp="1"/>
          </p:cNvSpPr>
          <p:nvPr>
            <p:ph type="sldNum" sz="quarter" idx="7"/>
          </p:nvPr>
        </p:nvSpPr>
        <p:spPr>
          <a:xfrm>
            <a:off x="8371585" y="6172200"/>
            <a:ext cx="391415" cy="338825"/>
          </a:xfrm>
        </p:spPr>
        <p:txBody>
          <a:bodyPr/>
          <a:lstStyle/>
          <a:p>
            <a:pPr marL="124460">
              <a:lnSpc>
                <a:spcPct val="100000"/>
              </a:lnSpc>
            </a:pPr>
            <a:fld id="{81D60167-4931-47E6-BA6A-407CBD079E47}" type="slidenum">
              <a:rPr lang="ru-RU" sz="1400" smtClean="0">
                <a:latin typeface="Arial"/>
                <a:cs typeface="Arial"/>
              </a:rPr>
              <a:t>18</a:t>
            </a:fld>
            <a:endParaRPr lang="ru-RU" sz="1400">
              <a:latin typeface="Arial"/>
              <a:cs typeface="Arial"/>
            </a:endParaRPr>
          </a:p>
        </p:txBody>
      </p:sp>
    </p:spTree>
    <p:extLst>
      <p:ext uri="{BB962C8B-B14F-4D97-AF65-F5344CB8AC3E}">
        <p14:creationId xmlns:p14="http://schemas.microsoft.com/office/powerpoint/2010/main" val="616053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693" y="3505200"/>
            <a:ext cx="8640693" cy="1077218"/>
          </a:xfrm>
          <a:prstGeom prst="rect">
            <a:avLst/>
          </a:prstGeom>
        </p:spPr>
        <p:txBody>
          <a:bodyPr wrap="square">
            <a:spAutoFit/>
          </a:bodyPr>
          <a:lstStyle/>
          <a:p>
            <a:pPr algn="just"/>
            <a:r>
              <a:rPr lang="en-US" sz="1600" b="1" dirty="0"/>
              <a:t>T</a:t>
            </a:r>
            <a:r>
              <a:rPr lang="en-US" sz="1600" b="1" dirty="0" smtClean="0"/>
              <a:t>he </a:t>
            </a:r>
            <a:r>
              <a:rPr lang="en-US" sz="1600" b="1" dirty="0"/>
              <a:t>observed rapid change of hadron production properties that start when moving from </a:t>
            </a:r>
            <a:r>
              <a:rPr lang="en-US" sz="1600" b="1" dirty="0" err="1"/>
              <a:t>Be+Be</a:t>
            </a:r>
            <a:r>
              <a:rPr lang="en-US" sz="1600" b="1" dirty="0"/>
              <a:t> </a:t>
            </a:r>
            <a:r>
              <a:rPr lang="en-US" sz="1600" b="1" dirty="0" smtClean="0"/>
              <a:t>to </a:t>
            </a:r>
            <a:r>
              <a:rPr lang="en-US" sz="1600" b="1" dirty="0" err="1" smtClean="0"/>
              <a:t>Ar+Sc</a:t>
            </a:r>
            <a:r>
              <a:rPr lang="en-US" sz="1600" b="1" dirty="0" smtClean="0"/>
              <a:t> </a:t>
            </a:r>
            <a:r>
              <a:rPr lang="en-US" sz="1600" b="1" dirty="0"/>
              <a:t>collisions can be interpreted as the beginning of creation of large clusters of strongly </a:t>
            </a:r>
            <a:r>
              <a:rPr lang="en-US" sz="1600" b="1" dirty="0" smtClean="0"/>
              <a:t>interacting matter</a:t>
            </a:r>
            <a:r>
              <a:rPr lang="en-US" sz="1600" b="1" dirty="0"/>
              <a:t>. This phenomenon was referred to as the onset of fireball </a:t>
            </a:r>
            <a:r>
              <a:rPr lang="en-US" sz="1600" b="1" dirty="0" smtClean="0"/>
              <a:t>(the </a:t>
            </a:r>
            <a:r>
              <a:rPr lang="en-US" sz="1600" b="1" dirty="0"/>
              <a:t>name was proposed by Edward </a:t>
            </a:r>
            <a:r>
              <a:rPr lang="en-US" sz="1600" b="1" dirty="0" err="1"/>
              <a:t>Shuryak</a:t>
            </a:r>
            <a:r>
              <a:rPr lang="en-US" sz="1600" b="1" dirty="0"/>
              <a:t> during the CPOD </a:t>
            </a:r>
            <a:r>
              <a:rPr lang="en-US" sz="1600" b="1" dirty="0" smtClean="0"/>
              <a:t>2017 conference).</a:t>
            </a:r>
            <a:endParaRPr lang="en-US" sz="1600" b="1" dirty="0"/>
          </a:p>
        </p:txBody>
      </p:sp>
      <p:sp>
        <p:nvSpPr>
          <p:cNvPr id="3" name="TextBox 2"/>
          <p:cNvSpPr txBox="1"/>
          <p:nvPr/>
        </p:nvSpPr>
        <p:spPr>
          <a:xfrm>
            <a:off x="2263915" y="66229"/>
            <a:ext cx="4800600" cy="369332"/>
          </a:xfrm>
          <a:prstGeom prst="rect">
            <a:avLst/>
          </a:prstGeom>
          <a:noFill/>
        </p:spPr>
        <p:txBody>
          <a:bodyPr wrap="square" rtlCol="0">
            <a:spAutoFit/>
          </a:bodyPr>
          <a:lstStyle/>
          <a:p>
            <a:pPr algn="ctr"/>
            <a:r>
              <a:rPr lang="en-US" b="1" dirty="0"/>
              <a:t>System size dependence: onset of </a:t>
            </a:r>
            <a:r>
              <a:rPr lang="en-US" b="1" dirty="0" smtClean="0"/>
              <a:t>fireball (1)</a:t>
            </a:r>
            <a:endParaRPr lang="en-US" b="1" dirty="0"/>
          </a:p>
        </p:txBody>
      </p:sp>
      <p:sp>
        <p:nvSpPr>
          <p:cNvPr id="4" name="TextBox 3"/>
          <p:cNvSpPr txBox="1"/>
          <p:nvPr/>
        </p:nvSpPr>
        <p:spPr>
          <a:xfrm>
            <a:off x="295274" y="3187631"/>
            <a:ext cx="8738112" cy="523220"/>
          </a:xfrm>
          <a:prstGeom prst="rect">
            <a:avLst/>
          </a:prstGeom>
          <a:noFill/>
        </p:spPr>
        <p:txBody>
          <a:bodyPr wrap="square" rtlCol="0">
            <a:spAutoFit/>
          </a:bodyPr>
          <a:lstStyle/>
          <a:p>
            <a:pPr algn="just"/>
            <a:r>
              <a:rPr lang="en-US" sz="1400" i="1" dirty="0" smtClean="0"/>
              <a:t>Fig.1 </a:t>
            </a:r>
            <a:r>
              <a:rPr lang="en-US" sz="1400" i="1" dirty="0" smtClean="0"/>
              <a:t>System </a:t>
            </a:r>
            <a:r>
              <a:rPr lang="en-US" sz="1400" i="1" dirty="0"/>
              <a:t>size dependence of multiplicity fluctuations of negatively charged hadrons </a:t>
            </a:r>
            <a:r>
              <a:rPr lang="en-US" sz="1400" i="1" dirty="0" smtClean="0"/>
              <a:t>at 30 A GeV/c </a:t>
            </a:r>
            <a:r>
              <a:rPr lang="en-US" sz="1400" i="1" dirty="0"/>
              <a:t>a</a:t>
            </a:r>
            <a:r>
              <a:rPr lang="en-US" sz="1400" i="1" dirty="0" smtClean="0"/>
              <a:t>nd 158A GeV/c .</a:t>
            </a:r>
            <a:endParaRPr lang="ru-RU" sz="1400" i="1" dirty="0"/>
          </a:p>
        </p:txBody>
      </p:sp>
      <p:sp>
        <p:nvSpPr>
          <p:cNvPr id="5" name="TextBox 4"/>
          <p:cNvSpPr txBox="1"/>
          <p:nvPr/>
        </p:nvSpPr>
        <p:spPr>
          <a:xfrm>
            <a:off x="352194" y="4648200"/>
            <a:ext cx="8064871" cy="461665"/>
          </a:xfrm>
          <a:prstGeom prst="rect">
            <a:avLst/>
          </a:prstGeom>
          <a:noFill/>
        </p:spPr>
        <p:txBody>
          <a:bodyPr wrap="square" rtlCol="0">
            <a:spAutoFit/>
          </a:bodyPr>
          <a:lstStyle/>
          <a:p>
            <a:r>
              <a:rPr lang="en-US" sz="1200" dirty="0" smtClean="0">
                <a:solidFill>
                  <a:schemeClr val="accent1">
                    <a:lumMod val="50000"/>
                  </a:schemeClr>
                </a:solidFill>
              </a:rPr>
              <a:t>[1] </a:t>
            </a:r>
            <a:r>
              <a:rPr lang="en-US" sz="1200" b="1" i="1" dirty="0" smtClean="0">
                <a:solidFill>
                  <a:schemeClr val="accent1">
                    <a:lumMod val="50000"/>
                  </a:schemeClr>
                </a:solidFill>
              </a:rPr>
              <a:t>The </a:t>
            </a:r>
            <a:r>
              <a:rPr lang="en-US" sz="1200" b="1" i="1" dirty="0">
                <a:solidFill>
                  <a:schemeClr val="accent1">
                    <a:lumMod val="50000"/>
                  </a:schemeClr>
                </a:solidFill>
              </a:rPr>
              <a:t>NA61/SHINE </a:t>
            </a:r>
            <a:r>
              <a:rPr lang="en-US" sz="1200" b="1" i="1" dirty="0" smtClean="0">
                <a:solidFill>
                  <a:schemeClr val="accent1">
                    <a:lumMod val="50000"/>
                  </a:schemeClr>
                </a:solidFill>
              </a:rPr>
              <a:t>Collaboration. </a:t>
            </a:r>
            <a:r>
              <a:rPr lang="en-US" sz="1200" b="1" i="1" dirty="0">
                <a:solidFill>
                  <a:schemeClr val="accent1">
                    <a:lumMod val="50000"/>
                  </a:schemeClr>
                </a:solidFill>
              </a:rPr>
              <a:t>Status report to the </a:t>
            </a:r>
            <a:r>
              <a:rPr lang="en-US" sz="1200" b="1" i="1" dirty="0" smtClean="0">
                <a:solidFill>
                  <a:schemeClr val="accent1">
                    <a:lumMod val="50000"/>
                  </a:schemeClr>
                </a:solidFill>
              </a:rPr>
              <a:t>proposal. </a:t>
            </a:r>
            <a:r>
              <a:rPr lang="en-US" sz="1200" b="1" i="1" dirty="0">
                <a:solidFill>
                  <a:schemeClr val="accent1">
                    <a:lumMod val="50000"/>
                  </a:schemeClr>
                </a:solidFill>
              </a:rPr>
              <a:t>Report from the NA61/SHINE </a:t>
            </a:r>
            <a:r>
              <a:rPr lang="en-US" sz="1200" b="1" i="1" dirty="0" smtClean="0">
                <a:solidFill>
                  <a:schemeClr val="accent1">
                    <a:lumMod val="50000"/>
                  </a:schemeClr>
                </a:solidFill>
              </a:rPr>
              <a:t>experiment.at </a:t>
            </a:r>
            <a:r>
              <a:rPr lang="en-US" sz="1200" b="1" i="1" dirty="0">
                <a:solidFill>
                  <a:schemeClr val="accent1">
                    <a:lumMod val="50000"/>
                  </a:schemeClr>
                </a:solidFill>
              </a:rPr>
              <a:t>the CERN SPS</a:t>
            </a:r>
            <a:r>
              <a:rPr lang="en-US" sz="1200" b="1" i="1" dirty="0" smtClean="0">
                <a:solidFill>
                  <a:schemeClr val="accent1">
                    <a:lumMod val="50000"/>
                  </a:schemeClr>
                </a:solidFill>
              </a:rPr>
              <a:t>SPSC-P-330CERN-SPSC-2017-038 </a:t>
            </a:r>
            <a:r>
              <a:rPr lang="en-US" sz="1200" b="1" i="1" dirty="0">
                <a:solidFill>
                  <a:schemeClr val="accent1">
                    <a:lumMod val="50000"/>
                  </a:schemeClr>
                </a:solidFill>
              </a:rPr>
              <a:t>/ </a:t>
            </a:r>
            <a:r>
              <a:rPr lang="en-US" sz="1200" b="1" i="1" dirty="0" smtClean="0">
                <a:solidFill>
                  <a:schemeClr val="accent1">
                    <a:lumMod val="50000"/>
                  </a:schemeClr>
                </a:solidFill>
              </a:rPr>
              <a:t>SPSC-SR-221  </a:t>
            </a:r>
            <a:r>
              <a:rPr lang="ru-RU" sz="1200" b="1" i="1" dirty="0" smtClean="0">
                <a:solidFill>
                  <a:schemeClr val="accent1">
                    <a:lumMod val="50000"/>
                  </a:schemeClr>
                </a:solidFill>
              </a:rPr>
              <a:t>04/10/2017</a:t>
            </a:r>
            <a:r>
              <a:rPr lang="en-US" sz="1200" b="1" i="1" dirty="0" smtClean="0">
                <a:solidFill>
                  <a:schemeClr val="accent1">
                    <a:lumMod val="50000"/>
                  </a:schemeClr>
                </a:solidFill>
              </a:rPr>
              <a:t>. </a:t>
            </a:r>
            <a:endParaRPr lang="ru-RU" sz="1200" b="1" i="1" dirty="0">
              <a:solidFill>
                <a:schemeClr val="accent1">
                  <a:lumMod val="50000"/>
                </a:schemeClr>
              </a:solidFill>
            </a:endParaRPr>
          </a:p>
        </p:txBody>
      </p:sp>
      <p:sp>
        <p:nvSpPr>
          <p:cNvPr id="6" name="Номер слайда 5"/>
          <p:cNvSpPr>
            <a:spLocks noGrp="1"/>
          </p:cNvSpPr>
          <p:nvPr>
            <p:ph type="sldNum" sz="quarter" idx="7"/>
          </p:nvPr>
        </p:nvSpPr>
        <p:spPr>
          <a:xfrm>
            <a:off x="8371585" y="6248400"/>
            <a:ext cx="437638" cy="262625"/>
          </a:xfrm>
        </p:spPr>
        <p:txBody>
          <a:bodyPr/>
          <a:lstStyle/>
          <a:p>
            <a:pPr marL="124460">
              <a:lnSpc>
                <a:spcPct val="100000"/>
              </a:lnSpc>
            </a:pPr>
            <a:fld id="{81D60167-4931-47E6-BA6A-407CBD079E47}" type="slidenum">
              <a:rPr lang="ru-RU" sz="1400" smtClean="0">
                <a:latin typeface="Arial"/>
                <a:cs typeface="Arial"/>
              </a:rPr>
              <a:t>19</a:t>
            </a:fld>
            <a:endParaRPr lang="ru-RU" sz="1400" dirty="0">
              <a:latin typeface="Arial"/>
              <a:cs typeface="Arial"/>
            </a:endParaRPr>
          </a:p>
        </p:txBody>
      </p:sp>
      <p:pic>
        <p:nvPicPr>
          <p:cNvPr id="8" name="Рисунок 7" descr="https://ep-news.web.cern.ch/sites/ep-news.web.cern.ch/files/Fig1b.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846" y="466070"/>
            <a:ext cx="6232385" cy="2721561"/>
          </a:xfrm>
          <a:prstGeom prst="rect">
            <a:avLst/>
          </a:prstGeom>
          <a:noFill/>
          <a:ln>
            <a:noFill/>
          </a:ln>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57800"/>
            <a:ext cx="191538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133600" y="5410200"/>
            <a:ext cx="2819400" cy="261610"/>
          </a:xfrm>
          <a:prstGeom prst="rect">
            <a:avLst/>
          </a:prstGeom>
        </p:spPr>
        <p:txBody>
          <a:bodyPr wrap="square">
            <a:spAutoFit/>
          </a:bodyPr>
          <a:lstStyle/>
          <a:p>
            <a:r>
              <a:rPr lang="en-US" sz="1100" b="1" dirty="0" smtClean="0"/>
              <a:t>-  scaled </a:t>
            </a:r>
            <a:r>
              <a:rPr lang="en-US" sz="1100" b="1" dirty="0"/>
              <a:t>variance (multiplicity fluctuations)</a:t>
            </a:r>
            <a:endParaRPr lang="ru-RU" sz="1100" b="1" dirty="0"/>
          </a:p>
        </p:txBody>
      </p:sp>
      <p:sp>
        <p:nvSpPr>
          <p:cNvPr id="9" name="Прямоугольник 8"/>
          <p:cNvSpPr/>
          <p:nvPr/>
        </p:nvSpPr>
        <p:spPr>
          <a:xfrm>
            <a:off x="295274" y="5867400"/>
            <a:ext cx="8467725" cy="461665"/>
          </a:xfrm>
          <a:prstGeom prst="rect">
            <a:avLst/>
          </a:prstGeom>
        </p:spPr>
        <p:txBody>
          <a:bodyPr wrap="square">
            <a:spAutoFit/>
          </a:bodyPr>
          <a:lstStyle/>
          <a:p>
            <a:r>
              <a:rPr lang="en-US" sz="1200" b="1" dirty="0" smtClean="0"/>
              <a:t>&lt;W&gt;  - according </a:t>
            </a:r>
            <a:r>
              <a:rPr lang="en-US" sz="1200" b="1" dirty="0"/>
              <a:t>to the “wounded” nucleon model, the number of produced relativistic charged multiplicities (</a:t>
            </a:r>
            <a:r>
              <a:rPr lang="en-US" sz="1200" b="1" dirty="0" err="1"/>
              <a:t>n</a:t>
            </a:r>
            <a:r>
              <a:rPr lang="en-US" sz="1200" b="1" baseline="-25000" dirty="0" err="1"/>
              <a:t>AA</a:t>
            </a:r>
            <a:r>
              <a:rPr lang="en-US" sz="1200" b="1" dirty="0"/>
              <a:t>) is scalable to the average number of participant or wounded nucleons (W) with the proton-proton multiplicity (</a:t>
            </a:r>
            <a:r>
              <a:rPr lang="en-US" sz="1200" b="1" dirty="0" err="1"/>
              <a:t>n</a:t>
            </a:r>
            <a:r>
              <a:rPr lang="en-US" sz="1200" b="1" baseline="-25000" dirty="0" err="1"/>
              <a:t>PP</a:t>
            </a:r>
            <a:r>
              <a:rPr lang="en-US" sz="1200" b="1" dirty="0" smtClean="0"/>
              <a:t>). </a:t>
            </a:r>
            <a:r>
              <a:rPr lang="en-US" sz="1200" b="1" dirty="0" err="1"/>
              <a:t>n</a:t>
            </a:r>
            <a:r>
              <a:rPr lang="en-US" sz="1200" b="1" baseline="-25000" dirty="0" err="1"/>
              <a:t>AA</a:t>
            </a:r>
            <a:r>
              <a:rPr lang="en-US" sz="1200" b="1" dirty="0"/>
              <a:t> (E) = ½ W </a:t>
            </a:r>
            <a:r>
              <a:rPr lang="en-US" sz="1200" b="1" dirty="0" err="1"/>
              <a:t>n</a:t>
            </a:r>
            <a:r>
              <a:rPr lang="en-US" sz="1200" b="1" baseline="-25000" dirty="0" err="1"/>
              <a:t>PP</a:t>
            </a:r>
            <a:r>
              <a:rPr lang="en-US" sz="1200" b="1" dirty="0"/>
              <a:t> (E)</a:t>
            </a:r>
            <a:endParaRPr lang="ru-RU" sz="1200" b="1" dirty="0"/>
          </a:p>
        </p:txBody>
      </p:sp>
      <p:cxnSp>
        <p:nvCxnSpPr>
          <p:cNvPr id="11" name="Прямая соединительная линия 10"/>
          <p:cNvCxnSpPr/>
          <p:nvPr/>
        </p:nvCxnSpPr>
        <p:spPr>
          <a:xfrm>
            <a:off x="425590" y="5257800"/>
            <a:ext cx="410354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305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83345" y="6286703"/>
            <a:ext cx="125095" cy="224790"/>
          </a:xfrm>
          <a:prstGeom prst="rect">
            <a:avLst/>
          </a:prstGeom>
        </p:spPr>
        <p:txBody>
          <a:bodyPr vert="horz" wrap="square" lIns="0" tIns="0" rIns="0" bIns="0" rtlCol="0">
            <a:spAutoFit/>
          </a:bodyPr>
          <a:lstStyle/>
          <a:p>
            <a:pPr marL="12700">
              <a:lnSpc>
                <a:spcPct val="100000"/>
              </a:lnSpc>
            </a:pPr>
            <a:r>
              <a:rPr sz="1400" dirty="0">
                <a:latin typeface="Arial"/>
                <a:cs typeface="Arial"/>
              </a:rPr>
              <a:t>2</a:t>
            </a:r>
            <a:endParaRPr sz="1400">
              <a:latin typeface="Arial"/>
              <a:cs typeface="Arial"/>
            </a:endParaRPr>
          </a:p>
        </p:txBody>
      </p:sp>
      <p:sp>
        <p:nvSpPr>
          <p:cNvPr id="3" name="object 3"/>
          <p:cNvSpPr txBox="1"/>
          <p:nvPr/>
        </p:nvSpPr>
        <p:spPr>
          <a:xfrm>
            <a:off x="3352800" y="227203"/>
            <a:ext cx="2213610" cy="436245"/>
          </a:xfrm>
          <a:prstGeom prst="rect">
            <a:avLst/>
          </a:prstGeom>
        </p:spPr>
        <p:txBody>
          <a:bodyPr vert="horz" wrap="square" lIns="0" tIns="0" rIns="0" bIns="0" rtlCol="0">
            <a:spAutoFit/>
          </a:bodyPr>
          <a:lstStyle/>
          <a:p>
            <a:pPr marL="12700">
              <a:lnSpc>
                <a:spcPct val="100000"/>
              </a:lnSpc>
            </a:pPr>
            <a:r>
              <a:rPr sz="2800" b="1" spc="-25" dirty="0">
                <a:latin typeface="Arial"/>
                <a:cs typeface="Arial"/>
              </a:rPr>
              <a:t>С</a:t>
            </a:r>
            <a:r>
              <a:rPr sz="2800" b="1" spc="-65" dirty="0">
                <a:latin typeface="Arial"/>
                <a:cs typeface="Arial"/>
              </a:rPr>
              <a:t>о</a:t>
            </a:r>
            <a:r>
              <a:rPr sz="2800" b="1" spc="-20" dirty="0">
                <a:latin typeface="Arial"/>
                <a:cs typeface="Arial"/>
              </a:rPr>
              <a:t>де</a:t>
            </a:r>
            <a:r>
              <a:rPr sz="2800" b="1" spc="-55" dirty="0">
                <a:latin typeface="Arial"/>
                <a:cs typeface="Arial"/>
              </a:rPr>
              <a:t>р</a:t>
            </a:r>
            <a:r>
              <a:rPr sz="2800" b="1" spc="10" dirty="0">
                <a:latin typeface="Arial"/>
                <a:cs typeface="Arial"/>
              </a:rPr>
              <a:t>ж</a:t>
            </a:r>
            <a:r>
              <a:rPr sz="2800" b="1" spc="-20" dirty="0">
                <a:latin typeface="Arial"/>
                <a:cs typeface="Arial"/>
              </a:rPr>
              <a:t>а</a:t>
            </a:r>
            <a:r>
              <a:rPr sz="2800" b="1" spc="-15" dirty="0">
                <a:latin typeface="Arial"/>
                <a:cs typeface="Arial"/>
              </a:rPr>
              <a:t>н</a:t>
            </a:r>
            <a:r>
              <a:rPr sz="2800" b="1" spc="-20" dirty="0">
                <a:latin typeface="Arial"/>
                <a:cs typeface="Arial"/>
              </a:rPr>
              <a:t>ие</a:t>
            </a:r>
            <a:endParaRPr sz="2800" dirty="0">
              <a:latin typeface="Arial"/>
              <a:cs typeface="Arial"/>
            </a:endParaRPr>
          </a:p>
        </p:txBody>
      </p:sp>
      <p:sp>
        <p:nvSpPr>
          <p:cNvPr id="4" name="object 4"/>
          <p:cNvSpPr txBox="1"/>
          <p:nvPr/>
        </p:nvSpPr>
        <p:spPr>
          <a:xfrm>
            <a:off x="838200" y="838200"/>
            <a:ext cx="7090410" cy="5057795"/>
          </a:xfrm>
          <a:prstGeom prst="rect">
            <a:avLst/>
          </a:prstGeom>
        </p:spPr>
        <p:txBody>
          <a:bodyPr vert="horz" wrap="square" lIns="0" tIns="0" rIns="0" bIns="0" rtlCol="0">
            <a:spAutoFit/>
          </a:bodyPr>
          <a:lstStyle/>
          <a:p>
            <a:pPr marL="355600" indent="-342900">
              <a:lnSpc>
                <a:spcPct val="100000"/>
              </a:lnSpc>
              <a:buFont typeface="Wingdings" panose="05000000000000000000" pitchFamily="2" charset="2"/>
              <a:buChar char="q"/>
              <a:tabLst>
                <a:tab pos="433070" algn="l"/>
              </a:tabLst>
            </a:pPr>
            <a:r>
              <a:rPr lang="ru-RU" sz="2200" spc="-15" dirty="0" smtClean="0">
                <a:latin typeface="Arial"/>
                <a:cs typeface="Arial"/>
              </a:rPr>
              <a:t>  С</a:t>
            </a:r>
            <a:r>
              <a:rPr sz="2200" spc="-15" dirty="0" err="1" smtClean="0">
                <a:latin typeface="Arial"/>
                <a:cs typeface="Arial"/>
              </a:rPr>
              <a:t>остав</a:t>
            </a:r>
            <a:r>
              <a:rPr sz="2200" spc="-5" dirty="0" smtClean="0">
                <a:latin typeface="Arial"/>
                <a:cs typeface="Arial"/>
              </a:rPr>
              <a:t> </a:t>
            </a:r>
            <a:r>
              <a:rPr sz="2200" spc="-15" dirty="0" err="1" smtClean="0">
                <a:latin typeface="Arial"/>
                <a:cs typeface="Arial"/>
              </a:rPr>
              <a:t>коллаборации</a:t>
            </a:r>
            <a:endParaRPr lang="ru-RU" sz="2200" spc="-10" dirty="0">
              <a:latin typeface="Arial"/>
              <a:cs typeface="Arial"/>
            </a:endParaRPr>
          </a:p>
          <a:p>
            <a:pPr marL="12700">
              <a:lnSpc>
                <a:spcPct val="100000"/>
              </a:lnSpc>
              <a:tabLst>
                <a:tab pos="433070" algn="l"/>
              </a:tabLst>
            </a:pPr>
            <a:endParaRPr lang="ru-RU" sz="2200" spc="-10" dirty="0" smtClean="0">
              <a:latin typeface="Arial"/>
              <a:cs typeface="Arial"/>
            </a:endParaRPr>
          </a:p>
          <a:p>
            <a:pPr marL="355600" indent="-342900">
              <a:lnSpc>
                <a:spcPct val="100000"/>
              </a:lnSpc>
              <a:buFont typeface="Wingdings" panose="05000000000000000000" pitchFamily="2" charset="2"/>
              <a:buChar char="q"/>
              <a:tabLst>
                <a:tab pos="433070" algn="l"/>
              </a:tabLst>
            </a:pPr>
            <a:r>
              <a:rPr lang="ru-RU" sz="2200" dirty="0" smtClean="0">
                <a:latin typeface="Arial"/>
                <a:cs typeface="Arial"/>
              </a:rPr>
              <a:t>  </a:t>
            </a:r>
            <a:r>
              <a:rPr sz="2200" dirty="0" smtClean="0">
                <a:latin typeface="Arial"/>
                <a:cs typeface="Arial"/>
              </a:rPr>
              <a:t> </a:t>
            </a:r>
            <a:r>
              <a:rPr lang="ru-RU" sz="2200" spc="-15" dirty="0">
                <a:latin typeface="Arial"/>
                <a:cs typeface="Arial"/>
              </a:rPr>
              <a:t>У</a:t>
            </a:r>
            <a:r>
              <a:rPr sz="2200" spc="-15" dirty="0" err="1" smtClean="0">
                <a:latin typeface="Arial"/>
                <a:cs typeface="Arial"/>
              </a:rPr>
              <a:t>частники</a:t>
            </a:r>
            <a:r>
              <a:rPr sz="2200" spc="-10" dirty="0" smtClean="0">
                <a:latin typeface="Arial"/>
                <a:cs typeface="Arial"/>
              </a:rPr>
              <a:t> </a:t>
            </a:r>
            <a:r>
              <a:rPr sz="2200" spc="-5" dirty="0" smtClean="0">
                <a:latin typeface="Arial"/>
                <a:cs typeface="Arial"/>
              </a:rPr>
              <a:t> </a:t>
            </a:r>
            <a:r>
              <a:rPr sz="2200" spc="-15" dirty="0" err="1">
                <a:latin typeface="Arial"/>
                <a:cs typeface="Arial"/>
              </a:rPr>
              <a:t>от</a:t>
            </a:r>
            <a:r>
              <a:rPr sz="2200" spc="-10" dirty="0">
                <a:latin typeface="Arial"/>
                <a:cs typeface="Arial"/>
              </a:rPr>
              <a:t> </a:t>
            </a:r>
            <a:r>
              <a:rPr sz="2200" spc="-5" dirty="0">
                <a:latin typeface="Arial"/>
                <a:cs typeface="Arial"/>
              </a:rPr>
              <a:t> </a:t>
            </a:r>
            <a:r>
              <a:rPr sz="2200" spc="-20" dirty="0" smtClean="0">
                <a:latin typeface="Arial"/>
                <a:cs typeface="Arial"/>
              </a:rPr>
              <a:t>ОИЯИ</a:t>
            </a:r>
            <a:endParaRPr lang="ru-RU" sz="2200" spc="-20" dirty="0" smtClean="0">
              <a:latin typeface="Arial"/>
              <a:cs typeface="Arial"/>
            </a:endParaRPr>
          </a:p>
          <a:p>
            <a:pPr marL="12700">
              <a:lnSpc>
                <a:spcPct val="100000"/>
              </a:lnSpc>
              <a:tabLst>
                <a:tab pos="433070" algn="l"/>
              </a:tabLst>
            </a:pPr>
            <a:endParaRPr lang="ru-RU" sz="2200" spc="-20" dirty="0">
              <a:latin typeface="Arial"/>
              <a:cs typeface="Arial"/>
            </a:endParaRPr>
          </a:p>
          <a:p>
            <a:pPr marL="355600" indent="-342900">
              <a:lnSpc>
                <a:spcPct val="100000"/>
              </a:lnSpc>
              <a:buFont typeface="Wingdings" panose="05000000000000000000" pitchFamily="2" charset="2"/>
              <a:buChar char="q"/>
              <a:tabLst>
                <a:tab pos="433070" algn="l"/>
              </a:tabLst>
            </a:pPr>
            <a:r>
              <a:rPr lang="ru-RU" sz="2200" spc="-10" dirty="0" smtClean="0">
                <a:latin typeface="Arial"/>
                <a:cs typeface="Arial"/>
              </a:rPr>
              <a:t>  Ф</a:t>
            </a:r>
            <a:r>
              <a:rPr sz="2200" spc="-10" dirty="0" err="1" smtClean="0">
                <a:latin typeface="Arial"/>
                <a:cs typeface="Arial"/>
              </a:rPr>
              <a:t>из</a:t>
            </a:r>
            <a:r>
              <a:rPr lang="ru-RU" sz="2200" spc="-10" dirty="0" err="1" smtClean="0">
                <a:latin typeface="Arial"/>
                <a:cs typeface="Arial"/>
              </a:rPr>
              <a:t>ическая</a:t>
            </a:r>
            <a:r>
              <a:rPr lang="ru-RU" sz="2200" spc="-10" dirty="0" smtClean="0">
                <a:latin typeface="Arial"/>
                <a:cs typeface="Arial"/>
              </a:rPr>
              <a:t> </a:t>
            </a:r>
            <a:r>
              <a:rPr sz="2200" spc="-5" dirty="0" smtClean="0">
                <a:latin typeface="Arial"/>
                <a:cs typeface="Arial"/>
              </a:rPr>
              <a:t> </a:t>
            </a:r>
            <a:r>
              <a:rPr sz="2200" spc="-15" dirty="0" err="1" smtClean="0">
                <a:latin typeface="Arial"/>
                <a:cs typeface="Arial"/>
              </a:rPr>
              <a:t>программа</a:t>
            </a:r>
            <a:endParaRPr lang="ru-RU" sz="2200" spc="-15" dirty="0" smtClean="0">
              <a:latin typeface="Arial"/>
              <a:cs typeface="Arial"/>
            </a:endParaRPr>
          </a:p>
          <a:p>
            <a:pPr marL="12700">
              <a:lnSpc>
                <a:spcPct val="100000"/>
              </a:lnSpc>
              <a:tabLst>
                <a:tab pos="433070" algn="l"/>
              </a:tabLst>
            </a:pPr>
            <a:endParaRPr lang="ru-RU" sz="2200" spc="-15" dirty="0" smtClean="0">
              <a:latin typeface="Arial"/>
              <a:cs typeface="Arial"/>
            </a:endParaRPr>
          </a:p>
          <a:p>
            <a:pPr marL="355600" indent="-342900">
              <a:lnSpc>
                <a:spcPct val="100000"/>
              </a:lnSpc>
              <a:buFont typeface="Wingdings" panose="05000000000000000000" pitchFamily="2" charset="2"/>
              <a:buChar char="q"/>
              <a:tabLst>
                <a:tab pos="433070" algn="l"/>
              </a:tabLst>
            </a:pPr>
            <a:r>
              <a:rPr lang="ru-RU" sz="2200" spc="-15" dirty="0" smtClean="0">
                <a:latin typeface="Arial"/>
                <a:cs typeface="Arial"/>
              </a:rPr>
              <a:t>  Д</a:t>
            </a:r>
            <a:r>
              <a:rPr sz="2200" spc="-15" dirty="0" err="1" smtClean="0">
                <a:latin typeface="Arial"/>
                <a:cs typeface="Arial"/>
              </a:rPr>
              <a:t>етектор</a:t>
            </a:r>
            <a:r>
              <a:rPr sz="2200" spc="-5" dirty="0" smtClean="0">
                <a:latin typeface="Arial"/>
                <a:cs typeface="Arial"/>
              </a:rPr>
              <a:t> </a:t>
            </a:r>
            <a:r>
              <a:rPr sz="2200" spc="-15" dirty="0">
                <a:latin typeface="Arial"/>
                <a:cs typeface="Arial"/>
              </a:rPr>
              <a:t>NA61</a:t>
            </a:r>
            <a:r>
              <a:rPr sz="2200" spc="-5" dirty="0">
                <a:latin typeface="Arial"/>
                <a:cs typeface="Arial"/>
              </a:rPr>
              <a:t> </a:t>
            </a:r>
            <a:r>
              <a:rPr sz="2200" u="heavy" spc="-15" dirty="0">
                <a:latin typeface="Arial"/>
                <a:cs typeface="Arial"/>
              </a:rPr>
              <a:t>(вклад</a:t>
            </a:r>
            <a:r>
              <a:rPr sz="2200" u="heavy" spc="-10" dirty="0">
                <a:latin typeface="Arial"/>
                <a:cs typeface="Arial"/>
              </a:rPr>
              <a:t> </a:t>
            </a:r>
            <a:r>
              <a:rPr sz="2200" u="heavy" spc="-5" dirty="0">
                <a:latin typeface="Arial"/>
                <a:cs typeface="Arial"/>
              </a:rPr>
              <a:t> </a:t>
            </a:r>
            <a:r>
              <a:rPr sz="2200" u="heavy" spc="-20" dirty="0">
                <a:latin typeface="Arial"/>
                <a:cs typeface="Arial"/>
              </a:rPr>
              <a:t>ОИЯИ</a:t>
            </a:r>
            <a:r>
              <a:rPr sz="2200" spc="-10" dirty="0">
                <a:latin typeface="Arial"/>
                <a:cs typeface="Arial"/>
              </a:rPr>
              <a:t>)</a:t>
            </a:r>
            <a:endParaRPr sz="2200" dirty="0">
              <a:latin typeface="Arial"/>
              <a:cs typeface="Arial"/>
            </a:endParaRPr>
          </a:p>
          <a:p>
            <a:pPr marL="171450" indent="-171450">
              <a:lnSpc>
                <a:spcPts val="600"/>
              </a:lnSpc>
              <a:spcBef>
                <a:spcPts val="37"/>
              </a:spcBef>
              <a:buFont typeface="Wingdings" panose="05000000000000000000" pitchFamily="2" charset="2"/>
              <a:buChar char="q"/>
            </a:pPr>
            <a:endParaRPr sz="600" dirty="0"/>
          </a:p>
          <a:p>
            <a:pPr marL="171450" indent="-171450">
              <a:lnSpc>
                <a:spcPts val="1000"/>
              </a:lnSpc>
              <a:buFont typeface="Wingdings" panose="05000000000000000000" pitchFamily="2" charset="2"/>
              <a:buChar char="q"/>
            </a:pPr>
            <a:endParaRPr sz="1000" dirty="0"/>
          </a:p>
          <a:p>
            <a:pPr marL="171450" indent="-171450">
              <a:lnSpc>
                <a:spcPts val="1000"/>
              </a:lnSpc>
              <a:buFont typeface="Wingdings" panose="05000000000000000000" pitchFamily="2" charset="2"/>
              <a:buChar char="q"/>
            </a:pPr>
            <a:endParaRPr sz="1000" dirty="0"/>
          </a:p>
          <a:p>
            <a:pPr marL="355600" indent="-342900">
              <a:lnSpc>
                <a:spcPct val="100000"/>
              </a:lnSpc>
              <a:buFont typeface="Wingdings" panose="05000000000000000000" pitchFamily="2" charset="2"/>
              <a:buChar char="q"/>
              <a:tabLst>
                <a:tab pos="3407410" algn="l"/>
              </a:tabLst>
            </a:pPr>
            <a:r>
              <a:rPr lang="ru-RU" sz="2200" spc="-15" dirty="0" smtClean="0">
                <a:latin typeface="Arial"/>
                <a:cs typeface="Arial"/>
              </a:rPr>
              <a:t>  </a:t>
            </a:r>
            <a:r>
              <a:rPr sz="2200" spc="-15" dirty="0" err="1" smtClean="0">
                <a:latin typeface="Arial"/>
                <a:cs typeface="Arial"/>
              </a:rPr>
              <a:t>Основные</a:t>
            </a:r>
            <a:r>
              <a:rPr sz="2200" spc="-5" dirty="0" smtClean="0">
                <a:latin typeface="Arial"/>
                <a:cs typeface="Arial"/>
              </a:rPr>
              <a:t> </a:t>
            </a:r>
            <a:r>
              <a:rPr sz="2200" spc="-15" dirty="0">
                <a:latin typeface="Arial"/>
                <a:cs typeface="Arial"/>
              </a:rPr>
              <a:t>результаты</a:t>
            </a:r>
            <a:r>
              <a:rPr sz="2200" dirty="0">
                <a:latin typeface="Arial"/>
                <a:cs typeface="Arial"/>
              </a:rPr>
              <a:t>	</a:t>
            </a:r>
            <a:r>
              <a:rPr sz="2200" spc="-15" dirty="0" err="1" smtClean="0">
                <a:latin typeface="Arial"/>
                <a:cs typeface="Arial"/>
              </a:rPr>
              <a:t>за</a:t>
            </a:r>
            <a:r>
              <a:rPr sz="2200" spc="-5" smtClean="0">
                <a:latin typeface="Arial"/>
                <a:cs typeface="Arial"/>
              </a:rPr>
              <a:t> </a:t>
            </a:r>
            <a:r>
              <a:rPr sz="2200" spc="-15" smtClean="0">
                <a:latin typeface="Arial"/>
                <a:cs typeface="Arial"/>
              </a:rPr>
              <a:t>201</a:t>
            </a:r>
            <a:r>
              <a:rPr lang="en-US" sz="2200" spc="-10" dirty="0">
                <a:latin typeface="Arial"/>
                <a:cs typeface="Arial"/>
              </a:rPr>
              <a:t>7</a:t>
            </a:r>
            <a:r>
              <a:rPr sz="2200" spc="-10" smtClean="0">
                <a:latin typeface="Arial"/>
                <a:cs typeface="Arial"/>
              </a:rPr>
              <a:t>-</a:t>
            </a:r>
            <a:r>
              <a:rPr sz="2200" spc="-15" smtClean="0">
                <a:latin typeface="Arial"/>
                <a:cs typeface="Arial"/>
              </a:rPr>
              <a:t>18</a:t>
            </a:r>
            <a:r>
              <a:rPr sz="2200" spc="-5" smtClean="0">
                <a:latin typeface="Arial"/>
                <a:cs typeface="Arial"/>
              </a:rPr>
              <a:t> </a:t>
            </a:r>
            <a:r>
              <a:rPr sz="2200" spc="-10" dirty="0">
                <a:latin typeface="Arial"/>
                <a:cs typeface="Arial"/>
              </a:rPr>
              <a:t>гг.</a:t>
            </a:r>
            <a:endParaRPr sz="2200" dirty="0">
              <a:latin typeface="Arial"/>
              <a:cs typeface="Arial"/>
            </a:endParaRPr>
          </a:p>
          <a:p>
            <a:pPr marL="171450" indent="-171450">
              <a:lnSpc>
                <a:spcPts val="600"/>
              </a:lnSpc>
              <a:spcBef>
                <a:spcPts val="43"/>
              </a:spcBef>
              <a:buFont typeface="Wingdings" panose="05000000000000000000" pitchFamily="2" charset="2"/>
              <a:buChar char="q"/>
            </a:pPr>
            <a:endParaRPr sz="600" dirty="0"/>
          </a:p>
          <a:p>
            <a:pPr marL="171450" indent="-171450">
              <a:lnSpc>
                <a:spcPts val="1000"/>
              </a:lnSpc>
              <a:buFont typeface="Wingdings" panose="05000000000000000000" pitchFamily="2" charset="2"/>
              <a:buChar char="q"/>
            </a:pPr>
            <a:endParaRPr sz="1000" dirty="0"/>
          </a:p>
          <a:p>
            <a:pPr marL="171450" indent="-171450">
              <a:lnSpc>
                <a:spcPts val="1000"/>
              </a:lnSpc>
              <a:buFont typeface="Wingdings" panose="05000000000000000000" pitchFamily="2" charset="2"/>
              <a:buChar char="q"/>
            </a:pPr>
            <a:endParaRPr sz="1000" dirty="0"/>
          </a:p>
          <a:p>
            <a:pPr marL="355600" indent="-342900">
              <a:lnSpc>
                <a:spcPct val="100000"/>
              </a:lnSpc>
              <a:buFont typeface="Wingdings" panose="05000000000000000000" pitchFamily="2" charset="2"/>
              <a:buChar char="q"/>
              <a:tabLst>
                <a:tab pos="3805554" algn="l"/>
              </a:tabLst>
            </a:pPr>
            <a:r>
              <a:rPr lang="ru-RU" sz="2200" spc="-15" dirty="0" smtClean="0">
                <a:latin typeface="Arial"/>
                <a:cs typeface="Arial"/>
              </a:rPr>
              <a:t>  </a:t>
            </a:r>
            <a:r>
              <a:rPr sz="2200" spc="-15" dirty="0" err="1" smtClean="0">
                <a:latin typeface="Arial"/>
                <a:cs typeface="Arial"/>
              </a:rPr>
              <a:t>План</a:t>
            </a:r>
            <a:r>
              <a:rPr sz="2200" spc="-5" dirty="0" smtClean="0">
                <a:latin typeface="Arial"/>
                <a:cs typeface="Arial"/>
              </a:rPr>
              <a:t> </a:t>
            </a:r>
            <a:r>
              <a:rPr sz="2200" spc="-15" dirty="0">
                <a:latin typeface="Arial"/>
                <a:cs typeface="Arial"/>
              </a:rPr>
              <a:t>по</a:t>
            </a:r>
            <a:r>
              <a:rPr sz="2200" spc="-5" dirty="0">
                <a:latin typeface="Arial"/>
                <a:cs typeface="Arial"/>
              </a:rPr>
              <a:t> </a:t>
            </a:r>
            <a:r>
              <a:rPr sz="2200" spc="-15" dirty="0" err="1">
                <a:latin typeface="Arial"/>
                <a:cs typeface="Arial"/>
              </a:rPr>
              <a:t>набору</a:t>
            </a:r>
            <a:r>
              <a:rPr sz="2200" spc="-5" dirty="0">
                <a:latin typeface="Arial"/>
                <a:cs typeface="Arial"/>
              </a:rPr>
              <a:t> </a:t>
            </a:r>
            <a:r>
              <a:rPr sz="2200" spc="-15" dirty="0" err="1" smtClean="0">
                <a:latin typeface="Arial"/>
                <a:cs typeface="Arial"/>
              </a:rPr>
              <a:t>данных</a:t>
            </a:r>
            <a:r>
              <a:rPr lang="ru-RU" sz="2200" dirty="0">
                <a:latin typeface="Arial"/>
                <a:cs typeface="Arial"/>
              </a:rPr>
              <a:t> </a:t>
            </a:r>
            <a:r>
              <a:rPr sz="2200" spc="-15" dirty="0" err="1" smtClean="0">
                <a:latin typeface="Arial"/>
                <a:cs typeface="Arial"/>
              </a:rPr>
              <a:t>на</a:t>
            </a:r>
            <a:r>
              <a:rPr sz="2200" spc="-5" dirty="0" smtClean="0">
                <a:latin typeface="Arial"/>
                <a:cs typeface="Arial"/>
              </a:rPr>
              <a:t> </a:t>
            </a:r>
            <a:r>
              <a:rPr sz="2200" spc="-15" dirty="0">
                <a:latin typeface="Arial"/>
                <a:cs typeface="Arial"/>
              </a:rPr>
              <a:t>2018</a:t>
            </a:r>
            <a:r>
              <a:rPr sz="2200" spc="-10" dirty="0">
                <a:latin typeface="Arial"/>
                <a:cs typeface="Arial"/>
              </a:rPr>
              <a:t>-</a:t>
            </a:r>
            <a:r>
              <a:rPr sz="2200" spc="-15" dirty="0">
                <a:latin typeface="Arial"/>
                <a:cs typeface="Arial"/>
              </a:rPr>
              <a:t>21</a:t>
            </a:r>
            <a:r>
              <a:rPr sz="2200" spc="-5" dirty="0">
                <a:latin typeface="Arial"/>
                <a:cs typeface="Arial"/>
              </a:rPr>
              <a:t> </a:t>
            </a:r>
            <a:r>
              <a:rPr sz="2200" spc="-10" dirty="0">
                <a:latin typeface="Arial"/>
                <a:cs typeface="Arial"/>
              </a:rPr>
              <a:t>гг.</a:t>
            </a:r>
            <a:endParaRPr sz="2200" dirty="0">
              <a:latin typeface="Arial"/>
              <a:cs typeface="Arial"/>
            </a:endParaRPr>
          </a:p>
          <a:p>
            <a:pPr marL="171450" indent="-171450">
              <a:lnSpc>
                <a:spcPts val="600"/>
              </a:lnSpc>
              <a:spcBef>
                <a:spcPts val="40"/>
              </a:spcBef>
              <a:buFont typeface="Wingdings" panose="05000000000000000000" pitchFamily="2" charset="2"/>
              <a:buChar char="q"/>
            </a:pPr>
            <a:endParaRPr sz="600" dirty="0"/>
          </a:p>
          <a:p>
            <a:pPr marL="171450" indent="-171450">
              <a:lnSpc>
                <a:spcPts val="1000"/>
              </a:lnSpc>
              <a:buFont typeface="Wingdings" panose="05000000000000000000" pitchFamily="2" charset="2"/>
              <a:buChar char="q"/>
            </a:pPr>
            <a:endParaRPr sz="1000" dirty="0"/>
          </a:p>
          <a:p>
            <a:pPr marL="171450" indent="-171450">
              <a:lnSpc>
                <a:spcPts val="1000"/>
              </a:lnSpc>
              <a:buFont typeface="Wingdings" panose="05000000000000000000" pitchFamily="2" charset="2"/>
              <a:buChar char="q"/>
            </a:pPr>
            <a:endParaRPr sz="1000" dirty="0"/>
          </a:p>
          <a:p>
            <a:pPr marL="355600" indent="-342900">
              <a:lnSpc>
                <a:spcPct val="100000"/>
              </a:lnSpc>
              <a:buFont typeface="Wingdings" panose="05000000000000000000" pitchFamily="2" charset="2"/>
              <a:buChar char="q"/>
            </a:pPr>
            <a:r>
              <a:rPr lang="ru-RU" sz="2200" spc="-15" dirty="0" smtClean="0">
                <a:latin typeface="Arial"/>
                <a:cs typeface="Arial"/>
              </a:rPr>
              <a:t>  </a:t>
            </a:r>
            <a:r>
              <a:rPr sz="2200" spc="-15" dirty="0" err="1" smtClean="0">
                <a:latin typeface="Arial"/>
                <a:cs typeface="Arial"/>
              </a:rPr>
              <a:t>План</a:t>
            </a:r>
            <a:r>
              <a:rPr sz="2200" spc="-5" dirty="0" smtClean="0">
                <a:latin typeface="Arial"/>
                <a:cs typeface="Arial"/>
              </a:rPr>
              <a:t> </a:t>
            </a:r>
            <a:r>
              <a:rPr sz="2200" spc="-15" dirty="0">
                <a:latin typeface="Arial"/>
                <a:cs typeface="Arial"/>
              </a:rPr>
              <a:t>работы</a:t>
            </a:r>
            <a:r>
              <a:rPr sz="2200" spc="-5" dirty="0">
                <a:latin typeface="Arial"/>
                <a:cs typeface="Arial"/>
              </a:rPr>
              <a:t> </a:t>
            </a:r>
            <a:r>
              <a:rPr sz="2200" spc="-15" dirty="0">
                <a:latin typeface="Arial"/>
                <a:cs typeface="Arial"/>
              </a:rPr>
              <a:t>группы</a:t>
            </a:r>
            <a:r>
              <a:rPr sz="2200" spc="-5" dirty="0">
                <a:latin typeface="Arial"/>
                <a:cs typeface="Arial"/>
              </a:rPr>
              <a:t> </a:t>
            </a:r>
            <a:r>
              <a:rPr sz="2200" spc="-20" dirty="0">
                <a:latin typeface="Arial"/>
                <a:cs typeface="Arial"/>
              </a:rPr>
              <a:t>ОИЯИ</a:t>
            </a:r>
            <a:r>
              <a:rPr sz="2200" spc="-5" dirty="0">
                <a:latin typeface="Arial"/>
                <a:cs typeface="Arial"/>
              </a:rPr>
              <a:t> </a:t>
            </a:r>
            <a:r>
              <a:rPr sz="2200" spc="-15" dirty="0">
                <a:latin typeface="Arial"/>
                <a:cs typeface="Arial"/>
              </a:rPr>
              <a:t>на</a:t>
            </a:r>
            <a:r>
              <a:rPr sz="2200" spc="-5" dirty="0">
                <a:latin typeface="Arial"/>
                <a:cs typeface="Arial"/>
              </a:rPr>
              <a:t> </a:t>
            </a:r>
            <a:r>
              <a:rPr sz="2200" spc="-15" dirty="0">
                <a:latin typeface="Arial"/>
                <a:cs typeface="Arial"/>
              </a:rPr>
              <a:t>201</a:t>
            </a:r>
            <a:r>
              <a:rPr sz="2200" spc="-20" dirty="0">
                <a:latin typeface="Arial"/>
                <a:cs typeface="Arial"/>
              </a:rPr>
              <a:t>8</a:t>
            </a:r>
            <a:r>
              <a:rPr sz="2200" spc="-10" dirty="0">
                <a:latin typeface="Arial"/>
                <a:cs typeface="Arial"/>
              </a:rPr>
              <a:t>-</a:t>
            </a:r>
            <a:r>
              <a:rPr sz="2200" spc="-15" dirty="0">
                <a:latin typeface="Arial"/>
                <a:cs typeface="Arial"/>
              </a:rPr>
              <a:t>21</a:t>
            </a:r>
            <a:r>
              <a:rPr sz="2200" spc="-5" dirty="0">
                <a:latin typeface="Arial"/>
                <a:cs typeface="Arial"/>
              </a:rPr>
              <a:t> </a:t>
            </a:r>
            <a:r>
              <a:rPr sz="2200" spc="-10" dirty="0">
                <a:latin typeface="Arial"/>
                <a:cs typeface="Arial"/>
              </a:rPr>
              <a:t>гг.</a:t>
            </a:r>
            <a:endParaRPr sz="2200" dirty="0">
              <a:latin typeface="Arial"/>
              <a:cs typeface="Arial"/>
            </a:endParaRPr>
          </a:p>
          <a:p>
            <a:pPr marL="171450" indent="-171450">
              <a:lnSpc>
                <a:spcPts val="600"/>
              </a:lnSpc>
              <a:spcBef>
                <a:spcPts val="41"/>
              </a:spcBef>
              <a:buFont typeface="Wingdings" panose="05000000000000000000" pitchFamily="2" charset="2"/>
              <a:buChar char="q"/>
            </a:pPr>
            <a:endParaRPr sz="600" dirty="0"/>
          </a:p>
          <a:p>
            <a:pPr marL="171450" indent="-171450">
              <a:lnSpc>
                <a:spcPts val="1000"/>
              </a:lnSpc>
              <a:buFont typeface="Wingdings" panose="05000000000000000000" pitchFamily="2" charset="2"/>
              <a:buChar char="q"/>
            </a:pPr>
            <a:endParaRPr sz="1000" dirty="0"/>
          </a:p>
          <a:p>
            <a:pPr marL="171450" indent="-171450">
              <a:lnSpc>
                <a:spcPts val="1000"/>
              </a:lnSpc>
              <a:buFont typeface="Wingdings" panose="05000000000000000000" pitchFamily="2" charset="2"/>
              <a:buChar char="q"/>
            </a:pPr>
            <a:endParaRPr sz="1000" dirty="0"/>
          </a:p>
          <a:p>
            <a:pPr marL="355600" indent="-342900">
              <a:lnSpc>
                <a:spcPct val="100000"/>
              </a:lnSpc>
              <a:buFont typeface="Wingdings" panose="05000000000000000000" pitchFamily="2" charset="2"/>
              <a:buChar char="q"/>
            </a:pPr>
            <a:r>
              <a:rPr lang="ru-RU" sz="2200" spc="-15" dirty="0" smtClean="0">
                <a:latin typeface="Arial"/>
                <a:cs typeface="Arial"/>
              </a:rPr>
              <a:t>  </a:t>
            </a:r>
            <a:r>
              <a:rPr sz="2200" spc="-15" dirty="0" err="1" smtClean="0">
                <a:latin typeface="Arial"/>
                <a:cs typeface="Arial"/>
              </a:rPr>
              <a:t>З</a:t>
            </a:r>
            <a:r>
              <a:rPr sz="2200" spc="-10" dirty="0" err="1" smtClean="0">
                <a:latin typeface="Arial"/>
                <a:cs typeface="Arial"/>
              </a:rPr>
              <a:t>а</a:t>
            </a:r>
            <a:r>
              <a:rPr sz="2200" spc="-15" dirty="0" err="1" smtClean="0">
                <a:latin typeface="Arial"/>
                <a:cs typeface="Arial"/>
              </a:rPr>
              <a:t>праши</a:t>
            </a:r>
            <a:r>
              <a:rPr sz="2200" spc="-45" dirty="0" err="1" smtClean="0">
                <a:latin typeface="Arial"/>
                <a:cs typeface="Arial"/>
              </a:rPr>
              <a:t>в</a:t>
            </a:r>
            <a:r>
              <a:rPr sz="2200" spc="-15" dirty="0" err="1" smtClean="0">
                <a:latin typeface="Arial"/>
                <a:cs typeface="Arial"/>
              </a:rPr>
              <a:t>аемые</a:t>
            </a:r>
            <a:r>
              <a:rPr sz="2200" spc="15" dirty="0" smtClean="0">
                <a:latin typeface="Arial"/>
                <a:cs typeface="Arial"/>
              </a:rPr>
              <a:t> </a:t>
            </a:r>
            <a:r>
              <a:rPr sz="2200" spc="-15" dirty="0">
                <a:latin typeface="Arial"/>
                <a:cs typeface="Arial"/>
              </a:rPr>
              <a:t>ре</a:t>
            </a:r>
            <a:r>
              <a:rPr sz="2200" spc="-10" dirty="0">
                <a:latin typeface="Arial"/>
                <a:cs typeface="Arial"/>
              </a:rPr>
              <a:t>с</a:t>
            </a:r>
            <a:r>
              <a:rPr sz="2200" spc="-50" dirty="0">
                <a:latin typeface="Arial"/>
                <a:cs typeface="Arial"/>
              </a:rPr>
              <a:t>у</a:t>
            </a:r>
            <a:r>
              <a:rPr sz="2200" spc="-15" dirty="0">
                <a:latin typeface="Arial"/>
                <a:cs typeface="Arial"/>
              </a:rPr>
              <a:t>р</a:t>
            </a:r>
            <a:r>
              <a:rPr sz="2200" spc="-10" dirty="0">
                <a:latin typeface="Arial"/>
                <a:cs typeface="Arial"/>
              </a:rPr>
              <a:t>с</a:t>
            </a:r>
            <a:r>
              <a:rPr sz="2200" spc="-20" dirty="0">
                <a:latin typeface="Arial"/>
                <a:cs typeface="Arial"/>
              </a:rPr>
              <a:t>ы</a:t>
            </a:r>
            <a:endParaRPr sz="2200" dirty="0">
              <a:latin typeface="Arial"/>
              <a:cs typeface="Arial"/>
            </a:endParaRPr>
          </a:p>
        </p:txBody>
      </p:sp>
      <p:sp>
        <p:nvSpPr>
          <p:cNvPr id="5" name="Номер слайда 4"/>
          <p:cNvSpPr>
            <a:spLocks noGrp="1"/>
          </p:cNvSpPr>
          <p:nvPr>
            <p:ph type="sldNum" sz="quarter" idx="7"/>
          </p:nvPr>
        </p:nvSpPr>
        <p:spPr/>
        <p:txBody>
          <a:bodyPr/>
          <a:lstStyle/>
          <a:p>
            <a:pPr marL="124460">
              <a:lnSpc>
                <a:spcPct val="100000"/>
              </a:lnSpc>
            </a:pPr>
            <a:fld id="{81D60167-4931-47E6-BA6A-407CBD079E47}" type="slidenum">
              <a:rPr lang="ru-RU" sz="1400" smtClean="0">
                <a:latin typeface="Arial"/>
                <a:cs typeface="Arial"/>
              </a:rPr>
              <a:t>2</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685800"/>
            <a:ext cx="7924800" cy="1477328"/>
          </a:xfrm>
          <a:prstGeom prst="rect">
            <a:avLst/>
          </a:prstGeom>
        </p:spPr>
        <p:txBody>
          <a:bodyPr wrap="square">
            <a:spAutoFit/>
          </a:bodyPr>
          <a:lstStyle/>
          <a:p>
            <a:pPr algn="just"/>
            <a:r>
              <a:rPr lang="en-US" dirty="0" smtClean="0"/>
              <a:t>     Thus </a:t>
            </a:r>
            <a:r>
              <a:rPr lang="en-US" dirty="0"/>
              <a:t>the two-dimensional scan conducted by NA61/SHINE by varying collision energy and nuclear </a:t>
            </a:r>
            <a:r>
              <a:rPr lang="en-US" dirty="0" smtClean="0"/>
              <a:t>mass number </a:t>
            </a:r>
            <a:r>
              <a:rPr lang="en-US" dirty="0"/>
              <a:t>of colliding nuclei indicates four domains of hadron production properties separated by </a:t>
            </a:r>
            <a:r>
              <a:rPr lang="en-US" dirty="0" smtClean="0"/>
              <a:t>two thresholds</a:t>
            </a:r>
            <a:r>
              <a:rPr lang="en-US" dirty="0"/>
              <a:t>: the onset </a:t>
            </a:r>
            <a:r>
              <a:rPr lang="en-US" dirty="0" smtClean="0"/>
              <a:t>of </a:t>
            </a:r>
            <a:r>
              <a:rPr lang="en-US" dirty="0" err="1" smtClean="0"/>
              <a:t>deconfinement</a:t>
            </a:r>
            <a:r>
              <a:rPr lang="en-US" dirty="0" smtClean="0"/>
              <a:t> </a:t>
            </a:r>
            <a:r>
              <a:rPr lang="en-US" dirty="0"/>
              <a:t>and the onset of fireball. The sketch presented in Fig. 2</a:t>
            </a:r>
            <a:r>
              <a:rPr lang="en-US" dirty="0" smtClean="0"/>
              <a:t> illustrates these </a:t>
            </a:r>
            <a:r>
              <a:rPr lang="en-US" dirty="0"/>
              <a:t>conclusions.</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191703"/>
            <a:ext cx="4343400" cy="312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62000" y="5473006"/>
            <a:ext cx="8153400" cy="738664"/>
          </a:xfrm>
          <a:prstGeom prst="rect">
            <a:avLst/>
          </a:prstGeom>
        </p:spPr>
        <p:txBody>
          <a:bodyPr wrap="square">
            <a:spAutoFit/>
          </a:bodyPr>
          <a:lstStyle/>
          <a:p>
            <a:r>
              <a:rPr lang="en-US" sz="1400" dirty="0" smtClean="0"/>
              <a:t>Fig.2. Two-dimensional </a:t>
            </a:r>
            <a:r>
              <a:rPr lang="en-US" sz="1400" dirty="0"/>
              <a:t>scan conducted by NA61/SHINE by varying collision energy and nuclear mass </a:t>
            </a:r>
            <a:r>
              <a:rPr lang="en-US" sz="1400" dirty="0" smtClean="0"/>
              <a:t>number of </a:t>
            </a:r>
            <a:r>
              <a:rPr lang="en-US" sz="1400" dirty="0"/>
              <a:t>colliding nuclei indicates four domains of hadron production properties separated by two thresholds: </a:t>
            </a:r>
            <a:r>
              <a:rPr lang="en-US" sz="1400" dirty="0" smtClean="0"/>
              <a:t>the onset </a:t>
            </a:r>
            <a:r>
              <a:rPr lang="en-US" sz="1400" dirty="0"/>
              <a:t>of </a:t>
            </a:r>
            <a:r>
              <a:rPr lang="en-US" sz="1400" dirty="0" err="1"/>
              <a:t>deconfinement</a:t>
            </a:r>
            <a:r>
              <a:rPr lang="en-US" sz="1400" dirty="0"/>
              <a:t> and the onset of fireball</a:t>
            </a:r>
            <a:r>
              <a:rPr lang="en-US" sz="1400" dirty="0" smtClean="0"/>
              <a:t>.</a:t>
            </a:r>
            <a:endParaRPr lang="en-US" sz="1400" dirty="0"/>
          </a:p>
        </p:txBody>
      </p:sp>
      <p:sp>
        <p:nvSpPr>
          <p:cNvPr id="5" name="TextBox 4"/>
          <p:cNvSpPr txBox="1"/>
          <p:nvPr/>
        </p:nvSpPr>
        <p:spPr>
          <a:xfrm>
            <a:off x="2263915" y="66229"/>
            <a:ext cx="4800600" cy="369332"/>
          </a:xfrm>
          <a:prstGeom prst="rect">
            <a:avLst/>
          </a:prstGeom>
          <a:noFill/>
        </p:spPr>
        <p:txBody>
          <a:bodyPr wrap="square" rtlCol="0">
            <a:spAutoFit/>
          </a:bodyPr>
          <a:lstStyle/>
          <a:p>
            <a:pPr algn="ctr"/>
            <a:r>
              <a:rPr lang="en-US" b="1" dirty="0"/>
              <a:t>System size dependence: onset of </a:t>
            </a:r>
            <a:r>
              <a:rPr lang="en-US" b="1" dirty="0" smtClean="0"/>
              <a:t>fireball (2)</a:t>
            </a:r>
            <a:endParaRPr lang="en-US" b="1" dirty="0"/>
          </a:p>
        </p:txBody>
      </p:sp>
      <p:sp>
        <p:nvSpPr>
          <p:cNvPr id="4" name="Номер слайда 3"/>
          <p:cNvSpPr>
            <a:spLocks noGrp="1"/>
          </p:cNvSpPr>
          <p:nvPr>
            <p:ph type="sldNum" sz="quarter" idx="7"/>
          </p:nvPr>
        </p:nvSpPr>
        <p:spPr>
          <a:xfrm>
            <a:off x="8371585" y="6211670"/>
            <a:ext cx="391415" cy="299355"/>
          </a:xfrm>
        </p:spPr>
        <p:txBody>
          <a:bodyPr/>
          <a:lstStyle/>
          <a:p>
            <a:pPr marL="124460">
              <a:lnSpc>
                <a:spcPct val="100000"/>
              </a:lnSpc>
            </a:pPr>
            <a:fld id="{81D60167-4931-47E6-BA6A-407CBD079E47}" type="slidenum">
              <a:rPr lang="ru-RU" sz="1400" smtClean="0">
                <a:latin typeface="Arial"/>
                <a:cs typeface="Arial"/>
              </a:rPr>
              <a:t>20</a:t>
            </a:fld>
            <a:endParaRPr lang="ru-RU" sz="1400" dirty="0">
              <a:latin typeface="Arial"/>
              <a:cs typeface="Arial"/>
            </a:endParaRPr>
          </a:p>
        </p:txBody>
      </p:sp>
    </p:spTree>
    <p:extLst>
      <p:ext uri="{BB962C8B-B14F-4D97-AF65-F5344CB8AC3E}">
        <p14:creationId xmlns:p14="http://schemas.microsoft.com/office/powerpoint/2010/main" val="3577315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584835" y="752475"/>
            <a:ext cx="3840480" cy="2600325"/>
          </a:xfrm>
          <a:prstGeom prst="rect">
            <a:avLst/>
          </a:prstGeom>
          <a:noFill/>
          <a:ln>
            <a:noFill/>
          </a:ln>
        </p:spPr>
      </p:pic>
      <p:pic>
        <p:nvPicPr>
          <p:cNvPr id="3" name="Рисунок 2"/>
          <p:cNvPicPr/>
          <p:nvPr/>
        </p:nvPicPr>
        <p:blipFill>
          <a:blip r:embed="rId3">
            <a:extLst>
              <a:ext uri="{28A0092B-C50C-407E-A947-70E740481C1C}">
                <a14:useLocalDpi xmlns:a14="http://schemas.microsoft.com/office/drawing/2010/main" val="0"/>
              </a:ext>
            </a:extLst>
          </a:blip>
          <a:srcRect/>
          <a:stretch>
            <a:fillRect/>
          </a:stretch>
        </p:blipFill>
        <p:spPr bwMode="auto">
          <a:xfrm>
            <a:off x="4396740" y="1447800"/>
            <a:ext cx="4311650" cy="2639060"/>
          </a:xfrm>
          <a:prstGeom prst="rect">
            <a:avLst/>
          </a:prstGeom>
          <a:noFill/>
          <a:ln>
            <a:noFill/>
          </a:ln>
        </p:spPr>
      </p:pic>
      <p:sp>
        <p:nvSpPr>
          <p:cNvPr id="4" name="Прямоугольник 3"/>
          <p:cNvSpPr/>
          <p:nvPr/>
        </p:nvSpPr>
        <p:spPr>
          <a:xfrm>
            <a:off x="800100" y="3352800"/>
            <a:ext cx="3352800" cy="569387"/>
          </a:xfrm>
          <a:prstGeom prst="rect">
            <a:avLst/>
          </a:prstGeom>
        </p:spPr>
        <p:txBody>
          <a:bodyPr wrap="square">
            <a:spAutoFit/>
          </a:bodyPr>
          <a:lstStyle/>
          <a:p>
            <a:pPr algn="just"/>
            <a:r>
              <a:rPr lang="en-US" dirty="0"/>
              <a:t> </a:t>
            </a:r>
            <a:r>
              <a:rPr lang="en-US" sz="1300" dirty="0" smtClean="0"/>
              <a:t>Fig.3.  </a:t>
            </a:r>
            <a:r>
              <a:rPr lang="en-US" sz="1300" dirty="0"/>
              <a:t>Dependence of the inverse slope parameter T from energy.</a:t>
            </a:r>
            <a:endParaRPr lang="ru-RU" sz="1300" dirty="0"/>
          </a:p>
        </p:txBody>
      </p:sp>
      <p:sp>
        <p:nvSpPr>
          <p:cNvPr id="5" name="Прямоугольник 4"/>
          <p:cNvSpPr/>
          <p:nvPr/>
        </p:nvSpPr>
        <p:spPr>
          <a:xfrm>
            <a:off x="5098415" y="4388489"/>
            <a:ext cx="3785235" cy="1292662"/>
          </a:xfrm>
          <a:prstGeom prst="rect">
            <a:avLst/>
          </a:prstGeom>
        </p:spPr>
        <p:txBody>
          <a:bodyPr wrap="square">
            <a:spAutoFit/>
          </a:bodyPr>
          <a:lstStyle/>
          <a:p>
            <a:pPr algn="just"/>
            <a:r>
              <a:rPr lang="en-US" sz="1300" dirty="0"/>
              <a:t>Fig. 4</a:t>
            </a:r>
            <a:r>
              <a:rPr lang="en-US" sz="1300" dirty="0" smtClean="0"/>
              <a:t>. </a:t>
            </a:r>
            <a:r>
              <a:rPr lang="en-US" sz="1300" dirty="0"/>
              <a:t>Results of the calculations of the inclusive cross section of hadron production in pp collisions as function of the transverse mass at the initial momenta 158 GeV/c. They are compared to the NA61 experimental data (</a:t>
            </a:r>
            <a:r>
              <a:rPr lang="en-US" sz="1300" dirty="0" err="1"/>
              <a:t>A.A.Abgrall</a:t>
            </a:r>
            <a:r>
              <a:rPr lang="en-US" sz="1300" dirty="0"/>
              <a:t> et al. Eur. </a:t>
            </a:r>
            <a:r>
              <a:rPr lang="en-US" sz="1300" dirty="0" err="1"/>
              <a:t>Phys.J</a:t>
            </a:r>
            <a:r>
              <a:rPr lang="en-US" sz="1300" dirty="0"/>
              <a:t>., C74 (2014) 2794).</a:t>
            </a:r>
            <a:endParaRPr lang="ru-RU" sz="1300" dirty="0"/>
          </a:p>
        </p:txBody>
      </p:sp>
      <p:sp>
        <p:nvSpPr>
          <p:cNvPr id="6" name="Прямоугольник 5"/>
          <p:cNvSpPr/>
          <p:nvPr/>
        </p:nvSpPr>
        <p:spPr>
          <a:xfrm>
            <a:off x="190500" y="4737303"/>
            <a:ext cx="4572000" cy="943848"/>
          </a:xfrm>
          <a:prstGeom prst="rect">
            <a:avLst/>
          </a:prstGeom>
        </p:spPr>
        <p:txBody>
          <a:bodyPr>
            <a:spAutoFit/>
          </a:bodyPr>
          <a:lstStyle/>
          <a:p>
            <a:pPr marL="12700" marR="744220" algn="just">
              <a:lnSpc>
                <a:spcPts val="1560"/>
              </a:lnSpc>
              <a:tabLst>
                <a:tab pos="198120" algn="l"/>
              </a:tabLst>
            </a:pPr>
            <a:endParaRPr lang="en-US" sz="1000" b="1" dirty="0">
              <a:cs typeface="Arial"/>
            </a:endParaRPr>
          </a:p>
          <a:p>
            <a:pPr lvl="0" algn="just"/>
            <a:r>
              <a:rPr lang="en-US" sz="1400" b="1" dirty="0" smtClean="0"/>
              <a:t>[2] </a:t>
            </a:r>
            <a:r>
              <a:rPr lang="en-US" sz="1400" b="1" i="1" dirty="0" smtClean="0"/>
              <a:t>G.I</a:t>
            </a:r>
            <a:r>
              <a:rPr lang="en-US" sz="1400" b="1" i="1" dirty="0"/>
              <a:t>. </a:t>
            </a:r>
            <a:r>
              <a:rPr lang="en-US" sz="1400" b="1" i="1" dirty="0" err="1"/>
              <a:t>Lykasov</a:t>
            </a:r>
            <a:r>
              <a:rPr lang="en-US" sz="1400" b="1" i="1" dirty="0"/>
              <a:t>,  A.I. </a:t>
            </a:r>
            <a:r>
              <a:rPr lang="en-US" sz="1400" b="1" i="1" dirty="0" err="1"/>
              <a:t>Malakhov</a:t>
            </a:r>
            <a:r>
              <a:rPr lang="en-US" sz="1400" b="1" i="1" dirty="0"/>
              <a:t>. “Self-consistent analysis of hadron production in pp</a:t>
            </a:r>
            <a:r>
              <a:rPr lang="ru-RU" sz="1400" b="1" i="1" dirty="0"/>
              <a:t> </a:t>
            </a:r>
            <a:r>
              <a:rPr lang="en-US" sz="1400" b="1" i="1" dirty="0"/>
              <a:t>and AA collisions at mid-rapidity”.  arXiv:1801.07250v1 [</a:t>
            </a:r>
            <a:r>
              <a:rPr lang="en-US" sz="1400" b="1" i="1" dirty="0" err="1"/>
              <a:t>hep-ph</a:t>
            </a:r>
            <a:r>
              <a:rPr lang="en-US" sz="1400" b="1" i="1" dirty="0"/>
              <a:t>] 22 Jan 2018.</a:t>
            </a:r>
            <a:endParaRPr lang="ru-RU" sz="1400" b="1" i="1" dirty="0"/>
          </a:p>
        </p:txBody>
      </p:sp>
      <p:sp>
        <p:nvSpPr>
          <p:cNvPr id="7" name="Номер слайда 6"/>
          <p:cNvSpPr>
            <a:spLocks noGrp="1"/>
          </p:cNvSpPr>
          <p:nvPr>
            <p:ph type="sldNum" sz="quarter" idx="7"/>
          </p:nvPr>
        </p:nvSpPr>
        <p:spPr>
          <a:xfrm>
            <a:off x="8371585" y="6248400"/>
            <a:ext cx="391415" cy="262625"/>
          </a:xfrm>
        </p:spPr>
        <p:txBody>
          <a:bodyPr/>
          <a:lstStyle/>
          <a:p>
            <a:pPr marL="124460">
              <a:lnSpc>
                <a:spcPct val="100000"/>
              </a:lnSpc>
            </a:pPr>
            <a:fld id="{81D60167-4931-47E6-BA6A-407CBD079E47}" type="slidenum">
              <a:rPr lang="ru-RU" sz="1400" smtClean="0">
                <a:latin typeface="Arial"/>
                <a:cs typeface="Arial"/>
              </a:rPr>
              <a:t>21</a:t>
            </a:fld>
            <a:endParaRPr lang="ru-RU" sz="1400" dirty="0">
              <a:latin typeface="Arial"/>
              <a:cs typeface="Arial"/>
            </a:endParaRPr>
          </a:p>
        </p:txBody>
      </p:sp>
    </p:spTree>
    <p:extLst>
      <p:ext uri="{BB962C8B-B14F-4D97-AF65-F5344CB8AC3E}">
        <p14:creationId xmlns:p14="http://schemas.microsoft.com/office/powerpoint/2010/main" val="1691871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52400"/>
            <a:ext cx="5469901" cy="66204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Номер слайда 1"/>
          <p:cNvSpPr>
            <a:spLocks noGrp="1"/>
          </p:cNvSpPr>
          <p:nvPr>
            <p:ph type="sldNum" sz="quarter" idx="7"/>
          </p:nvPr>
        </p:nvSpPr>
        <p:spPr>
          <a:xfrm>
            <a:off x="8371585" y="6172200"/>
            <a:ext cx="391415" cy="338825"/>
          </a:xfrm>
        </p:spPr>
        <p:txBody>
          <a:bodyPr/>
          <a:lstStyle/>
          <a:p>
            <a:pPr marL="124460">
              <a:lnSpc>
                <a:spcPct val="100000"/>
              </a:lnSpc>
            </a:pPr>
            <a:fld id="{81D60167-4931-47E6-BA6A-407CBD079E47}" type="slidenum">
              <a:rPr lang="ru-RU" sz="1400" smtClean="0">
                <a:latin typeface="Arial"/>
                <a:cs typeface="Arial"/>
              </a:rPr>
              <a:t>22</a:t>
            </a:fld>
            <a:endParaRPr lang="ru-RU" sz="1400">
              <a:latin typeface="Arial"/>
              <a:cs typeface="Arial"/>
            </a:endParaRPr>
          </a:p>
        </p:txBody>
      </p:sp>
    </p:spTree>
    <p:extLst>
      <p:ext uri="{BB962C8B-B14F-4D97-AF65-F5344CB8AC3E}">
        <p14:creationId xmlns:p14="http://schemas.microsoft.com/office/powerpoint/2010/main" val="3874444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304800"/>
            <a:ext cx="8627465" cy="558981"/>
          </a:xfrm>
          <a:prstGeom prst="rect">
            <a:avLst/>
          </a:prstGeom>
        </p:spPr>
        <p:txBody>
          <a:bodyPr vert="horz" wrap="square" lIns="0" tIns="0" rIns="0" bIns="0" rtlCol="0">
            <a:spAutoFit/>
          </a:bodyPr>
          <a:lstStyle/>
          <a:p>
            <a:pPr marL="1515110">
              <a:lnSpc>
                <a:spcPct val="100000"/>
              </a:lnSpc>
            </a:pPr>
            <a:r>
              <a:rPr sz="2700" dirty="0">
                <a:solidFill>
                  <a:srgbClr val="001F5F"/>
                </a:solidFill>
                <a:latin typeface="Arial"/>
                <a:cs typeface="Arial"/>
              </a:rPr>
              <a:t>JINR co</a:t>
            </a:r>
            <a:r>
              <a:rPr sz="2700" spc="-15" dirty="0">
                <a:solidFill>
                  <a:srgbClr val="001F5F"/>
                </a:solidFill>
                <a:latin typeface="Arial"/>
                <a:cs typeface="Arial"/>
              </a:rPr>
              <a:t>n</a:t>
            </a:r>
            <a:r>
              <a:rPr sz="2700" dirty="0">
                <a:solidFill>
                  <a:srgbClr val="001F5F"/>
                </a:solidFill>
                <a:latin typeface="Arial"/>
                <a:cs typeface="Arial"/>
              </a:rPr>
              <a:t>tr</a:t>
            </a:r>
            <a:r>
              <a:rPr sz="2700" spc="5" dirty="0">
                <a:solidFill>
                  <a:srgbClr val="001F5F"/>
                </a:solidFill>
                <a:latin typeface="Arial"/>
                <a:cs typeface="Arial"/>
              </a:rPr>
              <a:t>i</a:t>
            </a:r>
            <a:r>
              <a:rPr sz="2700" dirty="0">
                <a:solidFill>
                  <a:srgbClr val="001F5F"/>
                </a:solidFill>
                <a:latin typeface="Arial"/>
                <a:cs typeface="Arial"/>
              </a:rPr>
              <a:t>b</a:t>
            </a:r>
            <a:r>
              <a:rPr sz="2700" spc="-15" dirty="0">
                <a:solidFill>
                  <a:srgbClr val="001F5F"/>
                </a:solidFill>
                <a:latin typeface="Arial"/>
                <a:cs typeface="Arial"/>
              </a:rPr>
              <a:t>u</a:t>
            </a:r>
            <a:r>
              <a:rPr sz="2700" dirty="0">
                <a:solidFill>
                  <a:srgbClr val="001F5F"/>
                </a:solidFill>
                <a:latin typeface="Arial"/>
                <a:cs typeface="Arial"/>
              </a:rPr>
              <a:t>tions/resp</a:t>
            </a:r>
            <a:r>
              <a:rPr sz="2700" spc="-10" dirty="0">
                <a:solidFill>
                  <a:srgbClr val="001F5F"/>
                </a:solidFill>
                <a:latin typeface="Arial"/>
                <a:cs typeface="Arial"/>
              </a:rPr>
              <a:t>o</a:t>
            </a:r>
            <a:r>
              <a:rPr sz="2700" dirty="0">
                <a:solidFill>
                  <a:srgbClr val="001F5F"/>
                </a:solidFill>
                <a:latin typeface="Arial"/>
                <a:cs typeface="Arial"/>
              </a:rPr>
              <a:t>nsibil</a:t>
            </a:r>
            <a:r>
              <a:rPr sz="2700" spc="5" dirty="0">
                <a:solidFill>
                  <a:srgbClr val="001F5F"/>
                </a:solidFill>
                <a:latin typeface="Arial"/>
                <a:cs typeface="Arial"/>
              </a:rPr>
              <a:t>i</a:t>
            </a:r>
            <a:r>
              <a:rPr sz="2700" dirty="0">
                <a:solidFill>
                  <a:srgbClr val="001F5F"/>
                </a:solidFill>
                <a:latin typeface="Arial"/>
                <a:cs typeface="Arial"/>
              </a:rPr>
              <a:t>ties</a:t>
            </a:r>
            <a:endParaRPr sz="2700" dirty="0">
              <a:latin typeface="Arial"/>
              <a:cs typeface="Arial"/>
            </a:endParaRPr>
          </a:p>
        </p:txBody>
      </p:sp>
      <p:sp>
        <p:nvSpPr>
          <p:cNvPr id="3" name="object 3"/>
          <p:cNvSpPr txBox="1"/>
          <p:nvPr/>
        </p:nvSpPr>
        <p:spPr>
          <a:xfrm>
            <a:off x="690473" y="1504569"/>
            <a:ext cx="7021195" cy="4267835"/>
          </a:xfrm>
          <a:prstGeom prst="rect">
            <a:avLst/>
          </a:prstGeom>
        </p:spPr>
        <p:txBody>
          <a:bodyPr vert="horz" wrap="square" lIns="0" tIns="0" rIns="0" bIns="0" rtlCol="0">
            <a:spAutoFit/>
          </a:bodyPr>
          <a:lstStyle/>
          <a:p>
            <a:pPr marL="469900" indent="-457200">
              <a:lnSpc>
                <a:spcPct val="100000"/>
              </a:lnSpc>
              <a:buClr>
                <a:srgbClr val="333399"/>
              </a:buClr>
              <a:buFont typeface="Arial Narrow"/>
              <a:buChar char="•"/>
              <a:tabLst>
                <a:tab pos="469265" algn="l"/>
              </a:tabLst>
            </a:pPr>
            <a:r>
              <a:rPr sz="2200" b="1" spc="-10" dirty="0">
                <a:solidFill>
                  <a:srgbClr val="333399"/>
                </a:solidFill>
                <a:latin typeface="Arial Narrow"/>
                <a:cs typeface="Arial Narrow"/>
              </a:rPr>
              <a:t>Maintenance</a:t>
            </a:r>
            <a:r>
              <a:rPr sz="2200" b="1" spc="-15" dirty="0">
                <a:solidFill>
                  <a:srgbClr val="333399"/>
                </a:solidFill>
                <a:latin typeface="Arial Narrow"/>
                <a:cs typeface="Arial Narrow"/>
              </a:rPr>
              <a:t> and</a:t>
            </a:r>
            <a:r>
              <a:rPr sz="2200" b="1" spc="-5" dirty="0">
                <a:solidFill>
                  <a:srgbClr val="333399"/>
                </a:solidFill>
                <a:latin typeface="Arial Narrow"/>
                <a:cs typeface="Arial Narrow"/>
              </a:rPr>
              <a:t> </a:t>
            </a:r>
            <a:r>
              <a:rPr sz="2200" b="1" spc="-10" dirty="0">
                <a:solidFill>
                  <a:srgbClr val="333399"/>
                </a:solidFill>
                <a:latin typeface="Arial Narrow"/>
                <a:cs typeface="Arial Narrow"/>
              </a:rPr>
              <a:t>oper</a:t>
            </a:r>
            <a:r>
              <a:rPr sz="2200" b="1" spc="-25" dirty="0">
                <a:solidFill>
                  <a:srgbClr val="333399"/>
                </a:solidFill>
                <a:latin typeface="Arial Narrow"/>
                <a:cs typeface="Arial Narrow"/>
              </a:rPr>
              <a:t>a</a:t>
            </a:r>
            <a:r>
              <a:rPr sz="2200" b="1" spc="-10" dirty="0">
                <a:solidFill>
                  <a:srgbClr val="333399"/>
                </a:solidFill>
                <a:latin typeface="Arial Narrow"/>
                <a:cs typeface="Arial Narrow"/>
              </a:rPr>
              <a:t>tion</a:t>
            </a:r>
            <a:r>
              <a:rPr sz="2200" b="1" spc="-5" dirty="0">
                <a:solidFill>
                  <a:srgbClr val="333399"/>
                </a:solidFill>
                <a:latin typeface="Arial Narrow"/>
                <a:cs typeface="Arial Narrow"/>
              </a:rPr>
              <a:t> </a:t>
            </a:r>
            <a:r>
              <a:rPr sz="2200" b="1" spc="-10" dirty="0">
                <a:solidFill>
                  <a:srgbClr val="333399"/>
                </a:solidFill>
                <a:latin typeface="Arial Narrow"/>
                <a:cs typeface="Arial Narrow"/>
              </a:rPr>
              <a:t>of</a:t>
            </a:r>
            <a:r>
              <a:rPr sz="2200" b="1" spc="-5" dirty="0">
                <a:solidFill>
                  <a:srgbClr val="333399"/>
                </a:solidFill>
                <a:latin typeface="Arial Narrow"/>
                <a:cs typeface="Arial Narrow"/>
              </a:rPr>
              <a:t> </a:t>
            </a:r>
            <a:r>
              <a:rPr sz="2200" b="1" spc="-15" dirty="0">
                <a:solidFill>
                  <a:srgbClr val="333399"/>
                </a:solidFill>
                <a:latin typeface="Arial Narrow"/>
                <a:cs typeface="Arial Narrow"/>
              </a:rPr>
              <a:t>T</a:t>
            </a:r>
            <a:r>
              <a:rPr sz="2200" b="1" spc="-10" dirty="0">
                <a:solidFill>
                  <a:srgbClr val="333399"/>
                </a:solidFill>
                <a:latin typeface="Arial Narrow"/>
                <a:cs typeface="Arial Narrow"/>
              </a:rPr>
              <a:t>O</a:t>
            </a:r>
            <a:r>
              <a:rPr sz="2200" b="1" spc="-5" dirty="0">
                <a:solidFill>
                  <a:srgbClr val="333399"/>
                </a:solidFill>
                <a:latin typeface="Arial Narrow"/>
                <a:cs typeface="Arial Narrow"/>
              </a:rPr>
              <a:t>F</a:t>
            </a:r>
            <a:r>
              <a:rPr sz="2200" b="1" spc="-10" dirty="0">
                <a:solidFill>
                  <a:srgbClr val="333399"/>
                </a:solidFill>
                <a:latin typeface="Arial Narrow"/>
                <a:cs typeface="Arial Narrow"/>
              </a:rPr>
              <a:t>-L/R</a:t>
            </a:r>
            <a:r>
              <a:rPr sz="2200" b="1" spc="-25" dirty="0">
                <a:solidFill>
                  <a:srgbClr val="333399"/>
                </a:solidFill>
                <a:latin typeface="Arial Narrow"/>
                <a:cs typeface="Arial Narrow"/>
              </a:rPr>
              <a:t> </a:t>
            </a:r>
            <a:r>
              <a:rPr sz="2200" b="1" spc="-10" dirty="0">
                <a:solidFill>
                  <a:srgbClr val="333399"/>
                </a:solidFill>
                <a:latin typeface="Arial Narrow"/>
                <a:cs typeface="Arial Narrow"/>
              </a:rPr>
              <a:t>dete</a:t>
            </a:r>
            <a:r>
              <a:rPr sz="2200" b="1" spc="-25" dirty="0">
                <a:solidFill>
                  <a:srgbClr val="333399"/>
                </a:solidFill>
                <a:latin typeface="Arial Narrow"/>
                <a:cs typeface="Arial Narrow"/>
              </a:rPr>
              <a:t>c</a:t>
            </a:r>
            <a:r>
              <a:rPr sz="2200" b="1" spc="-10" dirty="0">
                <a:solidFill>
                  <a:srgbClr val="333399"/>
                </a:solidFill>
                <a:latin typeface="Arial Narrow"/>
                <a:cs typeface="Arial Narrow"/>
              </a:rPr>
              <a:t>tors</a:t>
            </a:r>
            <a:endParaRPr sz="2200" dirty="0">
              <a:latin typeface="Arial Narrow"/>
              <a:cs typeface="Arial Narrow"/>
            </a:endParaRPr>
          </a:p>
          <a:p>
            <a:pPr>
              <a:lnSpc>
                <a:spcPts val="650"/>
              </a:lnSpc>
              <a:spcBef>
                <a:spcPts val="45"/>
              </a:spcBef>
              <a:buClr>
                <a:srgbClr val="333399"/>
              </a:buClr>
              <a:buFont typeface="Arial Narrow"/>
              <a:buChar char="•"/>
            </a:pPr>
            <a:endParaRPr sz="65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marL="469900" indent="-457200">
              <a:lnSpc>
                <a:spcPct val="100000"/>
              </a:lnSpc>
              <a:buClr>
                <a:srgbClr val="333399"/>
              </a:buClr>
              <a:buFont typeface="Arial Narrow"/>
              <a:buChar char="•"/>
              <a:tabLst>
                <a:tab pos="469265" algn="l"/>
              </a:tabLst>
            </a:pPr>
            <a:r>
              <a:rPr sz="2200" b="1" spc="-15" dirty="0">
                <a:solidFill>
                  <a:srgbClr val="333399"/>
                </a:solidFill>
                <a:latin typeface="Arial Narrow"/>
                <a:cs typeface="Arial Narrow"/>
              </a:rPr>
              <a:t>TOF-L/R</a:t>
            </a:r>
            <a:r>
              <a:rPr sz="2200" b="1" spc="-25" dirty="0">
                <a:solidFill>
                  <a:srgbClr val="333399"/>
                </a:solidFill>
                <a:latin typeface="Arial Narrow"/>
                <a:cs typeface="Arial Narrow"/>
              </a:rPr>
              <a:t> </a:t>
            </a:r>
            <a:r>
              <a:rPr sz="2200" b="1" spc="-10" dirty="0">
                <a:solidFill>
                  <a:srgbClr val="333399"/>
                </a:solidFill>
                <a:latin typeface="Arial Narrow"/>
                <a:cs typeface="Arial Narrow"/>
              </a:rPr>
              <a:t>data</a:t>
            </a:r>
            <a:r>
              <a:rPr sz="2200" b="1" spc="-5" dirty="0">
                <a:solidFill>
                  <a:srgbClr val="333399"/>
                </a:solidFill>
                <a:latin typeface="Arial Narrow"/>
                <a:cs typeface="Arial Narrow"/>
              </a:rPr>
              <a:t> </a:t>
            </a:r>
            <a:r>
              <a:rPr sz="2200" b="1" spc="-20" dirty="0" smtClean="0">
                <a:solidFill>
                  <a:srgbClr val="333399"/>
                </a:solidFill>
                <a:latin typeface="Arial Narrow"/>
                <a:cs typeface="Arial Narrow"/>
              </a:rPr>
              <a:t>c</a:t>
            </a:r>
            <a:r>
              <a:rPr sz="2200" b="1" spc="-10" dirty="0" smtClean="0">
                <a:solidFill>
                  <a:srgbClr val="333399"/>
                </a:solidFill>
                <a:latin typeface="Arial Narrow"/>
                <a:cs typeface="Arial Narrow"/>
              </a:rPr>
              <a:t>alibration</a:t>
            </a:r>
            <a:endParaRPr lang="en-US" sz="2200" b="1" spc="-10" dirty="0" smtClean="0">
              <a:solidFill>
                <a:srgbClr val="333399"/>
              </a:solidFill>
              <a:latin typeface="Arial Narrow"/>
              <a:cs typeface="Arial Narrow"/>
            </a:endParaRPr>
          </a:p>
          <a:p>
            <a:pPr marL="469900" indent="-457200">
              <a:lnSpc>
                <a:spcPct val="100000"/>
              </a:lnSpc>
              <a:buClr>
                <a:srgbClr val="333399"/>
              </a:buClr>
              <a:buFont typeface="Arial Narrow"/>
              <a:buChar char="•"/>
              <a:tabLst>
                <a:tab pos="469265" algn="l"/>
              </a:tabLst>
            </a:pPr>
            <a:endParaRPr lang="en-US" sz="2200" b="1" spc="-10" dirty="0" smtClean="0">
              <a:solidFill>
                <a:srgbClr val="333399"/>
              </a:solidFill>
              <a:latin typeface="Arial Narrow"/>
              <a:cs typeface="Arial Narrow"/>
            </a:endParaRPr>
          </a:p>
          <a:p>
            <a:pPr marL="469900" indent="-457200">
              <a:lnSpc>
                <a:spcPct val="100000"/>
              </a:lnSpc>
              <a:buClr>
                <a:srgbClr val="333399"/>
              </a:buClr>
              <a:buFont typeface="Arial Narrow"/>
              <a:buChar char="•"/>
              <a:tabLst>
                <a:tab pos="469265" algn="l"/>
              </a:tabLst>
            </a:pPr>
            <a:r>
              <a:rPr lang="en-US" sz="2200" b="1" spc="-10" dirty="0" smtClean="0">
                <a:solidFill>
                  <a:srgbClr val="333399"/>
                </a:solidFill>
                <a:latin typeface="Arial Narrow"/>
                <a:cs typeface="Arial Narrow"/>
              </a:rPr>
              <a:t>R@D for TOF </a:t>
            </a:r>
            <a:r>
              <a:rPr lang="en-US" sz="2200" b="1" spc="-10" dirty="0">
                <a:solidFill>
                  <a:srgbClr val="333399"/>
                </a:solidFill>
                <a:latin typeface="Arial Narrow"/>
                <a:cs typeface="Arial Narrow"/>
              </a:rPr>
              <a:t>o</a:t>
            </a:r>
            <a:r>
              <a:rPr lang="en-US" sz="2200" b="1" spc="-10" dirty="0" smtClean="0">
                <a:solidFill>
                  <a:srgbClr val="333399"/>
                </a:solidFill>
                <a:latin typeface="Arial Narrow"/>
                <a:cs typeface="Arial Narrow"/>
              </a:rPr>
              <a:t>n </a:t>
            </a:r>
            <a:r>
              <a:rPr lang="en-US" sz="2200" b="1" spc="-10" dirty="0" err="1" smtClean="0">
                <a:solidFill>
                  <a:srgbClr val="333399"/>
                </a:solidFill>
                <a:latin typeface="Arial Narrow"/>
                <a:cs typeface="Arial Narrow"/>
              </a:rPr>
              <a:t>mRPC</a:t>
            </a:r>
            <a:r>
              <a:rPr lang="en-US" sz="2200" b="1" spc="-10" dirty="0" smtClean="0">
                <a:solidFill>
                  <a:srgbClr val="333399"/>
                </a:solidFill>
                <a:latin typeface="Arial Narrow"/>
                <a:cs typeface="Arial Narrow"/>
              </a:rPr>
              <a:t>  base</a:t>
            </a:r>
            <a:endParaRPr sz="2200" dirty="0">
              <a:latin typeface="Arial Narrow"/>
              <a:cs typeface="Arial Narrow"/>
            </a:endParaRPr>
          </a:p>
          <a:p>
            <a:pPr>
              <a:lnSpc>
                <a:spcPts val="650"/>
              </a:lnSpc>
              <a:spcBef>
                <a:spcPts val="49"/>
              </a:spcBef>
              <a:buClr>
                <a:srgbClr val="333399"/>
              </a:buClr>
              <a:buFont typeface="Arial Narrow"/>
              <a:buChar char="•"/>
            </a:pPr>
            <a:endParaRPr sz="65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marL="469900" indent="-457200">
              <a:lnSpc>
                <a:spcPct val="100000"/>
              </a:lnSpc>
              <a:buClr>
                <a:srgbClr val="333399"/>
              </a:buClr>
              <a:buFont typeface="Arial Narrow"/>
              <a:buChar char="•"/>
              <a:tabLst>
                <a:tab pos="469265" algn="l"/>
              </a:tabLst>
            </a:pPr>
            <a:r>
              <a:rPr sz="2200" b="1" spc="-10" dirty="0">
                <a:solidFill>
                  <a:srgbClr val="333399"/>
                </a:solidFill>
                <a:latin typeface="Arial Narrow"/>
                <a:cs typeface="Arial Narrow"/>
              </a:rPr>
              <a:t>Software </a:t>
            </a:r>
            <a:r>
              <a:rPr sz="2200" b="1" spc="-15" dirty="0">
                <a:solidFill>
                  <a:srgbClr val="333399"/>
                </a:solidFill>
                <a:latin typeface="Arial Narrow"/>
                <a:cs typeface="Arial Narrow"/>
              </a:rPr>
              <a:t>de</a:t>
            </a:r>
            <a:r>
              <a:rPr sz="2200" b="1" spc="-25" dirty="0">
                <a:solidFill>
                  <a:srgbClr val="333399"/>
                </a:solidFill>
                <a:latin typeface="Arial Narrow"/>
                <a:cs typeface="Arial Narrow"/>
              </a:rPr>
              <a:t>v</a:t>
            </a:r>
            <a:r>
              <a:rPr sz="2200" b="1" spc="-10" dirty="0">
                <a:solidFill>
                  <a:srgbClr val="333399"/>
                </a:solidFill>
                <a:latin typeface="Arial Narrow"/>
                <a:cs typeface="Arial Narrow"/>
              </a:rPr>
              <a:t>elopments</a:t>
            </a:r>
            <a:r>
              <a:rPr sz="2200" b="1" spc="-5" dirty="0">
                <a:solidFill>
                  <a:srgbClr val="333399"/>
                </a:solidFill>
                <a:latin typeface="Arial Narrow"/>
                <a:cs typeface="Arial Narrow"/>
              </a:rPr>
              <a:t> </a:t>
            </a:r>
            <a:r>
              <a:rPr sz="2200" b="1" spc="-20" dirty="0">
                <a:solidFill>
                  <a:srgbClr val="333399"/>
                </a:solidFill>
                <a:latin typeface="Arial Narrow"/>
                <a:cs typeface="Arial Narrow"/>
              </a:rPr>
              <a:t>a</a:t>
            </a:r>
            <a:r>
              <a:rPr sz="2200" b="1" spc="-15" dirty="0">
                <a:solidFill>
                  <a:srgbClr val="333399"/>
                </a:solidFill>
                <a:latin typeface="Arial Narrow"/>
                <a:cs typeface="Arial Narrow"/>
              </a:rPr>
              <a:t>nd</a:t>
            </a:r>
            <a:r>
              <a:rPr sz="2200" b="1" spc="-10" dirty="0">
                <a:solidFill>
                  <a:srgbClr val="333399"/>
                </a:solidFill>
                <a:latin typeface="Arial Narrow"/>
                <a:cs typeface="Arial Narrow"/>
              </a:rPr>
              <a:t> </a:t>
            </a:r>
            <a:r>
              <a:rPr sz="2200" b="1" spc="-20" dirty="0">
                <a:solidFill>
                  <a:srgbClr val="333399"/>
                </a:solidFill>
                <a:latin typeface="Arial Narrow"/>
                <a:cs typeface="Arial Narrow"/>
              </a:rPr>
              <a:t>m</a:t>
            </a:r>
            <a:r>
              <a:rPr sz="2200" b="1" spc="-25" dirty="0">
                <a:solidFill>
                  <a:srgbClr val="333399"/>
                </a:solidFill>
                <a:latin typeface="Arial Narrow"/>
                <a:cs typeface="Arial Narrow"/>
              </a:rPr>
              <a:t>a</a:t>
            </a:r>
            <a:r>
              <a:rPr sz="2200" b="1" spc="-10" dirty="0">
                <a:solidFill>
                  <a:srgbClr val="333399"/>
                </a:solidFill>
                <a:latin typeface="Arial Narrow"/>
                <a:cs typeface="Arial Narrow"/>
              </a:rPr>
              <a:t>intenan</a:t>
            </a:r>
            <a:r>
              <a:rPr sz="2200" b="1" spc="-20" dirty="0">
                <a:solidFill>
                  <a:srgbClr val="333399"/>
                </a:solidFill>
                <a:latin typeface="Arial Narrow"/>
                <a:cs typeface="Arial Narrow"/>
              </a:rPr>
              <a:t>c</a:t>
            </a:r>
            <a:r>
              <a:rPr sz="2200" b="1" spc="-10" dirty="0">
                <a:solidFill>
                  <a:srgbClr val="333399"/>
                </a:solidFill>
                <a:latin typeface="Arial Narrow"/>
                <a:cs typeface="Arial Narrow"/>
              </a:rPr>
              <a:t>e</a:t>
            </a:r>
            <a:r>
              <a:rPr sz="2200" b="1" spc="5" dirty="0">
                <a:solidFill>
                  <a:srgbClr val="333399"/>
                </a:solidFill>
                <a:latin typeface="Arial Narrow"/>
                <a:cs typeface="Arial Narrow"/>
              </a:rPr>
              <a:t> </a:t>
            </a:r>
            <a:r>
              <a:rPr sz="2200" b="1" spc="-10" dirty="0">
                <a:solidFill>
                  <a:srgbClr val="333399"/>
                </a:solidFill>
                <a:latin typeface="Arial Narrow"/>
                <a:cs typeface="Arial Narrow"/>
              </a:rPr>
              <a:t>of</a:t>
            </a:r>
            <a:r>
              <a:rPr sz="2200" b="1" spc="-5" dirty="0">
                <a:solidFill>
                  <a:srgbClr val="333399"/>
                </a:solidFill>
                <a:latin typeface="Arial Narrow"/>
                <a:cs typeface="Arial Narrow"/>
              </a:rPr>
              <a:t> </a:t>
            </a:r>
            <a:r>
              <a:rPr sz="2200" b="1" spc="-20" dirty="0">
                <a:solidFill>
                  <a:srgbClr val="333399"/>
                </a:solidFill>
                <a:latin typeface="Arial Narrow"/>
                <a:cs typeface="Arial Narrow"/>
              </a:rPr>
              <a:t>s</a:t>
            </a:r>
            <a:r>
              <a:rPr sz="2200" b="1" spc="-10" dirty="0">
                <a:solidFill>
                  <a:srgbClr val="333399"/>
                </a:solidFill>
                <a:latin typeface="Arial Narrow"/>
                <a:cs typeface="Arial Narrow"/>
              </a:rPr>
              <a:t>oftwa</a:t>
            </a:r>
            <a:r>
              <a:rPr sz="2200" b="1" spc="-25" dirty="0">
                <a:solidFill>
                  <a:srgbClr val="333399"/>
                </a:solidFill>
                <a:latin typeface="Arial Narrow"/>
                <a:cs typeface="Arial Narrow"/>
              </a:rPr>
              <a:t>r</a:t>
            </a:r>
            <a:r>
              <a:rPr sz="2200" b="1" spc="-10" dirty="0">
                <a:solidFill>
                  <a:srgbClr val="333399"/>
                </a:solidFill>
                <a:latin typeface="Arial Narrow"/>
                <a:cs typeface="Arial Narrow"/>
              </a:rPr>
              <a:t>e</a:t>
            </a:r>
            <a:r>
              <a:rPr sz="2200" b="1" spc="-5" dirty="0">
                <a:solidFill>
                  <a:srgbClr val="333399"/>
                </a:solidFill>
                <a:latin typeface="Arial Narrow"/>
                <a:cs typeface="Arial Narrow"/>
              </a:rPr>
              <a:t> li</a:t>
            </a:r>
            <a:r>
              <a:rPr sz="2200" b="1" spc="-10" dirty="0">
                <a:solidFill>
                  <a:srgbClr val="333399"/>
                </a:solidFill>
                <a:latin typeface="Arial Narrow"/>
                <a:cs typeface="Arial Narrow"/>
              </a:rPr>
              <a:t>br</a:t>
            </a:r>
            <a:r>
              <a:rPr sz="2200" b="1" spc="-25" dirty="0">
                <a:solidFill>
                  <a:srgbClr val="333399"/>
                </a:solidFill>
                <a:latin typeface="Arial Narrow"/>
                <a:cs typeface="Arial Narrow"/>
              </a:rPr>
              <a:t>a</a:t>
            </a:r>
            <a:r>
              <a:rPr sz="2200" b="1" spc="-10" dirty="0">
                <a:solidFill>
                  <a:srgbClr val="333399"/>
                </a:solidFill>
                <a:latin typeface="Arial Narrow"/>
                <a:cs typeface="Arial Narrow"/>
              </a:rPr>
              <a:t>ry</a:t>
            </a:r>
            <a:endParaRPr sz="2200" dirty="0">
              <a:latin typeface="Arial Narrow"/>
              <a:cs typeface="Arial Narrow"/>
            </a:endParaRPr>
          </a:p>
          <a:p>
            <a:pPr>
              <a:lnSpc>
                <a:spcPts val="650"/>
              </a:lnSpc>
              <a:spcBef>
                <a:spcPts val="46"/>
              </a:spcBef>
              <a:buClr>
                <a:srgbClr val="333399"/>
              </a:buClr>
              <a:buFont typeface="Arial Narrow"/>
              <a:buChar char="•"/>
            </a:pPr>
            <a:endParaRPr sz="65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marL="469900" indent="-457200">
              <a:lnSpc>
                <a:spcPct val="100000"/>
              </a:lnSpc>
              <a:buClr>
                <a:srgbClr val="333399"/>
              </a:buClr>
              <a:buFont typeface="Arial Narrow"/>
              <a:buChar char="•"/>
              <a:tabLst>
                <a:tab pos="469265" algn="l"/>
              </a:tabLst>
            </a:pPr>
            <a:r>
              <a:rPr sz="2200" b="1" spc="-15" dirty="0">
                <a:solidFill>
                  <a:srgbClr val="333399"/>
                </a:solidFill>
                <a:latin typeface="Arial Narrow"/>
                <a:cs typeface="Arial Narrow"/>
              </a:rPr>
              <a:t>R</a:t>
            </a:r>
            <a:r>
              <a:rPr sz="2200" b="1" spc="-20" dirty="0">
                <a:solidFill>
                  <a:srgbClr val="333399"/>
                </a:solidFill>
                <a:latin typeface="Arial Narrow"/>
                <a:cs typeface="Arial Narrow"/>
              </a:rPr>
              <a:t>a</a:t>
            </a:r>
            <a:r>
              <a:rPr sz="2200" b="1" spc="-15" dirty="0">
                <a:solidFill>
                  <a:srgbClr val="333399"/>
                </a:solidFill>
                <a:latin typeface="Arial Narrow"/>
                <a:cs typeface="Arial Narrow"/>
              </a:rPr>
              <a:t>w</a:t>
            </a:r>
            <a:r>
              <a:rPr sz="2200" b="1" spc="-5" dirty="0">
                <a:solidFill>
                  <a:srgbClr val="333399"/>
                </a:solidFill>
                <a:latin typeface="Arial Narrow"/>
                <a:cs typeface="Arial Narrow"/>
              </a:rPr>
              <a:t> </a:t>
            </a:r>
            <a:r>
              <a:rPr sz="2200" b="1" spc="-10" dirty="0">
                <a:solidFill>
                  <a:srgbClr val="333399"/>
                </a:solidFill>
                <a:latin typeface="Arial Narrow"/>
                <a:cs typeface="Arial Narrow"/>
              </a:rPr>
              <a:t>data r</a:t>
            </a:r>
            <a:r>
              <a:rPr sz="2200" b="1" spc="-25" dirty="0">
                <a:solidFill>
                  <a:srgbClr val="333399"/>
                </a:solidFill>
                <a:latin typeface="Arial Narrow"/>
                <a:cs typeface="Arial Narrow"/>
              </a:rPr>
              <a:t>e</a:t>
            </a:r>
            <a:r>
              <a:rPr sz="2200" b="1" spc="-10" dirty="0">
                <a:solidFill>
                  <a:srgbClr val="333399"/>
                </a:solidFill>
                <a:latin typeface="Arial Narrow"/>
                <a:cs typeface="Arial Narrow"/>
              </a:rPr>
              <a:t>const</a:t>
            </a:r>
            <a:r>
              <a:rPr sz="2200" b="1" spc="-20" dirty="0">
                <a:solidFill>
                  <a:srgbClr val="333399"/>
                </a:solidFill>
                <a:latin typeface="Arial Narrow"/>
                <a:cs typeface="Arial Narrow"/>
              </a:rPr>
              <a:t>r</a:t>
            </a:r>
            <a:r>
              <a:rPr sz="2200" b="1" spc="-10" dirty="0">
                <a:solidFill>
                  <a:srgbClr val="333399"/>
                </a:solidFill>
                <a:latin typeface="Arial Narrow"/>
                <a:cs typeface="Arial Narrow"/>
              </a:rPr>
              <a:t>uction</a:t>
            </a:r>
            <a:r>
              <a:rPr sz="2200" b="1" spc="10" dirty="0">
                <a:solidFill>
                  <a:srgbClr val="333399"/>
                </a:solidFill>
                <a:latin typeface="Arial Narrow"/>
                <a:cs typeface="Arial Narrow"/>
              </a:rPr>
              <a:t> </a:t>
            </a:r>
            <a:r>
              <a:rPr sz="2200" b="1" spc="-15" dirty="0">
                <a:solidFill>
                  <a:srgbClr val="333399"/>
                </a:solidFill>
                <a:latin typeface="Arial Narrow"/>
                <a:cs typeface="Arial Narrow"/>
              </a:rPr>
              <a:t>and</a:t>
            </a:r>
            <a:r>
              <a:rPr sz="2200" b="1" spc="-5" dirty="0">
                <a:solidFill>
                  <a:srgbClr val="333399"/>
                </a:solidFill>
                <a:latin typeface="Arial Narrow"/>
                <a:cs typeface="Arial Narrow"/>
              </a:rPr>
              <a:t> </a:t>
            </a:r>
            <a:r>
              <a:rPr sz="2200" b="1" spc="-30" dirty="0">
                <a:solidFill>
                  <a:srgbClr val="333399"/>
                </a:solidFill>
                <a:latin typeface="Arial Narrow"/>
                <a:cs typeface="Arial Narrow"/>
              </a:rPr>
              <a:t>D</a:t>
            </a:r>
            <a:r>
              <a:rPr sz="2200" b="1" spc="-15" dirty="0">
                <a:solidFill>
                  <a:srgbClr val="333399"/>
                </a:solidFill>
                <a:latin typeface="Arial Narrow"/>
                <a:cs typeface="Arial Narrow"/>
              </a:rPr>
              <a:t>ST</a:t>
            </a:r>
            <a:r>
              <a:rPr sz="2200" b="1" spc="5" dirty="0">
                <a:solidFill>
                  <a:srgbClr val="333399"/>
                </a:solidFill>
                <a:latin typeface="Arial Narrow"/>
                <a:cs typeface="Arial Narrow"/>
              </a:rPr>
              <a:t> </a:t>
            </a:r>
            <a:r>
              <a:rPr sz="2200" b="1" spc="-10" dirty="0">
                <a:solidFill>
                  <a:srgbClr val="333399"/>
                </a:solidFill>
                <a:latin typeface="Arial Narrow"/>
                <a:cs typeface="Arial Narrow"/>
              </a:rPr>
              <a:t>production</a:t>
            </a:r>
            <a:endParaRPr sz="2200" dirty="0">
              <a:latin typeface="Arial Narrow"/>
              <a:cs typeface="Arial Narrow"/>
            </a:endParaRPr>
          </a:p>
          <a:p>
            <a:pPr>
              <a:lnSpc>
                <a:spcPts val="650"/>
              </a:lnSpc>
              <a:spcBef>
                <a:spcPts val="48"/>
              </a:spcBef>
              <a:buClr>
                <a:srgbClr val="333399"/>
              </a:buClr>
              <a:buFont typeface="Arial Narrow"/>
              <a:buChar char="•"/>
            </a:pPr>
            <a:endParaRPr sz="65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a:lnSpc>
                <a:spcPts val="1000"/>
              </a:lnSpc>
              <a:buClr>
                <a:srgbClr val="333399"/>
              </a:buClr>
              <a:buFont typeface="Arial Narrow"/>
              <a:buChar char="•"/>
            </a:pPr>
            <a:endParaRPr sz="1000" dirty="0"/>
          </a:p>
          <a:p>
            <a:pPr marL="469900" indent="-457200">
              <a:lnSpc>
                <a:spcPct val="100000"/>
              </a:lnSpc>
              <a:buClr>
                <a:srgbClr val="333399"/>
              </a:buClr>
              <a:buFont typeface="Arial Narrow"/>
              <a:buChar char="•"/>
              <a:tabLst>
                <a:tab pos="469265" algn="l"/>
              </a:tabLst>
            </a:pPr>
            <a:r>
              <a:rPr sz="2200" b="1" spc="-15" dirty="0">
                <a:solidFill>
                  <a:srgbClr val="333399"/>
                </a:solidFill>
                <a:latin typeface="Arial Narrow"/>
                <a:cs typeface="Arial Narrow"/>
              </a:rPr>
              <a:t>D</a:t>
            </a:r>
            <a:r>
              <a:rPr sz="2200" b="1" spc="-25" dirty="0">
                <a:solidFill>
                  <a:srgbClr val="333399"/>
                </a:solidFill>
                <a:latin typeface="Arial Narrow"/>
                <a:cs typeface="Arial Narrow"/>
              </a:rPr>
              <a:t>a</a:t>
            </a:r>
            <a:r>
              <a:rPr sz="2200" b="1" spc="-10" dirty="0">
                <a:solidFill>
                  <a:srgbClr val="333399"/>
                </a:solidFill>
                <a:latin typeface="Arial Narrow"/>
                <a:cs typeface="Arial Narrow"/>
              </a:rPr>
              <a:t>ta</a:t>
            </a:r>
            <a:r>
              <a:rPr sz="2200" b="1" spc="5" dirty="0">
                <a:solidFill>
                  <a:srgbClr val="333399"/>
                </a:solidFill>
                <a:latin typeface="Arial Narrow"/>
                <a:cs typeface="Arial Narrow"/>
              </a:rPr>
              <a:t> </a:t>
            </a:r>
            <a:r>
              <a:rPr sz="2200" b="1" spc="-15" dirty="0">
                <a:solidFill>
                  <a:srgbClr val="333399"/>
                </a:solidFill>
                <a:latin typeface="Arial Narrow"/>
                <a:cs typeface="Arial Narrow"/>
              </a:rPr>
              <a:t>an</a:t>
            </a:r>
            <a:r>
              <a:rPr sz="2200" b="1" spc="-25" dirty="0">
                <a:solidFill>
                  <a:srgbClr val="333399"/>
                </a:solidFill>
                <a:latin typeface="Arial Narrow"/>
                <a:cs typeface="Arial Narrow"/>
              </a:rPr>
              <a:t>a</a:t>
            </a:r>
            <a:r>
              <a:rPr sz="2200" b="1" spc="-10" dirty="0">
                <a:solidFill>
                  <a:srgbClr val="333399"/>
                </a:solidFill>
                <a:latin typeface="Arial Narrow"/>
                <a:cs typeface="Arial Narrow"/>
              </a:rPr>
              <a:t>ly</a:t>
            </a:r>
            <a:r>
              <a:rPr sz="2200" b="1" spc="-25" dirty="0">
                <a:solidFill>
                  <a:srgbClr val="333399"/>
                </a:solidFill>
                <a:latin typeface="Arial Narrow"/>
                <a:cs typeface="Arial Narrow"/>
              </a:rPr>
              <a:t>s</a:t>
            </a:r>
            <a:r>
              <a:rPr sz="2200" b="1" spc="-10" dirty="0">
                <a:solidFill>
                  <a:srgbClr val="333399"/>
                </a:solidFill>
                <a:latin typeface="Arial Narrow"/>
                <a:cs typeface="Arial Narrow"/>
              </a:rPr>
              <a:t>is</a:t>
            </a:r>
            <a:endParaRPr sz="2200" dirty="0">
              <a:latin typeface="Arial Narrow"/>
              <a:cs typeface="Arial Narrow"/>
            </a:endParaRPr>
          </a:p>
        </p:txBody>
      </p:sp>
      <p:sp>
        <p:nvSpPr>
          <p:cNvPr id="5" name="Номер слайда 4"/>
          <p:cNvSpPr>
            <a:spLocks noGrp="1"/>
          </p:cNvSpPr>
          <p:nvPr>
            <p:ph type="sldNum" sz="quarter" idx="7"/>
          </p:nvPr>
        </p:nvSpPr>
        <p:spPr>
          <a:xfrm>
            <a:off x="8371585" y="6172200"/>
            <a:ext cx="467615" cy="338825"/>
          </a:xfrm>
        </p:spPr>
        <p:txBody>
          <a:bodyPr/>
          <a:lstStyle/>
          <a:p>
            <a:pPr marL="124460">
              <a:lnSpc>
                <a:spcPct val="100000"/>
              </a:lnSpc>
            </a:pPr>
            <a:fld id="{81D60167-4931-47E6-BA6A-407CBD079E47}" type="slidenum">
              <a:rPr lang="ru-RU" sz="1400" smtClean="0">
                <a:latin typeface="Arial"/>
                <a:cs typeface="Arial"/>
              </a:rPr>
              <a:t>23</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41350" rIns="0" bIns="0" rtlCol="0">
            <a:spAutoFit/>
          </a:bodyPr>
          <a:lstStyle/>
          <a:p>
            <a:pPr marL="2676525">
              <a:lnSpc>
                <a:spcPct val="100000"/>
              </a:lnSpc>
            </a:pPr>
            <a:r>
              <a:rPr sz="2600" dirty="0">
                <a:latin typeface="Arial"/>
                <a:cs typeface="Arial"/>
              </a:rPr>
              <a:t>Plans for 2019-</a:t>
            </a:r>
            <a:r>
              <a:rPr sz="2600" spc="5" dirty="0">
                <a:latin typeface="Arial"/>
                <a:cs typeface="Arial"/>
              </a:rPr>
              <a:t>2</a:t>
            </a:r>
            <a:r>
              <a:rPr sz="2600" dirty="0">
                <a:latin typeface="Arial"/>
                <a:cs typeface="Arial"/>
              </a:rPr>
              <a:t>021</a:t>
            </a:r>
            <a:endParaRPr sz="2600">
              <a:latin typeface="Arial"/>
              <a:cs typeface="Arial"/>
            </a:endParaRPr>
          </a:p>
        </p:txBody>
      </p:sp>
      <p:sp>
        <p:nvSpPr>
          <p:cNvPr id="4" name="object 4"/>
          <p:cNvSpPr txBox="1"/>
          <p:nvPr/>
        </p:nvSpPr>
        <p:spPr>
          <a:xfrm>
            <a:off x="685800" y="805784"/>
            <a:ext cx="8305800" cy="5622052"/>
          </a:xfrm>
          <a:prstGeom prst="rect">
            <a:avLst/>
          </a:prstGeom>
        </p:spPr>
        <p:txBody>
          <a:bodyPr vert="horz" wrap="square" lIns="0" tIns="0" rIns="0" bIns="0" rtlCol="0">
            <a:spAutoFit/>
          </a:bodyPr>
          <a:lstStyle/>
          <a:p>
            <a:pPr marL="156210">
              <a:lnSpc>
                <a:spcPct val="100000"/>
              </a:lnSpc>
            </a:pPr>
            <a:r>
              <a:rPr b="1" u="heavy" spc="-15" dirty="0">
                <a:solidFill>
                  <a:srgbClr val="0000A8"/>
                </a:solidFill>
                <a:latin typeface="+mj-lt"/>
                <a:cs typeface="Arial"/>
              </a:rPr>
              <a:t>Hard</a:t>
            </a:r>
            <a:r>
              <a:rPr b="1" u="heavy" spc="-5" dirty="0">
                <a:solidFill>
                  <a:srgbClr val="0000A8"/>
                </a:solidFill>
                <a:latin typeface="+mj-lt"/>
                <a:cs typeface="Arial"/>
              </a:rPr>
              <a:t>w</a:t>
            </a:r>
            <a:r>
              <a:rPr b="1" u="heavy" spc="-15" dirty="0">
                <a:solidFill>
                  <a:srgbClr val="0000A8"/>
                </a:solidFill>
                <a:latin typeface="+mj-lt"/>
                <a:cs typeface="Arial"/>
              </a:rPr>
              <a:t>are</a:t>
            </a:r>
            <a:r>
              <a:rPr b="1" u="heavy" spc="-20" dirty="0">
                <a:solidFill>
                  <a:srgbClr val="0000A8"/>
                </a:solidFill>
                <a:latin typeface="+mj-lt"/>
                <a:cs typeface="Arial"/>
              </a:rPr>
              <a:t> &amp;</a:t>
            </a:r>
            <a:r>
              <a:rPr b="1" u="heavy" spc="-5" dirty="0">
                <a:solidFill>
                  <a:srgbClr val="0000A8"/>
                </a:solidFill>
                <a:latin typeface="+mj-lt"/>
                <a:cs typeface="Arial"/>
              </a:rPr>
              <a:t> </a:t>
            </a:r>
            <a:r>
              <a:rPr b="1" u="heavy" spc="-15" dirty="0">
                <a:solidFill>
                  <a:srgbClr val="0000A8"/>
                </a:solidFill>
                <a:latin typeface="+mj-lt"/>
                <a:cs typeface="Arial"/>
              </a:rPr>
              <a:t>data</a:t>
            </a:r>
            <a:r>
              <a:rPr b="1" u="heavy" spc="0" dirty="0">
                <a:solidFill>
                  <a:srgbClr val="0000A8"/>
                </a:solidFill>
                <a:latin typeface="+mj-lt"/>
                <a:cs typeface="Arial"/>
              </a:rPr>
              <a:t> </a:t>
            </a:r>
            <a:r>
              <a:rPr b="1" u="heavy" spc="-15" dirty="0">
                <a:solidFill>
                  <a:srgbClr val="0000A8"/>
                </a:solidFill>
                <a:latin typeface="+mj-lt"/>
                <a:cs typeface="Arial"/>
              </a:rPr>
              <a:t>taking</a:t>
            </a:r>
            <a:endParaRPr dirty="0">
              <a:latin typeface="+mj-lt"/>
              <a:cs typeface="Arial"/>
            </a:endParaRPr>
          </a:p>
          <a:p>
            <a:pPr>
              <a:lnSpc>
                <a:spcPts val="900"/>
              </a:lnSpc>
              <a:spcBef>
                <a:spcPts val="11"/>
              </a:spcBef>
            </a:pPr>
            <a:endParaRPr dirty="0">
              <a:latin typeface="+mj-lt"/>
            </a:endParaRPr>
          </a:p>
          <a:p>
            <a:pPr marL="659765" indent="-287020">
              <a:lnSpc>
                <a:spcPct val="100000"/>
              </a:lnSpc>
              <a:buFont typeface="Wingdings"/>
              <a:buChar char=""/>
              <a:tabLst>
                <a:tab pos="659765" algn="l"/>
              </a:tabLst>
            </a:pPr>
            <a:r>
              <a:rPr spc="-50" dirty="0" smtClean="0">
                <a:latin typeface="+mj-lt"/>
                <a:cs typeface="Arial Narrow"/>
              </a:rPr>
              <a:t>T</a:t>
            </a:r>
            <a:r>
              <a:rPr spc="-15" dirty="0" smtClean="0">
                <a:latin typeface="+mj-lt"/>
                <a:cs typeface="Arial Narrow"/>
              </a:rPr>
              <a:t>O</a:t>
            </a:r>
            <a:r>
              <a:rPr spc="-10" dirty="0" smtClean="0">
                <a:latin typeface="+mj-lt"/>
                <a:cs typeface="Arial Narrow"/>
              </a:rPr>
              <a:t>F-L/R</a:t>
            </a:r>
            <a:r>
              <a:rPr spc="-20" dirty="0" smtClean="0">
                <a:latin typeface="+mj-lt"/>
                <a:cs typeface="Arial Narrow"/>
              </a:rPr>
              <a:t> </a:t>
            </a:r>
            <a:r>
              <a:rPr spc="-15" dirty="0">
                <a:latin typeface="+mj-lt"/>
                <a:cs typeface="Arial Narrow"/>
              </a:rPr>
              <a:t>mai</a:t>
            </a:r>
            <a:r>
              <a:rPr spc="-10" dirty="0">
                <a:latin typeface="+mj-lt"/>
                <a:cs typeface="Arial Narrow"/>
              </a:rPr>
              <a:t>nt</a:t>
            </a:r>
            <a:r>
              <a:rPr spc="-20" dirty="0">
                <a:latin typeface="+mj-lt"/>
                <a:cs typeface="Arial Narrow"/>
              </a:rPr>
              <a:t>e</a:t>
            </a:r>
            <a:r>
              <a:rPr spc="-10" dirty="0">
                <a:latin typeface="+mj-lt"/>
                <a:cs typeface="Arial Narrow"/>
              </a:rPr>
              <a:t>n</a:t>
            </a:r>
            <a:r>
              <a:rPr spc="-25" dirty="0">
                <a:latin typeface="+mj-lt"/>
                <a:cs typeface="Arial Narrow"/>
              </a:rPr>
              <a:t>a</a:t>
            </a:r>
            <a:r>
              <a:rPr spc="-10" dirty="0">
                <a:latin typeface="+mj-lt"/>
                <a:cs typeface="Arial Narrow"/>
              </a:rPr>
              <a:t>nce</a:t>
            </a:r>
            <a:r>
              <a:rPr spc="10" dirty="0">
                <a:latin typeface="+mj-lt"/>
                <a:cs typeface="Arial Narrow"/>
              </a:rPr>
              <a:t> </a:t>
            </a:r>
            <a:r>
              <a:rPr spc="-5" dirty="0">
                <a:latin typeface="+mj-lt"/>
                <a:cs typeface="Arial Narrow"/>
              </a:rPr>
              <a:t>:</a:t>
            </a:r>
            <a:r>
              <a:rPr spc="10" dirty="0">
                <a:latin typeface="+mj-lt"/>
                <a:cs typeface="Arial Narrow"/>
              </a:rPr>
              <a:t> </a:t>
            </a:r>
            <a:r>
              <a:rPr spc="-15" dirty="0">
                <a:latin typeface="+mj-lt"/>
                <a:cs typeface="Arial Narrow"/>
              </a:rPr>
              <a:t>D</a:t>
            </a:r>
            <a:r>
              <a:rPr spc="-20" dirty="0">
                <a:latin typeface="+mj-lt"/>
                <a:cs typeface="Arial Narrow"/>
              </a:rPr>
              <a:t>a</a:t>
            </a:r>
            <a:r>
              <a:rPr spc="-10" dirty="0">
                <a:latin typeface="+mj-lt"/>
                <a:cs typeface="Arial Narrow"/>
              </a:rPr>
              <a:t>ta</a:t>
            </a:r>
            <a:r>
              <a:rPr spc="-5" dirty="0">
                <a:latin typeface="+mj-lt"/>
                <a:cs typeface="Arial Narrow"/>
              </a:rPr>
              <a:t> </a:t>
            </a:r>
            <a:r>
              <a:rPr spc="-10" dirty="0">
                <a:latin typeface="+mj-lt"/>
                <a:cs typeface="Arial Narrow"/>
              </a:rPr>
              <a:t>taki</a:t>
            </a:r>
            <a:r>
              <a:rPr spc="-25" dirty="0">
                <a:latin typeface="+mj-lt"/>
                <a:cs typeface="Arial Narrow"/>
              </a:rPr>
              <a:t>n</a:t>
            </a:r>
            <a:r>
              <a:rPr spc="-10" dirty="0">
                <a:latin typeface="+mj-lt"/>
                <a:cs typeface="Arial Narrow"/>
              </a:rPr>
              <a:t>g</a:t>
            </a:r>
            <a:r>
              <a:rPr spc="5" dirty="0">
                <a:latin typeface="+mj-lt"/>
                <a:cs typeface="Arial Narrow"/>
              </a:rPr>
              <a:t> </a:t>
            </a:r>
            <a:r>
              <a:rPr spc="-5" dirty="0">
                <a:latin typeface="+mj-lt"/>
                <a:cs typeface="Arial Narrow"/>
              </a:rPr>
              <a:t>: </a:t>
            </a:r>
            <a:r>
              <a:rPr spc="-10" dirty="0">
                <a:latin typeface="+mj-lt"/>
                <a:cs typeface="Arial Narrow"/>
              </a:rPr>
              <a:t>s</a:t>
            </a:r>
            <a:r>
              <a:rPr spc="-25" dirty="0">
                <a:latin typeface="+mj-lt"/>
                <a:cs typeface="Arial Narrow"/>
              </a:rPr>
              <a:t>h</a:t>
            </a:r>
            <a:r>
              <a:rPr spc="-10" dirty="0">
                <a:latin typeface="+mj-lt"/>
                <a:cs typeface="Arial Narrow"/>
              </a:rPr>
              <a:t>ifts,</a:t>
            </a:r>
            <a:r>
              <a:rPr spc="-30" dirty="0">
                <a:latin typeface="+mj-lt"/>
                <a:cs typeface="Arial Narrow"/>
              </a:rPr>
              <a:t> </a:t>
            </a:r>
            <a:r>
              <a:rPr spc="-50" dirty="0">
                <a:latin typeface="+mj-lt"/>
                <a:cs typeface="Arial Narrow"/>
              </a:rPr>
              <a:t>T</a:t>
            </a:r>
            <a:r>
              <a:rPr spc="-15" dirty="0">
                <a:latin typeface="+mj-lt"/>
                <a:cs typeface="Arial Narrow"/>
              </a:rPr>
              <a:t>OF</a:t>
            </a:r>
            <a:r>
              <a:rPr spc="-10" dirty="0">
                <a:latin typeface="+mj-lt"/>
                <a:cs typeface="Arial Narrow"/>
              </a:rPr>
              <a:t> o</a:t>
            </a:r>
            <a:r>
              <a:rPr spc="-15" dirty="0">
                <a:latin typeface="+mj-lt"/>
                <a:cs typeface="Arial Narrow"/>
              </a:rPr>
              <a:t>n</a:t>
            </a:r>
            <a:r>
              <a:rPr spc="-5" dirty="0">
                <a:latin typeface="+mj-lt"/>
                <a:cs typeface="Arial Narrow"/>
              </a:rPr>
              <a:t>-l</a:t>
            </a:r>
            <a:r>
              <a:rPr spc="-15" dirty="0">
                <a:latin typeface="+mj-lt"/>
                <a:cs typeface="Arial Narrow"/>
              </a:rPr>
              <a:t>i</a:t>
            </a:r>
            <a:r>
              <a:rPr spc="-10" dirty="0">
                <a:latin typeface="+mj-lt"/>
                <a:cs typeface="Arial Narrow"/>
              </a:rPr>
              <a:t>ne</a:t>
            </a:r>
            <a:r>
              <a:rPr spc="10" dirty="0">
                <a:latin typeface="+mj-lt"/>
                <a:cs typeface="Arial Narrow"/>
              </a:rPr>
              <a:t> </a:t>
            </a:r>
            <a:r>
              <a:rPr spc="-15" dirty="0">
                <a:latin typeface="+mj-lt"/>
                <a:cs typeface="Arial Narrow"/>
              </a:rPr>
              <a:t>mo</a:t>
            </a:r>
            <a:r>
              <a:rPr spc="-25" dirty="0">
                <a:latin typeface="+mj-lt"/>
                <a:cs typeface="Arial Narrow"/>
              </a:rPr>
              <a:t>n</a:t>
            </a:r>
            <a:r>
              <a:rPr spc="-10" dirty="0">
                <a:latin typeface="+mj-lt"/>
                <a:cs typeface="Arial Narrow"/>
              </a:rPr>
              <a:t>itor</a:t>
            </a:r>
            <a:r>
              <a:rPr spc="-15" dirty="0">
                <a:latin typeface="+mj-lt"/>
                <a:cs typeface="Arial Narrow"/>
              </a:rPr>
              <a:t>i</a:t>
            </a:r>
            <a:r>
              <a:rPr spc="-10" dirty="0">
                <a:latin typeface="+mj-lt"/>
                <a:cs typeface="Arial Narrow"/>
              </a:rPr>
              <a:t>ng</a:t>
            </a:r>
            <a:endParaRPr dirty="0">
              <a:latin typeface="+mj-lt"/>
              <a:cs typeface="Arial Narrow"/>
            </a:endParaRPr>
          </a:p>
          <a:p>
            <a:pPr marL="723900" indent="-350520">
              <a:lnSpc>
                <a:spcPct val="100000"/>
              </a:lnSpc>
              <a:buFont typeface="Wingdings"/>
              <a:buChar char=""/>
              <a:tabLst>
                <a:tab pos="723900" algn="l"/>
              </a:tabLst>
            </a:pPr>
            <a:r>
              <a:rPr spc="-15" dirty="0">
                <a:latin typeface="+mj-lt"/>
                <a:cs typeface="Arial Narrow"/>
              </a:rPr>
              <a:t>R&amp;D</a:t>
            </a:r>
            <a:r>
              <a:rPr spc="-10" dirty="0">
                <a:latin typeface="+mj-lt"/>
                <a:cs typeface="Arial Narrow"/>
              </a:rPr>
              <a:t> for</a:t>
            </a:r>
            <a:r>
              <a:rPr spc="-5" dirty="0">
                <a:latin typeface="+mj-lt"/>
                <a:cs typeface="Arial Narrow"/>
              </a:rPr>
              <a:t> </a:t>
            </a:r>
            <a:r>
              <a:rPr spc="-15" dirty="0">
                <a:latin typeface="+mj-lt"/>
                <a:cs typeface="Arial Narrow"/>
              </a:rPr>
              <a:t>N</a:t>
            </a:r>
            <a:r>
              <a:rPr spc="-25" dirty="0">
                <a:latin typeface="+mj-lt"/>
                <a:cs typeface="Arial Narrow"/>
              </a:rPr>
              <a:t>A</a:t>
            </a:r>
            <a:r>
              <a:rPr spc="-10" dirty="0">
                <a:latin typeface="+mj-lt"/>
                <a:cs typeface="Arial Narrow"/>
              </a:rPr>
              <a:t>61</a:t>
            </a:r>
            <a:r>
              <a:rPr spc="-35" dirty="0">
                <a:latin typeface="+mj-lt"/>
                <a:cs typeface="Arial Narrow"/>
              </a:rPr>
              <a:t> </a:t>
            </a:r>
            <a:r>
              <a:rPr spc="-50" dirty="0">
                <a:latin typeface="+mj-lt"/>
                <a:cs typeface="Arial Narrow"/>
              </a:rPr>
              <a:t>T</a:t>
            </a:r>
            <a:r>
              <a:rPr spc="-15" dirty="0">
                <a:latin typeface="+mj-lt"/>
                <a:cs typeface="Arial Narrow"/>
              </a:rPr>
              <a:t>OF</a:t>
            </a:r>
            <a:r>
              <a:rPr spc="-10" dirty="0">
                <a:latin typeface="+mj-lt"/>
                <a:cs typeface="Arial Narrow"/>
              </a:rPr>
              <a:t> u</a:t>
            </a:r>
            <a:r>
              <a:rPr spc="-25" dirty="0">
                <a:latin typeface="+mj-lt"/>
                <a:cs typeface="Arial Narrow"/>
              </a:rPr>
              <a:t>p</a:t>
            </a:r>
            <a:r>
              <a:rPr spc="-10" dirty="0">
                <a:latin typeface="+mj-lt"/>
                <a:cs typeface="Arial Narrow"/>
              </a:rPr>
              <a:t>gr</a:t>
            </a:r>
            <a:r>
              <a:rPr spc="-25" dirty="0">
                <a:latin typeface="+mj-lt"/>
                <a:cs typeface="Arial Narrow"/>
              </a:rPr>
              <a:t>a</a:t>
            </a:r>
            <a:r>
              <a:rPr spc="-10" dirty="0">
                <a:latin typeface="+mj-lt"/>
                <a:cs typeface="Arial Narrow"/>
              </a:rPr>
              <a:t>de</a:t>
            </a:r>
            <a:endParaRPr dirty="0">
              <a:latin typeface="+mj-lt"/>
              <a:cs typeface="Arial Narrow"/>
            </a:endParaRPr>
          </a:p>
          <a:p>
            <a:pPr>
              <a:lnSpc>
                <a:spcPts val="1000"/>
              </a:lnSpc>
            </a:pPr>
            <a:endParaRPr dirty="0">
              <a:latin typeface="+mj-lt"/>
            </a:endParaRPr>
          </a:p>
          <a:p>
            <a:pPr marL="88900">
              <a:lnSpc>
                <a:spcPct val="100000"/>
              </a:lnSpc>
            </a:pPr>
            <a:r>
              <a:rPr b="1" u="heavy" spc="-15" dirty="0">
                <a:solidFill>
                  <a:srgbClr val="0000A8"/>
                </a:solidFill>
                <a:latin typeface="+mj-lt"/>
                <a:cs typeface="Arial"/>
              </a:rPr>
              <a:t>Soft</a:t>
            </a:r>
            <a:r>
              <a:rPr b="1" u="heavy" spc="-5" dirty="0">
                <a:solidFill>
                  <a:srgbClr val="0000A8"/>
                </a:solidFill>
                <a:latin typeface="+mj-lt"/>
                <a:cs typeface="Arial"/>
              </a:rPr>
              <a:t>w</a:t>
            </a:r>
            <a:r>
              <a:rPr b="1" u="heavy" spc="-15" dirty="0">
                <a:solidFill>
                  <a:srgbClr val="0000A8"/>
                </a:solidFill>
                <a:latin typeface="+mj-lt"/>
                <a:cs typeface="Arial"/>
              </a:rPr>
              <a:t>are</a:t>
            </a:r>
            <a:r>
              <a:rPr b="1" u="heavy" dirty="0">
                <a:solidFill>
                  <a:srgbClr val="0000A8"/>
                </a:solidFill>
                <a:latin typeface="+mj-lt"/>
                <a:cs typeface="Arial"/>
              </a:rPr>
              <a:t> </a:t>
            </a:r>
            <a:r>
              <a:rPr b="1" u="heavy" spc="-15" dirty="0">
                <a:solidFill>
                  <a:srgbClr val="0000A8"/>
                </a:solidFill>
                <a:latin typeface="+mj-lt"/>
                <a:cs typeface="Arial"/>
              </a:rPr>
              <a:t>development</a:t>
            </a:r>
            <a:r>
              <a:rPr b="1" u="heavy" spc="15" dirty="0">
                <a:solidFill>
                  <a:srgbClr val="0000A8"/>
                </a:solidFill>
                <a:latin typeface="+mj-lt"/>
                <a:cs typeface="Arial"/>
              </a:rPr>
              <a:t> </a:t>
            </a:r>
            <a:r>
              <a:rPr b="1" u="heavy" spc="-20" dirty="0">
                <a:solidFill>
                  <a:srgbClr val="0000A8"/>
                </a:solidFill>
                <a:latin typeface="+mj-lt"/>
                <a:cs typeface="Arial"/>
              </a:rPr>
              <a:t>&amp;</a:t>
            </a:r>
            <a:r>
              <a:rPr b="1" u="heavy" spc="-5" dirty="0">
                <a:solidFill>
                  <a:srgbClr val="0000A8"/>
                </a:solidFill>
                <a:latin typeface="+mj-lt"/>
                <a:cs typeface="Arial"/>
              </a:rPr>
              <a:t> </a:t>
            </a:r>
            <a:r>
              <a:rPr b="1" u="heavy" spc="-15" dirty="0">
                <a:solidFill>
                  <a:srgbClr val="0000A8"/>
                </a:solidFill>
                <a:latin typeface="+mj-lt"/>
                <a:cs typeface="Arial"/>
              </a:rPr>
              <a:t>reconst</a:t>
            </a:r>
            <a:r>
              <a:rPr b="1" u="heavy" spc="-20" dirty="0">
                <a:solidFill>
                  <a:srgbClr val="0000A8"/>
                </a:solidFill>
                <a:latin typeface="+mj-lt"/>
                <a:cs typeface="Arial"/>
              </a:rPr>
              <a:t>r</a:t>
            </a:r>
            <a:r>
              <a:rPr b="1" u="heavy" spc="-15" dirty="0">
                <a:solidFill>
                  <a:srgbClr val="0000A8"/>
                </a:solidFill>
                <a:latin typeface="+mj-lt"/>
                <a:cs typeface="Arial"/>
              </a:rPr>
              <a:t>uction</a:t>
            </a:r>
            <a:endParaRPr dirty="0">
              <a:latin typeface="+mj-lt"/>
              <a:cs typeface="Arial"/>
            </a:endParaRPr>
          </a:p>
          <a:p>
            <a:pPr>
              <a:lnSpc>
                <a:spcPts val="900"/>
              </a:lnSpc>
              <a:spcBef>
                <a:spcPts val="1"/>
              </a:spcBef>
            </a:pPr>
            <a:endParaRPr dirty="0">
              <a:latin typeface="+mj-lt"/>
            </a:endParaRPr>
          </a:p>
          <a:p>
            <a:pPr marL="713740" indent="-287020">
              <a:lnSpc>
                <a:spcPct val="100000"/>
              </a:lnSpc>
              <a:buFont typeface="Wingdings"/>
              <a:buChar char=""/>
              <a:tabLst>
                <a:tab pos="713740" algn="l"/>
              </a:tabLst>
            </a:pPr>
            <a:r>
              <a:rPr spc="-20" dirty="0" smtClean="0">
                <a:latin typeface="+mj-lt"/>
                <a:cs typeface="Arial"/>
              </a:rPr>
              <a:t>T</a:t>
            </a:r>
            <a:r>
              <a:rPr dirty="0" smtClean="0">
                <a:latin typeface="+mj-lt"/>
                <a:cs typeface="Arial"/>
              </a:rPr>
              <a:t>OF</a:t>
            </a:r>
            <a:r>
              <a:rPr spc="-15" dirty="0" smtClean="0">
                <a:latin typeface="+mj-lt"/>
                <a:cs typeface="Arial"/>
              </a:rPr>
              <a:t> </a:t>
            </a:r>
            <a:r>
              <a:rPr dirty="0">
                <a:latin typeface="+mj-lt"/>
                <a:cs typeface="Arial"/>
              </a:rPr>
              <a:t>sim</a:t>
            </a:r>
            <a:r>
              <a:rPr spc="-10" dirty="0">
                <a:latin typeface="+mj-lt"/>
                <a:cs typeface="Arial"/>
              </a:rPr>
              <a:t>u</a:t>
            </a:r>
            <a:r>
              <a:rPr dirty="0">
                <a:latin typeface="+mj-lt"/>
                <a:cs typeface="Arial"/>
              </a:rPr>
              <a:t>l</a:t>
            </a:r>
            <a:r>
              <a:rPr spc="-10" dirty="0">
                <a:latin typeface="+mj-lt"/>
                <a:cs typeface="Arial"/>
              </a:rPr>
              <a:t>a</a:t>
            </a:r>
            <a:r>
              <a:rPr dirty="0">
                <a:latin typeface="+mj-lt"/>
                <a:cs typeface="Arial"/>
              </a:rPr>
              <a:t>tion</a:t>
            </a:r>
            <a:r>
              <a:rPr spc="15" dirty="0">
                <a:latin typeface="+mj-lt"/>
                <a:cs typeface="Arial"/>
              </a:rPr>
              <a:t> </a:t>
            </a:r>
            <a:r>
              <a:rPr dirty="0">
                <a:latin typeface="+mj-lt"/>
                <a:cs typeface="Arial"/>
              </a:rPr>
              <a:t>to</a:t>
            </a:r>
            <a:r>
              <a:rPr spc="-10" dirty="0">
                <a:latin typeface="+mj-lt"/>
                <a:cs typeface="Arial"/>
              </a:rPr>
              <a:t>o</a:t>
            </a:r>
            <a:r>
              <a:rPr dirty="0">
                <a:latin typeface="+mj-lt"/>
                <a:cs typeface="Arial"/>
              </a:rPr>
              <a:t>ls </a:t>
            </a:r>
            <a:r>
              <a:rPr spc="-40" dirty="0">
                <a:latin typeface="+mj-lt"/>
                <a:cs typeface="Arial"/>
              </a:rPr>
              <a:t>w</a:t>
            </a:r>
            <a:r>
              <a:rPr dirty="0">
                <a:latin typeface="+mj-lt"/>
                <a:cs typeface="Arial"/>
              </a:rPr>
              <a:t>ith</a:t>
            </a:r>
            <a:r>
              <a:rPr spc="-10" dirty="0">
                <a:latin typeface="+mj-lt"/>
                <a:cs typeface="Arial"/>
              </a:rPr>
              <a:t>i</a:t>
            </a:r>
            <a:r>
              <a:rPr dirty="0">
                <a:latin typeface="+mj-lt"/>
                <a:cs typeface="Arial"/>
              </a:rPr>
              <a:t>n</a:t>
            </a:r>
            <a:r>
              <a:rPr spc="45" dirty="0">
                <a:latin typeface="+mj-lt"/>
                <a:cs typeface="Arial"/>
              </a:rPr>
              <a:t> </a:t>
            </a:r>
            <a:r>
              <a:rPr dirty="0">
                <a:latin typeface="+mj-lt"/>
                <a:cs typeface="Arial"/>
              </a:rPr>
              <a:t>the</a:t>
            </a:r>
            <a:r>
              <a:rPr spc="-10" dirty="0">
                <a:latin typeface="+mj-lt"/>
                <a:cs typeface="Arial"/>
              </a:rPr>
              <a:t> </a:t>
            </a:r>
            <a:r>
              <a:rPr dirty="0">
                <a:latin typeface="+mj-lt"/>
                <a:cs typeface="Arial"/>
              </a:rPr>
              <a:t>SHINE fram</a:t>
            </a:r>
            <a:r>
              <a:rPr spc="-10" dirty="0">
                <a:latin typeface="+mj-lt"/>
                <a:cs typeface="Arial"/>
              </a:rPr>
              <a:t>e</a:t>
            </a:r>
            <a:r>
              <a:rPr spc="-40" dirty="0">
                <a:latin typeface="+mj-lt"/>
                <a:cs typeface="Arial"/>
              </a:rPr>
              <a:t>w</a:t>
            </a:r>
            <a:r>
              <a:rPr dirty="0">
                <a:latin typeface="+mj-lt"/>
                <a:cs typeface="Arial"/>
              </a:rPr>
              <a:t>ork</a:t>
            </a:r>
          </a:p>
          <a:p>
            <a:pPr marL="713740" indent="-287020">
              <a:lnSpc>
                <a:spcPct val="100000"/>
              </a:lnSpc>
              <a:buFont typeface="Wingdings"/>
              <a:buChar char=""/>
              <a:tabLst>
                <a:tab pos="713740" algn="l"/>
              </a:tabLst>
            </a:pPr>
            <a:r>
              <a:rPr dirty="0">
                <a:latin typeface="+mj-lt"/>
                <a:cs typeface="Arial"/>
              </a:rPr>
              <a:t>DST</a:t>
            </a:r>
            <a:r>
              <a:rPr spc="-35" dirty="0">
                <a:latin typeface="+mj-lt"/>
                <a:cs typeface="Arial"/>
              </a:rPr>
              <a:t> </a:t>
            </a:r>
            <a:r>
              <a:rPr dirty="0">
                <a:latin typeface="+mj-lt"/>
                <a:cs typeface="Arial"/>
              </a:rPr>
              <a:t>pr</a:t>
            </a:r>
            <a:r>
              <a:rPr spc="-10" dirty="0">
                <a:latin typeface="+mj-lt"/>
                <a:cs typeface="Arial"/>
              </a:rPr>
              <a:t>o</a:t>
            </a:r>
            <a:r>
              <a:rPr dirty="0">
                <a:latin typeface="+mj-lt"/>
                <a:cs typeface="Arial"/>
              </a:rPr>
              <a:t>d</a:t>
            </a:r>
            <a:r>
              <a:rPr spc="-10" dirty="0">
                <a:latin typeface="+mj-lt"/>
                <a:cs typeface="Arial"/>
              </a:rPr>
              <a:t>u</a:t>
            </a:r>
            <a:r>
              <a:rPr dirty="0">
                <a:latin typeface="+mj-lt"/>
                <a:cs typeface="Arial"/>
              </a:rPr>
              <a:t>ction</a:t>
            </a:r>
          </a:p>
          <a:p>
            <a:pPr marL="84455">
              <a:lnSpc>
                <a:spcPct val="100000"/>
              </a:lnSpc>
            </a:pPr>
            <a:r>
              <a:rPr b="1" u="heavy" spc="-15" dirty="0" smtClean="0">
                <a:solidFill>
                  <a:srgbClr val="0000A8"/>
                </a:solidFill>
                <a:latin typeface="+mj-lt"/>
                <a:cs typeface="Arial"/>
              </a:rPr>
              <a:t>Data</a:t>
            </a:r>
            <a:r>
              <a:rPr b="1" u="heavy" dirty="0" smtClean="0">
                <a:solidFill>
                  <a:srgbClr val="0000A8"/>
                </a:solidFill>
                <a:latin typeface="+mj-lt"/>
                <a:cs typeface="Arial"/>
              </a:rPr>
              <a:t> </a:t>
            </a:r>
            <a:r>
              <a:rPr b="1" u="heavy" spc="-15" dirty="0">
                <a:solidFill>
                  <a:srgbClr val="0000A8"/>
                </a:solidFill>
                <a:latin typeface="+mj-lt"/>
                <a:cs typeface="Arial"/>
              </a:rPr>
              <a:t>anal</a:t>
            </a:r>
            <a:r>
              <a:rPr b="1" u="heavy" spc="-35" dirty="0">
                <a:solidFill>
                  <a:srgbClr val="0000A8"/>
                </a:solidFill>
                <a:latin typeface="+mj-lt"/>
                <a:cs typeface="Arial"/>
              </a:rPr>
              <a:t>y</a:t>
            </a:r>
            <a:r>
              <a:rPr b="1" u="heavy" spc="-15" dirty="0">
                <a:solidFill>
                  <a:srgbClr val="0000A8"/>
                </a:solidFill>
                <a:latin typeface="+mj-lt"/>
                <a:cs typeface="Arial"/>
              </a:rPr>
              <a:t>sis</a:t>
            </a:r>
            <a:r>
              <a:rPr b="1" u="heavy" spc="25" dirty="0">
                <a:solidFill>
                  <a:srgbClr val="0000A8"/>
                </a:solidFill>
                <a:latin typeface="+mj-lt"/>
                <a:cs typeface="Arial"/>
              </a:rPr>
              <a:t> </a:t>
            </a:r>
            <a:endParaRPr lang="en-US" dirty="0">
              <a:latin typeface="+mj-lt"/>
              <a:cs typeface="Arial"/>
            </a:endParaRPr>
          </a:p>
          <a:p>
            <a:pPr lvl="0" algn="just"/>
            <a:endParaRPr lang="en-US" sz="1600" dirty="0" smtClean="0">
              <a:latin typeface="+mj-lt"/>
            </a:endParaRPr>
          </a:p>
          <a:p>
            <a:pPr marL="285750" lvl="0" indent="-285750" algn="just">
              <a:buFont typeface="Arial" panose="020B0604020202020204" pitchFamily="34" charset="0"/>
              <a:buChar char="•"/>
            </a:pPr>
            <a:r>
              <a:rPr lang="en-US" sz="1600" dirty="0" smtClean="0">
                <a:latin typeface="+mj-lt"/>
              </a:rPr>
              <a:t> VBLHEP</a:t>
            </a:r>
          </a:p>
          <a:p>
            <a:pPr lvl="0" algn="just"/>
            <a:r>
              <a:rPr lang="en-US" sz="1600" dirty="0">
                <a:latin typeface="+mj-lt"/>
              </a:rPr>
              <a:t> </a:t>
            </a:r>
            <a:r>
              <a:rPr lang="en-US" sz="1600" dirty="0" smtClean="0">
                <a:latin typeface="+mj-lt"/>
              </a:rPr>
              <a:t>      1. </a:t>
            </a:r>
            <a:r>
              <a:rPr lang="en-US" sz="1600" i="1" dirty="0" smtClean="0">
                <a:latin typeface="+mj-lt"/>
              </a:rPr>
              <a:t>Nuclear-nuclear collisions</a:t>
            </a:r>
            <a:r>
              <a:rPr lang="en-US" sz="1600" dirty="0" smtClean="0">
                <a:latin typeface="+mj-lt"/>
              </a:rPr>
              <a:t>:</a:t>
            </a:r>
          </a:p>
          <a:p>
            <a:pPr lvl="0" algn="just"/>
            <a:r>
              <a:rPr lang="en-US" sz="1600" dirty="0" smtClean="0">
                <a:latin typeface="+mj-lt"/>
              </a:rPr>
              <a:t>           Three </a:t>
            </a:r>
            <a:r>
              <a:rPr lang="en-US" sz="1600" dirty="0">
                <a:latin typeface="+mj-lt"/>
              </a:rPr>
              <a:t>young employees (</a:t>
            </a:r>
            <a:r>
              <a:rPr lang="en-US" sz="1600" dirty="0" err="1">
                <a:latin typeface="+mj-lt"/>
              </a:rPr>
              <a:t>V.Kireyeu</a:t>
            </a:r>
            <a:r>
              <a:rPr lang="en-US" sz="1600" dirty="0">
                <a:latin typeface="+mj-lt"/>
              </a:rPr>
              <a:t>, </a:t>
            </a:r>
            <a:r>
              <a:rPr lang="en-US" sz="1600" dirty="0" err="1">
                <a:latin typeface="+mj-lt"/>
              </a:rPr>
              <a:t>A.Zaitsev</a:t>
            </a:r>
            <a:r>
              <a:rPr lang="en-US" sz="1600" dirty="0">
                <a:latin typeface="+mj-lt"/>
              </a:rPr>
              <a:t>, and </a:t>
            </a:r>
            <a:r>
              <a:rPr lang="en-US" sz="1600" dirty="0" err="1" smtClean="0">
                <a:latin typeface="+mj-lt"/>
              </a:rPr>
              <a:t>V.Lenivenko</a:t>
            </a:r>
            <a:r>
              <a:rPr lang="en-US" sz="1600" dirty="0">
                <a:latin typeface="+mj-lt"/>
              </a:rPr>
              <a:t>) will focus on the </a:t>
            </a:r>
            <a:r>
              <a:rPr lang="en-US" sz="1600" dirty="0" smtClean="0">
                <a:latin typeface="+mj-lt"/>
              </a:rPr>
              <a:t>following</a:t>
            </a:r>
          </a:p>
          <a:p>
            <a:pPr lvl="0" algn="just"/>
            <a:r>
              <a:rPr lang="en-US" sz="1600" dirty="0">
                <a:latin typeface="+mj-lt"/>
              </a:rPr>
              <a:t> </a:t>
            </a:r>
            <a:r>
              <a:rPr lang="en-US" sz="1600" dirty="0" smtClean="0">
                <a:latin typeface="+mj-lt"/>
              </a:rPr>
              <a:t>      </a:t>
            </a:r>
            <a:r>
              <a:rPr lang="en-US" sz="1600" dirty="0">
                <a:latin typeface="+mj-lt"/>
              </a:rPr>
              <a:t>physics </a:t>
            </a:r>
            <a:r>
              <a:rPr lang="en-US" sz="1600" dirty="0" smtClean="0">
                <a:latin typeface="+mj-lt"/>
              </a:rPr>
              <a:t> cases (VBLHEP):</a:t>
            </a:r>
            <a:endParaRPr lang="ru-RU" sz="1600" dirty="0">
              <a:latin typeface="+mj-lt"/>
            </a:endParaRPr>
          </a:p>
          <a:p>
            <a:pPr algn="just"/>
            <a:r>
              <a:rPr lang="en-US" sz="1600" dirty="0">
                <a:latin typeface="+mj-lt"/>
              </a:rPr>
              <a:t> </a:t>
            </a:r>
            <a:r>
              <a:rPr lang="en-US" sz="1600" dirty="0" smtClean="0">
                <a:latin typeface="+mj-lt"/>
              </a:rPr>
              <a:t>    - </a:t>
            </a:r>
            <a:r>
              <a:rPr lang="en-US" sz="1600" dirty="0">
                <a:latin typeface="+mj-lt"/>
              </a:rPr>
              <a:t>study of the production of light nuclei (d, t, 3He) in </a:t>
            </a:r>
            <a:r>
              <a:rPr lang="en-US" sz="1600" dirty="0" smtClean="0">
                <a:latin typeface="+mj-lt"/>
              </a:rPr>
              <a:t>nucleus-nucleus interactions </a:t>
            </a:r>
          </a:p>
          <a:p>
            <a:pPr algn="just"/>
            <a:r>
              <a:rPr lang="en-US" sz="1600" dirty="0">
                <a:latin typeface="+mj-lt"/>
              </a:rPr>
              <a:t> </a:t>
            </a:r>
            <a:r>
              <a:rPr lang="en-US" sz="1600" dirty="0" smtClean="0">
                <a:latin typeface="+mj-lt"/>
              </a:rPr>
              <a:t>      (</a:t>
            </a:r>
            <a:r>
              <a:rPr lang="en-US" sz="1600" dirty="0">
                <a:latin typeface="+mj-lt"/>
              </a:rPr>
              <a:t>continuation of the tradition of the group analysis participation);</a:t>
            </a:r>
            <a:endParaRPr lang="ru-RU" sz="1600" dirty="0">
              <a:latin typeface="+mj-lt"/>
            </a:endParaRPr>
          </a:p>
          <a:p>
            <a:pPr algn="just"/>
            <a:r>
              <a:rPr lang="en-US" sz="1600" dirty="0">
                <a:latin typeface="+mj-lt"/>
              </a:rPr>
              <a:t> </a:t>
            </a:r>
            <a:r>
              <a:rPr lang="en-US" sz="1600" dirty="0" smtClean="0">
                <a:latin typeface="+mj-lt"/>
              </a:rPr>
              <a:t>    - </a:t>
            </a:r>
            <a:r>
              <a:rPr lang="en-US" sz="1600" dirty="0">
                <a:latin typeface="+mj-lt"/>
              </a:rPr>
              <a:t>investigation of the hadron flow in nucleus-nucleus </a:t>
            </a:r>
            <a:r>
              <a:rPr lang="en-US" sz="1600" dirty="0" smtClean="0">
                <a:latin typeface="+mj-lt"/>
              </a:rPr>
              <a:t>interactions (</a:t>
            </a:r>
            <a:r>
              <a:rPr lang="en-US" sz="1600" dirty="0">
                <a:latin typeface="+mj-lt"/>
              </a:rPr>
              <a:t>jointly with </a:t>
            </a:r>
            <a:r>
              <a:rPr lang="en-US" sz="1600" dirty="0" err="1">
                <a:latin typeface="+mj-lt"/>
              </a:rPr>
              <a:t>MEPhI</a:t>
            </a:r>
            <a:r>
              <a:rPr lang="en-US" sz="1600" dirty="0">
                <a:latin typeface="+mj-lt"/>
              </a:rPr>
              <a:t>);</a:t>
            </a:r>
            <a:endParaRPr lang="ru-RU" sz="1600" dirty="0">
              <a:latin typeface="+mj-lt"/>
            </a:endParaRPr>
          </a:p>
          <a:p>
            <a:pPr algn="just"/>
            <a:r>
              <a:rPr lang="en-US" sz="1600" dirty="0">
                <a:latin typeface="+mj-lt"/>
              </a:rPr>
              <a:t> </a:t>
            </a:r>
            <a:r>
              <a:rPr lang="en-US" sz="1600" dirty="0" smtClean="0">
                <a:latin typeface="+mj-lt"/>
              </a:rPr>
              <a:t>    - </a:t>
            </a:r>
            <a:r>
              <a:rPr lang="en-US" sz="1600" dirty="0">
                <a:latin typeface="+mj-lt"/>
              </a:rPr>
              <a:t>study of hyperon production and search for </a:t>
            </a:r>
            <a:r>
              <a:rPr lang="en-US" sz="1600" dirty="0" err="1">
                <a:latin typeface="+mj-lt"/>
              </a:rPr>
              <a:t>hypernuclei</a:t>
            </a:r>
            <a:r>
              <a:rPr lang="en-US" sz="1600" dirty="0">
                <a:latin typeface="+mj-lt"/>
              </a:rPr>
              <a:t> in </a:t>
            </a:r>
            <a:r>
              <a:rPr lang="en-US" sz="1600" dirty="0" err="1">
                <a:latin typeface="+mj-lt"/>
              </a:rPr>
              <a:t>Ar</a:t>
            </a:r>
            <a:r>
              <a:rPr lang="en-US" sz="1600" dirty="0">
                <a:latin typeface="+mj-lt"/>
              </a:rPr>
              <a:t> +</a:t>
            </a:r>
            <a:r>
              <a:rPr lang="en-US" sz="1600" dirty="0" err="1">
                <a:latin typeface="+mj-lt"/>
              </a:rPr>
              <a:t>Sc</a:t>
            </a:r>
            <a:r>
              <a:rPr lang="en-US" sz="1600" dirty="0">
                <a:latin typeface="+mj-lt"/>
              </a:rPr>
              <a:t>, </a:t>
            </a:r>
            <a:r>
              <a:rPr lang="en-US" sz="1600" dirty="0" err="1">
                <a:latin typeface="+mj-lt"/>
              </a:rPr>
              <a:t>Xe+La</a:t>
            </a:r>
            <a:r>
              <a:rPr lang="en-US" sz="1600" dirty="0">
                <a:latin typeface="+mj-lt"/>
              </a:rPr>
              <a:t> and </a:t>
            </a:r>
            <a:r>
              <a:rPr lang="en-US" sz="1600" dirty="0" err="1" smtClean="0">
                <a:latin typeface="+mj-lt"/>
              </a:rPr>
              <a:t>Pb+Pb</a:t>
            </a:r>
            <a:r>
              <a:rPr lang="en-US" sz="1600" dirty="0" smtClean="0">
                <a:latin typeface="+mj-lt"/>
              </a:rPr>
              <a:t>   collisions;</a:t>
            </a:r>
          </a:p>
          <a:p>
            <a:pPr algn="just"/>
            <a:endParaRPr lang="en-US" sz="800" dirty="0" smtClean="0">
              <a:latin typeface="+mj-lt"/>
            </a:endParaRPr>
          </a:p>
          <a:p>
            <a:pPr lvl="0" algn="just"/>
            <a:r>
              <a:rPr lang="en-US" sz="1600" dirty="0" smtClean="0"/>
              <a:t>      </a:t>
            </a:r>
            <a:r>
              <a:rPr lang="en-US" sz="1600" i="1" dirty="0" smtClean="0"/>
              <a:t> </a:t>
            </a:r>
            <a:r>
              <a:rPr lang="en-US" sz="1600" dirty="0" smtClean="0"/>
              <a:t>2. </a:t>
            </a:r>
            <a:r>
              <a:rPr lang="en-US" sz="1600" i="1" dirty="0" smtClean="0"/>
              <a:t>R&amp;D </a:t>
            </a:r>
            <a:r>
              <a:rPr lang="en-US" sz="1600" i="1" dirty="0"/>
              <a:t>program for the NA61 </a:t>
            </a:r>
            <a:r>
              <a:rPr lang="en-US" sz="1600" i="1" dirty="0" err="1"/>
              <a:t>ToF</a:t>
            </a:r>
            <a:r>
              <a:rPr lang="en-US" sz="1600" i="1" dirty="0"/>
              <a:t> </a:t>
            </a:r>
            <a:r>
              <a:rPr lang="en-US" sz="1600" i="1" dirty="0" err="1"/>
              <a:t>mRPC</a:t>
            </a:r>
            <a:r>
              <a:rPr lang="en-US" sz="1600" i="1" dirty="0"/>
              <a:t>  system for the period 2019-2021 </a:t>
            </a:r>
            <a:r>
              <a:rPr lang="en-US" sz="1600" i="1" dirty="0" smtClean="0"/>
              <a:t>will realized.</a:t>
            </a:r>
          </a:p>
          <a:p>
            <a:pPr lvl="0" algn="just"/>
            <a:endParaRPr lang="ru-RU" sz="800" i="1" dirty="0"/>
          </a:p>
          <a:p>
            <a:pPr marL="355600" indent="-342900" algn="just">
              <a:lnSpc>
                <a:spcPct val="100000"/>
              </a:lnSpc>
              <a:buFont typeface="Wingdings"/>
              <a:buChar char=""/>
              <a:tabLst>
                <a:tab pos="354965" algn="l"/>
              </a:tabLst>
            </a:pPr>
            <a:r>
              <a:rPr lang="en-US" sz="1600" spc="-15" dirty="0" smtClean="0">
                <a:latin typeface="+mj-lt"/>
                <a:cs typeface="Arial"/>
              </a:rPr>
              <a:t>DLNP </a:t>
            </a:r>
          </a:p>
          <a:p>
            <a:pPr marL="12700" algn="just">
              <a:lnSpc>
                <a:spcPct val="100000"/>
              </a:lnSpc>
              <a:tabLst>
                <a:tab pos="354965" algn="l"/>
              </a:tabLst>
            </a:pPr>
            <a:r>
              <a:rPr lang="en-US" sz="1600" spc="-15" dirty="0" smtClean="0">
                <a:latin typeface="+mj-lt"/>
                <a:cs typeface="Arial"/>
              </a:rPr>
              <a:t>       </a:t>
            </a:r>
            <a:r>
              <a:rPr sz="1600" i="1" spc="-15" dirty="0" err="1" smtClean="0">
                <a:latin typeface="+mj-lt"/>
                <a:cs typeface="Arial"/>
              </a:rPr>
              <a:t>Had</a:t>
            </a:r>
            <a:r>
              <a:rPr sz="1600" i="1" spc="-5" dirty="0" err="1" smtClean="0">
                <a:latin typeface="+mj-lt"/>
                <a:cs typeface="Arial"/>
              </a:rPr>
              <a:t>r</a:t>
            </a:r>
            <a:r>
              <a:rPr sz="1600" i="1" spc="-10" dirty="0" err="1" smtClean="0">
                <a:latin typeface="+mj-lt"/>
                <a:cs typeface="Arial"/>
              </a:rPr>
              <a:t>o</a:t>
            </a:r>
            <a:r>
              <a:rPr sz="1600" i="1" spc="-10" dirty="0" smtClean="0">
                <a:latin typeface="+mj-lt"/>
                <a:cs typeface="Arial"/>
              </a:rPr>
              <a:t>-product</a:t>
            </a:r>
            <a:r>
              <a:rPr sz="1600" i="1" dirty="0" smtClean="0">
                <a:latin typeface="+mj-lt"/>
                <a:cs typeface="Arial"/>
              </a:rPr>
              <a:t>i</a:t>
            </a:r>
            <a:r>
              <a:rPr sz="1600" i="1" spc="-15" dirty="0" smtClean="0">
                <a:latin typeface="+mj-lt"/>
                <a:cs typeface="Arial"/>
              </a:rPr>
              <a:t>on</a:t>
            </a:r>
            <a:r>
              <a:rPr sz="1600" i="1" spc="60" dirty="0" smtClean="0">
                <a:latin typeface="+mj-lt"/>
                <a:cs typeface="Arial"/>
              </a:rPr>
              <a:t> </a:t>
            </a:r>
            <a:r>
              <a:rPr sz="1600" i="1" spc="-10" dirty="0">
                <a:latin typeface="+mj-lt"/>
                <a:cs typeface="Arial"/>
              </a:rPr>
              <a:t>for</a:t>
            </a:r>
            <a:r>
              <a:rPr sz="1600" i="1" dirty="0">
                <a:latin typeface="+mj-lt"/>
                <a:cs typeface="Arial"/>
              </a:rPr>
              <a:t> </a:t>
            </a:r>
            <a:r>
              <a:rPr sz="1600" i="1" spc="-10" dirty="0">
                <a:latin typeface="+mj-lt"/>
                <a:cs typeface="Arial"/>
              </a:rPr>
              <a:t>the</a:t>
            </a:r>
            <a:r>
              <a:rPr sz="1600" i="1" spc="30" dirty="0">
                <a:latin typeface="+mj-lt"/>
                <a:cs typeface="Arial"/>
              </a:rPr>
              <a:t> </a:t>
            </a:r>
            <a:r>
              <a:rPr sz="1600" i="1" spc="-15" dirty="0">
                <a:latin typeface="+mj-lt"/>
                <a:cs typeface="Arial"/>
              </a:rPr>
              <a:t>F</a:t>
            </a:r>
            <a:r>
              <a:rPr sz="1600" i="1" spc="-10" dirty="0">
                <a:latin typeface="+mj-lt"/>
                <a:cs typeface="Arial"/>
              </a:rPr>
              <a:t>er</a:t>
            </a:r>
            <a:r>
              <a:rPr sz="1600" i="1" spc="-15" dirty="0">
                <a:latin typeface="+mj-lt"/>
                <a:cs typeface="Arial"/>
              </a:rPr>
              <a:t>m</a:t>
            </a:r>
            <a:r>
              <a:rPr sz="1600" i="1" spc="-10" dirty="0">
                <a:latin typeface="+mj-lt"/>
                <a:cs typeface="Arial"/>
              </a:rPr>
              <a:t>ilab</a:t>
            </a:r>
            <a:r>
              <a:rPr sz="1600" i="1" spc="30" dirty="0">
                <a:latin typeface="+mj-lt"/>
                <a:cs typeface="Arial"/>
              </a:rPr>
              <a:t> </a:t>
            </a:r>
            <a:r>
              <a:rPr sz="1600" i="1" spc="-10" dirty="0">
                <a:latin typeface="+mj-lt"/>
                <a:cs typeface="Arial"/>
              </a:rPr>
              <a:t>neutrino</a:t>
            </a:r>
            <a:r>
              <a:rPr sz="1600" i="1" spc="35" dirty="0">
                <a:latin typeface="+mj-lt"/>
                <a:cs typeface="Arial"/>
              </a:rPr>
              <a:t> </a:t>
            </a:r>
            <a:r>
              <a:rPr sz="1600" i="1" spc="-10" dirty="0" smtClean="0">
                <a:latin typeface="+mj-lt"/>
                <a:cs typeface="Arial"/>
              </a:rPr>
              <a:t>prog</a:t>
            </a:r>
            <a:r>
              <a:rPr sz="1600" i="1" spc="-5" dirty="0" smtClean="0">
                <a:latin typeface="+mj-lt"/>
                <a:cs typeface="Arial"/>
              </a:rPr>
              <a:t>r</a:t>
            </a:r>
            <a:r>
              <a:rPr sz="1600" i="1" spc="-15" dirty="0" smtClean="0">
                <a:latin typeface="+mj-lt"/>
                <a:cs typeface="Arial"/>
              </a:rPr>
              <a:t>am</a:t>
            </a:r>
            <a:r>
              <a:rPr lang="en-US" sz="1600" i="1" spc="25" dirty="0">
                <a:latin typeface="+mj-lt"/>
                <a:cs typeface="Arial"/>
              </a:rPr>
              <a:t>.</a:t>
            </a:r>
            <a:r>
              <a:rPr lang="en-US" sz="1600" i="1" spc="-10" dirty="0" smtClean="0">
                <a:latin typeface="+mj-lt"/>
                <a:cs typeface="Arial"/>
              </a:rPr>
              <a:t> </a:t>
            </a:r>
            <a:endParaRPr sz="1600" i="1" dirty="0">
              <a:latin typeface="+mj-lt"/>
              <a:cs typeface="Arial"/>
            </a:endParaRPr>
          </a:p>
        </p:txBody>
      </p:sp>
      <p:sp>
        <p:nvSpPr>
          <p:cNvPr id="5" name="Номер слайда 4"/>
          <p:cNvSpPr>
            <a:spLocks noGrp="1"/>
          </p:cNvSpPr>
          <p:nvPr>
            <p:ph type="sldNum" sz="quarter" idx="7"/>
          </p:nvPr>
        </p:nvSpPr>
        <p:spPr>
          <a:xfrm>
            <a:off x="8458200" y="6248400"/>
            <a:ext cx="457200" cy="291597"/>
          </a:xfrm>
        </p:spPr>
        <p:txBody>
          <a:bodyPr/>
          <a:lstStyle/>
          <a:p>
            <a:pPr marL="124460">
              <a:lnSpc>
                <a:spcPct val="100000"/>
              </a:lnSpc>
            </a:pPr>
            <a:fld id="{81D60167-4931-47E6-BA6A-407CBD079E47}" type="slidenum">
              <a:rPr lang="ru-RU" sz="1400" smtClean="0">
                <a:latin typeface="Arial"/>
                <a:cs typeface="Arial"/>
              </a:rPr>
              <a:t>24</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4958615" cy="670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Номер слайда 1"/>
          <p:cNvSpPr>
            <a:spLocks noGrp="1"/>
          </p:cNvSpPr>
          <p:nvPr>
            <p:ph type="sldNum" sz="quarter" idx="7"/>
          </p:nvPr>
        </p:nvSpPr>
        <p:spPr>
          <a:xfrm>
            <a:off x="8371585" y="6248400"/>
            <a:ext cx="391415" cy="262625"/>
          </a:xfrm>
        </p:spPr>
        <p:txBody>
          <a:bodyPr/>
          <a:lstStyle/>
          <a:p>
            <a:pPr marL="124460">
              <a:lnSpc>
                <a:spcPct val="100000"/>
              </a:lnSpc>
            </a:pPr>
            <a:fld id="{81D60167-4931-47E6-BA6A-407CBD079E47}" type="slidenum">
              <a:rPr lang="ru-RU" sz="1400" smtClean="0">
                <a:latin typeface="Arial"/>
                <a:cs typeface="Arial"/>
              </a:rPr>
              <a:t>25</a:t>
            </a:fld>
            <a:endParaRPr lang="ru-RU" sz="1400">
              <a:latin typeface="Arial"/>
              <a:cs typeface="Arial"/>
            </a:endParaRPr>
          </a:p>
        </p:txBody>
      </p:sp>
    </p:spTree>
    <p:extLst>
      <p:ext uri="{BB962C8B-B14F-4D97-AF65-F5344CB8AC3E}">
        <p14:creationId xmlns:p14="http://schemas.microsoft.com/office/powerpoint/2010/main" val="2140169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59711" y="3242589"/>
            <a:ext cx="6357620" cy="3096006"/>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a:spLocks noGrp="1"/>
          </p:cNvSpPr>
          <p:nvPr>
            <p:ph type="title"/>
          </p:nvPr>
        </p:nvSpPr>
        <p:spPr>
          <a:prstGeom prst="rect">
            <a:avLst/>
          </a:prstGeom>
        </p:spPr>
        <p:txBody>
          <a:bodyPr vert="horz" wrap="square" lIns="0" tIns="70357" rIns="0" bIns="0" rtlCol="0">
            <a:spAutoFit/>
          </a:bodyPr>
          <a:lstStyle/>
          <a:p>
            <a:pPr marL="835025">
              <a:lnSpc>
                <a:spcPct val="100000"/>
              </a:lnSpc>
            </a:pPr>
            <a:r>
              <a:rPr sz="2400" dirty="0"/>
              <a:t>Pre</a:t>
            </a:r>
            <a:r>
              <a:rPr sz="2400" spc="-10" dirty="0"/>
              <a:t>p</a:t>
            </a:r>
            <a:r>
              <a:rPr sz="2400" dirty="0"/>
              <a:t>aration for the</a:t>
            </a:r>
            <a:r>
              <a:rPr sz="2400" spc="-10" dirty="0"/>
              <a:t> </a:t>
            </a:r>
            <a:r>
              <a:rPr sz="2400" spc="5" dirty="0"/>
              <a:t>“</a:t>
            </a:r>
            <a:r>
              <a:rPr sz="2400" i="1" dirty="0">
                <a:solidFill>
                  <a:srgbClr val="333399"/>
                </a:solidFill>
                <a:latin typeface="Arial"/>
                <a:cs typeface="Arial"/>
              </a:rPr>
              <a:t>N</a:t>
            </a:r>
            <a:r>
              <a:rPr sz="2400" i="1" spc="-10" dirty="0">
                <a:solidFill>
                  <a:srgbClr val="333399"/>
                </a:solidFill>
                <a:latin typeface="Arial"/>
                <a:cs typeface="Arial"/>
              </a:rPr>
              <a:t>A</a:t>
            </a:r>
            <a:r>
              <a:rPr sz="2400" i="1" dirty="0">
                <a:solidFill>
                  <a:srgbClr val="333399"/>
                </a:solidFill>
                <a:latin typeface="Arial"/>
                <a:cs typeface="Arial"/>
              </a:rPr>
              <a:t>61</a:t>
            </a:r>
            <a:r>
              <a:rPr sz="2400" i="1" spc="5" dirty="0">
                <a:solidFill>
                  <a:srgbClr val="333399"/>
                </a:solidFill>
                <a:latin typeface="Arial"/>
                <a:cs typeface="Arial"/>
              </a:rPr>
              <a:t> </a:t>
            </a:r>
            <a:r>
              <a:rPr sz="2400" i="1" dirty="0">
                <a:solidFill>
                  <a:srgbClr val="333399"/>
                </a:solidFill>
                <a:latin typeface="Arial"/>
                <a:cs typeface="Arial"/>
              </a:rPr>
              <a:t>be</a:t>
            </a:r>
            <a:r>
              <a:rPr sz="2400" i="1" spc="-10" dirty="0">
                <a:solidFill>
                  <a:srgbClr val="333399"/>
                </a:solidFill>
                <a:latin typeface="Arial"/>
                <a:cs typeface="Arial"/>
              </a:rPr>
              <a:t>y</a:t>
            </a:r>
            <a:r>
              <a:rPr sz="2400" i="1" dirty="0">
                <a:solidFill>
                  <a:srgbClr val="333399"/>
                </a:solidFill>
                <a:latin typeface="Arial"/>
                <a:cs typeface="Arial"/>
              </a:rPr>
              <a:t>ond 20</a:t>
            </a:r>
            <a:r>
              <a:rPr sz="2400" i="1" spc="-10" dirty="0">
                <a:solidFill>
                  <a:srgbClr val="333399"/>
                </a:solidFill>
                <a:latin typeface="Arial"/>
                <a:cs typeface="Arial"/>
              </a:rPr>
              <a:t>2</a:t>
            </a:r>
            <a:r>
              <a:rPr sz="2400" i="1" dirty="0">
                <a:solidFill>
                  <a:srgbClr val="333399"/>
                </a:solidFill>
                <a:latin typeface="Arial"/>
                <a:cs typeface="Arial"/>
              </a:rPr>
              <a:t>0</a:t>
            </a:r>
            <a:r>
              <a:rPr sz="2400" dirty="0"/>
              <a:t>”</a:t>
            </a:r>
            <a:r>
              <a:rPr sz="2400" spc="10" dirty="0"/>
              <a:t> </a:t>
            </a:r>
            <a:r>
              <a:rPr sz="2400" dirty="0"/>
              <a:t>period</a:t>
            </a:r>
            <a:endParaRPr sz="2400">
              <a:latin typeface="Arial"/>
              <a:cs typeface="Arial"/>
            </a:endParaRPr>
          </a:p>
        </p:txBody>
      </p:sp>
      <p:sp>
        <p:nvSpPr>
          <p:cNvPr id="4" name="object 4"/>
          <p:cNvSpPr/>
          <p:nvPr/>
        </p:nvSpPr>
        <p:spPr>
          <a:xfrm>
            <a:off x="476770" y="692708"/>
            <a:ext cx="8199628" cy="769442"/>
          </a:xfrm>
          <a:custGeom>
            <a:avLst/>
            <a:gdLst/>
            <a:ahLst/>
            <a:cxnLst/>
            <a:rect l="l" t="t" r="r" b="b"/>
            <a:pathLst>
              <a:path w="8199628" h="769442">
                <a:moveTo>
                  <a:pt x="0" y="769442"/>
                </a:moveTo>
                <a:lnTo>
                  <a:pt x="8199628" y="769442"/>
                </a:lnTo>
                <a:lnTo>
                  <a:pt x="8199628" y="0"/>
                </a:lnTo>
                <a:lnTo>
                  <a:pt x="0" y="0"/>
                </a:lnTo>
                <a:lnTo>
                  <a:pt x="0" y="769442"/>
                </a:lnTo>
                <a:close/>
              </a:path>
            </a:pathLst>
          </a:custGeom>
          <a:solidFill>
            <a:srgbClr val="BADFE2"/>
          </a:solidFill>
        </p:spPr>
        <p:txBody>
          <a:bodyPr wrap="square" lIns="0" tIns="0" rIns="0" bIns="0" rtlCol="0">
            <a:spAutoFit/>
          </a:bodyPr>
          <a:lstStyle/>
          <a:p>
            <a:endParaRPr/>
          </a:p>
        </p:txBody>
      </p:sp>
      <p:sp>
        <p:nvSpPr>
          <p:cNvPr id="5" name="object 5"/>
          <p:cNvSpPr txBox="1"/>
          <p:nvPr/>
        </p:nvSpPr>
        <p:spPr>
          <a:xfrm>
            <a:off x="555751" y="731901"/>
            <a:ext cx="7961630" cy="2752725"/>
          </a:xfrm>
          <a:prstGeom prst="rect">
            <a:avLst/>
          </a:prstGeom>
        </p:spPr>
        <p:txBody>
          <a:bodyPr vert="horz" wrap="square" lIns="0" tIns="0" rIns="0" bIns="0" rtlCol="0">
            <a:spAutoFit/>
          </a:bodyPr>
          <a:lstStyle/>
          <a:p>
            <a:pPr marL="12700" marR="6350" indent="0">
              <a:lnSpc>
                <a:spcPct val="100000"/>
              </a:lnSpc>
            </a:pPr>
            <a:r>
              <a:rPr sz="2200" b="1" spc="-15" dirty="0">
                <a:latin typeface="Arial Narrow"/>
                <a:cs typeface="Arial Narrow"/>
              </a:rPr>
              <a:t>N</a:t>
            </a:r>
            <a:r>
              <a:rPr sz="2200" b="1" spc="-25" dirty="0">
                <a:latin typeface="Arial Narrow"/>
                <a:cs typeface="Arial Narrow"/>
              </a:rPr>
              <a:t>A</a:t>
            </a:r>
            <a:r>
              <a:rPr sz="2200" b="1" spc="-10" dirty="0">
                <a:latin typeface="Arial Narrow"/>
                <a:cs typeface="Arial Narrow"/>
              </a:rPr>
              <a:t>61</a:t>
            </a:r>
            <a:r>
              <a:rPr sz="2200" b="1" dirty="0">
                <a:latin typeface="Arial Narrow"/>
                <a:cs typeface="Arial Narrow"/>
              </a:rPr>
              <a:t> </a:t>
            </a:r>
            <a:r>
              <a:rPr sz="2200" b="1" spc="-15" dirty="0">
                <a:latin typeface="Arial Narrow"/>
                <a:cs typeface="Arial Narrow"/>
              </a:rPr>
              <a:t>Phy</a:t>
            </a:r>
            <a:r>
              <a:rPr sz="2200" b="1" spc="-20" dirty="0">
                <a:latin typeface="Arial Narrow"/>
                <a:cs typeface="Arial Narrow"/>
              </a:rPr>
              <a:t>s</a:t>
            </a:r>
            <a:r>
              <a:rPr sz="2200" b="1" spc="-10" dirty="0">
                <a:latin typeface="Arial Narrow"/>
                <a:cs typeface="Arial Narrow"/>
              </a:rPr>
              <a:t>ics after</a:t>
            </a:r>
            <a:r>
              <a:rPr sz="2200" b="1" dirty="0">
                <a:latin typeface="Arial Narrow"/>
                <a:cs typeface="Arial Narrow"/>
              </a:rPr>
              <a:t> </a:t>
            </a:r>
            <a:r>
              <a:rPr sz="2200" b="1" spc="-10" dirty="0">
                <a:latin typeface="Arial Narrow"/>
                <a:cs typeface="Arial Narrow"/>
              </a:rPr>
              <a:t>2</a:t>
            </a:r>
            <a:r>
              <a:rPr sz="2200" b="1" spc="-25" dirty="0">
                <a:latin typeface="Arial Narrow"/>
                <a:cs typeface="Arial Narrow"/>
              </a:rPr>
              <a:t>0</a:t>
            </a:r>
            <a:r>
              <a:rPr sz="2200" b="1" spc="-10" dirty="0">
                <a:latin typeface="Arial Narrow"/>
                <a:cs typeface="Arial Narrow"/>
              </a:rPr>
              <a:t>2</a:t>
            </a:r>
            <a:r>
              <a:rPr sz="2200" b="1" spc="-15" dirty="0">
                <a:latin typeface="Arial Narrow"/>
                <a:cs typeface="Arial Narrow"/>
              </a:rPr>
              <a:t>0</a:t>
            </a:r>
            <a:r>
              <a:rPr sz="2200" spc="-5" dirty="0">
                <a:latin typeface="Arial Narrow"/>
                <a:cs typeface="Arial Narrow"/>
              </a:rPr>
              <a:t>:</a:t>
            </a:r>
            <a:r>
              <a:rPr sz="2200" spc="10" dirty="0">
                <a:latin typeface="Arial Narrow"/>
                <a:cs typeface="Arial Narrow"/>
              </a:rPr>
              <a:t> </a:t>
            </a:r>
            <a:r>
              <a:rPr sz="2200" spc="-10" dirty="0">
                <a:latin typeface="Arial Narrow"/>
                <a:cs typeface="Arial Narrow"/>
              </a:rPr>
              <a:t>h</a:t>
            </a:r>
            <a:r>
              <a:rPr sz="2200" spc="-15" dirty="0">
                <a:latin typeface="Arial Narrow"/>
                <a:cs typeface="Arial Narrow"/>
              </a:rPr>
              <a:t>i</a:t>
            </a:r>
            <a:r>
              <a:rPr sz="2200" spc="-10" dirty="0">
                <a:latin typeface="Arial Narrow"/>
                <a:cs typeface="Arial Narrow"/>
              </a:rPr>
              <a:t>gh</a:t>
            </a:r>
            <a:r>
              <a:rPr sz="2200" dirty="0">
                <a:latin typeface="Arial Narrow"/>
                <a:cs typeface="Arial Narrow"/>
              </a:rPr>
              <a:t> </a:t>
            </a:r>
            <a:r>
              <a:rPr sz="2200" spc="-10" dirty="0">
                <a:latin typeface="Arial Narrow"/>
                <a:cs typeface="Arial Narrow"/>
              </a:rPr>
              <a:t>statistics</a:t>
            </a:r>
            <a:r>
              <a:rPr sz="2200" spc="-20" dirty="0">
                <a:latin typeface="Arial Narrow"/>
                <a:cs typeface="Arial Narrow"/>
              </a:rPr>
              <a:t> </a:t>
            </a:r>
            <a:r>
              <a:rPr sz="2200" spc="-10" dirty="0">
                <a:latin typeface="Arial Narrow"/>
                <a:cs typeface="Arial Narrow"/>
              </a:rPr>
              <a:t>b</a:t>
            </a:r>
            <a:r>
              <a:rPr sz="2200" spc="-25" dirty="0">
                <a:latin typeface="Arial Narrow"/>
                <a:cs typeface="Arial Narrow"/>
              </a:rPr>
              <a:t>e</a:t>
            </a:r>
            <a:r>
              <a:rPr sz="2200" spc="-15" dirty="0">
                <a:latin typeface="Arial Narrow"/>
                <a:cs typeface="Arial Narrow"/>
              </a:rPr>
              <a:t>am</a:t>
            </a:r>
            <a:r>
              <a:rPr sz="2200" spc="5" dirty="0">
                <a:latin typeface="Arial Narrow"/>
                <a:cs typeface="Arial Narrow"/>
              </a:rPr>
              <a:t> </a:t>
            </a:r>
            <a:r>
              <a:rPr sz="2200" spc="-15" dirty="0">
                <a:latin typeface="Arial Narrow"/>
                <a:cs typeface="Arial Narrow"/>
              </a:rPr>
              <a:t>mom</a:t>
            </a:r>
            <a:r>
              <a:rPr sz="2200" spc="-25" dirty="0">
                <a:latin typeface="Arial Narrow"/>
                <a:cs typeface="Arial Narrow"/>
              </a:rPr>
              <a:t>e</a:t>
            </a:r>
            <a:r>
              <a:rPr sz="2200" spc="-10" dirty="0">
                <a:latin typeface="Arial Narrow"/>
                <a:cs typeface="Arial Narrow"/>
              </a:rPr>
              <a:t>nt</a:t>
            </a:r>
            <a:r>
              <a:rPr sz="2200" spc="-20" dirty="0">
                <a:latin typeface="Arial Narrow"/>
                <a:cs typeface="Arial Narrow"/>
              </a:rPr>
              <a:t>u</a:t>
            </a:r>
            <a:r>
              <a:rPr sz="2200" spc="-15" dirty="0">
                <a:latin typeface="Arial Narrow"/>
                <a:cs typeface="Arial Narrow"/>
              </a:rPr>
              <a:t>m</a:t>
            </a:r>
            <a:r>
              <a:rPr sz="2200" spc="10" dirty="0">
                <a:latin typeface="Arial Narrow"/>
                <a:cs typeface="Arial Narrow"/>
              </a:rPr>
              <a:t> </a:t>
            </a:r>
            <a:r>
              <a:rPr sz="2200" spc="-10" dirty="0">
                <a:latin typeface="Arial Narrow"/>
                <a:cs typeface="Arial Narrow"/>
              </a:rPr>
              <a:t>scan</a:t>
            </a:r>
            <a:r>
              <a:rPr sz="2200" spc="-15" dirty="0">
                <a:latin typeface="Arial Narrow"/>
                <a:cs typeface="Arial Narrow"/>
              </a:rPr>
              <a:t> </a:t>
            </a:r>
            <a:r>
              <a:rPr sz="2200" spc="-10" dirty="0">
                <a:latin typeface="Arial Narrow"/>
                <a:cs typeface="Arial Narrow"/>
              </a:rPr>
              <a:t>with</a:t>
            </a:r>
            <a:r>
              <a:rPr sz="2200" spc="-5" dirty="0">
                <a:latin typeface="Arial Narrow"/>
                <a:cs typeface="Arial Narrow"/>
              </a:rPr>
              <a:t> </a:t>
            </a:r>
            <a:r>
              <a:rPr sz="2200" spc="-15" dirty="0">
                <a:latin typeface="Arial Narrow"/>
                <a:cs typeface="Arial Narrow"/>
              </a:rPr>
              <a:t>P</a:t>
            </a:r>
            <a:r>
              <a:rPr sz="2200" spc="-20" dirty="0">
                <a:latin typeface="Arial Narrow"/>
                <a:cs typeface="Arial Narrow"/>
              </a:rPr>
              <a:t>b</a:t>
            </a:r>
            <a:r>
              <a:rPr sz="2200" spc="-15" dirty="0">
                <a:latin typeface="Arial Narrow"/>
                <a:cs typeface="Arial Narrow"/>
              </a:rPr>
              <a:t>+Pb</a:t>
            </a:r>
            <a:r>
              <a:rPr sz="2200" spc="-10" dirty="0">
                <a:latin typeface="Arial Narrow"/>
                <a:cs typeface="Arial Narrow"/>
              </a:rPr>
              <a:t> for</a:t>
            </a:r>
            <a:r>
              <a:rPr sz="2200" spc="-5" dirty="0">
                <a:latin typeface="Arial Narrow"/>
                <a:cs typeface="Arial Narrow"/>
              </a:rPr>
              <a:t> </a:t>
            </a:r>
            <a:r>
              <a:rPr sz="2200" spc="-10" dirty="0">
                <a:latin typeface="Arial Narrow"/>
                <a:cs typeface="Arial Narrow"/>
              </a:rPr>
              <a:t>pr</a:t>
            </a:r>
            <a:r>
              <a:rPr sz="2200" spc="-20" dirty="0">
                <a:latin typeface="Arial Narrow"/>
                <a:cs typeface="Arial Narrow"/>
              </a:rPr>
              <a:t>e</a:t>
            </a:r>
            <a:r>
              <a:rPr sz="2200" spc="-10" dirty="0">
                <a:latin typeface="Arial Narrow"/>
                <a:cs typeface="Arial Narrow"/>
              </a:rPr>
              <a:t>cise</a:t>
            </a:r>
            <a:r>
              <a:rPr sz="2200" dirty="0">
                <a:latin typeface="Arial Narrow"/>
                <a:cs typeface="Arial Narrow"/>
              </a:rPr>
              <a:t> </a:t>
            </a:r>
            <a:r>
              <a:rPr sz="2200" spc="-15" dirty="0">
                <a:latin typeface="Arial Narrow"/>
                <a:cs typeface="Arial Narrow"/>
              </a:rPr>
              <a:t>me</a:t>
            </a:r>
            <a:r>
              <a:rPr sz="2200" spc="-25" dirty="0">
                <a:latin typeface="Arial Narrow"/>
                <a:cs typeface="Arial Narrow"/>
              </a:rPr>
              <a:t>a</a:t>
            </a:r>
            <a:r>
              <a:rPr sz="2200" spc="-10" dirty="0">
                <a:latin typeface="Arial Narrow"/>
                <a:cs typeface="Arial Narrow"/>
              </a:rPr>
              <a:t>sur</a:t>
            </a:r>
            <a:r>
              <a:rPr sz="2200" spc="-25" dirty="0">
                <a:latin typeface="Arial Narrow"/>
                <a:cs typeface="Arial Narrow"/>
              </a:rPr>
              <a:t>e</a:t>
            </a:r>
            <a:r>
              <a:rPr sz="2200" spc="-15" dirty="0">
                <a:latin typeface="Arial Narrow"/>
                <a:cs typeface="Arial Narrow"/>
              </a:rPr>
              <a:t>me</a:t>
            </a:r>
            <a:r>
              <a:rPr sz="2200" spc="-25" dirty="0">
                <a:latin typeface="Arial Narrow"/>
                <a:cs typeface="Arial Narrow"/>
              </a:rPr>
              <a:t>n</a:t>
            </a:r>
            <a:r>
              <a:rPr sz="2200" spc="-10" dirty="0">
                <a:latin typeface="Arial Narrow"/>
                <a:cs typeface="Arial Narrow"/>
              </a:rPr>
              <a:t>ts</a:t>
            </a:r>
            <a:r>
              <a:rPr sz="2200" spc="10" dirty="0">
                <a:latin typeface="Arial Narrow"/>
                <a:cs typeface="Arial Narrow"/>
              </a:rPr>
              <a:t> </a:t>
            </a:r>
            <a:r>
              <a:rPr sz="2200" spc="-10" dirty="0">
                <a:latin typeface="Arial Narrow"/>
                <a:cs typeface="Arial Narrow"/>
              </a:rPr>
              <a:t>of</a:t>
            </a:r>
            <a:r>
              <a:rPr sz="2200" spc="-5" dirty="0">
                <a:latin typeface="Arial Narrow"/>
                <a:cs typeface="Arial Narrow"/>
              </a:rPr>
              <a:t> </a:t>
            </a:r>
            <a:r>
              <a:rPr sz="2200" spc="-10" dirty="0">
                <a:latin typeface="Arial Narrow"/>
                <a:cs typeface="Arial Narrow"/>
              </a:rPr>
              <a:t>o</a:t>
            </a:r>
            <a:r>
              <a:rPr sz="2200" spc="-20" dirty="0">
                <a:latin typeface="Arial Narrow"/>
                <a:cs typeface="Arial Narrow"/>
              </a:rPr>
              <a:t>p</a:t>
            </a:r>
            <a:r>
              <a:rPr sz="2200" spc="-10" dirty="0">
                <a:latin typeface="Arial Narrow"/>
                <a:cs typeface="Arial Narrow"/>
              </a:rPr>
              <a:t>en</a:t>
            </a:r>
            <a:r>
              <a:rPr sz="2200" dirty="0">
                <a:latin typeface="Arial Narrow"/>
                <a:cs typeface="Arial Narrow"/>
              </a:rPr>
              <a:t> </a:t>
            </a:r>
            <a:r>
              <a:rPr sz="2200" spc="-10" dirty="0">
                <a:latin typeface="Arial Narrow"/>
                <a:cs typeface="Arial Narrow"/>
              </a:rPr>
              <a:t>ch</a:t>
            </a:r>
            <a:r>
              <a:rPr sz="2200" spc="-25" dirty="0">
                <a:latin typeface="Arial Narrow"/>
                <a:cs typeface="Arial Narrow"/>
              </a:rPr>
              <a:t>a</a:t>
            </a:r>
            <a:r>
              <a:rPr sz="2200" spc="-15" dirty="0">
                <a:latin typeface="Arial Narrow"/>
                <a:cs typeface="Arial Narrow"/>
              </a:rPr>
              <a:t>rm</a:t>
            </a:r>
            <a:r>
              <a:rPr sz="2200" spc="-5" dirty="0">
                <a:latin typeface="Arial Narrow"/>
                <a:cs typeface="Arial Narrow"/>
              </a:rPr>
              <a:t> </a:t>
            </a:r>
            <a:r>
              <a:rPr sz="2200" spc="-10" dirty="0">
                <a:latin typeface="Arial Narrow"/>
                <a:cs typeface="Arial Narrow"/>
              </a:rPr>
              <a:t>a</a:t>
            </a:r>
            <a:r>
              <a:rPr sz="2200" spc="-20" dirty="0">
                <a:latin typeface="Arial Narrow"/>
                <a:cs typeface="Arial Narrow"/>
              </a:rPr>
              <a:t>n</a:t>
            </a:r>
            <a:r>
              <a:rPr sz="2200" spc="-10" dirty="0">
                <a:latin typeface="Arial Narrow"/>
                <a:cs typeface="Arial Narrow"/>
              </a:rPr>
              <a:t>d</a:t>
            </a:r>
            <a:r>
              <a:rPr sz="2200" spc="20" dirty="0">
                <a:latin typeface="Arial Narrow"/>
                <a:cs typeface="Arial Narrow"/>
              </a:rPr>
              <a:t> </a:t>
            </a:r>
            <a:r>
              <a:rPr sz="2200" spc="-15" dirty="0">
                <a:latin typeface="Arial Narrow"/>
                <a:cs typeface="Arial Narrow"/>
              </a:rPr>
              <a:t>mul</a:t>
            </a:r>
            <a:r>
              <a:rPr sz="2200" spc="-10" dirty="0">
                <a:latin typeface="Arial Narrow"/>
                <a:cs typeface="Arial Narrow"/>
              </a:rPr>
              <a:t>tistra</a:t>
            </a:r>
            <a:r>
              <a:rPr sz="2200" spc="-20" dirty="0">
                <a:latin typeface="Arial Narrow"/>
                <a:cs typeface="Arial Narrow"/>
              </a:rPr>
              <a:t>n</a:t>
            </a:r>
            <a:r>
              <a:rPr sz="2200" spc="-10" dirty="0">
                <a:latin typeface="Arial Narrow"/>
                <a:cs typeface="Arial Narrow"/>
              </a:rPr>
              <a:t>ge</a:t>
            </a:r>
            <a:r>
              <a:rPr sz="2200" dirty="0">
                <a:latin typeface="Arial Narrow"/>
                <a:cs typeface="Arial Narrow"/>
              </a:rPr>
              <a:t> </a:t>
            </a:r>
            <a:r>
              <a:rPr sz="2200" spc="-10" dirty="0">
                <a:latin typeface="Arial Narrow"/>
                <a:cs typeface="Arial Narrow"/>
              </a:rPr>
              <a:t>hy</a:t>
            </a:r>
            <a:r>
              <a:rPr sz="2200" spc="-25" dirty="0">
                <a:latin typeface="Arial Narrow"/>
                <a:cs typeface="Arial Narrow"/>
              </a:rPr>
              <a:t>p</a:t>
            </a:r>
            <a:r>
              <a:rPr sz="2200" spc="-10" dirty="0">
                <a:latin typeface="Arial Narrow"/>
                <a:cs typeface="Arial Narrow"/>
              </a:rPr>
              <a:t>er</a:t>
            </a:r>
            <a:r>
              <a:rPr sz="2200" spc="-25" dirty="0">
                <a:latin typeface="Arial Narrow"/>
                <a:cs typeface="Arial Narrow"/>
              </a:rPr>
              <a:t>o</a:t>
            </a:r>
            <a:r>
              <a:rPr sz="2200" spc="-10" dirty="0">
                <a:latin typeface="Arial Narrow"/>
                <a:cs typeface="Arial Narrow"/>
              </a:rPr>
              <a:t>n</a:t>
            </a:r>
            <a:r>
              <a:rPr sz="2200" spc="5" dirty="0">
                <a:latin typeface="Arial Narrow"/>
                <a:cs typeface="Arial Narrow"/>
              </a:rPr>
              <a:t> </a:t>
            </a:r>
            <a:r>
              <a:rPr sz="2200" spc="-10" dirty="0">
                <a:latin typeface="Arial Narrow"/>
                <a:cs typeface="Arial Narrow"/>
              </a:rPr>
              <a:t>pr</a:t>
            </a:r>
            <a:r>
              <a:rPr sz="2200" spc="-25" dirty="0">
                <a:latin typeface="Arial Narrow"/>
                <a:cs typeface="Arial Narrow"/>
              </a:rPr>
              <a:t>o</a:t>
            </a:r>
            <a:r>
              <a:rPr sz="2200" spc="-10" dirty="0">
                <a:latin typeface="Arial Narrow"/>
                <a:cs typeface="Arial Narrow"/>
              </a:rPr>
              <a:t>d</a:t>
            </a:r>
            <a:r>
              <a:rPr sz="2200" spc="-25" dirty="0">
                <a:latin typeface="Arial Narrow"/>
                <a:cs typeface="Arial Narrow"/>
              </a:rPr>
              <a:t>u</a:t>
            </a:r>
            <a:r>
              <a:rPr sz="2200" spc="-10" dirty="0">
                <a:latin typeface="Arial Narrow"/>
                <a:cs typeface="Arial Narrow"/>
              </a:rPr>
              <a:t>ction</a:t>
            </a:r>
            <a:endParaRPr sz="2200" dirty="0">
              <a:latin typeface="Arial Narrow"/>
              <a:cs typeface="Arial Narrow"/>
            </a:endParaRPr>
          </a:p>
          <a:p>
            <a:pPr>
              <a:lnSpc>
                <a:spcPts val="500"/>
              </a:lnSpc>
              <a:spcBef>
                <a:spcPts val="11"/>
              </a:spcBef>
            </a:pPr>
            <a:endParaRPr sz="5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1659889">
              <a:lnSpc>
                <a:spcPct val="100000"/>
              </a:lnSpc>
            </a:pPr>
            <a:r>
              <a:rPr sz="2200" spc="-15" dirty="0">
                <a:latin typeface="Arial"/>
                <a:cs typeface="Arial"/>
              </a:rPr>
              <a:t>Dete</a:t>
            </a:r>
            <a:r>
              <a:rPr sz="2200" spc="-10" dirty="0">
                <a:latin typeface="Arial"/>
                <a:cs typeface="Arial"/>
              </a:rPr>
              <a:t>ctor</a:t>
            </a:r>
            <a:r>
              <a:rPr sz="2200" spc="15" dirty="0">
                <a:latin typeface="Arial"/>
                <a:cs typeface="Arial"/>
              </a:rPr>
              <a:t> </a:t>
            </a:r>
            <a:r>
              <a:rPr sz="2200" spc="-15" dirty="0">
                <a:latin typeface="Arial"/>
                <a:cs typeface="Arial"/>
              </a:rPr>
              <a:t>up</a:t>
            </a:r>
            <a:r>
              <a:rPr sz="2200" spc="-10" dirty="0">
                <a:latin typeface="Arial"/>
                <a:cs typeface="Arial"/>
              </a:rPr>
              <a:t>g</a:t>
            </a:r>
            <a:r>
              <a:rPr sz="2200" spc="-15" dirty="0">
                <a:latin typeface="Arial"/>
                <a:cs typeface="Arial"/>
              </a:rPr>
              <a:t>rade</a:t>
            </a:r>
            <a:r>
              <a:rPr sz="2200" spc="-10" dirty="0">
                <a:latin typeface="Arial"/>
                <a:cs typeface="Arial"/>
              </a:rPr>
              <a:t>s:</a:t>
            </a:r>
            <a:endParaRPr sz="2200" dirty="0">
              <a:latin typeface="Arial"/>
              <a:cs typeface="Arial"/>
            </a:endParaRPr>
          </a:p>
          <a:p>
            <a:pPr>
              <a:lnSpc>
                <a:spcPts val="1200"/>
              </a:lnSpc>
              <a:spcBef>
                <a:spcPts val="40"/>
              </a:spcBef>
            </a:pPr>
            <a:endParaRPr sz="1200" dirty="0"/>
          </a:p>
          <a:p>
            <a:pPr marL="1582420" indent="-287020">
              <a:lnSpc>
                <a:spcPct val="100000"/>
              </a:lnSpc>
              <a:buFont typeface="Wingdings"/>
              <a:buChar char=""/>
              <a:tabLst>
                <a:tab pos="1581785" algn="l"/>
              </a:tabLst>
            </a:pPr>
            <a:r>
              <a:rPr sz="2200" spc="-10" dirty="0">
                <a:latin typeface="Arial Narrow"/>
                <a:cs typeface="Arial Narrow"/>
              </a:rPr>
              <a:t>1</a:t>
            </a:r>
            <a:r>
              <a:rPr sz="2200" spc="-5" dirty="0">
                <a:latin typeface="Arial Narrow"/>
                <a:cs typeface="Arial Narrow"/>
              </a:rPr>
              <a:t> </a:t>
            </a:r>
            <a:r>
              <a:rPr sz="2200" spc="-15" dirty="0">
                <a:latin typeface="Arial Narrow"/>
                <a:cs typeface="Arial Narrow"/>
              </a:rPr>
              <a:t>kHz</a:t>
            </a:r>
            <a:r>
              <a:rPr sz="2200" spc="-5" dirty="0">
                <a:latin typeface="Arial Narrow"/>
                <a:cs typeface="Arial Narrow"/>
              </a:rPr>
              <a:t> </a:t>
            </a:r>
            <a:r>
              <a:rPr sz="2200" spc="-10" dirty="0">
                <a:latin typeface="Arial Narrow"/>
                <a:cs typeface="Arial Narrow"/>
              </a:rPr>
              <a:t>rea</a:t>
            </a:r>
            <a:r>
              <a:rPr sz="2200" spc="-20" dirty="0">
                <a:latin typeface="Arial Narrow"/>
                <a:cs typeface="Arial Narrow"/>
              </a:rPr>
              <a:t>d</a:t>
            </a:r>
            <a:r>
              <a:rPr sz="2200" spc="-10" dirty="0">
                <a:latin typeface="Arial Narrow"/>
                <a:cs typeface="Arial Narrow"/>
              </a:rPr>
              <a:t>out</a:t>
            </a:r>
            <a:endParaRPr sz="2200" dirty="0">
              <a:latin typeface="Arial Narrow"/>
              <a:cs typeface="Arial Narrow"/>
            </a:endParaRPr>
          </a:p>
          <a:p>
            <a:pPr marL="1582420" indent="-287020">
              <a:lnSpc>
                <a:spcPct val="100000"/>
              </a:lnSpc>
              <a:buFont typeface="Wingdings"/>
              <a:buChar char=""/>
              <a:tabLst>
                <a:tab pos="1581785" algn="l"/>
              </a:tabLst>
            </a:pPr>
            <a:r>
              <a:rPr sz="2200" spc="-10" dirty="0">
                <a:latin typeface="Arial Narrow"/>
                <a:cs typeface="Arial Narrow"/>
              </a:rPr>
              <a:t>L</a:t>
            </a:r>
            <a:r>
              <a:rPr sz="2200" spc="-20" dirty="0">
                <a:latin typeface="Arial Narrow"/>
                <a:cs typeface="Arial Narrow"/>
              </a:rPr>
              <a:t>a</a:t>
            </a:r>
            <a:r>
              <a:rPr sz="2200" spc="-10" dirty="0">
                <a:latin typeface="Arial Narrow"/>
                <a:cs typeface="Arial Narrow"/>
              </a:rPr>
              <a:t>rge</a:t>
            </a:r>
            <a:r>
              <a:rPr sz="2200" spc="-95" dirty="0">
                <a:latin typeface="Arial Narrow"/>
                <a:cs typeface="Arial Narrow"/>
              </a:rPr>
              <a:t> </a:t>
            </a:r>
            <a:r>
              <a:rPr sz="2200" spc="-10" dirty="0">
                <a:latin typeface="Arial Narrow"/>
                <a:cs typeface="Arial Narrow"/>
              </a:rPr>
              <a:t>Acc</a:t>
            </a:r>
            <a:r>
              <a:rPr sz="2200" spc="-20" dirty="0">
                <a:latin typeface="Arial Narrow"/>
                <a:cs typeface="Arial Narrow"/>
              </a:rPr>
              <a:t>e</a:t>
            </a:r>
            <a:r>
              <a:rPr sz="2200" spc="-10" dirty="0">
                <a:latin typeface="Arial Narrow"/>
                <a:cs typeface="Arial Narrow"/>
              </a:rPr>
              <a:t>pta</a:t>
            </a:r>
            <a:r>
              <a:rPr sz="2200" spc="-20" dirty="0">
                <a:latin typeface="Arial Narrow"/>
                <a:cs typeface="Arial Narrow"/>
              </a:rPr>
              <a:t>n</a:t>
            </a:r>
            <a:r>
              <a:rPr sz="2200" spc="-10" dirty="0">
                <a:latin typeface="Arial Narrow"/>
                <a:cs typeface="Arial Narrow"/>
              </a:rPr>
              <a:t>ce</a:t>
            </a:r>
            <a:r>
              <a:rPr sz="2200" spc="5" dirty="0">
                <a:latin typeface="Arial Narrow"/>
                <a:cs typeface="Arial Narrow"/>
              </a:rPr>
              <a:t> </a:t>
            </a:r>
            <a:r>
              <a:rPr sz="2200" spc="-114" dirty="0">
                <a:latin typeface="Arial Narrow"/>
                <a:cs typeface="Arial Narrow"/>
              </a:rPr>
              <a:t>V</a:t>
            </a:r>
            <a:r>
              <a:rPr sz="2200" spc="-10" dirty="0">
                <a:latin typeface="Arial Narrow"/>
                <a:cs typeface="Arial Narrow"/>
              </a:rPr>
              <a:t>ertex Dete</a:t>
            </a:r>
            <a:r>
              <a:rPr sz="2200" spc="-20" dirty="0">
                <a:latin typeface="Arial Narrow"/>
                <a:cs typeface="Arial Narrow"/>
              </a:rPr>
              <a:t>c</a:t>
            </a:r>
            <a:r>
              <a:rPr sz="2200" spc="-10" dirty="0">
                <a:latin typeface="Arial Narrow"/>
                <a:cs typeface="Arial Narrow"/>
              </a:rPr>
              <a:t>tor</a:t>
            </a:r>
            <a:endParaRPr sz="2200" dirty="0">
              <a:latin typeface="Arial Narrow"/>
              <a:cs typeface="Arial Narrow"/>
            </a:endParaRPr>
          </a:p>
          <a:p>
            <a:pPr marL="1582420" indent="-287020">
              <a:lnSpc>
                <a:spcPct val="100000"/>
              </a:lnSpc>
              <a:buFont typeface="Wingdings"/>
              <a:buChar char=""/>
              <a:tabLst>
                <a:tab pos="1581785" algn="l"/>
              </a:tabLst>
            </a:pPr>
            <a:r>
              <a:rPr sz="2200" spc="-15" dirty="0">
                <a:latin typeface="Arial Narrow"/>
                <a:cs typeface="Arial Narrow"/>
              </a:rPr>
              <a:t>New</a:t>
            </a:r>
            <a:r>
              <a:rPr sz="2200" spc="-30" dirty="0">
                <a:latin typeface="Arial Narrow"/>
                <a:cs typeface="Arial Narrow"/>
              </a:rPr>
              <a:t> </a:t>
            </a:r>
            <a:r>
              <a:rPr sz="2200" spc="-50" dirty="0">
                <a:latin typeface="Arial Narrow"/>
                <a:cs typeface="Arial Narrow"/>
              </a:rPr>
              <a:t>T</a:t>
            </a:r>
            <a:r>
              <a:rPr sz="2200" spc="-15" dirty="0">
                <a:latin typeface="Arial Narrow"/>
                <a:cs typeface="Arial Narrow"/>
              </a:rPr>
              <a:t>OF</a:t>
            </a:r>
            <a:endParaRPr sz="2200" dirty="0">
              <a:latin typeface="Arial Narrow"/>
              <a:cs typeface="Arial Narrow"/>
            </a:endParaRPr>
          </a:p>
        </p:txBody>
      </p:sp>
      <p:sp>
        <p:nvSpPr>
          <p:cNvPr id="7" name="Номер слайда 6"/>
          <p:cNvSpPr>
            <a:spLocks noGrp="1"/>
          </p:cNvSpPr>
          <p:nvPr>
            <p:ph type="sldNum" sz="quarter" idx="7"/>
          </p:nvPr>
        </p:nvSpPr>
        <p:spPr>
          <a:xfrm flipH="1">
            <a:off x="8392415" y="6362114"/>
            <a:ext cx="599185" cy="267285"/>
          </a:xfrm>
        </p:spPr>
        <p:txBody>
          <a:bodyPr/>
          <a:lstStyle/>
          <a:p>
            <a:pPr marL="124460">
              <a:lnSpc>
                <a:spcPct val="100000"/>
              </a:lnSpc>
            </a:pPr>
            <a:fld id="{81D60167-4931-47E6-BA6A-407CBD079E47}" type="slidenum">
              <a:rPr lang="ru-RU" sz="1400" smtClean="0">
                <a:latin typeface="Arial"/>
                <a:cs typeface="Arial"/>
              </a:rPr>
              <a:t>26</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250" y="609600"/>
            <a:ext cx="8229600" cy="5355312"/>
          </a:xfrm>
          <a:prstGeom prst="rect">
            <a:avLst/>
          </a:prstGeom>
        </p:spPr>
        <p:txBody>
          <a:bodyPr wrap="square">
            <a:spAutoFit/>
          </a:bodyPr>
          <a:lstStyle/>
          <a:p>
            <a:r>
              <a:rPr lang="en-US" smtClean="0"/>
              <a:t>     The </a:t>
            </a:r>
            <a:r>
              <a:rPr lang="en-US" dirty="0"/>
              <a:t>NA61/SHINE physics </a:t>
            </a:r>
            <a:r>
              <a:rPr lang="en-US" dirty="0" err="1"/>
              <a:t>programme</a:t>
            </a:r>
            <a:r>
              <a:rPr lang="en-US" dirty="0"/>
              <a:t> by new </a:t>
            </a:r>
            <a:r>
              <a:rPr lang="en-US" dirty="0" smtClean="0"/>
              <a:t>measurements with </a:t>
            </a:r>
            <a:r>
              <a:rPr lang="en-US" dirty="0"/>
              <a:t>hadron and ion beams to be performed in the period </a:t>
            </a:r>
            <a:r>
              <a:rPr lang="en-US" dirty="0" smtClean="0"/>
              <a:t>2021-2024 will extend.</a:t>
            </a:r>
          </a:p>
          <a:p>
            <a:r>
              <a:rPr lang="en-US" dirty="0"/>
              <a:t> </a:t>
            </a:r>
            <a:r>
              <a:rPr lang="en-US" dirty="0" smtClean="0"/>
              <a:t>     </a:t>
            </a:r>
            <a:r>
              <a:rPr lang="en-US" dirty="0"/>
              <a:t>The </a:t>
            </a:r>
            <a:r>
              <a:rPr lang="en-US" dirty="0" smtClean="0"/>
              <a:t>measurements are </a:t>
            </a:r>
            <a:r>
              <a:rPr lang="en-US" dirty="0"/>
              <a:t>requested by heavy ion, cosmic ray and neutrino communities and they will include:</a:t>
            </a:r>
          </a:p>
          <a:p>
            <a:r>
              <a:rPr lang="en-US" dirty="0"/>
              <a:t>(</a:t>
            </a:r>
            <a:r>
              <a:rPr lang="en-US" dirty="0" err="1"/>
              <a:t>i</a:t>
            </a:r>
            <a:r>
              <a:rPr lang="en-US" dirty="0"/>
              <a:t>) measurements of </a:t>
            </a:r>
            <a:r>
              <a:rPr lang="en-US" dirty="0" smtClean="0"/>
              <a:t>charm hadron </a:t>
            </a:r>
            <a:r>
              <a:rPr lang="en-US" dirty="0"/>
              <a:t>production in </a:t>
            </a:r>
            <a:r>
              <a:rPr lang="en-US" dirty="0" err="1"/>
              <a:t>Pb+Pb</a:t>
            </a:r>
            <a:r>
              <a:rPr lang="en-US" dirty="0"/>
              <a:t> collisions for heavy ion physics,</a:t>
            </a:r>
          </a:p>
          <a:p>
            <a:r>
              <a:rPr lang="en-US" dirty="0"/>
              <a:t>(ii) measurements of nuclear fragmentation cross section for cosmic ray physics,</a:t>
            </a:r>
          </a:p>
          <a:p>
            <a:r>
              <a:rPr lang="en-US" dirty="0"/>
              <a:t>(iii) measurements of hadron production in hadron-nucleus interactions for </a:t>
            </a:r>
            <a:r>
              <a:rPr lang="en-US" dirty="0" smtClean="0"/>
              <a:t> neutrino</a:t>
            </a:r>
            <a:endParaRPr lang="en-US" dirty="0"/>
          </a:p>
          <a:p>
            <a:r>
              <a:rPr lang="en-US" dirty="0"/>
              <a:t>physics.</a:t>
            </a:r>
          </a:p>
          <a:p>
            <a:r>
              <a:rPr lang="en-US" dirty="0"/>
              <a:t>NA61/SHINE is the only experiment which conduct the measurements in the new future.</a:t>
            </a:r>
          </a:p>
          <a:p>
            <a:r>
              <a:rPr lang="en-US" dirty="0" smtClean="0"/>
              <a:t>     The </a:t>
            </a:r>
            <a:r>
              <a:rPr lang="en-US" dirty="0"/>
              <a:t>objective of charm hadron production measurements in </a:t>
            </a:r>
            <a:r>
              <a:rPr lang="en-US" dirty="0" err="1"/>
              <a:t>Pb+Pb</a:t>
            </a:r>
            <a:r>
              <a:rPr lang="en-US" dirty="0"/>
              <a:t> collisions is </a:t>
            </a:r>
            <a:r>
              <a:rPr lang="en-US" dirty="0" smtClean="0"/>
              <a:t>to obtain </a:t>
            </a:r>
            <a:r>
              <a:rPr lang="en-US" dirty="0"/>
              <a:t>the first data on mean number of c </a:t>
            </a:r>
            <a:r>
              <a:rPr lang="en-US" dirty="0" smtClean="0"/>
              <a:t>¯c </a:t>
            </a:r>
            <a:r>
              <a:rPr lang="en-US" dirty="0"/>
              <a:t>pairs produced in the full phase space </a:t>
            </a:r>
            <a:r>
              <a:rPr lang="en-US" dirty="0" smtClean="0"/>
              <a:t>in heavy </a:t>
            </a:r>
            <a:r>
              <a:rPr lang="en-US" dirty="0"/>
              <a:t>ion collisions. Moreover, first results on its collision energy and system size </a:t>
            </a:r>
            <a:r>
              <a:rPr lang="en-US" dirty="0" smtClean="0"/>
              <a:t>dependence will </a:t>
            </a:r>
            <a:r>
              <a:rPr lang="en-US" dirty="0"/>
              <a:t>be provided. This, in particular, should significantly help to answer </a:t>
            </a:r>
            <a:r>
              <a:rPr lang="en-US" dirty="0" smtClean="0"/>
              <a:t>the questions</a:t>
            </a:r>
            <a:r>
              <a:rPr lang="en-US" dirty="0"/>
              <a:t>:</a:t>
            </a:r>
          </a:p>
          <a:p>
            <a:r>
              <a:rPr lang="en-US" dirty="0"/>
              <a:t>(</a:t>
            </a:r>
            <a:r>
              <a:rPr lang="en-US" dirty="0" err="1"/>
              <a:t>i</a:t>
            </a:r>
            <a:r>
              <a:rPr lang="en-US" dirty="0"/>
              <a:t>) What is the mechanism of open charm production?</a:t>
            </a:r>
          </a:p>
          <a:p>
            <a:r>
              <a:rPr lang="en-US" dirty="0"/>
              <a:t>(ii) How the onset of </a:t>
            </a:r>
            <a:r>
              <a:rPr lang="en-US" dirty="0" err="1"/>
              <a:t>deconfinement</a:t>
            </a:r>
            <a:r>
              <a:rPr lang="en-US" dirty="0"/>
              <a:t> impacts open charm production?</a:t>
            </a:r>
          </a:p>
          <a:p>
            <a:r>
              <a:rPr lang="en-US" dirty="0"/>
              <a:t>(iii) How the formation of quark-gluon plasma impacts J/</a:t>
            </a:r>
            <a:r>
              <a:rPr lang="en-US" i="1" dirty="0"/>
              <a:t>y </a:t>
            </a:r>
            <a:r>
              <a:rPr lang="en-US" dirty="0"/>
              <a:t>production</a:t>
            </a:r>
            <a:r>
              <a:rPr lang="en-US" dirty="0" smtClean="0"/>
              <a:t>? </a:t>
            </a:r>
            <a:endParaRPr lang="en-US" dirty="0"/>
          </a:p>
        </p:txBody>
      </p:sp>
      <p:sp>
        <p:nvSpPr>
          <p:cNvPr id="3" name="Номер слайда 2"/>
          <p:cNvSpPr>
            <a:spLocks noGrp="1"/>
          </p:cNvSpPr>
          <p:nvPr>
            <p:ph type="sldNum" sz="quarter" idx="7"/>
          </p:nvPr>
        </p:nvSpPr>
        <p:spPr>
          <a:xfrm>
            <a:off x="8371585" y="6248400"/>
            <a:ext cx="334265" cy="262625"/>
          </a:xfrm>
        </p:spPr>
        <p:txBody>
          <a:bodyPr/>
          <a:lstStyle/>
          <a:p>
            <a:pPr marL="124460">
              <a:lnSpc>
                <a:spcPct val="100000"/>
              </a:lnSpc>
            </a:pPr>
            <a:fld id="{81D60167-4931-47E6-BA6A-407CBD079E47}" type="slidenum">
              <a:rPr lang="ru-RU" sz="1400" smtClean="0">
                <a:latin typeface="Arial"/>
                <a:cs typeface="Arial"/>
              </a:rPr>
              <a:t>27</a:t>
            </a:fld>
            <a:endParaRPr lang="ru-RU" sz="1400" dirty="0">
              <a:latin typeface="Arial"/>
              <a:cs typeface="Arial"/>
            </a:endParaRPr>
          </a:p>
        </p:txBody>
      </p:sp>
    </p:spTree>
    <p:extLst>
      <p:ext uri="{BB962C8B-B14F-4D97-AF65-F5344CB8AC3E}">
        <p14:creationId xmlns:p14="http://schemas.microsoft.com/office/powerpoint/2010/main" val="1830546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8670" y="82930"/>
            <a:ext cx="5080635" cy="363220"/>
          </a:xfrm>
          <a:prstGeom prst="rect">
            <a:avLst/>
          </a:prstGeom>
        </p:spPr>
        <p:txBody>
          <a:bodyPr vert="horz" wrap="square" lIns="0" tIns="0" rIns="0" bIns="0" rtlCol="0">
            <a:spAutoFit/>
          </a:bodyPr>
          <a:lstStyle/>
          <a:p>
            <a:pPr marL="12700">
              <a:lnSpc>
                <a:spcPts val="2855"/>
              </a:lnSpc>
            </a:pPr>
            <a:r>
              <a:rPr sz="2400" b="1" dirty="0">
                <a:latin typeface="Arial"/>
                <a:cs typeface="Arial"/>
              </a:rPr>
              <a:t>R</a:t>
            </a:r>
            <a:r>
              <a:rPr sz="2400" b="1" spc="-15" dirty="0">
                <a:latin typeface="Arial"/>
                <a:cs typeface="Arial"/>
              </a:rPr>
              <a:t>&amp;</a:t>
            </a:r>
            <a:r>
              <a:rPr sz="2400" b="1" dirty="0">
                <a:latin typeface="Arial"/>
                <a:cs typeface="Arial"/>
              </a:rPr>
              <a:t>D</a:t>
            </a:r>
            <a:r>
              <a:rPr sz="2400" b="1" spc="15" dirty="0">
                <a:latin typeface="Arial"/>
                <a:cs typeface="Arial"/>
              </a:rPr>
              <a:t> </a:t>
            </a:r>
            <a:r>
              <a:rPr sz="2400" b="1" dirty="0">
                <a:latin typeface="Arial"/>
                <a:cs typeface="Arial"/>
              </a:rPr>
              <a:t>for</a:t>
            </a:r>
            <a:r>
              <a:rPr sz="2400" b="1" spc="-20" dirty="0">
                <a:latin typeface="Arial"/>
                <a:cs typeface="Arial"/>
              </a:rPr>
              <a:t> </a:t>
            </a:r>
            <a:r>
              <a:rPr sz="2400" b="1" dirty="0">
                <a:latin typeface="Arial"/>
                <a:cs typeface="Arial"/>
              </a:rPr>
              <a:t>the new</a:t>
            </a:r>
            <a:r>
              <a:rPr sz="2400" b="1" spc="-30" dirty="0">
                <a:latin typeface="Arial"/>
                <a:cs typeface="Arial"/>
              </a:rPr>
              <a:t> </a:t>
            </a:r>
            <a:r>
              <a:rPr sz="2400" b="1" dirty="0">
                <a:latin typeface="Arial"/>
                <a:cs typeface="Arial"/>
              </a:rPr>
              <a:t>N</a:t>
            </a:r>
            <a:r>
              <a:rPr sz="2400" b="1" spc="-15" dirty="0">
                <a:latin typeface="Arial"/>
                <a:cs typeface="Arial"/>
              </a:rPr>
              <a:t>A</a:t>
            </a:r>
            <a:r>
              <a:rPr sz="2400" b="1" dirty="0">
                <a:latin typeface="Arial"/>
                <a:cs typeface="Arial"/>
              </a:rPr>
              <a:t>61-</a:t>
            </a:r>
            <a:r>
              <a:rPr sz="2400" b="1" spc="-55" dirty="0">
                <a:latin typeface="Arial"/>
                <a:cs typeface="Arial"/>
              </a:rPr>
              <a:t>T</a:t>
            </a:r>
            <a:r>
              <a:rPr sz="2400" b="1" dirty="0">
                <a:latin typeface="Arial"/>
                <a:cs typeface="Arial"/>
              </a:rPr>
              <a:t>OF</a:t>
            </a:r>
            <a:r>
              <a:rPr sz="2400" b="1" spc="10" dirty="0">
                <a:latin typeface="Arial"/>
                <a:cs typeface="Arial"/>
              </a:rPr>
              <a:t> </a:t>
            </a:r>
            <a:r>
              <a:rPr sz="2400" b="1" dirty="0">
                <a:latin typeface="Arial"/>
                <a:cs typeface="Arial"/>
              </a:rPr>
              <a:t>in</a:t>
            </a:r>
            <a:r>
              <a:rPr sz="2400" b="1" spc="-20" dirty="0">
                <a:latin typeface="Arial"/>
                <a:cs typeface="Arial"/>
              </a:rPr>
              <a:t> </a:t>
            </a:r>
            <a:r>
              <a:rPr sz="2400" b="1" dirty="0">
                <a:latin typeface="Arial"/>
                <a:cs typeface="Arial"/>
              </a:rPr>
              <a:t>2</a:t>
            </a:r>
            <a:r>
              <a:rPr sz="2400" b="1" spc="-10" dirty="0">
                <a:latin typeface="Arial"/>
                <a:cs typeface="Arial"/>
              </a:rPr>
              <a:t>0</a:t>
            </a:r>
            <a:r>
              <a:rPr sz="2400" b="1" dirty="0">
                <a:latin typeface="Arial"/>
                <a:cs typeface="Arial"/>
              </a:rPr>
              <a:t>16</a:t>
            </a:r>
            <a:endParaRPr sz="2400">
              <a:latin typeface="Arial"/>
              <a:cs typeface="Arial"/>
            </a:endParaRPr>
          </a:p>
        </p:txBody>
      </p:sp>
      <p:sp>
        <p:nvSpPr>
          <p:cNvPr id="3" name="object 3"/>
          <p:cNvSpPr txBox="1"/>
          <p:nvPr/>
        </p:nvSpPr>
        <p:spPr>
          <a:xfrm>
            <a:off x="619759" y="579373"/>
            <a:ext cx="2662555" cy="546735"/>
          </a:xfrm>
          <a:prstGeom prst="rect">
            <a:avLst/>
          </a:prstGeom>
        </p:spPr>
        <p:txBody>
          <a:bodyPr vert="horz" wrap="square" lIns="0" tIns="0" rIns="0" bIns="0" rtlCol="0">
            <a:spAutoFit/>
          </a:bodyPr>
          <a:lstStyle/>
          <a:p>
            <a:pPr marL="12700" marR="6350">
              <a:lnSpc>
                <a:spcPct val="100000"/>
              </a:lnSpc>
            </a:pPr>
            <a:r>
              <a:rPr sz="1800" dirty="0">
                <a:latin typeface="Arial"/>
                <a:cs typeface="Arial"/>
              </a:rPr>
              <a:t>MRPC</a:t>
            </a:r>
            <a:r>
              <a:rPr sz="1800" spc="-10" dirty="0">
                <a:latin typeface="Arial"/>
                <a:cs typeface="Arial"/>
              </a:rPr>
              <a:t> </a:t>
            </a:r>
            <a:r>
              <a:rPr sz="1800" dirty="0">
                <a:latin typeface="Arial"/>
                <a:cs typeface="Arial"/>
              </a:rPr>
              <a:t>d</a:t>
            </a:r>
            <a:r>
              <a:rPr sz="1800" spc="-10" dirty="0">
                <a:latin typeface="Arial"/>
                <a:cs typeface="Arial"/>
              </a:rPr>
              <a:t>e</a:t>
            </a:r>
            <a:r>
              <a:rPr sz="1800" dirty="0">
                <a:latin typeface="Arial"/>
                <a:cs typeface="Arial"/>
              </a:rPr>
              <a:t>tectors</a:t>
            </a:r>
            <a:r>
              <a:rPr sz="1800" spc="10" dirty="0">
                <a:latin typeface="Arial"/>
                <a:cs typeface="Arial"/>
              </a:rPr>
              <a:t> </a:t>
            </a:r>
            <a:r>
              <a:rPr sz="1800" dirty="0">
                <a:latin typeface="Arial"/>
                <a:cs typeface="Arial"/>
              </a:rPr>
              <a:t>for</a:t>
            </a:r>
            <a:r>
              <a:rPr sz="1800" spc="-10" dirty="0">
                <a:latin typeface="Arial"/>
                <a:cs typeface="Arial"/>
              </a:rPr>
              <a:t> </a:t>
            </a:r>
            <a:r>
              <a:rPr sz="1800" dirty="0">
                <a:latin typeface="Arial"/>
                <a:cs typeface="Arial"/>
              </a:rPr>
              <a:t>NICA (</a:t>
            </a:r>
            <a:r>
              <a:rPr sz="1800" spc="-170" dirty="0">
                <a:latin typeface="Arial"/>
                <a:cs typeface="Arial"/>
              </a:rPr>
              <a:t>V</a:t>
            </a:r>
            <a:r>
              <a:rPr sz="1800" dirty="0">
                <a:latin typeface="Arial"/>
                <a:cs typeface="Arial"/>
              </a:rPr>
              <a:t>.</a:t>
            </a:r>
            <a:r>
              <a:rPr sz="1800" spc="5" dirty="0">
                <a:latin typeface="Arial"/>
                <a:cs typeface="Arial"/>
              </a:rPr>
              <a:t> </a:t>
            </a:r>
            <a:r>
              <a:rPr sz="1800" dirty="0">
                <a:latin typeface="Arial"/>
                <a:cs typeface="Arial"/>
              </a:rPr>
              <a:t>Gol</a:t>
            </a:r>
            <a:r>
              <a:rPr sz="1800" spc="-10" dirty="0">
                <a:latin typeface="Arial"/>
                <a:cs typeface="Arial"/>
              </a:rPr>
              <a:t>o</a:t>
            </a:r>
            <a:r>
              <a:rPr sz="1800" dirty="0">
                <a:latin typeface="Arial"/>
                <a:cs typeface="Arial"/>
              </a:rPr>
              <a:t>vat</a:t>
            </a:r>
            <a:r>
              <a:rPr sz="1800" spc="-30" dirty="0">
                <a:latin typeface="Arial"/>
                <a:cs typeface="Arial"/>
              </a:rPr>
              <a:t>y</a:t>
            </a:r>
            <a:r>
              <a:rPr sz="1800" dirty="0">
                <a:latin typeface="Arial"/>
                <a:cs typeface="Arial"/>
              </a:rPr>
              <a:t>u</a:t>
            </a:r>
            <a:r>
              <a:rPr sz="1800" spc="-10" dirty="0">
                <a:latin typeface="Arial"/>
                <a:cs typeface="Arial"/>
              </a:rPr>
              <a:t>k</a:t>
            </a:r>
            <a:r>
              <a:rPr sz="1800" dirty="0">
                <a:latin typeface="Arial"/>
                <a:cs typeface="Arial"/>
              </a:rPr>
              <a:t>,</a:t>
            </a:r>
            <a:r>
              <a:rPr sz="1800" spc="25" dirty="0">
                <a:latin typeface="Arial"/>
                <a:cs typeface="Arial"/>
              </a:rPr>
              <a:t> </a:t>
            </a:r>
            <a:r>
              <a:rPr sz="1800" spc="-170" dirty="0">
                <a:latin typeface="Arial"/>
                <a:cs typeface="Arial"/>
              </a:rPr>
              <a:t>V</a:t>
            </a:r>
            <a:r>
              <a:rPr sz="1800" dirty="0">
                <a:latin typeface="Arial"/>
                <a:cs typeface="Arial"/>
              </a:rPr>
              <a:t>.</a:t>
            </a:r>
            <a:r>
              <a:rPr sz="1800" spc="10" dirty="0">
                <a:latin typeface="Arial"/>
                <a:cs typeface="Arial"/>
              </a:rPr>
              <a:t> </a:t>
            </a:r>
            <a:r>
              <a:rPr sz="1800" dirty="0">
                <a:latin typeface="Arial"/>
                <a:cs typeface="Arial"/>
              </a:rPr>
              <a:t>B</a:t>
            </a:r>
            <a:r>
              <a:rPr sz="1800" spc="-10" dirty="0">
                <a:latin typeface="Arial"/>
                <a:cs typeface="Arial"/>
              </a:rPr>
              <a:t>a</a:t>
            </a:r>
            <a:r>
              <a:rPr sz="1800" dirty="0">
                <a:latin typeface="Arial"/>
                <a:cs typeface="Arial"/>
              </a:rPr>
              <a:t>bk</a:t>
            </a:r>
            <a:r>
              <a:rPr sz="1800" spc="-10" dirty="0">
                <a:latin typeface="Arial"/>
                <a:cs typeface="Arial"/>
              </a:rPr>
              <a:t>i</a:t>
            </a:r>
            <a:r>
              <a:rPr sz="1800" spc="-5" dirty="0">
                <a:latin typeface="Arial"/>
                <a:cs typeface="Arial"/>
              </a:rPr>
              <a:t>n</a:t>
            </a:r>
            <a:r>
              <a:rPr sz="1800" dirty="0">
                <a:latin typeface="Arial"/>
                <a:cs typeface="Arial"/>
              </a:rPr>
              <a:t>)</a:t>
            </a:r>
            <a:endParaRPr sz="1800">
              <a:latin typeface="Arial"/>
              <a:cs typeface="Arial"/>
            </a:endParaRPr>
          </a:p>
        </p:txBody>
      </p:sp>
      <p:sp>
        <p:nvSpPr>
          <p:cNvPr id="4" name="object 4"/>
          <p:cNvSpPr/>
          <p:nvPr/>
        </p:nvSpPr>
        <p:spPr>
          <a:xfrm>
            <a:off x="4621910" y="1465961"/>
            <a:ext cx="943228" cy="377316"/>
          </a:xfrm>
          <a:custGeom>
            <a:avLst/>
            <a:gdLst/>
            <a:ahLst/>
            <a:cxnLst/>
            <a:rect l="l" t="t" r="r" b="b"/>
            <a:pathLst>
              <a:path w="943228" h="377316">
                <a:moveTo>
                  <a:pt x="889300" y="28774"/>
                </a:moveTo>
                <a:lnTo>
                  <a:pt x="0" y="359537"/>
                </a:lnTo>
                <a:lnTo>
                  <a:pt x="6603" y="377316"/>
                </a:lnTo>
                <a:lnTo>
                  <a:pt x="895859" y="46570"/>
                </a:lnTo>
                <a:lnTo>
                  <a:pt x="907807" y="31994"/>
                </a:lnTo>
                <a:lnTo>
                  <a:pt x="889300" y="28774"/>
                </a:lnTo>
                <a:close/>
              </a:path>
              <a:path w="943228" h="377316">
                <a:moveTo>
                  <a:pt x="930080" y="16510"/>
                </a:moveTo>
                <a:lnTo>
                  <a:pt x="922274" y="16510"/>
                </a:lnTo>
                <a:lnTo>
                  <a:pt x="928877" y="34289"/>
                </a:lnTo>
                <a:lnTo>
                  <a:pt x="895859" y="46570"/>
                </a:lnTo>
                <a:lnTo>
                  <a:pt x="862202" y="87629"/>
                </a:lnTo>
                <a:lnTo>
                  <a:pt x="858901" y="91693"/>
                </a:lnTo>
                <a:lnTo>
                  <a:pt x="859536" y="97662"/>
                </a:lnTo>
                <a:lnTo>
                  <a:pt x="867663" y="104266"/>
                </a:lnTo>
                <a:lnTo>
                  <a:pt x="873633" y="103759"/>
                </a:lnTo>
                <a:lnTo>
                  <a:pt x="877062" y="99694"/>
                </a:lnTo>
                <a:lnTo>
                  <a:pt x="943228" y="18796"/>
                </a:lnTo>
                <a:lnTo>
                  <a:pt x="930080" y="16510"/>
                </a:lnTo>
                <a:close/>
              </a:path>
              <a:path w="943228" h="377316">
                <a:moveTo>
                  <a:pt x="907807" y="31994"/>
                </a:moveTo>
                <a:lnTo>
                  <a:pt x="895859" y="46570"/>
                </a:lnTo>
                <a:lnTo>
                  <a:pt x="927512" y="34798"/>
                </a:lnTo>
                <a:lnTo>
                  <a:pt x="923925" y="34798"/>
                </a:lnTo>
                <a:lnTo>
                  <a:pt x="907807" y="31994"/>
                </a:lnTo>
                <a:close/>
              </a:path>
              <a:path w="943228" h="377316">
                <a:moveTo>
                  <a:pt x="918210" y="19303"/>
                </a:moveTo>
                <a:lnTo>
                  <a:pt x="907807" y="31994"/>
                </a:lnTo>
                <a:lnTo>
                  <a:pt x="923925" y="34798"/>
                </a:lnTo>
                <a:lnTo>
                  <a:pt x="918210" y="19303"/>
                </a:lnTo>
                <a:close/>
              </a:path>
              <a:path w="943228" h="377316">
                <a:moveTo>
                  <a:pt x="923311" y="19303"/>
                </a:moveTo>
                <a:lnTo>
                  <a:pt x="918210" y="19303"/>
                </a:lnTo>
                <a:lnTo>
                  <a:pt x="923925" y="34798"/>
                </a:lnTo>
                <a:lnTo>
                  <a:pt x="927512" y="34798"/>
                </a:lnTo>
                <a:lnTo>
                  <a:pt x="928877" y="34289"/>
                </a:lnTo>
                <a:lnTo>
                  <a:pt x="923311" y="19303"/>
                </a:lnTo>
                <a:close/>
              </a:path>
              <a:path w="943228" h="377316">
                <a:moveTo>
                  <a:pt x="922274" y="16510"/>
                </a:moveTo>
                <a:lnTo>
                  <a:pt x="889300" y="28774"/>
                </a:lnTo>
                <a:lnTo>
                  <a:pt x="907807" y="31994"/>
                </a:lnTo>
                <a:lnTo>
                  <a:pt x="918210" y="19303"/>
                </a:lnTo>
                <a:lnTo>
                  <a:pt x="923311" y="19303"/>
                </a:lnTo>
                <a:lnTo>
                  <a:pt x="922274" y="16510"/>
                </a:lnTo>
                <a:close/>
              </a:path>
              <a:path w="943228" h="377316">
                <a:moveTo>
                  <a:pt x="835025" y="0"/>
                </a:moveTo>
                <a:lnTo>
                  <a:pt x="830199" y="3428"/>
                </a:lnTo>
                <a:lnTo>
                  <a:pt x="829310" y="8636"/>
                </a:lnTo>
                <a:lnTo>
                  <a:pt x="828293" y="13842"/>
                </a:lnTo>
                <a:lnTo>
                  <a:pt x="831850" y="18796"/>
                </a:lnTo>
                <a:lnTo>
                  <a:pt x="889300" y="28774"/>
                </a:lnTo>
                <a:lnTo>
                  <a:pt x="922274" y="16510"/>
                </a:lnTo>
                <a:lnTo>
                  <a:pt x="930080" y="16510"/>
                </a:lnTo>
                <a:lnTo>
                  <a:pt x="835025" y="0"/>
                </a:lnTo>
                <a:close/>
              </a:path>
            </a:pathLst>
          </a:custGeom>
          <a:solidFill>
            <a:srgbClr val="C00000"/>
          </a:solidFill>
        </p:spPr>
        <p:txBody>
          <a:bodyPr wrap="square" lIns="0" tIns="0" rIns="0" bIns="0" rtlCol="0">
            <a:spAutoFit/>
          </a:bodyPr>
          <a:lstStyle/>
          <a:p>
            <a:endParaRPr/>
          </a:p>
        </p:txBody>
      </p:sp>
      <p:sp>
        <p:nvSpPr>
          <p:cNvPr id="5" name="object 5"/>
          <p:cNvSpPr/>
          <p:nvPr/>
        </p:nvSpPr>
        <p:spPr>
          <a:xfrm>
            <a:off x="5565140" y="506348"/>
            <a:ext cx="2369312" cy="4211955"/>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p:cNvSpPr/>
          <p:nvPr/>
        </p:nvSpPr>
        <p:spPr>
          <a:xfrm>
            <a:off x="683564" y="4221048"/>
            <a:ext cx="3358515" cy="2376043"/>
          </a:xfrm>
          <a:prstGeom prst="rect">
            <a:avLst/>
          </a:prstGeom>
          <a:blipFill>
            <a:blip r:embed="rId3" cstate="print"/>
            <a:stretch>
              <a:fillRect/>
            </a:stretch>
          </a:blipFill>
        </p:spPr>
        <p:txBody>
          <a:bodyPr wrap="square" lIns="0" tIns="0" rIns="0" bIns="0" rtlCol="0">
            <a:spAutoFit/>
          </a:bodyPr>
          <a:lstStyle/>
          <a:p>
            <a:endParaRPr/>
          </a:p>
        </p:txBody>
      </p:sp>
      <p:sp>
        <p:nvSpPr>
          <p:cNvPr id="7" name="object 7"/>
          <p:cNvSpPr/>
          <p:nvPr/>
        </p:nvSpPr>
        <p:spPr>
          <a:xfrm>
            <a:off x="4685029" y="5221046"/>
            <a:ext cx="2609850" cy="1228725"/>
          </a:xfrm>
          <a:prstGeom prst="rect">
            <a:avLst/>
          </a:prstGeom>
          <a:blipFill>
            <a:blip r:embed="rId4" cstate="print"/>
            <a:stretch>
              <a:fillRect/>
            </a:stretch>
          </a:blipFill>
        </p:spPr>
        <p:txBody>
          <a:bodyPr wrap="square" lIns="0" tIns="0" rIns="0" bIns="0" rtlCol="0">
            <a:spAutoFit/>
          </a:bodyPr>
          <a:lstStyle/>
          <a:p>
            <a:endParaRPr/>
          </a:p>
        </p:txBody>
      </p:sp>
      <p:sp>
        <p:nvSpPr>
          <p:cNvPr id="9" name="Номер слайда 8"/>
          <p:cNvSpPr>
            <a:spLocks noGrp="1"/>
          </p:cNvSpPr>
          <p:nvPr>
            <p:ph type="sldNum" sz="quarter" idx="7"/>
          </p:nvPr>
        </p:nvSpPr>
        <p:spPr>
          <a:xfrm>
            <a:off x="8371585" y="6286703"/>
            <a:ext cx="391415" cy="310388"/>
          </a:xfrm>
        </p:spPr>
        <p:txBody>
          <a:bodyPr/>
          <a:lstStyle/>
          <a:p>
            <a:pPr marL="124460">
              <a:lnSpc>
                <a:spcPct val="100000"/>
              </a:lnSpc>
            </a:pPr>
            <a:fld id="{81D60167-4931-47E6-BA6A-407CBD079E47}" type="slidenum">
              <a:rPr lang="ru-RU" sz="1400" smtClean="0">
                <a:latin typeface="Arial"/>
                <a:cs typeface="Arial"/>
              </a:rPr>
              <a:t>28</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6750" y="128587"/>
            <a:ext cx="5411851" cy="900112"/>
          </a:xfrm>
          <a:prstGeom prst="rect">
            <a:avLst/>
          </a:prstGeom>
          <a:blipFill>
            <a:blip r:embed="rId2" cstate="print"/>
            <a:stretch>
              <a:fillRect/>
            </a:stretch>
          </a:blipFill>
        </p:spPr>
        <p:txBody>
          <a:bodyPr wrap="square" lIns="0" tIns="0" rIns="0" bIns="0" rtlCol="0">
            <a:spAutoFit/>
          </a:bodyPr>
          <a:lstStyle/>
          <a:p>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28699"/>
            <a:ext cx="597217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7"/>
          </p:nvPr>
        </p:nvSpPr>
        <p:spPr>
          <a:xfrm>
            <a:off x="8371585" y="6172200"/>
            <a:ext cx="391415" cy="338825"/>
          </a:xfrm>
        </p:spPr>
        <p:txBody>
          <a:bodyPr/>
          <a:lstStyle/>
          <a:p>
            <a:pPr marL="124460">
              <a:lnSpc>
                <a:spcPct val="100000"/>
              </a:lnSpc>
            </a:pPr>
            <a:fld id="{81D60167-4931-47E6-BA6A-407CBD079E47}" type="slidenum">
              <a:rPr lang="ru-RU" sz="1400" smtClean="0">
                <a:latin typeface="Arial"/>
                <a:cs typeface="Arial"/>
              </a:rPr>
              <a:t>29</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74921" y="277114"/>
            <a:ext cx="4879340" cy="6291580"/>
          </a:xfrm>
          <a:prstGeom prst="rect">
            <a:avLst/>
          </a:prstGeom>
        </p:spPr>
        <p:txBody>
          <a:bodyPr vert="horz" wrap="square" lIns="0" tIns="0" rIns="0" bIns="0" rtlCol="0">
            <a:spAutoFit/>
          </a:bodyPr>
          <a:lstStyle/>
          <a:p>
            <a:pPr marL="12700">
              <a:lnSpc>
                <a:spcPct val="100000"/>
              </a:lnSpc>
              <a:tabLst>
                <a:tab pos="1684655" algn="l"/>
              </a:tabLst>
            </a:pPr>
            <a:r>
              <a:rPr sz="1600" spc="-10" dirty="0">
                <a:latin typeface="Arial"/>
                <a:cs typeface="Arial"/>
              </a:rPr>
              <a:t>pp.17-18	</a:t>
            </a:r>
            <a:r>
              <a:rPr sz="1600" b="1" spc="-10" dirty="0">
                <a:latin typeface="Arial"/>
                <a:cs typeface="Arial"/>
              </a:rPr>
              <a:t>Expected results:</a:t>
            </a:r>
            <a:endParaRPr sz="1600" dirty="0">
              <a:latin typeface="Arial"/>
              <a:cs typeface="Arial"/>
            </a:endParaRPr>
          </a:p>
          <a:p>
            <a:pPr marL="12700" marR="86360">
              <a:lnSpc>
                <a:spcPct val="100099"/>
              </a:lnSpc>
              <a:spcBef>
                <a:spcPts val="5"/>
              </a:spcBef>
              <a:buFont typeface="Arial Narrow"/>
              <a:buAutoNum type="arabicPeriod"/>
              <a:tabLst>
                <a:tab pos="175895" algn="l"/>
              </a:tabLst>
            </a:pPr>
            <a:r>
              <a:rPr sz="1400" b="1" dirty="0">
                <a:latin typeface="Arial Narrow"/>
                <a:cs typeface="Arial Narrow"/>
              </a:rPr>
              <a:t>The</a:t>
            </a:r>
            <a:r>
              <a:rPr sz="1400" b="1" spc="-15" dirty="0">
                <a:latin typeface="Arial Narrow"/>
                <a:cs typeface="Arial Narrow"/>
              </a:rPr>
              <a:t> </a:t>
            </a:r>
            <a:r>
              <a:rPr sz="1400" b="1" spc="-5" dirty="0">
                <a:latin typeface="Arial Narrow"/>
                <a:cs typeface="Arial Narrow"/>
              </a:rPr>
              <a:t>s</a:t>
            </a:r>
            <a:r>
              <a:rPr sz="1400" b="1" dirty="0">
                <a:latin typeface="Arial Narrow"/>
                <a:cs typeface="Arial Narrow"/>
              </a:rPr>
              <a:t>ta</a:t>
            </a:r>
            <a:r>
              <a:rPr sz="1400" b="1" spc="-10" dirty="0">
                <a:latin typeface="Arial Narrow"/>
                <a:cs typeface="Arial Narrow"/>
              </a:rPr>
              <a:t>r</a:t>
            </a:r>
            <a:r>
              <a:rPr sz="1400" b="1" dirty="0">
                <a:latin typeface="Arial Narrow"/>
                <a:cs typeface="Arial Narrow"/>
              </a:rPr>
              <a:t>t-up</a:t>
            </a:r>
            <a:r>
              <a:rPr sz="1400" b="1" spc="15" dirty="0">
                <a:latin typeface="Arial Narrow"/>
                <a:cs typeface="Arial Narrow"/>
              </a:rPr>
              <a:t> </a:t>
            </a:r>
            <a:r>
              <a:rPr sz="1400" b="1" dirty="0">
                <a:latin typeface="Arial Narrow"/>
                <a:cs typeface="Arial Narrow"/>
              </a:rPr>
              <a:t>of</a:t>
            </a:r>
            <a:r>
              <a:rPr sz="1400" b="1" spc="-10"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dirty="0">
                <a:latin typeface="Arial Narrow"/>
                <a:cs typeface="Arial Narrow"/>
              </a:rPr>
              <a:t>BM</a:t>
            </a:r>
            <a:r>
              <a:rPr sz="1400" b="1" spc="5" dirty="0">
                <a:latin typeface="Arial Narrow"/>
                <a:cs typeface="Arial Narrow"/>
              </a:rPr>
              <a:t>@</a:t>
            </a:r>
            <a:r>
              <a:rPr sz="1400" b="1" dirty="0">
                <a:latin typeface="Arial Narrow"/>
                <a:cs typeface="Arial Narrow"/>
              </a:rPr>
              <a:t>N fir</a:t>
            </a:r>
            <a:r>
              <a:rPr sz="1400" b="1" spc="-10" dirty="0">
                <a:latin typeface="Arial Narrow"/>
                <a:cs typeface="Arial Narrow"/>
              </a:rPr>
              <a:t>s</a:t>
            </a:r>
            <a:r>
              <a:rPr sz="1400" b="1" dirty="0">
                <a:latin typeface="Arial Narrow"/>
                <a:cs typeface="Arial Narrow"/>
              </a:rPr>
              <a:t>t</a:t>
            </a:r>
            <a:r>
              <a:rPr sz="1400" b="1" spc="15" dirty="0">
                <a:latin typeface="Arial Narrow"/>
                <a:cs typeface="Arial Narrow"/>
              </a:rPr>
              <a:t> </a:t>
            </a:r>
            <a:r>
              <a:rPr sz="1400" b="1" spc="-5" dirty="0">
                <a:latin typeface="Arial Narrow"/>
                <a:cs typeface="Arial Narrow"/>
              </a:rPr>
              <a:t>c</a:t>
            </a:r>
            <a:r>
              <a:rPr sz="1400" b="1" dirty="0">
                <a:latin typeface="Arial Narrow"/>
                <a:cs typeface="Arial Narrow"/>
              </a:rPr>
              <a:t>onfigur</a:t>
            </a:r>
            <a:r>
              <a:rPr sz="1400" b="1" spc="-10" dirty="0">
                <a:latin typeface="Arial Narrow"/>
                <a:cs typeface="Arial Narrow"/>
              </a:rPr>
              <a:t>a</a:t>
            </a:r>
            <a:r>
              <a:rPr sz="1400" b="1" dirty="0">
                <a:latin typeface="Arial Narrow"/>
                <a:cs typeface="Arial Narrow"/>
              </a:rPr>
              <a:t>tion</a:t>
            </a:r>
            <a:r>
              <a:rPr sz="1400" b="1" spc="-20" dirty="0">
                <a:latin typeface="Arial Narrow"/>
                <a:cs typeface="Arial Narrow"/>
              </a:rPr>
              <a:t> </a:t>
            </a:r>
            <a:r>
              <a:rPr sz="1400" b="1" dirty="0">
                <a:latin typeface="Arial Narrow"/>
                <a:cs typeface="Arial Narrow"/>
              </a:rPr>
              <a:t>for hi</a:t>
            </a:r>
            <a:r>
              <a:rPr sz="1400" b="1" spc="5" dirty="0">
                <a:latin typeface="Arial Narrow"/>
                <a:cs typeface="Arial Narrow"/>
              </a:rPr>
              <a:t>g</a:t>
            </a:r>
            <a:r>
              <a:rPr sz="1400" b="1" spc="35" dirty="0">
                <a:latin typeface="Arial Narrow"/>
                <a:cs typeface="Arial Narrow"/>
              </a:rPr>
              <a:t>h</a:t>
            </a:r>
            <a:r>
              <a:rPr sz="1400" b="1" dirty="0">
                <a:latin typeface="Arial Narrow"/>
                <a:cs typeface="Arial Narrow"/>
              </a:rPr>
              <a:t>-i</a:t>
            </a:r>
            <a:r>
              <a:rPr sz="1400" b="1" spc="5" dirty="0">
                <a:latin typeface="Arial Narrow"/>
                <a:cs typeface="Arial Narrow"/>
              </a:rPr>
              <a:t>n</a:t>
            </a:r>
            <a:r>
              <a:rPr sz="1400" b="1" dirty="0">
                <a:latin typeface="Arial Narrow"/>
                <a:cs typeface="Arial Narrow"/>
              </a:rPr>
              <a:t>tensity ligh</a:t>
            </a:r>
            <a:r>
              <a:rPr sz="1400" b="1" spc="5" dirty="0">
                <a:latin typeface="Arial Narrow"/>
                <a:cs typeface="Arial Narrow"/>
              </a:rPr>
              <a:t>t</a:t>
            </a:r>
            <a:r>
              <a:rPr sz="1400" b="1" dirty="0">
                <a:latin typeface="Arial Narrow"/>
                <a:cs typeface="Arial Narrow"/>
              </a:rPr>
              <a:t>-i</a:t>
            </a:r>
            <a:r>
              <a:rPr sz="1400" b="1" spc="5" dirty="0">
                <a:latin typeface="Arial Narrow"/>
                <a:cs typeface="Arial Narrow"/>
              </a:rPr>
              <a:t>o</a:t>
            </a:r>
            <a:r>
              <a:rPr sz="1400" b="1" dirty="0">
                <a:latin typeface="Arial Narrow"/>
                <a:cs typeface="Arial Narrow"/>
              </a:rPr>
              <a:t>n</a:t>
            </a:r>
            <a:r>
              <a:rPr sz="1400" b="1" spc="-20" dirty="0">
                <a:latin typeface="Arial Narrow"/>
                <a:cs typeface="Arial Narrow"/>
              </a:rPr>
              <a:t> </a:t>
            </a:r>
            <a:r>
              <a:rPr sz="1400" b="1" dirty="0">
                <a:latin typeface="Arial Narrow"/>
                <a:cs typeface="Arial Narrow"/>
              </a:rPr>
              <a:t>b</a:t>
            </a:r>
            <a:r>
              <a:rPr sz="1400" b="1" spc="-5" dirty="0">
                <a:latin typeface="Arial Narrow"/>
                <a:cs typeface="Arial Narrow"/>
              </a:rPr>
              <a:t>ea</a:t>
            </a:r>
            <a:r>
              <a:rPr sz="1400" b="1" dirty="0">
                <a:latin typeface="Arial Narrow"/>
                <a:cs typeface="Arial Narrow"/>
              </a:rPr>
              <a:t>ms</a:t>
            </a:r>
            <a:r>
              <a:rPr sz="1400" b="1" spc="-5" dirty="0">
                <a:latin typeface="Arial Narrow"/>
                <a:cs typeface="Arial Narrow"/>
              </a:rPr>
              <a:t> </a:t>
            </a:r>
            <a:r>
              <a:rPr sz="1400" b="1" dirty="0">
                <a:latin typeface="Arial Narrow"/>
                <a:cs typeface="Arial Narrow"/>
              </a:rPr>
              <a:t>e</a:t>
            </a:r>
            <a:r>
              <a:rPr sz="1400" b="1" spc="-5" dirty="0">
                <a:latin typeface="Arial Narrow"/>
                <a:cs typeface="Arial Narrow"/>
              </a:rPr>
              <a:t>x</a:t>
            </a:r>
            <a:r>
              <a:rPr sz="1400" b="1" dirty="0">
                <a:latin typeface="Arial Narrow"/>
                <a:cs typeface="Arial Narrow"/>
              </a:rPr>
              <a:t>tr</a:t>
            </a:r>
            <a:r>
              <a:rPr sz="1400" b="1" spc="-10" dirty="0">
                <a:latin typeface="Arial Narrow"/>
                <a:cs typeface="Arial Narrow"/>
              </a:rPr>
              <a:t>a</a:t>
            </a:r>
            <a:r>
              <a:rPr sz="1400" b="1" spc="-5" dirty="0">
                <a:latin typeface="Arial Narrow"/>
                <a:cs typeface="Arial Narrow"/>
              </a:rPr>
              <a:t>c</a:t>
            </a:r>
            <a:r>
              <a:rPr sz="1400" b="1" dirty="0">
                <a:latin typeface="Arial Narrow"/>
                <a:cs typeface="Arial Narrow"/>
              </a:rPr>
              <a:t>ted</a:t>
            </a:r>
            <a:r>
              <a:rPr sz="1400" b="1" spc="25" dirty="0">
                <a:latin typeface="Arial Narrow"/>
                <a:cs typeface="Arial Narrow"/>
              </a:rPr>
              <a:t> </a:t>
            </a:r>
            <a:r>
              <a:rPr sz="1400" b="1" dirty="0">
                <a:latin typeface="Arial Narrow"/>
                <a:cs typeface="Arial Narrow"/>
              </a:rPr>
              <a:t>from the</a:t>
            </a:r>
            <a:r>
              <a:rPr sz="1400" b="1" spc="-5" dirty="0">
                <a:latin typeface="Arial Narrow"/>
                <a:cs typeface="Arial Narrow"/>
              </a:rPr>
              <a:t> </a:t>
            </a:r>
            <a:r>
              <a:rPr sz="1400" b="1" dirty="0">
                <a:latin typeface="Arial Narrow"/>
                <a:cs typeface="Arial Narrow"/>
              </a:rPr>
              <a:t>Nu</a:t>
            </a:r>
            <a:r>
              <a:rPr sz="1400" b="1" spc="-5" dirty="0">
                <a:latin typeface="Arial Narrow"/>
                <a:cs typeface="Arial Narrow"/>
              </a:rPr>
              <a:t>c</a:t>
            </a:r>
            <a:r>
              <a:rPr sz="1400" b="1" dirty="0">
                <a:latin typeface="Arial Narrow"/>
                <a:cs typeface="Arial Narrow"/>
              </a:rPr>
              <a:t>l</a:t>
            </a:r>
            <a:r>
              <a:rPr sz="1400" b="1" spc="5" dirty="0">
                <a:latin typeface="Arial Narrow"/>
                <a:cs typeface="Arial Narrow"/>
              </a:rPr>
              <a:t>o</a:t>
            </a:r>
            <a:r>
              <a:rPr sz="1400" b="1" dirty="0">
                <a:latin typeface="Arial Narrow"/>
                <a:cs typeface="Arial Narrow"/>
              </a:rPr>
              <a:t>tron.</a:t>
            </a:r>
            <a:r>
              <a:rPr sz="1400" b="1" spc="-20" dirty="0">
                <a:latin typeface="Arial Narrow"/>
                <a:cs typeface="Arial Narrow"/>
              </a:rPr>
              <a:t> </a:t>
            </a:r>
            <a:r>
              <a:rPr sz="1400" b="1" dirty="0">
                <a:latin typeface="Arial Narrow"/>
                <a:cs typeface="Arial Narrow"/>
              </a:rPr>
              <a:t>Obtaini</a:t>
            </a:r>
            <a:r>
              <a:rPr sz="1400" b="1" spc="5" dirty="0">
                <a:latin typeface="Arial Narrow"/>
                <a:cs typeface="Arial Narrow"/>
              </a:rPr>
              <a:t>n</a:t>
            </a:r>
            <a:r>
              <a:rPr sz="1400" b="1" dirty="0">
                <a:latin typeface="Arial Narrow"/>
                <a:cs typeface="Arial Narrow"/>
              </a:rPr>
              <a:t>g</a:t>
            </a:r>
            <a:r>
              <a:rPr sz="1400" b="1" spc="-30" dirty="0">
                <a:latin typeface="Arial Narrow"/>
                <a:cs typeface="Arial Narrow"/>
              </a:rPr>
              <a:t> </a:t>
            </a:r>
            <a:r>
              <a:rPr sz="1400" b="1" dirty="0">
                <a:latin typeface="Arial Narrow"/>
                <a:cs typeface="Arial Narrow"/>
              </a:rPr>
              <a:t>fir</a:t>
            </a:r>
            <a:r>
              <a:rPr sz="1400" b="1" spc="-10" dirty="0">
                <a:latin typeface="Arial Narrow"/>
                <a:cs typeface="Arial Narrow"/>
              </a:rPr>
              <a:t>s</a:t>
            </a:r>
            <a:r>
              <a:rPr sz="1400" b="1" dirty="0">
                <a:latin typeface="Arial Narrow"/>
                <a:cs typeface="Arial Narrow"/>
              </a:rPr>
              <a:t>t</a:t>
            </a:r>
            <a:r>
              <a:rPr sz="1400" b="1" spc="25" dirty="0">
                <a:latin typeface="Arial Narrow"/>
                <a:cs typeface="Arial Narrow"/>
              </a:rPr>
              <a:t> </a:t>
            </a:r>
            <a:r>
              <a:rPr sz="1400" b="1" dirty="0">
                <a:latin typeface="Arial Narrow"/>
                <a:cs typeface="Arial Narrow"/>
              </a:rPr>
              <a:t>r</a:t>
            </a:r>
            <a:r>
              <a:rPr sz="1400" b="1" spc="-10" dirty="0">
                <a:latin typeface="Arial Narrow"/>
                <a:cs typeface="Arial Narrow"/>
              </a:rPr>
              <a:t>e</a:t>
            </a:r>
            <a:r>
              <a:rPr sz="1400" b="1" spc="-5" dirty="0">
                <a:latin typeface="Arial Narrow"/>
                <a:cs typeface="Arial Narrow"/>
              </a:rPr>
              <a:t>s</a:t>
            </a:r>
            <a:r>
              <a:rPr sz="1400" b="1" dirty="0">
                <a:latin typeface="Arial Narrow"/>
                <a:cs typeface="Arial Narrow"/>
              </a:rPr>
              <a:t>ults in</a:t>
            </a:r>
            <a:r>
              <a:rPr sz="1400" b="1" spc="-5"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dirty="0">
                <a:latin typeface="Arial Narrow"/>
                <a:cs typeface="Arial Narrow"/>
              </a:rPr>
              <a:t>r</a:t>
            </a:r>
            <a:r>
              <a:rPr sz="1400" b="1" spc="-5" dirty="0">
                <a:latin typeface="Arial Narrow"/>
                <a:cs typeface="Arial Narrow"/>
              </a:rPr>
              <a:t>esea</a:t>
            </a:r>
            <a:r>
              <a:rPr sz="1400" b="1" dirty="0">
                <a:latin typeface="Arial Narrow"/>
                <a:cs typeface="Arial Narrow"/>
              </a:rPr>
              <a:t>r</a:t>
            </a:r>
            <a:r>
              <a:rPr sz="1400" b="1" spc="-10" dirty="0">
                <a:latin typeface="Arial Narrow"/>
                <a:cs typeface="Arial Narrow"/>
              </a:rPr>
              <a:t>c</a:t>
            </a:r>
            <a:r>
              <a:rPr sz="1400" b="1" dirty="0">
                <a:latin typeface="Arial Narrow"/>
                <a:cs typeface="Arial Narrow"/>
              </a:rPr>
              <a:t>h</a:t>
            </a:r>
            <a:r>
              <a:rPr sz="1400" b="1" spc="15" dirty="0">
                <a:latin typeface="Arial Narrow"/>
                <a:cs typeface="Arial Narrow"/>
              </a:rPr>
              <a:t> </a:t>
            </a:r>
            <a:r>
              <a:rPr sz="1400" b="1" dirty="0">
                <a:latin typeface="Arial Narrow"/>
                <a:cs typeface="Arial Narrow"/>
              </a:rPr>
              <a:t>progr</a:t>
            </a:r>
            <a:r>
              <a:rPr sz="1400" b="1" spc="-10" dirty="0">
                <a:latin typeface="Arial Narrow"/>
                <a:cs typeface="Arial Narrow"/>
              </a:rPr>
              <a:t>a</a:t>
            </a:r>
            <a:r>
              <a:rPr sz="1400" b="1" dirty="0">
                <a:latin typeface="Arial Narrow"/>
                <a:cs typeface="Arial Narrow"/>
              </a:rPr>
              <a:t>mme</a:t>
            </a:r>
            <a:r>
              <a:rPr sz="1400" b="1" spc="5" dirty="0">
                <a:latin typeface="Arial Narrow"/>
                <a:cs typeface="Arial Narrow"/>
              </a:rPr>
              <a:t> </a:t>
            </a:r>
            <a:r>
              <a:rPr sz="1400" b="1" dirty="0">
                <a:latin typeface="Arial Narrow"/>
                <a:cs typeface="Arial Narrow"/>
              </a:rPr>
              <a:t>of</a:t>
            </a:r>
            <a:r>
              <a:rPr sz="1400" b="1" spc="-10"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dirty="0">
                <a:latin typeface="Arial Narrow"/>
                <a:cs typeface="Arial Narrow"/>
              </a:rPr>
              <a:t>BM</a:t>
            </a:r>
            <a:r>
              <a:rPr sz="1400" b="1" spc="5" dirty="0">
                <a:latin typeface="Arial Narrow"/>
                <a:cs typeface="Arial Narrow"/>
              </a:rPr>
              <a:t>@</a:t>
            </a:r>
            <a:r>
              <a:rPr sz="1400" b="1" dirty="0">
                <a:latin typeface="Arial Narrow"/>
                <a:cs typeface="Arial Narrow"/>
              </a:rPr>
              <a:t>N e</a:t>
            </a:r>
            <a:r>
              <a:rPr sz="1400" b="1" spc="-10" dirty="0">
                <a:latin typeface="Arial Narrow"/>
                <a:cs typeface="Arial Narrow"/>
              </a:rPr>
              <a:t>x</a:t>
            </a:r>
            <a:r>
              <a:rPr sz="1400" b="1" dirty="0">
                <a:latin typeface="Arial Narrow"/>
                <a:cs typeface="Arial Narrow"/>
              </a:rPr>
              <a:t>p</a:t>
            </a:r>
            <a:r>
              <a:rPr sz="1400" b="1" spc="-5" dirty="0">
                <a:latin typeface="Arial Narrow"/>
                <a:cs typeface="Arial Narrow"/>
              </a:rPr>
              <a:t>e</a:t>
            </a:r>
            <a:r>
              <a:rPr sz="1400" b="1" dirty="0">
                <a:latin typeface="Arial Narrow"/>
                <a:cs typeface="Arial Narrow"/>
              </a:rPr>
              <a:t>rim</a:t>
            </a:r>
            <a:r>
              <a:rPr sz="1400" b="1" spc="-10" dirty="0">
                <a:latin typeface="Arial Narrow"/>
                <a:cs typeface="Arial Narrow"/>
              </a:rPr>
              <a:t>e</a:t>
            </a:r>
            <a:r>
              <a:rPr sz="1400" b="1" dirty="0">
                <a:latin typeface="Arial Narrow"/>
                <a:cs typeface="Arial Narrow"/>
              </a:rPr>
              <a:t>nt:</a:t>
            </a:r>
            <a:r>
              <a:rPr sz="1400" b="1" spc="5" dirty="0">
                <a:latin typeface="Arial Narrow"/>
                <a:cs typeface="Arial Narrow"/>
              </a:rPr>
              <a:t> </a:t>
            </a:r>
            <a:r>
              <a:rPr sz="1400" b="1" spc="-5" dirty="0">
                <a:latin typeface="Arial Narrow"/>
                <a:cs typeface="Arial Narrow"/>
              </a:rPr>
              <a:t>s</a:t>
            </a:r>
            <a:r>
              <a:rPr sz="1400" b="1" dirty="0">
                <a:latin typeface="Arial Narrow"/>
                <a:cs typeface="Arial Narrow"/>
              </a:rPr>
              <a:t>tudy</a:t>
            </a:r>
            <a:r>
              <a:rPr sz="1400" b="1" spc="-5" dirty="0">
                <a:latin typeface="Arial Narrow"/>
                <a:cs typeface="Arial Narrow"/>
              </a:rPr>
              <a:t> </a:t>
            </a:r>
            <a:r>
              <a:rPr sz="1400" b="1" spc="5" dirty="0">
                <a:latin typeface="Arial Narrow"/>
                <a:cs typeface="Arial Narrow"/>
              </a:rPr>
              <a:t>o</a:t>
            </a:r>
            <a:r>
              <a:rPr sz="1400" b="1" dirty="0">
                <a:latin typeface="Arial Narrow"/>
                <a:cs typeface="Arial Narrow"/>
              </a:rPr>
              <a:t>f</a:t>
            </a:r>
            <a:r>
              <a:rPr sz="1400" b="1" spc="-10" dirty="0">
                <a:latin typeface="Arial Narrow"/>
                <a:cs typeface="Arial Narrow"/>
              </a:rPr>
              <a:t> </a:t>
            </a:r>
            <a:r>
              <a:rPr sz="1400" b="1" spc="-5" dirty="0">
                <a:latin typeface="Arial Narrow"/>
                <a:cs typeface="Arial Narrow"/>
              </a:rPr>
              <a:t>y</a:t>
            </a:r>
            <a:r>
              <a:rPr sz="1400" b="1" dirty="0">
                <a:latin typeface="Arial Narrow"/>
                <a:cs typeface="Arial Narrow"/>
              </a:rPr>
              <a:t>iel</a:t>
            </a:r>
            <a:r>
              <a:rPr sz="1400" b="1" spc="5" dirty="0">
                <a:latin typeface="Arial Narrow"/>
                <a:cs typeface="Arial Narrow"/>
              </a:rPr>
              <a:t>d</a:t>
            </a:r>
            <a:r>
              <a:rPr sz="1400" b="1" dirty="0">
                <a:latin typeface="Arial Narrow"/>
                <a:cs typeface="Arial Narrow"/>
              </a:rPr>
              <a:t>s of h</a:t>
            </a:r>
            <a:r>
              <a:rPr sz="1400" b="1" spc="-5" dirty="0">
                <a:latin typeface="Arial Narrow"/>
                <a:cs typeface="Arial Narrow"/>
              </a:rPr>
              <a:t>a</a:t>
            </a:r>
            <a:r>
              <a:rPr sz="1400" b="1" dirty="0">
                <a:latin typeface="Arial Narrow"/>
                <a:cs typeface="Arial Narrow"/>
              </a:rPr>
              <a:t>dron</a:t>
            </a:r>
            <a:r>
              <a:rPr sz="1400" b="1" spc="-5" dirty="0">
                <a:latin typeface="Arial Narrow"/>
                <a:cs typeface="Arial Narrow"/>
              </a:rPr>
              <a:t>s</a:t>
            </a:r>
            <a:r>
              <a:rPr sz="1400" b="1" dirty="0">
                <a:latin typeface="Arial Narrow"/>
                <a:cs typeface="Arial Narrow"/>
              </a:rPr>
              <a:t>,</a:t>
            </a:r>
            <a:r>
              <a:rPr sz="1400" b="1" spc="-20" dirty="0">
                <a:latin typeface="Arial Narrow"/>
                <a:cs typeface="Arial Narrow"/>
              </a:rPr>
              <a:t> </a:t>
            </a:r>
            <a:r>
              <a:rPr sz="1400" b="1" dirty="0">
                <a:latin typeface="Arial Narrow"/>
                <a:cs typeface="Arial Narrow"/>
              </a:rPr>
              <a:t>h</a:t>
            </a:r>
            <a:r>
              <a:rPr sz="1400" b="1" spc="-5" dirty="0">
                <a:latin typeface="Arial Narrow"/>
                <a:cs typeface="Arial Narrow"/>
              </a:rPr>
              <a:t>y</a:t>
            </a:r>
            <a:r>
              <a:rPr sz="1400" b="1" dirty="0">
                <a:latin typeface="Arial Narrow"/>
                <a:cs typeface="Arial Narrow"/>
              </a:rPr>
              <a:t>p</a:t>
            </a:r>
            <a:r>
              <a:rPr sz="1400" b="1" spc="-5" dirty="0">
                <a:latin typeface="Arial Narrow"/>
                <a:cs typeface="Arial Narrow"/>
              </a:rPr>
              <a:t>e</a:t>
            </a:r>
            <a:r>
              <a:rPr sz="1400" b="1" dirty="0">
                <a:latin typeface="Arial Narrow"/>
                <a:cs typeface="Arial Narrow"/>
              </a:rPr>
              <a:t>ron</a:t>
            </a:r>
            <a:r>
              <a:rPr sz="1400" b="1" spc="-5" dirty="0">
                <a:latin typeface="Arial Narrow"/>
                <a:cs typeface="Arial Narrow"/>
              </a:rPr>
              <a:t>s</a:t>
            </a:r>
            <a:r>
              <a:rPr sz="1400" b="1" dirty="0">
                <a:latin typeface="Arial Narrow"/>
                <a:cs typeface="Arial Narrow"/>
              </a:rPr>
              <a:t>,</a:t>
            </a:r>
            <a:r>
              <a:rPr sz="1400" b="1" spc="-20" dirty="0">
                <a:latin typeface="Arial Narrow"/>
                <a:cs typeface="Arial Narrow"/>
              </a:rPr>
              <a:t> </a:t>
            </a:r>
            <a:r>
              <a:rPr sz="1400" b="1" spc="-5" dirty="0">
                <a:latin typeface="Arial Narrow"/>
                <a:cs typeface="Arial Narrow"/>
              </a:rPr>
              <a:t>a</a:t>
            </a:r>
            <a:r>
              <a:rPr sz="1400" b="1" dirty="0">
                <a:latin typeface="Arial Narrow"/>
                <a:cs typeface="Arial Narrow"/>
              </a:rPr>
              <a:t>nd</a:t>
            </a:r>
            <a:r>
              <a:rPr sz="1400" b="1" spc="-5" dirty="0">
                <a:latin typeface="Arial Narrow"/>
                <a:cs typeface="Arial Narrow"/>
              </a:rPr>
              <a:t> </a:t>
            </a:r>
            <a:r>
              <a:rPr sz="1400" b="1" dirty="0">
                <a:latin typeface="Arial Narrow"/>
                <a:cs typeface="Arial Narrow"/>
              </a:rPr>
              <a:t>l</a:t>
            </a:r>
            <a:r>
              <a:rPr sz="1400" b="1" spc="5" dirty="0">
                <a:latin typeface="Arial Narrow"/>
                <a:cs typeface="Arial Narrow"/>
              </a:rPr>
              <a:t>i</a:t>
            </a:r>
            <a:r>
              <a:rPr sz="1400" b="1" dirty="0">
                <a:latin typeface="Arial Narrow"/>
                <a:cs typeface="Arial Narrow"/>
              </a:rPr>
              <a:t>ght</a:t>
            </a:r>
            <a:r>
              <a:rPr sz="1400" b="1" spc="-10" dirty="0">
                <a:latin typeface="Arial Narrow"/>
                <a:cs typeface="Arial Narrow"/>
              </a:rPr>
              <a:t> </a:t>
            </a:r>
            <a:r>
              <a:rPr sz="1400" b="1" dirty="0">
                <a:latin typeface="Arial Narrow"/>
                <a:cs typeface="Arial Narrow"/>
              </a:rPr>
              <a:t>nu</a:t>
            </a:r>
            <a:r>
              <a:rPr sz="1400" b="1" spc="-5" dirty="0">
                <a:latin typeface="Arial Narrow"/>
                <a:cs typeface="Arial Narrow"/>
              </a:rPr>
              <a:t>c</a:t>
            </a:r>
            <a:r>
              <a:rPr sz="1400" b="1" dirty="0">
                <a:latin typeface="Arial Narrow"/>
                <a:cs typeface="Arial Narrow"/>
              </a:rPr>
              <a:t>lei</a:t>
            </a:r>
            <a:r>
              <a:rPr sz="1400" b="1" spc="35" dirty="0">
                <a:latin typeface="Arial Narrow"/>
                <a:cs typeface="Arial Narrow"/>
              </a:rPr>
              <a:t> </a:t>
            </a:r>
            <a:r>
              <a:rPr sz="1400" b="1" spc="-5" dirty="0">
                <a:latin typeface="Arial Narrow"/>
                <a:cs typeface="Arial Narrow"/>
              </a:rPr>
              <a:t>–</a:t>
            </a:r>
            <a:r>
              <a:rPr sz="1400" b="1" dirty="0">
                <a:latin typeface="Arial Narrow"/>
                <a:cs typeface="Arial Narrow"/>
              </a:rPr>
              <a:t>– </a:t>
            </a:r>
            <a:r>
              <a:rPr sz="1400" b="1" spc="-5" dirty="0">
                <a:latin typeface="Arial Narrow"/>
                <a:cs typeface="Arial Narrow"/>
              </a:rPr>
              <a:t>2017–2019.</a:t>
            </a:r>
            <a:endParaRPr sz="1400" dirty="0">
              <a:latin typeface="Arial Narrow"/>
              <a:cs typeface="Arial Narrow"/>
            </a:endParaRPr>
          </a:p>
          <a:p>
            <a:pPr marL="12700" marR="110489">
              <a:lnSpc>
                <a:spcPct val="100000"/>
              </a:lnSpc>
              <a:buFont typeface="Arial Narrow"/>
              <a:buAutoNum type="arabicPeriod"/>
              <a:tabLst>
                <a:tab pos="175895" algn="l"/>
              </a:tabLst>
            </a:pPr>
            <a:r>
              <a:rPr sz="1400" b="1" dirty="0">
                <a:latin typeface="Arial Narrow"/>
                <a:cs typeface="Arial Narrow"/>
              </a:rPr>
              <a:t>Obtaini</a:t>
            </a:r>
            <a:r>
              <a:rPr sz="1400" b="1" spc="5" dirty="0">
                <a:latin typeface="Arial Narrow"/>
                <a:cs typeface="Arial Narrow"/>
              </a:rPr>
              <a:t>n</a:t>
            </a:r>
            <a:r>
              <a:rPr sz="1400" b="1" dirty="0">
                <a:latin typeface="Arial Narrow"/>
                <a:cs typeface="Arial Narrow"/>
              </a:rPr>
              <a:t>g</a:t>
            </a:r>
            <a:r>
              <a:rPr sz="1400" b="1" spc="-30" dirty="0">
                <a:latin typeface="Arial Narrow"/>
                <a:cs typeface="Arial Narrow"/>
              </a:rPr>
              <a:t> </a:t>
            </a:r>
            <a:r>
              <a:rPr sz="1400" b="1" dirty="0">
                <a:latin typeface="Arial Narrow"/>
                <a:cs typeface="Arial Narrow"/>
              </a:rPr>
              <a:t>r</a:t>
            </a:r>
            <a:r>
              <a:rPr sz="1400" b="1" spc="-10" dirty="0">
                <a:latin typeface="Arial Narrow"/>
                <a:cs typeface="Arial Narrow"/>
              </a:rPr>
              <a:t>e</a:t>
            </a:r>
            <a:r>
              <a:rPr sz="1400" b="1" spc="-5" dirty="0">
                <a:latin typeface="Arial Narrow"/>
                <a:cs typeface="Arial Narrow"/>
              </a:rPr>
              <a:t>s</a:t>
            </a:r>
            <a:r>
              <a:rPr sz="1400" b="1" dirty="0">
                <a:latin typeface="Arial Narrow"/>
                <a:cs typeface="Arial Narrow"/>
              </a:rPr>
              <a:t>ults</a:t>
            </a:r>
            <a:r>
              <a:rPr sz="1400" b="1" spc="10" dirty="0">
                <a:latin typeface="Arial Narrow"/>
                <a:cs typeface="Arial Narrow"/>
              </a:rPr>
              <a:t> </a:t>
            </a:r>
            <a:r>
              <a:rPr sz="1400" b="1" spc="-5" dirty="0">
                <a:latin typeface="Arial Narrow"/>
                <a:cs typeface="Arial Narrow"/>
              </a:rPr>
              <a:t>a</a:t>
            </a:r>
            <a:r>
              <a:rPr sz="1400" b="1" dirty="0">
                <a:latin typeface="Arial Narrow"/>
                <a:cs typeface="Arial Narrow"/>
              </a:rPr>
              <a:t>t BM@N u</a:t>
            </a:r>
            <a:r>
              <a:rPr sz="1400" b="1" spc="-5" dirty="0">
                <a:latin typeface="Arial Narrow"/>
                <a:cs typeface="Arial Narrow"/>
              </a:rPr>
              <a:t>s</a:t>
            </a:r>
            <a:r>
              <a:rPr sz="1400" b="1" dirty="0">
                <a:latin typeface="Arial Narrow"/>
                <a:cs typeface="Arial Narrow"/>
              </a:rPr>
              <a:t>i</a:t>
            </a:r>
            <a:r>
              <a:rPr sz="1400" b="1" spc="5" dirty="0">
                <a:latin typeface="Arial Narrow"/>
                <a:cs typeface="Arial Narrow"/>
              </a:rPr>
              <a:t>n</a:t>
            </a:r>
            <a:r>
              <a:rPr sz="1400" b="1" dirty="0">
                <a:latin typeface="Arial Narrow"/>
                <a:cs typeface="Arial Narrow"/>
              </a:rPr>
              <a:t>g</a:t>
            </a:r>
            <a:r>
              <a:rPr sz="1400" b="1" spc="-20" dirty="0">
                <a:latin typeface="Arial Narrow"/>
                <a:cs typeface="Arial Narrow"/>
              </a:rPr>
              <a:t> </a:t>
            </a:r>
            <a:r>
              <a:rPr sz="1400" b="1" dirty="0">
                <a:latin typeface="Arial Narrow"/>
                <a:cs typeface="Arial Narrow"/>
              </a:rPr>
              <a:t>hi</a:t>
            </a:r>
            <a:r>
              <a:rPr sz="1400" b="1" spc="5" dirty="0">
                <a:latin typeface="Arial Narrow"/>
                <a:cs typeface="Arial Narrow"/>
              </a:rPr>
              <a:t>g</a:t>
            </a:r>
            <a:r>
              <a:rPr sz="1400" b="1" spc="25" dirty="0">
                <a:latin typeface="Arial Narrow"/>
                <a:cs typeface="Arial Narrow"/>
              </a:rPr>
              <a:t>h</a:t>
            </a:r>
            <a:r>
              <a:rPr sz="1400" b="1" dirty="0">
                <a:latin typeface="Arial Narrow"/>
                <a:cs typeface="Arial Narrow"/>
              </a:rPr>
              <a:t>-i</a:t>
            </a:r>
            <a:r>
              <a:rPr sz="1400" b="1" spc="5" dirty="0">
                <a:latin typeface="Arial Narrow"/>
                <a:cs typeface="Arial Narrow"/>
              </a:rPr>
              <a:t>n</a:t>
            </a:r>
            <a:r>
              <a:rPr sz="1400" b="1" dirty="0">
                <a:latin typeface="Arial Narrow"/>
                <a:cs typeface="Arial Narrow"/>
              </a:rPr>
              <a:t>tensity</a:t>
            </a:r>
            <a:r>
              <a:rPr sz="1400" b="1" spc="-15" dirty="0">
                <a:latin typeface="Arial Narrow"/>
                <a:cs typeface="Arial Narrow"/>
              </a:rPr>
              <a:t> </a:t>
            </a:r>
            <a:r>
              <a:rPr sz="1400" b="1" dirty="0">
                <a:latin typeface="Arial Narrow"/>
                <a:cs typeface="Arial Narrow"/>
              </a:rPr>
              <a:t>h</a:t>
            </a:r>
            <a:r>
              <a:rPr sz="1400" b="1" spc="-5" dirty="0">
                <a:latin typeface="Arial Narrow"/>
                <a:cs typeface="Arial Narrow"/>
              </a:rPr>
              <a:t>eav</a:t>
            </a:r>
            <a:r>
              <a:rPr sz="1400" b="1" dirty="0">
                <a:latin typeface="Arial Narrow"/>
                <a:cs typeface="Arial Narrow"/>
              </a:rPr>
              <a:t>y-i</a:t>
            </a:r>
            <a:r>
              <a:rPr sz="1400" b="1" spc="5" dirty="0">
                <a:latin typeface="Arial Narrow"/>
                <a:cs typeface="Arial Narrow"/>
              </a:rPr>
              <a:t>o</a:t>
            </a:r>
            <a:r>
              <a:rPr sz="1400" b="1" dirty="0">
                <a:latin typeface="Arial Narrow"/>
                <a:cs typeface="Arial Narrow"/>
              </a:rPr>
              <a:t>n</a:t>
            </a:r>
            <a:r>
              <a:rPr sz="1400" b="1" spc="-20" dirty="0">
                <a:latin typeface="Arial Narrow"/>
                <a:cs typeface="Arial Narrow"/>
              </a:rPr>
              <a:t> </a:t>
            </a:r>
            <a:r>
              <a:rPr sz="1400" b="1" dirty="0">
                <a:latin typeface="Arial Narrow"/>
                <a:cs typeface="Arial Narrow"/>
              </a:rPr>
              <a:t>b</a:t>
            </a:r>
            <a:r>
              <a:rPr sz="1400" b="1" spc="-5" dirty="0">
                <a:latin typeface="Arial Narrow"/>
                <a:cs typeface="Arial Narrow"/>
              </a:rPr>
              <a:t>ea</a:t>
            </a:r>
            <a:r>
              <a:rPr sz="1400" b="1" dirty="0">
                <a:latin typeface="Arial Narrow"/>
                <a:cs typeface="Arial Narrow"/>
              </a:rPr>
              <a:t>m</a:t>
            </a:r>
            <a:r>
              <a:rPr sz="1400" b="1" spc="-10" dirty="0">
                <a:latin typeface="Arial Narrow"/>
                <a:cs typeface="Arial Narrow"/>
              </a:rPr>
              <a:t>s</a:t>
            </a:r>
            <a:r>
              <a:rPr sz="1400" b="1" dirty="0">
                <a:latin typeface="Arial Narrow"/>
                <a:cs typeface="Arial Narrow"/>
              </a:rPr>
              <a:t>, i</a:t>
            </a:r>
            <a:r>
              <a:rPr sz="1400" b="1" spc="5" dirty="0">
                <a:latin typeface="Arial Narrow"/>
                <a:cs typeface="Arial Narrow"/>
              </a:rPr>
              <a:t>n</a:t>
            </a:r>
            <a:r>
              <a:rPr sz="1400" b="1" spc="-5" dirty="0">
                <a:latin typeface="Arial Narrow"/>
                <a:cs typeface="Arial Narrow"/>
              </a:rPr>
              <a:t>c</a:t>
            </a:r>
            <a:r>
              <a:rPr sz="1400" b="1" dirty="0">
                <a:latin typeface="Arial Narrow"/>
                <a:cs typeface="Arial Narrow"/>
              </a:rPr>
              <a:t>l</a:t>
            </a:r>
            <a:r>
              <a:rPr sz="1400" b="1" spc="5" dirty="0">
                <a:latin typeface="Arial Narrow"/>
                <a:cs typeface="Arial Narrow"/>
              </a:rPr>
              <a:t>u</a:t>
            </a:r>
            <a:r>
              <a:rPr sz="1400" b="1" dirty="0">
                <a:latin typeface="Arial Narrow"/>
                <a:cs typeface="Arial Narrow"/>
              </a:rPr>
              <a:t>di</a:t>
            </a:r>
            <a:r>
              <a:rPr sz="1400" b="1" spc="5" dirty="0">
                <a:latin typeface="Arial Narrow"/>
                <a:cs typeface="Arial Narrow"/>
              </a:rPr>
              <a:t>n</a:t>
            </a:r>
            <a:r>
              <a:rPr sz="1400" b="1" dirty="0">
                <a:latin typeface="Arial Narrow"/>
                <a:cs typeface="Arial Narrow"/>
              </a:rPr>
              <a:t>g</a:t>
            </a:r>
            <a:r>
              <a:rPr sz="1400" b="1" spc="-30" dirty="0">
                <a:latin typeface="Arial Narrow"/>
                <a:cs typeface="Arial Narrow"/>
              </a:rPr>
              <a:t> </a:t>
            </a:r>
            <a:r>
              <a:rPr sz="1400" b="1" dirty="0">
                <a:latin typeface="Arial Narrow"/>
                <a:cs typeface="Arial Narrow"/>
              </a:rPr>
              <a:t>i</a:t>
            </a:r>
            <a:r>
              <a:rPr sz="1400" b="1" spc="5" dirty="0">
                <a:latin typeface="Arial Narrow"/>
                <a:cs typeface="Arial Narrow"/>
              </a:rPr>
              <a:t>o</a:t>
            </a:r>
            <a:r>
              <a:rPr sz="1400" b="1" dirty="0">
                <a:latin typeface="Arial Narrow"/>
                <a:cs typeface="Arial Narrow"/>
              </a:rPr>
              <a:t>ns</a:t>
            </a:r>
            <a:r>
              <a:rPr sz="1400" b="1" spc="-15" dirty="0">
                <a:latin typeface="Arial Narrow"/>
                <a:cs typeface="Arial Narrow"/>
              </a:rPr>
              <a:t> </a:t>
            </a:r>
            <a:r>
              <a:rPr sz="1400" b="1" dirty="0">
                <a:latin typeface="Arial Narrow"/>
                <a:cs typeface="Arial Narrow"/>
              </a:rPr>
              <a:t>of gol</a:t>
            </a:r>
            <a:r>
              <a:rPr sz="1400" b="1" spc="5" dirty="0">
                <a:latin typeface="Arial Narrow"/>
                <a:cs typeface="Arial Narrow"/>
              </a:rPr>
              <a:t>d</a:t>
            </a:r>
            <a:r>
              <a:rPr sz="1400" b="1" dirty="0">
                <a:latin typeface="Arial Narrow"/>
                <a:cs typeface="Arial Narrow"/>
              </a:rPr>
              <a:t>.</a:t>
            </a:r>
            <a:r>
              <a:rPr sz="1400" b="1" spc="-20" dirty="0">
                <a:latin typeface="Arial Narrow"/>
                <a:cs typeface="Arial Narrow"/>
              </a:rPr>
              <a:t> </a:t>
            </a:r>
            <a:r>
              <a:rPr sz="1400" b="1" dirty="0">
                <a:latin typeface="Arial Narrow"/>
                <a:cs typeface="Arial Narrow"/>
              </a:rPr>
              <a:t>Study</a:t>
            </a:r>
            <a:r>
              <a:rPr sz="1400" b="1" spc="-15" dirty="0">
                <a:latin typeface="Arial Narrow"/>
                <a:cs typeface="Arial Narrow"/>
              </a:rPr>
              <a:t> </a:t>
            </a:r>
            <a:r>
              <a:rPr sz="1400" b="1" dirty="0">
                <a:latin typeface="Arial Narrow"/>
                <a:cs typeface="Arial Narrow"/>
              </a:rPr>
              <a:t>of</a:t>
            </a:r>
            <a:r>
              <a:rPr sz="1400" b="1" spc="-10" dirty="0">
                <a:latin typeface="Arial Narrow"/>
                <a:cs typeface="Arial Narrow"/>
              </a:rPr>
              <a:t> </a:t>
            </a:r>
            <a:r>
              <a:rPr sz="1400" b="1" spc="-5" dirty="0">
                <a:latin typeface="Arial Narrow"/>
                <a:cs typeface="Arial Narrow"/>
              </a:rPr>
              <a:t>e</a:t>
            </a:r>
            <a:r>
              <a:rPr sz="1400" b="1" dirty="0">
                <a:latin typeface="Arial Narrow"/>
                <a:cs typeface="Arial Narrow"/>
              </a:rPr>
              <a:t>l</a:t>
            </a:r>
            <a:r>
              <a:rPr sz="1400" b="1" spc="5" dirty="0">
                <a:latin typeface="Arial Narrow"/>
                <a:cs typeface="Arial Narrow"/>
              </a:rPr>
              <a:t>l</a:t>
            </a:r>
            <a:r>
              <a:rPr sz="1400" b="1" dirty="0">
                <a:latin typeface="Arial Narrow"/>
                <a:cs typeface="Arial Narrow"/>
              </a:rPr>
              <a:t>i</a:t>
            </a:r>
            <a:r>
              <a:rPr sz="1400" b="1" spc="5" dirty="0">
                <a:latin typeface="Arial Narrow"/>
                <a:cs typeface="Arial Narrow"/>
              </a:rPr>
              <a:t>p</a:t>
            </a:r>
            <a:r>
              <a:rPr sz="1400" b="1" dirty="0">
                <a:latin typeface="Arial Narrow"/>
                <a:cs typeface="Arial Narrow"/>
              </a:rPr>
              <a:t>tic</a:t>
            </a:r>
            <a:r>
              <a:rPr sz="1400" b="1" spc="10" dirty="0">
                <a:latin typeface="Arial Narrow"/>
                <a:cs typeface="Arial Narrow"/>
              </a:rPr>
              <a:t> </a:t>
            </a:r>
            <a:r>
              <a:rPr sz="1400" b="1" spc="-5" dirty="0">
                <a:latin typeface="Arial Narrow"/>
                <a:cs typeface="Arial Narrow"/>
              </a:rPr>
              <a:t>a</a:t>
            </a:r>
            <a:r>
              <a:rPr sz="1400" b="1" dirty="0">
                <a:latin typeface="Arial Narrow"/>
                <a:cs typeface="Arial Narrow"/>
              </a:rPr>
              <a:t>nd</a:t>
            </a:r>
            <a:r>
              <a:rPr sz="1400" b="1" spc="-5" dirty="0">
                <a:latin typeface="Arial Narrow"/>
                <a:cs typeface="Arial Narrow"/>
              </a:rPr>
              <a:t> </a:t>
            </a:r>
            <a:r>
              <a:rPr sz="1400" b="1" dirty="0">
                <a:latin typeface="Arial Narrow"/>
                <a:cs typeface="Arial Narrow"/>
              </a:rPr>
              <a:t>dir</a:t>
            </a:r>
            <a:r>
              <a:rPr sz="1400" b="1" spc="-5" dirty="0">
                <a:latin typeface="Arial Narrow"/>
                <a:cs typeface="Arial Narrow"/>
              </a:rPr>
              <a:t>ec</a:t>
            </a:r>
            <a:r>
              <a:rPr sz="1400" b="1" dirty="0">
                <a:latin typeface="Arial Narrow"/>
                <a:cs typeface="Arial Narrow"/>
              </a:rPr>
              <a:t>ted</a:t>
            </a:r>
            <a:r>
              <a:rPr sz="1400" b="1" spc="5" dirty="0">
                <a:latin typeface="Arial Narrow"/>
                <a:cs typeface="Arial Narrow"/>
              </a:rPr>
              <a:t> </a:t>
            </a:r>
            <a:r>
              <a:rPr sz="1400" b="1" dirty="0">
                <a:latin typeface="Arial Narrow"/>
                <a:cs typeface="Arial Narrow"/>
              </a:rPr>
              <a:t>flow</a:t>
            </a:r>
            <a:r>
              <a:rPr sz="1400" b="1" spc="-5" dirty="0">
                <a:latin typeface="Arial Narrow"/>
                <a:cs typeface="Arial Narrow"/>
              </a:rPr>
              <a:t>s</a:t>
            </a:r>
            <a:r>
              <a:rPr sz="1400" b="1" dirty="0">
                <a:latin typeface="Arial Narrow"/>
                <a:cs typeface="Arial Narrow"/>
              </a:rPr>
              <a:t>, produ</a:t>
            </a:r>
            <a:r>
              <a:rPr sz="1400" b="1" spc="-5" dirty="0">
                <a:latin typeface="Arial Narrow"/>
                <a:cs typeface="Arial Narrow"/>
              </a:rPr>
              <a:t>c</a:t>
            </a:r>
            <a:r>
              <a:rPr sz="1400" b="1" dirty="0">
                <a:latin typeface="Arial Narrow"/>
                <a:cs typeface="Arial Narrow"/>
              </a:rPr>
              <a:t>tion</a:t>
            </a:r>
            <a:r>
              <a:rPr sz="1400" b="1" spc="-30" dirty="0">
                <a:latin typeface="Arial Narrow"/>
                <a:cs typeface="Arial Narrow"/>
              </a:rPr>
              <a:t> </a:t>
            </a:r>
            <a:r>
              <a:rPr sz="1400" b="1" dirty="0">
                <a:latin typeface="Arial Narrow"/>
                <a:cs typeface="Arial Narrow"/>
              </a:rPr>
              <a:t>of h</a:t>
            </a:r>
            <a:r>
              <a:rPr sz="1400" b="1" spc="-5" dirty="0">
                <a:latin typeface="Arial Narrow"/>
                <a:cs typeface="Arial Narrow"/>
              </a:rPr>
              <a:t>y</a:t>
            </a:r>
            <a:r>
              <a:rPr sz="1400" b="1" dirty="0">
                <a:latin typeface="Arial Narrow"/>
                <a:cs typeface="Arial Narrow"/>
              </a:rPr>
              <a:t>p</a:t>
            </a:r>
            <a:r>
              <a:rPr sz="1400" b="1" spc="-5" dirty="0">
                <a:latin typeface="Arial Narrow"/>
                <a:cs typeface="Arial Narrow"/>
              </a:rPr>
              <a:t>e</a:t>
            </a:r>
            <a:r>
              <a:rPr sz="1400" b="1" dirty="0">
                <a:latin typeface="Arial Narrow"/>
                <a:cs typeface="Arial Narrow"/>
              </a:rPr>
              <a:t>rons</a:t>
            </a:r>
            <a:r>
              <a:rPr sz="1400" b="1" spc="-25" dirty="0">
                <a:latin typeface="Arial Narrow"/>
                <a:cs typeface="Arial Narrow"/>
              </a:rPr>
              <a:t> </a:t>
            </a:r>
            <a:r>
              <a:rPr sz="1400" b="1" dirty="0">
                <a:latin typeface="Arial Narrow"/>
                <a:cs typeface="Arial Narrow"/>
              </a:rPr>
              <a:t>with</a:t>
            </a:r>
            <a:r>
              <a:rPr sz="1400" b="1" spc="-5" dirty="0">
                <a:latin typeface="Arial Narrow"/>
                <a:cs typeface="Arial Narrow"/>
              </a:rPr>
              <a:t> </a:t>
            </a:r>
            <a:r>
              <a:rPr sz="1400" b="1" dirty="0">
                <a:latin typeface="Arial Narrow"/>
                <a:cs typeface="Arial Narrow"/>
              </a:rPr>
              <a:t>S=2</a:t>
            </a:r>
            <a:r>
              <a:rPr sz="1400" b="1" spc="-5" dirty="0">
                <a:latin typeface="Arial Narrow"/>
                <a:cs typeface="Arial Narrow"/>
              </a:rPr>
              <a:t> </a:t>
            </a:r>
            <a:r>
              <a:rPr sz="1400" b="1" dirty="0">
                <a:latin typeface="Arial Narrow"/>
                <a:cs typeface="Arial Narrow"/>
              </a:rPr>
              <a:t>and</a:t>
            </a:r>
            <a:r>
              <a:rPr sz="1400" b="1" spc="-5" dirty="0">
                <a:latin typeface="Arial Narrow"/>
                <a:cs typeface="Arial Narrow"/>
              </a:rPr>
              <a:t> </a:t>
            </a:r>
            <a:r>
              <a:rPr sz="1400" b="1" dirty="0">
                <a:latin typeface="Arial Narrow"/>
                <a:cs typeface="Arial Narrow"/>
              </a:rPr>
              <a:t>h</a:t>
            </a:r>
            <a:r>
              <a:rPr sz="1400" b="1" spc="-5" dirty="0">
                <a:latin typeface="Arial Narrow"/>
                <a:cs typeface="Arial Narrow"/>
              </a:rPr>
              <a:t>y</a:t>
            </a:r>
            <a:r>
              <a:rPr sz="1400" b="1" dirty="0">
                <a:latin typeface="Arial Narrow"/>
                <a:cs typeface="Arial Narrow"/>
              </a:rPr>
              <a:t>p</a:t>
            </a:r>
            <a:r>
              <a:rPr sz="1400" b="1" spc="-5" dirty="0">
                <a:latin typeface="Arial Narrow"/>
                <a:cs typeface="Arial Narrow"/>
              </a:rPr>
              <a:t>e</a:t>
            </a:r>
            <a:r>
              <a:rPr sz="1400" b="1" dirty="0">
                <a:latin typeface="Arial Narrow"/>
                <a:cs typeface="Arial Narrow"/>
              </a:rPr>
              <a:t>rnu</a:t>
            </a:r>
            <a:r>
              <a:rPr sz="1400" b="1" spc="-5" dirty="0">
                <a:latin typeface="Arial Narrow"/>
                <a:cs typeface="Arial Narrow"/>
              </a:rPr>
              <a:t>c</a:t>
            </a:r>
            <a:r>
              <a:rPr sz="1400" b="1" dirty="0">
                <a:latin typeface="Arial Narrow"/>
                <a:cs typeface="Arial Narrow"/>
              </a:rPr>
              <a:t>lei</a:t>
            </a:r>
            <a:r>
              <a:rPr sz="1400" b="1" spc="20" dirty="0">
                <a:latin typeface="Arial Narrow"/>
                <a:cs typeface="Arial Narrow"/>
              </a:rPr>
              <a:t> </a:t>
            </a:r>
            <a:r>
              <a:rPr sz="1400" b="1" spc="-5" dirty="0">
                <a:latin typeface="Arial Narrow"/>
                <a:cs typeface="Arial Narrow"/>
              </a:rPr>
              <a:t>––</a:t>
            </a:r>
            <a:endParaRPr sz="1400" dirty="0">
              <a:latin typeface="Arial Narrow"/>
              <a:cs typeface="Arial Narrow"/>
            </a:endParaRPr>
          </a:p>
          <a:p>
            <a:pPr marL="12700">
              <a:lnSpc>
                <a:spcPct val="100000"/>
              </a:lnSpc>
            </a:pPr>
            <a:r>
              <a:rPr sz="1400" b="1" spc="-5" dirty="0">
                <a:latin typeface="Arial Narrow"/>
                <a:cs typeface="Arial Narrow"/>
              </a:rPr>
              <a:t>2019–2023.</a:t>
            </a:r>
            <a:endParaRPr sz="1400" dirty="0">
              <a:latin typeface="Arial Narrow"/>
              <a:cs typeface="Arial Narrow"/>
            </a:endParaRPr>
          </a:p>
          <a:p>
            <a:pPr marL="12700" marR="6350" indent="0">
              <a:lnSpc>
                <a:spcPct val="100000"/>
              </a:lnSpc>
              <a:buFont typeface="Arial Narrow"/>
              <a:buAutoNum type="arabicPeriod" startAt="3"/>
              <a:tabLst>
                <a:tab pos="175895" algn="l"/>
              </a:tabLst>
            </a:pPr>
            <a:r>
              <a:rPr sz="1400" b="1" dirty="0">
                <a:latin typeface="Arial Narrow"/>
                <a:cs typeface="Arial Narrow"/>
              </a:rPr>
              <a:t>The</a:t>
            </a:r>
            <a:r>
              <a:rPr sz="1400" b="1" spc="-15" dirty="0">
                <a:latin typeface="Arial Narrow"/>
                <a:cs typeface="Arial Narrow"/>
              </a:rPr>
              <a:t> </a:t>
            </a:r>
            <a:r>
              <a:rPr sz="1400" b="1" spc="-5" dirty="0">
                <a:latin typeface="Arial Narrow"/>
                <a:cs typeface="Arial Narrow"/>
              </a:rPr>
              <a:t>s</a:t>
            </a:r>
            <a:r>
              <a:rPr sz="1400" b="1" dirty="0">
                <a:latin typeface="Arial Narrow"/>
                <a:cs typeface="Arial Narrow"/>
              </a:rPr>
              <a:t>ta</a:t>
            </a:r>
            <a:r>
              <a:rPr sz="1400" b="1" spc="-10" dirty="0">
                <a:latin typeface="Arial Narrow"/>
                <a:cs typeface="Arial Narrow"/>
              </a:rPr>
              <a:t>r</a:t>
            </a:r>
            <a:r>
              <a:rPr sz="1400" b="1" dirty="0">
                <a:latin typeface="Arial Narrow"/>
                <a:cs typeface="Arial Narrow"/>
              </a:rPr>
              <a:t>t-up</a:t>
            </a:r>
            <a:r>
              <a:rPr sz="1400" b="1" spc="15" dirty="0">
                <a:latin typeface="Arial Narrow"/>
                <a:cs typeface="Arial Narrow"/>
              </a:rPr>
              <a:t> </a:t>
            </a:r>
            <a:r>
              <a:rPr sz="1400" b="1" dirty="0">
                <a:latin typeface="Arial Narrow"/>
                <a:cs typeface="Arial Narrow"/>
              </a:rPr>
              <a:t>of</a:t>
            </a:r>
            <a:r>
              <a:rPr sz="1400" b="1" spc="-10"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dirty="0">
                <a:latin typeface="Arial Narrow"/>
                <a:cs typeface="Arial Narrow"/>
              </a:rPr>
              <a:t>MPD Stage</a:t>
            </a:r>
            <a:r>
              <a:rPr sz="1400" b="1" spc="-10" dirty="0">
                <a:latin typeface="Arial Narrow"/>
                <a:cs typeface="Arial Narrow"/>
              </a:rPr>
              <a:t> </a:t>
            </a:r>
            <a:r>
              <a:rPr sz="1400" b="1" dirty="0">
                <a:latin typeface="Arial Narrow"/>
                <a:cs typeface="Arial Narrow"/>
              </a:rPr>
              <a:t>I,</a:t>
            </a:r>
            <a:r>
              <a:rPr sz="1400" b="1" spc="5" dirty="0">
                <a:latin typeface="Arial Narrow"/>
                <a:cs typeface="Arial Narrow"/>
              </a:rPr>
              <a:t> o</a:t>
            </a:r>
            <a:r>
              <a:rPr sz="1400" b="1" dirty="0">
                <a:latin typeface="Arial Narrow"/>
                <a:cs typeface="Arial Narrow"/>
              </a:rPr>
              <a:t>btaini</a:t>
            </a:r>
            <a:r>
              <a:rPr sz="1400" b="1" spc="5" dirty="0">
                <a:latin typeface="Arial Narrow"/>
                <a:cs typeface="Arial Narrow"/>
              </a:rPr>
              <a:t>n</a:t>
            </a:r>
            <a:r>
              <a:rPr sz="1400" b="1" dirty="0">
                <a:latin typeface="Arial Narrow"/>
                <a:cs typeface="Arial Narrow"/>
              </a:rPr>
              <a:t>g</a:t>
            </a:r>
            <a:r>
              <a:rPr sz="1400" b="1" spc="-20" dirty="0">
                <a:latin typeface="Arial Narrow"/>
                <a:cs typeface="Arial Narrow"/>
              </a:rPr>
              <a:t> </a:t>
            </a:r>
            <a:r>
              <a:rPr sz="1400" b="1" dirty="0">
                <a:latin typeface="Arial Narrow"/>
                <a:cs typeface="Arial Narrow"/>
              </a:rPr>
              <a:t>fir</a:t>
            </a:r>
            <a:r>
              <a:rPr sz="1400" b="1" spc="-10" dirty="0">
                <a:latin typeface="Arial Narrow"/>
                <a:cs typeface="Arial Narrow"/>
              </a:rPr>
              <a:t>s</a:t>
            </a:r>
            <a:r>
              <a:rPr sz="1400" b="1" dirty="0">
                <a:latin typeface="Arial Narrow"/>
                <a:cs typeface="Arial Narrow"/>
              </a:rPr>
              <a:t>t</a:t>
            </a:r>
            <a:r>
              <a:rPr sz="1400" b="1" spc="15" dirty="0">
                <a:latin typeface="Arial Narrow"/>
                <a:cs typeface="Arial Narrow"/>
              </a:rPr>
              <a:t> </a:t>
            </a:r>
            <a:r>
              <a:rPr sz="1400" b="1" dirty="0">
                <a:latin typeface="Arial Narrow"/>
                <a:cs typeface="Arial Narrow"/>
              </a:rPr>
              <a:t>r</a:t>
            </a:r>
            <a:r>
              <a:rPr sz="1400" b="1" spc="-10" dirty="0">
                <a:latin typeface="Arial Narrow"/>
                <a:cs typeface="Arial Narrow"/>
              </a:rPr>
              <a:t>e</a:t>
            </a:r>
            <a:r>
              <a:rPr sz="1400" b="1" spc="-5" dirty="0">
                <a:latin typeface="Arial Narrow"/>
                <a:cs typeface="Arial Narrow"/>
              </a:rPr>
              <a:t>s</a:t>
            </a:r>
            <a:r>
              <a:rPr sz="1400" b="1" dirty="0">
                <a:latin typeface="Arial Narrow"/>
                <a:cs typeface="Arial Narrow"/>
              </a:rPr>
              <a:t>ults</a:t>
            </a:r>
            <a:r>
              <a:rPr sz="1400" b="1" spc="10" dirty="0">
                <a:latin typeface="Arial Narrow"/>
                <a:cs typeface="Arial Narrow"/>
              </a:rPr>
              <a:t> </a:t>
            </a:r>
            <a:r>
              <a:rPr sz="1400" b="1" dirty="0">
                <a:latin typeface="Arial Narrow"/>
                <a:cs typeface="Arial Narrow"/>
              </a:rPr>
              <a:t>in</a:t>
            </a:r>
            <a:r>
              <a:rPr sz="1400" b="1" spc="-5" dirty="0">
                <a:latin typeface="Arial Narrow"/>
                <a:cs typeface="Arial Narrow"/>
              </a:rPr>
              <a:t> </a:t>
            </a:r>
            <a:r>
              <a:rPr sz="1400" b="1" dirty="0">
                <a:latin typeface="Arial Narrow"/>
                <a:cs typeface="Arial Narrow"/>
              </a:rPr>
              <a:t>the </a:t>
            </a:r>
            <a:r>
              <a:rPr sz="1400" b="1" spc="-5" dirty="0">
                <a:latin typeface="Arial Narrow"/>
                <a:cs typeface="Arial Narrow"/>
              </a:rPr>
              <a:t>researc</a:t>
            </a:r>
            <a:r>
              <a:rPr sz="1400" b="1" dirty="0">
                <a:latin typeface="Arial Narrow"/>
                <a:cs typeface="Arial Narrow"/>
              </a:rPr>
              <a:t>h</a:t>
            </a:r>
            <a:r>
              <a:rPr sz="1400" b="1" spc="15" dirty="0">
                <a:latin typeface="Arial Narrow"/>
                <a:cs typeface="Arial Narrow"/>
              </a:rPr>
              <a:t> </a:t>
            </a:r>
            <a:r>
              <a:rPr sz="1400" b="1" dirty="0">
                <a:latin typeface="Arial Narrow"/>
                <a:cs typeface="Arial Narrow"/>
              </a:rPr>
              <a:t>p</a:t>
            </a:r>
            <a:r>
              <a:rPr sz="1400" b="1" spc="-5" dirty="0">
                <a:latin typeface="Arial Narrow"/>
                <a:cs typeface="Arial Narrow"/>
              </a:rPr>
              <a:t>r</a:t>
            </a:r>
            <a:r>
              <a:rPr sz="1400" b="1" dirty="0">
                <a:latin typeface="Arial Narrow"/>
                <a:cs typeface="Arial Narrow"/>
              </a:rPr>
              <a:t>og</a:t>
            </a:r>
            <a:r>
              <a:rPr sz="1400" b="1" spc="-5" dirty="0">
                <a:latin typeface="Arial Narrow"/>
                <a:cs typeface="Arial Narrow"/>
              </a:rPr>
              <a:t>ram</a:t>
            </a:r>
            <a:r>
              <a:rPr sz="1400" b="1" dirty="0">
                <a:latin typeface="Arial Narrow"/>
                <a:cs typeface="Arial Narrow"/>
              </a:rPr>
              <a:t>me</a:t>
            </a:r>
            <a:r>
              <a:rPr sz="1400" b="1" spc="-5" dirty="0">
                <a:latin typeface="Arial Narrow"/>
                <a:cs typeface="Arial Narrow"/>
              </a:rPr>
              <a:t> t</a:t>
            </a:r>
            <a:r>
              <a:rPr sz="1400" b="1" dirty="0">
                <a:latin typeface="Arial Narrow"/>
                <a:cs typeface="Arial Narrow"/>
              </a:rPr>
              <a:t>o</a:t>
            </a:r>
            <a:r>
              <a:rPr sz="1400" b="1" spc="5" dirty="0">
                <a:latin typeface="Arial Narrow"/>
                <a:cs typeface="Arial Narrow"/>
              </a:rPr>
              <a:t> </a:t>
            </a:r>
            <a:r>
              <a:rPr sz="1400" b="1" spc="-5" dirty="0">
                <a:latin typeface="Arial Narrow"/>
                <a:cs typeface="Arial Narrow"/>
              </a:rPr>
              <a:t>st</a:t>
            </a:r>
            <a:r>
              <a:rPr sz="1400" b="1" dirty="0">
                <a:latin typeface="Arial Narrow"/>
                <a:cs typeface="Arial Narrow"/>
              </a:rPr>
              <a:t>udy</a:t>
            </a:r>
            <a:r>
              <a:rPr sz="1400" b="1" spc="-15" dirty="0">
                <a:latin typeface="Arial Narrow"/>
                <a:cs typeface="Arial Narrow"/>
              </a:rPr>
              <a:t> </a:t>
            </a:r>
            <a:r>
              <a:rPr sz="1400" b="1" spc="-5" dirty="0">
                <a:latin typeface="Arial Narrow"/>
                <a:cs typeface="Arial Narrow"/>
              </a:rPr>
              <a:t>t</a:t>
            </a:r>
            <a:r>
              <a:rPr sz="1400" b="1" dirty="0">
                <a:latin typeface="Arial Narrow"/>
                <a:cs typeface="Arial Narrow"/>
              </a:rPr>
              <a:t>he</a:t>
            </a:r>
            <a:r>
              <a:rPr sz="1400" b="1" spc="-5" dirty="0">
                <a:latin typeface="Arial Narrow"/>
                <a:cs typeface="Arial Narrow"/>
              </a:rPr>
              <a:t> </a:t>
            </a:r>
            <a:r>
              <a:rPr sz="1400" b="1" dirty="0">
                <a:latin typeface="Arial Narrow"/>
                <a:cs typeface="Arial Narrow"/>
              </a:rPr>
              <a:t>p</a:t>
            </a:r>
            <a:r>
              <a:rPr sz="1400" b="1" spc="-5" dirty="0">
                <a:latin typeface="Arial Narrow"/>
                <a:cs typeface="Arial Narrow"/>
              </a:rPr>
              <a:t>r</a:t>
            </a:r>
            <a:r>
              <a:rPr sz="1400" b="1" dirty="0">
                <a:latin typeface="Arial Narrow"/>
                <a:cs typeface="Arial Narrow"/>
              </a:rPr>
              <a:t>op</a:t>
            </a:r>
            <a:r>
              <a:rPr sz="1400" b="1" spc="-5" dirty="0">
                <a:latin typeface="Arial Narrow"/>
                <a:cs typeface="Arial Narrow"/>
              </a:rPr>
              <a:t>ert</a:t>
            </a:r>
            <a:r>
              <a:rPr sz="1400" b="1" dirty="0">
                <a:latin typeface="Arial Narrow"/>
                <a:cs typeface="Arial Narrow"/>
              </a:rPr>
              <a:t>i</a:t>
            </a:r>
            <a:r>
              <a:rPr sz="1400" b="1" spc="-5" dirty="0">
                <a:latin typeface="Arial Narrow"/>
                <a:cs typeface="Arial Narrow"/>
              </a:rPr>
              <a:t>e</a:t>
            </a:r>
            <a:r>
              <a:rPr sz="1400" b="1" dirty="0">
                <a:latin typeface="Arial Narrow"/>
                <a:cs typeface="Arial Narrow"/>
              </a:rPr>
              <a:t>s</a:t>
            </a:r>
            <a:r>
              <a:rPr sz="1400" b="1" spc="-5" dirty="0">
                <a:latin typeface="Arial Narrow"/>
                <a:cs typeface="Arial Narrow"/>
              </a:rPr>
              <a:t> </a:t>
            </a:r>
            <a:r>
              <a:rPr sz="1400" b="1" dirty="0">
                <a:latin typeface="Arial Narrow"/>
                <a:cs typeface="Arial Narrow"/>
              </a:rPr>
              <a:t>of hot</a:t>
            </a:r>
            <a:r>
              <a:rPr sz="1400" b="1" spc="-10" dirty="0">
                <a:latin typeface="Arial Narrow"/>
                <a:cs typeface="Arial Narrow"/>
              </a:rPr>
              <a:t> </a:t>
            </a:r>
            <a:r>
              <a:rPr sz="1400" b="1" spc="-5" dirty="0">
                <a:latin typeface="Arial Narrow"/>
                <a:cs typeface="Arial Narrow"/>
              </a:rPr>
              <a:t>a</a:t>
            </a:r>
            <a:r>
              <a:rPr sz="1400" b="1" dirty="0">
                <a:latin typeface="Arial Narrow"/>
                <a:cs typeface="Arial Narrow"/>
              </a:rPr>
              <a:t>nd</a:t>
            </a:r>
            <a:r>
              <a:rPr sz="1400" b="1" spc="-5" dirty="0">
                <a:latin typeface="Arial Narrow"/>
                <a:cs typeface="Arial Narrow"/>
              </a:rPr>
              <a:t> </a:t>
            </a:r>
            <a:r>
              <a:rPr sz="1400" b="1" dirty="0">
                <a:latin typeface="Arial Narrow"/>
                <a:cs typeface="Arial Narrow"/>
              </a:rPr>
              <a:t>d</a:t>
            </a:r>
            <a:r>
              <a:rPr sz="1400" b="1" spc="-5" dirty="0">
                <a:latin typeface="Arial Narrow"/>
                <a:cs typeface="Arial Narrow"/>
              </a:rPr>
              <a:t>e</a:t>
            </a:r>
            <a:r>
              <a:rPr sz="1400" b="1" dirty="0">
                <a:latin typeface="Arial Narrow"/>
                <a:cs typeface="Arial Narrow"/>
              </a:rPr>
              <a:t>n</a:t>
            </a:r>
            <a:r>
              <a:rPr sz="1400" b="1" spc="-5" dirty="0">
                <a:latin typeface="Arial Narrow"/>
                <a:cs typeface="Arial Narrow"/>
              </a:rPr>
              <a:t>se </a:t>
            </a:r>
            <a:r>
              <a:rPr sz="1400" b="1" dirty="0">
                <a:latin typeface="Arial Narrow"/>
                <a:cs typeface="Arial Narrow"/>
              </a:rPr>
              <a:t>b</a:t>
            </a:r>
            <a:r>
              <a:rPr sz="1400" b="1" spc="-5" dirty="0">
                <a:latin typeface="Arial Narrow"/>
                <a:cs typeface="Arial Narrow"/>
              </a:rPr>
              <a:t>a</a:t>
            </a:r>
            <a:r>
              <a:rPr sz="1400" b="1" dirty="0">
                <a:latin typeface="Arial Narrow"/>
                <a:cs typeface="Arial Narrow"/>
              </a:rPr>
              <a:t>r</a:t>
            </a:r>
            <a:r>
              <a:rPr sz="1400" b="1" spc="-10" dirty="0">
                <a:latin typeface="Arial Narrow"/>
                <a:cs typeface="Arial Narrow"/>
              </a:rPr>
              <a:t>y</a:t>
            </a:r>
            <a:r>
              <a:rPr sz="1400" b="1" dirty="0">
                <a:latin typeface="Arial Narrow"/>
                <a:cs typeface="Arial Narrow"/>
              </a:rPr>
              <a:t>onic</a:t>
            </a:r>
            <a:r>
              <a:rPr sz="1400" b="1" spc="-10" dirty="0">
                <a:latin typeface="Arial Narrow"/>
                <a:cs typeface="Arial Narrow"/>
              </a:rPr>
              <a:t> </a:t>
            </a:r>
            <a:r>
              <a:rPr sz="1400" b="1" dirty="0">
                <a:latin typeface="Arial Narrow"/>
                <a:cs typeface="Arial Narrow"/>
              </a:rPr>
              <a:t>m</a:t>
            </a:r>
            <a:r>
              <a:rPr sz="1400" b="1" spc="-10" dirty="0">
                <a:latin typeface="Arial Narrow"/>
                <a:cs typeface="Arial Narrow"/>
              </a:rPr>
              <a:t>a</a:t>
            </a:r>
            <a:r>
              <a:rPr sz="1400" b="1" dirty="0">
                <a:latin typeface="Arial Narrow"/>
                <a:cs typeface="Arial Narrow"/>
              </a:rPr>
              <a:t>tter</a:t>
            </a:r>
            <a:r>
              <a:rPr sz="1400" b="1" spc="20" dirty="0">
                <a:latin typeface="Arial Narrow"/>
                <a:cs typeface="Arial Narrow"/>
              </a:rPr>
              <a:t> </a:t>
            </a:r>
            <a:r>
              <a:rPr sz="1400" b="1" dirty="0">
                <a:latin typeface="Arial Narrow"/>
                <a:cs typeface="Arial Narrow"/>
              </a:rPr>
              <a:t>in</a:t>
            </a:r>
            <a:r>
              <a:rPr sz="1400" b="1" spc="-5"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dirty="0">
                <a:latin typeface="Arial Narrow"/>
                <a:cs typeface="Arial Narrow"/>
              </a:rPr>
              <a:t>c</a:t>
            </a:r>
            <a:r>
              <a:rPr sz="1400" b="1" spc="-5" dirty="0">
                <a:latin typeface="Arial Narrow"/>
                <a:cs typeface="Arial Narrow"/>
              </a:rPr>
              <a:t>e</a:t>
            </a:r>
            <a:r>
              <a:rPr sz="1400" b="1" dirty="0">
                <a:latin typeface="Arial Narrow"/>
                <a:cs typeface="Arial Narrow"/>
              </a:rPr>
              <a:t>ntr</a:t>
            </a:r>
            <a:r>
              <a:rPr sz="1400" b="1" spc="-10" dirty="0">
                <a:latin typeface="Arial Narrow"/>
                <a:cs typeface="Arial Narrow"/>
              </a:rPr>
              <a:t>a</a:t>
            </a:r>
            <a:r>
              <a:rPr sz="1400" b="1" dirty="0">
                <a:latin typeface="Arial Narrow"/>
                <a:cs typeface="Arial Narrow"/>
              </a:rPr>
              <a:t>l</a:t>
            </a:r>
            <a:r>
              <a:rPr sz="1400" b="1" spc="15" dirty="0">
                <a:latin typeface="Arial Narrow"/>
                <a:cs typeface="Arial Narrow"/>
              </a:rPr>
              <a:t> </a:t>
            </a:r>
            <a:r>
              <a:rPr sz="1400" b="1" dirty="0">
                <a:latin typeface="Arial Narrow"/>
                <a:cs typeface="Arial Narrow"/>
              </a:rPr>
              <a:t>r</a:t>
            </a:r>
            <a:r>
              <a:rPr sz="1400" b="1" spc="-10" dirty="0">
                <a:latin typeface="Arial Narrow"/>
                <a:cs typeface="Arial Narrow"/>
              </a:rPr>
              <a:t>a</a:t>
            </a:r>
            <a:r>
              <a:rPr sz="1400" b="1" dirty="0">
                <a:latin typeface="Arial Narrow"/>
                <a:cs typeface="Arial Narrow"/>
              </a:rPr>
              <a:t>pi</a:t>
            </a:r>
            <a:r>
              <a:rPr sz="1400" b="1" spc="5" dirty="0">
                <a:latin typeface="Arial Narrow"/>
                <a:cs typeface="Arial Narrow"/>
              </a:rPr>
              <a:t>d</a:t>
            </a:r>
            <a:r>
              <a:rPr sz="1400" b="1" dirty="0">
                <a:latin typeface="Arial Narrow"/>
                <a:cs typeface="Arial Narrow"/>
              </a:rPr>
              <a:t>ity</a:t>
            </a:r>
            <a:r>
              <a:rPr sz="1400" b="1" spc="-5" dirty="0">
                <a:latin typeface="Arial Narrow"/>
                <a:cs typeface="Arial Narrow"/>
              </a:rPr>
              <a:t> </a:t>
            </a:r>
            <a:r>
              <a:rPr sz="1400" b="1" dirty="0">
                <a:latin typeface="Arial Narrow"/>
                <a:cs typeface="Arial Narrow"/>
              </a:rPr>
              <a:t>r</a:t>
            </a:r>
            <a:r>
              <a:rPr sz="1400" b="1" spc="-5" dirty="0">
                <a:latin typeface="Arial Narrow"/>
                <a:cs typeface="Arial Narrow"/>
              </a:rPr>
              <a:t>a</a:t>
            </a:r>
            <a:r>
              <a:rPr sz="1400" b="1" dirty="0">
                <a:latin typeface="Arial Narrow"/>
                <a:cs typeface="Arial Narrow"/>
              </a:rPr>
              <a:t>ng</a:t>
            </a:r>
            <a:r>
              <a:rPr sz="1400" b="1" spc="-5" dirty="0">
                <a:latin typeface="Arial Narrow"/>
                <a:cs typeface="Arial Narrow"/>
              </a:rPr>
              <a:t>e</a:t>
            </a:r>
            <a:r>
              <a:rPr sz="1400" b="1" dirty="0">
                <a:latin typeface="Arial Narrow"/>
                <a:cs typeface="Arial Narrow"/>
              </a:rPr>
              <a:t>,</a:t>
            </a:r>
            <a:r>
              <a:rPr sz="1400" b="1" spc="-5" dirty="0">
                <a:latin typeface="Arial Narrow"/>
                <a:cs typeface="Arial Narrow"/>
              </a:rPr>
              <a:t> </a:t>
            </a:r>
            <a:r>
              <a:rPr sz="1400" b="1" dirty="0">
                <a:latin typeface="Arial Narrow"/>
                <a:cs typeface="Arial Narrow"/>
              </a:rPr>
              <a:t>to</a:t>
            </a:r>
            <a:r>
              <a:rPr sz="1400" b="1" spc="5" dirty="0">
                <a:latin typeface="Arial Narrow"/>
                <a:cs typeface="Arial Narrow"/>
              </a:rPr>
              <a:t> </a:t>
            </a:r>
            <a:r>
              <a:rPr sz="1400" b="1" dirty="0">
                <a:latin typeface="Arial Narrow"/>
                <a:cs typeface="Arial Narrow"/>
              </a:rPr>
              <a:t>s</a:t>
            </a:r>
            <a:r>
              <a:rPr sz="1400" b="1" spc="-5" dirty="0">
                <a:latin typeface="Arial Narrow"/>
                <a:cs typeface="Arial Narrow"/>
              </a:rPr>
              <a:t>ea</a:t>
            </a:r>
            <a:r>
              <a:rPr sz="1400" b="1" dirty="0">
                <a:latin typeface="Arial Narrow"/>
                <a:cs typeface="Arial Narrow"/>
              </a:rPr>
              <a:t>r</a:t>
            </a:r>
            <a:r>
              <a:rPr sz="1400" b="1" spc="-10" dirty="0">
                <a:latin typeface="Arial Narrow"/>
                <a:cs typeface="Arial Narrow"/>
              </a:rPr>
              <a:t>c</a:t>
            </a:r>
            <a:r>
              <a:rPr sz="1400" b="1" dirty="0">
                <a:latin typeface="Arial Narrow"/>
                <a:cs typeface="Arial Narrow"/>
              </a:rPr>
              <a:t>h</a:t>
            </a:r>
            <a:r>
              <a:rPr sz="1400" b="1" spc="15" dirty="0">
                <a:latin typeface="Arial Narrow"/>
                <a:cs typeface="Arial Narrow"/>
              </a:rPr>
              <a:t> </a:t>
            </a:r>
            <a:r>
              <a:rPr sz="1400" b="1" dirty="0">
                <a:latin typeface="Arial Narrow"/>
                <a:cs typeface="Arial Narrow"/>
              </a:rPr>
              <a:t>for ph</a:t>
            </a:r>
            <a:r>
              <a:rPr sz="1400" b="1" spc="-5" dirty="0">
                <a:latin typeface="Arial Narrow"/>
                <a:cs typeface="Arial Narrow"/>
              </a:rPr>
              <a:t>as</a:t>
            </a:r>
            <a:r>
              <a:rPr sz="1400" b="1" dirty="0">
                <a:latin typeface="Arial Narrow"/>
                <a:cs typeface="Arial Narrow"/>
              </a:rPr>
              <a:t>e tr</a:t>
            </a:r>
            <a:r>
              <a:rPr sz="1400" b="1" spc="-10" dirty="0">
                <a:latin typeface="Arial Narrow"/>
                <a:cs typeface="Arial Narrow"/>
              </a:rPr>
              <a:t>a</a:t>
            </a:r>
            <a:r>
              <a:rPr sz="1400" b="1" dirty="0">
                <a:latin typeface="Arial Narrow"/>
                <a:cs typeface="Arial Narrow"/>
              </a:rPr>
              <a:t>n</a:t>
            </a:r>
            <a:r>
              <a:rPr sz="1400" b="1" spc="-5" dirty="0">
                <a:latin typeface="Arial Narrow"/>
                <a:cs typeface="Arial Narrow"/>
              </a:rPr>
              <a:t>s</a:t>
            </a:r>
            <a:r>
              <a:rPr sz="1400" b="1" dirty="0">
                <a:latin typeface="Arial Narrow"/>
                <a:cs typeface="Arial Narrow"/>
              </a:rPr>
              <a:t>iti</a:t>
            </a:r>
            <a:r>
              <a:rPr sz="1400" b="1" spc="5" dirty="0">
                <a:latin typeface="Arial Narrow"/>
                <a:cs typeface="Arial Narrow"/>
              </a:rPr>
              <a:t>o</a:t>
            </a:r>
            <a:r>
              <a:rPr sz="1400" b="1" dirty="0">
                <a:latin typeface="Arial Narrow"/>
                <a:cs typeface="Arial Narrow"/>
              </a:rPr>
              <a:t>ns</a:t>
            </a:r>
            <a:r>
              <a:rPr sz="1400" b="1" spc="-5" dirty="0">
                <a:latin typeface="Arial Narrow"/>
                <a:cs typeface="Arial Narrow"/>
              </a:rPr>
              <a:t> </a:t>
            </a:r>
            <a:r>
              <a:rPr sz="1400" b="1" dirty="0">
                <a:latin typeface="Arial Narrow"/>
                <a:cs typeface="Arial Narrow"/>
              </a:rPr>
              <a:t>(ob</a:t>
            </a:r>
            <a:r>
              <a:rPr sz="1400" b="1" spc="-5" dirty="0">
                <a:latin typeface="Arial Narrow"/>
                <a:cs typeface="Arial Narrow"/>
              </a:rPr>
              <a:t>se</a:t>
            </a:r>
            <a:r>
              <a:rPr sz="1400" b="1" dirty="0">
                <a:latin typeface="Arial Narrow"/>
                <a:cs typeface="Arial Narrow"/>
              </a:rPr>
              <a:t>r</a:t>
            </a:r>
            <a:r>
              <a:rPr sz="1400" b="1" spc="-10" dirty="0">
                <a:latin typeface="Arial Narrow"/>
                <a:cs typeface="Arial Narrow"/>
              </a:rPr>
              <a:t>v</a:t>
            </a:r>
            <a:r>
              <a:rPr sz="1400" b="1" spc="-5" dirty="0">
                <a:latin typeface="Arial Narrow"/>
                <a:cs typeface="Arial Narrow"/>
              </a:rPr>
              <a:t>a</a:t>
            </a:r>
            <a:r>
              <a:rPr sz="1400" b="1" dirty="0">
                <a:latin typeface="Arial Narrow"/>
                <a:cs typeface="Arial Narrow"/>
              </a:rPr>
              <a:t>bles</a:t>
            </a:r>
            <a:r>
              <a:rPr sz="1400" b="1" spc="5" dirty="0">
                <a:latin typeface="Arial Narrow"/>
                <a:cs typeface="Arial Narrow"/>
              </a:rPr>
              <a:t> </a:t>
            </a:r>
            <a:r>
              <a:rPr sz="1400" b="1" dirty="0">
                <a:latin typeface="Arial Narrow"/>
                <a:cs typeface="Arial Narrow"/>
              </a:rPr>
              <a:t>–</a:t>
            </a:r>
            <a:r>
              <a:rPr sz="1400" b="1" spc="10" dirty="0">
                <a:latin typeface="Arial Narrow"/>
                <a:cs typeface="Arial Narrow"/>
              </a:rPr>
              <a:t> </a:t>
            </a:r>
            <a:r>
              <a:rPr sz="1400" b="1" dirty="0">
                <a:latin typeface="Arial Narrow"/>
                <a:cs typeface="Arial Narrow"/>
              </a:rPr>
              <a:t>p</a:t>
            </a:r>
            <a:r>
              <a:rPr sz="1400" b="1" spc="-5" dirty="0">
                <a:latin typeface="Arial Narrow"/>
                <a:cs typeface="Arial Narrow"/>
              </a:rPr>
              <a:t>a</a:t>
            </a:r>
            <a:r>
              <a:rPr sz="1400" b="1" dirty="0">
                <a:latin typeface="Arial Narrow"/>
                <a:cs typeface="Arial Narrow"/>
              </a:rPr>
              <a:t>rticle yi</a:t>
            </a:r>
            <a:r>
              <a:rPr sz="1400" b="1" spc="-5" dirty="0">
                <a:latin typeface="Arial Narrow"/>
                <a:cs typeface="Arial Narrow"/>
              </a:rPr>
              <a:t>e</a:t>
            </a:r>
            <a:r>
              <a:rPr sz="1400" b="1" dirty="0">
                <a:latin typeface="Arial Narrow"/>
                <a:cs typeface="Arial Narrow"/>
              </a:rPr>
              <a:t>l</a:t>
            </a:r>
            <a:r>
              <a:rPr sz="1400" b="1" spc="5" dirty="0">
                <a:latin typeface="Arial Narrow"/>
                <a:cs typeface="Arial Narrow"/>
              </a:rPr>
              <a:t>d</a:t>
            </a:r>
            <a:r>
              <a:rPr sz="1400" b="1" dirty="0">
                <a:latin typeface="Arial Narrow"/>
                <a:cs typeface="Arial Narrow"/>
              </a:rPr>
              <a:t>s</a:t>
            </a:r>
            <a:r>
              <a:rPr sz="1400" b="1" spc="-5" dirty="0">
                <a:latin typeface="Arial Narrow"/>
                <a:cs typeface="Arial Narrow"/>
              </a:rPr>
              <a:t> </a:t>
            </a:r>
            <a:r>
              <a:rPr sz="1400" b="1" dirty="0">
                <a:latin typeface="Arial Narrow"/>
                <a:cs typeface="Arial Narrow"/>
              </a:rPr>
              <a:t>and</a:t>
            </a:r>
            <a:r>
              <a:rPr sz="1400" b="1" spc="-5" dirty="0">
                <a:latin typeface="Arial Narrow"/>
                <a:cs typeface="Arial Narrow"/>
              </a:rPr>
              <a:t> s</a:t>
            </a:r>
            <a:r>
              <a:rPr sz="1400" b="1" dirty="0">
                <a:latin typeface="Arial Narrow"/>
                <a:cs typeface="Arial Narrow"/>
              </a:rPr>
              <a:t>p</a:t>
            </a:r>
            <a:r>
              <a:rPr sz="1400" b="1" spc="-5" dirty="0">
                <a:latin typeface="Arial Narrow"/>
                <a:cs typeface="Arial Narrow"/>
              </a:rPr>
              <a:t>ec</a:t>
            </a:r>
            <a:r>
              <a:rPr sz="1400" b="1" dirty="0">
                <a:latin typeface="Arial Narrow"/>
                <a:cs typeface="Arial Narrow"/>
              </a:rPr>
              <a:t>tr</a:t>
            </a:r>
            <a:r>
              <a:rPr sz="1400" b="1" spc="-10" dirty="0">
                <a:latin typeface="Arial Narrow"/>
                <a:cs typeface="Arial Narrow"/>
              </a:rPr>
              <a:t>a</a:t>
            </a:r>
            <a:r>
              <a:rPr sz="1400" b="1" dirty="0">
                <a:latin typeface="Arial Narrow"/>
                <a:cs typeface="Arial Narrow"/>
              </a:rPr>
              <a:t>)</a:t>
            </a:r>
            <a:r>
              <a:rPr sz="1400" b="1" spc="15" dirty="0">
                <a:latin typeface="Arial Narrow"/>
                <a:cs typeface="Arial Narrow"/>
              </a:rPr>
              <a:t> </a:t>
            </a:r>
            <a:r>
              <a:rPr sz="1400" b="1" dirty="0">
                <a:latin typeface="Arial Narrow"/>
                <a:cs typeface="Arial Narrow"/>
              </a:rPr>
              <a:t>i</a:t>
            </a:r>
            <a:r>
              <a:rPr sz="1400" b="1" spc="5" dirty="0">
                <a:latin typeface="Arial Narrow"/>
                <a:cs typeface="Arial Narrow"/>
              </a:rPr>
              <a:t>n</a:t>
            </a:r>
            <a:r>
              <a:rPr sz="1400" b="1" spc="-5" dirty="0">
                <a:latin typeface="Arial Narrow"/>
                <a:cs typeface="Arial Narrow"/>
              </a:rPr>
              <a:t>c</a:t>
            </a:r>
            <a:r>
              <a:rPr sz="1400" b="1" dirty="0">
                <a:latin typeface="Arial Narrow"/>
                <a:cs typeface="Arial Narrow"/>
              </a:rPr>
              <a:t>l</a:t>
            </a:r>
            <a:r>
              <a:rPr sz="1400" b="1" spc="5" dirty="0">
                <a:latin typeface="Arial Narrow"/>
                <a:cs typeface="Arial Narrow"/>
              </a:rPr>
              <a:t>u</a:t>
            </a:r>
            <a:r>
              <a:rPr sz="1400" b="1" dirty="0">
                <a:latin typeface="Arial Narrow"/>
                <a:cs typeface="Arial Narrow"/>
              </a:rPr>
              <a:t>di</a:t>
            </a:r>
            <a:r>
              <a:rPr sz="1400" b="1" spc="5" dirty="0">
                <a:latin typeface="Arial Narrow"/>
                <a:cs typeface="Arial Narrow"/>
              </a:rPr>
              <a:t>n</a:t>
            </a:r>
            <a:r>
              <a:rPr sz="1400" b="1" dirty="0">
                <a:latin typeface="Arial Narrow"/>
                <a:cs typeface="Arial Narrow"/>
              </a:rPr>
              <a:t>g p</a:t>
            </a:r>
            <a:r>
              <a:rPr sz="1400" b="1" spc="-5" dirty="0">
                <a:latin typeface="Arial Narrow"/>
                <a:cs typeface="Arial Narrow"/>
              </a:rPr>
              <a:t>a</a:t>
            </a:r>
            <a:r>
              <a:rPr sz="1400" b="1" dirty="0">
                <a:latin typeface="Arial Narrow"/>
                <a:cs typeface="Arial Narrow"/>
              </a:rPr>
              <a:t>rtial</a:t>
            </a:r>
            <a:r>
              <a:rPr sz="1400" b="1" spc="15" dirty="0">
                <a:latin typeface="Arial Narrow"/>
                <a:cs typeface="Arial Narrow"/>
              </a:rPr>
              <a:t> </a:t>
            </a:r>
            <a:r>
              <a:rPr sz="1400" b="1" dirty="0">
                <a:latin typeface="Arial Narrow"/>
                <a:cs typeface="Arial Narrow"/>
              </a:rPr>
              <a:t>r</a:t>
            </a:r>
            <a:r>
              <a:rPr sz="1400" b="1" spc="-10" dirty="0">
                <a:latin typeface="Arial Narrow"/>
                <a:cs typeface="Arial Narrow"/>
              </a:rPr>
              <a:t>e</a:t>
            </a:r>
            <a:r>
              <a:rPr sz="1400" b="1" spc="-5" dirty="0">
                <a:latin typeface="Arial Narrow"/>
                <a:cs typeface="Arial Narrow"/>
              </a:rPr>
              <a:t>s</a:t>
            </a:r>
            <a:r>
              <a:rPr sz="1400" b="1" dirty="0">
                <a:latin typeface="Arial Narrow"/>
                <a:cs typeface="Arial Narrow"/>
              </a:rPr>
              <a:t>tor</a:t>
            </a:r>
            <a:r>
              <a:rPr sz="1400" b="1" spc="-10" dirty="0">
                <a:latin typeface="Arial Narrow"/>
                <a:cs typeface="Arial Narrow"/>
              </a:rPr>
              <a:t>a</a:t>
            </a:r>
            <a:r>
              <a:rPr sz="1400" b="1" dirty="0">
                <a:latin typeface="Arial Narrow"/>
                <a:cs typeface="Arial Narrow"/>
              </a:rPr>
              <a:t>tion </a:t>
            </a:r>
            <a:r>
              <a:rPr sz="1400" b="1" spc="5" dirty="0">
                <a:latin typeface="Arial Narrow"/>
                <a:cs typeface="Arial Narrow"/>
              </a:rPr>
              <a:t>o</a:t>
            </a:r>
            <a:r>
              <a:rPr sz="1400" b="1" dirty="0">
                <a:latin typeface="Arial Narrow"/>
                <a:cs typeface="Arial Narrow"/>
              </a:rPr>
              <a:t>f</a:t>
            </a:r>
            <a:r>
              <a:rPr sz="1400" b="1" spc="-10" dirty="0">
                <a:latin typeface="Arial Narrow"/>
                <a:cs typeface="Arial Narrow"/>
              </a:rPr>
              <a:t> </a:t>
            </a:r>
            <a:r>
              <a:rPr sz="1400" b="1" spc="-5" dirty="0">
                <a:latin typeface="Arial Narrow"/>
                <a:cs typeface="Arial Narrow"/>
              </a:rPr>
              <a:t>c</a:t>
            </a:r>
            <a:r>
              <a:rPr sz="1400" b="1" dirty="0">
                <a:latin typeface="Arial Narrow"/>
                <a:cs typeface="Arial Narrow"/>
              </a:rPr>
              <a:t>hir</a:t>
            </a:r>
            <a:r>
              <a:rPr sz="1400" b="1" spc="-5" dirty="0">
                <a:latin typeface="Arial Narrow"/>
                <a:cs typeface="Arial Narrow"/>
              </a:rPr>
              <a:t>a</a:t>
            </a:r>
            <a:r>
              <a:rPr sz="1400" b="1" dirty="0">
                <a:latin typeface="Arial Narrow"/>
                <a:cs typeface="Arial Narrow"/>
              </a:rPr>
              <a:t>l</a:t>
            </a:r>
            <a:r>
              <a:rPr sz="1400" b="1" spc="15" dirty="0">
                <a:latin typeface="Arial Narrow"/>
                <a:cs typeface="Arial Narrow"/>
              </a:rPr>
              <a:t> </a:t>
            </a:r>
            <a:r>
              <a:rPr sz="1400" b="1" spc="-5" dirty="0">
                <a:latin typeface="Arial Narrow"/>
                <a:cs typeface="Arial Narrow"/>
              </a:rPr>
              <a:t>sy</a:t>
            </a:r>
            <a:r>
              <a:rPr sz="1400" b="1" dirty="0">
                <a:latin typeface="Arial Narrow"/>
                <a:cs typeface="Arial Narrow"/>
              </a:rPr>
              <a:t>mm</a:t>
            </a:r>
            <a:r>
              <a:rPr sz="1400" b="1" spc="-10" dirty="0">
                <a:latin typeface="Arial Narrow"/>
                <a:cs typeface="Arial Narrow"/>
              </a:rPr>
              <a:t>e</a:t>
            </a:r>
            <a:r>
              <a:rPr sz="1400" b="1" dirty="0">
                <a:latin typeface="Arial Narrow"/>
                <a:cs typeface="Arial Narrow"/>
              </a:rPr>
              <a:t>try</a:t>
            </a:r>
            <a:r>
              <a:rPr sz="1400" b="1" spc="20" dirty="0">
                <a:latin typeface="Arial Narrow"/>
                <a:cs typeface="Arial Narrow"/>
              </a:rPr>
              <a:t> </a:t>
            </a:r>
            <a:r>
              <a:rPr sz="1400" b="1" dirty="0">
                <a:latin typeface="Arial Narrow"/>
                <a:cs typeface="Arial Narrow"/>
              </a:rPr>
              <a:t>(ob</a:t>
            </a:r>
            <a:r>
              <a:rPr sz="1400" b="1" spc="-5" dirty="0">
                <a:latin typeface="Arial Narrow"/>
                <a:cs typeface="Arial Narrow"/>
              </a:rPr>
              <a:t>se</a:t>
            </a:r>
            <a:r>
              <a:rPr sz="1400" b="1" dirty="0">
                <a:latin typeface="Arial Narrow"/>
                <a:cs typeface="Arial Narrow"/>
              </a:rPr>
              <a:t>r</a:t>
            </a:r>
            <a:r>
              <a:rPr sz="1400" b="1" spc="-10" dirty="0">
                <a:latin typeface="Arial Narrow"/>
                <a:cs typeface="Arial Narrow"/>
              </a:rPr>
              <a:t>v</a:t>
            </a:r>
            <a:r>
              <a:rPr sz="1400" b="1" spc="-5" dirty="0">
                <a:latin typeface="Arial Narrow"/>
                <a:cs typeface="Arial Narrow"/>
              </a:rPr>
              <a:t>a</a:t>
            </a:r>
            <a:r>
              <a:rPr sz="1400" b="1" dirty="0">
                <a:latin typeface="Arial Narrow"/>
                <a:cs typeface="Arial Narrow"/>
              </a:rPr>
              <a:t>bles</a:t>
            </a:r>
            <a:r>
              <a:rPr sz="1400" b="1" spc="20" dirty="0">
                <a:latin typeface="Arial Narrow"/>
                <a:cs typeface="Arial Narrow"/>
              </a:rPr>
              <a:t> </a:t>
            </a:r>
            <a:r>
              <a:rPr sz="1400" b="1" dirty="0">
                <a:latin typeface="Arial Narrow"/>
                <a:cs typeface="Arial Narrow"/>
              </a:rPr>
              <a:t>– </a:t>
            </a:r>
            <a:r>
              <a:rPr sz="1400" b="1" spc="-5" dirty="0">
                <a:latin typeface="Arial Narrow"/>
                <a:cs typeface="Arial Narrow"/>
              </a:rPr>
              <a:t>y</a:t>
            </a:r>
            <a:r>
              <a:rPr sz="1400" b="1" dirty="0">
                <a:latin typeface="Arial Narrow"/>
                <a:cs typeface="Arial Narrow"/>
              </a:rPr>
              <a:t>iel</a:t>
            </a:r>
            <a:r>
              <a:rPr sz="1400" b="1" spc="5" dirty="0">
                <a:latin typeface="Arial Narrow"/>
                <a:cs typeface="Arial Narrow"/>
              </a:rPr>
              <a:t>d</a:t>
            </a:r>
            <a:r>
              <a:rPr sz="1400" b="1" dirty="0">
                <a:latin typeface="Arial Narrow"/>
                <a:cs typeface="Arial Narrow"/>
              </a:rPr>
              <a:t>s</a:t>
            </a:r>
            <a:r>
              <a:rPr sz="1400" b="1" spc="-5" dirty="0">
                <a:latin typeface="Arial Narrow"/>
                <a:cs typeface="Arial Narrow"/>
              </a:rPr>
              <a:t> </a:t>
            </a:r>
            <a:r>
              <a:rPr sz="1400" b="1" spc="5" dirty="0">
                <a:latin typeface="Arial Narrow"/>
                <a:cs typeface="Arial Narrow"/>
              </a:rPr>
              <a:t>o</a:t>
            </a:r>
            <a:r>
              <a:rPr sz="1400" b="1" dirty="0">
                <a:latin typeface="Arial Narrow"/>
                <a:cs typeface="Arial Narrow"/>
              </a:rPr>
              <a:t>f d</a:t>
            </a:r>
            <a:r>
              <a:rPr sz="1400" b="1" spc="10" dirty="0">
                <a:latin typeface="Arial Narrow"/>
                <a:cs typeface="Arial Narrow"/>
              </a:rPr>
              <a:t>i</a:t>
            </a:r>
            <a:r>
              <a:rPr sz="1400" b="1" dirty="0">
                <a:latin typeface="Arial Narrow"/>
                <a:cs typeface="Arial Narrow"/>
              </a:rPr>
              <a:t>- lepton</a:t>
            </a:r>
            <a:r>
              <a:rPr sz="1400" b="1" spc="-5" dirty="0">
                <a:latin typeface="Arial Narrow"/>
                <a:cs typeface="Arial Narrow"/>
              </a:rPr>
              <a:t>s</a:t>
            </a:r>
            <a:r>
              <a:rPr sz="1400" b="1" dirty="0">
                <a:latin typeface="Arial Narrow"/>
                <a:cs typeface="Arial Narrow"/>
              </a:rPr>
              <a:t>),</a:t>
            </a:r>
            <a:r>
              <a:rPr sz="1400" b="1" spc="-5" dirty="0">
                <a:latin typeface="Arial Narrow"/>
                <a:cs typeface="Arial Narrow"/>
              </a:rPr>
              <a:t> a</a:t>
            </a:r>
            <a:r>
              <a:rPr sz="1400" b="1" dirty="0">
                <a:latin typeface="Arial Narrow"/>
                <a:cs typeface="Arial Narrow"/>
              </a:rPr>
              <a:t>nd</a:t>
            </a:r>
            <a:r>
              <a:rPr sz="1400" b="1" spc="-5" dirty="0">
                <a:latin typeface="Arial Narrow"/>
                <a:cs typeface="Arial Narrow"/>
              </a:rPr>
              <a:t> </a:t>
            </a:r>
            <a:r>
              <a:rPr sz="1400" b="1" dirty="0">
                <a:latin typeface="Arial Narrow"/>
                <a:cs typeface="Arial Narrow"/>
              </a:rPr>
              <a:t>to</a:t>
            </a:r>
            <a:r>
              <a:rPr sz="1400" b="1" spc="5" dirty="0">
                <a:latin typeface="Arial Narrow"/>
                <a:cs typeface="Arial Narrow"/>
              </a:rPr>
              <a:t> </a:t>
            </a:r>
            <a:r>
              <a:rPr sz="1400" b="1" dirty="0">
                <a:latin typeface="Arial Narrow"/>
                <a:cs typeface="Arial Narrow"/>
              </a:rPr>
              <a:t>s</a:t>
            </a:r>
            <a:r>
              <a:rPr sz="1400" b="1" spc="-5" dirty="0">
                <a:latin typeface="Arial Narrow"/>
                <a:cs typeface="Arial Narrow"/>
              </a:rPr>
              <a:t>ea</a:t>
            </a:r>
            <a:r>
              <a:rPr sz="1400" b="1" dirty="0">
                <a:latin typeface="Arial Narrow"/>
                <a:cs typeface="Arial Narrow"/>
              </a:rPr>
              <a:t>r</a:t>
            </a:r>
            <a:r>
              <a:rPr sz="1400" b="1" spc="-10" dirty="0">
                <a:latin typeface="Arial Narrow"/>
                <a:cs typeface="Arial Narrow"/>
              </a:rPr>
              <a:t>c</a:t>
            </a:r>
            <a:r>
              <a:rPr sz="1400" b="1" dirty="0">
                <a:latin typeface="Arial Narrow"/>
                <a:cs typeface="Arial Narrow"/>
              </a:rPr>
              <a:t>h for the</a:t>
            </a:r>
            <a:r>
              <a:rPr sz="1400" b="1" spc="-5" dirty="0">
                <a:latin typeface="Arial Narrow"/>
                <a:cs typeface="Arial Narrow"/>
              </a:rPr>
              <a:t> </a:t>
            </a:r>
            <a:r>
              <a:rPr sz="1400" b="1" dirty="0">
                <a:latin typeface="Arial Narrow"/>
                <a:cs typeface="Arial Narrow"/>
              </a:rPr>
              <a:t>c</a:t>
            </a:r>
            <a:r>
              <a:rPr sz="1400" b="1" spc="-5" dirty="0">
                <a:latin typeface="Arial Narrow"/>
                <a:cs typeface="Arial Narrow"/>
              </a:rPr>
              <a:t>r</a:t>
            </a:r>
            <a:r>
              <a:rPr sz="1400" b="1" dirty="0">
                <a:latin typeface="Arial Narrow"/>
                <a:cs typeface="Arial Narrow"/>
              </a:rPr>
              <a:t>itic</a:t>
            </a:r>
            <a:r>
              <a:rPr sz="1400" b="1" spc="-5" dirty="0">
                <a:latin typeface="Arial Narrow"/>
                <a:cs typeface="Arial Narrow"/>
              </a:rPr>
              <a:t>a</a:t>
            </a:r>
            <a:r>
              <a:rPr sz="1400" b="1" dirty="0">
                <a:latin typeface="Arial Narrow"/>
                <a:cs typeface="Arial Narrow"/>
              </a:rPr>
              <a:t>l</a:t>
            </a:r>
            <a:r>
              <a:rPr sz="1400" b="1" spc="30" dirty="0">
                <a:latin typeface="Arial Narrow"/>
                <a:cs typeface="Arial Narrow"/>
              </a:rPr>
              <a:t> </a:t>
            </a:r>
            <a:r>
              <a:rPr sz="1400" b="1" spc="-5" dirty="0">
                <a:latin typeface="Arial Narrow"/>
                <a:cs typeface="Arial Narrow"/>
              </a:rPr>
              <a:t>e</a:t>
            </a:r>
            <a:r>
              <a:rPr sz="1400" b="1" dirty="0">
                <a:latin typeface="Arial Narrow"/>
                <a:cs typeface="Arial Narrow"/>
              </a:rPr>
              <a:t>n</a:t>
            </a:r>
            <a:r>
              <a:rPr sz="1400" b="1" spc="30" dirty="0">
                <a:latin typeface="Arial Narrow"/>
                <a:cs typeface="Arial Narrow"/>
              </a:rPr>
              <a:t>d</a:t>
            </a:r>
            <a:r>
              <a:rPr sz="1400" b="1" dirty="0">
                <a:latin typeface="Arial Narrow"/>
                <a:cs typeface="Arial Narrow"/>
              </a:rPr>
              <a:t>-poi</a:t>
            </a:r>
            <a:r>
              <a:rPr sz="1400" b="1" spc="5" dirty="0">
                <a:latin typeface="Arial Narrow"/>
                <a:cs typeface="Arial Narrow"/>
              </a:rPr>
              <a:t>n</a:t>
            </a:r>
            <a:r>
              <a:rPr sz="1400" b="1" dirty="0">
                <a:latin typeface="Arial Narrow"/>
                <a:cs typeface="Arial Narrow"/>
              </a:rPr>
              <a:t>t</a:t>
            </a:r>
            <a:r>
              <a:rPr sz="1400" b="1" spc="-30" dirty="0">
                <a:latin typeface="Arial Narrow"/>
                <a:cs typeface="Arial Narrow"/>
              </a:rPr>
              <a:t> </a:t>
            </a:r>
            <a:r>
              <a:rPr sz="1400" b="1" dirty="0">
                <a:latin typeface="Arial Narrow"/>
                <a:cs typeface="Arial Narrow"/>
              </a:rPr>
              <a:t>(ob</a:t>
            </a:r>
            <a:r>
              <a:rPr sz="1400" b="1" spc="-5" dirty="0">
                <a:latin typeface="Arial Narrow"/>
                <a:cs typeface="Arial Narrow"/>
              </a:rPr>
              <a:t>se</a:t>
            </a:r>
            <a:r>
              <a:rPr sz="1400" b="1" dirty="0">
                <a:latin typeface="Arial Narrow"/>
                <a:cs typeface="Arial Narrow"/>
              </a:rPr>
              <a:t>r</a:t>
            </a:r>
            <a:r>
              <a:rPr sz="1400" b="1" spc="-10" dirty="0">
                <a:latin typeface="Arial Narrow"/>
                <a:cs typeface="Arial Narrow"/>
              </a:rPr>
              <a:t>v</a:t>
            </a:r>
            <a:r>
              <a:rPr sz="1400" b="1" spc="-5" dirty="0">
                <a:latin typeface="Arial Narrow"/>
                <a:cs typeface="Arial Narrow"/>
              </a:rPr>
              <a:t>a</a:t>
            </a:r>
            <a:r>
              <a:rPr sz="1400" b="1" dirty="0">
                <a:latin typeface="Arial Narrow"/>
                <a:cs typeface="Arial Narrow"/>
              </a:rPr>
              <a:t>bles</a:t>
            </a:r>
            <a:r>
              <a:rPr sz="1400" b="1" spc="10" dirty="0">
                <a:latin typeface="Arial Narrow"/>
                <a:cs typeface="Arial Narrow"/>
              </a:rPr>
              <a:t> </a:t>
            </a:r>
            <a:r>
              <a:rPr sz="1400" b="1" dirty="0">
                <a:latin typeface="Arial Narrow"/>
                <a:cs typeface="Arial Narrow"/>
              </a:rPr>
              <a:t>– </a:t>
            </a:r>
            <a:r>
              <a:rPr sz="1400" b="1" spc="-5" dirty="0">
                <a:latin typeface="Arial Narrow"/>
                <a:cs typeface="Arial Narrow"/>
              </a:rPr>
              <a:t>eve</a:t>
            </a:r>
            <a:r>
              <a:rPr sz="1400" b="1" dirty="0">
                <a:latin typeface="Arial Narrow"/>
                <a:cs typeface="Arial Narrow"/>
              </a:rPr>
              <a:t>nt- b</a:t>
            </a:r>
            <a:r>
              <a:rPr sz="1400" b="1" spc="-5" dirty="0">
                <a:latin typeface="Arial Narrow"/>
                <a:cs typeface="Arial Narrow"/>
              </a:rPr>
              <a:t>y</a:t>
            </a:r>
            <a:r>
              <a:rPr sz="1400" b="1" dirty="0">
                <a:latin typeface="Arial Narrow"/>
                <a:cs typeface="Arial Narrow"/>
              </a:rPr>
              <a:t>-</a:t>
            </a:r>
            <a:r>
              <a:rPr sz="1400" b="1" spc="-5" dirty="0">
                <a:latin typeface="Arial Narrow"/>
                <a:cs typeface="Arial Narrow"/>
              </a:rPr>
              <a:t>eve</a:t>
            </a:r>
            <a:r>
              <a:rPr sz="1400" b="1" dirty="0">
                <a:latin typeface="Arial Narrow"/>
                <a:cs typeface="Arial Narrow"/>
              </a:rPr>
              <a:t>nt flu</a:t>
            </a:r>
            <a:r>
              <a:rPr sz="1400" b="1" spc="-5" dirty="0">
                <a:latin typeface="Arial Narrow"/>
                <a:cs typeface="Arial Narrow"/>
              </a:rPr>
              <a:t>c</a:t>
            </a:r>
            <a:r>
              <a:rPr sz="1400" b="1" dirty="0">
                <a:latin typeface="Arial Narrow"/>
                <a:cs typeface="Arial Narrow"/>
              </a:rPr>
              <a:t>tu</a:t>
            </a:r>
            <a:r>
              <a:rPr sz="1400" b="1" spc="-5" dirty="0">
                <a:latin typeface="Arial Narrow"/>
                <a:cs typeface="Arial Narrow"/>
              </a:rPr>
              <a:t>a</a:t>
            </a:r>
            <a:r>
              <a:rPr sz="1400" b="1" dirty="0">
                <a:latin typeface="Arial Narrow"/>
                <a:cs typeface="Arial Narrow"/>
              </a:rPr>
              <a:t>tion</a:t>
            </a:r>
            <a:r>
              <a:rPr sz="1400" b="1" spc="-5" dirty="0">
                <a:latin typeface="Arial Narrow"/>
                <a:cs typeface="Arial Narrow"/>
              </a:rPr>
              <a:t>s</a:t>
            </a:r>
            <a:r>
              <a:rPr sz="1400" b="1" dirty="0">
                <a:latin typeface="Arial Narrow"/>
                <a:cs typeface="Arial Narrow"/>
              </a:rPr>
              <a:t>,</a:t>
            </a:r>
            <a:r>
              <a:rPr sz="1400" b="1" spc="-5" dirty="0">
                <a:latin typeface="Arial Narrow"/>
                <a:cs typeface="Arial Narrow"/>
              </a:rPr>
              <a:t> </a:t>
            </a:r>
            <a:r>
              <a:rPr sz="1400" b="1" dirty="0">
                <a:latin typeface="Arial Narrow"/>
                <a:cs typeface="Arial Narrow"/>
              </a:rPr>
              <a:t>p</a:t>
            </a:r>
            <a:r>
              <a:rPr sz="1400" b="1" spc="-5" dirty="0">
                <a:latin typeface="Arial Narrow"/>
                <a:cs typeface="Arial Narrow"/>
              </a:rPr>
              <a:t>a</a:t>
            </a:r>
            <a:r>
              <a:rPr sz="1400" b="1" dirty="0">
                <a:latin typeface="Arial Narrow"/>
                <a:cs typeface="Arial Narrow"/>
              </a:rPr>
              <a:t>rticle</a:t>
            </a:r>
            <a:r>
              <a:rPr sz="1400" b="1" spc="10" dirty="0">
                <a:latin typeface="Arial Narrow"/>
                <a:cs typeface="Arial Narrow"/>
              </a:rPr>
              <a:t> </a:t>
            </a:r>
            <a:r>
              <a:rPr sz="1400" b="1" spc="-5" dirty="0">
                <a:latin typeface="Arial Narrow"/>
                <a:cs typeface="Arial Narrow"/>
              </a:rPr>
              <a:t>c</a:t>
            </a:r>
            <a:r>
              <a:rPr sz="1400" b="1" dirty="0">
                <a:latin typeface="Arial Narrow"/>
                <a:cs typeface="Arial Narrow"/>
              </a:rPr>
              <a:t>or</a:t>
            </a:r>
            <a:r>
              <a:rPr sz="1400" b="1" spc="-10" dirty="0">
                <a:latin typeface="Arial Narrow"/>
                <a:cs typeface="Arial Narrow"/>
              </a:rPr>
              <a:t>r</a:t>
            </a:r>
            <a:r>
              <a:rPr sz="1400" b="1" spc="-5" dirty="0">
                <a:latin typeface="Arial Narrow"/>
                <a:cs typeface="Arial Narrow"/>
              </a:rPr>
              <a:t>e</a:t>
            </a:r>
            <a:r>
              <a:rPr sz="1400" b="1" dirty="0">
                <a:latin typeface="Arial Narrow"/>
                <a:cs typeface="Arial Narrow"/>
              </a:rPr>
              <a:t>lation</a:t>
            </a:r>
            <a:r>
              <a:rPr sz="1400" b="1" spc="-5" dirty="0">
                <a:latin typeface="Arial Narrow"/>
                <a:cs typeface="Arial Narrow"/>
              </a:rPr>
              <a:t>s</a:t>
            </a:r>
            <a:r>
              <a:rPr sz="1400" b="1" dirty="0">
                <a:latin typeface="Arial Narrow"/>
                <a:cs typeface="Arial Narrow"/>
              </a:rPr>
              <a:t>)</a:t>
            </a:r>
            <a:r>
              <a:rPr sz="1400" b="1" spc="30" dirty="0">
                <a:latin typeface="Arial Narrow"/>
                <a:cs typeface="Arial Narrow"/>
              </a:rPr>
              <a:t> </a:t>
            </a:r>
            <a:r>
              <a:rPr sz="1400" b="1" spc="-5" dirty="0">
                <a:latin typeface="Arial Narrow"/>
                <a:cs typeface="Arial Narrow"/>
              </a:rPr>
              <a:t>–</a:t>
            </a:r>
            <a:r>
              <a:rPr sz="1400" b="1" dirty="0">
                <a:latin typeface="Arial Narrow"/>
                <a:cs typeface="Arial Narrow"/>
              </a:rPr>
              <a:t>– </a:t>
            </a:r>
            <a:r>
              <a:rPr sz="1400" b="1" spc="-5" dirty="0">
                <a:latin typeface="Arial Narrow"/>
                <a:cs typeface="Arial Narrow"/>
              </a:rPr>
              <a:t>2020–2023.</a:t>
            </a:r>
            <a:endParaRPr sz="1400" dirty="0">
              <a:latin typeface="Arial Narrow"/>
              <a:cs typeface="Arial Narrow"/>
            </a:endParaRPr>
          </a:p>
          <a:p>
            <a:pPr marL="12700" marR="352425">
              <a:lnSpc>
                <a:spcPct val="100000"/>
              </a:lnSpc>
              <a:buFont typeface="Arial Narrow"/>
              <a:buAutoNum type="arabicPeriod" startAt="3"/>
              <a:tabLst>
                <a:tab pos="175895" algn="l"/>
              </a:tabLst>
            </a:pPr>
            <a:r>
              <a:rPr sz="1400" b="1" spc="-5" dirty="0">
                <a:latin typeface="Arial Narrow"/>
                <a:cs typeface="Arial Narrow"/>
              </a:rPr>
              <a:t>C</a:t>
            </a:r>
            <a:r>
              <a:rPr sz="1400" b="1" dirty="0">
                <a:latin typeface="Arial Narrow"/>
                <a:cs typeface="Arial Narrow"/>
              </a:rPr>
              <a:t>ommi</a:t>
            </a:r>
            <a:r>
              <a:rPr sz="1400" b="1" spc="-5" dirty="0">
                <a:latin typeface="Arial Narrow"/>
                <a:cs typeface="Arial Narrow"/>
              </a:rPr>
              <a:t>s</a:t>
            </a:r>
            <a:r>
              <a:rPr sz="1400" b="1" spc="-10" dirty="0">
                <a:latin typeface="Arial Narrow"/>
                <a:cs typeface="Arial Narrow"/>
              </a:rPr>
              <a:t>s</a:t>
            </a:r>
            <a:r>
              <a:rPr sz="1400" b="1" dirty="0">
                <a:latin typeface="Arial Narrow"/>
                <a:cs typeface="Arial Narrow"/>
              </a:rPr>
              <a:t>i</a:t>
            </a:r>
            <a:r>
              <a:rPr sz="1400" b="1" spc="5" dirty="0">
                <a:latin typeface="Arial Narrow"/>
                <a:cs typeface="Arial Narrow"/>
              </a:rPr>
              <a:t>o</a:t>
            </a:r>
            <a:r>
              <a:rPr sz="1400" b="1" dirty="0">
                <a:latin typeface="Arial Narrow"/>
                <a:cs typeface="Arial Narrow"/>
              </a:rPr>
              <a:t>n</a:t>
            </a:r>
            <a:r>
              <a:rPr sz="1400" b="1" spc="5" dirty="0">
                <a:latin typeface="Arial Narrow"/>
                <a:cs typeface="Arial Narrow"/>
              </a:rPr>
              <a:t>i</a:t>
            </a:r>
            <a:r>
              <a:rPr sz="1400" b="1" dirty="0">
                <a:latin typeface="Arial Narrow"/>
                <a:cs typeface="Arial Narrow"/>
              </a:rPr>
              <a:t>ng</a:t>
            </a:r>
            <a:r>
              <a:rPr sz="1400" b="1" spc="-15" dirty="0">
                <a:latin typeface="Arial Narrow"/>
                <a:cs typeface="Arial Narrow"/>
              </a:rPr>
              <a:t> </a:t>
            </a:r>
            <a:r>
              <a:rPr sz="1400" b="1" dirty="0">
                <a:latin typeface="Arial Narrow"/>
                <a:cs typeface="Arial Narrow"/>
              </a:rPr>
              <a:t>of</a:t>
            </a:r>
            <a:r>
              <a:rPr sz="1400" b="1" spc="5" dirty="0">
                <a:latin typeface="Arial Narrow"/>
                <a:cs typeface="Arial Narrow"/>
              </a:rPr>
              <a:t> </a:t>
            </a:r>
            <a:r>
              <a:rPr sz="1400" b="1" dirty="0">
                <a:latin typeface="Arial Narrow"/>
                <a:cs typeface="Arial Narrow"/>
              </a:rPr>
              <a:t>the MPD</a:t>
            </a:r>
            <a:r>
              <a:rPr sz="1400" b="1" spc="-15" dirty="0">
                <a:latin typeface="Arial Narrow"/>
                <a:cs typeface="Arial Narrow"/>
              </a:rPr>
              <a:t> </a:t>
            </a:r>
            <a:r>
              <a:rPr sz="1400" b="1" dirty="0">
                <a:latin typeface="Arial Narrow"/>
                <a:cs typeface="Arial Narrow"/>
              </a:rPr>
              <a:t>St</a:t>
            </a:r>
            <a:r>
              <a:rPr sz="1400" b="1" spc="-10" dirty="0">
                <a:latin typeface="Arial Narrow"/>
                <a:cs typeface="Arial Narrow"/>
              </a:rPr>
              <a:t>a</a:t>
            </a:r>
            <a:r>
              <a:rPr sz="1400" b="1" dirty="0">
                <a:latin typeface="Arial Narrow"/>
                <a:cs typeface="Arial Narrow"/>
              </a:rPr>
              <a:t>ge II.</a:t>
            </a:r>
            <a:r>
              <a:rPr sz="1400" b="1" spc="5" dirty="0">
                <a:latin typeface="Arial Narrow"/>
                <a:cs typeface="Arial Narrow"/>
              </a:rPr>
              <a:t> </a:t>
            </a:r>
            <a:r>
              <a:rPr sz="1400" b="1" dirty="0">
                <a:latin typeface="Arial Narrow"/>
                <a:cs typeface="Arial Narrow"/>
              </a:rPr>
              <a:t>B</a:t>
            </a:r>
            <a:r>
              <a:rPr sz="1400" b="1" spc="-10" dirty="0">
                <a:latin typeface="Arial Narrow"/>
                <a:cs typeface="Arial Narrow"/>
              </a:rPr>
              <a:t>e</a:t>
            </a:r>
            <a:r>
              <a:rPr sz="1400" b="1" dirty="0">
                <a:latin typeface="Arial Narrow"/>
                <a:cs typeface="Arial Narrow"/>
              </a:rPr>
              <a:t>g</a:t>
            </a:r>
            <a:r>
              <a:rPr sz="1400" b="1" spc="5" dirty="0">
                <a:latin typeface="Arial Narrow"/>
                <a:cs typeface="Arial Narrow"/>
              </a:rPr>
              <a:t>i</a:t>
            </a:r>
            <a:r>
              <a:rPr sz="1400" b="1" dirty="0">
                <a:latin typeface="Arial Narrow"/>
                <a:cs typeface="Arial Narrow"/>
              </a:rPr>
              <a:t>n</a:t>
            </a:r>
            <a:r>
              <a:rPr sz="1400" b="1" spc="5" dirty="0">
                <a:latin typeface="Arial Narrow"/>
                <a:cs typeface="Arial Narrow"/>
              </a:rPr>
              <a:t>n</a:t>
            </a:r>
            <a:r>
              <a:rPr sz="1400" b="1" dirty="0">
                <a:latin typeface="Arial Narrow"/>
                <a:cs typeface="Arial Narrow"/>
              </a:rPr>
              <a:t>i</a:t>
            </a:r>
            <a:r>
              <a:rPr sz="1400" b="1" spc="5" dirty="0">
                <a:latin typeface="Arial Narrow"/>
                <a:cs typeface="Arial Narrow"/>
              </a:rPr>
              <a:t>n</a:t>
            </a:r>
            <a:r>
              <a:rPr sz="1400" b="1" dirty="0">
                <a:latin typeface="Arial Narrow"/>
                <a:cs typeface="Arial Narrow"/>
              </a:rPr>
              <a:t>g</a:t>
            </a:r>
            <a:r>
              <a:rPr sz="1400" b="1" spc="-30" dirty="0">
                <a:latin typeface="Arial Narrow"/>
                <a:cs typeface="Arial Narrow"/>
              </a:rPr>
              <a:t> </a:t>
            </a:r>
            <a:r>
              <a:rPr sz="1400" b="1" dirty="0">
                <a:latin typeface="Arial Narrow"/>
                <a:cs typeface="Arial Narrow"/>
              </a:rPr>
              <a:t>of</a:t>
            </a:r>
            <a:r>
              <a:rPr sz="1400" b="1" spc="5" dirty="0">
                <a:latin typeface="Arial Narrow"/>
                <a:cs typeface="Arial Narrow"/>
              </a:rPr>
              <a:t> </a:t>
            </a:r>
            <a:r>
              <a:rPr sz="1400" b="1" dirty="0">
                <a:latin typeface="Arial Narrow"/>
                <a:cs typeface="Arial Narrow"/>
              </a:rPr>
              <a:t>the</a:t>
            </a:r>
            <a:r>
              <a:rPr sz="1400" b="1" spc="-10" dirty="0">
                <a:latin typeface="Arial Narrow"/>
                <a:cs typeface="Arial Narrow"/>
              </a:rPr>
              <a:t> </a:t>
            </a:r>
            <a:r>
              <a:rPr sz="1400" b="1" spc="-5" dirty="0">
                <a:latin typeface="Arial Narrow"/>
                <a:cs typeface="Arial Narrow"/>
              </a:rPr>
              <a:t>r</a:t>
            </a:r>
            <a:r>
              <a:rPr sz="1400" b="1" spc="-10" dirty="0">
                <a:latin typeface="Arial Narrow"/>
                <a:cs typeface="Arial Narrow"/>
              </a:rPr>
              <a:t>esea</a:t>
            </a:r>
            <a:r>
              <a:rPr sz="1400" b="1" spc="-5" dirty="0">
                <a:latin typeface="Arial Narrow"/>
                <a:cs typeface="Arial Narrow"/>
              </a:rPr>
              <a:t>r</a:t>
            </a:r>
            <a:r>
              <a:rPr sz="1400" b="1" spc="-10" dirty="0">
                <a:latin typeface="Arial Narrow"/>
                <a:cs typeface="Arial Narrow"/>
              </a:rPr>
              <a:t>c</a:t>
            </a:r>
            <a:r>
              <a:rPr sz="1400" b="1" dirty="0">
                <a:latin typeface="Arial Narrow"/>
                <a:cs typeface="Arial Narrow"/>
              </a:rPr>
              <a:t>h progr</a:t>
            </a:r>
            <a:r>
              <a:rPr sz="1400" b="1" spc="-10" dirty="0">
                <a:latin typeface="Arial Narrow"/>
                <a:cs typeface="Arial Narrow"/>
              </a:rPr>
              <a:t>a</a:t>
            </a:r>
            <a:r>
              <a:rPr sz="1400" b="1" dirty="0">
                <a:latin typeface="Arial Narrow"/>
                <a:cs typeface="Arial Narrow"/>
              </a:rPr>
              <a:t>mme</a:t>
            </a:r>
            <a:r>
              <a:rPr sz="1400" b="1" spc="-10" dirty="0">
                <a:latin typeface="Arial Narrow"/>
                <a:cs typeface="Arial Narrow"/>
              </a:rPr>
              <a:t> </a:t>
            </a:r>
            <a:r>
              <a:rPr sz="1400" b="1" spc="5" dirty="0">
                <a:latin typeface="Arial Narrow"/>
                <a:cs typeface="Arial Narrow"/>
              </a:rPr>
              <a:t>w</a:t>
            </a:r>
            <a:r>
              <a:rPr sz="1400" b="1" dirty="0">
                <a:latin typeface="Arial Narrow"/>
                <a:cs typeface="Arial Narrow"/>
              </a:rPr>
              <a:t>ith</a:t>
            </a:r>
            <a:r>
              <a:rPr sz="1400" b="1" spc="-5"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dirty="0">
                <a:latin typeface="Arial Narrow"/>
                <a:cs typeface="Arial Narrow"/>
              </a:rPr>
              <a:t>MPD</a:t>
            </a:r>
            <a:r>
              <a:rPr sz="1400" b="1" spc="-10" dirty="0">
                <a:latin typeface="Arial Narrow"/>
                <a:cs typeface="Arial Narrow"/>
              </a:rPr>
              <a:t> </a:t>
            </a:r>
            <a:r>
              <a:rPr sz="1400" b="1" dirty="0">
                <a:latin typeface="Arial Narrow"/>
                <a:cs typeface="Arial Narrow"/>
              </a:rPr>
              <a:t>d</a:t>
            </a:r>
            <a:r>
              <a:rPr sz="1400" b="1" spc="-5" dirty="0">
                <a:latin typeface="Arial Narrow"/>
                <a:cs typeface="Arial Narrow"/>
              </a:rPr>
              <a:t>e</a:t>
            </a:r>
            <a:r>
              <a:rPr sz="1400" b="1" dirty="0">
                <a:latin typeface="Arial Narrow"/>
                <a:cs typeface="Arial Narrow"/>
              </a:rPr>
              <a:t>te</a:t>
            </a:r>
            <a:r>
              <a:rPr sz="1400" b="1" spc="-10" dirty="0">
                <a:latin typeface="Arial Narrow"/>
                <a:cs typeface="Arial Narrow"/>
              </a:rPr>
              <a:t>c</a:t>
            </a:r>
            <a:r>
              <a:rPr sz="1400" b="1" dirty="0">
                <a:latin typeface="Arial Narrow"/>
                <a:cs typeface="Arial Narrow"/>
              </a:rPr>
              <a:t>tor</a:t>
            </a:r>
            <a:r>
              <a:rPr sz="1400" b="1" spc="10" dirty="0">
                <a:latin typeface="Arial Narrow"/>
                <a:cs typeface="Arial Narrow"/>
              </a:rPr>
              <a:t> </a:t>
            </a:r>
            <a:r>
              <a:rPr sz="1400" b="1" dirty="0">
                <a:latin typeface="Arial Narrow"/>
                <a:cs typeface="Arial Narrow"/>
              </a:rPr>
              <a:t>in</a:t>
            </a:r>
            <a:r>
              <a:rPr sz="1400" b="1" spc="-5"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dirty="0">
                <a:latin typeface="Arial Narrow"/>
                <a:cs typeface="Arial Narrow"/>
              </a:rPr>
              <a:t>a</a:t>
            </a:r>
            <a:r>
              <a:rPr sz="1400" b="1" spc="-5" dirty="0">
                <a:latin typeface="Arial Narrow"/>
                <a:cs typeface="Arial Narrow"/>
              </a:rPr>
              <a:t>va</a:t>
            </a:r>
            <a:r>
              <a:rPr sz="1400" b="1" dirty="0">
                <a:latin typeface="Arial Narrow"/>
                <a:cs typeface="Arial Narrow"/>
              </a:rPr>
              <a:t>i</a:t>
            </a:r>
            <a:r>
              <a:rPr sz="1400" b="1" spc="5" dirty="0">
                <a:latin typeface="Arial Narrow"/>
                <a:cs typeface="Arial Narrow"/>
              </a:rPr>
              <a:t>l</a:t>
            </a:r>
            <a:r>
              <a:rPr sz="1400" b="1" spc="-5" dirty="0">
                <a:latin typeface="Arial Narrow"/>
                <a:cs typeface="Arial Narrow"/>
              </a:rPr>
              <a:t>a</a:t>
            </a:r>
            <a:r>
              <a:rPr sz="1400" b="1" dirty="0">
                <a:latin typeface="Arial Narrow"/>
                <a:cs typeface="Arial Narrow"/>
              </a:rPr>
              <a:t>ble </a:t>
            </a:r>
            <a:r>
              <a:rPr sz="1400" b="1" spc="5" dirty="0">
                <a:latin typeface="Arial Narrow"/>
                <a:cs typeface="Arial Narrow"/>
              </a:rPr>
              <a:t>p</a:t>
            </a:r>
            <a:r>
              <a:rPr sz="1400" b="1" dirty="0">
                <a:latin typeface="Arial Narrow"/>
                <a:cs typeface="Arial Narrow"/>
              </a:rPr>
              <a:t>h</a:t>
            </a:r>
            <a:r>
              <a:rPr sz="1400" b="1" spc="-5" dirty="0">
                <a:latin typeface="Arial Narrow"/>
                <a:cs typeface="Arial Narrow"/>
              </a:rPr>
              <a:t>as</a:t>
            </a:r>
            <a:r>
              <a:rPr sz="1400" b="1" dirty="0">
                <a:latin typeface="Arial Narrow"/>
                <a:cs typeface="Arial Narrow"/>
              </a:rPr>
              <a:t>e</a:t>
            </a:r>
            <a:r>
              <a:rPr sz="1400" b="1" spc="-15" dirty="0">
                <a:latin typeface="Arial Narrow"/>
                <a:cs typeface="Arial Narrow"/>
              </a:rPr>
              <a:t> </a:t>
            </a:r>
            <a:r>
              <a:rPr sz="1400" b="1" spc="-5" dirty="0">
                <a:latin typeface="Arial Narrow"/>
                <a:cs typeface="Arial Narrow"/>
              </a:rPr>
              <a:t>s</a:t>
            </a:r>
            <a:r>
              <a:rPr sz="1400" b="1" dirty="0">
                <a:latin typeface="Arial Narrow"/>
                <a:cs typeface="Arial Narrow"/>
              </a:rPr>
              <a:t>p</a:t>
            </a:r>
            <a:r>
              <a:rPr sz="1400" b="1" spc="-5" dirty="0">
                <a:latin typeface="Arial Narrow"/>
                <a:cs typeface="Arial Narrow"/>
              </a:rPr>
              <a:t>ac</a:t>
            </a:r>
            <a:r>
              <a:rPr sz="1400" b="1" dirty="0">
                <a:latin typeface="Arial Narrow"/>
                <a:cs typeface="Arial Narrow"/>
              </a:rPr>
              <a:t>e r</a:t>
            </a:r>
            <a:r>
              <a:rPr sz="1400" b="1" spc="-10" dirty="0">
                <a:latin typeface="Arial Narrow"/>
                <a:cs typeface="Arial Narrow"/>
              </a:rPr>
              <a:t>e</a:t>
            </a:r>
            <a:r>
              <a:rPr sz="1400" b="1" dirty="0">
                <a:latin typeface="Arial Narrow"/>
                <a:cs typeface="Arial Narrow"/>
              </a:rPr>
              <a:t>gi</a:t>
            </a:r>
            <a:r>
              <a:rPr sz="1400" b="1" spc="5" dirty="0">
                <a:latin typeface="Arial Narrow"/>
                <a:cs typeface="Arial Narrow"/>
              </a:rPr>
              <a:t>o</a:t>
            </a:r>
            <a:r>
              <a:rPr sz="1400" b="1" dirty="0">
                <a:latin typeface="Arial Narrow"/>
                <a:cs typeface="Arial Narrow"/>
              </a:rPr>
              <a:t>n </a:t>
            </a:r>
            <a:r>
              <a:rPr sz="1400" b="1" spc="-5" dirty="0">
                <a:latin typeface="Arial Narrow"/>
                <a:cs typeface="Arial Narrow"/>
              </a:rPr>
              <a:t>–</a:t>
            </a:r>
            <a:r>
              <a:rPr sz="1400" b="1" dirty="0">
                <a:latin typeface="Arial Narrow"/>
                <a:cs typeface="Arial Narrow"/>
              </a:rPr>
              <a:t>– </a:t>
            </a:r>
            <a:r>
              <a:rPr sz="1400" b="1" spc="-5" dirty="0">
                <a:latin typeface="Arial Narrow"/>
                <a:cs typeface="Arial Narrow"/>
              </a:rPr>
              <a:t>2023.</a:t>
            </a:r>
            <a:endParaRPr sz="1400" dirty="0">
              <a:latin typeface="Arial Narrow"/>
              <a:cs typeface="Arial Narrow"/>
            </a:endParaRPr>
          </a:p>
          <a:p>
            <a:pPr marL="12700" marR="179705">
              <a:lnSpc>
                <a:spcPts val="2400"/>
              </a:lnSpc>
              <a:spcBef>
                <a:spcPts val="65"/>
              </a:spcBef>
            </a:pPr>
            <a:r>
              <a:rPr sz="2000" b="1" spc="-5" dirty="0">
                <a:solidFill>
                  <a:srgbClr val="FF0000"/>
                </a:solidFill>
                <a:latin typeface="Arial Narrow"/>
                <a:cs typeface="Arial Narrow"/>
              </a:rPr>
              <a:t>5</a:t>
            </a:r>
            <a:r>
              <a:rPr sz="2000" b="1" dirty="0">
                <a:solidFill>
                  <a:srgbClr val="FF0000"/>
                </a:solidFill>
                <a:latin typeface="Arial Narrow"/>
                <a:cs typeface="Arial Narrow"/>
              </a:rPr>
              <a:t>.</a:t>
            </a:r>
            <a:r>
              <a:rPr sz="2000" b="1" spc="-10" dirty="0">
                <a:solidFill>
                  <a:srgbClr val="FF0000"/>
                </a:solidFill>
                <a:latin typeface="Arial Narrow"/>
                <a:cs typeface="Arial Narrow"/>
              </a:rPr>
              <a:t> </a:t>
            </a:r>
            <a:r>
              <a:rPr sz="2000" b="1" spc="5" dirty="0">
                <a:solidFill>
                  <a:srgbClr val="FF0000"/>
                </a:solidFill>
                <a:latin typeface="Arial Narrow"/>
                <a:cs typeface="Arial Narrow"/>
              </a:rPr>
              <a:t>O</a:t>
            </a:r>
            <a:r>
              <a:rPr sz="2000" b="1" dirty="0">
                <a:solidFill>
                  <a:srgbClr val="FF0000"/>
                </a:solidFill>
                <a:latin typeface="Arial Narrow"/>
                <a:cs typeface="Arial Narrow"/>
              </a:rPr>
              <a:t>btai</a:t>
            </a:r>
            <a:r>
              <a:rPr sz="2000" b="1" spc="5" dirty="0">
                <a:solidFill>
                  <a:srgbClr val="FF0000"/>
                </a:solidFill>
                <a:latin typeface="Arial Narrow"/>
                <a:cs typeface="Arial Narrow"/>
              </a:rPr>
              <a:t>n</a:t>
            </a:r>
            <a:r>
              <a:rPr sz="2000" b="1" dirty="0">
                <a:solidFill>
                  <a:srgbClr val="FF0000"/>
                </a:solidFill>
                <a:latin typeface="Arial Narrow"/>
                <a:cs typeface="Arial Narrow"/>
              </a:rPr>
              <a:t>i</a:t>
            </a:r>
            <a:r>
              <a:rPr sz="2000" b="1" spc="-10" dirty="0">
                <a:solidFill>
                  <a:srgbClr val="FF0000"/>
                </a:solidFill>
                <a:latin typeface="Arial Narrow"/>
                <a:cs typeface="Arial Narrow"/>
              </a:rPr>
              <a:t>n</a:t>
            </a:r>
            <a:r>
              <a:rPr sz="2000" b="1" dirty="0">
                <a:solidFill>
                  <a:srgbClr val="FF0000"/>
                </a:solidFill>
                <a:latin typeface="Arial Narrow"/>
                <a:cs typeface="Arial Narrow"/>
              </a:rPr>
              <a:t>g</a:t>
            </a:r>
            <a:r>
              <a:rPr sz="2000" b="1" spc="-45" dirty="0">
                <a:solidFill>
                  <a:srgbClr val="FF0000"/>
                </a:solidFill>
                <a:latin typeface="Arial Narrow"/>
                <a:cs typeface="Arial Narrow"/>
              </a:rPr>
              <a:t> </a:t>
            </a:r>
            <a:r>
              <a:rPr sz="2000" b="1" dirty="0">
                <a:solidFill>
                  <a:srgbClr val="FF0000"/>
                </a:solidFill>
                <a:latin typeface="Arial Narrow"/>
                <a:cs typeface="Arial Narrow"/>
              </a:rPr>
              <a:t>new</a:t>
            </a:r>
            <a:r>
              <a:rPr sz="2000" b="1" spc="-20" dirty="0">
                <a:solidFill>
                  <a:srgbClr val="FF0000"/>
                </a:solidFill>
                <a:latin typeface="Arial Narrow"/>
                <a:cs typeface="Arial Narrow"/>
              </a:rPr>
              <a:t> </a:t>
            </a:r>
            <a:r>
              <a:rPr sz="2000" b="1" dirty="0">
                <a:solidFill>
                  <a:srgbClr val="FF0000"/>
                </a:solidFill>
                <a:latin typeface="Arial Narrow"/>
                <a:cs typeface="Arial Narrow"/>
              </a:rPr>
              <a:t>re</a:t>
            </a:r>
            <a:r>
              <a:rPr sz="2000" b="1" spc="-10" dirty="0">
                <a:solidFill>
                  <a:srgbClr val="FF0000"/>
                </a:solidFill>
                <a:latin typeface="Arial Narrow"/>
                <a:cs typeface="Arial Narrow"/>
              </a:rPr>
              <a:t>s</a:t>
            </a:r>
            <a:r>
              <a:rPr sz="2000" b="1" dirty="0">
                <a:solidFill>
                  <a:srgbClr val="FF0000"/>
                </a:solidFill>
                <a:latin typeface="Arial Narrow"/>
                <a:cs typeface="Arial Narrow"/>
              </a:rPr>
              <a:t>ults</a:t>
            </a:r>
            <a:r>
              <a:rPr sz="2000" b="1" spc="-10" dirty="0">
                <a:solidFill>
                  <a:srgbClr val="FF0000"/>
                </a:solidFill>
                <a:latin typeface="Arial Narrow"/>
                <a:cs typeface="Arial Narrow"/>
              </a:rPr>
              <a:t> </a:t>
            </a:r>
            <a:r>
              <a:rPr sz="2000" b="1" dirty="0">
                <a:solidFill>
                  <a:srgbClr val="FF0000"/>
                </a:solidFill>
                <a:latin typeface="Arial Narrow"/>
                <a:cs typeface="Arial Narrow"/>
              </a:rPr>
              <a:t>in</a:t>
            </a:r>
            <a:r>
              <a:rPr sz="2000" b="1" spc="-20" dirty="0">
                <a:solidFill>
                  <a:srgbClr val="FF0000"/>
                </a:solidFill>
                <a:latin typeface="Arial Narrow"/>
                <a:cs typeface="Arial Narrow"/>
              </a:rPr>
              <a:t> </a:t>
            </a:r>
            <a:r>
              <a:rPr sz="2000" b="1" dirty="0">
                <a:solidFill>
                  <a:srgbClr val="FF0000"/>
                </a:solidFill>
                <a:latin typeface="Arial Narrow"/>
                <a:cs typeface="Arial Narrow"/>
              </a:rPr>
              <a:t>t</a:t>
            </a:r>
            <a:r>
              <a:rPr sz="2000" b="1" spc="10" dirty="0">
                <a:solidFill>
                  <a:srgbClr val="FF0000"/>
                </a:solidFill>
                <a:latin typeface="Arial Narrow"/>
                <a:cs typeface="Arial Narrow"/>
              </a:rPr>
              <a:t>h</a:t>
            </a:r>
            <a:r>
              <a:rPr sz="2000" b="1" dirty="0">
                <a:solidFill>
                  <a:srgbClr val="FF0000"/>
                </a:solidFill>
                <a:latin typeface="Arial Narrow"/>
                <a:cs typeface="Arial Narrow"/>
              </a:rPr>
              <a:t>e</a:t>
            </a:r>
            <a:r>
              <a:rPr sz="2000" b="1" spc="-15" dirty="0">
                <a:solidFill>
                  <a:srgbClr val="FF0000"/>
                </a:solidFill>
                <a:latin typeface="Arial Narrow"/>
                <a:cs typeface="Arial Narrow"/>
              </a:rPr>
              <a:t> </a:t>
            </a:r>
            <a:r>
              <a:rPr sz="2000" b="1" dirty="0">
                <a:solidFill>
                  <a:srgbClr val="FF0000"/>
                </a:solidFill>
                <a:latin typeface="Arial Narrow"/>
                <a:cs typeface="Arial Narrow"/>
              </a:rPr>
              <a:t>energy</a:t>
            </a:r>
            <a:r>
              <a:rPr sz="2000" b="1" spc="-20" dirty="0">
                <a:solidFill>
                  <a:srgbClr val="FF0000"/>
                </a:solidFill>
                <a:latin typeface="Arial Narrow"/>
                <a:cs typeface="Arial Narrow"/>
              </a:rPr>
              <a:t> </a:t>
            </a:r>
            <a:r>
              <a:rPr sz="2000" b="1" dirty="0">
                <a:solidFill>
                  <a:srgbClr val="FF0000"/>
                </a:solidFill>
                <a:latin typeface="Arial Narrow"/>
                <a:cs typeface="Arial Narrow"/>
              </a:rPr>
              <a:t>scan pro</a:t>
            </a:r>
            <a:r>
              <a:rPr sz="2000" b="1" spc="5" dirty="0">
                <a:solidFill>
                  <a:srgbClr val="FF0000"/>
                </a:solidFill>
                <a:latin typeface="Arial Narrow"/>
                <a:cs typeface="Arial Narrow"/>
              </a:rPr>
              <a:t>g</a:t>
            </a:r>
            <a:r>
              <a:rPr sz="2000" b="1" dirty="0">
                <a:solidFill>
                  <a:srgbClr val="FF0000"/>
                </a:solidFill>
                <a:latin typeface="Arial Narrow"/>
                <a:cs typeface="Arial Narrow"/>
              </a:rPr>
              <a:t>ramme</a:t>
            </a:r>
            <a:r>
              <a:rPr sz="2000" b="1" spc="-20" dirty="0">
                <a:solidFill>
                  <a:srgbClr val="FF0000"/>
                </a:solidFill>
                <a:latin typeface="Arial Narrow"/>
                <a:cs typeface="Arial Narrow"/>
              </a:rPr>
              <a:t> </a:t>
            </a:r>
            <a:r>
              <a:rPr sz="2000" b="1" dirty="0">
                <a:solidFill>
                  <a:srgbClr val="FF0000"/>
                </a:solidFill>
                <a:latin typeface="Arial Narrow"/>
                <a:cs typeface="Arial Narrow"/>
              </a:rPr>
              <a:t>in</a:t>
            </a:r>
            <a:r>
              <a:rPr sz="2000" b="1" spc="-20" dirty="0">
                <a:solidFill>
                  <a:srgbClr val="FF0000"/>
                </a:solidFill>
                <a:latin typeface="Arial Narrow"/>
                <a:cs typeface="Arial Narrow"/>
              </a:rPr>
              <a:t> </a:t>
            </a:r>
            <a:r>
              <a:rPr sz="2000" b="1" dirty="0">
                <a:solidFill>
                  <a:srgbClr val="FF0000"/>
                </a:solidFill>
                <a:latin typeface="Arial Narrow"/>
                <a:cs typeface="Arial Narrow"/>
              </a:rPr>
              <a:t>t</a:t>
            </a:r>
            <a:r>
              <a:rPr sz="2000" b="1" spc="10" dirty="0">
                <a:solidFill>
                  <a:srgbClr val="FF0000"/>
                </a:solidFill>
                <a:latin typeface="Arial Narrow"/>
                <a:cs typeface="Arial Narrow"/>
              </a:rPr>
              <a:t>h</a:t>
            </a:r>
            <a:r>
              <a:rPr sz="2000" b="1" dirty="0">
                <a:solidFill>
                  <a:srgbClr val="FF0000"/>
                </a:solidFill>
                <a:latin typeface="Arial Narrow"/>
                <a:cs typeface="Arial Narrow"/>
              </a:rPr>
              <a:t>e</a:t>
            </a:r>
            <a:r>
              <a:rPr sz="2000" b="1" spc="-15" dirty="0">
                <a:solidFill>
                  <a:srgbClr val="FF0000"/>
                </a:solidFill>
                <a:latin typeface="Arial Narrow"/>
                <a:cs typeface="Arial Narrow"/>
              </a:rPr>
              <a:t> </a:t>
            </a:r>
            <a:r>
              <a:rPr sz="2000" b="1" dirty="0">
                <a:solidFill>
                  <a:srgbClr val="FF0000"/>
                </a:solidFill>
                <a:latin typeface="Arial Narrow"/>
                <a:cs typeface="Arial Narrow"/>
              </a:rPr>
              <a:t>experiments</a:t>
            </a:r>
            <a:r>
              <a:rPr sz="2000" b="1" spc="-35" dirty="0">
                <a:solidFill>
                  <a:srgbClr val="FF0000"/>
                </a:solidFill>
                <a:latin typeface="Arial Narrow"/>
                <a:cs typeface="Arial Narrow"/>
              </a:rPr>
              <a:t> </a:t>
            </a:r>
            <a:r>
              <a:rPr sz="2000" b="1" dirty="0">
                <a:solidFill>
                  <a:srgbClr val="FF0000"/>
                </a:solidFill>
                <a:latin typeface="Arial Narrow"/>
                <a:cs typeface="Arial Narrow"/>
              </a:rPr>
              <a:t>N</a:t>
            </a:r>
            <a:r>
              <a:rPr sz="2000" b="1" spc="5" dirty="0">
                <a:solidFill>
                  <a:srgbClr val="FF0000"/>
                </a:solidFill>
                <a:latin typeface="Arial Narrow"/>
                <a:cs typeface="Arial Narrow"/>
              </a:rPr>
              <a:t>A</a:t>
            </a:r>
            <a:r>
              <a:rPr sz="2000" b="1" dirty="0">
                <a:solidFill>
                  <a:srgbClr val="FF0000"/>
                </a:solidFill>
                <a:latin typeface="Arial Narrow"/>
                <a:cs typeface="Arial Narrow"/>
              </a:rPr>
              <a:t>61 (SPS)</a:t>
            </a:r>
            <a:r>
              <a:rPr sz="2000" b="1" spc="5" dirty="0">
                <a:solidFill>
                  <a:srgbClr val="FF0000"/>
                </a:solidFill>
                <a:latin typeface="Arial Narrow"/>
                <a:cs typeface="Arial Narrow"/>
              </a:rPr>
              <a:t> </a:t>
            </a:r>
            <a:r>
              <a:rPr sz="2000" b="1" dirty="0">
                <a:solidFill>
                  <a:srgbClr val="FF0000"/>
                </a:solidFill>
                <a:latin typeface="Arial Narrow"/>
                <a:cs typeface="Arial Narrow"/>
              </a:rPr>
              <a:t>and S</a:t>
            </a:r>
            <a:r>
              <a:rPr sz="2000" b="1" spc="-120" dirty="0">
                <a:solidFill>
                  <a:srgbClr val="FF0000"/>
                </a:solidFill>
                <a:latin typeface="Arial Narrow"/>
                <a:cs typeface="Arial Narrow"/>
              </a:rPr>
              <a:t>T</a:t>
            </a:r>
            <a:r>
              <a:rPr sz="2000" b="1" dirty="0">
                <a:solidFill>
                  <a:srgbClr val="FF0000"/>
                </a:solidFill>
                <a:latin typeface="Arial Narrow"/>
                <a:cs typeface="Arial Narrow"/>
              </a:rPr>
              <a:t>AR</a:t>
            </a:r>
            <a:r>
              <a:rPr sz="2000" b="1" spc="-5" dirty="0">
                <a:solidFill>
                  <a:srgbClr val="FF0000"/>
                </a:solidFill>
                <a:latin typeface="Arial Narrow"/>
                <a:cs typeface="Arial Narrow"/>
              </a:rPr>
              <a:t> </a:t>
            </a:r>
            <a:r>
              <a:rPr sz="2000" b="1" dirty="0">
                <a:solidFill>
                  <a:srgbClr val="FF0000"/>
                </a:solidFill>
                <a:latin typeface="Arial Narrow"/>
                <a:cs typeface="Arial Narrow"/>
              </a:rPr>
              <a:t>(</a:t>
            </a:r>
            <a:r>
              <a:rPr sz="2000" b="1" spc="5" dirty="0">
                <a:solidFill>
                  <a:srgbClr val="FF0000"/>
                </a:solidFill>
                <a:latin typeface="Arial Narrow"/>
                <a:cs typeface="Arial Narrow"/>
              </a:rPr>
              <a:t>R</a:t>
            </a:r>
            <a:r>
              <a:rPr sz="2000" b="1" dirty="0">
                <a:solidFill>
                  <a:srgbClr val="FF0000"/>
                </a:solidFill>
                <a:latin typeface="Arial Narrow"/>
                <a:cs typeface="Arial Narrow"/>
              </a:rPr>
              <a:t>HI</a:t>
            </a:r>
            <a:r>
              <a:rPr sz="2000" b="1" spc="5" dirty="0">
                <a:solidFill>
                  <a:srgbClr val="FF0000"/>
                </a:solidFill>
                <a:latin typeface="Arial Narrow"/>
                <a:cs typeface="Arial Narrow"/>
              </a:rPr>
              <a:t>C</a:t>
            </a:r>
            <a:r>
              <a:rPr sz="2000" b="1" dirty="0">
                <a:solidFill>
                  <a:srgbClr val="FF0000"/>
                </a:solidFill>
                <a:latin typeface="Arial Narrow"/>
                <a:cs typeface="Arial Narrow"/>
              </a:rPr>
              <a:t>)</a:t>
            </a:r>
            <a:r>
              <a:rPr sz="2000" b="1" spc="-15" dirty="0">
                <a:solidFill>
                  <a:srgbClr val="FF0000"/>
                </a:solidFill>
                <a:latin typeface="Arial Narrow"/>
                <a:cs typeface="Arial Narrow"/>
              </a:rPr>
              <a:t> </a:t>
            </a:r>
            <a:r>
              <a:rPr sz="2000" b="1" spc="-5" dirty="0">
                <a:solidFill>
                  <a:srgbClr val="FF0000"/>
                </a:solidFill>
                <a:latin typeface="Arial Narrow"/>
                <a:cs typeface="Arial Narrow"/>
              </a:rPr>
              <a:t>–</a:t>
            </a:r>
            <a:r>
              <a:rPr sz="2000" b="1" dirty="0">
                <a:solidFill>
                  <a:srgbClr val="FF0000"/>
                </a:solidFill>
                <a:latin typeface="Arial Narrow"/>
                <a:cs typeface="Arial Narrow"/>
              </a:rPr>
              <a:t>–</a:t>
            </a:r>
            <a:r>
              <a:rPr sz="2000" b="1" spc="-5" dirty="0">
                <a:solidFill>
                  <a:srgbClr val="FF0000"/>
                </a:solidFill>
                <a:latin typeface="Arial Narrow"/>
                <a:cs typeface="Arial Narrow"/>
              </a:rPr>
              <a:t> 2017</a:t>
            </a:r>
            <a:r>
              <a:rPr sz="2000" b="1" dirty="0">
                <a:solidFill>
                  <a:srgbClr val="FF0000"/>
                </a:solidFill>
                <a:latin typeface="Arial Narrow"/>
                <a:cs typeface="Arial Narrow"/>
              </a:rPr>
              <a:t>–</a:t>
            </a:r>
            <a:r>
              <a:rPr sz="2000" b="1" spc="-5" dirty="0">
                <a:solidFill>
                  <a:srgbClr val="FF0000"/>
                </a:solidFill>
                <a:latin typeface="Arial Narrow"/>
                <a:cs typeface="Arial Narrow"/>
              </a:rPr>
              <a:t>2023.</a:t>
            </a:r>
            <a:endParaRPr sz="2000" dirty="0">
              <a:latin typeface="Arial Narrow"/>
              <a:cs typeface="Arial Narrow"/>
            </a:endParaRPr>
          </a:p>
          <a:p>
            <a:pPr marL="12700">
              <a:lnSpc>
                <a:spcPts val="1614"/>
              </a:lnSpc>
              <a:buFont typeface="Arial Narrow"/>
              <a:buAutoNum type="arabicPeriod" startAt="6"/>
              <a:tabLst>
                <a:tab pos="175895" algn="l"/>
              </a:tabLst>
            </a:pPr>
            <a:r>
              <a:rPr sz="1400" b="1" dirty="0">
                <a:latin typeface="Arial Narrow"/>
                <a:cs typeface="Arial Narrow"/>
              </a:rPr>
              <a:t>Obt</a:t>
            </a:r>
            <a:r>
              <a:rPr sz="1400" b="1" spc="-10" dirty="0">
                <a:latin typeface="Arial Narrow"/>
                <a:cs typeface="Arial Narrow"/>
              </a:rPr>
              <a:t>a</a:t>
            </a:r>
            <a:r>
              <a:rPr sz="1400" b="1" dirty="0">
                <a:latin typeface="Arial Narrow"/>
                <a:cs typeface="Arial Narrow"/>
              </a:rPr>
              <a:t>i</a:t>
            </a:r>
            <a:r>
              <a:rPr sz="1400" b="1" spc="5" dirty="0">
                <a:latin typeface="Arial Narrow"/>
                <a:cs typeface="Arial Narrow"/>
              </a:rPr>
              <a:t>n</a:t>
            </a:r>
            <a:r>
              <a:rPr sz="1400" b="1" dirty="0">
                <a:latin typeface="Arial Narrow"/>
                <a:cs typeface="Arial Narrow"/>
              </a:rPr>
              <a:t>i</a:t>
            </a:r>
            <a:r>
              <a:rPr sz="1400" b="1" spc="5" dirty="0">
                <a:latin typeface="Arial Narrow"/>
                <a:cs typeface="Arial Narrow"/>
              </a:rPr>
              <a:t>n</a:t>
            </a:r>
            <a:r>
              <a:rPr sz="1400" b="1" dirty="0">
                <a:latin typeface="Arial Narrow"/>
                <a:cs typeface="Arial Narrow"/>
              </a:rPr>
              <a:t>g</a:t>
            </a:r>
            <a:r>
              <a:rPr sz="1400" b="1" spc="-30" dirty="0">
                <a:latin typeface="Arial Narrow"/>
                <a:cs typeface="Arial Narrow"/>
              </a:rPr>
              <a:t> </a:t>
            </a:r>
            <a:r>
              <a:rPr sz="1400" b="1" dirty="0">
                <a:latin typeface="Arial Narrow"/>
                <a:cs typeface="Arial Narrow"/>
              </a:rPr>
              <a:t>new</a:t>
            </a:r>
            <a:r>
              <a:rPr sz="1400" b="1" spc="-10" dirty="0">
                <a:latin typeface="Arial Narrow"/>
                <a:cs typeface="Arial Narrow"/>
              </a:rPr>
              <a:t> </a:t>
            </a:r>
            <a:r>
              <a:rPr sz="1400" b="1" spc="-5" dirty="0">
                <a:latin typeface="Arial Narrow"/>
                <a:cs typeface="Arial Narrow"/>
              </a:rPr>
              <a:t>r</a:t>
            </a:r>
            <a:r>
              <a:rPr sz="1400" b="1" spc="-10" dirty="0">
                <a:latin typeface="Arial Narrow"/>
                <a:cs typeface="Arial Narrow"/>
              </a:rPr>
              <a:t>es</a:t>
            </a:r>
            <a:r>
              <a:rPr sz="1400" b="1" dirty="0">
                <a:latin typeface="Arial Narrow"/>
                <a:cs typeface="Arial Narrow"/>
              </a:rPr>
              <a:t>u</a:t>
            </a:r>
            <a:r>
              <a:rPr sz="1400" b="1" spc="5" dirty="0">
                <a:latin typeface="Arial Narrow"/>
                <a:cs typeface="Arial Narrow"/>
              </a:rPr>
              <a:t>l</a:t>
            </a:r>
            <a:r>
              <a:rPr sz="1400" b="1" dirty="0">
                <a:latin typeface="Arial Narrow"/>
                <a:cs typeface="Arial Narrow"/>
              </a:rPr>
              <a:t>ts</a:t>
            </a:r>
            <a:r>
              <a:rPr sz="1400" b="1" spc="-5" dirty="0">
                <a:latin typeface="Arial Narrow"/>
                <a:cs typeface="Arial Narrow"/>
              </a:rPr>
              <a:t> </a:t>
            </a:r>
            <a:r>
              <a:rPr sz="1400" b="1" spc="5" dirty="0">
                <a:latin typeface="Arial Narrow"/>
                <a:cs typeface="Arial Narrow"/>
              </a:rPr>
              <a:t>i</a:t>
            </a:r>
            <a:r>
              <a:rPr sz="1400" b="1" dirty="0">
                <a:latin typeface="Arial Narrow"/>
                <a:cs typeface="Arial Narrow"/>
              </a:rPr>
              <a:t>n</a:t>
            </a:r>
            <a:r>
              <a:rPr sz="1400" b="1" spc="5" dirty="0">
                <a:latin typeface="Arial Narrow"/>
                <a:cs typeface="Arial Narrow"/>
              </a:rPr>
              <a:t> </a:t>
            </a:r>
            <a:r>
              <a:rPr sz="1400" b="1" dirty="0">
                <a:latin typeface="Arial Narrow"/>
                <a:cs typeface="Arial Narrow"/>
              </a:rPr>
              <a:t>the fe</a:t>
            </a:r>
            <a:r>
              <a:rPr sz="1400" b="1" spc="-10" dirty="0">
                <a:latin typeface="Arial Narrow"/>
                <a:cs typeface="Arial Narrow"/>
              </a:rPr>
              <a:t>m</a:t>
            </a:r>
            <a:r>
              <a:rPr sz="1400" b="1" dirty="0">
                <a:latin typeface="Arial Narrow"/>
                <a:cs typeface="Arial Narrow"/>
              </a:rPr>
              <a:t>tos</a:t>
            </a:r>
            <a:r>
              <a:rPr sz="1400" b="1" spc="-10" dirty="0">
                <a:latin typeface="Arial Narrow"/>
                <a:cs typeface="Arial Narrow"/>
              </a:rPr>
              <a:t>c</a:t>
            </a:r>
            <a:r>
              <a:rPr sz="1400" b="1" dirty="0">
                <a:latin typeface="Arial Narrow"/>
                <a:cs typeface="Arial Narrow"/>
              </a:rPr>
              <a:t>o</a:t>
            </a:r>
            <a:r>
              <a:rPr sz="1400" b="1" spc="5" dirty="0">
                <a:latin typeface="Arial Narrow"/>
                <a:cs typeface="Arial Narrow"/>
              </a:rPr>
              <a:t>p</a:t>
            </a:r>
            <a:r>
              <a:rPr sz="1400" b="1" dirty="0">
                <a:latin typeface="Arial Narrow"/>
                <a:cs typeface="Arial Narrow"/>
              </a:rPr>
              <a:t>y</a:t>
            </a:r>
            <a:r>
              <a:rPr sz="1400" b="1" spc="-15" dirty="0">
                <a:latin typeface="Arial Narrow"/>
                <a:cs typeface="Arial Narrow"/>
              </a:rPr>
              <a:t> </a:t>
            </a:r>
            <a:r>
              <a:rPr sz="1400" b="1" dirty="0">
                <a:latin typeface="Arial Narrow"/>
                <a:cs typeface="Arial Narrow"/>
              </a:rPr>
              <a:t>prog</a:t>
            </a:r>
            <a:r>
              <a:rPr sz="1400" b="1" spc="-5" dirty="0">
                <a:latin typeface="Arial Narrow"/>
                <a:cs typeface="Arial Narrow"/>
              </a:rPr>
              <a:t>r</a:t>
            </a:r>
            <a:r>
              <a:rPr sz="1400" b="1" spc="-10" dirty="0">
                <a:latin typeface="Arial Narrow"/>
                <a:cs typeface="Arial Narrow"/>
              </a:rPr>
              <a:t>a</a:t>
            </a:r>
            <a:r>
              <a:rPr sz="1400" b="1" dirty="0">
                <a:latin typeface="Arial Narrow"/>
                <a:cs typeface="Arial Narrow"/>
              </a:rPr>
              <a:t>m</a:t>
            </a:r>
            <a:r>
              <a:rPr sz="1400" b="1" spc="-10" dirty="0">
                <a:latin typeface="Arial Narrow"/>
                <a:cs typeface="Arial Narrow"/>
              </a:rPr>
              <a:t>m</a:t>
            </a:r>
            <a:r>
              <a:rPr sz="1400" b="1" dirty="0">
                <a:latin typeface="Arial Narrow"/>
                <a:cs typeface="Arial Narrow"/>
              </a:rPr>
              <a:t>e</a:t>
            </a:r>
            <a:r>
              <a:rPr sz="1400" b="1" spc="5" dirty="0">
                <a:latin typeface="Arial Narrow"/>
                <a:cs typeface="Arial Narrow"/>
              </a:rPr>
              <a:t> </a:t>
            </a:r>
            <a:r>
              <a:rPr sz="1400" b="1" dirty="0">
                <a:latin typeface="Arial Narrow"/>
                <a:cs typeface="Arial Narrow"/>
              </a:rPr>
              <a:t>in</a:t>
            </a:r>
            <a:r>
              <a:rPr sz="1400" b="1" spc="-5" dirty="0">
                <a:latin typeface="Arial Narrow"/>
                <a:cs typeface="Arial Narrow"/>
              </a:rPr>
              <a:t> </a:t>
            </a:r>
            <a:r>
              <a:rPr sz="1400" b="1" dirty="0">
                <a:latin typeface="Arial Narrow"/>
                <a:cs typeface="Arial Narrow"/>
              </a:rPr>
              <a:t>the</a:t>
            </a:r>
            <a:r>
              <a:rPr sz="1400" b="1" spc="-45" dirty="0">
                <a:latin typeface="Arial Narrow"/>
                <a:cs typeface="Arial Narrow"/>
              </a:rPr>
              <a:t> </a:t>
            </a:r>
            <a:r>
              <a:rPr sz="1400" b="1" spc="-5" dirty="0">
                <a:latin typeface="Arial Narrow"/>
                <a:cs typeface="Arial Narrow"/>
              </a:rPr>
              <a:t>A</a:t>
            </a:r>
            <a:r>
              <a:rPr sz="1400" b="1" dirty="0">
                <a:latin typeface="Arial Narrow"/>
                <a:cs typeface="Arial Narrow"/>
              </a:rPr>
              <a:t>L</a:t>
            </a:r>
            <a:r>
              <a:rPr sz="1400" b="1" spc="5" dirty="0">
                <a:latin typeface="Arial Narrow"/>
                <a:cs typeface="Arial Narrow"/>
              </a:rPr>
              <a:t>I</a:t>
            </a:r>
            <a:r>
              <a:rPr sz="1400" b="1" spc="-5" dirty="0">
                <a:latin typeface="Arial Narrow"/>
                <a:cs typeface="Arial Narrow"/>
              </a:rPr>
              <a:t>C</a:t>
            </a:r>
            <a:r>
              <a:rPr sz="1400" b="1" dirty="0">
                <a:latin typeface="Arial Narrow"/>
                <a:cs typeface="Arial Narrow"/>
              </a:rPr>
              <a:t>E</a:t>
            </a:r>
            <a:endParaRPr sz="1400" dirty="0">
              <a:latin typeface="Arial Narrow"/>
              <a:cs typeface="Arial Narrow"/>
            </a:endParaRPr>
          </a:p>
          <a:p>
            <a:pPr marL="12700">
              <a:lnSpc>
                <a:spcPct val="100000"/>
              </a:lnSpc>
            </a:pPr>
            <a:r>
              <a:rPr sz="1400" b="1" spc="-5" dirty="0">
                <a:latin typeface="Arial Narrow"/>
                <a:cs typeface="Arial Narrow"/>
              </a:rPr>
              <a:t>ex</a:t>
            </a:r>
            <a:r>
              <a:rPr sz="1400" b="1" dirty="0">
                <a:latin typeface="Arial Narrow"/>
                <a:cs typeface="Arial Narrow"/>
              </a:rPr>
              <a:t>p</a:t>
            </a:r>
            <a:r>
              <a:rPr sz="1400" b="1" spc="-5" dirty="0">
                <a:latin typeface="Arial Narrow"/>
                <a:cs typeface="Arial Narrow"/>
              </a:rPr>
              <a:t>e</a:t>
            </a:r>
            <a:r>
              <a:rPr sz="1400" b="1" dirty="0">
                <a:latin typeface="Arial Narrow"/>
                <a:cs typeface="Arial Narrow"/>
              </a:rPr>
              <a:t>rim</a:t>
            </a:r>
            <a:r>
              <a:rPr sz="1400" b="1" spc="-10" dirty="0">
                <a:latin typeface="Arial Narrow"/>
                <a:cs typeface="Arial Narrow"/>
              </a:rPr>
              <a:t>e</a:t>
            </a:r>
            <a:r>
              <a:rPr sz="1400" b="1" dirty="0">
                <a:latin typeface="Arial Narrow"/>
                <a:cs typeface="Arial Narrow"/>
              </a:rPr>
              <a:t>nt</a:t>
            </a:r>
            <a:r>
              <a:rPr sz="1400" b="1" spc="15" dirty="0">
                <a:latin typeface="Arial Narrow"/>
                <a:cs typeface="Arial Narrow"/>
              </a:rPr>
              <a:t> </a:t>
            </a:r>
            <a:r>
              <a:rPr sz="1400" b="1" dirty="0">
                <a:latin typeface="Arial Narrow"/>
                <a:cs typeface="Arial Narrow"/>
              </a:rPr>
              <a:t>(LH</a:t>
            </a:r>
            <a:r>
              <a:rPr sz="1400" b="1" spc="-10" dirty="0">
                <a:latin typeface="Arial Narrow"/>
                <a:cs typeface="Arial Narrow"/>
              </a:rPr>
              <a:t>C</a:t>
            </a:r>
            <a:r>
              <a:rPr sz="1400" b="1" dirty="0">
                <a:latin typeface="Arial Narrow"/>
                <a:cs typeface="Arial Narrow"/>
              </a:rPr>
              <a:t>),</a:t>
            </a:r>
            <a:r>
              <a:rPr sz="1400" b="1" spc="-5" dirty="0">
                <a:latin typeface="Arial Narrow"/>
                <a:cs typeface="Arial Narrow"/>
              </a:rPr>
              <a:t> </a:t>
            </a:r>
            <a:r>
              <a:rPr sz="1400" b="1" dirty="0">
                <a:latin typeface="Arial Narrow"/>
                <a:cs typeface="Arial Narrow"/>
              </a:rPr>
              <a:t>p</a:t>
            </a:r>
            <a:r>
              <a:rPr sz="1400" b="1" spc="-5" dirty="0">
                <a:latin typeface="Arial Narrow"/>
                <a:cs typeface="Arial Narrow"/>
              </a:rPr>
              <a:t>a</a:t>
            </a:r>
            <a:r>
              <a:rPr sz="1400" b="1" dirty="0">
                <a:latin typeface="Arial Narrow"/>
                <a:cs typeface="Arial Narrow"/>
              </a:rPr>
              <a:t>rticip</a:t>
            </a:r>
            <a:r>
              <a:rPr sz="1400" b="1" spc="-5" dirty="0">
                <a:latin typeface="Arial Narrow"/>
                <a:cs typeface="Arial Narrow"/>
              </a:rPr>
              <a:t>a</a:t>
            </a:r>
            <a:r>
              <a:rPr sz="1400" b="1" dirty="0">
                <a:latin typeface="Arial Narrow"/>
                <a:cs typeface="Arial Narrow"/>
              </a:rPr>
              <a:t>tion</a:t>
            </a:r>
            <a:r>
              <a:rPr sz="1400" b="1" spc="-5" dirty="0">
                <a:latin typeface="Arial Narrow"/>
                <a:cs typeface="Arial Narrow"/>
              </a:rPr>
              <a:t> </a:t>
            </a:r>
            <a:r>
              <a:rPr sz="1400" b="1" dirty="0">
                <a:latin typeface="Arial Narrow"/>
                <a:cs typeface="Arial Narrow"/>
              </a:rPr>
              <a:t>in</a:t>
            </a:r>
            <a:r>
              <a:rPr sz="1400" b="1" spc="-40" dirty="0">
                <a:latin typeface="Arial Narrow"/>
                <a:cs typeface="Arial Narrow"/>
              </a:rPr>
              <a:t> </a:t>
            </a:r>
            <a:r>
              <a:rPr sz="1400" b="1" dirty="0">
                <a:latin typeface="Arial Narrow"/>
                <a:cs typeface="Arial Narrow"/>
              </a:rPr>
              <a:t>ALICE</a:t>
            </a:r>
            <a:r>
              <a:rPr sz="1400" b="1" spc="-10" dirty="0">
                <a:latin typeface="Arial Narrow"/>
                <a:cs typeface="Arial Narrow"/>
              </a:rPr>
              <a:t> </a:t>
            </a:r>
            <a:r>
              <a:rPr sz="1400" b="1" dirty="0">
                <a:latin typeface="Arial Narrow"/>
                <a:cs typeface="Arial Narrow"/>
              </a:rPr>
              <a:t>upgr</a:t>
            </a:r>
            <a:r>
              <a:rPr sz="1400" b="1" spc="-10" dirty="0">
                <a:latin typeface="Arial Narrow"/>
                <a:cs typeface="Arial Narrow"/>
              </a:rPr>
              <a:t>a</a:t>
            </a:r>
            <a:r>
              <a:rPr sz="1400" b="1" dirty="0">
                <a:latin typeface="Arial Narrow"/>
                <a:cs typeface="Arial Narrow"/>
              </a:rPr>
              <a:t>de</a:t>
            </a:r>
            <a:r>
              <a:rPr sz="1400" b="1" spc="5" dirty="0">
                <a:latin typeface="Arial Narrow"/>
                <a:cs typeface="Arial Narrow"/>
              </a:rPr>
              <a:t> </a:t>
            </a:r>
            <a:r>
              <a:rPr sz="1400" b="1" spc="-5" dirty="0">
                <a:latin typeface="Arial Narrow"/>
                <a:cs typeface="Arial Narrow"/>
              </a:rPr>
              <a:t>–</a:t>
            </a:r>
            <a:r>
              <a:rPr sz="1400" b="1" dirty="0">
                <a:latin typeface="Arial Narrow"/>
                <a:cs typeface="Arial Narrow"/>
              </a:rPr>
              <a:t>– </a:t>
            </a:r>
            <a:r>
              <a:rPr sz="1400" b="1" spc="-5" dirty="0">
                <a:latin typeface="Arial Narrow"/>
                <a:cs typeface="Arial Narrow"/>
              </a:rPr>
              <a:t>2017–2023.</a:t>
            </a:r>
            <a:endParaRPr sz="1400" dirty="0">
              <a:latin typeface="Arial Narrow"/>
              <a:cs typeface="Arial Narrow"/>
            </a:endParaRPr>
          </a:p>
          <a:p>
            <a:pPr marL="12700" marR="69850">
              <a:lnSpc>
                <a:spcPct val="100000"/>
              </a:lnSpc>
              <a:buFont typeface="Arial Narrow"/>
              <a:buAutoNum type="arabicPeriod" startAt="7"/>
              <a:tabLst>
                <a:tab pos="175895" algn="l"/>
              </a:tabLst>
            </a:pPr>
            <a:r>
              <a:rPr sz="1400" b="1" dirty="0">
                <a:latin typeface="Arial Narrow"/>
                <a:cs typeface="Arial Narrow"/>
              </a:rPr>
              <a:t>S</a:t>
            </a:r>
            <a:r>
              <a:rPr sz="1400" b="1" spc="-5" dirty="0">
                <a:latin typeface="Arial Narrow"/>
                <a:cs typeface="Arial Narrow"/>
              </a:rPr>
              <a:t>e</a:t>
            </a:r>
            <a:r>
              <a:rPr sz="1400" b="1" dirty="0">
                <a:latin typeface="Arial Narrow"/>
                <a:cs typeface="Arial Narrow"/>
              </a:rPr>
              <a:t>ttl</a:t>
            </a:r>
            <a:r>
              <a:rPr sz="1400" b="1" spc="-5" dirty="0">
                <a:latin typeface="Arial Narrow"/>
                <a:cs typeface="Arial Narrow"/>
              </a:rPr>
              <a:t>e</a:t>
            </a:r>
            <a:r>
              <a:rPr sz="1400" b="1" dirty="0">
                <a:latin typeface="Arial Narrow"/>
                <a:cs typeface="Arial Narrow"/>
              </a:rPr>
              <a:t>m</a:t>
            </a:r>
            <a:r>
              <a:rPr sz="1400" b="1" spc="-10" dirty="0">
                <a:latin typeface="Arial Narrow"/>
                <a:cs typeface="Arial Narrow"/>
              </a:rPr>
              <a:t>e</a:t>
            </a:r>
            <a:r>
              <a:rPr sz="1400" b="1" dirty="0">
                <a:latin typeface="Arial Narrow"/>
                <a:cs typeface="Arial Narrow"/>
              </a:rPr>
              <a:t>nt</a:t>
            </a:r>
            <a:r>
              <a:rPr sz="1400" b="1" spc="15" dirty="0">
                <a:latin typeface="Arial Narrow"/>
                <a:cs typeface="Arial Narrow"/>
              </a:rPr>
              <a:t> </a:t>
            </a:r>
            <a:r>
              <a:rPr sz="1400" b="1" dirty="0">
                <a:latin typeface="Arial Narrow"/>
                <a:cs typeface="Arial Narrow"/>
              </a:rPr>
              <a:t>of </a:t>
            </a:r>
            <a:r>
              <a:rPr sz="1400" b="1" spc="-5" dirty="0">
                <a:latin typeface="Arial Narrow"/>
                <a:cs typeface="Arial Narrow"/>
              </a:rPr>
              <a:t>c</a:t>
            </a:r>
            <a:r>
              <a:rPr sz="1400" b="1" dirty="0">
                <a:latin typeface="Arial Narrow"/>
                <a:cs typeface="Arial Narrow"/>
              </a:rPr>
              <a:t>ommitment</a:t>
            </a:r>
            <a:r>
              <a:rPr sz="1400" b="1" spc="15" dirty="0">
                <a:latin typeface="Arial Narrow"/>
                <a:cs typeface="Arial Narrow"/>
              </a:rPr>
              <a:t> </a:t>
            </a:r>
            <a:r>
              <a:rPr sz="1400" b="1" dirty="0">
                <a:latin typeface="Arial Narrow"/>
                <a:cs typeface="Arial Narrow"/>
              </a:rPr>
              <a:t>in</a:t>
            </a:r>
            <a:r>
              <a:rPr sz="1400" b="1" spc="-5" dirty="0">
                <a:latin typeface="Arial Narrow"/>
                <a:cs typeface="Arial Narrow"/>
              </a:rPr>
              <a:t> </a:t>
            </a:r>
            <a:r>
              <a:rPr sz="1400" b="1" dirty="0">
                <a:latin typeface="Arial Narrow"/>
                <a:cs typeface="Arial Narrow"/>
              </a:rPr>
              <a:t>the</a:t>
            </a:r>
            <a:r>
              <a:rPr sz="1400" b="1" spc="-5" dirty="0">
                <a:latin typeface="Arial Narrow"/>
                <a:cs typeface="Arial Narrow"/>
              </a:rPr>
              <a:t> </a:t>
            </a:r>
            <a:r>
              <a:rPr sz="1400" b="1" spc="5" dirty="0">
                <a:latin typeface="Arial Narrow"/>
                <a:cs typeface="Arial Narrow"/>
              </a:rPr>
              <a:t>d</a:t>
            </a:r>
            <a:r>
              <a:rPr sz="1400" b="1" spc="-5" dirty="0">
                <a:latin typeface="Arial Narrow"/>
                <a:cs typeface="Arial Narrow"/>
              </a:rPr>
              <a:t>eve</a:t>
            </a:r>
            <a:r>
              <a:rPr sz="1400" b="1" dirty="0">
                <a:latin typeface="Arial Narrow"/>
                <a:cs typeface="Arial Narrow"/>
              </a:rPr>
              <a:t>l</a:t>
            </a:r>
            <a:r>
              <a:rPr sz="1400" b="1" spc="5" dirty="0">
                <a:latin typeface="Arial Narrow"/>
                <a:cs typeface="Arial Narrow"/>
              </a:rPr>
              <a:t>o</a:t>
            </a:r>
            <a:r>
              <a:rPr sz="1400" b="1" dirty="0">
                <a:latin typeface="Arial Narrow"/>
                <a:cs typeface="Arial Narrow"/>
              </a:rPr>
              <a:t>pm</a:t>
            </a:r>
            <a:r>
              <a:rPr sz="1400" b="1" spc="-10" dirty="0">
                <a:latin typeface="Arial Narrow"/>
                <a:cs typeface="Arial Narrow"/>
              </a:rPr>
              <a:t>e</a:t>
            </a:r>
            <a:r>
              <a:rPr sz="1400" b="1" dirty="0">
                <a:latin typeface="Arial Narrow"/>
                <a:cs typeface="Arial Narrow"/>
              </a:rPr>
              <a:t>nt</a:t>
            </a:r>
            <a:r>
              <a:rPr sz="1400" b="1" spc="-10" dirty="0">
                <a:latin typeface="Arial Narrow"/>
                <a:cs typeface="Arial Narrow"/>
              </a:rPr>
              <a:t> </a:t>
            </a:r>
            <a:r>
              <a:rPr sz="1400" b="1" spc="-5" dirty="0">
                <a:latin typeface="Arial Narrow"/>
                <a:cs typeface="Arial Narrow"/>
              </a:rPr>
              <a:t>a</a:t>
            </a:r>
            <a:r>
              <a:rPr sz="1400" b="1" dirty="0">
                <a:latin typeface="Arial Narrow"/>
                <a:cs typeface="Arial Narrow"/>
              </a:rPr>
              <a:t>nd</a:t>
            </a:r>
            <a:r>
              <a:rPr sz="1400" b="1" spc="-5" dirty="0">
                <a:latin typeface="Arial Narrow"/>
                <a:cs typeface="Arial Narrow"/>
              </a:rPr>
              <a:t> c</a:t>
            </a:r>
            <a:r>
              <a:rPr sz="1400" b="1" dirty="0">
                <a:latin typeface="Arial Narrow"/>
                <a:cs typeface="Arial Narrow"/>
              </a:rPr>
              <a:t>ommis</a:t>
            </a:r>
            <a:r>
              <a:rPr sz="1400" b="1" spc="-10" dirty="0">
                <a:latin typeface="Arial Narrow"/>
                <a:cs typeface="Arial Narrow"/>
              </a:rPr>
              <a:t>s</a:t>
            </a:r>
            <a:r>
              <a:rPr sz="1400" b="1" dirty="0">
                <a:latin typeface="Arial Narrow"/>
                <a:cs typeface="Arial Narrow"/>
              </a:rPr>
              <a:t>i</a:t>
            </a:r>
            <a:r>
              <a:rPr sz="1400" b="1" spc="5" dirty="0">
                <a:latin typeface="Arial Narrow"/>
                <a:cs typeface="Arial Narrow"/>
              </a:rPr>
              <a:t>o</a:t>
            </a:r>
            <a:r>
              <a:rPr sz="1400" b="1" dirty="0">
                <a:latin typeface="Arial Narrow"/>
                <a:cs typeface="Arial Narrow"/>
              </a:rPr>
              <a:t>ni</a:t>
            </a:r>
            <a:r>
              <a:rPr sz="1400" b="1" spc="5" dirty="0">
                <a:latin typeface="Arial Narrow"/>
                <a:cs typeface="Arial Narrow"/>
              </a:rPr>
              <a:t>n</a:t>
            </a:r>
            <a:r>
              <a:rPr sz="1400" b="1" dirty="0">
                <a:latin typeface="Arial Narrow"/>
                <a:cs typeface="Arial Narrow"/>
              </a:rPr>
              <a:t>g of the</a:t>
            </a:r>
            <a:r>
              <a:rPr sz="1400" b="1" spc="-5" dirty="0">
                <a:latin typeface="Arial Narrow"/>
                <a:cs typeface="Arial Narrow"/>
              </a:rPr>
              <a:t> </a:t>
            </a:r>
            <a:r>
              <a:rPr sz="1400" b="1" dirty="0">
                <a:latin typeface="Arial Narrow"/>
                <a:cs typeface="Arial Narrow"/>
              </a:rPr>
              <a:t>CBM</a:t>
            </a:r>
            <a:r>
              <a:rPr sz="1400" b="1" spc="-10" dirty="0">
                <a:latin typeface="Arial Narrow"/>
                <a:cs typeface="Arial Narrow"/>
              </a:rPr>
              <a:t> </a:t>
            </a:r>
            <a:r>
              <a:rPr sz="1400" b="1" spc="-5" dirty="0">
                <a:latin typeface="Arial Narrow"/>
                <a:cs typeface="Arial Narrow"/>
              </a:rPr>
              <a:t>se</a:t>
            </a:r>
            <a:r>
              <a:rPr sz="1400" b="1" spc="5" dirty="0">
                <a:latin typeface="Arial Narrow"/>
                <a:cs typeface="Arial Narrow"/>
              </a:rPr>
              <a:t>t</a:t>
            </a:r>
            <a:r>
              <a:rPr sz="1400" b="1" dirty="0">
                <a:latin typeface="Arial Narrow"/>
                <a:cs typeface="Arial Narrow"/>
              </a:rPr>
              <a:t>-up </a:t>
            </a:r>
            <a:r>
              <a:rPr sz="1400" b="1" spc="5" dirty="0">
                <a:latin typeface="Arial Narrow"/>
                <a:cs typeface="Arial Narrow"/>
              </a:rPr>
              <a:t>u</a:t>
            </a:r>
            <a:r>
              <a:rPr sz="1400" b="1" dirty="0">
                <a:latin typeface="Arial Narrow"/>
                <a:cs typeface="Arial Narrow"/>
              </a:rPr>
              <a:t>nd</a:t>
            </a:r>
            <a:r>
              <a:rPr sz="1400" b="1" spc="-5" dirty="0">
                <a:latin typeface="Arial Narrow"/>
                <a:cs typeface="Arial Narrow"/>
              </a:rPr>
              <a:t>e</a:t>
            </a:r>
            <a:r>
              <a:rPr sz="1400" b="1" dirty="0">
                <a:latin typeface="Arial Narrow"/>
                <a:cs typeface="Arial Narrow"/>
              </a:rPr>
              <a:t>r</a:t>
            </a:r>
            <a:r>
              <a:rPr sz="1400" b="1" spc="-15" dirty="0">
                <a:latin typeface="Arial Narrow"/>
                <a:cs typeface="Arial Narrow"/>
              </a:rPr>
              <a:t> </a:t>
            </a:r>
            <a:r>
              <a:rPr sz="1400" b="1" spc="-5" dirty="0">
                <a:latin typeface="Arial Narrow"/>
                <a:cs typeface="Arial Narrow"/>
              </a:rPr>
              <a:t>J</a:t>
            </a:r>
            <a:r>
              <a:rPr sz="1400" b="1" dirty="0">
                <a:latin typeface="Arial Narrow"/>
                <a:cs typeface="Arial Narrow"/>
              </a:rPr>
              <a:t>INR</a:t>
            </a:r>
            <a:r>
              <a:rPr sz="1400" b="1" spc="-35" dirty="0">
                <a:latin typeface="Arial Narrow"/>
                <a:cs typeface="Arial Narrow"/>
              </a:rPr>
              <a:t>’</a:t>
            </a:r>
            <a:r>
              <a:rPr sz="1400" b="1" dirty="0">
                <a:latin typeface="Arial Narrow"/>
                <a:cs typeface="Arial Narrow"/>
              </a:rPr>
              <a:t>s</a:t>
            </a:r>
            <a:r>
              <a:rPr sz="1400" b="1" spc="-15" dirty="0">
                <a:latin typeface="Arial Narrow"/>
                <a:cs typeface="Arial Narrow"/>
              </a:rPr>
              <a:t> </a:t>
            </a:r>
            <a:r>
              <a:rPr sz="1400" b="1" dirty="0">
                <a:latin typeface="Arial Narrow"/>
                <a:cs typeface="Arial Narrow"/>
              </a:rPr>
              <a:t>obl</a:t>
            </a:r>
            <a:r>
              <a:rPr sz="1400" b="1" spc="5" dirty="0">
                <a:latin typeface="Arial Narrow"/>
                <a:cs typeface="Arial Narrow"/>
              </a:rPr>
              <a:t>i</a:t>
            </a:r>
            <a:r>
              <a:rPr sz="1400" b="1" dirty="0">
                <a:latin typeface="Arial Narrow"/>
                <a:cs typeface="Arial Narrow"/>
              </a:rPr>
              <a:t>g</a:t>
            </a:r>
            <a:r>
              <a:rPr sz="1400" b="1" spc="-5" dirty="0">
                <a:latin typeface="Arial Narrow"/>
                <a:cs typeface="Arial Narrow"/>
              </a:rPr>
              <a:t>a</a:t>
            </a:r>
            <a:r>
              <a:rPr sz="1400" b="1" dirty="0">
                <a:latin typeface="Arial Narrow"/>
                <a:cs typeface="Arial Narrow"/>
              </a:rPr>
              <a:t>tions</a:t>
            </a:r>
            <a:r>
              <a:rPr sz="1400" b="1" spc="-25" dirty="0">
                <a:latin typeface="Arial Narrow"/>
                <a:cs typeface="Arial Narrow"/>
              </a:rPr>
              <a:t> </a:t>
            </a:r>
            <a:r>
              <a:rPr sz="1400" b="1" dirty="0">
                <a:latin typeface="Arial Narrow"/>
                <a:cs typeface="Arial Narrow"/>
              </a:rPr>
              <a:t>in</a:t>
            </a:r>
            <a:r>
              <a:rPr sz="1400" b="1" spc="-5" dirty="0">
                <a:latin typeface="Arial Narrow"/>
                <a:cs typeface="Arial Narrow"/>
              </a:rPr>
              <a:t> acc</a:t>
            </a:r>
            <a:r>
              <a:rPr sz="1400" b="1" dirty="0">
                <a:latin typeface="Arial Narrow"/>
                <a:cs typeface="Arial Narrow"/>
              </a:rPr>
              <a:t>ordance</a:t>
            </a:r>
            <a:r>
              <a:rPr sz="1400" b="1" spc="-10" dirty="0">
                <a:latin typeface="Arial Narrow"/>
                <a:cs typeface="Arial Narrow"/>
              </a:rPr>
              <a:t> </a:t>
            </a:r>
            <a:r>
              <a:rPr sz="1400" b="1" spc="5" dirty="0">
                <a:latin typeface="Arial Narrow"/>
                <a:cs typeface="Arial Narrow"/>
              </a:rPr>
              <a:t>w</a:t>
            </a:r>
            <a:r>
              <a:rPr sz="1400" b="1" dirty="0">
                <a:latin typeface="Arial Narrow"/>
                <a:cs typeface="Arial Narrow"/>
              </a:rPr>
              <a:t>ith</a:t>
            </a:r>
            <a:r>
              <a:rPr sz="1400" b="1" spc="-20" dirty="0">
                <a:latin typeface="Arial Narrow"/>
                <a:cs typeface="Arial Narrow"/>
              </a:rPr>
              <a:t> </a:t>
            </a:r>
            <a:r>
              <a:rPr sz="1400" b="1" dirty="0">
                <a:latin typeface="Arial Narrow"/>
                <a:cs typeface="Arial Narrow"/>
              </a:rPr>
              <a:t>the NIC</a:t>
            </a:r>
            <a:r>
              <a:rPr sz="1400" b="1" spc="-5" dirty="0">
                <a:latin typeface="Arial Narrow"/>
                <a:cs typeface="Arial Narrow"/>
              </a:rPr>
              <a:t>A–</a:t>
            </a:r>
            <a:r>
              <a:rPr sz="1400" b="1" spc="-55" dirty="0">
                <a:latin typeface="Arial Narrow"/>
                <a:cs typeface="Arial Narrow"/>
              </a:rPr>
              <a:t>F</a:t>
            </a:r>
            <a:r>
              <a:rPr sz="1400" b="1" dirty="0">
                <a:latin typeface="Arial Narrow"/>
                <a:cs typeface="Arial Narrow"/>
              </a:rPr>
              <a:t>AIR</a:t>
            </a:r>
            <a:r>
              <a:rPr sz="1400" b="1" spc="-25" dirty="0">
                <a:latin typeface="Arial Narrow"/>
                <a:cs typeface="Arial Narrow"/>
              </a:rPr>
              <a:t> </a:t>
            </a:r>
            <a:r>
              <a:rPr sz="1400" b="1" dirty="0">
                <a:latin typeface="Arial Narrow"/>
                <a:cs typeface="Arial Narrow"/>
              </a:rPr>
              <a:t>j</a:t>
            </a:r>
            <a:r>
              <a:rPr sz="1400" b="1" spc="5" dirty="0">
                <a:latin typeface="Arial Narrow"/>
                <a:cs typeface="Arial Narrow"/>
              </a:rPr>
              <a:t>o</a:t>
            </a:r>
            <a:r>
              <a:rPr sz="1400" b="1" dirty="0">
                <a:latin typeface="Arial Narrow"/>
                <a:cs typeface="Arial Narrow"/>
              </a:rPr>
              <a:t>i</a:t>
            </a:r>
            <a:r>
              <a:rPr sz="1400" b="1" spc="5" dirty="0">
                <a:latin typeface="Arial Narrow"/>
                <a:cs typeface="Arial Narrow"/>
              </a:rPr>
              <a:t>n</a:t>
            </a:r>
            <a:r>
              <a:rPr sz="1400" b="1" dirty="0">
                <a:latin typeface="Arial Narrow"/>
                <a:cs typeface="Arial Narrow"/>
              </a:rPr>
              <a:t>t</a:t>
            </a:r>
            <a:r>
              <a:rPr sz="1400" b="1" spc="-10" dirty="0">
                <a:latin typeface="Arial Narrow"/>
                <a:cs typeface="Arial Narrow"/>
              </a:rPr>
              <a:t> </a:t>
            </a:r>
            <a:r>
              <a:rPr sz="1400" b="1" dirty="0">
                <a:latin typeface="Arial Narrow"/>
                <a:cs typeface="Arial Narrow"/>
              </a:rPr>
              <a:t>r</a:t>
            </a:r>
            <a:r>
              <a:rPr sz="1400" b="1" spc="-10" dirty="0">
                <a:latin typeface="Arial Narrow"/>
                <a:cs typeface="Arial Narrow"/>
              </a:rPr>
              <a:t>e</a:t>
            </a:r>
            <a:r>
              <a:rPr sz="1400" b="1" spc="-5" dirty="0">
                <a:latin typeface="Arial Narrow"/>
                <a:cs typeface="Arial Narrow"/>
              </a:rPr>
              <a:t>sea</a:t>
            </a:r>
            <a:r>
              <a:rPr sz="1400" b="1" dirty="0">
                <a:latin typeface="Arial Narrow"/>
                <a:cs typeface="Arial Narrow"/>
              </a:rPr>
              <a:t>r</a:t>
            </a:r>
            <a:r>
              <a:rPr sz="1400" b="1" spc="-10" dirty="0">
                <a:latin typeface="Arial Narrow"/>
                <a:cs typeface="Arial Narrow"/>
              </a:rPr>
              <a:t>c</a:t>
            </a:r>
            <a:r>
              <a:rPr sz="1400" b="1" dirty="0">
                <a:latin typeface="Arial Narrow"/>
                <a:cs typeface="Arial Narrow"/>
              </a:rPr>
              <a:t>h</a:t>
            </a:r>
            <a:r>
              <a:rPr sz="1400" b="1" spc="15" dirty="0">
                <a:latin typeface="Arial Narrow"/>
                <a:cs typeface="Arial Narrow"/>
              </a:rPr>
              <a:t> </a:t>
            </a:r>
            <a:r>
              <a:rPr sz="1400" b="1" dirty="0">
                <a:latin typeface="Arial Narrow"/>
                <a:cs typeface="Arial Narrow"/>
              </a:rPr>
              <a:t>progr</a:t>
            </a:r>
            <a:r>
              <a:rPr sz="1400" b="1" spc="-10" dirty="0">
                <a:latin typeface="Arial Narrow"/>
                <a:cs typeface="Arial Narrow"/>
              </a:rPr>
              <a:t>a</a:t>
            </a:r>
            <a:r>
              <a:rPr sz="1400" b="1" dirty="0">
                <a:latin typeface="Arial Narrow"/>
                <a:cs typeface="Arial Narrow"/>
              </a:rPr>
              <a:t>mme</a:t>
            </a:r>
            <a:r>
              <a:rPr sz="1400" b="1" spc="15" dirty="0">
                <a:latin typeface="Arial Narrow"/>
                <a:cs typeface="Arial Narrow"/>
              </a:rPr>
              <a:t> </a:t>
            </a:r>
            <a:r>
              <a:rPr sz="1400" b="1" spc="-5" dirty="0">
                <a:latin typeface="Arial Narrow"/>
                <a:cs typeface="Arial Narrow"/>
              </a:rPr>
              <a:t>––</a:t>
            </a:r>
            <a:endParaRPr sz="1400" dirty="0">
              <a:latin typeface="Arial Narrow"/>
              <a:cs typeface="Arial Narrow"/>
            </a:endParaRPr>
          </a:p>
          <a:p>
            <a:pPr marL="12700">
              <a:lnSpc>
                <a:spcPct val="100000"/>
              </a:lnSpc>
            </a:pPr>
            <a:r>
              <a:rPr sz="1400" b="1" spc="-5" dirty="0">
                <a:latin typeface="Arial Narrow"/>
                <a:cs typeface="Arial Narrow"/>
              </a:rPr>
              <a:t>2017–2023.</a:t>
            </a:r>
            <a:endParaRPr sz="1400" dirty="0">
              <a:latin typeface="Arial Narrow"/>
              <a:cs typeface="Arial Narrow"/>
            </a:endParaRPr>
          </a:p>
        </p:txBody>
      </p:sp>
      <p:sp>
        <p:nvSpPr>
          <p:cNvPr id="3" name="object 3"/>
          <p:cNvSpPr/>
          <p:nvPr/>
        </p:nvSpPr>
        <p:spPr>
          <a:xfrm>
            <a:off x="107950" y="566801"/>
            <a:ext cx="3887851" cy="5351399"/>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p:nvPr/>
        </p:nvSpPr>
        <p:spPr>
          <a:xfrm>
            <a:off x="103187" y="562038"/>
            <a:ext cx="3897376" cy="5360924"/>
          </a:xfrm>
          <a:custGeom>
            <a:avLst/>
            <a:gdLst/>
            <a:ahLst/>
            <a:cxnLst/>
            <a:rect l="l" t="t" r="r" b="b"/>
            <a:pathLst>
              <a:path w="3897376" h="5360924">
                <a:moveTo>
                  <a:pt x="0" y="5360924"/>
                </a:moveTo>
                <a:lnTo>
                  <a:pt x="3897376" y="5360924"/>
                </a:lnTo>
                <a:lnTo>
                  <a:pt x="3897376" y="0"/>
                </a:lnTo>
                <a:lnTo>
                  <a:pt x="0" y="0"/>
                </a:lnTo>
                <a:lnTo>
                  <a:pt x="0" y="5360924"/>
                </a:lnTo>
                <a:close/>
              </a:path>
            </a:pathLst>
          </a:custGeom>
          <a:ln w="9525">
            <a:solidFill>
              <a:srgbClr val="000000"/>
            </a:solidFill>
          </a:ln>
        </p:spPr>
        <p:txBody>
          <a:bodyPr wrap="square" lIns="0" tIns="0" rIns="0" bIns="0" rtlCol="0">
            <a:spAutoFit/>
          </a:bodyPr>
          <a:lstStyle/>
          <a:p>
            <a:endParaRPr/>
          </a:p>
        </p:txBody>
      </p:sp>
      <p:sp>
        <p:nvSpPr>
          <p:cNvPr id="5" name="Номер слайда 4"/>
          <p:cNvSpPr>
            <a:spLocks noGrp="1"/>
          </p:cNvSpPr>
          <p:nvPr>
            <p:ph type="sldNum" sz="quarter" idx="7"/>
          </p:nvPr>
        </p:nvSpPr>
        <p:spPr/>
        <p:txBody>
          <a:bodyPr/>
          <a:lstStyle/>
          <a:p>
            <a:pPr marL="124460">
              <a:lnSpc>
                <a:spcPct val="100000"/>
              </a:lnSpc>
            </a:pPr>
            <a:fld id="{81D60167-4931-47E6-BA6A-407CBD079E47}" type="slidenum">
              <a:rPr lang="ru-RU" sz="1400" smtClean="0">
                <a:latin typeface="Arial"/>
                <a:cs typeface="Arial"/>
              </a:rPr>
              <a:t>3</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49501" y="612775"/>
            <a:ext cx="5343525" cy="40005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7164451" y="188912"/>
            <a:ext cx="1511300" cy="395287"/>
          </a:xfrm>
          <a:prstGeom prst="rect">
            <a:avLst/>
          </a:prstGeom>
          <a:blipFill>
            <a:blip r:embed="rId3" cstate="print"/>
            <a:stretch>
              <a:fillRect/>
            </a:stretch>
          </a:blipFill>
        </p:spPr>
        <p:txBody>
          <a:bodyPr wrap="square" lIns="0" tIns="0" rIns="0" bIns="0" rtlCol="0">
            <a:spAutoFit/>
          </a:bodyPr>
          <a:lstStyle/>
          <a:p>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066800"/>
            <a:ext cx="64389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7"/>
          </p:nvPr>
        </p:nvSpPr>
        <p:spPr>
          <a:xfrm>
            <a:off x="8371585" y="6248400"/>
            <a:ext cx="391415" cy="262625"/>
          </a:xfrm>
        </p:spPr>
        <p:txBody>
          <a:bodyPr/>
          <a:lstStyle/>
          <a:p>
            <a:pPr marL="124460">
              <a:lnSpc>
                <a:spcPct val="100000"/>
              </a:lnSpc>
            </a:pPr>
            <a:fld id="{81D60167-4931-47E6-BA6A-407CBD079E47}" type="slidenum">
              <a:rPr lang="ru-RU" sz="1400" smtClean="0">
                <a:latin typeface="Arial"/>
                <a:cs typeface="Arial"/>
              </a:rPr>
              <a:t>30</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238780"/>
            <a:ext cx="2247900" cy="523220"/>
          </a:xfrm>
          <a:prstGeom prst="rect">
            <a:avLst/>
          </a:prstGeom>
          <a:noFill/>
        </p:spPr>
        <p:txBody>
          <a:bodyPr wrap="square" rtlCol="0">
            <a:spAutoFit/>
          </a:bodyPr>
          <a:lstStyle/>
          <a:p>
            <a:r>
              <a:rPr lang="ru-RU" sz="2800" b="1" i="1" dirty="0" smtClean="0">
                <a:solidFill>
                  <a:srgbClr val="002060"/>
                </a:solidFill>
              </a:rPr>
              <a:t>Заключение</a:t>
            </a:r>
            <a:endParaRPr lang="ru-RU" sz="2800" b="1" i="1" dirty="0">
              <a:solidFill>
                <a:srgbClr val="002060"/>
              </a:solidFill>
            </a:endParaRPr>
          </a:p>
        </p:txBody>
      </p:sp>
      <p:sp>
        <p:nvSpPr>
          <p:cNvPr id="4" name="TextBox 3"/>
          <p:cNvSpPr txBox="1"/>
          <p:nvPr/>
        </p:nvSpPr>
        <p:spPr>
          <a:xfrm>
            <a:off x="533400" y="762000"/>
            <a:ext cx="8153400" cy="5940088"/>
          </a:xfrm>
          <a:prstGeom prst="rect">
            <a:avLst/>
          </a:prstGeom>
          <a:noFill/>
        </p:spPr>
        <p:txBody>
          <a:bodyPr wrap="square" rtlCol="0">
            <a:spAutoFit/>
          </a:bodyPr>
          <a:lstStyle/>
          <a:p>
            <a:pPr algn="just"/>
            <a:r>
              <a:rPr lang="en-US" sz="1400" dirty="0"/>
              <a:t> </a:t>
            </a:r>
            <a:r>
              <a:rPr lang="ru-RU" sz="1400" dirty="0" smtClean="0"/>
              <a:t>    </a:t>
            </a:r>
            <a:r>
              <a:rPr lang="en-US" sz="1600" b="1" dirty="0" smtClean="0"/>
              <a:t>The </a:t>
            </a:r>
            <a:r>
              <a:rPr lang="en-US" sz="1600" b="1" dirty="0"/>
              <a:t>present project has been prepared taking into account recommendations of 47th JINR PAC meeting for Particle Physics, June 26-27, 2017:</a:t>
            </a:r>
            <a:endParaRPr lang="ru-RU" sz="1600" b="1" dirty="0"/>
          </a:p>
          <a:p>
            <a:pPr algn="just"/>
            <a:r>
              <a:rPr lang="en-US" sz="1400" i="1" dirty="0"/>
              <a:t> </a:t>
            </a:r>
            <a:r>
              <a:rPr lang="en-US" sz="1400" dirty="0"/>
              <a:t> </a:t>
            </a:r>
            <a:endParaRPr lang="ru-RU" sz="1400" dirty="0"/>
          </a:p>
          <a:p>
            <a:pPr marL="342900" lvl="0" indent="-342900" algn="just">
              <a:buAutoNum type="arabicPeriod"/>
            </a:pPr>
            <a:r>
              <a:rPr lang="en-US" sz="1400" b="1" dirty="0" smtClean="0"/>
              <a:t>The</a:t>
            </a:r>
            <a:r>
              <a:rPr lang="en-US" sz="1400" b="1" i="1" dirty="0" smtClean="0"/>
              <a:t> </a:t>
            </a:r>
            <a:r>
              <a:rPr lang="en-US" sz="1400" b="1" i="1" dirty="0"/>
              <a:t>o</a:t>
            </a:r>
            <a:r>
              <a:rPr lang="en-US" sz="1400" b="1" dirty="0"/>
              <a:t>ptimization of the number of project participants and their participation shares in the project  was  made,   taking  into account employment on the topic of NICA (total FTE = </a:t>
            </a:r>
            <a:r>
              <a:rPr lang="en-US" sz="1400" b="1" dirty="0" smtClean="0"/>
              <a:t>2.5</a:t>
            </a:r>
            <a:r>
              <a:rPr lang="ru-RU" sz="1400" b="1" dirty="0" smtClean="0"/>
              <a:t>4</a:t>
            </a:r>
            <a:r>
              <a:rPr lang="en-US" sz="1400" b="1" dirty="0" smtClean="0"/>
              <a:t>);</a:t>
            </a:r>
            <a:endParaRPr lang="ru-RU" sz="1400" b="1" dirty="0" smtClean="0"/>
          </a:p>
          <a:p>
            <a:pPr lvl="0" algn="just"/>
            <a:endParaRPr lang="ru-RU" sz="1000" b="1" dirty="0"/>
          </a:p>
          <a:p>
            <a:pPr lvl="0" algn="just"/>
            <a:r>
              <a:rPr lang="ru-RU" sz="1400" b="1" dirty="0" smtClean="0"/>
              <a:t>2. </a:t>
            </a:r>
            <a:r>
              <a:rPr lang="en-US" sz="1400" b="1" dirty="0" smtClean="0"/>
              <a:t>The </a:t>
            </a:r>
            <a:r>
              <a:rPr lang="en-US" sz="1400" b="1" dirty="0"/>
              <a:t>participation of members of the JINR group in the data analysis was increased. Three young employees (</a:t>
            </a:r>
            <a:r>
              <a:rPr lang="en-US" sz="1400" b="1" dirty="0" err="1"/>
              <a:t>V.Kireyeu</a:t>
            </a:r>
            <a:r>
              <a:rPr lang="en-US" sz="1400" b="1" dirty="0"/>
              <a:t>, </a:t>
            </a:r>
            <a:r>
              <a:rPr lang="en-US" sz="1400" b="1" dirty="0" err="1"/>
              <a:t>A.Zaitsev</a:t>
            </a:r>
            <a:r>
              <a:rPr lang="en-US" sz="1400" b="1" dirty="0"/>
              <a:t>, and </a:t>
            </a:r>
            <a:r>
              <a:rPr lang="en-US" sz="1400" b="1" dirty="0" err="1" smtClean="0"/>
              <a:t>V.Lenivenko</a:t>
            </a:r>
            <a:r>
              <a:rPr lang="en-US" sz="1400" b="1" dirty="0"/>
              <a:t>) will focus on the following physics cases:</a:t>
            </a:r>
            <a:endParaRPr lang="ru-RU" sz="1400" b="1" dirty="0"/>
          </a:p>
          <a:p>
            <a:pPr algn="just"/>
            <a:r>
              <a:rPr lang="en-US" sz="1000" b="1" dirty="0"/>
              <a:t> </a:t>
            </a:r>
            <a:endParaRPr lang="ru-RU" sz="1000" b="1" dirty="0"/>
          </a:p>
          <a:p>
            <a:pPr algn="just"/>
            <a:r>
              <a:rPr lang="en-US" sz="1400" b="1" dirty="0"/>
              <a:t>    - study of the production of light nuclei (d, t, 3He) in nucleus-nucleus</a:t>
            </a:r>
            <a:endParaRPr lang="ru-RU" sz="1400" b="1" dirty="0"/>
          </a:p>
          <a:p>
            <a:pPr algn="just"/>
            <a:r>
              <a:rPr lang="en-US" sz="1400" b="1" dirty="0"/>
              <a:t>      interactions (continuation of the tradition of the group analysis participation);</a:t>
            </a:r>
            <a:endParaRPr lang="ru-RU" sz="1400" b="1" dirty="0"/>
          </a:p>
          <a:p>
            <a:pPr algn="just"/>
            <a:r>
              <a:rPr lang="en-US" sz="1400" b="1" dirty="0"/>
              <a:t> </a:t>
            </a:r>
            <a:r>
              <a:rPr lang="en-US" sz="1400" b="1" dirty="0" smtClean="0"/>
              <a:t>    </a:t>
            </a:r>
            <a:r>
              <a:rPr lang="en-US" sz="1400" b="1" dirty="0"/>
              <a:t>- investigation of the hadron flow in nucleus-nucleus interactions</a:t>
            </a:r>
            <a:endParaRPr lang="ru-RU" sz="1400" b="1" dirty="0"/>
          </a:p>
          <a:p>
            <a:pPr algn="just"/>
            <a:r>
              <a:rPr lang="en-US" sz="1400" b="1" dirty="0"/>
              <a:t>      (jointly with </a:t>
            </a:r>
            <a:r>
              <a:rPr lang="en-US" sz="1400" b="1" dirty="0" err="1"/>
              <a:t>MEPhI</a:t>
            </a:r>
            <a:r>
              <a:rPr lang="en-US" sz="1400" b="1" dirty="0"/>
              <a:t>);</a:t>
            </a:r>
            <a:endParaRPr lang="ru-RU" sz="1400" b="1" dirty="0"/>
          </a:p>
          <a:p>
            <a:pPr algn="just"/>
            <a:r>
              <a:rPr lang="en-US" sz="1400" b="1" dirty="0"/>
              <a:t> </a:t>
            </a:r>
            <a:r>
              <a:rPr lang="en-US" sz="1400" b="1" dirty="0" smtClean="0"/>
              <a:t>    </a:t>
            </a:r>
            <a:r>
              <a:rPr lang="en-US" sz="1400" b="1" dirty="0"/>
              <a:t>- study of hyperon production and search for </a:t>
            </a:r>
            <a:r>
              <a:rPr lang="en-US" sz="1400" b="1" dirty="0" err="1"/>
              <a:t>hypernuclei</a:t>
            </a:r>
            <a:r>
              <a:rPr lang="en-US" sz="1400" b="1" dirty="0"/>
              <a:t> in </a:t>
            </a:r>
            <a:r>
              <a:rPr lang="en-US" sz="1400" b="1" dirty="0" err="1"/>
              <a:t>Ar</a:t>
            </a:r>
            <a:r>
              <a:rPr lang="en-US" sz="1400" b="1" dirty="0"/>
              <a:t> +</a:t>
            </a:r>
            <a:r>
              <a:rPr lang="en-US" sz="1400" b="1" dirty="0" err="1"/>
              <a:t>Sc</a:t>
            </a:r>
            <a:r>
              <a:rPr lang="en-US" sz="1400" b="1" dirty="0"/>
              <a:t>, </a:t>
            </a:r>
            <a:r>
              <a:rPr lang="en-US" sz="1400" b="1" dirty="0" err="1"/>
              <a:t>Xe+La</a:t>
            </a:r>
            <a:r>
              <a:rPr lang="en-US" sz="1400" b="1" dirty="0"/>
              <a:t> and </a:t>
            </a:r>
            <a:r>
              <a:rPr lang="en-US" sz="1400" b="1" dirty="0" err="1"/>
              <a:t>Pb+Pb</a:t>
            </a:r>
            <a:r>
              <a:rPr lang="en-US" sz="1400" b="1" dirty="0"/>
              <a:t> </a:t>
            </a:r>
            <a:endParaRPr lang="ru-RU" sz="1400" b="1" dirty="0"/>
          </a:p>
          <a:p>
            <a:pPr algn="just"/>
            <a:r>
              <a:rPr lang="en-US" sz="1400" b="1" dirty="0"/>
              <a:t>       collisions.</a:t>
            </a:r>
            <a:endParaRPr lang="ru-RU" sz="1400" b="1" dirty="0"/>
          </a:p>
          <a:p>
            <a:pPr algn="just"/>
            <a:r>
              <a:rPr lang="en-US" sz="1000" b="1" dirty="0"/>
              <a:t> </a:t>
            </a:r>
            <a:endParaRPr lang="ru-RU" sz="1000" b="1" dirty="0"/>
          </a:p>
          <a:p>
            <a:pPr lvl="0" algn="just"/>
            <a:r>
              <a:rPr lang="ru-RU" sz="1400" b="1" dirty="0" smtClean="0"/>
              <a:t>3.</a:t>
            </a:r>
            <a:r>
              <a:rPr lang="en-US" sz="1400" b="1" dirty="0" smtClean="0"/>
              <a:t> </a:t>
            </a:r>
            <a:r>
              <a:rPr lang="en-US" sz="1400" b="1" dirty="0"/>
              <a:t>An agreement with the leader of the NA61 experiment on providing dedicated heavy-ion data analysis training for young employees was reached. Thus, the creation of a "forge" of personnel for the NICA experiments opens</a:t>
            </a:r>
            <a:r>
              <a:rPr lang="en-US" sz="1400" b="1" dirty="0" smtClean="0"/>
              <a:t>;</a:t>
            </a:r>
            <a:endParaRPr lang="ru-RU" sz="1400" b="1" dirty="0" smtClean="0"/>
          </a:p>
          <a:p>
            <a:pPr lvl="0" algn="just"/>
            <a:endParaRPr lang="ru-RU" sz="1000" b="1" dirty="0"/>
          </a:p>
          <a:p>
            <a:pPr lvl="0" algn="just"/>
            <a:r>
              <a:rPr lang="ru-RU" sz="1400" b="1" dirty="0" smtClean="0"/>
              <a:t>4. </a:t>
            </a:r>
            <a:r>
              <a:rPr lang="en-US" sz="1400" b="1" dirty="0" smtClean="0"/>
              <a:t>For </a:t>
            </a:r>
            <a:r>
              <a:rPr lang="en-US" sz="1400" b="1" dirty="0"/>
              <a:t>further study of </a:t>
            </a:r>
            <a:r>
              <a:rPr lang="en-US" sz="1400" b="1" dirty="0" err="1"/>
              <a:t>mRPC</a:t>
            </a:r>
            <a:r>
              <a:rPr lang="en-US" sz="1400" b="1" dirty="0"/>
              <a:t> performance extensive beam tests at the CERN SPS are scheduled for Autumn 2018</a:t>
            </a:r>
            <a:r>
              <a:rPr lang="en-US" sz="1400" b="1" dirty="0" smtClean="0"/>
              <a:t>;</a:t>
            </a:r>
            <a:endParaRPr lang="ru-RU" sz="1400" b="1" dirty="0" smtClean="0"/>
          </a:p>
          <a:p>
            <a:pPr lvl="0" algn="just"/>
            <a:endParaRPr lang="ru-RU" sz="1000" b="1" dirty="0"/>
          </a:p>
          <a:p>
            <a:pPr lvl="0" algn="just"/>
            <a:r>
              <a:rPr lang="ru-RU" sz="1400" b="1" dirty="0" smtClean="0"/>
              <a:t>5. </a:t>
            </a:r>
            <a:r>
              <a:rPr lang="en-US" sz="1400" b="1" dirty="0" smtClean="0"/>
              <a:t>A </a:t>
            </a:r>
            <a:r>
              <a:rPr lang="en-US" sz="1400" b="1" dirty="0"/>
              <a:t>detailed R&amp;D program for the NA61 </a:t>
            </a:r>
            <a:r>
              <a:rPr lang="en-US" sz="1400" b="1" dirty="0" err="1"/>
              <a:t>ToF</a:t>
            </a:r>
            <a:r>
              <a:rPr lang="en-US" sz="1400" b="1" dirty="0"/>
              <a:t> </a:t>
            </a:r>
            <a:r>
              <a:rPr lang="en-US" sz="1400" b="1" dirty="0" err="1"/>
              <a:t>mRPC</a:t>
            </a:r>
            <a:r>
              <a:rPr lang="en-US" sz="1400" b="1" dirty="0"/>
              <a:t>  system for the period 2019-2021 is prepared</a:t>
            </a:r>
            <a:r>
              <a:rPr lang="en-US" sz="1400" b="1" dirty="0" smtClean="0"/>
              <a:t>.</a:t>
            </a:r>
            <a:endParaRPr lang="ru-RU" sz="1400" b="1" dirty="0" smtClean="0"/>
          </a:p>
          <a:p>
            <a:pPr lvl="0" algn="just"/>
            <a:endParaRPr lang="ru-RU" sz="1000" b="1" dirty="0"/>
          </a:p>
          <a:p>
            <a:pPr lvl="0" algn="just"/>
            <a:r>
              <a:rPr lang="ru-RU" sz="1400" b="1" dirty="0" smtClean="0"/>
              <a:t>6. </a:t>
            </a:r>
            <a:r>
              <a:rPr lang="en-US" sz="1400" b="1" dirty="0" smtClean="0"/>
              <a:t>Throughout </a:t>
            </a:r>
            <a:r>
              <a:rPr lang="en-US" sz="1400" b="1" dirty="0"/>
              <a:t>2017, the JINR group's employees were active participate at </a:t>
            </a:r>
            <a:r>
              <a:rPr lang="en-US" sz="1400" b="1" dirty="0" smtClean="0"/>
              <a:t>five </a:t>
            </a:r>
            <a:r>
              <a:rPr lang="en-US" sz="1400" b="1" dirty="0"/>
              <a:t>international conferences </a:t>
            </a:r>
            <a:r>
              <a:rPr lang="en-US" sz="1400" b="1" dirty="0" smtClean="0"/>
              <a:t> </a:t>
            </a:r>
            <a:r>
              <a:rPr lang="en-US" sz="1400" b="1" dirty="0"/>
              <a:t>and were the coauthors of the publications </a:t>
            </a:r>
            <a:r>
              <a:rPr lang="en-US" sz="1400" b="1" dirty="0" smtClean="0"/>
              <a:t>(in </a:t>
            </a:r>
            <a:r>
              <a:rPr lang="en-US" sz="1400" b="1" dirty="0"/>
              <a:t>three publications – the key authors).</a:t>
            </a:r>
            <a:endParaRPr lang="ru-RU" sz="1400" b="1" dirty="0"/>
          </a:p>
          <a:p>
            <a:pPr algn="just" eaLnBrk="0" hangingPunct="0"/>
            <a:r>
              <a:rPr lang="en-US" b="1" dirty="0"/>
              <a:t> </a:t>
            </a:r>
            <a:endParaRPr lang="ru-RU" dirty="0"/>
          </a:p>
        </p:txBody>
      </p:sp>
      <p:sp>
        <p:nvSpPr>
          <p:cNvPr id="2" name="Номер слайда 1"/>
          <p:cNvSpPr>
            <a:spLocks noGrp="1"/>
          </p:cNvSpPr>
          <p:nvPr>
            <p:ph type="sldNum" sz="quarter" idx="7"/>
          </p:nvPr>
        </p:nvSpPr>
        <p:spPr>
          <a:xfrm>
            <a:off x="8371585" y="6248400"/>
            <a:ext cx="467615" cy="262625"/>
          </a:xfrm>
        </p:spPr>
        <p:txBody>
          <a:bodyPr/>
          <a:lstStyle/>
          <a:p>
            <a:pPr marL="124460">
              <a:lnSpc>
                <a:spcPct val="100000"/>
              </a:lnSpc>
            </a:pPr>
            <a:fld id="{81D60167-4931-47E6-BA6A-407CBD079E47}" type="slidenum">
              <a:rPr lang="ru-RU" sz="1400" smtClean="0">
                <a:latin typeface="Arial"/>
                <a:cs typeface="Arial"/>
              </a:rPr>
              <a:t>31</a:t>
            </a:fld>
            <a:endParaRPr lang="ru-RU" sz="1400" dirty="0">
              <a:latin typeface="Arial"/>
              <a:cs typeface="Arial"/>
            </a:endParaRPr>
          </a:p>
        </p:txBody>
      </p:sp>
    </p:spTree>
    <p:extLst>
      <p:ext uri="{BB962C8B-B14F-4D97-AF65-F5344CB8AC3E}">
        <p14:creationId xmlns:p14="http://schemas.microsoft.com/office/powerpoint/2010/main" val="3576342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2667000"/>
            <a:ext cx="7543800" cy="584775"/>
          </a:xfrm>
          <a:prstGeom prst="rect">
            <a:avLst/>
          </a:prstGeom>
        </p:spPr>
        <p:txBody>
          <a:bodyPr wrap="square">
            <a:spAutoFit/>
          </a:bodyPr>
          <a:lstStyle/>
          <a:p>
            <a:pPr marL="1603375">
              <a:lnSpc>
                <a:spcPct val="100000"/>
              </a:lnSpc>
            </a:pPr>
            <a:r>
              <a:rPr lang="ru-RU" sz="3200" b="1" i="1" dirty="0" smtClean="0">
                <a:solidFill>
                  <a:srgbClr val="002060"/>
                </a:solidFill>
                <a:latin typeface="Arial"/>
                <a:cs typeface="Arial"/>
              </a:rPr>
              <a:t>Спа</a:t>
            </a:r>
            <a:r>
              <a:rPr lang="ru-RU" sz="3200" b="1" i="1" spc="-15" dirty="0" smtClean="0">
                <a:solidFill>
                  <a:srgbClr val="002060"/>
                </a:solidFill>
                <a:latin typeface="Arial"/>
                <a:cs typeface="Arial"/>
              </a:rPr>
              <a:t>с</a:t>
            </a:r>
            <a:r>
              <a:rPr lang="ru-RU" sz="3200" b="1" i="1" dirty="0" smtClean="0">
                <a:solidFill>
                  <a:srgbClr val="002060"/>
                </a:solidFill>
                <a:latin typeface="Arial"/>
                <a:cs typeface="Arial"/>
              </a:rPr>
              <a:t>ибо</a:t>
            </a:r>
            <a:r>
              <a:rPr lang="ru-RU" sz="3200" b="1" i="1" spc="-20" dirty="0" smtClean="0">
                <a:solidFill>
                  <a:srgbClr val="002060"/>
                </a:solidFill>
                <a:latin typeface="Arial"/>
                <a:cs typeface="Arial"/>
              </a:rPr>
              <a:t> </a:t>
            </a:r>
            <a:r>
              <a:rPr lang="ru-RU" sz="3200" b="1" i="1" spc="-35" dirty="0" smtClean="0">
                <a:solidFill>
                  <a:srgbClr val="002060"/>
                </a:solidFill>
                <a:latin typeface="Arial"/>
                <a:cs typeface="Arial"/>
              </a:rPr>
              <a:t>з</a:t>
            </a:r>
            <a:r>
              <a:rPr lang="ru-RU" sz="3200" b="1" i="1" dirty="0" smtClean="0">
                <a:solidFill>
                  <a:srgbClr val="002060"/>
                </a:solidFill>
                <a:latin typeface="Arial"/>
                <a:cs typeface="Arial"/>
              </a:rPr>
              <a:t>а</a:t>
            </a:r>
            <a:r>
              <a:rPr lang="ru-RU" sz="3200" b="1" i="1" spc="-35" dirty="0" smtClean="0">
                <a:solidFill>
                  <a:srgbClr val="002060"/>
                </a:solidFill>
                <a:latin typeface="Arial"/>
                <a:cs typeface="Arial"/>
              </a:rPr>
              <a:t> </a:t>
            </a:r>
            <a:r>
              <a:rPr lang="ru-RU" sz="3200" b="1" i="1" dirty="0" smtClean="0">
                <a:solidFill>
                  <a:srgbClr val="002060"/>
                </a:solidFill>
                <a:latin typeface="Arial"/>
                <a:cs typeface="Arial"/>
              </a:rPr>
              <a:t>вни</a:t>
            </a:r>
            <a:r>
              <a:rPr lang="ru-RU" sz="3200" b="1" i="1" spc="-40" dirty="0" smtClean="0">
                <a:solidFill>
                  <a:srgbClr val="002060"/>
                </a:solidFill>
                <a:latin typeface="Arial"/>
                <a:cs typeface="Arial"/>
              </a:rPr>
              <a:t>м</a:t>
            </a:r>
            <a:r>
              <a:rPr lang="ru-RU" sz="3200" b="1" i="1" dirty="0" smtClean="0">
                <a:solidFill>
                  <a:srgbClr val="002060"/>
                </a:solidFill>
                <a:latin typeface="Arial"/>
                <a:cs typeface="Arial"/>
              </a:rPr>
              <a:t>ан</a:t>
            </a:r>
            <a:r>
              <a:rPr lang="ru-RU" sz="3200" b="1" i="1" spc="-10" dirty="0" smtClean="0">
                <a:solidFill>
                  <a:srgbClr val="002060"/>
                </a:solidFill>
                <a:latin typeface="Arial"/>
                <a:cs typeface="Arial"/>
              </a:rPr>
              <a:t>и</a:t>
            </a:r>
            <a:r>
              <a:rPr lang="ru-RU" sz="3200" b="1" i="1" dirty="0" smtClean="0">
                <a:solidFill>
                  <a:srgbClr val="002060"/>
                </a:solidFill>
                <a:latin typeface="Arial"/>
                <a:cs typeface="Arial"/>
              </a:rPr>
              <a:t>е!</a:t>
            </a:r>
            <a:endParaRPr lang="ru-RU" sz="3200" i="1" dirty="0">
              <a:solidFill>
                <a:srgbClr val="002060"/>
              </a:solidFill>
              <a:latin typeface="Arial"/>
              <a:cs typeface="Arial"/>
            </a:endParaRPr>
          </a:p>
        </p:txBody>
      </p:sp>
      <p:sp>
        <p:nvSpPr>
          <p:cNvPr id="3" name="Номер слайда 2"/>
          <p:cNvSpPr>
            <a:spLocks noGrp="1"/>
          </p:cNvSpPr>
          <p:nvPr>
            <p:ph type="sldNum" sz="quarter" idx="7"/>
          </p:nvPr>
        </p:nvSpPr>
        <p:spPr>
          <a:xfrm>
            <a:off x="8371585" y="6286702"/>
            <a:ext cx="467615" cy="266497"/>
          </a:xfrm>
        </p:spPr>
        <p:txBody>
          <a:bodyPr/>
          <a:lstStyle/>
          <a:p>
            <a:pPr marL="124460">
              <a:lnSpc>
                <a:spcPct val="100000"/>
              </a:lnSpc>
            </a:pPr>
            <a:fld id="{81D60167-4931-47E6-BA6A-407CBD079E47}" type="slidenum">
              <a:rPr lang="ru-RU" sz="1400" smtClean="0">
                <a:latin typeface="Arial"/>
                <a:cs typeface="Arial"/>
              </a:rPr>
              <a:t>32</a:t>
            </a:fld>
            <a:endParaRPr lang="ru-RU" sz="1400" dirty="0">
              <a:latin typeface="Arial"/>
              <a:cs typeface="Arial"/>
            </a:endParaRPr>
          </a:p>
        </p:txBody>
      </p:sp>
    </p:spTree>
    <p:extLst>
      <p:ext uri="{BB962C8B-B14F-4D97-AF65-F5344CB8AC3E}">
        <p14:creationId xmlns:p14="http://schemas.microsoft.com/office/powerpoint/2010/main" val="1718755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11448" y="2457703"/>
            <a:ext cx="2418080" cy="436245"/>
          </a:xfrm>
          <a:prstGeom prst="rect">
            <a:avLst/>
          </a:prstGeom>
        </p:spPr>
        <p:txBody>
          <a:bodyPr vert="horz" wrap="square" lIns="0" tIns="0" rIns="0" bIns="0" rtlCol="0">
            <a:spAutoFit/>
          </a:bodyPr>
          <a:lstStyle/>
          <a:p>
            <a:pPr marL="12700">
              <a:lnSpc>
                <a:spcPct val="100000"/>
              </a:lnSpc>
            </a:pPr>
            <a:r>
              <a:rPr sz="2800" b="1" spc="-20" dirty="0">
                <a:latin typeface="Arial"/>
                <a:cs typeface="Arial"/>
              </a:rPr>
              <a:t>Backup</a:t>
            </a:r>
            <a:r>
              <a:rPr sz="2800" b="1" spc="15" dirty="0">
                <a:latin typeface="Arial"/>
                <a:cs typeface="Arial"/>
              </a:rPr>
              <a:t> </a:t>
            </a:r>
            <a:r>
              <a:rPr sz="2800" b="1" spc="-15" dirty="0">
                <a:latin typeface="Arial"/>
                <a:cs typeface="Arial"/>
              </a:rPr>
              <a:t>slides</a:t>
            </a:r>
            <a:endParaRPr sz="2800">
              <a:latin typeface="Arial"/>
              <a:cs typeface="Arial"/>
            </a:endParaRPr>
          </a:p>
        </p:txBody>
      </p:sp>
      <p:sp>
        <p:nvSpPr>
          <p:cNvPr id="3" name="Номер слайда 2"/>
          <p:cNvSpPr>
            <a:spLocks noGrp="1"/>
          </p:cNvSpPr>
          <p:nvPr>
            <p:ph type="sldNum" sz="quarter" idx="7"/>
          </p:nvPr>
        </p:nvSpPr>
        <p:spPr>
          <a:xfrm>
            <a:off x="8371585" y="6172200"/>
            <a:ext cx="391415" cy="338825"/>
          </a:xfrm>
        </p:spPr>
        <p:txBody>
          <a:bodyPr/>
          <a:lstStyle/>
          <a:p>
            <a:pPr marL="124460">
              <a:lnSpc>
                <a:spcPct val="100000"/>
              </a:lnSpc>
            </a:pPr>
            <a:fld id="{81D60167-4931-47E6-BA6A-407CBD079E47}" type="slidenum">
              <a:rPr lang="ru-RU" sz="1400" smtClean="0">
                <a:latin typeface="Arial"/>
                <a:cs typeface="Arial"/>
              </a:rPr>
              <a:t>33</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86408" y="137159"/>
            <a:ext cx="6949440" cy="734060"/>
          </a:xfrm>
          <a:prstGeom prst="rect">
            <a:avLst/>
          </a:prstGeom>
        </p:spPr>
        <p:txBody>
          <a:bodyPr vert="horz" wrap="square" lIns="0" tIns="0" rIns="0" bIns="0" rtlCol="0">
            <a:spAutoFit/>
          </a:bodyPr>
          <a:lstStyle/>
          <a:p>
            <a:pPr algn="ctr">
              <a:lnSpc>
                <a:spcPct val="100000"/>
              </a:lnSpc>
            </a:pPr>
            <a:r>
              <a:rPr sz="2400" b="1" dirty="0">
                <a:latin typeface="Arial"/>
                <a:cs typeface="Arial"/>
              </a:rPr>
              <a:t>N</a:t>
            </a:r>
            <a:r>
              <a:rPr sz="2400" b="1" spc="-10" dirty="0">
                <a:latin typeface="Arial"/>
                <a:cs typeface="Arial"/>
              </a:rPr>
              <a:t>A</a:t>
            </a:r>
            <a:r>
              <a:rPr sz="2400" b="1" dirty="0">
                <a:latin typeface="Arial"/>
                <a:cs typeface="Arial"/>
              </a:rPr>
              <a:t>61</a:t>
            </a:r>
            <a:r>
              <a:rPr sz="2400" b="1" spc="20" dirty="0">
                <a:latin typeface="Arial"/>
                <a:cs typeface="Arial"/>
              </a:rPr>
              <a:t> </a:t>
            </a:r>
            <a:r>
              <a:rPr sz="2400" b="1" dirty="0">
                <a:latin typeface="Arial"/>
                <a:cs typeface="Arial"/>
              </a:rPr>
              <a:t>ph</a:t>
            </a:r>
            <a:r>
              <a:rPr sz="2400" b="1" spc="-35" dirty="0">
                <a:latin typeface="Arial"/>
                <a:cs typeface="Arial"/>
              </a:rPr>
              <a:t>y</a:t>
            </a:r>
            <a:r>
              <a:rPr sz="2400" b="1" dirty="0">
                <a:latin typeface="Arial"/>
                <a:cs typeface="Arial"/>
              </a:rPr>
              <a:t>sics.</a:t>
            </a:r>
            <a:r>
              <a:rPr sz="2400" b="1" spc="15" dirty="0">
                <a:latin typeface="Arial"/>
                <a:cs typeface="Arial"/>
              </a:rPr>
              <a:t> </a:t>
            </a:r>
            <a:r>
              <a:rPr sz="2400" b="1" dirty="0">
                <a:latin typeface="Arial"/>
                <a:cs typeface="Arial"/>
              </a:rPr>
              <a:t>D</a:t>
            </a:r>
            <a:r>
              <a:rPr sz="2400" b="1" spc="-10" dirty="0">
                <a:latin typeface="Arial"/>
                <a:cs typeface="Arial"/>
              </a:rPr>
              <a:t>a</a:t>
            </a:r>
            <a:r>
              <a:rPr sz="2400" b="1" dirty="0">
                <a:latin typeface="Arial"/>
                <a:cs typeface="Arial"/>
              </a:rPr>
              <a:t>ta</a:t>
            </a:r>
            <a:r>
              <a:rPr sz="2400" b="1" spc="15" dirty="0">
                <a:latin typeface="Arial"/>
                <a:cs typeface="Arial"/>
              </a:rPr>
              <a:t> </a:t>
            </a:r>
            <a:r>
              <a:rPr sz="2400" b="1" dirty="0">
                <a:latin typeface="Arial"/>
                <a:cs typeface="Arial"/>
              </a:rPr>
              <a:t>for</a:t>
            </a:r>
            <a:r>
              <a:rPr sz="2400" b="1" spc="-15" dirty="0">
                <a:latin typeface="Arial"/>
                <a:cs typeface="Arial"/>
              </a:rPr>
              <a:t> </a:t>
            </a:r>
            <a:r>
              <a:rPr sz="2400" b="1" dirty="0">
                <a:latin typeface="Arial"/>
                <a:cs typeface="Arial"/>
              </a:rPr>
              <a:t>ne</a:t>
            </a:r>
            <a:r>
              <a:rPr sz="2400" b="1" spc="-10" dirty="0">
                <a:latin typeface="Arial"/>
                <a:cs typeface="Arial"/>
              </a:rPr>
              <a:t>u</a:t>
            </a:r>
            <a:r>
              <a:rPr sz="2400" b="1" dirty="0">
                <a:latin typeface="Arial"/>
                <a:cs typeface="Arial"/>
              </a:rPr>
              <a:t>trino</a:t>
            </a:r>
            <a:r>
              <a:rPr sz="2400" b="1" spc="-10" dirty="0">
                <a:latin typeface="Arial"/>
                <a:cs typeface="Arial"/>
              </a:rPr>
              <a:t> </a:t>
            </a:r>
            <a:r>
              <a:rPr sz="2400" b="1" dirty="0">
                <a:latin typeface="Arial"/>
                <a:cs typeface="Arial"/>
              </a:rPr>
              <a:t>and</a:t>
            </a:r>
            <a:r>
              <a:rPr sz="2400" b="1" spc="-10" dirty="0">
                <a:latin typeface="Arial"/>
                <a:cs typeface="Arial"/>
              </a:rPr>
              <a:t> c</a:t>
            </a:r>
            <a:r>
              <a:rPr sz="2400" b="1" dirty="0">
                <a:latin typeface="Arial"/>
                <a:cs typeface="Arial"/>
              </a:rPr>
              <a:t>osmic ray</a:t>
            </a:r>
            <a:endParaRPr sz="2400">
              <a:latin typeface="Arial"/>
              <a:cs typeface="Arial"/>
            </a:endParaRPr>
          </a:p>
          <a:p>
            <a:pPr algn="ctr">
              <a:lnSpc>
                <a:spcPts val="2820"/>
              </a:lnSpc>
            </a:pPr>
            <a:r>
              <a:rPr sz="2400" b="1" dirty="0">
                <a:latin typeface="Arial"/>
                <a:cs typeface="Arial"/>
              </a:rPr>
              <a:t>e</a:t>
            </a:r>
            <a:r>
              <a:rPr sz="2400" b="1" spc="-10" dirty="0">
                <a:latin typeface="Arial"/>
                <a:cs typeface="Arial"/>
              </a:rPr>
              <a:t>x</a:t>
            </a:r>
            <a:r>
              <a:rPr sz="2400" b="1" dirty="0">
                <a:latin typeface="Arial"/>
                <a:cs typeface="Arial"/>
              </a:rPr>
              <a:t>p</a:t>
            </a:r>
            <a:r>
              <a:rPr sz="2400" b="1" spc="-10" dirty="0">
                <a:latin typeface="Arial"/>
                <a:cs typeface="Arial"/>
              </a:rPr>
              <a:t>e</a:t>
            </a:r>
            <a:r>
              <a:rPr sz="2400" b="1" dirty="0">
                <a:latin typeface="Arial"/>
                <a:cs typeface="Arial"/>
              </a:rPr>
              <a:t>riments</a:t>
            </a:r>
            <a:endParaRPr sz="2400">
              <a:latin typeface="Arial"/>
              <a:cs typeface="Arial"/>
            </a:endParaRPr>
          </a:p>
        </p:txBody>
      </p:sp>
      <p:sp>
        <p:nvSpPr>
          <p:cNvPr id="3" name="object 3"/>
          <p:cNvSpPr/>
          <p:nvPr/>
        </p:nvSpPr>
        <p:spPr>
          <a:xfrm>
            <a:off x="5107051" y="1755648"/>
            <a:ext cx="3373374" cy="1976501"/>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p:nvPr/>
        </p:nvSpPr>
        <p:spPr>
          <a:xfrm>
            <a:off x="4802251" y="3854450"/>
            <a:ext cx="3743325" cy="2266950"/>
          </a:xfrm>
          <a:prstGeom prst="rect">
            <a:avLst/>
          </a:prstGeom>
          <a:blipFill>
            <a:blip r:embed="rId3" cstate="print"/>
            <a:stretch>
              <a:fillRect/>
            </a:stretch>
          </a:blipFill>
        </p:spPr>
        <p:txBody>
          <a:bodyPr wrap="square" lIns="0" tIns="0" rIns="0" bIns="0" rtlCol="0">
            <a:spAutoFit/>
          </a:bodyPr>
          <a:lstStyle/>
          <a:p>
            <a:endParaRPr/>
          </a:p>
        </p:txBody>
      </p:sp>
      <p:sp>
        <p:nvSpPr>
          <p:cNvPr id="5" name="object 5"/>
          <p:cNvSpPr txBox="1"/>
          <p:nvPr/>
        </p:nvSpPr>
        <p:spPr>
          <a:xfrm>
            <a:off x="351536" y="1664461"/>
            <a:ext cx="3398520" cy="1464945"/>
          </a:xfrm>
          <a:prstGeom prst="rect">
            <a:avLst/>
          </a:prstGeom>
        </p:spPr>
        <p:txBody>
          <a:bodyPr vert="horz" wrap="square" lIns="0" tIns="0" rIns="0" bIns="0" rtlCol="0">
            <a:spAutoFit/>
          </a:bodyPr>
          <a:lstStyle/>
          <a:p>
            <a:pPr marL="410209">
              <a:lnSpc>
                <a:spcPct val="100000"/>
              </a:lnSpc>
            </a:pPr>
            <a:r>
              <a:rPr sz="1800" b="1" i="1" dirty="0">
                <a:solidFill>
                  <a:srgbClr val="FF0000"/>
                </a:solidFill>
                <a:latin typeface="Arial"/>
                <a:cs typeface="Arial"/>
              </a:rPr>
              <a:t>Pr</a:t>
            </a:r>
            <a:r>
              <a:rPr sz="1800" b="1" i="1" spc="-10" dirty="0">
                <a:solidFill>
                  <a:srgbClr val="FF0000"/>
                </a:solidFill>
                <a:latin typeface="Arial"/>
                <a:cs typeface="Arial"/>
              </a:rPr>
              <a:t>e</a:t>
            </a:r>
            <a:r>
              <a:rPr sz="1800" b="1" i="1" dirty="0">
                <a:solidFill>
                  <a:srgbClr val="FF0000"/>
                </a:solidFill>
                <a:latin typeface="Arial"/>
                <a:cs typeface="Arial"/>
              </a:rPr>
              <a:t>ci</a:t>
            </a:r>
            <a:r>
              <a:rPr sz="1800" b="1" i="1" spc="-10" dirty="0">
                <a:solidFill>
                  <a:srgbClr val="FF0000"/>
                </a:solidFill>
                <a:latin typeface="Arial"/>
                <a:cs typeface="Arial"/>
              </a:rPr>
              <a:t>s</a:t>
            </a:r>
            <a:r>
              <a:rPr sz="1800" b="1" i="1" dirty="0">
                <a:solidFill>
                  <a:srgbClr val="FF0000"/>
                </a:solidFill>
                <a:latin typeface="Arial"/>
                <a:cs typeface="Arial"/>
              </a:rPr>
              <a:t>i</a:t>
            </a:r>
            <a:r>
              <a:rPr sz="1800" b="1" i="1" spc="5" dirty="0">
                <a:solidFill>
                  <a:srgbClr val="FF0000"/>
                </a:solidFill>
                <a:latin typeface="Arial"/>
                <a:cs typeface="Arial"/>
              </a:rPr>
              <a:t>o</a:t>
            </a:r>
            <a:r>
              <a:rPr sz="1800" b="1" i="1" dirty="0">
                <a:solidFill>
                  <a:srgbClr val="FF0000"/>
                </a:solidFill>
                <a:latin typeface="Arial"/>
                <a:cs typeface="Arial"/>
              </a:rPr>
              <a:t>n</a:t>
            </a:r>
            <a:r>
              <a:rPr sz="1800" b="1" i="1" spc="5" dirty="0">
                <a:solidFill>
                  <a:srgbClr val="FF0000"/>
                </a:solidFill>
                <a:latin typeface="Arial"/>
                <a:cs typeface="Arial"/>
              </a:rPr>
              <a:t> </a:t>
            </a:r>
            <a:r>
              <a:rPr sz="1800" b="1" i="1" dirty="0">
                <a:solidFill>
                  <a:srgbClr val="FF0000"/>
                </a:solidFill>
                <a:latin typeface="Arial"/>
                <a:cs typeface="Arial"/>
              </a:rPr>
              <a:t>m</a:t>
            </a:r>
            <a:r>
              <a:rPr sz="1800" b="1" i="1" spc="-10" dirty="0">
                <a:solidFill>
                  <a:srgbClr val="FF0000"/>
                </a:solidFill>
                <a:latin typeface="Arial"/>
                <a:cs typeface="Arial"/>
              </a:rPr>
              <a:t>e</a:t>
            </a:r>
            <a:r>
              <a:rPr sz="1800" b="1" i="1" dirty="0">
                <a:solidFill>
                  <a:srgbClr val="FF0000"/>
                </a:solidFill>
                <a:latin typeface="Arial"/>
                <a:cs typeface="Arial"/>
              </a:rPr>
              <a:t>a</a:t>
            </a:r>
            <a:r>
              <a:rPr sz="1800" b="1" i="1" spc="-10" dirty="0">
                <a:solidFill>
                  <a:srgbClr val="FF0000"/>
                </a:solidFill>
                <a:latin typeface="Arial"/>
                <a:cs typeface="Arial"/>
              </a:rPr>
              <a:t>s</a:t>
            </a:r>
            <a:r>
              <a:rPr sz="1800" b="1" i="1" dirty="0">
                <a:solidFill>
                  <a:srgbClr val="FF0000"/>
                </a:solidFill>
                <a:latin typeface="Arial"/>
                <a:cs typeface="Arial"/>
              </a:rPr>
              <a:t>ure</a:t>
            </a:r>
            <a:r>
              <a:rPr sz="1800" b="1" i="1" spc="-10" dirty="0">
                <a:solidFill>
                  <a:srgbClr val="FF0000"/>
                </a:solidFill>
                <a:latin typeface="Arial"/>
                <a:cs typeface="Arial"/>
              </a:rPr>
              <a:t>m</a:t>
            </a:r>
            <a:r>
              <a:rPr sz="1800" b="1" i="1" dirty="0">
                <a:solidFill>
                  <a:srgbClr val="FF0000"/>
                </a:solidFill>
                <a:latin typeface="Arial"/>
                <a:cs typeface="Arial"/>
              </a:rPr>
              <a:t>ents</a:t>
            </a:r>
            <a:r>
              <a:rPr sz="1800" i="1" dirty="0">
                <a:solidFill>
                  <a:srgbClr val="FF0000"/>
                </a:solidFill>
                <a:latin typeface="Arial"/>
                <a:cs typeface="Arial"/>
              </a:rPr>
              <a:t>:</a:t>
            </a:r>
            <a:endParaRPr sz="1800">
              <a:latin typeface="Arial"/>
              <a:cs typeface="Arial"/>
            </a:endParaRPr>
          </a:p>
          <a:p>
            <a:pPr>
              <a:lnSpc>
                <a:spcPts val="1000"/>
              </a:lnSpc>
            </a:pPr>
            <a:endParaRPr sz="1000"/>
          </a:p>
          <a:p>
            <a:pPr>
              <a:lnSpc>
                <a:spcPts val="1300"/>
              </a:lnSpc>
              <a:spcBef>
                <a:spcPts val="70"/>
              </a:spcBef>
            </a:pPr>
            <a:endParaRPr sz="1300"/>
          </a:p>
          <a:p>
            <a:pPr marL="12700" marR="6350" algn="just">
              <a:lnSpc>
                <a:spcPts val="2330"/>
              </a:lnSpc>
            </a:pPr>
            <a:r>
              <a:rPr sz="2000" b="1" dirty="0">
                <a:solidFill>
                  <a:srgbClr val="0000FF"/>
                </a:solidFill>
                <a:latin typeface="Arial"/>
                <a:cs typeface="Arial"/>
              </a:rPr>
              <a:t>Measure</a:t>
            </a:r>
            <a:r>
              <a:rPr sz="2000" b="1" spc="-25" dirty="0">
                <a:solidFill>
                  <a:srgbClr val="0000FF"/>
                </a:solidFill>
                <a:latin typeface="Arial"/>
                <a:cs typeface="Arial"/>
              </a:rPr>
              <a:t> </a:t>
            </a:r>
            <a:r>
              <a:rPr sz="2000" b="1" dirty="0">
                <a:solidFill>
                  <a:srgbClr val="0000FF"/>
                </a:solidFill>
                <a:latin typeface="Arial"/>
                <a:cs typeface="Arial"/>
              </a:rPr>
              <a:t>hadron</a:t>
            </a:r>
            <a:r>
              <a:rPr sz="2000" b="1" spc="-20" dirty="0">
                <a:solidFill>
                  <a:srgbClr val="0000FF"/>
                </a:solidFill>
                <a:latin typeface="Arial"/>
                <a:cs typeface="Arial"/>
              </a:rPr>
              <a:t> </a:t>
            </a:r>
            <a:r>
              <a:rPr sz="2000" b="1" dirty="0">
                <a:solidFill>
                  <a:srgbClr val="0000FF"/>
                </a:solidFill>
                <a:latin typeface="Arial"/>
                <a:cs typeface="Arial"/>
              </a:rPr>
              <a:t>production </a:t>
            </a:r>
            <a:r>
              <a:rPr sz="2000" b="1" spc="-10" dirty="0">
                <a:solidFill>
                  <a:srgbClr val="0000FF"/>
                </a:solidFill>
                <a:latin typeface="Arial"/>
                <a:cs typeface="Arial"/>
              </a:rPr>
              <a:t>i</a:t>
            </a:r>
            <a:r>
              <a:rPr sz="2000" b="1" dirty="0">
                <a:solidFill>
                  <a:srgbClr val="0000FF"/>
                </a:solidFill>
                <a:latin typeface="Arial"/>
                <a:cs typeface="Arial"/>
              </a:rPr>
              <a:t>n</a:t>
            </a:r>
            <a:r>
              <a:rPr sz="2000" b="1" spc="-5" dirty="0">
                <a:solidFill>
                  <a:srgbClr val="0000FF"/>
                </a:solidFill>
                <a:latin typeface="Arial"/>
                <a:cs typeface="Arial"/>
              </a:rPr>
              <a:t> </a:t>
            </a:r>
            <a:r>
              <a:rPr sz="2000" b="1" dirty="0">
                <a:solidFill>
                  <a:srgbClr val="0000FF"/>
                </a:solidFill>
                <a:latin typeface="Arial"/>
                <a:cs typeface="Arial"/>
              </a:rPr>
              <a:t>the</a:t>
            </a:r>
            <a:r>
              <a:rPr sz="2000" b="1" spc="-10" dirty="0">
                <a:solidFill>
                  <a:srgbClr val="0000FF"/>
                </a:solidFill>
                <a:latin typeface="Arial"/>
                <a:cs typeface="Arial"/>
              </a:rPr>
              <a:t> </a:t>
            </a:r>
            <a:r>
              <a:rPr sz="2000" b="1" dirty="0">
                <a:solidFill>
                  <a:srgbClr val="0000FF"/>
                </a:solidFill>
                <a:latin typeface="Arial"/>
                <a:cs typeface="Arial"/>
              </a:rPr>
              <a:t>T2K</a:t>
            </a:r>
            <a:r>
              <a:rPr sz="2000" b="1" spc="-15" dirty="0">
                <a:solidFill>
                  <a:srgbClr val="0000FF"/>
                </a:solidFill>
                <a:latin typeface="Arial"/>
                <a:cs typeface="Arial"/>
              </a:rPr>
              <a:t> </a:t>
            </a:r>
            <a:r>
              <a:rPr sz="2000" b="1" dirty="0">
                <a:solidFill>
                  <a:srgbClr val="0000FF"/>
                </a:solidFill>
                <a:latin typeface="Arial"/>
                <a:cs typeface="Arial"/>
              </a:rPr>
              <a:t>target</a:t>
            </a:r>
            <a:r>
              <a:rPr sz="2000" b="1" spc="-35" dirty="0">
                <a:solidFill>
                  <a:srgbClr val="0000FF"/>
                </a:solidFill>
                <a:latin typeface="Arial"/>
                <a:cs typeface="Arial"/>
              </a:rPr>
              <a:t> </a:t>
            </a:r>
            <a:r>
              <a:rPr sz="2000" b="1" dirty="0">
                <a:solidFill>
                  <a:srgbClr val="0000FF"/>
                </a:solidFill>
                <a:latin typeface="Arial"/>
                <a:cs typeface="Arial"/>
              </a:rPr>
              <a:t>needed for the</a:t>
            </a:r>
            <a:r>
              <a:rPr sz="2000" b="1" spc="-10" dirty="0">
                <a:solidFill>
                  <a:srgbClr val="0000FF"/>
                </a:solidFill>
                <a:latin typeface="Arial"/>
                <a:cs typeface="Arial"/>
              </a:rPr>
              <a:t> </a:t>
            </a:r>
            <a:r>
              <a:rPr sz="2000" b="1" spc="-5" dirty="0">
                <a:solidFill>
                  <a:srgbClr val="0000FF"/>
                </a:solidFill>
                <a:latin typeface="Arial"/>
                <a:cs typeface="Arial"/>
              </a:rPr>
              <a:t>T</a:t>
            </a:r>
            <a:r>
              <a:rPr sz="2000" b="1" dirty="0">
                <a:solidFill>
                  <a:srgbClr val="0000FF"/>
                </a:solidFill>
                <a:latin typeface="Arial"/>
                <a:cs typeface="Arial"/>
              </a:rPr>
              <a:t>2K</a:t>
            </a:r>
            <a:r>
              <a:rPr sz="2000" b="1" spc="-10" dirty="0">
                <a:solidFill>
                  <a:srgbClr val="0000FF"/>
                </a:solidFill>
                <a:latin typeface="Arial"/>
                <a:cs typeface="Arial"/>
              </a:rPr>
              <a:t> </a:t>
            </a:r>
            <a:r>
              <a:rPr sz="2000" b="1" dirty="0">
                <a:solidFill>
                  <a:srgbClr val="0000FF"/>
                </a:solidFill>
                <a:latin typeface="Arial"/>
                <a:cs typeface="Arial"/>
              </a:rPr>
              <a:t>(neu</a:t>
            </a:r>
            <a:r>
              <a:rPr sz="2000" b="1" spc="5" dirty="0">
                <a:solidFill>
                  <a:srgbClr val="0000FF"/>
                </a:solidFill>
                <a:latin typeface="Arial"/>
                <a:cs typeface="Arial"/>
              </a:rPr>
              <a:t>t</a:t>
            </a:r>
            <a:r>
              <a:rPr sz="2000" b="1" dirty="0">
                <a:solidFill>
                  <a:srgbClr val="0000FF"/>
                </a:solidFill>
                <a:latin typeface="Arial"/>
                <a:cs typeface="Arial"/>
              </a:rPr>
              <a:t>rino)</a:t>
            </a:r>
            <a:r>
              <a:rPr sz="2000" b="1" spc="-40" dirty="0">
                <a:solidFill>
                  <a:srgbClr val="0000FF"/>
                </a:solidFill>
                <a:latin typeface="Arial"/>
                <a:cs typeface="Arial"/>
              </a:rPr>
              <a:t> </a:t>
            </a:r>
            <a:r>
              <a:rPr sz="2000" b="1" dirty="0">
                <a:solidFill>
                  <a:srgbClr val="0000FF"/>
                </a:solidFill>
                <a:latin typeface="Arial"/>
                <a:cs typeface="Arial"/>
              </a:rPr>
              <a:t>ph</a:t>
            </a:r>
            <a:r>
              <a:rPr sz="2000" b="1" spc="-40" dirty="0">
                <a:solidFill>
                  <a:srgbClr val="0000FF"/>
                </a:solidFill>
                <a:latin typeface="Arial"/>
                <a:cs typeface="Arial"/>
              </a:rPr>
              <a:t>y</a:t>
            </a:r>
            <a:r>
              <a:rPr sz="2000" b="1" dirty="0">
                <a:solidFill>
                  <a:srgbClr val="0000FF"/>
                </a:solidFill>
                <a:latin typeface="Arial"/>
                <a:cs typeface="Arial"/>
              </a:rPr>
              <a:t>sics</a:t>
            </a:r>
            <a:endParaRPr sz="2000">
              <a:latin typeface="Arial"/>
              <a:cs typeface="Arial"/>
            </a:endParaRPr>
          </a:p>
        </p:txBody>
      </p:sp>
      <p:sp>
        <p:nvSpPr>
          <p:cNvPr id="6" name="object 6"/>
          <p:cNvSpPr txBox="1"/>
          <p:nvPr/>
        </p:nvSpPr>
        <p:spPr>
          <a:xfrm>
            <a:off x="231749" y="4104513"/>
            <a:ext cx="7334884" cy="1739264"/>
          </a:xfrm>
          <a:prstGeom prst="rect">
            <a:avLst/>
          </a:prstGeom>
        </p:spPr>
        <p:txBody>
          <a:bodyPr vert="horz" wrap="square" lIns="0" tIns="0" rIns="0" bIns="0" rtlCol="0">
            <a:spAutoFit/>
          </a:bodyPr>
          <a:lstStyle/>
          <a:p>
            <a:pPr marR="6350" algn="r">
              <a:lnSpc>
                <a:spcPct val="100000"/>
              </a:lnSpc>
            </a:pPr>
            <a:r>
              <a:rPr sz="1600" b="1" spc="-10" dirty="0">
                <a:latin typeface="Arial"/>
                <a:cs typeface="Arial"/>
              </a:rPr>
              <a:t>o</a:t>
            </a:r>
            <a:endParaRPr sz="1600">
              <a:latin typeface="Arial"/>
              <a:cs typeface="Arial"/>
            </a:endParaRPr>
          </a:p>
          <a:p>
            <a:pPr marL="12700" marR="3827779">
              <a:lnSpc>
                <a:spcPct val="97000"/>
              </a:lnSpc>
              <a:spcBef>
                <a:spcPts val="50"/>
              </a:spcBef>
              <a:tabLst>
                <a:tab pos="1647825" algn="l"/>
              </a:tabLst>
            </a:pPr>
            <a:r>
              <a:rPr sz="2000" b="1" dirty="0">
                <a:solidFill>
                  <a:srgbClr val="0000FF"/>
                </a:solidFill>
                <a:latin typeface="Arial"/>
                <a:cs typeface="Arial"/>
              </a:rPr>
              <a:t>Measure</a:t>
            </a:r>
            <a:r>
              <a:rPr sz="2000" b="1" spc="-20" dirty="0">
                <a:solidFill>
                  <a:srgbClr val="0000FF"/>
                </a:solidFill>
                <a:latin typeface="Arial"/>
                <a:cs typeface="Arial"/>
              </a:rPr>
              <a:t> </a:t>
            </a:r>
            <a:r>
              <a:rPr sz="2000" b="1" dirty="0">
                <a:solidFill>
                  <a:srgbClr val="0000FF"/>
                </a:solidFill>
                <a:latin typeface="Arial"/>
                <a:cs typeface="Arial"/>
              </a:rPr>
              <a:t>hadron</a:t>
            </a:r>
            <a:r>
              <a:rPr sz="2000" b="1" spc="-20" dirty="0">
                <a:solidFill>
                  <a:srgbClr val="0000FF"/>
                </a:solidFill>
                <a:latin typeface="Arial"/>
                <a:cs typeface="Arial"/>
              </a:rPr>
              <a:t> </a:t>
            </a:r>
            <a:r>
              <a:rPr sz="2000" b="1" dirty="0">
                <a:solidFill>
                  <a:srgbClr val="0000FF"/>
                </a:solidFill>
                <a:latin typeface="Arial"/>
                <a:cs typeface="Arial"/>
              </a:rPr>
              <a:t>production </a:t>
            </a:r>
            <a:r>
              <a:rPr sz="2000" b="1" spc="-10" dirty="0">
                <a:solidFill>
                  <a:srgbClr val="0000FF"/>
                </a:solidFill>
                <a:latin typeface="Arial"/>
                <a:cs typeface="Arial"/>
              </a:rPr>
              <a:t>i</a:t>
            </a:r>
            <a:r>
              <a:rPr sz="2000" b="1" dirty="0">
                <a:solidFill>
                  <a:srgbClr val="0000FF"/>
                </a:solidFill>
                <a:latin typeface="Arial"/>
                <a:cs typeface="Arial"/>
              </a:rPr>
              <a:t>n</a:t>
            </a:r>
            <a:r>
              <a:rPr sz="2000" b="1" spc="-5" dirty="0">
                <a:solidFill>
                  <a:srgbClr val="0000FF"/>
                </a:solidFill>
                <a:latin typeface="Arial"/>
                <a:cs typeface="Arial"/>
              </a:rPr>
              <a:t> </a:t>
            </a:r>
            <a:r>
              <a:rPr sz="2000" spc="-60" dirty="0">
                <a:solidFill>
                  <a:srgbClr val="0000FF"/>
                </a:solidFill>
                <a:latin typeface="Arial"/>
                <a:cs typeface="Arial"/>
              </a:rPr>
              <a:t>p</a:t>
            </a:r>
            <a:r>
              <a:rPr sz="2000" b="1" spc="5" dirty="0">
                <a:solidFill>
                  <a:srgbClr val="0000FF"/>
                </a:solidFill>
                <a:latin typeface="Arial"/>
                <a:cs typeface="Arial"/>
              </a:rPr>
              <a:t>+</a:t>
            </a:r>
            <a:r>
              <a:rPr sz="2000" b="1" dirty="0">
                <a:solidFill>
                  <a:srgbClr val="0000FF"/>
                </a:solidFill>
                <a:latin typeface="Arial"/>
                <a:cs typeface="Arial"/>
              </a:rPr>
              <a:t>A</a:t>
            </a:r>
            <a:r>
              <a:rPr sz="2000" b="1" spc="-60" dirty="0">
                <a:solidFill>
                  <a:srgbClr val="0000FF"/>
                </a:solidFill>
                <a:latin typeface="Arial"/>
                <a:cs typeface="Arial"/>
              </a:rPr>
              <a:t> </a:t>
            </a:r>
            <a:r>
              <a:rPr sz="2000" b="1" dirty="0">
                <a:solidFill>
                  <a:srgbClr val="0000FF"/>
                </a:solidFill>
                <a:latin typeface="Arial"/>
                <a:cs typeface="Arial"/>
              </a:rPr>
              <a:t>interac</a:t>
            </a:r>
            <a:r>
              <a:rPr sz="2000" b="1" spc="5" dirty="0">
                <a:solidFill>
                  <a:srgbClr val="0000FF"/>
                </a:solidFill>
                <a:latin typeface="Arial"/>
                <a:cs typeface="Arial"/>
              </a:rPr>
              <a:t>t</a:t>
            </a:r>
            <a:r>
              <a:rPr sz="2000" b="1" dirty="0">
                <a:solidFill>
                  <a:srgbClr val="0000FF"/>
                </a:solidFill>
                <a:latin typeface="Arial"/>
                <a:cs typeface="Arial"/>
              </a:rPr>
              <a:t>ions</a:t>
            </a:r>
            <a:r>
              <a:rPr sz="2000" b="1" spc="-55" dirty="0">
                <a:solidFill>
                  <a:srgbClr val="0000FF"/>
                </a:solidFill>
                <a:latin typeface="Arial"/>
                <a:cs typeface="Arial"/>
              </a:rPr>
              <a:t> </a:t>
            </a:r>
            <a:r>
              <a:rPr sz="2000" b="1" dirty="0">
                <a:solidFill>
                  <a:srgbClr val="0000FF"/>
                </a:solidFill>
                <a:latin typeface="Arial"/>
                <a:cs typeface="Arial"/>
              </a:rPr>
              <a:t>needed for</a:t>
            </a:r>
            <a:r>
              <a:rPr sz="2000" b="1" spc="-15" dirty="0">
                <a:solidFill>
                  <a:srgbClr val="0000FF"/>
                </a:solidFill>
                <a:latin typeface="Arial"/>
                <a:cs typeface="Arial"/>
              </a:rPr>
              <a:t> </a:t>
            </a:r>
            <a:r>
              <a:rPr sz="2000" b="1" dirty="0">
                <a:solidFill>
                  <a:srgbClr val="0000FF"/>
                </a:solidFill>
                <a:latin typeface="Arial"/>
                <a:cs typeface="Arial"/>
              </a:rPr>
              <a:t>cosm</a:t>
            </a:r>
            <a:r>
              <a:rPr sz="2000" b="1" spc="-10" dirty="0">
                <a:solidFill>
                  <a:srgbClr val="0000FF"/>
                </a:solidFill>
                <a:latin typeface="Arial"/>
                <a:cs typeface="Arial"/>
              </a:rPr>
              <a:t>i</a:t>
            </a:r>
            <a:r>
              <a:rPr sz="2000" b="1" dirty="0">
                <a:solidFill>
                  <a:srgbClr val="0000FF"/>
                </a:solidFill>
                <a:latin typeface="Arial"/>
                <a:cs typeface="Arial"/>
              </a:rPr>
              <a:t>c-ra</a:t>
            </a:r>
            <a:r>
              <a:rPr sz="2000" b="1" spc="-180" dirty="0">
                <a:solidFill>
                  <a:srgbClr val="0000FF"/>
                </a:solidFill>
                <a:latin typeface="Arial"/>
                <a:cs typeface="Arial"/>
              </a:rPr>
              <a:t>y</a:t>
            </a:r>
            <a:r>
              <a:rPr sz="2000" b="1" dirty="0">
                <a:solidFill>
                  <a:srgbClr val="0000FF"/>
                </a:solidFill>
                <a:latin typeface="Arial"/>
                <a:cs typeface="Arial"/>
              </a:rPr>
              <a:t>,</a:t>
            </a:r>
            <a:r>
              <a:rPr sz="2000" b="1" spc="-25" dirty="0">
                <a:solidFill>
                  <a:srgbClr val="0000FF"/>
                </a:solidFill>
                <a:latin typeface="Arial"/>
                <a:cs typeface="Arial"/>
              </a:rPr>
              <a:t> </a:t>
            </a:r>
            <a:r>
              <a:rPr sz="2000" b="1" dirty="0">
                <a:solidFill>
                  <a:srgbClr val="0000FF"/>
                </a:solidFill>
                <a:latin typeface="Arial"/>
                <a:cs typeface="Arial"/>
              </a:rPr>
              <a:t>P</a:t>
            </a:r>
            <a:r>
              <a:rPr sz="2000" b="1" spc="-10" dirty="0">
                <a:solidFill>
                  <a:srgbClr val="0000FF"/>
                </a:solidFill>
                <a:latin typeface="Arial"/>
                <a:cs typeface="Arial"/>
              </a:rPr>
              <a:t>i</a:t>
            </a:r>
            <a:r>
              <a:rPr sz="2000" b="1" dirty="0">
                <a:solidFill>
                  <a:srgbClr val="0000FF"/>
                </a:solidFill>
                <a:latin typeface="Arial"/>
                <a:cs typeface="Arial"/>
              </a:rPr>
              <a:t>erre</a:t>
            </a:r>
            <a:r>
              <a:rPr sz="2000" b="1" spc="-85" dirty="0">
                <a:solidFill>
                  <a:srgbClr val="0000FF"/>
                </a:solidFill>
                <a:latin typeface="Arial"/>
                <a:cs typeface="Arial"/>
              </a:rPr>
              <a:t> </a:t>
            </a:r>
            <a:r>
              <a:rPr sz="2000" b="1" dirty="0">
                <a:solidFill>
                  <a:srgbClr val="0000FF"/>
                </a:solidFill>
                <a:latin typeface="Arial"/>
                <a:cs typeface="Arial"/>
              </a:rPr>
              <a:t>Auger Obser</a:t>
            </a:r>
            <a:r>
              <a:rPr sz="2000" b="1" spc="-20" dirty="0">
                <a:solidFill>
                  <a:srgbClr val="0000FF"/>
                </a:solidFill>
                <a:latin typeface="Arial"/>
                <a:cs typeface="Arial"/>
              </a:rPr>
              <a:t>v</a:t>
            </a:r>
            <a:r>
              <a:rPr sz="2000" b="1" dirty="0">
                <a:solidFill>
                  <a:srgbClr val="0000FF"/>
                </a:solidFill>
                <a:latin typeface="Arial"/>
                <a:cs typeface="Arial"/>
              </a:rPr>
              <a:t>atory	and</a:t>
            </a:r>
            <a:r>
              <a:rPr sz="2000" b="1" spc="-20" dirty="0">
                <a:solidFill>
                  <a:srgbClr val="0000FF"/>
                </a:solidFill>
                <a:latin typeface="Arial"/>
                <a:cs typeface="Arial"/>
              </a:rPr>
              <a:t> </a:t>
            </a:r>
            <a:r>
              <a:rPr sz="2000" b="1" dirty="0">
                <a:solidFill>
                  <a:srgbClr val="0000FF"/>
                </a:solidFill>
                <a:latin typeface="Arial"/>
                <a:cs typeface="Arial"/>
              </a:rPr>
              <a:t>K</a:t>
            </a:r>
            <a:r>
              <a:rPr sz="2000" b="1" spc="5" dirty="0">
                <a:solidFill>
                  <a:srgbClr val="0000FF"/>
                </a:solidFill>
                <a:latin typeface="Arial"/>
                <a:cs typeface="Arial"/>
              </a:rPr>
              <a:t>A</a:t>
            </a:r>
            <a:r>
              <a:rPr sz="2000" b="1" dirty="0">
                <a:solidFill>
                  <a:srgbClr val="0000FF"/>
                </a:solidFill>
                <a:latin typeface="Arial"/>
                <a:cs typeface="Arial"/>
              </a:rPr>
              <a:t>SCA</a:t>
            </a:r>
            <a:r>
              <a:rPr sz="2000" b="1" spc="5" dirty="0">
                <a:solidFill>
                  <a:srgbClr val="0000FF"/>
                </a:solidFill>
                <a:latin typeface="Arial"/>
                <a:cs typeface="Arial"/>
              </a:rPr>
              <a:t>D</a:t>
            </a:r>
            <a:r>
              <a:rPr sz="2000" b="1" dirty="0">
                <a:solidFill>
                  <a:srgbClr val="0000FF"/>
                </a:solidFill>
                <a:latin typeface="Arial"/>
                <a:cs typeface="Arial"/>
              </a:rPr>
              <a:t>E exper</a:t>
            </a:r>
            <a:r>
              <a:rPr sz="2000" b="1" spc="-10" dirty="0">
                <a:solidFill>
                  <a:srgbClr val="0000FF"/>
                </a:solidFill>
                <a:latin typeface="Arial"/>
                <a:cs typeface="Arial"/>
              </a:rPr>
              <a:t>im</a:t>
            </a:r>
            <a:r>
              <a:rPr sz="2000" b="1" dirty="0">
                <a:solidFill>
                  <a:srgbClr val="0000FF"/>
                </a:solidFill>
                <a:latin typeface="Arial"/>
                <a:cs typeface="Arial"/>
              </a:rPr>
              <a:t>ents</a:t>
            </a:r>
            <a:endParaRPr sz="2000">
              <a:latin typeface="Arial"/>
              <a:cs typeface="Arial"/>
            </a:endParaRPr>
          </a:p>
        </p:txBody>
      </p:sp>
      <p:sp>
        <p:nvSpPr>
          <p:cNvPr id="7" name="object 7"/>
          <p:cNvSpPr txBox="1">
            <a:spLocks noGrp="1"/>
          </p:cNvSpPr>
          <p:nvPr>
            <p:ph type="body" idx="1"/>
          </p:nvPr>
        </p:nvSpPr>
        <p:spPr>
          <a:prstGeom prst="rect">
            <a:avLst/>
          </a:prstGeom>
        </p:spPr>
        <p:txBody>
          <a:bodyPr vert="horz" wrap="square" lIns="0" tIns="0" rIns="0" bIns="0" rtlCol="0">
            <a:spAutoFit/>
          </a:bodyPr>
          <a:lstStyle/>
          <a:p>
            <a:pPr marL="5413375">
              <a:lnSpc>
                <a:spcPct val="100000"/>
              </a:lnSpc>
            </a:pPr>
            <a:r>
              <a:rPr spc="-15" dirty="0"/>
              <a:t>Su</a:t>
            </a:r>
            <a:r>
              <a:rPr spc="-20" dirty="0"/>
              <a:t>p</a:t>
            </a:r>
            <a:r>
              <a:rPr spc="-10" dirty="0"/>
              <a:t>er</a:t>
            </a:r>
            <a:r>
              <a:rPr spc="-15" dirty="0"/>
              <a:t>-Ka</a:t>
            </a:r>
            <a:r>
              <a:rPr spc="-25" dirty="0"/>
              <a:t>m</a:t>
            </a:r>
            <a:r>
              <a:rPr spc="-5" dirty="0"/>
              <a:t>i</a:t>
            </a:r>
            <a:r>
              <a:rPr spc="-15" dirty="0"/>
              <a:t>o</a:t>
            </a:r>
            <a:r>
              <a:rPr spc="-10" dirty="0"/>
              <a:t>ka</a:t>
            </a:r>
            <a:r>
              <a:rPr spc="-20" dirty="0"/>
              <a:t>n</a:t>
            </a:r>
            <a:r>
              <a:rPr spc="-10" dirty="0"/>
              <a:t>de</a:t>
            </a:r>
          </a:p>
        </p:txBody>
      </p:sp>
      <p:sp>
        <p:nvSpPr>
          <p:cNvPr id="8" name="object 8"/>
          <p:cNvSpPr txBox="1"/>
          <p:nvPr/>
        </p:nvSpPr>
        <p:spPr>
          <a:xfrm>
            <a:off x="3810000" y="4104513"/>
            <a:ext cx="3703320" cy="2461895"/>
          </a:xfrm>
          <a:prstGeom prst="rect">
            <a:avLst/>
          </a:prstGeom>
        </p:spPr>
        <p:txBody>
          <a:bodyPr vert="horz" wrap="square" lIns="0" tIns="0" rIns="0" bIns="0" rtlCol="0">
            <a:spAutoFit/>
          </a:bodyPr>
          <a:lstStyle/>
          <a:p>
            <a:pPr marL="2072639">
              <a:lnSpc>
                <a:spcPct val="100000"/>
              </a:lnSpc>
            </a:pPr>
            <a:r>
              <a:rPr sz="1600" b="1" spc="-10" dirty="0">
                <a:latin typeface="Arial"/>
                <a:cs typeface="Arial"/>
              </a:rPr>
              <a:t>Extensi</a:t>
            </a:r>
            <a:r>
              <a:rPr sz="1600" b="1" spc="-50" dirty="0">
                <a:latin typeface="Arial"/>
                <a:cs typeface="Arial"/>
              </a:rPr>
              <a:t>v</a:t>
            </a:r>
            <a:r>
              <a:rPr sz="1600" b="1" spc="-10" dirty="0">
                <a:latin typeface="Arial"/>
                <a:cs typeface="Arial"/>
              </a:rPr>
              <a:t>e</a:t>
            </a:r>
            <a:r>
              <a:rPr sz="1600" b="1" spc="45" dirty="0">
                <a:latin typeface="Arial"/>
                <a:cs typeface="Arial"/>
              </a:rPr>
              <a:t> </a:t>
            </a:r>
            <a:r>
              <a:rPr sz="1600" b="1" spc="-10" dirty="0">
                <a:latin typeface="Arial"/>
                <a:cs typeface="Arial"/>
              </a:rPr>
              <a:t>air</a:t>
            </a:r>
            <a:r>
              <a:rPr sz="1600" b="1" spc="10" dirty="0">
                <a:latin typeface="Arial"/>
                <a:cs typeface="Arial"/>
              </a:rPr>
              <a:t> </a:t>
            </a:r>
            <a:r>
              <a:rPr sz="1600" b="1" spc="-10" dirty="0">
                <a:latin typeface="Arial"/>
                <a:cs typeface="Arial"/>
              </a:rPr>
              <a:t>sh</a:t>
            </a:r>
            <a:endParaRPr sz="1600">
              <a:latin typeface="Arial"/>
              <a:cs typeface="Arial"/>
            </a:endParaRPr>
          </a:p>
        </p:txBody>
      </p:sp>
      <p:sp>
        <p:nvSpPr>
          <p:cNvPr id="9" name="object 9"/>
          <p:cNvSpPr txBox="1"/>
          <p:nvPr/>
        </p:nvSpPr>
        <p:spPr>
          <a:xfrm>
            <a:off x="7543800" y="4104513"/>
            <a:ext cx="1600200" cy="1915795"/>
          </a:xfrm>
          <a:prstGeom prst="rect">
            <a:avLst/>
          </a:prstGeom>
        </p:spPr>
        <p:txBody>
          <a:bodyPr vert="horz" wrap="square" lIns="0" tIns="0" rIns="0" bIns="0" rtlCol="0">
            <a:spAutoFit/>
          </a:bodyPr>
          <a:lstStyle/>
          <a:p>
            <a:pPr marL="8255">
              <a:lnSpc>
                <a:spcPct val="100000"/>
              </a:lnSpc>
            </a:pPr>
            <a:r>
              <a:rPr sz="1600" b="1" spc="25" dirty="0">
                <a:latin typeface="Arial"/>
                <a:cs typeface="Arial"/>
              </a:rPr>
              <a:t>w</a:t>
            </a:r>
            <a:r>
              <a:rPr sz="1600" b="1" spc="-10" dirty="0">
                <a:latin typeface="Arial"/>
                <a:cs typeface="Arial"/>
              </a:rPr>
              <a:t>er</a:t>
            </a:r>
            <a:endParaRPr sz="1600">
              <a:latin typeface="Arial"/>
              <a:cs typeface="Arial"/>
            </a:endParaRPr>
          </a:p>
        </p:txBody>
      </p:sp>
      <p:sp>
        <p:nvSpPr>
          <p:cNvPr id="10" name="object 10"/>
          <p:cNvSpPr/>
          <p:nvPr/>
        </p:nvSpPr>
        <p:spPr>
          <a:xfrm>
            <a:off x="3810000" y="3962345"/>
            <a:ext cx="3702842" cy="2603511"/>
          </a:xfrm>
          <a:prstGeom prst="rect">
            <a:avLst/>
          </a:prstGeom>
          <a:blipFill>
            <a:blip r:embed="rId4" cstate="print"/>
            <a:stretch>
              <a:fillRect/>
            </a:stretch>
          </a:blipFill>
        </p:spPr>
        <p:txBody>
          <a:bodyPr wrap="square" lIns="0" tIns="0" rIns="0" bIns="0" rtlCol="0">
            <a:spAutoFit/>
          </a:bodyPr>
          <a:lstStyle/>
          <a:p>
            <a:endParaRPr/>
          </a:p>
        </p:txBody>
      </p:sp>
      <p:sp>
        <p:nvSpPr>
          <p:cNvPr id="11" name="object 11"/>
          <p:cNvSpPr/>
          <p:nvPr/>
        </p:nvSpPr>
        <p:spPr>
          <a:xfrm>
            <a:off x="4038600" y="1676327"/>
            <a:ext cx="4712612" cy="2381400"/>
          </a:xfrm>
          <a:prstGeom prst="rect">
            <a:avLst/>
          </a:prstGeom>
          <a:blipFill>
            <a:blip r:embed="rId5" cstate="print"/>
            <a:stretch>
              <a:fillRect/>
            </a:stretch>
          </a:blipFill>
        </p:spPr>
        <p:txBody>
          <a:bodyPr wrap="square" lIns="0" tIns="0" rIns="0" bIns="0" rtlCol="0">
            <a:spAutoFit/>
          </a:bodyPr>
          <a:lstStyle/>
          <a:p>
            <a:endParaRPr/>
          </a:p>
        </p:txBody>
      </p:sp>
      <p:sp>
        <p:nvSpPr>
          <p:cNvPr id="12" name="object 12"/>
          <p:cNvSpPr/>
          <p:nvPr/>
        </p:nvSpPr>
        <p:spPr>
          <a:xfrm>
            <a:off x="7620000" y="762000"/>
            <a:ext cx="1447800" cy="1219200"/>
          </a:xfrm>
          <a:prstGeom prst="rect">
            <a:avLst/>
          </a:prstGeom>
          <a:blipFill>
            <a:blip r:embed="rId2" cstate="print"/>
            <a:stretch>
              <a:fillRect/>
            </a:stretch>
          </a:blipFill>
        </p:spPr>
        <p:txBody>
          <a:bodyPr wrap="square" lIns="0" tIns="0" rIns="0" bIns="0" rtlCol="0">
            <a:spAutoFit/>
          </a:bodyPr>
          <a:lstStyle/>
          <a:p>
            <a:endParaRPr/>
          </a:p>
        </p:txBody>
      </p:sp>
      <p:sp>
        <p:nvSpPr>
          <p:cNvPr id="13" name="object 13"/>
          <p:cNvSpPr/>
          <p:nvPr/>
        </p:nvSpPr>
        <p:spPr>
          <a:xfrm>
            <a:off x="7543800" y="4191000"/>
            <a:ext cx="1600198" cy="1828800"/>
          </a:xfrm>
          <a:prstGeom prst="rect">
            <a:avLst/>
          </a:prstGeom>
          <a:blipFill>
            <a:blip r:embed="rId6" cstate="print"/>
            <a:stretch>
              <a:fillRect/>
            </a:stretch>
          </a:blipFill>
        </p:spPr>
        <p:txBody>
          <a:bodyPr wrap="square" lIns="0" tIns="0" rIns="0" bIns="0" rtlCol="0">
            <a:spAutoFit/>
          </a:bodyPr>
          <a:lstStyle/>
          <a:p>
            <a:endParaRPr/>
          </a:p>
        </p:txBody>
      </p:sp>
      <p:sp>
        <p:nvSpPr>
          <p:cNvPr id="15" name="Номер слайда 14"/>
          <p:cNvSpPr>
            <a:spLocks noGrp="1"/>
          </p:cNvSpPr>
          <p:nvPr>
            <p:ph type="sldNum" sz="quarter" idx="7"/>
          </p:nvPr>
        </p:nvSpPr>
        <p:spPr>
          <a:xfrm>
            <a:off x="8343900" y="6257379"/>
            <a:ext cx="407312" cy="309030"/>
          </a:xfrm>
        </p:spPr>
        <p:txBody>
          <a:bodyPr/>
          <a:lstStyle/>
          <a:p>
            <a:pPr marL="124460">
              <a:lnSpc>
                <a:spcPct val="100000"/>
              </a:lnSpc>
            </a:pPr>
            <a:fld id="{81D60167-4931-47E6-BA6A-407CBD079E47}" type="slidenum">
              <a:rPr lang="ru-RU" sz="1400" smtClean="0">
                <a:latin typeface="Arial"/>
                <a:cs typeface="Arial"/>
              </a:rPr>
              <a:t>34</a:t>
            </a:fld>
            <a:endParaRPr lang="ru-RU" sz="1400" dirty="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7650"/>
            <a:ext cx="4955309"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2743199"/>
            <a:ext cx="5414962" cy="399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696200" y="5410200"/>
            <a:ext cx="38100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7"/>
          </p:nvPr>
        </p:nvSpPr>
        <p:spPr/>
        <p:txBody>
          <a:bodyPr/>
          <a:lstStyle/>
          <a:p>
            <a:pPr marL="124460">
              <a:lnSpc>
                <a:spcPct val="100000"/>
              </a:lnSpc>
            </a:pPr>
            <a:fld id="{81D60167-4931-47E6-BA6A-407CBD079E47}" type="slidenum">
              <a:rPr lang="ru-RU" sz="1400" smtClean="0">
                <a:latin typeface="Arial"/>
                <a:cs typeface="Arial"/>
              </a:rPr>
              <a:t>4</a:t>
            </a:fld>
            <a:endParaRPr lang="ru-RU" sz="1400">
              <a:latin typeface="Arial"/>
              <a:cs typeface="Arial"/>
            </a:endParaRPr>
          </a:p>
        </p:txBody>
      </p:sp>
    </p:spTree>
    <p:extLst>
      <p:ext uri="{BB962C8B-B14F-4D97-AF65-F5344CB8AC3E}">
        <p14:creationId xmlns:p14="http://schemas.microsoft.com/office/powerpoint/2010/main" val="2842757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696" y="1220760"/>
            <a:ext cx="8064896" cy="5016758"/>
          </a:xfrm>
          <a:prstGeom prst="rect">
            <a:avLst/>
          </a:prstGeom>
        </p:spPr>
        <p:txBody>
          <a:bodyPr wrap="square">
            <a:spAutoFit/>
          </a:bodyPr>
          <a:lstStyle/>
          <a:p>
            <a:pPr algn="just"/>
            <a:r>
              <a:rPr lang="en-US" sz="2000" b="1" dirty="0" smtClean="0"/>
              <a:t>     </a:t>
            </a:r>
            <a:r>
              <a:rPr lang="ru-RU" sz="2000" b="1" dirty="0" smtClean="0"/>
              <a:t>ПКК </a:t>
            </a:r>
            <a:r>
              <a:rPr lang="ru-RU" sz="2000" b="1" dirty="0"/>
              <a:t>принимает к сведению два отчета об эксперименте NA61, представленные </a:t>
            </a:r>
            <a:r>
              <a:rPr lang="ru-RU" sz="2000" b="1" i="1" u="sng" dirty="0"/>
              <a:t>М. </a:t>
            </a:r>
            <a:r>
              <a:rPr lang="ru-RU" sz="2000" b="1" i="1" u="sng" dirty="0" err="1"/>
              <a:t>Газдицким</a:t>
            </a:r>
            <a:r>
              <a:rPr lang="ru-RU" sz="2000" b="1" i="1" u="sng" dirty="0"/>
              <a:t> </a:t>
            </a:r>
            <a:r>
              <a:rPr lang="ru-RU" sz="2000" b="1" dirty="0"/>
              <a:t>и </a:t>
            </a:r>
            <a:r>
              <a:rPr lang="ru-RU" sz="2000" b="1" i="1" u="sng" dirty="0"/>
              <a:t>В. А. Киреевым</a:t>
            </a:r>
            <a:r>
              <a:rPr lang="ru-RU" sz="2000" b="1" dirty="0" smtClean="0"/>
              <a:t>.</a:t>
            </a:r>
            <a:endParaRPr lang="en-US" sz="2000" b="1" dirty="0" smtClean="0"/>
          </a:p>
          <a:p>
            <a:pPr algn="just"/>
            <a:r>
              <a:rPr lang="en-US" sz="2000" b="1" dirty="0"/>
              <a:t> </a:t>
            </a:r>
            <a:r>
              <a:rPr lang="en-US" sz="2000" b="1" dirty="0" smtClean="0"/>
              <a:t>    </a:t>
            </a:r>
            <a:r>
              <a:rPr lang="ru-RU" sz="2000" b="1" dirty="0" smtClean="0"/>
              <a:t> </a:t>
            </a:r>
            <a:r>
              <a:rPr lang="ru-RU" sz="2000" b="1" dirty="0"/>
              <a:t>Как ожидается, NA61 завершит фазу набора данных в 2018 году, и </a:t>
            </a:r>
            <a:r>
              <a:rPr lang="ru-RU" sz="2000" b="1" dirty="0" err="1"/>
              <a:t>коллаборация</a:t>
            </a:r>
            <a:r>
              <a:rPr lang="ru-RU" sz="2000" b="1" dirty="0"/>
              <a:t> рассматривает возможность продолжения работы в 2021–2024 годах</a:t>
            </a:r>
            <a:r>
              <a:rPr lang="ru-RU" sz="2000" b="1" dirty="0" smtClean="0"/>
              <a:t>.</a:t>
            </a:r>
            <a:endParaRPr lang="en-US" sz="2000" b="1" dirty="0" smtClean="0"/>
          </a:p>
          <a:p>
            <a:pPr algn="just"/>
            <a:r>
              <a:rPr lang="en-US" sz="2000" b="1" dirty="0"/>
              <a:t> </a:t>
            </a:r>
            <a:r>
              <a:rPr lang="en-US" sz="2000" b="1" dirty="0" smtClean="0"/>
              <a:t>    </a:t>
            </a:r>
            <a:r>
              <a:rPr lang="ru-RU" sz="2000" b="1" dirty="0" smtClean="0"/>
              <a:t> </a:t>
            </a:r>
            <a:r>
              <a:rPr lang="ru-RU" sz="2000" b="1" dirty="0">
                <a:solidFill>
                  <a:srgbClr val="FF0000"/>
                </a:solidFill>
              </a:rPr>
              <a:t>ПКК высоко оценивает роль группы ОИЯИ в работах по набору данных, развитию детектора и его программного обеспечения</a:t>
            </a:r>
            <a:r>
              <a:rPr lang="ru-RU" sz="2000" b="1" dirty="0"/>
              <a:t>, но считает, что вклад в физический анализ несоразмерен с количеством </a:t>
            </a:r>
            <a:r>
              <a:rPr lang="ru-RU" sz="2000" b="1" dirty="0" smtClean="0"/>
              <a:t>сотрудников.</a:t>
            </a:r>
            <a:r>
              <a:rPr lang="en-US" sz="2000" b="1" dirty="0" smtClean="0"/>
              <a:t> </a:t>
            </a:r>
            <a:r>
              <a:rPr lang="ru-RU" sz="2000" b="1" dirty="0" smtClean="0"/>
              <a:t>ПКК </a:t>
            </a:r>
            <a:r>
              <a:rPr lang="ru-RU" sz="2000" b="1" dirty="0"/>
              <a:t>хотел бы видеть их более активное участие в получении физических результатов</a:t>
            </a:r>
            <a:r>
              <a:rPr lang="ru-RU" sz="2000" b="1" dirty="0" smtClean="0"/>
              <a:t>.</a:t>
            </a:r>
            <a:endParaRPr lang="en-US" sz="2000" b="1" dirty="0" smtClean="0"/>
          </a:p>
          <a:p>
            <a:pPr algn="just"/>
            <a:r>
              <a:rPr lang="en-US" sz="2000" b="1" dirty="0"/>
              <a:t> </a:t>
            </a:r>
            <a:r>
              <a:rPr lang="en-US" sz="2000" b="1" dirty="0" smtClean="0"/>
              <a:t>    </a:t>
            </a:r>
            <a:r>
              <a:rPr lang="ru-RU" sz="2000" b="1" dirty="0" smtClean="0"/>
              <a:t> </a:t>
            </a:r>
            <a:r>
              <a:rPr lang="ru-RU" sz="2000" b="1" dirty="0">
                <a:solidFill>
                  <a:schemeClr val="accent1">
                    <a:lumMod val="75000"/>
                  </a:schemeClr>
                </a:solidFill>
              </a:rPr>
              <a:t>Комитет рекомендует продление участия в эксперименте NA61 группы ОИЯИ в нынешнем составе до окончания фазы набора данных в 2018 году</a:t>
            </a:r>
            <a:r>
              <a:rPr lang="ru-RU" sz="2000" b="1" dirty="0" smtClean="0">
                <a:solidFill>
                  <a:schemeClr val="accent1">
                    <a:lumMod val="75000"/>
                  </a:schemeClr>
                </a:solidFill>
              </a:rPr>
              <a:t>.</a:t>
            </a:r>
            <a:endParaRPr lang="en-US" sz="2000" b="1" dirty="0" smtClean="0">
              <a:solidFill>
                <a:schemeClr val="accent1">
                  <a:lumMod val="75000"/>
                </a:schemeClr>
              </a:solidFill>
            </a:endParaRPr>
          </a:p>
          <a:p>
            <a:pPr algn="just"/>
            <a:r>
              <a:rPr lang="en-US" sz="2000" b="1" dirty="0"/>
              <a:t> </a:t>
            </a:r>
            <a:r>
              <a:rPr lang="en-US" sz="2000" b="1" dirty="0" smtClean="0"/>
              <a:t>    </a:t>
            </a:r>
            <a:r>
              <a:rPr lang="ru-RU" sz="2000" b="1" dirty="0" smtClean="0"/>
              <a:t> </a:t>
            </a:r>
            <a:r>
              <a:rPr lang="ru-RU" sz="2000" b="1" dirty="0">
                <a:solidFill>
                  <a:srgbClr val="FF0000"/>
                </a:solidFill>
              </a:rPr>
              <a:t>Для продолжения участия ОИЯИ в NA61 в работах по анализу данных или в научно-технических разработках после 2018 года необходимо будет представить в ПКК новый проект.</a:t>
            </a:r>
          </a:p>
        </p:txBody>
      </p:sp>
      <p:sp>
        <p:nvSpPr>
          <p:cNvPr id="3" name="Прямоугольник 2"/>
          <p:cNvSpPr/>
          <p:nvPr/>
        </p:nvSpPr>
        <p:spPr>
          <a:xfrm>
            <a:off x="1691680" y="332656"/>
            <a:ext cx="5904656" cy="646331"/>
          </a:xfrm>
          <a:prstGeom prst="rect">
            <a:avLst/>
          </a:prstGeom>
        </p:spPr>
        <p:txBody>
          <a:bodyPr wrap="square">
            <a:spAutoFit/>
          </a:bodyPr>
          <a:lstStyle/>
          <a:p>
            <a:r>
              <a:rPr lang="ru-RU" dirty="0" smtClean="0"/>
              <a:t> </a:t>
            </a:r>
            <a:r>
              <a:rPr lang="en-US" dirty="0" smtClean="0"/>
              <a:t>                             </a:t>
            </a:r>
            <a:r>
              <a:rPr lang="ru-RU" dirty="0" smtClean="0"/>
              <a:t>     </a:t>
            </a:r>
            <a:r>
              <a:rPr lang="en-US" dirty="0" smtClean="0"/>
              <a:t> </a:t>
            </a:r>
            <a:r>
              <a:rPr lang="ru-RU" b="1" dirty="0" smtClean="0"/>
              <a:t>РЕКОМЕНДАЦИИ</a:t>
            </a:r>
            <a:endParaRPr lang="en-US" b="1" dirty="0" smtClean="0"/>
          </a:p>
          <a:p>
            <a:r>
              <a:rPr lang="ru-RU" b="1" dirty="0" smtClean="0"/>
              <a:t> </a:t>
            </a:r>
            <a:r>
              <a:rPr lang="ru-RU" i="1" dirty="0" smtClean="0"/>
              <a:t>47-я </a:t>
            </a:r>
            <a:r>
              <a:rPr lang="ru-RU" i="1" dirty="0"/>
              <a:t>сессия ПКК по физике частиц </a:t>
            </a:r>
            <a:r>
              <a:rPr lang="en-US" i="1" dirty="0" smtClean="0"/>
              <a:t> 26-27 </a:t>
            </a:r>
            <a:r>
              <a:rPr lang="ru-RU" i="1" dirty="0" smtClean="0"/>
              <a:t>июня 2017 г.</a:t>
            </a:r>
            <a:r>
              <a:rPr lang="ru-RU" dirty="0"/>
              <a:t>	</a:t>
            </a:r>
          </a:p>
        </p:txBody>
      </p:sp>
      <p:sp>
        <p:nvSpPr>
          <p:cNvPr id="4" name="Номер слайда 3"/>
          <p:cNvSpPr>
            <a:spLocks noGrp="1"/>
          </p:cNvSpPr>
          <p:nvPr>
            <p:ph type="sldNum" sz="quarter" idx="12"/>
          </p:nvPr>
        </p:nvSpPr>
        <p:spPr/>
        <p:txBody>
          <a:bodyPr/>
          <a:lstStyle/>
          <a:p>
            <a:fld id="{490E7BF5-C448-430E-8486-18AC6F75194F}" type="slidenum">
              <a:rPr lang="ru-RU" smtClean="0"/>
              <a:t>5</a:t>
            </a:fld>
            <a:endParaRPr lang="ru-RU"/>
          </a:p>
        </p:txBody>
      </p:sp>
    </p:spTree>
    <p:extLst>
      <p:ext uri="{BB962C8B-B14F-4D97-AF65-F5344CB8AC3E}">
        <p14:creationId xmlns:p14="http://schemas.microsoft.com/office/powerpoint/2010/main" val="251389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3984" y="1524000"/>
            <a:ext cx="7848600" cy="3785652"/>
          </a:xfrm>
          <a:prstGeom prst="rect">
            <a:avLst/>
          </a:prstGeom>
        </p:spPr>
        <p:txBody>
          <a:bodyPr wrap="square">
            <a:spAutoFit/>
          </a:bodyPr>
          <a:lstStyle/>
          <a:p>
            <a:r>
              <a:rPr lang="en-US" sz="2000" dirty="0"/>
              <a:t>The PAC takes note of the reports on the NA61 experiment presented by M. </a:t>
            </a:r>
            <a:r>
              <a:rPr lang="en-US" sz="2000" dirty="0" err="1"/>
              <a:t>Gazdzicki</a:t>
            </a:r>
            <a:r>
              <a:rPr lang="en-US" sz="2000" dirty="0"/>
              <a:t> and V. </a:t>
            </a:r>
            <a:r>
              <a:rPr lang="en-US" sz="2000" dirty="0" err="1"/>
              <a:t>Kireyev</a:t>
            </a:r>
            <a:r>
              <a:rPr lang="en-US" sz="2000" dirty="0"/>
              <a:t>. NA61 is expected to complete the data-taking phase in 2018, and the NA61 collaboration is considering the possibility to extend its </a:t>
            </a:r>
            <a:r>
              <a:rPr lang="en-US" sz="2000" dirty="0" err="1"/>
              <a:t>programme</a:t>
            </a:r>
            <a:r>
              <a:rPr lang="en-US" sz="2000" dirty="0"/>
              <a:t> for the period 2021–2024. The PAC appreciates the role of the JINR group in data taking, detector and software maintenance but considers that the impact on physics analyses is not commensurate to the group size and would like to see a larger involvement in leading physics analyses. The PAC recommends continuation of the JINR participation in the NA61 experiment with the current group size until the end of the NA61 data-taking phase in 2018. Continuation of the JINR team activities within NA61 on data analysis or R&amp;D beyond 2018 would require submitting a new proposal. </a:t>
            </a:r>
            <a:endParaRPr lang="ru-RU" sz="2000" dirty="0"/>
          </a:p>
        </p:txBody>
      </p:sp>
      <p:sp>
        <p:nvSpPr>
          <p:cNvPr id="3" name="Прямоугольник 2"/>
          <p:cNvSpPr/>
          <p:nvPr/>
        </p:nvSpPr>
        <p:spPr>
          <a:xfrm>
            <a:off x="633984" y="457200"/>
            <a:ext cx="8052816" cy="646331"/>
          </a:xfrm>
          <a:prstGeom prst="rect">
            <a:avLst/>
          </a:prstGeom>
        </p:spPr>
        <p:txBody>
          <a:bodyPr wrap="square">
            <a:spAutoFit/>
          </a:bodyPr>
          <a:lstStyle/>
          <a:p>
            <a:endParaRPr lang="ru-RU" dirty="0"/>
          </a:p>
          <a:p>
            <a:r>
              <a:rPr lang="en-US" dirty="0"/>
              <a:t> </a:t>
            </a:r>
            <a:r>
              <a:rPr lang="en-US" b="1" dirty="0"/>
              <a:t>RECOMMENDATIONS </a:t>
            </a:r>
            <a:r>
              <a:rPr lang="en-US" dirty="0"/>
              <a:t>	</a:t>
            </a:r>
            <a:r>
              <a:rPr lang="en-US" i="1" dirty="0"/>
              <a:t>47th meeting, PAC for Particle Physics </a:t>
            </a:r>
            <a:r>
              <a:rPr lang="en-US" dirty="0"/>
              <a:t>	</a:t>
            </a:r>
          </a:p>
        </p:txBody>
      </p:sp>
      <p:sp>
        <p:nvSpPr>
          <p:cNvPr id="4" name="Номер слайда 3"/>
          <p:cNvSpPr>
            <a:spLocks noGrp="1"/>
          </p:cNvSpPr>
          <p:nvPr>
            <p:ph type="sldNum" sz="quarter" idx="12"/>
          </p:nvPr>
        </p:nvSpPr>
        <p:spPr/>
        <p:txBody>
          <a:bodyPr/>
          <a:lstStyle/>
          <a:p>
            <a:fld id="{490E7BF5-C448-430E-8486-18AC6F75194F}" type="slidenum">
              <a:rPr lang="ru-RU" smtClean="0"/>
              <a:t>6</a:t>
            </a:fld>
            <a:endParaRPr lang="ru-RU"/>
          </a:p>
        </p:txBody>
      </p:sp>
    </p:spTree>
    <p:extLst>
      <p:ext uri="{BB962C8B-B14F-4D97-AF65-F5344CB8AC3E}">
        <p14:creationId xmlns:p14="http://schemas.microsoft.com/office/powerpoint/2010/main" val="2238360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987" y="966786"/>
            <a:ext cx="6794500" cy="5832475"/>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878839" y="82550"/>
            <a:ext cx="7616190" cy="718185"/>
          </a:xfrm>
          <a:prstGeom prst="rect">
            <a:avLst/>
          </a:prstGeom>
        </p:spPr>
        <p:txBody>
          <a:bodyPr vert="horz" wrap="square" lIns="0" tIns="0" rIns="0" bIns="0" rtlCol="0">
            <a:spAutoFit/>
          </a:bodyPr>
          <a:lstStyle/>
          <a:p>
            <a:pPr marL="12700">
              <a:lnSpc>
                <a:spcPct val="100000"/>
              </a:lnSpc>
            </a:pPr>
            <a:r>
              <a:rPr sz="2400" dirty="0">
                <a:latin typeface="Arial"/>
                <a:cs typeface="Arial"/>
              </a:rPr>
              <a:t>NA61/SHINE</a:t>
            </a:r>
            <a:r>
              <a:rPr sz="2400" spc="20" dirty="0">
                <a:latin typeface="Arial"/>
                <a:cs typeface="Arial"/>
              </a:rPr>
              <a:t> </a:t>
            </a:r>
            <a:r>
              <a:rPr sz="2400" spc="-10" dirty="0">
                <a:latin typeface="Arial"/>
                <a:cs typeface="Arial"/>
              </a:rPr>
              <a:t>(</a:t>
            </a:r>
            <a:r>
              <a:rPr sz="2400" b="1" spc="-5" dirty="0">
                <a:solidFill>
                  <a:srgbClr val="C00000"/>
                </a:solidFill>
                <a:latin typeface="Arial"/>
                <a:cs typeface="Arial"/>
              </a:rPr>
              <a:t>S</a:t>
            </a:r>
            <a:r>
              <a:rPr sz="2400" spc="-5" dirty="0">
                <a:latin typeface="Arial"/>
                <a:cs typeface="Arial"/>
              </a:rPr>
              <a:t>P</a:t>
            </a:r>
            <a:r>
              <a:rPr sz="2400" dirty="0">
                <a:latin typeface="Arial"/>
                <a:cs typeface="Arial"/>
              </a:rPr>
              <a:t>S</a:t>
            </a:r>
            <a:r>
              <a:rPr sz="2400" spc="-5" dirty="0">
                <a:latin typeface="Arial"/>
                <a:cs typeface="Arial"/>
              </a:rPr>
              <a:t> </a:t>
            </a:r>
            <a:r>
              <a:rPr sz="2400" b="1" spc="-5" dirty="0">
                <a:solidFill>
                  <a:srgbClr val="C00000"/>
                </a:solidFill>
                <a:latin typeface="Arial"/>
                <a:cs typeface="Arial"/>
              </a:rPr>
              <a:t>H</a:t>
            </a:r>
            <a:r>
              <a:rPr sz="2400" dirty="0">
                <a:latin typeface="Arial"/>
                <a:cs typeface="Arial"/>
              </a:rPr>
              <a:t>eavy</a:t>
            </a:r>
            <a:r>
              <a:rPr sz="2400" spc="10" dirty="0">
                <a:latin typeface="Arial"/>
                <a:cs typeface="Arial"/>
              </a:rPr>
              <a:t> </a:t>
            </a:r>
            <a:r>
              <a:rPr sz="2400" b="1" dirty="0">
                <a:solidFill>
                  <a:srgbClr val="C00000"/>
                </a:solidFill>
                <a:latin typeface="Arial"/>
                <a:cs typeface="Arial"/>
              </a:rPr>
              <a:t>I</a:t>
            </a:r>
            <a:r>
              <a:rPr sz="2400" dirty="0">
                <a:latin typeface="Arial"/>
                <a:cs typeface="Arial"/>
              </a:rPr>
              <a:t>on</a:t>
            </a:r>
            <a:r>
              <a:rPr sz="2400" spc="-10" dirty="0">
                <a:latin typeface="Arial"/>
                <a:cs typeface="Arial"/>
              </a:rPr>
              <a:t> </a:t>
            </a:r>
            <a:r>
              <a:rPr sz="2400" dirty="0">
                <a:latin typeface="Arial"/>
                <a:cs typeface="Arial"/>
              </a:rPr>
              <a:t>and</a:t>
            </a:r>
            <a:r>
              <a:rPr sz="2400" spc="5" dirty="0">
                <a:latin typeface="Arial"/>
                <a:cs typeface="Arial"/>
              </a:rPr>
              <a:t> </a:t>
            </a:r>
            <a:r>
              <a:rPr sz="2400" b="1" spc="-5" dirty="0">
                <a:solidFill>
                  <a:srgbClr val="C00000"/>
                </a:solidFill>
                <a:latin typeface="Arial"/>
                <a:cs typeface="Arial"/>
              </a:rPr>
              <a:t>N</a:t>
            </a:r>
            <a:r>
              <a:rPr sz="2400" dirty="0">
                <a:latin typeface="Arial"/>
                <a:cs typeface="Arial"/>
              </a:rPr>
              <a:t>eut</a:t>
            </a:r>
            <a:r>
              <a:rPr sz="2400" spc="5" dirty="0">
                <a:latin typeface="Arial"/>
                <a:cs typeface="Arial"/>
              </a:rPr>
              <a:t>r</a:t>
            </a:r>
            <a:r>
              <a:rPr sz="2400" dirty="0">
                <a:latin typeface="Arial"/>
                <a:cs typeface="Arial"/>
              </a:rPr>
              <a:t>ino </a:t>
            </a:r>
            <a:r>
              <a:rPr sz="2400" b="1" spc="-5" dirty="0">
                <a:solidFill>
                  <a:srgbClr val="C00000"/>
                </a:solidFill>
                <a:latin typeface="Arial"/>
                <a:cs typeface="Arial"/>
              </a:rPr>
              <a:t>E</a:t>
            </a:r>
            <a:r>
              <a:rPr sz="2400" spc="-10" dirty="0">
                <a:latin typeface="Arial"/>
                <a:cs typeface="Arial"/>
              </a:rPr>
              <a:t>x</a:t>
            </a:r>
            <a:r>
              <a:rPr sz="2400" dirty="0">
                <a:latin typeface="Arial"/>
                <a:cs typeface="Arial"/>
              </a:rPr>
              <a:t>periment)</a:t>
            </a:r>
            <a:endParaRPr sz="2400">
              <a:latin typeface="Arial"/>
              <a:cs typeface="Arial"/>
            </a:endParaRPr>
          </a:p>
          <a:p>
            <a:pPr>
              <a:lnSpc>
                <a:spcPts val="500"/>
              </a:lnSpc>
              <a:spcBef>
                <a:spcPts val="33"/>
              </a:spcBef>
            </a:pPr>
            <a:endParaRPr sz="500"/>
          </a:p>
          <a:p>
            <a:pPr marL="1192530">
              <a:lnSpc>
                <a:spcPct val="100000"/>
              </a:lnSpc>
            </a:pPr>
            <a:r>
              <a:rPr sz="1800" b="1" i="1" dirty="0">
                <a:solidFill>
                  <a:srgbClr val="0000FF"/>
                </a:solidFill>
                <a:latin typeface="Arial"/>
                <a:cs typeface="Arial"/>
                <a:hlinkClick r:id="rId3"/>
              </a:rPr>
              <a:t>http:</a:t>
            </a:r>
            <a:r>
              <a:rPr sz="1800" b="1" i="1" spc="5" dirty="0">
                <a:solidFill>
                  <a:srgbClr val="0000FF"/>
                </a:solidFill>
                <a:latin typeface="Arial"/>
                <a:cs typeface="Arial"/>
                <a:hlinkClick r:id="rId3"/>
              </a:rPr>
              <a:t>/</a:t>
            </a:r>
            <a:r>
              <a:rPr sz="1800" b="1" i="1" dirty="0">
                <a:solidFill>
                  <a:srgbClr val="0000FF"/>
                </a:solidFill>
                <a:latin typeface="Arial"/>
                <a:cs typeface="Arial"/>
                <a:hlinkClick r:id="rId3"/>
              </a:rPr>
              <a:t>/</a:t>
            </a:r>
            <a:r>
              <a:rPr sz="1800" b="1" i="1" spc="5" dirty="0">
                <a:solidFill>
                  <a:srgbClr val="0000FF"/>
                </a:solidFill>
                <a:latin typeface="Arial"/>
                <a:cs typeface="Arial"/>
                <a:hlinkClick r:id="rId3"/>
              </a:rPr>
              <a:t>n</a:t>
            </a:r>
            <a:r>
              <a:rPr sz="1800" b="1" i="1" dirty="0">
                <a:solidFill>
                  <a:srgbClr val="0000FF"/>
                </a:solidFill>
                <a:latin typeface="Arial"/>
                <a:cs typeface="Arial"/>
                <a:hlinkClick r:id="rId3"/>
              </a:rPr>
              <a:t>a</a:t>
            </a:r>
            <a:r>
              <a:rPr sz="1800" b="1" i="1" spc="-10" dirty="0">
                <a:solidFill>
                  <a:srgbClr val="0000FF"/>
                </a:solidFill>
                <a:latin typeface="Arial"/>
                <a:cs typeface="Arial"/>
                <a:hlinkClick r:id="rId3"/>
              </a:rPr>
              <a:t>6</a:t>
            </a:r>
            <a:r>
              <a:rPr sz="1800" b="1" i="1" dirty="0">
                <a:solidFill>
                  <a:srgbClr val="0000FF"/>
                </a:solidFill>
                <a:latin typeface="Arial"/>
                <a:cs typeface="Arial"/>
                <a:hlinkClick r:id="rId3"/>
              </a:rPr>
              <a:t>1.web.ce</a:t>
            </a:r>
            <a:r>
              <a:rPr sz="1800" b="1" i="1" spc="-10" dirty="0">
                <a:solidFill>
                  <a:srgbClr val="0000FF"/>
                </a:solidFill>
                <a:latin typeface="Arial"/>
                <a:cs typeface="Arial"/>
                <a:hlinkClick r:id="rId3"/>
              </a:rPr>
              <a:t>r</a:t>
            </a:r>
            <a:r>
              <a:rPr sz="1800" b="1" i="1" dirty="0">
                <a:solidFill>
                  <a:srgbClr val="0000FF"/>
                </a:solidFill>
                <a:latin typeface="Arial"/>
                <a:cs typeface="Arial"/>
                <a:hlinkClick r:id="rId3"/>
              </a:rPr>
              <a:t>n</a:t>
            </a:r>
            <a:r>
              <a:rPr sz="1800" b="1" i="1" spc="5" dirty="0">
                <a:solidFill>
                  <a:srgbClr val="0000FF"/>
                </a:solidFill>
                <a:latin typeface="Arial"/>
                <a:cs typeface="Arial"/>
                <a:hlinkClick r:id="rId3"/>
              </a:rPr>
              <a:t>.</a:t>
            </a:r>
            <a:r>
              <a:rPr sz="1800" b="1" i="1" dirty="0">
                <a:solidFill>
                  <a:srgbClr val="0000FF"/>
                </a:solidFill>
                <a:latin typeface="Arial"/>
                <a:cs typeface="Arial"/>
                <a:hlinkClick r:id="rId3"/>
              </a:rPr>
              <a:t>ch/</a:t>
            </a:r>
            <a:r>
              <a:rPr sz="1800" b="1" i="1" spc="5" dirty="0">
                <a:solidFill>
                  <a:srgbClr val="0000FF"/>
                </a:solidFill>
                <a:latin typeface="Arial"/>
                <a:cs typeface="Arial"/>
                <a:hlinkClick r:id="rId3"/>
              </a:rPr>
              <a:t>n</a:t>
            </a:r>
            <a:r>
              <a:rPr sz="1800" b="1" i="1" dirty="0">
                <a:solidFill>
                  <a:srgbClr val="0000FF"/>
                </a:solidFill>
                <a:latin typeface="Arial"/>
                <a:cs typeface="Arial"/>
                <a:hlinkClick r:id="rId3"/>
              </a:rPr>
              <a:t>a</a:t>
            </a:r>
            <a:r>
              <a:rPr sz="1800" b="1" i="1" spc="-10" dirty="0">
                <a:solidFill>
                  <a:srgbClr val="0000FF"/>
                </a:solidFill>
                <a:latin typeface="Arial"/>
                <a:cs typeface="Arial"/>
                <a:hlinkClick r:id="rId3"/>
              </a:rPr>
              <a:t>6</a:t>
            </a:r>
            <a:r>
              <a:rPr sz="1800" b="1" i="1" dirty="0">
                <a:solidFill>
                  <a:srgbClr val="0000FF"/>
                </a:solidFill>
                <a:latin typeface="Arial"/>
                <a:cs typeface="Arial"/>
                <a:hlinkClick r:id="rId3"/>
              </a:rPr>
              <a:t>1/</a:t>
            </a:r>
            <a:r>
              <a:rPr sz="1800" b="1" i="1" spc="-10" dirty="0">
                <a:solidFill>
                  <a:srgbClr val="0000FF"/>
                </a:solidFill>
                <a:latin typeface="Arial"/>
                <a:cs typeface="Arial"/>
                <a:hlinkClick r:id="rId3"/>
              </a:rPr>
              <a:t>x</a:t>
            </a:r>
            <a:r>
              <a:rPr sz="1800" b="1" i="1" dirty="0">
                <a:solidFill>
                  <a:srgbClr val="0000FF"/>
                </a:solidFill>
                <a:latin typeface="Arial"/>
                <a:cs typeface="Arial"/>
                <a:hlinkClick r:id="rId3"/>
              </a:rPr>
              <a:t>c/i</a:t>
            </a:r>
            <a:r>
              <a:rPr sz="1800" b="1" i="1" spc="5" dirty="0">
                <a:solidFill>
                  <a:srgbClr val="0000FF"/>
                </a:solidFill>
                <a:latin typeface="Arial"/>
                <a:cs typeface="Arial"/>
                <a:hlinkClick r:id="rId3"/>
              </a:rPr>
              <a:t>n</a:t>
            </a:r>
            <a:r>
              <a:rPr sz="1800" b="1" i="1" dirty="0">
                <a:solidFill>
                  <a:srgbClr val="0000FF"/>
                </a:solidFill>
                <a:latin typeface="Arial"/>
                <a:cs typeface="Arial"/>
                <a:hlinkClick r:id="rId3"/>
              </a:rPr>
              <a:t>de</a:t>
            </a:r>
            <a:r>
              <a:rPr sz="1800" b="1" i="1" spc="-10" dirty="0">
                <a:solidFill>
                  <a:srgbClr val="0000FF"/>
                </a:solidFill>
                <a:latin typeface="Arial"/>
                <a:cs typeface="Arial"/>
                <a:hlinkClick r:id="rId3"/>
              </a:rPr>
              <a:t>x</a:t>
            </a:r>
            <a:r>
              <a:rPr sz="1800" b="1" i="1" dirty="0">
                <a:solidFill>
                  <a:srgbClr val="0000FF"/>
                </a:solidFill>
                <a:latin typeface="Arial"/>
                <a:cs typeface="Arial"/>
                <a:hlinkClick r:id="rId3"/>
              </a:rPr>
              <a:t>.</a:t>
            </a:r>
            <a:r>
              <a:rPr sz="1800" b="1" i="1" spc="5" dirty="0">
                <a:solidFill>
                  <a:srgbClr val="0000FF"/>
                </a:solidFill>
                <a:latin typeface="Arial"/>
                <a:cs typeface="Arial"/>
                <a:hlinkClick r:id="rId3"/>
              </a:rPr>
              <a:t>h</a:t>
            </a:r>
            <a:r>
              <a:rPr sz="1800" b="1" i="1" dirty="0">
                <a:solidFill>
                  <a:srgbClr val="0000FF"/>
                </a:solidFill>
                <a:latin typeface="Arial"/>
                <a:cs typeface="Arial"/>
                <a:hlinkClick r:id="rId3"/>
              </a:rPr>
              <a:t>tml</a:t>
            </a:r>
            <a:endParaRPr sz="1800">
              <a:latin typeface="Arial"/>
              <a:cs typeface="Arial"/>
            </a:endParaRPr>
          </a:p>
        </p:txBody>
      </p:sp>
      <p:sp>
        <p:nvSpPr>
          <p:cNvPr id="4" name="object 4"/>
          <p:cNvSpPr/>
          <p:nvPr/>
        </p:nvSpPr>
        <p:spPr>
          <a:xfrm>
            <a:off x="1633601" y="2349562"/>
            <a:ext cx="6767449" cy="4427474"/>
          </a:xfrm>
          <a:prstGeom prst="rect">
            <a:avLst/>
          </a:prstGeom>
          <a:blipFill>
            <a:blip r:embed="rId4" cstate="print"/>
            <a:stretch>
              <a:fillRect/>
            </a:stretch>
          </a:blipFill>
        </p:spPr>
        <p:txBody>
          <a:bodyPr wrap="square" lIns="0" tIns="0" rIns="0" bIns="0" rtlCol="0">
            <a:spAutoFit/>
          </a:bodyPr>
          <a:lstStyle/>
          <a:p>
            <a:endParaRPr/>
          </a:p>
        </p:txBody>
      </p:sp>
      <p:sp>
        <p:nvSpPr>
          <p:cNvPr id="6" name="Номер слайда 5"/>
          <p:cNvSpPr>
            <a:spLocks noGrp="1"/>
          </p:cNvSpPr>
          <p:nvPr>
            <p:ph type="sldNum" sz="quarter" idx="7"/>
          </p:nvPr>
        </p:nvSpPr>
        <p:spPr/>
        <p:txBody>
          <a:bodyPr/>
          <a:lstStyle/>
          <a:p>
            <a:pPr marL="124460">
              <a:lnSpc>
                <a:spcPct val="100000"/>
              </a:lnSpc>
            </a:pPr>
            <a:fld id="{81D60167-4931-47E6-BA6A-407CBD079E47}" type="slidenum">
              <a:rPr lang="ru-RU" sz="1400" smtClean="0">
                <a:latin typeface="Arial"/>
                <a:cs typeface="Arial"/>
              </a:rPr>
              <a:t>7</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17134" y="44576"/>
            <a:ext cx="3591433" cy="2232025"/>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p:nvPr/>
        </p:nvSpPr>
        <p:spPr>
          <a:xfrm>
            <a:off x="133350" y="2133307"/>
            <a:ext cx="9010649" cy="4104004"/>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p:cNvSpPr txBox="1"/>
          <p:nvPr/>
        </p:nvSpPr>
        <p:spPr>
          <a:xfrm>
            <a:off x="1953514" y="1133602"/>
            <a:ext cx="3870325" cy="375920"/>
          </a:xfrm>
          <a:prstGeom prst="rect">
            <a:avLst/>
          </a:prstGeom>
        </p:spPr>
        <p:txBody>
          <a:bodyPr vert="horz" wrap="square" lIns="0" tIns="0" rIns="0" bIns="0" rtlCol="0">
            <a:spAutoFit/>
          </a:bodyPr>
          <a:lstStyle/>
          <a:p>
            <a:pPr marL="12700">
              <a:lnSpc>
                <a:spcPct val="100000"/>
              </a:lnSpc>
            </a:pPr>
            <a:r>
              <a:rPr sz="2400" b="1" dirty="0">
                <a:solidFill>
                  <a:srgbClr val="001F5F"/>
                </a:solidFill>
                <a:latin typeface="Arial"/>
                <a:cs typeface="Arial"/>
              </a:rPr>
              <a:t>N</a:t>
            </a:r>
            <a:r>
              <a:rPr sz="2400" b="1" spc="-10" dirty="0">
                <a:solidFill>
                  <a:srgbClr val="001F5F"/>
                </a:solidFill>
                <a:latin typeface="Arial"/>
                <a:cs typeface="Arial"/>
              </a:rPr>
              <a:t>A</a:t>
            </a:r>
            <a:r>
              <a:rPr sz="2400" b="1" dirty="0">
                <a:solidFill>
                  <a:srgbClr val="001F5F"/>
                </a:solidFill>
                <a:latin typeface="Arial"/>
                <a:cs typeface="Arial"/>
              </a:rPr>
              <a:t>61/S</a:t>
            </a:r>
            <a:r>
              <a:rPr sz="2400" b="1" spc="-10" dirty="0">
                <a:solidFill>
                  <a:srgbClr val="001F5F"/>
                </a:solidFill>
                <a:latin typeface="Arial"/>
                <a:cs typeface="Arial"/>
              </a:rPr>
              <a:t>H</a:t>
            </a:r>
            <a:r>
              <a:rPr sz="2400" b="1" dirty="0">
                <a:solidFill>
                  <a:srgbClr val="001F5F"/>
                </a:solidFill>
                <a:latin typeface="Arial"/>
                <a:cs typeface="Arial"/>
              </a:rPr>
              <a:t>INE</a:t>
            </a:r>
            <a:r>
              <a:rPr sz="2400" b="1" spc="20" dirty="0">
                <a:solidFill>
                  <a:srgbClr val="001F5F"/>
                </a:solidFill>
                <a:latin typeface="Arial"/>
                <a:cs typeface="Arial"/>
              </a:rPr>
              <a:t> </a:t>
            </a:r>
            <a:r>
              <a:rPr sz="2400" b="1" dirty="0">
                <a:solidFill>
                  <a:srgbClr val="001F5F"/>
                </a:solidFill>
                <a:latin typeface="Arial"/>
                <a:cs typeface="Arial"/>
              </a:rPr>
              <a:t>Collaboration</a:t>
            </a:r>
            <a:endParaRPr sz="2400">
              <a:latin typeface="Arial"/>
              <a:cs typeface="Arial"/>
            </a:endParaRPr>
          </a:p>
        </p:txBody>
      </p:sp>
      <p:sp>
        <p:nvSpPr>
          <p:cNvPr id="6" name="Номер слайда 5"/>
          <p:cNvSpPr>
            <a:spLocks noGrp="1"/>
          </p:cNvSpPr>
          <p:nvPr>
            <p:ph type="sldNum" sz="quarter" idx="7"/>
          </p:nvPr>
        </p:nvSpPr>
        <p:spPr/>
        <p:txBody>
          <a:bodyPr/>
          <a:lstStyle/>
          <a:p>
            <a:pPr marL="124460">
              <a:lnSpc>
                <a:spcPct val="100000"/>
              </a:lnSpc>
            </a:pPr>
            <a:fld id="{81D60167-4931-47E6-BA6A-407CBD079E47}" type="slidenum">
              <a:rPr lang="ru-RU" sz="1400" smtClean="0">
                <a:latin typeface="Arial"/>
                <a:cs typeface="Arial"/>
              </a:rPr>
              <a:t>8</a:t>
            </a:fld>
            <a:endParaRPr lang="ru-RU" sz="140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3016" y="730758"/>
            <a:ext cx="2847975" cy="315595"/>
          </a:xfrm>
          <a:prstGeom prst="rect">
            <a:avLst/>
          </a:prstGeom>
        </p:spPr>
        <p:txBody>
          <a:bodyPr vert="horz" wrap="square" lIns="0" tIns="0" rIns="0" bIns="0" rtlCol="0">
            <a:spAutoFit/>
          </a:bodyPr>
          <a:lstStyle/>
          <a:p>
            <a:pPr marL="12700">
              <a:lnSpc>
                <a:spcPct val="100000"/>
              </a:lnSpc>
            </a:pPr>
            <a:r>
              <a:rPr sz="2000" b="1" dirty="0">
                <a:latin typeface="Arial"/>
                <a:cs typeface="Arial"/>
              </a:rPr>
              <a:t>Partic</a:t>
            </a:r>
            <a:r>
              <a:rPr sz="2000" b="1" spc="-10" dirty="0">
                <a:latin typeface="Arial"/>
                <a:cs typeface="Arial"/>
              </a:rPr>
              <a:t>i</a:t>
            </a:r>
            <a:r>
              <a:rPr sz="2000" b="1" dirty="0">
                <a:latin typeface="Arial"/>
                <a:cs typeface="Arial"/>
              </a:rPr>
              <a:t>pants</a:t>
            </a:r>
            <a:r>
              <a:rPr sz="2000" b="1" spc="-35" dirty="0">
                <a:latin typeface="Arial"/>
                <a:cs typeface="Arial"/>
              </a:rPr>
              <a:t> </a:t>
            </a:r>
            <a:r>
              <a:rPr sz="2000" b="1" dirty="0">
                <a:latin typeface="Arial"/>
                <a:cs typeface="Arial"/>
              </a:rPr>
              <a:t>from</a:t>
            </a:r>
            <a:r>
              <a:rPr sz="2000" b="1" spc="-20" dirty="0">
                <a:latin typeface="Arial"/>
                <a:cs typeface="Arial"/>
              </a:rPr>
              <a:t> </a:t>
            </a:r>
            <a:r>
              <a:rPr sz="2000" b="1" dirty="0">
                <a:latin typeface="Arial"/>
                <a:cs typeface="Arial"/>
              </a:rPr>
              <a:t>JIN</a:t>
            </a:r>
            <a:r>
              <a:rPr sz="2000" b="1" spc="10" dirty="0">
                <a:latin typeface="Arial"/>
                <a:cs typeface="Arial"/>
              </a:rPr>
              <a:t>R</a:t>
            </a:r>
            <a:r>
              <a:rPr sz="2000" b="1" dirty="0">
                <a:latin typeface="Arial"/>
                <a:cs typeface="Arial"/>
              </a:rPr>
              <a:t>:</a:t>
            </a:r>
            <a:endParaRPr sz="2000">
              <a:latin typeface="Arial"/>
              <a:cs typeface="Arial"/>
            </a:endParaRPr>
          </a:p>
        </p:txBody>
      </p:sp>
      <p:sp>
        <p:nvSpPr>
          <p:cNvPr id="3" name="object 3"/>
          <p:cNvSpPr txBox="1"/>
          <p:nvPr/>
        </p:nvSpPr>
        <p:spPr>
          <a:xfrm>
            <a:off x="763016" y="1311275"/>
            <a:ext cx="7381875" cy="4431983"/>
          </a:xfrm>
          <a:prstGeom prst="rect">
            <a:avLst/>
          </a:prstGeom>
        </p:spPr>
        <p:txBody>
          <a:bodyPr vert="horz" wrap="square" lIns="0" tIns="0" rIns="0" bIns="0" rtlCol="0">
            <a:spAutoFit/>
          </a:bodyPr>
          <a:lstStyle/>
          <a:p>
            <a:pPr marL="12700">
              <a:lnSpc>
                <a:spcPct val="100000"/>
              </a:lnSpc>
            </a:pPr>
            <a:r>
              <a:rPr sz="1800" spc="-170" dirty="0">
                <a:latin typeface="Arial"/>
                <a:cs typeface="Arial"/>
              </a:rPr>
              <a:t>V</a:t>
            </a:r>
            <a:r>
              <a:rPr sz="1800" dirty="0">
                <a:latin typeface="Arial"/>
                <a:cs typeface="Arial"/>
              </a:rPr>
              <a:t>.A.</a:t>
            </a:r>
            <a:r>
              <a:rPr sz="1800" spc="-5" dirty="0">
                <a:latin typeface="Arial"/>
                <a:cs typeface="Arial"/>
              </a:rPr>
              <a:t> </a:t>
            </a:r>
            <a:r>
              <a:rPr sz="1800" dirty="0">
                <a:latin typeface="Arial"/>
                <a:cs typeface="Arial"/>
              </a:rPr>
              <a:t>Matv</a:t>
            </a:r>
            <a:r>
              <a:rPr sz="1800" spc="-10" dirty="0">
                <a:latin typeface="Arial"/>
                <a:cs typeface="Arial"/>
              </a:rPr>
              <a:t>e</a:t>
            </a:r>
            <a:r>
              <a:rPr sz="1800" dirty="0">
                <a:latin typeface="Arial"/>
                <a:cs typeface="Arial"/>
              </a:rPr>
              <a:t>ev</a:t>
            </a:r>
            <a:r>
              <a:rPr sz="1800" spc="10" dirty="0">
                <a:latin typeface="Arial"/>
                <a:cs typeface="Arial"/>
              </a:rPr>
              <a:t> </a:t>
            </a:r>
            <a:r>
              <a:rPr sz="1800" dirty="0">
                <a:latin typeface="Arial"/>
                <a:cs typeface="Arial"/>
              </a:rPr>
              <a:t>(</a:t>
            </a:r>
            <a:r>
              <a:rPr sz="1800" i="1" dirty="0">
                <a:latin typeface="Arial"/>
                <a:cs typeface="Arial"/>
              </a:rPr>
              <a:t>JINR </a:t>
            </a:r>
            <a:r>
              <a:rPr sz="1800" i="1" spc="-15" dirty="0">
                <a:latin typeface="Arial"/>
                <a:cs typeface="Arial"/>
              </a:rPr>
              <a:t>m</a:t>
            </a:r>
            <a:r>
              <a:rPr sz="1800" i="1" dirty="0">
                <a:latin typeface="Arial"/>
                <a:cs typeface="Arial"/>
              </a:rPr>
              <a:t>a</a:t>
            </a:r>
            <a:r>
              <a:rPr sz="1800" i="1" spc="-10" dirty="0">
                <a:latin typeface="Arial"/>
                <a:cs typeface="Arial"/>
              </a:rPr>
              <a:t>n</a:t>
            </a:r>
            <a:r>
              <a:rPr sz="1800" i="1" dirty="0">
                <a:latin typeface="Arial"/>
                <a:cs typeface="Arial"/>
              </a:rPr>
              <a:t>a</a:t>
            </a:r>
            <a:r>
              <a:rPr sz="1800" i="1" spc="-10" dirty="0">
                <a:latin typeface="Arial"/>
                <a:cs typeface="Arial"/>
              </a:rPr>
              <a:t>g</a:t>
            </a:r>
            <a:r>
              <a:rPr sz="1800" i="1" dirty="0">
                <a:latin typeface="Arial"/>
                <a:cs typeface="Arial"/>
              </a:rPr>
              <a:t>e</a:t>
            </a:r>
            <a:r>
              <a:rPr sz="1800" i="1" spc="-20" dirty="0">
                <a:latin typeface="Arial"/>
                <a:cs typeface="Arial"/>
              </a:rPr>
              <a:t>m</a:t>
            </a:r>
            <a:r>
              <a:rPr sz="1800" i="1" dirty="0">
                <a:latin typeface="Arial"/>
                <a:cs typeface="Arial"/>
              </a:rPr>
              <a:t>e</a:t>
            </a:r>
            <a:r>
              <a:rPr sz="1800" i="1" spc="-10" dirty="0">
                <a:latin typeface="Arial"/>
                <a:cs typeface="Arial"/>
              </a:rPr>
              <a:t>n</a:t>
            </a:r>
            <a:r>
              <a:rPr sz="1800" i="1" dirty="0">
                <a:latin typeface="Arial"/>
                <a:cs typeface="Arial"/>
              </a:rPr>
              <a:t>t</a:t>
            </a:r>
            <a:r>
              <a:rPr sz="1800" dirty="0">
                <a:latin typeface="Arial"/>
                <a:cs typeface="Arial"/>
              </a:rPr>
              <a:t>);</a:t>
            </a:r>
          </a:p>
          <a:p>
            <a:pPr>
              <a:lnSpc>
                <a:spcPts val="1000"/>
              </a:lnSpc>
            </a:pPr>
            <a:endParaRPr sz="1000" dirty="0"/>
          </a:p>
          <a:p>
            <a:pPr>
              <a:lnSpc>
                <a:spcPts val="1100"/>
              </a:lnSpc>
              <a:spcBef>
                <a:spcPts val="60"/>
              </a:spcBef>
            </a:pPr>
            <a:endParaRPr sz="1100" dirty="0"/>
          </a:p>
          <a:p>
            <a:pPr marL="12700">
              <a:lnSpc>
                <a:spcPct val="100000"/>
              </a:lnSpc>
            </a:pPr>
            <a:r>
              <a:rPr sz="1800" dirty="0" smtClean="0">
                <a:latin typeface="Arial"/>
                <a:cs typeface="Arial"/>
              </a:rPr>
              <a:t>V.A</a:t>
            </a:r>
            <a:r>
              <a:rPr sz="1800" dirty="0">
                <a:latin typeface="Arial"/>
                <a:cs typeface="Arial"/>
              </a:rPr>
              <a:t>.</a:t>
            </a:r>
            <a:r>
              <a:rPr sz="1800" spc="10" dirty="0">
                <a:latin typeface="Arial"/>
                <a:cs typeface="Arial"/>
              </a:rPr>
              <a:t> </a:t>
            </a:r>
            <a:r>
              <a:rPr sz="1800" dirty="0">
                <a:latin typeface="Arial"/>
                <a:cs typeface="Arial"/>
              </a:rPr>
              <a:t>Babkin,</a:t>
            </a:r>
            <a:r>
              <a:rPr sz="1800" spc="5" dirty="0">
                <a:latin typeface="Arial"/>
                <a:cs typeface="Arial"/>
              </a:rPr>
              <a:t> </a:t>
            </a:r>
            <a:r>
              <a:rPr sz="1800" dirty="0">
                <a:latin typeface="Arial"/>
                <a:cs typeface="Arial"/>
              </a:rPr>
              <a:t>M.G.</a:t>
            </a:r>
            <a:r>
              <a:rPr sz="1800" spc="-5" dirty="0">
                <a:latin typeface="Arial"/>
                <a:cs typeface="Arial"/>
              </a:rPr>
              <a:t> </a:t>
            </a:r>
            <a:r>
              <a:rPr sz="1800" dirty="0">
                <a:latin typeface="Arial"/>
                <a:cs typeface="Arial"/>
              </a:rPr>
              <a:t>Buryakov,</a:t>
            </a:r>
          </a:p>
          <a:p>
            <a:pPr marL="12700">
              <a:lnSpc>
                <a:spcPct val="100000"/>
              </a:lnSpc>
            </a:pPr>
            <a:r>
              <a:rPr sz="1800" dirty="0" smtClean="0">
                <a:latin typeface="Arial"/>
                <a:cs typeface="Arial"/>
              </a:rPr>
              <a:t>V.A</a:t>
            </a:r>
            <a:r>
              <a:rPr sz="1800" dirty="0">
                <a:latin typeface="Arial"/>
                <a:cs typeface="Arial"/>
              </a:rPr>
              <a:t>. Kireyeu,</a:t>
            </a:r>
            <a:r>
              <a:rPr sz="1800" spc="40" dirty="0">
                <a:latin typeface="Arial"/>
                <a:cs typeface="Arial"/>
              </a:rPr>
              <a:t> </a:t>
            </a:r>
            <a:r>
              <a:rPr sz="1800" dirty="0">
                <a:latin typeface="Arial"/>
                <a:cs typeface="Arial"/>
              </a:rPr>
              <a:t>V.I. Kolesnikov,</a:t>
            </a:r>
            <a:r>
              <a:rPr sz="1800" spc="5" dirty="0">
                <a:latin typeface="Arial"/>
                <a:cs typeface="Arial"/>
              </a:rPr>
              <a:t> </a:t>
            </a:r>
            <a:r>
              <a:rPr lang="en-US" spc="5" dirty="0" smtClean="0">
                <a:latin typeface="Arial"/>
                <a:cs typeface="Arial"/>
              </a:rPr>
              <a:t>V. </a:t>
            </a:r>
            <a:r>
              <a:rPr lang="en-US" spc="5" dirty="0" err="1" smtClean="0">
                <a:latin typeface="Arial"/>
                <a:cs typeface="Arial"/>
              </a:rPr>
              <a:t>Lenivenko</a:t>
            </a:r>
            <a:r>
              <a:rPr lang="en-US" spc="5" dirty="0" smtClean="0">
                <a:latin typeface="Arial"/>
                <a:cs typeface="Arial"/>
              </a:rPr>
              <a:t>, </a:t>
            </a:r>
            <a:r>
              <a:rPr sz="1800" dirty="0" smtClean="0">
                <a:latin typeface="Arial"/>
                <a:cs typeface="Arial"/>
              </a:rPr>
              <a:t>A.I</a:t>
            </a:r>
            <a:r>
              <a:rPr sz="1800" dirty="0">
                <a:latin typeface="Arial"/>
                <a:cs typeface="Arial"/>
              </a:rPr>
              <a:t>.</a:t>
            </a:r>
            <a:r>
              <a:rPr sz="1800" spc="-5" dirty="0">
                <a:latin typeface="Arial"/>
                <a:cs typeface="Arial"/>
              </a:rPr>
              <a:t> </a:t>
            </a:r>
            <a:r>
              <a:rPr sz="1800" dirty="0">
                <a:latin typeface="Arial"/>
                <a:cs typeface="Arial"/>
              </a:rPr>
              <a:t>Malakhov,</a:t>
            </a:r>
          </a:p>
          <a:p>
            <a:pPr marL="12700" marR="1334770">
              <a:lnSpc>
                <a:spcPct val="100099"/>
              </a:lnSpc>
            </a:pPr>
            <a:r>
              <a:rPr sz="1800" dirty="0">
                <a:latin typeface="Arial"/>
                <a:cs typeface="Arial"/>
              </a:rPr>
              <a:t>G.L.</a:t>
            </a:r>
            <a:r>
              <a:rPr sz="1800" spc="-10" dirty="0">
                <a:latin typeface="Arial"/>
                <a:cs typeface="Arial"/>
              </a:rPr>
              <a:t> </a:t>
            </a:r>
            <a:r>
              <a:rPr sz="1800" dirty="0">
                <a:latin typeface="Arial"/>
                <a:cs typeface="Arial"/>
              </a:rPr>
              <a:t>Melkumov, M.M.</a:t>
            </a:r>
            <a:r>
              <a:rPr sz="1800" spc="-5" dirty="0">
                <a:latin typeface="Arial"/>
                <a:cs typeface="Arial"/>
              </a:rPr>
              <a:t> </a:t>
            </a:r>
            <a:r>
              <a:rPr sz="1800" dirty="0" err="1" smtClean="0">
                <a:latin typeface="Arial"/>
                <a:cs typeface="Arial"/>
              </a:rPr>
              <a:t>Rumyantsev</a:t>
            </a:r>
            <a:r>
              <a:rPr lang="en-US" dirty="0" smtClean="0">
                <a:latin typeface="Arial"/>
                <a:cs typeface="Arial"/>
              </a:rPr>
              <a:t>, A.A. Zaitsev</a:t>
            </a:r>
            <a:endParaRPr lang="en-US" dirty="0">
              <a:latin typeface="Arial"/>
              <a:cs typeface="Arial"/>
            </a:endParaRPr>
          </a:p>
          <a:p>
            <a:pPr marL="12700" marR="1334770">
              <a:lnSpc>
                <a:spcPct val="100099"/>
              </a:lnSpc>
            </a:pPr>
            <a:r>
              <a:rPr sz="1800" dirty="0" smtClean="0">
                <a:latin typeface="Arial"/>
                <a:cs typeface="Arial"/>
              </a:rPr>
              <a:t>(</a:t>
            </a:r>
            <a:r>
              <a:rPr sz="1800" i="1" dirty="0" err="1" smtClean="0">
                <a:latin typeface="Arial"/>
                <a:cs typeface="Arial"/>
              </a:rPr>
              <a:t>Veksler</a:t>
            </a:r>
            <a:r>
              <a:rPr sz="1800" i="1" spc="10" dirty="0" smtClean="0">
                <a:latin typeface="Arial"/>
                <a:cs typeface="Arial"/>
              </a:rPr>
              <a:t> </a:t>
            </a:r>
            <a:r>
              <a:rPr sz="1800" i="1" spc="-5" dirty="0">
                <a:latin typeface="Arial"/>
                <a:cs typeface="Arial"/>
              </a:rPr>
              <a:t>and </a:t>
            </a:r>
            <a:r>
              <a:rPr sz="1800" i="1" dirty="0">
                <a:latin typeface="Arial"/>
                <a:cs typeface="Arial"/>
              </a:rPr>
              <a:t>Baldin</a:t>
            </a:r>
            <a:r>
              <a:rPr sz="1800" i="1" spc="5" dirty="0">
                <a:latin typeface="Arial"/>
                <a:cs typeface="Arial"/>
              </a:rPr>
              <a:t> </a:t>
            </a:r>
            <a:r>
              <a:rPr sz="1800" i="1" dirty="0">
                <a:latin typeface="Arial"/>
                <a:cs typeface="Arial"/>
              </a:rPr>
              <a:t>Laboratory</a:t>
            </a:r>
            <a:r>
              <a:rPr sz="1800" i="1" spc="15" dirty="0">
                <a:latin typeface="Arial"/>
                <a:cs typeface="Arial"/>
              </a:rPr>
              <a:t> </a:t>
            </a:r>
            <a:r>
              <a:rPr sz="1800" i="1" dirty="0">
                <a:latin typeface="Arial"/>
                <a:cs typeface="Arial"/>
              </a:rPr>
              <a:t>of High</a:t>
            </a:r>
            <a:r>
              <a:rPr sz="1800" i="1" spc="5" dirty="0">
                <a:latin typeface="Arial"/>
                <a:cs typeface="Arial"/>
              </a:rPr>
              <a:t> </a:t>
            </a:r>
            <a:r>
              <a:rPr sz="1800" i="1" dirty="0">
                <a:latin typeface="Arial"/>
                <a:cs typeface="Arial"/>
              </a:rPr>
              <a:t>Energy</a:t>
            </a:r>
            <a:r>
              <a:rPr sz="1800" i="1" spc="15" dirty="0">
                <a:latin typeface="Arial"/>
                <a:cs typeface="Arial"/>
              </a:rPr>
              <a:t> </a:t>
            </a:r>
            <a:r>
              <a:rPr sz="1800" i="1" dirty="0" smtClean="0">
                <a:latin typeface="Arial"/>
                <a:cs typeface="Arial"/>
              </a:rPr>
              <a:t>Physics,</a:t>
            </a:r>
            <a:r>
              <a:rPr lang="en-US" sz="1800" i="1" dirty="0" smtClean="0">
                <a:latin typeface="Arial"/>
                <a:cs typeface="Arial"/>
              </a:rPr>
              <a:t> </a:t>
            </a:r>
            <a:r>
              <a:rPr sz="1800" i="1" dirty="0" smtClean="0">
                <a:latin typeface="Arial"/>
                <a:cs typeface="Arial"/>
              </a:rPr>
              <a:t>JINR</a:t>
            </a:r>
            <a:r>
              <a:rPr sz="1800" dirty="0">
                <a:latin typeface="Arial"/>
                <a:cs typeface="Arial"/>
              </a:rPr>
              <a:t>);</a:t>
            </a:r>
          </a:p>
          <a:p>
            <a:pPr>
              <a:lnSpc>
                <a:spcPts val="1000"/>
              </a:lnSpc>
            </a:pPr>
            <a:endParaRPr sz="1000" dirty="0"/>
          </a:p>
          <a:p>
            <a:pPr>
              <a:lnSpc>
                <a:spcPts val="1100"/>
              </a:lnSpc>
              <a:spcBef>
                <a:spcPts val="47"/>
              </a:spcBef>
            </a:pPr>
            <a:endParaRPr sz="1100" dirty="0"/>
          </a:p>
          <a:p>
            <a:pPr marL="12700" marR="960119">
              <a:lnSpc>
                <a:spcPct val="100200"/>
              </a:lnSpc>
            </a:pPr>
            <a:r>
              <a:rPr sz="1800" dirty="0">
                <a:latin typeface="Arial"/>
                <a:cs typeface="Arial"/>
              </a:rPr>
              <a:t>G.I. Lykasov,</a:t>
            </a:r>
            <a:r>
              <a:rPr sz="1800" spc="25" dirty="0">
                <a:latin typeface="Arial"/>
                <a:cs typeface="Arial"/>
              </a:rPr>
              <a:t> </a:t>
            </a:r>
            <a:r>
              <a:rPr sz="1800" dirty="0">
                <a:latin typeface="Arial"/>
                <a:cs typeface="Arial"/>
              </a:rPr>
              <a:t>V.V.</a:t>
            </a:r>
            <a:r>
              <a:rPr sz="1800" spc="5" dirty="0">
                <a:latin typeface="Arial"/>
                <a:cs typeface="Arial"/>
              </a:rPr>
              <a:t> </a:t>
            </a:r>
            <a:r>
              <a:rPr sz="1800" dirty="0">
                <a:latin typeface="Arial"/>
                <a:cs typeface="Arial"/>
              </a:rPr>
              <a:t>Lyubushkin,</a:t>
            </a:r>
            <a:r>
              <a:rPr sz="1800" spc="55" dirty="0">
                <a:latin typeface="Arial"/>
                <a:cs typeface="Arial"/>
              </a:rPr>
              <a:t> </a:t>
            </a:r>
            <a:r>
              <a:rPr sz="1800" dirty="0">
                <a:latin typeface="Arial"/>
                <a:cs typeface="Arial"/>
              </a:rPr>
              <a:t>B.A.</a:t>
            </a:r>
            <a:r>
              <a:rPr sz="1800" spc="5" dirty="0">
                <a:latin typeface="Arial"/>
                <a:cs typeface="Arial"/>
              </a:rPr>
              <a:t> </a:t>
            </a:r>
            <a:r>
              <a:rPr sz="1800" dirty="0">
                <a:latin typeface="Arial"/>
                <a:cs typeface="Arial"/>
              </a:rPr>
              <a:t>Popov,</a:t>
            </a:r>
            <a:r>
              <a:rPr sz="1800" spc="5" dirty="0">
                <a:latin typeface="Arial"/>
                <a:cs typeface="Arial"/>
              </a:rPr>
              <a:t> </a:t>
            </a:r>
            <a:r>
              <a:rPr sz="1800" dirty="0">
                <a:latin typeface="Arial"/>
                <a:cs typeface="Arial"/>
              </a:rPr>
              <a:t>V.V.</a:t>
            </a:r>
            <a:r>
              <a:rPr sz="1800" spc="-30" dirty="0">
                <a:latin typeface="Arial"/>
                <a:cs typeface="Arial"/>
              </a:rPr>
              <a:t> </a:t>
            </a:r>
            <a:r>
              <a:rPr sz="1800" dirty="0">
                <a:latin typeface="Arial"/>
                <a:cs typeface="Arial"/>
              </a:rPr>
              <a:t>Tereshchenko (</a:t>
            </a:r>
            <a:r>
              <a:rPr sz="1800" i="1" dirty="0">
                <a:latin typeface="Arial"/>
                <a:cs typeface="Arial"/>
              </a:rPr>
              <a:t>Dzelepov</a:t>
            </a:r>
            <a:r>
              <a:rPr sz="1800" i="1" spc="65" dirty="0">
                <a:latin typeface="Arial"/>
                <a:cs typeface="Arial"/>
              </a:rPr>
              <a:t> </a:t>
            </a:r>
            <a:r>
              <a:rPr sz="1800" i="1" dirty="0">
                <a:latin typeface="Arial"/>
                <a:cs typeface="Arial"/>
              </a:rPr>
              <a:t>Laboratory</a:t>
            </a:r>
            <a:r>
              <a:rPr sz="1800" i="1" spc="15" dirty="0">
                <a:latin typeface="Arial"/>
                <a:cs typeface="Arial"/>
              </a:rPr>
              <a:t> </a:t>
            </a:r>
            <a:r>
              <a:rPr sz="1800" i="1" dirty="0">
                <a:latin typeface="Arial"/>
                <a:cs typeface="Arial"/>
              </a:rPr>
              <a:t>of Nuclear</a:t>
            </a:r>
            <a:r>
              <a:rPr sz="1800" i="1" spc="-5" dirty="0">
                <a:latin typeface="Arial"/>
                <a:cs typeface="Arial"/>
              </a:rPr>
              <a:t> </a:t>
            </a:r>
            <a:r>
              <a:rPr sz="1800" i="1" dirty="0">
                <a:latin typeface="Arial"/>
                <a:cs typeface="Arial"/>
              </a:rPr>
              <a:t>Problems,</a:t>
            </a:r>
            <a:r>
              <a:rPr sz="1800" i="1" spc="25" dirty="0">
                <a:latin typeface="Arial"/>
                <a:cs typeface="Arial"/>
              </a:rPr>
              <a:t> </a:t>
            </a:r>
            <a:r>
              <a:rPr sz="1800" i="1" dirty="0">
                <a:latin typeface="Arial"/>
                <a:cs typeface="Arial"/>
              </a:rPr>
              <a:t>JINR</a:t>
            </a:r>
            <a:r>
              <a:rPr sz="1800" dirty="0" smtClean="0">
                <a:latin typeface="Arial"/>
                <a:cs typeface="Arial"/>
              </a:rPr>
              <a:t>)</a:t>
            </a:r>
            <a:r>
              <a:rPr lang="en-US" sz="1800" dirty="0" smtClean="0">
                <a:latin typeface="Arial"/>
                <a:cs typeface="Arial"/>
              </a:rPr>
              <a:t>.</a:t>
            </a:r>
            <a:endParaRPr sz="18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300"/>
              </a:lnSpc>
              <a:spcBef>
                <a:spcPts val="17"/>
              </a:spcBef>
            </a:pPr>
            <a:endParaRPr sz="1300" dirty="0"/>
          </a:p>
          <a:p>
            <a:pPr marL="12700" marR="1607820" indent="0">
              <a:lnSpc>
                <a:spcPct val="100000"/>
              </a:lnSpc>
            </a:pPr>
            <a:r>
              <a:rPr sz="1800" dirty="0">
                <a:latin typeface="Arial"/>
                <a:cs typeface="Arial"/>
              </a:rPr>
              <a:t>B.</a:t>
            </a:r>
            <a:r>
              <a:rPr sz="1800" spc="-10" dirty="0">
                <a:latin typeface="Arial"/>
                <a:cs typeface="Arial"/>
              </a:rPr>
              <a:t> </a:t>
            </a:r>
            <a:r>
              <a:rPr sz="1800" dirty="0">
                <a:latin typeface="Arial"/>
                <a:cs typeface="Arial"/>
              </a:rPr>
              <a:t>B</a:t>
            </a:r>
            <a:r>
              <a:rPr sz="1800" spc="-10" dirty="0">
                <a:latin typeface="Arial"/>
                <a:cs typeface="Arial"/>
              </a:rPr>
              <a:t>a</a:t>
            </a:r>
            <a:r>
              <a:rPr sz="1800" dirty="0">
                <a:latin typeface="Arial"/>
                <a:cs typeface="Arial"/>
              </a:rPr>
              <a:t>at</a:t>
            </a:r>
            <a:r>
              <a:rPr sz="1800" spc="-10" dirty="0">
                <a:latin typeface="Arial"/>
                <a:cs typeface="Arial"/>
              </a:rPr>
              <a:t>a</a:t>
            </a:r>
            <a:r>
              <a:rPr sz="1800" dirty="0">
                <a:latin typeface="Arial"/>
                <a:cs typeface="Arial"/>
              </a:rPr>
              <a:t>r</a:t>
            </a:r>
            <a:r>
              <a:rPr sz="1800" spc="15" dirty="0">
                <a:latin typeface="Arial"/>
                <a:cs typeface="Arial"/>
              </a:rPr>
              <a:t> </a:t>
            </a:r>
            <a:r>
              <a:rPr sz="1800" dirty="0">
                <a:latin typeface="Arial"/>
                <a:cs typeface="Arial"/>
              </a:rPr>
              <a:t>(</a:t>
            </a:r>
            <a:r>
              <a:rPr sz="1800" i="1" dirty="0">
                <a:latin typeface="Arial"/>
                <a:cs typeface="Arial"/>
              </a:rPr>
              <a:t>Institute</a:t>
            </a:r>
            <a:r>
              <a:rPr sz="1800" i="1" spc="-15" dirty="0">
                <a:latin typeface="Arial"/>
                <a:cs typeface="Arial"/>
              </a:rPr>
              <a:t> </a:t>
            </a:r>
            <a:r>
              <a:rPr sz="1800" i="1" dirty="0">
                <a:latin typeface="Arial"/>
                <a:cs typeface="Arial"/>
              </a:rPr>
              <a:t>p</a:t>
            </a:r>
            <a:r>
              <a:rPr sz="1800" i="1" spc="-10" dirty="0">
                <a:latin typeface="Arial"/>
                <a:cs typeface="Arial"/>
              </a:rPr>
              <a:t>h</a:t>
            </a:r>
            <a:r>
              <a:rPr sz="1800" i="1" dirty="0">
                <a:latin typeface="Arial"/>
                <a:cs typeface="Arial"/>
              </a:rPr>
              <a:t>ysics</a:t>
            </a:r>
            <a:r>
              <a:rPr sz="1800" i="1" spc="10"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spc="-165" dirty="0">
                <a:latin typeface="Arial"/>
                <a:cs typeface="Arial"/>
              </a:rPr>
              <a:t>T</a:t>
            </a:r>
            <a:r>
              <a:rPr sz="1800" i="1" dirty="0">
                <a:latin typeface="Arial"/>
                <a:cs typeface="Arial"/>
              </a:rPr>
              <a:t>ec</a:t>
            </a:r>
            <a:r>
              <a:rPr sz="1800" i="1" spc="-10" dirty="0">
                <a:latin typeface="Arial"/>
                <a:cs typeface="Arial"/>
              </a:rPr>
              <a:t>h</a:t>
            </a:r>
            <a:r>
              <a:rPr sz="1800" i="1" dirty="0">
                <a:latin typeface="Arial"/>
                <a:cs typeface="Arial"/>
              </a:rPr>
              <a:t>n</a:t>
            </a:r>
            <a:r>
              <a:rPr sz="1800" i="1" spc="-10" dirty="0">
                <a:latin typeface="Arial"/>
                <a:cs typeface="Arial"/>
              </a:rPr>
              <a:t>o</a:t>
            </a:r>
            <a:r>
              <a:rPr sz="1800" i="1" dirty="0">
                <a:latin typeface="Arial"/>
                <a:cs typeface="Arial"/>
              </a:rPr>
              <a:t>l</a:t>
            </a:r>
            <a:r>
              <a:rPr sz="1800" i="1" spc="-10" dirty="0">
                <a:latin typeface="Arial"/>
                <a:cs typeface="Arial"/>
              </a:rPr>
              <a:t>o</a:t>
            </a:r>
            <a:r>
              <a:rPr sz="1800" i="1" dirty="0">
                <a:latin typeface="Arial"/>
                <a:cs typeface="Arial"/>
              </a:rPr>
              <a:t>gy</a:t>
            </a:r>
            <a:r>
              <a:rPr sz="1800" i="1" spc="20" dirty="0">
                <a:latin typeface="Arial"/>
                <a:cs typeface="Arial"/>
              </a:rPr>
              <a:t> </a:t>
            </a:r>
            <a:r>
              <a:rPr sz="1800" i="1" dirty="0">
                <a:latin typeface="Arial"/>
                <a:cs typeface="Arial"/>
              </a:rPr>
              <a:t>of</a:t>
            </a:r>
            <a:r>
              <a:rPr sz="1800" i="1" spc="-10" dirty="0">
                <a:latin typeface="Arial"/>
                <a:cs typeface="Arial"/>
              </a:rPr>
              <a:t> </a:t>
            </a:r>
            <a:r>
              <a:rPr sz="1800" i="1" dirty="0">
                <a:latin typeface="Arial"/>
                <a:cs typeface="Arial"/>
              </a:rPr>
              <a:t>Mo</a:t>
            </a:r>
            <a:r>
              <a:rPr sz="1800" i="1" spc="-10" dirty="0">
                <a:latin typeface="Arial"/>
                <a:cs typeface="Arial"/>
              </a:rPr>
              <a:t>n</a:t>
            </a:r>
            <a:r>
              <a:rPr sz="1800" i="1" dirty="0">
                <a:latin typeface="Arial"/>
                <a:cs typeface="Arial"/>
              </a:rPr>
              <a:t>g</a:t>
            </a:r>
            <a:r>
              <a:rPr sz="1800" i="1" spc="-10" dirty="0">
                <a:latin typeface="Arial"/>
                <a:cs typeface="Arial"/>
              </a:rPr>
              <a:t>o</a:t>
            </a:r>
            <a:r>
              <a:rPr sz="1800" i="1" dirty="0">
                <a:latin typeface="Arial"/>
                <a:cs typeface="Arial"/>
              </a:rPr>
              <a:t>l</a:t>
            </a:r>
            <a:r>
              <a:rPr sz="1800" i="1" spc="-10" dirty="0">
                <a:latin typeface="Arial"/>
                <a:cs typeface="Arial"/>
              </a:rPr>
              <a:t>i</a:t>
            </a:r>
            <a:r>
              <a:rPr sz="1800" i="1" dirty="0">
                <a:latin typeface="Arial"/>
                <a:cs typeface="Arial"/>
              </a:rPr>
              <a:t>an Ac</a:t>
            </a:r>
            <a:r>
              <a:rPr sz="1800" i="1" spc="-10" dirty="0">
                <a:latin typeface="Arial"/>
                <a:cs typeface="Arial"/>
              </a:rPr>
              <a:t>a</a:t>
            </a:r>
            <a:r>
              <a:rPr sz="1800" i="1" dirty="0">
                <a:latin typeface="Arial"/>
                <a:cs typeface="Arial"/>
              </a:rPr>
              <a:t>d</a:t>
            </a:r>
            <a:r>
              <a:rPr sz="1800" i="1" spc="-10" dirty="0">
                <a:latin typeface="Arial"/>
                <a:cs typeface="Arial"/>
              </a:rPr>
              <a:t>e</a:t>
            </a:r>
            <a:r>
              <a:rPr sz="1800" i="1" spc="-15" dirty="0">
                <a:latin typeface="Arial"/>
                <a:cs typeface="Arial"/>
              </a:rPr>
              <a:t>m</a:t>
            </a:r>
            <a:r>
              <a:rPr sz="1800" i="1" dirty="0">
                <a:latin typeface="Arial"/>
                <a:cs typeface="Arial"/>
              </a:rPr>
              <a:t>y</a:t>
            </a:r>
            <a:r>
              <a:rPr sz="1800" i="1" spc="25" dirty="0">
                <a:latin typeface="Arial"/>
                <a:cs typeface="Arial"/>
              </a:rPr>
              <a:t> </a:t>
            </a:r>
            <a:r>
              <a:rPr sz="1800" i="1" dirty="0">
                <a:latin typeface="Arial"/>
                <a:cs typeface="Arial"/>
              </a:rPr>
              <a:t>of</a:t>
            </a:r>
            <a:r>
              <a:rPr sz="1800" i="1" spc="-10" dirty="0">
                <a:latin typeface="Arial"/>
                <a:cs typeface="Arial"/>
              </a:rPr>
              <a:t> </a:t>
            </a:r>
            <a:r>
              <a:rPr sz="1800" i="1" dirty="0">
                <a:latin typeface="Arial"/>
                <a:cs typeface="Arial"/>
              </a:rPr>
              <a:t>Sci</a:t>
            </a:r>
            <a:r>
              <a:rPr sz="1800" i="1" spc="-10" dirty="0">
                <a:latin typeface="Arial"/>
                <a:cs typeface="Arial"/>
              </a:rPr>
              <a:t>e</a:t>
            </a:r>
            <a:r>
              <a:rPr sz="1800" i="1" dirty="0">
                <a:latin typeface="Arial"/>
                <a:cs typeface="Arial"/>
              </a:rPr>
              <a:t>nc</a:t>
            </a:r>
            <a:r>
              <a:rPr sz="1800" i="1" spc="-10" dirty="0">
                <a:latin typeface="Arial"/>
                <a:cs typeface="Arial"/>
              </a:rPr>
              <a:t>e</a:t>
            </a:r>
            <a:r>
              <a:rPr sz="1800" i="1" dirty="0">
                <a:latin typeface="Arial"/>
                <a:cs typeface="Arial"/>
              </a:rPr>
              <a:t>,</a:t>
            </a:r>
            <a:r>
              <a:rPr sz="1800" i="1" spc="15" dirty="0">
                <a:latin typeface="Arial"/>
                <a:cs typeface="Arial"/>
              </a:rPr>
              <a:t> </a:t>
            </a:r>
            <a:r>
              <a:rPr sz="1800" i="1" dirty="0">
                <a:latin typeface="Arial"/>
                <a:cs typeface="Arial"/>
              </a:rPr>
              <a:t>U</a:t>
            </a:r>
            <a:r>
              <a:rPr sz="1800" i="1" spc="-10" dirty="0">
                <a:latin typeface="Arial"/>
                <a:cs typeface="Arial"/>
              </a:rPr>
              <a:t>l</a:t>
            </a:r>
            <a:r>
              <a:rPr sz="1800" i="1" dirty="0">
                <a:latin typeface="Arial"/>
                <a:cs typeface="Arial"/>
              </a:rPr>
              <a:t>a</a:t>
            </a:r>
            <a:r>
              <a:rPr sz="1800" i="1" spc="-10" dirty="0">
                <a:latin typeface="Arial"/>
                <a:cs typeface="Arial"/>
              </a:rPr>
              <a:t>a</a:t>
            </a:r>
            <a:r>
              <a:rPr sz="1800" i="1" dirty="0">
                <a:latin typeface="Arial"/>
                <a:cs typeface="Arial"/>
              </a:rPr>
              <a:t>n</a:t>
            </a:r>
            <a:r>
              <a:rPr sz="1800" i="1" spc="-10" dirty="0">
                <a:latin typeface="Arial"/>
                <a:cs typeface="Arial"/>
              </a:rPr>
              <a:t>b</a:t>
            </a:r>
            <a:r>
              <a:rPr sz="1800" i="1" dirty="0">
                <a:latin typeface="Arial"/>
                <a:cs typeface="Arial"/>
              </a:rPr>
              <a:t>a</a:t>
            </a:r>
            <a:r>
              <a:rPr sz="1800" i="1" spc="-10" dirty="0">
                <a:latin typeface="Arial"/>
                <a:cs typeface="Arial"/>
              </a:rPr>
              <a:t>a</a:t>
            </a:r>
            <a:r>
              <a:rPr sz="1800" i="1" dirty="0">
                <a:latin typeface="Arial"/>
                <a:cs typeface="Arial"/>
              </a:rPr>
              <a:t>ta</a:t>
            </a:r>
            <a:r>
              <a:rPr sz="1800" i="1" spc="-100" dirty="0">
                <a:latin typeface="Arial"/>
                <a:cs typeface="Arial"/>
              </a:rPr>
              <a:t>r</a:t>
            </a:r>
            <a:r>
              <a:rPr sz="1800" i="1" dirty="0">
                <a:latin typeface="Arial"/>
                <a:cs typeface="Arial"/>
              </a:rPr>
              <a:t>,</a:t>
            </a:r>
            <a:r>
              <a:rPr sz="1800" i="1" spc="25" dirty="0">
                <a:latin typeface="Arial"/>
                <a:cs typeface="Arial"/>
              </a:rPr>
              <a:t> </a:t>
            </a:r>
            <a:r>
              <a:rPr sz="1800" i="1" dirty="0">
                <a:latin typeface="Arial"/>
                <a:cs typeface="Arial"/>
              </a:rPr>
              <a:t>Mo</a:t>
            </a:r>
            <a:r>
              <a:rPr sz="1800" i="1" spc="-10" dirty="0">
                <a:latin typeface="Arial"/>
                <a:cs typeface="Arial"/>
              </a:rPr>
              <a:t>n</a:t>
            </a:r>
            <a:r>
              <a:rPr sz="1800" i="1" dirty="0">
                <a:latin typeface="Arial"/>
                <a:cs typeface="Arial"/>
              </a:rPr>
              <a:t>g</a:t>
            </a:r>
            <a:r>
              <a:rPr sz="1800" i="1" spc="-10" dirty="0">
                <a:latin typeface="Arial"/>
                <a:cs typeface="Arial"/>
              </a:rPr>
              <a:t>o</a:t>
            </a:r>
            <a:r>
              <a:rPr sz="1800" i="1" dirty="0">
                <a:latin typeface="Arial"/>
                <a:cs typeface="Arial"/>
              </a:rPr>
              <a:t>l</a:t>
            </a:r>
            <a:r>
              <a:rPr sz="1800" i="1" spc="-10" dirty="0">
                <a:latin typeface="Arial"/>
                <a:cs typeface="Arial"/>
              </a:rPr>
              <a:t>i</a:t>
            </a:r>
            <a:r>
              <a:rPr sz="1800" i="1" dirty="0">
                <a:latin typeface="Arial"/>
                <a:cs typeface="Arial"/>
              </a:rPr>
              <a:t>a</a:t>
            </a:r>
            <a:r>
              <a:rPr sz="1800" dirty="0">
                <a:latin typeface="Arial"/>
                <a:cs typeface="Arial"/>
              </a:rPr>
              <a:t>);</a:t>
            </a:r>
          </a:p>
          <a:p>
            <a:pPr>
              <a:lnSpc>
                <a:spcPts val="1000"/>
              </a:lnSpc>
            </a:pPr>
            <a:endParaRPr sz="1000" dirty="0"/>
          </a:p>
          <a:p>
            <a:pPr>
              <a:lnSpc>
                <a:spcPts val="1100"/>
              </a:lnSpc>
              <a:spcBef>
                <a:spcPts val="59"/>
              </a:spcBef>
            </a:pPr>
            <a:endParaRPr sz="1100" dirty="0"/>
          </a:p>
          <a:p>
            <a:pPr marL="12700">
              <a:lnSpc>
                <a:spcPct val="100000"/>
              </a:lnSpc>
            </a:pPr>
            <a:r>
              <a:rPr sz="1800" dirty="0">
                <a:latin typeface="Arial"/>
                <a:cs typeface="Arial"/>
              </a:rPr>
              <a:t>D. K</a:t>
            </a:r>
            <a:r>
              <a:rPr sz="1800" spc="-10" dirty="0">
                <a:latin typeface="Arial"/>
                <a:cs typeface="Arial"/>
              </a:rPr>
              <a:t>o</a:t>
            </a:r>
            <a:r>
              <a:rPr sz="1800" dirty="0">
                <a:latin typeface="Arial"/>
                <a:cs typeface="Arial"/>
              </a:rPr>
              <a:t>l</a:t>
            </a:r>
            <a:r>
              <a:rPr sz="1800" spc="-10" dirty="0">
                <a:latin typeface="Arial"/>
                <a:cs typeface="Arial"/>
              </a:rPr>
              <a:t>e</a:t>
            </a:r>
            <a:r>
              <a:rPr sz="1800" spc="-130" dirty="0">
                <a:latin typeface="Arial"/>
                <a:cs typeface="Arial"/>
              </a:rPr>
              <a:t>v</a:t>
            </a:r>
            <a:r>
              <a:rPr sz="1800" dirty="0">
                <a:latin typeface="Arial"/>
                <a:cs typeface="Arial"/>
              </a:rPr>
              <a:t>,</a:t>
            </a:r>
            <a:r>
              <a:rPr sz="1800" spc="5" dirty="0">
                <a:latin typeface="Arial"/>
                <a:cs typeface="Arial"/>
              </a:rPr>
              <a:t> </a:t>
            </a:r>
            <a:r>
              <a:rPr sz="1800" dirty="0">
                <a:latin typeface="Arial"/>
                <a:cs typeface="Arial"/>
              </a:rPr>
              <a:t>M.</a:t>
            </a:r>
            <a:r>
              <a:rPr sz="1800" spc="-5" dirty="0">
                <a:latin typeface="Arial"/>
                <a:cs typeface="Arial"/>
              </a:rPr>
              <a:t> </a:t>
            </a:r>
            <a:r>
              <a:rPr sz="1800" dirty="0">
                <a:latin typeface="Arial"/>
                <a:cs typeface="Arial"/>
              </a:rPr>
              <a:t>B</a:t>
            </a:r>
            <a:r>
              <a:rPr sz="1800" spc="-10" dirty="0">
                <a:latin typeface="Arial"/>
                <a:cs typeface="Arial"/>
              </a:rPr>
              <a:t>o</a:t>
            </a:r>
            <a:r>
              <a:rPr sz="1800" dirty="0">
                <a:latin typeface="Arial"/>
                <a:cs typeface="Arial"/>
              </a:rPr>
              <a:t>g</a:t>
            </a:r>
            <a:r>
              <a:rPr sz="1800" spc="-10" dirty="0">
                <a:latin typeface="Arial"/>
                <a:cs typeface="Arial"/>
              </a:rPr>
              <a:t>o</a:t>
            </a:r>
            <a:r>
              <a:rPr sz="1800" dirty="0">
                <a:latin typeface="Arial"/>
                <a:cs typeface="Arial"/>
              </a:rPr>
              <a:t>mi</a:t>
            </a:r>
            <a:r>
              <a:rPr sz="1800" spc="-10" dirty="0">
                <a:latin typeface="Arial"/>
                <a:cs typeface="Arial"/>
              </a:rPr>
              <a:t>l</a:t>
            </a:r>
            <a:r>
              <a:rPr sz="1800" dirty="0">
                <a:latin typeface="Arial"/>
                <a:cs typeface="Arial"/>
              </a:rPr>
              <a:t>ov</a:t>
            </a:r>
            <a:r>
              <a:rPr sz="1800" spc="20" dirty="0">
                <a:latin typeface="Arial"/>
                <a:cs typeface="Arial"/>
              </a:rPr>
              <a:t> </a:t>
            </a:r>
            <a:r>
              <a:rPr sz="1800" dirty="0">
                <a:latin typeface="Arial"/>
                <a:cs typeface="Arial"/>
              </a:rPr>
              <a:t>(</a:t>
            </a:r>
            <a:r>
              <a:rPr sz="1800" i="1" dirty="0">
                <a:latin typeface="Arial"/>
                <a:cs typeface="Arial"/>
              </a:rPr>
              <a:t>S</a:t>
            </a:r>
            <a:r>
              <a:rPr sz="1800" i="1" spc="-10" dirty="0">
                <a:latin typeface="Arial"/>
                <a:cs typeface="Arial"/>
              </a:rPr>
              <a:t>o</a:t>
            </a:r>
            <a:r>
              <a:rPr sz="1800" i="1" dirty="0">
                <a:latin typeface="Arial"/>
                <a:cs typeface="Arial"/>
              </a:rPr>
              <a:t>fia U</a:t>
            </a:r>
            <a:r>
              <a:rPr sz="1800" i="1" spc="-10" dirty="0">
                <a:latin typeface="Arial"/>
                <a:cs typeface="Arial"/>
              </a:rPr>
              <a:t>n</a:t>
            </a:r>
            <a:r>
              <a:rPr sz="1800" i="1" dirty="0">
                <a:latin typeface="Arial"/>
                <a:cs typeface="Arial"/>
              </a:rPr>
              <a:t>iv</a:t>
            </a:r>
            <a:r>
              <a:rPr sz="1800" i="1" spc="-10" dirty="0">
                <a:latin typeface="Arial"/>
                <a:cs typeface="Arial"/>
              </a:rPr>
              <a:t>e</a:t>
            </a:r>
            <a:r>
              <a:rPr sz="1800" i="1" dirty="0">
                <a:latin typeface="Arial"/>
                <a:cs typeface="Arial"/>
              </a:rPr>
              <a:t>rsity</a:t>
            </a:r>
            <a:r>
              <a:rPr sz="1800" i="1" spc="10" dirty="0">
                <a:latin typeface="Arial"/>
                <a:cs typeface="Arial"/>
              </a:rPr>
              <a:t> </a:t>
            </a:r>
            <a:r>
              <a:rPr sz="1800" i="1" dirty="0">
                <a:latin typeface="Arial"/>
                <a:cs typeface="Arial"/>
              </a:rPr>
              <a:t>"St. Kl</a:t>
            </a:r>
            <a:r>
              <a:rPr sz="1800" i="1" spc="-10" dirty="0">
                <a:latin typeface="Arial"/>
                <a:cs typeface="Arial"/>
              </a:rPr>
              <a:t>i</a:t>
            </a:r>
            <a:r>
              <a:rPr sz="1800" i="1" spc="-15" dirty="0">
                <a:latin typeface="Arial"/>
                <a:cs typeface="Arial"/>
              </a:rPr>
              <a:t>m</a:t>
            </a:r>
            <a:r>
              <a:rPr sz="1800" i="1" dirty="0">
                <a:latin typeface="Arial"/>
                <a:cs typeface="Arial"/>
              </a:rPr>
              <a:t>e</a:t>
            </a:r>
            <a:r>
              <a:rPr sz="1800" i="1" spc="-10" dirty="0">
                <a:latin typeface="Arial"/>
                <a:cs typeface="Arial"/>
              </a:rPr>
              <a:t>n</a:t>
            </a:r>
            <a:r>
              <a:rPr sz="1800" i="1" dirty="0">
                <a:latin typeface="Arial"/>
                <a:cs typeface="Arial"/>
              </a:rPr>
              <a:t>t</a:t>
            </a:r>
            <a:r>
              <a:rPr sz="1800" i="1" spc="30" dirty="0">
                <a:latin typeface="Arial"/>
                <a:cs typeface="Arial"/>
              </a:rPr>
              <a:t> </a:t>
            </a:r>
            <a:r>
              <a:rPr sz="1800" i="1" dirty="0">
                <a:latin typeface="Arial"/>
                <a:cs typeface="Arial"/>
              </a:rPr>
              <a:t>Ohri</a:t>
            </a:r>
            <a:r>
              <a:rPr sz="1800" i="1" spc="-10" dirty="0">
                <a:latin typeface="Arial"/>
                <a:cs typeface="Arial"/>
              </a:rPr>
              <a:t>d</a:t>
            </a:r>
            <a:r>
              <a:rPr sz="1800" i="1" dirty="0">
                <a:latin typeface="Arial"/>
                <a:cs typeface="Arial"/>
              </a:rPr>
              <a:t>sk</a:t>
            </a:r>
            <a:r>
              <a:rPr sz="1800" i="1" spc="-5" dirty="0">
                <a:latin typeface="Arial"/>
                <a:cs typeface="Arial"/>
              </a:rPr>
              <a:t>i</a:t>
            </a:r>
            <a:r>
              <a:rPr sz="1800" i="1" dirty="0">
                <a:latin typeface="Arial"/>
                <a:cs typeface="Arial"/>
              </a:rPr>
              <a:t>", Bul</a:t>
            </a:r>
            <a:r>
              <a:rPr sz="1800" i="1" spc="-10" dirty="0">
                <a:latin typeface="Arial"/>
                <a:cs typeface="Arial"/>
              </a:rPr>
              <a:t>g</a:t>
            </a:r>
            <a:r>
              <a:rPr sz="1800" i="1" dirty="0">
                <a:latin typeface="Arial"/>
                <a:cs typeface="Arial"/>
              </a:rPr>
              <a:t>ar</a:t>
            </a:r>
            <a:r>
              <a:rPr sz="1800" i="1" spc="-10" dirty="0">
                <a:latin typeface="Arial"/>
                <a:cs typeface="Arial"/>
              </a:rPr>
              <a:t>i</a:t>
            </a:r>
            <a:r>
              <a:rPr sz="1800" i="1" spc="-5" dirty="0">
                <a:latin typeface="Arial"/>
                <a:cs typeface="Arial"/>
              </a:rPr>
              <a:t>a</a:t>
            </a:r>
            <a:r>
              <a:rPr sz="1800" dirty="0">
                <a:latin typeface="Arial"/>
                <a:cs typeface="Arial"/>
              </a:rPr>
              <a:t>)</a:t>
            </a:r>
          </a:p>
        </p:txBody>
      </p:sp>
      <p:sp>
        <p:nvSpPr>
          <p:cNvPr id="5" name="Номер слайда 4"/>
          <p:cNvSpPr>
            <a:spLocks noGrp="1"/>
          </p:cNvSpPr>
          <p:nvPr>
            <p:ph type="sldNum" sz="quarter" idx="7"/>
          </p:nvPr>
        </p:nvSpPr>
        <p:spPr/>
        <p:txBody>
          <a:bodyPr/>
          <a:lstStyle/>
          <a:p>
            <a:pPr marL="124460">
              <a:lnSpc>
                <a:spcPct val="100000"/>
              </a:lnSpc>
            </a:pPr>
            <a:fld id="{81D60167-4931-47E6-BA6A-407CBD079E47}" type="slidenum">
              <a:rPr lang="ru-RU" sz="1400" smtClean="0">
                <a:latin typeface="Arial"/>
                <a:cs typeface="Arial"/>
              </a:rPr>
              <a:t>9</a:t>
            </a:fld>
            <a:endParaRPr lang="ru-RU" sz="14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TotalTime>
  <Words>1652</Words>
  <Application>Microsoft Office PowerPoint</Application>
  <PresentationFormat>Экран (4:3)</PresentationFormat>
  <Paragraphs>321</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NA61 physics. Search for CEP in heavy-ion collisions</vt:lpstr>
      <vt:lpstr>NA61/SHINE detector</vt:lpstr>
      <vt:lpstr>NA61 TOF-L/R detector</vt:lpstr>
      <vt:lpstr>Презентация PowerPoint</vt:lpstr>
      <vt:lpstr>The NA61/SHINE data taking for 2017- 2018</vt:lpstr>
      <vt:lpstr> Recent physics results of NA61 (2017-2018)</vt:lpstr>
      <vt:lpstr>Презентация PowerPoint</vt:lpstr>
      <vt:lpstr>Презентация PowerPoint</vt:lpstr>
      <vt:lpstr>Презентация PowerPoint</vt:lpstr>
      <vt:lpstr>Презентация PowerPoint</vt:lpstr>
      <vt:lpstr>Презентация PowerPoint</vt:lpstr>
      <vt:lpstr>JINR contributions/responsibilities</vt:lpstr>
      <vt:lpstr>Plans for 2019-2021</vt:lpstr>
      <vt:lpstr>Презентация PowerPoint</vt:lpstr>
      <vt:lpstr>Preparation for the “NA61 beyond 2020” period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Malakhov</dc:creator>
  <cp:lastModifiedBy>Александр</cp:lastModifiedBy>
  <cp:revision>53</cp:revision>
  <dcterms:created xsi:type="dcterms:W3CDTF">2018-02-01T16:41:19Z</dcterms:created>
  <dcterms:modified xsi:type="dcterms:W3CDTF">2018-03-10T14:09:43Z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2017-03-14T00:00:00Z</vt:filetime>
  </property>
  <property fmtid="{D5CDD505-2E9C-101B-9397-08002B2CF9AE}" pid="3" name="LastSaved">
    <vt:filetime>2018-02-01T00:00:00Z</vt:filetime>
  </property>
</Properties>
</file>