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notesMasterIdLst>
    <p:notesMasterId r:id="rId16"/>
  </p:notesMasterIdLst>
  <p:sldIdLst>
    <p:sldId id="257" r:id="rId5"/>
    <p:sldId id="259" r:id="rId6"/>
    <p:sldId id="263" r:id="rId7"/>
    <p:sldId id="262" r:id="rId8"/>
    <p:sldId id="260" r:id="rId9"/>
    <p:sldId id="261" r:id="rId10"/>
    <p:sldId id="267" r:id="rId11"/>
    <p:sldId id="264" r:id="rId12"/>
    <p:sldId id="265" r:id="rId13"/>
    <p:sldId id="266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y-AM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740A6-E5A6-4755-A285-8D1ADD0FC639}" type="datetimeFigureOut">
              <a:rPr lang="hy-AM" smtClean="0"/>
              <a:t>08.04.2025</a:t>
            </a:fld>
            <a:endParaRPr lang="hy-AM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y-AM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hy-AM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y-AM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F07C0-64BE-4D82-85B9-4D3B5B07E2B2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187356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059F-FE54-4CCB-850F-C99B9169F27A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8F81-D9CF-419E-A486-84DA60B1EBDB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EDFD-FD6C-4B0D-8FE4-D296BFD2C71F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5B3C-D7FC-4460-A5CE-66707AB69F28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483E-0FA9-49ED-BE4F-326144C709E4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45C2-1875-4B4E-881B-5931FE3E23F3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C7B1-7AAC-4512-BAE7-CCEDEC75A2F5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BDBB-C642-4A10-A494-9459588908DA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927F-6FD4-4029-8B06-44A5DC6A3C87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E2B63A70-3AD4-4970-83DC-58891A2E2686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76E0E3-063C-4394-9D9C-49A5F6D18B21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08BEE438-027D-4E54-8E8C-9FF9E6D98218}" type="datetime1">
              <a:rPr lang="en-US" smtClean="0"/>
              <a:t>25/04/08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hyperlink" Target="https://www.tomsarkgh.am/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fa.am/en/vis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te.am/en/armenian-dram-exchange-rates/bank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ygestan-plaza.hotelsofarmenia.com/en/" TargetMode="External"/><Relationship Id="rId3" Type="http://schemas.openxmlformats.org/officeDocument/2006/relationships/hyperlink" Target="https://hotelorbeli.am/" TargetMode="External"/><Relationship Id="rId7" Type="http://schemas.openxmlformats.org/officeDocument/2006/relationships/hyperlink" Target="https://www.guestreservations.com/ibis-yerevan-center/booking?msclkid=1bc73e6cd4a21987af035999f8d4b147" TargetMode="External"/><Relationship Id="rId2" Type="http://schemas.openxmlformats.org/officeDocument/2006/relationships/hyperlink" Target="https://www.online-reservations.com/?hotelid=386207&amp;format=simple&amp;lang=fr&amp;gad_source=1&amp;gclid=CjwKCAiAzvC9BhADEiwAEhtlN_hxmgpF3MVvSK5CbOew6I30LYDibJBLc8LViijeibhKyblImWkfuhoC1z8QAvD_Bw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uestreservations.com/ani-plaza-hotel/booking?msclkid=3572daf7ef7d1ac0a3d7bd02c5a2b8c0&amp;ctTriggered=true" TargetMode="External"/><Relationship Id="rId5" Type="http://schemas.openxmlformats.org/officeDocument/2006/relationships/hyperlink" Target="https://hotelgrig.am/" TargetMode="External"/><Relationship Id="rId4" Type="http://schemas.openxmlformats.org/officeDocument/2006/relationships/hyperlink" Target="https://www.deluxehotel.am/en/home" TargetMode="External"/><Relationship Id="rId9" Type="http://schemas.openxmlformats.org/officeDocument/2006/relationships/hyperlink" Target="https://www.bing.com/ck/a?!&amp;&amp;p=ca0b86b185b65c9aabe70b4ee0cd7348c0d8ea9e6facc06c9d6c3c660812a16fJmltdHM9MTc0NDE1NjgwMA&amp;ptn=3&amp;ver=2&amp;hsh=4&amp;fclid=26efff92-8dec-6dd6-0c4c-eaff8c546cbd&amp;psq=%d4%b1%d5%b6%d5%ab+%d4%b3%d6%80%d5%a1%d5%b6%d5%a4+%d5%80%d5%b8%d5%a9%d5%a5%d5%ac&amp;u=a1aHR0cHM6Ly9hbmlncmFuZGhvdGVseWVyZXZhbi5jb20v&amp;ntb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fesjian.mus.am/en/" TargetMode="External"/><Relationship Id="rId5" Type="http://schemas.openxmlformats.org/officeDocument/2006/relationships/hyperlink" Target="https://www.bing.com/ck/a?!&amp;&amp;p=da72f8ab40404fee7ca8a418863f1fbae3da59b411d8c9a3e7f593a65213a4ceJmltdHM9MTc0NDE1NjgwMA&amp;ptn=3&amp;ver=2&amp;hsh=4&amp;fclid=26efff92-8dec-6dd6-0c4c-eaff8c546cbd&amp;u=a1aHR0cHM6Ly93d3cuYmluZy5jb20vYWxpbmsvbGluaz91cmw9aHR0cHMlM2ElMmYlMmZtYXRlbmFkYXJhbi5hbSUyZiZzb3VyY2U9c2VycC1sb2NhbCZoPUZ1VlRkcTByOWFTVnIlMmYzRzFtTjdzMVdwSDRHZUkwam9nWE9CS0Rua0VuWSUzZCZwPWx3X2xzdHB0JmlnPUJBRTBCMENBQzZENTQxRDM5OUE2RUM3MUM3NjIxNDNDJnlwaWQ9WU44MDA4eDEyNDE3MjA4NzU3NjE4OTYzNDk2&amp;ntb=1" TargetMode="External"/><Relationship Id="rId4" Type="http://schemas.openxmlformats.org/officeDocument/2006/relationships/hyperlink" Target="https://historymuseum.a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5" y="639097"/>
            <a:ext cx="5932428" cy="3686015"/>
          </a:xfrm>
        </p:spPr>
        <p:txBody>
          <a:bodyPr>
            <a:normAutofit/>
          </a:bodyPr>
          <a:lstStyle/>
          <a:p>
            <a:r>
              <a:rPr lang="en-US" sz="6000" dirty="0"/>
              <a:t>IX </a:t>
            </a:r>
            <a:br>
              <a:rPr lang="en-US" sz="6000" dirty="0"/>
            </a:br>
            <a:r>
              <a:rPr lang="en-US" sz="6000" dirty="0"/>
              <a:t>SPD </a:t>
            </a:r>
            <a:br>
              <a:rPr lang="en-US" sz="6000" dirty="0"/>
            </a:br>
            <a:r>
              <a:rPr lang="en-US" sz="6000" dirty="0"/>
              <a:t>collaboration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Yerevan 2025 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(12-16 may)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B1AAB1-F9A9-CF21-6C93-CA9E3139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1"/>
          <a:stretch/>
        </p:blipFill>
        <p:spPr>
          <a:xfrm>
            <a:off x="0" y="0"/>
            <a:ext cx="4635314" cy="6857998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B99F46-9840-51E6-390A-EB027C41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54D47-1E3D-8E02-E2B2-0C686D6C8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>
            <a:extLst>
              <a:ext uri="{FF2B5EF4-FFF2-40B4-BE49-F238E27FC236}">
                <a16:creationId xmlns:a16="http://schemas.microsoft.com/office/drawing/2014/main" id="{9724EBF3-2725-DB83-EF15-BDF11887FA72}"/>
              </a:ext>
            </a:extLst>
          </p:cNvPr>
          <p:cNvSpPr txBox="1">
            <a:spLocks/>
          </p:cNvSpPr>
          <p:nvPr/>
        </p:nvSpPr>
        <p:spPr>
          <a:xfrm>
            <a:off x="868093" y="415747"/>
            <a:ext cx="5135544" cy="905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None/>
            </a:pPr>
            <a:r>
              <a:rPr lang="en-US" sz="4400" dirty="0">
                <a:hlinkClick r:id="rId2"/>
              </a:rPr>
              <a:t>All events in Yerevan</a:t>
            </a:r>
            <a:endParaRPr lang="hy-AM" sz="4400" b="1" i="1" dirty="0"/>
          </a:p>
        </p:txBody>
      </p:sp>
      <p:pic>
        <p:nvPicPr>
          <p:cNvPr id="3074" name="Picture 2" descr="Tomsarkgh · Upcoming Events, Tickets &amp; News">
            <a:extLst>
              <a:ext uri="{FF2B5EF4-FFF2-40B4-BE49-F238E27FC236}">
                <a16:creationId xmlns:a16="http://schemas.microsoft.com/office/drawing/2014/main" id="{612D2286-2EA8-B672-40B1-6614AE466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4545"/>
          <a:stretch/>
        </p:blipFill>
        <p:spPr bwMode="auto">
          <a:xfrm>
            <a:off x="8843416" y="419882"/>
            <a:ext cx="3027620" cy="9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E70EAD-93EE-9C7E-9235-405DC1A12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8"/>
          <a:stretch/>
        </p:blipFill>
        <p:spPr>
          <a:xfrm>
            <a:off x="369455" y="1368756"/>
            <a:ext cx="3264744" cy="496690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2FD7B84-07DE-64B3-F4FD-CA274C0D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22" y="1641467"/>
            <a:ext cx="2580398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4813ED5-1ADF-F500-9616-B1303248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44" y="1552689"/>
            <a:ext cx="2729483" cy="15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8BBC7B8B-19B4-3DC6-7DDA-6012932E0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973" y="3178528"/>
            <a:ext cx="2904652" cy="16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F1C363D3-E2E2-3FBD-26A1-AB63514C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16" y="3149608"/>
            <a:ext cx="2580398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6BE5CD35-41C9-D7F3-2AA0-FC3DFE7E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66" y="1537905"/>
            <a:ext cx="1657883" cy="16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57E172A3-DA82-8A53-7724-C5744FD47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59" y="3269680"/>
            <a:ext cx="2580398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extLst>
              <a:ext uri="{FF2B5EF4-FFF2-40B4-BE49-F238E27FC236}">
                <a16:creationId xmlns:a16="http://schemas.microsoft.com/office/drawing/2014/main" id="{1D7CCE44-5F0B-2A61-6C46-ED13DFF5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83" y="4776399"/>
            <a:ext cx="2711421" cy="152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>
            <a:extLst>
              <a:ext uri="{FF2B5EF4-FFF2-40B4-BE49-F238E27FC236}">
                <a16:creationId xmlns:a16="http://schemas.microsoft.com/office/drawing/2014/main" id="{FFA46E19-9866-02BB-C5CE-42EF79B3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973" y="4867837"/>
            <a:ext cx="2842854" cy="15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>
            <a:extLst>
              <a:ext uri="{FF2B5EF4-FFF2-40B4-BE49-F238E27FC236}">
                <a16:creationId xmlns:a16="http://schemas.microsoft.com/office/drawing/2014/main" id="{5660A60F-81ED-63A8-7654-9B00D34B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89" y="4683493"/>
            <a:ext cx="2580398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7">
            <a:extLst>
              <a:ext uri="{FF2B5EF4-FFF2-40B4-BE49-F238E27FC236}">
                <a16:creationId xmlns:a16="http://schemas.microsoft.com/office/drawing/2014/main" id="{D82BF7CF-79DD-CF18-3611-EA345206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10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705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anchor="ctr">
            <a:normAutofit/>
          </a:bodyPr>
          <a:lstStyle/>
          <a:p>
            <a:pPr lvl="0"/>
            <a:r>
              <a:rPr lang="en-US" sz="4800" i="1" dirty="0">
                <a:solidFill>
                  <a:srgbClr val="FFFFFF"/>
                </a:solidFill>
              </a:rPr>
              <a:t>Thank you for your attention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09 APR. 2025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ABCB6-4BD1-E234-D829-CE1585F2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11</a:t>
            </a:fld>
            <a:endParaRPr lang="en-US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D5C9C1-A663-819B-748E-4642B1057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4" y="269192"/>
            <a:ext cx="2987040" cy="1560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D1B95-8917-03AB-35EC-C5064145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VISA information</a:t>
            </a:r>
            <a:endParaRPr lang="hy-AM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C6AB56-222F-F359-84F9-2DF53E2B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4" y="3649978"/>
            <a:ext cx="10058400" cy="1450757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hlinkClick r:id="rId2"/>
              </a:rPr>
              <a:t>https://www.mfa.am/en/visa/</a:t>
            </a:r>
            <a:endParaRPr lang="hy-AM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F4241A-9DD3-44F3-BE8B-63BEFD894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r="4266" b="5419"/>
          <a:stretch/>
        </p:blipFill>
        <p:spPr>
          <a:xfrm>
            <a:off x="943956" y="1932014"/>
            <a:ext cx="5595547" cy="1717964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069587F9-6C96-1F58-3276-0B5E9CD8E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28170" r="19318" b="36432"/>
          <a:stretch/>
        </p:blipFill>
        <p:spPr bwMode="auto">
          <a:xfrm>
            <a:off x="8430157" y="4375356"/>
            <a:ext cx="2984135" cy="170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E354007-FD4E-D39D-1AA0-72747326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27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3C950-F753-036A-7155-C86AED37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627B47-ACFC-5349-D661-8885D33C0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06" y="2713991"/>
            <a:ext cx="2956816" cy="9678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EE3D5-05BF-D2E8-AAAC-FC3E9FF0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Currency exchange information</a:t>
            </a:r>
            <a:endParaRPr lang="hy-AM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44022-F614-7B37-7CAE-DCF3EF51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106" y="2027345"/>
            <a:ext cx="6894949" cy="145075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ookman Old Style (Заголовки)"/>
              </a:rPr>
              <a:t>Information</a:t>
            </a:r>
            <a:r>
              <a:rPr lang="en-US" dirty="0"/>
              <a:t> about the current exchange rate in exchange points and banks in Armenia is always available here:</a:t>
            </a:r>
            <a:endParaRPr lang="hy-AM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75A30-8D3F-04F0-6A12-30EBD6F1D2C9}"/>
              </a:ext>
            </a:extLst>
          </p:cNvPr>
          <p:cNvSpPr txBox="1"/>
          <p:nvPr/>
        </p:nvSpPr>
        <p:spPr>
          <a:xfrm>
            <a:off x="1325414" y="34781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Daily exchange rates, Banks - Rate.am</a:t>
            </a:r>
            <a:endParaRPr lang="hy-AM" dirty="0"/>
          </a:p>
        </p:txBody>
      </p:sp>
      <p:pic>
        <p:nvPicPr>
          <p:cNvPr id="3074" name="Picture 2" descr="VTB Bank ⋆ Free Vectors, Logos, Icons and Photos Downloads">
            <a:extLst>
              <a:ext uri="{FF2B5EF4-FFF2-40B4-BE49-F238E27FC236}">
                <a16:creationId xmlns:a16="http://schemas.microsoft.com/office/drawing/2014/main" id="{35295B13-53A8-0EE3-D4EF-FB75DC9D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23" y="5017610"/>
            <a:ext cx="2076270" cy="9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tional Payment System MIR Logo PNG vector in SVG, PDF, AI, CDR format">
            <a:extLst>
              <a:ext uri="{FF2B5EF4-FFF2-40B4-BE49-F238E27FC236}">
                <a16:creationId xmlns:a16="http://schemas.microsoft.com/office/drawing/2014/main" id="{D95E4901-FC4B-E644-A349-ED6D949D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63" y="5310911"/>
            <a:ext cx="2045210" cy="6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41EA2-24C6-51D0-03F0-FB0DDD18C6C5}"/>
              </a:ext>
            </a:extLst>
          </p:cNvPr>
          <p:cNvSpPr txBox="1"/>
          <p:nvPr/>
        </p:nvSpPr>
        <p:spPr>
          <a:xfrm>
            <a:off x="1494325" y="5310911"/>
            <a:ext cx="6179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 (Заголовки)"/>
              </a:rPr>
              <a:t>VTB Armenia ATMs Serve MIR Cards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Bookman Old Style (Заголовки)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 (Заголовки)"/>
              </a:rPr>
              <a:t>and you can get it directly in AMD (Armenian Dram)</a:t>
            </a:r>
            <a:endParaRPr lang="hy-AM" dirty="0">
              <a:solidFill>
                <a:schemeClr val="tx1">
                  <a:lumMod val="75000"/>
                  <a:lumOff val="25000"/>
                </a:schemeClr>
              </a:solidFill>
              <a:latin typeface="Bookman Old Style (Заголовки)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B7D6401-01EA-48AB-8EC6-0E845DA8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968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B287D-234F-2616-7384-DB87862E7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3E58E-9D1B-494F-8699-498FAE57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Hotel recommendations</a:t>
            </a:r>
            <a:endParaRPr lang="hy-AM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B47F-FFE8-9928-BEBE-0525BE561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535" y="2092080"/>
            <a:ext cx="8545484" cy="39207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i="1" dirty="0">
                <a:hlinkClick r:id="rId2"/>
              </a:rPr>
              <a:t>Olympia Garden Hotel Erevan</a:t>
            </a:r>
            <a:r>
              <a:rPr lang="en-US" sz="1800" i="1" dirty="0"/>
              <a:t>, 64 Barbusse </a:t>
            </a:r>
            <a:r>
              <a:rPr lang="en-US" sz="1800" i="1" dirty="0" err="1"/>
              <a:t>st.</a:t>
            </a:r>
            <a:r>
              <a:rPr lang="en-US" sz="1800" i="1" dirty="0"/>
              <a:t> (2.5 km) </a:t>
            </a:r>
          </a:p>
          <a:p>
            <a:pPr marL="0" indent="0">
              <a:buNone/>
            </a:pPr>
            <a:r>
              <a:rPr lang="en-US" sz="1800" i="1" dirty="0">
                <a:hlinkClick r:id="rId3"/>
              </a:rPr>
              <a:t>Hotel </a:t>
            </a:r>
            <a:r>
              <a:rPr lang="en-US" sz="1800" i="1" dirty="0" err="1">
                <a:hlinkClick r:id="rId3"/>
              </a:rPr>
              <a:t>Orbeli</a:t>
            </a:r>
            <a:r>
              <a:rPr lang="en-US" sz="1800" i="1" dirty="0"/>
              <a:t>, 65/2 </a:t>
            </a:r>
            <a:r>
              <a:rPr lang="en-US" sz="1800" i="1" dirty="0" err="1"/>
              <a:t>Maeshal</a:t>
            </a:r>
            <a:r>
              <a:rPr lang="en-US" sz="1800" i="1" dirty="0"/>
              <a:t> </a:t>
            </a:r>
            <a:r>
              <a:rPr lang="en-US" sz="1800" i="1" dirty="0" err="1"/>
              <a:t>Baghramyan</a:t>
            </a:r>
            <a:r>
              <a:rPr lang="en-US" sz="1800" i="1" dirty="0"/>
              <a:t> </a:t>
            </a:r>
            <a:r>
              <a:rPr lang="en-US" sz="1800" i="1" dirty="0" err="1"/>
              <a:t>ave.</a:t>
            </a:r>
            <a:r>
              <a:rPr lang="en-US" sz="1800" i="1" dirty="0"/>
              <a:t> (3.6 km)</a:t>
            </a:r>
          </a:p>
          <a:p>
            <a:pPr marL="0" indent="0">
              <a:buNone/>
            </a:pPr>
            <a:r>
              <a:rPr lang="en-US" sz="1800" i="1" dirty="0">
                <a:solidFill>
                  <a:srgbClr val="00B0F0"/>
                </a:solidFill>
              </a:rPr>
              <a:t>Blur Inn Gallery</a:t>
            </a:r>
            <a:r>
              <a:rPr lang="en-US" sz="1800" i="1" dirty="0"/>
              <a:t>, 11 Barbusse </a:t>
            </a:r>
            <a:r>
              <a:rPr lang="en-US" sz="1800" i="1" dirty="0" err="1"/>
              <a:t>st.</a:t>
            </a:r>
            <a:r>
              <a:rPr lang="en-US" sz="1800" i="1" dirty="0"/>
              <a:t> (3.2 km)</a:t>
            </a:r>
          </a:p>
          <a:p>
            <a:pPr marL="0" indent="0">
              <a:buNone/>
            </a:pPr>
            <a:r>
              <a:rPr lang="en-US" sz="1800" i="1" dirty="0">
                <a:hlinkClick r:id="rId4"/>
              </a:rPr>
              <a:t>Deluxe hotel</a:t>
            </a:r>
            <a:r>
              <a:rPr lang="en-US" sz="1800" i="1" dirty="0"/>
              <a:t>, 32/1 Komitas Ave. </a:t>
            </a:r>
            <a:r>
              <a:rPr lang="ru-RU" sz="1800" i="1" dirty="0"/>
              <a:t>(</a:t>
            </a:r>
            <a:r>
              <a:rPr lang="en-US" sz="1800" i="1" dirty="0"/>
              <a:t>4 km</a:t>
            </a:r>
            <a:r>
              <a:rPr lang="ru-RU" sz="1800" i="1" dirty="0"/>
              <a:t>)</a:t>
            </a:r>
            <a:endParaRPr lang="en-US" sz="1800" i="1" dirty="0"/>
          </a:p>
          <a:p>
            <a:pPr marL="0" indent="0">
              <a:buNone/>
            </a:pPr>
            <a:r>
              <a:rPr lang="en-US" sz="1800" i="1" dirty="0">
                <a:hlinkClick r:id="rId5"/>
              </a:rPr>
              <a:t>Hotel </a:t>
            </a:r>
            <a:r>
              <a:rPr lang="en-US" sz="1800" i="1" dirty="0" err="1">
                <a:hlinkClick r:id="rId5"/>
              </a:rPr>
              <a:t>Grig</a:t>
            </a:r>
            <a:r>
              <a:rPr lang="en-US" sz="1800" i="1" dirty="0"/>
              <a:t>, 47 </a:t>
            </a:r>
            <a:r>
              <a:rPr lang="en-US" sz="1800" i="1" dirty="0" err="1"/>
              <a:t>Maeshal</a:t>
            </a:r>
            <a:r>
              <a:rPr lang="en-US" sz="1800" i="1" dirty="0"/>
              <a:t> </a:t>
            </a:r>
            <a:r>
              <a:rPr lang="en-US" sz="1800" i="1" dirty="0" err="1"/>
              <a:t>Baghramyan</a:t>
            </a:r>
            <a:r>
              <a:rPr lang="en-US" sz="1800" i="1" dirty="0"/>
              <a:t> </a:t>
            </a:r>
            <a:r>
              <a:rPr lang="en-US" sz="1800" i="1" dirty="0" err="1"/>
              <a:t>ave.</a:t>
            </a:r>
            <a:r>
              <a:rPr lang="en-US" sz="1800" i="1" dirty="0"/>
              <a:t> (3.9 km)</a:t>
            </a:r>
          </a:p>
          <a:p>
            <a:pPr algn="l" fontAlgn="base">
              <a:buNone/>
            </a:pPr>
            <a:r>
              <a:rPr lang="en-US" sz="1800" i="1" dirty="0">
                <a:solidFill>
                  <a:srgbClr val="1F1F1F"/>
                </a:solidFill>
                <a:latin typeface="Google Sans"/>
                <a:hlinkClick r:id="rId6"/>
              </a:rPr>
              <a:t>Ani Plaza Hotel</a:t>
            </a:r>
            <a:r>
              <a:rPr lang="en-US" sz="1800" i="1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en-US" sz="1800" i="1" dirty="0">
                <a:solidFill>
                  <a:schemeClr val="tx1"/>
                </a:solidFill>
                <a:latin typeface="Google Sans"/>
              </a:rPr>
              <a:t>19 </a:t>
            </a:r>
            <a:r>
              <a:rPr lang="en-US" sz="1800" i="1" dirty="0">
                <a:solidFill>
                  <a:schemeClr val="tx1"/>
                </a:solidFill>
                <a:effectLst/>
                <a:latin typeface="Nunito Sans" panose="020F0502020204030204" pitchFamily="2" charset="-52"/>
              </a:rPr>
              <a:t>Sayat-Nova Ave. (6.3 km)</a:t>
            </a:r>
            <a:endParaRPr lang="en-US" sz="1800" i="1" dirty="0">
              <a:solidFill>
                <a:schemeClr val="tx1"/>
              </a:solidFill>
              <a:effectLst/>
              <a:latin typeface="Google Sans"/>
            </a:endParaRPr>
          </a:p>
          <a:p>
            <a:pPr>
              <a:buNone/>
            </a:pPr>
            <a:r>
              <a:rPr lang="en-US" sz="1800" i="1" dirty="0"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7"/>
              </a:rPr>
              <a:t>ibis Yerevan</a:t>
            </a:r>
            <a:r>
              <a:rPr lang="en-US" sz="1800" i="1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 5/1 Northern Ave. (6.5 km)</a:t>
            </a:r>
          </a:p>
          <a:p>
            <a:pPr>
              <a:buNone/>
            </a:pPr>
            <a:r>
              <a:rPr lang="en-US" sz="1800" i="1" dirty="0">
                <a:hlinkClick r:id="rId8"/>
              </a:rPr>
              <a:t>AYGESTAN PLAZA</a:t>
            </a:r>
            <a:r>
              <a:rPr lang="en-US" sz="1800" i="1" dirty="0"/>
              <a:t>, </a:t>
            </a:r>
            <a:r>
              <a:rPr lang="en-US" sz="1800" i="1" cap="all" dirty="0">
                <a:solidFill>
                  <a:schemeClr val="tx1"/>
                </a:solidFill>
                <a:effectLst/>
                <a:latin typeface="Avenir"/>
              </a:rPr>
              <a:t>65/1 Mikhail </a:t>
            </a:r>
            <a:r>
              <a:rPr lang="en-US" sz="1800" i="1" cap="all" dirty="0" err="1">
                <a:solidFill>
                  <a:schemeClr val="tx1"/>
                </a:solidFill>
                <a:effectLst/>
                <a:latin typeface="Avenir"/>
              </a:rPr>
              <a:t>Chailakhyan</a:t>
            </a:r>
            <a:r>
              <a:rPr lang="en-US" sz="1800" i="1" cap="all" dirty="0">
                <a:solidFill>
                  <a:schemeClr val="tx1"/>
                </a:solidFill>
                <a:effectLst/>
                <a:latin typeface="Avenir"/>
              </a:rPr>
              <a:t> </a:t>
            </a:r>
            <a:r>
              <a:rPr lang="en-US" sz="1800" i="1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(7.6 km)</a:t>
            </a:r>
          </a:p>
          <a:p>
            <a:pPr>
              <a:buNone/>
            </a:pPr>
            <a:r>
              <a:rPr lang="en-US" sz="1800" i="1" u="sng" dirty="0"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9"/>
              </a:rPr>
              <a:t>Ani Grand Hotel</a:t>
            </a:r>
            <a:r>
              <a:rPr lang="en-US" sz="1800" i="1" dirty="0">
                <a:solidFill>
                  <a:schemeClr val="tx1"/>
                </a:solidFill>
                <a:latin typeface="Roboto" panose="02000000000000000000" pitchFamily="2" charset="0"/>
              </a:rPr>
              <a:t>, 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65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Hanrapetutyan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800" b="0" i="0" u="none" strike="noStrike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st.</a:t>
            </a:r>
            <a:r>
              <a:rPr lang="en-US" sz="1800" i="1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(6.8 km)</a:t>
            </a:r>
          </a:p>
          <a:p>
            <a:pPr>
              <a:buNone/>
            </a:pPr>
            <a:endParaRPr lang="en-US" sz="1600" i="1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>
              <a:buNone/>
            </a:pPr>
            <a:endParaRPr lang="en-US" sz="1600" i="1" cap="all" dirty="0">
              <a:solidFill>
                <a:schemeClr val="tx1"/>
              </a:solidFill>
              <a:effectLst/>
              <a:latin typeface="Avenir"/>
            </a:endParaRPr>
          </a:p>
          <a:p>
            <a:pPr>
              <a:buNone/>
            </a:pPr>
            <a:endParaRPr lang="hy-AM" sz="1600" i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FFFC98-88A5-FE15-CC1A-A9E74CE21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8637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6FD9E-E103-ED4D-96EB-8D4339C0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</a:t>
            </a:r>
            <a:endParaRPr lang="hy-AM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C34289-7E00-39E5-5D3C-7AF130584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4"/>
          <a:stretch/>
        </p:blipFill>
        <p:spPr>
          <a:xfrm>
            <a:off x="7447668" y="3883976"/>
            <a:ext cx="4695147" cy="2408179"/>
          </a:xfr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C615956-89A8-C277-B64A-D05F4D36C37E}"/>
              </a:ext>
            </a:extLst>
          </p:cNvPr>
          <p:cNvSpPr txBox="1">
            <a:spLocks/>
          </p:cNvSpPr>
          <p:nvPr/>
        </p:nvSpPr>
        <p:spPr>
          <a:xfrm>
            <a:off x="7549251" y="3311947"/>
            <a:ext cx="3606429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800" b="1" i="1" dirty="0" err="1"/>
              <a:t>NewTone</a:t>
            </a:r>
            <a:r>
              <a:rPr lang="en-US" sz="2800" b="1" i="1" dirty="0"/>
              <a:t> ~350 m</a:t>
            </a:r>
            <a:endParaRPr lang="hy-AM" sz="2800" b="1" i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4B79C1B-B1DB-DE84-5E85-39B45DBC2F7E}"/>
              </a:ext>
            </a:extLst>
          </p:cNvPr>
          <p:cNvSpPr txBox="1">
            <a:spLocks/>
          </p:cNvSpPr>
          <p:nvPr/>
        </p:nvSpPr>
        <p:spPr>
          <a:xfrm>
            <a:off x="2556161" y="1527987"/>
            <a:ext cx="2727039" cy="6969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i="1" dirty="0"/>
              <a:t>From AANL(</a:t>
            </a:r>
            <a:r>
              <a:rPr lang="en-US" b="1" i="1" dirty="0" err="1"/>
              <a:t>YerPhi</a:t>
            </a:r>
            <a:r>
              <a:rPr lang="en-US" b="1" i="1" dirty="0"/>
              <a:t>)</a:t>
            </a:r>
            <a:endParaRPr lang="hy-AM" b="1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F3376F-9A8E-58A7-38D3-788A723C7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" y="3193870"/>
            <a:ext cx="3503725" cy="31370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6D59E538-2BD7-F26F-D553-C5B48D85C401}"/>
              </a:ext>
            </a:extLst>
          </p:cNvPr>
          <p:cNvSpPr txBox="1">
            <a:spLocks/>
          </p:cNvSpPr>
          <p:nvPr/>
        </p:nvSpPr>
        <p:spPr>
          <a:xfrm>
            <a:off x="180617" y="2683578"/>
            <a:ext cx="3417318" cy="696923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3200" b="1" i="1" dirty="0"/>
              <a:t>SAS </a:t>
            </a:r>
            <a:r>
              <a:rPr lang="en-US" sz="3200" b="1" i="1" dirty="0" err="1"/>
              <a:t>FoodCourt</a:t>
            </a:r>
            <a:r>
              <a:rPr lang="en-US" sz="3200" b="1" i="1" dirty="0"/>
              <a:t> ~850 m</a:t>
            </a:r>
            <a:endParaRPr lang="hy-AM" sz="3200" b="1" i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99ECDB-6085-2F20-42A8-F14559C65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35" y="3193870"/>
            <a:ext cx="3801220" cy="3093571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3BA1550B-3314-A477-8568-B71B6B05F51E}"/>
              </a:ext>
            </a:extLst>
          </p:cNvPr>
          <p:cNvSpPr txBox="1">
            <a:spLocks/>
          </p:cNvSpPr>
          <p:nvPr/>
        </p:nvSpPr>
        <p:spPr>
          <a:xfrm>
            <a:off x="3158836" y="2694211"/>
            <a:ext cx="4509744" cy="9478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400" b="1" i="1" dirty="0" err="1"/>
              <a:t>ArtLunch</a:t>
            </a:r>
            <a:r>
              <a:rPr lang="en-US" sz="2400" b="1" i="1" dirty="0"/>
              <a:t> (IT Park) ~1.5 km</a:t>
            </a:r>
            <a:endParaRPr lang="hy-AM" sz="2400" b="1" i="1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ECA71DD1-DAC1-5437-87F1-DCFFE793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5</a:t>
            </a:fld>
            <a:endParaRPr lang="en-US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270DB-05FA-EE81-7F9E-8F997DD65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36" y="46037"/>
            <a:ext cx="6202479" cy="2408178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676D747-2AD3-ECDC-1F14-F2549D7EEFCC}"/>
              </a:ext>
            </a:extLst>
          </p:cNvPr>
          <p:cNvSpPr txBox="1">
            <a:spLocks/>
          </p:cNvSpPr>
          <p:nvPr/>
        </p:nvSpPr>
        <p:spPr>
          <a:xfrm>
            <a:off x="7897091" y="2405342"/>
            <a:ext cx="4211783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Calibri" panose="020F0502020204030204" pitchFamily="34" charset="0"/>
              <a:buNone/>
            </a:pPr>
            <a:r>
              <a:rPr lang="en-US" sz="2400" b="1" i="1" dirty="0"/>
              <a:t>Tumanyan </a:t>
            </a:r>
            <a:r>
              <a:rPr lang="en-US" sz="2400" b="1" i="1" dirty="0" err="1"/>
              <a:t>Shaurma</a:t>
            </a:r>
            <a:r>
              <a:rPr lang="en-US" sz="2400" b="1" i="1" dirty="0"/>
              <a:t> ~650 m</a:t>
            </a:r>
            <a:endParaRPr lang="hy-AM" sz="2400" b="1" i="1" dirty="0"/>
          </a:p>
        </p:txBody>
      </p:sp>
    </p:spTree>
    <p:extLst>
      <p:ext uri="{BB962C8B-B14F-4D97-AF65-F5344CB8AC3E}">
        <p14:creationId xmlns:p14="http://schemas.microsoft.com/office/powerpoint/2010/main" val="409531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BBC1-FAD3-1DEF-D878-B8204C539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50E97C-BC71-639A-2926-0EE51C1EE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69" y="2355276"/>
            <a:ext cx="3712304" cy="3987667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D94C4650-D7D4-A9E5-719D-57D88033B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13" y="2355276"/>
            <a:ext cx="3679976" cy="398766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B6AFC4-50CF-2E0F-DD5F-FAE468F26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4" y="2355277"/>
            <a:ext cx="3649914" cy="39876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C938B-D782-26FA-9A6B-0B3A4262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</a:t>
            </a:r>
            <a:endParaRPr lang="hy-AM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8CEFFEF-2CB7-BDC0-EC50-05EBEF03720A}"/>
              </a:ext>
            </a:extLst>
          </p:cNvPr>
          <p:cNvSpPr txBox="1">
            <a:spLocks/>
          </p:cNvSpPr>
          <p:nvPr/>
        </p:nvSpPr>
        <p:spPr>
          <a:xfrm>
            <a:off x="8920837" y="1876448"/>
            <a:ext cx="3712304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0" b="1" i="1" dirty="0" err="1"/>
              <a:t>Tashir</a:t>
            </a:r>
            <a:r>
              <a:rPr lang="en-US" sz="2000" b="1" i="1" dirty="0"/>
              <a:t> Pizza ~250m</a:t>
            </a:r>
            <a:endParaRPr lang="hy-AM" sz="2000" b="1" i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76FF5BB-3699-669A-A6BD-6A8F6A6A29A7}"/>
              </a:ext>
            </a:extLst>
          </p:cNvPr>
          <p:cNvSpPr txBox="1">
            <a:spLocks/>
          </p:cNvSpPr>
          <p:nvPr/>
        </p:nvSpPr>
        <p:spPr>
          <a:xfrm>
            <a:off x="2556161" y="1527987"/>
            <a:ext cx="2727039" cy="6969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i="1" dirty="0"/>
              <a:t>From YSU</a:t>
            </a:r>
            <a:endParaRPr lang="hy-AM" b="1" i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FEE0015-65BB-238A-0434-BA82D06EC36B}"/>
              </a:ext>
            </a:extLst>
          </p:cNvPr>
          <p:cNvSpPr txBox="1">
            <a:spLocks/>
          </p:cNvSpPr>
          <p:nvPr/>
        </p:nvSpPr>
        <p:spPr>
          <a:xfrm>
            <a:off x="4575500" y="1867726"/>
            <a:ext cx="3326108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000" b="1" i="1" dirty="0" err="1"/>
              <a:t>ArtLunch</a:t>
            </a:r>
            <a:r>
              <a:rPr lang="en-US" sz="2000" b="1" i="1" dirty="0"/>
              <a:t> (Radio) ~300 m</a:t>
            </a:r>
            <a:endParaRPr lang="hy-AM" sz="2000" b="1" i="1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A0C0F8E-6661-E569-867A-6C7E086F6EAF}"/>
              </a:ext>
            </a:extLst>
          </p:cNvPr>
          <p:cNvSpPr txBox="1">
            <a:spLocks/>
          </p:cNvSpPr>
          <p:nvPr/>
        </p:nvSpPr>
        <p:spPr>
          <a:xfrm>
            <a:off x="268300" y="1876448"/>
            <a:ext cx="4150851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000" b="1" i="1" dirty="0"/>
              <a:t>YSU Lunch (Romano) ~150 m</a:t>
            </a:r>
            <a:endParaRPr lang="hy-AM" sz="2000" b="1" i="1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EF130EDA-554E-D917-832F-BA7681D9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1273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5DCA9-D6D2-4194-56F3-1DCB0717B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04B3D0-491E-3A66-F4F9-5890FBAE7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750" y="2449767"/>
            <a:ext cx="2933939" cy="38790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F4675E-3141-3388-6405-8FC8D0EC1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171" y="90337"/>
            <a:ext cx="4716887" cy="32118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FB13C-F555-8F87-B5F4-90677247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</a:t>
            </a:r>
            <a:endParaRPr lang="hy-AM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DDC3503-5D23-6AE1-10AC-F3C5EF7E236E}"/>
              </a:ext>
            </a:extLst>
          </p:cNvPr>
          <p:cNvSpPr txBox="1">
            <a:spLocks/>
          </p:cNvSpPr>
          <p:nvPr/>
        </p:nvSpPr>
        <p:spPr>
          <a:xfrm>
            <a:off x="4023023" y="2500815"/>
            <a:ext cx="2790428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>
                <a:solidFill>
                  <a:srgbClr val="1F1F1F"/>
                </a:solidFill>
                <a:effectLst/>
                <a:latin typeface="Franklin Gothic Book" panose="020B0503020102020204" pitchFamily="34" charset="0"/>
              </a:rPr>
              <a:t>Dalan Art Gallery and Restaurant </a:t>
            </a:r>
            <a:r>
              <a:rPr lang="en-US" sz="2000" b="1" i="1" dirty="0">
                <a:latin typeface="Franklin Gothic Book" panose="020B0503020102020204" pitchFamily="34" charset="0"/>
              </a:rPr>
              <a:t>~ 1.3 km</a:t>
            </a:r>
            <a:endParaRPr lang="hy-AM" sz="2000" b="1" i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5784235-B67A-6586-0B42-85DC916AD47C}"/>
              </a:ext>
            </a:extLst>
          </p:cNvPr>
          <p:cNvSpPr txBox="1">
            <a:spLocks/>
          </p:cNvSpPr>
          <p:nvPr/>
        </p:nvSpPr>
        <p:spPr>
          <a:xfrm>
            <a:off x="2556161" y="1527987"/>
            <a:ext cx="2727039" cy="6969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i="1" dirty="0"/>
              <a:t>From YSU</a:t>
            </a:r>
            <a:endParaRPr lang="hy-AM" b="1" i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A8986A1-FAC0-7D06-6CD4-A41B776F38F9}"/>
              </a:ext>
            </a:extLst>
          </p:cNvPr>
          <p:cNvSpPr txBox="1">
            <a:spLocks/>
          </p:cNvSpPr>
          <p:nvPr/>
        </p:nvSpPr>
        <p:spPr>
          <a:xfrm>
            <a:off x="758341" y="1962217"/>
            <a:ext cx="3128920" cy="640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>
                <a:solidFill>
                  <a:srgbClr val="1F1F1F"/>
                </a:solidFill>
                <a:effectLst/>
                <a:latin typeface="Franklin Gothic Book" panose="020B0503020102020204" pitchFamily="34" charset="0"/>
              </a:rPr>
              <a:t>Old Marani Tavern </a:t>
            </a:r>
            <a:r>
              <a:rPr lang="en-US" sz="2000" b="1" i="1" dirty="0">
                <a:latin typeface="Franklin Gothic Book" panose="020B0503020102020204" pitchFamily="34" charset="0"/>
              </a:rPr>
              <a:t>~ 450 m</a:t>
            </a:r>
            <a:endParaRPr lang="hy-AM" sz="2000" b="1" i="1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C4574FC-9E05-17BD-C930-CA0425A1CAB5}"/>
              </a:ext>
            </a:extLst>
          </p:cNvPr>
          <p:cNvSpPr txBox="1">
            <a:spLocks/>
          </p:cNvSpPr>
          <p:nvPr/>
        </p:nvSpPr>
        <p:spPr>
          <a:xfrm>
            <a:off x="5180892" y="213140"/>
            <a:ext cx="1891175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Calibri" panose="020F0502020204030204" pitchFamily="34" charset="0"/>
              <a:buNone/>
            </a:pPr>
            <a:r>
              <a:rPr lang="en-US" sz="2000" b="1" i="1" dirty="0"/>
              <a:t>Caucasus tavern ~ 500 m</a:t>
            </a:r>
            <a:endParaRPr lang="hy-AM" sz="2000" b="1" i="1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2033D47D-D8C4-EC1B-9D7B-EDBA9AFF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7</a:t>
            </a:fld>
            <a:endParaRPr lang="en-US" sz="1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DB6A61-C1BC-3574-7D52-22B4918B7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610" y="3344950"/>
            <a:ext cx="6053889" cy="29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F991D-70CC-DF59-33DA-25F591D8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3E56C-B2C4-6A63-6DFA-5585B10CC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1780"/>
            <a:ext cx="10058400" cy="1450757"/>
          </a:xfrm>
        </p:spPr>
        <p:txBody>
          <a:bodyPr/>
          <a:lstStyle/>
          <a:p>
            <a:r>
              <a:rPr lang="en-US" dirty="0"/>
              <a:t>Travel</a:t>
            </a:r>
            <a:endParaRPr lang="hy-AM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B9619DE-E085-0B0D-CBEC-F4DEFDDAA720}"/>
              </a:ext>
            </a:extLst>
          </p:cNvPr>
          <p:cNvSpPr txBox="1">
            <a:spLocks/>
          </p:cNvSpPr>
          <p:nvPr/>
        </p:nvSpPr>
        <p:spPr>
          <a:xfrm>
            <a:off x="8086898" y="1848805"/>
            <a:ext cx="4545781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0" b="1" i="1" dirty="0">
                <a:solidFill>
                  <a:schemeClr val="tx1"/>
                </a:solidFill>
              </a:rPr>
              <a:t>Sergei Parajanov -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15/1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Israyelyan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st.</a:t>
            </a:r>
            <a:endParaRPr lang="hy-AM" sz="2000" b="1" i="1" dirty="0">
              <a:solidFill>
                <a:schemeClr val="tx1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A7FC7CB-57CF-099E-C91B-364C7D1A500B}"/>
              </a:ext>
            </a:extLst>
          </p:cNvPr>
          <p:cNvSpPr txBox="1">
            <a:spLocks/>
          </p:cNvSpPr>
          <p:nvPr/>
        </p:nvSpPr>
        <p:spPr>
          <a:xfrm>
            <a:off x="4414454" y="1857948"/>
            <a:ext cx="3326108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000" b="1" i="1" dirty="0" err="1"/>
              <a:t>Martiros</a:t>
            </a:r>
            <a:r>
              <a:rPr lang="en-US" sz="2000" b="1" i="1" dirty="0"/>
              <a:t> Saryan – 3 Saryan </a:t>
            </a:r>
            <a:r>
              <a:rPr lang="en-US" sz="2000" b="1" i="1" dirty="0" err="1"/>
              <a:t>st.</a:t>
            </a:r>
            <a:endParaRPr lang="hy-AM" sz="2000" b="1" i="1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5BFFD02A-BED8-3EFE-6F5B-7A1DAFCAB276}"/>
              </a:ext>
            </a:extLst>
          </p:cNvPr>
          <p:cNvSpPr txBox="1">
            <a:spLocks/>
          </p:cNvSpPr>
          <p:nvPr/>
        </p:nvSpPr>
        <p:spPr>
          <a:xfrm>
            <a:off x="3515163" y="1533712"/>
            <a:ext cx="4150851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000" b="1" i="1" dirty="0"/>
              <a:t>museum of the painter</a:t>
            </a:r>
            <a:endParaRPr lang="hy-AM" sz="2000" b="1" i="1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C9C105DA-E86B-2560-89F9-42FE7943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800" smtClean="0"/>
              <a:t>8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BAE9-8F89-E4CC-FB78-15748C97B70B}"/>
              </a:ext>
            </a:extLst>
          </p:cNvPr>
          <p:cNvSpPr txBox="1"/>
          <p:nvPr/>
        </p:nvSpPr>
        <p:spPr>
          <a:xfrm>
            <a:off x="619101" y="1882119"/>
            <a:ext cx="3500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/>
              <a:t>Ervand</a:t>
            </a:r>
            <a:r>
              <a:rPr lang="en-US" sz="1800" b="1" i="1" dirty="0"/>
              <a:t> Kochar – 39 </a:t>
            </a:r>
            <a:r>
              <a:rPr lang="en-US" sz="1800" b="1" i="1" dirty="0" err="1"/>
              <a:t>Mashtoc</a:t>
            </a:r>
            <a:r>
              <a:rPr lang="en-US" sz="1800" b="1" i="1" dirty="0"/>
              <a:t> </a:t>
            </a:r>
            <a:r>
              <a:rPr lang="en-US" b="1" i="1" dirty="0"/>
              <a:t>A</a:t>
            </a:r>
            <a:r>
              <a:rPr lang="en-US" sz="1800" b="1" i="1" dirty="0"/>
              <a:t>ve. </a:t>
            </a:r>
            <a:endParaRPr lang="hy-AM" dirty="0"/>
          </a:p>
        </p:txBody>
      </p:sp>
      <p:pic>
        <p:nvPicPr>
          <p:cNvPr id="1026" name="Picture 2" descr="Գիտելիքի օրը Մ.Սարյանի անվան տուն֊թանգարանում — Anik Khachatryan">
            <a:extLst>
              <a:ext uri="{FF2B5EF4-FFF2-40B4-BE49-F238E27FC236}">
                <a16:creationId xmlns:a16="http://schemas.microsoft.com/office/drawing/2014/main" id="{160939FD-B378-4282-804A-58D43423E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6"/>
          <a:stretch/>
        </p:blipFill>
        <p:spPr bwMode="auto">
          <a:xfrm>
            <a:off x="4686333" y="2319103"/>
            <a:ext cx="3016025" cy="221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news | 5 հայ նկարիչ, որոնց պետք է ճանաչել">
            <a:extLst>
              <a:ext uri="{FF2B5EF4-FFF2-40B4-BE49-F238E27FC236}">
                <a16:creationId xmlns:a16="http://schemas.microsoft.com/office/drawing/2014/main" id="{0529E135-6541-3C4A-7285-DC753C82A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82" y="4538897"/>
            <a:ext cx="2757516" cy="18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rtiros Sarian House-Museum / Մարտիրոս Սարյանի տուն-թանգարան">
            <a:extLst>
              <a:ext uri="{FF2B5EF4-FFF2-40B4-BE49-F238E27FC236}">
                <a16:creationId xmlns:a16="http://schemas.microsoft.com/office/drawing/2014/main" id="{88CD3861-CC19-548B-5EF8-0E7E1310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4403912"/>
            <a:ext cx="1490807" cy="190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0 Kochar, Ervand ideas | artist, art, painting">
            <a:extLst>
              <a:ext uri="{FF2B5EF4-FFF2-40B4-BE49-F238E27FC236}">
                <a16:creationId xmlns:a16="http://schemas.microsoft.com/office/drawing/2014/main" id="{810027AB-9763-FD58-122C-67A60842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7" y="2284380"/>
            <a:ext cx="1981229" cy="242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rvand Kochar">
            <a:extLst>
              <a:ext uri="{FF2B5EF4-FFF2-40B4-BE49-F238E27FC236}">
                <a16:creationId xmlns:a16="http://schemas.microsoft.com/office/drawing/2014/main" id="{CC48E8EA-1772-41F0-EBE7-30E149C1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31" y="4710546"/>
            <a:ext cx="2366476" cy="17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ervand Kochar, The Disaster Of War, 1962 : r/Art">
            <a:extLst>
              <a:ext uri="{FF2B5EF4-FFF2-40B4-BE49-F238E27FC236}">
                <a16:creationId xmlns:a16="http://schemas.microsoft.com/office/drawing/2014/main" id="{F24FF4D4-039E-10AC-7518-67F417EA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76" y="2483025"/>
            <a:ext cx="1865764" cy="269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48B197C4-8B54-8F76-31FA-09E59CB93559}"/>
              </a:ext>
            </a:extLst>
          </p:cNvPr>
          <p:cNvSpPr txBox="1">
            <a:spLocks/>
          </p:cNvSpPr>
          <p:nvPr/>
        </p:nvSpPr>
        <p:spPr>
          <a:xfrm>
            <a:off x="8540779" y="1232255"/>
            <a:ext cx="3032120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sz="2000" b="1" i="1" dirty="0"/>
              <a:t>museum of the film director and collagist</a:t>
            </a:r>
            <a:endParaRPr lang="hy-AM" sz="2000" b="1" i="1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9E8538AF-FD4C-2E71-CF98-144FBDC7D0DD}"/>
              </a:ext>
            </a:extLst>
          </p:cNvPr>
          <p:cNvSpPr txBox="1">
            <a:spLocks/>
          </p:cNvSpPr>
          <p:nvPr/>
        </p:nvSpPr>
        <p:spPr>
          <a:xfrm>
            <a:off x="-57050" y="1520049"/>
            <a:ext cx="4150851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000" b="1" i="1" dirty="0"/>
              <a:t>museum of the painter and sculptor</a:t>
            </a:r>
            <a:endParaRPr lang="hy-AM" sz="2000" b="1" i="1" dirty="0"/>
          </a:p>
        </p:txBody>
      </p:sp>
      <p:pic>
        <p:nvPicPr>
          <p:cNvPr id="1038" name="Picture 14" descr="43 Armenians ideas | armenian, famous armenians, armenian culture">
            <a:extLst>
              <a:ext uri="{FF2B5EF4-FFF2-40B4-BE49-F238E27FC236}">
                <a16:creationId xmlns:a16="http://schemas.microsoft.com/office/drawing/2014/main" id="{3C473AE2-F027-0EDB-0997-008EEC5DB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45" y="2239474"/>
            <a:ext cx="1746238" cy="221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xhibition Sergei Parajanov (1924-1990). Portfolio - artist, news ...">
            <a:extLst>
              <a:ext uri="{FF2B5EF4-FFF2-40B4-BE49-F238E27FC236}">
                <a16:creationId xmlns:a16="http://schemas.microsoft.com/office/drawing/2014/main" id="{B91DC835-7E7A-AB7D-3E27-3A67A49D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39" y="2219401"/>
            <a:ext cx="1630808" cy="20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rgei Parajanov (1924-1990) | Phoenix Tour Armenia">
            <a:extLst>
              <a:ext uri="{FF2B5EF4-FFF2-40B4-BE49-F238E27FC236}">
                <a16:creationId xmlns:a16="http://schemas.microsoft.com/office/drawing/2014/main" id="{78022E66-308E-ED90-5C04-C5CB51B9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215" y="4283816"/>
            <a:ext cx="2021212" cy="120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rgei Parajanov - artist, news &amp; exhibitions - photography-now.com">
            <a:extLst>
              <a:ext uri="{FF2B5EF4-FFF2-40B4-BE49-F238E27FC236}">
                <a16:creationId xmlns:a16="http://schemas.microsoft.com/office/drawing/2014/main" id="{56E67861-1872-B45A-9799-9BE2D7FF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98" y="4489348"/>
            <a:ext cx="2428730" cy="18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8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CC6D-3EEE-04FA-D01A-6B4B5E8D7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atenadaran Yerevan: The Museum of Ancient Manuscripts in Yerevan">
            <a:extLst>
              <a:ext uri="{FF2B5EF4-FFF2-40B4-BE49-F238E27FC236}">
                <a16:creationId xmlns:a16="http://schemas.microsoft.com/office/drawing/2014/main" id="{FBA86F15-7B4A-DFC6-79B3-E230035C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9" y="2071190"/>
            <a:ext cx="3708094" cy="24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5E65-28DD-1DC5-514B-4A597D39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4183"/>
            <a:ext cx="10058400" cy="905228"/>
          </a:xfrm>
        </p:spPr>
        <p:txBody>
          <a:bodyPr/>
          <a:lstStyle/>
          <a:p>
            <a:r>
              <a:rPr lang="en-US" dirty="0"/>
              <a:t>Travel</a:t>
            </a:r>
            <a:endParaRPr lang="hy-AM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FD3E8199-E6A3-4FEB-F495-CAB044ADE00F}"/>
              </a:ext>
            </a:extLst>
          </p:cNvPr>
          <p:cNvSpPr txBox="1">
            <a:spLocks/>
          </p:cNvSpPr>
          <p:nvPr/>
        </p:nvSpPr>
        <p:spPr>
          <a:xfrm>
            <a:off x="3515163" y="1533712"/>
            <a:ext cx="4150851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2000" b="1" i="1" dirty="0"/>
              <a:t>Matenadaran</a:t>
            </a:r>
            <a:endParaRPr lang="hy-AM" sz="2000" b="1" i="1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25C4424-391E-4735-C00D-13E50A7CD7C8}"/>
              </a:ext>
            </a:extLst>
          </p:cNvPr>
          <p:cNvSpPr txBox="1">
            <a:spLocks/>
          </p:cNvSpPr>
          <p:nvPr/>
        </p:nvSpPr>
        <p:spPr>
          <a:xfrm>
            <a:off x="9046016" y="1511591"/>
            <a:ext cx="3032120" cy="559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sz="2000" b="1" i="1" dirty="0"/>
              <a:t>Cascade</a:t>
            </a:r>
            <a:endParaRPr lang="hy-AM" sz="2000" b="1" i="1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3B58C52D-1E39-5F8A-33AE-1745B45DF1C7}"/>
              </a:ext>
            </a:extLst>
          </p:cNvPr>
          <p:cNvSpPr txBox="1">
            <a:spLocks/>
          </p:cNvSpPr>
          <p:nvPr/>
        </p:nvSpPr>
        <p:spPr>
          <a:xfrm>
            <a:off x="619101" y="1533711"/>
            <a:ext cx="4150851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None/>
            </a:pPr>
            <a:r>
              <a:rPr lang="en-US" sz="2000" b="1" i="1" dirty="0">
                <a:solidFill>
                  <a:srgbClr val="101418"/>
                </a:solidFill>
                <a:effectLst/>
                <a:latin typeface="Franklin Gothic Book" panose="020B0503020102020204" pitchFamily="34" charset="0"/>
              </a:rPr>
              <a:t>National Gallery of Armenia</a:t>
            </a:r>
            <a:br>
              <a:rPr lang="en-US" sz="2000" b="1" i="1" dirty="0">
                <a:latin typeface="Franklin Gothic Book" panose="020B0503020102020204" pitchFamily="34" charset="0"/>
              </a:rPr>
            </a:br>
            <a:endParaRPr lang="hy-AM" sz="2000" b="1" i="1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EA57BA4-928E-D9C8-B344-B139AFE8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8" y="2071191"/>
            <a:ext cx="3734590" cy="245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14B6C9-653B-FD81-E84D-387575A6548A}"/>
              </a:ext>
            </a:extLst>
          </p:cNvPr>
          <p:cNvSpPr txBox="1"/>
          <p:nvPr/>
        </p:nvSpPr>
        <p:spPr>
          <a:xfrm>
            <a:off x="263963" y="4691043"/>
            <a:ext cx="6317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HMA – History Museum of Armenia</a:t>
            </a:r>
            <a:endParaRPr lang="hy-AM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76F81-2C59-C366-39AE-4D348ACE94B8}"/>
              </a:ext>
            </a:extLst>
          </p:cNvPr>
          <p:cNvSpPr txBox="1"/>
          <p:nvPr/>
        </p:nvSpPr>
        <p:spPr>
          <a:xfrm>
            <a:off x="4128881" y="4687255"/>
            <a:ext cx="6008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5"/>
              </a:rPr>
              <a:t>The Museum of Ancient Manuscripts</a:t>
            </a:r>
            <a:endParaRPr lang="en-US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FDD6D-7940-497E-0370-01E7F6D79C2C}"/>
              </a:ext>
            </a:extLst>
          </p:cNvPr>
          <p:cNvSpPr txBox="1"/>
          <p:nvPr/>
        </p:nvSpPr>
        <p:spPr>
          <a:xfrm>
            <a:off x="8349208" y="46872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6"/>
              </a:rPr>
              <a:t>Cafesjian</a:t>
            </a:r>
            <a:r>
              <a:rPr lang="en-US" dirty="0">
                <a:hlinkClick r:id="rId6"/>
              </a:rPr>
              <a:t> Art Center. Museum</a:t>
            </a:r>
            <a:endParaRPr lang="hy-AM" dirty="0"/>
          </a:p>
        </p:txBody>
      </p:sp>
      <p:pic>
        <p:nvPicPr>
          <p:cNvPr id="2056" name="Picture 8" descr="Yerevan City In Armenia Is A Jewel For Travel, Food And Wine">
            <a:extLst>
              <a:ext uri="{FF2B5EF4-FFF2-40B4-BE49-F238E27FC236}">
                <a16:creationId xmlns:a16="http://schemas.microsoft.com/office/drawing/2014/main" id="{701C0C68-8956-45EC-58EB-54784A5E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79" y="2071191"/>
            <a:ext cx="3698793" cy="24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17">
            <a:extLst>
              <a:ext uri="{FF2B5EF4-FFF2-40B4-BE49-F238E27FC236}">
                <a16:creationId xmlns:a16="http://schemas.microsoft.com/office/drawing/2014/main" id="{323D90C9-51A7-375A-98E1-82192936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36333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80AA9D2D-EE59-4148-A11E-A51EEE828B28}" vid="{AEAFD717-D3C8-4034-8F7E-D5220B0CCEB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4F4D41-822D-40F2-A7AC-E4E6CB36CA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9DAD249-BF80-48EF-9AFB-36A11BCDC2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A59D56-2157-4202-9D02-F44E447A2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{A0DFF3DC-C7A0-4B0B-9666-2BED4E9DBB90}tf56160789_win32</Template>
  <TotalTime>1939</TotalTime>
  <Words>340</Words>
  <Application>Microsoft Office PowerPoint</Application>
  <PresentationFormat>Широкоэкранный</PresentationFormat>
  <Paragraphs>65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Avenir</vt:lpstr>
      <vt:lpstr>Bookman Old Style</vt:lpstr>
      <vt:lpstr>Bookman Old Style (Заголовки)</vt:lpstr>
      <vt:lpstr>Calibri</vt:lpstr>
      <vt:lpstr>Franklin Gothic Book</vt:lpstr>
      <vt:lpstr>Google Sans</vt:lpstr>
      <vt:lpstr>Nunito Sans</vt:lpstr>
      <vt:lpstr>Roboto</vt:lpstr>
      <vt:lpstr>Custom</vt:lpstr>
      <vt:lpstr>IX  SPD  collaboration meeting</vt:lpstr>
      <vt:lpstr>VISA information</vt:lpstr>
      <vt:lpstr>Currency exchange information</vt:lpstr>
      <vt:lpstr>Hotel recommendations</vt:lpstr>
      <vt:lpstr>Lunch</vt:lpstr>
      <vt:lpstr>Lunch</vt:lpstr>
      <vt:lpstr>Lunch</vt:lpstr>
      <vt:lpstr>Travel</vt:lpstr>
      <vt:lpstr>Travel</vt:lpstr>
      <vt:lpstr>Презентация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Arzun Gevorgyan</dc:creator>
  <cp:lastModifiedBy>Arzun Gevorgyan</cp:lastModifiedBy>
  <cp:revision>11</cp:revision>
  <dcterms:created xsi:type="dcterms:W3CDTF">2025-02-24T13:37:50Z</dcterms:created>
  <dcterms:modified xsi:type="dcterms:W3CDTF">2025-04-09T14:15:26Z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