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mfa.am/en/visa" TargetMode="External"/><Relationship Id="rId4" Type="http://schemas.openxmlformats.org/officeDocument/2006/relationships/hyperlink" Target="https://www.mfa.am/en/whoneedvisa" TargetMode="External"/><Relationship Id="rId5" Type="http://schemas.openxmlformats.org/officeDocument/2006/relationships/hyperlink" Target="https://www.mfa.am/en/visafreelis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41050" y="84150"/>
            <a:ext cx="6401400" cy="48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 u="sng">
                <a:solidFill>
                  <a:srgbClr val="0000FF"/>
                </a:solidFill>
              </a:rPr>
              <a:t>SPD-9 Meeting at Yerevan(AANL) May 12-16</a:t>
            </a:r>
            <a:endParaRPr b="1" sz="1900" u="sng">
              <a:solidFill>
                <a:srgbClr val="0000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1000" y="464925"/>
            <a:ext cx="3518400" cy="479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12 - Monday  (transportation not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10:00 am Reception at YSU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11:00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13:00 Lunch break(not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15:30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17:00 Closing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19:00 Furshet at Olympia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13 – Tuesday</a:t>
            </a:r>
            <a:r>
              <a:rPr b="1" lang="en" sz="700">
                <a:solidFill>
                  <a:srgbClr val="333333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(transportation not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9:30 am Sessions at AANL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11:00-11:20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12:30-14:00 Lunch break (not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15:30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17:00 Closing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14 – Wednesday </a:t>
            </a:r>
            <a:r>
              <a:rPr b="1" lang="en" sz="700">
                <a:solidFill>
                  <a:srgbClr val="333333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(transportation not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9:30 am Sessions at AANL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11:00-11:20 Coffee Break(provided)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12:30-14:00  Lunch break (not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15:30 Tour to Cognac Factory</a:t>
            </a: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(transportation and tour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15 - Thursday</a:t>
            </a:r>
            <a:r>
              <a:rPr b="1" lang="en" sz="700">
                <a:solidFill>
                  <a:srgbClr val="333333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(transportation not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9:30 am Sessions at AANL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11:00-11:20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12:30-14:00 Lunch break (not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15:30 Coffee break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17:00 Closing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19:30 Party at restaurant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16 - Friday</a:t>
            </a:r>
            <a:r>
              <a:rPr b="1" lang="en" sz="700">
                <a:solidFill>
                  <a:srgbClr val="333333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(transportation Provided)</a:t>
            </a:r>
            <a:endParaRPr b="1"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10:00 am Meet at front Olympiya parking lot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10:15 Bus to AMBERD(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11:30 Tour at Cosmic station base 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13:00 Lunch break(lunch boxes and soft drinks 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14:30 Tour to “Ashot Erkath” Antcient Castle (provided) 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15:30 Tour to Ani cosmic station and Kari lake on Aragats mountain(provided)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33333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17:00 Return to Olympiya parking lot</a:t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33333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097500" y="1048950"/>
            <a:ext cx="4719300" cy="30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00"/>
              <a:buFont typeface="Times New Roman"/>
              <a:buChar char="●"/>
            </a:pPr>
            <a:r>
              <a:rPr b="1" lang="en" sz="1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Available near by hotels`</a:t>
            </a:r>
            <a:endParaRPr b="1" sz="10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Olympia Garden Hotel Erevan 64 Barbusse st.st.(2.5 km) 20 rooms</a:t>
            </a:r>
            <a:endParaRPr sz="1000">
              <a:solidFill>
                <a:srgbClr val="FF99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Hotel Orbeli , 65/2 Marshal Baghramyan ave.ave.(3.6 km) 20 rooms</a:t>
            </a:r>
            <a:endParaRPr sz="1000">
              <a:solidFill>
                <a:srgbClr val="FF99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Blur Inn Gallery, 11 Barbusse st.st.(3.2 km) 6 rooms</a:t>
            </a:r>
            <a:endParaRPr sz="1000">
              <a:solidFill>
                <a:srgbClr val="FF99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00"/>
              <a:buFont typeface="Times New Roman"/>
              <a:buChar char="●"/>
            </a:pPr>
            <a:r>
              <a:rPr b="1" lang="en" sz="1000">
                <a:solidFill>
                  <a:srgbClr val="0000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Visa Requirements ( </a:t>
            </a:r>
            <a:r>
              <a:rPr b="1" lang="en" sz="1000"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https://www.mfa.am/en/visa</a:t>
            </a:r>
            <a:r>
              <a:rPr b="1" lang="en" sz="1000">
                <a:solidFill>
                  <a:srgbClr val="0000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)</a:t>
            </a:r>
            <a:endParaRPr b="1" sz="1000">
              <a:solidFill>
                <a:srgbClr val="0000FF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List of countries with visa-free regime </a:t>
            </a: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https://www.mfa.am/en/whoneedvisa</a:t>
            </a:r>
            <a:endParaRPr b="1" sz="10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List of countries, whose citizens exempt from the requirement to obtain a visa</a:t>
            </a:r>
            <a:endParaRPr sz="1000">
              <a:solidFill>
                <a:srgbClr val="98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https://www.mfa.am/en/visafreelis</a:t>
            </a:r>
            <a:endParaRPr b="1"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000"/>
              <a:buFont typeface="Times New Roman"/>
              <a:buChar char="●"/>
            </a:pPr>
            <a:r>
              <a:rPr b="1" lang="en" sz="1000">
                <a:solidFill>
                  <a:srgbClr val="0000FF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Transportation</a:t>
            </a:r>
            <a:endParaRPr b="1" sz="1000">
              <a:solidFill>
                <a:srgbClr val="0000FF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Airport Zvartnots offers direct flights from many major European airports.</a:t>
            </a:r>
            <a:endParaRPr sz="100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From Russia: Moscow, St. Petersburg, Samara, Sochi, etc.</a:t>
            </a:r>
            <a:endParaRPr sz="100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specific details, please visit </a:t>
            </a:r>
            <a:r>
              <a:rPr b="1" lang="en" sz="10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https://www.zvartnots.aero/EN/index</a:t>
            </a:r>
            <a:endParaRPr b="1" sz="10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transfer from the airport to the city centre of Yerevan takes around half an hour</a:t>
            </a:r>
            <a:endParaRPr sz="100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and is relatively inexpensive. We recommend using GG or Yandex GO. Typical fare</a:t>
            </a:r>
            <a:endParaRPr sz="100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274E13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usually amounts 3000 AMD (~ 7 EURO).</a:t>
            </a:r>
            <a:endParaRPr sz="1000">
              <a:solidFill>
                <a:srgbClr val="274E13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 u="sng">
              <a:solidFill>
                <a:srgbClr val="274E1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266333" y="4296200"/>
            <a:ext cx="2653192" cy="70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34475" y="4296200"/>
            <a:ext cx="1717077" cy="70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