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5" r:id="rId3"/>
    <p:sldId id="277" r:id="rId4"/>
    <p:sldId id="258" r:id="rId5"/>
    <p:sldId id="587" r:id="rId6"/>
    <p:sldId id="262" r:id="rId7"/>
    <p:sldId id="589" r:id="rId8"/>
    <p:sldId id="588" r:id="rId9"/>
    <p:sldId id="590" r:id="rId10"/>
    <p:sldId id="259" r:id="rId11"/>
    <p:sldId id="586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DE3"/>
    <a:srgbClr val="F1D9A5"/>
    <a:srgbClr val="934A4C"/>
    <a:srgbClr val="48AACC"/>
    <a:srgbClr val="F3CDD4"/>
    <a:srgbClr val="FAE7EA"/>
    <a:srgbClr val="CC6D03"/>
    <a:srgbClr val="1F00FF"/>
    <a:srgbClr val="FBF2E2"/>
    <a:srgbClr val="948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33"/>
  </p:normalViewPr>
  <p:slideViewPr>
    <p:cSldViewPr snapToGrid="0" snapToObjects="1">
      <p:cViewPr varScale="1">
        <p:scale>
          <a:sx n="108" d="100"/>
          <a:sy n="108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F8E94A3-B03C-054C-B899-BFDEEA04A7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190031-2CED-8848-AC53-02D9B65F4D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1C65F-0A9C-3B4C-BE1F-2E8C2D13785D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32069-6B91-3C4A-9BE3-40BD32E95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A.A.Kattsin@inp.nsk.su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B9111A-EF00-5D48-ABBC-483EE0B80C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1DD3D-3CB3-1F4E-ADBD-589BDB111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5286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E986-3290-8247-ABF4-A4F104A21689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A.A.Kattsin@inp.nsk.su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CC06A-18A7-3949-AAFB-0D183B7D2E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32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IX SPD CM, Yerevan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0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49FCB-5E6C-474D-BAFF-99E317EC0E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b="1" dirty="0"/>
              <a:t>Recent progress of aerogel Cherenkov radiators production in Novosibirsk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568489-0809-A040-98D5-C2F0BE13E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906" y="3886680"/>
            <a:ext cx="9868395" cy="1086237"/>
          </a:xfrm>
        </p:spPr>
        <p:txBody>
          <a:bodyPr>
            <a:noAutofit/>
          </a:bodyPr>
          <a:lstStyle/>
          <a:p>
            <a:r>
              <a:rPr lang="en-GB" dirty="0"/>
              <a:t>Aleksandr A. </a:t>
            </a:r>
            <a:r>
              <a:rPr lang="en-GB" dirty="0" err="1"/>
              <a:t>Kattsin</a:t>
            </a:r>
            <a:r>
              <a:rPr lang="en-GB" baseline="30000" dirty="0" err="1"/>
              <a:t>a</a:t>
            </a:r>
            <a:r>
              <a:rPr lang="ru-RU" dirty="0"/>
              <a:t> </a:t>
            </a:r>
            <a:r>
              <a:rPr lang="en-GB" dirty="0"/>
              <a:t>(</a:t>
            </a:r>
            <a:r>
              <a:rPr lang="en-GB" dirty="0" err="1"/>
              <a:t>A.A.Kattsin@inp.nsk.su</a:t>
            </a:r>
            <a:r>
              <a:rPr lang="en-GB" dirty="0"/>
              <a:t>) </a:t>
            </a:r>
          </a:p>
          <a:p>
            <a:r>
              <a:rPr lang="en-GB" dirty="0" err="1"/>
              <a:t>A.Yu</a:t>
            </a:r>
            <a:r>
              <a:rPr lang="en-GB" dirty="0"/>
              <a:t>. </a:t>
            </a:r>
            <a:r>
              <a:rPr lang="en-GB" dirty="0" err="1"/>
              <a:t>Barnyakov</a:t>
            </a:r>
            <a:r>
              <a:rPr lang="en-GB" baseline="30000" dirty="0" err="1"/>
              <a:t>a</a:t>
            </a:r>
            <a:r>
              <a:rPr lang="en-GB" dirty="0"/>
              <a:t>, E.A. </a:t>
            </a:r>
            <a:r>
              <a:rPr lang="en-GB" dirty="0" err="1"/>
              <a:t>Kravchenko</a:t>
            </a:r>
            <a:r>
              <a:rPr lang="en-GB" baseline="30000" dirty="0" err="1"/>
              <a:t>a</a:t>
            </a:r>
            <a:r>
              <a:rPr lang="en-GB" dirty="0"/>
              <a:t>, A.F. </a:t>
            </a:r>
            <a:r>
              <a:rPr lang="en-GB" dirty="0" err="1"/>
              <a:t>Danilyuk</a:t>
            </a:r>
            <a:r>
              <a:rPr lang="en-GB" baseline="30000" dirty="0" err="1"/>
              <a:t>b</a:t>
            </a:r>
            <a:r>
              <a:rPr lang="en-GB" dirty="0"/>
              <a:t>, </a:t>
            </a:r>
            <a:r>
              <a:rPr lang="en-GB" dirty="0" err="1"/>
              <a:t>A.Yu</a:t>
            </a:r>
            <a:r>
              <a:rPr lang="en-GB" dirty="0"/>
              <a:t>. </a:t>
            </a:r>
            <a:r>
              <a:rPr lang="en-GB" dirty="0" err="1"/>
              <a:t>Predein</a:t>
            </a:r>
            <a:r>
              <a:rPr lang="en-GB" baseline="30000" dirty="0" err="1"/>
              <a:t>b</a:t>
            </a:r>
            <a:r>
              <a:rPr lang="en-GB" dirty="0"/>
              <a:t>. </a:t>
            </a:r>
          </a:p>
          <a:p>
            <a:r>
              <a:rPr lang="en-GB" dirty="0"/>
              <a:t> </a:t>
            </a:r>
            <a:r>
              <a:rPr lang="en-GB" baseline="30000" dirty="0" err="1"/>
              <a:t>a</a:t>
            </a:r>
            <a:r>
              <a:rPr lang="en-GB" dirty="0" err="1"/>
              <a:t>Budker</a:t>
            </a:r>
            <a:r>
              <a:rPr lang="en-GB" dirty="0"/>
              <a:t> Institute of Nuclear Physics of SB RAS</a:t>
            </a:r>
          </a:p>
          <a:p>
            <a:r>
              <a:rPr lang="en-GB" baseline="30000" dirty="0" err="1"/>
              <a:t>b</a:t>
            </a:r>
            <a:r>
              <a:rPr lang="en-GB" dirty="0" err="1"/>
              <a:t>Boreskov</a:t>
            </a:r>
            <a:r>
              <a:rPr lang="en-GB" dirty="0"/>
              <a:t> Institute of Catalysis SB RAS</a:t>
            </a:r>
            <a:endParaRPr lang="ru-RU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19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D7F5B-9513-1E30-AF2C-9CB3E4DE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43"/>
            <a:ext cx="10515600" cy="634334"/>
          </a:xfrm>
        </p:spPr>
        <p:txBody>
          <a:bodyPr>
            <a:normAutofit fontScale="90000"/>
          </a:bodyPr>
          <a:lstStyle/>
          <a:p>
            <a:pPr algn="ctr"/>
            <a:r>
              <a:rPr lang="en-RU" b="1" dirty="0">
                <a:latin typeface="+mn-lt"/>
              </a:rPr>
              <a:t>FARICH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731F8C-E11B-3477-C940-C7A099B6F0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8416" y="755610"/>
                <a:ext cx="8156944" cy="1488283"/>
              </a:xfr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𝑝𝑒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𝑝𝑖𝑥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RU" dirty="0">
                    <a:solidFill>
                      <a:srgbClr val="C00000"/>
                    </a:solidFill>
                  </a:rPr>
                  <a:t>~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RU" dirty="0"/>
                  <a:t>~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3492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3492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3492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3492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3492E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3492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3492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3492EA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𝑄𝐸</m:t>
                    </m:r>
                  </m:oMath>
                </a14:m>
                <a:r>
                  <a:rPr lang="en-RU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731F8C-E11B-3477-C940-C7A099B6F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416" y="755610"/>
                <a:ext cx="8156944" cy="1488283"/>
              </a:xfrm>
              <a:blipFill>
                <a:blip r:embed="rId2"/>
                <a:stretch>
                  <a:fillRect l="-621" t="-27731" b="-84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D54A9DF-13AB-0D35-D0FF-A0A12B38D2A2}"/>
              </a:ext>
            </a:extLst>
          </p:cNvPr>
          <p:cNvGrpSpPr/>
          <p:nvPr/>
        </p:nvGrpSpPr>
        <p:grpSpPr>
          <a:xfrm>
            <a:off x="806851" y="2748518"/>
            <a:ext cx="10653824" cy="3604438"/>
            <a:chOff x="699976" y="2748518"/>
            <a:chExt cx="10653824" cy="360443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0F4021-0D9B-F28E-A0F9-6921831647F8}"/>
                </a:ext>
              </a:extLst>
            </p:cNvPr>
            <p:cNvGrpSpPr/>
            <p:nvPr/>
          </p:nvGrpSpPr>
          <p:grpSpPr>
            <a:xfrm>
              <a:off x="699976" y="2748518"/>
              <a:ext cx="10653824" cy="3604438"/>
              <a:chOff x="-7605" y="448105"/>
              <a:chExt cx="11241852" cy="3634839"/>
            </a:xfrm>
          </p:grpSpPr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AB151634-22D3-EBE6-3DAB-7BA1C0349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4" y="3742040"/>
                <a:ext cx="5859048" cy="279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200" dirty="0" err="1">
                    <a:solidFill>
                      <a:srgbClr val="C00000"/>
                    </a:solidFill>
                  </a:rPr>
                  <a:t>T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.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Iijima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et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al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., NIM A548 (2005) 383</a:t>
                </a:r>
                <a:r>
                  <a:rPr lang="en-US" altLang="ru-RU" sz="1200" dirty="0">
                    <a:solidFill>
                      <a:srgbClr val="C00000"/>
                    </a:solidFill>
                  </a:rPr>
                  <a:t> and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A.Yu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.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Barnyakov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et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 </a:t>
                </a:r>
                <a:r>
                  <a:rPr lang="ru-RU" altLang="ru-RU" sz="1200" dirty="0" err="1">
                    <a:solidFill>
                      <a:srgbClr val="C00000"/>
                    </a:solidFill>
                  </a:rPr>
                  <a:t>al</a:t>
                </a:r>
                <a:r>
                  <a:rPr lang="ru-RU" altLang="ru-RU" sz="1200" dirty="0">
                    <a:solidFill>
                      <a:srgbClr val="C00000"/>
                    </a:solidFill>
                  </a:rPr>
                  <a:t>., NIM A553 (2005) 70</a:t>
                </a:r>
              </a:p>
            </p:txBody>
          </p:sp>
          <p:pic>
            <p:nvPicPr>
              <p:cNvPr id="9" name="Рисунок 3079">
                <a:extLst>
                  <a:ext uri="{FF2B5EF4-FFF2-40B4-BE49-F238E27FC236}">
                    <a16:creationId xmlns:a16="http://schemas.microsoft.com/office/drawing/2014/main" id="{F92E74BA-8C7F-4F15-8AA1-AD73902D4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663" y="510519"/>
                <a:ext cx="3926793" cy="316995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1AFAE0C-3988-FA67-7223-74C0EDD77B45}"/>
                  </a:ext>
                </a:extLst>
              </p:cNvPr>
              <p:cNvSpPr/>
              <p:nvPr/>
            </p:nvSpPr>
            <p:spPr>
              <a:xfrm>
                <a:off x="-7605" y="448105"/>
                <a:ext cx="11241852" cy="3634839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8A0102-05EE-AEF2-F4A8-4E5E90503504}"/>
                </a:ext>
              </a:extLst>
            </p:cNvPr>
            <p:cNvSpPr txBox="1"/>
            <p:nvPr/>
          </p:nvSpPr>
          <p:spPr>
            <a:xfrm>
              <a:off x="5422605" y="3085049"/>
              <a:ext cx="5646423" cy="28623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Thicknesses and refractive indexes in each layer are adjusted in such way that Cherenkov rings from each layer overlap in the same region of the position-sensitive photon detector.</a:t>
              </a:r>
              <a:endParaRPr lang="ru-RU" sz="2000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The number of detected Cherenkov photons increases due to increase of the thickness without degradation of Cherenkov angle resolution due to uncertainties of photon emission point.</a:t>
              </a:r>
              <a:endParaRPr lang="en-RU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11DC46-9C28-54C8-73FA-6759792E0E38}"/>
                  </a:ext>
                </a:extLst>
              </p:cNvPr>
              <p:cNvSpPr txBox="1"/>
              <p:nvPr/>
            </p:nvSpPr>
            <p:spPr>
              <a:xfrm>
                <a:off x="1827649" y="2313709"/>
                <a:ext cx="8419292" cy="409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 get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from aerogel</a:t>
                </a:r>
                <a:r>
                  <a:rPr lang="ru-RU" dirty="0"/>
                  <a:t> </a:t>
                </a:r>
                <a:r>
                  <a:rPr lang="en-US" dirty="0"/>
                  <a:t>with</a:t>
                </a:r>
                <a:r>
                  <a:rPr lang="ru-RU" dirty="0"/>
                  <a:t> </a:t>
                </a:r>
                <a:r>
                  <a:rPr lang="en-US" dirty="0"/>
                  <a:t>n=1.05 &amp; thickness</a:t>
                </a:r>
                <a:r>
                  <a:rPr lang="ru-RU" dirty="0"/>
                  <a:t> 1</a:t>
                </a:r>
                <a:r>
                  <a:rPr lang="en-US" dirty="0"/>
                  <a:t> cm</a:t>
                </a:r>
                <a:r>
                  <a:rPr lang="ru-RU" dirty="0"/>
                  <a:t> </a:t>
                </a:r>
                <a:r>
                  <a:rPr lang="en-US" dirty="0"/>
                  <a:t>is </a:t>
                </a:r>
                <a:r>
                  <a:rPr lang="ru-RU" dirty="0"/>
                  <a:t> </a:t>
                </a:r>
                <a:r>
                  <a:rPr lang="en-US" dirty="0"/>
                  <a:t>too hard practice task!!!</a:t>
                </a:r>
                <a:endParaRPr lang="en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11DC46-9C28-54C8-73FA-6759792E0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649" y="2313709"/>
                <a:ext cx="8419292" cy="409215"/>
              </a:xfrm>
              <a:prstGeom prst="rect">
                <a:avLst/>
              </a:prstGeom>
              <a:blipFill>
                <a:blip r:embed="rId4"/>
                <a:stretch>
                  <a:fillRect l="-754" t="-3030" b="-1818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8957F-A0B0-4061-1870-42A69915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SPD CM 5-8 Nov. 2024, JINR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B9BE-728B-7B3D-4360-CD38707F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AB174-DD22-654C-948E-9E49CBE3E876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41123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6"/>
          <p:cNvPicPr/>
          <p:nvPr/>
        </p:nvPicPr>
        <p:blipFill>
          <a:blip r:embed="rId2"/>
          <a:stretch/>
        </p:blipFill>
        <p:spPr>
          <a:xfrm>
            <a:off x="2540136" y="3567910"/>
            <a:ext cx="9638478" cy="300262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06D766-8EB4-8A1A-A15E-296DC6F4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35" y="529586"/>
            <a:ext cx="9575930" cy="3002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9B6EFD-8104-CA5F-82AC-12E41BF015A5}"/>
              </a:ext>
            </a:extLst>
          </p:cNvPr>
          <p:cNvSpPr txBox="1"/>
          <p:nvPr/>
        </p:nvSpPr>
        <p:spPr>
          <a:xfrm>
            <a:off x="814394" y="1020414"/>
            <a:ext cx="171636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</a:t>
            </a:r>
            <a:r>
              <a:rPr lang="ru-RU" dirty="0"/>
              <a:t>6</a:t>
            </a:r>
            <a:r>
              <a:rPr lang="en-US" dirty="0"/>
              <a:t>x</a:t>
            </a:r>
            <a:r>
              <a:rPr lang="ru-RU" dirty="0"/>
              <a:t>6</a:t>
            </a:r>
            <a:r>
              <a:rPr lang="en-US" dirty="0"/>
              <a:t>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80%</a:t>
            </a:r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9D5473-B5D3-9115-B1C2-0F37B9E19066}"/>
              </a:ext>
            </a:extLst>
          </p:cNvPr>
          <p:cNvSpPr txBox="1"/>
          <p:nvPr/>
        </p:nvSpPr>
        <p:spPr>
          <a:xfrm>
            <a:off x="814393" y="3784150"/>
            <a:ext cx="171636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Pixel 3x3 mm</a:t>
            </a:r>
            <a:endParaRPr lang="ru-RU" dirty="0"/>
          </a:p>
          <a:p>
            <a:r>
              <a:rPr lang="en-US" dirty="0" err="1"/>
              <a:t>Geom</a:t>
            </a:r>
            <a:r>
              <a:rPr lang="ru-RU" dirty="0"/>
              <a:t>.</a:t>
            </a:r>
            <a:r>
              <a:rPr lang="en-US" dirty="0"/>
              <a:t>Eff.</a:t>
            </a:r>
            <a:r>
              <a:rPr lang="ru-RU" dirty="0"/>
              <a:t> </a:t>
            </a:r>
            <a:r>
              <a:rPr lang="en-US" dirty="0"/>
              <a:t>~ 20%</a:t>
            </a:r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0005D2-608C-3C67-B46A-3CF816123A4B}"/>
                  </a:ext>
                </a:extLst>
              </p:cNvPr>
              <p:cNvSpPr txBox="1"/>
              <p:nvPr/>
            </p:nvSpPr>
            <p:spPr>
              <a:xfrm>
                <a:off x="-11876" y="5234706"/>
                <a:ext cx="3137439" cy="13131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RU" b="1" u="sng" dirty="0"/>
                  <a:t>Main results:</a:t>
                </a:r>
              </a:p>
              <a:p>
                <a:r>
                  <a:rPr lang="en-RU" dirty="0"/>
                  <a:t>• N</a:t>
                </a:r>
                <a:r>
                  <a:rPr lang="en-RU" baseline="-25000" dirty="0"/>
                  <a:t>pe</a:t>
                </a:r>
                <a:r>
                  <a:rPr lang="en-RU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RU">
                    <a:solidFill>
                      <a:srgbClr val="C00000"/>
                    </a:solidFill>
                  </a:rPr>
                  <a:t>16</a:t>
                </a:r>
                <a:r>
                  <a:rPr lang="en-GB" dirty="0"/>
                  <a:t> </a:t>
                </a:r>
                <a:r>
                  <a:rPr lang="en-RU"/>
                  <a:t>(</a:t>
                </a:r>
                <a:r>
                  <a:rPr lang="en-RU">
                    <a:solidFill>
                      <a:schemeClr val="accent1"/>
                    </a:solidFill>
                  </a:rPr>
                  <a:t>~ </a:t>
                </a:r>
                <a:r>
                  <a:rPr lang="en-RU" dirty="0">
                    <a:solidFill>
                      <a:schemeClr val="accent1"/>
                    </a:solidFill>
                  </a:rPr>
                  <a:t>0.8</a:t>
                </a:r>
                <a:r>
                  <a:rPr lang="en-RU" dirty="0"/>
                  <a:t> of Ring)</a:t>
                </a:r>
              </a:p>
              <a:p>
                <a:r>
                  <a:rPr lang="en-RU" dirty="0"/>
                  <a:t>•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13.5 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RU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RU" dirty="0"/>
                  <a:t> </a:t>
                </a:r>
                <a:r>
                  <a:rPr lang="en-RU" dirty="0">
                    <a:solidFill>
                      <a:schemeClr val="accent1"/>
                    </a:solidFill>
                  </a:rPr>
                  <a:t>6mm</a:t>
                </a:r>
                <a:r>
                  <a:rPr lang="en-RU" dirty="0"/>
                  <a:t>)</a:t>
                </a:r>
              </a:p>
              <a:p>
                <a:r>
                  <a:rPr lang="en-RU" dirty="0"/>
                  <a:t>•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7.0 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en-RU" dirty="0"/>
                  <a:t> 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RU" dirty="0"/>
                  <a:t> </a:t>
                </a:r>
                <a:r>
                  <a:rPr lang="en-RU" dirty="0">
                    <a:solidFill>
                      <a:schemeClr val="accent1"/>
                    </a:solidFill>
                  </a:rPr>
                  <a:t>3mm</a:t>
                </a:r>
                <a:r>
                  <a:rPr lang="en-RU" dirty="0"/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0005D2-608C-3C67-B46A-3CF816123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876" y="5234706"/>
                <a:ext cx="3137439" cy="1313180"/>
              </a:xfrm>
              <a:prstGeom prst="rect">
                <a:avLst/>
              </a:prstGeom>
              <a:blipFill>
                <a:blip r:embed="rId4"/>
                <a:stretch>
                  <a:fillRect l="-1210" t="-1887" b="-188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AF5C4C-40DE-6FDF-CFC1-C14D3163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IX SPD CM, Yerevan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716C6-7FC4-7A79-3963-6DB59388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924C-EB03-8643-B096-DFF187C7C320}" type="slidenum">
              <a:rPr lang="en-RU" smtClean="0"/>
              <a:t>10</a:t>
            </a:fld>
            <a:endParaRPr lang="en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81C96-8DE7-EB4E-A5CE-954ED137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1906" y="6453386"/>
            <a:ext cx="1443316" cy="404614"/>
          </a:xfrm>
        </p:spPr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EF577FB-3097-C589-892E-905A595B3455}"/>
              </a:ext>
            </a:extLst>
          </p:cNvPr>
          <p:cNvSpPr txBox="1">
            <a:spLocks/>
          </p:cNvSpPr>
          <p:nvPr/>
        </p:nvSpPr>
        <p:spPr>
          <a:xfrm>
            <a:off x="73742" y="16041"/>
            <a:ext cx="12044516" cy="66124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dirty="0"/>
              <a:t>Focusing Aerogel RICH 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beam test results</a:t>
            </a:r>
            <a:endParaRPr lang="ru-RU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71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AFA0D-BB50-4049-B010-E8A5D59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97" y="2393"/>
            <a:ext cx="11479481" cy="1485900"/>
          </a:xfrm>
        </p:spPr>
        <p:txBody>
          <a:bodyPr/>
          <a:lstStyle/>
          <a:p>
            <a:pPr algn="ctr"/>
            <a:r>
              <a:rPr lang="en-GB" dirty="0"/>
              <a:t>History of</a:t>
            </a:r>
            <a:r>
              <a:rPr lang="ru-RU" dirty="0"/>
              <a:t> </a:t>
            </a:r>
            <a:r>
              <a:rPr lang="en-GB" dirty="0"/>
              <a:t>aerogel radiators in Novosibirsk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027F18-415B-4747-AB0A-752E864F5167}"/>
                  </a:ext>
                </a:extLst>
              </p:cNvPr>
              <p:cNvSpPr txBox="1"/>
              <p:nvPr/>
            </p:nvSpPr>
            <p:spPr>
              <a:xfrm>
                <a:off x="919834" y="2331593"/>
                <a:ext cx="55089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/>
                  <a:t>SND ASHIPH system </a:t>
                </a:r>
                <a:r>
                  <a:rPr lang="ru-RU" sz="1400" dirty="0"/>
                  <a:t>(</a:t>
                </a:r>
                <a:r>
                  <a:rPr lang="en-GB" sz="1400" dirty="0"/>
                  <a:t>VEPP</a:t>
                </a:r>
                <a:r>
                  <a:rPr lang="ru-RU" sz="1400" dirty="0"/>
                  <a:t>-2000 – </a:t>
                </a:r>
                <a:r>
                  <a:rPr lang="en-GB" sz="1400" dirty="0"/>
                  <a:t>BINP</a:t>
                </a:r>
                <a:r>
                  <a:rPr lang="ru-RU" sz="14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400" dirty="0"/>
                  <a:t>𝜋</a:t>
                </a:r>
                <a:r>
                  <a:rPr lang="en-GB" sz="1400" dirty="0"/>
                  <a:t>/K-separation in the momentum range</a:t>
                </a:r>
                <a:r>
                  <a:rPr lang="ru-RU" sz="1400" dirty="0"/>
                  <a:t> 300÷870</a:t>
                </a:r>
                <a:r>
                  <a:rPr lang="en-GB" sz="1400" dirty="0"/>
                  <a:t> MeV</a:t>
                </a:r>
                <a:r>
                  <a:rPr lang="ru-RU" sz="14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Aerogel</a:t>
                </a:r>
                <a:r>
                  <a:rPr lang="ru-RU" sz="1400" dirty="0"/>
                  <a:t>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=1,13</m:t>
                    </m:r>
                  </m:oMath>
                </a14:m>
                <a:r>
                  <a:rPr lang="en-GB" sz="1400" dirty="0">
                    <a:solidFill>
                      <a:srgbClr val="00B0F0"/>
                    </a:solidFill>
                  </a:rPr>
                  <a:t> </a:t>
                </a:r>
                <a:r>
                  <a:rPr lang="en-GB" sz="1400" dirty="0"/>
                  <a:t>(V~9 L)</a:t>
                </a:r>
                <a:r>
                  <a:rPr lang="ru-RU" sz="1400" dirty="0"/>
                  <a:t>.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027F18-415B-4747-AB0A-752E864F5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34" y="2331593"/>
                <a:ext cx="5508906" cy="738664"/>
              </a:xfrm>
              <a:prstGeom prst="rect">
                <a:avLst/>
              </a:prstGeom>
              <a:blipFill>
                <a:blip r:embed="rId2"/>
                <a:stretch>
                  <a:fillRect l="-230" t="-1695" b="-50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FAD170-B509-4C4C-A1FA-7ABB950AC658}"/>
                  </a:ext>
                </a:extLst>
              </p:cNvPr>
              <p:cNvSpPr txBox="1"/>
              <p:nvPr/>
            </p:nvSpPr>
            <p:spPr>
              <a:xfrm>
                <a:off x="919833" y="1595180"/>
                <a:ext cx="55089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/>
                  <a:t>KEDR ASHIPH system</a:t>
                </a:r>
                <a:r>
                  <a:rPr lang="ru-RU" sz="1400" dirty="0"/>
                  <a:t> (</a:t>
                </a:r>
                <a:r>
                  <a:rPr lang="en-GB" sz="1400" dirty="0"/>
                  <a:t>VEPP</a:t>
                </a:r>
                <a:r>
                  <a:rPr lang="ru-RU" sz="1400" dirty="0"/>
                  <a:t>-4М – </a:t>
                </a:r>
                <a:r>
                  <a:rPr lang="en-GB" sz="1400" dirty="0"/>
                  <a:t>BINP</a:t>
                </a:r>
                <a:r>
                  <a:rPr lang="ru-RU" sz="14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400" dirty="0"/>
                  <a:t>𝜋</a:t>
                </a:r>
                <a:r>
                  <a:rPr lang="en-GB" sz="1400" dirty="0"/>
                  <a:t>/K-separation in the momentum range </a:t>
                </a:r>
                <a:r>
                  <a:rPr lang="ru-RU" sz="1400" dirty="0"/>
                  <a:t>0,6</a:t>
                </a:r>
                <a:r>
                  <a:rPr lang="en-GB" sz="1400" dirty="0"/>
                  <a:t>÷</a:t>
                </a:r>
                <a:r>
                  <a:rPr lang="ru-RU" sz="1400" dirty="0"/>
                  <a:t>1,5</a:t>
                </a:r>
                <a:r>
                  <a:rPr lang="en-GB" sz="1400" dirty="0"/>
                  <a:t> GeV</a:t>
                </a:r>
                <a:r>
                  <a:rPr lang="ru-RU" sz="14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Aerogel</a:t>
                </a:r>
                <a:r>
                  <a:rPr lang="ru-RU" sz="1400" dirty="0"/>
                  <a:t>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=1,05</m:t>
                    </m:r>
                  </m:oMath>
                </a14:m>
                <a:r>
                  <a:rPr lang="en-GB" sz="1400" dirty="0">
                    <a:solidFill>
                      <a:srgbClr val="00B0F0"/>
                    </a:solidFill>
                  </a:rPr>
                  <a:t> </a:t>
                </a:r>
                <a:r>
                  <a:rPr lang="en-GB" sz="1400" dirty="0"/>
                  <a:t>(V~</a:t>
                </a:r>
                <a:r>
                  <a:rPr lang="ru-RU" sz="1400" dirty="0"/>
                  <a:t>1000</a:t>
                </a:r>
                <a:r>
                  <a:rPr lang="en-GB" sz="1400" dirty="0"/>
                  <a:t> L)</a:t>
                </a:r>
                <a:r>
                  <a:rPr lang="ru-RU" sz="1400" dirty="0"/>
                  <a:t>.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FAD170-B509-4C4C-A1FA-7ABB950AC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33" y="1595180"/>
                <a:ext cx="5508905" cy="738664"/>
              </a:xfrm>
              <a:prstGeom prst="rect">
                <a:avLst/>
              </a:prstGeom>
              <a:blipFill>
                <a:blip r:embed="rId3"/>
                <a:stretch>
                  <a:fillRect l="-230" t="-1695" b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DAE741-DDC4-B54C-B5DF-BC1F5033ADC2}"/>
                  </a:ext>
                </a:extLst>
              </p:cNvPr>
              <p:cNvSpPr txBox="1"/>
              <p:nvPr/>
            </p:nvSpPr>
            <p:spPr>
              <a:xfrm>
                <a:off x="919834" y="3074640"/>
                <a:ext cx="550890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/>
                  <a:t>DIRAC-II</a:t>
                </a:r>
                <a:r>
                  <a:rPr lang="ru-RU" sz="1400" dirty="0"/>
                  <a:t> (</a:t>
                </a:r>
                <a:r>
                  <a:rPr lang="en-GB" sz="1400" dirty="0"/>
                  <a:t>PS</a:t>
                </a:r>
                <a:r>
                  <a:rPr lang="ru-RU" sz="1400" dirty="0"/>
                  <a:t> – </a:t>
                </a:r>
                <a:r>
                  <a:rPr lang="en-GB" sz="1400" dirty="0"/>
                  <a:t>CERN</a:t>
                </a:r>
                <a:r>
                  <a:rPr lang="ru-RU" sz="14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400" dirty="0"/>
                  <a:t>𝜋</a:t>
                </a:r>
                <a:r>
                  <a:rPr lang="en-GB" sz="1400" dirty="0"/>
                  <a:t>/K-separation in the momentum range 5,5</a:t>
                </a:r>
                <a:r>
                  <a:rPr lang="ru-RU" sz="1400" dirty="0"/>
                  <a:t>÷8</a:t>
                </a:r>
                <a:r>
                  <a:rPr lang="en-GB" sz="1400" dirty="0"/>
                  <a:t>,0</a:t>
                </a:r>
                <a:r>
                  <a:rPr lang="ru-RU" sz="1400" dirty="0"/>
                  <a:t> </a:t>
                </a:r>
                <a:r>
                  <a:rPr lang="en-GB" sz="1400" dirty="0"/>
                  <a:t>GeV</a:t>
                </a:r>
                <a:r>
                  <a:rPr lang="ru-RU" sz="14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Aerogel</a:t>
                </a:r>
                <a:r>
                  <a:rPr lang="ru-RU" sz="1400" dirty="0"/>
                  <a:t>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=1,008</m:t>
                    </m:r>
                  </m:oMath>
                </a14:m>
                <a:r>
                  <a:rPr lang="en-GB" sz="1400" dirty="0">
                    <a:solidFill>
                      <a:srgbClr val="00B0F0"/>
                    </a:solidFill>
                  </a:rPr>
                  <a:t> </a:t>
                </a:r>
                <a:r>
                  <a:rPr lang="en-GB" sz="1400" dirty="0"/>
                  <a:t>(V~9 L)</a:t>
                </a:r>
                <a:r>
                  <a:rPr lang="ru-RU" sz="1400" dirty="0"/>
                  <a:t>.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DAE741-DDC4-B54C-B5DF-BC1F5033A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34" y="3074640"/>
                <a:ext cx="5508905" cy="738664"/>
              </a:xfrm>
              <a:prstGeom prst="rect">
                <a:avLst/>
              </a:prstGeom>
              <a:blipFill>
                <a:blip r:embed="rId4"/>
                <a:stretch>
                  <a:fillRect l="-230" b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DF0F3-EB02-474B-91DE-587F988618FA}"/>
                  </a:ext>
                </a:extLst>
              </p:cNvPr>
              <p:cNvSpPr txBox="1"/>
              <p:nvPr/>
            </p:nvSpPr>
            <p:spPr>
              <a:xfrm>
                <a:off x="919834" y="4551945"/>
                <a:ext cx="55089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 err="1"/>
                  <a:t>LHCb</a:t>
                </a:r>
                <a:r>
                  <a:rPr lang="ru-RU" sz="1400" dirty="0"/>
                  <a:t> </a:t>
                </a:r>
                <a:r>
                  <a:rPr lang="en-GB" sz="1400" dirty="0"/>
                  <a:t>aerogel RICH </a:t>
                </a:r>
                <a:r>
                  <a:rPr lang="ru-RU" sz="1400" dirty="0"/>
                  <a:t>(</a:t>
                </a:r>
                <a:r>
                  <a:rPr lang="en-GB" sz="1400" dirty="0"/>
                  <a:t>LHC</a:t>
                </a:r>
                <a:r>
                  <a:rPr lang="ru-RU" sz="1400" dirty="0"/>
                  <a:t> – </a:t>
                </a:r>
                <a:r>
                  <a:rPr lang="en-GB" sz="1400" dirty="0"/>
                  <a:t>CERN</a:t>
                </a:r>
                <a:r>
                  <a:rPr lang="ru-RU" sz="14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400" dirty="0"/>
                  <a:t>𝜋</a:t>
                </a:r>
                <a:r>
                  <a:rPr lang="en-GB" sz="1400" dirty="0"/>
                  <a:t>/K-separation in the momentum range</a:t>
                </a:r>
                <a:r>
                  <a:rPr lang="ru-RU" sz="1400" dirty="0"/>
                  <a:t> </a:t>
                </a:r>
                <a:r>
                  <a:rPr lang="en-GB" sz="1400" dirty="0"/>
                  <a:t>5,5</a:t>
                </a:r>
                <a:r>
                  <a:rPr lang="ru-RU" sz="1400" dirty="0"/>
                  <a:t>÷</a:t>
                </a:r>
                <a:r>
                  <a:rPr lang="en-GB" sz="1400" dirty="0"/>
                  <a:t>8,0</a:t>
                </a:r>
                <a:r>
                  <a:rPr lang="ru-RU" sz="1400" dirty="0"/>
                  <a:t> </a:t>
                </a:r>
                <a:r>
                  <a:rPr lang="en-GB" sz="1400" dirty="0"/>
                  <a:t>GeV</a:t>
                </a:r>
                <a:r>
                  <a:rPr lang="ru-RU" sz="1400" dirty="0"/>
                  <a:t>/с.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Aerogel</a:t>
                </a:r>
                <a:r>
                  <a:rPr lang="ru-RU" sz="1400" dirty="0"/>
                  <a:t>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=1,03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</a:rPr>
                  <a:t> </a:t>
                </a:r>
                <a:r>
                  <a:rPr lang="en-GB" sz="1400" dirty="0"/>
                  <a:t>(S~0,5 m</a:t>
                </a:r>
                <a:r>
                  <a:rPr lang="ru-RU" sz="1400" baseline="30000" dirty="0"/>
                  <a:t>2</a:t>
                </a:r>
                <a:r>
                  <a:rPr lang="en-GB" sz="1400" dirty="0"/>
                  <a:t>)</a:t>
                </a:r>
                <a:r>
                  <a:rPr lang="ru-RU" sz="1400" dirty="0"/>
                  <a:t>, </a:t>
                </a:r>
                <a:r>
                  <a:rPr lang="en-GB" sz="1400" dirty="0"/>
                  <a:t>aerogel tile </a:t>
                </a:r>
                <a:r>
                  <a:rPr lang="ru-RU" sz="1400" dirty="0">
                    <a:solidFill>
                      <a:srgbClr val="00B0F0"/>
                    </a:solidFill>
                  </a:rPr>
                  <a:t>20х20х5 см</a:t>
                </a:r>
                <a:r>
                  <a:rPr lang="ru-RU" sz="1400" baseline="30000" dirty="0">
                    <a:solidFill>
                      <a:srgbClr val="00B0F0"/>
                    </a:solidFill>
                  </a:rPr>
                  <a:t>3</a:t>
                </a:r>
                <a:r>
                  <a:rPr lang="ru-RU" sz="1400" dirty="0"/>
                  <a:t>.</a:t>
                </a:r>
                <a:r>
                  <a:rPr lang="ru-RU" sz="1400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DF0F3-EB02-474B-91DE-587F98861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34" y="4551945"/>
                <a:ext cx="5508906" cy="738664"/>
              </a:xfrm>
              <a:prstGeom prst="rect">
                <a:avLst/>
              </a:prstGeom>
              <a:blipFill>
                <a:blip r:embed="rId5"/>
                <a:stretch>
                  <a:fillRect l="-230"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63EF29-09B3-AE40-9871-1FC99917A036}"/>
                  </a:ext>
                </a:extLst>
              </p:cNvPr>
              <p:cNvSpPr txBox="1"/>
              <p:nvPr/>
            </p:nvSpPr>
            <p:spPr>
              <a:xfrm>
                <a:off x="919838" y="5299511"/>
                <a:ext cx="640679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/>
                  <a:t>CLAS-12</a:t>
                </a:r>
                <a:r>
                  <a:rPr lang="ru-RU" sz="1400" dirty="0"/>
                  <a:t> </a:t>
                </a:r>
                <a:r>
                  <a:rPr lang="en-GB" sz="1400" dirty="0"/>
                  <a:t>aerogel RICH</a:t>
                </a:r>
                <a:r>
                  <a:rPr lang="ru-RU" sz="1400" dirty="0"/>
                  <a:t> (</a:t>
                </a:r>
                <a:r>
                  <a:rPr lang="en-GB" sz="1400" dirty="0"/>
                  <a:t>J-Lab</a:t>
                </a:r>
                <a:r>
                  <a:rPr lang="ru-RU" sz="14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ru-RU" sz="1400" dirty="0"/>
                  <a:t>𝜋</a:t>
                </a:r>
                <a:r>
                  <a:rPr lang="en-GB" sz="1400" dirty="0"/>
                  <a:t>/K- &amp;</a:t>
                </a:r>
                <a:r>
                  <a:rPr lang="ru-RU" sz="1400" dirty="0"/>
                  <a:t> </a:t>
                </a:r>
                <a:r>
                  <a:rPr lang="en-GB" sz="1400" dirty="0"/>
                  <a:t>K/p-separation</a:t>
                </a:r>
                <a:r>
                  <a:rPr lang="ru-RU" sz="1400" dirty="0"/>
                  <a:t> </a:t>
                </a:r>
                <a:r>
                  <a:rPr lang="en-GB" sz="1400" dirty="0"/>
                  <a:t>at level 4𝜎 with several momentum</a:t>
                </a:r>
                <a:r>
                  <a:rPr lang="ru-RU" sz="1400" dirty="0"/>
                  <a:t> </a:t>
                </a:r>
                <a:r>
                  <a:rPr lang="en-GB" sz="1400" dirty="0"/>
                  <a:t>GeV</a:t>
                </a:r>
                <a:r>
                  <a:rPr lang="ru-RU" sz="1400" dirty="0"/>
                  <a:t>/с. 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Aerogel</a:t>
                </a:r>
                <a:r>
                  <a:rPr lang="ru-RU" sz="1400" dirty="0"/>
                  <a:t>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=1,05</m:t>
                    </m:r>
                  </m:oMath>
                </a14:m>
                <a:r>
                  <a:rPr lang="en-GB" sz="1400" dirty="0">
                    <a:solidFill>
                      <a:srgbClr val="00B0F0"/>
                    </a:solidFill>
                  </a:rPr>
                  <a:t> </a:t>
                </a:r>
                <a:r>
                  <a:rPr lang="en-GB" sz="1400" dirty="0"/>
                  <a:t>(S~</a:t>
                </a:r>
                <a:r>
                  <a:rPr lang="ru-RU" sz="1400" dirty="0"/>
                  <a:t>6</a:t>
                </a:r>
                <a:r>
                  <a:rPr lang="en-GB" sz="1400" dirty="0"/>
                  <a:t> m</a:t>
                </a:r>
                <a:r>
                  <a:rPr lang="ru-RU" sz="1400" baseline="30000" dirty="0"/>
                  <a:t>2</a:t>
                </a:r>
                <a:r>
                  <a:rPr lang="en-GB" sz="1400" dirty="0"/>
                  <a:t>)</a:t>
                </a:r>
                <a:r>
                  <a:rPr lang="ru-RU" sz="1400" dirty="0"/>
                  <a:t>, </a:t>
                </a:r>
                <a:r>
                  <a:rPr lang="en-GB" sz="1400" dirty="0"/>
                  <a:t>aerogel tile </a:t>
                </a:r>
                <a:r>
                  <a:rPr lang="ru-RU" sz="1400" dirty="0">
                    <a:solidFill>
                      <a:srgbClr val="00B0F0"/>
                    </a:solidFill>
                  </a:rPr>
                  <a:t>20х20х2-3 см</a:t>
                </a:r>
                <a:r>
                  <a:rPr lang="ru-RU" sz="1400" baseline="30000" dirty="0">
                    <a:solidFill>
                      <a:srgbClr val="00B0F0"/>
                    </a:solidFill>
                  </a:rPr>
                  <a:t>3</a:t>
                </a:r>
                <a:r>
                  <a:rPr lang="ru-RU" sz="1400" dirty="0"/>
                  <a:t>. </a:t>
                </a:r>
                <a:r>
                  <a:rPr lang="ru-RU" sz="1400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63EF29-09B3-AE40-9871-1FC99917A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38" y="5299511"/>
                <a:ext cx="6406792" cy="738664"/>
              </a:xfrm>
              <a:prstGeom prst="rect">
                <a:avLst/>
              </a:prstGeom>
              <a:blipFill>
                <a:blip r:embed="rId6"/>
                <a:stretch>
                  <a:fillRect l="-198" b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A93DCC-84BA-0044-8376-D682F48A8E87}"/>
                  </a:ext>
                </a:extLst>
              </p:cNvPr>
              <p:cNvSpPr txBox="1"/>
              <p:nvPr/>
            </p:nvSpPr>
            <p:spPr>
              <a:xfrm>
                <a:off x="919836" y="3814232"/>
                <a:ext cx="550890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1400" dirty="0"/>
                  <a:t>AMS-02</a:t>
                </a:r>
                <a:r>
                  <a:rPr lang="ru-RU" sz="1400" dirty="0"/>
                  <a:t> </a:t>
                </a:r>
                <a:r>
                  <a:rPr lang="en-GB" sz="1400" dirty="0"/>
                  <a:t>aerogel RICH </a:t>
                </a:r>
                <a:r>
                  <a:rPr lang="ru-RU" sz="1400" dirty="0"/>
                  <a:t>(</a:t>
                </a:r>
                <a:r>
                  <a:rPr lang="en-GB" sz="1400" dirty="0"/>
                  <a:t>ISS</a:t>
                </a:r>
                <a:r>
                  <a:rPr lang="ru-RU" sz="14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Search for antimatter, study of cosmic rays. </a:t>
                </a:r>
                <a:endParaRPr lang="ru-RU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Aerogel</a:t>
                </a:r>
                <a:r>
                  <a:rPr lang="ru-RU" sz="1400" dirty="0"/>
                  <a:t>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=1,05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</a:rPr>
                  <a:t> </a:t>
                </a:r>
                <a:r>
                  <a:rPr lang="en-GB" sz="1400" dirty="0"/>
                  <a:t>(S~</a:t>
                </a:r>
                <a:r>
                  <a:rPr lang="ru-RU" sz="1400" dirty="0"/>
                  <a:t>1</a:t>
                </a:r>
                <a:r>
                  <a:rPr lang="en-GB" sz="1400" dirty="0"/>
                  <a:t> m</a:t>
                </a:r>
                <a:r>
                  <a:rPr lang="ru-RU" sz="1400" baseline="30000" dirty="0"/>
                  <a:t>2</a:t>
                </a:r>
                <a:r>
                  <a:rPr lang="en-GB" sz="1400" dirty="0"/>
                  <a:t>)</a:t>
                </a:r>
                <a:r>
                  <a:rPr lang="ru-RU" sz="1400" dirty="0"/>
                  <a:t>. </a:t>
                </a:r>
                <a:r>
                  <a:rPr lang="ru-RU" sz="1400" dirty="0">
                    <a:solidFill>
                      <a:srgbClr val="00B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A93DCC-84BA-0044-8376-D682F48A8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36" y="3814232"/>
                <a:ext cx="5508902" cy="738664"/>
              </a:xfrm>
              <a:prstGeom prst="rect">
                <a:avLst/>
              </a:prstGeom>
              <a:blipFill>
                <a:blip r:embed="rId7"/>
                <a:stretch>
                  <a:fillRect l="-230" t="-1724" b="-68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4348A8FF-3710-C249-AB60-2FD67C71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30" y="2308883"/>
            <a:ext cx="4047915" cy="34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6D58F2-33FF-1444-9DB0-A1EDF00D3498}"/>
              </a:ext>
            </a:extLst>
          </p:cNvPr>
          <p:cNvSpPr/>
          <p:nvPr/>
        </p:nvSpPr>
        <p:spPr>
          <a:xfrm>
            <a:off x="9555480" y="5446734"/>
            <a:ext cx="18190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ru-RU" sz="1200" dirty="0">
                <a:solidFill>
                  <a:schemeClr val="bg1"/>
                </a:solidFill>
              </a:rPr>
              <a:t>Aerogel RICH for</a:t>
            </a:r>
            <a:r>
              <a:rPr lang="en-US" altLang="ru-RU" sz="1200" dirty="0">
                <a:solidFill>
                  <a:schemeClr val="bg1"/>
                </a:solidFill>
              </a:rPr>
              <a:t> CLAS12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2F5F75-8E46-C44D-BD64-5D495C2E7F7A}"/>
              </a:ext>
            </a:extLst>
          </p:cNvPr>
          <p:cNvSpPr/>
          <p:nvPr/>
        </p:nvSpPr>
        <p:spPr>
          <a:xfrm>
            <a:off x="2448767" y="827195"/>
            <a:ext cx="717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history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</a:t>
            </a:r>
            <a:r>
              <a:rPr lang="ru-RU" sz="2400" dirty="0" err="1"/>
              <a:t>the</a:t>
            </a:r>
            <a:r>
              <a:rPr lang="ru-RU" sz="2400" dirty="0"/>
              <a:t> </a:t>
            </a:r>
            <a:r>
              <a:rPr lang="ru-RU" sz="2400" dirty="0" err="1"/>
              <a:t>Novosibirsk</a:t>
            </a:r>
            <a:r>
              <a:rPr lang="ru-RU" sz="2400" dirty="0"/>
              <a:t> </a:t>
            </a:r>
            <a:r>
              <a:rPr lang="ru-RU" sz="2400" dirty="0" err="1"/>
              <a:t>a</a:t>
            </a:r>
            <a:r>
              <a:rPr lang="en-GB" sz="2400" dirty="0"/>
              <a:t>e</a:t>
            </a:r>
            <a:r>
              <a:rPr lang="ru-RU" sz="2400" dirty="0" err="1"/>
              <a:t>r</a:t>
            </a:r>
            <a:r>
              <a:rPr lang="en-GB" sz="2400" dirty="0"/>
              <a:t>o</a:t>
            </a:r>
            <a:r>
              <a:rPr lang="ru-RU" sz="2400" dirty="0" err="1"/>
              <a:t>gel</a:t>
            </a:r>
            <a:r>
              <a:rPr lang="ru-RU" sz="2400" dirty="0"/>
              <a:t> </a:t>
            </a:r>
            <a:r>
              <a:rPr lang="ru-RU" sz="2400" dirty="0" err="1"/>
              <a:t>begins</a:t>
            </a:r>
            <a:r>
              <a:rPr lang="ru-RU" sz="2400" dirty="0"/>
              <a:t> </a:t>
            </a:r>
            <a:r>
              <a:rPr lang="ru-RU" sz="2400" dirty="0" err="1"/>
              <a:t>in</a:t>
            </a:r>
            <a:r>
              <a:rPr lang="ru-RU" sz="2400" dirty="0"/>
              <a:t> 1986.</a:t>
            </a:r>
          </a:p>
        </p:txBody>
      </p:sp>
      <p:sp>
        <p:nvSpPr>
          <p:cNvPr id="15" name="Дата 14">
            <a:extLst>
              <a:ext uri="{FF2B5EF4-FFF2-40B4-BE49-F238E27FC236}">
                <a16:creationId xmlns:a16="http://schemas.microsoft.com/office/drawing/2014/main" id="{0CB87A4E-87B6-F04C-ADD9-712C8284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672590" cy="404614"/>
          </a:xfrm>
        </p:spPr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3A0A8B2A-17C7-964D-B8D3-288E6003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IX SPD CM, Yerevan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EF046-BB2F-FA44-BBCF-CB138035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FF987-3AAC-5247-9023-B2EE7D84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379" y="141194"/>
            <a:ext cx="9601200" cy="1485900"/>
          </a:xfrm>
        </p:spPr>
        <p:txBody>
          <a:bodyPr/>
          <a:lstStyle/>
          <a:p>
            <a:pPr algn="ctr"/>
            <a:r>
              <a:rPr lang="en-GB" dirty="0"/>
              <a:t>Silica aerogel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68173-BD03-004D-8928-F9556664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695450" cy="404614"/>
          </a:xfrm>
        </p:spPr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256D5-1C7F-3B42-9B19-2CE53AE4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IX SPD CM, Yerevan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E760B3-82E9-B542-A845-0BAEB4E6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BDFE2E-4544-7043-A10E-7EA10324C9EA}"/>
              </a:ext>
            </a:extLst>
          </p:cNvPr>
          <p:cNvSpPr>
            <a:spLocks/>
          </p:cNvSpPr>
          <p:nvPr/>
        </p:nvSpPr>
        <p:spPr>
          <a:xfrm>
            <a:off x="865625" y="762808"/>
            <a:ext cx="7965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/>
              <a:t>Silica aerogel - porous material with pore dimension less than visible light wavelength.</a:t>
            </a:r>
            <a:r>
              <a:rPr lang="ru-RU" sz="2800" dirty="0"/>
              <a:t> </a:t>
            </a:r>
            <a:r>
              <a:rPr lang="en-US" sz="2800" dirty="0"/>
              <a:t>3D network of SiO</a:t>
            </a:r>
            <a:r>
              <a:rPr lang="en-US" sz="2800" baseline="-25000" dirty="0"/>
              <a:t>2</a:t>
            </a:r>
            <a:r>
              <a:rPr lang="en-US" sz="2800" dirty="0"/>
              <a:t> nanometer sized pellets and 50-100 nm pores</a:t>
            </a:r>
            <a:r>
              <a:rPr lang="ru-RU" sz="2800" dirty="0"/>
              <a:t>.</a:t>
            </a:r>
            <a:endParaRPr lang="en-US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26D1ED-2910-8243-9185-DF6889AE6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12" y="2904545"/>
            <a:ext cx="5343963" cy="356264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67FA7C-B07A-5F4B-8F37-87E7B6E6D24C}"/>
              </a:ext>
            </a:extLst>
          </p:cNvPr>
          <p:cNvSpPr/>
          <p:nvPr/>
        </p:nvSpPr>
        <p:spPr>
          <a:xfrm>
            <a:off x="865625" y="4622926"/>
            <a:ext cx="56367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dirty="0"/>
              <a:t>Aerogel is a light, </a:t>
            </a:r>
            <a:r>
              <a:rPr lang="en-GB" sz="2800" dirty="0">
                <a:solidFill>
                  <a:srgbClr val="FF0000"/>
                </a:solidFill>
              </a:rPr>
              <a:t>fragile material </a:t>
            </a:r>
            <a:r>
              <a:rPr lang="en-GB" sz="2800" dirty="0"/>
              <a:t>with </a:t>
            </a:r>
            <a:r>
              <a:rPr lang="en-GB" sz="2800" dirty="0">
                <a:solidFill>
                  <a:srgbClr val="008AF3"/>
                </a:solidFill>
              </a:rPr>
              <a:t>strong Rayleigh scattering </a:t>
            </a:r>
            <a:r>
              <a:rPr lang="en-GB" sz="2800" dirty="0"/>
              <a:t>of light which easily absorb gases and vapours.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D62A0-5648-B34E-84A9-3004A0F9B6DB}"/>
                  </a:ext>
                </a:extLst>
              </p:cNvPr>
              <p:cNvSpPr txBox="1"/>
              <p:nvPr/>
            </p:nvSpPr>
            <p:spPr>
              <a:xfrm>
                <a:off x="1755124" y="4026037"/>
                <a:ext cx="3409972" cy="59638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1+0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438</m:t>
                          </m:r>
                          <m:r>
                            <a:rPr lang="en-GB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rad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6D62A0-5648-B34E-84A9-3004A0F9B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124" y="4026037"/>
                <a:ext cx="3409972" cy="596382"/>
              </a:xfrm>
              <a:prstGeom prst="rect">
                <a:avLst/>
              </a:prstGeom>
              <a:blipFill>
                <a:blip r:embed="rId3"/>
                <a:stretch>
                  <a:fillRect l="-738" r="-1476" b="-1224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1A1BFC-2F18-5B4D-BD42-12D4CC68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5" b="965"/>
          <a:stretch/>
        </p:blipFill>
        <p:spPr>
          <a:xfrm>
            <a:off x="8854040" y="341694"/>
            <a:ext cx="2992335" cy="28730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4236DF-532D-0D41-8C9D-71F40E90E4A3}"/>
              </a:ext>
            </a:extLst>
          </p:cNvPr>
          <p:cNvSpPr txBox="1"/>
          <p:nvPr/>
        </p:nvSpPr>
        <p:spPr>
          <a:xfrm>
            <a:off x="10856776" y="518427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SiO</a:t>
            </a:r>
            <a:r>
              <a:rPr lang="en-GB" baseline="-25000" dirty="0"/>
              <a:t>2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6287F7D-19FA-6148-850D-2C147A3A0CB4}"/>
              </a:ext>
            </a:extLst>
          </p:cNvPr>
          <p:cNvSpPr/>
          <p:nvPr/>
        </p:nvSpPr>
        <p:spPr>
          <a:xfrm>
            <a:off x="10956710" y="1958690"/>
            <a:ext cx="8290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200" dirty="0"/>
              <a:t>50-60 nm</a:t>
            </a:r>
            <a:endParaRPr lang="ru-RU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A76E4-02B0-1746-94FA-093241E73A9D}"/>
              </a:ext>
            </a:extLst>
          </p:cNvPr>
          <p:cNvSpPr txBox="1"/>
          <p:nvPr/>
        </p:nvSpPr>
        <p:spPr>
          <a:xfrm>
            <a:off x="10603373" y="1767915"/>
            <a:ext cx="10997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Hole diameter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7B7E4F-AB91-794B-8C67-83E70901F290}"/>
              </a:ext>
            </a:extLst>
          </p:cNvPr>
          <p:cNvSpPr/>
          <p:nvPr/>
        </p:nvSpPr>
        <p:spPr>
          <a:xfrm>
            <a:off x="10129652" y="2996320"/>
            <a:ext cx="1472540" cy="225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FD2951-5527-2D42-924A-1E3CE6337602}"/>
              </a:ext>
            </a:extLst>
          </p:cNvPr>
          <p:cNvSpPr/>
          <p:nvPr/>
        </p:nvSpPr>
        <p:spPr>
          <a:xfrm>
            <a:off x="10149015" y="2904545"/>
            <a:ext cx="920013" cy="227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BA95C-8E2E-1B4E-ACC6-01E2C868BF26}"/>
              </a:ext>
            </a:extLst>
          </p:cNvPr>
          <p:cNvSpPr txBox="1"/>
          <p:nvPr/>
        </p:nvSpPr>
        <p:spPr>
          <a:xfrm>
            <a:off x="10094027" y="2875388"/>
            <a:ext cx="12026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Particle diameter</a:t>
            </a:r>
            <a:endParaRPr lang="ru-RU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1C3EB2-BC94-D04D-86D8-D4A587E1957D}"/>
              </a:ext>
            </a:extLst>
          </p:cNvPr>
          <p:cNvSpPr txBox="1"/>
          <p:nvPr/>
        </p:nvSpPr>
        <p:spPr>
          <a:xfrm>
            <a:off x="11124016" y="2959341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2-3 nm</a:t>
            </a:r>
            <a:endParaRPr lang="ru-RU" sz="1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4C1BDD-9269-7348-93C1-075ED8D30FB6}"/>
              </a:ext>
            </a:extLst>
          </p:cNvPr>
          <p:cNvSpPr/>
          <p:nvPr/>
        </p:nvSpPr>
        <p:spPr>
          <a:xfrm>
            <a:off x="10695341" y="269603"/>
            <a:ext cx="804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quartz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1703708-AE5C-1F48-945C-209D44EF1ADD}"/>
              </a:ext>
            </a:extLst>
          </p:cNvPr>
          <p:cNvSpPr/>
          <p:nvPr/>
        </p:nvSpPr>
        <p:spPr>
          <a:xfrm>
            <a:off x="865625" y="2176960"/>
            <a:ext cx="56367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Lightest solids. Close the nature’s gap in refractive index between gases (n-1</a:t>
            </a:r>
            <a:r>
              <a:rPr lang="en-US" sz="2800" dirty="0">
                <a:ea typeface="Cambria Math"/>
              </a:rPr>
              <a:t>≲</a:t>
            </a:r>
            <a:r>
              <a:rPr lang="en-US" sz="2800" dirty="0"/>
              <a:t>10</a:t>
            </a:r>
            <a:r>
              <a:rPr lang="en-US" sz="2800" baseline="30000" dirty="0"/>
              <a:t>-3</a:t>
            </a:r>
            <a:r>
              <a:rPr lang="en-US" sz="2800" dirty="0"/>
              <a:t>) and liquids/solids (n</a:t>
            </a:r>
            <a:r>
              <a:rPr lang="en-US" sz="2800" dirty="0">
                <a:ea typeface="Cambria Math"/>
              </a:rPr>
              <a:t>≳</a:t>
            </a:r>
            <a:r>
              <a:rPr lang="en-US" sz="2800" dirty="0"/>
              <a:t>1.3).</a:t>
            </a:r>
          </a:p>
        </p:txBody>
      </p:sp>
    </p:spTree>
    <p:extLst>
      <p:ext uri="{BB962C8B-B14F-4D97-AF65-F5344CB8AC3E}">
        <p14:creationId xmlns:p14="http://schemas.microsoft.com/office/powerpoint/2010/main" val="365726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E61B6BF-247F-7F48-A596-99794CC2A4AF}"/>
              </a:ext>
            </a:extLst>
          </p:cNvPr>
          <p:cNvSpPr/>
          <p:nvPr/>
        </p:nvSpPr>
        <p:spPr>
          <a:xfrm>
            <a:off x="715582" y="4716257"/>
            <a:ext cx="6811493" cy="18158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1600" b="1" dirty="0"/>
              <a:t>In 2023, the procedure for primary annealing aerogel in an air atmosphere was changed so that the blocks would not crack. </a:t>
            </a:r>
            <a:r>
              <a:rPr lang="en-GB" sz="1600" dirty="0"/>
              <a:t>The process of heating to the organic burnout temperature (approximately 170 ℃) has become smoother (taking longer), and the aerogel annealing stage is also included in this cycle without raising the temperature for several hours at 170 ℃, so that the organic matter contained in the aerogel burns out without destroying the source block.</a:t>
            </a:r>
            <a:endParaRPr lang="ru-RU" sz="1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9F6894-CA11-4348-A326-88647B808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83" y="929171"/>
            <a:ext cx="6811493" cy="37907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20F3C-A750-1240-A9CD-4C88595F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82" y="-66311"/>
            <a:ext cx="11476418" cy="724797"/>
          </a:xfrm>
        </p:spPr>
        <p:txBody>
          <a:bodyPr/>
          <a:lstStyle/>
          <a:p>
            <a:pPr algn="ctr"/>
            <a:r>
              <a:rPr lang="en-GB" dirty="0"/>
              <a:t>Aerogel primary annealing protocol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772B4D-D762-8242-BBAC-3EF9F9E6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633345" cy="404614"/>
          </a:xfrm>
        </p:spPr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026BCBF-0D3E-8147-8AF3-40349F60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IX SPD CM, Yerevan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3A4548-3CB0-5F44-834E-1C8F784F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BA0C2CD9-C81F-F54B-9E0B-69705214E535}"/>
              </a:ext>
            </a:extLst>
          </p:cNvPr>
          <p:cNvSpPr/>
          <p:nvPr/>
        </p:nvSpPr>
        <p:spPr>
          <a:xfrm rot="18596142">
            <a:off x="3955880" y="3493999"/>
            <a:ext cx="706420" cy="37027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F96DC1-CC79-6341-97FB-D29C1794BD26}"/>
              </a:ext>
            </a:extLst>
          </p:cNvPr>
          <p:cNvSpPr/>
          <p:nvPr/>
        </p:nvSpPr>
        <p:spPr>
          <a:xfrm>
            <a:off x="3557193" y="3787004"/>
            <a:ext cx="17273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1E00FF"/>
                </a:solidFill>
              </a:rPr>
              <a:t>aerogel mass lost</a:t>
            </a:r>
            <a:endParaRPr lang="ru-RU" sz="1600" dirty="0">
              <a:solidFill>
                <a:srgbClr val="1E00FF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22A3C18-0405-A945-9EE3-13AE53627762}"/>
              </a:ext>
            </a:extLst>
          </p:cNvPr>
          <p:cNvSpPr/>
          <p:nvPr/>
        </p:nvSpPr>
        <p:spPr>
          <a:xfrm>
            <a:off x="7527075" y="595431"/>
            <a:ext cx="4640645" cy="23083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Up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about</a:t>
            </a:r>
            <a:r>
              <a:rPr lang="ru-RU" dirty="0"/>
              <a:t> 120 </a:t>
            </a:r>
            <a:r>
              <a:rPr lang="en-GB" dirty="0"/>
              <a:t> ℃</a:t>
            </a:r>
            <a:r>
              <a:rPr lang="ru-RU" dirty="0"/>
              <a:t>,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annealing</a:t>
            </a:r>
            <a:r>
              <a:rPr lang="ru-RU" dirty="0"/>
              <a:t> </a:t>
            </a:r>
            <a:r>
              <a:rPr lang="ru-RU" dirty="0" err="1"/>
              <a:t>process</a:t>
            </a:r>
            <a:r>
              <a:rPr lang="ru-RU" dirty="0"/>
              <a:t> </a:t>
            </a:r>
            <a:r>
              <a:rPr lang="ru-RU" dirty="0" err="1"/>
              <a:t>involves</a:t>
            </a:r>
            <a:r>
              <a:rPr lang="ru-RU" dirty="0"/>
              <a:t> </a:t>
            </a:r>
            <a:r>
              <a:rPr lang="ru-RU" dirty="0" err="1"/>
              <a:t>heat</a:t>
            </a:r>
            <a:r>
              <a:rPr lang="ru-RU" dirty="0"/>
              <a:t> </a:t>
            </a:r>
            <a:r>
              <a:rPr lang="ru-RU" dirty="0" err="1"/>
              <a:t>absorption</a:t>
            </a:r>
            <a:r>
              <a:rPr lang="ru-RU" dirty="0"/>
              <a:t> (</a:t>
            </a:r>
            <a:r>
              <a:rPr lang="ru-RU" dirty="0" err="1"/>
              <a:t>desorption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water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organic</a:t>
            </a:r>
            <a:r>
              <a:rPr lang="ru-RU" dirty="0"/>
              <a:t> </a:t>
            </a:r>
            <a:r>
              <a:rPr lang="ru-RU" dirty="0" err="1"/>
              <a:t>matter</a:t>
            </a:r>
            <a:r>
              <a:rPr lang="ru-RU" dirty="0"/>
              <a:t>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Starting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 170 </a:t>
            </a:r>
            <a:r>
              <a:rPr lang="en-GB" dirty="0"/>
              <a:t> ℃</a:t>
            </a:r>
            <a:r>
              <a:rPr lang="ru-RU" dirty="0"/>
              <a:t>, </a:t>
            </a:r>
            <a:r>
              <a:rPr lang="ru-RU" dirty="0" err="1"/>
              <a:t>heat</a:t>
            </a:r>
            <a:r>
              <a:rPr lang="ru-RU" dirty="0"/>
              <a:t> </a:t>
            </a:r>
            <a:r>
              <a:rPr lang="ru-RU" dirty="0" err="1"/>
              <a:t>generation</a:t>
            </a:r>
            <a:r>
              <a:rPr lang="ru-RU" dirty="0"/>
              <a:t> </a:t>
            </a:r>
            <a:r>
              <a:rPr lang="ru-RU" dirty="0" err="1"/>
              <a:t>begins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increase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mass</a:t>
            </a:r>
            <a:r>
              <a:rPr lang="ru-RU" dirty="0"/>
              <a:t> </a:t>
            </a:r>
            <a:r>
              <a:rPr lang="ru-RU" dirty="0" err="1"/>
              <a:t>decreases</a:t>
            </a:r>
            <a:r>
              <a:rPr lang="ru-RU" dirty="0"/>
              <a:t> – </a:t>
            </a:r>
            <a:r>
              <a:rPr lang="ru-RU" dirty="0" err="1"/>
              <a:t>organic</a:t>
            </a:r>
            <a:r>
              <a:rPr lang="ru-RU" dirty="0"/>
              <a:t> </a:t>
            </a:r>
            <a:r>
              <a:rPr lang="ru-RU" dirty="0" err="1"/>
              <a:t>matter</a:t>
            </a:r>
            <a:r>
              <a:rPr lang="ru-RU" dirty="0"/>
              <a:t> </a:t>
            </a:r>
            <a:r>
              <a:rPr lang="ru-RU" dirty="0" err="1"/>
              <a:t>burns</a:t>
            </a:r>
            <a:r>
              <a:rPr lang="ru-RU" dirty="0"/>
              <a:t> </a:t>
            </a:r>
            <a:r>
              <a:rPr lang="ru-RU" dirty="0" err="1"/>
              <a:t>out</a:t>
            </a:r>
            <a:r>
              <a:rPr lang="ru-RU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Heat</a:t>
            </a:r>
            <a:r>
              <a:rPr lang="ru-RU" dirty="0"/>
              <a:t> </a:t>
            </a:r>
            <a:r>
              <a:rPr lang="ru-RU" dirty="0" err="1"/>
              <a:t>release</a:t>
            </a:r>
            <a:r>
              <a:rPr lang="ru-RU" dirty="0"/>
              <a:t> </a:t>
            </a:r>
            <a:r>
              <a:rPr lang="ru-RU" dirty="0" err="1"/>
              <a:t>at</a:t>
            </a:r>
            <a:r>
              <a:rPr lang="ru-RU" dirty="0"/>
              <a:t> 417 </a:t>
            </a:r>
            <a:r>
              <a:rPr lang="en-GB" dirty="0"/>
              <a:t> ℃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presumably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afterburning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organic</a:t>
            </a:r>
            <a:r>
              <a:rPr lang="ru-RU" dirty="0"/>
              <a:t> </a:t>
            </a:r>
            <a:r>
              <a:rPr lang="ru-RU" dirty="0" err="1"/>
              <a:t>matter</a:t>
            </a:r>
            <a:r>
              <a:rPr lang="ru-RU" dirty="0"/>
              <a:t>.</a:t>
            </a:r>
          </a:p>
        </p:txBody>
      </p:sp>
      <p:sp>
        <p:nvSpPr>
          <p:cNvPr id="39" name="Стрелка вправо 38">
            <a:extLst>
              <a:ext uri="{FF2B5EF4-FFF2-40B4-BE49-F238E27FC236}">
                <a16:creationId xmlns:a16="http://schemas.microsoft.com/office/drawing/2014/main" id="{63C628F8-0125-B643-8686-2F7B4F7F0198}"/>
              </a:ext>
            </a:extLst>
          </p:cNvPr>
          <p:cNvSpPr/>
          <p:nvPr/>
        </p:nvSpPr>
        <p:spPr>
          <a:xfrm rot="9121045">
            <a:off x="3432695" y="1445519"/>
            <a:ext cx="929140" cy="37027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489C262-D0BF-3441-906A-6F25A7DEF029}"/>
              </a:ext>
            </a:extLst>
          </p:cNvPr>
          <p:cNvSpPr/>
          <p:nvPr/>
        </p:nvSpPr>
        <p:spPr>
          <a:xfrm>
            <a:off x="3623376" y="1231694"/>
            <a:ext cx="97128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962F95"/>
                </a:solidFill>
              </a:rPr>
              <a:t>heat flow</a:t>
            </a:r>
            <a:endParaRPr lang="ru-RU" sz="1600" dirty="0">
              <a:solidFill>
                <a:srgbClr val="962F95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B6F8C1-26F4-2549-BA4E-2024E26C2B76}"/>
              </a:ext>
            </a:extLst>
          </p:cNvPr>
          <p:cNvSpPr/>
          <p:nvPr/>
        </p:nvSpPr>
        <p:spPr>
          <a:xfrm>
            <a:off x="715583" y="598063"/>
            <a:ext cx="681149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Thermogravimetric and differential scanning calorimetry analysis </a:t>
            </a:r>
            <a:endParaRPr lang="en-GB" sz="1600" dirty="0">
              <a:effectLst/>
            </a:endParaRPr>
          </a:p>
        </p:txBody>
      </p:sp>
      <p:sp>
        <p:nvSpPr>
          <p:cNvPr id="43" name="Стрелка вправо 42">
            <a:extLst>
              <a:ext uri="{FF2B5EF4-FFF2-40B4-BE49-F238E27FC236}">
                <a16:creationId xmlns:a16="http://schemas.microsoft.com/office/drawing/2014/main" id="{37942749-6460-744B-BF6A-4BE9A1C7BB54}"/>
              </a:ext>
            </a:extLst>
          </p:cNvPr>
          <p:cNvSpPr/>
          <p:nvPr/>
        </p:nvSpPr>
        <p:spPr>
          <a:xfrm rot="7356027">
            <a:off x="5018903" y="1483580"/>
            <a:ext cx="487153" cy="37027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281F39F-A8C9-7049-8F7D-7547B10CEDC2}"/>
              </a:ext>
            </a:extLst>
          </p:cNvPr>
          <p:cNvSpPr/>
          <p:nvPr/>
        </p:nvSpPr>
        <p:spPr>
          <a:xfrm>
            <a:off x="4804614" y="1228574"/>
            <a:ext cx="153169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1E00FF"/>
                </a:solidFill>
              </a:rPr>
              <a:t>derivative mass</a:t>
            </a:r>
            <a:endParaRPr lang="ru-RU" sz="1600" dirty="0">
              <a:solidFill>
                <a:srgbClr val="1E00FF"/>
              </a:solidFill>
            </a:endParaRPr>
          </a:p>
        </p:txBody>
      </p:sp>
      <p:sp>
        <p:nvSpPr>
          <p:cNvPr id="18" name="32-конечная звезда 17">
            <a:extLst>
              <a:ext uri="{FF2B5EF4-FFF2-40B4-BE49-F238E27FC236}">
                <a16:creationId xmlns:a16="http://schemas.microsoft.com/office/drawing/2014/main" id="{F8746080-D4C5-C44C-A855-FE4D1891601F}"/>
              </a:ext>
            </a:extLst>
          </p:cNvPr>
          <p:cNvSpPr/>
          <p:nvPr/>
        </p:nvSpPr>
        <p:spPr>
          <a:xfrm>
            <a:off x="7675866" y="3007444"/>
            <a:ext cx="3860944" cy="3734752"/>
          </a:xfrm>
          <a:prstGeom prst="star32">
            <a:avLst>
              <a:gd name="adj" fmla="val 46403"/>
            </a:avLst>
          </a:prstGeom>
          <a:solidFill>
            <a:srgbClr val="948A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>
                <a:solidFill>
                  <a:schemeClr val="tx1"/>
                </a:solidFill>
              </a:rPr>
              <a:t>After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changing</a:t>
            </a:r>
            <a:endParaRPr lang="en-GB" sz="1900" dirty="0">
              <a:solidFill>
                <a:schemeClr val="tx1"/>
              </a:solidFill>
            </a:endParaRPr>
          </a:p>
          <a:p>
            <a:pPr algn="ctr"/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the</a:t>
            </a:r>
            <a:r>
              <a:rPr lang="en-GB" sz="1900" dirty="0">
                <a:solidFill>
                  <a:schemeClr val="tx1"/>
                </a:solidFill>
              </a:rPr>
              <a:t> primary </a:t>
            </a:r>
            <a:r>
              <a:rPr lang="ru-RU" sz="1900" dirty="0" err="1">
                <a:solidFill>
                  <a:schemeClr val="tx1"/>
                </a:solidFill>
              </a:rPr>
              <a:t>annealing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procedure</a:t>
            </a:r>
            <a:r>
              <a:rPr lang="ru-RU" sz="1900" dirty="0">
                <a:solidFill>
                  <a:schemeClr val="tx1"/>
                </a:solidFill>
              </a:rPr>
              <a:t>, </a:t>
            </a:r>
            <a:r>
              <a:rPr lang="ru-RU" sz="1900" dirty="0" err="1">
                <a:solidFill>
                  <a:schemeClr val="tx1"/>
                </a:solidFill>
              </a:rPr>
              <a:t>its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efficiency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was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almost</a:t>
            </a:r>
            <a:r>
              <a:rPr lang="ru-RU" sz="1900" dirty="0">
                <a:solidFill>
                  <a:schemeClr val="tx1"/>
                </a:solidFill>
              </a:rPr>
              <a:t> 100%: </a:t>
            </a:r>
            <a:r>
              <a:rPr lang="ru-RU" sz="1900" b="1" dirty="0">
                <a:solidFill>
                  <a:schemeClr val="tx1"/>
                </a:solidFill>
              </a:rPr>
              <a:t>100%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of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the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en-GB" sz="1900" dirty="0">
                <a:solidFill>
                  <a:schemeClr val="tx1"/>
                </a:solidFill>
              </a:rPr>
              <a:t>large </a:t>
            </a:r>
            <a:r>
              <a:rPr lang="ru-RU" sz="1900" dirty="0" err="1">
                <a:solidFill>
                  <a:schemeClr val="tx1"/>
                </a:solidFill>
              </a:rPr>
              <a:t>aerogel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ru-RU" sz="1900" dirty="0" err="1">
                <a:solidFill>
                  <a:schemeClr val="tx1"/>
                </a:solidFill>
              </a:rPr>
              <a:t>blocks</a:t>
            </a:r>
            <a:r>
              <a:rPr lang="ru-RU" sz="1900" dirty="0">
                <a:solidFill>
                  <a:schemeClr val="tx1"/>
                </a:solidFill>
              </a:rPr>
              <a:t> </a:t>
            </a:r>
            <a:r>
              <a:rPr lang="en-GB" sz="1900" dirty="0">
                <a:solidFill>
                  <a:schemeClr val="tx1"/>
                </a:solidFill>
              </a:rPr>
              <a:t>do not crack</a:t>
            </a:r>
            <a:r>
              <a:rPr lang="ru-RU" sz="19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588B6DC-180C-2E49-9DDF-099E65A7039F}"/>
                  </a:ext>
                </a:extLst>
              </p:cNvPr>
              <p:cNvSpPr txBox="1"/>
              <p:nvPr/>
            </p:nvSpPr>
            <p:spPr>
              <a:xfrm>
                <a:off x="10962078" y="1216084"/>
                <a:ext cx="1149465" cy="69249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50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ru-RU" sz="4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588B6DC-180C-2E49-9DDF-099E65A70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078" y="1216084"/>
                <a:ext cx="1149465" cy="6924973"/>
              </a:xfrm>
              <a:prstGeom prst="rect">
                <a:avLst/>
              </a:prstGeom>
              <a:blipFill>
                <a:blip r:embed="rId3"/>
                <a:stretch>
                  <a:fillRect l="-163043" r="-203261" b="-77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45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8701C08-37C7-4F42-AB01-ABB3FB3D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488" y="2857781"/>
            <a:ext cx="6452466" cy="36295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1B6736-75B2-8E44-AD58-196D3747C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93" y="698888"/>
            <a:ext cx="3753699" cy="27917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6F3E9F-D451-2F42-AE42-7B6762E82B65}"/>
              </a:ext>
            </a:extLst>
          </p:cNvPr>
          <p:cNvSpPr txBox="1"/>
          <p:nvPr/>
        </p:nvSpPr>
        <p:spPr>
          <a:xfrm rot="236451">
            <a:off x="4672443" y="1554367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n=1,030 6,0 </a:t>
            </a:r>
            <a:r>
              <a:rPr lang="ru-RU" sz="1600" dirty="0"/>
              <a:t>мм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265A82-E38F-8748-866E-464E1FDE4DE6}"/>
              </a:ext>
            </a:extLst>
          </p:cNvPr>
          <p:cNvSpPr txBox="1"/>
          <p:nvPr/>
        </p:nvSpPr>
        <p:spPr>
          <a:xfrm rot="236451">
            <a:off x="4664312" y="1972195"/>
            <a:ext cx="1613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</a:t>
            </a:r>
            <a:r>
              <a:rPr lang="ru-RU" sz="1600" dirty="0"/>
              <a:t>27</a:t>
            </a:r>
            <a:r>
              <a:rPr lang="en-GB" sz="1600" dirty="0"/>
              <a:t> 6,3 </a:t>
            </a:r>
            <a:r>
              <a:rPr lang="ru-RU" sz="1600" dirty="0"/>
              <a:t>мм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6AEFF4-0BB5-0145-8F68-EB6D1C10BEE5}"/>
              </a:ext>
            </a:extLst>
          </p:cNvPr>
          <p:cNvSpPr txBox="1"/>
          <p:nvPr/>
        </p:nvSpPr>
        <p:spPr>
          <a:xfrm rot="236451">
            <a:off x="4672392" y="2361295"/>
            <a:ext cx="166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n=1,024 6,7 </a:t>
            </a:r>
            <a:r>
              <a:rPr lang="ru-RU" sz="1600" dirty="0"/>
              <a:t>мм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CA193-9A47-9244-AE2B-423DAA9AA3F5}"/>
              </a:ext>
            </a:extLst>
          </p:cNvPr>
          <p:cNvSpPr txBox="1"/>
          <p:nvPr/>
        </p:nvSpPr>
        <p:spPr>
          <a:xfrm rot="236451">
            <a:off x="4672443" y="2774146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n=1,022 7,0 </a:t>
            </a:r>
            <a:r>
              <a:rPr lang="ru-RU" sz="1600" dirty="0"/>
              <a:t>мм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CEC8DE-7CA0-CA41-8B41-E2B79595CE09}"/>
              </a:ext>
            </a:extLst>
          </p:cNvPr>
          <p:cNvSpPr txBox="1"/>
          <p:nvPr/>
        </p:nvSpPr>
        <p:spPr>
          <a:xfrm>
            <a:off x="3861991" y="704598"/>
            <a:ext cx="3928752" cy="384721"/>
          </a:xfrm>
          <a:prstGeom prst="rect">
            <a:avLst/>
          </a:prstGeom>
          <a:solidFill>
            <a:srgbClr val="F0ED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900" dirty="0"/>
              <a:t>first </a:t>
            </a:r>
            <a:r>
              <a:rPr lang="en-GB" dirty="0"/>
              <a:t>four-layer </a:t>
            </a:r>
            <a:r>
              <a:rPr lang="en-GB" sz="1900" dirty="0"/>
              <a:t>monolithic sample</a:t>
            </a:r>
            <a:endParaRPr lang="ru-RU" sz="1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CAD0CF-E0C1-854D-8D41-4D4115B9BEF3}"/>
              </a:ext>
            </a:extLst>
          </p:cNvPr>
          <p:cNvSpPr txBox="1"/>
          <p:nvPr/>
        </p:nvSpPr>
        <p:spPr>
          <a:xfrm>
            <a:off x="4120756" y="3082820"/>
            <a:ext cx="72327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2004</a:t>
            </a:r>
          </a:p>
        </p:txBody>
      </p:sp>
      <p:sp>
        <p:nvSpPr>
          <p:cNvPr id="32" name="Стрелка углом 31">
            <a:extLst>
              <a:ext uri="{FF2B5EF4-FFF2-40B4-BE49-F238E27FC236}">
                <a16:creationId xmlns:a16="http://schemas.microsoft.com/office/drawing/2014/main" id="{F54B29CE-2F44-FC47-9DB3-9E0B22FF0974}"/>
              </a:ext>
            </a:extLst>
          </p:cNvPr>
          <p:cNvSpPr/>
          <p:nvPr/>
        </p:nvSpPr>
        <p:spPr>
          <a:xfrm rot="5400000">
            <a:off x="6142788" y="2550676"/>
            <a:ext cx="2290458" cy="1085668"/>
          </a:xfrm>
          <a:prstGeom prst="ben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E27864-8D3F-9C4F-9307-7FCB6052898B}"/>
              </a:ext>
            </a:extLst>
          </p:cNvPr>
          <p:cNvSpPr txBox="1"/>
          <p:nvPr/>
        </p:nvSpPr>
        <p:spPr>
          <a:xfrm rot="5400000">
            <a:off x="6634869" y="3086326"/>
            <a:ext cx="188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 </a:t>
            </a:r>
            <a:r>
              <a:rPr lang="en-GB" dirty="0"/>
              <a:t>years of R&amp;Ds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C0229-AD8A-B347-9495-47BA2BCB1099}"/>
              </a:ext>
            </a:extLst>
          </p:cNvPr>
          <p:cNvSpPr txBox="1"/>
          <p:nvPr/>
        </p:nvSpPr>
        <p:spPr>
          <a:xfrm rot="20519355">
            <a:off x="7980682" y="4514489"/>
            <a:ext cx="1673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n=1,046 8,5 mm</a:t>
            </a:r>
            <a:endParaRPr lang="ru-RU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7C3D97-2C07-7B48-9173-F27E2161B86F}"/>
              </a:ext>
            </a:extLst>
          </p:cNvPr>
          <p:cNvSpPr txBox="1"/>
          <p:nvPr/>
        </p:nvSpPr>
        <p:spPr>
          <a:xfrm rot="20519355">
            <a:off x="8000629" y="4809582"/>
            <a:ext cx="1673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n=1,043 8,5 mm</a:t>
            </a:r>
            <a:endParaRPr lang="ru-RU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AC81A4-8C93-8044-AB30-9E02B7688C8A}"/>
              </a:ext>
            </a:extLst>
          </p:cNvPr>
          <p:cNvSpPr txBox="1"/>
          <p:nvPr/>
        </p:nvSpPr>
        <p:spPr>
          <a:xfrm rot="20519355">
            <a:off x="8000629" y="5099698"/>
            <a:ext cx="1673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n=1,040 9,0 mm</a:t>
            </a:r>
            <a:endParaRPr lang="ru-RU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8FA825-EC69-F045-B335-B26C7D1474CD}"/>
              </a:ext>
            </a:extLst>
          </p:cNvPr>
          <p:cNvSpPr txBox="1"/>
          <p:nvPr/>
        </p:nvSpPr>
        <p:spPr>
          <a:xfrm rot="20519355">
            <a:off x="7980682" y="5372988"/>
            <a:ext cx="1673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n=1,039 9,0 mm</a:t>
            </a:r>
            <a:endParaRPr lang="ru-RU" sz="1600" dirty="0"/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BC36966D-FABA-2C40-80B2-402FCD535136}"/>
              </a:ext>
            </a:extLst>
          </p:cNvPr>
          <p:cNvCxnSpPr>
            <a:cxnSpLocks/>
          </p:cNvCxnSpPr>
          <p:nvPr/>
        </p:nvCxnSpPr>
        <p:spPr>
          <a:xfrm flipV="1">
            <a:off x="7747794" y="4004244"/>
            <a:ext cx="4024852" cy="73662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5B2357F4-D380-864C-AD87-89257E0BA369}"/>
              </a:ext>
            </a:extLst>
          </p:cNvPr>
          <p:cNvCxnSpPr>
            <a:cxnSpLocks/>
          </p:cNvCxnSpPr>
          <p:nvPr/>
        </p:nvCxnSpPr>
        <p:spPr>
          <a:xfrm>
            <a:off x="6312618" y="4414729"/>
            <a:ext cx="1530241" cy="32759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60F1313-3FF1-C74A-8DAB-A1F0483BEB5F}"/>
              </a:ext>
            </a:extLst>
          </p:cNvPr>
          <p:cNvSpPr txBox="1"/>
          <p:nvPr/>
        </p:nvSpPr>
        <p:spPr>
          <a:xfrm rot="20820559">
            <a:off x="9375649" y="3977363"/>
            <a:ext cx="133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230 mm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28DC6D-18E8-C94C-AE95-9184297BDFA1}"/>
              </a:ext>
            </a:extLst>
          </p:cNvPr>
          <p:cNvSpPr txBox="1"/>
          <p:nvPr/>
        </p:nvSpPr>
        <p:spPr>
          <a:xfrm rot="687359">
            <a:off x="6568714" y="4313975"/>
            <a:ext cx="133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230 mm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57C0D5D-CBCF-AC4D-A8CA-5BCF77E9DF60}"/>
              </a:ext>
            </a:extLst>
          </p:cNvPr>
          <p:cNvSpPr txBox="1"/>
          <p:nvPr/>
        </p:nvSpPr>
        <p:spPr>
          <a:xfrm>
            <a:off x="10991850" y="5873157"/>
            <a:ext cx="72327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2023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0328B0A-483D-3246-BA12-58E5AB2FA740}"/>
              </a:ext>
            </a:extLst>
          </p:cNvPr>
          <p:cNvCxnSpPr>
            <a:cxnSpLocks/>
          </p:cNvCxnSpPr>
          <p:nvPr/>
        </p:nvCxnSpPr>
        <p:spPr>
          <a:xfrm flipV="1">
            <a:off x="6370626" y="1396648"/>
            <a:ext cx="975401" cy="23199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D38957C-6DFC-274F-8856-C8D36E0090AE}"/>
              </a:ext>
            </a:extLst>
          </p:cNvPr>
          <p:cNvCxnSpPr>
            <a:cxnSpLocks/>
          </p:cNvCxnSpPr>
          <p:nvPr/>
        </p:nvCxnSpPr>
        <p:spPr>
          <a:xfrm>
            <a:off x="4218458" y="1452792"/>
            <a:ext cx="2160608" cy="18361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961CD3F-F5FB-6C4C-90E2-2059C7F17FEE}"/>
              </a:ext>
            </a:extLst>
          </p:cNvPr>
          <p:cNvSpPr txBox="1"/>
          <p:nvPr/>
        </p:nvSpPr>
        <p:spPr>
          <a:xfrm rot="20820559">
            <a:off x="6283985" y="1214401"/>
            <a:ext cx="133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50</a:t>
            </a:r>
            <a:r>
              <a:rPr lang="en-GB" sz="1600" dirty="0"/>
              <a:t> mm</a:t>
            </a:r>
            <a:endParaRPr lang="ru-RU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8ED069-4DF5-CF4B-AAA4-4E18AC980198}"/>
              </a:ext>
            </a:extLst>
          </p:cNvPr>
          <p:cNvSpPr txBox="1"/>
          <p:nvPr/>
        </p:nvSpPr>
        <p:spPr>
          <a:xfrm rot="194499">
            <a:off x="4944627" y="1275914"/>
            <a:ext cx="133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</a:t>
            </a:r>
            <a:r>
              <a:rPr lang="en-GB" sz="1600" dirty="0"/>
              <a:t>0 mm</a:t>
            </a:r>
            <a:endParaRPr lang="ru-RU" sz="16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772B4D-D762-8242-BBAC-3EF9F9E6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49" y="6453386"/>
            <a:ext cx="1633345" cy="404614"/>
          </a:xfrm>
        </p:spPr>
        <p:txBody>
          <a:bodyPr/>
          <a:lstStyle/>
          <a:p>
            <a:r>
              <a:rPr lang="ru-RU"/>
              <a:t>12-16 May 2025</a:t>
            </a:r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026BCBF-0D3E-8147-8AF3-40349F60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IX SPD CM, Yerevan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3A4548-3CB0-5F44-834E-1C8F784F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5DB6B-4C67-9A43-A318-76BD343F127B}"/>
                  </a:ext>
                </a:extLst>
              </p:cNvPr>
              <p:cNvSpPr txBox="1"/>
              <p:nvPr/>
            </p:nvSpPr>
            <p:spPr>
              <a:xfrm>
                <a:off x="5717854" y="6002842"/>
                <a:ext cx="2561535" cy="3693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=60.52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±0,83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5DB6B-4C67-9A43-A318-76BD343F1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854" y="6002842"/>
                <a:ext cx="256153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89378A-64E8-4447-9686-5DD1ECA6AF8C}"/>
              </a:ext>
            </a:extLst>
          </p:cNvPr>
          <p:cNvSpPr/>
          <p:nvPr/>
        </p:nvSpPr>
        <p:spPr>
          <a:xfrm>
            <a:off x="7749321" y="2836573"/>
            <a:ext cx="4344235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en-GB" sz="1600" dirty="0"/>
              <a:t>four</a:t>
            </a:r>
            <a:r>
              <a:rPr lang="ru-RU" sz="1600" dirty="0"/>
              <a:t>-</a:t>
            </a:r>
            <a:r>
              <a:rPr lang="ru-RU" sz="1600" dirty="0" err="1"/>
              <a:t>layer</a:t>
            </a:r>
            <a:r>
              <a:rPr lang="ru-RU" sz="1600" dirty="0"/>
              <a:t> </a:t>
            </a:r>
            <a:r>
              <a:rPr lang="ru-RU" sz="1600" dirty="0" err="1"/>
              <a:t>focusing</a:t>
            </a:r>
            <a:r>
              <a:rPr lang="ru-RU" sz="1600" dirty="0"/>
              <a:t> </a:t>
            </a:r>
            <a:r>
              <a:rPr lang="ru-RU" sz="1600" dirty="0" err="1"/>
              <a:t>aerogel</a:t>
            </a:r>
            <a:r>
              <a:rPr lang="ru-RU" sz="1600" dirty="0"/>
              <a:t> </a:t>
            </a:r>
            <a:r>
              <a:rPr lang="ru-RU" sz="1600" dirty="0" err="1"/>
              <a:t>sample</a:t>
            </a:r>
            <a:r>
              <a:rPr lang="ru-RU" sz="1600" dirty="0"/>
              <a:t> </a:t>
            </a:r>
            <a:r>
              <a:rPr lang="ru-RU" sz="1600" dirty="0" err="1"/>
              <a:t>with</a:t>
            </a:r>
            <a:r>
              <a:rPr lang="ru-RU" sz="1600" dirty="0"/>
              <a:t> 230x230x35 </a:t>
            </a:r>
            <a:r>
              <a:rPr lang="ru-RU" sz="1600" dirty="0" err="1"/>
              <a:t>mm</a:t>
            </a:r>
            <a:r>
              <a:rPr lang="ru-RU" sz="1600" dirty="0"/>
              <a:t> </a:t>
            </a:r>
            <a:r>
              <a:rPr lang="ru-RU" sz="1600" dirty="0" err="1"/>
              <a:t>size</a:t>
            </a:r>
            <a:r>
              <a:rPr lang="en-GB" sz="1600" dirty="0"/>
              <a:t> and </a:t>
            </a:r>
            <a:r>
              <a:rPr lang="ru-RU" sz="1600" dirty="0"/>
              <a:t> </a:t>
            </a:r>
            <a:r>
              <a:rPr lang="en-GB" sz="1600" dirty="0"/>
              <a:t>with correct parameters for refractive index and transparency</a:t>
            </a:r>
            <a:r>
              <a:rPr lang="ru-RU" sz="1600" dirty="0"/>
              <a:t>. </a:t>
            </a:r>
            <a:r>
              <a:rPr lang="en-GB" sz="1600" dirty="0"/>
              <a:t> </a:t>
            </a:r>
            <a:endParaRPr lang="ru-RU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62E83D-C63B-E64E-B25C-47D894707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3355" y="1383683"/>
            <a:ext cx="4344233" cy="13305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20F3C-A750-1240-A9CD-4C88595F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16813"/>
            <a:ext cx="9601200" cy="1485900"/>
          </a:xfrm>
        </p:spPr>
        <p:txBody>
          <a:bodyPr/>
          <a:lstStyle/>
          <a:p>
            <a:pPr algn="ctr"/>
            <a:r>
              <a:rPr lang="en-GB" dirty="0"/>
              <a:t>Focusing Aerogel RICH - FARICH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A2095-0993-5B47-A98F-7C5F884578E3}"/>
              </a:ext>
            </a:extLst>
          </p:cNvPr>
          <p:cNvSpPr txBox="1"/>
          <p:nvPr/>
        </p:nvSpPr>
        <p:spPr>
          <a:xfrm>
            <a:off x="7773355" y="780042"/>
            <a:ext cx="434423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Refractive index profile is measured by means of X-ray setup at the BINP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1D712E-8940-0A4E-AF71-2E1FEAF83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7" y="799307"/>
            <a:ext cx="3297602" cy="27917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949922-CA3A-E94F-A175-628EE09EF8B1}"/>
              </a:ext>
            </a:extLst>
          </p:cNvPr>
          <p:cNvSpPr txBox="1"/>
          <p:nvPr/>
        </p:nvSpPr>
        <p:spPr>
          <a:xfrm rot="5400000">
            <a:off x="2988602" y="1439406"/>
            <a:ext cx="1273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Photon Detector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58FA82-9AA7-3148-A27E-5C90658325C0}"/>
              </a:ext>
            </a:extLst>
          </p:cNvPr>
          <p:cNvSpPr txBox="1"/>
          <p:nvPr/>
        </p:nvSpPr>
        <p:spPr>
          <a:xfrm rot="20384446">
            <a:off x="1463939" y="1747502"/>
            <a:ext cx="1188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Cherenkov light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948066-F8AF-7E47-99BD-606A604A29CB}"/>
              </a:ext>
            </a:extLst>
          </p:cNvPr>
          <p:cNvSpPr/>
          <p:nvPr/>
        </p:nvSpPr>
        <p:spPr>
          <a:xfrm>
            <a:off x="731020" y="3591064"/>
            <a:ext cx="4840866" cy="2862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Thicknesses and refractive indexes in each layer are adjusted in such way that Cherenkov rings from each layer overlap in the same region of the position-sensitive photon detector.</a:t>
            </a: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number of detected Cherenkov photons increases due to increase of the thickness without degradation of Cherenkov angle resolution due to uncertainties of photon emission point.</a:t>
            </a:r>
            <a:endParaRPr lang="en-RU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FD7B1F-CB9E-0349-8B67-D1C1DBA15A3F}"/>
              </a:ext>
            </a:extLst>
          </p:cNvPr>
          <p:cNvSpPr txBox="1"/>
          <p:nvPr/>
        </p:nvSpPr>
        <p:spPr>
          <a:xfrm>
            <a:off x="4039830" y="778289"/>
            <a:ext cx="35993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first four-layer monolithic sample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2D210A-C300-7941-9F33-5809E9A52340}"/>
              </a:ext>
            </a:extLst>
          </p:cNvPr>
          <p:cNvSpPr/>
          <p:nvPr/>
        </p:nvSpPr>
        <p:spPr>
          <a:xfrm>
            <a:off x="3023994" y="6113125"/>
            <a:ext cx="2060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 err="1">
                <a:solidFill>
                  <a:srgbClr val="C00000"/>
                </a:solidFill>
              </a:rPr>
              <a:t>T.Iijima</a:t>
            </a:r>
            <a:r>
              <a:rPr lang="ru-RU" altLang="ru-RU" sz="800" dirty="0">
                <a:solidFill>
                  <a:srgbClr val="C00000"/>
                </a:solidFill>
              </a:rPr>
              <a:t> </a:t>
            </a:r>
            <a:r>
              <a:rPr lang="ru-RU" altLang="ru-RU" sz="800" dirty="0" err="1">
                <a:solidFill>
                  <a:srgbClr val="C00000"/>
                </a:solidFill>
              </a:rPr>
              <a:t>et</a:t>
            </a:r>
            <a:r>
              <a:rPr lang="ru-RU" altLang="ru-RU" sz="800" dirty="0">
                <a:solidFill>
                  <a:srgbClr val="C00000"/>
                </a:solidFill>
              </a:rPr>
              <a:t> </a:t>
            </a:r>
            <a:r>
              <a:rPr lang="ru-RU" altLang="ru-RU" sz="800" dirty="0" err="1">
                <a:solidFill>
                  <a:srgbClr val="C00000"/>
                </a:solidFill>
              </a:rPr>
              <a:t>al</a:t>
            </a:r>
            <a:r>
              <a:rPr lang="ru-RU" altLang="ru-RU" sz="800" dirty="0">
                <a:solidFill>
                  <a:srgbClr val="C00000"/>
                </a:solidFill>
              </a:rPr>
              <a:t>., NIM A548 (2005) 383</a:t>
            </a:r>
            <a:r>
              <a:rPr lang="en-US" altLang="ru-RU" sz="800" dirty="0">
                <a:solidFill>
                  <a:srgbClr val="C00000"/>
                </a:solidFill>
              </a:rPr>
              <a:t> and </a:t>
            </a:r>
            <a:r>
              <a:rPr lang="ru-RU" altLang="ru-RU" sz="800" dirty="0" err="1">
                <a:solidFill>
                  <a:srgbClr val="C00000"/>
                </a:solidFill>
              </a:rPr>
              <a:t>A.Yu.Barnyakov</a:t>
            </a:r>
            <a:r>
              <a:rPr lang="ru-RU" altLang="ru-RU" sz="800" dirty="0">
                <a:solidFill>
                  <a:srgbClr val="C00000"/>
                </a:solidFill>
              </a:rPr>
              <a:t> </a:t>
            </a:r>
            <a:r>
              <a:rPr lang="ru-RU" altLang="ru-RU" sz="800" dirty="0" err="1">
                <a:solidFill>
                  <a:srgbClr val="C00000"/>
                </a:solidFill>
              </a:rPr>
              <a:t>et</a:t>
            </a:r>
            <a:r>
              <a:rPr lang="ru-RU" altLang="ru-RU" sz="800" dirty="0">
                <a:solidFill>
                  <a:srgbClr val="C00000"/>
                </a:solidFill>
              </a:rPr>
              <a:t> </a:t>
            </a:r>
            <a:r>
              <a:rPr lang="ru-RU" altLang="ru-RU" sz="800" dirty="0" err="1">
                <a:solidFill>
                  <a:srgbClr val="C00000"/>
                </a:solidFill>
              </a:rPr>
              <a:t>al</a:t>
            </a:r>
            <a:r>
              <a:rPr lang="ru-RU" altLang="ru-RU" sz="800" dirty="0">
                <a:solidFill>
                  <a:srgbClr val="C00000"/>
                </a:solidFill>
              </a:rPr>
              <a:t>., NIM A553 (2005) 70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BB11AFE-C6CA-BD4A-8D44-958F196E3786}"/>
              </a:ext>
            </a:extLst>
          </p:cNvPr>
          <p:cNvCxnSpPr>
            <a:cxnSpLocks/>
          </p:cNvCxnSpPr>
          <p:nvPr/>
        </p:nvCxnSpPr>
        <p:spPr>
          <a:xfrm>
            <a:off x="7818843" y="4740871"/>
            <a:ext cx="21982" cy="1230446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7D7C4D-870C-484D-B000-99223365C722}"/>
              </a:ext>
            </a:extLst>
          </p:cNvPr>
          <p:cNvSpPr txBox="1"/>
          <p:nvPr/>
        </p:nvSpPr>
        <p:spPr>
          <a:xfrm rot="16200000">
            <a:off x="7201778" y="511882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35 </a:t>
            </a:r>
            <a:r>
              <a:rPr lang="en-GB" dirty="0"/>
              <a:t>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18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E031DB28-F52D-1442-AF2A-59E773AE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08" y="759570"/>
            <a:ext cx="5667327" cy="286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51D74F-6B9D-C74C-B796-3D9E324CBAB9}"/>
                  </a:ext>
                </a:extLst>
              </p:cNvPr>
              <p:cNvSpPr txBox="1"/>
              <p:nvPr/>
            </p:nvSpPr>
            <p:spPr>
              <a:xfrm>
                <a:off x="740209" y="3621570"/>
                <a:ext cx="4950522" cy="204761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b="1" u="sng" dirty="0">
                    <a:solidFill>
                      <a:srgbClr val="FF0000"/>
                    </a:solidFill>
                  </a:rPr>
                  <a:t>four</a:t>
                </a:r>
                <a:r>
                  <a:rPr lang="en-RU" b="1" u="sng">
                    <a:solidFill>
                      <a:srgbClr val="FF0000"/>
                    </a:solidFill>
                  </a:rPr>
                  <a:t>-layer</a:t>
                </a:r>
                <a:r>
                  <a:rPr lang="en-RU" b="1" u="sng"/>
                  <a:t> </a:t>
                </a:r>
                <a:r>
                  <a:rPr lang="en-RU" b="1" u="sng" dirty="0"/>
                  <a:t>aerogel with n</a:t>
                </a:r>
                <a:r>
                  <a:rPr lang="en-RU" b="1" u="sng" baseline="-25000" dirty="0"/>
                  <a:t>max</a:t>
                </a:r>
                <a:r>
                  <a:rPr lang="en-RU" b="1" u="sng" dirty="0"/>
                  <a:t>=</a:t>
                </a:r>
                <a:r>
                  <a:rPr lang="en-RU" b="1" u="sng" dirty="0">
                    <a:solidFill>
                      <a:srgbClr val="FF0000"/>
                    </a:solidFill>
                  </a:rPr>
                  <a:t>1.04</a:t>
                </a:r>
                <a:r>
                  <a:rPr lang="en-RU" b="1" u="sng" dirty="0"/>
                  <a:t> and t</a:t>
                </a:r>
                <a:r>
                  <a:rPr lang="en-RU" b="1" u="sng" baseline="-25000" dirty="0"/>
                  <a:t>tot</a:t>
                </a:r>
                <a:r>
                  <a:rPr lang="en-RU" b="1" u="sng" dirty="0"/>
                  <a:t>=</a:t>
                </a:r>
                <a:r>
                  <a:rPr lang="en-RU" b="1" u="sng" dirty="0">
                    <a:solidFill>
                      <a:srgbClr val="FF0000"/>
                    </a:solidFill>
                  </a:rPr>
                  <a:t>40 mm</a:t>
                </a:r>
              </a:p>
              <a:p>
                <a:r>
                  <a:rPr lang="en-RU" dirty="0"/>
                  <a:t>• PDE for H12700 and pixel 6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RU" dirty="0"/>
                  <a:t>6 mm</a:t>
                </a:r>
              </a:p>
              <a:p>
                <a:r>
                  <a:rPr lang="en-RU" dirty="0"/>
                  <a:t>• N</a:t>
                </a:r>
                <a:r>
                  <a:rPr lang="en-RU" baseline="-25000" dirty="0"/>
                  <a:t>pe</a:t>
                </a:r>
                <a:r>
                  <a:rPr lang="en-RU" dirty="0"/>
                  <a:t>≈34</a:t>
                </a:r>
              </a:p>
              <a:p>
                <a:r>
                  <a:rPr lang="en-RU" dirty="0"/>
                  <a:t>•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≈1.7 </m:t>
                    </m:r>
                  </m:oMath>
                </a14:m>
                <a:r>
                  <a:rPr lang="en-RU" dirty="0"/>
                  <a:t>mrad</a:t>
                </a:r>
              </a:p>
              <a:p>
                <a:r>
                  <a:rPr lang="en-RU" dirty="0"/>
                  <a:t>• π/K–separation at 6</a:t>
                </a:r>
                <a:r>
                  <a:rPr lang="en-RU"/>
                  <a:t> GeV/c –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6.5 </m:t>
                    </m:r>
                    <m:r>
                      <a:rPr lang="en-RU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dirty="0">
                  <a:solidFill>
                    <a:srgbClr val="FF0000"/>
                  </a:solidFill>
                </a:endParaRPr>
              </a:p>
              <a:p>
                <a:r>
                  <a:rPr lang="en-RU" dirty="0"/>
                  <a:t>• “New4”</a:t>
                </a:r>
              </a:p>
              <a:p>
                <a:r>
                  <a:rPr lang="en-RU" dirty="0"/>
                  <a:t>• Material budget ~ </a:t>
                </a:r>
                <a:r>
                  <a:rPr lang="en-RU" dirty="0">
                    <a:solidFill>
                      <a:srgbClr val="FF0000"/>
                    </a:solidFill>
                  </a:rPr>
                  <a:t>2.7%X</a:t>
                </a:r>
                <a:r>
                  <a:rPr lang="en-RU" baseline="-25000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51D74F-6B9D-C74C-B796-3D9E324CB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09" y="3621570"/>
                <a:ext cx="4950522" cy="2047612"/>
              </a:xfrm>
              <a:prstGeom prst="rect">
                <a:avLst/>
              </a:prstGeom>
              <a:blipFill>
                <a:blip r:embed="rId3"/>
                <a:stretch>
                  <a:fillRect l="-767" t="-617" b="-37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2">
            <a:extLst>
              <a:ext uri="{FF2B5EF4-FFF2-40B4-BE49-F238E27FC236}">
                <a16:creationId xmlns:a16="http://schemas.microsoft.com/office/drawing/2014/main" id="{9E797466-BFFE-AC4A-94D2-F083CA0CFB93}"/>
              </a:ext>
            </a:extLst>
          </p:cNvPr>
          <p:cNvSpPr/>
          <p:nvPr/>
        </p:nvSpPr>
        <p:spPr>
          <a:xfrm>
            <a:off x="735510" y="701758"/>
            <a:ext cx="5716750" cy="5264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C6DAB-A408-4546-A48B-783DB9A1E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2053194" cy="404614"/>
          </a:xfrm>
        </p:spPr>
        <p:txBody>
          <a:bodyPr/>
          <a:lstStyle/>
          <a:p>
            <a:r>
              <a:rPr lang="ru-RU" dirty="0"/>
              <a:t>12-16 </a:t>
            </a:r>
            <a:r>
              <a:rPr lang="ru-RU" dirty="0" err="1"/>
              <a:t>May</a:t>
            </a:r>
            <a:r>
              <a:rPr lang="ru-RU" dirty="0"/>
              <a:t> 2025</a:t>
            </a:r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0FA7C8-ED14-7444-8A5E-49781165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/>
          <a:lstStyle/>
          <a:p>
            <a:pPr algn="ctr"/>
            <a:r>
              <a:rPr lang="en-GB" dirty="0"/>
              <a:t>IX SPD CM, Yerevan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787BC-1C1F-0141-80B3-BC9234A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/>
          <a:lstStyle/>
          <a:p>
            <a:fld id="{69E57DC2-970A-4B3E-BB1C-7A09969E49DF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957DDF-1EA6-EE40-AC93-DEB2AF5BF713}"/>
                  </a:ext>
                </a:extLst>
              </p:cNvPr>
              <p:cNvSpPr txBox="1"/>
              <p:nvPr/>
            </p:nvSpPr>
            <p:spPr>
              <a:xfrm>
                <a:off x="6475248" y="3633045"/>
                <a:ext cx="5083443" cy="204761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b="1" u="sng" dirty="0">
                    <a:solidFill>
                      <a:srgbClr val="FF0000"/>
                    </a:solidFill>
                  </a:rPr>
                  <a:t>three</a:t>
                </a:r>
                <a:r>
                  <a:rPr lang="en-RU" b="1" u="sng">
                    <a:solidFill>
                      <a:srgbClr val="FF0000"/>
                    </a:solidFill>
                  </a:rPr>
                  <a:t>-layer</a:t>
                </a:r>
                <a:r>
                  <a:rPr lang="en-RU" b="1" u="sng"/>
                  <a:t> </a:t>
                </a:r>
                <a:r>
                  <a:rPr lang="en-RU" b="1" u="sng" dirty="0"/>
                  <a:t>aerogel with n</a:t>
                </a:r>
                <a:r>
                  <a:rPr lang="en-RU" b="1" u="sng" baseline="-25000" dirty="0"/>
                  <a:t>max</a:t>
                </a:r>
                <a:r>
                  <a:rPr lang="en-RU" b="1" u="sng" dirty="0"/>
                  <a:t>=</a:t>
                </a:r>
                <a:r>
                  <a:rPr lang="en-RU" b="1" u="sng" dirty="0">
                    <a:solidFill>
                      <a:srgbClr val="FF0000"/>
                    </a:solidFill>
                  </a:rPr>
                  <a:t>1.04</a:t>
                </a:r>
                <a:r>
                  <a:rPr lang="en-RU" b="1" u="sng" dirty="0"/>
                  <a:t> and t</a:t>
                </a:r>
                <a:r>
                  <a:rPr lang="en-RU" b="1" u="sng" baseline="-25000" dirty="0"/>
                  <a:t>tot</a:t>
                </a:r>
                <a:r>
                  <a:rPr lang="en-RU" b="1" u="sng" dirty="0"/>
                  <a:t>=</a:t>
                </a:r>
                <a:r>
                  <a:rPr lang="en-RU" b="1" u="sng" dirty="0">
                    <a:solidFill>
                      <a:srgbClr val="FF0000"/>
                    </a:solidFill>
                  </a:rPr>
                  <a:t>40 mm</a:t>
                </a:r>
              </a:p>
              <a:p>
                <a:r>
                  <a:rPr lang="en-RU" dirty="0"/>
                  <a:t>• PDE for H12700 and pixel 6</a:t>
                </a:r>
                <a14:m>
                  <m:oMath xmlns:m="http://schemas.openxmlformats.org/officeDocument/2006/math">
                    <m:r>
                      <a:rPr lang="en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RU" dirty="0"/>
                  <a:t>6 mm</a:t>
                </a:r>
              </a:p>
              <a:p>
                <a:r>
                  <a:rPr lang="en-RU"/>
                  <a:t>• N</a:t>
                </a:r>
                <a:r>
                  <a:rPr lang="en-RU" baseline="-25000"/>
                  <a:t>pe</a:t>
                </a:r>
                <a:r>
                  <a:rPr lang="en-RU"/>
                  <a:t>≈35</a:t>
                </a:r>
              </a:p>
              <a:p>
                <a:r>
                  <a:rPr lang="en-RU"/>
                  <a:t>•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RU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  <m:sup>
                        <m:r>
                          <a:rPr lang="en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≈1.8 </m:t>
                    </m:r>
                  </m:oMath>
                </a14:m>
                <a:r>
                  <a:rPr lang="en-RU" dirty="0"/>
                  <a:t>mrad</a:t>
                </a:r>
              </a:p>
              <a:p>
                <a:r>
                  <a:rPr lang="en-RU" dirty="0"/>
                  <a:t>• π/K–separation at 6 GeV/c –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6.1 </m:t>
                    </m:r>
                    <m:r>
                      <a:rPr lang="en-RU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dirty="0">
                  <a:solidFill>
                    <a:schemeClr val="accent2"/>
                  </a:solidFill>
                </a:endParaRPr>
              </a:p>
              <a:p>
                <a:r>
                  <a:rPr lang="en-RU" dirty="0"/>
                  <a:t>• “New3”</a:t>
                </a:r>
              </a:p>
              <a:p>
                <a:r>
                  <a:rPr lang="en-RU" dirty="0"/>
                  <a:t>• Material budget ~ </a:t>
                </a:r>
                <a:r>
                  <a:rPr lang="en-RU" dirty="0">
                    <a:solidFill>
                      <a:srgbClr val="FF0000"/>
                    </a:solidFill>
                  </a:rPr>
                  <a:t>2.7%X</a:t>
                </a:r>
                <a:r>
                  <a:rPr lang="en-RU" baseline="-25000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957DDF-1EA6-EE40-AC93-DEB2AF5BF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248" y="3633045"/>
                <a:ext cx="5083443" cy="2047612"/>
              </a:xfrm>
              <a:prstGeom prst="rect">
                <a:avLst/>
              </a:prstGeom>
              <a:blipFill>
                <a:blip r:embed="rId4"/>
                <a:stretch>
                  <a:fillRect l="-998" t="-617" b="-37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EEAFD9F3-641C-A448-B5AF-1D516AB9D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249" y="771045"/>
            <a:ext cx="5667327" cy="2862000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F348E337-7EA3-4840-945F-7FB6B78D988F}"/>
              </a:ext>
            </a:extLst>
          </p:cNvPr>
          <p:cNvSpPr/>
          <p:nvPr/>
        </p:nvSpPr>
        <p:spPr>
          <a:xfrm>
            <a:off x="6475250" y="701758"/>
            <a:ext cx="5716750" cy="526401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3F6871-A5AA-3D43-8D9E-9B3E70FC2C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3"/>
          <a:stretch/>
        </p:blipFill>
        <p:spPr>
          <a:xfrm>
            <a:off x="9177361" y="4738713"/>
            <a:ext cx="2890674" cy="17707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C3DE89-FF85-7C43-89DD-0561643F27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4"/>
          <a:stretch/>
        </p:blipFill>
        <p:spPr>
          <a:xfrm>
            <a:off x="3533634" y="4738712"/>
            <a:ext cx="2826247" cy="177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B8F55FB5-A398-1149-98F8-DAAC831D8C3E}"/>
                  </a:ext>
                </a:extLst>
              </p:cNvPr>
              <p:cNvSpPr/>
              <p:nvPr/>
            </p:nvSpPr>
            <p:spPr>
              <a:xfrm>
                <a:off x="2580342" y="4728323"/>
                <a:ext cx="1977657" cy="370800"/>
              </a:xfrm>
              <a:prstGeom prst="rect">
                <a:avLst/>
              </a:prstGeom>
              <a:solidFill>
                <a:srgbClr val="FAE7EA"/>
              </a:solidFill>
            </p:spPr>
            <p:txBody>
              <a:bodyPr wrap="none">
                <a:spAutoFit/>
              </a:bodyPr>
              <a:lstStyle/>
              <a:p>
                <a:r>
                  <a:rPr lang="en-RU"/>
                  <a:t>at </a:t>
                </a:r>
                <a:r>
                  <a:rPr lang="en-GB" dirty="0"/>
                  <a:t>6 </a:t>
                </a:r>
                <a:r>
                  <a:rPr lang="en-RU"/>
                  <a:t>GeV/c –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6.5 </m:t>
                    </m:r>
                    <m:r>
                      <a:rPr lang="en-RU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B8F55FB5-A398-1149-98F8-DAAC831D8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342" y="4728323"/>
                <a:ext cx="1977657" cy="370800"/>
              </a:xfrm>
              <a:prstGeom prst="rect">
                <a:avLst/>
              </a:prstGeom>
              <a:blipFill>
                <a:blip r:embed="rId8"/>
                <a:stretch>
                  <a:fillRect l="-1911" t="-6667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6448481F-086A-1E48-AFE1-477B93984C39}"/>
                  </a:ext>
                </a:extLst>
              </p:cNvPr>
              <p:cNvSpPr/>
              <p:nvPr/>
            </p:nvSpPr>
            <p:spPr>
              <a:xfrm>
                <a:off x="3379710" y="5096126"/>
                <a:ext cx="1771873" cy="2357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9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GB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60 </m:t>
                    </m:r>
                    <m:r>
                      <a:rPr lang="en-GB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GB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900" dirty="0"/>
                  <a:t>for all aerogel tiles</a:t>
                </a: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6448481F-086A-1E48-AFE1-477B93984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710" y="5096126"/>
                <a:ext cx="1771873" cy="2357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C629657-63A3-F64F-9D4A-D22C73577F01}"/>
              </a:ext>
            </a:extLst>
          </p:cNvPr>
          <p:cNvSpPr/>
          <p:nvPr/>
        </p:nvSpPr>
        <p:spPr>
          <a:xfrm>
            <a:off x="9053396" y="4645375"/>
            <a:ext cx="2098655" cy="878257"/>
          </a:xfrm>
          <a:prstGeom prst="rect">
            <a:avLst/>
          </a:prstGeom>
          <a:solidFill>
            <a:srgbClr val="F3CD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68DAAB-A9E2-6740-8EB1-8D13B9658209}"/>
                  </a:ext>
                </a:extLst>
              </p:cNvPr>
              <p:cNvSpPr txBox="1"/>
              <p:nvPr/>
            </p:nvSpPr>
            <p:spPr>
              <a:xfrm>
                <a:off x="8306956" y="4738712"/>
                <a:ext cx="1977657" cy="3693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RU"/>
                  <a:t>at 6</a:t>
                </a:r>
                <a:r>
                  <a:rPr lang="en-RU" dirty="0"/>
                  <a:t> GeV/</a:t>
                </a:r>
                <a:r>
                  <a:rPr lang="en-RU"/>
                  <a:t>c </a:t>
                </a:r>
                <a:r>
                  <a:rPr lang="en-RU" dirty="0"/>
                  <a:t>–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6.1 </m:t>
                    </m:r>
                    <m:r>
                      <a:rPr lang="en-RU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RU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68DAAB-A9E2-6740-8EB1-8D13B9658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956" y="4738712"/>
                <a:ext cx="1977657" cy="369332"/>
              </a:xfrm>
              <a:prstGeom prst="rect">
                <a:avLst/>
              </a:prstGeom>
              <a:blipFill>
                <a:blip r:embed="rId10"/>
                <a:stretch>
                  <a:fillRect l="-2548" t="-3333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E6D9DBC-B95F-BE42-8F08-DA8290BBF35B}"/>
              </a:ext>
            </a:extLst>
          </p:cNvPr>
          <p:cNvSpPr txBox="1"/>
          <p:nvPr/>
        </p:nvSpPr>
        <p:spPr>
          <a:xfrm>
            <a:off x="6688318" y="5303099"/>
            <a:ext cx="2657564" cy="369332"/>
          </a:xfrm>
          <a:prstGeom prst="rect">
            <a:avLst/>
          </a:prstGeom>
          <a:solidFill>
            <a:srgbClr val="F3CDD4"/>
          </a:solidFill>
        </p:spPr>
        <p:txBody>
          <a:bodyPr wrap="square" rtlCol="0">
            <a:spAutoFit/>
          </a:bodyPr>
          <a:lstStyle/>
          <a:p>
            <a:r>
              <a:rPr lang="en-RU"/>
              <a:t>Material budget ~ </a:t>
            </a:r>
            <a:r>
              <a:rPr lang="en-RU">
                <a:solidFill>
                  <a:srgbClr val="FF0000"/>
                </a:solidFill>
              </a:rPr>
              <a:t>2.7%X</a:t>
            </a:r>
            <a:r>
              <a:rPr lang="en-RU" baseline="-25000">
                <a:solidFill>
                  <a:srgbClr val="FF000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97E37D9A-51B5-3A45-9EC5-B094ED0AB78E}"/>
                  </a:ext>
                </a:extLst>
              </p:cNvPr>
              <p:cNvSpPr/>
              <p:nvPr/>
            </p:nvSpPr>
            <p:spPr>
              <a:xfrm>
                <a:off x="9227263" y="5251784"/>
                <a:ext cx="1894634" cy="2308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9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9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GB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60 </m:t>
                    </m:r>
                    <m:r>
                      <a:rPr lang="en-GB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en-GB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900" dirty="0"/>
                  <a:t>for all aerogel tiles</a:t>
                </a: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97E37D9A-51B5-3A45-9EC5-B094ED0A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263" y="5251784"/>
                <a:ext cx="1894634" cy="2308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0D6C1CB5-3893-9248-9DCE-B209C8CED26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0"/>
                <a:ext cx="12192000" cy="703045"/>
              </a:xfrm>
              <a:solidFill>
                <a:srgbClr val="F0EDE3"/>
              </a:solidFill>
            </p:spPr>
            <p:txBody>
              <a:bodyPr>
                <a:noAutofit/>
              </a:bodyPr>
              <a:lstStyle/>
              <a:p>
                <a:pPr algn="ctr"/>
                <a:r>
                  <a:rPr lang="en-RU" sz="2800" b="1">
                    <a:latin typeface="+mn-lt"/>
                  </a:rPr>
                  <a:t>Aerogel optimization</a:t>
                </a:r>
                <a:r>
                  <a:rPr lang="ru-RU" sz="2800" b="1" dirty="0">
                    <a:latin typeface="+mn-lt"/>
                  </a:rPr>
                  <a:t> </a:t>
                </a:r>
                <a:r>
                  <a:rPr lang="en-GB" sz="2800" b="1" dirty="0">
                    <a:latin typeface="+mn-lt"/>
                  </a:rPr>
                  <a:t>for 6</a:t>
                </a:r>
                <a14:m>
                  <m:oMath xmlns:m="http://schemas.openxmlformats.org/officeDocument/2006/math">
                    <m:r>
                      <a:rPr lang="en-RU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b="1" dirty="0">
                    <a:latin typeface="+mn-lt"/>
                  </a:rPr>
                  <a:t>6 mm pixels according</a:t>
                </a:r>
                <a:r>
                  <a:rPr lang="ru-RU" sz="2800" b="1" dirty="0">
                    <a:latin typeface="+mn-lt"/>
                  </a:rPr>
                  <a:t> </a:t>
                </a:r>
                <a:r>
                  <a:rPr lang="en-GB" sz="2800" b="1" dirty="0">
                    <a:latin typeface="+mn-lt"/>
                  </a:rPr>
                  <a:t>SPD</a:t>
                </a:r>
                <a:r>
                  <a:rPr lang="ru-RU" sz="2800" b="1" dirty="0">
                    <a:latin typeface="+mn-lt"/>
                  </a:rPr>
                  <a:t> </a:t>
                </a:r>
                <a:r>
                  <a:rPr lang="en-GB" sz="2800" b="1" dirty="0">
                    <a:latin typeface="+mn-lt"/>
                  </a:rPr>
                  <a:t>FARICH</a:t>
                </a:r>
                <a:r>
                  <a:rPr lang="ru-RU" sz="2800" b="1" dirty="0">
                    <a:latin typeface="+mn-lt"/>
                  </a:rPr>
                  <a:t> </a:t>
                </a:r>
                <a:r>
                  <a:rPr lang="en-GB" sz="2800" b="1" dirty="0">
                    <a:latin typeface="+mn-lt"/>
                  </a:rPr>
                  <a:t>concept </a:t>
                </a:r>
                <a:r>
                  <a:rPr lang="en-RU" sz="2800" b="1">
                    <a:latin typeface="+mn-lt"/>
                  </a:rPr>
                  <a:t>and </a:t>
                </a:r>
                <a:r>
                  <a:rPr lang="en-RU" sz="2800" b="1" dirty="0">
                    <a:latin typeface="+mn-lt"/>
                  </a:rPr>
                  <a:t>status of production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0D6C1CB5-3893-9248-9DCE-B209C8CED2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0"/>
                <a:ext cx="12192000" cy="703045"/>
              </a:xfrm>
              <a:blipFill>
                <a:blip r:embed="rId12"/>
                <a:stretch>
                  <a:fillRect t="-16364" b="-4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997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B2CADCD-4B4A-844D-9445-EF629962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63" y="1195586"/>
            <a:ext cx="4025900" cy="5257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D4727E-337C-F941-B897-3A597753D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6"/>
          <a:stretch/>
        </p:blipFill>
        <p:spPr>
          <a:xfrm>
            <a:off x="4743963" y="1192717"/>
            <a:ext cx="3320838" cy="2843672"/>
          </a:xfrm>
          <a:prstGeom prst="rect">
            <a:avLst/>
          </a:prstGeom>
        </p:spPr>
      </p:pic>
      <p:sp>
        <p:nvSpPr>
          <p:cNvPr id="9" name="Дата 8">
            <a:extLst>
              <a:ext uri="{FF2B5EF4-FFF2-40B4-BE49-F238E27FC236}">
                <a16:creationId xmlns:a16="http://schemas.microsoft.com/office/drawing/2014/main" id="{6438923C-B03E-EC4F-86EF-6504E586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649730" cy="404614"/>
          </a:xfrm>
        </p:spPr>
        <p:txBody>
          <a:bodyPr/>
          <a:lstStyle/>
          <a:p>
            <a:r>
              <a:rPr lang="ru-RU" dirty="0"/>
              <a:t>12-16 </a:t>
            </a:r>
            <a:r>
              <a:rPr lang="ru-RU" dirty="0" err="1"/>
              <a:t>May</a:t>
            </a:r>
            <a:r>
              <a:rPr lang="ru-RU" dirty="0"/>
              <a:t> 2025</a:t>
            </a:r>
            <a:endParaRPr lang="en-US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6BFD0F9D-95E8-BA4F-AB5B-7E9C7D34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IX SPD CM, Yerevan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C8939B-E766-7640-A26A-24C12ECCA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8"/>
          <a:stretch/>
        </p:blipFill>
        <p:spPr>
          <a:xfrm>
            <a:off x="7645806" y="1187004"/>
            <a:ext cx="2841732" cy="2857968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9D0BD12-0DDF-134B-B51F-08B3EC9BA68B}"/>
              </a:ext>
            </a:extLst>
          </p:cNvPr>
          <p:cNvSpPr/>
          <p:nvPr/>
        </p:nvSpPr>
        <p:spPr>
          <a:xfrm>
            <a:off x="2740809" y="5837310"/>
            <a:ext cx="1620957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Helvetica Neue" panose="02000503000000020004" pitchFamily="2" charset="0"/>
              </a:rPr>
              <a:t>Considered as an option!</a:t>
            </a:r>
            <a:endParaRPr lang="en-GB" sz="10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7C168C-C7F5-3143-9643-F0D0F72AF3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48" r="1113" b="19511"/>
          <a:stretch/>
        </p:blipFill>
        <p:spPr>
          <a:xfrm>
            <a:off x="10270882" y="1187004"/>
            <a:ext cx="1887364" cy="2849385"/>
          </a:xfrm>
          <a:prstGeom prst="rect">
            <a:avLst/>
          </a:prstGeom>
        </p:spPr>
      </p:pic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FCA0B35C-3389-754F-B9F7-9C8898091966}"/>
              </a:ext>
            </a:extLst>
          </p:cNvPr>
          <p:cNvCxnSpPr/>
          <p:nvPr/>
        </p:nvCxnSpPr>
        <p:spPr>
          <a:xfrm>
            <a:off x="10211507" y="2877122"/>
            <a:ext cx="0" cy="43938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20F3C-A750-1240-A9CD-4C88595F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68"/>
            <a:ext cx="12158246" cy="1159770"/>
          </a:xfrm>
          <a:solidFill>
            <a:srgbClr val="F0EDE3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Thick aerogel radiator made of large single-layer tiles for threshold counters or for focusing with lenses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6ECA97-BEBF-2841-9143-77FF0D78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FE819C-0011-CE4F-8610-E140FE25F827}"/>
              </a:ext>
            </a:extLst>
          </p:cNvPr>
          <p:cNvSpPr/>
          <p:nvPr/>
        </p:nvSpPr>
        <p:spPr>
          <a:xfrm>
            <a:off x="4743963" y="4660360"/>
            <a:ext cx="7414283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New samples of transparent thick large single-layer tiles aerogel radiators were manufactured in Novosibirsk for ASHIPH prototype. </a:t>
            </a:r>
          </a:p>
        </p:txBody>
      </p:sp>
      <p:sp>
        <p:nvSpPr>
          <p:cNvPr id="43" name="Стрелка углом 42">
            <a:extLst>
              <a:ext uri="{FF2B5EF4-FFF2-40B4-BE49-F238E27FC236}">
                <a16:creationId xmlns:a16="http://schemas.microsoft.com/office/drawing/2014/main" id="{6DEEC358-1ABA-204D-A773-D9D53B3C63A0}"/>
              </a:ext>
            </a:extLst>
          </p:cNvPr>
          <p:cNvSpPr/>
          <p:nvPr/>
        </p:nvSpPr>
        <p:spPr>
          <a:xfrm rot="10800000" flipH="1">
            <a:off x="9066672" y="3181184"/>
            <a:ext cx="1420866" cy="725814"/>
          </a:xfrm>
          <a:prstGeom prst="bentArrow">
            <a:avLst>
              <a:gd name="adj1" fmla="val 25000"/>
              <a:gd name="adj2" fmla="val 38987"/>
              <a:gd name="adj3" fmla="val 25000"/>
              <a:gd name="adj4" fmla="val 437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028E505-0B58-B647-AAA1-C672DDE80C2E}"/>
              </a:ext>
            </a:extLst>
          </p:cNvPr>
          <p:cNvSpPr/>
          <p:nvPr/>
        </p:nvSpPr>
        <p:spPr>
          <a:xfrm>
            <a:off x="9277113" y="3495015"/>
            <a:ext cx="1140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10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Cutting of aerogel</a:t>
            </a:r>
            <a:endParaRPr lang="ru-RU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FDCD88-AD00-C949-AF83-C04272106662}"/>
              </a:ext>
            </a:extLst>
          </p:cNvPr>
          <p:cNvSpPr txBox="1"/>
          <p:nvPr/>
        </p:nvSpPr>
        <p:spPr>
          <a:xfrm>
            <a:off x="10527418" y="3402681"/>
            <a:ext cx="6947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n=1.027</a:t>
            </a:r>
            <a:endParaRPr lang="ru-RU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1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8">
            <a:extLst>
              <a:ext uri="{FF2B5EF4-FFF2-40B4-BE49-F238E27FC236}">
                <a16:creationId xmlns:a16="http://schemas.microsoft.com/office/drawing/2014/main" id="{6438923C-B03E-EC4F-86EF-6504E586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649730" cy="404614"/>
          </a:xfrm>
        </p:spPr>
        <p:txBody>
          <a:bodyPr/>
          <a:lstStyle/>
          <a:p>
            <a:r>
              <a:rPr lang="ru-RU" dirty="0"/>
              <a:t>12-16 </a:t>
            </a:r>
            <a:r>
              <a:rPr lang="ru-RU" dirty="0" err="1"/>
              <a:t>May</a:t>
            </a:r>
            <a:r>
              <a:rPr lang="ru-RU" dirty="0"/>
              <a:t> 2025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20F3C-A750-1240-A9CD-4C88595F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68"/>
            <a:ext cx="12134511" cy="1159770"/>
          </a:xfrm>
          <a:solidFill>
            <a:srgbClr val="F0EDE3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Thick aerogel radiator made of large single-layer tiles for threshold counters or for focusing with lenses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1F4510-926E-024F-9D74-785D24C0F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60" y="1158202"/>
            <a:ext cx="2770909" cy="274204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F88EEC-7D2C-CC4B-AD66-35EA1F855047}"/>
              </a:ext>
            </a:extLst>
          </p:cNvPr>
          <p:cNvSpPr/>
          <p:nvPr/>
        </p:nvSpPr>
        <p:spPr>
          <a:xfrm>
            <a:off x="985652" y="1158202"/>
            <a:ext cx="1104405" cy="231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A41E5B8-2E25-7E44-9F90-2984AB349106}"/>
              </a:ext>
            </a:extLst>
          </p:cNvPr>
          <p:cNvSpPr/>
          <p:nvPr/>
        </p:nvSpPr>
        <p:spPr>
          <a:xfrm>
            <a:off x="2731325" y="1158201"/>
            <a:ext cx="869644" cy="23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49C82C-4F1D-FF41-A547-28BD3653FFFF}"/>
              </a:ext>
            </a:extLst>
          </p:cNvPr>
          <p:cNvSpPr txBox="1"/>
          <p:nvPr/>
        </p:nvSpPr>
        <p:spPr>
          <a:xfrm rot="5400000">
            <a:off x="3075714" y="1840674"/>
            <a:ext cx="888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934A4C"/>
                </a:solidFill>
              </a:rPr>
              <a:t>Photon Detector</a:t>
            </a:r>
            <a:endParaRPr lang="ru-RU" sz="800" dirty="0">
              <a:solidFill>
                <a:srgbClr val="934A4C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74DE00D-8647-5A4C-B507-3E10C256AE05}"/>
              </a:ext>
            </a:extLst>
          </p:cNvPr>
          <p:cNvSpPr/>
          <p:nvPr/>
        </p:nvSpPr>
        <p:spPr>
          <a:xfrm rot="16200000">
            <a:off x="1918760" y="3317346"/>
            <a:ext cx="7377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48AACC"/>
                </a:solidFill>
              </a:rPr>
              <a:t>Fresnel Lens</a:t>
            </a:r>
            <a:endParaRPr lang="ru-RU" sz="800" dirty="0">
              <a:solidFill>
                <a:srgbClr val="48AACC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40E12F-2170-B14F-91DF-6568B8392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7" t="29445"/>
          <a:stretch/>
        </p:blipFill>
        <p:spPr>
          <a:xfrm>
            <a:off x="3627629" y="1158201"/>
            <a:ext cx="8413933" cy="365476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39E2A8-FFB9-1A4A-9B8E-2D9539D7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1" t="8422" r="247" b="8122"/>
          <a:stretch/>
        </p:blipFill>
        <p:spPr>
          <a:xfrm>
            <a:off x="830059" y="3912446"/>
            <a:ext cx="4003197" cy="26197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7B4C78F-C862-FD4C-80B2-25CE2EF51E36}"/>
              </a:ext>
            </a:extLst>
          </p:cNvPr>
          <p:cNvSpPr txBox="1"/>
          <p:nvPr/>
        </p:nvSpPr>
        <p:spPr>
          <a:xfrm>
            <a:off x="1012535" y="6233041"/>
            <a:ext cx="82485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BINP sim</a:t>
            </a:r>
            <a:endParaRPr lang="ru-RU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9AEC4-F1C8-1440-B3F5-1BCB8CBFB12A}"/>
              </a:ext>
            </a:extLst>
          </p:cNvPr>
          <p:cNvSpPr txBox="1"/>
          <p:nvPr/>
        </p:nvSpPr>
        <p:spPr>
          <a:xfrm>
            <a:off x="10675917" y="1319537"/>
            <a:ext cx="118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May 2025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3470410A-EB8F-E142-8E78-C58644A997D9}"/>
              </a:ext>
            </a:extLst>
          </p:cNvPr>
          <p:cNvCxnSpPr>
            <a:cxnSpLocks/>
          </p:cNvCxnSpPr>
          <p:nvPr/>
        </p:nvCxnSpPr>
        <p:spPr>
          <a:xfrm flipV="1">
            <a:off x="5664531" y="2137162"/>
            <a:ext cx="6036864" cy="227265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B601593-3E95-8B44-8493-2E76BD04C066}"/>
              </a:ext>
            </a:extLst>
          </p:cNvPr>
          <p:cNvCxnSpPr>
            <a:cxnSpLocks/>
          </p:cNvCxnSpPr>
          <p:nvPr/>
        </p:nvCxnSpPr>
        <p:spPr>
          <a:xfrm>
            <a:off x="4275117" y="1850596"/>
            <a:ext cx="1401289" cy="53011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DC36098-A5F3-9848-AD36-DA787CCC167C}"/>
              </a:ext>
            </a:extLst>
          </p:cNvPr>
          <p:cNvSpPr txBox="1"/>
          <p:nvPr/>
        </p:nvSpPr>
        <p:spPr>
          <a:xfrm>
            <a:off x="8098972" y="1890478"/>
            <a:ext cx="101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r>
              <a:rPr lang="ru-RU" dirty="0"/>
              <a:t>4</a:t>
            </a:r>
            <a:r>
              <a:rPr lang="en-GB" dirty="0"/>
              <a:t>0 mm</a:t>
            </a: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875146-374E-BB40-9687-A7650CC8117E}"/>
              </a:ext>
            </a:extLst>
          </p:cNvPr>
          <p:cNvSpPr txBox="1"/>
          <p:nvPr/>
        </p:nvSpPr>
        <p:spPr>
          <a:xfrm rot="1207577">
            <a:off x="4532911" y="1798857"/>
            <a:ext cx="101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r>
              <a:rPr lang="ru-RU" dirty="0"/>
              <a:t>4</a:t>
            </a:r>
            <a:r>
              <a:rPr lang="en-GB" dirty="0"/>
              <a:t>0 mm</a:t>
            </a:r>
            <a:endParaRPr lang="ru-RU" dirty="0"/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B71B0875-4182-2F44-87ED-4F3528FC1CB4}"/>
              </a:ext>
            </a:extLst>
          </p:cNvPr>
          <p:cNvCxnSpPr>
            <a:cxnSpLocks/>
          </p:cNvCxnSpPr>
          <p:nvPr/>
        </p:nvCxnSpPr>
        <p:spPr>
          <a:xfrm flipV="1">
            <a:off x="5676406" y="2368839"/>
            <a:ext cx="0" cy="189267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0DED58A-84AA-B046-9D2D-E2CF9C2D9A4B}"/>
              </a:ext>
            </a:extLst>
          </p:cNvPr>
          <p:cNvSpPr txBox="1"/>
          <p:nvPr/>
        </p:nvSpPr>
        <p:spPr>
          <a:xfrm rot="16200000">
            <a:off x="5074247" y="312693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 mm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8C5D182-B75E-854A-9CCD-66F58886D09B}"/>
                  </a:ext>
                </a:extLst>
              </p:cNvPr>
              <p:cNvSpPr txBox="1"/>
              <p:nvPr/>
            </p:nvSpPr>
            <p:spPr>
              <a:xfrm>
                <a:off x="6659576" y="1276901"/>
                <a:ext cx="1275606" cy="27699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8C5D182-B75E-854A-9CCD-66F58886D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576" y="1276901"/>
                <a:ext cx="1275606" cy="276999"/>
              </a:xfrm>
              <a:prstGeom prst="rect">
                <a:avLst/>
              </a:prstGeom>
              <a:blipFill>
                <a:blip r:embed="rId5"/>
                <a:stretch>
                  <a:fillRect l="-2913" t="-8696" b="-3043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A52ADE2-A28E-0B4F-B7B6-E2043354A316}"/>
              </a:ext>
            </a:extLst>
          </p:cNvPr>
          <p:cNvSpPr txBox="1"/>
          <p:nvPr/>
        </p:nvSpPr>
        <p:spPr>
          <a:xfrm>
            <a:off x="5525682" y="1173256"/>
            <a:ext cx="904415" cy="369332"/>
          </a:xfrm>
          <a:prstGeom prst="rect">
            <a:avLst/>
          </a:prstGeom>
          <a:solidFill>
            <a:srgbClr val="F1D9A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n=1.03</a:t>
            </a:r>
            <a:endParaRPr lang="ru-RU" dirty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3437AA5-7289-CE4D-A584-D4E5BFFFD498}"/>
              </a:ext>
            </a:extLst>
          </p:cNvPr>
          <p:cNvSpPr/>
          <p:nvPr/>
        </p:nvSpPr>
        <p:spPr>
          <a:xfrm>
            <a:off x="830059" y="3834424"/>
            <a:ext cx="4003197" cy="338554"/>
          </a:xfrm>
          <a:prstGeom prst="rect">
            <a:avLst/>
          </a:prstGeom>
          <a:solidFill>
            <a:srgbClr val="F1D9A5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800" dirty="0"/>
              <a:t>Aerogel RICH with Fresnel Lens: </a:t>
            </a:r>
            <a:r>
              <a:rPr lang="ru-RU" sz="800" dirty="0" err="1"/>
              <a:t>Ring</a:t>
            </a:r>
            <a:r>
              <a:rPr lang="ru-RU" sz="800" dirty="0"/>
              <a:t> </a:t>
            </a:r>
            <a:r>
              <a:rPr lang="ru-RU" sz="800" dirty="0" err="1"/>
              <a:t>image</a:t>
            </a:r>
            <a:r>
              <a:rPr lang="ru-RU" sz="800" dirty="0"/>
              <a:t> </a:t>
            </a:r>
            <a:r>
              <a:rPr lang="ru-RU" sz="800" dirty="0" err="1"/>
              <a:t>is</a:t>
            </a:r>
            <a:r>
              <a:rPr lang="ru-RU" sz="800" dirty="0"/>
              <a:t> </a:t>
            </a:r>
            <a:r>
              <a:rPr lang="ru-RU" sz="800" dirty="0" err="1"/>
              <a:t>shifted</a:t>
            </a:r>
            <a:r>
              <a:rPr lang="ru-RU" sz="800" dirty="0"/>
              <a:t> </a:t>
            </a:r>
            <a:r>
              <a:rPr lang="ru-RU" sz="800" dirty="0" err="1"/>
              <a:t>toward</a:t>
            </a:r>
            <a:r>
              <a:rPr lang="ru-RU" sz="800" dirty="0"/>
              <a:t> </a:t>
            </a:r>
            <a:r>
              <a:rPr lang="ru-RU" sz="800" dirty="0" err="1"/>
              <a:t>the</a:t>
            </a:r>
            <a:r>
              <a:rPr lang="ru-RU" sz="800" dirty="0"/>
              <a:t> </a:t>
            </a:r>
            <a:r>
              <a:rPr lang="ru-RU" sz="800" dirty="0" err="1"/>
              <a:t>central</a:t>
            </a:r>
            <a:r>
              <a:rPr lang="ru-RU" sz="800" dirty="0"/>
              <a:t> </a:t>
            </a:r>
            <a:r>
              <a:rPr lang="ru-RU" sz="800" dirty="0" err="1"/>
              <a:t>region</a:t>
            </a:r>
            <a:r>
              <a:rPr lang="ru-RU" sz="800" dirty="0"/>
              <a:t> </a:t>
            </a:r>
            <a:r>
              <a:rPr lang="ru-RU" sz="800" dirty="0" err="1"/>
              <a:t>on</a:t>
            </a:r>
            <a:r>
              <a:rPr lang="ru-RU" sz="800" dirty="0"/>
              <a:t> </a:t>
            </a:r>
            <a:r>
              <a:rPr lang="ru-RU" sz="800" dirty="0" err="1"/>
              <a:t>the</a:t>
            </a:r>
            <a:r>
              <a:rPr lang="ru-RU" sz="800" dirty="0"/>
              <a:t> </a:t>
            </a:r>
            <a:r>
              <a:rPr lang="ru-RU" sz="800" dirty="0" err="1"/>
              <a:t>photon</a:t>
            </a:r>
            <a:r>
              <a:rPr lang="ru-RU" sz="800" dirty="0"/>
              <a:t> </a:t>
            </a:r>
            <a:r>
              <a:rPr lang="ru-RU" sz="800" dirty="0" err="1"/>
              <a:t>detector</a:t>
            </a:r>
            <a:r>
              <a:rPr lang="ru-RU" sz="8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C7712B-80F6-9F44-B4FE-2AA023379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060" y="4373974"/>
            <a:ext cx="7301502" cy="2281719"/>
          </a:xfrm>
          <a:prstGeom prst="rect">
            <a:avLst/>
          </a:prstGeom>
        </p:spPr>
      </p:pic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6BFD0F9D-95E8-BA4F-AB5B-7E9C7D34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IX SPD CM, Yerevan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6ECA97-BEBF-2841-9143-77FF0D78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3F4BCE-09C6-9247-8CC3-2A42BB151B0B}"/>
              </a:ext>
            </a:extLst>
          </p:cNvPr>
          <p:cNvSpPr/>
          <p:nvPr/>
        </p:nvSpPr>
        <p:spPr>
          <a:xfrm>
            <a:off x="4740059" y="4251001"/>
            <a:ext cx="250388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BINP test beam </a:t>
            </a:r>
            <a:r>
              <a:rPr lang="en-GB" dirty="0" err="1"/>
              <a:t>hitmap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53124EEE-B28A-7343-B295-621E93475387}"/>
                  </a:ext>
                </a:extLst>
              </p:cNvPr>
              <p:cNvSpPr/>
              <p:nvPr/>
            </p:nvSpPr>
            <p:spPr>
              <a:xfrm>
                <a:off x="7124785" y="3968368"/>
                <a:ext cx="5067215" cy="64633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BINP test beam</a:t>
                </a:r>
                <a:r>
                  <a:rPr lang="ru-RU" dirty="0"/>
                  <a:t> (</a:t>
                </a:r>
                <a:r>
                  <a:rPr lang="en-RU"/>
                  <a:t>pixel </a:t>
                </a:r>
                <a:r>
                  <a:rPr lang="en-RU" dirty="0"/>
                  <a:t>6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RU" dirty="0"/>
                  <a:t>6</a:t>
                </a:r>
                <a:r>
                  <a:rPr lang="en-RU"/>
                  <a:t> mm</a:t>
                </a:r>
                <a:r>
                  <a:rPr lang="ru-RU" dirty="0"/>
                  <a:t>):8 </a:t>
                </a:r>
                <a:r>
                  <a:rPr lang="en-GB" dirty="0" err="1"/>
                  <a:t>mrad</a:t>
                </a:r>
                <a:r>
                  <a:rPr lang="en-GB" dirty="0"/>
                  <a:t> for track</a:t>
                </a:r>
                <a:r>
                  <a:rPr lang="ru-RU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=&gt;</m:t>
                    </m:r>
                  </m:oMath>
                </a14:m>
                <a:r>
                  <a:rPr lang="en-GB" dirty="0"/>
                  <a:t> can expect </a:t>
                </a:r>
                <a:r>
                  <a:rPr lang="ru-RU" dirty="0"/>
                  <a:t> </a:t>
                </a:r>
                <a:r>
                  <a:rPr lang="en-RU"/>
                  <a:t>π</a:t>
                </a:r>
                <a:r>
                  <a:rPr lang="en-RU" dirty="0"/>
                  <a:t>/K–separation </a:t>
                </a:r>
                <a:r>
                  <a:rPr lang="en-RU"/>
                  <a:t>at </a:t>
                </a:r>
                <a:r>
                  <a:rPr lang="en-GB" dirty="0"/>
                  <a:t>5</a:t>
                </a:r>
                <a:r>
                  <a:rPr lang="en-RU"/>
                  <a:t> GeV/c</a:t>
                </a:r>
                <a:r>
                  <a:rPr lang="en-GB" dirty="0"/>
                  <a:t> </a:t>
                </a:r>
                <a:r>
                  <a:rPr lang="en-RU" dirty="0"/>
                  <a:t>– 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RU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/>
                  <a:t> </a:t>
                </a:r>
                <a:endParaRPr lang="en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53124EEE-B28A-7343-B295-621E93475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85" y="3968368"/>
                <a:ext cx="5067215" cy="646331"/>
              </a:xfrm>
              <a:prstGeom prst="rect">
                <a:avLst/>
              </a:prstGeom>
              <a:blipFill>
                <a:blip r:embed="rId7"/>
                <a:stretch>
                  <a:fillRect t="-3846" b="-1153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521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B54D5C4A-DB90-9049-9B5F-3CE53E16034D}"/>
              </a:ext>
            </a:extLst>
          </p:cNvPr>
          <p:cNvSpPr/>
          <p:nvPr/>
        </p:nvSpPr>
        <p:spPr>
          <a:xfrm>
            <a:off x="6292950" y="769568"/>
            <a:ext cx="5896370" cy="10801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53C10-E419-BA4F-B33D-177B60CE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502914" cy="404614"/>
          </a:xfrm>
        </p:spPr>
        <p:txBody>
          <a:bodyPr/>
          <a:lstStyle/>
          <a:p>
            <a:r>
              <a:rPr lang="ru-RU" dirty="0"/>
              <a:t>12-16 </a:t>
            </a:r>
            <a:r>
              <a:rPr lang="ru-RU" dirty="0" err="1"/>
              <a:t>May</a:t>
            </a:r>
            <a:r>
              <a:rPr lang="ru-RU" dirty="0"/>
              <a:t> 2025</a:t>
            </a:r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A73A14-EED5-CF46-9C1C-DF1720DF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IX SPD CM, Yerevan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04CAEF-58A9-3D40-92EF-A83F702A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159BC3-6E02-D446-B4F8-8FEE8726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0"/>
            <a:ext cx="11479481" cy="70304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+mn-lt"/>
              </a:rPr>
              <a:t>Ultralight aerogel</a:t>
            </a:r>
            <a:endParaRPr lang="en-RU" b="1" dirty="0">
              <a:latin typeface="+mn-lt"/>
            </a:endParaRPr>
          </a:p>
        </p:txBody>
      </p:sp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23A03A70-E976-0C4D-9A5E-9666CD5AB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42" r="39570" b="2385"/>
          <a:stretch/>
        </p:blipFill>
        <p:spPr>
          <a:xfrm>
            <a:off x="712519" y="781443"/>
            <a:ext cx="5738400" cy="5007734"/>
          </a:xfr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DBC5556-205C-2046-80A8-4C3EEC10BCBA}"/>
              </a:ext>
            </a:extLst>
          </p:cNvPr>
          <p:cNvCxnSpPr>
            <a:cxnSpLocks/>
          </p:cNvCxnSpPr>
          <p:nvPr/>
        </p:nvCxnSpPr>
        <p:spPr>
          <a:xfrm>
            <a:off x="902478" y="1230314"/>
            <a:ext cx="2078228" cy="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0BE7E0B-D7B0-9A43-A1AF-151213F54249}"/>
              </a:ext>
            </a:extLst>
          </p:cNvPr>
          <p:cNvCxnSpPr>
            <a:cxnSpLocks/>
          </p:cNvCxnSpPr>
          <p:nvPr/>
        </p:nvCxnSpPr>
        <p:spPr>
          <a:xfrm flipV="1">
            <a:off x="2980706" y="1230314"/>
            <a:ext cx="0" cy="1702899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3B9E1938-282D-5F46-BD46-29DD074366A9}"/>
              </a:ext>
            </a:extLst>
          </p:cNvPr>
          <p:cNvCxnSpPr>
            <a:cxnSpLocks/>
          </p:cNvCxnSpPr>
          <p:nvPr/>
        </p:nvCxnSpPr>
        <p:spPr>
          <a:xfrm flipV="1">
            <a:off x="3939343" y="2183464"/>
            <a:ext cx="0" cy="952005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CD33C8F-39D4-9A42-95B9-BB2134892460}"/>
              </a:ext>
            </a:extLst>
          </p:cNvPr>
          <p:cNvCxnSpPr>
            <a:cxnSpLocks/>
          </p:cNvCxnSpPr>
          <p:nvPr/>
        </p:nvCxnSpPr>
        <p:spPr>
          <a:xfrm flipV="1">
            <a:off x="3236720" y="3760905"/>
            <a:ext cx="1" cy="1070755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D95FE2A-5F5E-9045-BF23-F0C276EE9ED1}"/>
              </a:ext>
            </a:extLst>
          </p:cNvPr>
          <p:cNvCxnSpPr>
            <a:cxnSpLocks/>
          </p:cNvCxnSpPr>
          <p:nvPr/>
        </p:nvCxnSpPr>
        <p:spPr>
          <a:xfrm>
            <a:off x="902478" y="4831660"/>
            <a:ext cx="2334242" cy="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184FA6C-3ABC-714F-99F6-FFB4873AC922}"/>
              </a:ext>
            </a:extLst>
          </p:cNvPr>
          <p:cNvCxnSpPr>
            <a:cxnSpLocks/>
          </p:cNvCxnSpPr>
          <p:nvPr/>
        </p:nvCxnSpPr>
        <p:spPr>
          <a:xfrm>
            <a:off x="4119453" y="3994826"/>
            <a:ext cx="2036615" cy="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C0E3107-3F94-C348-B50B-8D6EE48795F1}"/>
              </a:ext>
            </a:extLst>
          </p:cNvPr>
          <p:cNvCxnSpPr>
            <a:cxnSpLocks/>
          </p:cNvCxnSpPr>
          <p:nvPr/>
        </p:nvCxnSpPr>
        <p:spPr>
          <a:xfrm flipV="1">
            <a:off x="6156068" y="3994826"/>
            <a:ext cx="0" cy="1674398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02A2C76-C520-0E49-AEDF-852EEDE003AD}"/>
                  </a:ext>
                </a:extLst>
              </p:cNvPr>
              <p:cNvSpPr txBox="1"/>
              <p:nvPr/>
            </p:nvSpPr>
            <p:spPr>
              <a:xfrm>
                <a:off x="902478" y="5344724"/>
                <a:ext cx="1415387" cy="30777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=46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02A2C76-C520-0E49-AEDF-852EEDE00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78" y="5344724"/>
                <a:ext cx="1415387" cy="307777"/>
              </a:xfrm>
              <a:prstGeom prst="rect">
                <a:avLst/>
              </a:prstGeom>
              <a:blipFill>
                <a:blip r:embed="rId3"/>
                <a:stretch>
                  <a:fillRect l="-2632" t="-3846" b="-3076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C0FBBA55-138E-5B4F-82CB-AFA961F1DCB4}"/>
              </a:ext>
            </a:extLst>
          </p:cNvPr>
          <p:cNvSpPr txBox="1"/>
          <p:nvPr/>
        </p:nvSpPr>
        <p:spPr>
          <a:xfrm>
            <a:off x="6439533" y="817072"/>
            <a:ext cx="5730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R&amp;D</a:t>
            </a:r>
            <a:r>
              <a:rPr lang="ru-RU" dirty="0"/>
              <a:t> </a:t>
            </a:r>
            <a:r>
              <a:rPr lang="en-GB" dirty="0"/>
              <a:t>on aerogel with n=1.008 is carrying out for high-momenta separation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79F971-2172-4547-BF29-F0AF14E6800D}"/>
                  </a:ext>
                </a:extLst>
              </p:cNvPr>
              <p:cNvSpPr txBox="1"/>
              <p:nvPr/>
            </p:nvSpPr>
            <p:spPr>
              <a:xfrm>
                <a:off x="6518739" y="1515762"/>
                <a:ext cx="1905009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𝑡h𝑟</m:t>
                              </m:r>
                            </m:sub>
                          </m:sSub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=1.1</m:t>
                      </m:r>
                      <m:f>
                        <m:fPr>
                          <m:type m:val="li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79F971-2172-4547-BF29-F0AF14E68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739" y="1515762"/>
                <a:ext cx="1905009" cy="303096"/>
              </a:xfrm>
              <a:prstGeom prst="rect">
                <a:avLst/>
              </a:prstGeom>
              <a:blipFill>
                <a:blip r:embed="rId4"/>
                <a:stretch>
                  <a:fillRect l="-1325" t="-144000" r="-1987" b="-204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40304BF2-12B2-164B-9299-675702CF0AC8}"/>
                  </a:ext>
                </a:extLst>
              </p:cNvPr>
              <p:cNvSpPr/>
              <p:nvPr/>
            </p:nvSpPr>
            <p:spPr>
              <a:xfrm>
                <a:off x="10206865" y="1470076"/>
                <a:ext cx="2032416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𝑡h𝑟</m:t>
                              </m:r>
                            </m:sub>
                          </m:sSub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3.7</m:t>
                      </m:r>
                      <m:f>
                        <m:fPr>
                          <m:type m:val="li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𝐺𝑒𝑉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40304BF2-12B2-164B-9299-675702CF0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65" y="1470076"/>
                <a:ext cx="2032416" cy="395429"/>
              </a:xfrm>
              <a:prstGeom prst="rect">
                <a:avLst/>
              </a:prstGeom>
              <a:blipFill>
                <a:blip r:embed="rId5"/>
                <a:stretch>
                  <a:fillRect t="-103125" r="-1875" b="-1468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FC87F75A-D282-424C-B20E-F4B8C99CB67C}"/>
                  </a:ext>
                </a:extLst>
              </p:cNvPr>
              <p:cNvSpPr/>
              <p:nvPr/>
            </p:nvSpPr>
            <p:spPr>
              <a:xfrm>
                <a:off x="8324683" y="1473100"/>
                <a:ext cx="2100319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𝑡h𝑟</m:t>
                              </m:r>
                            </m:sub>
                          </m:sSub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type m:val="li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𝐺𝑒𝑉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FC87F75A-D282-424C-B20E-F4B8C99CB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683" y="1473100"/>
                <a:ext cx="2100319" cy="395429"/>
              </a:xfrm>
              <a:prstGeom prst="rect">
                <a:avLst/>
              </a:prstGeom>
              <a:blipFill>
                <a:blip r:embed="rId6"/>
                <a:stretch>
                  <a:fillRect t="-103125" b="-1468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62F02AE-D7CA-934E-A172-3E1A472F95F5}"/>
              </a:ext>
            </a:extLst>
          </p:cNvPr>
          <p:cNvSpPr txBox="1"/>
          <p:nvPr/>
        </p:nvSpPr>
        <p:spPr>
          <a:xfrm>
            <a:off x="6425097" y="2577016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n=1.0036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94FF14-6EE2-7242-9E6A-1349198BE2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38" t="23150" r="31194" b="26828"/>
          <a:stretch/>
        </p:blipFill>
        <p:spPr>
          <a:xfrm>
            <a:off x="6390946" y="1864571"/>
            <a:ext cx="5801054" cy="2791672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4FFD3106-6BE8-6D40-B469-FD7CCE68B9E3}"/>
              </a:ext>
            </a:extLst>
          </p:cNvPr>
          <p:cNvCxnSpPr>
            <a:cxnSpLocks/>
          </p:cNvCxnSpPr>
          <p:nvPr/>
        </p:nvCxnSpPr>
        <p:spPr>
          <a:xfrm>
            <a:off x="6518739" y="3515099"/>
            <a:ext cx="2565884" cy="88304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AE9318A0-6F13-B54D-9FDF-DF90CF5452B2}"/>
              </a:ext>
            </a:extLst>
          </p:cNvPr>
          <p:cNvCxnSpPr>
            <a:cxnSpLocks/>
          </p:cNvCxnSpPr>
          <p:nvPr/>
        </p:nvCxnSpPr>
        <p:spPr>
          <a:xfrm>
            <a:off x="11057153" y="2045152"/>
            <a:ext cx="942025" cy="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B63D2BEE-6D25-B745-BE4E-904EAA7D01CA}"/>
              </a:ext>
            </a:extLst>
          </p:cNvPr>
          <p:cNvCxnSpPr>
            <a:cxnSpLocks/>
          </p:cNvCxnSpPr>
          <p:nvPr/>
        </p:nvCxnSpPr>
        <p:spPr>
          <a:xfrm flipV="1">
            <a:off x="10865922" y="2045150"/>
            <a:ext cx="203106" cy="2360599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82ED1EFA-2EC0-B34A-9B5B-E5BC83C9CD65}"/>
              </a:ext>
            </a:extLst>
          </p:cNvPr>
          <p:cNvCxnSpPr>
            <a:cxnSpLocks/>
          </p:cNvCxnSpPr>
          <p:nvPr/>
        </p:nvCxnSpPr>
        <p:spPr>
          <a:xfrm flipV="1">
            <a:off x="9084623" y="3603403"/>
            <a:ext cx="0" cy="69407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F950AD71-CD75-8444-8D47-FF6FA3EB9C00}"/>
              </a:ext>
            </a:extLst>
          </p:cNvPr>
          <p:cNvCxnSpPr>
            <a:cxnSpLocks/>
          </p:cNvCxnSpPr>
          <p:nvPr/>
        </p:nvCxnSpPr>
        <p:spPr>
          <a:xfrm flipV="1">
            <a:off x="9075415" y="3167142"/>
            <a:ext cx="294851" cy="441527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B64469E-1F19-054B-A1D6-FC9C0EEE6BFA}"/>
              </a:ext>
            </a:extLst>
          </p:cNvPr>
          <p:cNvSpPr txBox="1"/>
          <p:nvPr/>
        </p:nvSpPr>
        <p:spPr>
          <a:xfrm rot="180180">
            <a:off x="7457001" y="322108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mm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F8578A-15E4-2D48-BA2E-5E1E3C7EF120}"/>
              </a:ext>
            </a:extLst>
          </p:cNvPr>
          <p:cNvSpPr txBox="1"/>
          <p:nvPr/>
        </p:nvSpPr>
        <p:spPr>
          <a:xfrm rot="18314106">
            <a:off x="8654431" y="304097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mm</a:t>
            </a:r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8972A2-54AF-2543-A225-B1A3396994EB}"/>
              </a:ext>
            </a:extLst>
          </p:cNvPr>
          <p:cNvSpPr txBox="1"/>
          <p:nvPr/>
        </p:nvSpPr>
        <p:spPr>
          <a:xfrm rot="16200000">
            <a:off x="8382596" y="380362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22 mm</a:t>
            </a:r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D36FB2-CEA7-8B42-831E-9B828AC7871A}"/>
              </a:ext>
            </a:extLst>
          </p:cNvPr>
          <p:cNvSpPr txBox="1"/>
          <p:nvPr/>
        </p:nvSpPr>
        <p:spPr>
          <a:xfrm>
            <a:off x="11088647" y="174833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22 mm</a:t>
            </a:r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13A2F7-2DDA-3A4C-9A69-819466DFE86F}"/>
              </a:ext>
            </a:extLst>
          </p:cNvPr>
          <p:cNvSpPr txBox="1"/>
          <p:nvPr/>
        </p:nvSpPr>
        <p:spPr>
          <a:xfrm rot="16539657">
            <a:off x="10406257" y="280788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mm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2B4E3E-7D57-3C41-82CD-3F1C5A29593D}"/>
                  </a:ext>
                </a:extLst>
              </p:cNvPr>
              <p:cNvSpPr txBox="1"/>
              <p:nvPr/>
            </p:nvSpPr>
            <p:spPr>
              <a:xfrm>
                <a:off x="6561461" y="1996525"/>
                <a:ext cx="1704121" cy="40011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=1.0036</m:t>
                      </m:r>
                    </m:oMath>
                  </m:oMathPara>
                </a14:m>
                <a:endParaRPr lang="ru-RU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2B4E3E-7D57-3C41-82CD-3F1C5A295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461" y="1996525"/>
                <a:ext cx="1704121" cy="400110"/>
              </a:xfrm>
              <a:prstGeom prst="rect">
                <a:avLst/>
              </a:prstGeom>
              <a:blipFill>
                <a:blip r:embed="rId8"/>
                <a:stretch>
                  <a:fillRect l="-1481" r="-3704" b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D1F021-FC5A-1A43-A859-DCCE3B67D0D9}"/>
                  </a:ext>
                </a:extLst>
              </p:cNvPr>
              <p:cNvSpPr txBox="1"/>
              <p:nvPr/>
            </p:nvSpPr>
            <p:spPr>
              <a:xfrm>
                <a:off x="8615836" y="1884225"/>
                <a:ext cx="2068880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May 2025</a:t>
                </a:r>
              </a:p>
              <a:p>
                <a:pPr algn="ctr"/>
                <a:r>
                  <a:rPr lang="en-GB" dirty="0"/>
                  <a:t>produced</a:t>
                </a:r>
              </a:p>
              <a:p>
                <a:r>
                  <a:rPr lang="en-GB" dirty="0"/>
                  <a:t>Aerogel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=1.004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D1F021-FC5A-1A43-A859-DCCE3B67D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836" y="1884225"/>
                <a:ext cx="2068880" cy="923330"/>
              </a:xfrm>
              <a:prstGeom prst="rect">
                <a:avLst/>
              </a:prstGeom>
              <a:blipFill>
                <a:blip r:embed="rId9"/>
                <a:stretch>
                  <a:fillRect l="-1818" t="-1333" b="-8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5E368AD-97D5-3845-AE91-240E0A9D2DFD}"/>
              </a:ext>
            </a:extLst>
          </p:cNvPr>
          <p:cNvSpPr txBox="1"/>
          <p:nvPr/>
        </p:nvSpPr>
        <p:spPr>
          <a:xfrm>
            <a:off x="2858444" y="5299892"/>
            <a:ext cx="7232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2005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1F114-A17F-5047-88CA-676D65C292A2}"/>
              </a:ext>
            </a:extLst>
          </p:cNvPr>
          <p:cNvSpPr txBox="1"/>
          <p:nvPr/>
        </p:nvSpPr>
        <p:spPr>
          <a:xfrm>
            <a:off x="6486137" y="4217217"/>
            <a:ext cx="7232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2025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B4B5B593-45B1-5C41-AF96-1E0B7EC33E2E}"/>
                  </a:ext>
                </a:extLst>
              </p:cNvPr>
              <p:cNvSpPr/>
              <p:nvPr/>
            </p:nvSpPr>
            <p:spPr>
              <a:xfrm>
                <a:off x="6450919" y="4643539"/>
                <a:ext cx="5738401" cy="17543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	FARICH based: aerogel </a:t>
                </a:r>
                <a:r>
                  <a:rPr lang="en-GB" dirty="0">
                    <a:solidFill>
                      <a:srgbClr val="FF0000"/>
                    </a:solidFill>
                  </a:rPr>
                  <a:t>n</a:t>
                </a:r>
                <a:r>
                  <a:rPr lang="en-GB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GB" dirty="0">
                    <a:solidFill>
                      <a:srgbClr val="FF0000"/>
                    </a:solidFill>
                  </a:rPr>
                  <a:t>=1.0068  (20 mm) </a:t>
                </a:r>
                <a:r>
                  <a:rPr lang="en-GB" dirty="0"/>
                  <a:t>+</a:t>
                </a:r>
              </a:p>
              <a:p>
                <a:r>
                  <a:rPr lang="en-GB" dirty="0"/>
                  <a:t>                                  aerogel </a:t>
                </a:r>
                <a:r>
                  <a:rPr lang="en-GB" dirty="0">
                    <a:solidFill>
                      <a:srgbClr val="0070C0"/>
                    </a:solidFill>
                  </a:rPr>
                  <a:t>n</a:t>
                </a:r>
                <a:r>
                  <a:rPr lang="en-GB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GB" dirty="0">
                    <a:solidFill>
                      <a:srgbClr val="0070C0"/>
                    </a:solidFill>
                  </a:rPr>
                  <a:t>=1.008 (20 mm)</a:t>
                </a:r>
                <a:endParaRPr lang="ru-RU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RU"/>
                  <a:t>pixel </a:t>
                </a:r>
                <a:r>
                  <a:rPr lang="en-RU" dirty="0"/>
                  <a:t>6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RU" dirty="0"/>
                  <a:t>6</a:t>
                </a:r>
                <a:r>
                  <a:rPr lang="en-RU"/>
                  <a:t> mm</a:t>
                </a:r>
                <a:r>
                  <a:rPr lang="ru-RU" dirty="0"/>
                  <a:t>:</a:t>
                </a:r>
                <a:r>
                  <a:rPr lang="en-RU"/>
                  <a:t> </a:t>
                </a:r>
                <a:r>
                  <a:rPr lang="en-RU" dirty="0"/>
                  <a:t>π/K–separation </a:t>
                </a:r>
                <a:r>
                  <a:rPr lang="en-RU"/>
                  <a:t>at </a:t>
                </a:r>
                <a:r>
                  <a:rPr lang="en-GB" dirty="0"/>
                  <a:t>10</a:t>
                </a:r>
                <a:r>
                  <a:rPr lang="en-RU"/>
                  <a:t> GeV/c</a:t>
                </a:r>
                <a:r>
                  <a:rPr lang="en-GB" dirty="0"/>
                  <a:t>; </a:t>
                </a:r>
              </a:p>
              <a:p>
                <a:r>
                  <a:rPr lang="en-GB" dirty="0"/>
                  <a:t>                              	       𝜇/</a:t>
                </a:r>
                <a:r>
                  <a:rPr lang="en-RU"/>
                  <a:t>π–separation at </a:t>
                </a:r>
                <a:r>
                  <a:rPr lang="en-GB" dirty="0"/>
                  <a:t>2</a:t>
                </a:r>
                <a:r>
                  <a:rPr lang="en-RU"/>
                  <a:t> GeV/c</a:t>
                </a:r>
                <a:r>
                  <a:rPr lang="en-GB" dirty="0"/>
                  <a:t>.</a:t>
                </a:r>
                <a:r>
                  <a:rPr lang="en-RU"/>
                  <a:t> </a:t>
                </a:r>
                <a:endParaRPr lang="en-GB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RU"/>
                  <a:t>pixel </a:t>
                </a:r>
                <a:r>
                  <a:rPr lang="en-GB" dirty="0"/>
                  <a:t>3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3</a:t>
                </a:r>
                <a:r>
                  <a:rPr lang="en-RU"/>
                  <a:t> mm</a:t>
                </a:r>
                <a:r>
                  <a:rPr lang="ru-RU" dirty="0"/>
                  <a:t>:</a:t>
                </a:r>
                <a:r>
                  <a:rPr lang="en-RU"/>
                  <a:t> </a:t>
                </a:r>
                <a:r>
                  <a:rPr lang="en-RU" dirty="0"/>
                  <a:t>π/K–separation </a:t>
                </a:r>
                <a:r>
                  <a:rPr lang="en-RU"/>
                  <a:t>at </a:t>
                </a:r>
                <a:r>
                  <a:rPr lang="en-GB" dirty="0"/>
                  <a:t>13</a:t>
                </a:r>
                <a:r>
                  <a:rPr lang="en-RU"/>
                  <a:t> GeV/</a:t>
                </a:r>
                <a:r>
                  <a:rPr lang="en-GB" dirty="0"/>
                  <a:t>c;</a:t>
                </a:r>
              </a:p>
              <a:p>
                <a:r>
                  <a:rPr lang="en-GB" dirty="0"/>
                  <a:t>                                       𝜇/</a:t>
                </a:r>
                <a:r>
                  <a:rPr lang="en-RU"/>
                  <a:t>π–separation at </a:t>
                </a:r>
                <a:r>
                  <a:rPr lang="en-GB" dirty="0"/>
                  <a:t>2.6</a:t>
                </a:r>
                <a:r>
                  <a:rPr lang="en-RU"/>
                  <a:t> GeV/c</a:t>
                </a:r>
                <a:r>
                  <a:rPr lang="en-GB" dirty="0"/>
                  <a:t>.</a:t>
                </a:r>
                <a:endParaRPr lang="en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B4B5B593-45B1-5C41-AF96-1E0B7EC33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919" y="4643539"/>
                <a:ext cx="5738401" cy="1754326"/>
              </a:xfrm>
              <a:prstGeom prst="rect">
                <a:avLst/>
              </a:prstGeom>
              <a:blipFill>
                <a:blip r:embed="rId10"/>
                <a:stretch>
                  <a:fillRect t="-1429" b="-357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6480FF-BC0C-4B44-AA61-670BA7DD3411}"/>
              </a:ext>
            </a:extLst>
          </p:cNvPr>
          <p:cNvSpPr/>
          <p:nvPr/>
        </p:nvSpPr>
        <p:spPr>
          <a:xfrm rot="16200000">
            <a:off x="5810952" y="5351084"/>
            <a:ext cx="1704313" cy="3693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GB" dirty="0"/>
              <a:t>can think about</a:t>
            </a:r>
            <a:endParaRPr lang="ru-RU" dirty="0"/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4E57DDEC-F250-0643-8B86-B879F08C3584}"/>
              </a:ext>
            </a:extLst>
          </p:cNvPr>
          <p:cNvCxnSpPr>
            <a:cxnSpLocks/>
          </p:cNvCxnSpPr>
          <p:nvPr/>
        </p:nvCxnSpPr>
        <p:spPr>
          <a:xfrm>
            <a:off x="3939343" y="2196580"/>
            <a:ext cx="2216725" cy="0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09826F-C892-4E40-B19B-7895AE99C702}"/>
              </a:ext>
            </a:extLst>
          </p:cNvPr>
          <p:cNvSpPr txBox="1"/>
          <p:nvPr/>
        </p:nvSpPr>
        <p:spPr>
          <a:xfrm>
            <a:off x="4591154" y="184974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 </a:t>
            </a:r>
            <a:r>
              <a:rPr lang="en-GB" dirty="0"/>
              <a:t>mm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9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20F3C-A750-1240-A9CD-4C88595F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-71775"/>
            <a:ext cx="9601200" cy="1485900"/>
          </a:xfrm>
        </p:spPr>
        <p:txBody>
          <a:bodyPr/>
          <a:lstStyle/>
          <a:p>
            <a:pPr algn="ctr"/>
            <a:r>
              <a:rPr lang="en-GB" dirty="0"/>
              <a:t>Summary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2AB9DDF-FB70-3749-BFEE-2402D3B48BC3}"/>
                  </a:ext>
                </a:extLst>
              </p:cNvPr>
              <p:cNvSpPr/>
              <p:nvPr/>
            </p:nvSpPr>
            <p:spPr>
              <a:xfrm>
                <a:off x="810498" y="667187"/>
                <a:ext cx="11238998" cy="5386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800" dirty="0"/>
                  <a:t>The primary annealing procedure was changed.</a:t>
                </a:r>
                <a:r>
                  <a:rPr lang="ru-RU" sz="2800" dirty="0"/>
                  <a:t> </a:t>
                </a:r>
                <a:r>
                  <a:rPr lang="en-GB" sz="2800" dirty="0"/>
                  <a:t>Its efficiency is almost 100%. 100% of the large thick aerogel blocks remain intact.</a:t>
                </a:r>
              </a:p>
              <a:p>
                <a:pPr algn="just"/>
                <a:endParaRPr lang="en-GB" sz="2800" dirty="0"/>
              </a:p>
              <a:p>
                <a:pPr algn="just"/>
                <a:r>
                  <a:rPr lang="en-GB" sz="2600" dirty="0"/>
                  <a:t>Refractive index of multilayer focusing aerogel Cherenkov radiators were optimized for pixel 6×6 mm.</a:t>
                </a:r>
              </a:p>
              <a:p>
                <a:pPr algn="just"/>
                <a:r>
                  <a:rPr lang="en-GB" sz="2600" dirty="0"/>
                  <a:t>	</a:t>
                </a:r>
                <a:r>
                  <a:rPr lang="en-GB" sz="2400" dirty="0"/>
                  <a:t>In Novosibirsk  three-layer  and four-layer aerogel 	optimized for pixel 6×6 mm was 	produced in 2025.</a:t>
                </a:r>
                <a:endParaRPr lang="ru-RU" sz="2400" dirty="0"/>
              </a:p>
              <a:p>
                <a:pPr algn="just"/>
                <a:endParaRPr lang="ru-RU" sz="2600" dirty="0"/>
              </a:p>
              <a:p>
                <a:pPr algn="just"/>
                <a:r>
                  <a:rPr lang="en-GB" sz="2600" dirty="0"/>
                  <a:t>Large and highly transparent aerogel tiles with n=1.03 (230x230x40 &amp; 50mm size)  were produced for ASHIPH </a:t>
                </a:r>
                <a:r>
                  <a:rPr lang="en-GB" sz="2800" dirty="0"/>
                  <a:t>prototype</a:t>
                </a:r>
                <a:r>
                  <a:rPr lang="en-GB" sz="2600" dirty="0"/>
                  <a:t> options.</a:t>
                </a:r>
              </a:p>
              <a:p>
                <a:pPr algn="just"/>
                <a:endParaRPr lang="ru-RU" sz="1000" dirty="0"/>
              </a:p>
              <a:p>
                <a:pPr algn="just"/>
                <a:endParaRPr lang="ru-RU" sz="1000" dirty="0"/>
              </a:p>
              <a:p>
                <a:pPr algn="just"/>
                <a:r>
                  <a:rPr lang="en-GB" sz="2800" dirty="0"/>
                  <a:t>Ultralight aerogels (</a:t>
                </a:r>
                <a:r>
                  <a:rPr lang="en-GB" sz="2800" dirty="0" err="1"/>
                  <a:t>n</a:t>
                </a:r>
                <a:r>
                  <a:rPr lang="en-GB" sz="2800" baseline="-25000" dirty="0" err="1"/>
                  <a:t>max</a:t>
                </a:r>
                <a:r>
                  <a:rPr lang="en-GB" sz="2800" dirty="0"/>
                  <a:t>=1.008) were produced for R&amp;D on high-momenta separation (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GB" sz="2800" dirty="0"/>
                      <m:t>10 </m:t>
                    </m:r>
                    <m:r>
                      <m:rPr>
                        <m:nor/>
                      </m:rPr>
                      <a:rPr lang="en-GB" sz="2800" dirty="0"/>
                      <m:t>GeV</m:t>
                    </m:r>
                    <m:r>
                      <m:rPr>
                        <m:nor/>
                      </m:rPr>
                      <a:rPr lang="en-GB" sz="2800" dirty="0"/>
                      <m:t>/</m:t>
                    </m:r>
                    <m:r>
                      <m:rPr>
                        <m:nor/>
                      </m:rPr>
                      <a:rPr lang="en-GB" sz="2800" dirty="0"/>
                      <m:t>c</m:t>
                    </m:r>
                  </m:oMath>
                </a14:m>
                <a:r>
                  <a:rPr lang="en-GB" sz="2800" dirty="0"/>
                  <a:t>) by FARICH method. </a:t>
                </a:r>
                <a:endParaRPr lang="en-GB" sz="2600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2AB9DDF-FB70-3749-BFEE-2402D3B48B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98" y="667187"/>
                <a:ext cx="11238998" cy="5386090"/>
              </a:xfrm>
              <a:prstGeom prst="rect">
                <a:avLst/>
              </a:prstGeom>
              <a:blipFill>
                <a:blip r:embed="rId2"/>
                <a:stretch>
                  <a:fillRect l="-1129" t="-1176" r="-1016" b="-14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Дата 13">
            <a:extLst>
              <a:ext uri="{FF2B5EF4-FFF2-40B4-BE49-F238E27FC236}">
                <a16:creationId xmlns:a16="http://schemas.microsoft.com/office/drawing/2014/main" id="{0FB8A470-B8B0-1747-B506-3CF6F4A5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684020" cy="404614"/>
          </a:xfrm>
        </p:spPr>
        <p:txBody>
          <a:bodyPr/>
          <a:lstStyle/>
          <a:p>
            <a:r>
              <a:rPr lang="ru-RU" dirty="0"/>
              <a:t>12-16 </a:t>
            </a:r>
            <a:r>
              <a:rPr lang="ru-RU" dirty="0" err="1"/>
              <a:t>May</a:t>
            </a:r>
            <a:r>
              <a:rPr lang="ru-RU" dirty="0"/>
              <a:t> 2025</a:t>
            </a:r>
            <a:endParaRPr lang="en-US" dirty="0"/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F9DB02FB-EE0D-584C-BA27-2F2F5DDD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IX SPD CM, Yerevan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7EE78BE-4D0D-3643-A1BD-7141CB05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22336"/>
      </p:ext>
    </p:extLst>
  </p:cSld>
  <p:clrMapOvr>
    <a:masterClrMapping/>
  </p:clrMapOvr>
</p:sld>
</file>

<file path=ppt/theme/theme1.xml><?xml version="1.0" encoding="utf-8"?>
<a:theme xmlns:a="http://schemas.openxmlformats.org/drawingml/2006/main" name="Обрезка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Обрезка</Template>
  <TotalTime>7898</TotalTime>
  <Words>1171</Words>
  <Application>Microsoft Macintosh PowerPoint</Application>
  <PresentationFormat>Широкоэкранный</PresentationFormat>
  <Paragraphs>200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 Math</vt:lpstr>
      <vt:lpstr>Franklin Gothic Book</vt:lpstr>
      <vt:lpstr>Helvetica Neue</vt:lpstr>
      <vt:lpstr>Times New Roman</vt:lpstr>
      <vt:lpstr>Wingdings</vt:lpstr>
      <vt:lpstr>Обрезка</vt:lpstr>
      <vt:lpstr>Recent progress of aerogel Cherenkov radiators production in Novosibirsk</vt:lpstr>
      <vt:lpstr>Silica aerogel</vt:lpstr>
      <vt:lpstr>Aerogel primary annealing protocol</vt:lpstr>
      <vt:lpstr>Focusing Aerogel RICH - FARICH</vt:lpstr>
      <vt:lpstr>Aerogel optimization for 6×6 mm pixels according SPD FARICH concept and status of production</vt:lpstr>
      <vt:lpstr>Thick aerogel radiator made of large single-layer tiles for threshold counters or for focusing with lenses</vt:lpstr>
      <vt:lpstr>Thick aerogel radiator made of large single-layer tiles for threshold counters or for focusing with lenses</vt:lpstr>
      <vt:lpstr>Ultralight aerogel</vt:lpstr>
      <vt:lpstr>Summary</vt:lpstr>
      <vt:lpstr>FARICH motivation</vt:lpstr>
      <vt:lpstr>Презентация PowerPoint</vt:lpstr>
      <vt:lpstr>History of aerogel radiators in Novosibirsk 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the production of aerogel radiators for the RICH detectors in Novosibirsk </dc:title>
  <dc:creator>Пользователь Microsoft Office</dc:creator>
  <cp:lastModifiedBy>Пользователь Microsoft Office</cp:lastModifiedBy>
  <cp:revision>287</cp:revision>
  <cp:lastPrinted>2025-05-12T12:52:44Z</cp:lastPrinted>
  <dcterms:created xsi:type="dcterms:W3CDTF">2023-08-09T03:40:33Z</dcterms:created>
  <dcterms:modified xsi:type="dcterms:W3CDTF">2025-05-13T05:26:00Z</dcterms:modified>
</cp:coreProperties>
</file>