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292" r:id="rId3"/>
    <p:sldId id="307" r:id="rId4"/>
    <p:sldId id="313" r:id="rId5"/>
    <p:sldId id="309" r:id="rId6"/>
    <p:sldId id="311" r:id="rId7"/>
    <p:sldId id="314" r:id="rId8"/>
    <p:sldId id="283" r:id="rId9"/>
    <p:sldId id="287" r:id="rId10"/>
    <p:sldId id="290" r:id="rId11"/>
    <p:sldId id="301" r:id="rId12"/>
    <p:sldId id="304" r:id="rId13"/>
    <p:sldId id="305" r:id="rId14"/>
    <p:sldId id="315" r:id="rId15"/>
    <p:sldId id="31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169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5C815-5B01-43BB-8662-4DED4126466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88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07.05.2025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3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3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07.05.2025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881329" y="8686473"/>
            <a:ext cx="2968094" cy="4486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F995ACF-3CF2-4537-9865-26E9BA44801C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6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81329" y="8686473"/>
            <a:ext cx="2972224" cy="4529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BCCF220-6F5A-4DB3-A72B-6A1556A7A86A}" type="slidenum">
              <a:rPr lang="en-US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pPr algn="r">
                <a:lnSpc>
                  <a:spcPct val="92000"/>
                </a:lnSpc>
              </a:pPr>
              <a:t>6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86435" y="4342582"/>
            <a:ext cx="5483859" cy="4111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2D63D1ED-3AF7-4E80-B80A-EBFB6B4C105A}" type="datetime1">
              <a:rPr lang="ru-RU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07.05.2025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3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oleg</a:t>
            </a:r>
            <a:r>
              <a:rPr lang="en-US" sz="13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Gavrishchuk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8B4E1-45BC-46AA-93C3-5F6E8BF48D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t>Oleg Gavrishchuk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64228F5-49D2-43A5-8911-9DC07111A5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jinr.ru/event/5000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l-sipm.net/PDF/Datasheet-EQR1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d-jinr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987660" cy="2204864"/>
          </a:xfrm>
          <a:prstGeom prst="rect">
            <a:avLst/>
          </a:prstGeom>
        </p:spPr>
      </p:pic>
      <p:pic>
        <p:nvPicPr>
          <p:cNvPr id="5" name="Рисунок 4" descr="Erevan_2023-10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0"/>
            <a:ext cx="3275856" cy="2204864"/>
          </a:xfrm>
          <a:prstGeom prst="rect">
            <a:avLst/>
          </a:prstGeom>
        </p:spPr>
      </p:pic>
      <p:sp>
        <p:nvSpPr>
          <p:cNvPr id="6" name="TextShape 1"/>
          <p:cNvSpPr txBox="1"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2"/>
          </a:solidFill>
          <a:ln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SPD ECAL  Status 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Report</a:t>
            </a:r>
          </a:p>
          <a:p>
            <a:pPr algn="ctr"/>
            <a:r>
              <a:rPr lang="en-US" sz="2000" b="1" dirty="0" smtClean="0">
                <a:hlinkClick r:id="rId5"/>
              </a:rPr>
              <a:t>IX SPD collaboration meeting </a:t>
            </a:r>
            <a:endParaRPr lang="en-US" sz="2000" b="1" strike="noStrike" spc="-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Erevan, May 13</a:t>
            </a:r>
            <a:r>
              <a:rPr lang="en-US" sz="20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of 2025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Oleg Gavrishuk,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High Energy Physics</a:t>
            </a:r>
            <a:r>
              <a:rPr lang="en-US" sz="20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Dubna</a:t>
            </a:r>
            <a:endParaRPr lang="ru-RU" sz="20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240" cy="432048"/>
          </a:xfrm>
        </p:spPr>
        <p:txBody>
          <a:bodyPr/>
          <a:lstStyle/>
          <a:p>
            <a:pPr algn="ctr"/>
            <a:r>
              <a:rPr lang="en-US" sz="2400" b="1" dirty="0" smtClean="0"/>
              <a:t>Assembling Details</a:t>
            </a:r>
            <a:endParaRPr lang="ru-RU" sz="2400" b="1" dirty="0"/>
          </a:p>
        </p:txBody>
      </p:sp>
      <p:pic>
        <p:nvPicPr>
          <p:cNvPr id="4" name="Рисунок 3" descr="niz_konus-paz-1.5-4otv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1224136" cy="1763441"/>
          </a:xfrm>
          <a:prstGeom prst="rect">
            <a:avLst/>
          </a:prstGeom>
        </p:spPr>
      </p:pic>
      <p:pic>
        <p:nvPicPr>
          <p:cNvPr id="5" name="Рисунок 4" descr="dlya_volokon_4otv_cilindr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1440160" cy="1863082"/>
          </a:xfrm>
          <a:prstGeom prst="rect">
            <a:avLst/>
          </a:prstGeom>
        </p:spPr>
      </p:pic>
      <p:pic>
        <p:nvPicPr>
          <p:cNvPr id="6" name="Рисунок 5" descr="Verh_krishka_80x80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620688"/>
            <a:ext cx="1512168" cy="1919796"/>
          </a:xfrm>
          <a:prstGeom prst="rect">
            <a:avLst/>
          </a:prstGeom>
        </p:spPr>
      </p:pic>
      <p:pic>
        <p:nvPicPr>
          <p:cNvPr id="8" name="Рисунок 7" descr="Kozhuh_50x80.5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852936"/>
            <a:ext cx="1224135" cy="1346872"/>
          </a:xfrm>
          <a:prstGeom prst="rect">
            <a:avLst/>
          </a:prstGeom>
        </p:spPr>
      </p:pic>
      <p:pic>
        <p:nvPicPr>
          <p:cNvPr id="9" name="Рисунок 8" descr="Vtulka_4,2х4,2-1.b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2852936"/>
            <a:ext cx="936104" cy="878586"/>
          </a:xfrm>
          <a:prstGeom prst="rect">
            <a:avLst/>
          </a:prstGeom>
        </p:spPr>
      </p:pic>
      <p:pic>
        <p:nvPicPr>
          <p:cNvPr id="11" name="Рисунок 10" descr="IMG_20250406_1228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323870"/>
            <a:ext cx="5402930" cy="3534130"/>
          </a:xfrm>
          <a:prstGeom prst="rect">
            <a:avLst/>
          </a:prstGeom>
        </p:spPr>
      </p:pic>
      <p:pic>
        <p:nvPicPr>
          <p:cNvPr id="12" name="Рисунок 11" descr="original_163145dc-7972-4c66-8281-5e02c25298e9_IMG_20250218_1716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9439" y="4221088"/>
            <a:ext cx="2044561" cy="1944216"/>
          </a:xfrm>
          <a:prstGeom prst="rect">
            <a:avLst/>
          </a:prstGeom>
        </p:spPr>
      </p:pic>
      <p:pic>
        <p:nvPicPr>
          <p:cNvPr id="13" name="Рисунок 12" descr="UNI_verh.bm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764704"/>
            <a:ext cx="1144428" cy="1800200"/>
          </a:xfrm>
          <a:prstGeom prst="rect">
            <a:avLst/>
          </a:prstGeom>
        </p:spPr>
      </p:pic>
      <p:pic>
        <p:nvPicPr>
          <p:cNvPr id="14" name="Рисунок 13" descr="bach_kover_inv.bm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692696"/>
            <a:ext cx="1392722" cy="1800200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0" y="1700808"/>
            <a:ext cx="971600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5536" y="1916832"/>
            <a:ext cx="1872208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07904" y="1916832"/>
            <a:ext cx="72008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04048" y="1844824"/>
            <a:ext cx="576064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220072" y="1772816"/>
            <a:ext cx="2304256" cy="2160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004048" y="3861048"/>
            <a:ext cx="1800200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80"/>
            <a:ext cx="6994760" cy="1142640"/>
          </a:xfrm>
        </p:spPr>
        <p:txBody>
          <a:bodyPr/>
          <a:lstStyle/>
          <a:p>
            <a:pPr algn="ctr"/>
            <a:r>
              <a:rPr lang="en-US" sz="2400" b="1" dirty="0" smtClean="0"/>
              <a:t>Cluster of 4 Modules (16 cells 40x40) design</a:t>
            </a:r>
            <a:endParaRPr lang="ru-RU" sz="2400" b="1" dirty="0"/>
          </a:p>
        </p:txBody>
      </p:sp>
      <p:pic>
        <p:nvPicPr>
          <p:cNvPr id="4" name="Рисунок 3" descr="IMG_20250415_191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155" y="1203445"/>
            <a:ext cx="4282912" cy="3960440"/>
          </a:xfrm>
          <a:prstGeom prst="rect">
            <a:avLst/>
          </a:prstGeom>
        </p:spPr>
      </p:pic>
      <p:pic>
        <p:nvPicPr>
          <p:cNvPr id="5" name="Рисунок 4" descr="Vtulka_4,2х4,2-1.b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936104" cy="87858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043608" y="4077072"/>
            <a:ext cx="252028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5301208"/>
            <a:ext cx="446449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 = 4 Modules Setup of 16-ch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077072"/>
            <a:ext cx="111561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Sleeve for 16 fibers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5301208"/>
            <a:ext cx="216024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Joint Back Plate</a:t>
            </a:r>
            <a:endParaRPr lang="ru-RU" dirty="0"/>
          </a:p>
        </p:txBody>
      </p:sp>
      <p:pic>
        <p:nvPicPr>
          <p:cNvPr id="14" name="Рисунок 13" descr="plate_4mm_16_otv_fasa_otv_sipm.b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5747" y="1196752"/>
            <a:ext cx="2868253" cy="3933056"/>
          </a:xfrm>
          <a:prstGeom prst="rect">
            <a:avLst/>
          </a:prstGeom>
        </p:spPr>
      </p:pic>
      <p:pic>
        <p:nvPicPr>
          <p:cNvPr id="15" name="Рисунок 14" descr="plate_100x100_4_otv_pas-invers.b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1409152" cy="2564904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5220072" y="3212976"/>
            <a:ext cx="1368152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9592" y="1700808"/>
            <a:ext cx="144016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708920"/>
            <a:ext cx="21237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Joint Front Plate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418016"/>
          </a:xfrm>
        </p:spPr>
        <p:txBody>
          <a:bodyPr/>
          <a:lstStyle/>
          <a:p>
            <a:pPr algn="ctr"/>
            <a:r>
              <a:rPr lang="en-US" sz="2800" b="1" dirty="0" smtClean="0"/>
              <a:t>End Cup and  16-ch Clusters design:</a:t>
            </a:r>
            <a:endParaRPr lang="ru-RU" sz="2800" b="1" dirty="0"/>
          </a:p>
        </p:txBody>
      </p:sp>
      <p:pic>
        <p:nvPicPr>
          <p:cNvPr id="4" name="Рисунок 3" descr="frame_my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429500" cy="4248150"/>
          </a:xfrm>
          <a:prstGeom prst="rect">
            <a:avLst/>
          </a:prstGeom>
        </p:spPr>
      </p:pic>
      <p:pic>
        <p:nvPicPr>
          <p:cNvPr id="5" name="Рисунок 4" descr="IMG_20250415_191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348880"/>
            <a:ext cx="2024650" cy="1872208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stCxn id="5" idx="3"/>
          </p:cNvCxnSpPr>
          <p:nvPr/>
        </p:nvCxnSpPr>
        <p:spPr>
          <a:xfrm flipV="1">
            <a:off x="3860346" y="2780928"/>
            <a:ext cx="150374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5085184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End Cup Quarters  consist  from  58 Clusters composing  from </a:t>
            </a:r>
            <a:r>
              <a:rPr lang="en-US" sz="2000" b="1" dirty="0" smtClean="0">
                <a:solidFill>
                  <a:srgbClr val="FF0000"/>
                </a:solidFill>
              </a:rPr>
              <a:t>232</a:t>
            </a:r>
            <a:r>
              <a:rPr lang="en-US" sz="2000" b="1" dirty="0" smtClean="0"/>
              <a:t> Modules  as  2x2 Cells.</a:t>
            </a:r>
          </a:p>
          <a:p>
            <a:r>
              <a:rPr lang="en-US" sz="2000" b="1" dirty="0" smtClean="0"/>
              <a:t>Total End Cup  consist from </a:t>
            </a:r>
            <a:r>
              <a:rPr lang="en-US" sz="2000" b="1" dirty="0" smtClean="0">
                <a:solidFill>
                  <a:srgbClr val="FF0000"/>
                </a:solidFill>
              </a:rPr>
              <a:t>928</a:t>
            </a:r>
            <a:r>
              <a:rPr lang="en-US" sz="2000" b="1" dirty="0" smtClean="0"/>
              <a:t> Modules or </a:t>
            </a:r>
            <a:r>
              <a:rPr lang="en-US" sz="2000" b="1" dirty="0" smtClean="0">
                <a:solidFill>
                  <a:srgbClr val="FF0000"/>
                </a:solidFill>
              </a:rPr>
              <a:t>3712</a:t>
            </a:r>
            <a:r>
              <a:rPr lang="en-US" sz="2000" b="1" dirty="0" smtClean="0"/>
              <a:t> cells of 40x40 mm2.</a:t>
            </a:r>
          </a:p>
          <a:p>
            <a:r>
              <a:rPr lang="en-US" sz="2000" b="1" dirty="0" smtClean="0"/>
              <a:t>16 Ch cluster selected  to have   associate  with Front End card and ADC board.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79512" y="116632"/>
            <a:ext cx="8856984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/>
              <a:t>End-Cup calorimeter 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in support frame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gavri\OneDrive\Pictures\Erevan_2025\Valera_ECAL\EndCap4_all.b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334" y="1483379"/>
            <a:ext cx="5436666" cy="53746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60848"/>
            <a:ext cx="363589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End-Cup support for 928 Modules (3712 cells 40x40 mm</a:t>
            </a:r>
            <a:r>
              <a:rPr lang="en-US" baseline="30000" dirty="0" smtClean="0"/>
              <a:t>2</a:t>
            </a:r>
            <a:r>
              <a:rPr lang="en-US" dirty="0" smtClean="0"/>
              <a:t>) – proposed by </a:t>
            </a:r>
            <a:r>
              <a:rPr lang="en-US" dirty="0" err="1" smtClean="0"/>
              <a:t>Valey</a:t>
            </a:r>
            <a:r>
              <a:rPr lang="en-US" dirty="0" smtClean="0"/>
              <a:t> </a:t>
            </a:r>
            <a:r>
              <a:rPr lang="en-US" dirty="0" err="1" smtClean="0"/>
              <a:t>Shvetcov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Frame composed from 4 tiles – manufacturing from molded Aluminum.</a:t>
            </a:r>
          </a:p>
          <a:p>
            <a:endParaRPr lang="en-US" dirty="0" smtClean="0"/>
          </a:p>
          <a:p>
            <a:r>
              <a:rPr lang="en-US" dirty="0" smtClean="0"/>
              <a:t>The frame  with ECAL modules should be  inserted in Barrel support after  their assembling.</a:t>
            </a:r>
          </a:p>
          <a:p>
            <a:endParaRPr lang="en-US" dirty="0" smtClean="0"/>
          </a:p>
          <a:p>
            <a:r>
              <a:rPr lang="en-US" dirty="0" smtClean="0"/>
              <a:t>Total  End-Cup weight is equal ~10 tons.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2"/>
          <p:cNvSpPr txBox="1"/>
          <p:nvPr/>
        </p:nvSpPr>
        <p:spPr>
          <a:xfrm>
            <a:off x="179512" y="0"/>
            <a:ext cx="8784976" cy="63565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509760" indent="-506160" algn="ctr">
              <a:spcBef>
                <a:spcPts val="649"/>
              </a:spcBef>
              <a:buClr>
                <a:srgbClr val="8B8B8B"/>
              </a:buClr>
            </a:pPr>
            <a:r>
              <a:rPr lang="en-US" sz="2400" b="1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 done up to Now in 2025:</a:t>
            </a:r>
            <a:endParaRPr lang="en-US" sz="2400" b="1" strike="noStrike" spc="-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tiles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production in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Vladimir (</a:t>
            </a:r>
            <a:r>
              <a:rPr lang="en-US" b="1" spc="-1" dirty="0" err="1" smtClean="0">
                <a:latin typeface="Times New Roman" pitchFamily="18" charset="0"/>
                <a:cs typeface="Times New Roman" pitchFamily="18" charset="0"/>
              </a:rPr>
              <a:t>Uniplast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) started since 2024. 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Plan: plates 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40x40x0.5 mm</a:t>
            </a:r>
            <a:r>
              <a:rPr lang="en-US" b="1" spc="-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 for one  End-Cup  ,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~1000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modules,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~4000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cells: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Ready for 200 Modules - 160.000 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plates – in 2025</a:t>
            </a:r>
            <a:endParaRPr lang="en-US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In progress  for 500 Modules - 400.000  plates – should be ready in 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2026 </a:t>
            </a:r>
            <a:endParaRPr lang="en-US" b="1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Lead absorber plates 80x80x0.5  mm</a:t>
            </a:r>
            <a:r>
              <a:rPr lang="en-US" b="1" spc="-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Ready for 200 Modules - 40.000  plates – 2 tons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Lead in 2025</a:t>
            </a:r>
            <a:endParaRPr lang="en-US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In progress  for 500 100.00 plates – 5 tons Lead – plan for  2025-2026 </a:t>
            </a: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Lead plate blanks (85x168 mm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 are produced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JINR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their stamping is done in Vladimir to obtain size 80x80 mm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64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holes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WLS.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Modules assembling: 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200 – JINR VBLHE – 2025 –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assembling procedure 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in progress.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500 – Vladimir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spc="-1" dirty="0" err="1" smtClean="0">
                <a:latin typeface="Times New Roman" pitchFamily="18" charset="0"/>
                <a:cs typeface="Times New Roman" pitchFamily="18" charset="0"/>
              </a:rPr>
              <a:t>Uniplast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assembling  will started in 2025 will ready in 2026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Modules assembling  in Vladimir should be made complete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with WLS 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WLS test 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was done in LNP –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Results and report: 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Baranov V.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Kuraray-OSL8-BC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  <a:p>
            <a:pPr marL="966960" lvl="1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 MC – </a:t>
            </a:r>
            <a:r>
              <a:rPr lang="en-US" b="1" spc="-1" dirty="0" err="1">
                <a:latin typeface="Times New Roman" pitchFamily="18" charset="0"/>
                <a:cs typeface="Times New Roman" pitchFamily="18" charset="0"/>
              </a:rPr>
              <a:t>Zimin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" dirty="0" err="1">
                <a:latin typeface="Times New Roman" pitchFamily="18" charset="0"/>
                <a:cs typeface="Times New Roman" pitchFamily="18" charset="0"/>
              </a:rPr>
              <a:t>Iliya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report – 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WLS att. length influence </a:t>
            </a:r>
            <a:r>
              <a:rPr lang="en-US" b="1" spc="-1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b="1" spc="-1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b="1" spc="-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spc="-1" smtClean="0">
                <a:latin typeface="Times New Roman" pitchFamily="18" charset="0"/>
                <a:cs typeface="Times New Roman" pitchFamily="18" charset="0"/>
              </a:rPr>
              <a:t>esolution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+mj-lt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WLS </a:t>
            </a:r>
            <a:r>
              <a:rPr lang="en-US" b="1" spc="-1" dirty="0">
                <a:latin typeface="Times New Roman" pitchFamily="18" charset="0"/>
                <a:cs typeface="Times New Roman" pitchFamily="18" charset="0"/>
              </a:rPr>
              <a:t>Fiber preparation – Not solved – polishing – painted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– Used Loop option.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  <a:p>
            <a:pPr marL="509760" indent="-506160">
              <a:spcBef>
                <a:spcPts val="649"/>
              </a:spcBef>
              <a:buClr>
                <a:srgbClr val="8B8B8B"/>
              </a:buClr>
              <a:buFont typeface="Times New Roman"/>
              <a:buAutoNum type="arabicPeriod"/>
            </a:pP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ADC and Frontend – status approximately is defined – </a:t>
            </a:r>
            <a:r>
              <a:rPr lang="en-US" b="1" spc="-1" dirty="0" err="1" smtClean="0">
                <a:latin typeface="Times New Roman" pitchFamily="18" charset="0"/>
                <a:cs typeface="Times New Roman" pitchFamily="18" charset="0"/>
              </a:rPr>
              <a:t>Anfimov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N.</a:t>
            </a:r>
            <a:r>
              <a:rPr lang="ru-RU" b="1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spc="-1" dirty="0" err="1" smtClean="0">
                <a:latin typeface="Times New Roman" pitchFamily="18" charset="0"/>
                <a:cs typeface="Times New Roman" pitchFamily="18" charset="0"/>
              </a:rPr>
              <a:t>Kreslo</a:t>
            </a:r>
            <a:r>
              <a:rPr lang="en-US" b="1" spc="-1" dirty="0" smtClean="0">
                <a:latin typeface="Times New Roman" pitchFamily="18" charset="0"/>
                <a:cs typeface="Times New Roman" pitchFamily="18" charset="0"/>
              </a:rPr>
              <a:t> I.</a:t>
            </a:r>
            <a:r>
              <a:rPr lang="ru-RU" b="1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FB69B3-78D0-4ABC-9E69-3BDC0FD9D557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5/7/2025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844DA-3442-4149-826F-AFF13D93779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2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57200" y="274680"/>
            <a:ext cx="8229240" cy="185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End of Report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56F0B2-2C18-4390-BC2E-21DBE2258882}" type="datetime1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5/7/2025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Oleg Gavrishuk, JINR, Dubna , Russia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CC68F5-1AF5-4585-B4A0-E04D0F1D583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395640" y="2349000"/>
            <a:ext cx="8229240" cy="96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FF0000"/>
                </a:solidFill>
                <a:latin typeface="Comic Sans MS"/>
              </a:rPr>
              <a:t>Thanks for attention to All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2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07.05.2025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179512" y="1124744"/>
            <a:ext cx="3816424" cy="4968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Font typeface="+mj-lt"/>
              <a:buAutoNum type="arabicPeriod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calorimeter placed inside of Cryostat  (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 and shown in layout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color.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calorimeter is designed for efficient registration of electrons and gamma quanta in the energy range up to 10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The transverse size of the calorimeter cell should be on the order of the effective Moliere radius of the calorimeter medium: ~58 mm.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cells in the End-Cup  part of the calorimeter have a rectangular   shape 40x40 mm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cells in the barrel part of the calorimeter have a trapezoidal shape in the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direction with vertex angle of the trapezoid equals 1.87 and 40 mm in  beam direction.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512640" indent="-506520">
              <a:lnSpc>
                <a:spcPct val="100000"/>
              </a:lnSpc>
              <a:spcBef>
                <a:spcPts val="649"/>
              </a:spcBef>
            </a:pP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 algn="ctr">
              <a:lnSpc>
                <a:spcPct val="100000"/>
              </a:lnSpc>
            </a:pPr>
            <a:r>
              <a:rPr 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Overview of the SPD ECAL</a:t>
            </a:r>
            <a:r>
              <a:rPr sz="1600" dirty="0" smtClean="0"/>
              <a:t/>
            </a:r>
            <a:br>
              <a:rPr sz="1600" dirty="0" smtClean="0"/>
            </a:b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Рисунок 120"/>
          <p:cNvPicPr/>
          <p:nvPr/>
        </p:nvPicPr>
        <p:blipFill>
          <a:blip r:embed="rId3" cstate="print"/>
          <a:stretch/>
        </p:blipFill>
        <p:spPr>
          <a:xfrm>
            <a:off x="4067944" y="1124744"/>
            <a:ext cx="4931448" cy="4032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3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07.05.2025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/>
              <a:t>Schematic view of a calorimeter placed inside of cryostat.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Рисунок 11" descr="barel_2023.10.12_TOREC_2024-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5076056" cy="3801969"/>
          </a:xfrm>
          <a:prstGeom prst="rect">
            <a:avLst/>
          </a:prstGeom>
        </p:spPr>
      </p:pic>
      <p:pic>
        <p:nvPicPr>
          <p:cNvPr id="11" name="Содержимое 10"/>
          <p:cNvPicPr/>
          <p:nvPr/>
        </p:nvPicPr>
        <p:blipFill>
          <a:blip r:embed="rId4" cstate="print"/>
          <a:stretch/>
        </p:blipFill>
        <p:spPr>
          <a:xfrm>
            <a:off x="5148064" y="1772816"/>
            <a:ext cx="3744416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43608" y="5589240"/>
            <a:ext cx="10801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Criostat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99792" y="5589240"/>
            <a:ext cx="10801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Barrel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84368" y="6021288"/>
            <a:ext cx="10801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Criostat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3968" y="5805264"/>
            <a:ext cx="13681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End-Cup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5877272"/>
            <a:ext cx="108012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Barrel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7" idx="0"/>
          </p:cNvCxnSpPr>
          <p:nvPr/>
        </p:nvCxnSpPr>
        <p:spPr>
          <a:xfrm flipH="1" flipV="1">
            <a:off x="7812360" y="4941168"/>
            <a:ext cx="612068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0"/>
          </p:cNvCxnSpPr>
          <p:nvPr/>
        </p:nvCxnSpPr>
        <p:spPr>
          <a:xfrm flipV="1">
            <a:off x="6768244" y="4653136"/>
            <a:ext cx="36004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0"/>
          </p:cNvCxnSpPr>
          <p:nvPr/>
        </p:nvCxnSpPr>
        <p:spPr>
          <a:xfrm flipH="1" flipV="1">
            <a:off x="4427984" y="4437112"/>
            <a:ext cx="540060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6" idx="0"/>
          </p:cNvCxnSpPr>
          <p:nvPr/>
        </p:nvCxnSpPr>
        <p:spPr>
          <a:xfrm flipH="1" flipV="1">
            <a:off x="2843808" y="4869160"/>
            <a:ext cx="396044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403648" y="5229200"/>
            <a:ext cx="6480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79512" y="116632"/>
            <a:ext cx="8856984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/>
              <a:t>End-Cup calorimeter support.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 Frame design – option One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Рисунок 10" descr="Подставка сборочная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1552980"/>
            <a:ext cx="6749380" cy="5024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661248"/>
            <a:ext cx="2664296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Stand for   ECAL assembling  in the assembly room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67944" y="1988840"/>
            <a:ext cx="266429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1628800"/>
            <a:ext cx="241176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ECAL frame mounted inside of Barrel support</a:t>
            </a:r>
            <a:endParaRPr lang="ru-RU" sz="2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716016" y="5733256"/>
            <a:ext cx="1512168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2240" y="4365104"/>
            <a:ext cx="241176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Stainless strips for ECAL support</a:t>
            </a:r>
          </a:p>
          <a:p>
            <a:r>
              <a:rPr lang="en-US" sz="2000" b="1" dirty="0" smtClean="0"/>
              <a:t>1.5 mm thick.</a:t>
            </a:r>
            <a:endParaRPr lang="ru-RU" sz="20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779912" y="4005064"/>
            <a:ext cx="2952328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mpd-sup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840" y="2708920"/>
            <a:ext cx="1440160" cy="1525001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21" idx="3"/>
          </p:cNvCxnSpPr>
          <p:nvPr/>
        </p:nvCxnSpPr>
        <p:spPr>
          <a:xfrm>
            <a:off x="7668344" y="3340443"/>
            <a:ext cx="648072" cy="885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60232" y="2924944"/>
            <a:ext cx="100811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MPD</a:t>
            </a:r>
          </a:p>
          <a:p>
            <a:r>
              <a:rPr lang="en-US" sz="1600" b="1" dirty="0" smtClean="0"/>
              <a:t>Barrel support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79512" y="116632"/>
            <a:ext cx="8856984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dirty="0" smtClean="0"/>
              <a:t>End-Cup calorimeter support.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 Frame design – option Two.</a:t>
            </a:r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Рисунок 2" descr="Снимок экрана_21-4-2025_164442_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622423" cy="522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40152" y="1772816"/>
            <a:ext cx="320384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ECAL’s modules  placed inside of  frame</a:t>
            </a: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>
            <a:off x="3563888" y="2126759"/>
            <a:ext cx="2376264" cy="10142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4048" y="5301208"/>
            <a:ext cx="388843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Aluminum frame composed from 4 details made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by casting into a mold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707904" y="5153416"/>
            <a:ext cx="1224136" cy="2918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Снимок экрана_21-4-2025_164324_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996952"/>
            <a:ext cx="1776387" cy="2232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7236296" y="4365104"/>
            <a:ext cx="504056" cy="13681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MG_20250323_172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36912"/>
            <a:ext cx="1242317" cy="1656184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>
            <a:off x="3746252" y="3465004"/>
            <a:ext cx="1473820" cy="1861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7984" y="4365104"/>
            <a:ext cx="280831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ECAL module 80x80 </a:t>
            </a:r>
          </a:p>
          <a:p>
            <a:r>
              <a:rPr lang="en-US" sz="2000" b="1" dirty="0" smtClean="0"/>
              <a:t>From 2x2 cells 40x40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4893692" y="3645024"/>
            <a:ext cx="61441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5"/>
          <p:cNvSpPr/>
          <p:nvPr/>
        </p:nvSpPr>
        <p:spPr>
          <a:xfrm>
            <a:off x="5796136" y="6309320"/>
            <a:ext cx="583168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10C9778-09DA-47F5-B0C0-1124447A5D90}" type="slidenum">
              <a:rPr lang="en-US" sz="2000" b="1" strike="noStrike" spc="-1">
                <a:uFill>
                  <a:solidFill>
                    <a:srgbClr val="FFFFFF"/>
                  </a:solidFill>
                </a:uFill>
                <a:latin typeface="Calibri"/>
                <a:ea typeface="Source Han Sans CN Regular"/>
              </a:rPr>
              <a:pPr algn="ctr">
                <a:lnSpc>
                  <a:spcPct val="100000"/>
                </a:lnSpc>
              </a:pPr>
              <a:t>6</a:t>
            </a:fld>
            <a:endParaRPr lang="en-US" sz="2000" b="1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Дата 5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97BA-07FE-4296-8A32-21F1477DEE5F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07.05.2025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Oleg Gavrishchuk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323528" y="1124744"/>
            <a:ext cx="8496944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Shashlik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type calorimeter has been selected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with the sampling structure of 200 layers of 1.5-mm polystyrene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and 0.5-mm lead, the length of the active part  400 mm, which corresponds to ~18X0.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Cells in the End-Cup  part of the calorimeter have a rectangular   shape 40x40 mm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 calorimeter cells are assembled into a Module, where four  40x40 mm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scintillators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cells  are joint by a common 80x80 mm lead plate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200 Polystyrene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plates with 1.5% P-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terphenyl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and 0.05% POPOP is used.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199 Lead plates 0.5 mm: alloy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Cca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with 0.5% antimony is used as an absorber.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16 WLS fibers (1 mm diam.) collect light onto the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of  6x6 mm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with 15 micron pith size. Its corresponded to 160.000 pixels.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SiPm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EQR15 11-6060D-S  - it  is  a novel China design  of NDL technology.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NDL </a:t>
            </a:r>
            <a:r>
              <a:rPr lang="en-US" sz="16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SiPM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employs intrinsic epitaxial layer as the quenching resistors</a:t>
            </a:r>
          </a:p>
          <a:p>
            <a:pPr marL="342900" indent="-342900">
              <a:buFont typeface="+mj-lt"/>
              <a:buAutoNum type="arabicPeriod"/>
            </a:pPr>
            <a:endParaRPr lang="en-US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9512" y="116632"/>
            <a:ext cx="8856984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Source Han Sans CN Regular"/>
            </a:endParaRPr>
          </a:p>
          <a:p>
            <a:pPr algn="ctr">
              <a:lnSpc>
                <a:spcPct val="100000"/>
              </a:lnSpc>
            </a:pPr>
            <a:r>
              <a:rPr lang="en-US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ource Han Sans CN Regular"/>
              </a:rPr>
              <a:t>Calorimeters cell composition</a:t>
            </a:r>
            <a:r>
              <a:rPr sz="1600" dirty="0" smtClean="0"/>
              <a:t/>
            </a:r>
            <a:br>
              <a:rPr sz="1600" dirty="0" smtClean="0"/>
            </a:b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Рисунок 12" descr="IMG_20250412_173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93096"/>
            <a:ext cx="8388424" cy="20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020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84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160000 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"/>
              </a:rPr>
              <a:t>scintillator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Cells 40x40x1.5 mm</a:t>
            </a:r>
            <a:r>
              <a:rPr lang="en-US" sz="3200" b="0" strike="noStrike" spc="-1" baseline="30000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produced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Vladimir at February 2024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4053840" y="5041900"/>
            <a:ext cx="2966432" cy="1489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Scintillator plate: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40x40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mm</a:t>
            </a:r>
            <a:r>
              <a:rPr lang="en-US" sz="2000" spc="-1" baseline="30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000" spc="-1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, t=1.5 mm</a:t>
            </a:r>
          </a:p>
          <a:p>
            <a:pPr>
              <a:lnSpc>
                <a:spcPct val="100000"/>
              </a:lnSpc>
            </a:pPr>
            <a:r>
              <a:rPr lang="en-US" sz="2000" spc="-1" dirty="0" smtClean="0">
                <a:solidFill>
                  <a:srgbClr val="000000"/>
                </a:solidFill>
                <a:latin typeface="Calibri"/>
              </a:rPr>
              <a:t>WLS and PM</a:t>
            </a:r>
            <a:endParaRPr lang="en-US" sz="20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044020"/>
            <a:ext cx="3441081" cy="2580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08844"/>
            <a:ext cx="2961099" cy="3933056"/>
          </a:xfrm>
          <a:prstGeom prst="rect">
            <a:avLst/>
          </a:prstGeom>
        </p:spPr>
      </p:pic>
      <p:sp>
        <p:nvSpPr>
          <p:cNvPr id="8" name="TextShape 1"/>
          <p:cNvSpPr txBox="1"/>
          <p:nvPr/>
        </p:nvSpPr>
        <p:spPr>
          <a:xfrm>
            <a:off x="7084798" y="5067423"/>
            <a:ext cx="2024994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Setup for scintillators test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" y="3861048"/>
            <a:ext cx="3980676" cy="2996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75" y="1108844"/>
            <a:ext cx="3920857" cy="2601578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50799" y="3095933"/>
            <a:ext cx="2024994" cy="105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77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4 scintillators plates after injection molding machine 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4928527" y="2308157"/>
            <a:ext cx="1732097" cy="8992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anchor="ctr">
            <a:normAutofit fontScale="92000"/>
          </a:bodyPr>
          <a:lstStyle/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Spectra from </a:t>
            </a:r>
          </a:p>
          <a:p>
            <a:pPr>
              <a:lnSpc>
                <a:spcPct val="100000"/>
              </a:lnSpc>
            </a:pPr>
            <a:r>
              <a:rPr lang="el-GR" sz="2400" spc="-1" dirty="0" smtClean="0">
                <a:solidFill>
                  <a:srgbClr val="000000"/>
                </a:solidFill>
                <a:latin typeface="Calibri"/>
              </a:rPr>
              <a:t>α</a:t>
            </a: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-source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25072" y="26460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Module assembling –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 first 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setup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36933" cy="52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F712AB-CAE9-B298-07F3-835757E53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7874" y="1842886"/>
            <a:ext cx="5229200" cy="393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268760"/>
            <a:ext cx="34563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4-cells module assembling - in beginning stage.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67697" y="2276872"/>
            <a:ext cx="4076303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Final stage of module stacking  with 200 layers of 1.5+0.5 mm scintillators</a:t>
            </a:r>
          </a:p>
          <a:p>
            <a:r>
              <a:rPr lang="en-US" dirty="0" smtClean="0"/>
              <a:t>And Led plates. The length of  Active  volume is equal 403 mm , that corresponded to the estimated period  2.02 mm</a:t>
            </a:r>
            <a:endParaRPr lang="ru-RU" dirty="0"/>
          </a:p>
        </p:txBody>
      </p:sp>
      <p:pic>
        <p:nvPicPr>
          <p:cNvPr id="8" name="Рисунок 7" descr="plate_80x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05064"/>
            <a:ext cx="2370599" cy="234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5373216"/>
            <a:ext cx="295232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Led plate 80x80 mm</a:t>
            </a:r>
            <a:r>
              <a:rPr lang="en-US" baseline="30000" dirty="0" smtClean="0"/>
              <a:t>2 </a:t>
            </a:r>
            <a:r>
              <a:rPr lang="en-US" dirty="0" smtClean="0"/>
              <a:t>to joint 4 </a:t>
            </a:r>
            <a:r>
              <a:rPr lang="en-US" dirty="0" err="1" smtClean="0"/>
              <a:t>Scintillator</a:t>
            </a:r>
            <a:r>
              <a:rPr lang="en-US" dirty="0" smtClean="0"/>
              <a:t> plates </a:t>
            </a:r>
          </a:p>
          <a:p>
            <a:r>
              <a:rPr lang="en-US" dirty="0" smtClean="0"/>
              <a:t>40x40 mm</a:t>
            </a:r>
            <a:r>
              <a:rPr lang="en-US" baseline="30000" dirty="0" smtClean="0"/>
              <a:t>2</a:t>
            </a:r>
            <a:r>
              <a:rPr lang="en-US" dirty="0" smtClean="0"/>
              <a:t>.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59832" y="5589240"/>
            <a:ext cx="165618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267744" y="1700808"/>
            <a:ext cx="360040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9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359280" y="56680"/>
            <a:ext cx="8784720" cy="7776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Module assembling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"/>
              </a:rPr>
              <a:t>and stress test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setup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2201"/>
            <a:ext cx="6351386" cy="286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" y="3906551"/>
            <a:ext cx="6351386" cy="286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74583"/>
            <a:ext cx="3317437" cy="4406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268760"/>
            <a:ext cx="34563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Stress test setup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29408" y="4052600"/>
            <a:ext cx="22971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Center part Zoom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44491" y="764704"/>
            <a:ext cx="3052045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4-cells module assembled </a:t>
            </a:r>
            <a:r>
              <a:rPr lang="en-US" dirty="0"/>
              <a:t>and tied with a Kevlar </a:t>
            </a:r>
            <a:r>
              <a:rPr lang="en-US" dirty="0" smtClean="0"/>
              <a:t>rope. It was first example  to fix 200 layers stack .</a:t>
            </a:r>
          </a:p>
          <a:p>
            <a:r>
              <a:rPr lang="en-US" dirty="0" smtClean="0"/>
              <a:t>The  next  stack fixation will be done by 4 stainless rods. </a:t>
            </a:r>
            <a:endParaRPr lang="ru-RU" dirty="0"/>
          </a:p>
        </p:txBody>
      </p:sp>
      <p:pic>
        <p:nvPicPr>
          <p:cNvPr id="13" name="Рисунок 12" descr="IMG_20250401_13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276872"/>
            <a:ext cx="2113144" cy="165618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4572000" y="2420888"/>
            <a:ext cx="309634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139952" y="2708920"/>
            <a:ext cx="136815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139952" y="2636912"/>
            <a:ext cx="158417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427984" y="2492896"/>
            <a:ext cx="2736304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6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739</Words>
  <Application>Microsoft Office PowerPoint</Application>
  <PresentationFormat>Экран (4:3)</PresentationFormat>
  <Paragraphs>125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Assembling Details</vt:lpstr>
      <vt:lpstr>Cluster of 4 Modules (16 cells 40x40) design</vt:lpstr>
      <vt:lpstr>End Cup and  16-ch Clusters design:</vt:lpstr>
      <vt:lpstr>Слайд 13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 ECAL  , April 2023 Status Report Oleg Gavrishuk, LVHE, Dubna, Russia</dc:title>
  <dc:creator>oleg</dc:creator>
  <cp:lastModifiedBy>Oleg Gavrishchuk</cp:lastModifiedBy>
  <cp:revision>288</cp:revision>
  <dcterms:created xsi:type="dcterms:W3CDTF">2023-04-20T08:22:28Z</dcterms:created>
  <dcterms:modified xsi:type="dcterms:W3CDTF">2025-05-07T07:26:47Z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RePack by SPecialiST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