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0" r:id="rId2"/>
    <p:sldId id="278" r:id="rId3"/>
    <p:sldId id="315" r:id="rId4"/>
    <p:sldId id="326" r:id="rId5"/>
    <p:sldId id="270" r:id="rId6"/>
    <p:sldId id="311" r:id="rId7"/>
    <p:sldId id="290" r:id="rId8"/>
    <p:sldId id="307" r:id="rId9"/>
    <p:sldId id="333" r:id="rId10"/>
    <p:sldId id="334" r:id="rId11"/>
    <p:sldId id="335" r:id="rId12"/>
    <p:sldId id="336" r:id="rId13"/>
    <p:sldId id="298" r:id="rId14"/>
    <p:sldId id="300" r:id="rId15"/>
    <p:sldId id="341" r:id="rId16"/>
    <p:sldId id="331" r:id="rId17"/>
    <p:sldId id="332" r:id="rId18"/>
    <p:sldId id="337" r:id="rId19"/>
    <p:sldId id="338" r:id="rId20"/>
    <p:sldId id="339" r:id="rId21"/>
    <p:sldId id="340" r:id="rId22"/>
    <p:sldId id="329" r:id="rId23"/>
    <p:sldId id="306" r:id="rId2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1" autoAdjust="0"/>
    <p:restoredTop sz="94660"/>
  </p:normalViewPr>
  <p:slideViewPr>
    <p:cSldViewPr snapToGrid="0">
      <p:cViewPr varScale="1">
        <p:scale>
          <a:sx n="93" d="100"/>
          <a:sy n="93"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549D6D7-8981-4547-8D1C-EF6798311915}" type="datetimeFigureOut">
              <a:rPr lang="ru-RU" smtClean="0"/>
              <a:t>12.05.2025</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79D7308-1BE5-4266-AE55-0D4CDE8F506E}" type="slidenum">
              <a:rPr lang="ru-RU" smtClean="0"/>
              <a:t>‹#›</a:t>
            </a:fld>
            <a:endParaRPr lang="ru-RU"/>
          </a:p>
        </p:txBody>
      </p:sp>
    </p:spTree>
    <p:extLst>
      <p:ext uri="{BB962C8B-B14F-4D97-AF65-F5344CB8AC3E}">
        <p14:creationId xmlns:p14="http://schemas.microsoft.com/office/powerpoint/2010/main" val="342277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D7928F-38F0-429F-820C-FB59F6F0B3D7}" type="slidenum">
              <a:rPr lang="ru-RU" altLang="ru-RU"/>
              <a:pPr eaLnBrk="1" hangingPunct="1"/>
              <a:t>1</a:t>
            </a:fld>
            <a:endParaRPr lang="ru-RU" altLang="ru-RU"/>
          </a:p>
        </p:txBody>
      </p:sp>
      <p:sp>
        <p:nvSpPr>
          <p:cNvPr id="43011" name="Rectangle 2"/>
          <p:cNvSpPr>
            <a:spLocks noGrp="1" noRot="1" noChangeAspect="1" noChangeArrowheads="1" noTextEdit="1"/>
          </p:cNvSpPr>
          <p:nvPr>
            <p:ph type="sldImg"/>
          </p:nvPr>
        </p:nvSpPr>
        <p:spPr>
          <a:xfrm>
            <a:off x="141288" y="768350"/>
            <a:ext cx="6819900" cy="3836988"/>
          </a:xfrm>
          <a:ln/>
        </p:spPr>
      </p:sp>
      <p:sp>
        <p:nvSpPr>
          <p:cNvPr id="43012" name="Rectangle 3"/>
          <p:cNvSpPr>
            <a:spLocks noGrp="1" noChangeArrowheads="1"/>
          </p:cNvSpPr>
          <p:nvPr>
            <p:ph type="body" idx="1"/>
          </p:nvPr>
        </p:nvSpPr>
        <p:spPr>
          <a:noFill/>
        </p:spPr>
        <p:txBody>
          <a:bodyPr/>
          <a:lstStyle/>
          <a:p>
            <a:endParaRPr lang="de-DE" altLang="ru-RU" smtClean="0">
              <a:latin typeface="Arial" panose="020B0604020202020204" pitchFamily="34" charset="0"/>
              <a:cs typeface="Arial" panose="020B0604020202020204" pitchFamily="34" charset="0"/>
            </a:endParaRPr>
          </a:p>
        </p:txBody>
      </p:sp>
      <p:sp>
        <p:nvSpPr>
          <p:cNvPr id="2" name="Нижний колонтитул 1"/>
          <p:cNvSpPr>
            <a:spLocks noGrp="1"/>
          </p:cNvSpPr>
          <p:nvPr>
            <p:ph type="ftr" sz="quarter" idx="10"/>
          </p:nvPr>
        </p:nvSpPr>
        <p:spPr/>
        <p:txBody>
          <a:bodyPr/>
          <a:lstStyle/>
          <a:p>
            <a:pPr>
              <a:defRPr/>
            </a:pPr>
            <a:endParaRPr lang="ru-RU"/>
          </a:p>
        </p:txBody>
      </p:sp>
      <p:sp>
        <p:nvSpPr>
          <p:cNvPr id="3" name="Верхний колонтитул 2"/>
          <p:cNvSpPr>
            <a:spLocks noGrp="1"/>
          </p:cNvSpPr>
          <p:nvPr>
            <p:ph type="hdr" sz="quarter" idx="11"/>
          </p:nvPr>
        </p:nvSpPr>
        <p:spPr/>
        <p:txBody>
          <a:bodyPr/>
          <a:lstStyle/>
          <a:p>
            <a:pPr>
              <a:defRPr/>
            </a:pPr>
            <a:endParaRPr lang="ru-RU"/>
          </a:p>
        </p:txBody>
      </p:sp>
    </p:spTree>
    <p:extLst>
      <p:ext uri="{BB962C8B-B14F-4D97-AF65-F5344CB8AC3E}">
        <p14:creationId xmlns:p14="http://schemas.microsoft.com/office/powerpoint/2010/main" val="45426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22</a:t>
            </a:fld>
            <a:endParaRPr lang="ru-RU"/>
          </a:p>
        </p:txBody>
      </p:sp>
    </p:spTree>
    <p:extLst>
      <p:ext uri="{BB962C8B-B14F-4D97-AF65-F5344CB8AC3E}">
        <p14:creationId xmlns:p14="http://schemas.microsoft.com/office/powerpoint/2010/main" val="190012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2</a:t>
            </a:fld>
            <a:endParaRPr lang="ru-RU"/>
          </a:p>
        </p:txBody>
      </p:sp>
    </p:spTree>
    <p:extLst>
      <p:ext uri="{BB962C8B-B14F-4D97-AF65-F5344CB8AC3E}">
        <p14:creationId xmlns:p14="http://schemas.microsoft.com/office/powerpoint/2010/main" val="118549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2522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343608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8EE91-2CD5-4FBB-B0F5-26245504EEF7}" type="slidenum">
              <a:rPr lang="ru-RU" smtClean="0"/>
              <a:t>7</a:t>
            </a:fld>
            <a:endParaRPr lang="ru-RU"/>
          </a:p>
        </p:txBody>
      </p:sp>
    </p:spTree>
    <p:extLst>
      <p:ext uri="{BB962C8B-B14F-4D97-AF65-F5344CB8AC3E}">
        <p14:creationId xmlns:p14="http://schemas.microsoft.com/office/powerpoint/2010/main" val="119889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8</a:t>
            </a:fld>
            <a:endParaRPr lang="ru-RU"/>
          </a:p>
        </p:txBody>
      </p:sp>
    </p:spTree>
    <p:extLst>
      <p:ext uri="{BB962C8B-B14F-4D97-AF65-F5344CB8AC3E}">
        <p14:creationId xmlns:p14="http://schemas.microsoft.com/office/powerpoint/2010/main" val="136471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9</a:t>
            </a:fld>
            <a:endParaRPr lang="ru-RU"/>
          </a:p>
        </p:txBody>
      </p:sp>
    </p:spTree>
    <p:extLst>
      <p:ext uri="{BB962C8B-B14F-4D97-AF65-F5344CB8AC3E}">
        <p14:creationId xmlns:p14="http://schemas.microsoft.com/office/powerpoint/2010/main" val="1529016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10</a:t>
            </a:fld>
            <a:endParaRPr lang="ru-RU"/>
          </a:p>
        </p:txBody>
      </p:sp>
    </p:spTree>
    <p:extLst>
      <p:ext uri="{BB962C8B-B14F-4D97-AF65-F5344CB8AC3E}">
        <p14:creationId xmlns:p14="http://schemas.microsoft.com/office/powerpoint/2010/main" val="42013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11</a:t>
            </a:fld>
            <a:endParaRPr lang="ru-RU"/>
          </a:p>
        </p:txBody>
      </p:sp>
    </p:spTree>
    <p:extLst>
      <p:ext uri="{BB962C8B-B14F-4D97-AF65-F5344CB8AC3E}">
        <p14:creationId xmlns:p14="http://schemas.microsoft.com/office/powerpoint/2010/main" val="385097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8F3CB8-E81C-4DDC-AD67-8984EE0D82C4}"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82823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AF47F6-77DD-431C-AE50-4734A1A0EC49}"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408390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CC258D-8E97-49B9-8AA5-D18D75BC6A77}"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228871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fld id="{6DD0041C-A47B-4A65-96BE-B36858E80421}" type="datetime1">
              <a:rPr lang="ru-RU" altLang="en-US" smtClean="0"/>
              <a:t>12.05.2025</a:t>
            </a:fld>
            <a:endParaRPr lang="en-US" altLang="en-US"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sv-SE" altLang="en-US" smtClean="0"/>
              <a:t>E. Pyata, S. Pivovarov, BINP, SPD Magnet</a:t>
            </a: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A8126DC-8849-4187-B706-7E0203B700CC}"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4436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31D999-AEAF-45FA-AF23-31733443076A}"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63358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2AD12D-0B48-4BA0-B7C8-54F2C6003A76}"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5173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B56C12-EE08-4E94-9CF7-80909A4BB200}" type="datetime1">
              <a:rPr lang="ru-RU" smtClean="0"/>
              <a:t>12.05.2025</a:t>
            </a:fld>
            <a:endParaRPr lang="ru-RU"/>
          </a:p>
        </p:txBody>
      </p:sp>
      <p:sp>
        <p:nvSpPr>
          <p:cNvPr id="6" name="Нижний колонтитул 5"/>
          <p:cNvSpPr>
            <a:spLocks noGrp="1"/>
          </p:cNvSpPr>
          <p:nvPr>
            <p:ph type="ftr" sz="quarter" idx="11"/>
          </p:nvPr>
        </p:nvSpPr>
        <p:spPr/>
        <p:txBody>
          <a:bodyPr/>
          <a:lstStyle/>
          <a:p>
            <a:r>
              <a:rPr lang="en-US" smtClean="0"/>
              <a:t>E. Pyata, S. Pivovarov, BINP, SPD Magnet</a:t>
            </a:r>
            <a:endParaRPr lang="ru-RU"/>
          </a:p>
        </p:txBody>
      </p:sp>
      <p:sp>
        <p:nvSpPr>
          <p:cNvPr id="7" name="Номер слайда 6"/>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95186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6C8F9B-2DA3-4F1E-AC19-5C7BC7A22095}" type="datetime1">
              <a:rPr lang="ru-RU" smtClean="0"/>
              <a:t>12.05.2025</a:t>
            </a:fld>
            <a:endParaRPr lang="ru-RU"/>
          </a:p>
        </p:txBody>
      </p:sp>
      <p:sp>
        <p:nvSpPr>
          <p:cNvPr id="8" name="Нижний колонтитул 7"/>
          <p:cNvSpPr>
            <a:spLocks noGrp="1"/>
          </p:cNvSpPr>
          <p:nvPr>
            <p:ph type="ftr" sz="quarter" idx="11"/>
          </p:nvPr>
        </p:nvSpPr>
        <p:spPr/>
        <p:txBody>
          <a:bodyPr/>
          <a:lstStyle/>
          <a:p>
            <a:r>
              <a:rPr lang="en-US" smtClean="0"/>
              <a:t>E. Pyata, S. Pivovarov, BINP, SPD Magnet</a:t>
            </a:r>
            <a:endParaRPr lang="ru-RU"/>
          </a:p>
        </p:txBody>
      </p:sp>
      <p:sp>
        <p:nvSpPr>
          <p:cNvPr id="9" name="Номер слайда 8"/>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41001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945A53-CDCD-4843-B232-31BC3D1BBD41}" type="datetime1">
              <a:rPr lang="ru-RU" smtClean="0"/>
              <a:t>12.05.2025</a:t>
            </a:fld>
            <a:endParaRPr lang="ru-RU"/>
          </a:p>
        </p:txBody>
      </p:sp>
      <p:sp>
        <p:nvSpPr>
          <p:cNvPr id="4" name="Нижний колонтитул 3"/>
          <p:cNvSpPr>
            <a:spLocks noGrp="1"/>
          </p:cNvSpPr>
          <p:nvPr>
            <p:ph type="ftr" sz="quarter" idx="11"/>
          </p:nvPr>
        </p:nvSpPr>
        <p:spPr/>
        <p:txBody>
          <a:bodyPr/>
          <a:lstStyle/>
          <a:p>
            <a:r>
              <a:rPr lang="en-US" smtClean="0"/>
              <a:t>E. Pyata, S. Pivovarov, BINP, SPD Magnet</a:t>
            </a:r>
            <a:endParaRPr lang="ru-RU"/>
          </a:p>
        </p:txBody>
      </p:sp>
      <p:sp>
        <p:nvSpPr>
          <p:cNvPr id="5" name="Номер слайда 4"/>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949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C664B3-1104-4E46-8C17-45FEEB8FFA60}" type="datetime1">
              <a:rPr lang="ru-RU" smtClean="0"/>
              <a:t>12.05.2025</a:t>
            </a:fld>
            <a:endParaRPr lang="ru-RU"/>
          </a:p>
        </p:txBody>
      </p:sp>
      <p:sp>
        <p:nvSpPr>
          <p:cNvPr id="3" name="Нижний колонтитул 2"/>
          <p:cNvSpPr>
            <a:spLocks noGrp="1"/>
          </p:cNvSpPr>
          <p:nvPr>
            <p:ph type="ftr" sz="quarter" idx="11"/>
          </p:nvPr>
        </p:nvSpPr>
        <p:spPr/>
        <p:txBody>
          <a:bodyPr/>
          <a:lstStyle/>
          <a:p>
            <a:r>
              <a:rPr lang="en-US" smtClean="0"/>
              <a:t>E. Pyata, S. Pivovarov, BINP, SPD Magnet</a:t>
            </a:r>
            <a:endParaRPr lang="ru-RU"/>
          </a:p>
        </p:txBody>
      </p:sp>
      <p:sp>
        <p:nvSpPr>
          <p:cNvPr id="4" name="Номер слайда 3"/>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33667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6EA3DC-18AC-4DC2-A110-232EF065248D}" type="datetime1">
              <a:rPr lang="ru-RU" smtClean="0"/>
              <a:t>12.05.2025</a:t>
            </a:fld>
            <a:endParaRPr lang="ru-RU"/>
          </a:p>
        </p:txBody>
      </p:sp>
      <p:sp>
        <p:nvSpPr>
          <p:cNvPr id="6" name="Нижний колонтитул 5"/>
          <p:cNvSpPr>
            <a:spLocks noGrp="1"/>
          </p:cNvSpPr>
          <p:nvPr>
            <p:ph type="ftr" sz="quarter" idx="11"/>
          </p:nvPr>
        </p:nvSpPr>
        <p:spPr/>
        <p:txBody>
          <a:bodyPr/>
          <a:lstStyle/>
          <a:p>
            <a:r>
              <a:rPr lang="en-US" smtClean="0"/>
              <a:t>E. Pyata, S. Pivovarov, BINP, SPD Magnet</a:t>
            </a:r>
            <a:endParaRPr lang="ru-RU"/>
          </a:p>
        </p:txBody>
      </p:sp>
      <p:sp>
        <p:nvSpPr>
          <p:cNvPr id="7" name="Номер слайда 6"/>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227511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24DD6D5-6665-40FF-808C-DB280985DBFC}" type="datetime1">
              <a:rPr lang="ru-RU" smtClean="0"/>
              <a:t>12.05.2025</a:t>
            </a:fld>
            <a:endParaRPr lang="ru-RU"/>
          </a:p>
        </p:txBody>
      </p:sp>
      <p:sp>
        <p:nvSpPr>
          <p:cNvPr id="6" name="Нижний колонтитул 5"/>
          <p:cNvSpPr>
            <a:spLocks noGrp="1"/>
          </p:cNvSpPr>
          <p:nvPr>
            <p:ph type="ftr" sz="quarter" idx="11"/>
          </p:nvPr>
        </p:nvSpPr>
        <p:spPr/>
        <p:txBody>
          <a:bodyPr/>
          <a:lstStyle/>
          <a:p>
            <a:r>
              <a:rPr lang="en-US" smtClean="0"/>
              <a:t>E. Pyata, S. Pivovarov, BINP, SPD Magnet</a:t>
            </a:r>
            <a:endParaRPr lang="ru-RU"/>
          </a:p>
        </p:txBody>
      </p:sp>
      <p:sp>
        <p:nvSpPr>
          <p:cNvPr id="7" name="Номер слайда 6"/>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14729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11DF0-2A65-4B57-8918-3ED6E09B03EB}" type="datetime1">
              <a:rPr lang="ru-RU" smtClean="0"/>
              <a:t>12.05.2025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 Pyata, S. Pivovarov, BINP, SPD Magnet</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77967-8F0E-415E-B311-D673C13DCC9C}" type="slidenum">
              <a:rPr lang="ru-RU" smtClean="0"/>
              <a:t>‹#›</a:t>
            </a:fld>
            <a:endParaRPr lang="ru-RU"/>
          </a:p>
        </p:txBody>
      </p:sp>
    </p:spTree>
    <p:extLst>
      <p:ext uri="{BB962C8B-B14F-4D97-AF65-F5344CB8AC3E}">
        <p14:creationId xmlns:p14="http://schemas.microsoft.com/office/powerpoint/2010/main" val="347053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tmp"/><Relationship Id="rId5" Type="http://schemas.openxmlformats.org/officeDocument/2006/relationships/image" Target="../media/image31.tmp"/><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1981200" y="274638"/>
            <a:ext cx="8229600" cy="774700"/>
          </a:xfrm>
        </p:spPr>
        <p:txBody>
          <a:bodyPr/>
          <a:lstStyle/>
          <a:p>
            <a:pPr algn="ctr"/>
            <a:r>
              <a:rPr lang="en-US" altLang="ru-RU" sz="2800" b="1" dirty="0">
                <a:solidFill>
                  <a:srgbClr val="FF0000"/>
                </a:solidFill>
              </a:rPr>
              <a:t>The </a:t>
            </a:r>
            <a:r>
              <a:rPr lang="en-US" altLang="ru-RU" sz="2800" b="1" dirty="0" err="1">
                <a:solidFill>
                  <a:srgbClr val="FF0000"/>
                </a:solidFill>
              </a:rPr>
              <a:t>Budker</a:t>
            </a:r>
            <a:r>
              <a:rPr lang="en-US" altLang="ru-RU" sz="2800" b="1" dirty="0">
                <a:solidFill>
                  <a:srgbClr val="FF0000"/>
                </a:solidFill>
              </a:rPr>
              <a:t> Institute of Nuclear Physics</a:t>
            </a:r>
            <a:endParaRPr lang="ru-RU" altLang="ru-RU" sz="2800" b="1" dirty="0">
              <a:solidFill>
                <a:srgbClr val="FF0000"/>
              </a:solidFill>
            </a:endParaRPr>
          </a:p>
        </p:txBody>
      </p:sp>
      <p:sp>
        <p:nvSpPr>
          <p:cNvPr id="3" name="Нижний колонтитул 2"/>
          <p:cNvSpPr>
            <a:spLocks noGrp="1"/>
          </p:cNvSpPr>
          <p:nvPr>
            <p:ph type="ftr" sz="quarter" idx="11"/>
          </p:nvPr>
        </p:nvSpPr>
        <p:spPr/>
        <p:txBody>
          <a:bodyPr/>
          <a:lstStyle/>
          <a:p>
            <a:r>
              <a:rPr lang="sv-SE" smtClean="0"/>
              <a:t>E. Pyata, S. Pivovarov, BINP, SPD Magnet</a:t>
            </a:r>
            <a:endParaRPr lang="ru-RU" dirty="0"/>
          </a:p>
        </p:txBody>
      </p:sp>
      <p:sp>
        <p:nvSpPr>
          <p:cNvPr id="4" name="Дата 3"/>
          <p:cNvSpPr>
            <a:spLocks noGrp="1"/>
          </p:cNvSpPr>
          <p:nvPr>
            <p:ph type="dt" sz="half" idx="10"/>
          </p:nvPr>
        </p:nvSpPr>
        <p:spPr>
          <a:xfrm>
            <a:off x="10984523" y="6356349"/>
            <a:ext cx="999392" cy="365125"/>
          </a:xfrm>
        </p:spPr>
        <p:txBody>
          <a:bodyPr/>
          <a:lstStyle/>
          <a:p>
            <a:fld id="{D449B574-1EFF-49F8-A8A0-9EA52CB7C897}" type="datetime1">
              <a:rPr lang="ru-RU" smtClean="0"/>
              <a:t>12.05.2025</a:t>
            </a:fld>
            <a:endParaRPr lang="ru-RU" dirty="0"/>
          </a:p>
        </p:txBody>
      </p:sp>
      <p:pic>
        <p:nvPicPr>
          <p:cNvPr id="6" name="Рисунок 5"/>
          <p:cNvPicPr>
            <a:picLocks noChangeAspect="1"/>
          </p:cNvPicPr>
          <p:nvPr/>
        </p:nvPicPr>
        <p:blipFill>
          <a:blip r:embed="rId3"/>
          <a:stretch>
            <a:fillRect/>
          </a:stretch>
        </p:blipFill>
        <p:spPr>
          <a:xfrm>
            <a:off x="329006" y="103188"/>
            <a:ext cx="880670" cy="1045795"/>
          </a:xfrm>
          <a:prstGeom prst="rect">
            <a:avLst/>
          </a:prstGeom>
        </p:spPr>
      </p:pic>
      <p:pic>
        <p:nvPicPr>
          <p:cNvPr id="7" name="Рисунок 6"/>
          <p:cNvPicPr>
            <a:picLocks noChangeAspect="1"/>
          </p:cNvPicPr>
          <p:nvPr/>
        </p:nvPicPr>
        <p:blipFill>
          <a:blip r:embed="rId4"/>
          <a:stretch>
            <a:fillRect/>
          </a:stretch>
        </p:blipFill>
        <p:spPr>
          <a:xfrm>
            <a:off x="10672436" y="186218"/>
            <a:ext cx="1311479" cy="737707"/>
          </a:xfrm>
          <a:prstGeom prst="rect">
            <a:avLst/>
          </a:prstGeom>
        </p:spPr>
      </p:pic>
      <p:pic>
        <p:nvPicPr>
          <p:cNvPr id="8" name="Рисунок 7"/>
          <p:cNvPicPr>
            <a:picLocks noChangeAspect="1"/>
          </p:cNvPicPr>
          <p:nvPr/>
        </p:nvPicPr>
        <p:blipFill>
          <a:blip r:embed="rId5"/>
          <a:stretch>
            <a:fillRect/>
          </a:stretch>
        </p:blipFill>
        <p:spPr>
          <a:xfrm>
            <a:off x="1272540" y="864711"/>
            <a:ext cx="9646920" cy="5425440"/>
          </a:xfrm>
          <a:prstGeom prst="rect">
            <a:avLst/>
          </a:prstGeom>
        </p:spPr>
      </p:pic>
    </p:spTree>
    <p:extLst>
      <p:ext uri="{BB962C8B-B14F-4D97-AF65-F5344CB8AC3E}">
        <p14:creationId xmlns:p14="http://schemas.microsoft.com/office/powerpoint/2010/main" val="7494810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7023" t="16232" r="74866" b="2809"/>
          <a:stretch/>
        </p:blipFill>
        <p:spPr>
          <a:xfrm>
            <a:off x="9536959" y="367166"/>
            <a:ext cx="1088571" cy="5969200"/>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945" t="7472" r="55882" b="9947"/>
          <a:stretch/>
        </p:blipFill>
        <p:spPr>
          <a:xfrm>
            <a:off x="276126" y="644590"/>
            <a:ext cx="2838529" cy="5556967"/>
          </a:xfrm>
          <a:prstGeom prst="rect">
            <a:avLst/>
          </a:prstGeom>
        </p:spPr>
      </p:pic>
      <p:sp>
        <p:nvSpPr>
          <p:cNvPr id="2" name="Дата 1"/>
          <p:cNvSpPr>
            <a:spLocks noGrp="1"/>
          </p:cNvSpPr>
          <p:nvPr>
            <p:ph type="dt" sz="half" idx="10"/>
          </p:nvPr>
        </p:nvSpPr>
        <p:spPr/>
        <p:txBody>
          <a:bodyPr/>
          <a:lstStyle/>
          <a:p>
            <a:fld id="{7E20FDC4-3630-4805-A8ED-0A46B783B7A1}" type="datetime1">
              <a:rPr lang="ru-RU" smtClean="0"/>
              <a:t>12.05.2025</a:t>
            </a:fld>
            <a:endParaRPr lang="ru-RU"/>
          </a:p>
        </p:txBody>
      </p:sp>
      <p:sp>
        <p:nvSpPr>
          <p:cNvPr id="3" name="Нижний колонтитул 2"/>
          <p:cNvSpPr>
            <a:spLocks noGrp="1"/>
          </p:cNvSpPr>
          <p:nvPr>
            <p:ph type="ftr" sz="quarter" idx="11"/>
          </p:nvPr>
        </p:nvSpPr>
        <p:spPr>
          <a:xfrm>
            <a:off x="2217906" y="6336366"/>
            <a:ext cx="7714034" cy="365125"/>
          </a:xfrm>
        </p:spPr>
        <p:txBody>
          <a:bodyPr/>
          <a:lstStyle/>
          <a:p>
            <a:r>
              <a:rPr lang="en-US" dirty="0" smtClean="0"/>
              <a:t>E. Pyata, S. Pivovarov,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3252388" y="49797"/>
            <a:ext cx="5513959" cy="461665"/>
          </a:xfrm>
          <a:prstGeom prst="rect">
            <a:avLst/>
          </a:prstGeom>
        </p:spPr>
        <p:txBody>
          <a:bodyPr wrap="square">
            <a:spAutoFit/>
          </a:bodyPr>
          <a:lstStyle/>
          <a:p>
            <a:pPr algn="ctr">
              <a:spcBef>
                <a:spcPts val="385"/>
              </a:spcBef>
              <a:spcAft>
                <a:spcPts val="385"/>
              </a:spcAft>
            </a:pP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Control Dewar</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with Transfer Line.</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cxnSp>
        <p:nvCxnSpPr>
          <p:cNvPr id="9" name="Прямая со стрелкой 8"/>
          <p:cNvCxnSpPr>
            <a:stCxn id="12" idx="1"/>
          </p:cNvCxnSpPr>
          <p:nvPr/>
        </p:nvCxnSpPr>
        <p:spPr>
          <a:xfrm flipH="1">
            <a:off x="10185545" y="2507165"/>
            <a:ext cx="564216" cy="4189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flipH="1">
            <a:off x="10254066" y="3862684"/>
            <a:ext cx="551971" cy="28836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flipH="1">
            <a:off x="10217015" y="5694317"/>
            <a:ext cx="701573" cy="4410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10749761" y="2337888"/>
            <a:ext cx="867543" cy="338554"/>
          </a:xfrm>
          <a:prstGeom prst="rect">
            <a:avLst/>
          </a:prstGeom>
        </p:spPr>
        <p:txBody>
          <a:bodyPr wrap="square">
            <a:spAutoFit/>
          </a:bodyPr>
          <a:lstStyle/>
          <a:p>
            <a:r>
              <a:rPr lang="en-US" sz="1600" dirty="0" smtClean="0">
                <a:solidFill>
                  <a:srgbClr val="00B050"/>
                </a:solidFill>
              </a:rPr>
              <a:t>Spacer</a:t>
            </a:r>
            <a:endParaRPr lang="ru-RU" sz="1600" dirty="0">
              <a:solidFill>
                <a:srgbClr val="00B050"/>
              </a:solidFill>
            </a:endParaRPr>
          </a:p>
        </p:txBody>
      </p:sp>
      <p:sp>
        <p:nvSpPr>
          <p:cNvPr id="13" name="Прямоугольник 12"/>
          <p:cNvSpPr/>
          <p:nvPr/>
        </p:nvSpPr>
        <p:spPr>
          <a:xfrm>
            <a:off x="10467653" y="406323"/>
            <a:ext cx="1536912" cy="369332"/>
          </a:xfrm>
          <a:prstGeom prst="rect">
            <a:avLst/>
          </a:prstGeom>
        </p:spPr>
        <p:txBody>
          <a:bodyPr wrap="square">
            <a:spAutoFit/>
          </a:bodyPr>
          <a:lstStyle/>
          <a:p>
            <a:r>
              <a:rPr lang="en-US" dirty="0" smtClean="0">
                <a:solidFill>
                  <a:srgbClr val="FF0000"/>
                </a:solidFill>
              </a:rPr>
              <a:t>Transfer line</a:t>
            </a:r>
            <a:endParaRPr lang="ru-RU" dirty="0">
              <a:solidFill>
                <a:srgbClr val="FF0000"/>
              </a:solidFill>
            </a:endParaRPr>
          </a:p>
        </p:txBody>
      </p:sp>
      <p:sp>
        <p:nvSpPr>
          <p:cNvPr id="14" name="Прямоугольник 13"/>
          <p:cNvSpPr/>
          <p:nvPr/>
        </p:nvSpPr>
        <p:spPr>
          <a:xfrm>
            <a:off x="10918587" y="5487486"/>
            <a:ext cx="1999553" cy="584775"/>
          </a:xfrm>
          <a:prstGeom prst="rect">
            <a:avLst/>
          </a:prstGeom>
        </p:spPr>
        <p:txBody>
          <a:bodyPr wrap="square">
            <a:spAutoFit/>
          </a:bodyPr>
          <a:lstStyle/>
          <a:p>
            <a:r>
              <a:rPr lang="en-US" sz="1600" dirty="0" smtClean="0">
                <a:solidFill>
                  <a:srgbClr val="00B050"/>
                </a:solidFill>
              </a:rPr>
              <a:t>Conductive </a:t>
            </a:r>
          </a:p>
          <a:p>
            <a:r>
              <a:rPr lang="en-US" sz="1600" dirty="0" smtClean="0">
                <a:solidFill>
                  <a:srgbClr val="00B050"/>
                </a:solidFill>
              </a:rPr>
              <a:t>Bus Bars</a:t>
            </a:r>
            <a:endParaRPr lang="ru-RU" sz="1600" dirty="0">
              <a:solidFill>
                <a:srgbClr val="00B050"/>
              </a:solidFill>
            </a:endParaRPr>
          </a:p>
        </p:txBody>
      </p:sp>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val="0"/>
              </a:ext>
            </a:extLst>
          </a:blip>
          <a:srcRect l="25579" t="6974" r="30838" b="11871"/>
          <a:stretch/>
        </p:blipFill>
        <p:spPr>
          <a:xfrm>
            <a:off x="6244346" y="1172591"/>
            <a:ext cx="2653517" cy="2648092"/>
          </a:xfrm>
          <a:prstGeom prst="rect">
            <a:avLst/>
          </a:prstGeom>
        </p:spPr>
      </p:pic>
      <p:sp>
        <p:nvSpPr>
          <p:cNvPr id="16" name="Прямоугольник 15"/>
          <p:cNvSpPr/>
          <p:nvPr/>
        </p:nvSpPr>
        <p:spPr>
          <a:xfrm>
            <a:off x="10777606" y="3654895"/>
            <a:ext cx="1140757" cy="338554"/>
          </a:xfrm>
          <a:prstGeom prst="rect">
            <a:avLst/>
          </a:prstGeom>
        </p:spPr>
        <p:txBody>
          <a:bodyPr wrap="square">
            <a:spAutoFit/>
          </a:bodyPr>
          <a:lstStyle/>
          <a:p>
            <a:r>
              <a:rPr lang="en-US" sz="1600" dirty="0" smtClean="0">
                <a:solidFill>
                  <a:srgbClr val="00B050"/>
                </a:solidFill>
              </a:rPr>
              <a:t>Shield of TL</a:t>
            </a:r>
            <a:endParaRPr lang="ru-RU" sz="1600" dirty="0">
              <a:solidFill>
                <a:srgbClr val="00B050"/>
              </a:solidFill>
            </a:endParaRPr>
          </a:p>
        </p:txBody>
      </p:sp>
      <p:cxnSp>
        <p:nvCxnSpPr>
          <p:cNvPr id="17" name="Прямая со стрелкой 16"/>
          <p:cNvCxnSpPr>
            <a:stCxn id="12" idx="1"/>
          </p:cNvCxnSpPr>
          <p:nvPr/>
        </p:nvCxnSpPr>
        <p:spPr>
          <a:xfrm flipH="1" flipV="1">
            <a:off x="7839075" y="2262040"/>
            <a:ext cx="2910686" cy="24512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H="1" flipV="1">
            <a:off x="7960659" y="2785878"/>
            <a:ext cx="2845377" cy="107680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Прямоугольник 23"/>
          <p:cNvSpPr/>
          <p:nvPr/>
        </p:nvSpPr>
        <p:spPr>
          <a:xfrm>
            <a:off x="10921480" y="4472068"/>
            <a:ext cx="938825" cy="338554"/>
          </a:xfrm>
          <a:prstGeom prst="rect">
            <a:avLst/>
          </a:prstGeom>
        </p:spPr>
        <p:txBody>
          <a:bodyPr wrap="square">
            <a:spAutoFit/>
          </a:bodyPr>
          <a:lstStyle/>
          <a:p>
            <a:r>
              <a:rPr lang="en-US" sz="1600" dirty="0" smtClean="0">
                <a:solidFill>
                  <a:srgbClr val="00B050"/>
                </a:solidFill>
              </a:rPr>
              <a:t>Pipelines</a:t>
            </a:r>
            <a:endParaRPr lang="ru-RU" sz="1600" dirty="0">
              <a:solidFill>
                <a:srgbClr val="00B050"/>
              </a:solidFill>
            </a:endParaRPr>
          </a:p>
        </p:txBody>
      </p:sp>
      <p:cxnSp>
        <p:nvCxnSpPr>
          <p:cNvPr id="25" name="Прямая со стрелкой 24"/>
          <p:cNvCxnSpPr>
            <a:stCxn id="24" idx="1"/>
          </p:cNvCxnSpPr>
          <p:nvPr/>
        </p:nvCxnSpPr>
        <p:spPr>
          <a:xfrm flipH="1">
            <a:off x="10157407" y="4641345"/>
            <a:ext cx="764073" cy="29186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a:stCxn id="24" idx="1"/>
          </p:cNvCxnSpPr>
          <p:nvPr/>
        </p:nvCxnSpPr>
        <p:spPr>
          <a:xfrm flipH="1">
            <a:off x="10254066" y="4641345"/>
            <a:ext cx="667414" cy="6362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p:cNvCxnSpPr>
            <a:stCxn id="24" idx="1"/>
          </p:cNvCxnSpPr>
          <p:nvPr/>
        </p:nvCxnSpPr>
        <p:spPr>
          <a:xfrm flipH="1" flipV="1">
            <a:off x="10081244" y="4629664"/>
            <a:ext cx="840236" cy="116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1" name="Рисунок 30"/>
          <p:cNvPicPr>
            <a:picLocks noChangeAspect="1"/>
          </p:cNvPicPr>
          <p:nvPr/>
        </p:nvPicPr>
        <p:blipFill rotWithShape="1">
          <a:blip r:embed="rId6" cstate="print">
            <a:extLst>
              <a:ext uri="{28A0092B-C50C-407E-A947-70E740481C1C}">
                <a14:useLocalDpi xmlns:a14="http://schemas.microsoft.com/office/drawing/2010/main" val="0"/>
              </a:ext>
            </a:extLst>
          </a:blip>
          <a:srcRect l="25967" t="22851" r="28733" b="41396"/>
          <a:stretch/>
        </p:blipFill>
        <p:spPr>
          <a:xfrm flipV="1">
            <a:off x="4310398" y="3911354"/>
            <a:ext cx="1659217" cy="701838"/>
          </a:xfrm>
          <a:prstGeom prst="rect">
            <a:avLst/>
          </a:prstGeom>
        </p:spPr>
      </p:pic>
      <p:cxnSp>
        <p:nvCxnSpPr>
          <p:cNvPr id="42" name="Прямая со стрелкой 41"/>
          <p:cNvCxnSpPr/>
          <p:nvPr/>
        </p:nvCxnSpPr>
        <p:spPr>
          <a:xfrm flipH="1">
            <a:off x="4611998" y="3535859"/>
            <a:ext cx="242709" cy="61518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3" name="Прямая со стрелкой 42"/>
          <p:cNvCxnSpPr/>
          <p:nvPr/>
        </p:nvCxnSpPr>
        <p:spPr>
          <a:xfrm flipH="1">
            <a:off x="5334918" y="3654895"/>
            <a:ext cx="674450" cy="8226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4" name="Прямая со стрелкой 43"/>
          <p:cNvCxnSpPr/>
          <p:nvPr/>
        </p:nvCxnSpPr>
        <p:spPr>
          <a:xfrm flipH="1">
            <a:off x="5241213" y="3653090"/>
            <a:ext cx="772822" cy="40193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3" name="Прямоугольник 52"/>
          <p:cNvSpPr/>
          <p:nvPr/>
        </p:nvSpPr>
        <p:spPr>
          <a:xfrm>
            <a:off x="4328525" y="3232180"/>
            <a:ext cx="1295956" cy="338554"/>
          </a:xfrm>
          <a:prstGeom prst="rect">
            <a:avLst/>
          </a:prstGeom>
        </p:spPr>
        <p:txBody>
          <a:bodyPr wrap="square">
            <a:spAutoFit/>
          </a:bodyPr>
          <a:lstStyle/>
          <a:p>
            <a:r>
              <a:rPr lang="en-US" sz="1600" dirty="0" smtClean="0">
                <a:solidFill>
                  <a:srgbClr val="00B050"/>
                </a:solidFill>
              </a:rPr>
              <a:t>Reverse flow</a:t>
            </a:r>
            <a:endParaRPr lang="ru-RU" sz="1600" dirty="0">
              <a:solidFill>
                <a:srgbClr val="00B050"/>
              </a:solidFill>
            </a:endParaRPr>
          </a:p>
        </p:txBody>
      </p:sp>
      <p:sp>
        <p:nvSpPr>
          <p:cNvPr id="57" name="Прямоугольник 56"/>
          <p:cNvSpPr/>
          <p:nvPr/>
        </p:nvSpPr>
        <p:spPr>
          <a:xfrm>
            <a:off x="5986830" y="3416609"/>
            <a:ext cx="888907" cy="338554"/>
          </a:xfrm>
          <a:prstGeom prst="rect">
            <a:avLst/>
          </a:prstGeom>
        </p:spPr>
        <p:txBody>
          <a:bodyPr wrap="square">
            <a:spAutoFit/>
          </a:bodyPr>
          <a:lstStyle/>
          <a:p>
            <a:r>
              <a:rPr lang="en-US" sz="1600" dirty="0" smtClean="0">
                <a:solidFill>
                  <a:srgbClr val="00B050"/>
                </a:solidFill>
              </a:rPr>
              <a:t>Bus Bars</a:t>
            </a:r>
            <a:endParaRPr lang="ru-RU" sz="1600" dirty="0">
              <a:solidFill>
                <a:srgbClr val="00B050"/>
              </a:solidFill>
            </a:endParaRPr>
          </a:p>
        </p:txBody>
      </p:sp>
      <p:cxnSp>
        <p:nvCxnSpPr>
          <p:cNvPr id="64" name="Прямая со стрелкой 63"/>
          <p:cNvCxnSpPr/>
          <p:nvPr/>
        </p:nvCxnSpPr>
        <p:spPr>
          <a:xfrm flipH="1" flipV="1">
            <a:off x="5747160" y="4277485"/>
            <a:ext cx="926849" cy="15882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5" name="Прямая со стрелкой 64"/>
          <p:cNvCxnSpPr/>
          <p:nvPr/>
        </p:nvCxnSpPr>
        <p:spPr>
          <a:xfrm flipH="1" flipV="1">
            <a:off x="5904806" y="4104097"/>
            <a:ext cx="769203" cy="32689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0" name="Прямоугольник 69"/>
          <p:cNvSpPr/>
          <p:nvPr/>
        </p:nvSpPr>
        <p:spPr>
          <a:xfrm>
            <a:off x="6635603" y="4250933"/>
            <a:ext cx="1698771" cy="338554"/>
          </a:xfrm>
          <a:prstGeom prst="rect">
            <a:avLst/>
          </a:prstGeom>
        </p:spPr>
        <p:txBody>
          <a:bodyPr wrap="square">
            <a:spAutoFit/>
          </a:bodyPr>
          <a:lstStyle/>
          <a:p>
            <a:r>
              <a:rPr lang="en-US" sz="1600" dirty="0" smtClean="0">
                <a:solidFill>
                  <a:srgbClr val="00B050"/>
                </a:solidFill>
              </a:rPr>
              <a:t>Insulator (</a:t>
            </a:r>
            <a:r>
              <a:rPr lang="ru-RU" sz="1600" dirty="0" smtClean="0">
                <a:solidFill>
                  <a:srgbClr val="00B050"/>
                </a:solidFill>
              </a:rPr>
              <a:t>СТЭФ</a:t>
            </a:r>
            <a:r>
              <a:rPr lang="en-US" sz="1600" dirty="0" smtClean="0">
                <a:solidFill>
                  <a:srgbClr val="00B050"/>
                </a:solidFill>
              </a:rPr>
              <a:t>)</a:t>
            </a:r>
            <a:endParaRPr lang="ru-RU" sz="1600" dirty="0">
              <a:solidFill>
                <a:srgbClr val="00B050"/>
              </a:solidFill>
            </a:endParaRPr>
          </a:p>
        </p:txBody>
      </p:sp>
      <p:cxnSp>
        <p:nvCxnSpPr>
          <p:cNvPr id="71" name="Прямая со стрелкой 70"/>
          <p:cNvCxnSpPr/>
          <p:nvPr/>
        </p:nvCxnSpPr>
        <p:spPr>
          <a:xfrm>
            <a:off x="3891106" y="4135950"/>
            <a:ext cx="425528" cy="18269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4" name="Прямоугольник 73"/>
          <p:cNvSpPr/>
          <p:nvPr/>
        </p:nvSpPr>
        <p:spPr>
          <a:xfrm>
            <a:off x="3045071" y="3841130"/>
            <a:ext cx="962687" cy="338554"/>
          </a:xfrm>
          <a:prstGeom prst="rect">
            <a:avLst/>
          </a:prstGeom>
        </p:spPr>
        <p:txBody>
          <a:bodyPr wrap="square">
            <a:spAutoFit/>
          </a:bodyPr>
          <a:lstStyle/>
          <a:p>
            <a:r>
              <a:rPr lang="en-US" sz="1600" dirty="0" smtClean="0">
                <a:solidFill>
                  <a:srgbClr val="00B050"/>
                </a:solidFill>
              </a:rPr>
              <a:t>Shell (Al)</a:t>
            </a:r>
            <a:endParaRPr lang="ru-RU" sz="1600" dirty="0">
              <a:solidFill>
                <a:srgbClr val="00B050"/>
              </a:solidFill>
            </a:endParaRPr>
          </a:p>
        </p:txBody>
      </p:sp>
      <p:sp>
        <p:nvSpPr>
          <p:cNvPr id="75" name="Прямоугольник 74"/>
          <p:cNvSpPr/>
          <p:nvPr/>
        </p:nvSpPr>
        <p:spPr>
          <a:xfrm>
            <a:off x="1542140" y="4999289"/>
            <a:ext cx="8035779" cy="1323439"/>
          </a:xfrm>
          <a:prstGeom prst="rect">
            <a:avLst/>
          </a:prstGeom>
        </p:spPr>
        <p:txBody>
          <a:bodyPr wrap="square">
            <a:spAutoFit/>
          </a:bodyPr>
          <a:lstStyle/>
          <a:p>
            <a:r>
              <a:rPr lang="en-US" sz="1400" dirty="0" smtClean="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The </a:t>
            </a:r>
            <a:r>
              <a:rPr lang="ru-RU" sz="1600" dirty="0">
                <a:solidFill>
                  <a:srgbClr val="0070C0"/>
                </a:solidFill>
                <a:latin typeface="Arial" panose="020B0604020202020204" pitchFamily="34" charset="0"/>
                <a:cs typeface="Arial" panose="020B0604020202020204" pitchFamily="34" charset="0"/>
              </a:rPr>
              <a:t>transfer line connects the vacuum volumes of the cryostat and the control Dewar. </a:t>
            </a:r>
            <a:r>
              <a:rPr lang="ru-RU" sz="1600" dirty="0" smtClean="0">
                <a:solidFill>
                  <a:srgbClr val="0070C0"/>
                </a:solidFill>
                <a:latin typeface="Arial" panose="020B0604020202020204" pitchFamily="34" charset="0"/>
                <a:cs typeface="Arial" panose="020B0604020202020204" pitchFamily="34" charset="0"/>
              </a:rPr>
              <a:t>  </a:t>
            </a:r>
          </a:p>
          <a:p>
            <a:r>
              <a:rPr lang="ru-RU" sz="1600" dirty="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 The transfer</a:t>
            </a:r>
            <a:r>
              <a:rPr lang="en-US" sz="1600" dirty="0" smtClean="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line </a:t>
            </a:r>
            <a:r>
              <a:rPr lang="ru-RU" sz="1600" dirty="0">
                <a:solidFill>
                  <a:srgbClr val="0070C0"/>
                </a:solidFill>
                <a:latin typeface="Arial" panose="020B0604020202020204" pitchFamily="34" charset="0"/>
                <a:cs typeface="Arial" panose="020B0604020202020204" pitchFamily="34" charset="0"/>
              </a:rPr>
              <a:t>has an outer diameter of 219.1 mm and the </a:t>
            </a:r>
            <a:r>
              <a:rPr lang="en-US" sz="1600" dirty="0" smtClean="0">
                <a:solidFill>
                  <a:srgbClr val="0070C0"/>
                </a:solidFill>
                <a:latin typeface="Arial" panose="020B0604020202020204" pitchFamily="34" charset="0"/>
                <a:cs typeface="Arial" panose="020B0604020202020204" pitchFamily="34" charset="0"/>
              </a:rPr>
              <a:t>length </a:t>
            </a:r>
            <a:r>
              <a:rPr lang="ru-RU" sz="1600" dirty="0" smtClean="0">
                <a:solidFill>
                  <a:srgbClr val="0070C0"/>
                </a:solidFill>
                <a:latin typeface="Arial" panose="020B0604020202020204" pitchFamily="34" charset="0"/>
                <a:cs typeface="Arial" panose="020B0604020202020204" pitchFamily="34" charset="0"/>
              </a:rPr>
              <a:t>of 2</a:t>
            </a:r>
            <a:r>
              <a:rPr lang="en-US" sz="1600" dirty="0" smtClean="0">
                <a:solidFill>
                  <a:srgbClr val="0070C0"/>
                </a:solidFill>
                <a:latin typeface="Arial" panose="020B0604020202020204" pitchFamily="34" charset="0"/>
                <a:cs typeface="Arial" panose="020B0604020202020204" pitchFamily="34" charset="0"/>
              </a:rPr>
              <a:t>240</a:t>
            </a:r>
            <a:r>
              <a:rPr lang="ru-RU" sz="1600" dirty="0" smtClean="0">
                <a:solidFill>
                  <a:srgbClr val="0070C0"/>
                </a:solidFill>
                <a:latin typeface="Arial" panose="020B0604020202020204" pitchFamily="34" charset="0"/>
                <a:cs typeface="Arial" panose="020B0604020202020204" pitchFamily="34" charset="0"/>
              </a:rPr>
              <a:t> </a:t>
            </a:r>
            <a:r>
              <a:rPr lang="ru-RU" sz="1600" dirty="0">
                <a:solidFill>
                  <a:srgbClr val="0070C0"/>
                </a:solidFill>
                <a:latin typeface="Arial" panose="020B0604020202020204" pitchFamily="34" charset="0"/>
                <a:cs typeface="Arial" panose="020B0604020202020204" pitchFamily="34" charset="0"/>
              </a:rPr>
              <a:t>mm. </a:t>
            </a:r>
            <a:r>
              <a:rPr lang="en-US" sz="1600" dirty="0" smtClean="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It </a:t>
            </a:r>
            <a:r>
              <a:rPr lang="ru-RU" sz="1600" dirty="0">
                <a:solidFill>
                  <a:srgbClr val="0070C0"/>
                </a:solidFill>
                <a:latin typeface="Arial" panose="020B0604020202020204" pitchFamily="34" charset="0"/>
                <a:cs typeface="Arial" panose="020B0604020202020204" pitchFamily="34" charset="0"/>
              </a:rPr>
              <a:t>contains the </a:t>
            </a:r>
            <a:r>
              <a:rPr lang="ru-RU" sz="1600" dirty="0" smtClean="0">
                <a:solidFill>
                  <a:srgbClr val="0070C0"/>
                </a:solidFill>
                <a:latin typeface="Arial" panose="020B0604020202020204" pitchFamily="34" charset="0"/>
                <a:cs typeface="Arial" panose="020B0604020202020204" pitchFamily="34" charset="0"/>
              </a:rPr>
              <a:t>superconducting bus</a:t>
            </a:r>
            <a:r>
              <a:rPr lang="en-US" sz="1600" dirty="0" smtClean="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bars</a:t>
            </a:r>
            <a:r>
              <a:rPr lang="ru-RU" sz="1600" dirty="0">
                <a:solidFill>
                  <a:srgbClr val="0070C0"/>
                </a:solidFill>
                <a:latin typeface="Arial" panose="020B0604020202020204" pitchFamily="34" charset="0"/>
                <a:cs typeface="Arial" panose="020B0604020202020204" pitchFamily="34" charset="0"/>
              </a:rPr>
              <a:t>, direct and return pipes for gaseous and liquid helium </a:t>
            </a:r>
            <a:r>
              <a:rPr lang="ru-RU" sz="1600" dirty="0" smtClean="0">
                <a:solidFill>
                  <a:srgbClr val="0070C0"/>
                </a:solidFill>
                <a:latin typeface="Arial" panose="020B0604020202020204" pitchFamily="34" charset="0"/>
                <a:cs typeface="Arial" panose="020B0604020202020204" pitchFamily="34" charset="0"/>
              </a:rPr>
              <a:t>flows. </a:t>
            </a:r>
          </a:p>
          <a:p>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The </a:t>
            </a:r>
            <a:r>
              <a:rPr lang="en-US" sz="1600" dirty="0">
                <a:solidFill>
                  <a:srgbClr val="0070C0"/>
                </a:solidFill>
                <a:latin typeface="Arial" panose="020B0604020202020204" pitchFamily="34" charset="0"/>
                <a:cs typeface="Arial" panose="020B0604020202020204" pitchFamily="34" charset="0"/>
              </a:rPr>
              <a:t>superconducting </a:t>
            </a:r>
            <a:r>
              <a:rPr lang="en-US" sz="1600" dirty="0" smtClean="0">
                <a:solidFill>
                  <a:srgbClr val="0070C0"/>
                </a:solidFill>
                <a:latin typeface="Arial" panose="020B0604020202020204" pitchFamily="34" charset="0"/>
                <a:cs typeface="Arial" panose="020B0604020202020204" pitchFamily="34" charset="0"/>
              </a:rPr>
              <a:t>bus</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bars </a:t>
            </a:r>
            <a:r>
              <a:rPr lang="en-US" sz="1600" dirty="0">
                <a:solidFill>
                  <a:srgbClr val="0070C0"/>
                </a:solidFill>
                <a:latin typeface="Arial" panose="020B0604020202020204" pitchFamily="34" charset="0"/>
                <a:cs typeface="Arial" panose="020B0604020202020204" pitchFamily="34" charset="0"/>
              </a:rPr>
              <a:t>in the transfer line is cooled by a reverse flow of helium.</a:t>
            </a:r>
            <a:endParaRPr lang="ru-RU" sz="1600" dirty="0">
              <a:solidFill>
                <a:srgbClr val="0070C0"/>
              </a:solidFill>
              <a:latin typeface="Arial" panose="020B0604020202020204" pitchFamily="34" charset="0"/>
              <a:cs typeface="Arial" panose="020B0604020202020204" pitchFamily="34" charset="0"/>
            </a:endParaRPr>
          </a:p>
        </p:txBody>
      </p:sp>
      <p:cxnSp>
        <p:nvCxnSpPr>
          <p:cNvPr id="33" name="Прямая со стрелкой 32"/>
          <p:cNvCxnSpPr/>
          <p:nvPr/>
        </p:nvCxnSpPr>
        <p:spPr>
          <a:xfrm flipH="1">
            <a:off x="10254066" y="1727591"/>
            <a:ext cx="564216" cy="4189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4" name="Прямоугольник 33"/>
          <p:cNvSpPr/>
          <p:nvPr/>
        </p:nvSpPr>
        <p:spPr>
          <a:xfrm>
            <a:off x="10777606" y="1491625"/>
            <a:ext cx="1140757" cy="338554"/>
          </a:xfrm>
          <a:prstGeom prst="rect">
            <a:avLst/>
          </a:prstGeom>
        </p:spPr>
        <p:txBody>
          <a:bodyPr wrap="square">
            <a:spAutoFit/>
          </a:bodyPr>
          <a:lstStyle/>
          <a:p>
            <a:r>
              <a:rPr lang="en-US" sz="1600" dirty="0" smtClean="0">
                <a:solidFill>
                  <a:srgbClr val="00B050"/>
                </a:solidFill>
              </a:rPr>
              <a:t>Shell of TL</a:t>
            </a:r>
            <a:endParaRPr lang="ru-RU" sz="1600" dirty="0">
              <a:solidFill>
                <a:srgbClr val="00B050"/>
              </a:solidFill>
            </a:endParaRPr>
          </a:p>
        </p:txBody>
      </p:sp>
    </p:spTree>
    <p:extLst>
      <p:ext uri="{BB962C8B-B14F-4D97-AF65-F5344CB8AC3E}">
        <p14:creationId xmlns:p14="http://schemas.microsoft.com/office/powerpoint/2010/main" val="2076121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l="14438" t="13196" r="35294" b="4876"/>
          <a:stretch/>
        </p:blipFill>
        <p:spPr>
          <a:xfrm>
            <a:off x="9253353" y="595797"/>
            <a:ext cx="2587095" cy="2302698"/>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16755" t="2261" r="32086" b="7652"/>
          <a:stretch/>
        </p:blipFill>
        <p:spPr>
          <a:xfrm>
            <a:off x="4246775" y="677875"/>
            <a:ext cx="3575011" cy="3437989"/>
          </a:xfrm>
          <a:prstGeom prst="rect">
            <a:avLst/>
          </a:prstGeom>
        </p:spPr>
      </p:pic>
      <p:sp>
        <p:nvSpPr>
          <p:cNvPr id="2" name="Дата 1"/>
          <p:cNvSpPr>
            <a:spLocks noGrp="1"/>
          </p:cNvSpPr>
          <p:nvPr>
            <p:ph type="dt" sz="half" idx="10"/>
          </p:nvPr>
        </p:nvSpPr>
        <p:spPr/>
        <p:txBody>
          <a:bodyPr/>
          <a:lstStyle/>
          <a:p>
            <a:fld id="{9FD8B51A-F12C-403F-9ED5-5927A08AC934}" type="datetime1">
              <a:rPr lang="ru-RU" smtClean="0"/>
              <a:t>12.05.2025</a:t>
            </a:fld>
            <a:endParaRPr lang="ru-RU" dirty="0"/>
          </a:p>
        </p:txBody>
      </p:sp>
      <p:sp>
        <p:nvSpPr>
          <p:cNvPr id="3" name="Нижний колонтитул 2"/>
          <p:cNvSpPr>
            <a:spLocks noGrp="1"/>
          </p:cNvSpPr>
          <p:nvPr>
            <p:ph type="ftr" sz="quarter" idx="11"/>
          </p:nvPr>
        </p:nvSpPr>
        <p:spPr>
          <a:xfrm>
            <a:off x="2217906" y="6336366"/>
            <a:ext cx="7714034" cy="365125"/>
          </a:xfrm>
        </p:spPr>
        <p:txBody>
          <a:bodyPr/>
          <a:lstStyle/>
          <a:p>
            <a:r>
              <a:rPr lang="en-US" dirty="0" smtClean="0"/>
              <a:t>E. Pyata, S. Pivovarov,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4249270" y="0"/>
            <a:ext cx="262152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Control Dewar.</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flipV="1">
            <a:off x="7593145" y="1635465"/>
            <a:ext cx="466017" cy="16262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a:off x="9509717" y="598565"/>
            <a:ext cx="48323" cy="119952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7994142" y="1613744"/>
            <a:ext cx="1335243" cy="307777"/>
          </a:xfrm>
          <a:prstGeom prst="rect">
            <a:avLst/>
          </a:prstGeom>
        </p:spPr>
        <p:txBody>
          <a:bodyPr wrap="square">
            <a:spAutoFit/>
          </a:bodyPr>
          <a:lstStyle/>
          <a:p>
            <a:r>
              <a:rPr lang="en-US" sz="1400" dirty="0">
                <a:solidFill>
                  <a:srgbClr val="00B050"/>
                </a:solidFill>
              </a:rPr>
              <a:t>Current leads</a:t>
            </a:r>
            <a:endParaRPr lang="ru-RU" sz="1400" dirty="0">
              <a:solidFill>
                <a:srgbClr val="00B050"/>
              </a:solidFill>
            </a:endParaRPr>
          </a:p>
        </p:txBody>
      </p:sp>
      <p:sp>
        <p:nvSpPr>
          <p:cNvPr id="16" name="Прямоугольник 15"/>
          <p:cNvSpPr/>
          <p:nvPr/>
        </p:nvSpPr>
        <p:spPr>
          <a:xfrm>
            <a:off x="9329385" y="289404"/>
            <a:ext cx="2187806" cy="307777"/>
          </a:xfrm>
          <a:prstGeom prst="rect">
            <a:avLst/>
          </a:prstGeom>
        </p:spPr>
        <p:txBody>
          <a:bodyPr wrap="square">
            <a:spAutoFit/>
          </a:bodyPr>
          <a:lstStyle/>
          <a:p>
            <a:r>
              <a:rPr lang="en-US" sz="1400" dirty="0" smtClean="0">
                <a:solidFill>
                  <a:srgbClr val="00B050"/>
                </a:solidFill>
              </a:rPr>
              <a:t>Top and bottom Shields</a:t>
            </a:r>
            <a:endParaRPr lang="ru-RU" sz="1400" dirty="0">
              <a:solidFill>
                <a:srgbClr val="00B050"/>
              </a:solidFill>
            </a:endParaRPr>
          </a:p>
        </p:txBody>
      </p:sp>
      <p:cxnSp>
        <p:nvCxnSpPr>
          <p:cNvPr id="17" name="Прямая со стрелкой 16"/>
          <p:cNvCxnSpPr/>
          <p:nvPr/>
        </p:nvCxnSpPr>
        <p:spPr>
          <a:xfrm flipH="1" flipV="1">
            <a:off x="6896586" y="742529"/>
            <a:ext cx="728805" cy="13324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a:off x="9509717" y="589494"/>
            <a:ext cx="494895" cy="79845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Прямоугольник 23"/>
          <p:cNvSpPr/>
          <p:nvPr/>
        </p:nvSpPr>
        <p:spPr>
          <a:xfrm>
            <a:off x="7915340" y="3028124"/>
            <a:ext cx="938825" cy="307777"/>
          </a:xfrm>
          <a:prstGeom prst="rect">
            <a:avLst/>
          </a:prstGeom>
        </p:spPr>
        <p:txBody>
          <a:bodyPr wrap="square">
            <a:spAutoFit/>
          </a:bodyPr>
          <a:lstStyle/>
          <a:p>
            <a:r>
              <a:rPr lang="en-US" sz="1400" dirty="0" smtClean="0">
                <a:solidFill>
                  <a:srgbClr val="00B050"/>
                </a:solidFill>
              </a:rPr>
              <a:t>Pipelines</a:t>
            </a:r>
            <a:endParaRPr lang="ru-RU" sz="1600" dirty="0">
              <a:solidFill>
                <a:srgbClr val="00B050"/>
              </a:solidFill>
            </a:endParaRPr>
          </a:p>
        </p:txBody>
      </p:sp>
      <p:cxnSp>
        <p:nvCxnSpPr>
          <p:cNvPr id="27" name="Прямая со стрелкой 26"/>
          <p:cNvCxnSpPr/>
          <p:nvPr/>
        </p:nvCxnSpPr>
        <p:spPr>
          <a:xfrm flipH="1" flipV="1">
            <a:off x="5596501" y="3663799"/>
            <a:ext cx="765374" cy="59207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7" name="Рисунок 6" descr="Autodesk Inventor Professional 2023"/>
          <p:cNvPicPr>
            <a:picLocks noChangeAspect="1"/>
          </p:cNvPicPr>
          <p:nvPr/>
        </p:nvPicPr>
        <p:blipFill rotWithShape="1">
          <a:blip r:embed="rId5">
            <a:extLst>
              <a:ext uri="{28A0092B-C50C-407E-A947-70E740481C1C}">
                <a14:useLocalDpi xmlns:a14="http://schemas.microsoft.com/office/drawing/2010/main" val="0"/>
              </a:ext>
            </a:extLst>
          </a:blip>
          <a:srcRect l="19411" t="11542" r="49118" b="8733"/>
          <a:stretch/>
        </p:blipFill>
        <p:spPr>
          <a:xfrm>
            <a:off x="332471" y="481757"/>
            <a:ext cx="3836894" cy="5342965"/>
          </a:xfrm>
          <a:prstGeom prst="rect">
            <a:avLst/>
          </a:prstGeom>
        </p:spPr>
      </p:pic>
      <p:sp>
        <p:nvSpPr>
          <p:cNvPr id="28" name="Прямоугольник 27"/>
          <p:cNvSpPr/>
          <p:nvPr/>
        </p:nvSpPr>
        <p:spPr>
          <a:xfrm>
            <a:off x="7625391" y="706496"/>
            <a:ext cx="867543" cy="307777"/>
          </a:xfrm>
          <a:prstGeom prst="rect">
            <a:avLst/>
          </a:prstGeom>
        </p:spPr>
        <p:txBody>
          <a:bodyPr wrap="square">
            <a:spAutoFit/>
          </a:bodyPr>
          <a:lstStyle/>
          <a:p>
            <a:r>
              <a:rPr lang="en-US" sz="1400" dirty="0" smtClean="0">
                <a:solidFill>
                  <a:srgbClr val="00B050"/>
                </a:solidFill>
              </a:rPr>
              <a:t>Valves</a:t>
            </a:r>
            <a:endParaRPr lang="ru-RU" sz="1600" dirty="0">
              <a:solidFill>
                <a:srgbClr val="00B050"/>
              </a:solidFill>
            </a:endParaRPr>
          </a:p>
        </p:txBody>
      </p:sp>
      <p:sp>
        <p:nvSpPr>
          <p:cNvPr id="32" name="Прямоугольник 31"/>
          <p:cNvSpPr/>
          <p:nvPr/>
        </p:nvSpPr>
        <p:spPr>
          <a:xfrm>
            <a:off x="3693110" y="2135091"/>
            <a:ext cx="782155" cy="523220"/>
          </a:xfrm>
          <a:prstGeom prst="rect">
            <a:avLst/>
          </a:prstGeom>
        </p:spPr>
        <p:txBody>
          <a:bodyPr wrap="square">
            <a:spAutoFit/>
          </a:bodyPr>
          <a:lstStyle/>
          <a:p>
            <a:r>
              <a:rPr lang="en-US" sz="1400" dirty="0" smtClean="0">
                <a:solidFill>
                  <a:srgbClr val="00B050"/>
                </a:solidFill>
              </a:rPr>
              <a:t>Safety</a:t>
            </a:r>
          </a:p>
          <a:p>
            <a:r>
              <a:rPr lang="en-US" sz="1400" dirty="0" smtClean="0">
                <a:solidFill>
                  <a:srgbClr val="00B050"/>
                </a:solidFill>
              </a:rPr>
              <a:t> </a:t>
            </a:r>
            <a:r>
              <a:rPr lang="en-US" sz="1400" dirty="0">
                <a:solidFill>
                  <a:srgbClr val="00B050"/>
                </a:solidFill>
              </a:rPr>
              <a:t>V</a:t>
            </a:r>
            <a:r>
              <a:rPr lang="en-US" sz="1400" dirty="0" smtClean="0">
                <a:solidFill>
                  <a:srgbClr val="00B050"/>
                </a:solidFill>
              </a:rPr>
              <a:t>alves</a:t>
            </a:r>
            <a:endParaRPr lang="ru-RU" sz="1400" dirty="0">
              <a:solidFill>
                <a:srgbClr val="00B050"/>
              </a:solidFill>
            </a:endParaRPr>
          </a:p>
        </p:txBody>
      </p:sp>
      <p:cxnSp>
        <p:nvCxnSpPr>
          <p:cNvPr id="34" name="Прямая со стрелкой 33"/>
          <p:cNvCxnSpPr/>
          <p:nvPr/>
        </p:nvCxnSpPr>
        <p:spPr>
          <a:xfrm flipV="1">
            <a:off x="4268857" y="1798087"/>
            <a:ext cx="178650" cy="40776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7" name="Прямая со стрелкой 36"/>
          <p:cNvCxnSpPr/>
          <p:nvPr/>
        </p:nvCxnSpPr>
        <p:spPr>
          <a:xfrm flipV="1">
            <a:off x="4265902" y="1953012"/>
            <a:ext cx="459924" cy="2604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9" name="Прямая со стрелкой 48"/>
          <p:cNvCxnSpPr/>
          <p:nvPr/>
        </p:nvCxnSpPr>
        <p:spPr>
          <a:xfrm flipH="1" flipV="1">
            <a:off x="7500690" y="3059905"/>
            <a:ext cx="437780" cy="13630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0" name="Прямоугольник 49"/>
          <p:cNvSpPr/>
          <p:nvPr/>
        </p:nvSpPr>
        <p:spPr>
          <a:xfrm>
            <a:off x="2442506" y="5768150"/>
            <a:ext cx="9721045" cy="584775"/>
          </a:xfrm>
          <a:prstGeom prst="rect">
            <a:avLst/>
          </a:prstGeom>
        </p:spPr>
        <p:txBody>
          <a:bodyPr wrap="square">
            <a:spAutoFit/>
          </a:bodyPr>
          <a:lstStyle/>
          <a:p>
            <a:r>
              <a:rPr lang="ru-RU" sz="1600" dirty="0">
                <a:solidFill>
                  <a:srgbClr val="0070C0"/>
                </a:solidFill>
                <a:latin typeface="Arial" panose="020B0604020202020204" pitchFamily="34" charset="0"/>
                <a:cs typeface="Arial" panose="020B0604020202020204" pitchFamily="34" charset="0"/>
              </a:rPr>
              <a:t>The volume of liquid helium in the vessel is 800 litres. </a:t>
            </a:r>
            <a:r>
              <a:rPr lang="ru-RU" sz="1600" dirty="0" smtClean="0">
                <a:solidFill>
                  <a:srgbClr val="0070C0"/>
                </a:solidFill>
                <a:latin typeface="Arial" panose="020B0604020202020204" pitchFamily="34" charset="0"/>
                <a:cs typeface="Arial" panose="020B0604020202020204" pitchFamily="34" charset="0"/>
              </a:rPr>
              <a:t>The </a:t>
            </a:r>
            <a:r>
              <a:rPr lang="ru-RU" sz="1600" dirty="0">
                <a:solidFill>
                  <a:srgbClr val="0070C0"/>
                </a:solidFill>
                <a:latin typeface="Arial" panose="020B0604020202020204" pitchFamily="34" charset="0"/>
                <a:cs typeface="Arial" panose="020B0604020202020204" pitchFamily="34" charset="0"/>
              </a:rPr>
              <a:t>maximum LHe level must be less than 594 mm from the bottom of the </a:t>
            </a:r>
            <a:r>
              <a:rPr lang="ru-RU" sz="1600" dirty="0" smtClean="0">
                <a:solidFill>
                  <a:srgbClr val="0070C0"/>
                </a:solidFill>
                <a:latin typeface="Arial" panose="020B0604020202020204" pitchFamily="34" charset="0"/>
                <a:cs typeface="Arial" panose="020B0604020202020204" pitchFamily="34" charset="0"/>
              </a:rPr>
              <a:t>vessel.The </a:t>
            </a:r>
            <a:r>
              <a:rPr lang="ru-RU" sz="1600" dirty="0">
                <a:solidFill>
                  <a:srgbClr val="0070C0"/>
                </a:solidFill>
                <a:latin typeface="Arial" panose="020B0604020202020204" pitchFamily="34" charset="0"/>
                <a:cs typeface="Arial" panose="020B0604020202020204" pitchFamily="34" charset="0"/>
              </a:rPr>
              <a:t>minimum LHe level must be more than 230 mm.</a:t>
            </a:r>
          </a:p>
        </p:txBody>
      </p:sp>
      <p:cxnSp>
        <p:nvCxnSpPr>
          <p:cNvPr id="53" name="Прямая со стрелкой 52"/>
          <p:cNvCxnSpPr/>
          <p:nvPr/>
        </p:nvCxnSpPr>
        <p:spPr>
          <a:xfrm flipH="1">
            <a:off x="737240" y="4126523"/>
            <a:ext cx="382314" cy="116931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Прямая соединительная линия 58"/>
          <p:cNvCxnSpPr/>
          <p:nvPr/>
        </p:nvCxnSpPr>
        <p:spPr>
          <a:xfrm flipV="1">
            <a:off x="644769" y="5295837"/>
            <a:ext cx="92470" cy="214009"/>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Прямая соединительная линия 62"/>
          <p:cNvCxnSpPr/>
          <p:nvPr/>
        </p:nvCxnSpPr>
        <p:spPr>
          <a:xfrm>
            <a:off x="228600" y="5509846"/>
            <a:ext cx="416169" cy="1102"/>
          </a:xfrm>
          <a:prstGeom prst="line">
            <a:avLst/>
          </a:prstGeom>
        </p:spPr>
        <p:style>
          <a:lnRef idx="2">
            <a:schemeClr val="accent2"/>
          </a:lnRef>
          <a:fillRef idx="0">
            <a:schemeClr val="accent2"/>
          </a:fillRef>
          <a:effectRef idx="1">
            <a:schemeClr val="accent2"/>
          </a:effectRef>
          <a:fontRef idx="minor">
            <a:schemeClr val="tx1"/>
          </a:fontRef>
        </p:style>
      </p:cxnSp>
      <p:sp>
        <p:nvSpPr>
          <p:cNvPr id="77" name="TextBox 76"/>
          <p:cNvSpPr txBox="1"/>
          <p:nvPr/>
        </p:nvSpPr>
        <p:spPr>
          <a:xfrm>
            <a:off x="138001" y="5295837"/>
            <a:ext cx="566181" cy="261610"/>
          </a:xfrm>
          <a:prstGeom prst="rect">
            <a:avLst/>
          </a:prstGeom>
          <a:noFill/>
        </p:spPr>
        <p:txBody>
          <a:bodyPr wrap="none" rtlCol="0">
            <a:spAutoFit/>
          </a:bodyPr>
          <a:lstStyle/>
          <a:p>
            <a:r>
              <a:rPr lang="en-US" sz="1100" dirty="0" smtClean="0">
                <a:solidFill>
                  <a:srgbClr val="002060"/>
                </a:solidFill>
              </a:rPr>
              <a:t>Ø1600</a:t>
            </a:r>
            <a:endParaRPr lang="ru-RU" sz="1100" dirty="0">
              <a:solidFill>
                <a:srgbClr val="002060"/>
              </a:solidFill>
            </a:endParaRPr>
          </a:p>
        </p:txBody>
      </p:sp>
      <p:cxnSp>
        <p:nvCxnSpPr>
          <p:cNvPr id="80" name="Прямая со стрелкой 79"/>
          <p:cNvCxnSpPr/>
          <p:nvPr/>
        </p:nvCxnSpPr>
        <p:spPr>
          <a:xfrm flipH="1">
            <a:off x="1161878" y="5402841"/>
            <a:ext cx="2835368" cy="613338"/>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Прямая соединительная линия 81"/>
          <p:cNvCxnSpPr/>
          <p:nvPr/>
        </p:nvCxnSpPr>
        <p:spPr>
          <a:xfrm>
            <a:off x="1072662" y="5590561"/>
            <a:ext cx="116610" cy="490254"/>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Прямая соединительная линия 85"/>
          <p:cNvCxnSpPr/>
          <p:nvPr/>
        </p:nvCxnSpPr>
        <p:spPr>
          <a:xfrm>
            <a:off x="3892062" y="4953000"/>
            <a:ext cx="105184" cy="473642"/>
          </a:xfrm>
          <a:prstGeom prst="line">
            <a:avLst/>
          </a:prstGeom>
        </p:spPr>
        <p:style>
          <a:lnRef idx="2">
            <a:schemeClr val="accent2"/>
          </a:lnRef>
          <a:fillRef idx="0">
            <a:schemeClr val="accent2"/>
          </a:fillRef>
          <a:effectRef idx="1">
            <a:schemeClr val="accent2"/>
          </a:effectRef>
          <a:fontRef idx="minor">
            <a:schemeClr val="tx1"/>
          </a:fontRef>
        </p:style>
      </p:cxnSp>
      <p:sp>
        <p:nvSpPr>
          <p:cNvPr id="96" name="TextBox 95"/>
          <p:cNvSpPr txBox="1"/>
          <p:nvPr/>
        </p:nvSpPr>
        <p:spPr>
          <a:xfrm rot="20928201">
            <a:off x="2471779" y="5436312"/>
            <a:ext cx="576221" cy="261610"/>
          </a:xfrm>
          <a:prstGeom prst="rect">
            <a:avLst/>
          </a:prstGeom>
          <a:noFill/>
        </p:spPr>
        <p:txBody>
          <a:bodyPr wrap="square" rtlCol="0">
            <a:spAutoFit/>
          </a:bodyPr>
          <a:lstStyle/>
          <a:p>
            <a:r>
              <a:rPr lang="en-US" sz="1100" dirty="0" smtClean="0">
                <a:solidFill>
                  <a:srgbClr val="002060"/>
                </a:solidFill>
              </a:rPr>
              <a:t>2780</a:t>
            </a:r>
            <a:endParaRPr lang="ru-RU" sz="1100" dirty="0">
              <a:solidFill>
                <a:srgbClr val="002060"/>
              </a:solidFill>
            </a:endParaRPr>
          </a:p>
        </p:txBody>
      </p:sp>
      <p:pic>
        <p:nvPicPr>
          <p:cNvPr id="112" name="Рисунок 111" descr="1065.820.400.04.00.СБ_He_tank_1000-1.pdf - Adobe Acrobat Pro"/>
          <p:cNvPicPr>
            <a:picLocks noChangeAspect="1"/>
          </p:cNvPicPr>
          <p:nvPr/>
        </p:nvPicPr>
        <p:blipFill rotWithShape="1">
          <a:blip r:embed="rId6" cstate="print">
            <a:extLst>
              <a:ext uri="{28A0092B-C50C-407E-A947-70E740481C1C}">
                <a14:useLocalDpi xmlns:a14="http://schemas.microsoft.com/office/drawing/2010/main" val="0"/>
              </a:ext>
            </a:extLst>
          </a:blip>
          <a:srcRect l="32427" t="31474" r="25956" b="29867"/>
          <a:stretch/>
        </p:blipFill>
        <p:spPr>
          <a:xfrm>
            <a:off x="8518094" y="3369893"/>
            <a:ext cx="3608135" cy="1842316"/>
          </a:xfrm>
          <a:prstGeom prst="rect">
            <a:avLst/>
          </a:prstGeom>
        </p:spPr>
      </p:pic>
      <p:cxnSp>
        <p:nvCxnSpPr>
          <p:cNvPr id="113" name="Прямая со стрелкой 112"/>
          <p:cNvCxnSpPr/>
          <p:nvPr/>
        </p:nvCxnSpPr>
        <p:spPr>
          <a:xfrm>
            <a:off x="8302318" y="4673232"/>
            <a:ext cx="0" cy="41570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4" name="Прямая соединительная линия 113"/>
          <p:cNvCxnSpPr/>
          <p:nvPr/>
        </p:nvCxnSpPr>
        <p:spPr>
          <a:xfrm>
            <a:off x="8192330" y="4684898"/>
            <a:ext cx="469434" cy="6514"/>
          </a:xfrm>
          <a:prstGeom prst="line">
            <a:avLst/>
          </a:prstGeom>
        </p:spPr>
        <p:style>
          <a:lnRef idx="2">
            <a:schemeClr val="accent2"/>
          </a:lnRef>
          <a:fillRef idx="0">
            <a:schemeClr val="accent2"/>
          </a:fillRef>
          <a:effectRef idx="1">
            <a:schemeClr val="accent2"/>
          </a:effectRef>
          <a:fontRef idx="minor">
            <a:schemeClr val="tx1"/>
          </a:fontRef>
        </p:style>
      </p:cxnSp>
      <p:cxnSp>
        <p:nvCxnSpPr>
          <p:cNvPr id="118" name="Прямая соединительная линия 117"/>
          <p:cNvCxnSpPr/>
          <p:nvPr/>
        </p:nvCxnSpPr>
        <p:spPr>
          <a:xfrm>
            <a:off x="7854621" y="5079629"/>
            <a:ext cx="1093098" cy="21404"/>
          </a:xfrm>
          <a:prstGeom prst="line">
            <a:avLst/>
          </a:prstGeom>
        </p:spPr>
        <p:style>
          <a:lnRef idx="2">
            <a:schemeClr val="accent2"/>
          </a:lnRef>
          <a:fillRef idx="0">
            <a:schemeClr val="accent2"/>
          </a:fillRef>
          <a:effectRef idx="1">
            <a:schemeClr val="accent2"/>
          </a:effectRef>
          <a:fontRef idx="minor">
            <a:schemeClr val="tx1"/>
          </a:fontRef>
        </p:style>
      </p:cxnSp>
      <p:sp>
        <p:nvSpPr>
          <p:cNvPr id="124" name="TextBox 123"/>
          <p:cNvSpPr txBox="1"/>
          <p:nvPr/>
        </p:nvSpPr>
        <p:spPr>
          <a:xfrm rot="16200000">
            <a:off x="7986152" y="4730866"/>
            <a:ext cx="401072" cy="261610"/>
          </a:xfrm>
          <a:prstGeom prst="rect">
            <a:avLst/>
          </a:prstGeom>
          <a:noFill/>
        </p:spPr>
        <p:txBody>
          <a:bodyPr wrap="none" rtlCol="0">
            <a:spAutoFit/>
          </a:bodyPr>
          <a:lstStyle/>
          <a:p>
            <a:r>
              <a:rPr lang="en-US" sz="1100" dirty="0" smtClean="0">
                <a:solidFill>
                  <a:srgbClr val="002060"/>
                </a:solidFill>
              </a:rPr>
              <a:t>230</a:t>
            </a:r>
            <a:endParaRPr lang="ru-RU" sz="1100" dirty="0">
              <a:solidFill>
                <a:srgbClr val="002060"/>
              </a:solidFill>
            </a:endParaRPr>
          </a:p>
        </p:txBody>
      </p:sp>
      <p:sp>
        <p:nvSpPr>
          <p:cNvPr id="125" name="TextBox 124"/>
          <p:cNvSpPr txBox="1"/>
          <p:nvPr/>
        </p:nvSpPr>
        <p:spPr>
          <a:xfrm rot="16200000">
            <a:off x="7569121" y="4355731"/>
            <a:ext cx="534343" cy="261610"/>
          </a:xfrm>
          <a:prstGeom prst="rect">
            <a:avLst/>
          </a:prstGeom>
          <a:noFill/>
        </p:spPr>
        <p:txBody>
          <a:bodyPr wrap="square" rtlCol="0">
            <a:spAutoFit/>
          </a:bodyPr>
          <a:lstStyle/>
          <a:p>
            <a:r>
              <a:rPr lang="en-US" sz="1100" dirty="0" smtClean="0">
                <a:solidFill>
                  <a:srgbClr val="002060"/>
                </a:solidFill>
              </a:rPr>
              <a:t>594</a:t>
            </a:r>
            <a:endParaRPr lang="ru-RU" sz="1100" dirty="0">
              <a:solidFill>
                <a:srgbClr val="002060"/>
              </a:solidFill>
            </a:endParaRPr>
          </a:p>
        </p:txBody>
      </p:sp>
      <p:cxnSp>
        <p:nvCxnSpPr>
          <p:cNvPr id="126" name="Прямая соединительная линия 125"/>
          <p:cNvCxnSpPr/>
          <p:nvPr/>
        </p:nvCxnSpPr>
        <p:spPr>
          <a:xfrm>
            <a:off x="7869858" y="4027322"/>
            <a:ext cx="735704" cy="4279"/>
          </a:xfrm>
          <a:prstGeom prst="line">
            <a:avLst/>
          </a:prstGeom>
        </p:spPr>
        <p:style>
          <a:lnRef idx="2">
            <a:schemeClr val="accent2"/>
          </a:lnRef>
          <a:fillRef idx="0">
            <a:schemeClr val="accent2"/>
          </a:fillRef>
          <a:effectRef idx="1">
            <a:schemeClr val="accent2"/>
          </a:effectRef>
          <a:fontRef idx="minor">
            <a:schemeClr val="tx1"/>
          </a:fontRef>
        </p:style>
      </p:cxnSp>
      <p:cxnSp>
        <p:nvCxnSpPr>
          <p:cNvPr id="130" name="Прямая со стрелкой 129"/>
          <p:cNvCxnSpPr/>
          <p:nvPr/>
        </p:nvCxnSpPr>
        <p:spPr>
          <a:xfrm>
            <a:off x="7938470" y="4018681"/>
            <a:ext cx="0" cy="1065977"/>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32" name="TextBox 131"/>
          <p:cNvSpPr txBox="1"/>
          <p:nvPr/>
        </p:nvSpPr>
        <p:spPr>
          <a:xfrm>
            <a:off x="10041647" y="4664377"/>
            <a:ext cx="540533" cy="338554"/>
          </a:xfrm>
          <a:prstGeom prst="rect">
            <a:avLst/>
          </a:prstGeom>
          <a:noFill/>
        </p:spPr>
        <p:txBody>
          <a:bodyPr wrap="none" rtlCol="0">
            <a:spAutoFit/>
          </a:bodyPr>
          <a:lstStyle/>
          <a:p>
            <a:r>
              <a:rPr lang="en-US" sz="1600" dirty="0" smtClean="0">
                <a:solidFill>
                  <a:srgbClr val="C00000"/>
                </a:solidFill>
              </a:rPr>
              <a:t>20%</a:t>
            </a:r>
            <a:endParaRPr lang="ru-RU" sz="1600" dirty="0">
              <a:solidFill>
                <a:srgbClr val="002060"/>
              </a:solidFill>
            </a:endParaRPr>
          </a:p>
        </p:txBody>
      </p:sp>
      <p:sp>
        <p:nvSpPr>
          <p:cNvPr id="133" name="TextBox 132"/>
          <p:cNvSpPr txBox="1"/>
          <p:nvPr/>
        </p:nvSpPr>
        <p:spPr>
          <a:xfrm>
            <a:off x="9983453" y="4162201"/>
            <a:ext cx="583814" cy="369332"/>
          </a:xfrm>
          <a:prstGeom prst="rect">
            <a:avLst/>
          </a:prstGeom>
          <a:noFill/>
        </p:spPr>
        <p:txBody>
          <a:bodyPr wrap="none" rtlCol="0">
            <a:spAutoFit/>
          </a:bodyPr>
          <a:lstStyle/>
          <a:p>
            <a:r>
              <a:rPr lang="en-US" dirty="0" smtClean="0">
                <a:solidFill>
                  <a:srgbClr val="00B050"/>
                </a:solidFill>
              </a:rPr>
              <a:t>70%</a:t>
            </a:r>
            <a:endParaRPr lang="ru-RU" dirty="0">
              <a:solidFill>
                <a:srgbClr val="00B050"/>
              </a:solidFill>
            </a:endParaRPr>
          </a:p>
        </p:txBody>
      </p:sp>
      <p:sp>
        <p:nvSpPr>
          <p:cNvPr id="14" name="Прямоугольник 13"/>
          <p:cNvSpPr/>
          <p:nvPr/>
        </p:nvSpPr>
        <p:spPr>
          <a:xfrm>
            <a:off x="4310052" y="5280193"/>
            <a:ext cx="7710270" cy="584775"/>
          </a:xfrm>
          <a:prstGeom prst="rect">
            <a:avLst/>
          </a:prstGeom>
        </p:spPr>
        <p:txBody>
          <a:bodyPr wrap="square">
            <a:spAutoFit/>
          </a:bodyPr>
          <a:lstStyle/>
          <a:p>
            <a:r>
              <a:rPr lang="en-US" sz="1600" dirty="0" smtClean="0">
                <a:solidFill>
                  <a:srgbClr val="0070C0"/>
                </a:solidFill>
                <a:latin typeface="Arial" panose="020B0604020202020204" pitchFamily="34" charset="0"/>
                <a:cs typeface="Arial" panose="020B0604020202020204" pitchFamily="34" charset="0"/>
              </a:rPr>
              <a:t> The </a:t>
            </a:r>
            <a:r>
              <a:rPr lang="ru-RU" sz="1600" dirty="0" smtClean="0">
                <a:solidFill>
                  <a:srgbClr val="0070C0"/>
                </a:solidFill>
                <a:latin typeface="Arial" panose="020B0604020202020204" pitchFamily="34" charset="0"/>
                <a:cs typeface="Arial" panose="020B0604020202020204" pitchFamily="34" charset="0"/>
              </a:rPr>
              <a:t>С</a:t>
            </a:r>
            <a:r>
              <a:rPr lang="en-US" sz="1600" dirty="0" err="1" smtClean="0">
                <a:solidFill>
                  <a:srgbClr val="0070C0"/>
                </a:solidFill>
                <a:latin typeface="Arial" panose="020B0604020202020204" pitchFamily="34" charset="0"/>
                <a:cs typeface="Arial" panose="020B0604020202020204" pitchFamily="34" charset="0"/>
              </a:rPr>
              <a:t>ontrol</a:t>
            </a:r>
            <a:r>
              <a:rPr lang="en-US" sz="1600" dirty="0" smtClean="0">
                <a:solidFill>
                  <a:srgbClr val="0070C0"/>
                </a:solidFill>
                <a:latin typeface="Arial" panose="020B0604020202020204" pitchFamily="34" charset="0"/>
                <a:cs typeface="Arial" panose="020B0604020202020204" pitchFamily="34" charset="0"/>
              </a:rPr>
              <a:t> Dewar </a:t>
            </a:r>
            <a:r>
              <a:rPr lang="en-US" sz="1600" dirty="0">
                <a:solidFill>
                  <a:srgbClr val="0070C0"/>
                </a:solidFill>
                <a:latin typeface="Arial" panose="020B0604020202020204" pitchFamily="34" charset="0"/>
                <a:cs typeface="Arial" panose="020B0604020202020204" pitchFamily="34" charset="0"/>
              </a:rPr>
              <a:t>consists of a lower cryostat with a </a:t>
            </a:r>
            <a:r>
              <a:rPr lang="en-US" sz="1600" dirty="0" smtClean="0">
                <a:solidFill>
                  <a:srgbClr val="0070C0"/>
                </a:solidFill>
                <a:latin typeface="Arial" panose="020B0604020202020204" pitchFamily="34" charset="0"/>
                <a:cs typeface="Arial" panose="020B0604020202020204" pitchFamily="34" charset="0"/>
              </a:rPr>
              <a:t>shield </a:t>
            </a:r>
            <a:r>
              <a:rPr lang="en-US" sz="1600" dirty="0">
                <a:solidFill>
                  <a:srgbClr val="0070C0"/>
                </a:solidFill>
                <a:latin typeface="Arial" panose="020B0604020202020204" pitchFamily="34" charset="0"/>
                <a:cs typeface="Arial" panose="020B0604020202020204" pitchFamily="34" charset="0"/>
              </a:rPr>
              <a:t>and an upper part with a volume for liquid helium, valves, pipelines and current leads.</a:t>
            </a:r>
            <a:endParaRPr lang="ru-RU" sz="1600" dirty="0">
              <a:solidFill>
                <a:srgbClr val="0070C0"/>
              </a:solidFill>
              <a:latin typeface="Arial" panose="020B0604020202020204" pitchFamily="34" charset="0"/>
              <a:cs typeface="Arial" panose="020B0604020202020204" pitchFamily="34" charset="0"/>
            </a:endParaRPr>
          </a:p>
        </p:txBody>
      </p:sp>
      <p:sp>
        <p:nvSpPr>
          <p:cNvPr id="42" name="Прямоугольник 41"/>
          <p:cNvSpPr/>
          <p:nvPr/>
        </p:nvSpPr>
        <p:spPr>
          <a:xfrm>
            <a:off x="5455186" y="4197674"/>
            <a:ext cx="2085571"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Volume </a:t>
            </a:r>
            <a:r>
              <a:rPr lang="en-US" sz="1400" dirty="0">
                <a:solidFill>
                  <a:srgbClr val="00B050"/>
                </a:solidFill>
                <a:latin typeface="Arial" panose="020B0604020202020204" pitchFamily="34" charset="0"/>
                <a:cs typeface="Arial" panose="020B0604020202020204" pitchFamily="34" charset="0"/>
              </a:rPr>
              <a:t>for liquid helium</a:t>
            </a:r>
            <a:endParaRPr lang="ru-RU" sz="1400" dirty="0">
              <a:solidFill>
                <a:srgbClr val="00B050"/>
              </a:solidFill>
            </a:endParaRPr>
          </a:p>
        </p:txBody>
      </p:sp>
      <p:cxnSp>
        <p:nvCxnSpPr>
          <p:cNvPr id="44" name="Прямая со стрелкой 43"/>
          <p:cNvCxnSpPr/>
          <p:nvPr/>
        </p:nvCxnSpPr>
        <p:spPr>
          <a:xfrm flipV="1">
            <a:off x="6361875" y="3684171"/>
            <a:ext cx="2357765" cy="56007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9635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5597" t="3416" r="38757" b="45482"/>
          <a:stretch/>
        </p:blipFill>
        <p:spPr>
          <a:xfrm>
            <a:off x="109082" y="1129131"/>
            <a:ext cx="8640984" cy="5314353"/>
          </a:xfrm>
          <a:prstGeom prst="rect">
            <a:avLst/>
          </a:prstGeom>
        </p:spPr>
      </p:pic>
      <p:sp>
        <p:nvSpPr>
          <p:cNvPr id="4" name="Заголовок 3"/>
          <p:cNvSpPr>
            <a:spLocks noGrp="1"/>
          </p:cNvSpPr>
          <p:nvPr>
            <p:ph type="title"/>
          </p:nvPr>
        </p:nvSpPr>
        <p:spPr>
          <a:xfrm>
            <a:off x="859980" y="77216"/>
            <a:ext cx="10515600" cy="589032"/>
          </a:xfrm>
        </p:spPr>
        <p:txBody>
          <a:bodyPr>
            <a:normAutofit/>
          </a:bodyPr>
          <a:lstStyle/>
          <a:p>
            <a:pPr algn="ctr"/>
            <a:r>
              <a:rPr lang="en-US" sz="2400" dirty="0">
                <a:solidFill>
                  <a:srgbClr val="FF0000"/>
                </a:solidFill>
                <a:latin typeface="Comic Sans MS" panose="030F0702030302020204" pitchFamily="66" charset="0"/>
                <a:cs typeface="Times New Roman" panose="02020603050405020304" pitchFamily="18" charset="0"/>
              </a:rPr>
              <a:t>Position of equipment on the P</a:t>
            </a:r>
            <a:r>
              <a:rPr lang="en-US" sz="2400" dirty="0" smtClean="0">
                <a:solidFill>
                  <a:srgbClr val="FF0000"/>
                </a:solidFill>
                <a:latin typeface="Comic Sans MS" panose="030F0702030302020204" pitchFamily="66" charset="0"/>
                <a:cs typeface="Times New Roman" panose="02020603050405020304" pitchFamily="18" charset="0"/>
              </a:rPr>
              <a:t>latform</a:t>
            </a:r>
            <a:r>
              <a:rPr lang="ru-RU" sz="2400" dirty="0" smtClean="0">
                <a:solidFill>
                  <a:srgbClr val="FF0000"/>
                </a:solidFill>
                <a:latin typeface="Comic Sans MS" panose="030F0702030302020204" pitchFamily="66" charset="0"/>
                <a:cs typeface="Times New Roman" panose="02020603050405020304" pitchFamily="18" charset="0"/>
              </a:rPr>
              <a:t>.</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a:xfrm>
            <a:off x="10884676" y="6356350"/>
            <a:ext cx="981808" cy="365125"/>
          </a:xfrm>
        </p:spPr>
        <p:txBody>
          <a:bodyPr/>
          <a:lstStyle/>
          <a:p>
            <a:fld id="{DC070408-3533-49EB-B6BB-F33D8C2D4AAC}" type="datetime1">
              <a:rPr lang="ru-RU" smtClean="0"/>
              <a:t>12.05.2025</a:t>
            </a:fld>
            <a:endParaRPr lang="ru-RU" dirty="0"/>
          </a:p>
        </p:txBody>
      </p:sp>
      <p:sp>
        <p:nvSpPr>
          <p:cNvPr id="3" name="Нижний колонтитул 2"/>
          <p:cNvSpPr>
            <a:spLocks noGrp="1"/>
          </p:cNvSpPr>
          <p:nvPr>
            <p:ph type="ftr" sz="quarter" idx="11"/>
          </p:nvPr>
        </p:nvSpPr>
        <p:spPr>
          <a:xfrm>
            <a:off x="4046786" y="6356350"/>
            <a:ext cx="4114800" cy="365125"/>
          </a:xfrm>
        </p:spPr>
        <p:txBody>
          <a:bodyPr/>
          <a:lstStyle/>
          <a:p>
            <a:r>
              <a:rPr lang="en-US" smtClean="0"/>
              <a:t>E. Pyata, S. Pivovarov, BINP, SPD Magnet</a:t>
            </a:r>
            <a:endParaRPr lang="ru-RU"/>
          </a:p>
        </p:txBody>
      </p:sp>
      <p:sp>
        <p:nvSpPr>
          <p:cNvPr id="14" name="Прямоугольник 13"/>
          <p:cNvSpPr/>
          <p:nvPr/>
        </p:nvSpPr>
        <p:spPr>
          <a:xfrm>
            <a:off x="10504477" y="3979287"/>
            <a:ext cx="1536912" cy="523220"/>
          </a:xfrm>
          <a:prstGeom prst="rect">
            <a:avLst/>
          </a:prstGeom>
        </p:spPr>
        <p:txBody>
          <a:bodyPr wrap="square">
            <a:spAutoFit/>
          </a:bodyPr>
          <a:lstStyle/>
          <a:p>
            <a:pPr algn="ctr"/>
            <a:r>
              <a:rPr lang="en-US" sz="1400" dirty="0" smtClean="0">
                <a:solidFill>
                  <a:srgbClr val="00B050"/>
                </a:solidFill>
                <a:latin typeface="Arial" panose="020B0604020202020204" pitchFamily="34" charset="0"/>
                <a:cs typeface="Arial" panose="020B0604020202020204" pitchFamily="34" charset="0"/>
              </a:rPr>
              <a:t>Flexible Copper Connector</a:t>
            </a:r>
            <a:endParaRPr lang="ru-RU" sz="1400" dirty="0">
              <a:solidFill>
                <a:srgbClr val="00B050"/>
              </a:solidFill>
            </a:endParaRPr>
          </a:p>
        </p:txBody>
      </p:sp>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l="10700" t="435" r="7386" b="205"/>
          <a:stretch/>
        </p:blipFill>
        <p:spPr>
          <a:xfrm>
            <a:off x="7972154" y="843518"/>
            <a:ext cx="4069235" cy="2695574"/>
          </a:xfrm>
          <a:prstGeom prst="rect">
            <a:avLst/>
          </a:prstGeom>
        </p:spPr>
      </p:pic>
      <p:cxnSp>
        <p:nvCxnSpPr>
          <p:cNvPr id="13" name="Прямая со стрелкой 12"/>
          <p:cNvCxnSpPr/>
          <p:nvPr/>
        </p:nvCxnSpPr>
        <p:spPr>
          <a:xfrm>
            <a:off x="7283216" y="1199309"/>
            <a:ext cx="955516" cy="545182"/>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0" name="Прямая со стрелкой 19"/>
          <p:cNvCxnSpPr/>
          <p:nvPr/>
        </p:nvCxnSpPr>
        <p:spPr>
          <a:xfrm>
            <a:off x="7283216" y="1199309"/>
            <a:ext cx="1608738" cy="459506"/>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Прямая со стрелкой 14"/>
          <p:cNvCxnSpPr/>
          <p:nvPr/>
        </p:nvCxnSpPr>
        <p:spPr>
          <a:xfrm flipV="1">
            <a:off x="10882857" y="2191308"/>
            <a:ext cx="404268" cy="1772087"/>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flipV="1">
            <a:off x="10051358" y="2908114"/>
            <a:ext cx="769408" cy="1863153"/>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p:cNvCxnSpPr/>
          <p:nvPr/>
        </p:nvCxnSpPr>
        <p:spPr>
          <a:xfrm flipV="1">
            <a:off x="10884676" y="1881430"/>
            <a:ext cx="757903" cy="2097517"/>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8" name="Прямоугольник 27"/>
          <p:cNvSpPr/>
          <p:nvPr/>
        </p:nvSpPr>
        <p:spPr>
          <a:xfrm>
            <a:off x="9518136" y="4702059"/>
            <a:ext cx="1190625" cy="523220"/>
          </a:xfrm>
          <a:prstGeom prst="rect">
            <a:avLst/>
          </a:prstGeom>
        </p:spPr>
        <p:txBody>
          <a:bodyPr wrap="square">
            <a:spAutoFit/>
          </a:bodyPr>
          <a:lstStyle/>
          <a:p>
            <a:pPr algn="ctr"/>
            <a:r>
              <a:rPr lang="en-US" sz="1400" dirty="0">
                <a:solidFill>
                  <a:srgbClr val="00B050"/>
                </a:solidFill>
                <a:latin typeface="Arial" panose="020B0604020202020204" pitchFamily="34" charset="0"/>
                <a:cs typeface="Arial" panose="020B0604020202020204" pitchFamily="34" charset="0"/>
              </a:rPr>
              <a:t>Diagnostic connectors</a:t>
            </a:r>
            <a:endParaRPr lang="ru-RU" sz="1400" dirty="0">
              <a:solidFill>
                <a:srgbClr val="00B050"/>
              </a:solidFill>
            </a:endParaRPr>
          </a:p>
        </p:txBody>
      </p:sp>
      <p:sp>
        <p:nvSpPr>
          <p:cNvPr id="29" name="Прямоугольник 28"/>
          <p:cNvSpPr/>
          <p:nvPr/>
        </p:nvSpPr>
        <p:spPr>
          <a:xfrm>
            <a:off x="8515217" y="3949106"/>
            <a:ext cx="1631266" cy="523220"/>
          </a:xfrm>
          <a:prstGeom prst="rect">
            <a:avLst/>
          </a:prstGeom>
        </p:spPr>
        <p:txBody>
          <a:bodyPr wrap="square">
            <a:spAutoFit/>
          </a:bodyPr>
          <a:lstStyle/>
          <a:p>
            <a:pPr algn="ctr"/>
            <a:r>
              <a:rPr lang="en-US" sz="1400" dirty="0">
                <a:solidFill>
                  <a:srgbClr val="00B050"/>
                </a:solidFill>
                <a:latin typeface="Arial" panose="020B0604020202020204" pitchFamily="34" charset="0"/>
                <a:cs typeface="Arial" panose="020B0604020202020204" pitchFamily="34" charset="0"/>
              </a:rPr>
              <a:t>Capillaries for pressure sensors</a:t>
            </a:r>
            <a:endParaRPr lang="ru-RU" sz="1400" dirty="0">
              <a:solidFill>
                <a:srgbClr val="00B050"/>
              </a:solidFill>
            </a:endParaRPr>
          </a:p>
        </p:txBody>
      </p:sp>
      <p:cxnSp>
        <p:nvCxnSpPr>
          <p:cNvPr id="37" name="Прямая со стрелкой 36"/>
          <p:cNvCxnSpPr/>
          <p:nvPr/>
        </p:nvCxnSpPr>
        <p:spPr>
          <a:xfrm flipH="1" flipV="1">
            <a:off x="9254668" y="1881430"/>
            <a:ext cx="180551" cy="2067676"/>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2" name="Прямая со стрелкой 41"/>
          <p:cNvCxnSpPr/>
          <p:nvPr/>
        </p:nvCxnSpPr>
        <p:spPr>
          <a:xfrm flipV="1">
            <a:off x="9436128" y="2315686"/>
            <a:ext cx="735465" cy="1633420"/>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49" name="Прямоугольник 48"/>
          <p:cNvSpPr/>
          <p:nvPr/>
        </p:nvSpPr>
        <p:spPr>
          <a:xfrm>
            <a:off x="676098" y="1332304"/>
            <a:ext cx="2393444" cy="523220"/>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Power converter and Energy Extraction System</a:t>
            </a:r>
            <a:endParaRPr lang="ru-RU" sz="1400" dirty="0">
              <a:solidFill>
                <a:srgbClr val="00B050"/>
              </a:solidFill>
            </a:endParaRPr>
          </a:p>
        </p:txBody>
      </p:sp>
      <p:sp>
        <p:nvSpPr>
          <p:cNvPr id="50" name="Прямоугольник 49"/>
          <p:cNvSpPr/>
          <p:nvPr/>
        </p:nvSpPr>
        <p:spPr>
          <a:xfrm>
            <a:off x="229904" y="2174227"/>
            <a:ext cx="2132159"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Control Sensors System</a:t>
            </a:r>
            <a:endParaRPr lang="ru-RU" sz="1400" dirty="0">
              <a:solidFill>
                <a:srgbClr val="00B050"/>
              </a:solidFill>
            </a:endParaRPr>
          </a:p>
        </p:txBody>
      </p:sp>
      <p:sp>
        <p:nvSpPr>
          <p:cNvPr id="51" name="Прямоугольник 50"/>
          <p:cNvSpPr/>
          <p:nvPr/>
        </p:nvSpPr>
        <p:spPr>
          <a:xfrm>
            <a:off x="3576901" y="1257440"/>
            <a:ext cx="1655909"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Supporting Frame</a:t>
            </a:r>
            <a:endParaRPr lang="ru-RU" sz="1400" dirty="0">
              <a:solidFill>
                <a:srgbClr val="00B050"/>
              </a:solidFill>
            </a:endParaRPr>
          </a:p>
        </p:txBody>
      </p:sp>
      <p:sp>
        <p:nvSpPr>
          <p:cNvPr id="52" name="Прямоугольник 51"/>
          <p:cNvSpPr/>
          <p:nvPr/>
        </p:nvSpPr>
        <p:spPr>
          <a:xfrm>
            <a:off x="2652347" y="1814285"/>
            <a:ext cx="1398734"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Control Dewar</a:t>
            </a:r>
            <a:endParaRPr lang="ru-RU" sz="1400" dirty="0">
              <a:solidFill>
                <a:srgbClr val="00B050"/>
              </a:solidFill>
            </a:endParaRPr>
          </a:p>
        </p:txBody>
      </p:sp>
      <p:cxnSp>
        <p:nvCxnSpPr>
          <p:cNvPr id="54" name="Прямая со стрелкой 53"/>
          <p:cNvCxnSpPr/>
          <p:nvPr/>
        </p:nvCxnSpPr>
        <p:spPr>
          <a:xfrm>
            <a:off x="3218701" y="2036569"/>
            <a:ext cx="398345" cy="872668"/>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5" name="Прямая со стрелкой 54"/>
          <p:cNvCxnSpPr/>
          <p:nvPr/>
        </p:nvCxnSpPr>
        <p:spPr>
          <a:xfrm>
            <a:off x="1236543" y="2463868"/>
            <a:ext cx="1479373" cy="822033"/>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7" name="Прямая со стрелкой 56"/>
          <p:cNvCxnSpPr/>
          <p:nvPr/>
        </p:nvCxnSpPr>
        <p:spPr>
          <a:xfrm>
            <a:off x="4088798" y="1565217"/>
            <a:ext cx="226276" cy="1785225"/>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8" name="Прямая со стрелкой 57"/>
          <p:cNvCxnSpPr/>
          <p:nvPr/>
        </p:nvCxnSpPr>
        <p:spPr>
          <a:xfrm>
            <a:off x="2007592" y="1855524"/>
            <a:ext cx="1213385" cy="1859627"/>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9" name="Прямая со стрелкой 58"/>
          <p:cNvCxnSpPr/>
          <p:nvPr/>
        </p:nvCxnSpPr>
        <p:spPr>
          <a:xfrm>
            <a:off x="1250371" y="2463868"/>
            <a:ext cx="486764" cy="1063232"/>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3" name="Прямая со стрелкой 32"/>
          <p:cNvCxnSpPr/>
          <p:nvPr/>
        </p:nvCxnSpPr>
        <p:spPr>
          <a:xfrm flipH="1" flipV="1">
            <a:off x="7648605" y="4445986"/>
            <a:ext cx="493650" cy="1006498"/>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35" name="Прямоугольник 34"/>
          <p:cNvSpPr/>
          <p:nvPr/>
        </p:nvSpPr>
        <p:spPr>
          <a:xfrm>
            <a:off x="7772241" y="5437591"/>
            <a:ext cx="1026577"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Platform</a:t>
            </a:r>
            <a:endParaRPr lang="ru-RU" sz="1400" dirty="0">
              <a:solidFill>
                <a:srgbClr val="00B050"/>
              </a:solidFill>
            </a:endParaRPr>
          </a:p>
        </p:txBody>
      </p:sp>
      <p:sp>
        <p:nvSpPr>
          <p:cNvPr id="30" name="Прямоугольник 29"/>
          <p:cNvSpPr/>
          <p:nvPr/>
        </p:nvSpPr>
        <p:spPr>
          <a:xfrm>
            <a:off x="5935086" y="720895"/>
            <a:ext cx="2019029" cy="584775"/>
          </a:xfrm>
          <a:prstGeom prst="rect">
            <a:avLst/>
          </a:prstGeom>
        </p:spPr>
        <p:txBody>
          <a:bodyPr wrap="square">
            <a:spAutoFit/>
          </a:bodyPr>
          <a:lstStyle/>
          <a:p>
            <a:pPr algn="ctr"/>
            <a:r>
              <a:rPr lang="en-US" sz="1600" dirty="0" smtClean="0">
                <a:solidFill>
                  <a:srgbClr val="00B050"/>
                </a:solidFill>
              </a:rPr>
              <a:t>Current Leads</a:t>
            </a:r>
          </a:p>
          <a:p>
            <a:pPr algn="ctr"/>
            <a:r>
              <a:rPr lang="en-US" sz="1600" dirty="0" smtClean="0">
                <a:solidFill>
                  <a:srgbClr val="00B050"/>
                </a:solidFill>
              </a:rPr>
              <a:t> Bus Bar</a:t>
            </a:r>
            <a:endParaRPr lang="ru-RU" sz="1600" dirty="0">
              <a:solidFill>
                <a:srgbClr val="00B050"/>
              </a:solidFill>
            </a:endParaRPr>
          </a:p>
        </p:txBody>
      </p:sp>
    </p:spTree>
    <p:extLst>
      <p:ext uri="{BB962C8B-B14F-4D97-AF65-F5344CB8AC3E}">
        <p14:creationId xmlns:p14="http://schemas.microsoft.com/office/powerpoint/2010/main" val="82720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4884" t="3611" r="47772" b="14108"/>
          <a:stretch/>
        </p:blipFill>
        <p:spPr>
          <a:xfrm>
            <a:off x="415376" y="964289"/>
            <a:ext cx="3756212" cy="4536141"/>
          </a:xfrm>
          <a:prstGeom prst="rect">
            <a:avLst/>
          </a:prstGeom>
        </p:spPr>
      </p:pic>
      <p:pic>
        <p:nvPicPr>
          <p:cNvPr id="18" name="Рисунок 17"/>
          <p:cNvPicPr>
            <a:picLocks noChangeAspect="1"/>
          </p:cNvPicPr>
          <p:nvPr/>
        </p:nvPicPr>
        <p:blipFill rotWithShape="1">
          <a:blip r:embed="rId3">
            <a:extLst>
              <a:ext uri="{28A0092B-C50C-407E-A947-70E740481C1C}">
                <a14:useLocalDpi xmlns:a14="http://schemas.microsoft.com/office/drawing/2010/main" val="0"/>
              </a:ext>
            </a:extLst>
          </a:blip>
          <a:srcRect l="19341" t="3448" r="52852" b="11994"/>
          <a:stretch/>
        </p:blipFill>
        <p:spPr>
          <a:xfrm>
            <a:off x="4340411" y="625432"/>
            <a:ext cx="2796988" cy="4661647"/>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17469" t="8114" r="37255" b="25463"/>
          <a:stretch/>
        </p:blipFill>
        <p:spPr>
          <a:xfrm>
            <a:off x="7548450" y="3517533"/>
            <a:ext cx="2144192" cy="1717887"/>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18741" t="20397" r="54076" b="35539"/>
          <a:stretch/>
        </p:blipFill>
        <p:spPr>
          <a:xfrm>
            <a:off x="9949182" y="3494547"/>
            <a:ext cx="1952966" cy="1728855"/>
          </a:xfrm>
          <a:prstGeom prst="rect">
            <a:avLst/>
          </a:prstGeom>
        </p:spPr>
      </p:pic>
      <p:pic>
        <p:nvPicPr>
          <p:cNvPr id="16" name="Рисунок 15"/>
          <p:cNvPicPr>
            <a:picLocks noChangeAspect="1"/>
          </p:cNvPicPr>
          <p:nvPr/>
        </p:nvPicPr>
        <p:blipFill rotWithShape="1">
          <a:blip r:embed="rId6" cstate="print">
            <a:extLst>
              <a:ext uri="{28A0092B-C50C-407E-A947-70E740481C1C}">
                <a14:useLocalDpi xmlns:a14="http://schemas.microsoft.com/office/drawing/2010/main" val="0"/>
              </a:ext>
            </a:extLst>
          </a:blip>
          <a:srcRect l="15457" t="13244" r="42564" b="14457"/>
          <a:stretch/>
        </p:blipFill>
        <p:spPr>
          <a:xfrm>
            <a:off x="7588775" y="793705"/>
            <a:ext cx="2144192" cy="2016725"/>
          </a:xfrm>
          <a:prstGeom prst="rect">
            <a:avLst/>
          </a:prstGeom>
        </p:spPr>
      </p:pic>
      <p:pic>
        <p:nvPicPr>
          <p:cNvPr id="17" name="Рисунок 16"/>
          <p:cNvPicPr>
            <a:picLocks noChangeAspect="1"/>
          </p:cNvPicPr>
          <p:nvPr/>
        </p:nvPicPr>
        <p:blipFill rotWithShape="1">
          <a:blip r:embed="rId7" cstate="print">
            <a:extLst>
              <a:ext uri="{28A0092B-C50C-407E-A947-70E740481C1C}">
                <a14:useLocalDpi xmlns:a14="http://schemas.microsoft.com/office/drawing/2010/main" val="0"/>
              </a:ext>
            </a:extLst>
          </a:blip>
          <a:srcRect l="10856" t="11998" r="45205" b="7380"/>
          <a:stretch/>
        </p:blipFill>
        <p:spPr>
          <a:xfrm>
            <a:off x="10020536" y="927050"/>
            <a:ext cx="1888036" cy="1891865"/>
          </a:xfrm>
          <a:prstGeom prst="rect">
            <a:avLst/>
          </a:prstGeom>
        </p:spPr>
      </p:pic>
      <p:sp>
        <p:nvSpPr>
          <p:cNvPr id="4" name="Заголовок 3"/>
          <p:cNvSpPr>
            <a:spLocks noGrp="1"/>
          </p:cNvSpPr>
          <p:nvPr>
            <p:ph type="title"/>
          </p:nvPr>
        </p:nvSpPr>
        <p:spPr>
          <a:xfrm>
            <a:off x="859980" y="77216"/>
            <a:ext cx="10515600" cy="589032"/>
          </a:xfrm>
        </p:spPr>
        <p:txBody>
          <a:bodyPr>
            <a:normAutofit/>
          </a:bodyPr>
          <a:lstStyle/>
          <a:p>
            <a:pPr algn="ctr"/>
            <a:r>
              <a:rPr lang="en-US" sz="2400" dirty="0" smtClean="0">
                <a:solidFill>
                  <a:srgbClr val="FF0000"/>
                </a:solidFill>
                <a:latin typeface="Comic Sans MS" panose="030F0702030302020204" pitchFamily="66" charset="0"/>
                <a:cs typeface="Times New Roman" panose="02020603050405020304" pitchFamily="18" charset="0"/>
              </a:rPr>
              <a:t>SPD</a:t>
            </a:r>
            <a:r>
              <a:rPr lang="ru-RU" sz="2400" dirty="0" smtClean="0">
                <a:solidFill>
                  <a:srgbClr val="FF0000"/>
                </a:solidFill>
                <a:latin typeface="Comic Sans MS" panose="030F0702030302020204" pitchFamily="66" charset="0"/>
                <a:cs typeface="Times New Roman" panose="02020603050405020304" pitchFamily="18" charset="0"/>
              </a:rPr>
              <a:t> Магнит </a:t>
            </a:r>
            <a:r>
              <a:rPr lang="en-US" sz="2400" dirty="0" smtClean="0">
                <a:solidFill>
                  <a:srgbClr val="FF0000"/>
                </a:solidFill>
                <a:latin typeface="Comic Sans MS" panose="030F0702030302020204" pitchFamily="66" charset="0"/>
                <a:cs typeface="Times New Roman" panose="02020603050405020304" pitchFamily="18" charset="0"/>
              </a:rPr>
              <a:t>with</a:t>
            </a:r>
            <a:r>
              <a:rPr lang="ru-RU" sz="2400" dirty="0" smtClean="0">
                <a:solidFill>
                  <a:srgbClr val="FF0000"/>
                </a:solidFill>
                <a:latin typeface="Comic Sans MS" panose="030F0702030302020204" pitchFamily="66" charset="0"/>
                <a:cs typeface="Times New Roman" panose="02020603050405020304" pitchFamily="18" charset="0"/>
              </a:rPr>
              <a:t> </a:t>
            </a:r>
            <a:r>
              <a:rPr lang="en-US" sz="2400" dirty="0" smtClean="0">
                <a:solidFill>
                  <a:srgbClr val="FF0000"/>
                </a:solidFill>
                <a:latin typeface="Comic Sans MS" panose="030F0702030302020204" pitchFamily="66" charset="0"/>
                <a:cs typeface="Times New Roman" panose="02020603050405020304" pitchFamily="18" charset="0"/>
              </a:rPr>
              <a:t>Control Dewar</a:t>
            </a:r>
            <a:endParaRPr lang="ru-RU" sz="2400" dirty="0">
              <a:solidFill>
                <a:srgbClr val="FF0000"/>
              </a:solidFill>
              <a:latin typeface="Comic Sans MS" panose="030F0702030302020204" pitchFamily="66" charset="0"/>
              <a:cs typeface="Times New Roman" panose="02020603050405020304" pitchFamily="18" charset="0"/>
            </a:endParaRPr>
          </a:p>
        </p:txBody>
      </p:sp>
      <p:cxnSp>
        <p:nvCxnSpPr>
          <p:cNvPr id="6" name="Прямая со стрелкой 5"/>
          <p:cNvCxnSpPr/>
          <p:nvPr/>
        </p:nvCxnSpPr>
        <p:spPr>
          <a:xfrm>
            <a:off x="7497795" y="4708754"/>
            <a:ext cx="517589" cy="24047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0" name="Заголовок 3"/>
          <p:cNvSpPr txBox="1">
            <a:spLocks/>
          </p:cNvSpPr>
          <p:nvPr/>
        </p:nvSpPr>
        <p:spPr>
          <a:xfrm>
            <a:off x="6202623" y="705172"/>
            <a:ext cx="1731142" cy="704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rgbClr val="00B050"/>
                </a:solidFill>
                <a:latin typeface="Arial" panose="020B0604020202020204" pitchFamily="34" charset="0"/>
                <a:cs typeface="Arial" panose="020B0604020202020204" pitchFamily="34" charset="0"/>
              </a:rPr>
              <a:t>Connection of current leads with Bas-bars coils.</a:t>
            </a:r>
            <a:endParaRPr lang="ru-RU" sz="1400" dirty="0">
              <a:solidFill>
                <a:srgbClr val="00B050"/>
              </a:solidFill>
              <a:latin typeface="Arial" panose="020B0604020202020204" pitchFamily="34" charset="0"/>
              <a:cs typeface="Arial" panose="020B0604020202020204" pitchFamily="34" charset="0"/>
            </a:endParaRPr>
          </a:p>
        </p:txBody>
      </p:sp>
      <p:sp>
        <p:nvSpPr>
          <p:cNvPr id="2" name="Дата 1"/>
          <p:cNvSpPr>
            <a:spLocks noGrp="1"/>
          </p:cNvSpPr>
          <p:nvPr>
            <p:ph type="dt" sz="half" idx="10"/>
          </p:nvPr>
        </p:nvSpPr>
        <p:spPr>
          <a:xfrm>
            <a:off x="10884676" y="6356350"/>
            <a:ext cx="981808" cy="365125"/>
          </a:xfrm>
        </p:spPr>
        <p:txBody>
          <a:bodyPr/>
          <a:lstStyle/>
          <a:p>
            <a:fld id="{DEB07E35-3B85-4198-BBC9-A7EB2D2355AB}" type="datetime1">
              <a:rPr lang="ru-RU" smtClean="0"/>
              <a:t>12.05.2025</a:t>
            </a:fld>
            <a:endParaRPr lang="ru-RU" dirty="0"/>
          </a:p>
        </p:txBody>
      </p:sp>
      <p:sp>
        <p:nvSpPr>
          <p:cNvPr id="3" name="Нижний колонтитул 2"/>
          <p:cNvSpPr>
            <a:spLocks noGrp="1"/>
          </p:cNvSpPr>
          <p:nvPr>
            <p:ph type="ftr" sz="quarter" idx="11"/>
          </p:nvPr>
        </p:nvSpPr>
        <p:spPr>
          <a:xfrm>
            <a:off x="4046786" y="6356350"/>
            <a:ext cx="4114800" cy="365125"/>
          </a:xfrm>
        </p:spPr>
        <p:txBody>
          <a:bodyPr/>
          <a:lstStyle/>
          <a:p>
            <a:r>
              <a:rPr lang="en-US" smtClean="0"/>
              <a:t>E. Pyata, S. Pivovarov, BINP, SPD Magnet</a:t>
            </a:r>
            <a:endParaRPr lang="ru-RU"/>
          </a:p>
        </p:txBody>
      </p:sp>
      <p:sp>
        <p:nvSpPr>
          <p:cNvPr id="7" name="Прямоугольник 6"/>
          <p:cNvSpPr/>
          <p:nvPr/>
        </p:nvSpPr>
        <p:spPr>
          <a:xfrm>
            <a:off x="337666" y="5777458"/>
            <a:ext cx="11037914" cy="646331"/>
          </a:xfrm>
          <a:prstGeom prst="rect">
            <a:avLst/>
          </a:prstGeom>
        </p:spPr>
        <p:txBody>
          <a:bodyPr wrap="square">
            <a:spAutoFit/>
          </a:bodyPr>
          <a:lstStyle/>
          <a:p>
            <a:r>
              <a:rPr lang="ru-RU" dirty="0" smtClean="0">
                <a:solidFill>
                  <a:srgbClr val="0070C0"/>
                </a:solidFill>
              </a:rPr>
              <a:t> </a:t>
            </a:r>
            <a:r>
              <a:rPr lang="en-US" dirty="0">
                <a:solidFill>
                  <a:srgbClr val="0070C0"/>
                </a:solidFill>
                <a:latin typeface="Arial" panose="020B0604020202020204" pitchFamily="34" charset="0"/>
                <a:cs typeface="Arial" panose="020B0604020202020204" pitchFamily="34" charset="0"/>
              </a:rPr>
              <a:t>The connection of the coil with the current leads is carried out in a special box located outside the </a:t>
            </a:r>
            <a:r>
              <a:rPr lang="en-US" dirty="0" smtClean="0">
                <a:solidFill>
                  <a:srgbClr val="0070C0"/>
                </a:solidFill>
                <a:latin typeface="Arial" panose="020B0604020202020204" pitchFamily="34" charset="0"/>
                <a:cs typeface="Arial" panose="020B0604020202020204" pitchFamily="34" charset="0"/>
              </a:rPr>
              <a:t>cryostat.</a:t>
            </a:r>
            <a:r>
              <a:rPr lang="ru-RU"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For testing the magnet, an additional length of bass bars is provided, which is removed after testing.</a:t>
            </a:r>
            <a:endParaRPr lang="ru-RU" dirty="0">
              <a:solidFill>
                <a:srgbClr val="0070C0"/>
              </a:solidFill>
              <a:latin typeface="Arial" panose="020B0604020202020204" pitchFamily="34" charset="0"/>
              <a:cs typeface="Arial" panose="020B0604020202020204" pitchFamily="34" charset="0"/>
            </a:endParaRPr>
          </a:p>
        </p:txBody>
      </p:sp>
      <p:sp>
        <p:nvSpPr>
          <p:cNvPr id="12" name="Прямоугольник 11"/>
          <p:cNvSpPr/>
          <p:nvPr/>
        </p:nvSpPr>
        <p:spPr>
          <a:xfrm>
            <a:off x="4076244" y="1777291"/>
            <a:ext cx="1536912" cy="338554"/>
          </a:xfrm>
          <a:prstGeom prst="rect">
            <a:avLst/>
          </a:prstGeom>
        </p:spPr>
        <p:txBody>
          <a:bodyPr wrap="square">
            <a:spAutoFit/>
          </a:bodyPr>
          <a:lstStyle/>
          <a:p>
            <a:r>
              <a:rPr lang="en-US" sz="1600" dirty="0">
                <a:solidFill>
                  <a:srgbClr val="00B050"/>
                </a:solidFill>
              </a:rPr>
              <a:t>Switching </a:t>
            </a:r>
            <a:r>
              <a:rPr lang="en-US" sz="1600" dirty="0" smtClean="0">
                <a:solidFill>
                  <a:srgbClr val="00B050"/>
                </a:solidFill>
              </a:rPr>
              <a:t>box</a:t>
            </a:r>
            <a:endParaRPr lang="ru-RU" sz="1600" dirty="0">
              <a:solidFill>
                <a:srgbClr val="00B050"/>
              </a:solidFill>
            </a:endParaRPr>
          </a:p>
        </p:txBody>
      </p:sp>
      <p:cxnSp>
        <p:nvCxnSpPr>
          <p:cNvPr id="13" name="Прямая со стрелкой 12"/>
          <p:cNvCxnSpPr/>
          <p:nvPr/>
        </p:nvCxnSpPr>
        <p:spPr>
          <a:xfrm>
            <a:off x="6974541" y="1428954"/>
            <a:ext cx="1266548" cy="876261"/>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4" name="Прямоугольник 13"/>
          <p:cNvSpPr/>
          <p:nvPr/>
        </p:nvSpPr>
        <p:spPr>
          <a:xfrm>
            <a:off x="3223370" y="873506"/>
            <a:ext cx="1536912" cy="307777"/>
          </a:xfrm>
          <a:prstGeom prst="rect">
            <a:avLst/>
          </a:prstGeom>
        </p:spPr>
        <p:txBody>
          <a:bodyPr wrap="square">
            <a:spAutoFit/>
          </a:bodyPr>
          <a:lstStyle/>
          <a:p>
            <a:r>
              <a:rPr lang="en-US" sz="1400" dirty="0">
                <a:solidFill>
                  <a:srgbClr val="00B050"/>
                </a:solidFill>
                <a:latin typeface="Arial" panose="020B0604020202020204" pitchFamily="34" charset="0"/>
                <a:cs typeface="Arial" panose="020B0604020202020204" pitchFamily="34" charset="0"/>
              </a:rPr>
              <a:t>C</a:t>
            </a:r>
            <a:r>
              <a:rPr lang="en-US" sz="1400" dirty="0" smtClean="0">
                <a:solidFill>
                  <a:srgbClr val="00B050"/>
                </a:solidFill>
                <a:latin typeface="Arial" panose="020B0604020202020204" pitchFamily="34" charset="0"/>
                <a:cs typeface="Arial" panose="020B0604020202020204" pitchFamily="34" charset="0"/>
              </a:rPr>
              <a:t>urrent </a:t>
            </a:r>
            <a:r>
              <a:rPr lang="en-US" sz="1400" dirty="0">
                <a:solidFill>
                  <a:srgbClr val="00B050"/>
                </a:solidFill>
                <a:latin typeface="Arial" panose="020B0604020202020204" pitchFamily="34" charset="0"/>
                <a:cs typeface="Arial" panose="020B0604020202020204" pitchFamily="34" charset="0"/>
              </a:rPr>
              <a:t>leads</a:t>
            </a:r>
            <a:endParaRPr lang="ru-RU" sz="1400" dirty="0">
              <a:solidFill>
                <a:srgbClr val="00B050"/>
              </a:solidFill>
            </a:endParaRPr>
          </a:p>
        </p:txBody>
      </p:sp>
      <p:cxnSp>
        <p:nvCxnSpPr>
          <p:cNvPr id="15" name="Прямая со стрелкой 14"/>
          <p:cNvCxnSpPr/>
          <p:nvPr/>
        </p:nvCxnSpPr>
        <p:spPr>
          <a:xfrm flipH="1">
            <a:off x="2711174" y="1099092"/>
            <a:ext cx="624042" cy="329862"/>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flipH="1">
            <a:off x="2587886" y="1099092"/>
            <a:ext cx="747331" cy="310357"/>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3" name="Прямая со стрелкой 22"/>
          <p:cNvCxnSpPr/>
          <p:nvPr/>
        </p:nvCxnSpPr>
        <p:spPr>
          <a:xfrm>
            <a:off x="4768017" y="2115845"/>
            <a:ext cx="965368" cy="976002"/>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1" name="Прямоугольник 20"/>
          <p:cNvSpPr/>
          <p:nvPr/>
        </p:nvSpPr>
        <p:spPr>
          <a:xfrm>
            <a:off x="8889924" y="392617"/>
            <a:ext cx="1782796" cy="369332"/>
          </a:xfrm>
          <a:prstGeom prst="rect">
            <a:avLst/>
          </a:prstGeom>
        </p:spPr>
        <p:txBody>
          <a:bodyPr wrap="none">
            <a:spAutoFit/>
          </a:bodyPr>
          <a:lstStyle/>
          <a:p>
            <a:r>
              <a:rPr lang="ru-RU" dirty="0" err="1" smtClean="0">
                <a:solidFill>
                  <a:srgbClr val="00B0F0"/>
                </a:solidFill>
              </a:rPr>
              <a:t>Working</a:t>
            </a:r>
            <a:r>
              <a:rPr lang="ru-RU" dirty="0" smtClean="0">
                <a:solidFill>
                  <a:srgbClr val="00B0F0"/>
                </a:solidFill>
              </a:rPr>
              <a:t> </a:t>
            </a:r>
            <a:r>
              <a:rPr lang="ru-RU" dirty="0" err="1" smtClean="0">
                <a:solidFill>
                  <a:srgbClr val="00B0F0"/>
                </a:solidFill>
              </a:rPr>
              <a:t>position</a:t>
            </a:r>
            <a:endParaRPr lang="ru-RU" dirty="0">
              <a:solidFill>
                <a:srgbClr val="00B0F0"/>
              </a:solidFill>
            </a:endParaRPr>
          </a:p>
        </p:txBody>
      </p:sp>
      <p:sp>
        <p:nvSpPr>
          <p:cNvPr id="22" name="Прямоугольник 21"/>
          <p:cNvSpPr/>
          <p:nvPr/>
        </p:nvSpPr>
        <p:spPr>
          <a:xfrm>
            <a:off x="9048645" y="3091847"/>
            <a:ext cx="1368644" cy="369332"/>
          </a:xfrm>
          <a:prstGeom prst="rect">
            <a:avLst/>
          </a:prstGeom>
        </p:spPr>
        <p:txBody>
          <a:bodyPr wrap="none">
            <a:spAutoFit/>
          </a:bodyPr>
          <a:lstStyle/>
          <a:p>
            <a:r>
              <a:rPr lang="ru-RU" dirty="0" err="1">
                <a:solidFill>
                  <a:srgbClr val="00B0F0"/>
                </a:solidFill>
              </a:rPr>
              <a:t>Test</a:t>
            </a:r>
            <a:r>
              <a:rPr lang="ru-RU" dirty="0">
                <a:solidFill>
                  <a:srgbClr val="00B0F0"/>
                </a:solidFill>
              </a:rPr>
              <a:t> </a:t>
            </a:r>
            <a:r>
              <a:rPr lang="ru-RU" dirty="0" err="1">
                <a:solidFill>
                  <a:srgbClr val="00B0F0"/>
                </a:solidFill>
              </a:rPr>
              <a:t>position</a:t>
            </a:r>
            <a:endParaRPr lang="ru-RU" dirty="0">
              <a:solidFill>
                <a:srgbClr val="00B0F0"/>
              </a:solidFill>
            </a:endParaRPr>
          </a:p>
        </p:txBody>
      </p:sp>
      <p:cxnSp>
        <p:nvCxnSpPr>
          <p:cNvPr id="36" name="Прямая со стрелкой 35"/>
          <p:cNvCxnSpPr/>
          <p:nvPr/>
        </p:nvCxnSpPr>
        <p:spPr>
          <a:xfrm flipV="1">
            <a:off x="8363213" y="5200042"/>
            <a:ext cx="413634" cy="216256"/>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7813431" y="5040923"/>
            <a:ext cx="595566" cy="3870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8241089" y="4849906"/>
            <a:ext cx="580530" cy="41011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9592545">
            <a:off x="8441234" y="5254330"/>
            <a:ext cx="481312" cy="261610"/>
          </a:xfrm>
          <a:prstGeom prst="rect">
            <a:avLst/>
          </a:prstGeom>
          <a:noFill/>
        </p:spPr>
        <p:txBody>
          <a:bodyPr wrap="square" rtlCol="0">
            <a:spAutoFit/>
          </a:bodyPr>
          <a:lstStyle/>
          <a:p>
            <a:r>
              <a:rPr lang="ru-RU" sz="1100" dirty="0" smtClean="0">
                <a:solidFill>
                  <a:schemeClr val="accent2"/>
                </a:solidFill>
              </a:rPr>
              <a:t>200</a:t>
            </a:r>
            <a:endParaRPr lang="ru-RU" sz="1100" dirty="0">
              <a:solidFill>
                <a:schemeClr val="accent2"/>
              </a:solidFill>
            </a:endParaRPr>
          </a:p>
        </p:txBody>
      </p:sp>
      <p:sp>
        <p:nvSpPr>
          <p:cNvPr id="53" name="Прямоугольник 52"/>
          <p:cNvSpPr/>
          <p:nvPr/>
        </p:nvSpPr>
        <p:spPr>
          <a:xfrm>
            <a:off x="6382137" y="5308170"/>
            <a:ext cx="1118191" cy="276999"/>
          </a:xfrm>
          <a:prstGeom prst="rect">
            <a:avLst/>
          </a:prstGeom>
        </p:spPr>
        <p:txBody>
          <a:bodyPr wrap="none">
            <a:spAutoFit/>
          </a:bodyPr>
          <a:lstStyle/>
          <a:p>
            <a:r>
              <a:rPr lang="ru-RU" sz="1200" dirty="0" err="1">
                <a:solidFill>
                  <a:schemeClr val="accent4">
                    <a:lumMod val="75000"/>
                  </a:schemeClr>
                </a:solidFill>
              </a:rPr>
              <a:t>Part</a:t>
            </a:r>
            <a:r>
              <a:rPr lang="ru-RU" sz="1200" dirty="0">
                <a:solidFill>
                  <a:schemeClr val="accent4">
                    <a:lumMod val="75000"/>
                  </a:schemeClr>
                </a:solidFill>
              </a:rPr>
              <a:t> </a:t>
            </a:r>
            <a:r>
              <a:rPr lang="ru-RU" sz="1200" dirty="0" err="1">
                <a:solidFill>
                  <a:schemeClr val="accent4">
                    <a:lumMod val="75000"/>
                  </a:schemeClr>
                </a:solidFill>
              </a:rPr>
              <a:t>to</a:t>
            </a:r>
            <a:r>
              <a:rPr lang="ru-RU" sz="1200" dirty="0">
                <a:solidFill>
                  <a:schemeClr val="accent4">
                    <a:lumMod val="75000"/>
                  </a:schemeClr>
                </a:solidFill>
              </a:rPr>
              <a:t> </a:t>
            </a:r>
            <a:r>
              <a:rPr lang="ru-RU" sz="1200" dirty="0" err="1">
                <a:solidFill>
                  <a:schemeClr val="accent4">
                    <a:lumMod val="75000"/>
                  </a:schemeClr>
                </a:solidFill>
              </a:rPr>
              <a:t>remove</a:t>
            </a:r>
            <a:endParaRPr lang="ru-RU" sz="1200" dirty="0">
              <a:solidFill>
                <a:schemeClr val="accent4">
                  <a:lumMod val="75000"/>
                </a:schemeClr>
              </a:solidFill>
            </a:endParaRPr>
          </a:p>
        </p:txBody>
      </p:sp>
      <p:cxnSp>
        <p:nvCxnSpPr>
          <p:cNvPr id="59" name="Прямая соединительная линия 58"/>
          <p:cNvCxnSpPr/>
          <p:nvPr/>
        </p:nvCxnSpPr>
        <p:spPr>
          <a:xfrm flipH="1">
            <a:off x="6946168" y="4705925"/>
            <a:ext cx="551862" cy="5811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9896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18182" t="3286" r="50000" b="15734"/>
          <a:stretch/>
        </p:blipFill>
        <p:spPr>
          <a:xfrm>
            <a:off x="379416" y="221738"/>
            <a:ext cx="3703287" cy="5165931"/>
          </a:xfrm>
          <a:prstGeom prst="rect">
            <a:avLst/>
          </a:prstGeom>
        </p:spPr>
      </p:pic>
      <p:pic>
        <p:nvPicPr>
          <p:cNvPr id="2" name="Рисунок 1" descr="Yoke_Magnet_Control_Dewar_SPD-1.pdf - Adobe Reader"/>
          <p:cNvPicPr>
            <a:picLocks noChangeAspect="1"/>
          </p:cNvPicPr>
          <p:nvPr/>
        </p:nvPicPr>
        <p:blipFill rotWithShape="1">
          <a:blip r:embed="rId3">
            <a:extLst>
              <a:ext uri="{28A0092B-C50C-407E-A947-70E740481C1C}">
                <a14:useLocalDpi xmlns:a14="http://schemas.microsoft.com/office/drawing/2010/main" val="0"/>
              </a:ext>
            </a:extLst>
          </a:blip>
          <a:srcRect l="19557" t="15967" r="3748" b="29465"/>
          <a:stretch/>
        </p:blipFill>
        <p:spPr>
          <a:xfrm>
            <a:off x="4279731" y="726199"/>
            <a:ext cx="6311374" cy="3564259"/>
          </a:xfrm>
          <a:prstGeom prst="rect">
            <a:avLst/>
          </a:prstGeom>
        </p:spPr>
      </p:pic>
      <p:sp>
        <p:nvSpPr>
          <p:cNvPr id="4" name="Заголовок 3"/>
          <p:cNvSpPr>
            <a:spLocks noGrp="1"/>
          </p:cNvSpPr>
          <p:nvPr>
            <p:ph type="title"/>
          </p:nvPr>
        </p:nvSpPr>
        <p:spPr>
          <a:xfrm>
            <a:off x="899491" y="40415"/>
            <a:ext cx="10515600" cy="589032"/>
          </a:xfrm>
        </p:spPr>
        <p:txBody>
          <a:bodyPr>
            <a:normAutofit/>
          </a:bodyPr>
          <a:lstStyle/>
          <a:p>
            <a:pPr algn="ctr"/>
            <a:r>
              <a:rPr lang="en-US" sz="2400" dirty="0">
                <a:solidFill>
                  <a:srgbClr val="FF0000"/>
                </a:solidFill>
                <a:latin typeface="Comic Sans MS" panose="030F0702030302020204" pitchFamily="66" charset="0"/>
                <a:cs typeface="Times New Roman" panose="02020603050405020304" pitchFamily="18" charset="0"/>
              </a:rPr>
              <a:t>SPD Magnet (fixation)</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11" name="Овал 10"/>
          <p:cNvSpPr/>
          <p:nvPr/>
        </p:nvSpPr>
        <p:spPr>
          <a:xfrm>
            <a:off x="3277129" y="3530133"/>
            <a:ext cx="229157" cy="2493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p:cNvCxnSpPr/>
          <p:nvPr/>
        </p:nvCxnSpPr>
        <p:spPr>
          <a:xfrm flipH="1" flipV="1">
            <a:off x="9549455" y="1400668"/>
            <a:ext cx="966145" cy="1230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0202783" y="2637854"/>
            <a:ext cx="1753402" cy="338554"/>
          </a:xfrm>
          <a:prstGeom prst="rect">
            <a:avLst/>
          </a:prstGeom>
        </p:spPr>
        <p:txBody>
          <a:bodyPr wrap="square">
            <a:spAutoFit/>
          </a:bodyPr>
          <a:lstStyle/>
          <a:p>
            <a:r>
              <a:rPr lang="en-US" sz="1600" dirty="0">
                <a:solidFill>
                  <a:srgbClr val="00B050"/>
                </a:solidFill>
              </a:rPr>
              <a:t>Adjustable </a:t>
            </a:r>
            <a:r>
              <a:rPr lang="en-US" sz="1600" dirty="0" smtClean="0">
                <a:solidFill>
                  <a:srgbClr val="00B050"/>
                </a:solidFill>
              </a:rPr>
              <a:t>support</a:t>
            </a:r>
            <a:endParaRPr lang="ru-RU" sz="1600" dirty="0">
              <a:solidFill>
                <a:srgbClr val="00B050"/>
              </a:solidFill>
            </a:endParaRPr>
          </a:p>
        </p:txBody>
      </p:sp>
      <p:sp>
        <p:nvSpPr>
          <p:cNvPr id="3" name="Дата 2"/>
          <p:cNvSpPr>
            <a:spLocks noGrp="1"/>
          </p:cNvSpPr>
          <p:nvPr>
            <p:ph type="dt" sz="half" idx="10"/>
          </p:nvPr>
        </p:nvSpPr>
        <p:spPr>
          <a:xfrm>
            <a:off x="10867091" y="6369294"/>
            <a:ext cx="1016977" cy="365125"/>
          </a:xfrm>
        </p:spPr>
        <p:txBody>
          <a:bodyPr/>
          <a:lstStyle/>
          <a:p>
            <a:fld id="{3E7316FB-5844-4710-9FAA-85D29C2F89BB}" type="datetime1">
              <a:rPr lang="ru-RU" smtClean="0"/>
              <a:t>12.05.2025</a:t>
            </a:fld>
            <a:endParaRPr lang="ru-RU" dirty="0"/>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
        <p:nvSpPr>
          <p:cNvPr id="6" name="Прямоугольник 5"/>
          <p:cNvSpPr/>
          <p:nvPr/>
        </p:nvSpPr>
        <p:spPr>
          <a:xfrm>
            <a:off x="537882" y="5824812"/>
            <a:ext cx="10368427" cy="584775"/>
          </a:xfrm>
          <a:prstGeom prst="rect">
            <a:avLst/>
          </a:prstGeom>
        </p:spPr>
        <p:txBody>
          <a:bodyPr wrap="square">
            <a:spAutoFit/>
          </a:bodyPr>
          <a:lstStyle/>
          <a:p>
            <a:r>
              <a:rPr lang="en-US" sz="1600" dirty="0">
                <a:solidFill>
                  <a:srgbClr val="0070C0"/>
                </a:solidFill>
                <a:latin typeface="Arial" panose="020B0604020202020204" pitchFamily="34" charset="0"/>
                <a:cs typeface="Arial" panose="020B0604020202020204" pitchFamily="34" charset="0"/>
              </a:rPr>
              <a:t>The cryostat is fixed in an iron yoke by means of special adjustable supports fixed on octants</a:t>
            </a:r>
            <a:r>
              <a:rPr lang="ru-RU"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r>
              <a:rPr lang="ru-RU" sz="1600" dirty="0" smtClean="0">
                <a:solidFill>
                  <a:srgbClr val="0070C0"/>
                </a:solidFill>
                <a:latin typeface="Arial" panose="020B0604020202020204" pitchFamily="34" charset="0"/>
                <a:cs typeface="Arial" panose="020B0604020202020204" pitchFamily="34" charset="0"/>
              </a:rPr>
              <a:t>The </a:t>
            </a:r>
            <a:r>
              <a:rPr lang="ru-RU" sz="1600" dirty="0" err="1">
                <a:solidFill>
                  <a:srgbClr val="0070C0"/>
                </a:solidFill>
                <a:latin typeface="Arial" panose="020B0604020202020204" pitchFamily="34" charset="0"/>
                <a:cs typeface="Arial" panose="020B0604020202020204" pitchFamily="34" charset="0"/>
              </a:rPr>
              <a:t>wedge</a:t>
            </a:r>
            <a:r>
              <a:rPr lang="ru-RU" sz="1600" dirty="0">
                <a:solidFill>
                  <a:srgbClr val="0070C0"/>
                </a:solidFill>
                <a:latin typeface="Arial" panose="020B0604020202020204" pitchFamily="34" charset="0"/>
                <a:cs typeface="Arial" panose="020B0604020202020204" pitchFamily="34" charset="0"/>
              </a:rPr>
              <a:t> </a:t>
            </a:r>
            <a:r>
              <a:rPr lang="ru-RU" sz="1600" dirty="0" err="1">
                <a:solidFill>
                  <a:srgbClr val="0070C0"/>
                </a:solidFill>
                <a:latin typeface="Arial" panose="020B0604020202020204" pitchFamily="34" charset="0"/>
                <a:cs typeface="Arial" panose="020B0604020202020204" pitchFamily="34" charset="0"/>
              </a:rPr>
              <a:t>surface</a:t>
            </a:r>
            <a:r>
              <a:rPr lang="ru-RU" sz="1600" dirty="0">
                <a:solidFill>
                  <a:srgbClr val="0070C0"/>
                </a:solidFill>
                <a:latin typeface="Arial" panose="020B0604020202020204" pitchFamily="34" charset="0"/>
                <a:cs typeface="Arial" panose="020B0604020202020204" pitchFamily="34" charset="0"/>
              </a:rPr>
              <a:t> of the </a:t>
            </a:r>
            <a:r>
              <a:rPr lang="ru-RU" sz="1600" dirty="0" err="1">
                <a:solidFill>
                  <a:srgbClr val="0070C0"/>
                </a:solidFill>
                <a:latin typeface="Arial" panose="020B0604020202020204" pitchFamily="34" charset="0"/>
                <a:cs typeface="Arial" panose="020B0604020202020204" pitchFamily="34" charset="0"/>
              </a:rPr>
              <a:t>support</a:t>
            </a:r>
            <a:r>
              <a:rPr lang="ru-RU" sz="1600" dirty="0">
                <a:solidFill>
                  <a:srgbClr val="0070C0"/>
                </a:solidFill>
                <a:latin typeface="Arial" panose="020B0604020202020204" pitchFamily="34" charset="0"/>
                <a:cs typeface="Arial" panose="020B0604020202020204" pitchFamily="34" charset="0"/>
              </a:rPr>
              <a:t> </a:t>
            </a:r>
            <a:r>
              <a:rPr lang="ru-RU" sz="1600" dirty="0" err="1">
                <a:solidFill>
                  <a:srgbClr val="0070C0"/>
                </a:solidFill>
                <a:latin typeface="Arial" panose="020B0604020202020204" pitchFamily="34" charset="0"/>
                <a:cs typeface="Arial" panose="020B0604020202020204" pitchFamily="34" charset="0"/>
              </a:rPr>
              <a:t>allows</a:t>
            </a:r>
            <a:r>
              <a:rPr lang="ru-RU" sz="1600" dirty="0">
                <a:solidFill>
                  <a:srgbClr val="0070C0"/>
                </a:solidFill>
                <a:latin typeface="Arial" panose="020B0604020202020204" pitchFamily="34" charset="0"/>
                <a:cs typeface="Arial" panose="020B0604020202020204" pitchFamily="34" charset="0"/>
              </a:rPr>
              <a:t> </a:t>
            </a:r>
            <a:r>
              <a:rPr lang="ru-RU" sz="1600" dirty="0" err="1">
                <a:solidFill>
                  <a:srgbClr val="0070C0"/>
                </a:solidFill>
                <a:latin typeface="Arial" panose="020B0604020202020204" pitchFamily="34" charset="0"/>
                <a:cs typeface="Arial" panose="020B0604020202020204" pitchFamily="34" charset="0"/>
              </a:rPr>
              <a:t>you</a:t>
            </a:r>
            <a:r>
              <a:rPr lang="ru-RU" sz="1600" dirty="0">
                <a:solidFill>
                  <a:srgbClr val="0070C0"/>
                </a:solidFill>
                <a:latin typeface="Arial" panose="020B0604020202020204" pitchFamily="34" charset="0"/>
                <a:cs typeface="Arial" panose="020B0604020202020204" pitchFamily="34" charset="0"/>
              </a:rPr>
              <a:t> </a:t>
            </a:r>
            <a:r>
              <a:rPr lang="ru-RU" sz="1600" dirty="0" err="1">
                <a:solidFill>
                  <a:srgbClr val="0070C0"/>
                </a:solidFill>
                <a:latin typeface="Arial" panose="020B0604020202020204" pitchFamily="34" charset="0"/>
                <a:cs typeface="Arial" panose="020B0604020202020204" pitchFamily="34" charset="0"/>
              </a:rPr>
              <a:t>to</a:t>
            </a:r>
            <a:r>
              <a:rPr lang="ru-RU" sz="1600" dirty="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fix</a:t>
            </a:r>
            <a:r>
              <a:rPr lang="ru-RU" sz="1600" dirty="0" smtClean="0">
                <a:solidFill>
                  <a:srgbClr val="0070C0"/>
                </a:solidFill>
                <a:latin typeface="Arial" panose="020B0604020202020204" pitchFamily="34" charset="0"/>
                <a:cs typeface="Arial" panose="020B0604020202020204" pitchFamily="34" charset="0"/>
              </a:rPr>
              <a:t> </a:t>
            </a:r>
            <a:r>
              <a:rPr lang="ru-RU" sz="1600" dirty="0">
                <a:solidFill>
                  <a:srgbClr val="0070C0"/>
                </a:solidFill>
                <a:latin typeface="Arial" panose="020B0604020202020204" pitchFamily="34" charset="0"/>
                <a:cs typeface="Arial" panose="020B0604020202020204" pitchFamily="34" charset="0"/>
              </a:rPr>
              <a:t>the </a:t>
            </a:r>
            <a:r>
              <a:rPr lang="ru-RU" sz="1600" dirty="0" smtClean="0">
                <a:solidFill>
                  <a:srgbClr val="0070C0"/>
                </a:solidFill>
                <a:latin typeface="Arial" panose="020B0604020202020204" pitchFamily="34" charset="0"/>
                <a:cs typeface="Arial" panose="020B0604020202020204" pitchFamily="34" charset="0"/>
              </a:rPr>
              <a:t>cryostat </a:t>
            </a:r>
            <a:r>
              <a:rPr lang="en-US" sz="1600" dirty="0">
                <a:solidFill>
                  <a:srgbClr val="0070C0"/>
                </a:solidFill>
                <a:latin typeface="Arial" panose="020B0604020202020204" pitchFamily="34" charset="0"/>
                <a:cs typeface="Arial" panose="020B0604020202020204" pitchFamily="34" charset="0"/>
              </a:rPr>
              <a:t>after positioning the magnet using hydraulic jacks</a:t>
            </a:r>
            <a:r>
              <a:rPr lang="ru-RU" sz="1600" dirty="0" smtClean="0">
                <a:solidFill>
                  <a:srgbClr val="0070C0"/>
                </a:solidFill>
                <a:latin typeface="Arial" panose="020B0604020202020204" pitchFamily="34" charset="0"/>
                <a:cs typeface="Arial" panose="020B0604020202020204" pitchFamily="34" charset="0"/>
              </a:rPr>
              <a:t>.</a:t>
            </a:r>
            <a:endParaRPr lang="ru-RU" sz="1600" dirty="0">
              <a:solidFill>
                <a:srgbClr val="0070C0"/>
              </a:solidFill>
              <a:latin typeface="Arial" panose="020B0604020202020204" pitchFamily="34" charset="0"/>
              <a:cs typeface="Arial" panose="020B0604020202020204" pitchFamily="34" charset="0"/>
            </a:endParaRPr>
          </a:p>
        </p:txBody>
      </p:sp>
      <p:sp>
        <p:nvSpPr>
          <p:cNvPr id="13" name="Прямоугольник 12"/>
          <p:cNvSpPr/>
          <p:nvPr/>
        </p:nvSpPr>
        <p:spPr>
          <a:xfrm>
            <a:off x="6693580" y="5242735"/>
            <a:ext cx="1336969" cy="338554"/>
          </a:xfrm>
          <a:prstGeom prst="rect">
            <a:avLst/>
          </a:prstGeom>
        </p:spPr>
        <p:txBody>
          <a:bodyPr wrap="none">
            <a:spAutoFit/>
          </a:bodyPr>
          <a:lstStyle/>
          <a:p>
            <a:r>
              <a:rPr lang="en-US" sz="1600" dirty="0">
                <a:solidFill>
                  <a:srgbClr val="00B050"/>
                </a:solidFill>
              </a:rPr>
              <a:t>H</a:t>
            </a:r>
            <a:r>
              <a:rPr lang="en-US" sz="1600" dirty="0" smtClean="0">
                <a:solidFill>
                  <a:srgbClr val="00B050"/>
                </a:solidFill>
              </a:rPr>
              <a:t>ydraulic </a:t>
            </a:r>
            <a:r>
              <a:rPr lang="en-US" sz="1600" dirty="0">
                <a:solidFill>
                  <a:srgbClr val="00B050"/>
                </a:solidFill>
              </a:rPr>
              <a:t>jack</a:t>
            </a:r>
            <a:endParaRPr lang="ru-RU" sz="1600" dirty="0">
              <a:solidFill>
                <a:srgbClr val="00B050"/>
              </a:solidFill>
            </a:endParaRPr>
          </a:p>
        </p:txBody>
      </p:sp>
      <p:sp>
        <p:nvSpPr>
          <p:cNvPr id="15" name="Прямоугольник 14"/>
          <p:cNvSpPr/>
          <p:nvPr/>
        </p:nvSpPr>
        <p:spPr>
          <a:xfrm>
            <a:off x="6693203" y="4213698"/>
            <a:ext cx="1158202" cy="584775"/>
          </a:xfrm>
          <a:prstGeom prst="rect">
            <a:avLst/>
          </a:prstGeom>
        </p:spPr>
        <p:txBody>
          <a:bodyPr wrap="none">
            <a:spAutoFit/>
          </a:bodyPr>
          <a:lstStyle/>
          <a:p>
            <a:r>
              <a:rPr lang="en-US" sz="1600" dirty="0" smtClean="0">
                <a:solidFill>
                  <a:srgbClr val="00B050"/>
                </a:solidFill>
              </a:rPr>
              <a:t>Removable </a:t>
            </a:r>
          </a:p>
          <a:p>
            <a:r>
              <a:rPr lang="en-US" sz="1600" dirty="0" smtClean="0">
                <a:solidFill>
                  <a:srgbClr val="00B050"/>
                </a:solidFill>
              </a:rPr>
              <a:t>Support</a:t>
            </a:r>
            <a:endParaRPr lang="ru-RU" sz="1600" dirty="0">
              <a:solidFill>
                <a:srgbClr val="00B050"/>
              </a:solidFill>
            </a:endParaRPr>
          </a:p>
        </p:txBody>
      </p:sp>
      <p:pic>
        <p:nvPicPr>
          <p:cNvPr id="16" name="Рисунок 15"/>
          <p:cNvPicPr>
            <a:picLocks noChangeAspect="1"/>
          </p:cNvPicPr>
          <p:nvPr/>
        </p:nvPicPr>
        <p:blipFill rotWithShape="1">
          <a:blip r:embed="rId4" cstate="print">
            <a:extLst>
              <a:ext uri="{28A0092B-C50C-407E-A947-70E740481C1C}">
                <a14:useLocalDpi xmlns:a14="http://schemas.microsoft.com/office/drawing/2010/main" val="0"/>
              </a:ext>
            </a:extLst>
          </a:blip>
          <a:srcRect l="16532" t="20096" r="60531" b="48029"/>
          <a:stretch/>
        </p:blipFill>
        <p:spPr>
          <a:xfrm>
            <a:off x="4432160" y="4267471"/>
            <a:ext cx="1911963" cy="1468660"/>
          </a:xfrm>
          <a:prstGeom prst="rect">
            <a:avLst/>
          </a:prstGeom>
        </p:spPr>
      </p:pic>
      <p:cxnSp>
        <p:nvCxnSpPr>
          <p:cNvPr id="17" name="Прямая со стрелкой 16"/>
          <p:cNvCxnSpPr/>
          <p:nvPr/>
        </p:nvCxnSpPr>
        <p:spPr>
          <a:xfrm flipH="1">
            <a:off x="5850204" y="4562178"/>
            <a:ext cx="842999" cy="4953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5968989" y="5305209"/>
            <a:ext cx="724214" cy="941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75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6198" t="389" r="30000" b="4638"/>
          <a:stretch/>
        </p:blipFill>
        <p:spPr>
          <a:xfrm>
            <a:off x="646451" y="462136"/>
            <a:ext cx="6251171" cy="4923202"/>
          </a:xfrm>
          <a:prstGeom prst="rect">
            <a:avLst/>
          </a:prstGeom>
        </p:spPr>
      </p:pic>
      <p:sp>
        <p:nvSpPr>
          <p:cNvPr id="13" name="Прямоугольник 12"/>
          <p:cNvSpPr/>
          <p:nvPr/>
        </p:nvSpPr>
        <p:spPr>
          <a:xfrm>
            <a:off x="1959799" y="764705"/>
            <a:ext cx="8136904" cy="4093428"/>
          </a:xfrm>
          <a:prstGeom prst="rect">
            <a:avLst/>
          </a:prstGeom>
        </p:spPr>
        <p:txBody>
          <a:bodyPr wrap="square">
            <a:spAutoFit/>
          </a:bodyPr>
          <a:lstStyle/>
          <a:p>
            <a:r>
              <a:rPr lang="en-US" sz="2000" dirty="0">
                <a:solidFill>
                  <a:srgbClr val="0070C0"/>
                </a:solidFill>
              </a:rPr>
              <a:t>  </a:t>
            </a:r>
            <a:r>
              <a:rPr lang="en-US" sz="2000" dirty="0"/>
              <a:t/>
            </a:r>
            <a:br>
              <a:rPr lang="en-US" sz="2000" dirty="0"/>
            </a:br>
            <a:r>
              <a:rPr lang="en-US" sz="2000" dirty="0"/>
              <a:t/>
            </a:r>
            <a:br>
              <a:rPr lang="en-US" sz="2000" dirty="0"/>
            </a:br>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p:txBody>
      </p:sp>
      <p:pic>
        <p:nvPicPr>
          <p:cNvPr id="15" name="Рисунок 14"/>
          <p:cNvPicPr/>
          <p:nvPr/>
        </p:nvPicPr>
        <p:blipFill rotWithShape="1">
          <a:blip r:embed="rId3" cstate="print">
            <a:extLst>
              <a:ext uri="{28A0092B-C50C-407E-A947-70E740481C1C}">
                <a14:useLocalDpi xmlns:a14="http://schemas.microsoft.com/office/drawing/2010/main" val="0"/>
              </a:ext>
            </a:extLst>
          </a:blip>
          <a:srcRect l="2252" t="2050" r="3631" b="1368"/>
          <a:stretch/>
        </p:blipFill>
        <p:spPr bwMode="auto">
          <a:xfrm>
            <a:off x="8232379" y="848301"/>
            <a:ext cx="2664296" cy="1667792"/>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18501" t="5549" r="55512" b="15921"/>
          <a:stretch/>
        </p:blipFill>
        <p:spPr>
          <a:xfrm>
            <a:off x="8890497" y="2800450"/>
            <a:ext cx="1578734" cy="2535542"/>
          </a:xfrm>
          <a:prstGeom prst="rect">
            <a:avLst/>
          </a:prstGeom>
        </p:spPr>
      </p:pic>
      <p:sp>
        <p:nvSpPr>
          <p:cNvPr id="3" name="Прямоугольник 2"/>
          <p:cNvSpPr/>
          <p:nvPr/>
        </p:nvSpPr>
        <p:spPr>
          <a:xfrm>
            <a:off x="519954" y="5385338"/>
            <a:ext cx="10928824" cy="861774"/>
          </a:xfrm>
          <a:prstGeom prst="rect">
            <a:avLst/>
          </a:prstGeom>
        </p:spPr>
        <p:txBody>
          <a:bodyPr wrap="square">
            <a:spAutoFit/>
          </a:bodyPr>
          <a:lstStyle/>
          <a:p>
            <a:r>
              <a:rPr lang="ru-RU" dirty="0" smtClean="0">
                <a:solidFill>
                  <a:srgbClr val="0070C0"/>
                </a:solidFill>
              </a:rPr>
              <a:t> </a:t>
            </a:r>
            <a:r>
              <a:rPr lang="en-US" sz="1600" dirty="0">
                <a:solidFill>
                  <a:srgbClr val="0070C0"/>
                </a:solidFill>
                <a:latin typeface="Arial" panose="020B0604020202020204" pitchFamily="34" charset="0"/>
                <a:cs typeface="Arial" panose="020B0604020202020204" pitchFamily="34" charset="0"/>
              </a:rPr>
              <a:t>To assemble the magnet, a special </a:t>
            </a:r>
            <a:r>
              <a:rPr lang="en-US" sz="1600" dirty="0" smtClean="0">
                <a:solidFill>
                  <a:srgbClr val="0070C0"/>
                </a:solidFill>
                <a:latin typeface="Arial" panose="020B0604020202020204" pitchFamily="34" charset="0"/>
                <a:cs typeface="Arial" panose="020B0604020202020204" pitchFamily="34" charset="0"/>
              </a:rPr>
              <a:t>Stand </a:t>
            </a:r>
            <a:r>
              <a:rPr lang="en-US" sz="1600" dirty="0">
                <a:solidFill>
                  <a:srgbClr val="0070C0"/>
                </a:solidFill>
                <a:latin typeface="Arial" panose="020B0604020202020204" pitchFamily="34" charset="0"/>
                <a:cs typeface="Arial" panose="020B0604020202020204" pitchFamily="34" charset="0"/>
              </a:rPr>
              <a:t>with an I-beam - 700 GOST 26020-83, </a:t>
            </a:r>
            <a:r>
              <a:rPr lang="ru-RU" sz="1600" dirty="0" smtClean="0">
                <a:solidFill>
                  <a:srgbClr val="0070C0"/>
                </a:solidFill>
                <a:latin typeface="Arial" panose="020B0604020202020204" pitchFamily="34" charset="0"/>
                <a:cs typeface="Arial" panose="020B0604020202020204" pitchFamily="34" charset="0"/>
              </a:rPr>
              <a:t>10</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meters long, with a guide rail and a roller system (Roller skate </a:t>
            </a:r>
            <a:r>
              <a:rPr lang="en-US" sz="1600" dirty="0" err="1">
                <a:solidFill>
                  <a:srgbClr val="0070C0"/>
                </a:solidFill>
                <a:latin typeface="Arial" panose="020B0604020202020204" pitchFamily="34" charset="0"/>
                <a:cs typeface="Arial" panose="020B0604020202020204" pitchFamily="34" charset="0"/>
              </a:rPr>
              <a:t>Boerkey</a:t>
            </a:r>
            <a:r>
              <a:rPr lang="en-US" sz="1600" dirty="0">
                <a:solidFill>
                  <a:srgbClr val="0070C0"/>
                </a:solidFill>
                <a:latin typeface="Arial" panose="020B0604020202020204" pitchFamily="34" charset="0"/>
                <a:cs typeface="Arial" panose="020B0604020202020204" pitchFamily="34" charset="0"/>
              </a:rPr>
              <a:t> model AM-H) for rolling up the magnet elements, is used</a:t>
            </a:r>
            <a:r>
              <a:rPr lang="en-US" sz="1600" dirty="0" smtClean="0">
                <a:solidFill>
                  <a:srgbClr val="0070C0"/>
                </a:solidFill>
                <a:latin typeface="Arial" panose="020B0604020202020204" pitchFamily="34" charset="0"/>
                <a:cs typeface="Arial" panose="020B0604020202020204" pitchFamily="34" charset="0"/>
              </a:rPr>
              <a:t>.</a:t>
            </a:r>
            <a:endParaRPr lang="ru-RU" sz="1600" dirty="0" smtClean="0">
              <a:solidFill>
                <a:srgbClr val="0070C0"/>
              </a:solidFill>
              <a:latin typeface="Arial" panose="020B0604020202020204" pitchFamily="34" charset="0"/>
              <a:cs typeface="Arial" panose="020B0604020202020204" pitchFamily="34" charset="0"/>
            </a:endParaRPr>
          </a:p>
          <a:p>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stand design is shown on the slide</a:t>
            </a:r>
            <a:r>
              <a:rPr lang="en-US" sz="1600" dirty="0" smtClean="0">
                <a:solidFill>
                  <a:srgbClr val="0070C0"/>
                </a:solidFill>
                <a:latin typeface="Arial" panose="020B0604020202020204" pitchFamily="34" charset="0"/>
                <a:cs typeface="Arial" panose="020B0604020202020204" pitchFamily="34" charset="0"/>
              </a:rPr>
              <a: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3D model of the stand is </a:t>
            </a:r>
            <a:r>
              <a:rPr lang="en-US" sz="1600" dirty="0" smtClean="0">
                <a:solidFill>
                  <a:srgbClr val="0070C0"/>
                </a:solidFill>
                <a:latin typeface="Arial" panose="020B0604020202020204" pitchFamily="34" charset="0"/>
                <a:cs typeface="Arial" panose="020B0604020202020204" pitchFamily="34" charset="0"/>
              </a:rPr>
              <a:t>ready</a:t>
            </a:r>
            <a:r>
              <a:rPr lang="ru-RU" sz="1600" dirty="0" smtClean="0">
                <a:solidFill>
                  <a:srgbClr val="0070C0"/>
                </a:solidFill>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
        <p:nvSpPr>
          <p:cNvPr id="4" name="Прямоугольник 3"/>
          <p:cNvSpPr/>
          <p:nvPr/>
        </p:nvSpPr>
        <p:spPr>
          <a:xfrm>
            <a:off x="3702918" y="95160"/>
            <a:ext cx="4139224" cy="400110"/>
          </a:xfrm>
          <a:prstGeom prst="rect">
            <a:avLst/>
          </a:prstGeom>
        </p:spPr>
        <p:txBody>
          <a:bodyPr wrap="square">
            <a:spAutoFit/>
          </a:bodyPr>
          <a:lstStyle/>
          <a:p>
            <a:pPr algn="ctr"/>
            <a:r>
              <a:rPr lang="en-US" sz="2000" dirty="0" smtClean="0">
                <a:solidFill>
                  <a:srgbClr val="FF0000"/>
                </a:solidFill>
                <a:latin typeface="Comic Sans MS" panose="030F0702030302020204" pitchFamily="66" charset="0"/>
                <a:cs typeface="Times New Roman" panose="02020603050405020304" pitchFamily="18" charset="0"/>
              </a:rPr>
              <a:t>Magnet</a:t>
            </a:r>
            <a:r>
              <a:rPr lang="ru-RU" sz="2000" dirty="0" smtClean="0">
                <a:solidFill>
                  <a:srgbClr val="FF0000"/>
                </a:solidFill>
                <a:latin typeface="Comic Sans MS" panose="030F0702030302020204" pitchFamily="66" charset="0"/>
                <a:cs typeface="Times New Roman" panose="02020603050405020304" pitchFamily="18" charset="0"/>
              </a:rPr>
              <a:t> </a:t>
            </a:r>
            <a:r>
              <a:rPr lang="en-US" sz="2000" dirty="0" smtClean="0">
                <a:solidFill>
                  <a:srgbClr val="FF0000"/>
                </a:solidFill>
                <a:latin typeface="Comic Sans MS" panose="030F0702030302020204" pitchFamily="66" charset="0"/>
                <a:cs typeface="Times New Roman" panose="02020603050405020304" pitchFamily="18" charset="0"/>
              </a:rPr>
              <a:t>assembly</a:t>
            </a:r>
            <a:r>
              <a:rPr lang="ru-RU" sz="2000" dirty="0" smtClean="0">
                <a:solidFill>
                  <a:srgbClr val="FF0000"/>
                </a:solidFill>
                <a:latin typeface="Comic Sans MS" panose="030F0702030302020204" pitchFamily="66" charset="0"/>
                <a:cs typeface="Times New Roman" panose="02020603050405020304" pitchFamily="18" charset="0"/>
              </a:rPr>
              <a:t> </a:t>
            </a:r>
            <a:r>
              <a:rPr lang="en-US" sz="2000" dirty="0" smtClean="0">
                <a:solidFill>
                  <a:srgbClr val="FF0000"/>
                </a:solidFill>
                <a:latin typeface="Comic Sans MS" panose="030F0702030302020204" pitchFamily="66" charset="0"/>
                <a:cs typeface="Times New Roman" panose="02020603050405020304" pitchFamily="18" charset="0"/>
              </a:rPr>
              <a:t>Stand</a:t>
            </a:r>
            <a:endParaRPr lang="ru-RU" sz="2000" dirty="0">
              <a:solidFill>
                <a:srgbClr val="FF0000"/>
              </a:solidFill>
              <a:latin typeface="Comic Sans MS" panose="030F0702030302020204" pitchFamily="66" charset="0"/>
              <a:cs typeface="Times New Roman" panose="02020603050405020304" pitchFamily="18" charset="0"/>
            </a:endParaRPr>
          </a:p>
        </p:txBody>
      </p:sp>
      <p:cxnSp>
        <p:nvCxnSpPr>
          <p:cNvPr id="9" name="Прямая со стрелкой 8"/>
          <p:cNvCxnSpPr/>
          <p:nvPr/>
        </p:nvCxnSpPr>
        <p:spPr>
          <a:xfrm flipH="1" flipV="1">
            <a:off x="5772530" y="3936477"/>
            <a:ext cx="869973" cy="44500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657399" y="4212208"/>
            <a:ext cx="1665841" cy="338554"/>
          </a:xfrm>
          <a:prstGeom prst="rect">
            <a:avLst/>
          </a:prstGeom>
        </p:spPr>
        <p:txBody>
          <a:bodyPr wrap="none">
            <a:spAutoFit/>
          </a:bodyPr>
          <a:lstStyle/>
          <a:p>
            <a:r>
              <a:rPr lang="en-US" sz="1600" dirty="0">
                <a:solidFill>
                  <a:srgbClr val="00B050"/>
                </a:solidFill>
                <a:latin typeface="Arial" panose="020B0604020202020204" pitchFamily="34" charset="0"/>
                <a:cs typeface="Arial" panose="020B0604020202020204" pitchFamily="34" charset="0"/>
              </a:rPr>
              <a:t>Assembly </a:t>
            </a:r>
            <a:r>
              <a:rPr lang="en-US" sz="1600" dirty="0" smtClean="0">
                <a:solidFill>
                  <a:srgbClr val="00B050"/>
                </a:solidFill>
                <a:latin typeface="Arial" panose="020B0604020202020204" pitchFamily="34" charset="0"/>
                <a:cs typeface="Arial" panose="020B0604020202020204" pitchFamily="34" charset="0"/>
              </a:rPr>
              <a:t>Stand</a:t>
            </a:r>
            <a:endParaRPr lang="ru-RU" sz="1600" dirty="0">
              <a:solidFill>
                <a:srgbClr val="00B050"/>
              </a:solidFill>
            </a:endParaRPr>
          </a:p>
        </p:txBody>
      </p:sp>
      <p:cxnSp>
        <p:nvCxnSpPr>
          <p:cNvPr id="11" name="Прямая со стрелкой 10"/>
          <p:cNvCxnSpPr/>
          <p:nvPr/>
        </p:nvCxnSpPr>
        <p:spPr>
          <a:xfrm flipV="1">
            <a:off x="1620982" y="1984969"/>
            <a:ext cx="7269515" cy="95092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2" name="Прямоугольник 11"/>
          <p:cNvSpPr/>
          <p:nvPr/>
        </p:nvSpPr>
        <p:spPr>
          <a:xfrm>
            <a:off x="8853985" y="344909"/>
            <a:ext cx="1873718" cy="338554"/>
          </a:xfrm>
          <a:prstGeom prst="rect">
            <a:avLst/>
          </a:prstGeom>
        </p:spPr>
        <p:txBody>
          <a:bodyPr wrap="none">
            <a:spAutoFit/>
          </a:bodyPr>
          <a:lstStyle/>
          <a:p>
            <a:r>
              <a:rPr lang="en-US" sz="1600" dirty="0">
                <a:solidFill>
                  <a:srgbClr val="00B0F0"/>
                </a:solidFill>
              </a:rPr>
              <a:t>Roller skate </a:t>
            </a:r>
            <a:r>
              <a:rPr lang="en-US" sz="1600" dirty="0" err="1">
                <a:solidFill>
                  <a:srgbClr val="00B0F0"/>
                </a:solidFill>
              </a:rPr>
              <a:t>Boerkey</a:t>
            </a:r>
            <a:endParaRPr lang="ru-RU" sz="1600" dirty="0">
              <a:solidFill>
                <a:srgbClr val="00B0F0"/>
              </a:solidFill>
            </a:endParaRPr>
          </a:p>
        </p:txBody>
      </p:sp>
      <p:sp>
        <p:nvSpPr>
          <p:cNvPr id="2" name="Дата 1"/>
          <p:cNvSpPr>
            <a:spLocks noGrp="1"/>
          </p:cNvSpPr>
          <p:nvPr>
            <p:ph type="dt" sz="half" idx="10"/>
          </p:nvPr>
        </p:nvSpPr>
        <p:spPr/>
        <p:txBody>
          <a:bodyPr/>
          <a:lstStyle/>
          <a:p>
            <a:pPr>
              <a:defRPr/>
            </a:pPr>
            <a:fld id="{4299FEDB-9830-4003-BE89-A6540E4DDD3C}" type="datetime1">
              <a:rPr lang="ru-RU" altLang="en-US" smtClean="0"/>
              <a:t>12.05.2025</a:t>
            </a:fld>
            <a:endParaRPr lang="en-US" altLang="en-US" sz="1800" dirty="0">
              <a:solidFill>
                <a:schemeClr val="tx1"/>
              </a:solidFill>
            </a:endParaRPr>
          </a:p>
        </p:txBody>
      </p:sp>
      <p:sp>
        <p:nvSpPr>
          <p:cNvPr id="6" name="Нижний колонтитул 5"/>
          <p:cNvSpPr>
            <a:spLocks noGrp="1"/>
          </p:cNvSpPr>
          <p:nvPr>
            <p:ph type="ftr" sz="quarter" idx="11"/>
          </p:nvPr>
        </p:nvSpPr>
        <p:spPr/>
        <p:txBody>
          <a:bodyPr/>
          <a:lstStyle/>
          <a:p>
            <a:pPr>
              <a:defRPr/>
            </a:pPr>
            <a:r>
              <a:rPr lang="sv-SE" altLang="en-US" smtClean="0"/>
              <a:t>E. Pyata, S. Pivovarov, BINP, SPD Magnet</a:t>
            </a:r>
            <a:endParaRPr lang="en-US" altLang="en-US"/>
          </a:p>
        </p:txBody>
      </p:sp>
    </p:spTree>
    <p:extLst>
      <p:ext uri="{BB962C8B-B14F-4D97-AF65-F5344CB8AC3E}">
        <p14:creationId xmlns:p14="http://schemas.microsoft.com/office/powerpoint/2010/main" val="2746868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9697" t="8305" r="32710" b="5552"/>
          <a:stretch/>
        </p:blipFill>
        <p:spPr>
          <a:xfrm>
            <a:off x="459882" y="568113"/>
            <a:ext cx="4278863" cy="4150658"/>
          </a:xfrm>
          <a:prstGeom prst="rect">
            <a:avLst/>
          </a:prstGeom>
        </p:spPr>
      </p:pic>
      <p:sp>
        <p:nvSpPr>
          <p:cNvPr id="4" name="Заголовок 3"/>
          <p:cNvSpPr>
            <a:spLocks noGrp="1"/>
          </p:cNvSpPr>
          <p:nvPr>
            <p:ph type="title"/>
          </p:nvPr>
        </p:nvSpPr>
        <p:spPr>
          <a:xfrm>
            <a:off x="859980" y="77216"/>
            <a:ext cx="10515600" cy="589032"/>
          </a:xfrm>
        </p:spPr>
        <p:txBody>
          <a:bodyPr>
            <a:normAutofit/>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SPD</a:t>
            </a:r>
            <a:r>
              <a:rPr lang="ru-RU" sz="2400" dirty="0" smtClean="0">
                <a:solidFill>
                  <a:srgbClr val="FF0000"/>
                </a:solidFill>
                <a:latin typeface="Times New Roman" panose="02020603050405020304" pitchFamily="18" charset="0"/>
                <a:cs typeface="Times New Roman" panose="02020603050405020304" pitchFamily="18" charset="0"/>
              </a:rPr>
              <a:t> Магнит </a:t>
            </a:r>
            <a:r>
              <a:rPr lang="en-US" sz="2400" dirty="0">
                <a:solidFill>
                  <a:srgbClr val="FF0000"/>
                </a:solidFill>
                <a:latin typeface="Times New Roman" panose="02020603050405020304" pitchFamily="18" charset="0"/>
                <a:cs typeface="Times New Roman" panose="02020603050405020304" pitchFamily="18" charset="0"/>
              </a:rPr>
              <a:t>(Container</a:t>
            </a:r>
            <a:r>
              <a:rPr lang="ru-RU" sz="2400" dirty="0" smtClean="0">
                <a:solidFill>
                  <a:srgbClr val="FF0000"/>
                </a:solidFill>
                <a:latin typeface="Times New Roman" panose="02020603050405020304" pitchFamily="18" charset="0"/>
                <a:cs typeface="Times New Roman" panose="02020603050405020304" pitchFamily="18" charset="0"/>
              </a:rPr>
              <a:t>)</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5" name="Заголовок 3"/>
          <p:cNvSpPr txBox="1">
            <a:spLocks/>
          </p:cNvSpPr>
          <p:nvPr/>
        </p:nvSpPr>
        <p:spPr>
          <a:xfrm>
            <a:off x="442212" y="5327848"/>
            <a:ext cx="11272236" cy="106662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0070C0"/>
                </a:solidFill>
                <a:latin typeface="Times New Roman" panose="02020603050405020304" pitchFamily="18" charset="0"/>
                <a:cs typeface="Times New Roman" panose="02020603050405020304" pitchFamily="18" charset="0"/>
              </a:rPr>
              <a:t>Dimensions</a:t>
            </a:r>
            <a:r>
              <a:rPr lang="ru-RU" sz="1800" b="1"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l</a:t>
            </a:r>
            <a:r>
              <a:rPr lang="en-US" sz="1400" dirty="0" smtClean="0">
                <a:solidFill>
                  <a:srgbClr val="0070C0"/>
                </a:solidFill>
                <a:latin typeface="Arial" panose="020B0604020202020204" pitchFamily="34" charset="0"/>
                <a:cs typeface="Arial" panose="020B0604020202020204" pitchFamily="34" charset="0"/>
              </a:rPr>
              <a:t>ength</a:t>
            </a:r>
            <a:r>
              <a:rPr lang="ru-RU" sz="1800" dirty="0" smtClean="0">
                <a:solidFill>
                  <a:srgbClr val="0070C0"/>
                </a:solidFill>
                <a:latin typeface="Times New Roman" panose="02020603050405020304" pitchFamily="18" charset="0"/>
                <a:cs typeface="Times New Roman" panose="02020603050405020304" pitchFamily="18" charset="0"/>
              </a:rPr>
              <a:t>    –5200 мм</a:t>
            </a:r>
            <a:r>
              <a:rPr lang="en-US" sz="1800" dirty="0" smtClean="0">
                <a:solidFill>
                  <a:srgbClr val="0070C0"/>
                </a:solidFill>
                <a:latin typeface="Times New Roman" panose="02020603050405020304" pitchFamily="18" charset="0"/>
                <a:cs typeface="Times New Roman" panose="02020603050405020304" pitchFamily="18" charset="0"/>
              </a:rPr>
              <a:t>;</a:t>
            </a:r>
            <a:r>
              <a:rPr lang="ru-RU" sz="1800" dirty="0" smtClean="0">
                <a:solidFill>
                  <a:srgbClr val="0070C0"/>
                </a:solidFill>
                <a:latin typeface="Times New Roman" panose="02020603050405020304" pitchFamily="18" charset="0"/>
                <a:cs typeface="Times New Roman" panose="02020603050405020304" pitchFamily="18" charset="0"/>
              </a:rPr>
              <a:t> </a:t>
            </a:r>
            <a:endParaRPr lang="en-US" sz="1800" dirty="0" smtClean="0">
              <a:solidFill>
                <a:srgbClr val="0070C0"/>
              </a:solidFill>
              <a:latin typeface="Times New Roman" panose="02020603050405020304" pitchFamily="18" charset="0"/>
              <a:cs typeface="Times New Roman" panose="02020603050405020304" pitchFamily="18" charset="0"/>
            </a:endParaRPr>
          </a:p>
          <a:p>
            <a:r>
              <a:rPr lang="en-US"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width</a:t>
            </a:r>
            <a:r>
              <a:rPr lang="ru-RU" sz="1800" dirty="0" smtClean="0">
                <a:solidFill>
                  <a:srgbClr val="0070C0"/>
                </a:solidFill>
                <a:latin typeface="Times New Roman" panose="02020603050405020304" pitchFamily="18" charset="0"/>
                <a:cs typeface="Times New Roman" panose="02020603050405020304" pitchFamily="18" charset="0"/>
              </a:rPr>
              <a:t>  – 4750 мм</a:t>
            </a:r>
            <a:r>
              <a:rPr lang="en-US" sz="1800" dirty="0" smtClean="0">
                <a:solidFill>
                  <a:srgbClr val="0070C0"/>
                </a:solidFill>
                <a:latin typeface="Times New Roman" panose="02020603050405020304" pitchFamily="18" charset="0"/>
                <a:cs typeface="Times New Roman" panose="02020603050405020304" pitchFamily="18" charset="0"/>
              </a:rPr>
              <a:t>;</a:t>
            </a:r>
            <a:r>
              <a:rPr lang="ru-RU" sz="1800" dirty="0" smtClean="0">
                <a:solidFill>
                  <a:srgbClr val="0070C0"/>
                </a:solidFill>
                <a:latin typeface="Times New Roman" panose="02020603050405020304" pitchFamily="18" charset="0"/>
                <a:cs typeface="Times New Roman" panose="02020603050405020304" pitchFamily="18" charset="0"/>
              </a:rPr>
              <a:t> </a:t>
            </a:r>
            <a:endParaRPr lang="en-US" sz="1800" dirty="0" smtClean="0">
              <a:solidFill>
                <a:srgbClr val="0070C0"/>
              </a:solidFill>
              <a:latin typeface="Times New Roman" panose="02020603050405020304" pitchFamily="18" charset="0"/>
              <a:cs typeface="Times New Roman" panose="02020603050405020304" pitchFamily="18" charset="0"/>
            </a:endParaRPr>
          </a:p>
          <a:p>
            <a:r>
              <a:rPr lang="en-US" sz="1800" dirty="0">
                <a:solidFill>
                  <a:srgbClr val="0070C0"/>
                </a:solidFill>
                <a:latin typeface="Times New Roman" panose="02020603050405020304" pitchFamily="18" charset="0"/>
                <a:cs typeface="Times New Roman" panose="02020603050405020304" pitchFamily="18" charset="0"/>
              </a:rPr>
              <a:t> </a:t>
            </a:r>
            <a:r>
              <a:rPr lang="ru-RU"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height</a:t>
            </a:r>
            <a:r>
              <a:rPr lang="ru-RU" sz="1800" dirty="0" smtClean="0">
                <a:solidFill>
                  <a:srgbClr val="0070C0"/>
                </a:solidFill>
                <a:latin typeface="Times New Roman" panose="02020603050405020304" pitchFamily="18" charset="0"/>
                <a:cs typeface="Times New Roman" panose="02020603050405020304" pitchFamily="18" charset="0"/>
              </a:rPr>
              <a:t>  – 4960 </a:t>
            </a:r>
            <a:r>
              <a:rPr lang="ru-RU" sz="1800" dirty="0">
                <a:solidFill>
                  <a:srgbClr val="0070C0"/>
                </a:solidFill>
                <a:latin typeface="Times New Roman" panose="02020603050405020304" pitchFamily="18" charset="0"/>
                <a:cs typeface="Times New Roman" panose="02020603050405020304" pitchFamily="18" charset="0"/>
              </a:rPr>
              <a:t>мм</a:t>
            </a:r>
            <a:r>
              <a:rPr lang="en-US" sz="1800" dirty="0">
                <a:solidFill>
                  <a:srgbClr val="0070C0"/>
                </a:solidFill>
                <a:latin typeface="Times New Roman" panose="02020603050405020304" pitchFamily="18" charset="0"/>
                <a:cs typeface="Times New Roman" panose="02020603050405020304" pitchFamily="18" charset="0"/>
              </a:rPr>
              <a:t>;</a:t>
            </a:r>
            <a:r>
              <a:rPr lang="ru-RU" sz="1800" dirty="0">
                <a:solidFill>
                  <a:srgbClr val="0070C0"/>
                </a:solidFill>
                <a:latin typeface="Times New Roman" panose="02020603050405020304" pitchFamily="18" charset="0"/>
                <a:cs typeface="Times New Roman" panose="02020603050405020304" pitchFamily="18" charset="0"/>
              </a:rPr>
              <a:t> </a:t>
            </a:r>
            <a:endParaRPr lang="ru-RU" sz="1800" dirty="0" smtClean="0">
              <a:solidFill>
                <a:srgbClr val="0070C0"/>
              </a:solidFill>
              <a:latin typeface="Times New Roman" panose="02020603050405020304" pitchFamily="18" charset="0"/>
              <a:cs typeface="Times New Roman" panose="02020603050405020304" pitchFamily="18" charset="0"/>
            </a:endParaRPr>
          </a:p>
          <a:p>
            <a:r>
              <a:rPr lang="en-US" sz="1800" b="1" dirty="0">
                <a:solidFill>
                  <a:srgbClr val="0070C0"/>
                </a:solidFill>
                <a:latin typeface="Times New Roman" panose="02020603050405020304" pitchFamily="18" charset="0"/>
                <a:cs typeface="Times New Roman" panose="02020603050405020304" pitchFamily="18" charset="0"/>
              </a:rPr>
              <a:t>Weight </a:t>
            </a:r>
            <a:r>
              <a:rPr lang="ru-RU" sz="1800" b="1" dirty="0" smtClean="0">
                <a:solidFill>
                  <a:srgbClr val="0070C0"/>
                </a:solidFill>
                <a:latin typeface="Times New Roman" panose="02020603050405020304" pitchFamily="18" charset="0"/>
                <a:cs typeface="Times New Roman" panose="02020603050405020304" pitchFamily="18" charset="0"/>
              </a:rPr>
              <a:t>:</a:t>
            </a:r>
            <a:r>
              <a:rPr lang="ru-RU"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Container</a:t>
            </a:r>
            <a:r>
              <a:rPr lang="ru-RU" sz="1800" dirty="0" smtClean="0">
                <a:solidFill>
                  <a:srgbClr val="0070C0"/>
                </a:solidFill>
                <a:latin typeface="Times New Roman" panose="02020603050405020304" pitchFamily="18" charset="0"/>
                <a:cs typeface="Times New Roman" panose="02020603050405020304" pitchFamily="18" charset="0"/>
              </a:rPr>
              <a:t>– 15 т</a:t>
            </a:r>
          </a:p>
        </p:txBody>
      </p:sp>
      <p:sp>
        <p:nvSpPr>
          <p:cNvPr id="2" name="Дата 1"/>
          <p:cNvSpPr>
            <a:spLocks noGrp="1"/>
          </p:cNvSpPr>
          <p:nvPr>
            <p:ph type="dt" sz="half" idx="10"/>
          </p:nvPr>
        </p:nvSpPr>
        <p:spPr>
          <a:xfrm>
            <a:off x="10940275" y="6390677"/>
            <a:ext cx="1052433" cy="365125"/>
          </a:xfrm>
        </p:spPr>
        <p:txBody>
          <a:bodyPr/>
          <a:lstStyle/>
          <a:p>
            <a:fld id="{88238B4D-9439-406D-86CB-A43693F7894F}" type="datetime1">
              <a:rPr lang="ru-RU" smtClean="0"/>
              <a:t>12.05.2025</a:t>
            </a:fld>
            <a:endParaRPr lang="ru-RU" dirty="0"/>
          </a:p>
        </p:txBody>
      </p:sp>
      <p:sp>
        <p:nvSpPr>
          <p:cNvPr id="6" name="Нижний колонтитул 5"/>
          <p:cNvSpPr>
            <a:spLocks noGrp="1"/>
          </p:cNvSpPr>
          <p:nvPr>
            <p:ph type="ftr" sz="quarter" idx="11"/>
          </p:nvPr>
        </p:nvSpPr>
        <p:spPr/>
        <p:txBody>
          <a:bodyPr/>
          <a:lstStyle/>
          <a:p>
            <a:r>
              <a:rPr lang="en-US" smtClean="0"/>
              <a:t>E. Pyata, S. Pivovarov, BINP, SPD Magnet</a:t>
            </a:r>
            <a:endParaRPr lang="ru-RU"/>
          </a:p>
        </p:txBody>
      </p:sp>
      <p:cxnSp>
        <p:nvCxnSpPr>
          <p:cNvPr id="11" name="Прямая соединительная линия 10"/>
          <p:cNvCxnSpPr/>
          <p:nvPr/>
        </p:nvCxnSpPr>
        <p:spPr>
          <a:xfrm flipV="1">
            <a:off x="4620129" y="1372772"/>
            <a:ext cx="242047" cy="98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4620129" y="3797788"/>
            <a:ext cx="242047" cy="98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613901" y="3914112"/>
            <a:ext cx="233083" cy="192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296442" y="4677804"/>
            <a:ext cx="233083" cy="192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007576" y="4663889"/>
            <a:ext cx="293250" cy="139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420178" y="3870122"/>
            <a:ext cx="226530" cy="8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463541" y="3926026"/>
            <a:ext cx="1576090" cy="8638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2452688" y="4043892"/>
            <a:ext cx="2329479" cy="7847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4803562" y="1372772"/>
            <a:ext cx="16229" cy="24491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a:off x="4774095" y="2441194"/>
            <a:ext cx="415498" cy="230832"/>
          </a:xfrm>
          <a:prstGeom prst="rect">
            <a:avLst/>
          </a:prstGeom>
          <a:noFill/>
        </p:spPr>
        <p:txBody>
          <a:bodyPr wrap="none" lIns="91440" tIns="45720" rIns="91440" bIns="45720">
            <a:spAutoFit/>
          </a:bodyPr>
          <a:lstStyle/>
          <a:p>
            <a:pPr algn="ctr"/>
            <a:r>
              <a:rPr lang="ru-RU" sz="900" b="0" cap="none" spc="0" dirty="0" smtClean="0">
                <a:ln w="0"/>
                <a:solidFill>
                  <a:schemeClr val="accent1"/>
                </a:solidFill>
                <a:effectLst>
                  <a:outerShdw blurRad="38100" dist="25400" dir="5400000" algn="ctr" rotWithShape="0">
                    <a:srgbClr val="6E747A">
                      <a:alpha val="43000"/>
                    </a:srgbClr>
                  </a:outerShdw>
                </a:effectLst>
              </a:rPr>
              <a:t>4960</a:t>
            </a:r>
            <a:endParaRPr lang="ru-RU" sz="900" b="0" cap="none" spc="0" dirty="0">
              <a:ln w="0"/>
              <a:solidFill>
                <a:schemeClr val="accent1"/>
              </a:solidFill>
              <a:effectLst>
                <a:outerShdw blurRad="38100" dist="25400" dir="5400000" algn="ctr" rotWithShape="0">
                  <a:srgbClr val="6E747A">
                    <a:alpha val="43000"/>
                  </a:srgbClr>
                </a:outerShdw>
              </a:effectLst>
            </a:endParaRPr>
          </a:p>
        </p:txBody>
      </p:sp>
      <p:sp>
        <p:nvSpPr>
          <p:cNvPr id="47" name="Прямоугольник 46"/>
          <p:cNvSpPr/>
          <p:nvPr/>
        </p:nvSpPr>
        <p:spPr>
          <a:xfrm>
            <a:off x="921134" y="4291862"/>
            <a:ext cx="415499" cy="230832"/>
          </a:xfrm>
          <a:prstGeom prst="rect">
            <a:avLst/>
          </a:prstGeom>
          <a:noFill/>
        </p:spPr>
        <p:txBody>
          <a:bodyPr wrap="none" lIns="91440" tIns="45720" rIns="91440" bIns="45720">
            <a:spAutoFit/>
          </a:bodyPr>
          <a:lstStyle/>
          <a:p>
            <a:pPr algn="ctr"/>
            <a:r>
              <a:rPr lang="ru-RU" sz="900" b="0" cap="none" spc="0" dirty="0" smtClean="0">
                <a:ln w="0"/>
                <a:solidFill>
                  <a:schemeClr val="accent1"/>
                </a:solidFill>
                <a:effectLst>
                  <a:outerShdw blurRad="38100" dist="25400" dir="5400000" algn="ctr" rotWithShape="0">
                    <a:srgbClr val="6E747A">
                      <a:alpha val="43000"/>
                    </a:srgbClr>
                  </a:outerShdw>
                </a:effectLst>
              </a:rPr>
              <a:t>4750</a:t>
            </a:r>
            <a:endParaRPr lang="ru-RU" sz="900" b="0" cap="none" spc="0" dirty="0">
              <a:ln w="0"/>
              <a:solidFill>
                <a:schemeClr val="accent1"/>
              </a:solidFill>
              <a:effectLst>
                <a:outerShdw blurRad="38100" dist="25400" dir="5400000" algn="ctr" rotWithShape="0">
                  <a:srgbClr val="6E747A">
                    <a:alpha val="43000"/>
                  </a:srgbClr>
                </a:outerShdw>
              </a:effectLst>
            </a:endParaRPr>
          </a:p>
        </p:txBody>
      </p:sp>
      <p:sp>
        <p:nvSpPr>
          <p:cNvPr id="48" name="Прямоугольник 47"/>
          <p:cNvSpPr/>
          <p:nvPr/>
        </p:nvSpPr>
        <p:spPr>
          <a:xfrm>
            <a:off x="3544506" y="4419628"/>
            <a:ext cx="415499" cy="230832"/>
          </a:xfrm>
          <a:prstGeom prst="rect">
            <a:avLst/>
          </a:prstGeom>
          <a:noFill/>
        </p:spPr>
        <p:txBody>
          <a:bodyPr wrap="none" lIns="91440" tIns="45720" rIns="91440" bIns="45720">
            <a:spAutoFit/>
          </a:bodyPr>
          <a:lstStyle/>
          <a:p>
            <a:pPr algn="ctr"/>
            <a:r>
              <a:rPr lang="ru-RU" sz="900" b="0" cap="none" spc="0" dirty="0" smtClean="0">
                <a:ln w="0"/>
                <a:solidFill>
                  <a:schemeClr val="accent1"/>
                </a:solidFill>
                <a:effectLst>
                  <a:outerShdw blurRad="38100" dist="25400" dir="5400000" algn="ctr" rotWithShape="0">
                    <a:srgbClr val="6E747A">
                      <a:alpha val="43000"/>
                    </a:srgbClr>
                  </a:outerShdw>
                </a:effectLst>
              </a:rPr>
              <a:t>5520</a:t>
            </a:r>
            <a:endParaRPr lang="ru-RU" sz="900" b="0" cap="none" spc="0" dirty="0">
              <a:ln w="0"/>
              <a:solidFill>
                <a:schemeClr val="accent1"/>
              </a:solidFill>
              <a:effectLst>
                <a:outerShdw blurRad="38100" dist="25400" dir="5400000" algn="ctr" rotWithShape="0">
                  <a:srgbClr val="6E747A">
                    <a:alpha val="43000"/>
                  </a:srgbClr>
                </a:outerShdw>
              </a:effectLst>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18360" t="6808" r="19162" b="9210"/>
          <a:stretch/>
        </p:blipFill>
        <p:spPr>
          <a:xfrm>
            <a:off x="5390485" y="852949"/>
            <a:ext cx="6284259" cy="4527176"/>
          </a:xfrm>
          <a:prstGeom prst="rect">
            <a:avLst/>
          </a:prstGeom>
        </p:spPr>
      </p:pic>
      <p:sp>
        <p:nvSpPr>
          <p:cNvPr id="8" name="Прямоугольник 7"/>
          <p:cNvSpPr/>
          <p:nvPr/>
        </p:nvSpPr>
        <p:spPr>
          <a:xfrm>
            <a:off x="4824563" y="5518934"/>
            <a:ext cx="6096000" cy="646331"/>
          </a:xfrm>
          <a:prstGeom prst="rect">
            <a:avLst/>
          </a:prstGeom>
        </p:spPr>
        <p:txBody>
          <a:bodyPr>
            <a:spAutoFit/>
          </a:bodyPr>
          <a:lstStyle/>
          <a:p>
            <a:r>
              <a:rPr lang="ru-RU" dirty="0" smtClean="0">
                <a:solidFill>
                  <a:srgbClr val="0070C0"/>
                </a:solidFill>
              </a:rPr>
              <a:t> </a:t>
            </a:r>
            <a:r>
              <a:rPr lang="en-US" dirty="0" smtClean="0">
                <a:solidFill>
                  <a:srgbClr val="0070C0"/>
                </a:solidFill>
              </a:rPr>
              <a:t>The</a:t>
            </a:r>
            <a:r>
              <a:rPr lang="ru-RU" dirty="0" smtClean="0">
                <a:solidFill>
                  <a:srgbClr val="0070C0"/>
                </a:solidFill>
              </a:rPr>
              <a:t> </a:t>
            </a:r>
            <a:r>
              <a:rPr lang="en-US" dirty="0" smtClean="0">
                <a:solidFill>
                  <a:srgbClr val="0070C0"/>
                </a:solidFill>
              </a:rPr>
              <a:t>C</a:t>
            </a:r>
            <a:r>
              <a:rPr lang="ru-RU" dirty="0" err="1" smtClean="0">
                <a:solidFill>
                  <a:srgbClr val="0070C0"/>
                </a:solidFill>
              </a:rPr>
              <a:t>ontainer</a:t>
            </a:r>
            <a:r>
              <a:rPr lang="ru-RU" dirty="0" smtClean="0">
                <a:solidFill>
                  <a:srgbClr val="0070C0"/>
                </a:solidFill>
              </a:rPr>
              <a:t> </a:t>
            </a:r>
            <a:r>
              <a:rPr lang="ru-RU" dirty="0" err="1">
                <a:solidFill>
                  <a:srgbClr val="0070C0"/>
                </a:solidFill>
              </a:rPr>
              <a:t>for</a:t>
            </a:r>
            <a:r>
              <a:rPr lang="ru-RU" dirty="0">
                <a:solidFill>
                  <a:srgbClr val="0070C0"/>
                </a:solidFill>
              </a:rPr>
              <a:t> </a:t>
            </a:r>
            <a:r>
              <a:rPr lang="ru-RU" dirty="0" err="1">
                <a:solidFill>
                  <a:srgbClr val="0070C0"/>
                </a:solidFill>
              </a:rPr>
              <a:t>sea</a:t>
            </a:r>
            <a:r>
              <a:rPr lang="ru-RU" dirty="0">
                <a:solidFill>
                  <a:srgbClr val="0070C0"/>
                </a:solidFill>
              </a:rPr>
              <a:t> </a:t>
            </a:r>
            <a:r>
              <a:rPr lang="ru-RU" dirty="0" err="1">
                <a:solidFill>
                  <a:srgbClr val="0070C0"/>
                </a:solidFill>
              </a:rPr>
              <a:t>transportation</a:t>
            </a:r>
            <a:r>
              <a:rPr lang="ru-RU" dirty="0">
                <a:solidFill>
                  <a:srgbClr val="0070C0"/>
                </a:solidFill>
              </a:rPr>
              <a:t> </a:t>
            </a:r>
            <a:r>
              <a:rPr lang="ru-RU" dirty="0" err="1">
                <a:solidFill>
                  <a:srgbClr val="0070C0"/>
                </a:solidFill>
              </a:rPr>
              <a:t>has</a:t>
            </a:r>
            <a:r>
              <a:rPr lang="ru-RU" dirty="0">
                <a:solidFill>
                  <a:srgbClr val="0070C0"/>
                </a:solidFill>
              </a:rPr>
              <a:t> </a:t>
            </a:r>
            <a:r>
              <a:rPr lang="ru-RU" dirty="0" err="1">
                <a:solidFill>
                  <a:srgbClr val="0070C0"/>
                </a:solidFill>
              </a:rPr>
              <a:t>been</a:t>
            </a:r>
            <a:r>
              <a:rPr lang="ru-RU" dirty="0">
                <a:solidFill>
                  <a:srgbClr val="0070C0"/>
                </a:solidFill>
              </a:rPr>
              <a:t> </a:t>
            </a:r>
            <a:r>
              <a:rPr lang="ru-RU" dirty="0" err="1">
                <a:solidFill>
                  <a:srgbClr val="0070C0"/>
                </a:solidFill>
              </a:rPr>
              <a:t>designed</a:t>
            </a:r>
            <a:r>
              <a:rPr lang="ru-RU" dirty="0">
                <a:solidFill>
                  <a:srgbClr val="0070C0"/>
                </a:solidFill>
              </a:rPr>
              <a:t> </a:t>
            </a:r>
            <a:r>
              <a:rPr lang="ru-RU" dirty="0" err="1">
                <a:solidFill>
                  <a:srgbClr val="0070C0"/>
                </a:solidFill>
              </a:rPr>
              <a:t>to</a:t>
            </a:r>
            <a:r>
              <a:rPr lang="ru-RU" dirty="0">
                <a:solidFill>
                  <a:srgbClr val="0070C0"/>
                </a:solidFill>
              </a:rPr>
              <a:t> </a:t>
            </a:r>
            <a:r>
              <a:rPr lang="ru-RU" dirty="0" err="1">
                <a:solidFill>
                  <a:srgbClr val="0070C0"/>
                </a:solidFill>
              </a:rPr>
              <a:t>deliver</a:t>
            </a:r>
            <a:r>
              <a:rPr lang="ru-RU" dirty="0">
                <a:solidFill>
                  <a:srgbClr val="0070C0"/>
                </a:solidFill>
              </a:rPr>
              <a:t> </a:t>
            </a:r>
            <a:r>
              <a:rPr lang="ru-RU" dirty="0" err="1">
                <a:solidFill>
                  <a:srgbClr val="0070C0"/>
                </a:solidFill>
              </a:rPr>
              <a:t>the</a:t>
            </a:r>
            <a:r>
              <a:rPr lang="ru-RU" dirty="0">
                <a:solidFill>
                  <a:srgbClr val="0070C0"/>
                </a:solidFill>
              </a:rPr>
              <a:t> </a:t>
            </a:r>
            <a:r>
              <a:rPr lang="en-US" dirty="0" smtClean="0">
                <a:solidFill>
                  <a:srgbClr val="0070C0"/>
                </a:solidFill>
              </a:rPr>
              <a:t>M</a:t>
            </a:r>
            <a:r>
              <a:rPr lang="ru-RU" dirty="0" err="1" smtClean="0">
                <a:solidFill>
                  <a:srgbClr val="0070C0"/>
                </a:solidFill>
              </a:rPr>
              <a:t>agnet</a:t>
            </a:r>
            <a:r>
              <a:rPr lang="ru-RU" dirty="0" smtClean="0">
                <a:solidFill>
                  <a:srgbClr val="0070C0"/>
                </a:solidFill>
              </a:rPr>
              <a:t> </a:t>
            </a:r>
            <a:r>
              <a:rPr lang="ru-RU" dirty="0" err="1">
                <a:solidFill>
                  <a:srgbClr val="0070C0"/>
                </a:solidFill>
              </a:rPr>
              <a:t>to</a:t>
            </a:r>
            <a:r>
              <a:rPr lang="ru-RU" dirty="0">
                <a:solidFill>
                  <a:srgbClr val="0070C0"/>
                </a:solidFill>
              </a:rPr>
              <a:t> </a:t>
            </a:r>
            <a:r>
              <a:rPr lang="ru-RU" dirty="0" err="1" smtClean="0">
                <a:solidFill>
                  <a:srgbClr val="0070C0"/>
                </a:solidFill>
              </a:rPr>
              <a:t>Dubna</a:t>
            </a:r>
            <a:r>
              <a:rPr lang="en-US" dirty="0" smtClean="0">
                <a:solidFill>
                  <a:srgbClr val="0070C0"/>
                </a:solidFill>
              </a:rPr>
              <a:t>.</a:t>
            </a:r>
            <a:endParaRPr lang="ru-RU" dirty="0">
              <a:solidFill>
                <a:srgbClr val="0070C0"/>
              </a:solidFill>
            </a:endParaRPr>
          </a:p>
        </p:txBody>
      </p:sp>
    </p:spTree>
    <p:extLst>
      <p:ext uri="{BB962C8B-B14F-4D97-AF65-F5344CB8AC3E}">
        <p14:creationId xmlns:p14="http://schemas.microsoft.com/office/powerpoint/2010/main" val="83752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9980" y="77216"/>
            <a:ext cx="10515600" cy="589032"/>
          </a:xfrm>
        </p:spPr>
        <p:txBody>
          <a:bodyPr>
            <a:norm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location of the M</a:t>
            </a:r>
            <a:r>
              <a:rPr lang="en-US" sz="2400" dirty="0" smtClean="0">
                <a:solidFill>
                  <a:srgbClr val="FF0000"/>
                </a:solidFill>
                <a:latin typeface="Times New Roman" panose="02020603050405020304" pitchFamily="18" charset="0"/>
                <a:cs typeface="Times New Roman" panose="02020603050405020304" pitchFamily="18" charset="0"/>
              </a:rPr>
              <a:t>agnet </a:t>
            </a:r>
            <a:r>
              <a:rPr lang="en-US" sz="2400" dirty="0">
                <a:solidFill>
                  <a:srgbClr val="FF0000"/>
                </a:solidFill>
                <a:latin typeface="Times New Roman" panose="02020603050405020304" pitchFamily="18" charset="0"/>
                <a:cs typeface="Times New Roman" panose="02020603050405020304" pitchFamily="18" charset="0"/>
              </a:rPr>
              <a:t>inside the </a:t>
            </a:r>
            <a:r>
              <a:rPr lang="en-US" sz="2400" dirty="0" smtClean="0">
                <a:solidFill>
                  <a:srgbClr val="FF0000"/>
                </a:solidFill>
                <a:latin typeface="Times New Roman" panose="02020603050405020304" pitchFamily="18" charset="0"/>
                <a:cs typeface="Times New Roman" panose="02020603050405020304" pitchFamily="18" charset="0"/>
              </a:rPr>
              <a:t>Container</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2" name="Дата 1"/>
          <p:cNvSpPr>
            <a:spLocks noGrp="1"/>
          </p:cNvSpPr>
          <p:nvPr>
            <p:ph type="dt" sz="half" idx="10"/>
          </p:nvPr>
        </p:nvSpPr>
        <p:spPr>
          <a:xfrm>
            <a:off x="10940275" y="6390677"/>
            <a:ext cx="1052433" cy="365125"/>
          </a:xfrm>
        </p:spPr>
        <p:txBody>
          <a:bodyPr/>
          <a:lstStyle/>
          <a:p>
            <a:fld id="{D83C1219-647B-4D15-A55C-98406BFF0BFB}" type="datetime1">
              <a:rPr lang="ru-RU" smtClean="0"/>
              <a:t>12.05.2025</a:t>
            </a:fld>
            <a:endParaRPr lang="ru-RU" dirty="0"/>
          </a:p>
        </p:txBody>
      </p:sp>
      <p:sp>
        <p:nvSpPr>
          <p:cNvPr id="6" name="Нижний колонтитул 5"/>
          <p:cNvSpPr>
            <a:spLocks noGrp="1"/>
          </p:cNvSpPr>
          <p:nvPr>
            <p:ph type="ftr" sz="quarter" idx="11"/>
          </p:nvPr>
        </p:nvSpPr>
        <p:spPr/>
        <p:txBody>
          <a:bodyPr/>
          <a:lstStyle/>
          <a:p>
            <a:r>
              <a:rPr lang="en-US" smtClean="0"/>
              <a:t>E. Pyata, S. Pivovarov, BINP, SPD Magnet</a:t>
            </a:r>
            <a:endParaRPr lang="ru-RU"/>
          </a:p>
        </p:txBody>
      </p:sp>
      <p:sp>
        <p:nvSpPr>
          <p:cNvPr id="7" name="Прямоугольник 6"/>
          <p:cNvSpPr/>
          <p:nvPr/>
        </p:nvSpPr>
        <p:spPr>
          <a:xfrm>
            <a:off x="761369" y="5564105"/>
            <a:ext cx="3192066" cy="923330"/>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Weight </a:t>
            </a:r>
            <a:r>
              <a:rPr lang="ru-RU" b="1" dirty="0" smtClean="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 Container</a:t>
            </a:r>
            <a:r>
              <a:rPr lang="ru-RU" dirty="0" smtClean="0">
                <a:solidFill>
                  <a:srgbClr val="0070C0"/>
                </a:solidFill>
                <a:latin typeface="Times New Roman" panose="02020603050405020304" pitchFamily="18" charset="0"/>
                <a:cs typeface="Times New Roman" panose="02020603050405020304" pitchFamily="18" charset="0"/>
              </a:rPr>
              <a:t> – </a:t>
            </a:r>
            <a:r>
              <a:rPr lang="ru-RU" dirty="0">
                <a:solidFill>
                  <a:srgbClr val="0070C0"/>
                </a:solidFill>
                <a:latin typeface="Times New Roman" panose="02020603050405020304" pitchFamily="18" charset="0"/>
                <a:cs typeface="Times New Roman" panose="02020603050405020304" pitchFamily="18" charset="0"/>
              </a:rPr>
              <a:t>15 т</a:t>
            </a:r>
          </a:p>
          <a:p>
            <a:r>
              <a:rPr lang="ru-RU"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 Magnet</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 24 т</a:t>
            </a:r>
          </a:p>
          <a:p>
            <a:r>
              <a:rPr lang="en-US" dirty="0">
                <a:solidFill>
                  <a:srgbClr val="FF0000"/>
                </a:solidFill>
                <a:latin typeface="Times New Roman" panose="02020603050405020304" pitchFamily="18" charset="0"/>
                <a:cs typeface="Times New Roman" panose="02020603050405020304" pitchFamily="18" charset="0"/>
              </a:rPr>
              <a:t>Total: ~</a:t>
            </a:r>
            <a:r>
              <a:rPr lang="ru-RU" dirty="0">
                <a:solidFill>
                  <a:srgbClr val="FF0000"/>
                </a:solidFill>
                <a:latin typeface="Times New Roman" panose="02020603050405020304" pitchFamily="18" charset="0"/>
                <a:cs typeface="Times New Roman" panose="02020603050405020304" pitchFamily="18" charset="0"/>
              </a:rPr>
              <a:t>39</a:t>
            </a:r>
            <a:r>
              <a:rPr lang="en-US" dirty="0">
                <a:solidFill>
                  <a:srgbClr val="FF0000"/>
                </a:solidFill>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т</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2" name="Рисунок 21" descr="C:\Users\SPivovarov\AppData\Local\Microsoft\Windows\INetCache\Content.MSO\B17C040F.tmp"/>
          <p:cNvPicPr/>
          <p:nvPr/>
        </p:nvPicPr>
        <p:blipFill>
          <a:blip r:embed="rId2">
            <a:extLst>
              <a:ext uri="{28A0092B-C50C-407E-A947-70E740481C1C}">
                <a14:useLocalDpi xmlns:a14="http://schemas.microsoft.com/office/drawing/2010/main" val="0"/>
              </a:ext>
            </a:extLst>
          </a:blip>
          <a:srcRect/>
          <a:stretch>
            <a:fillRect/>
          </a:stretch>
        </p:blipFill>
        <p:spPr bwMode="auto">
          <a:xfrm>
            <a:off x="7246555" y="651467"/>
            <a:ext cx="3693720" cy="2397779"/>
          </a:xfrm>
          <a:prstGeom prst="rect">
            <a:avLst/>
          </a:prstGeom>
          <a:noFill/>
          <a:ln>
            <a:noFill/>
          </a:ln>
        </p:spPr>
      </p:pic>
      <p:pic>
        <p:nvPicPr>
          <p:cNvPr id="24" name="Рисунок 23" descr="C:\Users\SPivovarov\AppData\Local\Microsoft\Windows\INetCache\Content.MSO\D2612EC4.tmp"/>
          <p:cNvPicPr/>
          <p:nvPr/>
        </p:nvPicPr>
        <p:blipFill>
          <a:blip r:embed="rId3">
            <a:extLst>
              <a:ext uri="{28A0092B-C50C-407E-A947-70E740481C1C}">
                <a14:useLocalDpi xmlns:a14="http://schemas.microsoft.com/office/drawing/2010/main" val="0"/>
              </a:ext>
            </a:extLst>
          </a:blip>
          <a:srcRect/>
          <a:stretch>
            <a:fillRect/>
          </a:stretch>
        </p:blipFill>
        <p:spPr bwMode="auto">
          <a:xfrm>
            <a:off x="7246555" y="3102621"/>
            <a:ext cx="3693720" cy="2364302"/>
          </a:xfrm>
          <a:prstGeom prst="rect">
            <a:avLst/>
          </a:prstGeom>
          <a:noFill/>
          <a:ln>
            <a:noFill/>
          </a:ln>
        </p:spPr>
      </p:pic>
      <p:sp>
        <p:nvSpPr>
          <p:cNvPr id="25" name="Заголовок 3"/>
          <p:cNvSpPr txBox="1">
            <a:spLocks/>
          </p:cNvSpPr>
          <p:nvPr/>
        </p:nvSpPr>
        <p:spPr>
          <a:xfrm>
            <a:off x="7116135" y="5608422"/>
            <a:ext cx="4259446" cy="6411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ru-RU" sz="1600" dirty="0" smtClean="0">
                <a:solidFill>
                  <a:srgbClr val="0070C0"/>
                </a:solidFill>
                <a:latin typeface="Arial" panose="020B0604020202020204" pitchFamily="34" charset="0"/>
                <a:cs typeface="Arial" panose="020B0604020202020204" pitchFamily="34" charset="0"/>
              </a:rPr>
              <a:t>The maximum equivalent stress is </a:t>
            </a:r>
            <a:r>
              <a:rPr lang="ru-RU" altLang="ru-RU" sz="1600" dirty="0" smtClean="0">
                <a:solidFill>
                  <a:srgbClr val="0070C0"/>
                </a:solidFill>
                <a:latin typeface="Arial" panose="020B0604020202020204" pitchFamily="34" charset="0"/>
                <a:cs typeface="Arial" panose="020B0604020202020204" pitchFamily="34" charset="0"/>
              </a:rPr>
              <a:t>47</a:t>
            </a:r>
            <a:r>
              <a:rPr lang="en-GB" altLang="ru-RU" sz="1600" dirty="0" smtClean="0">
                <a:solidFill>
                  <a:srgbClr val="0070C0"/>
                </a:solidFill>
                <a:latin typeface="Arial" panose="020B0604020202020204" pitchFamily="34" charset="0"/>
                <a:cs typeface="Arial" panose="020B0604020202020204" pitchFamily="34" charset="0"/>
              </a:rPr>
              <a:t> MPa. The maximum deformation is </a:t>
            </a:r>
            <a:r>
              <a:rPr lang="ru-RU" altLang="ru-RU" sz="1600" dirty="0" smtClean="0">
                <a:solidFill>
                  <a:srgbClr val="0070C0"/>
                </a:solidFill>
                <a:latin typeface="Arial" panose="020B0604020202020204" pitchFamily="34" charset="0"/>
                <a:cs typeface="Arial" panose="020B0604020202020204" pitchFamily="34" charset="0"/>
              </a:rPr>
              <a:t>0,3</a:t>
            </a:r>
            <a:r>
              <a:rPr lang="en-GB" altLang="ru-RU" sz="1600" dirty="0" smtClean="0">
                <a:solidFill>
                  <a:srgbClr val="0070C0"/>
                </a:solidFill>
                <a:latin typeface="Arial" panose="020B0604020202020204" pitchFamily="34" charset="0"/>
                <a:cs typeface="Arial" panose="020B0604020202020204" pitchFamily="34" charset="0"/>
              </a:rPr>
              <a:t> mm. </a:t>
            </a:r>
            <a:r>
              <a:rPr lang="de-DE" altLang="ru-RU" sz="1600" dirty="0" smtClean="0">
                <a:solidFill>
                  <a:srgbClr val="0070C0"/>
                </a:solidFill>
                <a:latin typeface="Arial" panose="020B0604020202020204" pitchFamily="34" charset="0"/>
                <a:cs typeface="Arial" panose="020B0604020202020204" pitchFamily="34" charset="0"/>
              </a:rPr>
              <a:t/>
            </a:r>
            <a:br>
              <a:rPr lang="de-DE" altLang="ru-RU" sz="1600" dirty="0" smtClean="0">
                <a:solidFill>
                  <a:srgbClr val="0070C0"/>
                </a:solidFill>
                <a:latin typeface="Arial" panose="020B0604020202020204" pitchFamily="34" charset="0"/>
                <a:cs typeface="Arial" panose="020B0604020202020204" pitchFamily="34" charset="0"/>
              </a:rPr>
            </a:br>
            <a:endParaRPr lang="ru-RU" sz="1600" dirty="0">
              <a:solidFill>
                <a:srgbClr val="0070C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9340" t="13205" r="34938" b="7115"/>
          <a:stretch/>
        </p:blipFill>
        <p:spPr>
          <a:xfrm>
            <a:off x="761369" y="522131"/>
            <a:ext cx="5325035" cy="5086291"/>
          </a:xfrm>
          <a:prstGeom prst="rect">
            <a:avLst/>
          </a:prstGeom>
        </p:spPr>
      </p:pic>
    </p:spTree>
    <p:extLst>
      <p:ext uri="{BB962C8B-B14F-4D97-AF65-F5344CB8AC3E}">
        <p14:creationId xmlns:p14="http://schemas.microsoft.com/office/powerpoint/2010/main" val="1456890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065.820.100.000.СБ _Magnet_SPD_AS.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3015" t="4185" r="13529" b="1242"/>
          <a:stretch/>
        </p:blipFill>
        <p:spPr>
          <a:xfrm>
            <a:off x="3358084" y="3447682"/>
            <a:ext cx="4625909" cy="3273792"/>
          </a:xfrm>
          <a:prstGeom prst="rect">
            <a:avLst/>
          </a:prstGeom>
        </p:spPr>
      </p:pic>
      <p:sp>
        <p:nvSpPr>
          <p:cNvPr id="22" name="Заголовок 3"/>
          <p:cNvSpPr txBox="1">
            <a:spLocks/>
          </p:cNvSpPr>
          <p:nvPr/>
        </p:nvSpPr>
        <p:spPr>
          <a:xfrm>
            <a:off x="942392" y="86155"/>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Drawings of the SPD</a:t>
            </a:r>
            <a:r>
              <a:rPr lang="ru-RU" sz="2400" dirty="0" smtClean="0">
                <a:solidFill>
                  <a:srgbClr val="FF0000"/>
                </a:solidFill>
                <a:latin typeface="Comic Sans MS" panose="030F0702030302020204" pitchFamily="66" charset="0"/>
                <a:cs typeface="Times New Roman" panose="02020603050405020304" pitchFamily="18" charset="0"/>
              </a:rPr>
              <a:t> </a:t>
            </a:r>
            <a:r>
              <a:rPr lang="en-US" sz="2400" dirty="0" smtClean="0">
                <a:solidFill>
                  <a:srgbClr val="FF0000"/>
                </a:solidFill>
                <a:latin typeface="Comic Sans MS" panose="030F0702030302020204" pitchFamily="66" charset="0"/>
                <a:cs typeface="Times New Roman" panose="02020603050405020304" pitchFamily="18" charset="0"/>
              </a:rPr>
              <a:t>Magnet </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p:txBody>
          <a:bodyPr/>
          <a:lstStyle/>
          <a:p>
            <a:fld id="{E066CC2F-7E03-4C4E-A9EB-21823AAFCBEE}" type="datetime1">
              <a:rPr lang="ru-RU" smtClean="0"/>
              <a:t>12.05.2025</a:t>
            </a:fld>
            <a:endParaRPr lang="ru-RU"/>
          </a:p>
        </p:txBody>
      </p:sp>
      <p:sp>
        <p:nvSpPr>
          <p:cNvPr id="3" name="Нижний колонтитул 2"/>
          <p:cNvSpPr>
            <a:spLocks noGrp="1"/>
          </p:cNvSpPr>
          <p:nvPr>
            <p:ph type="ftr" sz="quarter" idx="11"/>
          </p:nvPr>
        </p:nvSpPr>
        <p:spPr>
          <a:xfrm>
            <a:off x="7760676" y="6356349"/>
            <a:ext cx="4114800" cy="365125"/>
          </a:xfrm>
        </p:spPr>
        <p:txBody>
          <a:bodyPr/>
          <a:lstStyle/>
          <a:p>
            <a:r>
              <a:rPr lang="en-US" dirty="0" smtClean="0"/>
              <a:t>E. Pyata, S. Pivovarov, BINP, SPD Magnet</a:t>
            </a:r>
            <a:endParaRPr lang="ru-RU" dirty="0"/>
          </a:p>
        </p:txBody>
      </p:sp>
      <p:pic>
        <p:nvPicPr>
          <p:cNvPr id="4" name="Рисунок 3" descr="1065.820.100.000.СБ _Magnet_SPD_AS.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12721" t="4453" r="13529" b="707"/>
          <a:stretch/>
        </p:blipFill>
        <p:spPr>
          <a:xfrm>
            <a:off x="215152" y="675187"/>
            <a:ext cx="4393261" cy="3105505"/>
          </a:xfrm>
          <a:prstGeom prst="rect">
            <a:avLst/>
          </a:prstGeom>
        </p:spPr>
      </p:pic>
      <p:pic>
        <p:nvPicPr>
          <p:cNvPr id="6" name="Рисунок 5" descr="1065.820.100.000.СБ _Magnet_SPD_AS.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12621" t="4186" r="13382" b="707"/>
          <a:stretch/>
        </p:blipFill>
        <p:spPr>
          <a:xfrm>
            <a:off x="7436778" y="675186"/>
            <a:ext cx="4395460" cy="3105505"/>
          </a:xfrm>
          <a:prstGeom prst="rect">
            <a:avLst/>
          </a:prstGeom>
        </p:spPr>
      </p:pic>
      <p:pic>
        <p:nvPicPr>
          <p:cNvPr id="11" name="Рисунок 10" descr="1065.820.100.000.pdf - Adobe Acrobat Pro"/>
          <p:cNvPicPr>
            <a:picLocks noChangeAspect="1"/>
          </p:cNvPicPr>
          <p:nvPr/>
        </p:nvPicPr>
        <p:blipFill rotWithShape="1">
          <a:blip r:embed="rId5" cstate="print">
            <a:extLst>
              <a:ext uri="{28A0092B-C50C-407E-A947-70E740481C1C}">
                <a14:useLocalDpi xmlns:a14="http://schemas.microsoft.com/office/drawing/2010/main" val="0"/>
              </a:ext>
            </a:extLst>
          </a:blip>
          <a:srcRect l="18611" t="9673" r="16750" b="654"/>
          <a:stretch/>
        </p:blipFill>
        <p:spPr>
          <a:xfrm>
            <a:off x="5027110" y="675186"/>
            <a:ext cx="1964187" cy="2772495"/>
          </a:xfrm>
          <a:prstGeom prst="rect">
            <a:avLst/>
          </a:prstGeom>
        </p:spPr>
      </p:pic>
    </p:spTree>
    <p:extLst>
      <p:ext uri="{BB962C8B-B14F-4D97-AF65-F5344CB8AC3E}">
        <p14:creationId xmlns:p14="http://schemas.microsoft.com/office/powerpoint/2010/main" val="590416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3"/>
          <p:cNvSpPr txBox="1">
            <a:spLocks/>
          </p:cNvSpPr>
          <p:nvPr/>
        </p:nvSpPr>
        <p:spPr>
          <a:xfrm>
            <a:off x="942392" y="86155"/>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Drawings of the Cryostat</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p:txBody>
          <a:bodyPr/>
          <a:lstStyle/>
          <a:p>
            <a:fld id="{39A9B6C0-6B33-4580-B5AF-0CDF374FD068}" type="datetime1">
              <a:rPr lang="ru-RU" smtClean="0"/>
              <a:t>12.05.2025</a:t>
            </a:fld>
            <a:endParaRPr lang="ru-RU"/>
          </a:p>
        </p:txBody>
      </p:sp>
      <p:sp>
        <p:nvSpPr>
          <p:cNvPr id="3" name="Нижний колонтитул 2"/>
          <p:cNvSpPr>
            <a:spLocks noGrp="1"/>
          </p:cNvSpPr>
          <p:nvPr>
            <p:ph type="ftr" sz="quarter" idx="11"/>
          </p:nvPr>
        </p:nvSpPr>
        <p:spPr>
          <a:xfrm>
            <a:off x="7760676" y="6356349"/>
            <a:ext cx="4114800" cy="365125"/>
          </a:xfrm>
        </p:spPr>
        <p:txBody>
          <a:bodyPr/>
          <a:lstStyle/>
          <a:p>
            <a:r>
              <a:rPr lang="en-US" dirty="0" smtClean="0"/>
              <a:t>E. Pyata, S. Pivovarov, BINP, SPD Magnet</a:t>
            </a:r>
            <a:endParaRPr lang="ru-RU" dirty="0"/>
          </a:p>
        </p:txBody>
      </p:sp>
      <p:pic>
        <p:nvPicPr>
          <p:cNvPr id="5" name="Рисунок 4" descr="1065.820.101.000.СБ _Криостат.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5762" t="9472" r="14679" b="772"/>
          <a:stretch/>
        </p:blipFill>
        <p:spPr>
          <a:xfrm>
            <a:off x="421342" y="660864"/>
            <a:ext cx="7249127" cy="5141823"/>
          </a:xfrm>
          <a:prstGeom prst="rect">
            <a:avLst/>
          </a:prstGeom>
        </p:spPr>
      </p:pic>
      <p:pic>
        <p:nvPicPr>
          <p:cNvPr id="8" name="Рисунок 7" descr="1065.820.101.000.pdf - Adobe Acrobat Pro"/>
          <p:cNvPicPr>
            <a:picLocks noChangeAspect="1"/>
          </p:cNvPicPr>
          <p:nvPr/>
        </p:nvPicPr>
        <p:blipFill rotWithShape="1">
          <a:blip r:embed="rId3">
            <a:extLst>
              <a:ext uri="{28A0092B-C50C-407E-A947-70E740481C1C}">
                <a14:useLocalDpi xmlns:a14="http://schemas.microsoft.com/office/drawing/2010/main" val="0"/>
              </a:ext>
            </a:extLst>
          </a:blip>
          <a:srcRect l="18765" t="9673" r="16617" b="777"/>
          <a:stretch/>
        </p:blipFill>
        <p:spPr>
          <a:xfrm>
            <a:off x="7897906" y="660864"/>
            <a:ext cx="3657600" cy="5157230"/>
          </a:xfrm>
          <a:prstGeom prst="rect">
            <a:avLst/>
          </a:prstGeom>
        </p:spPr>
      </p:pic>
    </p:spTree>
    <p:extLst>
      <p:ext uri="{BB962C8B-B14F-4D97-AF65-F5344CB8AC3E}">
        <p14:creationId xmlns:p14="http://schemas.microsoft.com/office/powerpoint/2010/main" val="112458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INP logo клёво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16" y="65902"/>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233228" y="1996783"/>
            <a:ext cx="8229600" cy="2304256"/>
          </a:xfrm>
        </p:spPr>
        <p:txBody>
          <a:bodyPr>
            <a:normAutofit/>
          </a:bodyPr>
          <a:lstStyle/>
          <a:p>
            <a:pPr algn="ctr"/>
            <a:r>
              <a:rPr lang="en-US" sz="6000" dirty="0" smtClean="0">
                <a:solidFill>
                  <a:srgbClr val="FF0000"/>
                </a:solidFill>
              </a:rPr>
              <a:t>SPD magnet</a:t>
            </a:r>
            <a:endParaRPr lang="ru-RU" sz="6000" dirty="0">
              <a:solidFill>
                <a:srgbClr val="FF0000"/>
              </a:solidFill>
            </a:endParaRPr>
          </a:p>
        </p:txBody>
      </p:sp>
      <p:sp>
        <p:nvSpPr>
          <p:cNvPr id="3" name="Дата 2"/>
          <p:cNvSpPr>
            <a:spLocks noGrp="1"/>
          </p:cNvSpPr>
          <p:nvPr>
            <p:ph type="dt" sz="half" idx="10"/>
          </p:nvPr>
        </p:nvSpPr>
        <p:spPr/>
        <p:txBody>
          <a:bodyPr/>
          <a:lstStyle/>
          <a:p>
            <a:fld id="{3BACAF7E-8ACB-4A03-AF6B-9D179023DCED}"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sv-SE" smtClean="0">
                <a:solidFill>
                  <a:srgbClr val="FF0000"/>
                </a:solidFill>
              </a:rPr>
              <a:t>E. Pyata, S. Pivovarov, BINP, SPD Magnet</a:t>
            </a:r>
            <a:endParaRPr lang="ru-RU" dirty="0">
              <a:solidFill>
                <a:srgbClr val="FF0000"/>
              </a:solidFill>
            </a:endParaRPr>
          </a:p>
        </p:txBody>
      </p:sp>
      <p:sp>
        <p:nvSpPr>
          <p:cNvPr id="7" name="Прямоугольник 6"/>
          <p:cNvSpPr/>
          <p:nvPr/>
        </p:nvSpPr>
        <p:spPr>
          <a:xfrm>
            <a:off x="2510661" y="3676804"/>
            <a:ext cx="8135497" cy="461665"/>
          </a:xfrm>
          <a:prstGeom prst="rect">
            <a:avLst/>
          </a:prstGeom>
        </p:spPr>
        <p:txBody>
          <a:bodyPr wrap="none">
            <a:spAutoFit/>
          </a:bodyPr>
          <a:lstStyle/>
          <a:p>
            <a:pPr algn="ctr"/>
            <a:r>
              <a:rPr lang="en-US" sz="2400" dirty="0">
                <a:solidFill>
                  <a:srgbClr val="FF0000"/>
                </a:solidFill>
                <a:latin typeface="Calibri" panose="020F0502020204030204" pitchFamily="34" charset="0"/>
                <a:ea typeface="Calibri" panose="020F0502020204030204" pitchFamily="34" charset="0"/>
              </a:rPr>
              <a:t>Status of the SPD superconductive solenoid </a:t>
            </a:r>
            <a:r>
              <a:rPr lang="en-US" sz="2400" dirty="0" smtClean="0">
                <a:solidFill>
                  <a:srgbClr val="FF0000"/>
                </a:solidFill>
                <a:latin typeface="Calibri" panose="020F0502020204030204" pitchFamily="34" charset="0"/>
                <a:ea typeface="Calibri" panose="020F0502020204030204" pitchFamily="34" charset="0"/>
              </a:rPr>
              <a:t>design development</a:t>
            </a:r>
            <a:endParaRPr lang="ru-RU" sz="2400" dirty="0">
              <a:solidFill>
                <a:srgbClr val="FF0000"/>
              </a:solidFill>
            </a:endParaRPr>
          </a:p>
        </p:txBody>
      </p:sp>
    </p:spTree>
    <p:extLst>
      <p:ext uri="{BB962C8B-B14F-4D97-AF65-F5344CB8AC3E}">
        <p14:creationId xmlns:p14="http://schemas.microsoft.com/office/powerpoint/2010/main" val="1784434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3"/>
          <p:cNvSpPr txBox="1">
            <a:spLocks/>
          </p:cNvSpPr>
          <p:nvPr/>
        </p:nvSpPr>
        <p:spPr>
          <a:xfrm>
            <a:off x="942392" y="86155"/>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Drawings of the Shield</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p:txBody>
          <a:bodyPr/>
          <a:lstStyle/>
          <a:p>
            <a:fld id="{B7964A81-CEEB-449C-A9D6-D971E1A09B3F}" type="datetime1">
              <a:rPr lang="ru-RU" smtClean="0"/>
              <a:t>12.05.2025</a:t>
            </a:fld>
            <a:endParaRPr lang="ru-RU"/>
          </a:p>
        </p:txBody>
      </p:sp>
      <p:sp>
        <p:nvSpPr>
          <p:cNvPr id="3" name="Нижний колонтитул 2"/>
          <p:cNvSpPr>
            <a:spLocks noGrp="1"/>
          </p:cNvSpPr>
          <p:nvPr>
            <p:ph type="ftr" sz="quarter" idx="11"/>
          </p:nvPr>
        </p:nvSpPr>
        <p:spPr>
          <a:xfrm>
            <a:off x="7760676" y="6356349"/>
            <a:ext cx="4114800" cy="365125"/>
          </a:xfrm>
        </p:spPr>
        <p:txBody>
          <a:bodyPr/>
          <a:lstStyle/>
          <a:p>
            <a:r>
              <a:rPr lang="en-US" dirty="0" smtClean="0"/>
              <a:t>E. Pyata, S. Pivovarov, BINP, SPD Magnet</a:t>
            </a:r>
            <a:endParaRPr lang="ru-RU" dirty="0"/>
          </a:p>
        </p:txBody>
      </p:sp>
      <p:pic>
        <p:nvPicPr>
          <p:cNvPr id="4" name="Рисунок 3" descr="1065.820.102.000.СБ _Экран.pdf - Adobe Acrobat Pro"/>
          <p:cNvPicPr>
            <a:picLocks noChangeAspect="1"/>
          </p:cNvPicPr>
          <p:nvPr/>
        </p:nvPicPr>
        <p:blipFill rotWithShape="1">
          <a:blip r:embed="rId2">
            <a:extLst>
              <a:ext uri="{28A0092B-C50C-407E-A947-70E740481C1C}">
                <a14:useLocalDpi xmlns:a14="http://schemas.microsoft.com/office/drawing/2010/main" val="0"/>
              </a:ext>
            </a:extLst>
          </a:blip>
          <a:srcRect l="3981" t="21699" r="2120" b="12941"/>
          <a:stretch/>
        </p:blipFill>
        <p:spPr>
          <a:xfrm>
            <a:off x="313765" y="1075764"/>
            <a:ext cx="5807831" cy="4113195"/>
          </a:xfrm>
          <a:prstGeom prst="rect">
            <a:avLst/>
          </a:prstGeom>
        </p:spPr>
      </p:pic>
      <p:pic>
        <p:nvPicPr>
          <p:cNvPr id="6" name="Рисунок 5" descr="1065.820.102.000.СБ _Экран.pdf - Adobe Acrobat Pro"/>
          <p:cNvPicPr>
            <a:picLocks noChangeAspect="1"/>
          </p:cNvPicPr>
          <p:nvPr/>
        </p:nvPicPr>
        <p:blipFill rotWithShape="1">
          <a:blip r:embed="rId3">
            <a:extLst>
              <a:ext uri="{28A0092B-C50C-407E-A947-70E740481C1C}">
                <a14:useLocalDpi xmlns:a14="http://schemas.microsoft.com/office/drawing/2010/main" val="0"/>
              </a:ext>
            </a:extLst>
          </a:blip>
          <a:srcRect l="4084" t="21795" r="1997" b="12905"/>
          <a:stretch/>
        </p:blipFill>
        <p:spPr>
          <a:xfrm>
            <a:off x="6248399" y="1075764"/>
            <a:ext cx="5814463" cy="4113195"/>
          </a:xfrm>
          <a:prstGeom prst="rect">
            <a:avLst/>
          </a:prstGeom>
        </p:spPr>
      </p:pic>
    </p:spTree>
    <p:extLst>
      <p:ext uri="{BB962C8B-B14F-4D97-AF65-F5344CB8AC3E}">
        <p14:creationId xmlns:p14="http://schemas.microsoft.com/office/powerpoint/2010/main" val="397261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3"/>
          <p:cNvSpPr txBox="1">
            <a:spLocks/>
          </p:cNvSpPr>
          <p:nvPr/>
        </p:nvSpPr>
        <p:spPr>
          <a:xfrm>
            <a:off x="942392" y="86155"/>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Drawings of the Cold Mass</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p:txBody>
          <a:bodyPr/>
          <a:lstStyle/>
          <a:p>
            <a:fld id="{5E50CD8B-091C-4E8C-AD05-5ABC02142382}" type="datetime1">
              <a:rPr lang="ru-RU" smtClean="0"/>
              <a:t>12.05.2025</a:t>
            </a:fld>
            <a:endParaRPr lang="ru-RU"/>
          </a:p>
        </p:txBody>
      </p:sp>
      <p:sp>
        <p:nvSpPr>
          <p:cNvPr id="3" name="Нижний колонтитул 2"/>
          <p:cNvSpPr>
            <a:spLocks noGrp="1"/>
          </p:cNvSpPr>
          <p:nvPr>
            <p:ph type="ftr" sz="quarter" idx="11"/>
          </p:nvPr>
        </p:nvSpPr>
        <p:spPr>
          <a:xfrm>
            <a:off x="4695091" y="6291872"/>
            <a:ext cx="4114800" cy="365125"/>
          </a:xfrm>
        </p:spPr>
        <p:txBody>
          <a:bodyPr/>
          <a:lstStyle/>
          <a:p>
            <a:r>
              <a:rPr lang="en-US" dirty="0" smtClean="0"/>
              <a:t>E. Pyata, S. Pivovarov, BINP, SPD Magnet</a:t>
            </a:r>
            <a:endParaRPr lang="ru-RU" dirty="0"/>
          </a:p>
        </p:txBody>
      </p:sp>
      <p:pic>
        <p:nvPicPr>
          <p:cNvPr id="6" name="Рисунок 5" descr="1065.820.103.000.СБ_Катушка.pdf - Adobe Acrobat Pro"/>
          <p:cNvPicPr>
            <a:picLocks noChangeAspect="1"/>
          </p:cNvPicPr>
          <p:nvPr/>
        </p:nvPicPr>
        <p:blipFill rotWithShape="1">
          <a:blip r:embed="rId2">
            <a:extLst>
              <a:ext uri="{28A0092B-C50C-407E-A947-70E740481C1C}">
                <a14:useLocalDpi xmlns:a14="http://schemas.microsoft.com/office/drawing/2010/main" val="0"/>
              </a:ext>
            </a:extLst>
          </a:blip>
          <a:srcRect l="3996" t="21795" r="2084" b="12990"/>
          <a:stretch/>
        </p:blipFill>
        <p:spPr>
          <a:xfrm>
            <a:off x="416169" y="1017900"/>
            <a:ext cx="5652968" cy="3993715"/>
          </a:xfrm>
          <a:prstGeom prst="rect">
            <a:avLst/>
          </a:prstGeom>
        </p:spPr>
      </p:pic>
      <p:pic>
        <p:nvPicPr>
          <p:cNvPr id="7" name="Рисунок 6" descr="1065.820.103.000.СБ_Катушка.pdf - Adobe Acrobat Pro"/>
          <p:cNvPicPr>
            <a:picLocks noChangeAspect="1"/>
          </p:cNvPicPr>
          <p:nvPr/>
        </p:nvPicPr>
        <p:blipFill rotWithShape="1">
          <a:blip r:embed="rId3">
            <a:extLst>
              <a:ext uri="{28A0092B-C50C-407E-A947-70E740481C1C}">
                <a14:useLocalDpi xmlns:a14="http://schemas.microsoft.com/office/drawing/2010/main" val="0"/>
              </a:ext>
            </a:extLst>
          </a:blip>
          <a:srcRect l="4084" t="21880" r="2063" b="12992"/>
          <a:stretch/>
        </p:blipFill>
        <p:spPr>
          <a:xfrm>
            <a:off x="6230815" y="1017900"/>
            <a:ext cx="5656385" cy="3993715"/>
          </a:xfrm>
          <a:prstGeom prst="rect">
            <a:avLst/>
          </a:prstGeom>
        </p:spPr>
      </p:pic>
    </p:spTree>
    <p:extLst>
      <p:ext uri="{BB962C8B-B14F-4D97-AF65-F5344CB8AC3E}">
        <p14:creationId xmlns:p14="http://schemas.microsoft.com/office/powerpoint/2010/main" val="1901257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8BD278-B59E-446D-9EA5-CEB316CFA458}" type="datetime1">
              <a:rPr lang="ru-RU" smtClean="0"/>
              <a:t>12.05.2025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 Pyata, S. Pivovarov,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Status of SPD solenoid design</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94447" y="627137"/>
            <a:ext cx="11456894" cy="5144998"/>
          </a:xfrm>
          <a:prstGeom prst="rect">
            <a:avLst/>
          </a:prstGeom>
        </p:spPr>
        <p:txBody>
          <a:bodyPr wrap="square">
            <a:spAutoFit/>
          </a:bodyPr>
          <a:lstStyle/>
          <a:p>
            <a:pPr marL="538163" indent="-538163" algn="just">
              <a:lnSpc>
                <a:spcPct val="114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Magnetic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design of the magnet, including calculations of magnetic forces. Magnetic map is ready</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endPar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Engineering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design of the magnet, including calculations of all loads and forces is ready</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endPar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3D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model of the magnet including cryostat, cold mass,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shield,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suspension system is ready</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endPar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Prototype of suspension - triangle is manufactured and tested. Selection of material for suspensions with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a:t>
            </a:r>
            <a:r>
              <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best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characteristics is in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progress</a:t>
            </a:r>
            <a:r>
              <a:rPr lang="ru-RU"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procedure for assembling the magnet has been developed. 3D model of the assembly stand is ready.</a:t>
            </a: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design of the container for delivering the magnet to </a:t>
            </a:r>
            <a:r>
              <a:rPr lang="en-US" b="1"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Dubna</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has been developed. The 3D model of the container is ready</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endPar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Assembly </a:t>
            </a:r>
            <a:r>
              <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drawings of the magnet and main assemblies are ready</a:t>
            </a:r>
            <a:r>
              <a:rPr lang="en-US"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en-US"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03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BINP logo клёво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096265" y="3155146"/>
            <a:ext cx="8229600" cy="1080120"/>
          </a:xfrm>
        </p:spPr>
        <p:txBody>
          <a:bodyPr>
            <a:normAutofit fontScale="90000"/>
          </a:bodyPr>
          <a:lstStyle/>
          <a:p>
            <a:r>
              <a:rPr lang="en-US" altLang="ru-RU" dirty="0">
                <a:solidFill>
                  <a:srgbClr val="FF0000"/>
                </a:solidFill>
              </a:rPr>
              <a:t> </a:t>
            </a:r>
            <a:r>
              <a:rPr lang="ru-RU" altLang="ru-RU" dirty="0" smtClean="0">
                <a:solidFill>
                  <a:srgbClr val="FF0000"/>
                </a:solidFill>
              </a:rPr>
              <a:t/>
            </a:r>
            <a:br>
              <a:rPr lang="ru-RU" altLang="ru-RU" dirty="0" smtClean="0">
                <a:solidFill>
                  <a:srgbClr val="FF0000"/>
                </a:solidFill>
              </a:rPr>
            </a:br>
            <a:r>
              <a:rPr lang="en-US" altLang="ru-RU" dirty="0" smtClean="0">
                <a:solidFill>
                  <a:srgbClr val="FF0000"/>
                </a:solidFill>
              </a:rPr>
              <a:t>Thank </a:t>
            </a:r>
            <a:r>
              <a:rPr lang="en-US" altLang="ru-RU" dirty="0">
                <a:solidFill>
                  <a:srgbClr val="FF0000"/>
                </a:solidFill>
              </a:rPr>
              <a:t>you for your attention!</a:t>
            </a:r>
            <a:r>
              <a:rPr lang="ru-RU" altLang="ru-RU" dirty="0" smtClean="0">
                <a:solidFill>
                  <a:srgbClr val="FF0000"/>
                </a:solidFill>
              </a:rPr>
              <a:t/>
            </a:r>
            <a:br>
              <a:rPr lang="ru-RU" altLang="ru-RU" dirty="0" smtClean="0">
                <a:solidFill>
                  <a:srgbClr val="FF0000"/>
                </a:solidFill>
              </a:rPr>
            </a:br>
            <a:endParaRPr lang="ru-RU" dirty="0"/>
          </a:p>
        </p:txBody>
      </p:sp>
      <p:sp>
        <p:nvSpPr>
          <p:cNvPr id="4" name="Дата 3"/>
          <p:cNvSpPr>
            <a:spLocks noGrp="1"/>
          </p:cNvSpPr>
          <p:nvPr>
            <p:ph type="dt" sz="half" idx="10"/>
          </p:nvPr>
        </p:nvSpPr>
        <p:spPr/>
        <p:txBody>
          <a:bodyPr/>
          <a:lstStyle/>
          <a:p>
            <a:fld id="{DF98CFFE-0B0A-4502-8273-B18B8DE32974}" type="datetime1">
              <a:rPr lang="ru-RU" smtClean="0"/>
              <a:t>12.05.2025</a:t>
            </a:fld>
            <a:endParaRPr lang="ru-RU"/>
          </a:p>
        </p:txBody>
      </p:sp>
      <p:sp>
        <p:nvSpPr>
          <p:cNvPr id="5" name="Нижний колонтитул 4"/>
          <p:cNvSpPr>
            <a:spLocks noGrp="1"/>
          </p:cNvSpPr>
          <p:nvPr>
            <p:ph type="ftr" sz="quarter" idx="11"/>
          </p:nvPr>
        </p:nvSpPr>
        <p:spPr/>
        <p:txBody>
          <a:bodyPr/>
          <a:lstStyle/>
          <a:p>
            <a:r>
              <a:rPr lang="en-US" smtClean="0"/>
              <a:t>E. Pyata, S. Pivovarov, BINP, SPD Magnet</a:t>
            </a:r>
            <a:endParaRPr lang="ru-RU"/>
          </a:p>
        </p:txBody>
      </p:sp>
    </p:spTree>
    <p:extLst>
      <p:ext uri="{BB962C8B-B14F-4D97-AF65-F5344CB8AC3E}">
        <p14:creationId xmlns:p14="http://schemas.microsoft.com/office/powerpoint/2010/main" val="282874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011366-90F4-4A90-BFED-CB221BB99027}" type="datetime1">
              <a:rPr lang="ru-RU" smtClean="0"/>
              <a:t>12.05.2025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 Pyata, S. Pivovarov,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yoke and solenoid</a:t>
            </a:r>
            <a:endPar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63191" y="627137"/>
            <a:ext cx="11234058" cy="1255728"/>
          </a:xfrm>
          <a:prstGeom prst="rect">
            <a:avLst/>
          </a:prstGeom>
        </p:spPr>
        <p:txBody>
          <a:bodyPr wrap="square">
            <a:spAutoFit/>
          </a:bodyPr>
          <a:lstStyle/>
          <a:p>
            <a:pPr algn="just">
              <a:lnSpc>
                <a:spcPct val="105000"/>
              </a:lnSpc>
            </a:pPr>
            <a:r>
              <a:rPr lang="en-US"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The </a:t>
            </a:r>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cryostat of the magnet with the coils, cold mass and thermal shields is located inside the yoke.</a:t>
            </a:r>
          </a:p>
          <a:p>
            <a:pPr algn="just">
              <a:lnSpc>
                <a:spcPct val="105000"/>
              </a:lnSpc>
            </a:pPr>
            <a:r>
              <a:rPr lang="en-US"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Outside </a:t>
            </a:r>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diameter of the cryostat is </a:t>
            </a:r>
            <a:r>
              <a:rPr lang="en-US"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4008 </a:t>
            </a:r>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mm and a gap between the yoke and the cryostat about 20 mm. Radially a free diameter of </a:t>
            </a:r>
            <a:r>
              <a:rPr lang="en-US"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3468 </a:t>
            </a:r>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mm is left for the SPD detectors. The length of the magnet is </a:t>
            </a:r>
            <a:r>
              <a:rPr lang="en-US"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4220 mm </a:t>
            </a:r>
            <a:r>
              <a:rPr lang="en-US"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and the magnet should be installed symmetrically inside the </a:t>
            </a:r>
            <a:r>
              <a:rPr lang="en-US"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yoke. </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descr="Yoke_Magnet.pdf - Adobe Acrobat Pro"/>
          <p:cNvPicPr>
            <a:picLocks noChangeAspect="1"/>
          </p:cNvPicPr>
          <p:nvPr/>
        </p:nvPicPr>
        <p:blipFill rotWithShape="1">
          <a:blip r:embed="rId3">
            <a:extLst>
              <a:ext uri="{28A0092B-C50C-407E-A947-70E740481C1C}">
                <a14:useLocalDpi xmlns:a14="http://schemas.microsoft.com/office/drawing/2010/main" val="0"/>
              </a:ext>
            </a:extLst>
          </a:blip>
          <a:srcRect l="15753" t="25691" r="27599" b="28780"/>
          <a:stretch/>
        </p:blipFill>
        <p:spPr>
          <a:xfrm>
            <a:off x="1754457" y="2207940"/>
            <a:ext cx="8043748" cy="4060545"/>
          </a:xfrm>
          <a:prstGeom prst="rect">
            <a:avLst/>
          </a:prstGeom>
        </p:spPr>
      </p:pic>
    </p:spTree>
    <p:extLst>
      <p:ext uri="{BB962C8B-B14F-4D97-AF65-F5344CB8AC3E}">
        <p14:creationId xmlns:p14="http://schemas.microsoft.com/office/powerpoint/2010/main" val="210384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4973" t="2279" r="39127" b="6054"/>
          <a:stretch/>
        </p:blipFill>
        <p:spPr>
          <a:xfrm>
            <a:off x="1096516" y="165846"/>
            <a:ext cx="5643011" cy="6190878"/>
          </a:xfrm>
          <a:prstGeom prst="rect">
            <a:avLst/>
          </a:prstGeom>
        </p:spPr>
      </p:pic>
      <p:sp>
        <p:nvSpPr>
          <p:cNvPr id="2" name="Дата 1"/>
          <p:cNvSpPr>
            <a:spLocks noGrp="1"/>
          </p:cNvSpPr>
          <p:nvPr>
            <p:ph type="dt" sz="half" idx="10"/>
          </p:nvPr>
        </p:nvSpPr>
        <p:spPr/>
        <p:txBody>
          <a:bodyPr/>
          <a:lstStyle/>
          <a:p>
            <a:fld id="{E67C8D3F-3C51-4FFC-9EF3-8E643BD829BB}" type="datetime1">
              <a:rPr lang="ru-RU" smtClean="0"/>
              <a:t>12.05.2025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 Pyata, S. Pivovarov,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7602071" y="165472"/>
            <a:ext cx="2922068" cy="461665"/>
          </a:xfrm>
          <a:prstGeom prst="rect">
            <a:avLst/>
          </a:prstGeom>
        </p:spPr>
        <p:txBody>
          <a:bodyPr wrap="square">
            <a:spAutoFit/>
          </a:bodyPr>
          <a:lstStyle/>
          <a:p>
            <a:pPr algn="ctr">
              <a:spcBef>
                <a:spcPts val="385"/>
              </a:spcBef>
              <a:spcAft>
                <a:spcPts val="385"/>
              </a:spcAft>
            </a:pP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a:t>
            </a:r>
            <a:endPar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7788401" y="972840"/>
            <a:ext cx="3879880" cy="5780044"/>
          </a:xfrm>
          <a:prstGeom prst="rect">
            <a:avLst/>
          </a:prstGeom>
        </p:spPr>
        <p:txBody>
          <a:bodyPr wrap="square">
            <a:spAutoFit/>
          </a:bodyPr>
          <a:lstStyle/>
          <a:p>
            <a:pPr algn="just">
              <a:lnSpc>
                <a:spcPct val="105000"/>
              </a:lnSpc>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magnetic field along the solenoid axis should be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1.0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p>
          <a:p>
            <a:pPr algn="just">
              <a:lnSpc>
                <a:spcPct val="105000"/>
              </a:lnSpc>
            </a:pPr>
            <a:endPar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5000"/>
              </a:lnSpc>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BINP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presents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our participation in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SPD project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with the following items: </a:t>
            </a:r>
          </a:p>
          <a:p>
            <a:pPr algn="just">
              <a:lnSpc>
                <a:spcPct val="105000"/>
              </a:lnSpc>
            </a:pPr>
            <a:endPar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Magnetic and engineering design of the magnet including tools and support</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05000"/>
              </a:lnSpc>
              <a:buFont typeface="Arial" panose="020B0604020202020204" pitchFamily="34" charset="0"/>
              <a:buChar char="•"/>
            </a:pPr>
            <a:endPar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Production and delivery of the magnet (consisting of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cryostat with cold mass,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alignment components, proximity cryogenics,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supports);</a:t>
            </a:r>
          </a:p>
          <a:p>
            <a:pPr algn="just">
              <a:lnSpc>
                <a:spcPct val="105000"/>
              </a:lnSpc>
            </a:pP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Power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converter, energy extraction system,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quench protection and instrumentation. </a:t>
            </a:r>
          </a:p>
          <a:p>
            <a:pPr algn="just">
              <a:lnSpc>
                <a:spcPct val="105000"/>
              </a:lnSpc>
            </a:pPr>
            <a:endPar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cxnSp>
        <p:nvCxnSpPr>
          <p:cNvPr id="12" name="Прямая со стрелкой 11"/>
          <p:cNvCxnSpPr/>
          <p:nvPr/>
        </p:nvCxnSpPr>
        <p:spPr>
          <a:xfrm flipH="1">
            <a:off x="4075409" y="558937"/>
            <a:ext cx="1855489" cy="163701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a:off x="1958789" y="627137"/>
            <a:ext cx="910774" cy="10582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p:nvPr/>
        </p:nvCxnSpPr>
        <p:spPr>
          <a:xfrm flipH="1">
            <a:off x="3903635" y="2705777"/>
            <a:ext cx="2333346" cy="48857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Прямоугольник 21"/>
          <p:cNvSpPr/>
          <p:nvPr/>
        </p:nvSpPr>
        <p:spPr>
          <a:xfrm>
            <a:off x="5871046" y="396304"/>
            <a:ext cx="1329210"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Control Dewar</a:t>
            </a:r>
            <a:endParaRPr lang="ru-RU" sz="1400" dirty="0">
              <a:solidFill>
                <a:srgbClr val="00B050"/>
              </a:solidFill>
            </a:endParaRPr>
          </a:p>
        </p:txBody>
      </p:sp>
      <p:sp>
        <p:nvSpPr>
          <p:cNvPr id="23" name="Прямоугольник 22"/>
          <p:cNvSpPr/>
          <p:nvPr/>
        </p:nvSpPr>
        <p:spPr>
          <a:xfrm>
            <a:off x="6150811" y="3303880"/>
            <a:ext cx="851515"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Cryostat</a:t>
            </a:r>
            <a:endParaRPr lang="ru-RU" sz="1400" dirty="0">
              <a:solidFill>
                <a:srgbClr val="00B050"/>
              </a:solidFill>
            </a:endParaRPr>
          </a:p>
        </p:txBody>
      </p:sp>
      <p:cxnSp>
        <p:nvCxnSpPr>
          <p:cNvPr id="24" name="Прямая со стрелкой 23"/>
          <p:cNvCxnSpPr/>
          <p:nvPr/>
        </p:nvCxnSpPr>
        <p:spPr>
          <a:xfrm>
            <a:off x="1568824" y="905435"/>
            <a:ext cx="1042423" cy="121023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9" name="Прямоугольник 28"/>
          <p:cNvSpPr/>
          <p:nvPr/>
        </p:nvSpPr>
        <p:spPr>
          <a:xfrm>
            <a:off x="1388675" y="313193"/>
            <a:ext cx="1417376"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Instrumentation</a:t>
            </a:r>
            <a:endParaRPr lang="ru-RU" sz="1400" dirty="0">
              <a:solidFill>
                <a:srgbClr val="00B050"/>
              </a:solidFill>
            </a:endParaRPr>
          </a:p>
        </p:txBody>
      </p:sp>
      <p:sp>
        <p:nvSpPr>
          <p:cNvPr id="30" name="Прямоугольник 29"/>
          <p:cNvSpPr/>
          <p:nvPr/>
        </p:nvSpPr>
        <p:spPr>
          <a:xfrm>
            <a:off x="197357" y="627137"/>
            <a:ext cx="1537600" cy="523220"/>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Power converter </a:t>
            </a:r>
          </a:p>
          <a:p>
            <a:r>
              <a:rPr lang="en-US" sz="1400" dirty="0" smtClean="0">
                <a:solidFill>
                  <a:srgbClr val="00B050"/>
                </a:solidFill>
                <a:latin typeface="Arial" panose="020B0604020202020204" pitchFamily="34" charset="0"/>
                <a:cs typeface="Arial" panose="020B0604020202020204" pitchFamily="34" charset="0"/>
              </a:rPr>
              <a:t>and EES</a:t>
            </a:r>
            <a:endParaRPr lang="ru-RU" sz="1400" dirty="0">
              <a:solidFill>
                <a:srgbClr val="00B050"/>
              </a:solidFill>
            </a:endParaRPr>
          </a:p>
        </p:txBody>
      </p:sp>
      <p:cxnSp>
        <p:nvCxnSpPr>
          <p:cNvPr id="31" name="Прямая со стрелкой 30"/>
          <p:cNvCxnSpPr/>
          <p:nvPr/>
        </p:nvCxnSpPr>
        <p:spPr>
          <a:xfrm flipH="1">
            <a:off x="4520220" y="3486898"/>
            <a:ext cx="1630591" cy="38012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4" name="Прямоугольник 33"/>
          <p:cNvSpPr/>
          <p:nvPr/>
        </p:nvSpPr>
        <p:spPr>
          <a:xfrm>
            <a:off x="6153598" y="2519854"/>
            <a:ext cx="1171859"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Transfer line</a:t>
            </a:r>
            <a:endParaRPr lang="ru-RU" sz="1400" dirty="0">
              <a:solidFill>
                <a:srgbClr val="00B050"/>
              </a:solidFill>
            </a:endParaRPr>
          </a:p>
        </p:txBody>
      </p:sp>
    </p:spTree>
    <p:extLst>
      <p:ext uri="{BB962C8B-B14F-4D97-AF65-F5344CB8AC3E}">
        <p14:creationId xmlns:p14="http://schemas.microsoft.com/office/powerpoint/2010/main" val="179254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8271" t="8163" r="39839" b="23378"/>
          <a:stretch/>
        </p:blipFill>
        <p:spPr>
          <a:xfrm>
            <a:off x="460091" y="2429623"/>
            <a:ext cx="4505902" cy="4036139"/>
          </a:xfrm>
          <a:prstGeom prst="rect">
            <a:avLst/>
          </a:prstGeom>
        </p:spPr>
      </p:pic>
      <p:sp>
        <p:nvSpPr>
          <p:cNvPr id="22" name="Заголовок 3"/>
          <p:cNvSpPr txBox="1">
            <a:spLocks/>
          </p:cNvSpPr>
          <p:nvPr/>
        </p:nvSpPr>
        <p:spPr>
          <a:xfrm>
            <a:off x="942392" y="86155"/>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SPD</a:t>
            </a:r>
            <a:r>
              <a:rPr lang="ru-RU" sz="2400" dirty="0" smtClean="0">
                <a:solidFill>
                  <a:srgbClr val="FF0000"/>
                </a:solidFill>
                <a:latin typeface="Comic Sans MS" panose="030F0702030302020204" pitchFamily="66" charset="0"/>
                <a:cs typeface="Times New Roman" panose="02020603050405020304" pitchFamily="18" charset="0"/>
              </a:rPr>
              <a:t> </a:t>
            </a:r>
            <a:r>
              <a:rPr lang="en-US" sz="2400" dirty="0" smtClean="0">
                <a:solidFill>
                  <a:srgbClr val="FF0000"/>
                </a:solidFill>
                <a:latin typeface="Comic Sans MS" panose="030F0702030302020204" pitchFamily="66" charset="0"/>
                <a:cs typeface="Times New Roman" panose="02020603050405020304" pitchFamily="18" charset="0"/>
              </a:rPr>
              <a:t>Magnet </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4762" t="1060" r="34371" b="-477"/>
          <a:stretch/>
        </p:blipFill>
        <p:spPr>
          <a:xfrm>
            <a:off x="1138071" y="2416"/>
            <a:ext cx="2762660" cy="2432556"/>
          </a:xfrm>
          <a:prstGeom prst="rect">
            <a:avLst/>
          </a:prstGeom>
        </p:spPr>
      </p:pic>
      <p:sp>
        <p:nvSpPr>
          <p:cNvPr id="2" name="Дата 1"/>
          <p:cNvSpPr>
            <a:spLocks noGrp="1"/>
          </p:cNvSpPr>
          <p:nvPr>
            <p:ph type="dt" sz="half" idx="10"/>
          </p:nvPr>
        </p:nvSpPr>
        <p:spPr/>
        <p:txBody>
          <a:bodyPr/>
          <a:lstStyle/>
          <a:p>
            <a:fld id="{49863E7F-CB9A-4581-9EBB-9B2E205B5353}" type="datetime1">
              <a:rPr lang="ru-RU" smtClean="0"/>
              <a:t>12.05.2025</a:t>
            </a:fld>
            <a:endParaRPr lang="ru-RU"/>
          </a:p>
        </p:txBody>
      </p:sp>
      <p:sp>
        <p:nvSpPr>
          <p:cNvPr id="3" name="Нижний колонтитул 2"/>
          <p:cNvSpPr>
            <a:spLocks noGrp="1"/>
          </p:cNvSpPr>
          <p:nvPr>
            <p:ph type="ftr" sz="quarter" idx="11"/>
          </p:nvPr>
        </p:nvSpPr>
        <p:spPr/>
        <p:txBody>
          <a:bodyPr/>
          <a:lstStyle/>
          <a:p>
            <a:r>
              <a:rPr lang="en-US" smtClean="0"/>
              <a:t>E. Pyata, S. Pivovarov, BINP, SPD Magnet</a:t>
            </a:r>
            <a:endParaRPr lang="ru-RU"/>
          </a:p>
        </p:txBody>
      </p:sp>
      <p:sp>
        <p:nvSpPr>
          <p:cNvPr id="9" name="Прямоугольник 8"/>
          <p:cNvSpPr/>
          <p:nvPr/>
        </p:nvSpPr>
        <p:spPr>
          <a:xfrm>
            <a:off x="5770481" y="953576"/>
            <a:ext cx="6421519" cy="3404009"/>
          </a:xfrm>
          <a:prstGeom prst="rect">
            <a:avLst/>
          </a:prstGeom>
        </p:spPr>
        <p:txBody>
          <a:bodyPr wrap="square">
            <a:spAutoFit/>
          </a:bodyPr>
          <a:lstStyle/>
          <a:p>
            <a:pPr>
              <a:lnSpc>
                <a:spcPct val="105000"/>
              </a:lnSpc>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The main characteristics of the magnet:</a:t>
            </a:r>
          </a:p>
          <a:p>
            <a:pPr>
              <a:lnSpc>
                <a:spcPct val="105000"/>
              </a:lnSpc>
            </a:pP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Magnetic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field</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along the axis -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1.0T</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with uniformity ± 2%;</a:t>
            </a: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The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current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is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5200 A</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p>
          <a:p>
            <a:r>
              <a:rPr lang="en-US" sz="1600" b="1" dirty="0" smtClean="0">
                <a:solidFill>
                  <a:srgbClr val="0070C0"/>
                </a:solidFill>
                <a:latin typeface="Arial" panose="020B0604020202020204" pitchFamily="34" charset="0"/>
                <a:cs typeface="Arial" panose="020B0604020202020204" pitchFamily="34" charset="0"/>
              </a:rPr>
              <a:t>  </a:t>
            </a:r>
            <a:endParaRPr lang="ru-RU" sz="1600" b="1" dirty="0" smtClean="0">
              <a:solidFill>
                <a:srgbClr val="0070C0"/>
              </a:solidFill>
              <a:latin typeface="Arial" panose="020B0604020202020204" pitchFamily="34" charset="0"/>
              <a:cs typeface="Arial" panose="020B0604020202020204" pitchFamily="34" charset="0"/>
            </a:endParaRPr>
          </a:p>
          <a:p>
            <a:r>
              <a:rPr lang="en-US" sz="1600" b="1" dirty="0" smtClean="0">
                <a:solidFill>
                  <a:srgbClr val="0070C0"/>
                </a:solidFill>
                <a:latin typeface="Arial" panose="020B0604020202020204" pitchFamily="34" charset="0"/>
                <a:cs typeface="Arial" panose="020B0604020202020204" pitchFamily="34" charset="0"/>
              </a:rPr>
              <a:t>Coils</a:t>
            </a:r>
            <a:r>
              <a:rPr lang="en-US" sz="1600" b="1" dirty="0">
                <a:solidFill>
                  <a:srgbClr val="0070C0"/>
                </a:solidFill>
                <a:latin typeface="Arial" panose="020B0604020202020204" pitchFamily="34" charset="0"/>
                <a:cs typeface="Arial" panose="020B0604020202020204" pitchFamily="34" charset="0"/>
              </a:rPr>
              <a:t>:</a:t>
            </a:r>
            <a:r>
              <a:rPr lang="en-US" sz="1600" dirty="0">
                <a:solidFill>
                  <a:srgbClr val="0070C0"/>
                </a:solidFill>
                <a:latin typeface="Arial" panose="020B0604020202020204" pitchFamily="34" charset="0"/>
                <a:cs typeface="Arial" panose="020B0604020202020204" pitchFamily="34" charset="0"/>
              </a:rPr>
              <a:t> (2 pieces): Number of layers - 2; Number of turns 2x156=312</a:t>
            </a:r>
            <a:r>
              <a:rPr lang="en-US" sz="1600" dirty="0" smtClean="0">
                <a:solidFill>
                  <a:srgbClr val="0070C0"/>
                </a:solidFill>
                <a:latin typeface="Arial" panose="020B0604020202020204" pitchFamily="34" charset="0"/>
                <a:cs typeface="Arial" panose="020B0604020202020204" pitchFamily="34" charset="0"/>
              </a:rPr>
              <a:t>.     </a:t>
            </a:r>
          </a:p>
          <a:p>
            <a:r>
              <a:rPr lang="en-US" sz="1600" dirty="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1 piece): </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Number of layers - 2; Number of turns 2x78=156</a:t>
            </a:r>
          </a:p>
          <a:p>
            <a:r>
              <a:rPr lang="en-US" sz="1600" dirty="0" smtClean="0">
                <a:solidFill>
                  <a:srgbClr val="0070C0"/>
                </a:solidFill>
                <a:latin typeface="Arial" panose="020B0604020202020204" pitchFamily="34" charset="0"/>
                <a:cs typeface="Arial" panose="020B0604020202020204" pitchFamily="34" charset="0"/>
              </a:rPr>
              <a:t>  Total </a:t>
            </a:r>
            <a:r>
              <a:rPr lang="en-US" sz="1600" dirty="0">
                <a:solidFill>
                  <a:srgbClr val="0070C0"/>
                </a:solidFill>
                <a:latin typeface="Arial" panose="020B0604020202020204" pitchFamily="34" charset="0"/>
                <a:cs typeface="Arial" panose="020B0604020202020204" pitchFamily="34" charset="0"/>
              </a:rPr>
              <a:t>number of turns - 780</a:t>
            </a: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endParaRPr lang="ru-RU"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Conductor type</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Rutherford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type cable consists of 8 strands</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with a diameter of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1.4 mm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and a Cu / NbTi ratio of one, extruded into a matrix of high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purity</a:t>
            </a:r>
            <a:r>
              <a:rPr lang="ru-RU"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aluminum Al996,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conductor cross-section at a temperature of 4.5K is 7.90mm in width and 10.90mm in height;</a:t>
            </a:r>
            <a:endParaRPr lang="ru-RU" sz="20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69744" y="1731793"/>
            <a:ext cx="1536912" cy="338554"/>
          </a:xfrm>
          <a:prstGeom prst="rect">
            <a:avLst/>
          </a:prstGeom>
        </p:spPr>
        <p:txBody>
          <a:bodyPr wrap="square">
            <a:spAutoFit/>
          </a:bodyPr>
          <a:lstStyle/>
          <a:p>
            <a:r>
              <a:rPr lang="en-US" sz="1600" dirty="0">
                <a:solidFill>
                  <a:srgbClr val="00B050"/>
                </a:solidFill>
              </a:rPr>
              <a:t>Switching </a:t>
            </a:r>
            <a:r>
              <a:rPr lang="en-US" sz="1600" dirty="0" smtClean="0">
                <a:solidFill>
                  <a:srgbClr val="00B050"/>
                </a:solidFill>
              </a:rPr>
              <a:t>box</a:t>
            </a:r>
            <a:endParaRPr lang="ru-RU" sz="1600" dirty="0">
              <a:solidFill>
                <a:srgbClr val="00B050"/>
              </a:solidFill>
            </a:endParaRPr>
          </a:p>
        </p:txBody>
      </p:sp>
      <p:cxnSp>
        <p:nvCxnSpPr>
          <p:cNvPr id="12" name="Прямая со стрелкой 11"/>
          <p:cNvCxnSpPr/>
          <p:nvPr/>
        </p:nvCxnSpPr>
        <p:spPr>
          <a:xfrm>
            <a:off x="466452" y="2049625"/>
            <a:ext cx="189055" cy="4324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flipH="1">
            <a:off x="4307299" y="2085026"/>
            <a:ext cx="319513" cy="7238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flipH="1">
            <a:off x="3729425" y="2372550"/>
            <a:ext cx="178155" cy="3900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H="1">
            <a:off x="3817593" y="2372550"/>
            <a:ext cx="89987" cy="5163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p:nvPr/>
        </p:nvCxnSpPr>
        <p:spPr>
          <a:xfrm flipH="1">
            <a:off x="4869972" y="2260229"/>
            <a:ext cx="236327" cy="42423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6" name="Прямоугольник 25"/>
          <p:cNvSpPr/>
          <p:nvPr/>
        </p:nvSpPr>
        <p:spPr>
          <a:xfrm>
            <a:off x="4820916" y="1952402"/>
            <a:ext cx="900509" cy="338554"/>
          </a:xfrm>
          <a:prstGeom prst="rect">
            <a:avLst/>
          </a:prstGeom>
        </p:spPr>
        <p:txBody>
          <a:bodyPr wrap="square">
            <a:spAutoFit/>
          </a:bodyPr>
          <a:lstStyle/>
          <a:p>
            <a:r>
              <a:rPr lang="en-US" sz="1600" dirty="0" smtClean="0">
                <a:solidFill>
                  <a:srgbClr val="00B050"/>
                </a:solidFill>
              </a:rPr>
              <a:t>Cryostat</a:t>
            </a:r>
            <a:endParaRPr lang="ru-RU" sz="1600" dirty="0">
              <a:solidFill>
                <a:srgbClr val="00B050"/>
              </a:solidFill>
            </a:endParaRPr>
          </a:p>
        </p:txBody>
      </p:sp>
      <p:sp>
        <p:nvSpPr>
          <p:cNvPr id="27" name="Прямоугольник 26"/>
          <p:cNvSpPr/>
          <p:nvPr/>
        </p:nvSpPr>
        <p:spPr>
          <a:xfrm>
            <a:off x="4383295" y="1772625"/>
            <a:ext cx="606601" cy="338554"/>
          </a:xfrm>
          <a:prstGeom prst="rect">
            <a:avLst/>
          </a:prstGeom>
        </p:spPr>
        <p:txBody>
          <a:bodyPr wrap="square">
            <a:spAutoFit/>
          </a:bodyPr>
          <a:lstStyle/>
          <a:p>
            <a:r>
              <a:rPr lang="en-US" sz="1600" dirty="0" smtClean="0">
                <a:solidFill>
                  <a:srgbClr val="00B050"/>
                </a:solidFill>
              </a:rPr>
              <a:t>Coil</a:t>
            </a:r>
            <a:endParaRPr lang="ru-RU" sz="1600" dirty="0">
              <a:solidFill>
                <a:srgbClr val="00B050"/>
              </a:solidFill>
            </a:endParaRPr>
          </a:p>
        </p:txBody>
      </p:sp>
      <p:sp>
        <p:nvSpPr>
          <p:cNvPr id="28" name="Прямоугольник 27"/>
          <p:cNvSpPr/>
          <p:nvPr/>
        </p:nvSpPr>
        <p:spPr>
          <a:xfrm>
            <a:off x="3531165" y="2090952"/>
            <a:ext cx="726837" cy="338554"/>
          </a:xfrm>
          <a:prstGeom prst="rect">
            <a:avLst/>
          </a:prstGeom>
        </p:spPr>
        <p:txBody>
          <a:bodyPr wrap="square">
            <a:spAutoFit/>
          </a:bodyPr>
          <a:lstStyle/>
          <a:p>
            <a:r>
              <a:rPr lang="en-US" sz="1600" dirty="0" smtClean="0">
                <a:solidFill>
                  <a:srgbClr val="00B050"/>
                </a:solidFill>
              </a:rPr>
              <a:t>Shield</a:t>
            </a:r>
            <a:endParaRPr lang="ru-RU" sz="1600" dirty="0">
              <a:solidFill>
                <a:srgbClr val="00B050"/>
              </a:solidFill>
            </a:endParaRPr>
          </a:p>
        </p:txBody>
      </p:sp>
    </p:spTree>
    <p:extLst>
      <p:ext uri="{BB962C8B-B14F-4D97-AF65-F5344CB8AC3E}">
        <p14:creationId xmlns:p14="http://schemas.microsoft.com/office/powerpoint/2010/main" val="73317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9503" y="4450407"/>
            <a:ext cx="4093156" cy="1977873"/>
          </a:xfrm>
        </p:spPr>
        <p:txBody>
          <a:bodyPr>
            <a:noAutofit/>
          </a:bodyPr>
          <a:lstStyle/>
          <a:p>
            <a:r>
              <a:rPr lang="en-US" sz="1600" b="1" i="1" u="sng" dirty="0" smtClean="0">
                <a:solidFill>
                  <a:srgbClr val="0070C0"/>
                </a:solidFill>
                <a:latin typeface="Arial" panose="020B0604020202020204" pitchFamily="34" charset="0"/>
                <a:cs typeface="Arial" panose="020B0604020202020204" pitchFamily="34" charset="0"/>
              </a:rPr>
              <a:t>Cryostat</a:t>
            </a:r>
            <a:r>
              <a:rPr lang="en-US" sz="1600" b="1" u="sng" dirty="0" smtClean="0">
                <a:solidFill>
                  <a:srgbClr val="0070C0"/>
                </a:solidFill>
                <a:latin typeface="Arial" panose="020B0604020202020204" pitchFamily="34" charset="0"/>
                <a:cs typeface="Arial" panose="020B0604020202020204" pitchFamily="34" charset="0"/>
              </a:rPr>
              <a:t>:</a:t>
            </a:r>
            <a:r>
              <a:rPr lang="en-US" sz="1600" dirty="0" smtClean="0">
                <a:solidFill>
                  <a:srgbClr val="0070C0"/>
                </a:solidFill>
                <a:latin typeface="Arial" panose="020B0604020202020204" pitchFamily="34" charset="0"/>
                <a:cs typeface="Arial" panose="020B0604020202020204" pitchFamily="34" charset="0"/>
              </a:rPr>
              <a:t> Material</a:t>
            </a:r>
            <a:r>
              <a:rPr lang="en-US" sz="1600" dirty="0">
                <a:solidFill>
                  <a:srgbClr val="0070C0"/>
                </a:solidFill>
                <a:latin typeface="Arial" panose="020B0604020202020204" pitchFamily="34" charset="0"/>
                <a:cs typeface="Arial" panose="020B0604020202020204" pitchFamily="34" charset="0"/>
              </a:rPr>
              <a:t>: St. Steel. Outer </a:t>
            </a:r>
            <a:r>
              <a:rPr lang="en-US" sz="1600" dirty="0" smtClean="0">
                <a:solidFill>
                  <a:srgbClr val="0070C0"/>
                </a:solidFill>
                <a:latin typeface="Arial" panose="020B0604020202020204" pitchFamily="34" charset="0"/>
                <a:cs typeface="Arial" panose="020B0604020202020204" pitchFamily="34" charset="0"/>
              </a:rPr>
              <a:t>diameter </a:t>
            </a:r>
            <a:r>
              <a:rPr lang="en-US" sz="1600" dirty="0">
                <a:solidFill>
                  <a:srgbClr val="0070C0"/>
                </a:solidFill>
                <a:latin typeface="Arial" panose="020B0604020202020204" pitchFamily="34" charset="0"/>
                <a:cs typeface="Arial" panose="020B0604020202020204" pitchFamily="34" charset="0"/>
              </a:rPr>
              <a:t>is </a:t>
            </a:r>
            <a:r>
              <a:rPr lang="en-US" sz="1600" dirty="0" smtClean="0">
                <a:solidFill>
                  <a:srgbClr val="0070C0"/>
                </a:solidFill>
                <a:latin typeface="Arial" panose="020B0604020202020204" pitchFamily="34" charset="0"/>
                <a:cs typeface="Arial" panose="020B0604020202020204" pitchFamily="34" charset="0"/>
              </a:rPr>
              <a:t>40</a:t>
            </a:r>
            <a:r>
              <a:rPr lang="ru-RU" sz="1600" dirty="0" smtClean="0">
                <a:solidFill>
                  <a:srgbClr val="0070C0"/>
                </a:solidFill>
                <a:latin typeface="Arial" panose="020B0604020202020204" pitchFamily="34" charset="0"/>
                <a:cs typeface="Arial" panose="020B0604020202020204" pitchFamily="34" charset="0"/>
              </a:rPr>
              <a:t>08</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mm, Inner diameter is </a:t>
            </a:r>
            <a:r>
              <a:rPr lang="ru-RU" sz="1600" dirty="0" smtClean="0">
                <a:solidFill>
                  <a:srgbClr val="0070C0"/>
                </a:solidFill>
                <a:latin typeface="Arial" panose="020B0604020202020204" pitchFamily="34" charset="0"/>
                <a:cs typeface="Arial" panose="020B0604020202020204" pitchFamily="34" charset="0"/>
              </a:rPr>
              <a:t>3</a:t>
            </a:r>
            <a:r>
              <a:rPr lang="en-US" sz="1600" dirty="0" smtClean="0">
                <a:solidFill>
                  <a:srgbClr val="0070C0"/>
                </a:solidFill>
                <a:latin typeface="Arial" panose="020B0604020202020204" pitchFamily="34" charset="0"/>
                <a:cs typeface="Arial" panose="020B0604020202020204" pitchFamily="34" charset="0"/>
              </a:rPr>
              <a:t>46</a:t>
            </a:r>
            <a:r>
              <a:rPr lang="ru-RU" sz="1600" dirty="0" smtClean="0">
                <a:solidFill>
                  <a:srgbClr val="0070C0"/>
                </a:solidFill>
                <a:latin typeface="Arial" panose="020B0604020202020204" pitchFamily="34" charset="0"/>
                <a:cs typeface="Arial" panose="020B0604020202020204" pitchFamily="34" charset="0"/>
              </a:rPr>
              <a:t>8</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mm</a:t>
            </a:r>
            <a:r>
              <a:rPr lang="en-US" sz="1600" dirty="0" smtClean="0">
                <a:solidFill>
                  <a:srgbClr val="0070C0"/>
                </a:solidFill>
                <a:latin typeface="Arial" panose="020B0604020202020204" pitchFamily="34" charset="0"/>
                <a:cs typeface="Arial" panose="020B0604020202020204" pitchFamily="34" charset="0"/>
              </a:rPr>
              <a: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length is  </a:t>
            </a:r>
            <a:r>
              <a:rPr lang="ru-RU" sz="1600" dirty="0" smtClean="0">
                <a:solidFill>
                  <a:srgbClr val="0070C0"/>
                </a:solidFill>
                <a:latin typeface="Arial" panose="020B0604020202020204" pitchFamily="34" charset="0"/>
                <a:cs typeface="Arial" panose="020B0604020202020204" pitchFamily="34" charset="0"/>
              </a:rPr>
              <a:t>4</a:t>
            </a:r>
            <a:r>
              <a:rPr lang="en-US" sz="1600" dirty="0" smtClean="0">
                <a:solidFill>
                  <a:srgbClr val="0070C0"/>
                </a:solidFill>
                <a:latin typeface="Arial" panose="020B0604020202020204" pitchFamily="34" charset="0"/>
                <a:cs typeface="Arial" panose="020B0604020202020204" pitchFamily="34" charset="0"/>
              </a:rPr>
              <a:t>220 mm</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thickness of the outer shell is 12 mm, the inner shell is 20 mm, the thickness of the flanges is 45 mm. The thickness</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at the e</a:t>
            </a:r>
            <a:r>
              <a:rPr lang="en-US" sz="1600" dirty="0" smtClean="0">
                <a:solidFill>
                  <a:srgbClr val="0070C0"/>
                </a:solidFill>
                <a:latin typeface="Arial" panose="020B0604020202020204" pitchFamily="34" charset="0"/>
                <a:cs typeface="Arial" panose="020B0604020202020204" pitchFamily="34" charset="0"/>
              </a:rPr>
              <a:t>nds </a:t>
            </a:r>
            <a:r>
              <a:rPr lang="en-US" sz="1600" dirty="0">
                <a:solidFill>
                  <a:srgbClr val="0070C0"/>
                </a:solidFill>
                <a:latin typeface="Arial" panose="020B0604020202020204" pitchFamily="34" charset="0"/>
                <a:cs typeface="Arial" panose="020B0604020202020204" pitchFamily="34" charset="0"/>
              </a:rPr>
              <a:t>of the shells is 40 mm.</a:t>
            </a:r>
            <a:r>
              <a:rPr lang="ru-RU" sz="1600" dirty="0">
                <a:solidFill>
                  <a:srgbClr val="0070C0"/>
                </a:solidFill>
                <a:latin typeface="Arial" panose="020B0604020202020204" pitchFamily="34" charset="0"/>
                <a:cs typeface="Arial" panose="020B0604020202020204" pitchFamily="34" charset="0"/>
              </a:rPr>
              <a:t/>
            </a:r>
            <a:br>
              <a:rPr lang="ru-RU" sz="1600" dirty="0">
                <a:solidFill>
                  <a:srgbClr val="0070C0"/>
                </a:solidFill>
                <a:latin typeface="Arial" panose="020B0604020202020204" pitchFamily="34" charset="0"/>
                <a:cs typeface="Arial" panose="020B0604020202020204" pitchFamily="34" charset="0"/>
              </a:rPr>
            </a:br>
            <a:r>
              <a:rPr lang="en-US" sz="1600" dirty="0"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weight</a:t>
            </a:r>
            <a:r>
              <a:rPr lang="ru-RU"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of Cryostat is </a:t>
            </a:r>
            <a:r>
              <a:rPr lang="en-US" sz="1600" dirty="0" smtClean="0">
                <a:solidFill>
                  <a:srgbClr val="0070C0"/>
                </a:solidFill>
                <a:latin typeface="Arial" panose="020B0604020202020204" pitchFamily="34" charset="0"/>
                <a:cs typeface="Arial" panose="020B0604020202020204" pitchFamily="34" charset="0"/>
              </a:rPr>
              <a:t>~16.7 </a:t>
            </a:r>
            <a:r>
              <a:rPr lang="en-US" sz="1600" dirty="0">
                <a:solidFill>
                  <a:srgbClr val="0070C0"/>
                </a:solidFill>
                <a:latin typeface="Arial" panose="020B0604020202020204" pitchFamily="34" charset="0"/>
                <a:cs typeface="Arial" panose="020B0604020202020204" pitchFamily="34" charset="0"/>
              </a:rPr>
              <a:t>t </a:t>
            </a:r>
            <a:endParaRPr lang="ru-RU" sz="1600" dirty="0">
              <a:solidFill>
                <a:srgbClr val="0070C0"/>
              </a:solidFill>
            </a:endParaRPr>
          </a:p>
        </p:txBody>
      </p:sp>
      <p:sp>
        <p:nvSpPr>
          <p:cNvPr id="22" name="Заголовок 3"/>
          <p:cNvSpPr txBox="1">
            <a:spLocks/>
          </p:cNvSpPr>
          <p:nvPr/>
        </p:nvSpPr>
        <p:spPr>
          <a:xfrm>
            <a:off x="927068" y="160789"/>
            <a:ext cx="10515600" cy="7990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dirty="0">
                <a:solidFill>
                  <a:srgbClr val="FF0000"/>
                </a:solidFill>
                <a:latin typeface="Comic Sans MS" panose="030F0702030302020204" pitchFamily="66" charset="0"/>
                <a:cs typeface="Times New Roman" panose="02020603050405020304" pitchFamily="18" charset="0"/>
              </a:rPr>
              <a:t>Cryostat. Thermal </a:t>
            </a:r>
            <a:r>
              <a:rPr lang="en-US" sz="3100" dirty="0" smtClean="0">
                <a:solidFill>
                  <a:srgbClr val="FF0000"/>
                </a:solidFill>
                <a:latin typeface="Comic Sans MS" panose="030F0702030302020204" pitchFamily="66" charset="0"/>
                <a:cs typeface="Times New Roman" panose="02020603050405020304" pitchFamily="18" charset="0"/>
              </a:rPr>
              <a:t>shield. Cold mass</a:t>
            </a:r>
            <a:r>
              <a:rPr lang="ru-RU" sz="2400" dirty="0" smtClean="0">
                <a:solidFill>
                  <a:srgbClr val="FF0000"/>
                </a:solidFill>
                <a:latin typeface="Comic Sans MS" panose="030F0702030302020204" pitchFamily="66" charset="0"/>
                <a:cs typeface="Times New Roman" panose="02020603050405020304" pitchFamily="18" charset="0"/>
              </a:rPr>
              <a:t>.</a:t>
            </a:r>
          </a:p>
          <a:p>
            <a:pPr algn="ctr"/>
            <a:endParaRPr lang="ru-RU" sz="2400" dirty="0" smtClean="0">
              <a:solidFill>
                <a:srgbClr val="FF0000"/>
              </a:solidFill>
              <a:latin typeface="Comic Sans MS" panose="030F0702030302020204" pitchFamily="66" charset="0"/>
              <a:cs typeface="Times New Roman" panose="02020603050405020304" pitchFamily="18" charset="0"/>
            </a:endParaRPr>
          </a:p>
          <a:p>
            <a:pPr algn="ctr"/>
            <a:r>
              <a:rPr lang="ru-RU" sz="2400" dirty="0" smtClean="0">
                <a:solidFill>
                  <a:srgbClr val="FF0000"/>
                </a:solidFill>
                <a:latin typeface="Comic Sans MS" panose="030F0702030302020204" pitchFamily="66" charset="0"/>
                <a:cs typeface="Times New Roman" panose="02020603050405020304" pitchFamily="18" charset="0"/>
              </a:rPr>
              <a:t>(</a:t>
            </a:r>
            <a:r>
              <a:rPr lang="en-US" sz="2400" dirty="0" smtClean="0">
                <a:solidFill>
                  <a:srgbClr val="FF0000"/>
                </a:solidFill>
                <a:latin typeface="Comic Sans MS" panose="030F0702030302020204" pitchFamily="66" charset="0"/>
                <a:cs typeface="Times New Roman" panose="02020603050405020304" pitchFamily="18" charset="0"/>
              </a:rPr>
              <a:t>The </a:t>
            </a:r>
            <a:r>
              <a:rPr lang="en-US" sz="2400" dirty="0">
                <a:solidFill>
                  <a:srgbClr val="FF0000"/>
                </a:solidFill>
                <a:latin typeface="Comic Sans MS" panose="030F0702030302020204" pitchFamily="66" charset="0"/>
                <a:cs typeface="Times New Roman" panose="02020603050405020304" pitchFamily="18" charset="0"/>
              </a:rPr>
              <a:t>design of the magnet was presented at the </a:t>
            </a:r>
            <a:r>
              <a:rPr lang="en-US" sz="2400" dirty="0" smtClean="0">
                <a:solidFill>
                  <a:srgbClr val="FF0000"/>
                </a:solidFill>
                <a:latin typeface="Comic Sans MS" panose="030F0702030302020204" pitchFamily="66" charset="0"/>
                <a:cs typeface="Times New Roman" panose="02020603050405020304" pitchFamily="18" charset="0"/>
              </a:rPr>
              <a:t>VIII SPD Collaboration Meeting in </a:t>
            </a:r>
            <a:r>
              <a:rPr lang="en-US" sz="2400" dirty="0" err="1" smtClean="0">
                <a:solidFill>
                  <a:srgbClr val="FF0000"/>
                </a:solidFill>
                <a:latin typeface="Comic Sans MS" panose="030F0702030302020204" pitchFamily="66" charset="0"/>
                <a:cs typeface="Times New Roman" panose="02020603050405020304" pitchFamily="18" charset="0"/>
              </a:rPr>
              <a:t>Dubna</a:t>
            </a:r>
            <a:r>
              <a:rPr lang="en-US" sz="2400" dirty="0" smtClean="0">
                <a:solidFill>
                  <a:srgbClr val="FF0000"/>
                </a:solidFill>
                <a:latin typeface="Comic Sans MS" panose="030F0702030302020204" pitchFamily="66" charset="0"/>
                <a:cs typeface="Times New Roman" panose="02020603050405020304" pitchFamily="18" charset="0"/>
              </a:rPr>
              <a:t>)</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9091" t="-743" r="29107" b="1950"/>
          <a:stretch/>
        </p:blipFill>
        <p:spPr>
          <a:xfrm>
            <a:off x="371366" y="1405784"/>
            <a:ext cx="3265477" cy="2751428"/>
          </a:xfrm>
          <a:prstGeom prst="rect">
            <a:avLst/>
          </a:prstGeom>
        </p:spPr>
      </p:pic>
      <p:sp>
        <p:nvSpPr>
          <p:cNvPr id="3" name="Дата 2"/>
          <p:cNvSpPr>
            <a:spLocks noGrp="1"/>
          </p:cNvSpPr>
          <p:nvPr>
            <p:ph type="dt" sz="half" idx="10"/>
          </p:nvPr>
        </p:nvSpPr>
        <p:spPr>
          <a:xfrm>
            <a:off x="10987967" y="6314643"/>
            <a:ext cx="1016977" cy="365125"/>
          </a:xfrm>
        </p:spPr>
        <p:txBody>
          <a:bodyPr/>
          <a:lstStyle/>
          <a:p>
            <a:fld id="{9A4CCE17-DE89-4451-A161-DB532C27AE5A}" type="datetime1">
              <a:rPr lang="ru-RU" smtClean="0"/>
              <a:t>12.05.2025</a:t>
            </a:fld>
            <a:endParaRPr lang="ru-RU" dirty="0"/>
          </a:p>
        </p:txBody>
      </p:sp>
      <p:sp>
        <p:nvSpPr>
          <p:cNvPr id="6" name="Нижний колонтитул 5"/>
          <p:cNvSpPr>
            <a:spLocks noGrp="1"/>
          </p:cNvSpPr>
          <p:nvPr>
            <p:ph type="ftr" sz="quarter" idx="11"/>
          </p:nvPr>
        </p:nvSpPr>
        <p:spPr/>
        <p:txBody>
          <a:bodyPr/>
          <a:lstStyle/>
          <a:p>
            <a:r>
              <a:rPr lang="en-US" dirty="0" smtClean="0"/>
              <a:t>E. Pyata, S. Pivovarov, BINP, SPD Magnet</a:t>
            </a:r>
            <a:endParaRPr lang="ru-RU" dirty="0"/>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6618" t="-289" r="33254" b="-171"/>
          <a:stretch/>
        </p:blipFill>
        <p:spPr>
          <a:xfrm>
            <a:off x="4629144" y="1081537"/>
            <a:ext cx="2933712" cy="2583534"/>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8866" t="18264" r="44252" b="16221"/>
          <a:stretch/>
        </p:blipFill>
        <p:spPr>
          <a:xfrm>
            <a:off x="10006129" y="3558828"/>
            <a:ext cx="2105841" cy="1643502"/>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5422" t="5460" r="42823" b="5276"/>
          <a:stretch/>
        </p:blipFill>
        <p:spPr>
          <a:xfrm>
            <a:off x="4683531" y="3893651"/>
            <a:ext cx="1573414" cy="1430376"/>
          </a:xfrm>
          <a:prstGeom prst="rect">
            <a:avLst/>
          </a:prstGeom>
        </p:spPr>
      </p:pic>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l="4306" t="12419" r="48724" b="5125"/>
          <a:stretch/>
        </p:blipFill>
        <p:spPr>
          <a:xfrm>
            <a:off x="6445019" y="3839125"/>
            <a:ext cx="1576508" cy="1458738"/>
          </a:xfrm>
          <a:prstGeom prst="rect">
            <a:avLst/>
          </a:prstGeom>
        </p:spPr>
      </p:pic>
      <p:sp>
        <p:nvSpPr>
          <p:cNvPr id="5" name="Прямоугольник 4"/>
          <p:cNvSpPr/>
          <p:nvPr/>
        </p:nvSpPr>
        <p:spPr>
          <a:xfrm>
            <a:off x="4533888" y="5351062"/>
            <a:ext cx="3910865" cy="1077218"/>
          </a:xfrm>
          <a:prstGeom prst="rect">
            <a:avLst/>
          </a:prstGeom>
        </p:spPr>
        <p:txBody>
          <a:bodyPr wrap="square">
            <a:spAutoFit/>
          </a:bodyPr>
          <a:lstStyle/>
          <a:p>
            <a:r>
              <a:rPr lang="en-US" sz="1600" b="1" i="1" u="sng" dirty="0" smtClean="0">
                <a:solidFill>
                  <a:srgbClr val="0070C0"/>
                </a:solidFill>
                <a:latin typeface="Arial" panose="020B0604020202020204" pitchFamily="34" charset="0"/>
                <a:cs typeface="Arial" panose="020B0604020202020204" pitchFamily="34" charset="0"/>
              </a:rPr>
              <a:t>Shield</a:t>
            </a:r>
            <a:r>
              <a:rPr lang="en-US" sz="1600" u="sng" dirty="0" smtClean="0">
                <a:solidFill>
                  <a:srgbClr val="0070C0"/>
                </a:solidFill>
                <a:latin typeface="Arial" panose="020B0604020202020204" pitchFamily="34" charset="0"/>
                <a:cs typeface="Arial" panose="020B0604020202020204" pitchFamily="34" charset="0"/>
              </a:rPr>
              <a:t>:</a:t>
            </a:r>
            <a:r>
              <a:rPr lang="en-US" sz="1600" dirty="0" smtClean="0">
                <a:solidFill>
                  <a:srgbClr val="0070C0"/>
                </a:solidFill>
                <a:latin typeface="Arial" panose="020B0604020202020204" pitchFamily="34" charset="0"/>
                <a:cs typeface="Arial" panose="020B0604020202020204" pitchFamily="34" charset="0"/>
              </a:rPr>
              <a:t> Material </a:t>
            </a:r>
            <a:r>
              <a:rPr lang="en-US" sz="1600" dirty="0">
                <a:solidFill>
                  <a:srgbClr val="0070C0"/>
                </a:solidFill>
                <a:latin typeface="Arial" panose="020B0604020202020204" pitchFamily="34" charset="0"/>
                <a:cs typeface="Arial" panose="020B0604020202020204" pitchFamily="34" charset="0"/>
              </a:rPr>
              <a:t>- aluminum alloy AMg-5. Outer diameter - 3898 mm, inner diameter - 3568 mm, length - 3720 mm. Wall thickness - 4 mm, Shield weight ~1 t</a:t>
            </a:r>
            <a:endParaRPr lang="ru-RU" sz="1600" dirty="0"/>
          </a:p>
        </p:txBody>
      </p:sp>
      <p:pic>
        <p:nvPicPr>
          <p:cNvPr id="13" name="Рисунок 12"/>
          <p:cNvPicPr>
            <a:picLocks noChangeAspect="1"/>
          </p:cNvPicPr>
          <p:nvPr/>
        </p:nvPicPr>
        <p:blipFill rotWithShape="1">
          <a:blip r:embed="rId7" cstate="print">
            <a:extLst>
              <a:ext uri="{28A0092B-C50C-407E-A947-70E740481C1C}">
                <a14:useLocalDpi xmlns:a14="http://schemas.microsoft.com/office/drawing/2010/main" val="0"/>
              </a:ext>
            </a:extLst>
          </a:blip>
          <a:srcRect l="34046" t="14125" r="24955" b="15862"/>
          <a:stretch/>
        </p:blipFill>
        <p:spPr>
          <a:xfrm>
            <a:off x="8358791" y="1031416"/>
            <a:ext cx="2914439" cy="2667346"/>
          </a:xfrm>
          <a:prstGeom prst="rect">
            <a:avLst/>
          </a:prstGeom>
        </p:spPr>
      </p:pic>
      <p:pic>
        <p:nvPicPr>
          <p:cNvPr id="15" name="Рисунок 14"/>
          <p:cNvPicPr>
            <a:picLocks noChangeAspect="1"/>
          </p:cNvPicPr>
          <p:nvPr/>
        </p:nvPicPr>
        <p:blipFill rotWithShape="1">
          <a:blip r:embed="rId8" cstate="print">
            <a:extLst>
              <a:ext uri="{28A0092B-C50C-407E-A947-70E740481C1C}">
                <a14:useLocalDpi xmlns:a14="http://schemas.microsoft.com/office/drawing/2010/main" val="0"/>
              </a:ext>
            </a:extLst>
          </a:blip>
          <a:srcRect l="25758" t="13792" r="36720" b="21184"/>
          <a:stretch/>
        </p:blipFill>
        <p:spPr>
          <a:xfrm>
            <a:off x="8358791" y="3859269"/>
            <a:ext cx="1446109" cy="1343061"/>
          </a:xfrm>
          <a:prstGeom prst="rect">
            <a:avLst/>
          </a:prstGeom>
        </p:spPr>
      </p:pic>
      <p:sp>
        <p:nvSpPr>
          <p:cNvPr id="16" name="Прямоугольник 15"/>
          <p:cNvSpPr/>
          <p:nvPr/>
        </p:nvSpPr>
        <p:spPr>
          <a:xfrm>
            <a:off x="8760747" y="5324027"/>
            <a:ext cx="3244197" cy="1600438"/>
          </a:xfrm>
          <a:prstGeom prst="rect">
            <a:avLst/>
          </a:prstGeom>
        </p:spPr>
        <p:txBody>
          <a:bodyPr wrap="square">
            <a:spAutoFit/>
          </a:bodyPr>
          <a:lstStyle/>
          <a:p>
            <a:r>
              <a:rPr lang="en-US" sz="1600" b="1" i="1" u="sng" dirty="0">
                <a:solidFill>
                  <a:srgbClr val="0070C0"/>
                </a:solidFill>
                <a:latin typeface="Arial" panose="020B0604020202020204" pitchFamily="34" charset="0"/>
                <a:cs typeface="Arial" panose="020B0604020202020204" pitchFamily="34" charset="0"/>
              </a:rPr>
              <a:t>Cold </a:t>
            </a:r>
            <a:r>
              <a:rPr lang="en-US" sz="1600" b="1" i="1" u="sng" dirty="0" smtClean="0">
                <a:solidFill>
                  <a:srgbClr val="0070C0"/>
                </a:solidFill>
                <a:latin typeface="Arial" panose="020B0604020202020204" pitchFamily="34" charset="0"/>
                <a:cs typeface="Arial" panose="020B0604020202020204" pitchFamily="34" charset="0"/>
              </a:rPr>
              <a:t>mass</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Material - aluminum alloy AMg-5. </a:t>
            </a:r>
            <a:r>
              <a:rPr lang="en-US" sz="1600" dirty="0" smtClean="0">
                <a:solidFill>
                  <a:srgbClr val="0070C0"/>
                </a:solidFill>
                <a:latin typeface="Arial" panose="020B0604020202020204" pitchFamily="34" charset="0"/>
                <a:cs typeface="Arial" panose="020B0604020202020204" pitchFamily="34" charset="0"/>
              </a:rPr>
              <a:t>Outer </a:t>
            </a:r>
            <a:r>
              <a:rPr lang="en-US" sz="1600" dirty="0">
                <a:solidFill>
                  <a:srgbClr val="0070C0"/>
                </a:solidFill>
                <a:latin typeface="Arial" panose="020B0604020202020204" pitchFamily="34" charset="0"/>
                <a:cs typeface="Arial" panose="020B0604020202020204" pitchFamily="34" charset="0"/>
              </a:rPr>
              <a:t>diameter -3756 mm</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Inner diameter - 3662 mm</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Length 3416 mm; The</a:t>
            </a:r>
            <a:r>
              <a:rPr lang="ru-RU" sz="1600" dirty="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weight </a:t>
            </a:r>
            <a:r>
              <a:rPr lang="en-US" dirty="0" smtClean="0">
                <a:solidFill>
                  <a:srgbClr val="0070C0"/>
                </a:solidFill>
              </a:rPr>
              <a:t>5.4 t.</a:t>
            </a:r>
            <a:endParaRPr lang="ru-RU" sz="1600" dirty="0">
              <a:solidFill>
                <a:srgbClr val="0070C0"/>
              </a:solidFill>
            </a:endParaRPr>
          </a:p>
          <a:p>
            <a:r>
              <a:rPr lang="en-US" sz="1600" dirty="0" smtClean="0">
                <a:solidFill>
                  <a:srgbClr val="0070C0"/>
                </a:solidFill>
                <a:latin typeface="Arial" panose="020B0604020202020204" pitchFamily="34" charset="0"/>
                <a:cs typeface="Arial" panose="020B0604020202020204" pitchFamily="34" charset="0"/>
              </a:rPr>
              <a:t>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09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63" y="3910801"/>
            <a:ext cx="3669792" cy="1572768"/>
          </a:xfrm>
          <a:prstGeom prst="rect">
            <a:avLst/>
          </a:prstGeom>
        </p:spPr>
      </p:pic>
      <p:sp>
        <p:nvSpPr>
          <p:cNvPr id="2" name="Заголовок 1"/>
          <p:cNvSpPr>
            <a:spLocks noGrp="1"/>
          </p:cNvSpPr>
          <p:nvPr>
            <p:ph type="title"/>
          </p:nvPr>
        </p:nvSpPr>
        <p:spPr>
          <a:xfrm>
            <a:off x="2378701" y="0"/>
            <a:ext cx="6861448" cy="418058"/>
          </a:xfrm>
        </p:spPr>
        <p:txBody>
          <a:bodyPr>
            <a:normAutofit fontScale="90000"/>
          </a:bodyPr>
          <a:lstStyle/>
          <a:p>
            <a:pPr algn="ctr"/>
            <a:r>
              <a:rPr lang="en-US" sz="2400" dirty="0" smtClean="0">
                <a:solidFill>
                  <a:srgbClr val="FF0000"/>
                </a:solidFill>
                <a:latin typeface="Comic Sans MS" panose="030F0702030302020204" pitchFamily="66" charset="0"/>
                <a:cs typeface="Times New Roman" panose="02020603050405020304" pitchFamily="18" charset="0"/>
              </a:rPr>
              <a:t>Cold Mass (design) </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8" name="Picture 4"/>
          <p:cNvPicPr>
            <a:picLocks noGrp="1" noChangeAspect="1"/>
          </p:cNvPicPr>
          <p:nvPr>
            <p:ph idx="1"/>
          </p:nvPr>
        </p:nvPicPr>
        <p:blipFill rotWithShape="1">
          <a:blip r:embed="rId4"/>
          <a:srcRect b="76738"/>
          <a:stretch/>
        </p:blipFill>
        <p:spPr>
          <a:xfrm>
            <a:off x="623981" y="356958"/>
            <a:ext cx="6539341" cy="841254"/>
          </a:xfrm>
          <a:prstGeom prst="rect">
            <a:avLst/>
          </a:prstGeom>
        </p:spPr>
      </p:pic>
      <p:sp>
        <p:nvSpPr>
          <p:cNvPr id="4" name="Нижний колонтитул 3"/>
          <p:cNvSpPr>
            <a:spLocks noGrp="1"/>
          </p:cNvSpPr>
          <p:nvPr>
            <p:ph type="ftr" sz="quarter" idx="11"/>
          </p:nvPr>
        </p:nvSpPr>
        <p:spPr>
          <a:xfrm>
            <a:off x="4448390" y="6356350"/>
            <a:ext cx="3203848" cy="365125"/>
          </a:xfrm>
        </p:spPr>
        <p:txBody>
          <a:bodyPr/>
          <a:lstStyle/>
          <a:p>
            <a:r>
              <a:rPr lang="sv-SE" smtClean="0"/>
              <a:t>E. Pyata, S. Pivovarov, BINP, SPD Magnet</a:t>
            </a:r>
            <a:endParaRPr lang="ru-RU" dirty="0"/>
          </a:p>
        </p:txBody>
      </p:sp>
      <p:pic>
        <p:nvPicPr>
          <p:cNvPr id="10" name="Picture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630" y="4016097"/>
            <a:ext cx="2797270" cy="2193956"/>
          </a:xfrm>
          <a:prstGeom prst="rect">
            <a:avLst/>
          </a:prstGeom>
          <a:noFill/>
          <a:ln>
            <a:noFill/>
          </a:ln>
        </p:spPr>
      </p:pic>
      <p:sp>
        <p:nvSpPr>
          <p:cNvPr id="11" name="Прямоугольник 10"/>
          <p:cNvSpPr/>
          <p:nvPr/>
        </p:nvSpPr>
        <p:spPr>
          <a:xfrm>
            <a:off x="6954179" y="521587"/>
            <a:ext cx="2741456" cy="830997"/>
          </a:xfrm>
          <a:prstGeom prst="rect">
            <a:avLst/>
          </a:prstGeom>
        </p:spPr>
        <p:txBody>
          <a:bodyPr wrap="none">
            <a:spAutoFit/>
          </a:bodyPr>
          <a:lstStyle/>
          <a:p>
            <a:r>
              <a:rPr lang="en-US"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The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coil consists of 3 </a:t>
            </a:r>
            <a:r>
              <a:rPr lang="en-US"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parts.</a:t>
            </a:r>
            <a:endPar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r>
              <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2 </a:t>
            </a:r>
            <a:r>
              <a:rPr lang="de-DE" sz="1600" dirty="0" err="1"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coils</a:t>
            </a:r>
            <a:r>
              <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 x 2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layers</a:t>
            </a:r>
            <a:r>
              <a:rPr lang="de-DE"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312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turns</a:t>
            </a:r>
            <a:endParaRPr lang="de-DE"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r>
              <a:rPr lang="de-DE" sz="1600" dirty="0" smtClean="0">
                <a:solidFill>
                  <a:srgbClr val="0070C0"/>
                </a:solidFill>
                <a:latin typeface="Arial" panose="020B0604020202020204" pitchFamily="34" charset="0"/>
                <a:cs typeface="Arial" panose="020B0604020202020204" pitchFamily="34" charset="0"/>
              </a:rPr>
              <a:t>1 </a:t>
            </a:r>
            <a:r>
              <a:rPr lang="de-DE" sz="1600" dirty="0" err="1" smtClean="0">
                <a:solidFill>
                  <a:srgbClr val="0070C0"/>
                </a:solidFill>
                <a:latin typeface="Arial" panose="020B0604020202020204" pitchFamily="34" charset="0"/>
                <a:cs typeface="Arial" panose="020B0604020202020204" pitchFamily="34" charset="0"/>
              </a:rPr>
              <a:t>coil</a:t>
            </a:r>
            <a:r>
              <a:rPr lang="de-DE" sz="1600" dirty="0" smtClean="0">
                <a:solidFill>
                  <a:srgbClr val="0070C0"/>
                </a:solidFill>
                <a:latin typeface="Arial" panose="020B0604020202020204" pitchFamily="34" charset="0"/>
                <a:cs typeface="Arial" panose="020B0604020202020204" pitchFamily="34" charset="0"/>
              </a:rPr>
              <a:t> x 2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layers </a:t>
            </a:r>
            <a:r>
              <a:rPr lang="ru-RU" sz="1600" dirty="0">
                <a:solidFill>
                  <a:srgbClr val="0070C0"/>
                </a:solidFill>
                <a:latin typeface="Arial" panose="020B0604020202020204" pitchFamily="34" charset="0"/>
                <a:cs typeface="Arial" panose="020B0604020202020204" pitchFamily="34" charset="0"/>
              </a:rPr>
              <a:t>-</a:t>
            </a:r>
            <a:r>
              <a:rPr lang="de-DE" sz="1600" dirty="0">
                <a:solidFill>
                  <a:srgbClr val="0070C0"/>
                </a:solidFill>
                <a:latin typeface="Arial" panose="020B0604020202020204" pitchFamily="34" charset="0"/>
                <a:cs typeface="Arial" panose="020B0604020202020204" pitchFamily="34" charset="0"/>
              </a:rPr>
              <a:t> </a:t>
            </a:r>
            <a:r>
              <a:rPr lang="de-DE" sz="1600" dirty="0" smtClean="0">
                <a:solidFill>
                  <a:srgbClr val="0070C0"/>
                </a:solidFill>
                <a:latin typeface="Arial" panose="020B0604020202020204" pitchFamily="34" charset="0"/>
                <a:cs typeface="Arial" panose="020B0604020202020204" pitchFamily="34" charset="0"/>
              </a:rPr>
              <a:t>156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turns</a:t>
            </a:r>
            <a:endParaRPr lang="ru-RU" sz="1600" dirty="0">
              <a:solidFill>
                <a:srgbClr val="0070C0"/>
              </a:solidFill>
              <a:latin typeface="Arial" panose="020B0604020202020204" pitchFamily="34" charset="0"/>
              <a:cs typeface="Arial" panose="020B0604020202020204" pitchFamily="34" charset="0"/>
            </a:endParaRPr>
          </a:p>
        </p:txBody>
      </p:sp>
      <p:sp>
        <p:nvSpPr>
          <p:cNvPr id="12" name="Прямоугольник 11"/>
          <p:cNvSpPr/>
          <p:nvPr/>
        </p:nvSpPr>
        <p:spPr>
          <a:xfrm>
            <a:off x="5633672" y="4923813"/>
            <a:ext cx="2074992" cy="584775"/>
          </a:xfrm>
          <a:prstGeom prst="rect">
            <a:avLst/>
          </a:prstGeom>
        </p:spPr>
        <p:txBody>
          <a:bodyPr wrap="none">
            <a:spAutoFit/>
          </a:bodyPr>
          <a:lstStyle/>
          <a:p>
            <a:r>
              <a:rPr lang="ru-RU" sz="16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10</a:t>
            </a:r>
            <a:r>
              <a:rPr lang="en-US" sz="16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ru-RU" sz="16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95 </a:t>
            </a:r>
            <a:r>
              <a:rPr lang="ru-RU"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мм </a:t>
            </a:r>
            <a:r>
              <a:rPr lang="de-DE"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x</a:t>
            </a:r>
            <a:r>
              <a:rPr lang="ru-RU"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7</a:t>
            </a:r>
            <a:r>
              <a:rPr lang="en-US"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ru-RU"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93 мм,</a:t>
            </a:r>
          </a:p>
          <a:p>
            <a:r>
              <a:rPr lang="de-DE" sz="1600" dirty="0">
                <a:solidFill>
                  <a:srgbClr val="00B050"/>
                </a:solidFill>
                <a:latin typeface="Arial" panose="020B0604020202020204" pitchFamily="34" charset="0"/>
                <a:cs typeface="Arial" panose="020B0604020202020204" pitchFamily="34" charset="0"/>
              </a:rPr>
              <a:t> </a:t>
            </a:r>
            <a:r>
              <a:rPr lang="de-DE" sz="1600" dirty="0" err="1">
                <a:solidFill>
                  <a:srgbClr val="00B050"/>
                </a:solidFill>
                <a:latin typeface="Arial" panose="020B0604020202020204" pitchFamily="34" charset="0"/>
                <a:cs typeface="Arial" panose="020B0604020202020204" pitchFamily="34" charset="0"/>
              </a:rPr>
              <a:t>NbTi</a:t>
            </a:r>
            <a:r>
              <a:rPr lang="ru-RU" sz="1600" dirty="0">
                <a:solidFill>
                  <a:srgbClr val="00B050"/>
                </a:solidFill>
                <a:latin typeface="Arial" panose="020B0604020202020204" pitchFamily="34" charset="0"/>
                <a:cs typeface="Arial" panose="020B0604020202020204" pitchFamily="34" charset="0"/>
              </a:rPr>
              <a:t> / </a:t>
            </a:r>
            <a:r>
              <a:rPr lang="de-DE" sz="1600" dirty="0" err="1">
                <a:solidFill>
                  <a:srgbClr val="00B050"/>
                </a:solidFill>
                <a:latin typeface="Arial" panose="020B0604020202020204" pitchFamily="34" charset="0"/>
                <a:cs typeface="Arial" panose="020B0604020202020204" pitchFamily="34" charset="0"/>
              </a:rPr>
              <a:t>Cu</a:t>
            </a:r>
            <a:r>
              <a:rPr lang="ru-RU" sz="1600" dirty="0">
                <a:solidFill>
                  <a:srgbClr val="00B050"/>
                </a:solidFill>
                <a:latin typeface="Arial" panose="020B0604020202020204" pitchFamily="34" charset="0"/>
                <a:cs typeface="Arial" panose="020B0604020202020204" pitchFamily="34" charset="0"/>
              </a:rPr>
              <a:t> </a:t>
            </a:r>
            <a:r>
              <a:rPr lang="en-US" sz="1600" dirty="0">
                <a:solidFill>
                  <a:srgbClr val="00B050"/>
                </a:solidFill>
                <a:latin typeface="Arial" panose="020B0604020202020204" pitchFamily="34" charset="0"/>
                <a:cs typeface="Arial" panose="020B0604020202020204" pitchFamily="34" charset="0"/>
              </a:rPr>
              <a:t>d=</a:t>
            </a:r>
            <a:r>
              <a:rPr lang="ru-RU" sz="1600" dirty="0">
                <a:solidFill>
                  <a:srgbClr val="00B050"/>
                </a:solidFill>
                <a:latin typeface="Arial" panose="020B0604020202020204" pitchFamily="34" charset="0"/>
                <a:cs typeface="Arial" panose="020B0604020202020204" pitchFamily="34" charset="0"/>
              </a:rPr>
              <a:t>1</a:t>
            </a:r>
            <a:r>
              <a:rPr lang="en-US" sz="1600" dirty="0">
                <a:solidFill>
                  <a:srgbClr val="00B050"/>
                </a:solidFill>
                <a:latin typeface="Arial" panose="020B0604020202020204" pitchFamily="34" charset="0"/>
                <a:cs typeface="Arial" panose="020B0604020202020204" pitchFamily="34" charset="0"/>
              </a:rPr>
              <a:t>.</a:t>
            </a:r>
            <a:r>
              <a:rPr lang="ru-RU" sz="1600" dirty="0">
                <a:solidFill>
                  <a:srgbClr val="00B050"/>
                </a:solidFill>
                <a:latin typeface="Arial" panose="020B0604020202020204" pitchFamily="34" charset="0"/>
                <a:cs typeface="Arial" panose="020B0604020202020204" pitchFamily="34" charset="0"/>
              </a:rPr>
              <a:t>4 мм</a:t>
            </a:r>
            <a:r>
              <a:rPr lang="ru-RU"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endParaRPr lang="ru-RU" sz="1600" dirty="0">
              <a:solidFill>
                <a:srgbClr val="00B050"/>
              </a:solidFill>
              <a:latin typeface="Arial" panose="020B0604020202020204" pitchFamily="34" charset="0"/>
              <a:cs typeface="Arial" panose="020B0604020202020204" pitchFamily="34" charset="0"/>
            </a:endParaRPr>
          </a:p>
        </p:txBody>
      </p:sp>
      <p:sp>
        <p:nvSpPr>
          <p:cNvPr id="3" name="Прямоугольник 2"/>
          <p:cNvSpPr/>
          <p:nvPr/>
        </p:nvSpPr>
        <p:spPr>
          <a:xfrm>
            <a:off x="9866494" y="558765"/>
            <a:ext cx="2064668" cy="646331"/>
          </a:xfrm>
          <a:prstGeom prst="rect">
            <a:avLst/>
          </a:prstGeom>
        </p:spPr>
        <p:txBody>
          <a:bodyPr wrap="none">
            <a:spAutoFit/>
          </a:bodyPr>
          <a:lstStyle/>
          <a:p>
            <a:r>
              <a:rPr lang="en-US" dirty="0">
                <a:solidFill>
                  <a:srgbClr val="0070C0"/>
                </a:solidFill>
              </a:rPr>
              <a:t>Magnetic field  - </a:t>
            </a:r>
            <a:r>
              <a:rPr lang="en-US" dirty="0" smtClean="0">
                <a:solidFill>
                  <a:srgbClr val="0070C0"/>
                </a:solidFill>
              </a:rPr>
              <a:t>1 </a:t>
            </a:r>
            <a:r>
              <a:rPr lang="en-US" dirty="0">
                <a:solidFill>
                  <a:srgbClr val="0070C0"/>
                </a:solidFill>
              </a:rPr>
              <a:t>T</a:t>
            </a:r>
          </a:p>
          <a:p>
            <a:r>
              <a:rPr lang="en-US" dirty="0">
                <a:solidFill>
                  <a:srgbClr val="0070C0"/>
                </a:solidFill>
              </a:rPr>
              <a:t>Current  -  </a:t>
            </a:r>
            <a:r>
              <a:rPr lang="en-US" dirty="0" smtClean="0">
                <a:solidFill>
                  <a:srgbClr val="0070C0"/>
                </a:solidFill>
              </a:rPr>
              <a:t>5.2 </a:t>
            </a:r>
            <a:r>
              <a:rPr lang="en-US" dirty="0">
                <a:solidFill>
                  <a:srgbClr val="0070C0"/>
                </a:solidFill>
              </a:rPr>
              <a:t>kA </a:t>
            </a:r>
            <a:endParaRPr lang="ru-RU" dirty="0">
              <a:solidFill>
                <a:srgbClr val="0070C0"/>
              </a:solidFill>
            </a:endParaRPr>
          </a:p>
        </p:txBody>
      </p:sp>
      <p:sp>
        <p:nvSpPr>
          <p:cNvPr id="5" name="Дата 4"/>
          <p:cNvSpPr>
            <a:spLocks noGrp="1"/>
          </p:cNvSpPr>
          <p:nvPr>
            <p:ph type="dt" sz="half" idx="10"/>
          </p:nvPr>
        </p:nvSpPr>
        <p:spPr>
          <a:xfrm>
            <a:off x="11010900" y="6356349"/>
            <a:ext cx="920262" cy="365125"/>
          </a:xfrm>
        </p:spPr>
        <p:txBody>
          <a:bodyPr/>
          <a:lstStyle/>
          <a:p>
            <a:fld id="{DE09D096-B801-4CDC-99F6-37E5C11496F6}" type="datetime1">
              <a:rPr lang="ru-RU" smtClean="0"/>
              <a:t>12.05.2025</a:t>
            </a:fld>
            <a:endParaRPr lang="ru-RU" dirty="0"/>
          </a:p>
        </p:txBody>
      </p:sp>
      <p:pic>
        <p:nvPicPr>
          <p:cNvPr id="13" name="Рисунок 12"/>
          <p:cNvPicPr/>
          <p:nvPr/>
        </p:nvPicPr>
        <p:blipFill>
          <a:blip r:embed="rId6"/>
          <a:stretch>
            <a:fillRect/>
          </a:stretch>
        </p:blipFill>
        <p:spPr>
          <a:xfrm>
            <a:off x="461008" y="1265985"/>
            <a:ext cx="6266815" cy="2435860"/>
          </a:xfrm>
          <a:prstGeom prst="rect">
            <a:avLst/>
          </a:prstGeom>
        </p:spPr>
      </p:pic>
      <p:sp>
        <p:nvSpPr>
          <p:cNvPr id="6" name="Прямоугольник 5"/>
          <p:cNvSpPr/>
          <p:nvPr/>
        </p:nvSpPr>
        <p:spPr>
          <a:xfrm>
            <a:off x="3937874" y="4328405"/>
            <a:ext cx="851452" cy="246221"/>
          </a:xfrm>
          <a:prstGeom prst="rect">
            <a:avLst/>
          </a:prstGeom>
        </p:spPr>
        <p:txBody>
          <a:bodyPr wrap="square">
            <a:spAutoFit/>
          </a:bodyPr>
          <a:lstStyle/>
          <a:p>
            <a:r>
              <a:rPr lang="en-US" sz="1000" dirty="0" smtClean="0"/>
              <a:t>36 x M12</a:t>
            </a:r>
            <a:endParaRPr lang="ru-RU" sz="1000" dirty="0"/>
          </a:p>
        </p:txBody>
      </p:sp>
      <p:sp>
        <p:nvSpPr>
          <p:cNvPr id="14" name="Прямоугольник 13"/>
          <p:cNvSpPr/>
          <p:nvPr/>
        </p:nvSpPr>
        <p:spPr>
          <a:xfrm>
            <a:off x="926663" y="4612713"/>
            <a:ext cx="851452" cy="246221"/>
          </a:xfrm>
          <a:prstGeom prst="rect">
            <a:avLst/>
          </a:prstGeom>
        </p:spPr>
        <p:txBody>
          <a:bodyPr wrap="square">
            <a:spAutoFit/>
          </a:bodyPr>
          <a:lstStyle/>
          <a:p>
            <a:r>
              <a:rPr lang="en-US" sz="1000" dirty="0" smtClean="0"/>
              <a:t>64 x M12</a:t>
            </a:r>
            <a:endParaRPr lang="ru-RU" sz="1000" dirty="0"/>
          </a:p>
        </p:txBody>
      </p:sp>
      <p:sp>
        <p:nvSpPr>
          <p:cNvPr id="15" name="Прямоугольник 14"/>
          <p:cNvSpPr/>
          <p:nvPr/>
        </p:nvSpPr>
        <p:spPr>
          <a:xfrm>
            <a:off x="7212125" y="1514469"/>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sp>
        <p:nvSpPr>
          <p:cNvPr id="16" name="Прямоугольник 15"/>
          <p:cNvSpPr/>
          <p:nvPr/>
        </p:nvSpPr>
        <p:spPr>
          <a:xfrm>
            <a:off x="5633672" y="4358573"/>
            <a:ext cx="3059299" cy="754502"/>
          </a:xfrm>
          <a:prstGeom prst="rect">
            <a:avLst/>
          </a:prstGeom>
        </p:spPr>
        <p:txBody>
          <a:bodyPr wrap="square">
            <a:spAutoFit/>
          </a:bodyPr>
          <a:lstStyle/>
          <a:p>
            <a:pPr>
              <a:lnSpc>
                <a:spcPct val="105000"/>
              </a:lnSpc>
            </a:pPr>
            <a:r>
              <a:rPr lang="en-US" sz="1600" dirty="0" smtClean="0">
                <a:solidFill>
                  <a:srgbClr val="00B050"/>
                </a:solidFill>
                <a:ea typeface="Calibri" panose="020F0502020204030204" pitchFamily="34" charset="0"/>
                <a:cs typeface="Times New Roman" panose="02020603050405020304" pitchFamily="18" charset="0"/>
              </a:rPr>
              <a:t>Rutherford cable, 8 strands, extruded in Al matrix  </a:t>
            </a:r>
            <a:endParaRPr lang="en-US" sz="1600" dirty="0">
              <a:solidFill>
                <a:srgbClr val="00B050"/>
              </a:solidFill>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8" name="Таблица 17"/>
          <p:cNvGraphicFramePr>
            <a:graphicFrameLocks noGrp="1"/>
          </p:cNvGraphicFramePr>
          <p:nvPr>
            <p:extLst/>
          </p:nvPr>
        </p:nvGraphicFramePr>
        <p:xfrm>
          <a:off x="6882274" y="1900511"/>
          <a:ext cx="4482672" cy="2061818"/>
        </p:xfrm>
        <a:graphic>
          <a:graphicData uri="http://schemas.openxmlformats.org/drawingml/2006/table">
            <a:tbl>
              <a:tblPr firstRow="1" firstCol="1" bandRow="1">
                <a:tableStyleId>{5C22544A-7EE6-4342-B048-85BDC9FD1C3A}</a:tableStyleId>
              </a:tblPr>
              <a:tblGrid>
                <a:gridCol w="2568392">
                  <a:extLst>
                    <a:ext uri="{9D8B030D-6E8A-4147-A177-3AD203B41FA5}">
                      <a16:colId xmlns:a16="http://schemas.microsoft.com/office/drawing/2014/main" val="20000"/>
                    </a:ext>
                  </a:extLst>
                </a:gridCol>
                <a:gridCol w="438922">
                  <a:extLst>
                    <a:ext uri="{9D8B030D-6E8A-4147-A177-3AD203B41FA5}">
                      <a16:colId xmlns:a16="http://schemas.microsoft.com/office/drawing/2014/main" val="20001"/>
                    </a:ext>
                  </a:extLst>
                </a:gridCol>
                <a:gridCol w="977704">
                  <a:extLst>
                    <a:ext uri="{9D8B030D-6E8A-4147-A177-3AD203B41FA5}">
                      <a16:colId xmlns:a16="http://schemas.microsoft.com/office/drawing/2014/main" val="20002"/>
                    </a:ext>
                  </a:extLst>
                </a:gridCol>
                <a:gridCol w="497654">
                  <a:extLst>
                    <a:ext uri="{9D8B030D-6E8A-4147-A177-3AD203B41FA5}">
                      <a16:colId xmlns:a16="http://schemas.microsoft.com/office/drawing/2014/main" val="20003"/>
                    </a:ext>
                  </a:extLst>
                </a:gridCol>
              </a:tblGrid>
              <a:tr h="299601">
                <a:tc>
                  <a:txBody>
                    <a:bodyPr/>
                    <a:lstStyle/>
                    <a:p>
                      <a:pPr algn="just">
                        <a:lnSpc>
                          <a:spcPct val="112000"/>
                        </a:lnSpc>
                        <a:spcAft>
                          <a:spcPts val="0"/>
                        </a:spcAft>
                      </a:pPr>
                      <a:r>
                        <a:rPr lang="en-US" sz="1200" b="1" dirty="0">
                          <a:effectLst/>
                        </a:rPr>
                        <a:t>Thickness (after cold work) at 300 K</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1200" b="1" dirty="0">
                          <a:effectLst/>
                        </a:rPr>
                        <a:t>mm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1200" b="1" dirty="0">
                          <a:effectLst/>
                        </a:rPr>
                        <a:t>7.9</a:t>
                      </a:r>
                      <a:r>
                        <a:rPr lang="en-US" sz="1200" b="1" dirty="0">
                          <a:effectLst/>
                        </a:rPr>
                        <a:t>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1200" b="1" dirty="0">
                          <a:effectLst/>
                        </a:rPr>
                        <a:t>± 0.03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a16="http://schemas.microsoft.com/office/drawing/2014/main" val="10000"/>
                  </a:ext>
                </a:extLst>
              </a:tr>
              <a:tr h="271209">
                <a:tc>
                  <a:txBody>
                    <a:bodyPr/>
                    <a:lstStyle/>
                    <a:p>
                      <a:pPr algn="just">
                        <a:spcBef>
                          <a:spcPts val="1200"/>
                        </a:spcBef>
                        <a:spcAft>
                          <a:spcPts val="1200"/>
                        </a:spcAft>
                      </a:pPr>
                      <a:r>
                        <a:rPr lang="en-US" sz="1200" b="1" dirty="0">
                          <a:effectLst/>
                        </a:rPr>
                        <a:t>Width (after cold work) at 300 K</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mm</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10.95</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1200" b="1">
                          <a:effectLst/>
                        </a:rPr>
                        <a:t>± 0.03</a:t>
                      </a:r>
                      <a:endParaRPr lang="en-US" sz="1200" b="1">
                        <a:effectLst/>
                        <a:latin typeface="Calibri" panose="020F0502020204030204" pitchFamily="34" charset="0"/>
                      </a:endParaRPr>
                    </a:p>
                  </a:txBody>
                  <a:tcPr marL="43989" marR="43989" marT="0" marB="0"/>
                </a:tc>
                <a:extLst>
                  <a:ext uri="{0D108BD9-81ED-4DB2-BD59-A6C34878D82A}">
                    <a16:rowId xmlns:a16="http://schemas.microsoft.com/office/drawing/2014/main" val="10001"/>
                  </a:ext>
                </a:extLst>
              </a:tr>
              <a:tr h="257811">
                <a:tc>
                  <a:txBody>
                    <a:bodyPr/>
                    <a:lstStyle/>
                    <a:p>
                      <a:pPr algn="just">
                        <a:spcBef>
                          <a:spcPts val="1200"/>
                        </a:spcBef>
                        <a:spcAft>
                          <a:spcPts val="1200"/>
                        </a:spcAft>
                      </a:pPr>
                      <a:r>
                        <a:rPr lang="en-US" sz="1200" b="1" dirty="0">
                          <a:effectLst/>
                        </a:rPr>
                        <a:t>Critical current (at 4.2 K, 5 T)</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A</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14690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 </a:t>
                      </a:r>
                      <a:endParaRPr lang="en-US" sz="1200" b="1">
                        <a:effectLst/>
                        <a:latin typeface="Calibri" panose="020F0502020204030204" pitchFamily="34" charset="0"/>
                      </a:endParaRPr>
                    </a:p>
                  </a:txBody>
                  <a:tcPr marL="43989" marR="43989" marT="0" marB="0"/>
                </a:tc>
                <a:extLst>
                  <a:ext uri="{0D108BD9-81ED-4DB2-BD59-A6C34878D82A}">
                    <a16:rowId xmlns:a16="http://schemas.microsoft.com/office/drawing/2014/main" val="10002"/>
                  </a:ext>
                </a:extLst>
              </a:tr>
              <a:tr h="284046">
                <a:tc>
                  <a:txBody>
                    <a:bodyPr/>
                    <a:lstStyle/>
                    <a:p>
                      <a:pPr algn="just">
                        <a:spcBef>
                          <a:spcPts val="1200"/>
                        </a:spcBef>
                        <a:spcAft>
                          <a:spcPts val="1200"/>
                        </a:spcAft>
                      </a:pPr>
                      <a:r>
                        <a:rPr lang="en-US" sz="1200" b="1" dirty="0">
                          <a:effectLst/>
                        </a:rPr>
                        <a:t>Critical current (at 4.5 K, 3 T)</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A</a:t>
                      </a:r>
                      <a:endParaRPr lang="en-US" sz="1200" b="1">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16750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extLst>
                  <a:ext uri="{0D108BD9-81ED-4DB2-BD59-A6C34878D82A}">
                    <a16:rowId xmlns:a16="http://schemas.microsoft.com/office/drawing/2014/main" val="10003"/>
                  </a:ext>
                </a:extLst>
              </a:tr>
              <a:tr h="270958">
                <a:tc>
                  <a:txBody>
                    <a:bodyPr/>
                    <a:lstStyle/>
                    <a:p>
                      <a:pPr algn="just">
                        <a:spcBef>
                          <a:spcPts val="1200"/>
                        </a:spcBef>
                        <a:spcAft>
                          <a:spcPts val="1200"/>
                        </a:spcAft>
                      </a:pPr>
                      <a:r>
                        <a:rPr lang="en-US" sz="1200" b="1" dirty="0">
                          <a:effectLst/>
                        </a:rPr>
                        <a:t>Overall Al/Cu/</a:t>
                      </a:r>
                      <a:r>
                        <a:rPr lang="en-US" sz="1200" b="1" dirty="0" err="1">
                          <a:effectLst/>
                        </a:rPr>
                        <a:t>sc</a:t>
                      </a:r>
                      <a:r>
                        <a:rPr lang="en-US" sz="1200" b="1" dirty="0">
                          <a:effectLst/>
                        </a:rPr>
                        <a:t> ratio</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 </a:t>
                      </a:r>
                      <a:endParaRPr lang="en-US" sz="1200" b="1">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10.5/1.0/1.0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 </a:t>
                      </a:r>
                      <a:endParaRPr lang="en-US" sz="1200" b="1">
                        <a:effectLst/>
                        <a:latin typeface="Calibri" panose="020F0502020204030204" pitchFamily="34" charset="0"/>
                      </a:endParaRPr>
                    </a:p>
                  </a:txBody>
                  <a:tcPr marL="43989" marR="43989" marT="0" marB="0"/>
                </a:tc>
                <a:extLst>
                  <a:ext uri="{0D108BD9-81ED-4DB2-BD59-A6C34878D82A}">
                    <a16:rowId xmlns:a16="http://schemas.microsoft.com/office/drawing/2014/main" val="10004"/>
                  </a:ext>
                </a:extLst>
              </a:tr>
              <a:tr h="284046">
                <a:tc>
                  <a:txBody>
                    <a:bodyPr/>
                    <a:lstStyle/>
                    <a:p>
                      <a:pPr algn="just">
                        <a:spcBef>
                          <a:spcPts val="1200"/>
                        </a:spcBef>
                        <a:spcAft>
                          <a:spcPts val="1200"/>
                        </a:spcAft>
                      </a:pPr>
                      <a:r>
                        <a:rPr lang="en-US" sz="1200" b="1" dirty="0">
                          <a:effectLst/>
                        </a:rPr>
                        <a:t>Aluminum RRR (at 4.2 K, 0 T)</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a:t>
                      </a:r>
                      <a:r>
                        <a:rPr lang="ru-RU" sz="1200" b="1" dirty="0" smtClean="0">
                          <a:effectLst/>
                        </a:rPr>
                        <a:t>6</a:t>
                      </a:r>
                      <a:r>
                        <a:rPr lang="en-US" sz="1200" b="1" dirty="0" smtClean="0">
                          <a:effectLst/>
                        </a:rPr>
                        <a:t>00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extLst>
                  <a:ext uri="{0D108BD9-81ED-4DB2-BD59-A6C34878D82A}">
                    <a16:rowId xmlns:a16="http://schemas.microsoft.com/office/drawing/2014/main" val="10005"/>
                  </a:ext>
                </a:extLst>
              </a:tr>
              <a:tr h="284046">
                <a:tc>
                  <a:txBody>
                    <a:bodyPr/>
                    <a:lstStyle/>
                    <a:p>
                      <a:pPr algn="just">
                        <a:spcBef>
                          <a:spcPts val="1200"/>
                        </a:spcBef>
                        <a:spcAft>
                          <a:spcPts val="1200"/>
                        </a:spcAft>
                      </a:pPr>
                      <a:r>
                        <a:rPr lang="en-US" sz="1200" b="1" dirty="0">
                          <a:effectLst/>
                        </a:rPr>
                        <a:t>Al 0.2% yield strength at 300 K</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MPa</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30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extLst>
                  <a:ext uri="{0D108BD9-81ED-4DB2-BD59-A6C34878D82A}">
                    <a16:rowId xmlns:a16="http://schemas.microsoft.com/office/drawing/2014/main" val="10006"/>
                  </a:ext>
                </a:extLst>
              </a:tr>
            </a:tbl>
          </a:graphicData>
        </a:graphic>
      </p:graphicFrame>
      <p:sp>
        <p:nvSpPr>
          <p:cNvPr id="9" name="Прямоугольник 8"/>
          <p:cNvSpPr/>
          <p:nvPr/>
        </p:nvSpPr>
        <p:spPr>
          <a:xfrm>
            <a:off x="786274" y="5679811"/>
            <a:ext cx="7267480" cy="861774"/>
          </a:xfrm>
          <a:prstGeom prst="rect">
            <a:avLst/>
          </a:prstGeom>
        </p:spPr>
        <p:txBody>
          <a:bodyPr wrap="square">
            <a:spAutoFit/>
          </a:bodyPr>
          <a:lstStyle/>
          <a:p>
            <a:r>
              <a:rPr lang="ru-RU"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Rutherford </a:t>
            </a:r>
            <a:r>
              <a:rPr lang="en-US" sz="1600" dirty="0">
                <a:solidFill>
                  <a:srgbClr val="0070C0"/>
                </a:solidFill>
                <a:latin typeface="Arial" panose="020B0604020202020204" pitchFamily="34" charset="0"/>
                <a:cs typeface="Arial" panose="020B0604020202020204" pitchFamily="34" charset="0"/>
              </a:rPr>
              <a:t>cable is used to wind the coils</a:t>
            </a:r>
            <a:r>
              <a:rPr lang="en-US" sz="1600" dirty="0" smtClean="0">
                <a:solidFill>
                  <a:srgbClr val="0070C0"/>
                </a:solidFill>
                <a:latin typeface="Arial" panose="020B0604020202020204" pitchFamily="34" charset="0"/>
                <a:cs typeface="Arial" panose="020B0604020202020204" pitchFamily="34" charset="0"/>
              </a:rPr>
              <a: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cold mass consists of three </a:t>
            </a:r>
            <a:r>
              <a:rPr lang="en-US" sz="1600" dirty="0" smtClean="0">
                <a:solidFill>
                  <a:srgbClr val="0070C0"/>
                </a:solidFill>
                <a:latin typeface="Arial" panose="020B0604020202020204" pitchFamily="34" charset="0"/>
                <a:cs typeface="Arial" panose="020B0604020202020204" pitchFamily="34" charset="0"/>
              </a:rPr>
              <a:t>coils, The </a:t>
            </a:r>
            <a:r>
              <a:rPr lang="en-US" sz="1600" dirty="0">
                <a:solidFill>
                  <a:srgbClr val="0070C0"/>
                </a:solidFill>
                <a:latin typeface="Arial" panose="020B0604020202020204" pitchFamily="34" charset="0"/>
                <a:cs typeface="Arial" panose="020B0604020202020204" pitchFamily="34" charset="0"/>
              </a:rPr>
              <a:t>coils are fixed together using </a:t>
            </a:r>
            <a:r>
              <a:rPr lang="en-US" sz="1600" dirty="0" smtClean="0">
                <a:solidFill>
                  <a:srgbClr val="0070C0"/>
                </a:solidFill>
                <a:latin typeface="Arial" panose="020B0604020202020204" pitchFamily="34" charset="0"/>
                <a:cs typeface="Arial" panose="020B0604020202020204" pitchFamily="34" charset="0"/>
              </a:rPr>
              <a:t>bolts. </a:t>
            </a:r>
            <a:r>
              <a:rPr lang="en-US" sz="1600" dirty="0">
                <a:solidFill>
                  <a:srgbClr val="0070C0"/>
                </a:solidFill>
                <a:latin typeface="Arial" panose="020B0604020202020204" pitchFamily="34" charset="0"/>
                <a:cs typeface="Arial" panose="020B0604020202020204" pitchFamily="34" charset="0"/>
              </a:rPr>
              <a:t>If necessary, we will use special shims between the sections of the </a:t>
            </a:r>
            <a:r>
              <a:rPr lang="en-US" sz="1600" dirty="0" smtClean="0">
                <a:solidFill>
                  <a:srgbClr val="0070C0"/>
                </a:solidFill>
                <a:latin typeface="Arial" panose="020B0604020202020204" pitchFamily="34" charset="0"/>
                <a:cs typeface="Arial" panose="020B0604020202020204" pitchFamily="34" charset="0"/>
              </a:rPr>
              <a:t>coils</a:t>
            </a:r>
            <a:r>
              <a:rPr lang="en-US" sz="1600" dirty="0">
                <a:solidFill>
                  <a:srgbClr val="0070C0"/>
                </a:solidFill>
                <a:latin typeface="Arial" panose="020B0604020202020204" pitchFamily="34" charset="0"/>
                <a:cs typeface="Arial" panose="020B0604020202020204" pitchFamily="34" charset="0"/>
              </a:rPr>
              <a:t>.</a:t>
            </a:r>
            <a:endParaRPr lang="ru-RU"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09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1836" t="3077" r="48841" b="2429"/>
          <a:stretch/>
        </p:blipFill>
        <p:spPr>
          <a:xfrm>
            <a:off x="241954" y="537167"/>
            <a:ext cx="3339446" cy="5877020"/>
          </a:xfrm>
          <a:prstGeom prst="rect">
            <a:avLst/>
          </a:prstGeom>
        </p:spPr>
      </p:pic>
      <p:sp>
        <p:nvSpPr>
          <p:cNvPr id="2" name="Дата 1"/>
          <p:cNvSpPr>
            <a:spLocks noGrp="1"/>
          </p:cNvSpPr>
          <p:nvPr>
            <p:ph type="dt" sz="half" idx="10"/>
          </p:nvPr>
        </p:nvSpPr>
        <p:spPr/>
        <p:txBody>
          <a:bodyPr/>
          <a:lstStyle/>
          <a:p>
            <a:fld id="{79D4C88E-D485-43C3-80A5-7CEF69AB9978}" type="datetime1">
              <a:rPr lang="ru-RU" smtClean="0"/>
              <a:t>12.05.2025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 Pyata, S. Pivovarov, BINP, SPD Magnet</a:t>
            </a:r>
            <a:endParaRPr lang="ru-RU" dirty="0"/>
          </a:p>
        </p:txBody>
      </p:sp>
      <p:sp>
        <p:nvSpPr>
          <p:cNvPr id="14" name="Прямоугольник 13"/>
          <p:cNvSpPr/>
          <p:nvPr/>
        </p:nvSpPr>
        <p:spPr>
          <a:xfrm>
            <a:off x="7347193" y="1841990"/>
            <a:ext cx="4681602" cy="1471237"/>
          </a:xfrm>
          <a:prstGeom prst="rect">
            <a:avLst/>
          </a:prstGeom>
        </p:spPr>
        <p:txBody>
          <a:bodyPr wrap="square">
            <a:spAutoFit/>
          </a:bodyPr>
          <a:lstStyle/>
          <a:p>
            <a:pPr algn="just">
              <a:lnSpc>
                <a:spcPct val="112000"/>
              </a:lnSpc>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It is planned to use the thermosiphon method of cooling the superconducting coil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due</a:t>
            </a:r>
            <a:r>
              <a:rPr lang="ru-RU"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natural convection of two-phase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helium. </a:t>
            </a:r>
          </a:p>
          <a:p>
            <a:pPr algn="just">
              <a:lnSpc>
                <a:spcPct val="112000"/>
              </a:lnSpc>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The volume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of liquid helium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is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10 - 20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liters     </a:t>
            </a:r>
          </a:p>
          <a:p>
            <a:pPr algn="just">
              <a:lnSpc>
                <a:spcPct val="112000"/>
              </a:lnSpc>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Helium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mass flow SPD - 9-10 g/sec.</a:t>
            </a:r>
          </a:p>
        </p:txBody>
      </p:sp>
      <p:cxnSp>
        <p:nvCxnSpPr>
          <p:cNvPr id="11" name="Прямая со стрелкой 10"/>
          <p:cNvCxnSpPr/>
          <p:nvPr/>
        </p:nvCxnSpPr>
        <p:spPr>
          <a:xfrm flipH="1">
            <a:off x="2928008" y="2577608"/>
            <a:ext cx="735454" cy="93325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flipH="1">
            <a:off x="3149884" y="3598133"/>
            <a:ext cx="513578" cy="5163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6" name="Прямоугольник 15"/>
          <p:cNvSpPr/>
          <p:nvPr/>
        </p:nvSpPr>
        <p:spPr>
          <a:xfrm>
            <a:off x="3581400" y="2336305"/>
            <a:ext cx="1653988" cy="584775"/>
          </a:xfrm>
          <a:prstGeom prst="rect">
            <a:avLst/>
          </a:prstGeom>
        </p:spPr>
        <p:txBody>
          <a:bodyPr wrap="square">
            <a:spAutoFit/>
          </a:bodyPr>
          <a:lstStyle/>
          <a:p>
            <a:r>
              <a:rPr lang="en-US" sz="1600" dirty="0" smtClean="0">
                <a:solidFill>
                  <a:srgbClr val="00B050"/>
                </a:solidFill>
              </a:rPr>
              <a:t>Cooling Shield of Magnet</a:t>
            </a:r>
            <a:endParaRPr lang="ru-RU" sz="1600" dirty="0">
              <a:solidFill>
                <a:srgbClr val="00B050"/>
              </a:solidFill>
            </a:endParaRPr>
          </a:p>
        </p:txBody>
      </p:sp>
      <p:sp>
        <p:nvSpPr>
          <p:cNvPr id="18" name="Прямоугольник 17"/>
          <p:cNvSpPr/>
          <p:nvPr/>
        </p:nvSpPr>
        <p:spPr>
          <a:xfrm>
            <a:off x="3581400" y="3354362"/>
            <a:ext cx="1536912" cy="338554"/>
          </a:xfrm>
          <a:prstGeom prst="rect">
            <a:avLst/>
          </a:prstGeom>
        </p:spPr>
        <p:txBody>
          <a:bodyPr wrap="square">
            <a:spAutoFit/>
          </a:bodyPr>
          <a:lstStyle/>
          <a:p>
            <a:r>
              <a:rPr lang="en-US" sz="1600" dirty="0" smtClean="0">
                <a:solidFill>
                  <a:srgbClr val="00B050"/>
                </a:solidFill>
              </a:rPr>
              <a:t>Cooling Magnet</a:t>
            </a:r>
            <a:endParaRPr lang="ru-RU" sz="1600" dirty="0">
              <a:solidFill>
                <a:srgbClr val="00B050"/>
              </a:solidFill>
            </a:endParaRPr>
          </a:p>
        </p:txBody>
      </p:sp>
      <p:cxnSp>
        <p:nvCxnSpPr>
          <p:cNvPr id="19" name="Прямая со стрелкой 18"/>
          <p:cNvCxnSpPr/>
          <p:nvPr/>
        </p:nvCxnSpPr>
        <p:spPr>
          <a:xfrm flipH="1">
            <a:off x="3020891" y="2577608"/>
            <a:ext cx="653393" cy="113094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l="17308" t="2877" r="60140" b="4286"/>
          <a:stretch/>
        </p:blipFill>
        <p:spPr>
          <a:xfrm>
            <a:off x="5070401" y="861577"/>
            <a:ext cx="2356951" cy="5298571"/>
          </a:xfrm>
          <a:prstGeom prst="rect">
            <a:avLst/>
          </a:prstGeom>
        </p:spPr>
      </p:pic>
      <p:cxnSp>
        <p:nvCxnSpPr>
          <p:cNvPr id="20" name="Прямая со стрелкой 19"/>
          <p:cNvCxnSpPr/>
          <p:nvPr/>
        </p:nvCxnSpPr>
        <p:spPr>
          <a:xfrm flipH="1" flipV="1">
            <a:off x="2094291" y="1856205"/>
            <a:ext cx="699517" cy="14292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Прямоугольник 21"/>
          <p:cNvSpPr/>
          <p:nvPr/>
        </p:nvSpPr>
        <p:spPr>
          <a:xfrm>
            <a:off x="2778159" y="1664260"/>
            <a:ext cx="1688545" cy="584775"/>
          </a:xfrm>
          <a:prstGeom prst="rect">
            <a:avLst/>
          </a:prstGeom>
        </p:spPr>
        <p:txBody>
          <a:bodyPr wrap="square">
            <a:spAutoFit/>
          </a:bodyPr>
          <a:lstStyle/>
          <a:p>
            <a:r>
              <a:rPr lang="en-US" sz="1600" dirty="0" smtClean="0">
                <a:solidFill>
                  <a:srgbClr val="00B050"/>
                </a:solidFill>
              </a:rPr>
              <a:t>Cooling Shield of Control Dewar </a:t>
            </a:r>
            <a:endParaRPr lang="ru-RU" sz="1600" dirty="0">
              <a:solidFill>
                <a:srgbClr val="00B050"/>
              </a:solidFill>
            </a:endParaRPr>
          </a:p>
        </p:txBody>
      </p:sp>
      <p:sp>
        <p:nvSpPr>
          <p:cNvPr id="25" name="Прямоугольник 16">
            <a:extLst>
              <a:ext uri="{FF2B5EF4-FFF2-40B4-BE49-F238E27FC236}">
                <a16:creationId xmlns:a16="http://schemas.microsoft.com/office/drawing/2014/main" id="{5F7CC429-1E45-494B-AA7F-4ABFF8D72F21}"/>
              </a:ext>
            </a:extLst>
          </p:cNvPr>
          <p:cNvSpPr/>
          <p:nvPr/>
        </p:nvSpPr>
        <p:spPr>
          <a:xfrm>
            <a:off x="1995491" y="139380"/>
            <a:ext cx="6706164" cy="461665"/>
          </a:xfrm>
          <a:prstGeom prst="rect">
            <a:avLst/>
          </a:prstGeom>
        </p:spPr>
        <p:txBody>
          <a:bodyPr wrap="square">
            <a:spAutoFit/>
          </a:bodyPr>
          <a:lstStyle/>
          <a:p>
            <a:pPr algn="r">
              <a:spcBef>
                <a:spcPts val="385"/>
              </a:spcBef>
              <a:spcAft>
                <a:spcPts val="385"/>
              </a:spcAft>
            </a:pPr>
            <a:r>
              <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Cold mass cooling design</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2587767" y="1029458"/>
            <a:ext cx="2085571"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Volume </a:t>
            </a:r>
            <a:r>
              <a:rPr lang="en-US" sz="1400" dirty="0">
                <a:solidFill>
                  <a:srgbClr val="00B050"/>
                </a:solidFill>
                <a:latin typeface="Arial" panose="020B0604020202020204" pitchFamily="34" charset="0"/>
                <a:cs typeface="Arial" panose="020B0604020202020204" pitchFamily="34" charset="0"/>
              </a:rPr>
              <a:t>for liquid helium</a:t>
            </a:r>
            <a:endParaRPr lang="ru-RU" sz="1400" dirty="0">
              <a:solidFill>
                <a:srgbClr val="00B050"/>
              </a:solidFill>
            </a:endParaRPr>
          </a:p>
        </p:txBody>
      </p:sp>
      <p:cxnSp>
        <p:nvCxnSpPr>
          <p:cNvPr id="17" name="Прямая со стрелкой 16"/>
          <p:cNvCxnSpPr/>
          <p:nvPr/>
        </p:nvCxnSpPr>
        <p:spPr>
          <a:xfrm flipH="1">
            <a:off x="1964881" y="1261733"/>
            <a:ext cx="720394" cy="5039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3355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5062" t="2604" r="53922" b="4430"/>
          <a:stretch/>
        </p:blipFill>
        <p:spPr>
          <a:xfrm>
            <a:off x="6908002" y="601045"/>
            <a:ext cx="3442984" cy="5669050"/>
          </a:xfrm>
          <a:prstGeom prst="rect">
            <a:avLst/>
          </a:prstGeom>
        </p:spPr>
      </p:pic>
      <p:sp>
        <p:nvSpPr>
          <p:cNvPr id="2" name="Дата 1"/>
          <p:cNvSpPr>
            <a:spLocks noGrp="1"/>
          </p:cNvSpPr>
          <p:nvPr>
            <p:ph type="dt" sz="half" idx="10"/>
          </p:nvPr>
        </p:nvSpPr>
        <p:spPr/>
        <p:txBody>
          <a:bodyPr/>
          <a:lstStyle/>
          <a:p>
            <a:fld id="{6A3481EB-C114-4E8F-BA30-CD4BFB3A2A6A}" type="datetime1">
              <a:rPr lang="ru-RU" smtClean="0"/>
              <a:t>12.05.2025</a:t>
            </a:fld>
            <a:endParaRPr lang="ru-RU"/>
          </a:p>
        </p:txBody>
      </p:sp>
      <p:sp>
        <p:nvSpPr>
          <p:cNvPr id="3" name="Нижний колонтитул 2"/>
          <p:cNvSpPr>
            <a:spLocks noGrp="1"/>
          </p:cNvSpPr>
          <p:nvPr>
            <p:ph type="ftr" sz="quarter" idx="11"/>
          </p:nvPr>
        </p:nvSpPr>
        <p:spPr>
          <a:xfrm>
            <a:off x="2217906" y="6336366"/>
            <a:ext cx="7714034" cy="365125"/>
          </a:xfrm>
        </p:spPr>
        <p:txBody>
          <a:bodyPr/>
          <a:lstStyle/>
          <a:p>
            <a:r>
              <a:rPr lang="en-US" smtClean="0"/>
              <a:t>E. Pyata, S. Pivovarov,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1714814" y="170611"/>
            <a:ext cx="7654340" cy="461665"/>
          </a:xfrm>
          <a:prstGeom prst="rect">
            <a:avLst/>
          </a:prstGeom>
        </p:spPr>
        <p:txBody>
          <a:bodyPr wrap="square">
            <a:spAutoFit/>
          </a:bodyPr>
          <a:lstStyle/>
          <a:p>
            <a:pPr algn="r">
              <a:spcBef>
                <a:spcPts val="385"/>
              </a:spcBef>
              <a:spcAft>
                <a:spcPts val="385"/>
              </a:spcAft>
            </a:pPr>
            <a:r>
              <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Flow Scheme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Magnet-Control Dewar.</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45" y="692766"/>
            <a:ext cx="3525820" cy="535227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7353" y="4854449"/>
            <a:ext cx="2266432" cy="1190595"/>
          </a:xfrm>
          <a:prstGeom prst="rect">
            <a:avLst/>
          </a:prstGeom>
        </p:spPr>
      </p:pic>
      <p:cxnSp>
        <p:nvCxnSpPr>
          <p:cNvPr id="9" name="Прямая со стрелкой 8"/>
          <p:cNvCxnSpPr/>
          <p:nvPr/>
        </p:nvCxnSpPr>
        <p:spPr>
          <a:xfrm flipH="1">
            <a:off x="10076329" y="1317812"/>
            <a:ext cx="510431" cy="49165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flipH="1">
            <a:off x="9735671" y="2871164"/>
            <a:ext cx="478379" cy="38598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flipH="1">
            <a:off x="10282518" y="3940336"/>
            <a:ext cx="586350" cy="4344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10493188" y="1026781"/>
            <a:ext cx="1536912" cy="338554"/>
          </a:xfrm>
          <a:prstGeom prst="rect">
            <a:avLst/>
          </a:prstGeom>
        </p:spPr>
        <p:txBody>
          <a:bodyPr wrap="square">
            <a:spAutoFit/>
          </a:bodyPr>
          <a:lstStyle/>
          <a:p>
            <a:r>
              <a:rPr lang="en-US" sz="1600" dirty="0" smtClean="0">
                <a:solidFill>
                  <a:srgbClr val="00B050"/>
                </a:solidFill>
              </a:rPr>
              <a:t>Control Dewar</a:t>
            </a:r>
            <a:endParaRPr lang="ru-RU" sz="1600" dirty="0">
              <a:solidFill>
                <a:srgbClr val="00B050"/>
              </a:solidFill>
            </a:endParaRPr>
          </a:p>
        </p:txBody>
      </p:sp>
      <p:sp>
        <p:nvSpPr>
          <p:cNvPr id="13" name="Прямоугольник 12"/>
          <p:cNvSpPr/>
          <p:nvPr/>
        </p:nvSpPr>
        <p:spPr>
          <a:xfrm>
            <a:off x="10214048" y="2627271"/>
            <a:ext cx="1536912" cy="338554"/>
          </a:xfrm>
          <a:prstGeom prst="rect">
            <a:avLst/>
          </a:prstGeom>
        </p:spPr>
        <p:txBody>
          <a:bodyPr wrap="square">
            <a:spAutoFit/>
          </a:bodyPr>
          <a:lstStyle/>
          <a:p>
            <a:r>
              <a:rPr lang="en-US" sz="1600" dirty="0" smtClean="0">
                <a:solidFill>
                  <a:srgbClr val="00B050"/>
                </a:solidFill>
              </a:rPr>
              <a:t>Transfer line</a:t>
            </a:r>
            <a:endParaRPr lang="ru-RU" sz="1600" dirty="0">
              <a:solidFill>
                <a:srgbClr val="00B050"/>
              </a:solidFill>
            </a:endParaRPr>
          </a:p>
        </p:txBody>
      </p:sp>
      <p:sp>
        <p:nvSpPr>
          <p:cNvPr id="14" name="Прямоугольник 13"/>
          <p:cNvSpPr/>
          <p:nvPr/>
        </p:nvSpPr>
        <p:spPr>
          <a:xfrm>
            <a:off x="10868867" y="3675501"/>
            <a:ext cx="882093" cy="338554"/>
          </a:xfrm>
          <a:prstGeom prst="rect">
            <a:avLst/>
          </a:prstGeom>
        </p:spPr>
        <p:txBody>
          <a:bodyPr wrap="square">
            <a:spAutoFit/>
          </a:bodyPr>
          <a:lstStyle/>
          <a:p>
            <a:r>
              <a:rPr lang="en-US" sz="1600" dirty="0" smtClean="0">
                <a:solidFill>
                  <a:srgbClr val="00B050"/>
                </a:solidFill>
              </a:rPr>
              <a:t>Magnet</a:t>
            </a:r>
            <a:endParaRPr lang="ru-RU" sz="1600" dirty="0">
              <a:solidFill>
                <a:srgbClr val="00B050"/>
              </a:solidFill>
            </a:endParaRPr>
          </a:p>
        </p:txBody>
      </p:sp>
    </p:spTree>
    <p:extLst>
      <p:ext uri="{BB962C8B-B14F-4D97-AF65-F5344CB8AC3E}">
        <p14:creationId xmlns:p14="http://schemas.microsoft.com/office/powerpoint/2010/main" val="272409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6685</TotalTime>
  <Words>1722</Words>
  <Application>Microsoft Office PowerPoint</Application>
  <PresentationFormat>Широкоэкранный</PresentationFormat>
  <Paragraphs>259</Paragraphs>
  <Slides>23</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Comic Sans MS</vt:lpstr>
      <vt:lpstr>Times New Roman</vt:lpstr>
      <vt:lpstr>Тема Office</vt:lpstr>
      <vt:lpstr>The Budker Institute of Nuclear Physics</vt:lpstr>
      <vt:lpstr>SPD magnet</vt:lpstr>
      <vt:lpstr>Презентация PowerPoint</vt:lpstr>
      <vt:lpstr>Презентация PowerPoint</vt:lpstr>
      <vt:lpstr>Презентация PowerPoint</vt:lpstr>
      <vt:lpstr>Cryostat: Material: St. Steel. Outer diameter is 4008 mm, Inner diameter is 3468 mm, length is  4220 mm. The thickness of the outer shell is 12 mm, the inner shell is 20 mm, the thickness of the flanges is 45 mm. The thickness at the ends of the shells is 40 mm. The weight of Cryostat is ~16.7 t </vt:lpstr>
      <vt:lpstr>Cold Mass (design) </vt:lpstr>
      <vt:lpstr>Презентация PowerPoint</vt:lpstr>
      <vt:lpstr>Презентация PowerPoint</vt:lpstr>
      <vt:lpstr>Презентация PowerPoint</vt:lpstr>
      <vt:lpstr>Презентация PowerPoint</vt:lpstr>
      <vt:lpstr>Position of equipment on the Platform.</vt:lpstr>
      <vt:lpstr>SPD Магнит with Control Dewar</vt:lpstr>
      <vt:lpstr>SPD Magnet (fixation)</vt:lpstr>
      <vt:lpstr>Презентация PowerPoint</vt:lpstr>
      <vt:lpstr>SPD Магнит (Container)</vt:lpstr>
      <vt:lpstr>The location of the Magnet inside the Container</vt:lpstr>
      <vt:lpstr>Презентация PowerPoint</vt:lpstr>
      <vt:lpstr>Презентация PowerPoint</vt:lpstr>
      <vt:lpstr>Презентация PowerPoint</vt:lpstr>
      <vt:lpstr>Презентация PowerPoint</vt:lpstr>
      <vt:lpstr>Презентация PowerPoint</vt:lpstr>
      <vt:lpstr>  Thank you for your attention! </vt:lpstr>
    </vt:vector>
  </TitlesOfParts>
  <Company>BINP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SPD Magnet (Предварительные размеры)</dc:title>
  <dc:creator>Sergey</dc:creator>
  <cp:lastModifiedBy>SerP</cp:lastModifiedBy>
  <cp:revision>333</cp:revision>
  <cp:lastPrinted>2022-05-16T04:00:58Z</cp:lastPrinted>
  <dcterms:created xsi:type="dcterms:W3CDTF">2021-10-13T13:30:43Z</dcterms:created>
  <dcterms:modified xsi:type="dcterms:W3CDTF">2025-05-12T10:59:18Z</dcterms:modified>
</cp:coreProperties>
</file>