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 id="2147483674" r:id="rId3"/>
  </p:sldMasterIdLst>
  <p:notesMasterIdLst>
    <p:notesMasterId r:id="rId15"/>
  </p:notesMasterIdLst>
  <p:sldIdLst>
    <p:sldId id="256" r:id="rId4"/>
    <p:sldId id="257" r:id="rId5"/>
    <p:sldId id="279" r:id="rId6"/>
    <p:sldId id="301" r:id="rId7"/>
    <p:sldId id="308" r:id="rId8"/>
    <p:sldId id="310" r:id="rId9"/>
    <p:sldId id="312" r:id="rId10"/>
    <p:sldId id="313" r:id="rId11"/>
    <p:sldId id="307" r:id="rId12"/>
    <p:sldId id="259" r:id="rId13"/>
    <p:sldId id="274" r:id="rId14"/>
  </p:sldIdLst>
  <p:sldSz cx="9144000" cy="5143500" type="screen16x9"/>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C0D"/>
    <a:srgbClr val="D2D22C"/>
    <a:srgbClr val="57A67C"/>
    <a:srgbClr val="724CA8"/>
    <a:srgbClr val="6A83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09" autoAdjust="0"/>
  </p:normalViewPr>
  <p:slideViewPr>
    <p:cSldViewPr snapToGrid="0">
      <p:cViewPr varScale="1">
        <p:scale>
          <a:sx n="97" d="100"/>
          <a:sy n="97" d="100"/>
        </p:scale>
        <p:origin x="970" y="6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50" d="100"/>
          <a:sy n="150" d="100"/>
        </p:scale>
        <p:origin x="2058" y="-4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77A55E17-8160-4E4B-B99F-8097BD6427F9}" type="datetimeFigureOut">
              <a:rPr lang="ru-RU" smtClean="0"/>
              <a:t>11.05.2025</a:t>
            </a:fld>
            <a:endParaRPr lang="ru-RU"/>
          </a:p>
        </p:txBody>
      </p:sp>
      <p:sp>
        <p:nvSpPr>
          <p:cNvPr id="4" name="Образ слайда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744191F1-CE84-4738-9CAD-59B3C560E6C8}" type="slidenum">
              <a:rPr lang="ru-RU" smtClean="0"/>
              <a:t>‹#›</a:t>
            </a:fld>
            <a:endParaRPr lang="ru-RU"/>
          </a:p>
        </p:txBody>
      </p:sp>
    </p:spTree>
    <p:extLst>
      <p:ext uri="{BB962C8B-B14F-4D97-AF65-F5344CB8AC3E}">
        <p14:creationId xmlns:p14="http://schemas.microsoft.com/office/powerpoint/2010/main" val="999332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200" spc="-1" dirty="0">
              <a:solidFill>
                <a:srgbClr val="231F20"/>
              </a:solidFill>
              <a:latin typeface="Roboto"/>
              <a:ea typeface="Roboto"/>
            </a:endParaRPr>
          </a:p>
        </p:txBody>
      </p:sp>
      <p:sp>
        <p:nvSpPr>
          <p:cNvPr id="4" name="Номер слайда 3"/>
          <p:cNvSpPr>
            <a:spLocks noGrp="1"/>
          </p:cNvSpPr>
          <p:nvPr>
            <p:ph type="sldNum" sz="quarter" idx="5"/>
          </p:nvPr>
        </p:nvSpPr>
        <p:spPr/>
        <p:txBody>
          <a:bodyPr/>
          <a:lstStyle/>
          <a:p>
            <a:fld id="{744191F1-CE84-4738-9CAD-59B3C560E6C8}" type="slidenum">
              <a:rPr lang="ru-RU" smtClean="0"/>
              <a:t>2</a:t>
            </a:fld>
            <a:endParaRPr lang="ru-RU"/>
          </a:p>
        </p:txBody>
      </p:sp>
    </p:spTree>
    <p:extLst>
      <p:ext uri="{BB962C8B-B14F-4D97-AF65-F5344CB8AC3E}">
        <p14:creationId xmlns:p14="http://schemas.microsoft.com/office/powerpoint/2010/main" val="1847489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Time Synchronization Subsystem TSS has two main tasks. The first one is to provide a global clock and time for the SPD DAQ. For this purpose the TSS design employs the standard White Rabbit technology. White Rabbit nodes will be placed at TSS controller and at each L1 concentrator, and, if necessary, will be connected to White Rabbit at NICA site. The TSS network infrastructure will need just two levels of White Rabbit switches. And all the nodes in the network will be connected by a regular Ethernet over fiber optic cables. </a:t>
            </a:r>
          </a:p>
          <a:p>
            <a:pPr algn="just"/>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second task of the TSS is to broadcast a schedule that coordinates the run data partition across all distributed front ends at DAQ. Such synchronous commands will define when the run starts and stops and when are the boundaries of frames and slices in data.</a:t>
            </a:r>
          </a:p>
          <a:p>
            <a:pPr algn="just"/>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Both White Rabbit nodes and a TSS protocol are currently under development at our lab.</a:t>
            </a:r>
          </a:p>
        </p:txBody>
      </p:sp>
      <p:sp>
        <p:nvSpPr>
          <p:cNvPr id="4" name="Номер слайда 3"/>
          <p:cNvSpPr>
            <a:spLocks noGrp="1"/>
          </p:cNvSpPr>
          <p:nvPr>
            <p:ph type="sldNum" sz="quarter" idx="5"/>
          </p:nvPr>
        </p:nvSpPr>
        <p:spPr/>
        <p:txBody>
          <a:bodyPr/>
          <a:lstStyle/>
          <a:p>
            <a:fld id="{744191F1-CE84-4738-9CAD-59B3C560E6C8}" type="slidenum">
              <a:rPr lang="ru-RU" smtClean="0"/>
              <a:t>3</a:t>
            </a:fld>
            <a:endParaRPr lang="ru-RU"/>
          </a:p>
        </p:txBody>
      </p:sp>
    </p:spTree>
    <p:extLst>
      <p:ext uri="{BB962C8B-B14F-4D97-AF65-F5344CB8AC3E}">
        <p14:creationId xmlns:p14="http://schemas.microsoft.com/office/powerpoint/2010/main" val="230523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dirty="0">
                <a:latin typeface="Roboto" panose="02000000000000000000" pitchFamily="2" charset="0"/>
                <a:ea typeface="Roboto" panose="02000000000000000000" pitchFamily="2" charset="0"/>
                <a:cs typeface="Roboto" panose="02000000000000000000" pitchFamily="2" charset="0"/>
              </a:rPr>
              <a:t>IEEE 181-2011</a:t>
            </a:r>
          </a:p>
          <a:p>
            <a:endParaRPr lang="en-US" sz="1200" dirty="0">
              <a:latin typeface="Roboto" panose="02000000000000000000" pitchFamily="2" charset="0"/>
              <a:ea typeface="Roboto" panose="02000000000000000000" pitchFamily="2" charset="0"/>
              <a:cs typeface="Roboto" panose="02000000000000000000" pitchFamily="2" charset="0"/>
            </a:endParaRPr>
          </a:p>
          <a:p>
            <a:r>
              <a:rPr lang="en-US" sz="1200" dirty="0">
                <a:latin typeface="Roboto" panose="02000000000000000000" pitchFamily="2" charset="0"/>
                <a:ea typeface="Roboto" panose="02000000000000000000" pitchFamily="2" charset="0"/>
                <a:cs typeface="Roboto" panose="02000000000000000000" pitchFamily="2" charset="0"/>
              </a:rPr>
              <a:t>What White Rabbit does is it detects the clock frequency from the incoming Ethernet link and then constantly keeps track of the clock phase. The quality of synchronization can be defined by the clock accuracy and its precision. The clock accuracy is a skew of the clock in reference to a grandmaster clock. And precision is a relative </a:t>
            </a:r>
            <a:r>
              <a:rPr lang="en-US" sz="1200" dirty="0" err="1">
                <a:latin typeface="Roboto" panose="02000000000000000000" pitchFamily="2" charset="0"/>
                <a:ea typeface="Roboto" panose="02000000000000000000" pitchFamily="2" charset="0"/>
                <a:cs typeface="Roboto" panose="02000000000000000000" pitchFamily="2" charset="0"/>
              </a:rPr>
              <a:t>clk</a:t>
            </a:r>
            <a:r>
              <a:rPr lang="en-US" sz="1200" dirty="0">
                <a:latin typeface="Roboto" panose="02000000000000000000" pitchFamily="2" charset="0"/>
                <a:ea typeface="Roboto" panose="02000000000000000000" pitchFamily="2" charset="0"/>
                <a:cs typeface="Roboto" panose="02000000000000000000" pitchFamily="2" charset="0"/>
              </a:rPr>
              <a:t> jitter. The SPD experiment requires that each local clock will have accuracy better than 1 ns and precision better than 50 ps. </a:t>
            </a:r>
          </a:p>
          <a:p>
            <a:r>
              <a:rPr lang="en-US" sz="1200" dirty="0">
                <a:latin typeface="Roboto" panose="02000000000000000000" pitchFamily="2" charset="0"/>
                <a:ea typeface="Roboto" panose="02000000000000000000" pitchFamily="2" charset="0"/>
                <a:cs typeface="Roboto" panose="02000000000000000000" pitchFamily="2" charset="0"/>
              </a:rPr>
              <a:t>Our task was to estimate accuracy and precision limits achievable with particular devices and network topology of the TSS.</a:t>
            </a:r>
          </a:p>
          <a:p>
            <a:endParaRPr lang="en-US" sz="1200" dirty="0">
              <a:latin typeface="Roboto" panose="02000000000000000000" pitchFamily="2" charset="0"/>
              <a:ea typeface="Roboto" panose="02000000000000000000" pitchFamily="2" charset="0"/>
              <a:cs typeface="Roboto" panose="02000000000000000000" pitchFamily="2" charset="0"/>
            </a:endParaRPr>
          </a:p>
        </p:txBody>
      </p:sp>
      <p:sp>
        <p:nvSpPr>
          <p:cNvPr id="4" name="Номер слайда 3"/>
          <p:cNvSpPr>
            <a:spLocks noGrp="1"/>
          </p:cNvSpPr>
          <p:nvPr>
            <p:ph type="sldNum" idx="10"/>
          </p:nvPr>
        </p:nvSpPr>
        <p:spPr/>
        <p:txBody>
          <a:bodyPr/>
          <a:lstStyle/>
          <a:p>
            <a:pPr marL="0" marR="0" lvl="0" indent="0" algn="r" rtl="0">
              <a:lnSpc>
                <a:spcPct val="100000"/>
              </a:lnSpc>
              <a:spcBef>
                <a:spcPts val="0"/>
              </a:spcBef>
              <a:spcAft>
                <a:spcPts val="0"/>
              </a:spcAft>
              <a:buNone/>
            </a:pPr>
            <a:fld id="{00000000-1234-1234-1234-123412341234}" type="slidenum">
              <a:rPr lang="ru-RU" sz="1200" b="0" i="0" u="none" strike="noStrike" cap="none" smtClean="0">
                <a:solidFill>
                  <a:srgbClr val="000000"/>
                </a:solidFill>
                <a:latin typeface="Roboto"/>
                <a:ea typeface="Roboto"/>
                <a:cs typeface="Roboto"/>
                <a:sym typeface="Roboto"/>
              </a:rPr>
              <a:t>4</a:t>
            </a:fld>
            <a:endParaRPr lang="ru-RU" sz="1200" b="0" i="0" u="none" strike="noStrike" cap="none">
              <a:solidFill>
                <a:srgbClr val="000000"/>
              </a:solidFill>
              <a:latin typeface="Roboto"/>
              <a:ea typeface="Roboto"/>
              <a:cs typeface="Roboto"/>
              <a:sym typeface="Roboto"/>
            </a:endParaRPr>
          </a:p>
        </p:txBody>
      </p:sp>
    </p:spTree>
    <p:extLst>
      <p:ext uri="{BB962C8B-B14F-4D97-AF65-F5344CB8AC3E}">
        <p14:creationId xmlns:p14="http://schemas.microsoft.com/office/powerpoint/2010/main" val="1669966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 key to high accuracy in White Rabbit is calibration. We have performed calibration for a test setup with three levels of White Rabbit switches. Both switches and nodes are from </a:t>
            </a:r>
            <a:r>
              <a:rPr lang="en-US" dirty="0" err="1"/>
              <a:t>SyncTechnology</a:t>
            </a:r>
            <a:r>
              <a:rPr lang="en-US" dirty="0"/>
              <a:t> and will be used in the first TSS prototypes. </a:t>
            </a:r>
          </a:p>
          <a:p>
            <a:r>
              <a:rPr lang="en-US" dirty="0"/>
              <a:t>During calibration each different network port should be measured against an already calibrated device and results are saved to its internal configuration file. For this task we used high-definition, high-precision oscilloscope and used internal oscillator in the top level switch as a grand-master clock.</a:t>
            </a:r>
          </a:p>
        </p:txBody>
      </p:sp>
      <p:sp>
        <p:nvSpPr>
          <p:cNvPr id="4" name="Номер слайда 3"/>
          <p:cNvSpPr>
            <a:spLocks noGrp="1"/>
          </p:cNvSpPr>
          <p:nvPr>
            <p:ph type="sldNum" sz="quarter" idx="5"/>
          </p:nvPr>
        </p:nvSpPr>
        <p:spPr/>
        <p:txBody>
          <a:bodyPr/>
          <a:lstStyle/>
          <a:p>
            <a:fld id="{744191F1-CE84-4738-9CAD-59B3C560E6C8}" type="slidenum">
              <a:rPr lang="ru-RU" smtClean="0"/>
              <a:t>5</a:t>
            </a:fld>
            <a:endParaRPr lang="ru-RU"/>
          </a:p>
        </p:txBody>
      </p:sp>
    </p:spTree>
    <p:extLst>
      <p:ext uri="{BB962C8B-B14F-4D97-AF65-F5344CB8AC3E}">
        <p14:creationId xmlns:p14="http://schemas.microsoft.com/office/powerpoint/2010/main" val="2673766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With this simplification only ports need to be calibrated. The calibration of one new White Rabbit port takes about 30 minutes. It is a repetitive process, where you have to manually take several measurements, reset the device each time, then put the results into a spreadsheet and change the device configurations based on calculations. We have created and tested a software program to automate this process. It has a command line interface. Here at the bottom of the slide is an example of its execution results. A node has been re-calibrated from 18 </a:t>
            </a:r>
            <a:r>
              <a:rPr lang="en-US" dirty="0" err="1"/>
              <a:t>ps</a:t>
            </a:r>
            <a:r>
              <a:rPr lang="en-US" dirty="0"/>
              <a:t> accuracy to 4 </a:t>
            </a:r>
            <a:r>
              <a:rPr lang="en-US" dirty="0" err="1"/>
              <a:t>ps</a:t>
            </a:r>
            <a:r>
              <a:rPr lang="en-US" dirty="0"/>
              <a:t> accuracy.</a:t>
            </a:r>
          </a:p>
        </p:txBody>
      </p:sp>
      <p:sp>
        <p:nvSpPr>
          <p:cNvPr id="4" name="Номер слайда 3"/>
          <p:cNvSpPr>
            <a:spLocks noGrp="1"/>
          </p:cNvSpPr>
          <p:nvPr>
            <p:ph type="sldNum" sz="quarter" idx="5"/>
          </p:nvPr>
        </p:nvSpPr>
        <p:spPr/>
        <p:txBody>
          <a:bodyPr/>
          <a:lstStyle/>
          <a:p>
            <a:fld id="{744191F1-CE84-4738-9CAD-59B3C560E6C8}" type="slidenum">
              <a:rPr lang="ru-RU" smtClean="0"/>
              <a:t>6</a:t>
            </a:fld>
            <a:endParaRPr lang="ru-RU"/>
          </a:p>
        </p:txBody>
      </p:sp>
    </p:spTree>
    <p:extLst>
      <p:ext uri="{BB962C8B-B14F-4D97-AF65-F5344CB8AC3E}">
        <p14:creationId xmlns:p14="http://schemas.microsoft.com/office/powerpoint/2010/main" val="1865414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In conclusion, we have done some simplification and automation of White Rabbit calibration. We have tested our method on </a:t>
            </a:r>
            <a:r>
              <a:rPr lang="en-US" dirty="0" err="1"/>
              <a:t>SyncTechnology</a:t>
            </a:r>
            <a:r>
              <a:rPr lang="en-US" dirty="0"/>
              <a:t> devices, which will be used both at the early TSS prototyping and during the system deployment. During our experiments we have determined the limits of accuracy and precision for White Rabbit devices. All measurements showed that numbers are well beyond the specified requirements and leave a generous margin in a total skew and jitter budget, which should definitely be estimated for the SPD installation in the future.</a:t>
            </a:r>
          </a:p>
        </p:txBody>
      </p:sp>
      <p:sp>
        <p:nvSpPr>
          <p:cNvPr id="4" name="Номер слайда 3"/>
          <p:cNvSpPr>
            <a:spLocks noGrp="1"/>
          </p:cNvSpPr>
          <p:nvPr>
            <p:ph type="sldNum" sz="quarter" idx="5"/>
          </p:nvPr>
        </p:nvSpPr>
        <p:spPr/>
        <p:txBody>
          <a:bodyPr/>
          <a:lstStyle/>
          <a:p>
            <a:fld id="{744191F1-CE84-4738-9CAD-59B3C560E6C8}" type="slidenum">
              <a:rPr lang="ru-RU" smtClean="0"/>
              <a:t>7</a:t>
            </a:fld>
            <a:endParaRPr lang="ru-RU"/>
          </a:p>
        </p:txBody>
      </p:sp>
    </p:spTree>
    <p:extLst>
      <p:ext uri="{BB962C8B-B14F-4D97-AF65-F5344CB8AC3E}">
        <p14:creationId xmlns:p14="http://schemas.microsoft.com/office/powerpoint/2010/main" val="2525465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32BB3-2089-5788-2088-6509EE35C509}"/>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A3579836-C8BA-940A-E585-5849B62713F4}"/>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CB8D9026-6704-259C-9A14-84E640D2488B}"/>
              </a:ext>
            </a:extLst>
          </p:cNvPr>
          <p:cNvSpPr>
            <a:spLocks noGrp="1"/>
          </p:cNvSpPr>
          <p:nvPr>
            <p:ph type="body" idx="1"/>
          </p:nvPr>
        </p:nvSpPr>
        <p:spPr/>
        <p:txBody>
          <a:bodyPr/>
          <a:lstStyle/>
          <a:p>
            <a:r>
              <a:rPr lang="en-US" dirty="0"/>
              <a:t>With this simplification only ports need to be calibrated. The calibration of one new White Rabbit port takes about 30 minutes. It is a repetitive process, where you have to manually take several measurements, reset the device each time, then put the results into a spreadsheet and change the device configurations based on calculations. We have created and tested a software program to automate this process. It has a command line interface. Here at the bottom of the slide is an example of its execution results. A node has been re-calibrated from 18 </a:t>
            </a:r>
            <a:r>
              <a:rPr lang="en-US" dirty="0" err="1"/>
              <a:t>ps</a:t>
            </a:r>
            <a:r>
              <a:rPr lang="en-US" dirty="0"/>
              <a:t> accuracy to 4 </a:t>
            </a:r>
            <a:r>
              <a:rPr lang="en-US" dirty="0" err="1"/>
              <a:t>ps</a:t>
            </a:r>
            <a:r>
              <a:rPr lang="en-US" dirty="0"/>
              <a:t> accuracy.</a:t>
            </a:r>
          </a:p>
        </p:txBody>
      </p:sp>
      <p:sp>
        <p:nvSpPr>
          <p:cNvPr id="4" name="Номер слайда 3">
            <a:extLst>
              <a:ext uri="{FF2B5EF4-FFF2-40B4-BE49-F238E27FC236}">
                <a16:creationId xmlns:a16="http://schemas.microsoft.com/office/drawing/2014/main" id="{CEE5C19B-1BEE-C733-ACE0-A013C4262CE2}"/>
              </a:ext>
            </a:extLst>
          </p:cNvPr>
          <p:cNvSpPr>
            <a:spLocks noGrp="1"/>
          </p:cNvSpPr>
          <p:nvPr>
            <p:ph type="sldNum" sz="quarter" idx="5"/>
          </p:nvPr>
        </p:nvSpPr>
        <p:spPr/>
        <p:txBody>
          <a:bodyPr/>
          <a:lstStyle/>
          <a:p>
            <a:fld id="{744191F1-CE84-4738-9CAD-59B3C560E6C8}" type="slidenum">
              <a:rPr lang="ru-RU" smtClean="0"/>
              <a:t>8</a:t>
            </a:fld>
            <a:endParaRPr lang="ru-RU"/>
          </a:p>
        </p:txBody>
      </p:sp>
    </p:spTree>
    <p:extLst>
      <p:ext uri="{BB962C8B-B14F-4D97-AF65-F5344CB8AC3E}">
        <p14:creationId xmlns:p14="http://schemas.microsoft.com/office/powerpoint/2010/main" val="2872519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This part of our work is supported by a state assignment. Some of our results already have been reported and published, and the rest is planned to be published by the end of the year.</a:t>
            </a:r>
          </a:p>
        </p:txBody>
      </p:sp>
      <p:sp>
        <p:nvSpPr>
          <p:cNvPr id="4" name="Номер слайда 3"/>
          <p:cNvSpPr>
            <a:spLocks noGrp="1"/>
          </p:cNvSpPr>
          <p:nvPr>
            <p:ph type="sldNum" sz="quarter" idx="5"/>
          </p:nvPr>
        </p:nvSpPr>
        <p:spPr/>
        <p:txBody>
          <a:bodyPr/>
          <a:lstStyle/>
          <a:p>
            <a:fld id="{744191F1-CE84-4738-9CAD-59B3C560E6C8}" type="slidenum">
              <a:rPr lang="ru-RU" smtClean="0"/>
              <a:t>9</a:t>
            </a:fld>
            <a:endParaRPr lang="ru-RU"/>
          </a:p>
        </p:txBody>
      </p:sp>
    </p:spTree>
    <p:extLst>
      <p:ext uri="{BB962C8B-B14F-4D97-AF65-F5344CB8AC3E}">
        <p14:creationId xmlns:p14="http://schemas.microsoft.com/office/powerpoint/2010/main" val="2960104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9C5A41E-9188-4A2D-87C2-9A83DB58F3F3}" type="slidenum">
              <a:rPr lang="ru-RU" smtClean="0"/>
              <a:t>10</a:t>
            </a:fld>
            <a:endParaRPr lang="ru-RU"/>
          </a:p>
        </p:txBody>
      </p:sp>
    </p:spTree>
    <p:extLst>
      <p:ext uri="{BB962C8B-B14F-4D97-AF65-F5344CB8AC3E}">
        <p14:creationId xmlns:p14="http://schemas.microsoft.com/office/powerpoint/2010/main" val="3956552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lstStyle/>
          <a:p>
            <a:fld id="{E5A8532A-2C18-4525-A471-90DC8D15FEE0}"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48"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49"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5" name="PlaceHolder 4"/>
          <p:cNvSpPr>
            <a:spLocks noGrp="1"/>
          </p:cNvSpPr>
          <p:nvPr>
            <p:ph type="sldNum" idx="1"/>
          </p:nvPr>
        </p:nvSpPr>
        <p:spPr/>
        <p:txBody>
          <a:bodyPr/>
          <a:lstStyle/>
          <a:p>
            <a:fld id="{71CB651E-CD9A-44ED-B52D-79A37484144E}"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51"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52"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53"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54"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7" name="PlaceHolder 6"/>
          <p:cNvSpPr>
            <a:spLocks noGrp="1"/>
          </p:cNvSpPr>
          <p:nvPr>
            <p:ph type="sldNum" idx="1"/>
          </p:nvPr>
        </p:nvSpPr>
        <p:spPr/>
        <p:txBody>
          <a:bodyPr/>
          <a:lstStyle/>
          <a:p>
            <a:fld id="{F734AEA5-A6A3-4E6F-AC3E-804259729A7D}" type="slidenum">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56" name="PlaceHolder 2"/>
          <p:cNvSpPr>
            <a:spLocks noGrp="1"/>
          </p:cNvSpPr>
          <p:nvPr>
            <p:ph/>
          </p:nvPr>
        </p:nvSpPr>
        <p:spPr>
          <a:xfrm>
            <a:off x="457200" y="1203480"/>
            <a:ext cx="2649600" cy="1422720"/>
          </a:xfrm>
          <a:prstGeom prst="rect">
            <a:avLst/>
          </a:prstGeom>
          <a:noFill/>
          <a:ln w="0">
            <a:noFill/>
          </a:ln>
        </p:spPr>
        <p:txBody>
          <a:bodyPr lIns="0" tIns="0" rIns="0" bIns="0" anchor="t">
            <a:normAutofit fontScale="73000"/>
          </a:bodyPr>
          <a:lstStyle/>
          <a:p>
            <a:pPr indent="0">
              <a:spcBef>
                <a:spcPts val="1417"/>
              </a:spcBef>
              <a:buNone/>
            </a:pPr>
            <a:endParaRPr lang="ru-RU" sz="3200" b="0" strike="noStrike" spc="-1">
              <a:solidFill>
                <a:srgbClr val="000000"/>
              </a:solidFill>
              <a:latin typeface="Arial"/>
            </a:endParaRPr>
          </a:p>
        </p:txBody>
      </p:sp>
      <p:sp>
        <p:nvSpPr>
          <p:cNvPr id="57" name="PlaceHolder 3"/>
          <p:cNvSpPr>
            <a:spLocks noGrp="1"/>
          </p:cNvSpPr>
          <p:nvPr>
            <p:ph/>
          </p:nvPr>
        </p:nvSpPr>
        <p:spPr>
          <a:xfrm>
            <a:off x="3239640" y="1203480"/>
            <a:ext cx="2649600" cy="1422720"/>
          </a:xfrm>
          <a:prstGeom prst="rect">
            <a:avLst/>
          </a:prstGeom>
          <a:noFill/>
          <a:ln w="0">
            <a:noFill/>
          </a:ln>
        </p:spPr>
        <p:txBody>
          <a:bodyPr lIns="0" tIns="0" rIns="0" bIns="0" anchor="t">
            <a:normAutofit fontScale="73000"/>
          </a:bodyPr>
          <a:lstStyle/>
          <a:p>
            <a:pPr indent="0">
              <a:spcBef>
                <a:spcPts val="1417"/>
              </a:spcBef>
              <a:buNone/>
            </a:pPr>
            <a:endParaRPr lang="ru-RU" sz="3200" b="0" strike="noStrike" spc="-1">
              <a:solidFill>
                <a:srgbClr val="000000"/>
              </a:solidFill>
              <a:latin typeface="Arial"/>
            </a:endParaRPr>
          </a:p>
        </p:txBody>
      </p:sp>
      <p:sp>
        <p:nvSpPr>
          <p:cNvPr id="58" name="PlaceHolder 4"/>
          <p:cNvSpPr>
            <a:spLocks noGrp="1"/>
          </p:cNvSpPr>
          <p:nvPr>
            <p:ph/>
          </p:nvPr>
        </p:nvSpPr>
        <p:spPr>
          <a:xfrm>
            <a:off x="6022080" y="1203480"/>
            <a:ext cx="2649600" cy="1422720"/>
          </a:xfrm>
          <a:prstGeom prst="rect">
            <a:avLst/>
          </a:prstGeom>
          <a:noFill/>
          <a:ln w="0">
            <a:noFill/>
          </a:ln>
        </p:spPr>
        <p:txBody>
          <a:bodyPr lIns="0" tIns="0" rIns="0" bIns="0" anchor="t">
            <a:normAutofit fontScale="73000"/>
          </a:bodyPr>
          <a:lstStyle/>
          <a:p>
            <a:pPr indent="0">
              <a:spcBef>
                <a:spcPts val="1417"/>
              </a:spcBef>
              <a:buNone/>
            </a:pPr>
            <a:endParaRPr lang="ru-RU" sz="3200" b="0" strike="noStrike" spc="-1">
              <a:solidFill>
                <a:srgbClr val="000000"/>
              </a:solidFill>
              <a:latin typeface="Arial"/>
            </a:endParaRPr>
          </a:p>
        </p:txBody>
      </p:sp>
      <p:sp>
        <p:nvSpPr>
          <p:cNvPr id="59" name="PlaceHolder 5"/>
          <p:cNvSpPr>
            <a:spLocks noGrp="1"/>
          </p:cNvSpPr>
          <p:nvPr>
            <p:ph/>
          </p:nvPr>
        </p:nvSpPr>
        <p:spPr>
          <a:xfrm>
            <a:off x="457200" y="2761920"/>
            <a:ext cx="2649600" cy="1422720"/>
          </a:xfrm>
          <a:prstGeom prst="rect">
            <a:avLst/>
          </a:prstGeom>
          <a:noFill/>
          <a:ln w="0">
            <a:noFill/>
          </a:ln>
        </p:spPr>
        <p:txBody>
          <a:bodyPr lIns="0" tIns="0" rIns="0" bIns="0" anchor="t">
            <a:normAutofit fontScale="73000"/>
          </a:bodyPr>
          <a:lstStyle/>
          <a:p>
            <a:pPr indent="0">
              <a:spcBef>
                <a:spcPts val="1417"/>
              </a:spcBef>
              <a:buNone/>
            </a:pPr>
            <a:endParaRPr lang="ru-RU" sz="3200" b="0" strike="noStrike" spc="-1">
              <a:solidFill>
                <a:srgbClr val="000000"/>
              </a:solidFill>
              <a:latin typeface="Arial"/>
            </a:endParaRPr>
          </a:p>
        </p:txBody>
      </p:sp>
      <p:sp>
        <p:nvSpPr>
          <p:cNvPr id="60" name="PlaceHolder 6"/>
          <p:cNvSpPr>
            <a:spLocks noGrp="1"/>
          </p:cNvSpPr>
          <p:nvPr>
            <p:ph/>
          </p:nvPr>
        </p:nvSpPr>
        <p:spPr>
          <a:xfrm>
            <a:off x="3239640" y="2761920"/>
            <a:ext cx="2649600" cy="1422720"/>
          </a:xfrm>
          <a:prstGeom prst="rect">
            <a:avLst/>
          </a:prstGeom>
          <a:noFill/>
          <a:ln w="0">
            <a:noFill/>
          </a:ln>
        </p:spPr>
        <p:txBody>
          <a:bodyPr lIns="0" tIns="0" rIns="0" bIns="0" anchor="t">
            <a:normAutofit fontScale="73000"/>
          </a:bodyPr>
          <a:lstStyle/>
          <a:p>
            <a:pPr indent="0">
              <a:spcBef>
                <a:spcPts val="1417"/>
              </a:spcBef>
              <a:buNone/>
            </a:pPr>
            <a:endParaRPr lang="ru-RU" sz="3200" b="0" strike="noStrike" spc="-1">
              <a:solidFill>
                <a:srgbClr val="000000"/>
              </a:solidFill>
              <a:latin typeface="Arial"/>
            </a:endParaRPr>
          </a:p>
        </p:txBody>
      </p:sp>
      <p:sp>
        <p:nvSpPr>
          <p:cNvPr id="61" name="PlaceHolder 7"/>
          <p:cNvSpPr>
            <a:spLocks noGrp="1"/>
          </p:cNvSpPr>
          <p:nvPr>
            <p:ph/>
          </p:nvPr>
        </p:nvSpPr>
        <p:spPr>
          <a:xfrm>
            <a:off x="6022080" y="2761920"/>
            <a:ext cx="2649600" cy="1422720"/>
          </a:xfrm>
          <a:prstGeom prst="rect">
            <a:avLst/>
          </a:prstGeom>
          <a:noFill/>
          <a:ln w="0">
            <a:noFill/>
          </a:ln>
        </p:spPr>
        <p:txBody>
          <a:bodyPr lIns="0" tIns="0" rIns="0" bIns="0" anchor="t">
            <a:normAutofit fontScale="73000"/>
          </a:bodyPr>
          <a:lstStyle/>
          <a:p>
            <a:pPr indent="0">
              <a:spcBef>
                <a:spcPts val="1417"/>
              </a:spcBef>
              <a:buNone/>
            </a:pPr>
            <a:endParaRPr lang="ru-RU" sz="3200" b="0" strike="noStrike" spc="-1">
              <a:solidFill>
                <a:srgbClr val="000000"/>
              </a:solidFill>
              <a:latin typeface="Arial"/>
            </a:endParaRPr>
          </a:p>
        </p:txBody>
      </p:sp>
      <p:sp>
        <p:nvSpPr>
          <p:cNvPr id="9" name="PlaceHolder 8"/>
          <p:cNvSpPr>
            <a:spLocks noGrp="1"/>
          </p:cNvSpPr>
          <p:nvPr>
            <p:ph type="sldNum" idx="1"/>
          </p:nvPr>
        </p:nvSpPr>
        <p:spPr/>
        <p:txBody>
          <a:bodyPr/>
          <a:lstStyle/>
          <a:p>
            <a:fld id="{F8D23E9F-D58E-4F27-B569-0F79B8D31C91}"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lstStyle/>
          <a:p>
            <a:fld id="{2A683F44-429A-4B4F-B302-42C4184B118A}" type="slidenum">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79"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sldNum" idx="2"/>
          </p:nvPr>
        </p:nvSpPr>
        <p:spPr/>
        <p:txBody>
          <a:bodyPr/>
          <a:lstStyle/>
          <a:p>
            <a:fld id="{F207A1CF-1D34-48F9-BA27-1F31FEB82552}" type="slidenum">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81"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4" name="PlaceHolder 3"/>
          <p:cNvSpPr>
            <a:spLocks noGrp="1"/>
          </p:cNvSpPr>
          <p:nvPr>
            <p:ph type="sldNum" idx="2"/>
          </p:nvPr>
        </p:nvSpPr>
        <p:spPr/>
        <p:txBody>
          <a:bodyPr/>
          <a:lstStyle/>
          <a:p>
            <a:fld id="{DA533372-5722-40C4-8627-CB5F046583A1}" type="slidenum">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83"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84"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5" name="PlaceHolder 4"/>
          <p:cNvSpPr>
            <a:spLocks noGrp="1"/>
          </p:cNvSpPr>
          <p:nvPr>
            <p:ph type="sldNum" idx="2"/>
          </p:nvPr>
        </p:nvSpPr>
        <p:spPr/>
        <p:txBody>
          <a:bodyPr/>
          <a:lstStyle/>
          <a:p>
            <a:fld id="{5EA627C2-0B2E-48DA-BFB9-ACE1B77C137D}" type="slidenum">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3" name="PlaceHolder 2"/>
          <p:cNvSpPr>
            <a:spLocks noGrp="1"/>
          </p:cNvSpPr>
          <p:nvPr>
            <p:ph type="sldNum" idx="2"/>
          </p:nvPr>
        </p:nvSpPr>
        <p:spPr/>
        <p:txBody>
          <a:bodyPr/>
          <a:lstStyle/>
          <a:p>
            <a:fld id="{E7677F7A-A0AF-4E9C-B909-82588C3C67C7}" type="slidenum">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sldNum" idx="2"/>
          </p:nvPr>
        </p:nvSpPr>
        <p:spPr/>
        <p:txBody>
          <a:bodyPr/>
          <a:lstStyle/>
          <a:p>
            <a:fld id="{241AD87F-FB8D-431D-8887-54B80AF702F7}" type="slidenum">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88"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89"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90"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sldNum" idx="2"/>
          </p:nvPr>
        </p:nvSpPr>
        <p:spPr/>
        <p:txBody>
          <a:bodyPr/>
          <a:lstStyle/>
          <a:p>
            <a:fld id="{9053247F-3A86-44B3-9779-478469D203A2}"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27"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sldNum" idx="1"/>
          </p:nvPr>
        </p:nvSpPr>
        <p:spPr/>
        <p:txBody>
          <a:bodyPr/>
          <a:lstStyle/>
          <a:p>
            <a:fld id="{86E6432F-071F-4E5D-89FD-A7F817D97A0C}"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92"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93"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94"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sldNum" idx="2"/>
          </p:nvPr>
        </p:nvSpPr>
        <p:spPr/>
        <p:txBody>
          <a:bodyPr/>
          <a:lstStyle/>
          <a:p>
            <a:fld id="{32E09BBC-1E4E-4733-98B1-C0334E814596}" type="slidenum">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96"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97"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98"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sldNum" idx="2"/>
          </p:nvPr>
        </p:nvSpPr>
        <p:spPr/>
        <p:txBody>
          <a:bodyPr/>
          <a:lstStyle/>
          <a:p>
            <a:fld id="{97D74465-E34B-4C72-92D5-D4421D087A36}" type="slidenum">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00"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01"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5" name="PlaceHolder 4"/>
          <p:cNvSpPr>
            <a:spLocks noGrp="1"/>
          </p:cNvSpPr>
          <p:nvPr>
            <p:ph type="sldNum" idx="2"/>
          </p:nvPr>
        </p:nvSpPr>
        <p:spPr/>
        <p:txBody>
          <a:bodyPr/>
          <a:lstStyle/>
          <a:p>
            <a:fld id="{B23C687F-2467-4275-9766-18BFD8B5D242}" type="slidenum">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03"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04"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05"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06"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7" name="PlaceHolder 6"/>
          <p:cNvSpPr>
            <a:spLocks noGrp="1"/>
          </p:cNvSpPr>
          <p:nvPr>
            <p:ph type="sldNum" idx="2"/>
          </p:nvPr>
        </p:nvSpPr>
        <p:spPr/>
        <p:txBody>
          <a:bodyPr/>
          <a:lstStyle/>
          <a:p>
            <a:fld id="{9C16F996-C264-41AC-AA1A-CB9FA10D2B21}" type="slidenum">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08" name="PlaceHolder 2"/>
          <p:cNvSpPr>
            <a:spLocks noGrp="1"/>
          </p:cNvSpPr>
          <p:nvPr>
            <p:ph/>
          </p:nvPr>
        </p:nvSpPr>
        <p:spPr>
          <a:xfrm>
            <a:off x="457200" y="1203480"/>
            <a:ext cx="2649600" cy="1422720"/>
          </a:xfrm>
          <a:prstGeom prst="rect">
            <a:avLst/>
          </a:prstGeom>
          <a:noFill/>
          <a:ln w="0">
            <a:noFill/>
          </a:ln>
        </p:spPr>
        <p:txBody>
          <a:bodyPr lIns="0" tIns="0" rIns="0" bIns="0" anchor="t">
            <a:normAutofit fontScale="73000"/>
          </a:bodyPr>
          <a:lstStyle/>
          <a:p>
            <a:pPr indent="0">
              <a:spcBef>
                <a:spcPts val="1417"/>
              </a:spcBef>
              <a:buNone/>
            </a:pPr>
            <a:endParaRPr lang="ru-RU" sz="3200" b="0" strike="noStrike" spc="-1">
              <a:solidFill>
                <a:srgbClr val="000000"/>
              </a:solidFill>
              <a:latin typeface="Arial"/>
            </a:endParaRPr>
          </a:p>
        </p:txBody>
      </p:sp>
      <p:sp>
        <p:nvSpPr>
          <p:cNvPr id="109" name="PlaceHolder 3"/>
          <p:cNvSpPr>
            <a:spLocks noGrp="1"/>
          </p:cNvSpPr>
          <p:nvPr>
            <p:ph/>
          </p:nvPr>
        </p:nvSpPr>
        <p:spPr>
          <a:xfrm>
            <a:off x="3239640" y="1203480"/>
            <a:ext cx="2649600" cy="1422720"/>
          </a:xfrm>
          <a:prstGeom prst="rect">
            <a:avLst/>
          </a:prstGeom>
          <a:noFill/>
          <a:ln w="0">
            <a:noFill/>
          </a:ln>
        </p:spPr>
        <p:txBody>
          <a:bodyPr lIns="0" tIns="0" rIns="0" bIns="0" anchor="t">
            <a:normAutofit fontScale="73000"/>
          </a:bodyPr>
          <a:lstStyle/>
          <a:p>
            <a:pPr indent="0">
              <a:spcBef>
                <a:spcPts val="1417"/>
              </a:spcBef>
              <a:buNone/>
            </a:pPr>
            <a:endParaRPr lang="ru-RU" sz="3200" b="0" strike="noStrike" spc="-1">
              <a:solidFill>
                <a:srgbClr val="000000"/>
              </a:solidFill>
              <a:latin typeface="Arial"/>
            </a:endParaRPr>
          </a:p>
        </p:txBody>
      </p:sp>
      <p:sp>
        <p:nvSpPr>
          <p:cNvPr id="110" name="PlaceHolder 4"/>
          <p:cNvSpPr>
            <a:spLocks noGrp="1"/>
          </p:cNvSpPr>
          <p:nvPr>
            <p:ph/>
          </p:nvPr>
        </p:nvSpPr>
        <p:spPr>
          <a:xfrm>
            <a:off x="6022080" y="1203480"/>
            <a:ext cx="2649600" cy="1422720"/>
          </a:xfrm>
          <a:prstGeom prst="rect">
            <a:avLst/>
          </a:prstGeom>
          <a:noFill/>
          <a:ln w="0">
            <a:noFill/>
          </a:ln>
        </p:spPr>
        <p:txBody>
          <a:bodyPr lIns="0" tIns="0" rIns="0" bIns="0" anchor="t">
            <a:normAutofit fontScale="73000"/>
          </a:bodyPr>
          <a:lstStyle/>
          <a:p>
            <a:pPr indent="0">
              <a:spcBef>
                <a:spcPts val="1417"/>
              </a:spcBef>
              <a:buNone/>
            </a:pPr>
            <a:endParaRPr lang="ru-RU" sz="3200" b="0" strike="noStrike" spc="-1">
              <a:solidFill>
                <a:srgbClr val="000000"/>
              </a:solidFill>
              <a:latin typeface="Arial"/>
            </a:endParaRPr>
          </a:p>
        </p:txBody>
      </p:sp>
      <p:sp>
        <p:nvSpPr>
          <p:cNvPr id="111" name="PlaceHolder 5"/>
          <p:cNvSpPr>
            <a:spLocks noGrp="1"/>
          </p:cNvSpPr>
          <p:nvPr>
            <p:ph/>
          </p:nvPr>
        </p:nvSpPr>
        <p:spPr>
          <a:xfrm>
            <a:off x="457200" y="2761920"/>
            <a:ext cx="2649600" cy="1422720"/>
          </a:xfrm>
          <a:prstGeom prst="rect">
            <a:avLst/>
          </a:prstGeom>
          <a:noFill/>
          <a:ln w="0">
            <a:noFill/>
          </a:ln>
        </p:spPr>
        <p:txBody>
          <a:bodyPr lIns="0" tIns="0" rIns="0" bIns="0" anchor="t">
            <a:normAutofit fontScale="73000"/>
          </a:bodyPr>
          <a:lstStyle/>
          <a:p>
            <a:pPr indent="0">
              <a:spcBef>
                <a:spcPts val="1417"/>
              </a:spcBef>
              <a:buNone/>
            </a:pPr>
            <a:endParaRPr lang="ru-RU" sz="3200" b="0" strike="noStrike" spc="-1">
              <a:solidFill>
                <a:srgbClr val="000000"/>
              </a:solidFill>
              <a:latin typeface="Arial"/>
            </a:endParaRPr>
          </a:p>
        </p:txBody>
      </p:sp>
      <p:sp>
        <p:nvSpPr>
          <p:cNvPr id="112" name="PlaceHolder 6"/>
          <p:cNvSpPr>
            <a:spLocks noGrp="1"/>
          </p:cNvSpPr>
          <p:nvPr>
            <p:ph/>
          </p:nvPr>
        </p:nvSpPr>
        <p:spPr>
          <a:xfrm>
            <a:off x="3239640" y="2761920"/>
            <a:ext cx="2649600" cy="1422720"/>
          </a:xfrm>
          <a:prstGeom prst="rect">
            <a:avLst/>
          </a:prstGeom>
          <a:noFill/>
          <a:ln w="0">
            <a:noFill/>
          </a:ln>
        </p:spPr>
        <p:txBody>
          <a:bodyPr lIns="0" tIns="0" rIns="0" bIns="0" anchor="t">
            <a:normAutofit fontScale="73000"/>
          </a:bodyPr>
          <a:lstStyle/>
          <a:p>
            <a:pPr indent="0">
              <a:spcBef>
                <a:spcPts val="1417"/>
              </a:spcBef>
              <a:buNone/>
            </a:pPr>
            <a:endParaRPr lang="ru-RU" sz="3200" b="0" strike="noStrike" spc="-1">
              <a:solidFill>
                <a:srgbClr val="000000"/>
              </a:solidFill>
              <a:latin typeface="Arial"/>
            </a:endParaRPr>
          </a:p>
        </p:txBody>
      </p:sp>
      <p:sp>
        <p:nvSpPr>
          <p:cNvPr id="113" name="PlaceHolder 7"/>
          <p:cNvSpPr>
            <a:spLocks noGrp="1"/>
          </p:cNvSpPr>
          <p:nvPr>
            <p:ph/>
          </p:nvPr>
        </p:nvSpPr>
        <p:spPr>
          <a:xfrm>
            <a:off x="6022080" y="2761920"/>
            <a:ext cx="2649600" cy="1422720"/>
          </a:xfrm>
          <a:prstGeom prst="rect">
            <a:avLst/>
          </a:prstGeom>
          <a:noFill/>
          <a:ln w="0">
            <a:noFill/>
          </a:ln>
        </p:spPr>
        <p:txBody>
          <a:bodyPr lIns="0" tIns="0" rIns="0" bIns="0" anchor="t">
            <a:normAutofit fontScale="73000"/>
          </a:bodyPr>
          <a:lstStyle/>
          <a:p>
            <a:pPr indent="0">
              <a:spcBef>
                <a:spcPts val="1417"/>
              </a:spcBef>
              <a:buNone/>
            </a:pPr>
            <a:endParaRPr lang="ru-RU" sz="3200" b="0" strike="noStrike" spc="-1">
              <a:solidFill>
                <a:srgbClr val="000000"/>
              </a:solidFill>
              <a:latin typeface="Arial"/>
            </a:endParaRPr>
          </a:p>
        </p:txBody>
      </p:sp>
      <p:sp>
        <p:nvSpPr>
          <p:cNvPr id="9" name="PlaceHolder 8"/>
          <p:cNvSpPr>
            <a:spLocks noGrp="1"/>
          </p:cNvSpPr>
          <p:nvPr>
            <p:ph type="sldNum" idx="2"/>
          </p:nvPr>
        </p:nvSpPr>
        <p:spPr/>
        <p:txBody>
          <a:bodyPr/>
          <a:lstStyle/>
          <a:p>
            <a:fld id="{6FD33B63-19FD-467F-846E-68632A7D2C20}" type="slidenum">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Заголовок">
    <p:spTree>
      <p:nvGrpSpPr>
        <p:cNvPr id="1" name=""/>
        <p:cNvGrpSpPr/>
        <p:nvPr/>
      </p:nvGrpSpPr>
      <p:grpSpPr>
        <a:xfrm>
          <a:off x="0" y="0"/>
          <a:ext cx="0" cy="0"/>
          <a:chOff x="0" y="0"/>
          <a:chExt cx="0" cy="0"/>
        </a:xfrm>
      </p:grpSpPr>
      <p:sp>
        <p:nvSpPr>
          <p:cNvPr id="10" name="Заголовок 9">
            <a:extLst>
              <a:ext uri="{FF2B5EF4-FFF2-40B4-BE49-F238E27FC236}">
                <a16:creationId xmlns:a16="http://schemas.microsoft.com/office/drawing/2014/main" id="{F18C01F9-911B-4AD6-8330-45825674E0A1}"/>
              </a:ext>
            </a:extLst>
          </p:cNvPr>
          <p:cNvSpPr>
            <a:spLocks noGrp="1"/>
          </p:cNvSpPr>
          <p:nvPr>
            <p:ph type="title"/>
          </p:nvPr>
        </p:nvSpPr>
        <p:spPr>
          <a:xfrm>
            <a:off x="396616" y="487363"/>
            <a:ext cx="8268072" cy="394611"/>
          </a:xfrm>
          <a:prstGeom prst="rect">
            <a:avLst/>
          </a:prstGeom>
        </p:spPr>
        <p:txBody>
          <a:bodyPr/>
          <a:lstStyle>
            <a:lvl1pPr marR="0" algn="l" rtl="0">
              <a:lnSpc>
                <a:spcPct val="100000"/>
              </a:lnSpc>
              <a:spcBef>
                <a:spcPts val="0"/>
              </a:spcBef>
              <a:spcAft>
                <a:spcPts val="0"/>
              </a:spcAft>
              <a:buClr>
                <a:srgbClr val="000000"/>
              </a:buClr>
              <a:buFont typeface="Arial"/>
              <a:defRPr lang="ru-RU" sz="2400" b="1" i="0" u="none" strike="noStrike" cap="none" dirty="0">
                <a:solidFill>
                  <a:srgbClr val="4B2A79"/>
                </a:solidFill>
                <a:latin typeface="Roboto" panose="02000000000000000000" pitchFamily="2" charset="0"/>
                <a:ea typeface="Roboto" panose="02000000000000000000" pitchFamily="2" charset="0"/>
                <a:cs typeface="Roboto" panose="02000000000000000000" pitchFamily="2" charset="0"/>
                <a:sym typeface="Arial"/>
              </a:defRPr>
            </a:lvl1pPr>
          </a:lstStyle>
          <a:p>
            <a:endParaRPr lang="ru-RU" dirty="0"/>
          </a:p>
        </p:txBody>
      </p:sp>
      <p:sp>
        <p:nvSpPr>
          <p:cNvPr id="4" name="Номер слайда 2">
            <a:extLst>
              <a:ext uri="{FF2B5EF4-FFF2-40B4-BE49-F238E27FC236}">
                <a16:creationId xmlns:a16="http://schemas.microsoft.com/office/drawing/2014/main" id="{5081DA8D-E893-4216-960C-AC5FC219021F}"/>
              </a:ext>
            </a:extLst>
          </p:cNvPr>
          <p:cNvSpPr>
            <a:spLocks noGrp="1"/>
          </p:cNvSpPr>
          <p:nvPr>
            <p:ph type="sldNum" idx="10"/>
          </p:nvPr>
        </p:nvSpPr>
        <p:spPr>
          <a:xfrm>
            <a:off x="8765708" y="4832495"/>
            <a:ext cx="288000" cy="216000"/>
          </a:xfrm>
        </p:spPr>
        <p:txBody>
          <a:bodyPr/>
          <a:lstStyle/>
          <a:p>
            <a:fld id="{00000000-1234-1234-1234-123412341234}" type="slidenum">
              <a:rPr lang="ru-RU" smtClean="0"/>
              <a:pPr/>
              <a:t>‹#›</a:t>
            </a:fld>
            <a:endParaRPr lang="ru-RU" dirty="0"/>
          </a:p>
        </p:txBody>
      </p:sp>
    </p:spTree>
    <p:extLst>
      <p:ext uri="{BB962C8B-B14F-4D97-AF65-F5344CB8AC3E}">
        <p14:creationId xmlns:p14="http://schemas.microsoft.com/office/powerpoint/2010/main" val="1273488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userDrawn="1">
  <p:cSld name="Заголовок_текст">
    <p:spTree>
      <p:nvGrpSpPr>
        <p:cNvPr id="1" name=""/>
        <p:cNvGrpSpPr/>
        <p:nvPr/>
      </p:nvGrpSpPr>
      <p:grpSpPr bwMode="auto">
        <a:xfrm>
          <a:off x="0" y="0"/>
          <a:ext cx="0" cy="0"/>
          <a:chOff x="0" y="0"/>
          <a:chExt cx="0" cy="0"/>
        </a:xfrm>
      </p:grpSpPr>
      <p:sp>
        <p:nvSpPr>
          <p:cNvPr id="4" name="Объект 8"/>
          <p:cNvSpPr>
            <a:spLocks noGrp="1"/>
          </p:cNvSpPr>
          <p:nvPr>
            <p:ph sz="quarter" idx="12"/>
          </p:nvPr>
        </p:nvSpPr>
        <p:spPr bwMode="auto">
          <a:xfrm>
            <a:off x="493714" y="1481138"/>
            <a:ext cx="8156177" cy="3181350"/>
          </a:xfrm>
          <a:prstGeom prst="rect">
            <a:avLst/>
          </a:prstGeom>
          <a:solidFill>
            <a:schemeClr val="lt1"/>
          </a:solidFill>
        </p:spPr>
        <p:txBody>
          <a:bodyPr lIns="0"/>
          <a:lstStyle>
            <a:lvl1pPr marL="0" indent="0">
              <a:spcBef>
                <a:spcPts val="0"/>
              </a:spcBef>
              <a:spcAft>
                <a:spcPts val="600"/>
              </a:spcAft>
              <a:buNone/>
              <a:defRPr sz="1000">
                <a:solidFill>
                  <a:schemeClr val="tx1"/>
                </a:solidFill>
                <a:latin typeface="Roboto"/>
              </a:defRPr>
            </a:lvl1pPr>
            <a:lvl2pPr marL="0" indent="0">
              <a:spcBef>
                <a:spcPts val="0"/>
              </a:spcBef>
              <a:spcAft>
                <a:spcPts val="600"/>
              </a:spcAft>
              <a:buNone/>
              <a:defRPr sz="1600" b="1" cap="none">
                <a:solidFill>
                  <a:schemeClr val="tx1"/>
                </a:solidFill>
                <a:latin typeface="Roboto"/>
                <a:ea typeface="Roboto"/>
                <a:cs typeface="Roboto"/>
              </a:defRPr>
            </a:lvl2pPr>
            <a:lvl3pPr marL="0" indent="0">
              <a:spcBef>
                <a:spcPts val="600"/>
              </a:spcBef>
              <a:spcAft>
                <a:spcPts val="600"/>
              </a:spcAft>
              <a:buNone/>
              <a:defRPr lang="ru-RU" sz="1400" b="1" i="0" u="none" strike="noStrike" cap="all">
                <a:solidFill>
                  <a:schemeClr val="bg2"/>
                </a:solidFill>
                <a:latin typeface="Roboto"/>
                <a:ea typeface="Roboto"/>
                <a:cs typeface="Roboto"/>
              </a:defRPr>
            </a:lvl3pPr>
            <a:lvl4pPr marL="0" indent="0">
              <a:spcBef>
                <a:spcPts val="0"/>
              </a:spcBef>
              <a:spcAft>
                <a:spcPts val="600"/>
              </a:spcAft>
              <a:buNone/>
              <a:defRPr sz="1000">
                <a:solidFill>
                  <a:schemeClr val="tx1"/>
                </a:solidFill>
                <a:latin typeface="Roboto"/>
                <a:ea typeface="Roboto"/>
                <a:cs typeface="Roboto"/>
              </a:defRPr>
            </a:lvl4pPr>
            <a:lvl5pPr marL="0" indent="0">
              <a:spcBef>
                <a:spcPts val="0"/>
              </a:spcBef>
              <a:spcAft>
                <a:spcPts val="600"/>
              </a:spcAft>
              <a:buNone/>
              <a:defRPr sz="1000">
                <a:solidFill>
                  <a:schemeClr val="tx1"/>
                </a:solidFill>
                <a:latin typeface="Roboto"/>
                <a:ea typeface="Roboto"/>
                <a:cs typeface="Roboto"/>
              </a:defRPr>
            </a:lvl5pPr>
          </a:lstStyle>
          <a:p>
            <a:pPr lvl="0">
              <a:defRPr/>
            </a:pPr>
            <a:r>
              <a:rPr lang="ru-RU"/>
              <a:t>Образец текста</a:t>
            </a:r>
            <a:endParaRPr/>
          </a:p>
          <a:p>
            <a:pPr lvl="1">
              <a:defRPr/>
            </a:pPr>
            <a:r>
              <a:rPr lang="ru-RU"/>
              <a:t>Второй уровень</a:t>
            </a:r>
            <a:endParaRPr/>
          </a:p>
          <a:p>
            <a:pPr lvl="2">
              <a:defRPr/>
            </a:pPr>
            <a:r>
              <a:rPr lang="ru-RU"/>
              <a:t>третий </a:t>
            </a:r>
            <a:endParaRPr/>
          </a:p>
          <a:p>
            <a:pPr lvl="3">
              <a:defRPr/>
            </a:pPr>
            <a:r>
              <a:rPr lang="ru-RU"/>
              <a:t>Четвертый уровень</a:t>
            </a:r>
            <a:endParaRPr/>
          </a:p>
          <a:p>
            <a:pPr lvl="4">
              <a:defRPr/>
            </a:pPr>
            <a:r>
              <a:rPr lang="ru-RU"/>
              <a:t>Пятый уровень</a:t>
            </a:r>
            <a:endParaRPr/>
          </a:p>
        </p:txBody>
      </p:sp>
      <p:sp>
        <p:nvSpPr>
          <p:cNvPr id="5" name="Заголовок 9"/>
          <p:cNvSpPr>
            <a:spLocks noGrp="1"/>
          </p:cNvSpPr>
          <p:nvPr>
            <p:ph type="title"/>
          </p:nvPr>
        </p:nvSpPr>
        <p:spPr bwMode="auto">
          <a:xfrm>
            <a:off x="396616" y="487363"/>
            <a:ext cx="8268072" cy="528637"/>
          </a:xfrm>
          <a:prstGeom prst="rect">
            <a:avLst/>
          </a:prstGeom>
        </p:spPr>
        <p:txBody>
          <a:bodyPr/>
          <a:lstStyle>
            <a:lvl1pPr marR="0" algn="l">
              <a:lnSpc>
                <a:spcPct val="100000"/>
              </a:lnSpc>
              <a:spcBef>
                <a:spcPts val="0"/>
              </a:spcBef>
              <a:spcAft>
                <a:spcPts val="0"/>
              </a:spcAft>
              <a:buClr>
                <a:srgbClr val="000000"/>
              </a:buClr>
              <a:buFont typeface="Arial"/>
              <a:defRPr lang="ru-RU" sz="3200" b="1" i="0" u="none" strike="noStrike" cap="none">
                <a:solidFill>
                  <a:srgbClr val="4B2A79"/>
                </a:solidFill>
                <a:latin typeface="Roboto"/>
                <a:ea typeface="Roboto"/>
                <a:cs typeface="Roboto"/>
              </a:defRPr>
            </a:lvl1pPr>
          </a:lstStyle>
          <a:p>
            <a:pPr>
              <a:defRPr/>
            </a:pPr>
            <a:endParaRPr lang="ru-RU"/>
          </a:p>
        </p:txBody>
      </p:sp>
      <p:sp>
        <p:nvSpPr>
          <p:cNvPr id="6" name="Google Shape;8;p1"/>
          <p:cNvSpPr>
            <a:spLocks noGrp="1"/>
          </p:cNvSpPr>
          <p:nvPr>
            <p:ph type="sldNum" idx="13"/>
          </p:nvPr>
        </p:nvSpPr>
        <p:spPr bwMode="auto">
          <a:xfrm>
            <a:off x="8765708" y="4832495"/>
            <a:ext cx="288000" cy="216000"/>
          </a:xfrm>
          <a:prstGeom prst="rect">
            <a:avLst/>
          </a:prstGeom>
          <a:noFill/>
          <a:ln>
            <a:noFill/>
          </a:ln>
        </p:spPr>
        <p:txBody>
          <a:bodyPr spcFirstLastPara="1" wrap="square" lIns="0" tIns="7200" rIns="91425" bIns="91425" anchor="t" anchorCtr="0">
            <a:noAutofit/>
          </a:bodyPr>
          <a:lstStyle>
            <a:lvl1pPr algn="l">
              <a:defRPr lang="ru" sz="900">
                <a:latin typeface="Roboto"/>
                <a:ea typeface="Roboto"/>
                <a:cs typeface="Roboto"/>
              </a:defRPr>
            </a:lvl1pPr>
          </a:lstStyle>
          <a:p>
            <a:pPr>
              <a:defRPr/>
            </a:pPr>
            <a:fld id="{00000000-1234-1234-1234-123412341234}" type="slidenum">
              <a:rPr lang="ru-RU"/>
              <a:t>‹#›</a:t>
            </a:fld>
            <a:endParaRPr lang="ru-RU"/>
          </a:p>
        </p:txBody>
      </p:sp>
    </p:spTree>
    <p:extLst>
      <p:ext uri="{BB962C8B-B14F-4D97-AF65-F5344CB8AC3E}">
        <p14:creationId xmlns:p14="http://schemas.microsoft.com/office/powerpoint/2010/main" val="605069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lstStyle/>
          <a:p>
            <a:fld id="{8EF95EC8-1D62-402D-8E51-080651676C33}" type="slidenum">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31"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
        <p:nvSpPr>
          <p:cNvPr id="4" name="PlaceHolder 3"/>
          <p:cNvSpPr>
            <a:spLocks noGrp="1"/>
          </p:cNvSpPr>
          <p:nvPr>
            <p:ph type="sldNum" idx="3"/>
          </p:nvPr>
        </p:nvSpPr>
        <p:spPr/>
        <p:txBody>
          <a:bodyPr/>
          <a:lstStyle/>
          <a:p>
            <a:fld id="{04B32999-F3ED-4498-B508-6C546DD51F11}" type="slidenum">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33"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4" name="PlaceHolder 3"/>
          <p:cNvSpPr>
            <a:spLocks noGrp="1"/>
          </p:cNvSpPr>
          <p:nvPr>
            <p:ph type="sldNum" idx="3"/>
          </p:nvPr>
        </p:nvSpPr>
        <p:spPr/>
        <p:txBody>
          <a:bodyPr/>
          <a:lstStyle/>
          <a:p>
            <a:fld id="{6B9A2F74-A1A5-420E-878F-5E1F602E4897}"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29"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4" name="PlaceHolder 3"/>
          <p:cNvSpPr>
            <a:spLocks noGrp="1"/>
          </p:cNvSpPr>
          <p:nvPr>
            <p:ph type="sldNum" idx="1"/>
          </p:nvPr>
        </p:nvSpPr>
        <p:spPr/>
        <p:txBody>
          <a:bodyPr/>
          <a:lstStyle/>
          <a:p>
            <a:fld id="{7D5E025F-6D19-4E41-B487-D0659049CFE1}"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35"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36"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5" name="PlaceHolder 4"/>
          <p:cNvSpPr>
            <a:spLocks noGrp="1"/>
          </p:cNvSpPr>
          <p:nvPr>
            <p:ph type="sldNum" idx="3"/>
          </p:nvPr>
        </p:nvSpPr>
        <p:spPr/>
        <p:txBody>
          <a:bodyPr/>
          <a:lstStyle/>
          <a:p>
            <a:fld id="{06FF5794-B120-4AE5-88FF-30AA9E196007}" type="slidenum">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3" name="PlaceHolder 2"/>
          <p:cNvSpPr>
            <a:spLocks noGrp="1"/>
          </p:cNvSpPr>
          <p:nvPr>
            <p:ph type="sldNum" idx="3"/>
          </p:nvPr>
        </p:nvSpPr>
        <p:spPr/>
        <p:txBody>
          <a:bodyPr/>
          <a:lstStyle/>
          <a:p>
            <a:fld id="{8D1FFF23-431A-4A90-AD60-2722675A9AED}" type="slidenum">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8"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sldNum" idx="3"/>
          </p:nvPr>
        </p:nvSpPr>
        <p:spPr/>
        <p:txBody>
          <a:bodyPr/>
          <a:lstStyle/>
          <a:p>
            <a:fld id="{7F57535E-3B22-400E-BA99-A1D5E966FAA4}" type="slidenum">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40"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41"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42"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sldNum" idx="3"/>
          </p:nvPr>
        </p:nvSpPr>
        <p:spPr/>
        <p:txBody>
          <a:bodyPr/>
          <a:lstStyle/>
          <a:p>
            <a:fld id="{45BD7E0A-1B29-4CD0-B866-D055B7C803D3}" type="slidenum">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44"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45"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46"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sldNum" idx="3"/>
          </p:nvPr>
        </p:nvSpPr>
        <p:spPr/>
        <p:txBody>
          <a:bodyPr/>
          <a:lstStyle/>
          <a:p>
            <a:fld id="{8484AD17-6556-4474-8B82-B6F30B029B44}" type="slidenum">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48"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49"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50"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sldNum" idx="3"/>
          </p:nvPr>
        </p:nvSpPr>
        <p:spPr/>
        <p:txBody>
          <a:bodyPr/>
          <a:lstStyle/>
          <a:p>
            <a:fld id="{6F0CEF6E-AF7A-47F6-8EB5-88A55F1CB1FF}" type="slidenum">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52"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53"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5" name="PlaceHolder 4"/>
          <p:cNvSpPr>
            <a:spLocks noGrp="1"/>
          </p:cNvSpPr>
          <p:nvPr>
            <p:ph type="sldNum" idx="3"/>
          </p:nvPr>
        </p:nvSpPr>
        <p:spPr/>
        <p:txBody>
          <a:bodyPr/>
          <a:lstStyle/>
          <a:p>
            <a:fld id="{B5367FA1-611D-464A-9F52-52E215DF0C1D}" type="slidenum">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55"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56"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57"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158"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7" name="PlaceHolder 6"/>
          <p:cNvSpPr>
            <a:spLocks noGrp="1"/>
          </p:cNvSpPr>
          <p:nvPr>
            <p:ph type="sldNum" idx="3"/>
          </p:nvPr>
        </p:nvSpPr>
        <p:spPr/>
        <p:txBody>
          <a:bodyPr/>
          <a:lstStyle/>
          <a:p>
            <a:fld id="{D1F2BEF5-8B9D-4A24-98A0-5C194A87774A}" type="slidenum">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60" name="PlaceHolder 2"/>
          <p:cNvSpPr>
            <a:spLocks noGrp="1"/>
          </p:cNvSpPr>
          <p:nvPr>
            <p:ph/>
          </p:nvPr>
        </p:nvSpPr>
        <p:spPr>
          <a:xfrm>
            <a:off x="457200" y="1203480"/>
            <a:ext cx="2649600" cy="1422720"/>
          </a:xfrm>
          <a:prstGeom prst="rect">
            <a:avLst/>
          </a:prstGeom>
          <a:noFill/>
          <a:ln w="0">
            <a:noFill/>
          </a:ln>
        </p:spPr>
        <p:txBody>
          <a:bodyPr lIns="0" tIns="0" rIns="0" bIns="0" anchor="t">
            <a:normAutofit fontScale="73000"/>
          </a:bodyPr>
          <a:lstStyle/>
          <a:p>
            <a:pPr indent="0">
              <a:spcBef>
                <a:spcPts val="1417"/>
              </a:spcBef>
              <a:buNone/>
            </a:pPr>
            <a:endParaRPr lang="ru-RU" sz="3200" b="0" strike="noStrike" spc="-1">
              <a:solidFill>
                <a:srgbClr val="000000"/>
              </a:solidFill>
              <a:latin typeface="Arial"/>
            </a:endParaRPr>
          </a:p>
        </p:txBody>
      </p:sp>
      <p:sp>
        <p:nvSpPr>
          <p:cNvPr id="161" name="PlaceHolder 3"/>
          <p:cNvSpPr>
            <a:spLocks noGrp="1"/>
          </p:cNvSpPr>
          <p:nvPr>
            <p:ph/>
          </p:nvPr>
        </p:nvSpPr>
        <p:spPr>
          <a:xfrm>
            <a:off x="3239640" y="1203480"/>
            <a:ext cx="2649600" cy="1422720"/>
          </a:xfrm>
          <a:prstGeom prst="rect">
            <a:avLst/>
          </a:prstGeom>
          <a:noFill/>
          <a:ln w="0">
            <a:noFill/>
          </a:ln>
        </p:spPr>
        <p:txBody>
          <a:bodyPr lIns="0" tIns="0" rIns="0" bIns="0" anchor="t">
            <a:normAutofit fontScale="73000"/>
          </a:bodyPr>
          <a:lstStyle/>
          <a:p>
            <a:pPr indent="0">
              <a:spcBef>
                <a:spcPts val="1417"/>
              </a:spcBef>
              <a:buNone/>
            </a:pPr>
            <a:endParaRPr lang="ru-RU" sz="3200" b="0" strike="noStrike" spc="-1">
              <a:solidFill>
                <a:srgbClr val="000000"/>
              </a:solidFill>
              <a:latin typeface="Arial"/>
            </a:endParaRPr>
          </a:p>
        </p:txBody>
      </p:sp>
      <p:sp>
        <p:nvSpPr>
          <p:cNvPr id="162" name="PlaceHolder 4"/>
          <p:cNvSpPr>
            <a:spLocks noGrp="1"/>
          </p:cNvSpPr>
          <p:nvPr>
            <p:ph/>
          </p:nvPr>
        </p:nvSpPr>
        <p:spPr>
          <a:xfrm>
            <a:off x="6022080" y="1203480"/>
            <a:ext cx="2649600" cy="1422720"/>
          </a:xfrm>
          <a:prstGeom prst="rect">
            <a:avLst/>
          </a:prstGeom>
          <a:noFill/>
          <a:ln w="0">
            <a:noFill/>
          </a:ln>
        </p:spPr>
        <p:txBody>
          <a:bodyPr lIns="0" tIns="0" rIns="0" bIns="0" anchor="t">
            <a:normAutofit fontScale="73000"/>
          </a:bodyPr>
          <a:lstStyle/>
          <a:p>
            <a:pPr indent="0">
              <a:spcBef>
                <a:spcPts val="1417"/>
              </a:spcBef>
              <a:buNone/>
            </a:pPr>
            <a:endParaRPr lang="ru-RU" sz="3200" b="0" strike="noStrike" spc="-1">
              <a:solidFill>
                <a:srgbClr val="000000"/>
              </a:solidFill>
              <a:latin typeface="Arial"/>
            </a:endParaRPr>
          </a:p>
        </p:txBody>
      </p:sp>
      <p:sp>
        <p:nvSpPr>
          <p:cNvPr id="163" name="PlaceHolder 5"/>
          <p:cNvSpPr>
            <a:spLocks noGrp="1"/>
          </p:cNvSpPr>
          <p:nvPr>
            <p:ph/>
          </p:nvPr>
        </p:nvSpPr>
        <p:spPr>
          <a:xfrm>
            <a:off x="457200" y="2761920"/>
            <a:ext cx="2649600" cy="1422720"/>
          </a:xfrm>
          <a:prstGeom prst="rect">
            <a:avLst/>
          </a:prstGeom>
          <a:noFill/>
          <a:ln w="0">
            <a:noFill/>
          </a:ln>
        </p:spPr>
        <p:txBody>
          <a:bodyPr lIns="0" tIns="0" rIns="0" bIns="0" anchor="t">
            <a:normAutofit fontScale="73000"/>
          </a:bodyPr>
          <a:lstStyle/>
          <a:p>
            <a:pPr indent="0">
              <a:spcBef>
                <a:spcPts val="1417"/>
              </a:spcBef>
              <a:buNone/>
            </a:pPr>
            <a:endParaRPr lang="ru-RU" sz="3200" b="0" strike="noStrike" spc="-1">
              <a:solidFill>
                <a:srgbClr val="000000"/>
              </a:solidFill>
              <a:latin typeface="Arial"/>
            </a:endParaRPr>
          </a:p>
        </p:txBody>
      </p:sp>
      <p:sp>
        <p:nvSpPr>
          <p:cNvPr id="164" name="PlaceHolder 6"/>
          <p:cNvSpPr>
            <a:spLocks noGrp="1"/>
          </p:cNvSpPr>
          <p:nvPr>
            <p:ph/>
          </p:nvPr>
        </p:nvSpPr>
        <p:spPr>
          <a:xfrm>
            <a:off x="3239640" y="2761920"/>
            <a:ext cx="2649600" cy="1422720"/>
          </a:xfrm>
          <a:prstGeom prst="rect">
            <a:avLst/>
          </a:prstGeom>
          <a:noFill/>
          <a:ln w="0">
            <a:noFill/>
          </a:ln>
        </p:spPr>
        <p:txBody>
          <a:bodyPr lIns="0" tIns="0" rIns="0" bIns="0" anchor="t">
            <a:normAutofit fontScale="73000"/>
          </a:bodyPr>
          <a:lstStyle/>
          <a:p>
            <a:pPr indent="0">
              <a:spcBef>
                <a:spcPts val="1417"/>
              </a:spcBef>
              <a:buNone/>
            </a:pPr>
            <a:endParaRPr lang="ru-RU" sz="3200" b="0" strike="noStrike" spc="-1">
              <a:solidFill>
                <a:srgbClr val="000000"/>
              </a:solidFill>
              <a:latin typeface="Arial"/>
            </a:endParaRPr>
          </a:p>
        </p:txBody>
      </p:sp>
      <p:sp>
        <p:nvSpPr>
          <p:cNvPr id="165" name="PlaceHolder 7"/>
          <p:cNvSpPr>
            <a:spLocks noGrp="1"/>
          </p:cNvSpPr>
          <p:nvPr>
            <p:ph/>
          </p:nvPr>
        </p:nvSpPr>
        <p:spPr>
          <a:xfrm>
            <a:off x="6022080" y="2761920"/>
            <a:ext cx="2649600" cy="1422720"/>
          </a:xfrm>
          <a:prstGeom prst="rect">
            <a:avLst/>
          </a:prstGeom>
          <a:noFill/>
          <a:ln w="0">
            <a:noFill/>
          </a:ln>
        </p:spPr>
        <p:txBody>
          <a:bodyPr lIns="0" tIns="0" rIns="0" bIns="0" anchor="t">
            <a:normAutofit fontScale="73000"/>
          </a:bodyPr>
          <a:lstStyle/>
          <a:p>
            <a:pPr indent="0">
              <a:spcBef>
                <a:spcPts val="1417"/>
              </a:spcBef>
              <a:buNone/>
            </a:pPr>
            <a:endParaRPr lang="ru-RU" sz="3200" b="0" strike="noStrike" spc="-1">
              <a:solidFill>
                <a:srgbClr val="000000"/>
              </a:solidFill>
              <a:latin typeface="Arial"/>
            </a:endParaRPr>
          </a:p>
        </p:txBody>
      </p:sp>
      <p:sp>
        <p:nvSpPr>
          <p:cNvPr id="9" name="PlaceHolder 8"/>
          <p:cNvSpPr>
            <a:spLocks noGrp="1"/>
          </p:cNvSpPr>
          <p:nvPr>
            <p:ph type="sldNum" idx="3"/>
          </p:nvPr>
        </p:nvSpPr>
        <p:spPr/>
        <p:txBody>
          <a:bodyPr/>
          <a:lstStyle/>
          <a:p>
            <a:fld id="{CAEFF0F8-65F7-49E6-A4F2-3C227D6A5B9A}"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31"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32"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5" name="PlaceHolder 4"/>
          <p:cNvSpPr>
            <a:spLocks noGrp="1"/>
          </p:cNvSpPr>
          <p:nvPr>
            <p:ph type="sldNum" idx="1"/>
          </p:nvPr>
        </p:nvSpPr>
        <p:spPr/>
        <p:txBody>
          <a:bodyPr/>
          <a:lstStyle/>
          <a:p>
            <a:fld id="{EDA8572F-5E7D-47A9-B43F-5622FD9FC064}"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3" name="PlaceHolder 2"/>
          <p:cNvSpPr>
            <a:spLocks noGrp="1"/>
          </p:cNvSpPr>
          <p:nvPr>
            <p:ph type="sldNum" idx="1"/>
          </p:nvPr>
        </p:nvSpPr>
        <p:spPr/>
        <p:txBody>
          <a:bodyPr/>
          <a:lstStyle/>
          <a:p>
            <a:fld id="{61B7549E-157F-407E-B7DC-51E310C71BD9}"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4"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endParaRPr lang="ru-RU" sz="3200" b="0" strike="noStrike" spc="-1">
              <a:solidFill>
                <a:srgbClr val="000000"/>
              </a:solidFill>
              <a:latin typeface="Arial"/>
            </a:endParaRPr>
          </a:p>
        </p:txBody>
      </p:sp>
      <p:sp>
        <p:nvSpPr>
          <p:cNvPr id="3" name="PlaceHolder 2"/>
          <p:cNvSpPr>
            <a:spLocks noGrp="1"/>
          </p:cNvSpPr>
          <p:nvPr>
            <p:ph type="sldNum" idx="1"/>
          </p:nvPr>
        </p:nvSpPr>
        <p:spPr/>
        <p:txBody>
          <a:bodyPr/>
          <a:lstStyle/>
          <a:p>
            <a:fld id="{8CCA70EA-2731-4BF5-86E4-8EFC36D1B80F}"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36"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37"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38"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sldNum" idx="1"/>
          </p:nvPr>
        </p:nvSpPr>
        <p:spPr/>
        <p:txBody>
          <a:bodyPr/>
          <a:lstStyle/>
          <a:p>
            <a:fld id="{1A56D368-1E53-447D-9610-AA10361BD71A}"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40"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41"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42"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sldNum" idx="1"/>
          </p:nvPr>
        </p:nvSpPr>
        <p:spPr/>
        <p:txBody>
          <a:bodyPr/>
          <a:lstStyle/>
          <a:p>
            <a:fld id="{F44E5198-480E-4D18-9F42-65BB6FB64BF2}"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44"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45"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46"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6" name="PlaceHolder 5"/>
          <p:cNvSpPr>
            <a:spLocks noGrp="1"/>
          </p:cNvSpPr>
          <p:nvPr>
            <p:ph type="sldNum" idx="1"/>
          </p:nvPr>
        </p:nvSpPr>
        <p:spPr/>
        <p:txBody>
          <a:bodyPr/>
          <a:lstStyle/>
          <a:p>
            <a:fld id="{2BE379FC-CD28-44B0-AC7E-62589878A759}"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spbpu.com/" TargetMode="External"/><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 Id="rId22"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png"/><Relationship Id="rId3" Type="http://schemas.openxmlformats.org/officeDocument/2006/relationships/slideLayout" Target="../slideLayouts/slideLayout15.xml"/><Relationship Id="rId21" Type="http://schemas.openxmlformats.org/officeDocument/2006/relationships/image" Target="../media/image5.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hyperlink" Target="http://www.spbpu.com/" TargetMode="External"/><Relationship Id="rId2" Type="http://schemas.openxmlformats.org/officeDocument/2006/relationships/slideLayout" Target="../slideLayouts/slideLayout14.xml"/><Relationship Id="rId16" Type="http://schemas.openxmlformats.org/officeDocument/2006/relationships/image" Target="../media/image1.png"/><Relationship Id="rId20"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23" Type="http://schemas.openxmlformats.org/officeDocument/2006/relationships/image" Target="../media/image7.png"/><Relationship Id="rId10" Type="http://schemas.openxmlformats.org/officeDocument/2006/relationships/slideLayout" Target="../slideLayouts/slideLayout22.xml"/><Relationship Id="rId19"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18" Type="http://schemas.openxmlformats.org/officeDocument/2006/relationships/image" Target="../media/image4.png"/><Relationship Id="rId3" Type="http://schemas.openxmlformats.org/officeDocument/2006/relationships/slideLayout" Target="../slideLayouts/slideLayout29.xml"/><Relationship Id="rId21" Type="http://schemas.openxmlformats.org/officeDocument/2006/relationships/image" Target="../media/image7.pn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3.png"/><Relationship Id="rId2" Type="http://schemas.openxmlformats.org/officeDocument/2006/relationships/slideLayout" Target="../slideLayouts/slideLayout28.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hyperlink" Target="http://www.spbpu.com/" TargetMode="External"/><Relationship Id="rId10" Type="http://schemas.openxmlformats.org/officeDocument/2006/relationships/slideLayout" Target="../slideLayouts/slideLayout36.xml"/><Relationship Id="rId19" Type="http://schemas.openxmlformats.org/officeDocument/2006/relationships/image" Target="../media/image5.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26" name="Рисунок 4"/>
          <p:cNvPicPr/>
          <p:nvPr/>
        </p:nvPicPr>
        <p:blipFill>
          <a:blip r:embed="rId14"/>
          <a:srcRect l="21362" t="32389" r="21362" b="32751"/>
          <a:stretch/>
        </p:blipFill>
        <p:spPr>
          <a:xfrm>
            <a:off x="5671800" y="26640"/>
            <a:ext cx="959040" cy="295920"/>
          </a:xfrm>
          <a:prstGeom prst="rect">
            <a:avLst/>
          </a:prstGeom>
          <a:ln w="0">
            <a:noFill/>
          </a:ln>
        </p:spPr>
      </p:pic>
      <p:sp>
        <p:nvSpPr>
          <p:cNvPr id="27" name="Google Shape;11;p45"/>
          <p:cNvSpPr/>
          <p:nvPr/>
        </p:nvSpPr>
        <p:spPr>
          <a:xfrm>
            <a:off x="7877880" y="4823640"/>
            <a:ext cx="758880" cy="212400"/>
          </a:xfrm>
          <a:prstGeom prst="rect">
            <a:avLst/>
          </a:prstGeom>
          <a:noFill/>
          <a:ln w="0">
            <a:noFill/>
          </a:ln>
        </p:spPr>
        <p:style>
          <a:lnRef idx="0">
            <a:scrgbClr r="0" g="0" b="0"/>
          </a:lnRef>
          <a:fillRef idx="0">
            <a:scrgbClr r="0" g="0" b="0"/>
          </a:fillRef>
          <a:effectRef idx="0">
            <a:scrgbClr r="0" g="0" b="0"/>
          </a:effectRef>
          <a:fontRef idx="minor"/>
        </p:style>
        <p:txBody>
          <a:bodyPr lIns="0" tIns="0" rIns="90000" bIns="91440" anchor="t">
            <a:noAutofit/>
          </a:bodyPr>
          <a:lstStyle/>
          <a:p>
            <a:pPr>
              <a:lnSpc>
                <a:spcPct val="100000"/>
              </a:lnSpc>
              <a:tabLst>
                <a:tab pos="0" algn="l"/>
              </a:tabLst>
            </a:pPr>
            <a:r>
              <a:rPr lang="ru-RU" sz="1000" b="0" u="sng" strike="noStrike" spc="-1">
                <a:solidFill>
                  <a:schemeClr val="dk1"/>
                </a:solidFill>
                <a:uFillTx/>
                <a:latin typeface="Roboto"/>
                <a:ea typeface="Roboto"/>
                <a:hlinkClick r:id="rId15"/>
              </a:rPr>
              <a:t>spbpu.com</a:t>
            </a:r>
            <a:endParaRPr lang="ru-RU" sz="1000" b="0" strike="noStrike" spc="-1">
              <a:solidFill>
                <a:srgbClr val="000000"/>
              </a:solidFill>
              <a:latin typeface="Arial"/>
            </a:endParaRPr>
          </a:p>
        </p:txBody>
      </p:sp>
      <p:sp>
        <p:nvSpPr>
          <p:cNvPr id="2" name="Google Shape;12;p45"/>
          <p:cNvSpPr/>
          <p:nvPr/>
        </p:nvSpPr>
        <p:spPr>
          <a:xfrm>
            <a:off x="8543520" y="4819680"/>
            <a:ext cx="209880" cy="224640"/>
          </a:xfrm>
          <a:prstGeom prst="rect">
            <a:avLst/>
          </a:prstGeom>
          <a:noFill/>
          <a:ln w="0">
            <a:noFill/>
          </a:ln>
        </p:spPr>
        <p:style>
          <a:lnRef idx="0">
            <a:scrgbClr r="0" g="0" b="0"/>
          </a:lnRef>
          <a:fillRef idx="0">
            <a:scrgbClr r="0" g="0" b="0"/>
          </a:fillRef>
          <a:effectRef idx="0">
            <a:scrgbClr r="0" g="0" b="0"/>
          </a:effectRef>
          <a:fontRef idx="minor"/>
        </p:style>
        <p:txBody>
          <a:bodyPr lIns="90000" tIns="0" rIns="90000" bIns="91440" anchor="t">
            <a:noAutofit/>
          </a:bodyPr>
          <a:lstStyle/>
          <a:p>
            <a:pPr>
              <a:lnSpc>
                <a:spcPct val="100000"/>
              </a:lnSpc>
              <a:tabLst>
                <a:tab pos="0" algn="l"/>
              </a:tabLst>
            </a:pPr>
            <a:r>
              <a:rPr lang="ru-RU" sz="1000" b="0" strike="noStrike" spc="-1">
                <a:solidFill>
                  <a:schemeClr val="dk1"/>
                </a:solidFill>
                <a:latin typeface="Roboto"/>
                <a:ea typeface="Roboto"/>
              </a:rPr>
              <a:t>|</a:t>
            </a:r>
            <a:endParaRPr lang="ru-RU" sz="1000" b="0" strike="noStrike" spc="-1">
              <a:solidFill>
                <a:srgbClr val="000000"/>
              </a:solidFill>
              <a:latin typeface="Arial"/>
            </a:endParaRPr>
          </a:p>
        </p:txBody>
      </p:sp>
      <p:sp>
        <p:nvSpPr>
          <p:cNvPr id="3" name="Google Shape;13;p45"/>
          <p:cNvSpPr/>
          <p:nvPr/>
        </p:nvSpPr>
        <p:spPr>
          <a:xfrm>
            <a:off x="397440" y="480240"/>
            <a:ext cx="8142840" cy="398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tabLst>
                <a:tab pos="0" algn="l"/>
              </a:tabLst>
            </a:pPr>
            <a:endParaRPr lang="ru-RU" sz="1350" b="1" strike="noStrike" spc="-1">
              <a:solidFill>
                <a:srgbClr val="4B2A79"/>
              </a:solidFill>
              <a:latin typeface="Roboto"/>
              <a:ea typeface="Roboto"/>
            </a:endParaRPr>
          </a:p>
        </p:txBody>
      </p:sp>
      <p:cxnSp>
        <p:nvCxnSpPr>
          <p:cNvPr id="4" name="Google Shape;14;p45"/>
          <p:cNvCxnSpPr/>
          <p:nvPr/>
        </p:nvCxnSpPr>
        <p:spPr>
          <a:xfrm>
            <a:off x="0" y="357120"/>
            <a:ext cx="9147600" cy="3600"/>
          </a:xfrm>
          <a:prstGeom prst="straightConnector1">
            <a:avLst/>
          </a:prstGeom>
          <a:ln w="9525">
            <a:solidFill>
              <a:srgbClr val="BFBFBF"/>
            </a:solidFill>
            <a:round/>
          </a:ln>
        </p:spPr>
      </p:cxnSp>
      <p:sp>
        <p:nvSpPr>
          <p:cNvPr id="5" name="Google Shape;18;p45"/>
          <p:cNvSpPr/>
          <p:nvPr/>
        </p:nvSpPr>
        <p:spPr>
          <a:xfrm>
            <a:off x="397440" y="480240"/>
            <a:ext cx="8142840" cy="398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tabLst>
                <a:tab pos="0" algn="l"/>
              </a:tabLst>
            </a:pPr>
            <a:endParaRPr lang="ru-RU" sz="1350" b="1" strike="noStrike" spc="-1">
              <a:solidFill>
                <a:srgbClr val="4B2A79"/>
              </a:solidFill>
              <a:latin typeface="Roboto"/>
              <a:ea typeface="Roboto"/>
            </a:endParaRPr>
          </a:p>
        </p:txBody>
      </p:sp>
      <p:sp>
        <p:nvSpPr>
          <p:cNvPr id="6" name="Google Shape;19;p45"/>
          <p:cNvSpPr/>
          <p:nvPr/>
        </p:nvSpPr>
        <p:spPr>
          <a:xfrm>
            <a:off x="497520" y="882000"/>
            <a:ext cx="8142840" cy="317520"/>
          </a:xfrm>
          <a:prstGeom prst="rect">
            <a:avLst/>
          </a:prstGeom>
          <a:noFill/>
          <a:ln w="0">
            <a:noFill/>
          </a:ln>
        </p:spPr>
        <p:style>
          <a:lnRef idx="0">
            <a:scrgbClr r="0" g="0" b="0"/>
          </a:lnRef>
          <a:fillRef idx="0">
            <a:scrgbClr r="0" g="0" b="0"/>
          </a:fillRef>
          <a:effectRef idx="0">
            <a:scrgbClr r="0" g="0" b="0"/>
          </a:effectRef>
          <a:fontRef idx="minor"/>
        </p:style>
        <p:txBody>
          <a:bodyPr lIns="0" tIns="91440" rIns="90000" bIns="91440" anchor="ctr">
            <a:noAutofit/>
          </a:bodyPr>
          <a:lstStyle/>
          <a:p>
            <a:pPr>
              <a:lnSpc>
                <a:spcPct val="100000"/>
              </a:lnSpc>
              <a:tabLst>
                <a:tab pos="0" algn="l"/>
              </a:tabLst>
            </a:pPr>
            <a:endParaRPr lang="ru-RU" sz="1800" b="0" strike="noStrike" spc="-1">
              <a:solidFill>
                <a:srgbClr val="4B2A79"/>
              </a:solidFill>
              <a:latin typeface="Roboto"/>
              <a:ea typeface="Roboto"/>
            </a:endParaRPr>
          </a:p>
        </p:txBody>
      </p:sp>
      <p:pic>
        <p:nvPicPr>
          <p:cNvPr id="7" name="Рисунок 24"/>
          <p:cNvPicPr/>
          <p:nvPr/>
        </p:nvPicPr>
        <p:blipFill>
          <a:blip r:embed="rId16"/>
          <a:stretch/>
        </p:blipFill>
        <p:spPr>
          <a:xfrm>
            <a:off x="8073720" y="35640"/>
            <a:ext cx="976680" cy="277560"/>
          </a:xfrm>
          <a:prstGeom prst="rect">
            <a:avLst/>
          </a:prstGeom>
          <a:ln w="0">
            <a:noFill/>
          </a:ln>
        </p:spPr>
      </p:pic>
      <p:pic>
        <p:nvPicPr>
          <p:cNvPr id="8" name="Рисунок 25"/>
          <p:cNvPicPr/>
          <p:nvPr/>
        </p:nvPicPr>
        <p:blipFill>
          <a:blip r:embed="rId17"/>
          <a:stretch/>
        </p:blipFill>
        <p:spPr>
          <a:xfrm>
            <a:off x="6858360" y="34200"/>
            <a:ext cx="1017360" cy="285480"/>
          </a:xfrm>
          <a:prstGeom prst="rect">
            <a:avLst/>
          </a:prstGeom>
          <a:ln w="0">
            <a:noFill/>
          </a:ln>
        </p:spPr>
      </p:pic>
      <p:pic>
        <p:nvPicPr>
          <p:cNvPr id="9" name="Рисунок 26"/>
          <p:cNvPicPr/>
          <p:nvPr/>
        </p:nvPicPr>
        <p:blipFill>
          <a:blip r:embed="rId18"/>
          <a:stretch/>
        </p:blipFill>
        <p:spPr>
          <a:xfrm>
            <a:off x="3252600" y="21960"/>
            <a:ext cx="1105200" cy="313200"/>
          </a:xfrm>
          <a:prstGeom prst="rect">
            <a:avLst/>
          </a:prstGeom>
          <a:ln w="0">
            <a:noFill/>
          </a:ln>
        </p:spPr>
      </p:pic>
      <p:pic>
        <p:nvPicPr>
          <p:cNvPr id="10" name="Рисунок 5"/>
          <p:cNvPicPr/>
          <p:nvPr/>
        </p:nvPicPr>
        <p:blipFill>
          <a:blip r:embed="rId19"/>
          <a:srcRect l="17647" t="30281" r="19867" b="26587"/>
          <a:stretch/>
        </p:blipFill>
        <p:spPr>
          <a:xfrm>
            <a:off x="65160" y="46800"/>
            <a:ext cx="397800" cy="273600"/>
          </a:xfrm>
          <a:prstGeom prst="rect">
            <a:avLst/>
          </a:prstGeom>
          <a:ln w="0">
            <a:noFill/>
          </a:ln>
        </p:spPr>
      </p:pic>
      <p:pic>
        <p:nvPicPr>
          <p:cNvPr id="11" name="Рисунок 6"/>
          <p:cNvPicPr/>
          <p:nvPr/>
        </p:nvPicPr>
        <p:blipFill>
          <a:blip r:embed="rId20"/>
          <a:stretch/>
        </p:blipFill>
        <p:spPr>
          <a:xfrm>
            <a:off x="626040" y="35640"/>
            <a:ext cx="990000" cy="282600"/>
          </a:xfrm>
          <a:prstGeom prst="rect">
            <a:avLst/>
          </a:prstGeom>
          <a:ln w="0">
            <a:noFill/>
          </a:ln>
        </p:spPr>
      </p:pic>
      <p:pic>
        <p:nvPicPr>
          <p:cNvPr id="12" name="Рисунок 7" descr="Изображение выглядит как текст&#10;&#10;Автоматически созданное описание"/>
          <p:cNvPicPr/>
          <p:nvPr/>
        </p:nvPicPr>
        <p:blipFill>
          <a:blip r:embed="rId21"/>
          <a:srcRect t="-844"/>
          <a:stretch/>
        </p:blipFill>
        <p:spPr>
          <a:xfrm>
            <a:off x="4602600" y="10440"/>
            <a:ext cx="862560" cy="307800"/>
          </a:xfrm>
          <a:prstGeom prst="rect">
            <a:avLst/>
          </a:prstGeom>
          <a:ln w="0">
            <a:noFill/>
          </a:ln>
        </p:spPr>
      </p:pic>
      <p:pic>
        <p:nvPicPr>
          <p:cNvPr id="13" name="Рисунок 1"/>
          <p:cNvPicPr/>
          <p:nvPr/>
        </p:nvPicPr>
        <p:blipFill>
          <a:blip r:embed="rId14"/>
          <a:srcRect l="21362" t="32389" r="21362" b="32751"/>
          <a:stretch/>
        </p:blipFill>
        <p:spPr>
          <a:xfrm>
            <a:off x="547200" y="669960"/>
            <a:ext cx="1024560" cy="316080"/>
          </a:xfrm>
          <a:prstGeom prst="rect">
            <a:avLst/>
          </a:prstGeom>
          <a:ln w="0">
            <a:noFill/>
          </a:ln>
        </p:spPr>
      </p:pic>
      <p:sp>
        <p:nvSpPr>
          <p:cNvPr id="14" name="Google Shape;24;p46"/>
          <p:cNvSpPr/>
          <p:nvPr/>
        </p:nvSpPr>
        <p:spPr>
          <a:xfrm>
            <a:off x="0" y="0"/>
            <a:ext cx="9122760" cy="416880"/>
          </a:xfrm>
          <a:prstGeom prst="rect">
            <a:avLst/>
          </a:prstGeom>
          <a:solidFill>
            <a:schemeClr val="lt1"/>
          </a:solidFill>
          <a:ln w="25400">
            <a:solidFill>
              <a:srgbClr val="FFFFFF"/>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endParaRPr lang="ru-RU" sz="1850" b="0" strike="noStrike" spc="-1">
              <a:solidFill>
                <a:schemeClr val="lt1"/>
              </a:solidFill>
              <a:latin typeface="Roboto"/>
              <a:ea typeface="Roboto"/>
            </a:endParaRPr>
          </a:p>
        </p:txBody>
      </p:sp>
      <p:pic>
        <p:nvPicPr>
          <p:cNvPr id="15" name="Рисунок 16"/>
          <p:cNvPicPr/>
          <p:nvPr/>
        </p:nvPicPr>
        <p:blipFill>
          <a:blip r:embed="rId20"/>
          <a:stretch/>
        </p:blipFill>
        <p:spPr>
          <a:xfrm>
            <a:off x="1165680" y="194040"/>
            <a:ext cx="1055520" cy="301320"/>
          </a:xfrm>
          <a:prstGeom prst="rect">
            <a:avLst/>
          </a:prstGeom>
          <a:ln w="0">
            <a:noFill/>
          </a:ln>
        </p:spPr>
      </p:pic>
      <p:pic>
        <p:nvPicPr>
          <p:cNvPr id="16" name="Рисунок 17"/>
          <p:cNvPicPr/>
          <p:nvPr/>
        </p:nvPicPr>
        <p:blipFill>
          <a:blip r:embed="rId22"/>
          <a:stretch/>
        </p:blipFill>
        <p:spPr>
          <a:xfrm>
            <a:off x="3834000" y="178920"/>
            <a:ext cx="867600" cy="304560"/>
          </a:xfrm>
          <a:prstGeom prst="rect">
            <a:avLst/>
          </a:prstGeom>
          <a:ln w="0">
            <a:noFill/>
          </a:ln>
        </p:spPr>
      </p:pic>
      <p:pic>
        <p:nvPicPr>
          <p:cNvPr id="17" name="Рисунок 19"/>
          <p:cNvPicPr/>
          <p:nvPr/>
        </p:nvPicPr>
        <p:blipFill>
          <a:blip r:embed="rId19"/>
          <a:srcRect l="17647" t="30281" r="19867" b="26587"/>
          <a:stretch/>
        </p:blipFill>
        <p:spPr>
          <a:xfrm>
            <a:off x="443880" y="197280"/>
            <a:ext cx="438120" cy="301320"/>
          </a:xfrm>
          <a:prstGeom prst="rect">
            <a:avLst/>
          </a:prstGeom>
          <a:ln w="0">
            <a:noFill/>
          </a:ln>
        </p:spPr>
      </p:pic>
      <p:sp>
        <p:nvSpPr>
          <p:cNvPr id="18" name="Google Shape;23;p46"/>
          <p:cNvSpPr/>
          <p:nvPr/>
        </p:nvSpPr>
        <p:spPr>
          <a:xfrm>
            <a:off x="0" y="2730600"/>
            <a:ext cx="9158040" cy="2409480"/>
          </a:xfrm>
          <a:prstGeom prst="rect">
            <a:avLst/>
          </a:prstGeom>
          <a:solidFill>
            <a:srgbClr val="4B2A79"/>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endParaRPr lang="ru-RU" sz="1850" b="0" strike="noStrike" spc="-1">
              <a:solidFill>
                <a:schemeClr val="lt1"/>
              </a:solidFill>
              <a:latin typeface="Roboto"/>
              <a:ea typeface="Roboto"/>
            </a:endParaRPr>
          </a:p>
        </p:txBody>
      </p:sp>
      <p:sp>
        <p:nvSpPr>
          <p:cNvPr id="19" name="Google Shape;27;p46"/>
          <p:cNvSpPr/>
          <p:nvPr/>
        </p:nvSpPr>
        <p:spPr>
          <a:xfrm>
            <a:off x="2460240" y="3969720"/>
            <a:ext cx="3872160" cy="52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tabLst>
                <a:tab pos="0" algn="l"/>
              </a:tabLst>
            </a:pPr>
            <a:endParaRPr lang="ru-RU" sz="1600" b="0" strike="noStrike" spc="-1">
              <a:solidFill>
                <a:schemeClr val="lt1"/>
              </a:solidFill>
              <a:latin typeface="Roboto"/>
              <a:ea typeface="Roboto"/>
            </a:endParaRPr>
          </a:p>
        </p:txBody>
      </p:sp>
      <p:pic>
        <p:nvPicPr>
          <p:cNvPr id="20" name="Рисунок 2"/>
          <p:cNvPicPr/>
          <p:nvPr/>
        </p:nvPicPr>
        <p:blipFill>
          <a:blip r:embed="rId16"/>
          <a:stretch/>
        </p:blipFill>
        <p:spPr>
          <a:xfrm>
            <a:off x="3574440" y="677520"/>
            <a:ext cx="1085400" cy="308880"/>
          </a:xfrm>
          <a:prstGeom prst="rect">
            <a:avLst/>
          </a:prstGeom>
          <a:ln w="0">
            <a:noFill/>
          </a:ln>
        </p:spPr>
      </p:pic>
      <p:pic>
        <p:nvPicPr>
          <p:cNvPr id="21" name="Рисунок 3"/>
          <p:cNvPicPr/>
          <p:nvPr/>
        </p:nvPicPr>
        <p:blipFill>
          <a:blip r:embed="rId17"/>
          <a:stretch/>
        </p:blipFill>
        <p:spPr>
          <a:xfrm>
            <a:off x="1983600" y="678960"/>
            <a:ext cx="1085400" cy="304920"/>
          </a:xfrm>
          <a:prstGeom prst="rect">
            <a:avLst/>
          </a:prstGeom>
          <a:ln w="0">
            <a:noFill/>
          </a:ln>
        </p:spPr>
      </p:pic>
      <p:pic>
        <p:nvPicPr>
          <p:cNvPr id="22" name="Рисунок 4"/>
          <p:cNvPicPr/>
          <p:nvPr/>
        </p:nvPicPr>
        <p:blipFill>
          <a:blip r:embed="rId18"/>
          <a:stretch/>
        </p:blipFill>
        <p:spPr>
          <a:xfrm>
            <a:off x="2453760" y="183240"/>
            <a:ext cx="1174320" cy="333000"/>
          </a:xfrm>
          <a:prstGeom prst="rect">
            <a:avLst/>
          </a:prstGeom>
          <a:ln w="0">
            <a:noFill/>
          </a:ln>
        </p:spPr>
      </p:pic>
      <p:sp>
        <p:nvSpPr>
          <p:cNvPr id="23" name="PlaceHolder 1"/>
          <p:cNvSpPr>
            <a:spLocks noGrp="1"/>
          </p:cNvSpPr>
          <p:nvPr>
            <p:ph type="sldNum" idx="1"/>
          </p:nvPr>
        </p:nvSpPr>
        <p:spPr>
          <a:xfrm>
            <a:off x="8765640" y="4832640"/>
            <a:ext cx="284400" cy="212400"/>
          </a:xfrm>
          <a:prstGeom prst="rect">
            <a:avLst/>
          </a:prstGeom>
          <a:noFill/>
          <a:ln w="0">
            <a:noFill/>
          </a:ln>
        </p:spPr>
        <p:txBody>
          <a:bodyPr lIns="0" tIns="7200" rIns="90000" bIns="91440" anchor="t">
            <a:noAutofit/>
          </a:bodyPr>
          <a:lstStyle>
            <a:lvl1pPr indent="0">
              <a:lnSpc>
                <a:spcPct val="100000"/>
              </a:lnSpc>
              <a:buNone/>
              <a:tabLst>
                <a:tab pos="0" algn="l"/>
              </a:tabLst>
              <a:defRPr lang="ru-RU" sz="900" b="0" strike="noStrike" spc="-1">
                <a:solidFill>
                  <a:srgbClr val="000000"/>
                </a:solidFill>
                <a:latin typeface="Roboto"/>
                <a:ea typeface="Roboto"/>
              </a:defRPr>
            </a:lvl1pPr>
          </a:lstStyle>
          <a:p>
            <a:pPr indent="0">
              <a:lnSpc>
                <a:spcPct val="100000"/>
              </a:lnSpc>
              <a:buNone/>
              <a:tabLst>
                <a:tab pos="0" algn="l"/>
              </a:tabLst>
            </a:pPr>
            <a:fld id="{6F6237DB-D8D1-4D1F-9955-F61E98277090}" type="slidenum">
              <a:rPr lang="ru-RU" sz="900" b="0" strike="noStrike" spc="-1">
                <a:solidFill>
                  <a:srgbClr val="000000"/>
                </a:solidFill>
                <a:latin typeface="Roboto"/>
                <a:ea typeface="Roboto"/>
              </a:rPr>
              <a:t>‹#›</a:t>
            </a:fld>
            <a:endParaRPr lang="ru-RU" sz="900" b="0" strike="noStrike" spc="-1">
              <a:solidFill>
                <a:srgbClr val="000000"/>
              </a:solidFill>
              <a:latin typeface="Times New Roman"/>
            </a:endParaRPr>
          </a:p>
        </p:txBody>
      </p:sp>
      <p:sp>
        <p:nvSpPr>
          <p:cNvPr id="24" name="PlaceHolder 2"/>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r>
              <a:rPr lang="ru-RU" sz="4400" b="0" strike="noStrike" spc="-1">
                <a:solidFill>
                  <a:srgbClr val="000000"/>
                </a:solidFill>
                <a:latin typeface="Arial"/>
              </a:rPr>
              <a:t>Для правки текста заглавия щёлкните мышью</a:t>
            </a:r>
          </a:p>
        </p:txBody>
      </p:sp>
      <p:sp>
        <p:nvSpPr>
          <p:cNvPr id="25"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62" name="Рисунок 4"/>
          <p:cNvPicPr/>
          <p:nvPr/>
        </p:nvPicPr>
        <p:blipFill>
          <a:blip r:embed="rId16"/>
          <a:srcRect l="21362" t="32389" r="21362" b="32751"/>
          <a:stretch/>
        </p:blipFill>
        <p:spPr>
          <a:xfrm>
            <a:off x="5671800" y="26640"/>
            <a:ext cx="959040" cy="295920"/>
          </a:xfrm>
          <a:prstGeom prst="rect">
            <a:avLst/>
          </a:prstGeom>
          <a:ln w="0">
            <a:noFill/>
          </a:ln>
        </p:spPr>
      </p:pic>
      <p:sp>
        <p:nvSpPr>
          <p:cNvPr id="63" name="Google Shape;11;p45"/>
          <p:cNvSpPr/>
          <p:nvPr/>
        </p:nvSpPr>
        <p:spPr>
          <a:xfrm>
            <a:off x="7877880" y="4823640"/>
            <a:ext cx="758880" cy="212400"/>
          </a:xfrm>
          <a:prstGeom prst="rect">
            <a:avLst/>
          </a:prstGeom>
          <a:noFill/>
          <a:ln w="0">
            <a:noFill/>
          </a:ln>
        </p:spPr>
        <p:style>
          <a:lnRef idx="0">
            <a:scrgbClr r="0" g="0" b="0"/>
          </a:lnRef>
          <a:fillRef idx="0">
            <a:scrgbClr r="0" g="0" b="0"/>
          </a:fillRef>
          <a:effectRef idx="0">
            <a:scrgbClr r="0" g="0" b="0"/>
          </a:effectRef>
          <a:fontRef idx="minor"/>
        </p:style>
        <p:txBody>
          <a:bodyPr lIns="0" tIns="0" rIns="90000" bIns="91440" anchor="t">
            <a:noAutofit/>
          </a:bodyPr>
          <a:lstStyle/>
          <a:p>
            <a:pPr>
              <a:lnSpc>
                <a:spcPct val="100000"/>
              </a:lnSpc>
              <a:tabLst>
                <a:tab pos="0" algn="l"/>
              </a:tabLst>
            </a:pPr>
            <a:r>
              <a:rPr lang="ru-RU" sz="1000" b="0" u="sng" strike="noStrike" spc="-1">
                <a:solidFill>
                  <a:schemeClr val="dk1"/>
                </a:solidFill>
                <a:uFillTx/>
                <a:latin typeface="Roboto"/>
                <a:ea typeface="Roboto"/>
                <a:hlinkClick r:id="rId17"/>
              </a:rPr>
              <a:t>spbpu.com</a:t>
            </a:r>
            <a:endParaRPr lang="ru-RU" sz="1000" b="0" strike="noStrike" spc="-1">
              <a:solidFill>
                <a:srgbClr val="000000"/>
              </a:solidFill>
              <a:latin typeface="Arial"/>
            </a:endParaRPr>
          </a:p>
        </p:txBody>
      </p:sp>
      <p:sp>
        <p:nvSpPr>
          <p:cNvPr id="64" name="Google Shape;12;p45"/>
          <p:cNvSpPr/>
          <p:nvPr/>
        </p:nvSpPr>
        <p:spPr>
          <a:xfrm>
            <a:off x="8543520" y="4819680"/>
            <a:ext cx="209880" cy="224640"/>
          </a:xfrm>
          <a:prstGeom prst="rect">
            <a:avLst/>
          </a:prstGeom>
          <a:noFill/>
          <a:ln w="0">
            <a:noFill/>
          </a:ln>
        </p:spPr>
        <p:style>
          <a:lnRef idx="0">
            <a:scrgbClr r="0" g="0" b="0"/>
          </a:lnRef>
          <a:fillRef idx="0">
            <a:scrgbClr r="0" g="0" b="0"/>
          </a:fillRef>
          <a:effectRef idx="0">
            <a:scrgbClr r="0" g="0" b="0"/>
          </a:effectRef>
          <a:fontRef idx="minor"/>
        </p:style>
        <p:txBody>
          <a:bodyPr lIns="90000" tIns="0" rIns="90000" bIns="91440" anchor="t">
            <a:noAutofit/>
          </a:bodyPr>
          <a:lstStyle/>
          <a:p>
            <a:pPr>
              <a:lnSpc>
                <a:spcPct val="100000"/>
              </a:lnSpc>
              <a:tabLst>
                <a:tab pos="0" algn="l"/>
              </a:tabLst>
            </a:pPr>
            <a:r>
              <a:rPr lang="ru-RU" sz="1000" b="0" strike="noStrike" spc="-1">
                <a:solidFill>
                  <a:schemeClr val="dk1"/>
                </a:solidFill>
                <a:latin typeface="Roboto"/>
                <a:ea typeface="Roboto"/>
              </a:rPr>
              <a:t>|</a:t>
            </a:r>
            <a:endParaRPr lang="ru-RU" sz="1000" b="0" strike="noStrike" spc="-1">
              <a:solidFill>
                <a:srgbClr val="000000"/>
              </a:solidFill>
              <a:latin typeface="Arial"/>
            </a:endParaRPr>
          </a:p>
        </p:txBody>
      </p:sp>
      <p:sp>
        <p:nvSpPr>
          <p:cNvPr id="65" name="Google Shape;13;p45"/>
          <p:cNvSpPr/>
          <p:nvPr/>
        </p:nvSpPr>
        <p:spPr>
          <a:xfrm>
            <a:off x="397440" y="480240"/>
            <a:ext cx="8142840" cy="398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tabLst>
                <a:tab pos="0" algn="l"/>
              </a:tabLst>
            </a:pPr>
            <a:endParaRPr lang="ru-RU" sz="1350" b="1" strike="noStrike" spc="-1">
              <a:solidFill>
                <a:srgbClr val="4B2A79"/>
              </a:solidFill>
              <a:latin typeface="Roboto"/>
              <a:ea typeface="Roboto"/>
            </a:endParaRPr>
          </a:p>
        </p:txBody>
      </p:sp>
      <p:cxnSp>
        <p:nvCxnSpPr>
          <p:cNvPr id="66" name="Google Shape;14;p45"/>
          <p:cNvCxnSpPr/>
          <p:nvPr/>
        </p:nvCxnSpPr>
        <p:spPr>
          <a:xfrm>
            <a:off x="0" y="357120"/>
            <a:ext cx="9147600" cy="3600"/>
          </a:xfrm>
          <a:prstGeom prst="straightConnector1">
            <a:avLst/>
          </a:prstGeom>
          <a:ln w="9525">
            <a:solidFill>
              <a:srgbClr val="BFBFBF"/>
            </a:solidFill>
            <a:round/>
          </a:ln>
        </p:spPr>
      </p:cxnSp>
      <p:sp>
        <p:nvSpPr>
          <p:cNvPr id="67" name="Google Shape;18;p45"/>
          <p:cNvSpPr/>
          <p:nvPr/>
        </p:nvSpPr>
        <p:spPr>
          <a:xfrm>
            <a:off x="397440" y="480240"/>
            <a:ext cx="8142840" cy="398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tabLst>
                <a:tab pos="0" algn="l"/>
              </a:tabLst>
            </a:pPr>
            <a:endParaRPr lang="ru-RU" sz="1350" b="1" strike="noStrike" spc="-1">
              <a:solidFill>
                <a:srgbClr val="4B2A79"/>
              </a:solidFill>
              <a:latin typeface="Roboto"/>
              <a:ea typeface="Roboto"/>
            </a:endParaRPr>
          </a:p>
        </p:txBody>
      </p:sp>
      <p:sp>
        <p:nvSpPr>
          <p:cNvPr id="68" name="Google Shape;19;p45"/>
          <p:cNvSpPr/>
          <p:nvPr/>
        </p:nvSpPr>
        <p:spPr>
          <a:xfrm>
            <a:off x="497520" y="882000"/>
            <a:ext cx="8142840" cy="317520"/>
          </a:xfrm>
          <a:prstGeom prst="rect">
            <a:avLst/>
          </a:prstGeom>
          <a:noFill/>
          <a:ln w="0">
            <a:noFill/>
          </a:ln>
        </p:spPr>
        <p:style>
          <a:lnRef idx="0">
            <a:scrgbClr r="0" g="0" b="0"/>
          </a:lnRef>
          <a:fillRef idx="0">
            <a:scrgbClr r="0" g="0" b="0"/>
          </a:fillRef>
          <a:effectRef idx="0">
            <a:scrgbClr r="0" g="0" b="0"/>
          </a:effectRef>
          <a:fontRef idx="minor"/>
        </p:style>
        <p:txBody>
          <a:bodyPr lIns="0" tIns="91440" rIns="90000" bIns="91440" anchor="ctr">
            <a:noAutofit/>
          </a:bodyPr>
          <a:lstStyle/>
          <a:p>
            <a:pPr>
              <a:lnSpc>
                <a:spcPct val="100000"/>
              </a:lnSpc>
              <a:tabLst>
                <a:tab pos="0" algn="l"/>
              </a:tabLst>
            </a:pPr>
            <a:endParaRPr lang="ru-RU" sz="1800" b="0" strike="noStrike" spc="-1">
              <a:solidFill>
                <a:srgbClr val="4B2A79"/>
              </a:solidFill>
              <a:latin typeface="Roboto"/>
              <a:ea typeface="Roboto"/>
            </a:endParaRPr>
          </a:p>
        </p:txBody>
      </p:sp>
      <p:pic>
        <p:nvPicPr>
          <p:cNvPr id="69" name="Рисунок 24"/>
          <p:cNvPicPr/>
          <p:nvPr/>
        </p:nvPicPr>
        <p:blipFill>
          <a:blip r:embed="rId18"/>
          <a:stretch/>
        </p:blipFill>
        <p:spPr>
          <a:xfrm>
            <a:off x="8073720" y="35640"/>
            <a:ext cx="976680" cy="277560"/>
          </a:xfrm>
          <a:prstGeom prst="rect">
            <a:avLst/>
          </a:prstGeom>
          <a:ln w="0">
            <a:noFill/>
          </a:ln>
        </p:spPr>
      </p:pic>
      <p:pic>
        <p:nvPicPr>
          <p:cNvPr id="70" name="Рисунок 25"/>
          <p:cNvPicPr/>
          <p:nvPr/>
        </p:nvPicPr>
        <p:blipFill>
          <a:blip r:embed="rId19"/>
          <a:stretch/>
        </p:blipFill>
        <p:spPr>
          <a:xfrm>
            <a:off x="6858360" y="34200"/>
            <a:ext cx="1017360" cy="285480"/>
          </a:xfrm>
          <a:prstGeom prst="rect">
            <a:avLst/>
          </a:prstGeom>
          <a:ln w="0">
            <a:noFill/>
          </a:ln>
        </p:spPr>
      </p:pic>
      <p:pic>
        <p:nvPicPr>
          <p:cNvPr id="71" name="Рисунок 26"/>
          <p:cNvPicPr/>
          <p:nvPr/>
        </p:nvPicPr>
        <p:blipFill>
          <a:blip r:embed="rId20"/>
          <a:stretch/>
        </p:blipFill>
        <p:spPr>
          <a:xfrm>
            <a:off x="3252600" y="21960"/>
            <a:ext cx="1105200" cy="313200"/>
          </a:xfrm>
          <a:prstGeom prst="rect">
            <a:avLst/>
          </a:prstGeom>
          <a:ln w="0">
            <a:noFill/>
          </a:ln>
        </p:spPr>
      </p:pic>
      <p:pic>
        <p:nvPicPr>
          <p:cNvPr id="72" name="Рисунок 5"/>
          <p:cNvPicPr/>
          <p:nvPr/>
        </p:nvPicPr>
        <p:blipFill>
          <a:blip r:embed="rId21"/>
          <a:srcRect l="17647" t="30281" r="19867" b="26587"/>
          <a:stretch/>
        </p:blipFill>
        <p:spPr>
          <a:xfrm>
            <a:off x="65160" y="46800"/>
            <a:ext cx="397800" cy="273600"/>
          </a:xfrm>
          <a:prstGeom prst="rect">
            <a:avLst/>
          </a:prstGeom>
          <a:ln w="0">
            <a:noFill/>
          </a:ln>
        </p:spPr>
      </p:pic>
      <p:pic>
        <p:nvPicPr>
          <p:cNvPr id="73" name="Рисунок 6"/>
          <p:cNvPicPr/>
          <p:nvPr/>
        </p:nvPicPr>
        <p:blipFill>
          <a:blip r:embed="rId22"/>
          <a:stretch/>
        </p:blipFill>
        <p:spPr>
          <a:xfrm>
            <a:off x="626040" y="35640"/>
            <a:ext cx="990000" cy="282600"/>
          </a:xfrm>
          <a:prstGeom prst="rect">
            <a:avLst/>
          </a:prstGeom>
          <a:ln w="0">
            <a:noFill/>
          </a:ln>
        </p:spPr>
      </p:pic>
      <p:pic>
        <p:nvPicPr>
          <p:cNvPr id="74" name="Рисунок 7" descr="Изображение выглядит как текст&#10;&#10;Автоматически созданное описание"/>
          <p:cNvPicPr/>
          <p:nvPr/>
        </p:nvPicPr>
        <p:blipFill>
          <a:blip r:embed="rId23"/>
          <a:srcRect t="-844"/>
          <a:stretch/>
        </p:blipFill>
        <p:spPr>
          <a:xfrm>
            <a:off x="4602600" y="10440"/>
            <a:ext cx="862560" cy="307800"/>
          </a:xfrm>
          <a:prstGeom prst="rect">
            <a:avLst/>
          </a:prstGeom>
          <a:ln w="0">
            <a:noFill/>
          </a:ln>
        </p:spPr>
      </p:pic>
      <p:sp>
        <p:nvSpPr>
          <p:cNvPr id="75" name="PlaceHolder 1"/>
          <p:cNvSpPr>
            <a:spLocks noGrp="1"/>
          </p:cNvSpPr>
          <p:nvPr>
            <p:ph type="sldNum" idx="2"/>
          </p:nvPr>
        </p:nvSpPr>
        <p:spPr>
          <a:xfrm>
            <a:off x="8765640" y="4832640"/>
            <a:ext cx="284400" cy="212400"/>
          </a:xfrm>
          <a:prstGeom prst="rect">
            <a:avLst/>
          </a:prstGeom>
          <a:noFill/>
          <a:ln w="0">
            <a:noFill/>
          </a:ln>
        </p:spPr>
        <p:txBody>
          <a:bodyPr lIns="0" tIns="7200" rIns="90000" bIns="91440" anchor="t">
            <a:noAutofit/>
          </a:bodyPr>
          <a:lstStyle>
            <a:lvl1pPr indent="0">
              <a:lnSpc>
                <a:spcPct val="100000"/>
              </a:lnSpc>
              <a:buNone/>
              <a:tabLst>
                <a:tab pos="0" algn="l"/>
              </a:tabLst>
              <a:defRPr lang="ru-RU" sz="900" b="0" strike="noStrike" spc="-1">
                <a:solidFill>
                  <a:srgbClr val="000000"/>
                </a:solidFill>
                <a:latin typeface="Roboto"/>
                <a:ea typeface="Roboto"/>
              </a:defRPr>
            </a:lvl1pPr>
          </a:lstStyle>
          <a:p>
            <a:pPr indent="0">
              <a:lnSpc>
                <a:spcPct val="100000"/>
              </a:lnSpc>
              <a:buNone/>
              <a:tabLst>
                <a:tab pos="0" algn="l"/>
              </a:tabLst>
            </a:pPr>
            <a:fld id="{CBEB740D-C588-4E13-9C4F-BF1C80849283}" type="slidenum">
              <a:rPr lang="ru-RU" sz="900" b="0" strike="noStrike" spc="-1">
                <a:solidFill>
                  <a:srgbClr val="000000"/>
                </a:solidFill>
                <a:latin typeface="Roboto"/>
                <a:ea typeface="Roboto"/>
              </a:rPr>
              <a:t>‹#›</a:t>
            </a:fld>
            <a:endParaRPr lang="ru-RU" sz="900" b="0" strike="noStrike" spc="-1">
              <a:solidFill>
                <a:srgbClr val="000000"/>
              </a:solidFill>
              <a:latin typeface="Times New Roman"/>
            </a:endParaRPr>
          </a:p>
        </p:txBody>
      </p:sp>
      <p:sp>
        <p:nvSpPr>
          <p:cNvPr id="76" name="PlaceHolder 2"/>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r>
              <a:rPr lang="ru-RU" sz="4400" b="0" strike="noStrike" spc="-1">
                <a:solidFill>
                  <a:srgbClr val="000000"/>
                </a:solidFill>
                <a:latin typeface="Arial"/>
              </a:rPr>
              <a:t>Для правки текста заглавия щёлкните мышью</a:t>
            </a:r>
          </a:p>
        </p:txBody>
      </p:sp>
      <p:sp>
        <p:nvSpPr>
          <p:cNvPr id="77"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87" r:id="rId13"/>
    <p:sldLayoutId id="214748368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pic>
        <p:nvPicPr>
          <p:cNvPr id="114" name="Рисунок 4"/>
          <p:cNvPicPr/>
          <p:nvPr/>
        </p:nvPicPr>
        <p:blipFill>
          <a:blip r:embed="rId14"/>
          <a:srcRect l="21362" t="32389" r="21362" b="32751"/>
          <a:stretch/>
        </p:blipFill>
        <p:spPr>
          <a:xfrm>
            <a:off x="5671800" y="26640"/>
            <a:ext cx="959040" cy="295920"/>
          </a:xfrm>
          <a:prstGeom prst="rect">
            <a:avLst/>
          </a:prstGeom>
          <a:ln w="0">
            <a:noFill/>
          </a:ln>
        </p:spPr>
      </p:pic>
      <p:sp>
        <p:nvSpPr>
          <p:cNvPr id="115" name="Google Shape;11;p45"/>
          <p:cNvSpPr/>
          <p:nvPr/>
        </p:nvSpPr>
        <p:spPr>
          <a:xfrm>
            <a:off x="7877880" y="4823640"/>
            <a:ext cx="758880" cy="212400"/>
          </a:xfrm>
          <a:prstGeom prst="rect">
            <a:avLst/>
          </a:prstGeom>
          <a:noFill/>
          <a:ln w="0">
            <a:noFill/>
          </a:ln>
        </p:spPr>
        <p:style>
          <a:lnRef idx="0">
            <a:scrgbClr r="0" g="0" b="0"/>
          </a:lnRef>
          <a:fillRef idx="0">
            <a:scrgbClr r="0" g="0" b="0"/>
          </a:fillRef>
          <a:effectRef idx="0">
            <a:scrgbClr r="0" g="0" b="0"/>
          </a:effectRef>
          <a:fontRef idx="minor"/>
        </p:style>
        <p:txBody>
          <a:bodyPr lIns="0" tIns="0" rIns="90000" bIns="91440" anchor="t">
            <a:noAutofit/>
          </a:bodyPr>
          <a:lstStyle/>
          <a:p>
            <a:pPr>
              <a:lnSpc>
                <a:spcPct val="100000"/>
              </a:lnSpc>
              <a:tabLst>
                <a:tab pos="0" algn="l"/>
              </a:tabLst>
            </a:pPr>
            <a:r>
              <a:rPr lang="ru-RU" sz="1000" b="0" u="sng" strike="noStrike" spc="-1">
                <a:solidFill>
                  <a:schemeClr val="dk1"/>
                </a:solidFill>
                <a:uFillTx/>
                <a:latin typeface="Roboto"/>
                <a:ea typeface="Roboto"/>
                <a:hlinkClick r:id="rId15"/>
              </a:rPr>
              <a:t>spbpu.com</a:t>
            </a:r>
            <a:endParaRPr lang="ru-RU" sz="1000" b="0" strike="noStrike" spc="-1">
              <a:solidFill>
                <a:srgbClr val="000000"/>
              </a:solidFill>
              <a:latin typeface="Arial"/>
            </a:endParaRPr>
          </a:p>
        </p:txBody>
      </p:sp>
      <p:sp>
        <p:nvSpPr>
          <p:cNvPr id="116" name="Google Shape;12;p45"/>
          <p:cNvSpPr/>
          <p:nvPr/>
        </p:nvSpPr>
        <p:spPr>
          <a:xfrm>
            <a:off x="8543520" y="4819680"/>
            <a:ext cx="209880" cy="224640"/>
          </a:xfrm>
          <a:prstGeom prst="rect">
            <a:avLst/>
          </a:prstGeom>
          <a:noFill/>
          <a:ln w="0">
            <a:noFill/>
          </a:ln>
        </p:spPr>
        <p:style>
          <a:lnRef idx="0">
            <a:scrgbClr r="0" g="0" b="0"/>
          </a:lnRef>
          <a:fillRef idx="0">
            <a:scrgbClr r="0" g="0" b="0"/>
          </a:fillRef>
          <a:effectRef idx="0">
            <a:scrgbClr r="0" g="0" b="0"/>
          </a:effectRef>
          <a:fontRef idx="minor"/>
        </p:style>
        <p:txBody>
          <a:bodyPr lIns="90000" tIns="0" rIns="90000" bIns="91440" anchor="t">
            <a:noAutofit/>
          </a:bodyPr>
          <a:lstStyle/>
          <a:p>
            <a:pPr>
              <a:lnSpc>
                <a:spcPct val="100000"/>
              </a:lnSpc>
              <a:tabLst>
                <a:tab pos="0" algn="l"/>
              </a:tabLst>
            </a:pPr>
            <a:r>
              <a:rPr lang="ru-RU" sz="1000" b="0" strike="noStrike" spc="-1">
                <a:solidFill>
                  <a:schemeClr val="dk1"/>
                </a:solidFill>
                <a:latin typeface="Roboto"/>
                <a:ea typeface="Roboto"/>
              </a:rPr>
              <a:t>|</a:t>
            </a:r>
            <a:endParaRPr lang="ru-RU" sz="1000" b="0" strike="noStrike" spc="-1">
              <a:solidFill>
                <a:srgbClr val="000000"/>
              </a:solidFill>
              <a:latin typeface="Arial"/>
            </a:endParaRPr>
          </a:p>
        </p:txBody>
      </p:sp>
      <p:sp>
        <p:nvSpPr>
          <p:cNvPr id="117" name="Google Shape;13;p45"/>
          <p:cNvSpPr/>
          <p:nvPr/>
        </p:nvSpPr>
        <p:spPr>
          <a:xfrm>
            <a:off x="397440" y="480240"/>
            <a:ext cx="8142840" cy="398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tabLst>
                <a:tab pos="0" algn="l"/>
              </a:tabLst>
            </a:pPr>
            <a:endParaRPr lang="ru-RU" sz="1350" b="1" strike="noStrike" spc="-1">
              <a:solidFill>
                <a:srgbClr val="4B2A79"/>
              </a:solidFill>
              <a:latin typeface="Roboto"/>
              <a:ea typeface="Roboto"/>
            </a:endParaRPr>
          </a:p>
        </p:txBody>
      </p:sp>
      <p:cxnSp>
        <p:nvCxnSpPr>
          <p:cNvPr id="118" name="Google Shape;14;p45"/>
          <p:cNvCxnSpPr/>
          <p:nvPr/>
        </p:nvCxnSpPr>
        <p:spPr>
          <a:xfrm>
            <a:off x="0" y="357120"/>
            <a:ext cx="9147600" cy="3600"/>
          </a:xfrm>
          <a:prstGeom prst="straightConnector1">
            <a:avLst/>
          </a:prstGeom>
          <a:ln w="9525">
            <a:solidFill>
              <a:srgbClr val="BFBFBF"/>
            </a:solidFill>
            <a:round/>
          </a:ln>
        </p:spPr>
      </p:cxnSp>
      <p:sp>
        <p:nvSpPr>
          <p:cNvPr id="119" name="Google Shape;18;p45"/>
          <p:cNvSpPr/>
          <p:nvPr/>
        </p:nvSpPr>
        <p:spPr>
          <a:xfrm>
            <a:off x="397440" y="480240"/>
            <a:ext cx="8142840" cy="398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tabLst>
                <a:tab pos="0" algn="l"/>
              </a:tabLst>
            </a:pPr>
            <a:endParaRPr lang="ru-RU" sz="1350" b="1" strike="noStrike" spc="-1">
              <a:solidFill>
                <a:srgbClr val="4B2A79"/>
              </a:solidFill>
              <a:latin typeface="Roboto"/>
              <a:ea typeface="Roboto"/>
            </a:endParaRPr>
          </a:p>
        </p:txBody>
      </p:sp>
      <p:sp>
        <p:nvSpPr>
          <p:cNvPr id="120" name="Google Shape;19;p45"/>
          <p:cNvSpPr/>
          <p:nvPr/>
        </p:nvSpPr>
        <p:spPr>
          <a:xfrm>
            <a:off x="497520" y="882000"/>
            <a:ext cx="8142840" cy="317520"/>
          </a:xfrm>
          <a:prstGeom prst="rect">
            <a:avLst/>
          </a:prstGeom>
          <a:noFill/>
          <a:ln w="0">
            <a:noFill/>
          </a:ln>
        </p:spPr>
        <p:style>
          <a:lnRef idx="0">
            <a:scrgbClr r="0" g="0" b="0"/>
          </a:lnRef>
          <a:fillRef idx="0">
            <a:scrgbClr r="0" g="0" b="0"/>
          </a:fillRef>
          <a:effectRef idx="0">
            <a:scrgbClr r="0" g="0" b="0"/>
          </a:effectRef>
          <a:fontRef idx="minor"/>
        </p:style>
        <p:txBody>
          <a:bodyPr lIns="0" tIns="91440" rIns="90000" bIns="91440" anchor="ctr">
            <a:noAutofit/>
          </a:bodyPr>
          <a:lstStyle/>
          <a:p>
            <a:pPr>
              <a:lnSpc>
                <a:spcPct val="100000"/>
              </a:lnSpc>
              <a:tabLst>
                <a:tab pos="0" algn="l"/>
              </a:tabLst>
            </a:pPr>
            <a:endParaRPr lang="ru-RU" sz="1800" b="0" strike="noStrike" spc="-1">
              <a:solidFill>
                <a:srgbClr val="4B2A79"/>
              </a:solidFill>
              <a:latin typeface="Roboto"/>
              <a:ea typeface="Roboto"/>
            </a:endParaRPr>
          </a:p>
        </p:txBody>
      </p:sp>
      <p:pic>
        <p:nvPicPr>
          <p:cNvPr id="121" name="Рисунок 24"/>
          <p:cNvPicPr/>
          <p:nvPr/>
        </p:nvPicPr>
        <p:blipFill>
          <a:blip r:embed="rId16"/>
          <a:stretch/>
        </p:blipFill>
        <p:spPr>
          <a:xfrm>
            <a:off x="8073720" y="35640"/>
            <a:ext cx="976680" cy="277560"/>
          </a:xfrm>
          <a:prstGeom prst="rect">
            <a:avLst/>
          </a:prstGeom>
          <a:ln w="0">
            <a:noFill/>
          </a:ln>
        </p:spPr>
      </p:pic>
      <p:pic>
        <p:nvPicPr>
          <p:cNvPr id="122" name="Рисунок 25"/>
          <p:cNvPicPr/>
          <p:nvPr/>
        </p:nvPicPr>
        <p:blipFill>
          <a:blip r:embed="rId17"/>
          <a:stretch/>
        </p:blipFill>
        <p:spPr>
          <a:xfrm>
            <a:off x="6858360" y="34200"/>
            <a:ext cx="1017360" cy="285480"/>
          </a:xfrm>
          <a:prstGeom prst="rect">
            <a:avLst/>
          </a:prstGeom>
          <a:ln w="0">
            <a:noFill/>
          </a:ln>
        </p:spPr>
      </p:pic>
      <p:pic>
        <p:nvPicPr>
          <p:cNvPr id="123" name="Рисунок 26"/>
          <p:cNvPicPr/>
          <p:nvPr/>
        </p:nvPicPr>
        <p:blipFill>
          <a:blip r:embed="rId18"/>
          <a:stretch/>
        </p:blipFill>
        <p:spPr>
          <a:xfrm>
            <a:off x="3252600" y="21960"/>
            <a:ext cx="1105200" cy="313200"/>
          </a:xfrm>
          <a:prstGeom prst="rect">
            <a:avLst/>
          </a:prstGeom>
          <a:ln w="0">
            <a:noFill/>
          </a:ln>
        </p:spPr>
      </p:pic>
      <p:pic>
        <p:nvPicPr>
          <p:cNvPr id="124" name="Рисунок 5"/>
          <p:cNvPicPr/>
          <p:nvPr/>
        </p:nvPicPr>
        <p:blipFill>
          <a:blip r:embed="rId19"/>
          <a:srcRect l="17647" t="30281" r="19867" b="26587"/>
          <a:stretch/>
        </p:blipFill>
        <p:spPr>
          <a:xfrm>
            <a:off x="65160" y="46800"/>
            <a:ext cx="397800" cy="273600"/>
          </a:xfrm>
          <a:prstGeom prst="rect">
            <a:avLst/>
          </a:prstGeom>
          <a:ln w="0">
            <a:noFill/>
          </a:ln>
        </p:spPr>
      </p:pic>
      <p:pic>
        <p:nvPicPr>
          <p:cNvPr id="125" name="Рисунок 6"/>
          <p:cNvPicPr/>
          <p:nvPr/>
        </p:nvPicPr>
        <p:blipFill>
          <a:blip r:embed="rId20"/>
          <a:stretch/>
        </p:blipFill>
        <p:spPr>
          <a:xfrm>
            <a:off x="626040" y="35640"/>
            <a:ext cx="990000" cy="282600"/>
          </a:xfrm>
          <a:prstGeom prst="rect">
            <a:avLst/>
          </a:prstGeom>
          <a:ln w="0">
            <a:noFill/>
          </a:ln>
        </p:spPr>
      </p:pic>
      <p:pic>
        <p:nvPicPr>
          <p:cNvPr id="126" name="Рисунок 7" descr="Изображение выглядит как текст&#10;&#10;Автоматически созданное описание"/>
          <p:cNvPicPr/>
          <p:nvPr/>
        </p:nvPicPr>
        <p:blipFill>
          <a:blip r:embed="rId21"/>
          <a:srcRect t="-844"/>
          <a:stretch/>
        </p:blipFill>
        <p:spPr>
          <a:xfrm>
            <a:off x="4602600" y="10440"/>
            <a:ext cx="862560" cy="307800"/>
          </a:xfrm>
          <a:prstGeom prst="rect">
            <a:avLst/>
          </a:prstGeom>
          <a:ln w="0">
            <a:noFill/>
          </a:ln>
        </p:spPr>
      </p:pic>
      <p:sp>
        <p:nvSpPr>
          <p:cNvPr id="127" name="PlaceHolder 1"/>
          <p:cNvSpPr>
            <a:spLocks noGrp="1"/>
          </p:cNvSpPr>
          <p:nvPr>
            <p:ph type="sldNum" idx="3"/>
          </p:nvPr>
        </p:nvSpPr>
        <p:spPr>
          <a:xfrm>
            <a:off x="8765640" y="4832640"/>
            <a:ext cx="284400" cy="212400"/>
          </a:xfrm>
          <a:prstGeom prst="rect">
            <a:avLst/>
          </a:prstGeom>
          <a:noFill/>
          <a:ln w="0">
            <a:noFill/>
          </a:ln>
        </p:spPr>
        <p:txBody>
          <a:bodyPr lIns="0" tIns="7200" rIns="90000" bIns="91440" anchor="t">
            <a:noAutofit/>
          </a:bodyPr>
          <a:lstStyle>
            <a:lvl1pPr indent="0">
              <a:lnSpc>
                <a:spcPct val="100000"/>
              </a:lnSpc>
              <a:buNone/>
              <a:tabLst>
                <a:tab pos="0" algn="l"/>
              </a:tabLst>
              <a:defRPr lang="ru-RU" sz="900" b="0" strike="noStrike" spc="-1">
                <a:solidFill>
                  <a:srgbClr val="000000"/>
                </a:solidFill>
                <a:latin typeface="Roboto"/>
                <a:ea typeface="Roboto"/>
              </a:defRPr>
            </a:lvl1pPr>
          </a:lstStyle>
          <a:p>
            <a:pPr indent="0">
              <a:lnSpc>
                <a:spcPct val="100000"/>
              </a:lnSpc>
              <a:buNone/>
              <a:tabLst>
                <a:tab pos="0" algn="l"/>
              </a:tabLst>
            </a:pPr>
            <a:fld id="{8DA228FB-909D-4EBC-AB22-3B8BDE91A8A6}" type="slidenum">
              <a:rPr lang="ru-RU" sz="900" b="0" strike="noStrike" spc="-1">
                <a:solidFill>
                  <a:srgbClr val="000000"/>
                </a:solidFill>
                <a:latin typeface="Roboto"/>
                <a:ea typeface="Roboto"/>
              </a:rPr>
              <a:t>‹#›</a:t>
            </a:fld>
            <a:endParaRPr lang="ru-RU" sz="900" b="0" strike="noStrike" spc="-1">
              <a:solidFill>
                <a:srgbClr val="000000"/>
              </a:solidFill>
              <a:latin typeface="Times New Roman"/>
            </a:endParaRPr>
          </a:p>
        </p:txBody>
      </p:sp>
      <p:sp>
        <p:nvSpPr>
          <p:cNvPr id="128" name="PlaceHolder 2"/>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r>
              <a:rPr lang="ru-RU" sz="4400" b="0" strike="noStrike" spc="-1">
                <a:solidFill>
                  <a:srgbClr val="000000"/>
                </a:solidFill>
                <a:latin typeface="Arial"/>
              </a:rPr>
              <a:t>Для правки текста заглавия щёлкните мышью</a:t>
            </a:r>
          </a:p>
        </p:txBody>
      </p:sp>
      <p:sp>
        <p:nvSpPr>
          <p:cNvPr id="129"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p:cNvSpPr>
          <p:nvPr>
            <p:ph type="title"/>
          </p:nvPr>
        </p:nvSpPr>
        <p:spPr>
          <a:xfrm>
            <a:off x="519120" y="2735580"/>
            <a:ext cx="8152920" cy="2407920"/>
          </a:xfrm>
          <a:prstGeom prst="rect">
            <a:avLst/>
          </a:prstGeom>
          <a:noFill/>
          <a:ln w="0">
            <a:noFill/>
          </a:ln>
        </p:spPr>
        <p:txBody>
          <a:bodyPr lIns="90000" tIns="45000" rIns="90000" bIns="45000" anchor="ctr">
            <a:noAutofit/>
          </a:bodyPr>
          <a:lstStyle/>
          <a:p>
            <a:pPr algn="ctr">
              <a:lnSpc>
                <a:spcPct val="100000"/>
              </a:lnSpc>
              <a:tabLst>
                <a:tab pos="0" algn="l"/>
              </a:tabLst>
            </a:pPr>
            <a:r>
              <a:rPr lang="en-US" sz="2400" b="1" strike="noStrike" spc="-1" dirty="0">
                <a:solidFill>
                  <a:srgbClr val="FFFFFF"/>
                </a:solidFill>
                <a:latin typeface="Roboto"/>
                <a:ea typeface="Verdana"/>
              </a:rPr>
              <a:t>Current status of TSS development. </a:t>
            </a:r>
            <a:br>
              <a:rPr lang="en-US" sz="2400" b="1" strike="noStrike" spc="-1" dirty="0">
                <a:solidFill>
                  <a:srgbClr val="FFFFFF"/>
                </a:solidFill>
                <a:latin typeface="Roboto"/>
                <a:ea typeface="Verdana"/>
              </a:rPr>
            </a:br>
            <a:r>
              <a:rPr lang="en-US" sz="2400" b="1" strike="noStrike" spc="-1" dirty="0">
                <a:solidFill>
                  <a:srgbClr val="FFFFFF"/>
                </a:solidFill>
                <a:latin typeface="Roboto"/>
                <a:ea typeface="Verdana"/>
              </a:rPr>
              <a:t>White Rabbit calibration automatization</a:t>
            </a:r>
            <a:br>
              <a:rPr lang="ru-RU" sz="2400" b="1" strike="noStrike" spc="-1" dirty="0">
                <a:solidFill>
                  <a:srgbClr val="FFFFFF"/>
                </a:solidFill>
                <a:latin typeface="Roboto"/>
                <a:ea typeface="Verdana"/>
              </a:rPr>
            </a:br>
            <a:r>
              <a:rPr lang="en-US" sz="2400" b="1" strike="noStrike" spc="-1" dirty="0">
                <a:solidFill>
                  <a:srgbClr val="FFFFFF"/>
                </a:solidFill>
                <a:latin typeface="Roboto"/>
                <a:ea typeface="Verdana"/>
              </a:rPr>
              <a:t>and modeling of TSS network</a:t>
            </a:r>
            <a:br>
              <a:rPr sz="2400" dirty="0"/>
            </a:br>
            <a:r>
              <a:rPr lang="ru-RU" sz="1200" dirty="0"/>
              <a:t> </a:t>
            </a:r>
            <a:br>
              <a:rPr sz="1600" dirty="0"/>
            </a:br>
            <a:br>
              <a:rPr sz="200" dirty="0"/>
            </a:br>
            <a:br>
              <a:rPr lang="en-US" sz="400" dirty="0"/>
            </a:br>
            <a:r>
              <a:rPr lang="en-US" sz="400" dirty="0"/>
              <a:t>						</a:t>
            </a:r>
            <a:r>
              <a:rPr lang="en-US" sz="1400" spc="-1" dirty="0">
                <a:solidFill>
                  <a:srgbClr val="FFFFFF"/>
                </a:solidFill>
                <a:latin typeface="Roboto"/>
                <a:ea typeface="Roboto"/>
              </a:rPr>
              <a:t>Daniil Kozyrev, Technician</a:t>
            </a:r>
            <a:br>
              <a:rPr lang="en-US" sz="1400" spc="-1" dirty="0">
                <a:solidFill>
                  <a:srgbClr val="FFFFFF"/>
                </a:solidFill>
                <a:latin typeface="Roboto"/>
                <a:ea typeface="Roboto"/>
              </a:rPr>
            </a:br>
            <a:br>
              <a:rPr lang="en-US" sz="1400" b="0" strike="noStrike" spc="-1" dirty="0">
                <a:solidFill>
                  <a:srgbClr val="FFFFFF"/>
                </a:solidFill>
                <a:latin typeface="Roboto"/>
                <a:ea typeface="Roboto"/>
              </a:rPr>
            </a:br>
            <a:r>
              <a:rPr lang="en-US" sz="1400" b="0" strike="noStrike" spc="-1" dirty="0">
                <a:solidFill>
                  <a:srgbClr val="FFFFFF"/>
                </a:solidFill>
                <a:latin typeface="Roboto"/>
                <a:ea typeface="Roboto"/>
              </a:rPr>
              <a:t>Industrial Systems for Streaming Data Processing Laboratory, </a:t>
            </a:r>
            <a:br>
              <a:rPr lang="en-US" sz="1400" b="0" strike="noStrike" spc="-1" dirty="0">
                <a:solidFill>
                  <a:srgbClr val="FFFFFF"/>
                </a:solidFill>
                <a:latin typeface="Roboto"/>
                <a:ea typeface="Roboto"/>
              </a:rPr>
            </a:br>
            <a:r>
              <a:rPr lang="en-US" sz="1400" b="0" strike="noStrike" spc="-1" dirty="0">
                <a:solidFill>
                  <a:srgbClr val="FFFFFF"/>
                </a:solidFill>
                <a:latin typeface="Roboto"/>
                <a:ea typeface="Roboto"/>
              </a:rPr>
              <a:t>“Digital Engineering” Advanced Engineering School, </a:t>
            </a:r>
            <a:r>
              <a:rPr lang="en-US" sz="1400" b="0" strike="noStrike" spc="-1" dirty="0" err="1">
                <a:solidFill>
                  <a:srgbClr val="FFFFFF"/>
                </a:solidFill>
                <a:latin typeface="Roboto"/>
                <a:ea typeface="Roboto"/>
              </a:rPr>
              <a:t>SPbPU</a:t>
            </a:r>
            <a:endParaRPr lang="ru-RU" sz="1400" b="0" strike="noStrike" spc="-1" dirty="0">
              <a:solidFill>
                <a:srgbClr val="000000"/>
              </a:solidFill>
              <a:latin typeface="Arial"/>
            </a:endParaRPr>
          </a:p>
        </p:txBody>
      </p:sp>
      <p:pic>
        <p:nvPicPr>
          <p:cNvPr id="219" name="Google Shape;131;p1"/>
          <p:cNvPicPr/>
          <p:nvPr/>
        </p:nvPicPr>
        <p:blipFill>
          <a:blip r:embed="rId2"/>
          <a:srcRect l="-90" t="35651" b="17752"/>
          <a:stretch/>
        </p:blipFill>
        <p:spPr>
          <a:xfrm>
            <a:off x="7259760" y="140040"/>
            <a:ext cx="1880640" cy="1271520"/>
          </a:xfrm>
          <a:prstGeom prst="rect">
            <a:avLst/>
          </a:prstGeom>
          <a:ln w="0">
            <a:noFill/>
          </a:ln>
        </p:spPr>
      </p:pic>
      <p:pic>
        <p:nvPicPr>
          <p:cNvPr id="220" name="Google Shape;132;p1"/>
          <p:cNvPicPr/>
          <p:nvPr/>
        </p:nvPicPr>
        <p:blipFill>
          <a:blip r:embed="rId3"/>
          <a:srcRect l="89" t="2981" r="473" b="6176"/>
          <a:stretch/>
        </p:blipFill>
        <p:spPr>
          <a:xfrm>
            <a:off x="5345280" y="142560"/>
            <a:ext cx="1880640" cy="1271520"/>
          </a:xfrm>
          <a:prstGeom prst="rect">
            <a:avLst/>
          </a:prstGeom>
          <a:ln w="0">
            <a:noFill/>
          </a:ln>
        </p:spPr>
      </p:pic>
      <p:pic>
        <p:nvPicPr>
          <p:cNvPr id="221" name="Google Shape;133;p1"/>
          <p:cNvPicPr/>
          <p:nvPr/>
        </p:nvPicPr>
        <p:blipFill>
          <a:blip r:embed="rId4"/>
          <a:srcRect l="-255" t="5871" r="2" b="3866"/>
          <a:stretch/>
        </p:blipFill>
        <p:spPr>
          <a:xfrm flipH="1">
            <a:off x="7263360" y="1449720"/>
            <a:ext cx="1885320" cy="1132560"/>
          </a:xfrm>
          <a:prstGeom prst="rect">
            <a:avLst/>
          </a:prstGeom>
          <a:ln w="0">
            <a:noFill/>
          </a:ln>
        </p:spPr>
      </p:pic>
      <p:pic>
        <p:nvPicPr>
          <p:cNvPr id="222" name="Google Shape;134;p1"/>
          <p:cNvPicPr/>
          <p:nvPr/>
        </p:nvPicPr>
        <p:blipFill>
          <a:blip r:embed="rId5"/>
          <a:srcRect b="19307"/>
          <a:stretch/>
        </p:blipFill>
        <p:spPr>
          <a:xfrm>
            <a:off x="5345280" y="1449720"/>
            <a:ext cx="1880640" cy="1132560"/>
          </a:xfrm>
          <a:prstGeom prst="rect">
            <a:avLst/>
          </a:prstGeom>
          <a:ln w="0">
            <a:noFill/>
          </a:ln>
        </p:spPr>
      </p:pic>
      <p:sp>
        <p:nvSpPr>
          <p:cNvPr id="223" name="TextBox 6"/>
          <p:cNvSpPr/>
          <p:nvPr/>
        </p:nvSpPr>
        <p:spPr>
          <a:xfrm>
            <a:off x="182160" y="1373040"/>
            <a:ext cx="5031720" cy="110654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1800" b="1" strike="noStrike" spc="-1" dirty="0">
                <a:solidFill>
                  <a:schemeClr val="accent2"/>
                </a:solidFill>
                <a:latin typeface="Roboto"/>
                <a:ea typeface="Roboto"/>
              </a:rPr>
              <a:t>SPD</a:t>
            </a:r>
            <a:r>
              <a:rPr lang="ru-RU" sz="1800" b="1" strike="noStrike" spc="-1" dirty="0">
                <a:solidFill>
                  <a:schemeClr val="accent2"/>
                </a:solidFill>
                <a:latin typeface="Roboto"/>
                <a:ea typeface="Roboto"/>
              </a:rPr>
              <a:t>-</a:t>
            </a:r>
            <a:r>
              <a:rPr lang="en-US" sz="1800" b="1" strike="noStrike" spc="-1" dirty="0">
                <a:solidFill>
                  <a:schemeClr val="accent2"/>
                </a:solidFill>
                <a:latin typeface="Roboto"/>
                <a:ea typeface="Roboto"/>
              </a:rPr>
              <a:t>meeting</a:t>
            </a:r>
            <a:endParaRPr lang="ru-RU" sz="1800" b="0" strike="noStrike" spc="-1" dirty="0">
              <a:solidFill>
                <a:srgbClr val="000000"/>
              </a:solidFill>
              <a:latin typeface="Arial"/>
            </a:endParaRPr>
          </a:p>
          <a:p>
            <a:pPr algn="ctr">
              <a:lnSpc>
                <a:spcPct val="100000"/>
              </a:lnSpc>
            </a:pPr>
            <a:r>
              <a:rPr lang="en-US" sz="1800" b="1" strike="noStrike" spc="-1" dirty="0">
                <a:solidFill>
                  <a:schemeClr val="accent2"/>
                </a:solidFill>
                <a:latin typeface="Roboto"/>
                <a:ea typeface="Roboto"/>
              </a:rPr>
              <a:t>___________________________________</a:t>
            </a:r>
            <a:endParaRPr lang="ru-RU" sz="1800" b="0" strike="noStrike" spc="-1" dirty="0">
              <a:solidFill>
                <a:srgbClr val="000000"/>
              </a:solidFill>
              <a:latin typeface="Arial"/>
            </a:endParaRPr>
          </a:p>
          <a:p>
            <a:pPr algn="ctr">
              <a:lnSpc>
                <a:spcPct val="100000"/>
              </a:lnSpc>
            </a:pPr>
            <a:endParaRPr lang="ru-RU" sz="1200" b="0" strike="noStrike" spc="-1" dirty="0">
              <a:solidFill>
                <a:srgbClr val="000000"/>
              </a:solidFill>
              <a:latin typeface="Arial"/>
            </a:endParaRPr>
          </a:p>
          <a:p>
            <a:pPr algn="ctr">
              <a:lnSpc>
                <a:spcPct val="100000"/>
              </a:lnSpc>
            </a:pPr>
            <a:r>
              <a:rPr lang="en-US" sz="1800" b="1" strike="noStrike" spc="-1" dirty="0">
                <a:solidFill>
                  <a:srgbClr val="4B2A79"/>
                </a:solidFill>
                <a:latin typeface="Roboto"/>
                <a:ea typeface="Roboto"/>
              </a:rPr>
              <a:t>May </a:t>
            </a:r>
            <a:r>
              <a:rPr lang="ru-RU" b="1" spc="-1" dirty="0">
                <a:solidFill>
                  <a:srgbClr val="4B2A79"/>
                </a:solidFill>
                <a:latin typeface="Roboto"/>
                <a:ea typeface="Roboto"/>
              </a:rPr>
              <a:t>12</a:t>
            </a:r>
            <a:r>
              <a:rPr lang="en-US" sz="1800" b="1" strike="noStrike" spc="-1" dirty="0" err="1">
                <a:solidFill>
                  <a:srgbClr val="4B2A79"/>
                </a:solidFill>
                <a:latin typeface="Roboto"/>
                <a:ea typeface="Roboto"/>
              </a:rPr>
              <a:t>th</a:t>
            </a:r>
            <a:r>
              <a:rPr lang="en-US" sz="1800" b="1" strike="noStrike" spc="-1" dirty="0">
                <a:solidFill>
                  <a:srgbClr val="4B2A79"/>
                </a:solidFill>
                <a:latin typeface="Roboto"/>
                <a:ea typeface="Roboto"/>
              </a:rPr>
              <a:t> 202</a:t>
            </a:r>
            <a:r>
              <a:rPr lang="ru-RU" b="1" spc="-1" dirty="0">
                <a:solidFill>
                  <a:srgbClr val="4B2A79"/>
                </a:solidFill>
                <a:latin typeface="Roboto"/>
                <a:ea typeface="Roboto"/>
              </a:rPr>
              <a:t>5</a:t>
            </a:r>
            <a:endParaRPr lang="ru-RU" sz="1800" b="0" strike="noStrike" spc="-1" dirty="0">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Овал 16">
            <a:extLst>
              <a:ext uri="{FF2B5EF4-FFF2-40B4-BE49-F238E27FC236}">
                <a16:creationId xmlns:a16="http://schemas.microsoft.com/office/drawing/2014/main" id="{9E1D924E-EC99-4618-32CA-7D4CF6C7D0AD}"/>
              </a:ext>
            </a:extLst>
          </p:cNvPr>
          <p:cNvSpPr/>
          <p:nvPr/>
        </p:nvSpPr>
        <p:spPr>
          <a:xfrm>
            <a:off x="570531" y="3207744"/>
            <a:ext cx="160944" cy="160944"/>
          </a:xfrm>
          <a:prstGeom prst="ellipse">
            <a:avLst/>
          </a:prstGeom>
          <a:solidFill>
            <a:srgbClr val="57A67C"/>
          </a:solidFill>
          <a:ln>
            <a:solidFill>
              <a:srgbClr val="57A6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a:extLst>
              <a:ext uri="{FF2B5EF4-FFF2-40B4-BE49-F238E27FC236}">
                <a16:creationId xmlns:a16="http://schemas.microsoft.com/office/drawing/2014/main" id="{C4DCA0C4-4BEF-60E0-9FBF-4317FB4CBADC}"/>
              </a:ext>
            </a:extLst>
          </p:cNvPr>
          <p:cNvSpPr/>
          <p:nvPr/>
        </p:nvSpPr>
        <p:spPr>
          <a:xfrm>
            <a:off x="568150" y="3544166"/>
            <a:ext cx="160944" cy="160944"/>
          </a:xfrm>
          <a:prstGeom prst="ellipse">
            <a:avLst/>
          </a:prstGeom>
          <a:solidFill>
            <a:srgbClr val="F1EC0D"/>
          </a:solidFill>
          <a:ln>
            <a:solidFill>
              <a:srgbClr val="F1EC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a:extLst>
              <a:ext uri="{FF2B5EF4-FFF2-40B4-BE49-F238E27FC236}">
                <a16:creationId xmlns:a16="http://schemas.microsoft.com/office/drawing/2014/main" id="{DDF2D6C7-7D55-D496-F74C-48FC4BFBF769}"/>
              </a:ext>
            </a:extLst>
          </p:cNvPr>
          <p:cNvSpPr/>
          <p:nvPr/>
        </p:nvSpPr>
        <p:spPr>
          <a:xfrm>
            <a:off x="565769" y="4056172"/>
            <a:ext cx="160944" cy="160944"/>
          </a:xfrm>
          <a:prstGeom prst="ellipse">
            <a:avLst/>
          </a:prstGeom>
          <a:solidFill>
            <a:srgbClr val="F1EC0D"/>
          </a:solidFill>
          <a:ln>
            <a:solidFill>
              <a:srgbClr val="F1EC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a:extLst>
              <a:ext uri="{FF2B5EF4-FFF2-40B4-BE49-F238E27FC236}">
                <a16:creationId xmlns:a16="http://schemas.microsoft.com/office/drawing/2014/main" id="{34EAF9EE-98B4-5D32-18B7-BC7C1B0EB973}"/>
              </a:ext>
            </a:extLst>
          </p:cNvPr>
          <p:cNvSpPr/>
          <p:nvPr/>
        </p:nvSpPr>
        <p:spPr>
          <a:xfrm>
            <a:off x="570531" y="4729636"/>
            <a:ext cx="160944" cy="160944"/>
          </a:xfrm>
          <a:prstGeom prst="ellipse">
            <a:avLst/>
          </a:prstGeom>
          <a:solidFill>
            <a:srgbClr val="F1EC0D"/>
          </a:solidFill>
          <a:ln>
            <a:solidFill>
              <a:srgbClr val="F1EC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a:extLst>
              <a:ext uri="{FF2B5EF4-FFF2-40B4-BE49-F238E27FC236}">
                <a16:creationId xmlns:a16="http://schemas.microsoft.com/office/drawing/2014/main" id="{E7A83950-13A4-06CA-6FAE-0219082964BB}"/>
              </a:ext>
            </a:extLst>
          </p:cNvPr>
          <p:cNvSpPr/>
          <p:nvPr/>
        </p:nvSpPr>
        <p:spPr>
          <a:xfrm>
            <a:off x="568150" y="2015128"/>
            <a:ext cx="160944" cy="160944"/>
          </a:xfrm>
          <a:prstGeom prst="ellipse">
            <a:avLst/>
          </a:prstGeom>
          <a:solidFill>
            <a:srgbClr val="57A67C"/>
          </a:solidFill>
          <a:ln>
            <a:solidFill>
              <a:srgbClr val="57A6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4" name="PlaceHolder 1"/>
          <p:cNvSpPr>
            <a:spLocks noGrp="1"/>
          </p:cNvSpPr>
          <p:nvPr>
            <p:ph type="sldNum" idx="7"/>
          </p:nvPr>
        </p:nvSpPr>
        <p:spPr>
          <a:xfrm>
            <a:off x="8765640" y="4832640"/>
            <a:ext cx="279000" cy="207000"/>
          </a:xfrm>
          <a:prstGeom prst="rect">
            <a:avLst/>
          </a:prstGeom>
          <a:noFill/>
          <a:ln w="0">
            <a:noFill/>
          </a:ln>
        </p:spPr>
        <p:txBody>
          <a:bodyPr lIns="0" tIns="7200" rIns="90000" bIns="91440" anchor="t">
            <a:noAutofit/>
          </a:bodyPr>
          <a:lstStyle>
            <a:lvl1pPr indent="0">
              <a:lnSpc>
                <a:spcPct val="100000"/>
              </a:lnSpc>
              <a:buNone/>
              <a:tabLst>
                <a:tab pos="0" algn="l"/>
              </a:tabLst>
              <a:defRPr lang="ru-RU" sz="900" b="0" strike="noStrike" spc="-1">
                <a:solidFill>
                  <a:srgbClr val="000000"/>
                </a:solidFill>
                <a:latin typeface="Roboto"/>
                <a:ea typeface="Roboto"/>
              </a:defRPr>
            </a:lvl1pPr>
          </a:lstStyle>
          <a:p>
            <a:pPr indent="0">
              <a:lnSpc>
                <a:spcPct val="100000"/>
              </a:lnSpc>
              <a:buNone/>
              <a:tabLst>
                <a:tab pos="0" algn="l"/>
              </a:tabLst>
            </a:pPr>
            <a:fld id="{ADC366BA-3C31-4384-8665-4DA6D2A00FD5}" type="slidenum">
              <a:rPr lang="ru-RU" sz="900" b="0" strike="noStrike" spc="-1">
                <a:solidFill>
                  <a:srgbClr val="000000"/>
                </a:solidFill>
                <a:latin typeface="Roboto"/>
                <a:ea typeface="Roboto"/>
              </a:rPr>
              <a:t>10</a:t>
            </a:fld>
            <a:endParaRPr lang="ru-RU" sz="900" b="0" strike="noStrike" spc="-1">
              <a:solidFill>
                <a:srgbClr val="000000"/>
              </a:solidFill>
              <a:latin typeface="Times New Roman"/>
            </a:endParaRPr>
          </a:p>
        </p:txBody>
      </p:sp>
      <p:sp>
        <p:nvSpPr>
          <p:cNvPr id="235" name="Заголовок 4"/>
          <p:cNvSpPr/>
          <p:nvPr/>
        </p:nvSpPr>
        <p:spPr>
          <a:xfrm>
            <a:off x="396720" y="508320"/>
            <a:ext cx="8244720" cy="361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en-US" sz="2400" b="1" strike="noStrike" spc="-1">
              <a:solidFill>
                <a:schemeClr val="accent2"/>
              </a:solidFill>
              <a:latin typeface="Roboto"/>
              <a:ea typeface="Roboto"/>
            </a:endParaRPr>
          </a:p>
        </p:txBody>
      </p:sp>
      <p:sp>
        <p:nvSpPr>
          <p:cNvPr id="236" name="Заголовок 5"/>
          <p:cNvSpPr/>
          <p:nvPr/>
        </p:nvSpPr>
        <p:spPr>
          <a:xfrm>
            <a:off x="360000" y="576000"/>
            <a:ext cx="8504825" cy="52893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r>
              <a:rPr lang="en-US" sz="2400" b="1" spc="-1" dirty="0">
                <a:solidFill>
                  <a:schemeClr val="accent2"/>
                </a:solidFill>
                <a:latin typeface="Roboto"/>
                <a:ea typeface="Roboto"/>
              </a:rPr>
              <a:t>TSS development roadmap</a:t>
            </a:r>
            <a:endParaRPr lang="ru-RU" sz="2400" b="1" spc="-1" dirty="0">
              <a:solidFill>
                <a:schemeClr val="accent2"/>
              </a:solidFill>
              <a:latin typeface="Roboto"/>
              <a:ea typeface="Roboto"/>
            </a:endParaRPr>
          </a:p>
        </p:txBody>
      </p:sp>
      <p:sp>
        <p:nvSpPr>
          <p:cNvPr id="11" name="Прямоугольник: скругленные углы 10">
            <a:extLst>
              <a:ext uri="{FF2B5EF4-FFF2-40B4-BE49-F238E27FC236}">
                <a16:creationId xmlns:a16="http://schemas.microsoft.com/office/drawing/2014/main" id="{8CCF672D-97C3-8786-5B78-5F099E92628D}"/>
              </a:ext>
            </a:extLst>
          </p:cNvPr>
          <p:cNvSpPr/>
          <p:nvPr/>
        </p:nvSpPr>
        <p:spPr>
          <a:xfrm>
            <a:off x="533190" y="1204124"/>
            <a:ext cx="4328368" cy="361440"/>
          </a:xfrm>
          <a:prstGeom prst="roundRect">
            <a:avLst/>
          </a:prstGeom>
          <a:gradFill>
            <a:gsLst>
              <a:gs pos="100000">
                <a:srgbClr val="57A67C"/>
              </a:gs>
              <a:gs pos="0">
                <a:srgbClr val="479863"/>
              </a:gs>
            </a:gsLst>
            <a:lin ang="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b="1" dirty="0">
                <a:latin typeface="Roboto" panose="02000000000000000000" pitchFamily="2" charset="0"/>
                <a:ea typeface="Roboto" panose="02000000000000000000" pitchFamily="2" charset="0"/>
                <a:cs typeface="Roboto" panose="02000000000000000000" pitchFamily="2" charset="0"/>
              </a:rPr>
              <a:t>202</a:t>
            </a:r>
            <a:r>
              <a:rPr lang="en-US" sz="1600" b="1" dirty="0">
                <a:latin typeface="Roboto" panose="02000000000000000000" pitchFamily="2" charset="0"/>
                <a:ea typeface="Roboto" panose="02000000000000000000" pitchFamily="2" charset="0"/>
                <a:cs typeface="Roboto" panose="02000000000000000000" pitchFamily="2" charset="0"/>
              </a:rPr>
              <a:t>5</a:t>
            </a:r>
          </a:p>
        </p:txBody>
      </p:sp>
      <p:sp>
        <p:nvSpPr>
          <p:cNvPr id="15" name="Прямоугольник: скругленные углы 14">
            <a:extLst>
              <a:ext uri="{FF2B5EF4-FFF2-40B4-BE49-F238E27FC236}">
                <a16:creationId xmlns:a16="http://schemas.microsoft.com/office/drawing/2014/main" id="{48C799E5-022A-8092-A4A8-3D5CDF276E66}"/>
              </a:ext>
            </a:extLst>
          </p:cNvPr>
          <p:cNvSpPr/>
          <p:nvPr/>
        </p:nvSpPr>
        <p:spPr>
          <a:xfrm>
            <a:off x="4861560" y="1204124"/>
            <a:ext cx="2011678" cy="361440"/>
          </a:xfrm>
          <a:prstGeom prst="roundRect">
            <a:avLst/>
          </a:prstGeom>
          <a:gradFill>
            <a:gsLst>
              <a:gs pos="0">
                <a:srgbClr val="57A67C"/>
              </a:gs>
              <a:gs pos="100000">
                <a:srgbClr val="6A839C"/>
              </a:gs>
            </a:gsLst>
            <a:lin ang="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b="1" dirty="0">
                <a:latin typeface="Roboto" panose="02000000000000000000" pitchFamily="2" charset="0"/>
                <a:ea typeface="Roboto" panose="02000000000000000000" pitchFamily="2" charset="0"/>
                <a:cs typeface="Roboto" panose="02000000000000000000" pitchFamily="2" charset="0"/>
              </a:rPr>
              <a:t>202</a:t>
            </a:r>
            <a:r>
              <a:rPr lang="en-US" sz="1600" b="1" dirty="0">
                <a:latin typeface="Roboto" panose="02000000000000000000" pitchFamily="2" charset="0"/>
                <a:ea typeface="Roboto" panose="02000000000000000000" pitchFamily="2" charset="0"/>
                <a:cs typeface="Roboto" panose="02000000000000000000" pitchFamily="2" charset="0"/>
              </a:rPr>
              <a:t>6</a:t>
            </a:r>
            <a:endParaRPr lang="ru-RU" sz="1600" b="1" dirty="0"/>
          </a:p>
        </p:txBody>
      </p:sp>
      <p:sp>
        <p:nvSpPr>
          <p:cNvPr id="16" name="Прямоугольник: скругленные углы 15">
            <a:extLst>
              <a:ext uri="{FF2B5EF4-FFF2-40B4-BE49-F238E27FC236}">
                <a16:creationId xmlns:a16="http://schemas.microsoft.com/office/drawing/2014/main" id="{936E5953-1C6A-1005-4245-B27F6D7CA42E}"/>
              </a:ext>
            </a:extLst>
          </p:cNvPr>
          <p:cNvSpPr/>
          <p:nvPr/>
        </p:nvSpPr>
        <p:spPr>
          <a:xfrm>
            <a:off x="6873240" y="1204124"/>
            <a:ext cx="1892400" cy="361440"/>
          </a:xfrm>
          <a:prstGeom prst="roundRect">
            <a:avLst/>
          </a:prstGeom>
          <a:gradFill>
            <a:gsLst>
              <a:gs pos="100000">
                <a:srgbClr val="724CA8"/>
              </a:gs>
              <a:gs pos="0">
                <a:srgbClr val="6A839C"/>
              </a:gs>
            </a:gsLst>
            <a:lin ang="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b="1" dirty="0">
                <a:latin typeface="Roboto" panose="02000000000000000000" pitchFamily="2" charset="0"/>
                <a:ea typeface="Roboto" panose="02000000000000000000" pitchFamily="2" charset="0"/>
                <a:cs typeface="Roboto" panose="02000000000000000000" pitchFamily="2" charset="0"/>
              </a:rPr>
              <a:t>202</a:t>
            </a:r>
            <a:r>
              <a:rPr lang="en-US" sz="1600" b="1" dirty="0">
                <a:latin typeface="Roboto" panose="02000000000000000000" pitchFamily="2" charset="0"/>
                <a:ea typeface="Roboto" panose="02000000000000000000" pitchFamily="2" charset="0"/>
                <a:cs typeface="Roboto" panose="02000000000000000000" pitchFamily="2" charset="0"/>
              </a:rPr>
              <a:t>7</a:t>
            </a:r>
            <a:endParaRPr lang="ru-RU" sz="1600" b="1" dirty="0"/>
          </a:p>
        </p:txBody>
      </p:sp>
      <p:sp>
        <p:nvSpPr>
          <p:cNvPr id="19" name="Равнобедренный треугольник 18">
            <a:extLst>
              <a:ext uri="{FF2B5EF4-FFF2-40B4-BE49-F238E27FC236}">
                <a16:creationId xmlns:a16="http://schemas.microsoft.com/office/drawing/2014/main" id="{CC6A4FF4-C464-05A0-4C98-38605031E58D}"/>
              </a:ext>
            </a:extLst>
          </p:cNvPr>
          <p:cNvSpPr/>
          <p:nvPr/>
        </p:nvSpPr>
        <p:spPr>
          <a:xfrm rot="10800000">
            <a:off x="2594961" y="1736892"/>
            <a:ext cx="204826" cy="176574"/>
          </a:xfrm>
          <a:prstGeom prst="triangl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Равнобедренный треугольник 19">
            <a:extLst>
              <a:ext uri="{FF2B5EF4-FFF2-40B4-BE49-F238E27FC236}">
                <a16:creationId xmlns:a16="http://schemas.microsoft.com/office/drawing/2014/main" id="{6CB596F3-BA37-41BC-8E8D-82B8529F77CF}"/>
              </a:ext>
            </a:extLst>
          </p:cNvPr>
          <p:cNvSpPr/>
          <p:nvPr/>
        </p:nvSpPr>
        <p:spPr>
          <a:xfrm rot="10800000">
            <a:off x="5824625" y="1736892"/>
            <a:ext cx="204826" cy="176574"/>
          </a:xfrm>
          <a:prstGeom prst="triangl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Равнобедренный треугольник 20">
            <a:extLst>
              <a:ext uri="{FF2B5EF4-FFF2-40B4-BE49-F238E27FC236}">
                <a16:creationId xmlns:a16="http://schemas.microsoft.com/office/drawing/2014/main" id="{1D17703E-A22B-4A3E-E235-AD88908D4FE6}"/>
              </a:ext>
            </a:extLst>
          </p:cNvPr>
          <p:cNvSpPr/>
          <p:nvPr/>
        </p:nvSpPr>
        <p:spPr>
          <a:xfrm rot="10800000">
            <a:off x="7717024" y="1736892"/>
            <a:ext cx="204826" cy="176574"/>
          </a:xfrm>
          <a:prstGeom prst="triangl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a:extLst>
              <a:ext uri="{FF2B5EF4-FFF2-40B4-BE49-F238E27FC236}">
                <a16:creationId xmlns:a16="http://schemas.microsoft.com/office/drawing/2014/main" id="{C9E90184-99C0-5BDB-B4F4-3697D3471975}"/>
              </a:ext>
            </a:extLst>
          </p:cNvPr>
          <p:cNvSpPr txBox="1"/>
          <p:nvPr/>
        </p:nvSpPr>
        <p:spPr>
          <a:xfrm>
            <a:off x="4861560" y="1960502"/>
            <a:ext cx="2011678" cy="1169551"/>
          </a:xfrm>
          <a:prstGeom prst="rect">
            <a:avLst/>
          </a:prstGeom>
          <a:noFill/>
        </p:spPr>
        <p:txBody>
          <a:bodyPr wrap="square" rtlCol="0">
            <a:spAutoFit/>
          </a:bodyPr>
          <a:lstStyle/>
          <a:p>
            <a:pPr indent="177800">
              <a:spcAft>
                <a:spcPts val="1200"/>
              </a:spcAft>
              <a:buClr>
                <a:schemeClr val="accent1"/>
              </a:buClr>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WR network deployment and configuration for TSS network segments</a:t>
            </a:r>
            <a:endParaRPr lang="ru-RU" sz="1200" dirty="0">
              <a:latin typeface="Roboto" panose="02000000000000000000" pitchFamily="2" charset="0"/>
              <a:ea typeface="Roboto" panose="02000000000000000000" pitchFamily="2" charset="0"/>
              <a:cs typeface="Roboto" panose="02000000000000000000" pitchFamily="2" charset="0"/>
            </a:endParaRPr>
          </a:p>
          <a:p>
            <a:pPr indent="177800">
              <a:spcAft>
                <a:spcPts val="1200"/>
              </a:spcAft>
              <a:buClr>
                <a:schemeClr val="accent1"/>
              </a:buClr>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TSS controller production</a:t>
            </a:r>
            <a:endParaRPr lang="ru-RU" sz="1200" dirty="0">
              <a:latin typeface="Roboto" panose="02000000000000000000" pitchFamily="2" charset="0"/>
              <a:ea typeface="Roboto" panose="02000000000000000000" pitchFamily="2" charset="0"/>
              <a:cs typeface="Roboto" panose="02000000000000000000" pitchFamily="2" charset="0"/>
            </a:endParaRPr>
          </a:p>
        </p:txBody>
      </p:sp>
      <p:sp>
        <p:nvSpPr>
          <p:cNvPr id="28" name="TextBox 27">
            <a:extLst>
              <a:ext uri="{FF2B5EF4-FFF2-40B4-BE49-F238E27FC236}">
                <a16:creationId xmlns:a16="http://schemas.microsoft.com/office/drawing/2014/main" id="{71091EE9-25B5-8884-BBDB-D5E380D2C915}"/>
              </a:ext>
            </a:extLst>
          </p:cNvPr>
          <p:cNvSpPr txBox="1"/>
          <p:nvPr/>
        </p:nvSpPr>
        <p:spPr>
          <a:xfrm>
            <a:off x="6873238" y="1957416"/>
            <a:ext cx="1892398" cy="461665"/>
          </a:xfrm>
          <a:prstGeom prst="rect">
            <a:avLst/>
          </a:prstGeom>
          <a:noFill/>
        </p:spPr>
        <p:txBody>
          <a:bodyPr wrap="square" rtlCol="0">
            <a:spAutoFit/>
          </a:bodyPr>
          <a:lstStyle/>
          <a:p>
            <a:pPr indent="177800">
              <a:spcAft>
                <a:spcPts val="1200"/>
              </a:spcAft>
              <a:buClr>
                <a:schemeClr val="accent1"/>
              </a:buClr>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Continuous support and refinement of TSS</a:t>
            </a:r>
            <a:endParaRPr lang="ru-RU" sz="1200" dirty="0">
              <a:latin typeface="Roboto" panose="02000000000000000000" pitchFamily="2" charset="0"/>
              <a:ea typeface="Roboto" panose="02000000000000000000" pitchFamily="2" charset="0"/>
              <a:cs typeface="Roboto" panose="02000000000000000000" pitchFamily="2" charset="0"/>
            </a:endParaRPr>
          </a:p>
        </p:txBody>
      </p:sp>
      <p:sp>
        <p:nvSpPr>
          <p:cNvPr id="30" name="Овал 29">
            <a:extLst>
              <a:ext uri="{FF2B5EF4-FFF2-40B4-BE49-F238E27FC236}">
                <a16:creationId xmlns:a16="http://schemas.microsoft.com/office/drawing/2014/main" id="{8605CA0C-EEF4-B2EB-CFEC-D883FAAD515E}"/>
              </a:ext>
            </a:extLst>
          </p:cNvPr>
          <p:cNvSpPr/>
          <p:nvPr/>
        </p:nvSpPr>
        <p:spPr>
          <a:xfrm>
            <a:off x="565769" y="2356021"/>
            <a:ext cx="160944" cy="160944"/>
          </a:xfrm>
          <a:prstGeom prst="ellipse">
            <a:avLst/>
          </a:prstGeom>
          <a:solidFill>
            <a:srgbClr val="F1EC0D"/>
          </a:solidFill>
          <a:ln>
            <a:solidFill>
              <a:srgbClr val="F1EC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a:extLst>
              <a:ext uri="{FF2B5EF4-FFF2-40B4-BE49-F238E27FC236}">
                <a16:creationId xmlns:a16="http://schemas.microsoft.com/office/drawing/2014/main" id="{2ABE34D4-F757-6B63-13CD-3A5E07925853}"/>
              </a:ext>
            </a:extLst>
          </p:cNvPr>
          <p:cNvSpPr txBox="1"/>
          <p:nvPr/>
        </p:nvSpPr>
        <p:spPr>
          <a:xfrm>
            <a:off x="533190" y="1960503"/>
            <a:ext cx="4328368" cy="3016210"/>
          </a:xfrm>
          <a:prstGeom prst="rect">
            <a:avLst/>
          </a:prstGeom>
          <a:noFill/>
        </p:spPr>
        <p:txBody>
          <a:bodyPr wrap="square" numCol="1" rtlCol="0">
            <a:spAutoFit/>
          </a:bodyPr>
          <a:lstStyle/>
          <a:p>
            <a:pPr indent="177800">
              <a:spcAft>
                <a:spcPts val="1200"/>
              </a:spcAft>
              <a:buClr>
                <a:schemeClr val="accent1"/>
              </a:buClr>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TSS controller prototype</a:t>
            </a:r>
            <a:r>
              <a:rPr lang="ru-RU" sz="1200" dirty="0">
                <a:latin typeface="Roboto" panose="02000000000000000000" pitchFamily="2" charset="0"/>
                <a:ea typeface="Roboto" panose="02000000000000000000" pitchFamily="2" charset="0"/>
                <a:cs typeface="Roboto" panose="02000000000000000000" pitchFamily="2" charset="0"/>
              </a:rPr>
              <a:t> </a:t>
            </a:r>
            <a:r>
              <a:rPr lang="en-US" sz="1200" dirty="0">
                <a:latin typeface="Roboto" panose="02000000000000000000" pitchFamily="2" charset="0"/>
                <a:ea typeface="Roboto" panose="02000000000000000000" pitchFamily="2" charset="0"/>
                <a:cs typeface="Roboto" panose="02000000000000000000" pitchFamily="2" charset="0"/>
              </a:rPr>
              <a:t>implementation</a:t>
            </a:r>
          </a:p>
          <a:p>
            <a:pPr indent="177800">
              <a:spcAft>
                <a:spcPts val="1200"/>
              </a:spcAft>
              <a:buClr>
                <a:schemeClr val="accent1"/>
              </a:buClr>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Preliminary integration and testing with DAQ L1 elements</a:t>
            </a:r>
          </a:p>
          <a:p>
            <a:pPr indent="177800">
              <a:spcAft>
                <a:spcPts val="1200"/>
              </a:spcAft>
              <a:buClr>
                <a:schemeClr val="accent1"/>
              </a:buClr>
              <a:buFont typeface="Arial" panose="020B0604020202020204" pitchFamily="34" charset="0"/>
              <a:buChar char="•"/>
            </a:pPr>
            <a:r>
              <a:rPr lang="en-US" sz="1200" dirty="0">
                <a:solidFill>
                  <a:srgbClr val="00B050"/>
                </a:solidFill>
                <a:latin typeface="Roboto" panose="02000000000000000000" pitchFamily="2" charset="0"/>
                <a:ea typeface="Roboto" panose="02000000000000000000" pitchFamily="2" charset="0"/>
                <a:cs typeface="Roboto" panose="02000000000000000000" pitchFamily="2" charset="0"/>
              </a:rPr>
              <a:t>New! </a:t>
            </a:r>
            <a:r>
              <a:rPr lang="en-US" sz="1200" dirty="0">
                <a:latin typeface="Roboto" panose="02000000000000000000" pitchFamily="2" charset="0"/>
                <a:ea typeface="Roboto" panose="02000000000000000000" pitchFamily="2" charset="0"/>
                <a:cs typeface="Roboto" panose="02000000000000000000" pitchFamily="2" charset="0"/>
              </a:rPr>
              <a:t>Evaluation of WR implementation based on </a:t>
            </a:r>
            <a:r>
              <a:rPr lang="en-US" sz="1200" dirty="0" err="1">
                <a:latin typeface="Roboto" panose="02000000000000000000" pitchFamily="2" charset="0"/>
                <a:ea typeface="Roboto" panose="02000000000000000000" pitchFamily="2" charset="0"/>
                <a:cs typeface="Roboto" panose="02000000000000000000" pitchFamily="2" charset="0"/>
              </a:rPr>
              <a:t>PangoMicro</a:t>
            </a:r>
            <a:r>
              <a:rPr lang="en-US" sz="1200" dirty="0">
                <a:latin typeface="Roboto" panose="02000000000000000000" pitchFamily="2" charset="0"/>
                <a:ea typeface="Roboto" panose="02000000000000000000" pitchFamily="2" charset="0"/>
                <a:cs typeface="Roboto" panose="02000000000000000000" pitchFamily="2" charset="0"/>
              </a:rPr>
              <a:t> FPGA</a:t>
            </a:r>
            <a:endParaRPr lang="ru-RU" sz="1200" dirty="0">
              <a:latin typeface="Roboto" panose="02000000000000000000" pitchFamily="2" charset="0"/>
              <a:ea typeface="Roboto" panose="02000000000000000000" pitchFamily="2" charset="0"/>
              <a:cs typeface="Roboto" panose="02000000000000000000" pitchFamily="2" charset="0"/>
            </a:endParaRPr>
          </a:p>
          <a:p>
            <a:pPr indent="177800">
              <a:spcAft>
                <a:spcPts val="1200"/>
              </a:spcAft>
              <a:buClr>
                <a:schemeClr val="accent1"/>
              </a:buClr>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Preliminary TSS testing</a:t>
            </a:r>
            <a:endParaRPr lang="ru-RU" sz="1200" dirty="0">
              <a:latin typeface="Roboto" panose="02000000000000000000" pitchFamily="2" charset="0"/>
              <a:ea typeface="Roboto" panose="02000000000000000000" pitchFamily="2" charset="0"/>
              <a:cs typeface="Roboto" panose="02000000000000000000" pitchFamily="2" charset="0"/>
            </a:endParaRPr>
          </a:p>
          <a:p>
            <a:pPr indent="177800">
              <a:spcAft>
                <a:spcPts val="1200"/>
              </a:spcAft>
              <a:buClr>
                <a:schemeClr val="accent1"/>
              </a:buClr>
              <a:buFont typeface="Arial" panose="020B0604020202020204" pitchFamily="34" charset="0"/>
              <a:buChar char="•"/>
            </a:pPr>
            <a:r>
              <a:rPr lang="en-US" sz="1200" dirty="0">
                <a:solidFill>
                  <a:srgbClr val="00B050"/>
                </a:solidFill>
                <a:latin typeface="Roboto" panose="02000000000000000000" pitchFamily="2" charset="0"/>
                <a:ea typeface="Roboto" panose="02000000000000000000" pitchFamily="2" charset="0"/>
                <a:cs typeface="Roboto" panose="02000000000000000000" pitchFamily="2" charset="0"/>
              </a:rPr>
              <a:t>New! </a:t>
            </a:r>
            <a:r>
              <a:rPr lang="en-US" sz="1200" dirty="0">
                <a:latin typeface="Roboto" panose="02000000000000000000" pitchFamily="2" charset="0"/>
                <a:ea typeface="Roboto" panose="02000000000000000000" pitchFamily="2" charset="0"/>
                <a:cs typeface="Roboto" panose="02000000000000000000" pitchFamily="2" charset="0"/>
              </a:rPr>
              <a:t>Mathematical and imitational modelling of network communication</a:t>
            </a:r>
            <a:endParaRPr lang="ru-RU" sz="1200" dirty="0">
              <a:latin typeface="Roboto" panose="02000000000000000000" pitchFamily="2" charset="0"/>
              <a:ea typeface="Roboto" panose="02000000000000000000" pitchFamily="2" charset="0"/>
              <a:cs typeface="Roboto" panose="02000000000000000000" pitchFamily="2" charset="0"/>
            </a:endParaRPr>
          </a:p>
          <a:p>
            <a:pPr indent="177800">
              <a:spcAft>
                <a:spcPts val="1200"/>
              </a:spcAft>
              <a:buClr>
                <a:schemeClr val="accent1"/>
              </a:buClr>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TSS calibration automation</a:t>
            </a:r>
          </a:p>
          <a:p>
            <a:pPr indent="177800">
              <a:spcAft>
                <a:spcPts val="1200"/>
              </a:spcAft>
              <a:buClr>
                <a:schemeClr val="accent1"/>
              </a:buClr>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TSS diagnostic tools implementation</a:t>
            </a:r>
          </a:p>
          <a:p>
            <a:pPr indent="177800">
              <a:spcAft>
                <a:spcPts val="1200"/>
              </a:spcAft>
              <a:buClr>
                <a:schemeClr val="accent1"/>
              </a:buClr>
              <a:buFont typeface="Arial" panose="020B0604020202020204" pitchFamily="34" charset="0"/>
              <a:buChar char="•"/>
            </a:pPr>
            <a:r>
              <a:rPr lang="en-US" sz="1200" dirty="0">
                <a:latin typeface="Roboto" panose="02000000000000000000" pitchFamily="2" charset="0"/>
                <a:ea typeface="Roboto" panose="02000000000000000000" pitchFamily="2" charset="0"/>
                <a:cs typeface="Roboto" panose="02000000000000000000" pitchFamily="2" charset="0"/>
              </a:rPr>
              <a:t>Project porting for Cyclone 10</a:t>
            </a:r>
            <a:endParaRPr lang="ru-RU" sz="1200" dirty="0">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4" name="PlaceHolder 1"/>
          <p:cNvSpPr>
            <a:spLocks noGrp="1"/>
          </p:cNvSpPr>
          <p:nvPr>
            <p:ph type="sldNum" idx="19"/>
          </p:nvPr>
        </p:nvSpPr>
        <p:spPr>
          <a:xfrm>
            <a:off x="8765640" y="4832640"/>
            <a:ext cx="285840" cy="213840"/>
          </a:xfrm>
          <a:prstGeom prst="rect">
            <a:avLst/>
          </a:prstGeom>
          <a:noFill/>
          <a:ln w="0">
            <a:noFill/>
          </a:ln>
        </p:spPr>
        <p:txBody>
          <a:bodyPr lIns="0" tIns="7200" rIns="90000" bIns="91440" anchor="t">
            <a:noAutofit/>
          </a:bodyPr>
          <a:lstStyle>
            <a:lvl1pPr indent="0">
              <a:lnSpc>
                <a:spcPct val="100000"/>
              </a:lnSpc>
              <a:buNone/>
              <a:tabLst>
                <a:tab pos="0" algn="l"/>
              </a:tabLst>
              <a:defRPr lang="ru-RU" sz="900" b="0" strike="noStrike" spc="-1">
                <a:solidFill>
                  <a:srgbClr val="000000"/>
                </a:solidFill>
                <a:latin typeface="Roboto"/>
                <a:ea typeface="Roboto"/>
              </a:defRPr>
            </a:lvl1pPr>
          </a:lstStyle>
          <a:p>
            <a:pPr indent="0">
              <a:lnSpc>
                <a:spcPct val="100000"/>
              </a:lnSpc>
              <a:buNone/>
              <a:tabLst>
                <a:tab pos="0" algn="l"/>
              </a:tabLst>
            </a:pPr>
            <a:fld id="{D706831C-FFD5-4B2C-BBDB-E22F088077EB}" type="slidenum">
              <a:rPr lang="ru-RU" sz="900" b="0" strike="noStrike" spc="-1">
                <a:solidFill>
                  <a:srgbClr val="000000"/>
                </a:solidFill>
                <a:latin typeface="Roboto"/>
                <a:ea typeface="Roboto"/>
              </a:rPr>
              <a:t>11</a:t>
            </a:fld>
            <a:endParaRPr lang="ru-RU" sz="900" b="0" strike="noStrike" spc="-1">
              <a:solidFill>
                <a:srgbClr val="000000"/>
              </a:solidFill>
              <a:latin typeface="Times New Roman"/>
            </a:endParaRPr>
          </a:p>
        </p:txBody>
      </p:sp>
      <p:sp>
        <p:nvSpPr>
          <p:cNvPr id="305" name="PlaceHolder 2"/>
          <p:cNvSpPr>
            <a:spLocks noGrp="1"/>
          </p:cNvSpPr>
          <p:nvPr>
            <p:ph type="title"/>
          </p:nvPr>
        </p:nvSpPr>
        <p:spPr>
          <a:xfrm>
            <a:off x="360000" y="576000"/>
            <a:ext cx="8265960" cy="392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2400" b="1" spc="-1" dirty="0">
                <a:solidFill>
                  <a:schemeClr val="accent2"/>
                </a:solidFill>
                <a:latin typeface="Roboto"/>
                <a:ea typeface="Roboto"/>
                <a:cs typeface="+mn-cs"/>
              </a:rPr>
              <a:t>Team</a:t>
            </a:r>
            <a:endParaRPr lang="ru-RU" sz="2400" b="1" spc="-1" dirty="0">
              <a:solidFill>
                <a:schemeClr val="accent2"/>
              </a:solidFill>
              <a:latin typeface="Roboto"/>
              <a:ea typeface="Roboto"/>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p:cNvSpPr>
          <p:nvPr>
            <p:ph type="sldNum" idx="5"/>
          </p:nvPr>
        </p:nvSpPr>
        <p:spPr>
          <a:xfrm>
            <a:off x="8765640" y="4832640"/>
            <a:ext cx="279000" cy="207000"/>
          </a:xfrm>
          <a:prstGeom prst="rect">
            <a:avLst/>
          </a:prstGeom>
          <a:noFill/>
          <a:ln w="0">
            <a:noFill/>
          </a:ln>
        </p:spPr>
        <p:txBody>
          <a:bodyPr lIns="0" tIns="7200" rIns="90000" bIns="91440" anchor="t">
            <a:noAutofit/>
          </a:bodyPr>
          <a:lstStyle>
            <a:lvl1pPr indent="0">
              <a:lnSpc>
                <a:spcPct val="100000"/>
              </a:lnSpc>
              <a:buNone/>
              <a:tabLst>
                <a:tab pos="0" algn="l"/>
              </a:tabLst>
              <a:defRPr lang="ru-RU" sz="900" b="0" strike="noStrike" spc="-1">
                <a:solidFill>
                  <a:srgbClr val="000000"/>
                </a:solidFill>
                <a:latin typeface="Roboto"/>
                <a:ea typeface="Roboto"/>
              </a:defRPr>
            </a:lvl1pPr>
          </a:lstStyle>
          <a:p>
            <a:pPr indent="0">
              <a:lnSpc>
                <a:spcPct val="100000"/>
              </a:lnSpc>
              <a:buNone/>
              <a:tabLst>
                <a:tab pos="0" algn="l"/>
              </a:tabLst>
            </a:pPr>
            <a:fld id="{D71897E8-E5B1-4FA1-A91B-077C8FABEFBC}" type="slidenum">
              <a:rPr lang="ru-RU" sz="900" b="0" strike="noStrike" spc="-1">
                <a:solidFill>
                  <a:srgbClr val="000000"/>
                </a:solidFill>
                <a:latin typeface="Roboto"/>
                <a:ea typeface="Roboto"/>
              </a:rPr>
              <a:t>2</a:t>
            </a:fld>
            <a:endParaRPr lang="ru-RU" sz="900" b="0" strike="noStrike" spc="-1">
              <a:solidFill>
                <a:srgbClr val="000000"/>
              </a:solidFill>
              <a:latin typeface="Times New Roman"/>
            </a:endParaRPr>
          </a:p>
        </p:txBody>
      </p:sp>
      <p:sp>
        <p:nvSpPr>
          <p:cNvPr id="225" name="Заголовок 1"/>
          <p:cNvSpPr/>
          <p:nvPr/>
        </p:nvSpPr>
        <p:spPr>
          <a:xfrm>
            <a:off x="396720" y="508320"/>
            <a:ext cx="8244720" cy="57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en-US" sz="2400" b="1" strike="noStrike" spc="-1">
              <a:solidFill>
                <a:schemeClr val="accent2"/>
              </a:solidFill>
              <a:latin typeface="Roboto"/>
              <a:ea typeface="Roboto"/>
            </a:endParaRPr>
          </a:p>
        </p:txBody>
      </p:sp>
      <p:sp>
        <p:nvSpPr>
          <p:cNvPr id="226" name="Заголовок 1"/>
          <p:cNvSpPr/>
          <p:nvPr/>
        </p:nvSpPr>
        <p:spPr>
          <a:xfrm>
            <a:off x="360000" y="576000"/>
            <a:ext cx="8237880" cy="6479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en-US" sz="2400" b="1" strike="noStrike" spc="-1" dirty="0">
                <a:solidFill>
                  <a:schemeClr val="accent2"/>
                </a:solidFill>
                <a:latin typeface="Roboto"/>
                <a:ea typeface="Roboto"/>
              </a:rPr>
              <a:t>Presentation brief</a:t>
            </a:r>
            <a:endParaRPr lang="ru-RU" sz="2400" b="0" strike="noStrike" spc="-1" dirty="0">
              <a:solidFill>
                <a:srgbClr val="000000"/>
              </a:solidFill>
              <a:latin typeface="Arial"/>
            </a:endParaRPr>
          </a:p>
        </p:txBody>
      </p:sp>
      <p:sp>
        <p:nvSpPr>
          <p:cNvPr id="2" name="Объект 2">
            <a:extLst>
              <a:ext uri="{FF2B5EF4-FFF2-40B4-BE49-F238E27FC236}">
                <a16:creationId xmlns:a16="http://schemas.microsoft.com/office/drawing/2014/main" id="{D9534BE0-3AD4-019B-2500-382C5A56C90C}"/>
              </a:ext>
            </a:extLst>
          </p:cNvPr>
          <p:cNvSpPr/>
          <p:nvPr/>
        </p:nvSpPr>
        <p:spPr>
          <a:xfrm>
            <a:off x="720000" y="1649491"/>
            <a:ext cx="8045640" cy="3059280"/>
          </a:xfrm>
          <a:prstGeom prst="rect">
            <a:avLst/>
          </a:prstGeom>
          <a:noFill/>
          <a:ln w="0">
            <a:noFill/>
          </a:ln>
        </p:spPr>
        <p:style>
          <a:lnRef idx="0">
            <a:scrgbClr r="0" g="0" b="0"/>
          </a:lnRef>
          <a:fillRef idx="0">
            <a:scrgbClr r="0" g="0" b="0"/>
          </a:fillRef>
          <a:effectRef idx="0">
            <a:scrgbClr r="0" g="0" b="0"/>
          </a:effectRef>
          <a:fontRef idx="minor"/>
        </p:style>
        <p:txBody>
          <a:bodyPr lIns="0" tIns="0" rIns="90000" bIns="91440" anchor="t">
            <a:noAutofit/>
          </a:bodyPr>
          <a:lstStyle/>
          <a:p>
            <a:pPr>
              <a:lnSpc>
                <a:spcPct val="100000"/>
              </a:lnSpc>
            </a:pPr>
            <a:endParaRPr lang="ru-RU" sz="1400" b="0" strike="noStrike" spc="-1" dirty="0">
              <a:solidFill>
                <a:srgbClr val="000000"/>
              </a:solidFill>
              <a:latin typeface="Arial"/>
            </a:endParaRPr>
          </a:p>
          <a:p>
            <a:pPr marL="171360" indent="-171360">
              <a:lnSpc>
                <a:spcPct val="100000"/>
              </a:lnSpc>
              <a:spcBef>
                <a:spcPts val="400"/>
              </a:spcBef>
              <a:spcAft>
                <a:spcPts val="400"/>
              </a:spcAft>
              <a:buClr>
                <a:srgbClr val="724CA8"/>
              </a:buClr>
              <a:buSzPct val="150000"/>
              <a:buFont typeface="Arial"/>
              <a:buChar char="•"/>
            </a:pPr>
            <a:r>
              <a:rPr lang="en-US" sz="2000" b="0" strike="noStrike" spc="-1" dirty="0">
                <a:solidFill>
                  <a:srgbClr val="231F20"/>
                </a:solidFill>
                <a:latin typeface="Roboto"/>
                <a:ea typeface="Roboto Medium"/>
              </a:rPr>
              <a:t>Refresher on TSS subsystem, precision and accuracy requirements</a:t>
            </a:r>
          </a:p>
          <a:p>
            <a:pPr marL="171360" indent="-171360">
              <a:lnSpc>
                <a:spcPct val="100000"/>
              </a:lnSpc>
              <a:spcBef>
                <a:spcPts val="400"/>
              </a:spcBef>
              <a:spcAft>
                <a:spcPts val="400"/>
              </a:spcAft>
              <a:buClr>
                <a:srgbClr val="724CA8"/>
              </a:buClr>
              <a:buSzPct val="150000"/>
              <a:buFont typeface="Arial"/>
              <a:buChar char="•"/>
            </a:pPr>
            <a:r>
              <a:rPr lang="en-US" sz="2000" spc="-1" dirty="0">
                <a:solidFill>
                  <a:srgbClr val="231F20"/>
                </a:solidFill>
                <a:latin typeface="Roboto"/>
                <a:ea typeface="Roboto Medium"/>
              </a:rPr>
              <a:t>White Rabbit calibration procedure comparison</a:t>
            </a:r>
            <a:endParaRPr lang="en-US" sz="2000" b="0" strike="noStrike" spc="-1" dirty="0">
              <a:solidFill>
                <a:srgbClr val="231F20"/>
              </a:solidFill>
              <a:latin typeface="Roboto"/>
              <a:ea typeface="Roboto Medium"/>
            </a:endParaRPr>
          </a:p>
          <a:p>
            <a:pPr marL="171360" indent="-171360">
              <a:lnSpc>
                <a:spcPct val="100000"/>
              </a:lnSpc>
              <a:spcBef>
                <a:spcPts val="400"/>
              </a:spcBef>
              <a:spcAft>
                <a:spcPts val="400"/>
              </a:spcAft>
              <a:buClr>
                <a:srgbClr val="724CA8"/>
              </a:buClr>
              <a:buSzPct val="150000"/>
              <a:buFont typeface="Arial"/>
              <a:buChar char="•"/>
            </a:pPr>
            <a:r>
              <a:rPr lang="en-US" sz="2000" spc="-1" dirty="0">
                <a:solidFill>
                  <a:srgbClr val="231F20"/>
                </a:solidFill>
                <a:latin typeface="Roboto"/>
                <a:ea typeface="Roboto Medium"/>
              </a:rPr>
              <a:t>White Rabbit calibration automatization adjustments</a:t>
            </a:r>
          </a:p>
          <a:p>
            <a:pPr marL="171360" indent="-171360">
              <a:lnSpc>
                <a:spcPct val="100000"/>
              </a:lnSpc>
              <a:spcBef>
                <a:spcPts val="400"/>
              </a:spcBef>
              <a:spcAft>
                <a:spcPts val="400"/>
              </a:spcAft>
              <a:buClr>
                <a:srgbClr val="724CA8"/>
              </a:buClr>
              <a:buSzPct val="150000"/>
              <a:buFont typeface="Arial"/>
              <a:buChar char="•"/>
            </a:pPr>
            <a:r>
              <a:rPr lang="en-US" sz="2000" b="0" strike="noStrike" spc="-1" dirty="0">
                <a:solidFill>
                  <a:srgbClr val="231F20"/>
                </a:solidFill>
                <a:latin typeface="Roboto"/>
                <a:ea typeface="Roboto Medium"/>
              </a:rPr>
              <a:t>Network communication modeling</a:t>
            </a:r>
          </a:p>
          <a:p>
            <a:pPr marL="171360" indent="-171360">
              <a:lnSpc>
                <a:spcPct val="100000"/>
              </a:lnSpc>
              <a:spcBef>
                <a:spcPts val="400"/>
              </a:spcBef>
              <a:spcAft>
                <a:spcPts val="400"/>
              </a:spcAft>
              <a:buClr>
                <a:srgbClr val="724CA8"/>
              </a:buClr>
              <a:buSzPct val="150000"/>
              <a:buFont typeface="Arial"/>
              <a:buChar char="•"/>
            </a:pPr>
            <a:r>
              <a:rPr lang="en-US" sz="2000" b="0" strike="noStrike" spc="-1" dirty="0">
                <a:solidFill>
                  <a:srgbClr val="231F20"/>
                </a:solidFill>
                <a:latin typeface="Roboto"/>
                <a:ea typeface="Roboto Medium"/>
              </a:rPr>
              <a:t>Current development work and prospects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p:cNvSpPr>
          <p:nvPr>
            <p:ph type="sldNum" idx="5"/>
          </p:nvPr>
        </p:nvSpPr>
        <p:spPr>
          <a:xfrm>
            <a:off x="8765640" y="4832640"/>
            <a:ext cx="279000" cy="207000"/>
          </a:xfrm>
          <a:prstGeom prst="rect">
            <a:avLst/>
          </a:prstGeom>
          <a:noFill/>
          <a:ln w="0">
            <a:noFill/>
          </a:ln>
        </p:spPr>
        <p:txBody>
          <a:bodyPr lIns="0" tIns="7200" rIns="90000" bIns="91440" anchor="t">
            <a:noAutofit/>
          </a:bodyPr>
          <a:lstStyle>
            <a:lvl1pPr indent="0">
              <a:lnSpc>
                <a:spcPct val="100000"/>
              </a:lnSpc>
              <a:buNone/>
              <a:tabLst>
                <a:tab pos="0" algn="l"/>
              </a:tabLst>
              <a:defRPr lang="ru-RU" sz="900" b="0" strike="noStrike" spc="-1">
                <a:solidFill>
                  <a:srgbClr val="000000"/>
                </a:solidFill>
                <a:latin typeface="Roboto"/>
                <a:ea typeface="Roboto"/>
              </a:defRPr>
            </a:lvl1pPr>
          </a:lstStyle>
          <a:p>
            <a:pPr indent="0">
              <a:lnSpc>
                <a:spcPct val="100000"/>
              </a:lnSpc>
              <a:buNone/>
              <a:tabLst>
                <a:tab pos="0" algn="l"/>
              </a:tabLst>
            </a:pPr>
            <a:fld id="{D71897E8-E5B1-4FA1-A91B-077C8FABEFBC}" type="slidenum">
              <a:rPr lang="ru-RU" sz="900" b="0" strike="noStrike" spc="-1">
                <a:solidFill>
                  <a:srgbClr val="000000"/>
                </a:solidFill>
                <a:latin typeface="Roboto"/>
                <a:ea typeface="Roboto"/>
              </a:rPr>
              <a:t>3</a:t>
            </a:fld>
            <a:endParaRPr lang="ru-RU" sz="900" b="0" strike="noStrike" spc="-1">
              <a:solidFill>
                <a:srgbClr val="000000"/>
              </a:solidFill>
              <a:latin typeface="Times New Roman"/>
            </a:endParaRPr>
          </a:p>
        </p:txBody>
      </p:sp>
      <p:sp>
        <p:nvSpPr>
          <p:cNvPr id="225" name="Заголовок 1"/>
          <p:cNvSpPr/>
          <p:nvPr/>
        </p:nvSpPr>
        <p:spPr>
          <a:xfrm>
            <a:off x="396720" y="508320"/>
            <a:ext cx="8244720" cy="361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en-US" sz="2400" b="1" strike="noStrike" spc="-1">
              <a:solidFill>
                <a:schemeClr val="accent2"/>
              </a:solidFill>
              <a:latin typeface="Roboto"/>
              <a:ea typeface="Roboto"/>
            </a:endParaRPr>
          </a:p>
        </p:txBody>
      </p:sp>
      <p:sp>
        <p:nvSpPr>
          <p:cNvPr id="226" name="Заголовок 1"/>
          <p:cNvSpPr/>
          <p:nvPr/>
        </p:nvSpPr>
        <p:spPr>
          <a:xfrm>
            <a:off x="360000" y="576000"/>
            <a:ext cx="8237880" cy="64797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r>
              <a:rPr lang="en-US" sz="2400" b="1" spc="-1" dirty="0">
                <a:solidFill>
                  <a:schemeClr val="accent2"/>
                </a:solidFill>
                <a:latin typeface="Roboto"/>
                <a:ea typeface="Roboto"/>
              </a:rPr>
              <a:t>Time Synchronization Subsystem (TSS) with White Rabbit</a:t>
            </a:r>
            <a:endParaRPr lang="ru-RU" sz="2400" b="1" spc="-1" dirty="0">
              <a:solidFill>
                <a:schemeClr val="accent2"/>
              </a:solidFill>
              <a:latin typeface="Roboto"/>
              <a:ea typeface="Roboto"/>
            </a:endParaRPr>
          </a:p>
        </p:txBody>
      </p:sp>
      <p:sp>
        <p:nvSpPr>
          <p:cNvPr id="3" name="Объект 1">
            <a:extLst>
              <a:ext uri="{FF2B5EF4-FFF2-40B4-BE49-F238E27FC236}">
                <a16:creationId xmlns:a16="http://schemas.microsoft.com/office/drawing/2014/main" id="{79F4F5D2-4542-1F2D-0B33-0D141CCD997B}"/>
              </a:ext>
            </a:extLst>
          </p:cNvPr>
          <p:cNvSpPr/>
          <p:nvPr/>
        </p:nvSpPr>
        <p:spPr>
          <a:xfrm>
            <a:off x="4146643" y="1241533"/>
            <a:ext cx="4618997" cy="3591107"/>
          </a:xfrm>
          <a:prstGeom prst="rect">
            <a:avLst/>
          </a:prstGeom>
          <a:noFill/>
          <a:ln w="0">
            <a:noFill/>
          </a:ln>
        </p:spPr>
        <p:style>
          <a:lnRef idx="0">
            <a:scrgbClr r="0" g="0" b="0"/>
          </a:lnRef>
          <a:fillRef idx="0">
            <a:scrgbClr r="0" g="0" b="0"/>
          </a:fillRef>
          <a:effectRef idx="0">
            <a:scrgbClr r="0" g="0" b="0"/>
          </a:effectRef>
          <a:fontRef idx="minor"/>
        </p:style>
        <p:txBody>
          <a:bodyPr lIns="0" tIns="0" rIns="90000" bIns="91440" anchor="t">
            <a:noAutofit/>
          </a:bodyPr>
          <a:lstStyle/>
          <a:p>
            <a:pPr marL="0" lvl="1">
              <a:spcBef>
                <a:spcPts val="400"/>
              </a:spcBef>
              <a:spcAft>
                <a:spcPts val="400"/>
              </a:spcAft>
              <a:buClr>
                <a:srgbClr val="724CA8"/>
              </a:buClr>
              <a:buSzPct val="150000"/>
            </a:pPr>
            <a:r>
              <a:rPr lang="en-US" sz="1400" spc="-1" dirty="0">
                <a:solidFill>
                  <a:srgbClr val="231F20"/>
                </a:solidFill>
                <a:latin typeface="Roboto"/>
                <a:ea typeface="Roboto Medium"/>
              </a:rPr>
              <a:t>1. </a:t>
            </a:r>
            <a:r>
              <a:rPr lang="en-US" sz="1400" b="1" spc="-1" dirty="0">
                <a:solidFill>
                  <a:srgbClr val="231F20"/>
                </a:solidFill>
                <a:latin typeface="Roboto"/>
                <a:ea typeface="Roboto Medium"/>
              </a:rPr>
              <a:t>Provides the global clock and time </a:t>
            </a:r>
            <a:r>
              <a:rPr lang="en-US" sz="1400" spc="-1" dirty="0">
                <a:solidFill>
                  <a:srgbClr val="231F20"/>
                </a:solidFill>
                <a:latin typeface="Roboto"/>
                <a:ea typeface="Roboto Medium"/>
              </a:rPr>
              <a:t>for the SPD DAQ</a:t>
            </a:r>
          </a:p>
          <a:p>
            <a:pPr marL="628560" lvl="1" indent="-171360">
              <a:spcBef>
                <a:spcPts val="400"/>
              </a:spcBef>
              <a:spcAft>
                <a:spcPts val="400"/>
              </a:spcAft>
              <a:buClr>
                <a:srgbClr val="724CA8"/>
              </a:buClr>
              <a:buSzPct val="150000"/>
              <a:buFont typeface="Arial"/>
              <a:buChar char="•"/>
            </a:pPr>
            <a:r>
              <a:rPr lang="en-US" sz="1400" spc="-1" dirty="0" err="1">
                <a:solidFill>
                  <a:srgbClr val="231F20"/>
                </a:solidFill>
                <a:latin typeface="Roboto"/>
                <a:ea typeface="Roboto Medium"/>
              </a:rPr>
              <a:t>WhiteRabbit</a:t>
            </a:r>
            <a:r>
              <a:rPr lang="en-US" sz="1400" spc="-1" dirty="0">
                <a:solidFill>
                  <a:srgbClr val="231F20"/>
                </a:solidFill>
                <a:latin typeface="Roboto"/>
                <a:ea typeface="Roboto Medium"/>
              </a:rPr>
              <a:t> PTP (high accuracy profile of the IEEE1588-2019) – standard open protocol developed and maintained by CERN</a:t>
            </a:r>
          </a:p>
          <a:p>
            <a:pPr marL="628560" lvl="1" indent="-171360">
              <a:spcBef>
                <a:spcPts val="400"/>
              </a:spcBef>
              <a:spcAft>
                <a:spcPts val="400"/>
              </a:spcAft>
              <a:buClr>
                <a:srgbClr val="724CA8"/>
              </a:buClr>
              <a:buSzPct val="150000"/>
              <a:buFont typeface="Arial"/>
              <a:buChar char="•"/>
            </a:pPr>
            <a:r>
              <a:rPr lang="en-US" sz="1400" spc="-1" dirty="0">
                <a:solidFill>
                  <a:srgbClr val="231F20"/>
                </a:solidFill>
                <a:latin typeface="Roboto"/>
                <a:ea typeface="Roboto Medium"/>
              </a:rPr>
              <a:t>Expected accuracy is better than 1 ns</a:t>
            </a:r>
            <a:endParaRPr lang="ru-RU" sz="1400" spc="-1" dirty="0">
              <a:solidFill>
                <a:srgbClr val="231F20"/>
              </a:solidFill>
              <a:latin typeface="Roboto"/>
              <a:ea typeface="Roboto Medium"/>
            </a:endParaRPr>
          </a:p>
          <a:p>
            <a:pPr marL="0" lvl="1">
              <a:spcBef>
                <a:spcPts val="400"/>
              </a:spcBef>
              <a:spcAft>
                <a:spcPts val="400"/>
              </a:spcAft>
              <a:buClr>
                <a:srgbClr val="724CA8"/>
              </a:buClr>
              <a:buSzPct val="150000"/>
            </a:pPr>
            <a:r>
              <a:rPr lang="en-US" sz="1400" spc="-1" dirty="0">
                <a:solidFill>
                  <a:srgbClr val="231F20"/>
                </a:solidFill>
                <a:latin typeface="Roboto"/>
                <a:ea typeface="Roboto Medium"/>
              </a:rPr>
              <a:t>2. </a:t>
            </a:r>
            <a:r>
              <a:rPr lang="en-US" sz="1400" b="1" spc="-1" dirty="0">
                <a:solidFill>
                  <a:srgbClr val="231F20"/>
                </a:solidFill>
                <a:latin typeface="Roboto"/>
                <a:ea typeface="Roboto Medium"/>
              </a:rPr>
              <a:t>Generates and distributes synchronous commands </a:t>
            </a:r>
            <a:br>
              <a:rPr lang="en-US" sz="1400" b="1" spc="-1" dirty="0">
                <a:solidFill>
                  <a:srgbClr val="231F20"/>
                </a:solidFill>
                <a:latin typeface="Roboto"/>
                <a:ea typeface="Roboto Medium"/>
              </a:rPr>
            </a:br>
            <a:r>
              <a:rPr lang="en-US" sz="1400" spc="-1" dirty="0">
                <a:solidFill>
                  <a:srgbClr val="231F20"/>
                </a:solidFill>
                <a:latin typeface="Roboto"/>
                <a:ea typeface="Roboto Medium"/>
              </a:rPr>
              <a:t>to mark data frames and slices</a:t>
            </a:r>
            <a:endParaRPr lang="ru-RU" sz="1400" spc="-1" dirty="0">
              <a:solidFill>
                <a:srgbClr val="231F20"/>
              </a:solidFill>
              <a:latin typeface="Roboto"/>
              <a:ea typeface="Roboto Medium"/>
            </a:endParaRPr>
          </a:p>
          <a:p>
            <a:pPr marL="628560" lvl="1" indent="-171360">
              <a:spcBef>
                <a:spcPts val="400"/>
              </a:spcBef>
              <a:spcAft>
                <a:spcPts val="400"/>
              </a:spcAft>
              <a:buClr>
                <a:srgbClr val="724CA8"/>
              </a:buClr>
              <a:buSzPct val="150000"/>
              <a:buFont typeface="Arial"/>
              <a:buChar char="•"/>
            </a:pPr>
            <a:r>
              <a:rPr lang="en-US" sz="1400" spc="-1" dirty="0">
                <a:solidFill>
                  <a:srgbClr val="231F20"/>
                </a:solidFill>
                <a:latin typeface="Roboto"/>
                <a:ea typeface="Roboto Medium"/>
              </a:rPr>
              <a:t>Run Control sends Start/Restart, Stop and Abort commands to TSS controller</a:t>
            </a:r>
          </a:p>
          <a:p>
            <a:pPr marL="628560" lvl="1" indent="-171360">
              <a:spcBef>
                <a:spcPts val="400"/>
              </a:spcBef>
              <a:spcAft>
                <a:spcPts val="400"/>
              </a:spcAft>
              <a:buClr>
                <a:srgbClr val="724CA8"/>
              </a:buClr>
              <a:buSzPct val="150000"/>
              <a:buFont typeface="Arial"/>
              <a:buChar char="•"/>
            </a:pPr>
            <a:r>
              <a:rPr lang="en-US" sz="1400" spc="-1" dirty="0">
                <a:solidFill>
                  <a:srgbClr val="231F20"/>
                </a:solidFill>
                <a:latin typeface="Roboto"/>
                <a:ea typeface="Roboto Medium"/>
              </a:rPr>
              <a:t>The TSS controller generates a schedule</a:t>
            </a:r>
          </a:p>
          <a:p>
            <a:pPr marL="628560" lvl="1" indent="-171360">
              <a:spcBef>
                <a:spcPts val="400"/>
              </a:spcBef>
              <a:spcAft>
                <a:spcPts val="400"/>
              </a:spcAft>
              <a:buClr>
                <a:srgbClr val="724CA8"/>
              </a:buClr>
              <a:buSzPct val="150000"/>
              <a:buFont typeface="Arial"/>
              <a:buChar char="•"/>
            </a:pPr>
            <a:r>
              <a:rPr lang="en-US" sz="1400" spc="-1" dirty="0">
                <a:solidFill>
                  <a:srgbClr val="231F20"/>
                </a:solidFill>
                <a:latin typeface="Roboto"/>
                <a:ea typeface="Roboto Medium"/>
              </a:rPr>
              <a:t>TSS nodes (at L1) receive this schedule and generate synchronous commands to front-end electronics </a:t>
            </a:r>
          </a:p>
        </p:txBody>
      </p:sp>
      <p:pic>
        <p:nvPicPr>
          <p:cNvPr id="4" name="Рисунок 1">
            <a:extLst>
              <a:ext uri="{FF2B5EF4-FFF2-40B4-BE49-F238E27FC236}">
                <a16:creationId xmlns:a16="http://schemas.microsoft.com/office/drawing/2014/main" id="{1D19B84D-7DD1-1E36-FB82-40F5CF8EFA39}"/>
              </a:ext>
            </a:extLst>
          </p:cNvPr>
          <p:cNvPicPr/>
          <p:nvPr/>
        </p:nvPicPr>
        <p:blipFill>
          <a:blip r:embed="rId3"/>
          <a:stretch/>
        </p:blipFill>
        <p:spPr>
          <a:xfrm>
            <a:off x="237470" y="1436571"/>
            <a:ext cx="3779297" cy="2978298"/>
          </a:xfrm>
          <a:prstGeom prst="rect">
            <a:avLst/>
          </a:prstGeom>
          <a:ln w="0">
            <a:noFill/>
          </a:ln>
        </p:spPr>
      </p:pic>
    </p:spTree>
    <p:extLst>
      <p:ext uri="{BB962C8B-B14F-4D97-AF65-F5344CB8AC3E}">
        <p14:creationId xmlns:p14="http://schemas.microsoft.com/office/powerpoint/2010/main" val="1421308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Объект 1">
            <a:extLst>
              <a:ext uri="{FF2B5EF4-FFF2-40B4-BE49-F238E27FC236}">
                <a16:creationId xmlns:a16="http://schemas.microsoft.com/office/drawing/2014/main" id="{92E1AA31-0A98-F922-2FC0-DAC2E804A4BC}"/>
              </a:ext>
            </a:extLst>
          </p:cNvPr>
          <p:cNvSpPr txBox="1">
            <a:spLocks/>
          </p:cNvSpPr>
          <p:nvPr/>
        </p:nvSpPr>
        <p:spPr>
          <a:xfrm>
            <a:off x="4080902" y="1807529"/>
            <a:ext cx="4548079" cy="159540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400"/>
              </a:spcBef>
              <a:spcAft>
                <a:spcPts val="400"/>
              </a:spcAft>
              <a:buClr>
                <a:srgbClr val="724CA8"/>
              </a:buClr>
              <a:buSzPct val="150000"/>
              <a:buNone/>
            </a:pPr>
            <a:r>
              <a:rPr lang="en-US" sz="1600" b="1" dirty="0">
                <a:latin typeface="Roboto" panose="02000000000000000000" pitchFamily="2" charset="0"/>
                <a:ea typeface="Roboto" panose="02000000000000000000" pitchFamily="2" charset="0"/>
                <a:cs typeface="Roboto" panose="02000000000000000000" pitchFamily="2" charset="0"/>
              </a:rPr>
              <a:t>Accuracy</a:t>
            </a:r>
            <a:r>
              <a:rPr lang="en-US" sz="1600" dirty="0">
                <a:latin typeface="Roboto" panose="02000000000000000000" pitchFamily="2" charset="0"/>
                <a:ea typeface="Roboto" panose="02000000000000000000" pitchFamily="2" charset="0"/>
                <a:cs typeface="Roboto" panose="02000000000000000000" pitchFamily="2" charset="0"/>
              </a:rPr>
              <a:t> as average clock skew:</a:t>
            </a:r>
          </a:p>
          <a:p>
            <a:pPr marL="0" indent="0">
              <a:lnSpc>
                <a:spcPct val="150000"/>
              </a:lnSpc>
              <a:spcBef>
                <a:spcPts val="400"/>
              </a:spcBef>
              <a:spcAft>
                <a:spcPts val="400"/>
              </a:spcAft>
              <a:buClr>
                <a:srgbClr val="724CA8"/>
              </a:buClr>
              <a:buSzPct val="150000"/>
              <a:buNone/>
            </a:pPr>
            <a:endParaRPr lang="en-US" sz="1600" dirty="0">
              <a:latin typeface="Roboto" panose="02000000000000000000" pitchFamily="2" charset="0"/>
              <a:ea typeface="Roboto" panose="02000000000000000000" pitchFamily="2" charset="0"/>
              <a:cs typeface="Roboto" panose="02000000000000000000" pitchFamily="2" charset="0"/>
            </a:endParaRPr>
          </a:p>
          <a:p>
            <a:pPr marL="0" indent="0">
              <a:lnSpc>
                <a:spcPct val="150000"/>
              </a:lnSpc>
              <a:spcBef>
                <a:spcPts val="400"/>
              </a:spcBef>
              <a:spcAft>
                <a:spcPts val="400"/>
              </a:spcAft>
              <a:buClr>
                <a:srgbClr val="724CA8"/>
              </a:buClr>
              <a:buSzPct val="150000"/>
              <a:buNone/>
            </a:pPr>
            <a:endParaRPr lang="en-US" sz="1600" dirty="0">
              <a:latin typeface="Roboto" panose="02000000000000000000" pitchFamily="2" charset="0"/>
              <a:ea typeface="Roboto" panose="02000000000000000000" pitchFamily="2" charset="0"/>
              <a:cs typeface="Roboto" panose="02000000000000000000" pitchFamily="2" charset="0"/>
            </a:endParaRPr>
          </a:p>
          <a:p>
            <a:pPr marL="0" indent="0">
              <a:lnSpc>
                <a:spcPct val="150000"/>
              </a:lnSpc>
              <a:spcBef>
                <a:spcPts val="400"/>
              </a:spcBef>
              <a:spcAft>
                <a:spcPts val="400"/>
              </a:spcAft>
              <a:buClr>
                <a:srgbClr val="724CA8"/>
              </a:buClr>
              <a:buSzPct val="150000"/>
              <a:buNone/>
            </a:pPr>
            <a:r>
              <a:rPr lang="en-US" sz="1600" b="1" dirty="0">
                <a:latin typeface="Roboto" panose="02000000000000000000" pitchFamily="2" charset="0"/>
                <a:ea typeface="Roboto" panose="02000000000000000000" pitchFamily="2" charset="0"/>
                <a:cs typeface="Roboto" panose="02000000000000000000" pitchFamily="2" charset="0"/>
              </a:rPr>
              <a:t>Precision</a:t>
            </a:r>
            <a:r>
              <a:rPr lang="en-US" sz="1600" dirty="0">
                <a:latin typeface="Roboto" panose="02000000000000000000" pitchFamily="2" charset="0"/>
                <a:ea typeface="Roboto" panose="02000000000000000000" pitchFamily="2" charset="0"/>
                <a:cs typeface="Roboto" panose="02000000000000000000" pitchFamily="2" charset="0"/>
              </a:rPr>
              <a:t> as relative rms jitter:</a:t>
            </a:r>
          </a:p>
        </p:txBody>
      </p:sp>
      <p:sp>
        <p:nvSpPr>
          <p:cNvPr id="3" name="Номер слайда 2"/>
          <p:cNvSpPr>
            <a:spLocks noGrp="1"/>
          </p:cNvSpPr>
          <p:nvPr>
            <p:ph type="sldNum" idx="10"/>
          </p:nvPr>
        </p:nvSpPr>
        <p:spPr/>
        <p:txBody>
          <a:bodyPr/>
          <a:lstStyle/>
          <a:p>
            <a:fld id="{00000000-1234-1234-1234-123412341234}" type="slidenum">
              <a:rPr lang="ru-RU" smtClean="0"/>
              <a:pPr/>
              <a:t>4</a:t>
            </a:fld>
            <a:endParaRPr lang="ru-RU" dirty="0"/>
          </a:p>
        </p:txBody>
      </p:sp>
      <p:sp>
        <p:nvSpPr>
          <p:cNvPr id="4" name="Заголовок 16">
            <a:extLst>
              <a:ext uri="{FF2B5EF4-FFF2-40B4-BE49-F238E27FC236}">
                <a16:creationId xmlns:a16="http://schemas.microsoft.com/office/drawing/2014/main" id="{54E81979-A102-437B-9DFA-F34B1BC53153}"/>
              </a:ext>
            </a:extLst>
          </p:cNvPr>
          <p:cNvSpPr txBox="1">
            <a:spLocks/>
          </p:cNvSpPr>
          <p:nvPr/>
        </p:nvSpPr>
        <p:spPr>
          <a:xfrm>
            <a:off x="360000" y="576000"/>
            <a:ext cx="8189533" cy="51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defPPr>
              <a:defRPr lang="ru-RU"/>
            </a:defPPr>
            <a:lvl1pPr>
              <a:lnSpc>
                <a:spcPct val="100000"/>
              </a:lnSpc>
              <a:defRPr sz="2400" b="1" strike="noStrike" spc="-1">
                <a:solidFill>
                  <a:schemeClr val="accent2"/>
                </a:solidFill>
                <a:latin typeface="Roboto"/>
                <a:ea typeface="Roboto"/>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What is accuracy and precision</a:t>
            </a:r>
          </a:p>
        </p:txBody>
      </p:sp>
      <p:pic>
        <p:nvPicPr>
          <p:cNvPr id="1026" name="Picture 2">
            <a:extLst>
              <a:ext uri="{FF2B5EF4-FFF2-40B4-BE49-F238E27FC236}">
                <a16:creationId xmlns:a16="http://schemas.microsoft.com/office/drawing/2014/main" id="{64320E92-3931-FB2E-CCD4-BE1D29CD75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325" y="2011266"/>
            <a:ext cx="3450417" cy="1842618"/>
          </a:xfrm>
          <a:prstGeom prst="rect">
            <a:avLst/>
          </a:prstGeom>
          <a:noFill/>
          <a:extLst>
            <a:ext uri="{909E8E84-426E-40DD-AFC4-6F175D3DCCD1}">
              <a14:hiddenFill xmlns:a14="http://schemas.microsoft.com/office/drawing/2010/main">
                <a:solidFill>
                  <a:srgbClr val="FFFFFF"/>
                </a:solidFill>
              </a14:hiddenFill>
            </a:ext>
          </a:extLst>
        </p:spPr>
      </p:pic>
      <p:sp>
        <p:nvSpPr>
          <p:cNvPr id="7" name="Объект 1">
            <a:extLst>
              <a:ext uri="{FF2B5EF4-FFF2-40B4-BE49-F238E27FC236}">
                <a16:creationId xmlns:a16="http://schemas.microsoft.com/office/drawing/2014/main" id="{984CF923-CAEC-7771-E648-51C97AEC1EEC}"/>
              </a:ext>
            </a:extLst>
          </p:cNvPr>
          <p:cNvSpPr txBox="1">
            <a:spLocks/>
          </p:cNvSpPr>
          <p:nvPr/>
        </p:nvSpPr>
        <p:spPr>
          <a:xfrm>
            <a:off x="362619" y="4419599"/>
            <a:ext cx="7498013" cy="677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buClr>
                <a:srgbClr val="724CA8"/>
              </a:buClr>
              <a:buSzPct val="150000"/>
            </a:pPr>
            <a:r>
              <a:rPr lang="en-US" sz="1600" dirty="0">
                <a:latin typeface="Roboto" panose="02000000000000000000" pitchFamily="2" charset="0"/>
                <a:ea typeface="Roboto" panose="02000000000000000000" pitchFamily="2" charset="0"/>
                <a:cs typeface="Roboto" panose="02000000000000000000" pitchFamily="2" charset="0"/>
              </a:rPr>
              <a:t>Sub-nanosecond accuracy can be achieved after calibration.</a:t>
            </a:r>
          </a:p>
          <a:p>
            <a:pPr>
              <a:lnSpc>
                <a:spcPct val="110000"/>
              </a:lnSpc>
              <a:spcBef>
                <a:spcPts val="0"/>
              </a:spcBef>
              <a:buClr>
                <a:srgbClr val="724CA8"/>
              </a:buClr>
              <a:buSzPct val="150000"/>
            </a:pPr>
            <a:r>
              <a:rPr lang="en-US" sz="1600" dirty="0">
                <a:latin typeface="Roboto" panose="02000000000000000000" pitchFamily="2" charset="0"/>
                <a:ea typeface="Roboto" panose="02000000000000000000" pitchFamily="2" charset="0"/>
                <a:cs typeface="Roboto" panose="02000000000000000000" pitchFamily="2" charset="0"/>
              </a:rPr>
              <a:t>Jitter depends on the hardware and environment.</a:t>
            </a:r>
          </a:p>
        </p:txBody>
      </p:sp>
      <p:sp>
        <p:nvSpPr>
          <p:cNvPr id="10" name="Объект 1">
            <a:extLst>
              <a:ext uri="{FF2B5EF4-FFF2-40B4-BE49-F238E27FC236}">
                <a16:creationId xmlns:a16="http://schemas.microsoft.com/office/drawing/2014/main" id="{57179A45-1B26-33ED-EC06-F438A632BE36}"/>
              </a:ext>
            </a:extLst>
          </p:cNvPr>
          <p:cNvSpPr txBox="1">
            <a:spLocks/>
          </p:cNvSpPr>
          <p:nvPr/>
        </p:nvSpPr>
        <p:spPr>
          <a:xfrm>
            <a:off x="362618" y="1223728"/>
            <a:ext cx="7498013" cy="51684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spcAft>
                <a:spcPts val="400"/>
              </a:spcAft>
              <a:buClr>
                <a:srgbClr val="724CA8"/>
              </a:buClr>
              <a:buSzPct val="150000"/>
              <a:buNone/>
            </a:pPr>
            <a:r>
              <a:rPr lang="en-US" sz="1600" dirty="0">
                <a:latin typeface="Roboto" panose="02000000000000000000" pitchFamily="2" charset="0"/>
                <a:ea typeface="Roboto" panose="02000000000000000000" pitchFamily="2" charset="0"/>
                <a:cs typeface="Roboto" panose="02000000000000000000" pitchFamily="2" charset="0"/>
              </a:rPr>
              <a:t>After initial synchronization WR node tracks the global clock and maintains the equal frequency of the local clock.</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0BD9306-2E46-1FA4-5D77-D25BD2193074}"/>
                  </a:ext>
                </a:extLst>
              </p:cNvPr>
              <p:cNvSpPr txBox="1"/>
              <p:nvPr/>
            </p:nvSpPr>
            <p:spPr>
              <a:xfrm>
                <a:off x="5144244" y="2266342"/>
                <a:ext cx="2111860" cy="69230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dirty="0" smtClean="0">
                              <a:latin typeface="Cambria Math" panose="02040503050406030204" pitchFamily="18" charset="0"/>
                            </a:rPr>
                          </m:ctrlPr>
                        </m:accPr>
                        <m:e>
                          <m:r>
                            <m:rPr>
                              <m:sty m:val="p"/>
                            </m:rPr>
                            <a:rPr lang="en-US" sz="1600" dirty="0">
                              <a:latin typeface="Cambria Math" panose="02040503050406030204" pitchFamily="18" charset="0"/>
                            </a:rPr>
                            <m:t>Δ</m:t>
                          </m:r>
                          <m:r>
                            <a:rPr lang="en-US" sz="1600" i="1" dirty="0">
                              <a:latin typeface="Cambria Math" panose="02040503050406030204" pitchFamily="18" charset="0"/>
                            </a:rPr>
                            <m:t>𝑡</m:t>
                          </m:r>
                        </m:e>
                      </m:acc>
                      <m:r>
                        <a:rPr lang="en-US" sz="1600" i="1" smtClean="0">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𝑀</m:t>
                          </m:r>
                        </m:den>
                      </m:f>
                      <m:nary>
                        <m:naryPr>
                          <m:chr m:val="∑"/>
                          <m:ctrlPr>
                            <a:rPr lang="en-US" sz="1600" i="1" smtClean="0">
                              <a:latin typeface="Cambria Math" panose="02040503050406030204" pitchFamily="18" charset="0"/>
                            </a:rPr>
                          </m:ctrlPr>
                        </m:naryPr>
                        <m:sub>
                          <m:r>
                            <m:rPr>
                              <m:brk m:alnAt="23"/>
                            </m:rPr>
                            <a:rPr lang="en-US" sz="1600" b="0" i="1" smtClean="0">
                              <a:latin typeface="Cambria Math" panose="02040503050406030204" pitchFamily="18" charset="0"/>
                            </a:rPr>
                            <m:t>𝑖</m:t>
                          </m:r>
                          <m:r>
                            <a:rPr lang="en-US" sz="1600" b="0" i="1" smtClean="0">
                              <a:latin typeface="Cambria Math" panose="02040503050406030204" pitchFamily="18" charset="0"/>
                            </a:rPr>
                            <m:t>=1</m:t>
                          </m:r>
                        </m:sub>
                        <m:sup>
                          <m:r>
                            <a:rPr lang="en-US" sz="1600" b="0" i="1" smtClean="0">
                              <a:latin typeface="Cambria Math" panose="02040503050406030204" pitchFamily="18" charset="0"/>
                            </a:rPr>
                            <m:t>𝑀</m:t>
                          </m:r>
                        </m:sup>
                        <m:e>
                          <m:d>
                            <m:dPr>
                              <m:ctrlPr>
                                <a:rPr lang="en-US" sz="160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𝑟𝑒𝑓</m:t>
                                  </m:r>
                                </m:sub>
                              </m:sSub>
                              <m:r>
                                <a:rPr lang="en-US" sz="1600" b="0" i="1" smtClean="0">
                                  <a:latin typeface="Cambria Math" panose="02040503050406030204" pitchFamily="18" charset="0"/>
                                </a:rPr>
                                <m:t>−</m:t>
                              </m:r>
                              <m:r>
                                <a:rPr lang="en-US" sz="1600" b="0" i="1" smtClean="0">
                                  <a:latin typeface="Cambria Math" panose="02040503050406030204" pitchFamily="18" charset="0"/>
                                </a:rPr>
                                <m:t>𝑡</m:t>
                              </m:r>
                            </m:e>
                          </m:d>
                        </m:e>
                      </m:nary>
                    </m:oMath>
                  </m:oMathPara>
                </a14:m>
                <a:endParaRPr lang="ru-RU" sz="1600" dirty="0"/>
              </a:p>
            </p:txBody>
          </p:sp>
        </mc:Choice>
        <mc:Fallback xmlns="">
          <p:sp>
            <p:nvSpPr>
              <p:cNvPr id="11" name="TextBox 10">
                <a:extLst>
                  <a:ext uri="{FF2B5EF4-FFF2-40B4-BE49-F238E27FC236}">
                    <a16:creationId xmlns:a16="http://schemas.microsoft.com/office/drawing/2014/main" id="{E0BD9306-2E46-1FA4-5D77-D25BD2193074}"/>
                  </a:ext>
                </a:extLst>
              </p:cNvPr>
              <p:cNvSpPr txBox="1">
                <a:spLocks noRot="1" noChangeAspect="1" noMove="1" noResize="1" noEditPoints="1" noAdjustHandles="1" noChangeArrowheads="1" noChangeShapeType="1" noTextEdit="1"/>
              </p:cNvSpPr>
              <p:nvPr/>
            </p:nvSpPr>
            <p:spPr>
              <a:xfrm>
                <a:off x="5144244" y="2266342"/>
                <a:ext cx="2111860" cy="692305"/>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B40D5D6-F06E-D385-2114-3A6534EF1B67}"/>
                  </a:ext>
                </a:extLst>
              </p:cNvPr>
              <p:cNvSpPr txBox="1"/>
              <p:nvPr/>
            </p:nvSpPr>
            <p:spPr>
              <a:xfrm>
                <a:off x="4927133" y="3403651"/>
                <a:ext cx="2546082" cy="957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𝜎</m:t>
                          </m:r>
                        </m:e>
                        <m:sub>
                          <m:r>
                            <a:rPr lang="en-US" sz="1600" b="0" i="1" smtClean="0">
                              <a:latin typeface="Cambria Math" panose="02040503050406030204" pitchFamily="18" charset="0"/>
                            </a:rPr>
                            <m:t>𝑁</m:t>
                          </m:r>
                        </m:sub>
                      </m:sSub>
                      <m:r>
                        <a:rPr lang="en-US" sz="1600" i="1" smtClean="0">
                          <a:latin typeface="Cambria Math" panose="02040503050406030204" pitchFamily="18" charset="0"/>
                        </a:rPr>
                        <m:t>=</m:t>
                      </m:r>
                      <m:rad>
                        <m:radPr>
                          <m:degHide m:val="on"/>
                          <m:ctrlPr>
                            <a:rPr lang="en-US" sz="1600" i="1" smtClean="0">
                              <a:latin typeface="Cambria Math" panose="02040503050406030204" pitchFamily="18" charset="0"/>
                            </a:rPr>
                          </m:ctrlPr>
                        </m:radPr>
                        <m:deg/>
                        <m:e>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𝑀</m:t>
                              </m:r>
                              <m:r>
                                <a:rPr lang="en-US" sz="1600" i="1">
                                  <a:latin typeface="Cambria Math" panose="02040503050406030204" pitchFamily="18" charset="0"/>
                                </a:rPr>
                                <m:t>−1</m:t>
                              </m:r>
                            </m:den>
                          </m:f>
                          <m:nary>
                            <m:naryPr>
                              <m:chr m:val="∑"/>
                              <m:ctrlPr>
                                <a:rPr lang="en-US" sz="1600" i="1">
                                  <a:latin typeface="Cambria Math" panose="02040503050406030204" pitchFamily="18" charset="0"/>
                                </a:rPr>
                              </m:ctrlPr>
                            </m:naryPr>
                            <m:sub>
                              <m:r>
                                <m:rPr>
                                  <m:brk m:alnAt="23"/>
                                </m:rPr>
                                <a:rPr lang="en-US" sz="1600" i="1">
                                  <a:latin typeface="Cambria Math" panose="02040503050406030204" pitchFamily="18" charset="0"/>
                                </a:rPr>
                                <m:t>𝑖</m:t>
                              </m:r>
                              <m:r>
                                <a:rPr lang="en-US" sz="1600" i="1">
                                  <a:latin typeface="Cambria Math" panose="02040503050406030204" pitchFamily="18" charset="0"/>
                                </a:rPr>
                                <m:t>=1</m:t>
                              </m:r>
                            </m:sub>
                            <m:sup>
                              <m:r>
                                <a:rPr lang="en-US" sz="1600" i="1">
                                  <a:latin typeface="Cambria Math" panose="02040503050406030204" pitchFamily="18" charset="0"/>
                                </a:rPr>
                                <m:t>𝑀</m:t>
                              </m:r>
                            </m:sup>
                            <m:e>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m:rPr>
                                          <m:sty m:val="p"/>
                                        </m:rPr>
                                        <a:rPr lang="en-US" sz="1600" dirty="0">
                                          <a:latin typeface="Cambria Math" panose="02040503050406030204" pitchFamily="18" charset="0"/>
                                        </a:rPr>
                                        <m:t>Δ</m:t>
                                      </m:r>
                                      <m:sSub>
                                        <m:sSubPr>
                                          <m:ctrlPr>
                                            <a:rPr lang="en-US" sz="1600" i="1" dirty="0">
                                              <a:latin typeface="Cambria Math" panose="02040503050406030204" pitchFamily="18" charset="0"/>
                                            </a:rPr>
                                          </m:ctrlPr>
                                        </m:sSubPr>
                                        <m:e>
                                          <m:r>
                                            <a:rPr lang="en-US" sz="1600" i="1" dirty="0">
                                              <a:latin typeface="Cambria Math" panose="02040503050406030204" pitchFamily="18" charset="0"/>
                                            </a:rPr>
                                            <m:t>𝑡</m:t>
                                          </m:r>
                                        </m:e>
                                        <m:sub>
                                          <m:r>
                                            <a:rPr lang="en-US" sz="1600" i="1" dirty="0">
                                              <a:latin typeface="Cambria Math" panose="02040503050406030204" pitchFamily="18" charset="0"/>
                                            </a:rPr>
                                            <m:t>𝑖</m:t>
                                          </m:r>
                                        </m:sub>
                                      </m:sSub>
                                      <m:r>
                                        <a:rPr lang="en-US" sz="1600" i="1">
                                          <a:latin typeface="Cambria Math" panose="02040503050406030204" pitchFamily="18" charset="0"/>
                                        </a:rPr>
                                        <m:t>−</m:t>
                                      </m:r>
                                      <m:acc>
                                        <m:accPr>
                                          <m:chr m:val="̅"/>
                                          <m:ctrlPr>
                                            <a:rPr lang="en-US" sz="1600" i="1" dirty="0">
                                              <a:latin typeface="Cambria Math" panose="02040503050406030204" pitchFamily="18" charset="0"/>
                                            </a:rPr>
                                          </m:ctrlPr>
                                        </m:accPr>
                                        <m:e>
                                          <m:r>
                                            <m:rPr>
                                              <m:sty m:val="p"/>
                                            </m:rPr>
                                            <a:rPr lang="en-US" sz="1600" dirty="0">
                                              <a:latin typeface="Cambria Math" panose="02040503050406030204" pitchFamily="18" charset="0"/>
                                            </a:rPr>
                                            <m:t>Δ</m:t>
                                          </m:r>
                                          <m:r>
                                            <a:rPr lang="en-US" sz="1600" i="1" dirty="0">
                                              <a:latin typeface="Cambria Math" panose="02040503050406030204" pitchFamily="18" charset="0"/>
                                            </a:rPr>
                                            <m:t>𝑡</m:t>
                                          </m:r>
                                        </m:e>
                                      </m:acc>
                                    </m:e>
                                  </m:d>
                                </m:e>
                                <m:sup>
                                  <m:r>
                                    <a:rPr lang="en-US" sz="1600" i="1">
                                      <a:latin typeface="Cambria Math" panose="02040503050406030204" pitchFamily="18" charset="0"/>
                                    </a:rPr>
                                    <m:t>2</m:t>
                                  </m:r>
                                </m:sup>
                              </m:sSup>
                            </m:e>
                          </m:nary>
                        </m:e>
                      </m:rad>
                    </m:oMath>
                  </m:oMathPara>
                </a14:m>
                <a:endParaRPr lang="ru-RU" sz="1600" dirty="0"/>
              </a:p>
            </p:txBody>
          </p:sp>
        </mc:Choice>
        <mc:Fallback xmlns="">
          <p:sp>
            <p:nvSpPr>
              <p:cNvPr id="13" name="TextBox 12">
                <a:extLst>
                  <a:ext uri="{FF2B5EF4-FFF2-40B4-BE49-F238E27FC236}">
                    <a16:creationId xmlns:a16="http://schemas.microsoft.com/office/drawing/2014/main" id="{4B40D5D6-F06E-D385-2114-3A6534EF1B67}"/>
                  </a:ext>
                </a:extLst>
              </p:cNvPr>
              <p:cNvSpPr txBox="1">
                <a:spLocks noRot="1" noChangeAspect="1" noMove="1" noResize="1" noEditPoints="1" noAdjustHandles="1" noChangeArrowheads="1" noChangeShapeType="1" noTextEdit="1"/>
              </p:cNvSpPr>
              <p:nvPr/>
            </p:nvSpPr>
            <p:spPr>
              <a:xfrm>
                <a:off x="4927133" y="3403651"/>
                <a:ext cx="2546082" cy="957955"/>
              </a:xfrm>
              <a:prstGeom prst="rect">
                <a:avLst/>
              </a:prstGeom>
              <a:blipFill>
                <a:blip r:embed="rId5"/>
                <a:stretch>
                  <a:fillRect/>
                </a:stretch>
              </a:blipFill>
            </p:spPr>
            <p:txBody>
              <a:bodyPr/>
              <a:lstStyle/>
              <a:p>
                <a:r>
                  <a:rPr lang="ru-RU">
                    <a:noFill/>
                  </a:rPr>
                  <a:t> </a:t>
                </a:r>
              </a:p>
            </p:txBody>
          </p:sp>
        </mc:Fallback>
      </mc:AlternateContent>
      <p:sp>
        <p:nvSpPr>
          <p:cNvPr id="36" name="TextBox 35">
            <a:extLst>
              <a:ext uri="{FF2B5EF4-FFF2-40B4-BE49-F238E27FC236}">
                <a16:creationId xmlns:a16="http://schemas.microsoft.com/office/drawing/2014/main" id="{5A6740AC-86AC-3565-E0DE-F5CBA6BBE256}"/>
              </a:ext>
            </a:extLst>
          </p:cNvPr>
          <p:cNvSpPr txBox="1"/>
          <p:nvPr/>
        </p:nvSpPr>
        <p:spPr>
          <a:xfrm>
            <a:off x="7770317" y="1818792"/>
            <a:ext cx="1074333" cy="646331"/>
          </a:xfrm>
          <a:prstGeom prst="rect">
            <a:avLst/>
          </a:prstGeom>
          <a:noFill/>
        </p:spPr>
        <p:txBody>
          <a:bodyPr wrap="none" rtlCol="0">
            <a:spAutoFit/>
          </a:bodyPr>
          <a:lstStyle/>
          <a:p>
            <a:r>
              <a:rPr lang="en-US" dirty="0">
                <a:solidFill>
                  <a:srgbClr val="00B050"/>
                </a:solidFill>
                <a:latin typeface="Roboto" panose="02000000000000000000" pitchFamily="2" charset="0"/>
                <a:ea typeface="Roboto" panose="02000000000000000000" pitchFamily="2" charset="0"/>
                <a:cs typeface="Roboto" panose="02000000000000000000" pitchFamily="2" charset="0"/>
              </a:rPr>
              <a:t>SPD</a:t>
            </a:r>
          </a:p>
          <a:p>
            <a:r>
              <a:rPr lang="en-US" dirty="0">
                <a:solidFill>
                  <a:srgbClr val="00B050"/>
                </a:solidFill>
                <a:latin typeface="Roboto" panose="02000000000000000000" pitchFamily="2" charset="0"/>
                <a:ea typeface="Roboto" panose="02000000000000000000" pitchFamily="2" charset="0"/>
                <a:cs typeface="Roboto" panose="02000000000000000000" pitchFamily="2" charset="0"/>
              </a:rPr>
              <a:t>requires:</a:t>
            </a:r>
            <a:endParaRPr lang="ru-RU" dirty="0">
              <a:solidFill>
                <a:srgbClr val="00B050"/>
              </a:solidFill>
              <a:latin typeface="Roboto" panose="02000000000000000000" pitchFamily="2" charset="0"/>
              <a:ea typeface="Roboto" panose="02000000000000000000" pitchFamily="2" charset="0"/>
              <a:cs typeface="Roboto" panose="02000000000000000000" pitchFamily="2" charset="0"/>
            </a:endParaRPr>
          </a:p>
        </p:txBody>
      </p:sp>
      <p:sp>
        <p:nvSpPr>
          <p:cNvPr id="37" name="TextBox 36">
            <a:extLst>
              <a:ext uri="{FF2B5EF4-FFF2-40B4-BE49-F238E27FC236}">
                <a16:creationId xmlns:a16="http://schemas.microsoft.com/office/drawing/2014/main" id="{1E3050F8-11C7-FC2C-0E8D-E296CE435FCD}"/>
              </a:ext>
            </a:extLst>
          </p:cNvPr>
          <p:cNvSpPr txBox="1"/>
          <p:nvPr/>
        </p:nvSpPr>
        <p:spPr>
          <a:xfrm>
            <a:off x="7770317" y="2461163"/>
            <a:ext cx="659155" cy="307777"/>
          </a:xfrm>
          <a:prstGeom prst="rect">
            <a:avLst/>
          </a:prstGeom>
          <a:noFill/>
        </p:spPr>
        <p:txBody>
          <a:bodyPr wrap="none" rtlCol="0">
            <a:spAutoFit/>
          </a:bodyPr>
          <a:lstStyle/>
          <a:p>
            <a:r>
              <a:rPr lang="en-US" sz="1400" dirty="0">
                <a:solidFill>
                  <a:srgbClr val="00B050"/>
                </a:solidFill>
                <a:latin typeface="Roboto" panose="02000000000000000000" pitchFamily="2" charset="0"/>
                <a:ea typeface="Roboto" panose="02000000000000000000" pitchFamily="2" charset="0"/>
                <a:cs typeface="Roboto" panose="02000000000000000000" pitchFamily="2" charset="0"/>
              </a:rPr>
              <a:t>&lt; 1 ns</a:t>
            </a:r>
            <a:endParaRPr lang="ru-RU" sz="1400" dirty="0">
              <a:solidFill>
                <a:srgbClr val="00B050"/>
              </a:solidFill>
              <a:latin typeface="Roboto" panose="02000000000000000000" pitchFamily="2" charset="0"/>
              <a:ea typeface="Roboto" panose="02000000000000000000" pitchFamily="2" charset="0"/>
              <a:cs typeface="Roboto" panose="02000000000000000000" pitchFamily="2" charset="0"/>
            </a:endParaRPr>
          </a:p>
        </p:txBody>
      </p:sp>
      <p:sp>
        <p:nvSpPr>
          <p:cNvPr id="38" name="TextBox 37">
            <a:extLst>
              <a:ext uri="{FF2B5EF4-FFF2-40B4-BE49-F238E27FC236}">
                <a16:creationId xmlns:a16="http://schemas.microsoft.com/office/drawing/2014/main" id="{BD630AC2-C0E5-B047-5CCB-348CA20828B7}"/>
              </a:ext>
            </a:extLst>
          </p:cNvPr>
          <p:cNvSpPr txBox="1"/>
          <p:nvPr/>
        </p:nvSpPr>
        <p:spPr>
          <a:xfrm>
            <a:off x="7770317" y="3872183"/>
            <a:ext cx="761747" cy="307777"/>
          </a:xfrm>
          <a:prstGeom prst="rect">
            <a:avLst/>
          </a:prstGeom>
          <a:noFill/>
        </p:spPr>
        <p:txBody>
          <a:bodyPr wrap="none" rtlCol="0">
            <a:spAutoFit/>
          </a:bodyPr>
          <a:lstStyle/>
          <a:p>
            <a:r>
              <a:rPr lang="en-US" sz="1400" dirty="0">
                <a:solidFill>
                  <a:srgbClr val="00B050"/>
                </a:solidFill>
                <a:latin typeface="Roboto" panose="02000000000000000000" pitchFamily="2" charset="0"/>
                <a:ea typeface="Roboto" panose="02000000000000000000" pitchFamily="2" charset="0"/>
                <a:cs typeface="Roboto" panose="02000000000000000000" pitchFamily="2" charset="0"/>
              </a:rPr>
              <a:t>&lt; 50 </a:t>
            </a:r>
            <a:r>
              <a:rPr lang="en-US" sz="1400" dirty="0" err="1">
                <a:solidFill>
                  <a:srgbClr val="00B050"/>
                </a:solidFill>
                <a:latin typeface="Roboto" panose="02000000000000000000" pitchFamily="2" charset="0"/>
                <a:ea typeface="Roboto" panose="02000000000000000000" pitchFamily="2" charset="0"/>
                <a:cs typeface="Roboto" panose="02000000000000000000" pitchFamily="2" charset="0"/>
              </a:rPr>
              <a:t>ps</a:t>
            </a:r>
            <a:endParaRPr lang="ru-RU" sz="1400" dirty="0">
              <a:solidFill>
                <a:srgbClr val="00B050"/>
              </a:solidFill>
              <a:latin typeface="Roboto" panose="02000000000000000000" pitchFamily="2" charset="0"/>
              <a:ea typeface="Roboto" panose="02000000000000000000" pitchFamily="2" charset="0"/>
              <a:cs typeface="Roboto" panose="02000000000000000000" pitchFamily="2" charset="0"/>
            </a:endParaRPr>
          </a:p>
        </p:txBody>
      </p:sp>
      <p:sp>
        <p:nvSpPr>
          <p:cNvPr id="2" name="Прямоугольник 1">
            <a:extLst>
              <a:ext uri="{FF2B5EF4-FFF2-40B4-BE49-F238E27FC236}">
                <a16:creationId xmlns:a16="http://schemas.microsoft.com/office/drawing/2014/main" id="{70EC04A9-99AD-58F2-92FF-4080DADFB3BB}"/>
              </a:ext>
            </a:extLst>
          </p:cNvPr>
          <p:cNvSpPr/>
          <p:nvPr/>
        </p:nvSpPr>
        <p:spPr>
          <a:xfrm>
            <a:off x="280736" y="1159801"/>
            <a:ext cx="7387389" cy="580768"/>
          </a:xfrm>
          <a:prstGeom prst="rect">
            <a:avLst/>
          </a:prstGeom>
          <a:solidFill>
            <a:schemeClr val="accent1">
              <a:alpha val="3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40073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Объект 9">
            <a:extLst>
              <a:ext uri="{FF2B5EF4-FFF2-40B4-BE49-F238E27FC236}">
                <a16:creationId xmlns:a16="http://schemas.microsoft.com/office/drawing/2014/main" id="{004EF8AF-0E5F-6DD7-6DC2-21725EE3C6F8}"/>
              </a:ext>
            </a:extLst>
          </p:cNvPr>
          <p:cNvGraphicFramePr>
            <a:graphicFrameLocks noGrp="1"/>
          </p:cNvGraphicFramePr>
          <p:nvPr>
            <p:ph sz="quarter" idx="12"/>
            <p:extLst>
              <p:ext uri="{D42A27DB-BD31-4B8C-83A1-F6EECF244321}">
                <p14:modId xmlns:p14="http://schemas.microsoft.com/office/powerpoint/2010/main" val="1448129873"/>
              </p:ext>
            </p:extLst>
          </p:nvPr>
        </p:nvGraphicFramePr>
        <p:xfrm>
          <a:off x="4653962" y="1962755"/>
          <a:ext cx="4192587" cy="1920240"/>
        </p:xfrm>
        <a:graphic>
          <a:graphicData uri="http://schemas.openxmlformats.org/drawingml/2006/table">
            <a:tbl>
              <a:tblPr firstRow="1" bandRow="1">
                <a:tableStyleId>{5C22544A-7EE6-4342-B048-85BDC9FD1C3A}</a:tableStyleId>
              </a:tblPr>
              <a:tblGrid>
                <a:gridCol w="1397529">
                  <a:extLst>
                    <a:ext uri="{9D8B030D-6E8A-4147-A177-3AD203B41FA5}">
                      <a16:colId xmlns:a16="http://schemas.microsoft.com/office/drawing/2014/main" val="2981219190"/>
                    </a:ext>
                  </a:extLst>
                </a:gridCol>
                <a:gridCol w="1397529">
                  <a:extLst>
                    <a:ext uri="{9D8B030D-6E8A-4147-A177-3AD203B41FA5}">
                      <a16:colId xmlns:a16="http://schemas.microsoft.com/office/drawing/2014/main" val="1751448653"/>
                    </a:ext>
                  </a:extLst>
                </a:gridCol>
                <a:gridCol w="1397529">
                  <a:extLst>
                    <a:ext uri="{9D8B030D-6E8A-4147-A177-3AD203B41FA5}">
                      <a16:colId xmlns:a16="http://schemas.microsoft.com/office/drawing/2014/main" val="2594136704"/>
                    </a:ext>
                  </a:extLst>
                </a:gridCol>
              </a:tblGrid>
              <a:tr h="243647">
                <a:tc>
                  <a:txBody>
                    <a:bodyPr/>
                    <a:lstStyle/>
                    <a:p>
                      <a:r>
                        <a:rPr lang="en-US" sz="1200" dirty="0">
                          <a:latin typeface="Roboto" panose="02000000000000000000" pitchFamily="2" charset="0"/>
                          <a:ea typeface="Roboto" panose="02000000000000000000" pitchFamily="2" charset="0"/>
                          <a:cs typeface="Roboto" panose="02000000000000000000" pitchFamily="2" charset="0"/>
                        </a:rPr>
                        <a:t>Configuration</a:t>
                      </a:r>
                      <a:endParaRPr lang="ru-RU"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US" sz="1200" dirty="0">
                          <a:latin typeface="Roboto" panose="02000000000000000000" pitchFamily="2" charset="0"/>
                          <a:ea typeface="Roboto" panose="02000000000000000000" pitchFamily="2" charset="0"/>
                          <a:cs typeface="Roboto" panose="02000000000000000000" pitchFamily="2" charset="0"/>
                        </a:rPr>
                        <a:t>Before</a:t>
                      </a:r>
                      <a:endParaRPr lang="ru-RU"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US" sz="1200" dirty="0">
                          <a:latin typeface="Roboto" panose="02000000000000000000" pitchFamily="2" charset="0"/>
                          <a:ea typeface="Roboto" panose="02000000000000000000" pitchFamily="2" charset="0"/>
                          <a:cs typeface="Roboto" panose="02000000000000000000" pitchFamily="2" charset="0"/>
                        </a:rPr>
                        <a:t>Now</a:t>
                      </a:r>
                      <a:endParaRPr lang="ru-RU" sz="120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2952108464"/>
                  </a:ext>
                </a:extLst>
              </a:tr>
              <a:tr h="243647">
                <a:tc>
                  <a:txBody>
                    <a:bodyPr/>
                    <a:lstStyle/>
                    <a:p>
                      <a:r>
                        <a:rPr lang="en-US" sz="1200" dirty="0">
                          <a:latin typeface="Roboto" panose="02000000000000000000" pitchFamily="2" charset="0"/>
                          <a:ea typeface="Roboto" panose="02000000000000000000" pitchFamily="2" charset="0"/>
                          <a:cs typeface="Roboto" panose="02000000000000000000" pitchFamily="2" charset="0"/>
                        </a:rPr>
                        <a:t>2Sw, 17 Nodes</a:t>
                      </a:r>
                      <a:endParaRPr lang="ru-RU"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US" sz="1200" dirty="0">
                          <a:latin typeface="Roboto" panose="02000000000000000000" pitchFamily="2" charset="0"/>
                          <a:ea typeface="Roboto" panose="02000000000000000000" pitchFamily="2" charset="0"/>
                          <a:cs typeface="Roboto" panose="02000000000000000000" pitchFamily="2" charset="0"/>
                        </a:rPr>
                        <a:t>9h 0min</a:t>
                      </a:r>
                      <a:endParaRPr lang="ru-RU"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US" sz="1200" dirty="0">
                          <a:latin typeface="Roboto" panose="02000000000000000000" pitchFamily="2" charset="0"/>
                          <a:ea typeface="Roboto" panose="02000000000000000000" pitchFamily="2" charset="0"/>
                          <a:cs typeface="Roboto" panose="02000000000000000000" pitchFamily="2" charset="0"/>
                        </a:rPr>
                        <a:t>14h 29min</a:t>
                      </a:r>
                      <a:endParaRPr lang="ru-RU" sz="120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4236782491"/>
                  </a:ext>
                </a:extLst>
              </a:tr>
              <a:tr h="243647">
                <a:tc>
                  <a:txBody>
                    <a:bodyPr/>
                    <a:lstStyle/>
                    <a:p>
                      <a:r>
                        <a:rPr lang="en-US" sz="1200" dirty="0">
                          <a:latin typeface="Roboto" panose="02000000000000000000" pitchFamily="2" charset="0"/>
                          <a:ea typeface="Roboto" panose="02000000000000000000" pitchFamily="2" charset="0"/>
                          <a:cs typeface="Roboto" panose="02000000000000000000" pitchFamily="2" charset="0"/>
                        </a:rPr>
                        <a:t>3Sw, 34 Nodes</a:t>
                      </a:r>
                      <a:endParaRPr lang="ru-RU"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US" sz="1200" dirty="0">
                          <a:latin typeface="Roboto" panose="02000000000000000000" pitchFamily="2" charset="0"/>
                          <a:ea typeface="Roboto" panose="02000000000000000000" pitchFamily="2" charset="0"/>
                          <a:cs typeface="Roboto" panose="02000000000000000000" pitchFamily="2" charset="0"/>
                        </a:rPr>
                        <a:t>18h 0min</a:t>
                      </a:r>
                      <a:endParaRPr lang="ru-RU"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US" sz="1200" dirty="0">
                          <a:latin typeface="Roboto" panose="02000000000000000000" pitchFamily="2" charset="0"/>
                          <a:ea typeface="Roboto" panose="02000000000000000000" pitchFamily="2" charset="0"/>
                          <a:cs typeface="Roboto" panose="02000000000000000000" pitchFamily="2" charset="0"/>
                        </a:rPr>
                        <a:t>14h 47min</a:t>
                      </a:r>
                      <a:endParaRPr lang="ru-RU" sz="120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506428263"/>
                  </a:ext>
                </a:extLst>
              </a:tr>
              <a:tr h="243647">
                <a:tc>
                  <a:txBody>
                    <a:bodyPr/>
                    <a:lstStyle/>
                    <a:p>
                      <a:r>
                        <a:rPr lang="en-US" sz="1200" dirty="0">
                          <a:latin typeface="Roboto" panose="02000000000000000000" pitchFamily="2" charset="0"/>
                          <a:ea typeface="Roboto" panose="02000000000000000000" pitchFamily="2" charset="0"/>
                          <a:cs typeface="Roboto" panose="02000000000000000000" pitchFamily="2" charset="0"/>
                        </a:rPr>
                        <a:t>4Sw, 51 Nodes</a:t>
                      </a:r>
                      <a:endParaRPr lang="ru-RU"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US" sz="1200" dirty="0">
                          <a:latin typeface="Roboto" panose="02000000000000000000" pitchFamily="2" charset="0"/>
                          <a:ea typeface="Roboto" panose="02000000000000000000" pitchFamily="2" charset="0"/>
                          <a:cs typeface="Roboto" panose="02000000000000000000" pitchFamily="2" charset="0"/>
                        </a:rPr>
                        <a:t>27h 0min</a:t>
                      </a:r>
                      <a:endParaRPr lang="ru-RU"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US" sz="1200" dirty="0">
                          <a:latin typeface="Roboto" panose="02000000000000000000" pitchFamily="2" charset="0"/>
                          <a:ea typeface="Roboto" panose="02000000000000000000" pitchFamily="2" charset="0"/>
                          <a:cs typeface="Roboto" panose="02000000000000000000" pitchFamily="2" charset="0"/>
                        </a:rPr>
                        <a:t>15h 5min</a:t>
                      </a:r>
                      <a:endParaRPr lang="ru-RU" sz="120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3010809255"/>
                  </a:ext>
                </a:extLst>
              </a:tr>
              <a:tr h="243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boto" panose="02000000000000000000" pitchFamily="2" charset="0"/>
                          <a:ea typeface="Roboto" panose="02000000000000000000" pitchFamily="2" charset="0"/>
                          <a:cs typeface="Roboto" panose="02000000000000000000" pitchFamily="2" charset="0"/>
                        </a:rPr>
                        <a:t>5Sw, 68 Nodes</a:t>
                      </a:r>
                      <a:endParaRPr lang="ru-RU"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US" sz="1200" dirty="0">
                          <a:latin typeface="Roboto" panose="02000000000000000000" pitchFamily="2" charset="0"/>
                          <a:ea typeface="Roboto" panose="02000000000000000000" pitchFamily="2" charset="0"/>
                          <a:cs typeface="Roboto" panose="02000000000000000000" pitchFamily="2" charset="0"/>
                        </a:rPr>
                        <a:t>36h 0min</a:t>
                      </a:r>
                    </a:p>
                  </a:txBody>
                  <a:tcPr/>
                </a:tc>
                <a:tc>
                  <a:txBody>
                    <a:bodyPr/>
                    <a:lstStyle/>
                    <a:p>
                      <a:r>
                        <a:rPr lang="en-US" sz="1200" dirty="0">
                          <a:latin typeface="Roboto" panose="02000000000000000000" pitchFamily="2" charset="0"/>
                          <a:ea typeface="Roboto" panose="02000000000000000000" pitchFamily="2" charset="0"/>
                          <a:cs typeface="Roboto" panose="02000000000000000000" pitchFamily="2" charset="0"/>
                        </a:rPr>
                        <a:t>15h 23min</a:t>
                      </a:r>
                      <a:endParaRPr lang="ru-RU" sz="120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2973739242"/>
                  </a:ext>
                </a:extLst>
              </a:tr>
              <a:tr h="2436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Roboto" panose="02000000000000000000" pitchFamily="2" charset="0"/>
                          <a:ea typeface="Roboto" panose="02000000000000000000" pitchFamily="2" charset="0"/>
                          <a:cs typeface="Roboto" panose="02000000000000000000" pitchFamily="2" charset="0"/>
                        </a:rPr>
                        <a:t>***</a:t>
                      </a:r>
                      <a:endParaRPr lang="ru-RU" sz="1200" dirty="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pPr algn="ctr"/>
                      <a:r>
                        <a:rPr lang="en-US" sz="1200" dirty="0">
                          <a:latin typeface="Roboto" panose="02000000000000000000" pitchFamily="2" charset="0"/>
                          <a:ea typeface="Roboto" panose="02000000000000000000" pitchFamily="2" charset="0"/>
                          <a:cs typeface="Roboto" panose="02000000000000000000" pitchFamily="2" charset="0"/>
                        </a:rPr>
                        <a:t>***</a:t>
                      </a:r>
                      <a:endParaRPr lang="ru-RU" sz="1200" dirty="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pPr algn="ctr"/>
                      <a:r>
                        <a:rPr lang="en-US" sz="1200" dirty="0">
                          <a:latin typeface="Roboto" panose="02000000000000000000" pitchFamily="2" charset="0"/>
                          <a:ea typeface="Roboto" panose="02000000000000000000" pitchFamily="2" charset="0"/>
                          <a:cs typeface="Roboto" panose="02000000000000000000" pitchFamily="2" charset="0"/>
                        </a:rPr>
                        <a:t>***</a:t>
                      </a:r>
                      <a:endParaRPr lang="ru-RU" sz="1200" dirty="0">
                        <a:latin typeface="Roboto" panose="02000000000000000000" pitchFamily="2" charset="0"/>
                        <a:ea typeface="Roboto" panose="02000000000000000000" pitchFamily="2" charset="0"/>
                        <a:cs typeface="Roboto" panose="02000000000000000000" pitchFamily="2" charset="0"/>
                      </a:endParaRPr>
                    </a:p>
                  </a:txBody>
                  <a:tcPr anchor="ctr"/>
                </a:tc>
                <a:extLst>
                  <a:ext uri="{0D108BD9-81ED-4DB2-BD59-A6C34878D82A}">
                    <a16:rowId xmlns:a16="http://schemas.microsoft.com/office/drawing/2014/main" val="500838013"/>
                  </a:ext>
                </a:extLst>
              </a:tr>
              <a:tr h="264548">
                <a:tc>
                  <a:txBody>
                    <a:bodyPr/>
                    <a:lstStyle/>
                    <a:p>
                      <a:r>
                        <a:rPr lang="en-US" sz="1200" dirty="0">
                          <a:latin typeface="Roboto" panose="02000000000000000000" pitchFamily="2" charset="0"/>
                          <a:ea typeface="Roboto" panose="02000000000000000000" pitchFamily="2" charset="0"/>
                          <a:cs typeface="Roboto" panose="02000000000000000000" pitchFamily="2" charset="0"/>
                        </a:rPr>
                        <a:t>17Sw, 272 Nodes</a:t>
                      </a:r>
                      <a:endParaRPr lang="ru-RU"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US" sz="1200" dirty="0">
                          <a:latin typeface="Roboto" panose="02000000000000000000" pitchFamily="2" charset="0"/>
                          <a:ea typeface="Roboto" panose="02000000000000000000" pitchFamily="2" charset="0"/>
                          <a:cs typeface="Roboto" panose="02000000000000000000" pitchFamily="2" charset="0"/>
                        </a:rPr>
                        <a:t>144h 0min</a:t>
                      </a:r>
                      <a:endParaRPr lang="ru-RU" sz="1200" dirty="0">
                        <a:latin typeface="Roboto" panose="02000000000000000000" pitchFamily="2" charset="0"/>
                        <a:ea typeface="Roboto" panose="02000000000000000000" pitchFamily="2" charset="0"/>
                        <a:cs typeface="Roboto" panose="02000000000000000000" pitchFamily="2" charset="0"/>
                      </a:endParaRPr>
                    </a:p>
                  </a:txBody>
                  <a:tcPr/>
                </a:tc>
                <a:tc>
                  <a:txBody>
                    <a:bodyPr/>
                    <a:lstStyle/>
                    <a:p>
                      <a:r>
                        <a:rPr lang="en-US" sz="1200" dirty="0">
                          <a:latin typeface="Roboto" panose="02000000000000000000" pitchFamily="2" charset="0"/>
                          <a:ea typeface="Roboto" panose="02000000000000000000" pitchFamily="2" charset="0"/>
                          <a:cs typeface="Roboto" panose="02000000000000000000" pitchFamily="2" charset="0"/>
                        </a:rPr>
                        <a:t>18h 59min</a:t>
                      </a:r>
                      <a:endParaRPr lang="ru-RU" sz="1200" dirty="0">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1634164756"/>
                  </a:ext>
                </a:extLst>
              </a:tr>
            </a:tbl>
          </a:graphicData>
        </a:graphic>
      </p:graphicFrame>
      <p:sp>
        <p:nvSpPr>
          <p:cNvPr id="3" name="Заголовок 2">
            <a:extLst>
              <a:ext uri="{FF2B5EF4-FFF2-40B4-BE49-F238E27FC236}">
                <a16:creationId xmlns:a16="http://schemas.microsoft.com/office/drawing/2014/main" id="{44DF8902-46B1-E375-BE91-3C26F0874663}"/>
              </a:ext>
            </a:extLst>
          </p:cNvPr>
          <p:cNvSpPr>
            <a:spLocks noGrp="1"/>
          </p:cNvSpPr>
          <p:nvPr>
            <p:ph type="title"/>
          </p:nvPr>
        </p:nvSpPr>
        <p:spPr>
          <a:xfrm>
            <a:off x="360000" y="576000"/>
            <a:ext cx="8268072" cy="611149"/>
          </a:xfr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r>
              <a:rPr lang="en-US" sz="2400" spc="-1" dirty="0">
                <a:solidFill>
                  <a:schemeClr val="accent2"/>
                </a:solidFill>
                <a:cs typeface="+mn-cs"/>
              </a:rPr>
              <a:t>Calibration</a:t>
            </a:r>
            <a:endParaRPr lang="ru-RU" sz="2400" spc="-1" dirty="0">
              <a:solidFill>
                <a:schemeClr val="accent2"/>
              </a:solidFill>
              <a:cs typeface="+mn-cs"/>
            </a:endParaRPr>
          </a:p>
        </p:txBody>
      </p:sp>
      <p:sp>
        <p:nvSpPr>
          <p:cNvPr id="4" name="Номер слайда 3">
            <a:extLst>
              <a:ext uri="{FF2B5EF4-FFF2-40B4-BE49-F238E27FC236}">
                <a16:creationId xmlns:a16="http://schemas.microsoft.com/office/drawing/2014/main" id="{BC0C2F79-2D6C-4080-E8B1-12158ED7D85C}"/>
              </a:ext>
            </a:extLst>
          </p:cNvPr>
          <p:cNvSpPr>
            <a:spLocks noGrp="1"/>
          </p:cNvSpPr>
          <p:nvPr>
            <p:ph type="sldNum" idx="13"/>
          </p:nvPr>
        </p:nvSpPr>
        <p:spPr/>
        <p:txBody>
          <a:bodyPr/>
          <a:lstStyle/>
          <a:p>
            <a:pPr>
              <a:defRPr/>
            </a:pPr>
            <a:fld id="{00000000-1234-1234-1234-123412341234}" type="slidenum">
              <a:rPr lang="ru-RU" smtClean="0"/>
              <a:t>5</a:t>
            </a:fld>
            <a:endParaRPr lang="ru-RU" dirty="0"/>
          </a:p>
        </p:txBody>
      </p:sp>
      <p:pic>
        <p:nvPicPr>
          <p:cNvPr id="5" name="Рисунок 4">
            <a:extLst>
              <a:ext uri="{FF2B5EF4-FFF2-40B4-BE49-F238E27FC236}">
                <a16:creationId xmlns:a16="http://schemas.microsoft.com/office/drawing/2014/main" id="{B9F1C765-E637-95AE-09D1-90D1BE58E33A}"/>
              </a:ext>
            </a:extLst>
          </p:cNvPr>
          <p:cNvPicPr>
            <a:picLocks noChangeAspect="1"/>
          </p:cNvPicPr>
          <p:nvPr/>
        </p:nvPicPr>
        <p:blipFill>
          <a:blip r:embed="rId3"/>
          <a:stretch>
            <a:fillRect/>
          </a:stretch>
        </p:blipFill>
        <p:spPr>
          <a:xfrm>
            <a:off x="360000" y="1108204"/>
            <a:ext cx="4130040" cy="1985360"/>
          </a:xfrm>
          <a:prstGeom prst="rect">
            <a:avLst/>
          </a:prstGeom>
        </p:spPr>
      </p:pic>
      <p:sp>
        <p:nvSpPr>
          <p:cNvPr id="6" name="TextBox 5">
            <a:extLst>
              <a:ext uri="{FF2B5EF4-FFF2-40B4-BE49-F238E27FC236}">
                <a16:creationId xmlns:a16="http://schemas.microsoft.com/office/drawing/2014/main" id="{49D8C67E-A632-D171-1E8B-A72436071B85}"/>
              </a:ext>
            </a:extLst>
          </p:cNvPr>
          <p:cNvSpPr txBox="1"/>
          <p:nvPr/>
        </p:nvSpPr>
        <p:spPr>
          <a:xfrm>
            <a:off x="5143500" y="1306341"/>
            <a:ext cx="3390672" cy="523220"/>
          </a:xfrm>
          <a:prstGeom prst="rect">
            <a:avLst/>
          </a:prstGeom>
          <a:noFill/>
        </p:spPr>
        <p:txBody>
          <a:bodyPr wrap="none" rtlCol="0">
            <a:spAutoFit/>
          </a:bodyPr>
          <a:lstStyle/>
          <a:p>
            <a:r>
              <a:rPr lang="en-US" sz="1400" b="1" dirty="0">
                <a:latin typeface="Roboto" panose="02000000000000000000" pitchFamily="2" charset="0"/>
                <a:ea typeface="Roboto" panose="02000000000000000000" pitchFamily="2" charset="0"/>
                <a:cs typeface="Roboto" panose="02000000000000000000" pitchFamily="2" charset="0"/>
              </a:rPr>
              <a:t>Significant</a:t>
            </a:r>
            <a:r>
              <a:rPr lang="en-US" sz="1400" dirty="0">
                <a:latin typeface="Roboto" panose="02000000000000000000" pitchFamily="2" charset="0"/>
                <a:ea typeface="Roboto" panose="02000000000000000000" pitchFamily="2" charset="0"/>
                <a:cs typeface="Roboto" panose="02000000000000000000" pitchFamily="2" charset="0"/>
              </a:rPr>
              <a:t> calibration time decrease</a:t>
            </a:r>
          </a:p>
          <a:p>
            <a:r>
              <a:rPr lang="en-US" sz="1400" dirty="0">
                <a:latin typeface="Roboto" panose="02000000000000000000" pitchFamily="2" charset="0"/>
                <a:ea typeface="Roboto" panose="02000000000000000000" pitchFamily="2" charset="0"/>
                <a:cs typeface="Roboto" panose="02000000000000000000" pitchFamily="2" charset="0"/>
              </a:rPr>
              <a:t>comparing to previously used procedure</a:t>
            </a:r>
            <a:endParaRPr lang="ru-RU" sz="1400" dirty="0">
              <a:latin typeface="Roboto" panose="02000000000000000000" pitchFamily="2" charset="0"/>
              <a:ea typeface="Roboto" panose="02000000000000000000" pitchFamily="2" charset="0"/>
              <a:cs typeface="Roboto" panose="02000000000000000000" pitchFamily="2" charset="0"/>
            </a:endParaRPr>
          </a:p>
        </p:txBody>
      </p:sp>
      <p:sp>
        <p:nvSpPr>
          <p:cNvPr id="8" name="TextBox 7">
            <a:extLst>
              <a:ext uri="{FF2B5EF4-FFF2-40B4-BE49-F238E27FC236}">
                <a16:creationId xmlns:a16="http://schemas.microsoft.com/office/drawing/2014/main" id="{02A6EF44-4A29-6CDF-4D7B-D30E5B96F553}"/>
              </a:ext>
            </a:extLst>
          </p:cNvPr>
          <p:cNvSpPr txBox="1"/>
          <p:nvPr/>
        </p:nvSpPr>
        <p:spPr>
          <a:xfrm>
            <a:off x="297451" y="3212756"/>
            <a:ext cx="4914629" cy="1619739"/>
          </a:xfrm>
          <a:prstGeom prst="rect">
            <a:avLst/>
          </a:prstGeom>
          <a:noFill/>
        </p:spPr>
        <p:txBody>
          <a:bodyPr wrap="square">
            <a:spAutoFit/>
          </a:bodyPr>
          <a:lstStyle/>
          <a:p>
            <a:pPr marL="171450" indent="-171450">
              <a:lnSpc>
                <a:spcPct val="120000"/>
              </a:lnSpc>
              <a:spcAft>
                <a:spcPts val="0"/>
              </a:spcAft>
              <a:buClr>
                <a:srgbClr val="724CA8"/>
              </a:buClr>
              <a:buSzPct val="150000"/>
              <a:buFont typeface="Arial" panose="020B0604020202020204" pitchFamily="34" charset="0"/>
              <a:buChar char="•"/>
            </a:pPr>
            <a:r>
              <a:rPr lang="en-US" sz="1400" b="1" dirty="0"/>
              <a:t>Independent</a:t>
            </a:r>
            <a:r>
              <a:rPr lang="en-US" sz="1400" dirty="0"/>
              <a:t> of the SFP modules</a:t>
            </a:r>
          </a:p>
          <a:p>
            <a:pPr marL="171450" indent="-171450">
              <a:lnSpc>
                <a:spcPct val="120000"/>
              </a:lnSpc>
              <a:spcAft>
                <a:spcPts val="0"/>
              </a:spcAft>
              <a:buClr>
                <a:srgbClr val="724CA8"/>
              </a:buClr>
              <a:buSzPct val="150000"/>
              <a:buFont typeface="Arial" panose="020B0604020202020204" pitchFamily="34" charset="0"/>
              <a:buChar char="•"/>
            </a:pPr>
            <a:r>
              <a:rPr lang="en-US" sz="1400" b="1" dirty="0"/>
              <a:t>Independent</a:t>
            </a:r>
            <a:r>
              <a:rPr lang="en-US" sz="1400" dirty="0"/>
              <a:t> of Switch master port</a:t>
            </a:r>
          </a:p>
          <a:p>
            <a:pPr marL="171450" indent="-171450">
              <a:lnSpc>
                <a:spcPct val="120000"/>
              </a:lnSpc>
              <a:spcAft>
                <a:spcPts val="0"/>
              </a:spcAft>
              <a:buClr>
                <a:srgbClr val="724CA8"/>
              </a:buClr>
              <a:buSzPct val="150000"/>
              <a:buFont typeface="Arial" panose="020B0604020202020204" pitchFamily="34" charset="0"/>
              <a:buChar char="•"/>
            </a:pPr>
            <a:r>
              <a:rPr lang="en-US" sz="1400" b="1" dirty="0"/>
              <a:t>Independent</a:t>
            </a:r>
            <a:r>
              <a:rPr lang="en-US" sz="1400" dirty="0"/>
              <a:t> from the optical fiber </a:t>
            </a:r>
            <a:r>
              <a:rPr lang="en-US" sz="1400" dirty="0" err="1"/>
              <a:t>cabel</a:t>
            </a:r>
            <a:endParaRPr lang="en-US" sz="1400" dirty="0"/>
          </a:p>
          <a:p>
            <a:pPr>
              <a:lnSpc>
                <a:spcPct val="120000"/>
              </a:lnSpc>
              <a:spcAft>
                <a:spcPts val="0"/>
              </a:spcAft>
              <a:buClr>
                <a:srgbClr val="724CA8"/>
              </a:buClr>
              <a:buSzPct val="150000"/>
            </a:pPr>
            <a:endParaRPr lang="en-US" sz="1400" dirty="0"/>
          </a:p>
          <a:p>
            <a:pPr marL="171450" marR="0" lvl="0" indent="-171450" algn="l" defTabSz="914400" rtl="0" eaLnBrk="1" fontAlgn="auto" latinLnBrk="0" hangingPunct="1">
              <a:lnSpc>
                <a:spcPct val="120000"/>
              </a:lnSpc>
              <a:spcBef>
                <a:spcPts val="0"/>
              </a:spcBef>
              <a:spcAft>
                <a:spcPts val="0"/>
              </a:spcAft>
              <a:buClr>
                <a:srgbClr val="724CA8"/>
              </a:buClr>
              <a:buSzPct val="150000"/>
              <a:buFont typeface="Arial" panose="020B0604020202020204" pitchFamily="34" charset="0"/>
              <a:buChar char="•"/>
              <a:tabLst/>
              <a:defRPr/>
            </a:pPr>
            <a:r>
              <a:rPr kumimoji="0" lang="en-US" sz="1400" b="0" i="0" u="none" strike="noStrike" kern="1200" cap="none" spc="0" normalizeH="0" baseline="0" noProof="0" dirty="0">
                <a:ln>
                  <a:noFill/>
                </a:ln>
                <a:solidFill>
                  <a:srgbClr val="231F20"/>
                </a:solidFill>
                <a:effectLst/>
                <a:uLnTx/>
                <a:uFillTx/>
                <a:latin typeface="Arial"/>
                <a:ea typeface="DejaVu Sans"/>
                <a:cs typeface="DejaVu Sans"/>
              </a:rPr>
              <a:t>Up to 4 SFP module pairs in L1s’ coefficient groups</a:t>
            </a:r>
          </a:p>
          <a:p>
            <a:pPr marL="171450" marR="0" lvl="0" indent="-171450" algn="l" defTabSz="914400" rtl="0" eaLnBrk="1" fontAlgn="auto" latinLnBrk="0" hangingPunct="1">
              <a:lnSpc>
                <a:spcPct val="120000"/>
              </a:lnSpc>
              <a:spcBef>
                <a:spcPts val="0"/>
              </a:spcBef>
              <a:spcAft>
                <a:spcPts val="0"/>
              </a:spcAft>
              <a:buClr>
                <a:srgbClr val="724CA8"/>
              </a:buClr>
              <a:buSzPct val="150000"/>
              <a:buFont typeface="Arial" panose="020B0604020202020204" pitchFamily="34" charset="0"/>
              <a:buChar char="•"/>
              <a:tabLst/>
              <a:defRPr/>
            </a:pPr>
            <a:r>
              <a:rPr kumimoji="0" lang="en-US" sz="1400" b="0" i="0" u="none" strike="noStrike" kern="1200" cap="none" spc="0" normalizeH="0" baseline="0" noProof="0" dirty="0">
                <a:ln>
                  <a:noFill/>
                </a:ln>
                <a:solidFill>
                  <a:srgbClr val="231F20"/>
                </a:solidFill>
                <a:effectLst/>
                <a:uLnTx/>
                <a:uFillTx/>
                <a:latin typeface="Arial"/>
                <a:ea typeface="DejaVu Sans"/>
                <a:cs typeface="DejaVu Sans"/>
              </a:rPr>
              <a:t>Up to 10 SFP module pairs in </a:t>
            </a:r>
            <a:r>
              <a:rPr lang="en-US" sz="1400" dirty="0">
                <a:solidFill>
                  <a:srgbClr val="231F20"/>
                </a:solidFill>
                <a:latin typeface="Arial"/>
                <a:ea typeface="DejaVu Sans"/>
                <a:cs typeface="DejaVu Sans"/>
              </a:rPr>
              <a:t>switches’ </a:t>
            </a:r>
            <a:r>
              <a:rPr kumimoji="0" lang="en-US" sz="1400" b="0" i="0" u="none" strike="noStrike" kern="1200" cap="none" spc="0" normalizeH="0" baseline="0" noProof="0" dirty="0">
                <a:ln>
                  <a:noFill/>
                </a:ln>
                <a:solidFill>
                  <a:srgbClr val="231F20"/>
                </a:solidFill>
                <a:effectLst/>
                <a:uLnTx/>
                <a:uFillTx/>
                <a:latin typeface="Arial"/>
                <a:ea typeface="DejaVu Sans"/>
                <a:cs typeface="DejaVu Sans"/>
              </a:rPr>
              <a:t>coefficient groups</a:t>
            </a:r>
          </a:p>
        </p:txBody>
      </p:sp>
      <p:sp>
        <p:nvSpPr>
          <p:cNvPr id="11" name="TextBox 10">
            <a:extLst>
              <a:ext uri="{FF2B5EF4-FFF2-40B4-BE49-F238E27FC236}">
                <a16:creationId xmlns:a16="http://schemas.microsoft.com/office/drawing/2014/main" id="{16F36A48-93B2-83F2-7970-4B9D37B8EDC0}"/>
              </a:ext>
            </a:extLst>
          </p:cNvPr>
          <p:cNvSpPr txBox="1"/>
          <p:nvPr/>
        </p:nvSpPr>
        <p:spPr>
          <a:xfrm>
            <a:off x="2667000" y="3912385"/>
            <a:ext cx="1306830" cy="293607"/>
          </a:xfrm>
          <a:prstGeom prst="rect">
            <a:avLst/>
          </a:prstGeom>
          <a:noFill/>
        </p:spPr>
        <p:txBody>
          <a:bodyPr wrap="square">
            <a:spAutoFit/>
          </a:bodyPr>
          <a:lstStyle/>
          <a:p>
            <a:pPr algn="r">
              <a:lnSpc>
                <a:spcPct val="120000"/>
              </a:lnSpc>
              <a:spcAft>
                <a:spcPts val="0"/>
              </a:spcAft>
              <a:buClr>
                <a:srgbClr val="724CA8"/>
              </a:buClr>
              <a:buSzPct val="150000"/>
            </a:pPr>
            <a:r>
              <a:rPr lang="en-US" sz="1200" dirty="0"/>
              <a:t>(length &lt; 100 m)</a:t>
            </a:r>
          </a:p>
        </p:txBody>
      </p:sp>
    </p:spTree>
    <p:extLst>
      <p:ext uri="{BB962C8B-B14F-4D97-AF65-F5344CB8AC3E}">
        <p14:creationId xmlns:p14="http://schemas.microsoft.com/office/powerpoint/2010/main" val="3546383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Объект 1">
            <a:extLst>
              <a:ext uri="{FF2B5EF4-FFF2-40B4-BE49-F238E27FC236}">
                <a16:creationId xmlns:a16="http://schemas.microsoft.com/office/drawing/2014/main" id="{668DC22E-0BF3-731A-4D0D-272DAA775D0E}"/>
              </a:ext>
            </a:extLst>
          </p:cNvPr>
          <p:cNvSpPr txBox="1">
            <a:spLocks/>
          </p:cNvSpPr>
          <p:nvPr/>
        </p:nvSpPr>
        <p:spPr bwMode="auto">
          <a:xfrm>
            <a:off x="454307" y="1125222"/>
            <a:ext cx="5235182" cy="1645087"/>
          </a:xfrm>
          <a:prstGeom prst="rect">
            <a:avLst/>
          </a:prstGeom>
          <a:noFill/>
          <a:ln w="0">
            <a:noFill/>
          </a:ln>
        </p:spPr>
        <p:txBody>
          <a:bodyPr lIns="0" tIns="0" rIns="0" bIns="0" anchor="t">
            <a:norm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000" kern="1200">
                <a:solidFill>
                  <a:schemeClr val="tx1"/>
                </a:solidFill>
                <a:latin typeface="Roboto"/>
                <a:ea typeface="+mn-ea"/>
                <a:cs typeface="+mn-cs"/>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sz="1600" b="1" kern="1200" cap="none">
                <a:solidFill>
                  <a:schemeClr val="tx1"/>
                </a:solidFill>
                <a:latin typeface="Roboto"/>
                <a:ea typeface="Roboto"/>
                <a:cs typeface="Roboto"/>
              </a:defRPr>
            </a:lvl2pPr>
            <a:lvl3pPr marL="0" indent="0" algn="l" defTabSz="914400" rtl="0" eaLnBrk="1" latinLnBrk="0" hangingPunct="1">
              <a:lnSpc>
                <a:spcPct val="90000"/>
              </a:lnSpc>
              <a:spcBef>
                <a:spcPts val="600"/>
              </a:spcBef>
              <a:spcAft>
                <a:spcPts val="600"/>
              </a:spcAft>
              <a:buFont typeface="Arial" panose="020B0604020202020204" pitchFamily="34" charset="0"/>
              <a:buNone/>
              <a:defRPr lang="ru-RU" sz="1400" b="1" i="0" u="none" strike="noStrike" kern="1200" cap="all">
                <a:solidFill>
                  <a:schemeClr val="bg2"/>
                </a:solidFill>
                <a:latin typeface="Roboto"/>
                <a:ea typeface="Roboto"/>
                <a:cs typeface="Roboto"/>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000" kern="1200">
                <a:solidFill>
                  <a:schemeClr val="tx1"/>
                </a:solidFill>
                <a:latin typeface="Roboto"/>
                <a:ea typeface="Roboto"/>
                <a:cs typeface="Roboto"/>
              </a:defRPr>
            </a:lvl4pPr>
            <a:lvl5pPr marL="0" indent="0" algn="l" defTabSz="914400" rtl="0" eaLnBrk="1" latinLnBrk="0" hangingPunct="1">
              <a:lnSpc>
                <a:spcPct val="90000"/>
              </a:lnSpc>
              <a:spcBef>
                <a:spcPts val="0"/>
              </a:spcBef>
              <a:spcAft>
                <a:spcPts val="600"/>
              </a:spcAft>
              <a:buFont typeface="Arial" panose="020B0604020202020204" pitchFamily="34" charset="0"/>
              <a:buNone/>
              <a:defRPr sz="1000" kern="1200">
                <a:solidFill>
                  <a:schemeClr val="tx1"/>
                </a:solidFill>
                <a:latin typeface="Roboto"/>
                <a:ea typeface="Roboto"/>
                <a:cs typeface="Robot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0"/>
              </a:spcAft>
              <a:buClr>
                <a:srgbClr val="724CA8"/>
              </a:buClr>
              <a:buSzPct val="150000"/>
            </a:pPr>
            <a:r>
              <a:rPr lang="en-US" sz="1400" dirty="0"/>
              <a:t>Derived device calibration is fully automated</a:t>
            </a:r>
          </a:p>
          <a:p>
            <a:pPr>
              <a:lnSpc>
                <a:spcPct val="120000"/>
              </a:lnSpc>
              <a:spcAft>
                <a:spcPts val="0"/>
              </a:spcAft>
              <a:buClr>
                <a:srgbClr val="724CA8"/>
              </a:buClr>
              <a:buSzPct val="150000"/>
            </a:pPr>
            <a:endParaRPr lang="en-US" sz="1400" dirty="0"/>
          </a:p>
          <a:p>
            <a:pPr>
              <a:lnSpc>
                <a:spcPct val="120000"/>
              </a:lnSpc>
              <a:spcAft>
                <a:spcPts val="0"/>
              </a:spcAft>
              <a:buClr>
                <a:srgbClr val="724CA8"/>
              </a:buClr>
              <a:buSzPct val="150000"/>
            </a:pPr>
            <a:endParaRPr lang="en-US" sz="1400" dirty="0"/>
          </a:p>
          <a:p>
            <a:pPr>
              <a:lnSpc>
                <a:spcPct val="120000"/>
              </a:lnSpc>
              <a:spcAft>
                <a:spcPts val="0"/>
              </a:spcAft>
              <a:buClr>
                <a:srgbClr val="724CA8"/>
              </a:buClr>
              <a:buSzPct val="150000"/>
            </a:pPr>
            <a:r>
              <a:rPr lang="en-US" sz="1400" dirty="0"/>
              <a:t>Switches take now </a:t>
            </a:r>
            <a:r>
              <a:rPr lang="en-US" sz="1400" b="1" dirty="0"/>
              <a:t>significantly longer</a:t>
            </a:r>
            <a:r>
              <a:rPr lang="en-US" sz="1400" dirty="0"/>
              <a:t> time to calibrate </a:t>
            </a:r>
          </a:p>
          <a:p>
            <a:pPr>
              <a:lnSpc>
                <a:spcPct val="120000"/>
              </a:lnSpc>
              <a:spcAft>
                <a:spcPts val="0"/>
              </a:spcAft>
              <a:buClr>
                <a:srgbClr val="724CA8"/>
              </a:buClr>
              <a:buSzPct val="150000"/>
            </a:pPr>
            <a:endParaRPr lang="en-US" sz="1400" dirty="0"/>
          </a:p>
          <a:p>
            <a:pPr>
              <a:lnSpc>
                <a:spcPct val="120000"/>
              </a:lnSpc>
              <a:spcAft>
                <a:spcPts val="0"/>
              </a:spcAft>
              <a:buClr>
                <a:srgbClr val="724CA8"/>
              </a:buClr>
              <a:buSzPct val="150000"/>
            </a:pPr>
            <a:r>
              <a:rPr lang="en-US" sz="1400" dirty="0"/>
              <a:t>Procedure implies repetitive duplication of coefficients</a:t>
            </a:r>
          </a:p>
        </p:txBody>
      </p:sp>
      <p:sp>
        <p:nvSpPr>
          <p:cNvPr id="4" name="Заголовок 2">
            <a:extLst>
              <a:ext uri="{FF2B5EF4-FFF2-40B4-BE49-F238E27FC236}">
                <a16:creationId xmlns:a16="http://schemas.microsoft.com/office/drawing/2014/main" id="{2896ADAE-5F7A-98AE-8B6E-A1468757A25D}"/>
              </a:ext>
            </a:extLst>
          </p:cNvPr>
          <p:cNvSpPr>
            <a:spLocks noGrp="1"/>
          </p:cNvSpPr>
          <p:nvPr>
            <p:ph type="title"/>
          </p:nvPr>
        </p:nvSpPr>
        <p:spPr>
          <a:xfrm>
            <a:off x="360000" y="576000"/>
            <a:ext cx="8267700" cy="421970"/>
          </a:xfr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r>
              <a:rPr lang="en-US" sz="2400" spc="-1" dirty="0">
                <a:solidFill>
                  <a:schemeClr val="accent2"/>
                </a:solidFill>
                <a:cs typeface="+mn-cs"/>
              </a:rPr>
              <a:t>Calibration procedure automation</a:t>
            </a:r>
            <a:endParaRPr lang="ru-RU" sz="2400" spc="-1" dirty="0">
              <a:solidFill>
                <a:schemeClr val="accent2"/>
              </a:solidFill>
              <a:cs typeface="+mn-cs"/>
            </a:endParaRPr>
          </a:p>
        </p:txBody>
      </p:sp>
      <p:sp>
        <p:nvSpPr>
          <p:cNvPr id="7" name="Объект 1">
            <a:extLst>
              <a:ext uri="{FF2B5EF4-FFF2-40B4-BE49-F238E27FC236}">
                <a16:creationId xmlns:a16="http://schemas.microsoft.com/office/drawing/2014/main" id="{52BFC720-A278-BC20-7A23-5194B4C78121}"/>
              </a:ext>
            </a:extLst>
          </p:cNvPr>
          <p:cNvSpPr txBox="1">
            <a:spLocks/>
          </p:cNvSpPr>
          <p:nvPr/>
        </p:nvSpPr>
        <p:spPr bwMode="auto">
          <a:xfrm>
            <a:off x="265385" y="5143500"/>
            <a:ext cx="5235182" cy="3436532"/>
          </a:xfrm>
          <a:prstGeom prst="rect">
            <a:avLst/>
          </a:prstGeom>
          <a:noFill/>
          <a:ln w="0">
            <a:noFill/>
          </a:ln>
        </p:spPr>
        <p:txBody>
          <a:bodyPr lIns="0" tIns="0" rIns="0" bIns="0" anchor="t">
            <a:normAutofit fontScale="92500" lnSpcReduction="20000"/>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000" kern="1200">
                <a:solidFill>
                  <a:schemeClr val="tx1"/>
                </a:solidFill>
                <a:latin typeface="Roboto"/>
                <a:ea typeface="+mn-ea"/>
                <a:cs typeface="+mn-cs"/>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sz="1600" b="1" kern="1200" cap="none">
                <a:solidFill>
                  <a:schemeClr val="tx1"/>
                </a:solidFill>
                <a:latin typeface="Roboto"/>
                <a:ea typeface="Roboto"/>
                <a:cs typeface="Roboto"/>
              </a:defRPr>
            </a:lvl2pPr>
            <a:lvl3pPr marL="0" indent="0" algn="l" defTabSz="914400" rtl="0" eaLnBrk="1" latinLnBrk="0" hangingPunct="1">
              <a:lnSpc>
                <a:spcPct val="90000"/>
              </a:lnSpc>
              <a:spcBef>
                <a:spcPts val="600"/>
              </a:spcBef>
              <a:spcAft>
                <a:spcPts val="600"/>
              </a:spcAft>
              <a:buFont typeface="Arial" panose="020B0604020202020204" pitchFamily="34" charset="0"/>
              <a:buNone/>
              <a:defRPr lang="ru-RU" sz="1400" b="1" i="0" u="none" strike="noStrike" kern="1200" cap="all">
                <a:solidFill>
                  <a:schemeClr val="bg2"/>
                </a:solidFill>
                <a:latin typeface="Roboto"/>
                <a:ea typeface="Roboto"/>
                <a:cs typeface="Roboto"/>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000" kern="1200">
                <a:solidFill>
                  <a:schemeClr val="tx1"/>
                </a:solidFill>
                <a:latin typeface="Roboto"/>
                <a:ea typeface="Roboto"/>
                <a:cs typeface="Roboto"/>
              </a:defRPr>
            </a:lvl4pPr>
            <a:lvl5pPr marL="0" indent="0" algn="l" defTabSz="914400" rtl="0" eaLnBrk="1" latinLnBrk="0" hangingPunct="1">
              <a:lnSpc>
                <a:spcPct val="90000"/>
              </a:lnSpc>
              <a:spcBef>
                <a:spcPts val="0"/>
              </a:spcBef>
              <a:spcAft>
                <a:spcPts val="600"/>
              </a:spcAft>
              <a:buFont typeface="Arial" panose="020B0604020202020204" pitchFamily="34" charset="0"/>
              <a:buNone/>
              <a:defRPr sz="1000" kern="1200">
                <a:solidFill>
                  <a:schemeClr val="tx1"/>
                </a:solidFill>
                <a:latin typeface="Roboto"/>
                <a:ea typeface="Roboto"/>
                <a:cs typeface="Robot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0"/>
              </a:spcAft>
              <a:buClr>
                <a:srgbClr val="724CA8"/>
              </a:buClr>
              <a:buSzPct val="150000"/>
            </a:pPr>
            <a:r>
              <a:rPr lang="en-US" sz="1400" dirty="0"/>
              <a:t>based on “White Rabbit. Good Practice Guide”</a:t>
            </a:r>
          </a:p>
          <a:p>
            <a:pPr>
              <a:lnSpc>
                <a:spcPct val="120000"/>
              </a:lnSpc>
              <a:spcAft>
                <a:spcPts val="0"/>
              </a:spcAft>
              <a:buClr>
                <a:srgbClr val="724CA8"/>
              </a:buClr>
              <a:buSzPct val="150000"/>
            </a:pPr>
            <a:r>
              <a:rPr lang="en-US" sz="1400" b="1" dirty="0"/>
              <a:t>Motivation</a:t>
            </a:r>
            <a:r>
              <a:rPr lang="en-US" sz="1400" dirty="0"/>
              <a:t>: calibration of one end point is a repetitive manual process, </a:t>
            </a:r>
            <a:br>
              <a:rPr lang="en-US" sz="1400" dirty="0"/>
            </a:br>
            <a:r>
              <a:rPr lang="en-US" sz="1400" dirty="0"/>
              <a:t>	takes around 30 min</a:t>
            </a:r>
          </a:p>
          <a:p>
            <a:pPr marL="171450" indent="-171450">
              <a:lnSpc>
                <a:spcPct val="120000"/>
              </a:lnSpc>
              <a:spcAft>
                <a:spcPts val="0"/>
              </a:spcAft>
              <a:buClr>
                <a:srgbClr val="724CA8"/>
              </a:buClr>
              <a:buSzPct val="150000"/>
              <a:buFont typeface="Arial" panose="020B0604020202020204" pitchFamily="34" charset="0"/>
              <a:buChar char="•"/>
            </a:pPr>
            <a:endParaRPr lang="en-US" sz="1400" dirty="0"/>
          </a:p>
          <a:p>
            <a:pPr>
              <a:lnSpc>
                <a:spcPct val="120000"/>
              </a:lnSpc>
              <a:spcAft>
                <a:spcPts val="0"/>
              </a:spcAft>
              <a:buClr>
                <a:srgbClr val="724CA8"/>
              </a:buClr>
              <a:buSzPct val="150000"/>
            </a:pPr>
            <a:r>
              <a:rPr lang="en-US" sz="1400" b="1" dirty="0"/>
              <a:t>Method</a:t>
            </a:r>
            <a:r>
              <a:rPr lang="en-US" sz="1400" dirty="0"/>
              <a:t>: automated RX and TX calibration presets refinement. </a:t>
            </a:r>
          </a:p>
          <a:p>
            <a:pPr>
              <a:lnSpc>
                <a:spcPct val="120000"/>
              </a:lnSpc>
              <a:spcAft>
                <a:spcPts val="0"/>
              </a:spcAft>
              <a:buClr>
                <a:srgbClr val="724CA8"/>
              </a:buClr>
              <a:buSzPct val="150000"/>
            </a:pPr>
            <a:r>
              <a:rPr lang="en-US" sz="1400" b="1" dirty="0"/>
              <a:t>Requires</a:t>
            </a:r>
            <a:r>
              <a:rPr lang="en-US" sz="1400" dirty="0"/>
              <a:t>: </a:t>
            </a:r>
          </a:p>
          <a:p>
            <a:pPr marL="444500" indent="-171450">
              <a:lnSpc>
                <a:spcPct val="120000"/>
              </a:lnSpc>
              <a:spcAft>
                <a:spcPts val="0"/>
              </a:spcAft>
              <a:buClr>
                <a:srgbClr val="724CA8"/>
              </a:buClr>
              <a:buSzPct val="150000"/>
              <a:buFont typeface="Arial" panose="020B0604020202020204" pitchFamily="34" charset="0"/>
              <a:buChar char="•"/>
            </a:pPr>
            <a:r>
              <a:rPr lang="en-US" sz="1400" dirty="0"/>
              <a:t>manual oscilloscope probes connection (RTO2044)</a:t>
            </a:r>
          </a:p>
          <a:p>
            <a:pPr marL="444500" indent="-171450">
              <a:lnSpc>
                <a:spcPct val="120000"/>
              </a:lnSpc>
              <a:spcAft>
                <a:spcPts val="0"/>
              </a:spcAft>
              <a:buClr>
                <a:srgbClr val="724CA8"/>
              </a:buClr>
              <a:buSzPct val="150000"/>
              <a:buFont typeface="Arial" panose="020B0604020202020204" pitchFamily="34" charset="0"/>
              <a:buChar char="•"/>
            </a:pPr>
            <a:r>
              <a:rPr lang="en-US" sz="1400" dirty="0"/>
              <a:t>remote LAN connection to oscilloscope</a:t>
            </a:r>
          </a:p>
          <a:p>
            <a:pPr marL="444500" indent="-171450">
              <a:lnSpc>
                <a:spcPct val="120000"/>
              </a:lnSpc>
              <a:spcAft>
                <a:spcPts val="0"/>
              </a:spcAft>
              <a:buClr>
                <a:srgbClr val="724CA8"/>
              </a:buClr>
              <a:buSzPct val="150000"/>
              <a:buFont typeface="Arial" panose="020B0604020202020204" pitchFamily="34" charset="0"/>
              <a:buChar char="•"/>
            </a:pPr>
            <a:r>
              <a:rPr lang="en-US" sz="1400" dirty="0"/>
              <a:t>remote LAN connection to end node</a:t>
            </a:r>
          </a:p>
          <a:p>
            <a:pPr>
              <a:lnSpc>
                <a:spcPct val="120000"/>
              </a:lnSpc>
              <a:spcAft>
                <a:spcPts val="0"/>
              </a:spcAft>
              <a:buClr>
                <a:srgbClr val="724CA8"/>
              </a:buClr>
              <a:buSzPct val="150000"/>
            </a:pPr>
            <a:endParaRPr lang="en-US" sz="1400" dirty="0"/>
          </a:p>
          <a:p>
            <a:pPr>
              <a:lnSpc>
                <a:spcPct val="120000"/>
              </a:lnSpc>
              <a:spcAft>
                <a:spcPts val="0"/>
              </a:spcAft>
              <a:buClr>
                <a:srgbClr val="724CA8"/>
              </a:buClr>
              <a:buSzPct val="150000"/>
            </a:pPr>
            <a:r>
              <a:rPr lang="en-US" sz="1400" b="1" dirty="0"/>
              <a:t>Python script performs:</a:t>
            </a:r>
          </a:p>
          <a:p>
            <a:pPr marL="444500" indent="-171450">
              <a:lnSpc>
                <a:spcPct val="120000"/>
              </a:lnSpc>
              <a:spcAft>
                <a:spcPts val="0"/>
              </a:spcAft>
              <a:buClr>
                <a:srgbClr val="724CA8"/>
              </a:buClr>
              <a:buSzPct val="150000"/>
              <a:buFont typeface="Arial" panose="020B0604020202020204" pitchFamily="34" charset="0"/>
              <a:buChar char="•"/>
            </a:pPr>
            <a:r>
              <a:rPr lang="en-US" sz="1400" dirty="0"/>
              <a:t>automated measurement of the current relative PPS skew</a:t>
            </a:r>
          </a:p>
          <a:p>
            <a:pPr marL="444500" indent="-171450">
              <a:lnSpc>
                <a:spcPct val="120000"/>
              </a:lnSpc>
              <a:spcAft>
                <a:spcPts val="0"/>
              </a:spcAft>
              <a:buClr>
                <a:srgbClr val="724CA8"/>
              </a:buClr>
              <a:buSzPct val="150000"/>
              <a:buFont typeface="Arial" panose="020B0604020202020204" pitchFamily="34" charset="0"/>
              <a:buChar char="•"/>
            </a:pPr>
            <a:r>
              <a:rPr lang="en-US" sz="1400" dirty="0"/>
              <a:t>repetitive PTP restart</a:t>
            </a:r>
          </a:p>
          <a:p>
            <a:pPr marL="444500" indent="-171450">
              <a:lnSpc>
                <a:spcPct val="120000"/>
              </a:lnSpc>
              <a:spcAft>
                <a:spcPts val="0"/>
              </a:spcAft>
              <a:buClr>
                <a:srgbClr val="724CA8"/>
              </a:buClr>
              <a:buSzPct val="150000"/>
              <a:buFont typeface="Arial" panose="020B0604020202020204" pitchFamily="34" charset="0"/>
              <a:buChar char="•"/>
            </a:pPr>
            <a:r>
              <a:rPr lang="en-US" sz="1400" dirty="0"/>
              <a:t>estimation of the required delay correction</a:t>
            </a:r>
          </a:p>
          <a:p>
            <a:pPr marL="444500" indent="-171450">
              <a:lnSpc>
                <a:spcPct val="120000"/>
              </a:lnSpc>
              <a:spcAft>
                <a:spcPts val="0"/>
              </a:spcAft>
              <a:buClr>
                <a:srgbClr val="724CA8"/>
              </a:buClr>
              <a:buSzPct val="150000"/>
              <a:buFont typeface="Arial" panose="020B0604020202020204" pitchFamily="34" charset="0"/>
              <a:buChar char="•"/>
            </a:pPr>
            <a:r>
              <a:rPr lang="en-US" sz="1400" dirty="0"/>
              <a:t>remote end node’s delays reconfiguration </a:t>
            </a:r>
          </a:p>
          <a:p>
            <a:pPr marL="444500" indent="-171450">
              <a:lnSpc>
                <a:spcPct val="120000"/>
              </a:lnSpc>
              <a:spcAft>
                <a:spcPts val="0"/>
              </a:spcAft>
              <a:buClr>
                <a:srgbClr val="724CA8"/>
              </a:buClr>
              <a:buSzPct val="150000"/>
              <a:buFont typeface="Arial" panose="020B0604020202020204" pitchFamily="34" charset="0"/>
              <a:buChar char="•"/>
            </a:pPr>
            <a:r>
              <a:rPr lang="en-US" sz="1400" dirty="0"/>
              <a:t>verification of calibration</a:t>
            </a:r>
          </a:p>
        </p:txBody>
      </p:sp>
      <p:pic>
        <p:nvPicPr>
          <p:cNvPr id="10" name="Рисунок 9" descr="Изображение выглядит как текст, снимок экрана, Шрифт, линия&#10;&#10;Автоматически созданное описание">
            <a:extLst>
              <a:ext uri="{FF2B5EF4-FFF2-40B4-BE49-F238E27FC236}">
                <a16:creationId xmlns:a16="http://schemas.microsoft.com/office/drawing/2014/main" id="{29A45D69-C0FA-3071-CE1E-4B75B6017C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36" y="1426619"/>
            <a:ext cx="3836800" cy="421970"/>
          </a:xfrm>
          <a:prstGeom prst="rect">
            <a:avLst/>
          </a:prstGeom>
        </p:spPr>
      </p:pic>
      <p:sp>
        <p:nvSpPr>
          <p:cNvPr id="2" name="Прямоугольник 1">
            <a:extLst>
              <a:ext uri="{FF2B5EF4-FFF2-40B4-BE49-F238E27FC236}">
                <a16:creationId xmlns:a16="http://schemas.microsoft.com/office/drawing/2014/main" id="{10954029-DDE9-5CE8-88EA-B117D2829B03}"/>
              </a:ext>
            </a:extLst>
          </p:cNvPr>
          <p:cNvSpPr/>
          <p:nvPr/>
        </p:nvSpPr>
        <p:spPr>
          <a:xfrm>
            <a:off x="2659379" y="1147025"/>
            <a:ext cx="412519" cy="234664"/>
          </a:xfrm>
          <a:prstGeom prst="rect">
            <a:avLst/>
          </a:prstGeom>
          <a:solidFill>
            <a:schemeClr val="accent1">
              <a:alpha val="45000"/>
            </a:schemeClr>
          </a:solidFill>
          <a:ln>
            <a:solidFill>
              <a:schemeClr val="bg1"/>
            </a:solidFill>
          </a:ln>
          <a:effectLst>
            <a:softEdge rad="38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Номер слайда 3">
            <a:extLst>
              <a:ext uri="{FF2B5EF4-FFF2-40B4-BE49-F238E27FC236}">
                <a16:creationId xmlns:a16="http://schemas.microsoft.com/office/drawing/2014/main" id="{6FEFE887-D0AD-90CA-846C-74049D306416}"/>
              </a:ext>
            </a:extLst>
          </p:cNvPr>
          <p:cNvSpPr>
            <a:spLocks noGrp="1"/>
          </p:cNvSpPr>
          <p:nvPr>
            <p:ph type="sldNum" idx="13"/>
          </p:nvPr>
        </p:nvSpPr>
        <p:spPr>
          <a:xfrm>
            <a:off x="8765708" y="4832495"/>
            <a:ext cx="288000" cy="216000"/>
          </a:xfrm>
        </p:spPr>
        <p:txBody>
          <a:bodyPr/>
          <a:lstStyle/>
          <a:p>
            <a:pPr>
              <a:defRPr/>
            </a:pPr>
            <a:fld id="{00000000-1234-1234-1234-123412341234}" type="slidenum">
              <a:rPr lang="ru-RU" smtClean="0"/>
              <a:t>6</a:t>
            </a:fld>
            <a:endParaRPr lang="ru-RU" dirty="0"/>
          </a:p>
        </p:txBody>
      </p:sp>
      <p:pic>
        <p:nvPicPr>
          <p:cNvPr id="11" name="Объект 10">
            <a:extLst>
              <a:ext uri="{FF2B5EF4-FFF2-40B4-BE49-F238E27FC236}">
                <a16:creationId xmlns:a16="http://schemas.microsoft.com/office/drawing/2014/main" id="{B99BF767-DEBB-CEEA-691E-131AD6175471}"/>
              </a:ext>
            </a:extLst>
          </p:cNvPr>
          <p:cNvPicPr>
            <a:picLocks noGrp="1" noChangeAspect="1"/>
          </p:cNvPicPr>
          <p:nvPr>
            <p:ph sz="quarter" idx="12"/>
          </p:nvPr>
        </p:nvPicPr>
        <p:blipFill>
          <a:blip r:embed="rId4"/>
          <a:stretch>
            <a:fillRect/>
          </a:stretch>
        </p:blipFill>
        <p:spPr>
          <a:xfrm>
            <a:off x="7088253" y="708251"/>
            <a:ext cx="1452355" cy="3181350"/>
          </a:xfrm>
        </p:spPr>
      </p:pic>
      <p:sp>
        <p:nvSpPr>
          <p:cNvPr id="22" name="Объект 1">
            <a:extLst>
              <a:ext uri="{FF2B5EF4-FFF2-40B4-BE49-F238E27FC236}">
                <a16:creationId xmlns:a16="http://schemas.microsoft.com/office/drawing/2014/main" id="{ADB73B9C-CD09-6F84-E60F-60A5866014AE}"/>
              </a:ext>
            </a:extLst>
          </p:cNvPr>
          <p:cNvSpPr txBox="1">
            <a:spLocks/>
          </p:cNvSpPr>
          <p:nvPr/>
        </p:nvSpPr>
        <p:spPr bwMode="auto">
          <a:xfrm>
            <a:off x="372216" y="3226909"/>
            <a:ext cx="4824624" cy="798697"/>
          </a:xfrm>
          <a:prstGeom prst="rect">
            <a:avLst/>
          </a:prstGeom>
          <a:noFill/>
          <a:ln w="0">
            <a:noFill/>
          </a:ln>
        </p:spPr>
        <p:txBody>
          <a:bodyPr lIns="0" tIns="0" rIns="0" bIns="0" anchor="t">
            <a:norm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000" kern="1200">
                <a:solidFill>
                  <a:schemeClr val="tx1"/>
                </a:solidFill>
                <a:latin typeface="Roboto"/>
                <a:ea typeface="+mn-ea"/>
                <a:cs typeface="+mn-cs"/>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sz="1600" b="1" kern="1200" cap="none">
                <a:solidFill>
                  <a:schemeClr val="tx1"/>
                </a:solidFill>
                <a:latin typeface="Roboto"/>
                <a:ea typeface="Roboto"/>
                <a:cs typeface="Roboto"/>
              </a:defRPr>
            </a:lvl2pPr>
            <a:lvl3pPr marL="0" indent="0" algn="l" defTabSz="914400" rtl="0" eaLnBrk="1" latinLnBrk="0" hangingPunct="1">
              <a:lnSpc>
                <a:spcPct val="90000"/>
              </a:lnSpc>
              <a:spcBef>
                <a:spcPts val="600"/>
              </a:spcBef>
              <a:spcAft>
                <a:spcPts val="600"/>
              </a:spcAft>
              <a:buFont typeface="Arial" panose="020B0604020202020204" pitchFamily="34" charset="0"/>
              <a:buNone/>
              <a:defRPr lang="ru-RU" sz="1400" b="1" i="0" u="none" strike="noStrike" kern="1200" cap="all">
                <a:solidFill>
                  <a:schemeClr val="bg2"/>
                </a:solidFill>
                <a:latin typeface="Roboto"/>
                <a:ea typeface="Roboto"/>
                <a:cs typeface="Roboto"/>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000" kern="1200">
                <a:solidFill>
                  <a:schemeClr val="tx1"/>
                </a:solidFill>
                <a:latin typeface="Roboto"/>
                <a:ea typeface="Roboto"/>
                <a:cs typeface="Roboto"/>
              </a:defRPr>
            </a:lvl4pPr>
            <a:lvl5pPr marL="0" indent="0" algn="l" defTabSz="914400" rtl="0" eaLnBrk="1" latinLnBrk="0" hangingPunct="1">
              <a:lnSpc>
                <a:spcPct val="90000"/>
              </a:lnSpc>
              <a:spcBef>
                <a:spcPts val="0"/>
              </a:spcBef>
              <a:spcAft>
                <a:spcPts val="600"/>
              </a:spcAft>
              <a:buFont typeface="Arial" panose="020B0604020202020204" pitchFamily="34" charset="0"/>
              <a:buNone/>
              <a:defRPr sz="1000" kern="1200">
                <a:solidFill>
                  <a:schemeClr val="tx1"/>
                </a:solidFill>
                <a:latin typeface="Roboto"/>
                <a:ea typeface="Roboto"/>
                <a:cs typeface="Robot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0"/>
              </a:spcAft>
              <a:buClr>
                <a:srgbClr val="724CA8"/>
              </a:buClr>
              <a:buSzPct val="150000"/>
            </a:pPr>
            <a:r>
              <a:rPr lang="en-US" sz="1400" dirty="0"/>
              <a:t>The tables contain information on:</a:t>
            </a:r>
          </a:p>
          <a:p>
            <a:pPr marL="444500" indent="-171450">
              <a:lnSpc>
                <a:spcPct val="120000"/>
              </a:lnSpc>
              <a:spcAft>
                <a:spcPts val="0"/>
              </a:spcAft>
              <a:buClr>
                <a:srgbClr val="724CA8"/>
              </a:buClr>
              <a:buSzPct val="150000"/>
              <a:buFont typeface="Arial" panose="020B0604020202020204" pitchFamily="34" charset="0"/>
              <a:buChar char="•"/>
            </a:pPr>
            <a:r>
              <a:rPr lang="en-US" sz="1400" dirty="0"/>
              <a:t>Coefficient groups of each end-node (max 4 per group)</a:t>
            </a:r>
          </a:p>
          <a:p>
            <a:pPr marL="444500" indent="-171450">
              <a:lnSpc>
                <a:spcPct val="120000"/>
              </a:lnSpc>
              <a:spcAft>
                <a:spcPts val="0"/>
              </a:spcAft>
              <a:buClr>
                <a:srgbClr val="724CA8"/>
              </a:buClr>
              <a:buSzPct val="150000"/>
              <a:buFont typeface="Arial" panose="020B0604020202020204" pitchFamily="34" charset="0"/>
              <a:buChar char="•"/>
            </a:pPr>
            <a:r>
              <a:rPr lang="en-US" sz="1400" dirty="0"/>
              <a:t>SFPs</a:t>
            </a:r>
            <a:r>
              <a:rPr lang="ru-RU" sz="1400" dirty="0"/>
              <a:t> </a:t>
            </a:r>
            <a:r>
              <a:rPr lang="en-US" sz="1400" dirty="0"/>
              <a:t>composing each group</a:t>
            </a:r>
          </a:p>
          <a:p>
            <a:pPr>
              <a:lnSpc>
                <a:spcPct val="120000"/>
              </a:lnSpc>
              <a:spcAft>
                <a:spcPts val="0"/>
              </a:spcAft>
              <a:buClr>
                <a:srgbClr val="724CA8"/>
              </a:buClr>
              <a:buSzPct val="150000"/>
            </a:pPr>
            <a:endParaRPr lang="en-US" sz="1400" dirty="0"/>
          </a:p>
        </p:txBody>
      </p:sp>
      <p:pic>
        <p:nvPicPr>
          <p:cNvPr id="24" name="Рисунок 23">
            <a:extLst>
              <a:ext uri="{FF2B5EF4-FFF2-40B4-BE49-F238E27FC236}">
                <a16:creationId xmlns:a16="http://schemas.microsoft.com/office/drawing/2014/main" id="{AC63C395-9A28-C792-6F0F-B210597EF70F}"/>
              </a:ext>
            </a:extLst>
          </p:cNvPr>
          <p:cNvPicPr>
            <a:picLocks noChangeAspect="1"/>
          </p:cNvPicPr>
          <p:nvPr/>
        </p:nvPicPr>
        <p:blipFill>
          <a:blip r:embed="rId5"/>
          <a:stretch>
            <a:fillRect/>
          </a:stretch>
        </p:blipFill>
        <p:spPr>
          <a:xfrm>
            <a:off x="372216" y="4098869"/>
            <a:ext cx="1684696" cy="740588"/>
          </a:xfrm>
          <a:prstGeom prst="rect">
            <a:avLst/>
          </a:prstGeom>
        </p:spPr>
      </p:pic>
      <p:cxnSp>
        <p:nvCxnSpPr>
          <p:cNvPr id="26" name="Прямая соединительная линия 25">
            <a:extLst>
              <a:ext uri="{FF2B5EF4-FFF2-40B4-BE49-F238E27FC236}">
                <a16:creationId xmlns:a16="http://schemas.microsoft.com/office/drawing/2014/main" id="{C85BD3A6-5A92-1DF8-DAD5-96DDA61DAD65}"/>
              </a:ext>
            </a:extLst>
          </p:cNvPr>
          <p:cNvCxnSpPr/>
          <p:nvPr/>
        </p:nvCxnSpPr>
        <p:spPr>
          <a:xfrm>
            <a:off x="396875" y="3101039"/>
            <a:ext cx="486092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28D50FD-5B4D-5008-B06A-97C2011ADAB4}"/>
              </a:ext>
            </a:extLst>
          </p:cNvPr>
          <p:cNvSpPr txBox="1"/>
          <p:nvPr/>
        </p:nvSpPr>
        <p:spPr>
          <a:xfrm>
            <a:off x="5028593" y="1812889"/>
            <a:ext cx="1540806" cy="461665"/>
          </a:xfrm>
          <a:prstGeom prst="rect">
            <a:avLst/>
          </a:prstGeom>
          <a:noFill/>
        </p:spPr>
        <p:txBody>
          <a:bodyPr wrap="none" rtlCol="0">
            <a:spAutoFit/>
          </a:bodyPr>
          <a:lstStyle/>
          <a:p>
            <a:r>
              <a:rPr lang="en-US" sz="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9 hours for 18 ports</a:t>
            </a:r>
          </a:p>
          <a:p>
            <a:r>
              <a:rPr lang="en-US" sz="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5 hours for 10 SFPs</a:t>
            </a:r>
            <a:endParaRPr lang="ru-RU" sz="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28" name="Двойные круглые скобки 27">
            <a:extLst>
              <a:ext uri="{FF2B5EF4-FFF2-40B4-BE49-F238E27FC236}">
                <a16:creationId xmlns:a16="http://schemas.microsoft.com/office/drawing/2014/main" id="{E5F4C250-75C0-0423-E8F7-E793CD52113F}"/>
              </a:ext>
            </a:extLst>
          </p:cNvPr>
          <p:cNvSpPr/>
          <p:nvPr/>
        </p:nvSpPr>
        <p:spPr>
          <a:xfrm>
            <a:off x="5028593" y="1812889"/>
            <a:ext cx="1540806" cy="486037"/>
          </a:xfrm>
          <a:prstGeom prst="bracketPair">
            <a:avLst>
              <a:gd name="adj" fmla="val 5617"/>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nvGrpSpPr>
          <p:cNvPr id="30" name="Группа 29">
            <a:extLst>
              <a:ext uri="{FF2B5EF4-FFF2-40B4-BE49-F238E27FC236}">
                <a16:creationId xmlns:a16="http://schemas.microsoft.com/office/drawing/2014/main" id="{FA1EC93B-7888-BC53-35F0-D96D566D2B50}"/>
              </a:ext>
            </a:extLst>
          </p:cNvPr>
          <p:cNvGrpSpPr/>
          <p:nvPr/>
        </p:nvGrpSpPr>
        <p:grpSpPr>
          <a:xfrm>
            <a:off x="3071898" y="2583535"/>
            <a:ext cx="2792752" cy="307777"/>
            <a:chOff x="3071898" y="2080506"/>
            <a:chExt cx="2792752" cy="307777"/>
          </a:xfrm>
        </p:grpSpPr>
        <p:sp>
          <p:nvSpPr>
            <p:cNvPr id="13" name="TextBox 12">
              <a:extLst>
                <a:ext uri="{FF2B5EF4-FFF2-40B4-BE49-F238E27FC236}">
                  <a16:creationId xmlns:a16="http://schemas.microsoft.com/office/drawing/2014/main" id="{0A5EBFC4-3919-426C-A114-C54001B32AFB}"/>
                </a:ext>
              </a:extLst>
            </p:cNvPr>
            <p:cNvSpPr txBox="1"/>
            <p:nvPr/>
          </p:nvSpPr>
          <p:spPr>
            <a:xfrm>
              <a:off x="3071898" y="2080506"/>
              <a:ext cx="2792752" cy="307777"/>
            </a:xfrm>
            <a:prstGeom prst="rect">
              <a:avLst/>
            </a:prstGeom>
            <a:noFill/>
          </p:spPr>
          <p:txBody>
            <a:bodyPr wrap="none" rtlCol="0">
              <a:spAutoFit/>
            </a:bodyPr>
            <a:lstStyle/>
            <a:p>
              <a:r>
                <a:rPr lang="en-US" sz="1400" dirty="0">
                  <a:latin typeface="Roboto" panose="02000000000000000000" pitchFamily="2" charset="0"/>
                  <a:ea typeface="Roboto" panose="02000000000000000000" pitchFamily="2" charset="0"/>
                  <a:cs typeface="Roboto" panose="02000000000000000000" pitchFamily="2" charset="0"/>
                </a:rPr>
                <a:t>for both switches and end nodes</a:t>
              </a:r>
              <a:endParaRPr lang="ru-RU" sz="1400" dirty="0">
                <a:latin typeface="Roboto" panose="02000000000000000000" pitchFamily="2" charset="0"/>
                <a:ea typeface="Roboto" panose="02000000000000000000" pitchFamily="2" charset="0"/>
                <a:cs typeface="Roboto" panose="02000000000000000000" pitchFamily="2" charset="0"/>
              </a:endParaRPr>
            </a:p>
          </p:txBody>
        </p:sp>
        <p:sp>
          <p:nvSpPr>
            <p:cNvPr id="29" name="Прямоугольник 28">
              <a:extLst>
                <a:ext uri="{FF2B5EF4-FFF2-40B4-BE49-F238E27FC236}">
                  <a16:creationId xmlns:a16="http://schemas.microsoft.com/office/drawing/2014/main" id="{BA717758-BDC8-666C-5037-DADD25B3F772}"/>
                </a:ext>
              </a:extLst>
            </p:cNvPr>
            <p:cNvSpPr/>
            <p:nvPr/>
          </p:nvSpPr>
          <p:spPr>
            <a:xfrm>
              <a:off x="3414866" y="2117062"/>
              <a:ext cx="412519" cy="234664"/>
            </a:xfrm>
            <a:prstGeom prst="rect">
              <a:avLst/>
            </a:prstGeom>
            <a:solidFill>
              <a:schemeClr val="accent1">
                <a:alpha val="45000"/>
              </a:schemeClr>
            </a:solidFill>
            <a:ln>
              <a:solidFill>
                <a:schemeClr val="bg1"/>
              </a:solidFill>
            </a:ln>
            <a:effectLst>
              <a:softEdge rad="38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31" name="Рисунок 30">
            <a:extLst>
              <a:ext uri="{FF2B5EF4-FFF2-40B4-BE49-F238E27FC236}">
                <a16:creationId xmlns:a16="http://schemas.microsoft.com/office/drawing/2014/main" id="{BE402B5B-5D3B-CCA9-100A-5148DDBC528C}"/>
              </a:ext>
            </a:extLst>
          </p:cNvPr>
          <p:cNvPicPr>
            <a:picLocks noChangeAspect="1"/>
          </p:cNvPicPr>
          <p:nvPr/>
        </p:nvPicPr>
        <p:blipFill>
          <a:blip r:embed="rId6"/>
          <a:srcRect t="37262" b="37663"/>
          <a:stretch/>
        </p:blipFill>
        <p:spPr>
          <a:xfrm>
            <a:off x="2285512" y="4098870"/>
            <a:ext cx="5051009" cy="740588"/>
          </a:xfrm>
          <a:prstGeom prst="rect">
            <a:avLst/>
          </a:prstGeom>
        </p:spPr>
      </p:pic>
    </p:spTree>
    <p:extLst>
      <p:ext uri="{BB962C8B-B14F-4D97-AF65-F5344CB8AC3E}">
        <p14:creationId xmlns:p14="http://schemas.microsoft.com/office/powerpoint/2010/main" val="2324557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EA74F-63E5-1BB0-58F4-0AEB969F24F8}"/>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8A2D60D-AEEF-ADBC-3850-8C265DF3E89F}"/>
              </a:ext>
            </a:extLst>
          </p:cNvPr>
          <p:cNvSpPr/>
          <p:nvPr/>
        </p:nvSpPr>
        <p:spPr>
          <a:xfrm>
            <a:off x="927637" y="1196096"/>
            <a:ext cx="7386380" cy="754955"/>
          </a:xfrm>
          <a:prstGeom prst="rect">
            <a:avLst/>
          </a:prstGeom>
          <a:solidFill>
            <a:schemeClr val="accent1">
              <a:alpha val="3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5" name="PlaceHolder 1">
            <a:extLst>
              <a:ext uri="{FF2B5EF4-FFF2-40B4-BE49-F238E27FC236}">
                <a16:creationId xmlns:a16="http://schemas.microsoft.com/office/drawing/2014/main" id="{D430E52E-D1A3-7511-ADDB-1ED0C37C9DB3}"/>
              </a:ext>
            </a:extLst>
          </p:cNvPr>
          <p:cNvSpPr>
            <a:spLocks noGrp="1"/>
          </p:cNvSpPr>
          <p:nvPr>
            <p:ph type="sldNum" idx="4"/>
          </p:nvPr>
        </p:nvSpPr>
        <p:spPr>
          <a:xfrm>
            <a:off x="8765640" y="4832640"/>
            <a:ext cx="278640" cy="206640"/>
          </a:xfrm>
          <a:prstGeom prst="rect">
            <a:avLst/>
          </a:prstGeom>
          <a:noFill/>
          <a:ln w="0">
            <a:noFill/>
          </a:ln>
        </p:spPr>
        <p:txBody>
          <a:bodyPr lIns="0" tIns="7200" rIns="90000" bIns="91440" anchor="t">
            <a:noAutofit/>
          </a:bodyPr>
          <a:lstStyle>
            <a:lvl1pPr indent="0">
              <a:lnSpc>
                <a:spcPct val="100000"/>
              </a:lnSpc>
              <a:buNone/>
              <a:tabLst>
                <a:tab pos="0" algn="l"/>
              </a:tabLst>
              <a:defRPr lang="ru-RU" sz="900" b="0" strike="noStrike" spc="-1">
                <a:solidFill>
                  <a:srgbClr val="000000"/>
                </a:solidFill>
                <a:latin typeface="Roboto"/>
                <a:ea typeface="Roboto"/>
              </a:defRPr>
            </a:lvl1pPr>
          </a:lstStyle>
          <a:p>
            <a:pPr indent="0">
              <a:lnSpc>
                <a:spcPct val="100000"/>
              </a:lnSpc>
              <a:buNone/>
              <a:tabLst>
                <a:tab pos="0" algn="l"/>
              </a:tabLst>
            </a:pPr>
            <a:fld id="{43D16645-2E63-4415-A1C0-4D6164D79547}" type="slidenum">
              <a:rPr lang="ru-RU" sz="900" b="0" strike="noStrike" spc="-1">
                <a:solidFill>
                  <a:srgbClr val="000000"/>
                </a:solidFill>
                <a:latin typeface="Roboto"/>
                <a:ea typeface="Roboto"/>
              </a:rPr>
              <a:t>7</a:t>
            </a:fld>
            <a:endParaRPr lang="ru-RU" sz="900" b="0" strike="noStrike" spc="-1">
              <a:solidFill>
                <a:srgbClr val="000000"/>
              </a:solidFill>
              <a:latin typeface="Times New Roman"/>
            </a:endParaRPr>
          </a:p>
        </p:txBody>
      </p:sp>
      <p:sp>
        <p:nvSpPr>
          <p:cNvPr id="126" name="Заголовок 1">
            <a:extLst>
              <a:ext uri="{FF2B5EF4-FFF2-40B4-BE49-F238E27FC236}">
                <a16:creationId xmlns:a16="http://schemas.microsoft.com/office/drawing/2014/main" id="{E4715B29-6546-0730-6766-BB0C67289A2C}"/>
              </a:ext>
            </a:extLst>
          </p:cNvPr>
          <p:cNvSpPr/>
          <p:nvPr/>
        </p:nvSpPr>
        <p:spPr>
          <a:xfrm>
            <a:off x="396720" y="508320"/>
            <a:ext cx="8244360" cy="361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en-US" sz="2400" b="1" strike="noStrike" spc="-1">
              <a:solidFill>
                <a:schemeClr val="accent2"/>
              </a:solidFill>
              <a:latin typeface="Roboto"/>
              <a:ea typeface="Roboto"/>
            </a:endParaRPr>
          </a:p>
        </p:txBody>
      </p:sp>
      <p:sp>
        <p:nvSpPr>
          <p:cNvPr id="127" name="Заголовок 4">
            <a:extLst>
              <a:ext uri="{FF2B5EF4-FFF2-40B4-BE49-F238E27FC236}">
                <a16:creationId xmlns:a16="http://schemas.microsoft.com/office/drawing/2014/main" id="{90589E22-9CA5-26D4-94C0-CBC6DD0F76C9}"/>
              </a:ext>
            </a:extLst>
          </p:cNvPr>
          <p:cNvSpPr/>
          <p:nvPr/>
        </p:nvSpPr>
        <p:spPr>
          <a:xfrm>
            <a:off x="360000" y="576000"/>
            <a:ext cx="8570936" cy="7021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r>
              <a:rPr lang="en-US" sz="2400" b="1" spc="-1" dirty="0">
                <a:solidFill>
                  <a:schemeClr val="accent2"/>
                </a:solidFill>
                <a:latin typeface="Roboto"/>
                <a:ea typeface="Roboto"/>
              </a:rPr>
              <a:t>Delay mitigation</a:t>
            </a:r>
            <a:endParaRPr lang="ru-RU" sz="2400" b="1" spc="-1" dirty="0">
              <a:solidFill>
                <a:schemeClr val="accent2"/>
              </a:solidFill>
              <a:latin typeface="Roboto"/>
              <a:ea typeface="Roboto"/>
            </a:endParaRPr>
          </a:p>
        </p:txBody>
      </p:sp>
      <p:sp>
        <p:nvSpPr>
          <p:cNvPr id="128" name="Объект 2">
            <a:extLst>
              <a:ext uri="{FF2B5EF4-FFF2-40B4-BE49-F238E27FC236}">
                <a16:creationId xmlns:a16="http://schemas.microsoft.com/office/drawing/2014/main" id="{F8DDC1E6-10B0-0CC5-0084-C12D7FF095B4}"/>
              </a:ext>
            </a:extLst>
          </p:cNvPr>
          <p:cNvSpPr/>
          <p:nvPr/>
        </p:nvSpPr>
        <p:spPr>
          <a:xfrm>
            <a:off x="1097280" y="1416858"/>
            <a:ext cx="7047094" cy="326696"/>
          </a:xfrm>
          <a:prstGeom prst="rect">
            <a:avLst/>
          </a:prstGeom>
          <a:noFill/>
          <a:ln w="0">
            <a:noFill/>
          </a:ln>
        </p:spPr>
        <p:style>
          <a:lnRef idx="0">
            <a:scrgbClr r="0" g="0" b="0"/>
          </a:lnRef>
          <a:fillRef idx="0">
            <a:scrgbClr r="0" g="0" b="0"/>
          </a:fillRef>
          <a:effectRef idx="0">
            <a:scrgbClr r="0" g="0" b="0"/>
          </a:effectRef>
          <a:fontRef idx="minor"/>
        </p:style>
        <p:txBody>
          <a:bodyPr lIns="0" tIns="0" rIns="90000" bIns="91440" anchor="t">
            <a:noAutofit/>
          </a:bodyPr>
          <a:lstStyle/>
          <a:p>
            <a:pPr algn="ctr"/>
            <a:r>
              <a:rPr lang="en-US" sz="1600" b="0" strike="noStrike" spc="-1" dirty="0">
                <a:solidFill>
                  <a:srgbClr val="000000"/>
                </a:solidFill>
                <a:latin typeface="Roboto" panose="02000000000000000000" pitchFamily="2" charset="0"/>
                <a:ea typeface="Roboto" panose="02000000000000000000" pitchFamily="2" charset="0"/>
                <a:cs typeface="Roboto" panose="02000000000000000000" pitchFamily="2" charset="0"/>
              </a:rPr>
              <a:t>Devices not covered by TSS synchronization impose</a:t>
            </a:r>
            <a:r>
              <a:rPr lang="ru-RU" sz="1600" b="0" strike="noStrike" spc="-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600" b="0" strike="noStrike" spc="-1" dirty="0">
                <a:solidFill>
                  <a:srgbClr val="000000"/>
                </a:solidFill>
                <a:latin typeface="Roboto" panose="02000000000000000000" pitchFamily="2" charset="0"/>
                <a:ea typeface="Roboto" panose="02000000000000000000" pitchFamily="2" charset="0"/>
                <a:cs typeface="Roboto" panose="02000000000000000000" pitchFamily="2" charset="0"/>
              </a:rPr>
              <a:t>internal delay </a:t>
            </a:r>
            <a:endParaRPr lang="ru-RU" sz="1600" b="0" strike="noStrike" spc="-1" dirty="0">
              <a:solidFill>
                <a:srgbClr val="000000"/>
              </a:solidFill>
              <a:latin typeface="Roboto" panose="02000000000000000000" pitchFamily="2" charset="0"/>
              <a:ea typeface="Roboto" panose="02000000000000000000" pitchFamily="2" charset="0"/>
              <a:cs typeface="Roboto" panose="02000000000000000000" pitchFamily="2" charset="0"/>
            </a:endParaRPr>
          </a:p>
          <a:p>
            <a:pPr>
              <a:lnSpc>
                <a:spcPct val="100000"/>
              </a:lnSpc>
            </a:pPr>
            <a:endParaRPr lang="ru-RU" sz="1600" b="0" strike="noStrike" spc="-1" dirty="0">
              <a:solidFill>
                <a:srgbClr val="000000"/>
              </a:solidFill>
              <a:latin typeface="Roboto" panose="02000000000000000000" pitchFamily="2" charset="0"/>
              <a:ea typeface="Roboto" panose="02000000000000000000" pitchFamily="2" charset="0"/>
              <a:cs typeface="Roboto" panose="02000000000000000000" pitchFamily="2" charset="0"/>
            </a:endParaRPr>
          </a:p>
          <a:p>
            <a:pPr algn="just">
              <a:lnSpc>
                <a:spcPct val="100000"/>
              </a:lnSpc>
              <a:spcBef>
                <a:spcPts val="799"/>
              </a:spcBef>
              <a:spcAft>
                <a:spcPts val="201"/>
              </a:spcAft>
            </a:pPr>
            <a:endParaRPr lang="ru-RU" sz="1600" b="0" strike="noStrike" spc="-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5" name="Прямоугольник 4">
            <a:extLst>
              <a:ext uri="{FF2B5EF4-FFF2-40B4-BE49-F238E27FC236}">
                <a16:creationId xmlns:a16="http://schemas.microsoft.com/office/drawing/2014/main" id="{5EA18869-46D2-BEAA-CC41-97310B9DA062}"/>
              </a:ext>
            </a:extLst>
          </p:cNvPr>
          <p:cNvSpPr/>
          <p:nvPr/>
        </p:nvSpPr>
        <p:spPr>
          <a:xfrm>
            <a:off x="762000" y="2178627"/>
            <a:ext cx="858253" cy="580893"/>
          </a:xfrm>
          <a:prstGeom prst="rect">
            <a:avLst/>
          </a:prstGeom>
          <a:solidFill>
            <a:srgbClr val="FF0000">
              <a:alpha val="1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Grand</a:t>
            </a:r>
          </a:p>
          <a:p>
            <a:pPr algn="ctr"/>
            <a:r>
              <a:rPr lang="en-US" sz="1600" dirty="0">
                <a:solidFill>
                  <a:schemeClr val="tx1"/>
                </a:solidFill>
              </a:rPr>
              <a:t>Master</a:t>
            </a:r>
            <a:endParaRPr lang="ru-RU" sz="1600" dirty="0">
              <a:solidFill>
                <a:schemeClr val="tx1"/>
              </a:solidFill>
            </a:endParaRPr>
          </a:p>
        </p:txBody>
      </p:sp>
      <p:sp>
        <p:nvSpPr>
          <p:cNvPr id="6" name="Прямоугольник 5">
            <a:extLst>
              <a:ext uri="{FF2B5EF4-FFF2-40B4-BE49-F238E27FC236}">
                <a16:creationId xmlns:a16="http://schemas.microsoft.com/office/drawing/2014/main" id="{71D43F71-BFC2-8404-6D13-BC275F440C82}"/>
              </a:ext>
            </a:extLst>
          </p:cNvPr>
          <p:cNvSpPr/>
          <p:nvPr/>
        </p:nvSpPr>
        <p:spPr>
          <a:xfrm>
            <a:off x="2241357" y="2178627"/>
            <a:ext cx="1135506" cy="580893"/>
          </a:xfrm>
          <a:prstGeom prst="rect">
            <a:avLst/>
          </a:prstGeom>
          <a:solidFill>
            <a:srgbClr val="FF0000">
              <a:alpha val="1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TSS (WR)</a:t>
            </a:r>
          </a:p>
          <a:p>
            <a:pPr algn="ctr"/>
            <a:r>
              <a:rPr lang="en-US" sz="1600" dirty="0">
                <a:solidFill>
                  <a:schemeClr val="tx1"/>
                </a:solidFill>
              </a:rPr>
              <a:t>network</a:t>
            </a:r>
            <a:endParaRPr lang="ru-RU" sz="1600" dirty="0">
              <a:solidFill>
                <a:schemeClr val="tx1"/>
              </a:solidFill>
            </a:endParaRPr>
          </a:p>
        </p:txBody>
      </p:sp>
      <p:sp>
        <p:nvSpPr>
          <p:cNvPr id="7" name="Прямоугольник 6">
            <a:extLst>
              <a:ext uri="{FF2B5EF4-FFF2-40B4-BE49-F238E27FC236}">
                <a16:creationId xmlns:a16="http://schemas.microsoft.com/office/drawing/2014/main" id="{A4CD20D2-6E8A-5844-7481-E886F557DBBF}"/>
              </a:ext>
            </a:extLst>
          </p:cNvPr>
          <p:cNvSpPr/>
          <p:nvPr/>
        </p:nvSpPr>
        <p:spPr>
          <a:xfrm>
            <a:off x="4004247" y="2178627"/>
            <a:ext cx="1135506" cy="580893"/>
          </a:xfrm>
          <a:prstGeom prst="rect">
            <a:avLst/>
          </a:prstGeom>
          <a:solidFill>
            <a:srgbClr val="FF0000">
              <a:alpha val="1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L1</a:t>
            </a:r>
          </a:p>
          <a:p>
            <a:pPr algn="ctr"/>
            <a:r>
              <a:rPr lang="en-US" sz="1600" dirty="0">
                <a:solidFill>
                  <a:schemeClr val="tx1"/>
                </a:solidFill>
              </a:rPr>
              <a:t>WR node</a:t>
            </a:r>
            <a:endParaRPr lang="ru-RU" sz="1600" dirty="0">
              <a:solidFill>
                <a:schemeClr val="tx1"/>
              </a:solidFill>
            </a:endParaRPr>
          </a:p>
        </p:txBody>
      </p:sp>
      <p:sp>
        <p:nvSpPr>
          <p:cNvPr id="8" name="Прямоугольник 7">
            <a:extLst>
              <a:ext uri="{FF2B5EF4-FFF2-40B4-BE49-F238E27FC236}">
                <a16:creationId xmlns:a16="http://schemas.microsoft.com/office/drawing/2014/main" id="{495F2840-452E-0DF7-7A9F-63EAAE49BE7E}"/>
              </a:ext>
            </a:extLst>
          </p:cNvPr>
          <p:cNvSpPr/>
          <p:nvPr/>
        </p:nvSpPr>
        <p:spPr>
          <a:xfrm>
            <a:off x="5139753" y="2178627"/>
            <a:ext cx="1135506" cy="580893"/>
          </a:xfrm>
          <a:prstGeom prst="rect">
            <a:avLst/>
          </a:prstGeom>
          <a:solidFill>
            <a:schemeClr val="accent1">
              <a:alpha val="1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L1</a:t>
            </a:r>
          </a:p>
          <a:p>
            <a:pPr algn="ctr"/>
            <a:r>
              <a:rPr lang="en-US" sz="1600" dirty="0">
                <a:solidFill>
                  <a:schemeClr val="tx1"/>
                </a:solidFill>
              </a:rPr>
              <a:t>sync out</a:t>
            </a:r>
            <a:endParaRPr lang="ru-RU" sz="1600" dirty="0">
              <a:solidFill>
                <a:schemeClr val="tx1"/>
              </a:solidFill>
            </a:endParaRPr>
          </a:p>
        </p:txBody>
      </p:sp>
      <p:sp>
        <p:nvSpPr>
          <p:cNvPr id="9" name="Прямоугольник 8">
            <a:extLst>
              <a:ext uri="{FF2B5EF4-FFF2-40B4-BE49-F238E27FC236}">
                <a16:creationId xmlns:a16="http://schemas.microsoft.com/office/drawing/2014/main" id="{CF7D2EB3-8626-F7E7-2EC8-DA5CDD0304A0}"/>
              </a:ext>
            </a:extLst>
          </p:cNvPr>
          <p:cNvSpPr/>
          <p:nvPr/>
        </p:nvSpPr>
        <p:spPr>
          <a:xfrm>
            <a:off x="6843012" y="2178627"/>
            <a:ext cx="858253" cy="580893"/>
          </a:xfrm>
          <a:prstGeom prst="rect">
            <a:avLst/>
          </a:prstGeom>
          <a:solidFill>
            <a:schemeClr val="accent1">
              <a:alpha val="1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FE</a:t>
            </a:r>
          </a:p>
          <a:p>
            <a:pPr algn="ctr"/>
            <a:r>
              <a:rPr lang="en-US" sz="1600" dirty="0">
                <a:solidFill>
                  <a:schemeClr val="tx1"/>
                </a:solidFill>
              </a:rPr>
              <a:t>sync in</a:t>
            </a:r>
            <a:endParaRPr lang="ru-RU" sz="1600" dirty="0">
              <a:solidFill>
                <a:schemeClr val="tx1"/>
              </a:solidFill>
            </a:endParaRPr>
          </a:p>
        </p:txBody>
      </p:sp>
      <p:sp>
        <p:nvSpPr>
          <p:cNvPr id="10" name="Правая фигурная скобка 9">
            <a:extLst>
              <a:ext uri="{FF2B5EF4-FFF2-40B4-BE49-F238E27FC236}">
                <a16:creationId xmlns:a16="http://schemas.microsoft.com/office/drawing/2014/main" id="{60104176-85A7-B463-BC1D-1410AD3665A6}"/>
              </a:ext>
            </a:extLst>
          </p:cNvPr>
          <p:cNvSpPr/>
          <p:nvPr/>
        </p:nvSpPr>
        <p:spPr>
          <a:xfrm rot="5400000">
            <a:off x="2902667" y="735882"/>
            <a:ext cx="96418" cy="4377753"/>
          </a:xfrm>
          <a:prstGeom prst="rightBrace">
            <a:avLst>
              <a:gd name="adj1" fmla="val 84071"/>
              <a:gd name="adj2" fmla="val 4961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8144AC3B-644E-630E-C919-0EBFC8FC9DC9}"/>
              </a:ext>
            </a:extLst>
          </p:cNvPr>
          <p:cNvSpPr/>
          <p:nvPr/>
        </p:nvSpPr>
        <p:spPr>
          <a:xfrm>
            <a:off x="7701265" y="2178627"/>
            <a:ext cx="939815" cy="580893"/>
          </a:xfrm>
          <a:prstGeom prst="rect">
            <a:avLst/>
          </a:prstGeom>
          <a:solidFill>
            <a:schemeClr val="accent1">
              <a:alpha val="1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FE</a:t>
            </a:r>
          </a:p>
          <a:p>
            <a:pPr algn="ctr"/>
            <a:r>
              <a:rPr lang="en-US" sz="1600" dirty="0">
                <a:solidFill>
                  <a:schemeClr val="tx1"/>
                </a:solidFill>
              </a:rPr>
              <a:t>detector</a:t>
            </a:r>
            <a:endParaRPr lang="ru-RU" sz="1600" dirty="0">
              <a:solidFill>
                <a:schemeClr val="tx1"/>
              </a:solidFill>
            </a:endParaRPr>
          </a:p>
        </p:txBody>
      </p:sp>
      <p:cxnSp>
        <p:nvCxnSpPr>
          <p:cNvPr id="13" name="Прямая со стрелкой 12">
            <a:extLst>
              <a:ext uri="{FF2B5EF4-FFF2-40B4-BE49-F238E27FC236}">
                <a16:creationId xmlns:a16="http://schemas.microsoft.com/office/drawing/2014/main" id="{38785E12-7FC4-EC50-6891-A240CA78742C}"/>
              </a:ext>
            </a:extLst>
          </p:cNvPr>
          <p:cNvCxnSpPr>
            <a:stCxn id="5" idx="3"/>
            <a:endCxn id="6" idx="1"/>
          </p:cNvCxnSpPr>
          <p:nvPr/>
        </p:nvCxnSpPr>
        <p:spPr>
          <a:xfrm>
            <a:off x="1620253" y="2469074"/>
            <a:ext cx="62110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a:extLst>
              <a:ext uri="{FF2B5EF4-FFF2-40B4-BE49-F238E27FC236}">
                <a16:creationId xmlns:a16="http://schemas.microsoft.com/office/drawing/2014/main" id="{B890F733-08BF-1B99-BCAF-C0892FF7631C}"/>
              </a:ext>
            </a:extLst>
          </p:cNvPr>
          <p:cNvCxnSpPr>
            <a:cxnSpLocks/>
            <a:stCxn id="6" idx="3"/>
            <a:endCxn id="7" idx="1"/>
          </p:cNvCxnSpPr>
          <p:nvPr/>
        </p:nvCxnSpPr>
        <p:spPr>
          <a:xfrm>
            <a:off x="3376863" y="2469074"/>
            <a:ext cx="6273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id="{91EE17B6-9DE6-6F4B-2B86-C0E107D704B2}"/>
              </a:ext>
            </a:extLst>
          </p:cNvPr>
          <p:cNvCxnSpPr>
            <a:cxnSpLocks/>
            <a:endCxn id="9" idx="1"/>
          </p:cNvCxnSpPr>
          <p:nvPr/>
        </p:nvCxnSpPr>
        <p:spPr>
          <a:xfrm>
            <a:off x="6275259" y="2469074"/>
            <a:ext cx="56775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Полилиния: фигура 18">
            <a:extLst>
              <a:ext uri="{FF2B5EF4-FFF2-40B4-BE49-F238E27FC236}">
                <a16:creationId xmlns:a16="http://schemas.microsoft.com/office/drawing/2014/main" id="{52E66494-FCB6-2ADD-ECBE-22DF2925F1E9}"/>
              </a:ext>
            </a:extLst>
          </p:cNvPr>
          <p:cNvSpPr/>
          <p:nvPr/>
        </p:nvSpPr>
        <p:spPr>
          <a:xfrm>
            <a:off x="4997450" y="2337252"/>
            <a:ext cx="327028" cy="155575"/>
          </a:xfrm>
          <a:custGeom>
            <a:avLst/>
            <a:gdLst>
              <a:gd name="connsiteX0" fmla="*/ 0 w 327028"/>
              <a:gd name="connsiteY0" fmla="*/ 117475 h 155575"/>
              <a:gd name="connsiteX1" fmla="*/ 6350 w 327028"/>
              <a:gd name="connsiteY1" fmla="*/ 101600 h 155575"/>
              <a:gd name="connsiteX2" fmla="*/ 47625 w 327028"/>
              <a:gd name="connsiteY2" fmla="*/ 53975 h 155575"/>
              <a:gd name="connsiteX3" fmla="*/ 69850 w 327028"/>
              <a:gd name="connsiteY3" fmla="*/ 31750 h 155575"/>
              <a:gd name="connsiteX4" fmla="*/ 82550 w 327028"/>
              <a:gd name="connsiteY4" fmla="*/ 22225 h 155575"/>
              <a:gd name="connsiteX5" fmla="*/ 92075 w 327028"/>
              <a:gd name="connsiteY5" fmla="*/ 12700 h 155575"/>
              <a:gd name="connsiteX6" fmla="*/ 117475 w 327028"/>
              <a:gd name="connsiteY6" fmla="*/ 0 h 155575"/>
              <a:gd name="connsiteX7" fmla="*/ 187325 w 327028"/>
              <a:gd name="connsiteY7" fmla="*/ 9525 h 155575"/>
              <a:gd name="connsiteX8" fmla="*/ 196850 w 327028"/>
              <a:gd name="connsiteY8" fmla="*/ 15875 h 155575"/>
              <a:gd name="connsiteX9" fmla="*/ 219075 w 327028"/>
              <a:gd name="connsiteY9" fmla="*/ 25400 h 155575"/>
              <a:gd name="connsiteX10" fmla="*/ 238125 w 327028"/>
              <a:gd name="connsiteY10" fmla="*/ 44450 h 155575"/>
              <a:gd name="connsiteX11" fmla="*/ 250825 w 327028"/>
              <a:gd name="connsiteY11" fmla="*/ 53975 h 155575"/>
              <a:gd name="connsiteX12" fmla="*/ 273050 w 327028"/>
              <a:gd name="connsiteY12" fmla="*/ 76200 h 155575"/>
              <a:gd name="connsiteX13" fmla="*/ 288925 w 327028"/>
              <a:gd name="connsiteY13" fmla="*/ 104775 h 155575"/>
              <a:gd name="connsiteX14" fmla="*/ 298450 w 327028"/>
              <a:gd name="connsiteY14" fmla="*/ 111125 h 155575"/>
              <a:gd name="connsiteX15" fmla="*/ 304800 w 327028"/>
              <a:gd name="connsiteY15" fmla="*/ 123825 h 155575"/>
              <a:gd name="connsiteX16" fmla="*/ 307975 w 327028"/>
              <a:gd name="connsiteY16" fmla="*/ 133350 h 155575"/>
              <a:gd name="connsiteX17" fmla="*/ 327025 w 327028"/>
              <a:gd name="connsiteY17" fmla="*/ 155575 h 15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7028" h="155575">
                <a:moveTo>
                  <a:pt x="0" y="117475"/>
                </a:moveTo>
                <a:cubicBezTo>
                  <a:pt x="2117" y="112183"/>
                  <a:pt x="3363" y="106454"/>
                  <a:pt x="6350" y="101600"/>
                </a:cubicBezTo>
                <a:cubicBezTo>
                  <a:pt x="19863" y="79642"/>
                  <a:pt x="29621" y="71979"/>
                  <a:pt x="47625" y="53975"/>
                </a:cubicBezTo>
                <a:lnTo>
                  <a:pt x="69850" y="31750"/>
                </a:lnTo>
                <a:cubicBezTo>
                  <a:pt x="74083" y="28575"/>
                  <a:pt x="78532" y="25669"/>
                  <a:pt x="82550" y="22225"/>
                </a:cubicBezTo>
                <a:cubicBezTo>
                  <a:pt x="85959" y="19303"/>
                  <a:pt x="88287" y="15111"/>
                  <a:pt x="92075" y="12700"/>
                </a:cubicBezTo>
                <a:cubicBezTo>
                  <a:pt x="100061" y="7618"/>
                  <a:pt x="117475" y="0"/>
                  <a:pt x="117475" y="0"/>
                </a:cubicBezTo>
                <a:cubicBezTo>
                  <a:pt x="140758" y="3175"/>
                  <a:pt x="164283" y="4917"/>
                  <a:pt x="187325" y="9525"/>
                </a:cubicBezTo>
                <a:cubicBezTo>
                  <a:pt x="191067" y="10273"/>
                  <a:pt x="193537" y="13982"/>
                  <a:pt x="196850" y="15875"/>
                </a:cubicBezTo>
                <a:cubicBezTo>
                  <a:pt x="207835" y="22152"/>
                  <a:pt x="208389" y="21838"/>
                  <a:pt x="219075" y="25400"/>
                </a:cubicBezTo>
                <a:cubicBezTo>
                  <a:pt x="225425" y="31750"/>
                  <a:pt x="230941" y="39062"/>
                  <a:pt x="238125" y="44450"/>
                </a:cubicBezTo>
                <a:cubicBezTo>
                  <a:pt x="242358" y="47625"/>
                  <a:pt x="247083" y="50233"/>
                  <a:pt x="250825" y="53975"/>
                </a:cubicBezTo>
                <a:cubicBezTo>
                  <a:pt x="280458" y="83608"/>
                  <a:pt x="239183" y="50800"/>
                  <a:pt x="273050" y="76200"/>
                </a:cubicBezTo>
                <a:cubicBezTo>
                  <a:pt x="276656" y="83412"/>
                  <a:pt x="284141" y="99194"/>
                  <a:pt x="288925" y="104775"/>
                </a:cubicBezTo>
                <a:cubicBezTo>
                  <a:pt x="291408" y="107672"/>
                  <a:pt x="295275" y="109008"/>
                  <a:pt x="298450" y="111125"/>
                </a:cubicBezTo>
                <a:cubicBezTo>
                  <a:pt x="300567" y="115358"/>
                  <a:pt x="302936" y="119475"/>
                  <a:pt x="304800" y="123825"/>
                </a:cubicBezTo>
                <a:cubicBezTo>
                  <a:pt x="306118" y="126901"/>
                  <a:pt x="305920" y="130708"/>
                  <a:pt x="307975" y="133350"/>
                </a:cubicBezTo>
                <a:cubicBezTo>
                  <a:pt x="327773" y="158805"/>
                  <a:pt x="327025" y="142753"/>
                  <a:pt x="327025" y="15557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олилиния: фигура 19">
            <a:extLst>
              <a:ext uri="{FF2B5EF4-FFF2-40B4-BE49-F238E27FC236}">
                <a16:creationId xmlns:a16="http://schemas.microsoft.com/office/drawing/2014/main" id="{692FF8A6-FF07-09DD-D508-37D1D62B7C12}"/>
              </a:ext>
            </a:extLst>
          </p:cNvPr>
          <p:cNvSpPr/>
          <p:nvPr/>
        </p:nvSpPr>
        <p:spPr>
          <a:xfrm>
            <a:off x="5308600" y="2365827"/>
            <a:ext cx="22225" cy="133350"/>
          </a:xfrm>
          <a:custGeom>
            <a:avLst/>
            <a:gdLst>
              <a:gd name="connsiteX0" fmla="*/ 0 w 22225"/>
              <a:gd name="connsiteY0" fmla="*/ 0 h 133350"/>
              <a:gd name="connsiteX1" fmla="*/ 3175 w 22225"/>
              <a:gd name="connsiteY1" fmla="*/ 47625 h 133350"/>
              <a:gd name="connsiteX2" fmla="*/ 15875 w 22225"/>
              <a:gd name="connsiteY2" fmla="*/ 85725 h 133350"/>
              <a:gd name="connsiteX3" fmla="*/ 19050 w 22225"/>
              <a:gd name="connsiteY3" fmla="*/ 111125 h 133350"/>
              <a:gd name="connsiteX4" fmla="*/ 22225 w 22225"/>
              <a:gd name="connsiteY4" fmla="*/ 13335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 h="133350">
                <a:moveTo>
                  <a:pt x="0" y="0"/>
                </a:moveTo>
                <a:cubicBezTo>
                  <a:pt x="1058" y="15875"/>
                  <a:pt x="1509" y="31802"/>
                  <a:pt x="3175" y="47625"/>
                </a:cubicBezTo>
                <a:cubicBezTo>
                  <a:pt x="4222" y="57576"/>
                  <a:pt x="13771" y="80115"/>
                  <a:pt x="15875" y="85725"/>
                </a:cubicBezTo>
                <a:cubicBezTo>
                  <a:pt x="16933" y="94192"/>
                  <a:pt x="17922" y="102667"/>
                  <a:pt x="19050" y="111125"/>
                </a:cubicBezTo>
                <a:cubicBezTo>
                  <a:pt x="20039" y="118543"/>
                  <a:pt x="22225" y="133350"/>
                  <a:pt x="22225" y="13335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олилиния: фигура 20">
            <a:extLst>
              <a:ext uri="{FF2B5EF4-FFF2-40B4-BE49-F238E27FC236}">
                <a16:creationId xmlns:a16="http://schemas.microsoft.com/office/drawing/2014/main" id="{96F5B26B-9B2C-C565-2212-8F78E30CD36A}"/>
              </a:ext>
            </a:extLst>
          </p:cNvPr>
          <p:cNvSpPr/>
          <p:nvPr/>
        </p:nvSpPr>
        <p:spPr>
          <a:xfrm>
            <a:off x="5219700" y="2451552"/>
            <a:ext cx="111125" cy="50800"/>
          </a:xfrm>
          <a:custGeom>
            <a:avLst/>
            <a:gdLst>
              <a:gd name="connsiteX0" fmla="*/ 0 w 111125"/>
              <a:gd name="connsiteY0" fmla="*/ 0 h 50800"/>
              <a:gd name="connsiteX1" fmla="*/ 25400 w 111125"/>
              <a:gd name="connsiteY1" fmla="*/ 3175 h 50800"/>
              <a:gd name="connsiteX2" fmla="*/ 82550 w 111125"/>
              <a:gd name="connsiteY2" fmla="*/ 34925 h 50800"/>
              <a:gd name="connsiteX3" fmla="*/ 111125 w 111125"/>
              <a:gd name="connsiteY3" fmla="*/ 50800 h 50800"/>
            </a:gdLst>
            <a:ahLst/>
            <a:cxnLst>
              <a:cxn ang="0">
                <a:pos x="connsiteX0" y="connsiteY0"/>
              </a:cxn>
              <a:cxn ang="0">
                <a:pos x="connsiteX1" y="connsiteY1"/>
              </a:cxn>
              <a:cxn ang="0">
                <a:pos x="connsiteX2" y="connsiteY2"/>
              </a:cxn>
              <a:cxn ang="0">
                <a:pos x="connsiteX3" y="connsiteY3"/>
              </a:cxn>
            </a:cxnLst>
            <a:rect l="l" t="t" r="r" b="b"/>
            <a:pathLst>
              <a:path w="111125" h="50800">
                <a:moveTo>
                  <a:pt x="0" y="0"/>
                </a:moveTo>
                <a:cubicBezTo>
                  <a:pt x="8467" y="1058"/>
                  <a:pt x="17346" y="356"/>
                  <a:pt x="25400" y="3175"/>
                </a:cubicBezTo>
                <a:cubicBezTo>
                  <a:pt x="89204" y="25506"/>
                  <a:pt x="41539" y="14420"/>
                  <a:pt x="82550" y="34925"/>
                </a:cubicBezTo>
                <a:cubicBezTo>
                  <a:pt x="109289" y="48294"/>
                  <a:pt x="101257" y="40932"/>
                  <a:pt x="111125" y="508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олилиния: фигура 21">
            <a:extLst>
              <a:ext uri="{FF2B5EF4-FFF2-40B4-BE49-F238E27FC236}">
                <a16:creationId xmlns:a16="http://schemas.microsoft.com/office/drawing/2014/main" id="{F82583EE-DCEA-5B64-F270-7944ED697B79}"/>
              </a:ext>
            </a:extLst>
          </p:cNvPr>
          <p:cNvSpPr/>
          <p:nvPr/>
        </p:nvSpPr>
        <p:spPr>
          <a:xfrm>
            <a:off x="7569200" y="2311852"/>
            <a:ext cx="327028" cy="155575"/>
          </a:xfrm>
          <a:custGeom>
            <a:avLst/>
            <a:gdLst>
              <a:gd name="connsiteX0" fmla="*/ 0 w 327028"/>
              <a:gd name="connsiteY0" fmla="*/ 117475 h 155575"/>
              <a:gd name="connsiteX1" fmla="*/ 6350 w 327028"/>
              <a:gd name="connsiteY1" fmla="*/ 101600 h 155575"/>
              <a:gd name="connsiteX2" fmla="*/ 47625 w 327028"/>
              <a:gd name="connsiteY2" fmla="*/ 53975 h 155575"/>
              <a:gd name="connsiteX3" fmla="*/ 69850 w 327028"/>
              <a:gd name="connsiteY3" fmla="*/ 31750 h 155575"/>
              <a:gd name="connsiteX4" fmla="*/ 82550 w 327028"/>
              <a:gd name="connsiteY4" fmla="*/ 22225 h 155575"/>
              <a:gd name="connsiteX5" fmla="*/ 92075 w 327028"/>
              <a:gd name="connsiteY5" fmla="*/ 12700 h 155575"/>
              <a:gd name="connsiteX6" fmla="*/ 117475 w 327028"/>
              <a:gd name="connsiteY6" fmla="*/ 0 h 155575"/>
              <a:gd name="connsiteX7" fmla="*/ 187325 w 327028"/>
              <a:gd name="connsiteY7" fmla="*/ 9525 h 155575"/>
              <a:gd name="connsiteX8" fmla="*/ 196850 w 327028"/>
              <a:gd name="connsiteY8" fmla="*/ 15875 h 155575"/>
              <a:gd name="connsiteX9" fmla="*/ 219075 w 327028"/>
              <a:gd name="connsiteY9" fmla="*/ 25400 h 155575"/>
              <a:gd name="connsiteX10" fmla="*/ 238125 w 327028"/>
              <a:gd name="connsiteY10" fmla="*/ 44450 h 155575"/>
              <a:gd name="connsiteX11" fmla="*/ 250825 w 327028"/>
              <a:gd name="connsiteY11" fmla="*/ 53975 h 155575"/>
              <a:gd name="connsiteX12" fmla="*/ 273050 w 327028"/>
              <a:gd name="connsiteY12" fmla="*/ 76200 h 155575"/>
              <a:gd name="connsiteX13" fmla="*/ 288925 w 327028"/>
              <a:gd name="connsiteY13" fmla="*/ 104775 h 155575"/>
              <a:gd name="connsiteX14" fmla="*/ 298450 w 327028"/>
              <a:gd name="connsiteY14" fmla="*/ 111125 h 155575"/>
              <a:gd name="connsiteX15" fmla="*/ 304800 w 327028"/>
              <a:gd name="connsiteY15" fmla="*/ 123825 h 155575"/>
              <a:gd name="connsiteX16" fmla="*/ 307975 w 327028"/>
              <a:gd name="connsiteY16" fmla="*/ 133350 h 155575"/>
              <a:gd name="connsiteX17" fmla="*/ 327025 w 327028"/>
              <a:gd name="connsiteY17" fmla="*/ 155575 h 15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7028" h="155575">
                <a:moveTo>
                  <a:pt x="0" y="117475"/>
                </a:moveTo>
                <a:cubicBezTo>
                  <a:pt x="2117" y="112183"/>
                  <a:pt x="3363" y="106454"/>
                  <a:pt x="6350" y="101600"/>
                </a:cubicBezTo>
                <a:cubicBezTo>
                  <a:pt x="19863" y="79642"/>
                  <a:pt x="29621" y="71979"/>
                  <a:pt x="47625" y="53975"/>
                </a:cubicBezTo>
                <a:lnTo>
                  <a:pt x="69850" y="31750"/>
                </a:lnTo>
                <a:cubicBezTo>
                  <a:pt x="74083" y="28575"/>
                  <a:pt x="78532" y="25669"/>
                  <a:pt x="82550" y="22225"/>
                </a:cubicBezTo>
                <a:cubicBezTo>
                  <a:pt x="85959" y="19303"/>
                  <a:pt x="88287" y="15111"/>
                  <a:pt x="92075" y="12700"/>
                </a:cubicBezTo>
                <a:cubicBezTo>
                  <a:pt x="100061" y="7618"/>
                  <a:pt x="117475" y="0"/>
                  <a:pt x="117475" y="0"/>
                </a:cubicBezTo>
                <a:cubicBezTo>
                  <a:pt x="140758" y="3175"/>
                  <a:pt x="164283" y="4917"/>
                  <a:pt x="187325" y="9525"/>
                </a:cubicBezTo>
                <a:cubicBezTo>
                  <a:pt x="191067" y="10273"/>
                  <a:pt x="193537" y="13982"/>
                  <a:pt x="196850" y="15875"/>
                </a:cubicBezTo>
                <a:cubicBezTo>
                  <a:pt x="207835" y="22152"/>
                  <a:pt x="208389" y="21838"/>
                  <a:pt x="219075" y="25400"/>
                </a:cubicBezTo>
                <a:cubicBezTo>
                  <a:pt x="225425" y="31750"/>
                  <a:pt x="230941" y="39062"/>
                  <a:pt x="238125" y="44450"/>
                </a:cubicBezTo>
                <a:cubicBezTo>
                  <a:pt x="242358" y="47625"/>
                  <a:pt x="247083" y="50233"/>
                  <a:pt x="250825" y="53975"/>
                </a:cubicBezTo>
                <a:cubicBezTo>
                  <a:pt x="280458" y="83608"/>
                  <a:pt x="239183" y="50800"/>
                  <a:pt x="273050" y="76200"/>
                </a:cubicBezTo>
                <a:cubicBezTo>
                  <a:pt x="276656" y="83412"/>
                  <a:pt x="284141" y="99194"/>
                  <a:pt x="288925" y="104775"/>
                </a:cubicBezTo>
                <a:cubicBezTo>
                  <a:pt x="291408" y="107672"/>
                  <a:pt x="295275" y="109008"/>
                  <a:pt x="298450" y="111125"/>
                </a:cubicBezTo>
                <a:cubicBezTo>
                  <a:pt x="300567" y="115358"/>
                  <a:pt x="302936" y="119475"/>
                  <a:pt x="304800" y="123825"/>
                </a:cubicBezTo>
                <a:cubicBezTo>
                  <a:pt x="306118" y="126901"/>
                  <a:pt x="305920" y="130708"/>
                  <a:pt x="307975" y="133350"/>
                </a:cubicBezTo>
                <a:cubicBezTo>
                  <a:pt x="327773" y="158805"/>
                  <a:pt x="327025" y="142753"/>
                  <a:pt x="327025" y="155575"/>
                </a:cubicBezTo>
              </a:path>
            </a:pathLst>
          </a:cu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олилиния: фигура 22">
            <a:extLst>
              <a:ext uri="{FF2B5EF4-FFF2-40B4-BE49-F238E27FC236}">
                <a16:creationId xmlns:a16="http://schemas.microsoft.com/office/drawing/2014/main" id="{F00B5D56-379D-263E-511E-8BB54CBE8B31}"/>
              </a:ext>
            </a:extLst>
          </p:cNvPr>
          <p:cNvSpPr/>
          <p:nvPr/>
        </p:nvSpPr>
        <p:spPr>
          <a:xfrm>
            <a:off x="7880350" y="2340427"/>
            <a:ext cx="22225" cy="133350"/>
          </a:xfrm>
          <a:custGeom>
            <a:avLst/>
            <a:gdLst>
              <a:gd name="connsiteX0" fmla="*/ 0 w 22225"/>
              <a:gd name="connsiteY0" fmla="*/ 0 h 133350"/>
              <a:gd name="connsiteX1" fmla="*/ 3175 w 22225"/>
              <a:gd name="connsiteY1" fmla="*/ 47625 h 133350"/>
              <a:gd name="connsiteX2" fmla="*/ 15875 w 22225"/>
              <a:gd name="connsiteY2" fmla="*/ 85725 h 133350"/>
              <a:gd name="connsiteX3" fmla="*/ 19050 w 22225"/>
              <a:gd name="connsiteY3" fmla="*/ 111125 h 133350"/>
              <a:gd name="connsiteX4" fmla="*/ 22225 w 22225"/>
              <a:gd name="connsiteY4" fmla="*/ 133350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 h="133350">
                <a:moveTo>
                  <a:pt x="0" y="0"/>
                </a:moveTo>
                <a:cubicBezTo>
                  <a:pt x="1058" y="15875"/>
                  <a:pt x="1509" y="31802"/>
                  <a:pt x="3175" y="47625"/>
                </a:cubicBezTo>
                <a:cubicBezTo>
                  <a:pt x="4222" y="57576"/>
                  <a:pt x="13771" y="80115"/>
                  <a:pt x="15875" y="85725"/>
                </a:cubicBezTo>
                <a:cubicBezTo>
                  <a:pt x="16933" y="94192"/>
                  <a:pt x="17922" y="102667"/>
                  <a:pt x="19050" y="111125"/>
                </a:cubicBezTo>
                <a:cubicBezTo>
                  <a:pt x="20039" y="118543"/>
                  <a:pt x="22225" y="133350"/>
                  <a:pt x="22225" y="13335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олилиния: фигура 23">
            <a:extLst>
              <a:ext uri="{FF2B5EF4-FFF2-40B4-BE49-F238E27FC236}">
                <a16:creationId xmlns:a16="http://schemas.microsoft.com/office/drawing/2014/main" id="{B28D965F-F216-8C12-2273-A6CDBD68E09F}"/>
              </a:ext>
            </a:extLst>
          </p:cNvPr>
          <p:cNvSpPr/>
          <p:nvPr/>
        </p:nvSpPr>
        <p:spPr>
          <a:xfrm>
            <a:off x="7791450" y="2426152"/>
            <a:ext cx="111125" cy="50800"/>
          </a:xfrm>
          <a:custGeom>
            <a:avLst/>
            <a:gdLst>
              <a:gd name="connsiteX0" fmla="*/ 0 w 111125"/>
              <a:gd name="connsiteY0" fmla="*/ 0 h 50800"/>
              <a:gd name="connsiteX1" fmla="*/ 25400 w 111125"/>
              <a:gd name="connsiteY1" fmla="*/ 3175 h 50800"/>
              <a:gd name="connsiteX2" fmla="*/ 82550 w 111125"/>
              <a:gd name="connsiteY2" fmla="*/ 34925 h 50800"/>
              <a:gd name="connsiteX3" fmla="*/ 111125 w 111125"/>
              <a:gd name="connsiteY3" fmla="*/ 50800 h 50800"/>
            </a:gdLst>
            <a:ahLst/>
            <a:cxnLst>
              <a:cxn ang="0">
                <a:pos x="connsiteX0" y="connsiteY0"/>
              </a:cxn>
              <a:cxn ang="0">
                <a:pos x="connsiteX1" y="connsiteY1"/>
              </a:cxn>
              <a:cxn ang="0">
                <a:pos x="connsiteX2" y="connsiteY2"/>
              </a:cxn>
              <a:cxn ang="0">
                <a:pos x="connsiteX3" y="connsiteY3"/>
              </a:cxn>
            </a:cxnLst>
            <a:rect l="l" t="t" r="r" b="b"/>
            <a:pathLst>
              <a:path w="111125" h="50800">
                <a:moveTo>
                  <a:pt x="0" y="0"/>
                </a:moveTo>
                <a:cubicBezTo>
                  <a:pt x="8467" y="1058"/>
                  <a:pt x="17346" y="356"/>
                  <a:pt x="25400" y="3175"/>
                </a:cubicBezTo>
                <a:cubicBezTo>
                  <a:pt x="89204" y="25506"/>
                  <a:pt x="41539" y="14420"/>
                  <a:pt x="82550" y="34925"/>
                </a:cubicBezTo>
                <a:cubicBezTo>
                  <a:pt x="109289" y="48294"/>
                  <a:pt x="101257" y="40932"/>
                  <a:pt x="111125" y="5080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12" name="Объект 2">
                <a:extLst>
                  <a:ext uri="{FF2B5EF4-FFF2-40B4-BE49-F238E27FC236}">
                    <a16:creationId xmlns:a16="http://schemas.microsoft.com/office/drawing/2014/main" id="{68D04C1A-C02E-5BF4-03D9-24C0C7EA6211}"/>
                  </a:ext>
                </a:extLst>
              </p:cNvPr>
              <p:cNvSpPr/>
              <p:nvPr/>
            </p:nvSpPr>
            <p:spPr>
              <a:xfrm>
                <a:off x="5800910" y="3580053"/>
                <a:ext cx="2495855" cy="820152"/>
              </a:xfrm>
              <a:prstGeom prst="rect">
                <a:avLst/>
              </a:prstGeom>
              <a:noFill/>
              <a:ln w="0">
                <a:noFill/>
              </a:ln>
            </p:spPr>
            <p:style>
              <a:lnRef idx="0">
                <a:scrgbClr r="0" g="0" b="0"/>
              </a:lnRef>
              <a:fillRef idx="0">
                <a:scrgbClr r="0" g="0" b="0"/>
              </a:fillRef>
              <a:effectRef idx="0">
                <a:scrgbClr r="0" g="0" b="0"/>
              </a:effectRef>
              <a:fontRef idx="minor"/>
            </p:style>
            <p:txBody>
              <a:bodyPr lIns="0" tIns="0" rIns="90000" bIns="91440" anchor="t">
                <a:noAutofit/>
              </a:bodyPr>
              <a:lstStyle/>
              <a:p>
                <a:pPr algn="ctr"/>
                <a:r>
                  <a:rPr lang="en-US" sz="1200" b="0" u="none" strike="noStrike" baseline="0" dirty="0">
                    <a:latin typeface="Roboto" panose="02000000000000000000" pitchFamily="2" charset="0"/>
                    <a:ea typeface="Roboto" panose="02000000000000000000" pitchFamily="2" charset="0"/>
                    <a:cs typeface="Roboto" panose="02000000000000000000" pitchFamily="2" charset="0"/>
                  </a:rPr>
                  <a:t>Delay on non-TSS route could be </a:t>
                </a:r>
                <a:r>
                  <a:rPr lang="en-US" sz="1200" dirty="0">
                    <a:latin typeface="Roboto" panose="02000000000000000000" pitchFamily="2" charset="0"/>
                    <a:ea typeface="Roboto" panose="02000000000000000000" pitchFamily="2" charset="0"/>
                    <a:cs typeface="Roboto" panose="02000000000000000000" pitchFamily="2" charset="0"/>
                  </a:rPr>
                  <a:t>mean-</a:t>
                </a:r>
                <a:r>
                  <a:rPr lang="en-US" sz="1200" b="0" u="none" strike="noStrike" baseline="0" dirty="0">
                    <a:latin typeface="Roboto" panose="02000000000000000000" pitchFamily="2" charset="0"/>
                    <a:ea typeface="Roboto" panose="02000000000000000000" pitchFamily="2" charset="0"/>
                    <a:cs typeface="Roboto" panose="02000000000000000000" pitchFamily="2" charset="0"/>
                  </a:rPr>
                  <a:t>mitigated</a:t>
                </a:r>
                <a:br>
                  <a:rPr lang="ru-RU" sz="1200" b="0" u="none" strike="noStrike" baseline="0" dirty="0">
                    <a:latin typeface="Roboto" panose="02000000000000000000" pitchFamily="2" charset="0"/>
                    <a:ea typeface="Roboto" panose="02000000000000000000" pitchFamily="2" charset="0"/>
                    <a:cs typeface="Roboto" panose="02000000000000000000" pitchFamily="2" charset="0"/>
                  </a:rPr>
                </a:br>
                <a:endParaRPr lang="ru-RU" sz="1200" b="0" u="none" strike="noStrike" baseline="0" dirty="0">
                  <a:latin typeface="Roboto" panose="02000000000000000000" pitchFamily="2" charset="0"/>
                  <a:ea typeface="Roboto" panose="02000000000000000000" pitchFamily="2" charset="0"/>
                  <a:cs typeface="Roboto" panose="02000000000000000000" pitchFamily="2" charset="0"/>
                </a:endParaRPr>
              </a:p>
              <a:p>
                <a:pPr algn="ct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ea typeface="Roboto" panose="02000000000000000000" pitchFamily="2" charset="0"/>
                          <a:cs typeface="Roboto" panose="02000000000000000000" pitchFamily="2" charset="0"/>
                        </a:rPr>
                        <m:t>𝑠𝑘𝑒</m:t>
                      </m:r>
                      <m:sSub>
                        <m:sSubPr>
                          <m:ctrlPr>
                            <a:rPr lang="en-US" sz="1200" b="0" i="1" dirty="0" smtClean="0">
                              <a:latin typeface="Cambria Math" panose="02040503050406030204" pitchFamily="18" charset="0"/>
                              <a:ea typeface="Roboto" panose="02000000000000000000" pitchFamily="2" charset="0"/>
                              <a:cs typeface="Roboto" panose="02000000000000000000" pitchFamily="2" charset="0"/>
                            </a:rPr>
                          </m:ctrlPr>
                        </m:sSubPr>
                        <m:e>
                          <m:r>
                            <a:rPr lang="en-US" sz="1200" i="1" dirty="0" smtClean="0">
                              <a:latin typeface="Cambria Math" panose="02040503050406030204" pitchFamily="18" charset="0"/>
                              <a:ea typeface="Roboto" panose="02000000000000000000" pitchFamily="2" charset="0"/>
                              <a:cs typeface="Roboto" panose="02000000000000000000" pitchFamily="2" charset="0"/>
                            </a:rPr>
                            <m:t>𝑤</m:t>
                          </m:r>
                        </m:e>
                        <m:sub>
                          <m:r>
                            <a:rPr lang="en-US" sz="1200" i="1" dirty="0" smtClean="0">
                              <a:latin typeface="Cambria Math" panose="02040503050406030204" pitchFamily="18" charset="0"/>
                              <a:ea typeface="Roboto" panose="02000000000000000000" pitchFamily="2" charset="0"/>
                              <a:cs typeface="Roboto" panose="02000000000000000000" pitchFamily="2" charset="0"/>
                            </a:rPr>
                            <m:t>𝑃𝑃𝑆</m:t>
                          </m:r>
                        </m:sub>
                      </m:sSub>
                      <m:r>
                        <a:rPr lang="ru-RU" sz="1200" b="0" i="1" dirty="0" smtClean="0">
                          <a:latin typeface="Cambria Math" panose="02040503050406030204" pitchFamily="18" charset="0"/>
                          <a:ea typeface="Roboto" panose="02000000000000000000" pitchFamily="2" charset="0"/>
                          <a:cs typeface="Roboto" panose="02000000000000000000" pitchFamily="2" charset="0"/>
                        </a:rPr>
                        <m:t>→−</m:t>
                      </m:r>
                      <m:r>
                        <a:rPr lang="en-US" sz="1200" b="0" i="1" dirty="0" smtClean="0">
                          <a:latin typeface="Cambria Math" panose="02040503050406030204" pitchFamily="18" charset="0"/>
                          <a:ea typeface="Roboto" panose="02000000000000000000" pitchFamily="2" charset="0"/>
                          <a:cs typeface="Roboto" panose="02000000000000000000" pitchFamily="2" charset="0"/>
                        </a:rPr>
                        <m:t>ẟ</m:t>
                      </m:r>
                    </m:oMath>
                  </m:oMathPara>
                </a14:m>
                <a:endParaRPr lang="en-US" sz="1200" dirty="0">
                  <a:latin typeface="Roboto" panose="02000000000000000000" pitchFamily="2" charset="0"/>
                  <a:ea typeface="Roboto" panose="02000000000000000000" pitchFamily="2" charset="0"/>
                  <a:cs typeface="Roboto" panose="02000000000000000000" pitchFamily="2" charset="0"/>
                </a:endParaRPr>
              </a:p>
              <a:p>
                <a:pPr algn="ctr"/>
                <a:endParaRPr lang="ru-RU" sz="1200" b="0" strike="noStrike" spc="-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mc:Choice>
        <mc:Fallback xmlns="">
          <p:sp>
            <p:nvSpPr>
              <p:cNvPr id="12" name="Объект 2">
                <a:extLst>
                  <a:ext uri="{FF2B5EF4-FFF2-40B4-BE49-F238E27FC236}">
                    <a16:creationId xmlns:a16="http://schemas.microsoft.com/office/drawing/2014/main" id="{68D04C1A-C02E-5BF4-03D9-24C0C7EA6211}"/>
                  </a:ext>
                </a:extLst>
              </p:cNvPr>
              <p:cNvSpPr>
                <a:spLocks noRot="1" noChangeAspect="1" noMove="1" noResize="1" noEditPoints="1" noAdjustHandles="1" noChangeArrowheads="1" noChangeShapeType="1" noTextEdit="1"/>
              </p:cNvSpPr>
              <p:nvPr/>
            </p:nvSpPr>
            <p:spPr>
              <a:xfrm>
                <a:off x="5800910" y="3580053"/>
                <a:ext cx="2495855" cy="820152"/>
              </a:xfrm>
              <a:prstGeom prst="rect">
                <a:avLst/>
              </a:prstGeom>
              <a:blipFill>
                <a:blip r:embed="rId3"/>
                <a:stretch>
                  <a:fillRect t="-5926"/>
                </a:stretch>
              </a:blipFill>
              <a:ln w="0">
                <a:noFill/>
              </a:ln>
            </p:spPr>
            <p:txBody>
              <a:bodyPr/>
              <a:lstStyle/>
              <a:p>
                <a:r>
                  <a:rPr lang="ru-RU">
                    <a:noFill/>
                  </a:rPr>
                  <a:t> </a:t>
                </a:r>
              </a:p>
            </p:txBody>
          </p:sp>
        </mc:Fallback>
      </mc:AlternateContent>
      <p:sp>
        <p:nvSpPr>
          <p:cNvPr id="15" name="Прямоугольник 14">
            <a:extLst>
              <a:ext uri="{FF2B5EF4-FFF2-40B4-BE49-F238E27FC236}">
                <a16:creationId xmlns:a16="http://schemas.microsoft.com/office/drawing/2014/main" id="{C7AABE13-D7B6-5157-D625-FD4899FBCEF2}"/>
              </a:ext>
            </a:extLst>
          </p:cNvPr>
          <p:cNvSpPr/>
          <p:nvPr/>
        </p:nvSpPr>
        <p:spPr>
          <a:xfrm>
            <a:off x="5723667" y="3488063"/>
            <a:ext cx="2511294" cy="918682"/>
          </a:xfrm>
          <a:prstGeom prst="rect">
            <a:avLst/>
          </a:prstGeom>
          <a:solidFill>
            <a:schemeClr val="accent2">
              <a:alpha val="3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latin typeface="Sitka Heading" pitchFamily="2" charset="0"/>
            </a:endParaRPr>
          </a:p>
        </p:txBody>
      </p:sp>
      <p:sp>
        <p:nvSpPr>
          <p:cNvPr id="16" name="Правая фигурная скобка 15">
            <a:extLst>
              <a:ext uri="{FF2B5EF4-FFF2-40B4-BE49-F238E27FC236}">
                <a16:creationId xmlns:a16="http://schemas.microsoft.com/office/drawing/2014/main" id="{C0E43919-E52F-7624-AB98-2CF5907D7D19}"/>
              </a:ext>
            </a:extLst>
          </p:cNvPr>
          <p:cNvSpPr/>
          <p:nvPr/>
        </p:nvSpPr>
        <p:spPr>
          <a:xfrm rot="5400000">
            <a:off x="6838962" y="1170852"/>
            <a:ext cx="102909" cy="3501326"/>
          </a:xfrm>
          <a:prstGeom prst="rightBrace">
            <a:avLst>
              <a:gd name="adj1" fmla="val 84071"/>
              <a:gd name="adj2" fmla="val 4961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Объект 2">
            <a:extLst>
              <a:ext uri="{FF2B5EF4-FFF2-40B4-BE49-F238E27FC236}">
                <a16:creationId xmlns:a16="http://schemas.microsoft.com/office/drawing/2014/main" id="{E40F78FF-05D5-C793-DBB5-A58521A245F8}"/>
              </a:ext>
            </a:extLst>
          </p:cNvPr>
          <p:cNvSpPr/>
          <p:nvPr/>
        </p:nvSpPr>
        <p:spPr>
          <a:xfrm>
            <a:off x="1741048" y="3151710"/>
            <a:ext cx="2495855" cy="380449"/>
          </a:xfrm>
          <a:prstGeom prst="rect">
            <a:avLst/>
          </a:prstGeom>
          <a:noFill/>
          <a:ln w="0">
            <a:noFill/>
          </a:ln>
        </p:spPr>
        <p:style>
          <a:lnRef idx="0">
            <a:scrgbClr r="0" g="0" b="0"/>
          </a:lnRef>
          <a:fillRef idx="0">
            <a:scrgbClr r="0" g="0" b="0"/>
          </a:fillRef>
          <a:effectRef idx="0">
            <a:scrgbClr r="0" g="0" b="0"/>
          </a:effectRef>
          <a:fontRef idx="minor"/>
        </p:style>
        <p:txBody>
          <a:bodyPr lIns="0" tIns="0" rIns="90000" bIns="91440" anchor="t">
            <a:noAutofit/>
          </a:bodyPr>
          <a:lstStyle/>
          <a:p>
            <a:pPr algn="ctr"/>
            <a:r>
              <a:rPr lang="en-US" sz="1200" b="0" strike="noStrike" spc="-1" dirty="0">
                <a:solidFill>
                  <a:srgbClr val="000000"/>
                </a:solidFill>
                <a:latin typeface="Roboto" panose="02000000000000000000" pitchFamily="2" charset="0"/>
                <a:ea typeface="Roboto" panose="02000000000000000000" pitchFamily="2" charset="0"/>
                <a:cs typeface="Roboto" panose="02000000000000000000" pitchFamily="2" charset="0"/>
              </a:rPr>
              <a:t>Calibrated with desired accuracy</a:t>
            </a:r>
            <a:br>
              <a:rPr lang="en-US" sz="1200" b="0" strike="noStrike" spc="-1" dirty="0">
                <a:solidFill>
                  <a:srgbClr val="000000"/>
                </a:solidFill>
                <a:latin typeface="Roboto" panose="02000000000000000000" pitchFamily="2" charset="0"/>
                <a:ea typeface="Roboto" panose="02000000000000000000" pitchFamily="2" charset="0"/>
                <a:cs typeface="Roboto" panose="02000000000000000000" pitchFamily="2" charset="0"/>
              </a:rPr>
            </a:br>
            <a:r>
              <a:rPr lang="en-US" sz="1200" b="0" strike="noStrike" spc="-1" dirty="0">
                <a:solidFill>
                  <a:srgbClr val="000000"/>
                </a:solidFill>
                <a:latin typeface="Roboto" panose="02000000000000000000" pitchFamily="2" charset="0"/>
                <a:ea typeface="Roboto" panose="02000000000000000000" pitchFamily="2" charset="0"/>
                <a:cs typeface="Roboto" panose="02000000000000000000" pitchFamily="2" charset="0"/>
              </a:rPr>
              <a:t>+- 70ps between resynchronization</a:t>
            </a:r>
            <a:endParaRPr lang="ru-RU" sz="1200" b="0" strike="noStrike" spc="-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B32BFF7-0D52-1D5E-E9B9-9E4F3D69DA60}"/>
                  </a:ext>
                </a:extLst>
              </p:cNvPr>
              <p:cNvSpPr txBox="1"/>
              <p:nvPr/>
            </p:nvSpPr>
            <p:spPr>
              <a:xfrm>
                <a:off x="5723667" y="3006616"/>
                <a:ext cx="2377736" cy="307777"/>
              </a:xfrm>
              <a:prstGeom prst="rect">
                <a:avLst/>
              </a:prstGeom>
              <a:noFill/>
            </p:spPr>
            <p:txBody>
              <a:bodyPr wrap="square">
                <a:spAutoFit/>
              </a:bodyPr>
              <a:lstStyle/>
              <a:p>
                <a:pPr algn="ctr"/>
                <a:r>
                  <a:rPr lang="en-US" sz="1400" b="0" i="1" dirty="0">
                    <a:latin typeface="Roboto" panose="02000000000000000000" pitchFamily="2" charset="0"/>
                    <a:ea typeface="Roboto" panose="02000000000000000000" pitchFamily="2" charset="0"/>
                    <a:cs typeface="Roboto" panose="02000000000000000000" pitchFamily="2" charset="0"/>
                  </a:rPr>
                  <a:t>uncovered delay </a:t>
                </a:r>
                <a14:m>
                  <m:oMath xmlns:m="http://schemas.openxmlformats.org/officeDocument/2006/math">
                    <m:r>
                      <a:rPr lang="en-US" sz="1400" b="0" i="1" dirty="0" smtClean="0">
                        <a:latin typeface="Cambria Math" panose="02040503050406030204" pitchFamily="18" charset="0"/>
                        <a:ea typeface="Roboto" panose="02000000000000000000" pitchFamily="2" charset="0"/>
                        <a:cs typeface="Roboto" panose="02000000000000000000" pitchFamily="2" charset="0"/>
                      </a:rPr>
                      <m:t>ẟ</m:t>
                    </m:r>
                  </m:oMath>
                </a14:m>
                <a:endParaRPr lang="en-US" sz="1400" i="1" dirty="0">
                  <a:latin typeface="Roboto" panose="02000000000000000000" pitchFamily="2" charset="0"/>
                  <a:ea typeface="Roboto" panose="02000000000000000000" pitchFamily="2" charset="0"/>
                  <a:cs typeface="Roboto" panose="02000000000000000000" pitchFamily="2" charset="0"/>
                </a:endParaRPr>
              </a:p>
            </p:txBody>
          </p:sp>
        </mc:Choice>
        <mc:Fallback xmlns="">
          <p:sp>
            <p:nvSpPr>
              <p:cNvPr id="26" name="TextBox 25">
                <a:extLst>
                  <a:ext uri="{FF2B5EF4-FFF2-40B4-BE49-F238E27FC236}">
                    <a16:creationId xmlns:a16="http://schemas.microsoft.com/office/drawing/2014/main" id="{9B32BFF7-0D52-1D5E-E9B9-9E4F3D69DA60}"/>
                  </a:ext>
                </a:extLst>
              </p:cNvPr>
              <p:cNvSpPr txBox="1">
                <a:spLocks noRot="1" noChangeAspect="1" noMove="1" noResize="1" noEditPoints="1" noAdjustHandles="1" noChangeArrowheads="1" noChangeShapeType="1" noTextEdit="1"/>
              </p:cNvSpPr>
              <p:nvPr/>
            </p:nvSpPr>
            <p:spPr>
              <a:xfrm>
                <a:off x="5723667" y="3006616"/>
                <a:ext cx="2377736" cy="307777"/>
              </a:xfrm>
              <a:prstGeom prst="rect">
                <a:avLst/>
              </a:prstGeom>
              <a:blipFill>
                <a:blip r:embed="rId4"/>
                <a:stretch>
                  <a:fillRect t="-3922" b="-19608"/>
                </a:stretch>
              </a:blipFill>
            </p:spPr>
            <p:txBody>
              <a:bodyPr/>
              <a:lstStyle/>
              <a:p>
                <a:r>
                  <a:rPr lang="ru-RU">
                    <a:noFill/>
                  </a:rPr>
                  <a:t> </a:t>
                </a:r>
              </a:p>
            </p:txBody>
          </p:sp>
        </mc:Fallback>
      </mc:AlternateContent>
      <p:sp>
        <p:nvSpPr>
          <p:cNvPr id="27" name="Объект 2">
            <a:extLst>
              <a:ext uri="{FF2B5EF4-FFF2-40B4-BE49-F238E27FC236}">
                <a16:creationId xmlns:a16="http://schemas.microsoft.com/office/drawing/2014/main" id="{8FA0B826-0EC0-5A51-CCDF-A9A2ABD78B93}"/>
              </a:ext>
            </a:extLst>
          </p:cNvPr>
          <p:cNvSpPr/>
          <p:nvPr/>
        </p:nvSpPr>
        <p:spPr>
          <a:xfrm>
            <a:off x="1741048" y="3828817"/>
            <a:ext cx="2495855" cy="380449"/>
          </a:xfrm>
          <a:prstGeom prst="rect">
            <a:avLst/>
          </a:prstGeom>
          <a:noFill/>
          <a:ln w="0">
            <a:noFill/>
          </a:ln>
        </p:spPr>
        <p:style>
          <a:lnRef idx="0">
            <a:scrgbClr r="0" g="0" b="0"/>
          </a:lnRef>
          <a:fillRef idx="0">
            <a:scrgbClr r="0" g="0" b="0"/>
          </a:fillRef>
          <a:effectRef idx="0">
            <a:scrgbClr r="0" g="0" b="0"/>
          </a:effectRef>
          <a:fontRef idx="minor"/>
        </p:style>
        <p:txBody>
          <a:bodyPr lIns="0" tIns="0" rIns="90000" bIns="91440" anchor="t">
            <a:noAutofit/>
          </a:bodyPr>
          <a:lstStyle/>
          <a:p>
            <a:pPr algn="ctr"/>
            <a:r>
              <a:rPr lang="en-US" sz="1200" b="0" strike="noStrike" spc="-1" dirty="0">
                <a:solidFill>
                  <a:srgbClr val="000000"/>
                </a:solidFill>
                <a:latin typeface="Roboto" panose="02000000000000000000" pitchFamily="2" charset="0"/>
                <a:ea typeface="Roboto" panose="02000000000000000000" pitchFamily="2" charset="0"/>
                <a:cs typeface="Roboto" panose="02000000000000000000" pitchFamily="2" charset="0"/>
              </a:rPr>
              <a:t>300 </a:t>
            </a:r>
            <a:r>
              <a:rPr lang="en-US" sz="1200" b="0" strike="noStrike" spc="-1" dirty="0" err="1">
                <a:solidFill>
                  <a:srgbClr val="000000"/>
                </a:solidFill>
                <a:latin typeface="Roboto" panose="02000000000000000000" pitchFamily="2" charset="0"/>
                <a:ea typeface="Roboto" panose="02000000000000000000" pitchFamily="2" charset="0"/>
                <a:cs typeface="Roboto" panose="02000000000000000000" pitchFamily="2" charset="0"/>
              </a:rPr>
              <a:t>ps</a:t>
            </a:r>
            <a:r>
              <a:rPr lang="en-US" sz="1200" b="0" strike="noStrike" spc="-1" dirty="0">
                <a:solidFill>
                  <a:srgbClr val="000000"/>
                </a:solidFill>
                <a:latin typeface="Roboto" panose="02000000000000000000" pitchFamily="2" charset="0"/>
                <a:ea typeface="Roboto" panose="02000000000000000000" pitchFamily="2" charset="0"/>
                <a:cs typeface="Roboto" panose="02000000000000000000" pitchFamily="2" charset="0"/>
              </a:rPr>
              <a:t> accuracy budget due to environmental effects</a:t>
            </a:r>
            <a:endParaRPr lang="ru-RU" sz="1200" b="0" strike="noStrike" spc="-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28" name="Объект 2">
            <a:extLst>
              <a:ext uri="{FF2B5EF4-FFF2-40B4-BE49-F238E27FC236}">
                <a16:creationId xmlns:a16="http://schemas.microsoft.com/office/drawing/2014/main" id="{A064ADC3-0ADF-26D4-6BE1-8F0E19D54756}"/>
              </a:ext>
            </a:extLst>
          </p:cNvPr>
          <p:cNvSpPr/>
          <p:nvPr/>
        </p:nvSpPr>
        <p:spPr>
          <a:xfrm flipH="1">
            <a:off x="2844195" y="3560352"/>
            <a:ext cx="320039" cy="380449"/>
          </a:xfrm>
          <a:prstGeom prst="rect">
            <a:avLst/>
          </a:prstGeom>
          <a:noFill/>
          <a:ln w="0">
            <a:noFill/>
          </a:ln>
        </p:spPr>
        <p:style>
          <a:lnRef idx="0">
            <a:scrgbClr r="0" g="0" b="0"/>
          </a:lnRef>
          <a:fillRef idx="0">
            <a:scrgbClr r="0" g="0" b="0"/>
          </a:fillRef>
          <a:effectRef idx="0">
            <a:scrgbClr r="0" g="0" b="0"/>
          </a:effectRef>
          <a:fontRef idx="minor"/>
        </p:style>
        <p:txBody>
          <a:bodyPr lIns="0" tIns="0" rIns="90000" bIns="91440" anchor="t">
            <a:noAutofit/>
          </a:bodyPr>
          <a:lstStyle/>
          <a:p>
            <a:pPr algn="ctr"/>
            <a:r>
              <a:rPr lang="en-US" b="1" strike="noStrike" spc="-1" dirty="0">
                <a:solidFill>
                  <a:schemeClr val="accent1"/>
                </a:solidFill>
                <a:latin typeface="Roboto" panose="02000000000000000000" pitchFamily="2" charset="0"/>
                <a:ea typeface="Roboto" panose="02000000000000000000" pitchFamily="2" charset="0"/>
                <a:cs typeface="Roboto" panose="02000000000000000000" pitchFamily="2" charset="0"/>
              </a:rPr>
              <a:t>+</a:t>
            </a:r>
            <a:endParaRPr lang="ru-RU" b="1" strike="noStrike" spc="-1"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21698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BF9A4-D777-C53D-1FDD-F56E70220D9A}"/>
            </a:ext>
          </a:extLst>
        </p:cNvPr>
        <p:cNvGrpSpPr/>
        <p:nvPr/>
      </p:nvGrpSpPr>
      <p:grpSpPr>
        <a:xfrm>
          <a:off x="0" y="0"/>
          <a:ext cx="0" cy="0"/>
          <a:chOff x="0" y="0"/>
          <a:chExt cx="0" cy="0"/>
        </a:xfrm>
      </p:grpSpPr>
      <p:sp>
        <p:nvSpPr>
          <p:cNvPr id="4" name="Заголовок 2">
            <a:extLst>
              <a:ext uri="{FF2B5EF4-FFF2-40B4-BE49-F238E27FC236}">
                <a16:creationId xmlns:a16="http://schemas.microsoft.com/office/drawing/2014/main" id="{26179829-ABFE-B084-53EE-6D22F0E9E601}"/>
              </a:ext>
            </a:extLst>
          </p:cNvPr>
          <p:cNvSpPr>
            <a:spLocks noGrp="1"/>
          </p:cNvSpPr>
          <p:nvPr>
            <p:ph type="title"/>
          </p:nvPr>
        </p:nvSpPr>
        <p:spPr>
          <a:xfrm>
            <a:off x="360000" y="576000"/>
            <a:ext cx="8267700" cy="421970"/>
          </a:xfr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r>
              <a:rPr lang="en-US" sz="2400" spc="-1" dirty="0">
                <a:solidFill>
                  <a:schemeClr val="accent2"/>
                </a:solidFill>
                <a:cs typeface="+mn-cs"/>
              </a:rPr>
              <a:t>Network communication modeling</a:t>
            </a:r>
            <a:endParaRPr lang="ru-RU" sz="2400" spc="-1" dirty="0">
              <a:solidFill>
                <a:schemeClr val="accent2"/>
              </a:solidFill>
              <a:cs typeface="+mn-cs"/>
            </a:endParaRPr>
          </a:p>
        </p:txBody>
      </p:sp>
      <p:sp>
        <p:nvSpPr>
          <p:cNvPr id="3" name="Номер слайда 3">
            <a:extLst>
              <a:ext uri="{FF2B5EF4-FFF2-40B4-BE49-F238E27FC236}">
                <a16:creationId xmlns:a16="http://schemas.microsoft.com/office/drawing/2014/main" id="{890F1909-8581-3C43-9AC7-181AA4B9EA9A}"/>
              </a:ext>
            </a:extLst>
          </p:cNvPr>
          <p:cNvSpPr>
            <a:spLocks noGrp="1"/>
          </p:cNvSpPr>
          <p:nvPr>
            <p:ph type="sldNum" idx="13"/>
          </p:nvPr>
        </p:nvSpPr>
        <p:spPr>
          <a:xfrm>
            <a:off x="8765708" y="4832495"/>
            <a:ext cx="288000" cy="216000"/>
          </a:xfrm>
        </p:spPr>
        <p:txBody>
          <a:bodyPr/>
          <a:lstStyle/>
          <a:p>
            <a:pPr>
              <a:defRPr/>
            </a:pPr>
            <a:fld id="{00000000-1234-1234-1234-123412341234}" type="slidenum">
              <a:rPr lang="ru-RU" smtClean="0"/>
              <a:t>8</a:t>
            </a:fld>
            <a:endParaRPr lang="ru-RU" dirty="0"/>
          </a:p>
        </p:txBody>
      </p:sp>
      <p:sp>
        <p:nvSpPr>
          <p:cNvPr id="9" name="TextBox 8">
            <a:extLst>
              <a:ext uri="{FF2B5EF4-FFF2-40B4-BE49-F238E27FC236}">
                <a16:creationId xmlns:a16="http://schemas.microsoft.com/office/drawing/2014/main" id="{A48ABFB6-F7D4-5FDC-9B91-08068A18F115}"/>
              </a:ext>
            </a:extLst>
          </p:cNvPr>
          <p:cNvSpPr txBox="1"/>
          <p:nvPr/>
        </p:nvSpPr>
        <p:spPr>
          <a:xfrm>
            <a:off x="2555777" y="1458966"/>
            <a:ext cx="3644900" cy="844142"/>
          </a:xfrm>
          <a:prstGeom prst="rect">
            <a:avLst/>
          </a:prstGeom>
          <a:noFill/>
        </p:spPr>
        <p:txBody>
          <a:bodyPr wrap="square">
            <a:spAutoFit/>
          </a:bodyPr>
          <a:lstStyle/>
          <a:p>
            <a:pPr marL="171450" indent="-171450">
              <a:lnSpc>
                <a:spcPct val="120000"/>
              </a:lnSpc>
              <a:spcAft>
                <a:spcPts val="0"/>
              </a:spcAft>
              <a:buClr>
                <a:srgbClr val="724CA8"/>
              </a:buClr>
              <a:buSzPct val="150000"/>
              <a:buFont typeface="Arial" panose="020B0604020202020204" pitchFamily="34" charset="0"/>
              <a:buChar char="•"/>
            </a:pPr>
            <a:r>
              <a:rPr lang="en-US" sz="1400" b="1" dirty="0"/>
              <a:t>The loading </a:t>
            </a:r>
            <a:r>
              <a:rPr lang="en-US" sz="1400" dirty="0"/>
              <a:t>of communication channels</a:t>
            </a:r>
          </a:p>
          <a:p>
            <a:pPr marL="171450" indent="-171450">
              <a:lnSpc>
                <a:spcPct val="120000"/>
              </a:lnSpc>
              <a:spcAft>
                <a:spcPts val="0"/>
              </a:spcAft>
              <a:buClr>
                <a:srgbClr val="724CA8"/>
              </a:buClr>
              <a:buSzPct val="150000"/>
              <a:buFont typeface="Arial" panose="020B0604020202020204" pitchFamily="34" charset="0"/>
              <a:buChar char="•"/>
            </a:pPr>
            <a:r>
              <a:rPr lang="en-US" sz="1400" dirty="0"/>
              <a:t>Input </a:t>
            </a:r>
            <a:r>
              <a:rPr lang="en-US" sz="1400" b="1" dirty="0"/>
              <a:t>buffer sizes</a:t>
            </a:r>
          </a:p>
          <a:p>
            <a:pPr marL="171450" indent="-171450">
              <a:lnSpc>
                <a:spcPct val="120000"/>
              </a:lnSpc>
              <a:spcAft>
                <a:spcPts val="0"/>
              </a:spcAft>
              <a:buClr>
                <a:srgbClr val="724CA8"/>
              </a:buClr>
              <a:buSzPct val="150000"/>
              <a:buFont typeface="Arial" panose="020B0604020202020204" pitchFamily="34" charset="0"/>
              <a:buChar char="•"/>
            </a:pPr>
            <a:r>
              <a:rPr lang="en-US" sz="1400" dirty="0"/>
              <a:t>Diagnostic OK-reply </a:t>
            </a:r>
            <a:r>
              <a:rPr lang="en-US" sz="1400" b="1" dirty="0"/>
              <a:t>period</a:t>
            </a:r>
          </a:p>
        </p:txBody>
      </p:sp>
      <p:sp>
        <p:nvSpPr>
          <p:cNvPr id="15" name="Объект 2">
            <a:extLst>
              <a:ext uri="{FF2B5EF4-FFF2-40B4-BE49-F238E27FC236}">
                <a16:creationId xmlns:a16="http://schemas.microsoft.com/office/drawing/2014/main" id="{C8C0C84D-9C91-6703-354A-C4000A4637B0}"/>
              </a:ext>
            </a:extLst>
          </p:cNvPr>
          <p:cNvSpPr/>
          <p:nvPr/>
        </p:nvSpPr>
        <p:spPr>
          <a:xfrm>
            <a:off x="4762546" y="2577396"/>
            <a:ext cx="4151485" cy="2379396"/>
          </a:xfrm>
          <a:prstGeom prst="rect">
            <a:avLst/>
          </a:prstGeom>
          <a:noFill/>
          <a:ln w="0">
            <a:noFill/>
          </a:ln>
        </p:spPr>
        <p:style>
          <a:lnRef idx="0">
            <a:scrgbClr r="0" g="0" b="0"/>
          </a:lnRef>
          <a:fillRef idx="0">
            <a:scrgbClr r="0" g="0" b="0"/>
          </a:fillRef>
          <a:effectRef idx="0">
            <a:scrgbClr r="0" g="0" b="0"/>
          </a:effectRef>
          <a:fontRef idx="minor"/>
        </p:style>
        <p:txBody>
          <a:bodyPr lIns="0" tIns="0" rIns="90000" bIns="91440" anchor="t">
            <a:noAutofit/>
          </a:bodyPr>
          <a:lstStyle/>
          <a:p>
            <a:pPr algn="ctr"/>
            <a:r>
              <a:rPr lang="en-US" sz="1400" b="1" strike="noStrike" spc="-1" dirty="0">
                <a:solidFill>
                  <a:srgbClr val="000000"/>
                </a:solidFill>
                <a:latin typeface="Roboto" panose="02000000000000000000" pitchFamily="2" charset="0"/>
                <a:ea typeface="Roboto" panose="02000000000000000000" pitchFamily="2" charset="0"/>
                <a:cs typeface="Roboto" panose="02000000000000000000" pitchFamily="2" charset="0"/>
              </a:rPr>
              <a:t>Imitational model </a:t>
            </a:r>
            <a:r>
              <a:rPr lang="en-US" sz="1400" b="0" strike="noStrike" spc="-1" dirty="0">
                <a:solidFill>
                  <a:srgbClr val="000000"/>
                </a:solidFill>
                <a:latin typeface="Roboto" panose="02000000000000000000" pitchFamily="2" charset="0"/>
                <a:ea typeface="Roboto" panose="02000000000000000000" pitchFamily="2" charset="0"/>
                <a:cs typeface="Roboto" panose="02000000000000000000" pitchFamily="2" charset="0"/>
              </a:rPr>
              <a:t>complies non-TSS traffic to analyze TSS devices behavior</a:t>
            </a:r>
          </a:p>
          <a:p>
            <a:pPr algn="ctr"/>
            <a:endParaRPr lang="en-US" sz="1400" b="0" strike="noStrike" spc="-1" dirty="0">
              <a:solidFill>
                <a:srgbClr val="000000"/>
              </a:solidFill>
              <a:latin typeface="Roboto" panose="02000000000000000000" pitchFamily="2" charset="0"/>
              <a:ea typeface="Roboto" panose="02000000000000000000" pitchFamily="2" charset="0"/>
              <a:cs typeface="Roboto" panose="02000000000000000000" pitchFamily="2" charset="0"/>
            </a:endParaRPr>
          </a:p>
          <a:p>
            <a:pPr algn="ctr"/>
            <a:r>
              <a:rPr lang="en-US" sz="1400" b="0" strike="noStrike" spc="-1" dirty="0">
                <a:solidFill>
                  <a:srgbClr val="000000"/>
                </a:solidFill>
                <a:latin typeface="Roboto" panose="02000000000000000000" pitchFamily="2" charset="0"/>
                <a:ea typeface="Roboto" panose="02000000000000000000" pitchFamily="2" charset="0"/>
                <a:cs typeface="Roboto" panose="02000000000000000000" pitchFamily="2" charset="0"/>
              </a:rPr>
              <a:t>Could verif</a:t>
            </a:r>
            <a:r>
              <a:rPr lang="en-US" sz="1400" spc="-1" dirty="0">
                <a:solidFill>
                  <a:srgbClr val="000000"/>
                </a:solidFill>
                <a:latin typeface="Roboto" panose="02000000000000000000" pitchFamily="2" charset="0"/>
                <a:ea typeface="Roboto" panose="02000000000000000000" pitchFamily="2" charset="0"/>
                <a:cs typeface="Roboto" panose="02000000000000000000" pitchFamily="2" charset="0"/>
              </a:rPr>
              <a:t>y not only the device “as-is”, but the behavior of the system itself</a:t>
            </a:r>
            <a:endParaRPr lang="ru-RU" sz="1400" spc="-1" dirty="0">
              <a:solidFill>
                <a:srgbClr val="000000"/>
              </a:solidFill>
              <a:latin typeface="Roboto" panose="02000000000000000000" pitchFamily="2" charset="0"/>
              <a:ea typeface="Roboto" panose="02000000000000000000" pitchFamily="2" charset="0"/>
              <a:cs typeface="Roboto" panose="02000000000000000000" pitchFamily="2" charset="0"/>
            </a:endParaRPr>
          </a:p>
          <a:p>
            <a:pPr algn="ctr"/>
            <a:endParaRPr lang="ru-RU" sz="1400" b="0" strike="noStrike" spc="-1"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171450" indent="-171450">
              <a:lnSpc>
                <a:spcPct val="120000"/>
              </a:lnSpc>
              <a:spcAft>
                <a:spcPts val="0"/>
              </a:spcAft>
              <a:buClr>
                <a:srgbClr val="724CA8"/>
              </a:buClr>
              <a:buSzPct val="150000"/>
              <a:buFont typeface="Arial" panose="020B0604020202020204" pitchFamily="34" charset="0"/>
              <a:buChar char="•"/>
            </a:pPr>
            <a:r>
              <a:rPr lang="en-US" sz="1400" dirty="0"/>
              <a:t>Connection of non-TSS devices</a:t>
            </a:r>
          </a:p>
          <a:p>
            <a:pPr marL="171450" indent="-171450">
              <a:lnSpc>
                <a:spcPct val="120000"/>
              </a:lnSpc>
              <a:spcAft>
                <a:spcPts val="0"/>
              </a:spcAft>
              <a:buClr>
                <a:srgbClr val="724CA8"/>
              </a:buClr>
              <a:buSzPct val="150000"/>
              <a:buFont typeface="Arial" panose="020B0604020202020204" pitchFamily="34" charset="0"/>
              <a:buChar char="•"/>
            </a:pPr>
            <a:r>
              <a:rPr lang="en-US" sz="1400" dirty="0"/>
              <a:t>Device access denials</a:t>
            </a:r>
          </a:p>
          <a:p>
            <a:pPr marL="171450" indent="-171450">
              <a:lnSpc>
                <a:spcPct val="120000"/>
              </a:lnSpc>
              <a:spcAft>
                <a:spcPts val="0"/>
              </a:spcAft>
              <a:buClr>
                <a:srgbClr val="724CA8"/>
              </a:buClr>
              <a:buSzPct val="150000"/>
              <a:buFont typeface="Arial" panose="020B0604020202020204" pitchFamily="34" charset="0"/>
              <a:buChar char="•"/>
            </a:pPr>
            <a:r>
              <a:rPr lang="en-US" sz="1400" dirty="0"/>
              <a:t>L1 synchronization loss</a:t>
            </a:r>
          </a:p>
          <a:p>
            <a:endParaRPr lang="ru-RU" sz="1400" b="0" strike="noStrike" spc="-1"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16" name="Прямоугольник 15">
            <a:extLst>
              <a:ext uri="{FF2B5EF4-FFF2-40B4-BE49-F238E27FC236}">
                <a16:creationId xmlns:a16="http://schemas.microsoft.com/office/drawing/2014/main" id="{8019701A-754D-2EA8-F966-8E42F3153DDD}"/>
              </a:ext>
            </a:extLst>
          </p:cNvPr>
          <p:cNvSpPr/>
          <p:nvPr/>
        </p:nvSpPr>
        <p:spPr>
          <a:xfrm>
            <a:off x="4896466" y="3144049"/>
            <a:ext cx="3778473" cy="547823"/>
          </a:xfrm>
          <a:prstGeom prst="rect">
            <a:avLst/>
          </a:prstGeom>
          <a:solidFill>
            <a:schemeClr val="accent2">
              <a:alpha val="3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dirty="0">
              <a:latin typeface="Sitka Heading" pitchFamily="2" charset="0"/>
            </a:endParaRPr>
          </a:p>
        </p:txBody>
      </p:sp>
      <p:pic>
        <p:nvPicPr>
          <p:cNvPr id="5" name="Рисунок 4">
            <a:extLst>
              <a:ext uri="{FF2B5EF4-FFF2-40B4-BE49-F238E27FC236}">
                <a16:creationId xmlns:a16="http://schemas.microsoft.com/office/drawing/2014/main" id="{15DF8DCC-88A7-F58A-4C60-EC195729DFDB}"/>
              </a:ext>
            </a:extLst>
          </p:cNvPr>
          <p:cNvPicPr>
            <a:picLocks noChangeAspect="1"/>
          </p:cNvPicPr>
          <p:nvPr/>
        </p:nvPicPr>
        <p:blipFill>
          <a:blip r:embed="rId3"/>
          <a:stretch>
            <a:fillRect/>
          </a:stretch>
        </p:blipFill>
        <p:spPr>
          <a:xfrm>
            <a:off x="679543" y="1228378"/>
            <a:ext cx="3137091" cy="3644562"/>
          </a:xfrm>
          <a:prstGeom prst="rect">
            <a:avLst/>
          </a:prstGeom>
        </p:spPr>
      </p:pic>
      <p:sp>
        <p:nvSpPr>
          <p:cNvPr id="8" name="TextBox 7">
            <a:extLst>
              <a:ext uri="{FF2B5EF4-FFF2-40B4-BE49-F238E27FC236}">
                <a16:creationId xmlns:a16="http://schemas.microsoft.com/office/drawing/2014/main" id="{FD01CD77-9B26-0F09-A09D-9644CE16D094}"/>
              </a:ext>
            </a:extLst>
          </p:cNvPr>
          <p:cNvSpPr txBox="1"/>
          <p:nvPr/>
        </p:nvSpPr>
        <p:spPr>
          <a:xfrm>
            <a:off x="360000" y="1074579"/>
            <a:ext cx="1829347" cy="307777"/>
          </a:xfrm>
          <a:prstGeom prst="rect">
            <a:avLst/>
          </a:prstGeom>
          <a:noFill/>
        </p:spPr>
        <p:txBody>
          <a:bodyPr wrap="none" rtlCol="0">
            <a:spAutoFit/>
          </a:bodyPr>
          <a:lstStyle/>
          <a:p>
            <a:r>
              <a:rPr lang="en-US" sz="1400" b="1" dirty="0">
                <a:latin typeface="Roboto" panose="02000000000000000000" pitchFamily="2" charset="0"/>
                <a:ea typeface="Roboto" panose="02000000000000000000" pitchFamily="2" charset="0"/>
                <a:cs typeface="Roboto" panose="02000000000000000000" pitchFamily="2" charset="0"/>
              </a:rPr>
              <a:t>Mathematical model</a:t>
            </a:r>
            <a:endParaRPr lang="ru-RU" sz="1400" b="1" dirty="0">
              <a:latin typeface="Roboto" panose="02000000000000000000" pitchFamily="2" charset="0"/>
              <a:ea typeface="Roboto" panose="02000000000000000000" pitchFamily="2" charset="0"/>
              <a:cs typeface="Roboto" panose="02000000000000000000" pitchFamily="2" charset="0"/>
            </a:endParaRPr>
          </a:p>
        </p:txBody>
      </p:sp>
      <p:sp>
        <p:nvSpPr>
          <p:cNvPr id="10" name="TextBox 9">
            <a:extLst>
              <a:ext uri="{FF2B5EF4-FFF2-40B4-BE49-F238E27FC236}">
                <a16:creationId xmlns:a16="http://schemas.microsoft.com/office/drawing/2014/main" id="{EA7CDA09-C885-2B43-C52C-72D3F6701689}"/>
              </a:ext>
            </a:extLst>
          </p:cNvPr>
          <p:cNvSpPr txBox="1"/>
          <p:nvPr/>
        </p:nvSpPr>
        <p:spPr>
          <a:xfrm>
            <a:off x="360000" y="1458966"/>
            <a:ext cx="1324020" cy="844142"/>
          </a:xfrm>
          <a:prstGeom prst="rect">
            <a:avLst/>
          </a:prstGeom>
          <a:noFill/>
        </p:spPr>
        <p:txBody>
          <a:bodyPr wrap="square">
            <a:spAutoFit/>
          </a:bodyPr>
          <a:lstStyle/>
          <a:p>
            <a:pPr marL="171450" indent="-171450">
              <a:lnSpc>
                <a:spcPct val="120000"/>
              </a:lnSpc>
              <a:spcAft>
                <a:spcPts val="0"/>
              </a:spcAft>
              <a:buClr>
                <a:srgbClr val="724CA8"/>
              </a:buClr>
              <a:buSzPct val="150000"/>
              <a:buFont typeface="Arial" panose="020B0604020202020204" pitchFamily="34" charset="0"/>
              <a:buChar char="•"/>
            </a:pPr>
            <a:r>
              <a:rPr lang="en-US" sz="1400" dirty="0"/>
              <a:t>PTP</a:t>
            </a:r>
          </a:p>
          <a:p>
            <a:pPr marL="171450" indent="-171450">
              <a:lnSpc>
                <a:spcPct val="120000"/>
              </a:lnSpc>
              <a:spcAft>
                <a:spcPts val="0"/>
              </a:spcAft>
              <a:buClr>
                <a:srgbClr val="724CA8"/>
              </a:buClr>
              <a:buSzPct val="150000"/>
              <a:buFont typeface="Arial" panose="020B0604020202020204" pitchFamily="34" charset="0"/>
              <a:buChar char="•"/>
            </a:pPr>
            <a:r>
              <a:rPr lang="en-US" sz="1400" dirty="0"/>
              <a:t>Diagnostics</a:t>
            </a:r>
          </a:p>
          <a:p>
            <a:pPr marL="171450" indent="-171450">
              <a:lnSpc>
                <a:spcPct val="120000"/>
              </a:lnSpc>
              <a:spcAft>
                <a:spcPts val="0"/>
              </a:spcAft>
              <a:buClr>
                <a:srgbClr val="724CA8"/>
              </a:buClr>
              <a:buSzPct val="150000"/>
              <a:buFont typeface="Arial" panose="020B0604020202020204" pitchFamily="34" charset="0"/>
              <a:buChar char="•"/>
            </a:pPr>
            <a:r>
              <a:rPr lang="en-US" sz="1400" dirty="0"/>
              <a:t>TSS UDP</a:t>
            </a:r>
          </a:p>
        </p:txBody>
      </p:sp>
    </p:spTree>
    <p:extLst>
      <p:ext uri="{BB962C8B-B14F-4D97-AF65-F5344CB8AC3E}">
        <p14:creationId xmlns:p14="http://schemas.microsoft.com/office/powerpoint/2010/main" val="2964284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laceHolder 1"/>
          <p:cNvSpPr>
            <a:spLocks noGrp="1"/>
          </p:cNvSpPr>
          <p:nvPr>
            <p:ph type="sldNum" idx="4"/>
          </p:nvPr>
        </p:nvSpPr>
        <p:spPr>
          <a:xfrm>
            <a:off x="8765640" y="4832640"/>
            <a:ext cx="278640" cy="206640"/>
          </a:xfrm>
          <a:prstGeom prst="rect">
            <a:avLst/>
          </a:prstGeom>
          <a:noFill/>
          <a:ln w="0">
            <a:noFill/>
          </a:ln>
        </p:spPr>
        <p:txBody>
          <a:bodyPr lIns="0" tIns="7200" rIns="90000" bIns="91440" anchor="t">
            <a:noAutofit/>
          </a:bodyPr>
          <a:lstStyle>
            <a:lvl1pPr indent="0">
              <a:lnSpc>
                <a:spcPct val="100000"/>
              </a:lnSpc>
              <a:buNone/>
              <a:tabLst>
                <a:tab pos="0" algn="l"/>
              </a:tabLst>
              <a:defRPr lang="ru-RU" sz="900" b="0" strike="noStrike" spc="-1">
                <a:solidFill>
                  <a:srgbClr val="000000"/>
                </a:solidFill>
                <a:latin typeface="Roboto"/>
                <a:ea typeface="Roboto"/>
              </a:defRPr>
            </a:lvl1pPr>
          </a:lstStyle>
          <a:p>
            <a:pPr indent="0">
              <a:lnSpc>
                <a:spcPct val="100000"/>
              </a:lnSpc>
              <a:buNone/>
              <a:tabLst>
                <a:tab pos="0" algn="l"/>
              </a:tabLst>
            </a:pPr>
            <a:fld id="{43D16645-2E63-4415-A1C0-4D6164D79547}" type="slidenum">
              <a:rPr lang="ru-RU" sz="900" b="0" strike="noStrike" spc="-1">
                <a:solidFill>
                  <a:srgbClr val="000000"/>
                </a:solidFill>
                <a:latin typeface="Roboto"/>
                <a:ea typeface="Roboto"/>
              </a:rPr>
              <a:t>9</a:t>
            </a:fld>
            <a:endParaRPr lang="ru-RU" sz="900" b="0" strike="noStrike" spc="-1">
              <a:solidFill>
                <a:srgbClr val="000000"/>
              </a:solidFill>
              <a:latin typeface="Times New Roman"/>
            </a:endParaRPr>
          </a:p>
        </p:txBody>
      </p:sp>
      <p:sp>
        <p:nvSpPr>
          <p:cNvPr id="126" name="Заголовок 1"/>
          <p:cNvSpPr/>
          <p:nvPr/>
        </p:nvSpPr>
        <p:spPr>
          <a:xfrm>
            <a:off x="396720" y="508320"/>
            <a:ext cx="8244360" cy="361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en-US" sz="2400" b="1" strike="noStrike" spc="-1">
              <a:solidFill>
                <a:schemeClr val="accent2"/>
              </a:solidFill>
              <a:latin typeface="Roboto"/>
              <a:ea typeface="Roboto"/>
            </a:endParaRPr>
          </a:p>
        </p:txBody>
      </p:sp>
      <p:sp>
        <p:nvSpPr>
          <p:cNvPr id="127" name="Заголовок 4"/>
          <p:cNvSpPr/>
          <p:nvPr/>
        </p:nvSpPr>
        <p:spPr>
          <a:xfrm>
            <a:off x="360000" y="576000"/>
            <a:ext cx="8244360" cy="85246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r>
              <a:rPr lang="en-US" sz="2400" b="1" spc="-1" dirty="0">
                <a:solidFill>
                  <a:schemeClr val="accent2"/>
                </a:solidFill>
                <a:latin typeface="Roboto"/>
                <a:ea typeface="Roboto"/>
              </a:rPr>
              <a:t>Reports on calibration methodology, </a:t>
            </a:r>
            <a:br>
              <a:rPr lang="en-US" sz="2400" b="1" spc="-1" dirty="0">
                <a:solidFill>
                  <a:schemeClr val="accent2"/>
                </a:solidFill>
                <a:latin typeface="Roboto"/>
                <a:ea typeface="Roboto"/>
              </a:rPr>
            </a:br>
            <a:r>
              <a:rPr lang="en-US" sz="2400" b="1" spc="-1" dirty="0">
                <a:solidFill>
                  <a:schemeClr val="accent2"/>
                </a:solidFill>
                <a:latin typeface="Roboto"/>
                <a:ea typeface="Roboto"/>
              </a:rPr>
              <a:t>and accuracy and precision evaluation</a:t>
            </a:r>
            <a:endParaRPr lang="ru-RU" sz="2400" b="1" spc="-1" dirty="0">
              <a:solidFill>
                <a:schemeClr val="accent2"/>
              </a:solidFill>
              <a:latin typeface="Roboto"/>
              <a:ea typeface="Roboto"/>
            </a:endParaRPr>
          </a:p>
        </p:txBody>
      </p:sp>
      <p:sp>
        <p:nvSpPr>
          <p:cNvPr id="128" name="Объект 2"/>
          <p:cNvSpPr/>
          <p:nvPr/>
        </p:nvSpPr>
        <p:spPr>
          <a:xfrm>
            <a:off x="310718" y="1339904"/>
            <a:ext cx="8620218" cy="3480676"/>
          </a:xfrm>
          <a:prstGeom prst="rect">
            <a:avLst/>
          </a:prstGeom>
          <a:noFill/>
          <a:ln w="0">
            <a:noFill/>
          </a:ln>
        </p:spPr>
        <p:style>
          <a:lnRef idx="0">
            <a:scrgbClr r="0" g="0" b="0"/>
          </a:lnRef>
          <a:fillRef idx="0">
            <a:scrgbClr r="0" g="0" b="0"/>
          </a:fillRef>
          <a:effectRef idx="0">
            <a:scrgbClr r="0" g="0" b="0"/>
          </a:effectRef>
          <a:fontRef idx="minor"/>
        </p:style>
        <p:txBody>
          <a:bodyPr lIns="0" tIns="0" rIns="90000" bIns="91440" anchor="t">
            <a:noAutofit/>
          </a:bodyPr>
          <a:lstStyle/>
          <a:p>
            <a:pPr algn="l"/>
            <a:r>
              <a:rPr lang="en-US" sz="1600" b="0" i="0" u="none" strike="noStrike" baseline="0" dirty="0">
                <a:latin typeface="NimbusRomNo9L-Regu"/>
              </a:rPr>
              <a:t>This work </a:t>
            </a:r>
            <a:r>
              <a:rPr lang="en-US" sz="1600" dirty="0">
                <a:latin typeface="NimbusRomNo9L-Regu"/>
              </a:rPr>
              <a:t>got </a:t>
            </a:r>
            <a:r>
              <a:rPr lang="en-US" sz="1600" b="0" i="0" u="none" strike="noStrike" baseline="0" dirty="0">
                <a:latin typeface="NimbusRomNo9L-Regu"/>
              </a:rPr>
              <a:t>support from Russian Ministry of Education and Science,</a:t>
            </a:r>
            <a:br>
              <a:rPr lang="en-US" sz="1600" b="0" i="0" u="none" strike="noStrike" baseline="0" dirty="0">
                <a:latin typeface="NimbusRomNo9L-Regu"/>
              </a:rPr>
            </a:br>
            <a:r>
              <a:rPr lang="en-US" sz="1600" b="0" i="0" u="none" strike="noStrike" baseline="0" dirty="0">
                <a:latin typeface="NimbusRomNo9L-Regu"/>
              </a:rPr>
              <a:t>state assignment for fundamental research (code FSEG-2025-0009)</a:t>
            </a:r>
          </a:p>
          <a:p>
            <a:pPr algn="l"/>
            <a:endParaRPr lang="en-US" sz="1600" dirty="0">
              <a:latin typeface="NimbusRomNo9L-Regu"/>
            </a:endParaRPr>
          </a:p>
          <a:p>
            <a:pPr algn="l"/>
            <a:r>
              <a:rPr lang="en-US" sz="1400" b="1" dirty="0">
                <a:latin typeface="NimbusRomNo9L-Regu"/>
              </a:rPr>
              <a:t>IP:</a:t>
            </a:r>
          </a:p>
          <a:p>
            <a:pPr marL="285750" indent="-285750" algn="l">
              <a:buFont typeface="Arial" panose="020B0604020202020204" pitchFamily="34" charset="0"/>
              <a:buChar char="•"/>
            </a:pPr>
            <a:r>
              <a:rPr lang="en-US" sz="1400" dirty="0">
                <a:latin typeface="NimbusRomNo9L-Regu"/>
              </a:rPr>
              <a:t>“WR-NODE Calibration Refinement Program”</a:t>
            </a:r>
            <a:endParaRPr lang="en-US" sz="1400" b="1" dirty="0">
              <a:latin typeface="NimbusRomNo9L-Regu"/>
            </a:endParaRPr>
          </a:p>
          <a:p>
            <a:pPr algn="l"/>
            <a:endParaRPr lang="en-US" sz="1400" dirty="0">
              <a:latin typeface="NimbusRomNo9L-Regu"/>
            </a:endParaRPr>
          </a:p>
          <a:p>
            <a:pPr algn="l"/>
            <a:r>
              <a:rPr lang="en-US" sz="1400" b="1" dirty="0">
                <a:latin typeface="NimbusRomNo9L-Regu"/>
              </a:rPr>
              <a:t>Conference publications:</a:t>
            </a:r>
          </a:p>
          <a:p>
            <a:pPr marL="285750" indent="-285750" algn="l">
              <a:buFont typeface="Arial" panose="020B0604020202020204" pitchFamily="34" charset="0"/>
              <a:buChar char="•"/>
            </a:pPr>
            <a:r>
              <a:rPr lang="en-US" sz="1400" dirty="0">
                <a:latin typeface="NimbusRomNo9L-Regu"/>
              </a:rPr>
              <a:t>D. </a:t>
            </a:r>
            <a:r>
              <a:rPr lang="en-US" sz="1400" dirty="0" err="1">
                <a:latin typeface="NimbusRomNo9L-Regu"/>
              </a:rPr>
              <a:t>Ryabikov</a:t>
            </a:r>
            <a:r>
              <a:rPr lang="en-US" sz="1400" dirty="0">
                <a:latin typeface="NimbusRomNo9L-Regu"/>
              </a:rPr>
              <a:t> et al.</a:t>
            </a:r>
            <a:r>
              <a:rPr lang="ru-RU" sz="1400" dirty="0">
                <a:latin typeface="NimbusRomNo9L-Regu"/>
              </a:rPr>
              <a:t> «</a:t>
            </a:r>
            <a:r>
              <a:rPr lang="en-US" sz="1400" dirty="0">
                <a:latin typeface="NimbusRomNo9L-Regu"/>
              </a:rPr>
              <a:t>White Rabbit Technology in the SPD Experiment</a:t>
            </a:r>
            <a:r>
              <a:rPr lang="ru-RU" sz="1400" dirty="0">
                <a:latin typeface="NimbusRomNo9L-Regu"/>
              </a:rPr>
              <a:t>», на SAEC-2024</a:t>
            </a:r>
          </a:p>
          <a:p>
            <a:pPr marL="285750" indent="-285750">
              <a:buFont typeface="Arial" panose="020B0604020202020204" pitchFamily="34" charset="0"/>
              <a:buChar char="•"/>
            </a:pPr>
            <a:r>
              <a:rPr lang="ru-RU" sz="1400" dirty="0">
                <a:latin typeface="NimbusRomNo9L-Regu"/>
              </a:rPr>
              <a:t>D. </a:t>
            </a:r>
            <a:r>
              <a:rPr lang="ru-RU" sz="1400" dirty="0" err="1">
                <a:latin typeface="NimbusRomNo9L-Regu"/>
              </a:rPr>
              <a:t>Kozyrev</a:t>
            </a:r>
            <a:r>
              <a:rPr lang="en-US" sz="1400" dirty="0">
                <a:latin typeface="NimbusRomNo9L-Regu"/>
              </a:rPr>
              <a:t> et al. “</a:t>
            </a:r>
            <a:r>
              <a:rPr lang="ru-RU" sz="1400" dirty="0">
                <a:latin typeface="NimbusRomNo9L-Regu"/>
              </a:rPr>
              <a:t>White </a:t>
            </a:r>
            <a:r>
              <a:rPr lang="ru-RU" sz="1400" dirty="0" err="1">
                <a:latin typeface="NimbusRomNo9L-Regu"/>
              </a:rPr>
              <a:t>Rabbit</a:t>
            </a:r>
            <a:r>
              <a:rPr lang="en-US" sz="1400" dirty="0">
                <a:latin typeface="NimbusRomNo9L-Regu"/>
              </a:rPr>
              <a:t> </a:t>
            </a:r>
            <a:r>
              <a:rPr lang="ru-RU" sz="1400" dirty="0">
                <a:latin typeface="NimbusRomNo9L-Regu"/>
              </a:rPr>
              <a:t>Technology </a:t>
            </a:r>
            <a:r>
              <a:rPr lang="ru-RU" sz="1400" dirty="0" err="1">
                <a:latin typeface="NimbusRomNo9L-Regu"/>
              </a:rPr>
              <a:t>Evaluation</a:t>
            </a:r>
            <a:r>
              <a:rPr lang="ru-RU" sz="1400" dirty="0">
                <a:latin typeface="NimbusRomNo9L-Regu"/>
              </a:rPr>
              <a:t> </a:t>
            </a:r>
            <a:r>
              <a:rPr lang="ru-RU" sz="1400" dirty="0" err="1">
                <a:latin typeface="NimbusRomNo9L-Regu"/>
              </a:rPr>
              <a:t>for</a:t>
            </a:r>
            <a:r>
              <a:rPr lang="ru-RU" sz="1400" dirty="0">
                <a:latin typeface="NimbusRomNo9L-Regu"/>
              </a:rPr>
              <a:t> </a:t>
            </a:r>
            <a:r>
              <a:rPr lang="ru-RU" sz="1400" dirty="0" err="1">
                <a:latin typeface="NimbusRomNo9L-Regu"/>
              </a:rPr>
              <a:t>the</a:t>
            </a:r>
            <a:r>
              <a:rPr lang="ru-RU" sz="1400" dirty="0">
                <a:latin typeface="NimbusRomNo9L-Regu"/>
              </a:rPr>
              <a:t> SPD </a:t>
            </a:r>
            <a:r>
              <a:rPr lang="ru-RU" sz="1400" dirty="0" err="1">
                <a:latin typeface="NimbusRomNo9L-Regu"/>
              </a:rPr>
              <a:t>Experiment</a:t>
            </a:r>
            <a:r>
              <a:rPr lang="en-US" sz="1400" dirty="0">
                <a:latin typeface="NimbusRomNo9L-Regu"/>
              </a:rPr>
              <a:t>”</a:t>
            </a:r>
            <a:r>
              <a:rPr lang="ru-RU" sz="1400" dirty="0">
                <a:latin typeface="NimbusRomNo9L-Regu"/>
              </a:rPr>
              <a:t>, </a:t>
            </a:r>
            <a:r>
              <a:rPr lang="en-US" sz="1400" dirty="0">
                <a:latin typeface="NimbusRomNo9L-Regu"/>
              </a:rPr>
              <a:t>at </a:t>
            </a:r>
            <a:r>
              <a:rPr lang="ru-RU" sz="1400" dirty="0">
                <a:latin typeface="NimbusRomNo9L-Regu"/>
              </a:rPr>
              <a:t>PIERE-2024</a:t>
            </a:r>
            <a:r>
              <a:rPr lang="en-US" sz="1400" dirty="0">
                <a:latin typeface="NimbusRomNo9L-Regu"/>
              </a:rPr>
              <a:t> (IEEE)</a:t>
            </a:r>
          </a:p>
          <a:p>
            <a:pPr marL="285750" indent="-285750">
              <a:buFont typeface="Arial" panose="020B0604020202020204" pitchFamily="34" charset="0"/>
              <a:buChar char="•"/>
            </a:pPr>
            <a:r>
              <a:rPr lang="en-US" sz="1400" dirty="0">
                <a:latin typeface="NimbusRomNo9L-Regu"/>
              </a:rPr>
              <a:t>D. Kozyrev et al. “Automated Calibration Procedure of White Rabbit Nodes for Deployment and Maintenance of the Time Synchronization System for the SPD Experiment”, at SEDM-2025</a:t>
            </a:r>
          </a:p>
          <a:p>
            <a:pPr algn="l"/>
            <a:endParaRPr lang="en-US" sz="1400" dirty="0">
              <a:latin typeface="NimbusRomNo9L-Regu"/>
            </a:endParaRPr>
          </a:p>
          <a:p>
            <a:pPr algn="l"/>
            <a:r>
              <a:rPr lang="en-US" sz="1400" b="1" dirty="0">
                <a:latin typeface="NimbusRomNo9L-Regu"/>
              </a:rPr>
              <a:t>Workshop presentation:</a:t>
            </a:r>
            <a:r>
              <a:rPr lang="en-US" sz="1400" dirty="0">
                <a:latin typeface="NimbusRomNo9L-Regu"/>
              </a:rPr>
              <a:t> </a:t>
            </a:r>
          </a:p>
          <a:p>
            <a:pPr marL="285750" indent="-285750">
              <a:buFont typeface="Arial" panose="020B0604020202020204" pitchFamily="34" charset="0"/>
              <a:buChar char="•"/>
            </a:pPr>
            <a:r>
              <a:rPr lang="en-US" sz="1400" dirty="0">
                <a:latin typeface="NimbusRomNo9L-Regu"/>
              </a:rPr>
              <a:t>N. Makarevich “Allan Deviation Calculation Problem in White Rabbit Network”</a:t>
            </a:r>
            <a:r>
              <a:rPr lang="ru-RU" sz="1400" dirty="0">
                <a:latin typeface="NimbusRomNo9L-Regu"/>
              </a:rPr>
              <a:t>, </a:t>
            </a:r>
            <a:r>
              <a:rPr lang="en-US" sz="1400" dirty="0">
                <a:latin typeface="NimbusRomNo9L-Regu"/>
              </a:rPr>
              <a:t>at workshop “Development of digital data acquisition systems” </a:t>
            </a:r>
            <a:r>
              <a:rPr lang="ru-RU" sz="1400" dirty="0">
                <a:latin typeface="NimbusRomNo9L-Regu"/>
              </a:rPr>
              <a:t>- 2024</a:t>
            </a:r>
            <a:endParaRPr lang="en-US" sz="1400" spc="-1" dirty="0">
              <a:solidFill>
                <a:srgbClr val="000000"/>
              </a:solidFill>
              <a:latin typeface="NimbusRomNo9L-Regu"/>
            </a:endParaRPr>
          </a:p>
          <a:p>
            <a:pPr algn="l"/>
            <a:endParaRPr lang="ru-RU" sz="1150" b="0" strike="noStrike" spc="-1" dirty="0">
              <a:solidFill>
                <a:srgbClr val="000000"/>
              </a:solidFill>
              <a:latin typeface="Arial"/>
            </a:endParaRPr>
          </a:p>
          <a:p>
            <a:pPr>
              <a:lnSpc>
                <a:spcPct val="100000"/>
              </a:lnSpc>
            </a:pPr>
            <a:endParaRPr lang="ru-RU" sz="1400" b="0" strike="noStrike" spc="-1" dirty="0">
              <a:solidFill>
                <a:srgbClr val="000000"/>
              </a:solidFill>
              <a:latin typeface="Arial"/>
            </a:endParaRPr>
          </a:p>
          <a:p>
            <a:pPr algn="just">
              <a:lnSpc>
                <a:spcPct val="100000"/>
              </a:lnSpc>
              <a:spcBef>
                <a:spcPts val="799"/>
              </a:spcBef>
              <a:spcAft>
                <a:spcPts val="201"/>
              </a:spcAft>
            </a:pPr>
            <a:endParaRPr lang="ru-RU" sz="1400" b="0" strike="noStrike" spc="-1" dirty="0">
              <a:solidFill>
                <a:srgbClr val="000000"/>
              </a:solidFill>
              <a:latin typeface="Arial"/>
            </a:endParaRPr>
          </a:p>
        </p:txBody>
      </p:sp>
    </p:spTree>
    <p:extLst>
      <p:ext uri="{BB962C8B-B14F-4D97-AF65-F5344CB8AC3E}">
        <p14:creationId xmlns:p14="http://schemas.microsoft.com/office/powerpoint/2010/main" val="1384002831"/>
      </p:ext>
    </p:extLst>
  </p:cSld>
  <p:clrMapOvr>
    <a:masterClrMapping/>
  </p:clrMapOvr>
</p:sld>
</file>

<file path=ppt/theme/theme1.xml><?xml version="1.0" encoding="utf-8"?>
<a:theme xmlns:a="http://schemas.openxmlformats.org/drawingml/2006/main" name="Шаблон_ЦНТИ_RUS">
  <a:themeElements>
    <a:clrScheme name="Другая 22">
      <a:dk1>
        <a:srgbClr val="231F20"/>
      </a:dk1>
      <a:lt1>
        <a:srgbClr val="FFFFFF"/>
      </a:lt1>
      <a:dk2>
        <a:srgbClr val="595959"/>
      </a:dk2>
      <a:lt2>
        <a:srgbClr val="EEEEEE"/>
      </a:lt2>
      <a:accent1>
        <a:srgbClr val="724CA8"/>
      </a:accent1>
      <a:accent2>
        <a:srgbClr val="4B2A79"/>
      </a:accent2>
      <a:accent3>
        <a:srgbClr val="A5A5A5"/>
      </a:accent3>
      <a:accent4>
        <a:srgbClr val="BFBFBF"/>
      </a:accent4>
      <a:accent5>
        <a:srgbClr val="D8D8D8"/>
      </a:accent5>
      <a:accent6>
        <a:srgbClr val="F2F2F2"/>
      </a:accent6>
      <a:hlink>
        <a:srgbClr val="4B2A79"/>
      </a:hlink>
      <a:folHlink>
        <a:srgbClr val="4B2A7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Шаблон_ЦНТИ_RUS">
  <a:themeElements>
    <a:clrScheme name="Другая 22">
      <a:dk1>
        <a:srgbClr val="231F20"/>
      </a:dk1>
      <a:lt1>
        <a:srgbClr val="FFFFFF"/>
      </a:lt1>
      <a:dk2>
        <a:srgbClr val="595959"/>
      </a:dk2>
      <a:lt2>
        <a:srgbClr val="EEEEEE"/>
      </a:lt2>
      <a:accent1>
        <a:srgbClr val="724CA8"/>
      </a:accent1>
      <a:accent2>
        <a:srgbClr val="4B2A79"/>
      </a:accent2>
      <a:accent3>
        <a:srgbClr val="A5A5A5"/>
      </a:accent3>
      <a:accent4>
        <a:srgbClr val="BFBFBF"/>
      </a:accent4>
      <a:accent5>
        <a:srgbClr val="D8D8D8"/>
      </a:accent5>
      <a:accent6>
        <a:srgbClr val="F2F2F2"/>
      </a:accent6>
      <a:hlink>
        <a:srgbClr val="4B2A79"/>
      </a:hlink>
      <a:folHlink>
        <a:srgbClr val="4B2A7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Шаблон_ЦНТИ_RUS">
  <a:themeElements>
    <a:clrScheme name="Другая 22">
      <a:dk1>
        <a:srgbClr val="231F20"/>
      </a:dk1>
      <a:lt1>
        <a:srgbClr val="FFFFFF"/>
      </a:lt1>
      <a:dk2>
        <a:srgbClr val="595959"/>
      </a:dk2>
      <a:lt2>
        <a:srgbClr val="EEEEEE"/>
      </a:lt2>
      <a:accent1>
        <a:srgbClr val="724CA8"/>
      </a:accent1>
      <a:accent2>
        <a:srgbClr val="4B2A79"/>
      </a:accent2>
      <a:accent3>
        <a:srgbClr val="A5A5A5"/>
      </a:accent3>
      <a:accent4>
        <a:srgbClr val="BFBFBF"/>
      </a:accent4>
      <a:accent5>
        <a:srgbClr val="D8D8D8"/>
      </a:accent5>
      <a:accent6>
        <a:srgbClr val="F2F2F2"/>
      </a:accent6>
      <a:hlink>
        <a:srgbClr val="4B2A79"/>
      </a:hlink>
      <a:folHlink>
        <a:srgbClr val="4B2A7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9306</TotalTime>
  <Words>1571</Words>
  <Application>Microsoft Office PowerPoint</Application>
  <PresentationFormat>Экран (16:9)</PresentationFormat>
  <Paragraphs>190</Paragraphs>
  <Slides>11</Slides>
  <Notes>9</Notes>
  <HiddenSlides>1</HiddenSlides>
  <MMClips>0</MMClips>
  <ScaleCrop>false</ScaleCrop>
  <HeadingPairs>
    <vt:vector size="6" baseType="variant">
      <vt:variant>
        <vt:lpstr>Использованные шрифты</vt:lpstr>
      </vt:variant>
      <vt:variant>
        <vt:i4>9</vt:i4>
      </vt:variant>
      <vt:variant>
        <vt:lpstr>Тема</vt:lpstr>
      </vt:variant>
      <vt:variant>
        <vt:i4>3</vt:i4>
      </vt:variant>
      <vt:variant>
        <vt:lpstr>Заголовки слайдов</vt:lpstr>
      </vt:variant>
      <vt:variant>
        <vt:i4>11</vt:i4>
      </vt:variant>
    </vt:vector>
  </HeadingPairs>
  <TitlesOfParts>
    <vt:vector size="23" baseType="lpstr">
      <vt:lpstr>Aptos</vt:lpstr>
      <vt:lpstr>Arial</vt:lpstr>
      <vt:lpstr>Cambria Math</vt:lpstr>
      <vt:lpstr>NimbusRomNo9L-Regu</vt:lpstr>
      <vt:lpstr>Roboto</vt:lpstr>
      <vt:lpstr>Sitka Heading</vt:lpstr>
      <vt:lpstr>Symbol</vt:lpstr>
      <vt:lpstr>Times New Roman</vt:lpstr>
      <vt:lpstr>Wingdings</vt:lpstr>
      <vt:lpstr>Шаблон_ЦНТИ_RUS</vt:lpstr>
      <vt:lpstr>Шаблон_ЦНТИ_RUS</vt:lpstr>
      <vt:lpstr>Шаблон_ЦНТИ_RUS</vt:lpstr>
      <vt:lpstr>Current status of TSS development.  White Rabbit calibration automatization and modeling of TSS network           Daniil Kozyrev, Technician  Industrial Systems for Streaming Data Processing Laboratory,  “Digital Engineering” Advanced Engineering School, SPbPU</vt:lpstr>
      <vt:lpstr>Презентация PowerPoint</vt:lpstr>
      <vt:lpstr>Презентация PowerPoint</vt:lpstr>
      <vt:lpstr>Презентация PowerPoint</vt:lpstr>
      <vt:lpstr>Calibration</vt:lpstr>
      <vt:lpstr>Calibration procedure automation</vt:lpstr>
      <vt:lpstr>Презентация PowerPoint</vt:lpstr>
      <vt:lpstr>Network communication modeling</vt:lpstr>
      <vt:lpstr>Презентация PowerPoint</vt:lpstr>
      <vt:lpstr>Презентация PowerPoint</vt:lpstr>
      <vt:lpstr>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Manufacturing Technologies   Staint Petersburg  2022</dc:title>
  <dc:creator>Aspod</dc:creator>
  <cp:lastModifiedBy>PSPOD</cp:lastModifiedBy>
  <cp:revision>379</cp:revision>
  <dcterms:modified xsi:type="dcterms:W3CDTF">2025-05-11T14:06:33Z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1</vt:i4>
  </property>
  <property fmtid="{D5CDD505-2E9C-101B-9397-08002B2CF9AE}" pid="3" name="Notes">
    <vt:i4>2</vt:i4>
  </property>
  <property fmtid="{D5CDD505-2E9C-101B-9397-08002B2CF9AE}" pid="4" name="PresentationFormat">
    <vt:lpwstr>Экран (16:9)</vt:lpwstr>
  </property>
  <property fmtid="{D5CDD505-2E9C-101B-9397-08002B2CF9AE}" pid="5" name="Slides">
    <vt:i4>19</vt:i4>
  </property>
</Properties>
</file>