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68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700638572646643"/>
          <c:y val="8.9438671322716726E-2"/>
          <c:w val="0.81149023466843584"/>
          <c:h val="0.8185375032314425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397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xVal>
            <c:numRef>
              <c:f>Line!$A$2:$A$10</c:f>
              <c:numCache>
                <c:formatCode>General</c:formatCode>
                <c:ptCount val="9"/>
                <c:pt idx="0">
                  <c:v>15</c:v>
                </c:pt>
                <c:pt idx="1">
                  <c:v>20</c:v>
                </c:pt>
                <c:pt idx="2">
                  <c:v>40</c:v>
                </c:pt>
                <c:pt idx="3">
                  <c:v>123</c:v>
                </c:pt>
                <c:pt idx="4">
                  <c:v>375</c:v>
                </c:pt>
                <c:pt idx="5">
                  <c:v>587</c:v>
                </c:pt>
                <c:pt idx="6">
                  <c:v>828</c:v>
                </c:pt>
                <c:pt idx="7">
                  <c:v>927</c:v>
                </c:pt>
                <c:pt idx="8">
                  <c:v>1190</c:v>
                </c:pt>
              </c:numCache>
            </c:numRef>
          </c:xVal>
          <c:yVal>
            <c:numRef>
              <c:f>Line!$E$2:$E$10</c:f>
              <c:numCache>
                <c:formatCode>General</c:formatCode>
                <c:ptCount val="9"/>
                <c:pt idx="0">
                  <c:v>41.64</c:v>
                </c:pt>
                <c:pt idx="1">
                  <c:v>25.759999999999987</c:v>
                </c:pt>
                <c:pt idx="2">
                  <c:v>13.21</c:v>
                </c:pt>
                <c:pt idx="3">
                  <c:v>11.03</c:v>
                </c:pt>
                <c:pt idx="4">
                  <c:v>10.28</c:v>
                </c:pt>
                <c:pt idx="5">
                  <c:v>10.050000000000002</c:v>
                </c:pt>
                <c:pt idx="6">
                  <c:v>10.27</c:v>
                </c:pt>
                <c:pt idx="7">
                  <c:v>10.26</c:v>
                </c:pt>
                <c:pt idx="8">
                  <c:v>10.27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5C1-4296-B80D-ACEDAF8B7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186944"/>
        <c:axId val="159188864"/>
      </c:scatterChart>
      <c:valAx>
        <c:axId val="15918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</a:rPr>
                  <a:t>Injected charge [</a:t>
                </a:r>
                <a:r>
                  <a:rPr lang="en-US" sz="1200" b="0" i="0" u="none" strike="noStrike" kern="1200" baseline="0" dirty="0" err="1">
                    <a:solidFill>
                      <a:schemeClr val="tx1"/>
                    </a:solidFill>
                  </a:rPr>
                  <a:t>fC</a:t>
                </a:r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</a:rPr>
                  <a:t>]</a:t>
                </a:r>
              </a:p>
            </c:rich>
          </c:tx>
          <c:layout>
            <c:manualLayout>
              <c:xMode val="edge"/>
              <c:yMode val="edge"/>
              <c:x val="0.32837464153379348"/>
              <c:y val="0.8236102148215522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188864"/>
        <c:crosses val="autoZero"/>
        <c:crossBetween val="midCat"/>
      </c:valAx>
      <c:valAx>
        <c:axId val="15918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Two output jitter [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ps</a:t>
                </a:r>
                <a:r>
                  <a:rPr lang="en-US" sz="1200" dirty="0">
                    <a:solidFill>
                      <a:schemeClr val="tx1"/>
                    </a:solidFill>
                  </a:rPr>
                  <a:t>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1869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FC29-06A1-4EC4-9BA7-07C0022B3251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55C99-DBFC-40DB-8F7B-677FF496F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2692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Set up for RUNO chip project. </a:t>
            </a:r>
            <a:r>
              <a:rPr lang="en-US" b="1">
                <a:solidFill>
                  <a:srgbClr val="990033"/>
                </a:solidFill>
                <a:latin typeface="+mn-lt"/>
                <a:ea typeface="+mn-ea"/>
                <a:cs typeface="+mn-cs"/>
              </a:rPr>
              <a:t>First experience </a:t>
            </a:r>
            <a:r>
              <a:rPr lang="en-US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and next steps.</a:t>
            </a:r>
            <a:endParaRPr lang="ru-RU" b="1" dirty="0">
              <a:solidFill>
                <a:srgbClr val="99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4221163"/>
            <a:ext cx="6400800" cy="1511300"/>
          </a:xfrm>
        </p:spPr>
        <p:txBody>
          <a:bodyPr/>
          <a:lstStyle/>
          <a:p>
            <a:pPr eaLnBrk="1" hangingPunct="1"/>
            <a:r>
              <a:rPr lang="ru-RU" sz="2400" u="sng" dirty="0">
                <a:solidFill>
                  <a:srgbClr val="002060"/>
                </a:solidFill>
                <a:cs typeface="Times New Roman" pitchFamily="18" charset="0"/>
              </a:rPr>
              <a:t>Е.Усенко (ИЯИ РАН, ОИЯИ), </a:t>
            </a:r>
          </a:p>
          <a:p>
            <a:pPr eaLnBrk="1" hangingPunct="1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М.Буряков (ОИЯИ), </a:t>
            </a:r>
          </a:p>
          <a:p>
            <a:pPr eaLnBrk="1" hangingPunct="1"/>
            <a:r>
              <a:rPr lang="ru-RU" sz="2400" dirty="0" err="1">
                <a:solidFill>
                  <a:srgbClr val="002060"/>
                </a:solidFill>
                <a:cs typeface="Times New Roman" pitchFamily="18" charset="0"/>
              </a:rPr>
              <a:t>В.Чмиль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 (ОИЯИ).</a:t>
            </a:r>
            <a:endParaRPr lang="en-US" sz="24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73D12-8700-4D7B-89E6-9718A7DBD2D4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Main prototype - NINO ASIC's for RPC detectors. </a:t>
            </a:r>
            <a:endParaRPr lang="ru-RU" sz="3200" b="1" dirty="0">
              <a:solidFill>
                <a:srgbClr val="99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908720"/>
            <a:ext cx="6400800" cy="36004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 NINO CHIP: FIRST ASIC FOR TIME-OF-FLIGHT APPLICATIONS</a:t>
            </a:r>
            <a:endParaRPr lang="en-US" sz="2400" i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73D12-8700-4D7B-89E6-9718A7DBD2D4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5689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NINO ASIC based on the </a:t>
            </a:r>
            <a:r>
              <a:rPr lang="en-US" dirty="0">
                <a:solidFill>
                  <a:srgbClr val="FF0000"/>
                </a:solidFill>
              </a:rPr>
              <a:t>CMOS 0.25 um technology from the IBM process</a:t>
            </a:r>
            <a:r>
              <a:rPr lang="en-US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8-channels smart amplifier-discriminators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differential transimpedance input stage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preamplifier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G=30,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discriminator</a:t>
            </a:r>
            <a:r>
              <a:rPr lang="en-US" dirty="0">
                <a:solidFill>
                  <a:srgbClr val="FF0000"/>
                </a:solidFill>
              </a:rPr>
              <a:t> G=5x5x5x5=625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TOT method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Stretcher for TOT function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Hysteresis adjustment</a:t>
            </a:r>
            <a:endParaRPr lang="ru-RU" dirty="0"/>
          </a:p>
        </p:txBody>
      </p:sp>
      <p:pic>
        <p:nvPicPr>
          <p:cNvPr id="6" name="Рисунок 5" descr="DIE-8 stru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717032"/>
            <a:ext cx="4238472" cy="2386443"/>
          </a:xfrm>
          <a:prstGeom prst="rect">
            <a:avLst/>
          </a:prstGeom>
        </p:spPr>
      </p:pic>
      <p:pic>
        <p:nvPicPr>
          <p:cNvPr id="7" name="Рисунок 6" descr="DIE-8 schemat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1442" y="3717032"/>
            <a:ext cx="2296483" cy="2644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3608" y="3284984"/>
            <a:ext cx="340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NINO chip bounded on test board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6" y="3212976"/>
            <a:ext cx="211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76-pin TAPP package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7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RUNO ASIC set up. </a:t>
            </a:r>
            <a:endParaRPr lang="ru-RU" sz="3200" b="1" dirty="0">
              <a:solidFill>
                <a:srgbClr val="99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7704856" cy="36004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It is important to take 20-years experience of  NINO ASIC application.</a:t>
            </a:r>
            <a:endParaRPr lang="en-US" sz="2000" b="1" i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73D12-8700-4D7B-89E6-9718A7DBD2D4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5689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Only NINO ASIC was successful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use in a variety of applications</a:t>
            </a:r>
          </a:p>
          <a:p>
            <a:pPr marL="252000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8-channels smart amplifier-discriminators structure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? – </a:t>
            </a:r>
            <a:r>
              <a:rPr lang="en-US" dirty="0">
                <a:solidFill>
                  <a:srgbClr val="FF0000"/>
                </a:solidFill>
              </a:rPr>
              <a:t>OK</a:t>
            </a:r>
            <a:endParaRPr lang="ru-RU" dirty="0">
              <a:solidFill>
                <a:srgbClr val="FF0000"/>
              </a:solidFill>
            </a:endParaRPr>
          </a:p>
          <a:p>
            <a:pPr marL="252000"/>
            <a:endParaRPr lang="en-US" dirty="0">
              <a:solidFill>
                <a:srgbClr val="FF0000"/>
              </a:solidFill>
            </a:endParaRPr>
          </a:p>
          <a:p>
            <a:pPr marL="252000"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differential transimpedance input stage?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en-US" dirty="0">
                <a:solidFill>
                  <a:srgbClr val="FF0000"/>
                </a:solidFill>
              </a:rPr>
              <a:t>Need modify</a:t>
            </a:r>
          </a:p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NINO designed for PAD readout. But </a:t>
            </a:r>
            <a:r>
              <a:rPr lang="en-US" sz="1800" dirty="0">
                <a:solidFill>
                  <a:srgbClr val="C00000"/>
                </a:solidFill>
                <a:cs typeface="Times New Roman" pitchFamily="18" charset="0"/>
              </a:rPr>
              <a:t>RUNO ASIC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for STRIP readout.</a:t>
            </a:r>
          </a:p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For reduce signal losses (two side STRIP termination) and simplified design.</a:t>
            </a:r>
          </a:p>
          <a:p>
            <a:pPr marL="252000"/>
            <a:endParaRPr lang="ru-RU" dirty="0">
              <a:solidFill>
                <a:schemeClr val="tx2"/>
              </a:solidFill>
            </a:endParaRPr>
          </a:p>
          <a:p>
            <a:pPr marL="252000"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amplification factor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preamplifier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G=60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dirty="0">
                <a:solidFill>
                  <a:srgbClr val="FF0000"/>
                </a:solidFill>
              </a:rPr>
              <a:t>Need modify</a:t>
            </a:r>
          </a:p>
          <a:p>
            <a:pPr marL="252000"/>
            <a:r>
              <a:rPr lang="en-US" dirty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marL="2520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TOT method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en-US" dirty="0">
                <a:solidFill>
                  <a:srgbClr val="FF0000"/>
                </a:solidFill>
              </a:rPr>
              <a:t>Need modify</a:t>
            </a:r>
          </a:p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Modify for reduce errors and extend application</a:t>
            </a:r>
          </a:p>
          <a:p>
            <a:pPr marL="252000"/>
            <a:endParaRPr lang="ru-RU" dirty="0">
              <a:solidFill>
                <a:srgbClr val="002060"/>
              </a:solidFill>
            </a:endParaRPr>
          </a:p>
          <a:p>
            <a:pPr marL="2520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Stretcher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en-US" dirty="0">
                <a:solidFill>
                  <a:srgbClr val="FF0000"/>
                </a:solidFill>
              </a:rPr>
              <a:t>OK</a:t>
            </a:r>
          </a:p>
          <a:p>
            <a:pPr marL="252000">
              <a:buFont typeface="Arial" pitchFamily="34" charset="0"/>
              <a:buChar char="•"/>
            </a:pPr>
            <a:endParaRPr lang="ru-RU" dirty="0">
              <a:solidFill>
                <a:srgbClr val="002060"/>
              </a:solidFill>
            </a:endParaRPr>
          </a:p>
          <a:p>
            <a:pPr marL="2520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OR function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dirty="0">
                <a:solidFill>
                  <a:srgbClr val="FF0000"/>
                </a:solidFill>
              </a:rPr>
              <a:t>Need modify</a:t>
            </a:r>
          </a:p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Add OR input</a:t>
            </a:r>
          </a:p>
          <a:p>
            <a:pPr marL="252000"/>
            <a:endParaRPr lang="en-US" dirty="0">
              <a:solidFill>
                <a:srgbClr val="FF0000"/>
              </a:solidFill>
            </a:endParaRPr>
          </a:p>
          <a:p>
            <a:pPr marL="252000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17FEA-2EB9-7511-620E-0E942C6DA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>
            <a:extLst>
              <a:ext uri="{FF2B5EF4-FFF2-40B4-BE49-F238E27FC236}">
                <a16:creationId xmlns:a16="http://schemas.microsoft.com/office/drawing/2014/main" id="{BF3015C4-8C3A-EA9F-7E47-B375FE85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462C-0D50-4EDF-978F-11D8603FFEAD}" type="datetime1">
              <a:rPr lang="ru-RU"/>
              <a:pPr/>
              <a:t>30.04.2025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B1CE7D16-95FE-19FA-36AD-DC8C977C4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E.Usenko</a:t>
            </a: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F7F3CEF-088B-F0B4-37B4-7155DD39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F4D2-7546-42F1-88AF-41A4C6C70B4A}" type="slidenum">
              <a:rPr lang="ru-RU"/>
              <a:pPr/>
              <a:t>4</a:t>
            </a:fld>
            <a:endParaRPr lang="ru-RU"/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9E4DF198-69F5-4D7C-3EAF-F1FF74B67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260648"/>
            <a:ext cx="6516401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3200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RUNO ASIC first step</a:t>
            </a:r>
            <a:r>
              <a:rPr lang="ru-RU" sz="3200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.</a:t>
            </a:r>
            <a:endParaRPr lang="ru-RU" sz="3200" b="1" dirty="0">
              <a:solidFill>
                <a:srgbClr val="990033"/>
              </a:solidFill>
            </a:endParaRPr>
          </a:p>
        </p:txBody>
      </p:sp>
      <p:sp>
        <p:nvSpPr>
          <p:cNvPr id="101382" name="Rectangle 6">
            <a:extLst>
              <a:ext uri="{FF2B5EF4-FFF2-40B4-BE49-F238E27FC236}">
                <a16:creationId xmlns:a16="http://schemas.microsoft.com/office/drawing/2014/main" id="{48C39E29-22B5-B123-7989-C5820E654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" name="Picture 9" descr="A close-up of a circuit board&#10;&#10;Description automatically generated">
            <a:extLst>
              <a:ext uri="{FF2B5EF4-FFF2-40B4-BE49-F238E27FC236}">
                <a16:creationId xmlns:a16="http://schemas.microsoft.com/office/drawing/2014/main" id="{DF106506-AA87-A7A0-1B5B-BC48D95C29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6" b="27032"/>
          <a:stretch/>
        </p:blipFill>
        <p:spPr>
          <a:xfrm>
            <a:off x="5112756" y="1916832"/>
            <a:ext cx="2853075" cy="4258854"/>
          </a:xfrm>
          <a:prstGeom prst="rect">
            <a:avLst/>
          </a:prstGeom>
        </p:spPr>
      </p:pic>
      <p:graphicFrame>
        <p:nvGraphicFramePr>
          <p:cNvPr id="12" name="Chart 2">
            <a:extLst>
              <a:ext uri="{FF2B5EF4-FFF2-40B4-BE49-F238E27FC236}">
                <a16:creationId xmlns:a16="http://schemas.microsoft.com/office/drawing/2014/main" id="{AB888764-9BA4-7DBB-3983-9F4ADEE2CA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174433"/>
              </p:ext>
            </p:extLst>
          </p:nvPr>
        </p:nvGraphicFramePr>
        <p:xfrm>
          <a:off x="539552" y="2348880"/>
          <a:ext cx="3903785" cy="295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F1EA156-CCA2-A036-938F-C306CBD8391B}"/>
              </a:ext>
            </a:extLst>
          </p:cNvPr>
          <p:cNvSpPr txBox="1"/>
          <p:nvPr/>
        </p:nvSpPr>
        <p:spPr>
          <a:xfrm>
            <a:off x="1874520" y="3488425"/>
            <a:ext cx="1505243" cy="348813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>
            <a:scrgbClr r="0" g="0" b="0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Jitter</a:t>
            </a:r>
            <a:r>
              <a:rPr lang="ru-RU" sz="160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kumimoji="0" lang="en-US" sz="1600" b="0" i="0" u="none" strike="noStrike" cap="none" spc="0" normalizeH="0" baseline="0" dirty="0">
                <a:solidFill>
                  <a:srgbClr val="FF0000"/>
                </a:solidFill>
                <a:uFillTx/>
                <a:latin typeface="Helvetica"/>
                <a:ea typeface="Helvetica"/>
                <a:cs typeface="Helvetica"/>
                <a:sym typeface="Helvetica"/>
              </a:rPr>
              <a:t>10ps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488D7A-1AD5-07FD-A6BE-3B9A4523A9C3}"/>
              </a:ext>
            </a:extLst>
          </p:cNvPr>
          <p:cNvSpPr txBox="1"/>
          <p:nvPr/>
        </p:nvSpPr>
        <p:spPr>
          <a:xfrm>
            <a:off x="1327732" y="1035940"/>
            <a:ext cx="3970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First version – technology test.</a:t>
            </a:r>
            <a:endParaRPr lang="ru-RU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0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77B46-227D-B2AF-AFFD-DE7F4C7A6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10F22EC4-E4C2-750F-EE2B-92B0D62DB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7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RUNO ASIC continue. </a:t>
            </a:r>
            <a:endParaRPr lang="ru-RU" sz="3200" b="1" dirty="0">
              <a:solidFill>
                <a:srgbClr val="99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Подзаголовок 2">
            <a:extLst>
              <a:ext uri="{FF2B5EF4-FFF2-40B4-BE49-F238E27FC236}">
                <a16:creationId xmlns:a16="http://schemas.microsoft.com/office/drawing/2014/main" id="{394F50C9-C1D4-E83D-7D28-B09C639C5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228" y="1083059"/>
            <a:ext cx="7704856" cy="36004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First version – 0.18 um CMOS “Micron”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Zilenograd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en-US" sz="2800" i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A90B456-988D-B126-2B21-A33F8E10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73D12-8700-4D7B-89E6-9718A7DBD2D4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BEED5-08C9-3C89-B619-68C614DA7C21}"/>
              </a:ext>
            </a:extLst>
          </p:cNvPr>
          <p:cNvSpPr txBox="1"/>
          <p:nvPr/>
        </p:nvSpPr>
        <p:spPr>
          <a:xfrm>
            <a:off x="357299" y="1595003"/>
            <a:ext cx="85689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First especial version – repeat NINO ASIC structure for “Micron” technology testing.</a:t>
            </a:r>
          </a:p>
          <a:p>
            <a:pPr marL="252000"/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half – successful result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en-US" sz="2400" dirty="0">
                <a:solidFill>
                  <a:srgbClr val="FF0000"/>
                </a:solidFill>
              </a:rPr>
              <a:t>need correct technology or project ????</a:t>
            </a:r>
          </a:p>
          <a:p>
            <a:pPr marL="252000"/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marL="252000"/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Two possible ways: </a:t>
            </a:r>
          </a:p>
          <a:p>
            <a:pPr marL="594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Modify RUNO ASIC project for “Micron” technology requirements.</a:t>
            </a:r>
          </a:p>
          <a:p>
            <a:pPr marL="594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Cost and time? </a:t>
            </a:r>
            <a:r>
              <a:rPr lang="en-US" sz="2400" dirty="0">
                <a:solidFill>
                  <a:srgbClr val="FF0000"/>
                </a:solidFill>
              </a:rPr>
              <a:t>In process</a:t>
            </a:r>
          </a:p>
          <a:p>
            <a:pPr marL="594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Is it possible?</a:t>
            </a:r>
          </a:p>
          <a:p>
            <a:pPr marL="252000"/>
            <a:r>
              <a:rPr lang="en-US" sz="2400" dirty="0">
                <a:solidFill>
                  <a:srgbClr val="FF0000"/>
                </a:solidFill>
              </a:rPr>
              <a:t>2.   Start completely new project for change production factory. </a:t>
            </a:r>
          </a:p>
          <a:p>
            <a:pPr marL="2520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    Cost and time?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502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5891AD"/>
    </a:accent1>
    <a:accent2>
      <a:srgbClr val="004561"/>
    </a:accent2>
    <a:accent3>
      <a:srgbClr val="FF6F31"/>
    </a:accent3>
    <a:accent4>
      <a:srgbClr val="1C7685"/>
    </a:accent4>
    <a:accent5>
      <a:srgbClr val="0F45A8"/>
    </a:accent5>
    <a:accent6>
      <a:srgbClr val="4CDC8B"/>
    </a:accent6>
    <a:hlink>
      <a:srgbClr val="0097A7"/>
    </a:hlink>
    <a:folHlink>
      <a:srgbClr val="0097A7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326</Words>
  <Application>Microsoft Office PowerPoint</Application>
  <PresentationFormat>Экран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Тема Office</vt:lpstr>
      <vt:lpstr>Set up for RUNO chip project. First experience and next steps.</vt:lpstr>
      <vt:lpstr>Main prototype - NINO ASIC's for RPC detectors. </vt:lpstr>
      <vt:lpstr>RUNO ASIC set up. </vt:lpstr>
      <vt:lpstr>Презентация PowerPoint</vt:lpstr>
      <vt:lpstr>RUNO ASIC continue.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Evgeny Usenko</dc:creator>
  <cp:lastModifiedBy>Evgeny Usenko</cp:lastModifiedBy>
  <cp:revision>23</cp:revision>
  <dcterms:created xsi:type="dcterms:W3CDTF">2025-04-22T11:30:13Z</dcterms:created>
  <dcterms:modified xsi:type="dcterms:W3CDTF">2025-04-30T08:10:39Z</dcterms:modified>
</cp:coreProperties>
</file>