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71" r:id="rId3"/>
    <p:sldId id="272" r:id="rId4"/>
    <p:sldId id="269" r:id="rId5"/>
    <p:sldId id="270" r:id="rId6"/>
    <p:sldId id="257" r:id="rId7"/>
    <p:sldId id="260" r:id="rId8"/>
    <p:sldId id="262" r:id="rId9"/>
    <p:sldId id="264" r:id="rId10"/>
    <p:sldId id="263" r:id="rId11"/>
    <p:sldId id="265" r:id="rId12"/>
    <p:sldId id="279" r:id="rId13"/>
    <p:sldId id="290" r:id="rId14"/>
    <p:sldId id="291" r:id="rId15"/>
    <p:sldId id="292" r:id="rId16"/>
    <p:sldId id="281" r:id="rId17"/>
    <p:sldId id="282" r:id="rId18"/>
    <p:sldId id="283" r:id="rId19"/>
    <p:sldId id="284" r:id="rId20"/>
    <p:sldId id="285" r:id="rId21"/>
    <p:sldId id="276" r:id="rId22"/>
    <p:sldId id="278" r:id="rId23"/>
    <p:sldId id="275" r:id="rId24"/>
    <p:sldId id="274" r:id="rId25"/>
    <p:sldId id="277" r:id="rId26"/>
    <p:sldId id="308" r:id="rId27"/>
    <p:sldId id="293" r:id="rId28"/>
    <p:sldId id="310" r:id="rId29"/>
    <p:sldId id="294" r:id="rId30"/>
    <p:sldId id="295" r:id="rId31"/>
    <p:sldId id="296" r:id="rId32"/>
    <p:sldId id="297" r:id="rId33"/>
    <p:sldId id="298" r:id="rId34"/>
    <p:sldId id="299" r:id="rId35"/>
    <p:sldId id="300" r:id="rId36"/>
    <p:sldId id="301" r:id="rId37"/>
    <p:sldId id="302" r:id="rId38"/>
    <p:sldId id="303" r:id="rId39"/>
    <p:sldId id="306" r:id="rId40"/>
    <p:sldId id="307" r:id="rId41"/>
    <p:sldId id="267" r:id="rId42"/>
    <p:sldId id="266" r:id="rId43"/>
    <p:sldId id="273" r:id="rId44"/>
    <p:sldId id="259"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35" autoAdjust="0"/>
    <p:restoredTop sz="94624" autoAdjust="0"/>
  </p:normalViewPr>
  <p:slideViewPr>
    <p:cSldViewPr>
      <p:cViewPr>
        <p:scale>
          <a:sx n="100" d="100"/>
          <a:sy n="100" d="100"/>
        </p:scale>
        <p:origin x="-510"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Прямоугольник 1"/>
          <p:cNvSpPr/>
          <p:nvPr userDrawn="1"/>
        </p:nvSpPr>
        <p:spPr>
          <a:xfrm>
            <a:off x="0" y="6453336"/>
            <a:ext cx="9144000" cy="404664"/>
          </a:xfrm>
          <a:prstGeom prst="rect">
            <a:avLst/>
          </a:prstGeom>
          <a:gradFill>
            <a:gsLst>
              <a:gs pos="0">
                <a:srgbClr val="9FB9E5"/>
              </a:gs>
              <a:gs pos="70000">
                <a:schemeClr val="accent1">
                  <a:tint val="66000"/>
                  <a:satMod val="160000"/>
                  <a:lumMod val="80000"/>
                </a:schemeClr>
              </a:gs>
              <a:gs pos="100000">
                <a:schemeClr val="accent1">
                  <a:tint val="23500"/>
                  <a:satMod val="1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Date Placeholder 3"/>
          <p:cNvSpPr>
            <a:spLocks noGrp="1"/>
          </p:cNvSpPr>
          <p:nvPr>
            <p:ph type="dt" sz="half" idx="2"/>
          </p:nvPr>
        </p:nvSpPr>
        <p:spPr>
          <a:xfrm>
            <a:off x="35496" y="6525344"/>
            <a:ext cx="2133600" cy="288282"/>
          </a:xfrm>
          <a:prstGeom prst="rect">
            <a:avLst/>
          </a:prstGeom>
        </p:spPr>
        <p:txBody>
          <a:bodyPr vert="horz" lIns="91420" tIns="45711" rIns="91420" bIns="45711" rtlCol="0" anchor="ctr"/>
          <a:lstStyle>
            <a:lvl1pPr algn="l">
              <a:defRPr sz="1400">
                <a:solidFill>
                  <a:schemeClr val="bg1"/>
                </a:solidFill>
                <a:latin typeface="Times New Roman" panose="02020603050405020304" pitchFamily="18" charset="0"/>
                <a:cs typeface="Times New Roman" panose="02020603050405020304" pitchFamily="18" charset="0"/>
              </a:defRPr>
            </a:lvl1pPr>
          </a:lstStyle>
          <a:p>
            <a:r>
              <a:rPr lang="ru-RU" smtClean="0"/>
              <a:t>04.06.2018</a:t>
            </a:r>
            <a:endParaRPr lang="en-US" dirty="0"/>
          </a:p>
        </p:txBody>
      </p:sp>
      <p:sp>
        <p:nvSpPr>
          <p:cNvPr id="9" name="Slide Number Placeholder 5"/>
          <p:cNvSpPr>
            <a:spLocks noGrp="1"/>
          </p:cNvSpPr>
          <p:nvPr>
            <p:ph type="sldNum" sz="quarter" idx="4"/>
          </p:nvPr>
        </p:nvSpPr>
        <p:spPr>
          <a:xfrm>
            <a:off x="8532440" y="6525094"/>
            <a:ext cx="549424" cy="288282"/>
          </a:xfrm>
          <a:prstGeom prst="rect">
            <a:avLst/>
          </a:prstGeom>
        </p:spPr>
        <p:txBody>
          <a:bodyPr vert="horz" lIns="91420" tIns="45711" rIns="91420" bIns="45711" rtlCol="0" anchor="ctr"/>
          <a:lstStyle>
            <a:lvl1pPr algn="r">
              <a:defRPr sz="1400">
                <a:solidFill>
                  <a:schemeClr val="bg1"/>
                </a:solidFill>
                <a:latin typeface="Times New Roman" panose="02020603050405020304" pitchFamily="18" charset="0"/>
                <a:cs typeface="Times New Roman" panose="02020603050405020304" pitchFamily="18" charset="0"/>
              </a:defRPr>
            </a:lvl1pPr>
          </a:lstStyle>
          <a:p>
            <a:fld id="{A3ED8E19-AE03-4F01-B6C8-30571983F069}" type="slidenum">
              <a:rPr lang="en-US" smtClean="0"/>
              <a:pPr/>
              <a:t>‹#›</a:t>
            </a:fld>
            <a:endParaRPr lang="en-US" dirty="0"/>
          </a:p>
        </p:txBody>
      </p:sp>
      <p:sp>
        <p:nvSpPr>
          <p:cNvPr id="10" name="Text Placeholder 2"/>
          <p:cNvSpPr>
            <a:spLocks noGrp="1"/>
          </p:cNvSpPr>
          <p:nvPr>
            <p:ph idx="1"/>
          </p:nvPr>
        </p:nvSpPr>
        <p:spPr>
          <a:xfrm>
            <a:off x="251520" y="1052736"/>
            <a:ext cx="8640960" cy="5256584"/>
          </a:xfrm>
          <a:prstGeom prst="rect">
            <a:avLst/>
          </a:prstGeom>
        </p:spPr>
        <p:txBody>
          <a:bodyPr vert="horz" lIns="91420" tIns="45711" rIns="91420" bIns="45711"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
          <p:cNvSpPr>
            <a:spLocks noGrp="1"/>
          </p:cNvSpPr>
          <p:nvPr>
            <p:ph type="ctrTitle"/>
          </p:nvPr>
        </p:nvSpPr>
        <p:spPr>
          <a:xfrm>
            <a:off x="0" y="-27384"/>
            <a:ext cx="9144000" cy="504056"/>
          </a:xfrm>
          <a:gradFill>
            <a:gsLst>
              <a:gs pos="0">
                <a:schemeClr val="accent1">
                  <a:tint val="66000"/>
                  <a:satMod val="160000"/>
                </a:schemeClr>
              </a:gs>
              <a:gs pos="70000">
                <a:schemeClr val="accent1">
                  <a:tint val="44500"/>
                  <a:satMod val="160000"/>
                  <a:lumMod val="80000"/>
                </a:schemeClr>
              </a:gs>
              <a:gs pos="100000">
                <a:schemeClr val="accent1">
                  <a:tint val="23500"/>
                  <a:satMod val="160000"/>
                </a:schemeClr>
              </a:gs>
            </a:gsLst>
            <a:lin ang="5400000" scaled="0"/>
          </a:gradFill>
        </p:spPr>
        <p:txBody>
          <a:bodyPr anchor="t">
            <a:noAutofit/>
          </a:bodyPr>
          <a:lstStyle>
            <a:lvl1pPr>
              <a:defRPr sz="24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2" name="Footer Placeholder 4"/>
          <p:cNvSpPr>
            <a:spLocks noGrp="1"/>
          </p:cNvSpPr>
          <p:nvPr>
            <p:ph type="ftr" sz="quarter" idx="3"/>
          </p:nvPr>
        </p:nvSpPr>
        <p:spPr>
          <a:xfrm>
            <a:off x="3491880" y="6525094"/>
            <a:ext cx="2016224" cy="288282"/>
          </a:xfrm>
          <a:prstGeom prst="rect">
            <a:avLst/>
          </a:prstGeom>
        </p:spPr>
        <p:txBody>
          <a:bodyPr vert="horz" lIns="91420" tIns="45711" rIns="91420" bIns="45711" rtlCol="0" anchor="ctr"/>
          <a:lstStyle>
            <a:lvl1pPr algn="ctr">
              <a:defRPr sz="1400">
                <a:solidFill>
                  <a:schemeClr val="bg1"/>
                </a:solidFill>
                <a:latin typeface="Times New Roman" panose="02020603050405020304" pitchFamily="18" charset="0"/>
                <a:cs typeface="Times New Roman" panose="02020603050405020304" pitchFamily="18" charset="0"/>
              </a:defRPr>
            </a:lvl1pPr>
          </a:lstStyle>
          <a:p>
            <a:r>
              <a:rPr lang="en-US" dirty="0" smtClean="0"/>
              <a:t>Geometry comparison</a:t>
            </a:r>
            <a:endParaRPr lang="en-US" dirty="0"/>
          </a:p>
        </p:txBody>
      </p:sp>
    </p:spTree>
    <p:extLst>
      <p:ext uri="{BB962C8B-B14F-4D97-AF65-F5344CB8AC3E}">
        <p14:creationId xmlns="" xmlns:p14="http://schemas.microsoft.com/office/powerpoint/2010/main" val="31324109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0" name="Рисунок 25"/>
          <p:cNvSpPr>
            <a:spLocks noGrp="1"/>
          </p:cNvSpPr>
          <p:nvPr>
            <p:ph type="pic" sz="quarter" idx="25"/>
          </p:nvPr>
        </p:nvSpPr>
        <p:spPr>
          <a:xfrm>
            <a:off x="5940152" y="764704"/>
            <a:ext cx="3168351" cy="4680520"/>
          </a:xfrm>
        </p:spPr>
        <p:txBody>
          <a:bodyPr/>
          <a:lstStyle/>
          <a:p>
            <a:endParaRPr lang="ru-RU"/>
          </a:p>
        </p:txBody>
      </p:sp>
      <p:sp>
        <p:nvSpPr>
          <p:cNvPr id="39" name="Рисунок 25"/>
          <p:cNvSpPr>
            <a:spLocks noGrp="1"/>
          </p:cNvSpPr>
          <p:nvPr>
            <p:ph type="pic" sz="quarter" idx="24"/>
          </p:nvPr>
        </p:nvSpPr>
        <p:spPr>
          <a:xfrm>
            <a:off x="2843808" y="764704"/>
            <a:ext cx="3257251" cy="4680520"/>
          </a:xfrm>
        </p:spPr>
        <p:txBody>
          <a:bodyPr/>
          <a:lstStyle/>
          <a:p>
            <a:endParaRPr lang="ru-RU" dirty="0"/>
          </a:p>
        </p:txBody>
      </p:sp>
      <p:sp>
        <p:nvSpPr>
          <p:cNvPr id="26" name="Рисунок 25"/>
          <p:cNvSpPr>
            <a:spLocks noGrp="1"/>
          </p:cNvSpPr>
          <p:nvPr>
            <p:ph type="pic" sz="quarter" idx="18"/>
          </p:nvPr>
        </p:nvSpPr>
        <p:spPr>
          <a:xfrm>
            <a:off x="-180528" y="764704"/>
            <a:ext cx="3219151" cy="4680520"/>
          </a:xfrm>
        </p:spPr>
        <p:txBody>
          <a:bodyPr/>
          <a:lstStyle/>
          <a:p>
            <a:endParaRPr lang="ru-RU" dirty="0"/>
          </a:p>
        </p:txBody>
      </p:sp>
      <p:sp>
        <p:nvSpPr>
          <p:cNvPr id="22" name="Номер слайда 21"/>
          <p:cNvSpPr>
            <a:spLocks noGrp="1"/>
          </p:cNvSpPr>
          <p:nvPr>
            <p:ph type="sldNum" sz="quarter" idx="17"/>
          </p:nvPr>
        </p:nvSpPr>
        <p:spPr>
          <a:xfrm>
            <a:off x="8382000" y="0"/>
            <a:ext cx="762000" cy="365760"/>
          </a:xfrm>
        </p:spPr>
        <p:txBody>
          <a:bodyPr/>
          <a:lstStyle/>
          <a:p>
            <a:fld id="{A3ED8E19-AE03-4F01-B6C8-30571983F069}" type="slidenum">
              <a:rPr lang="en-US" smtClean="0"/>
              <a:pPr/>
              <a:t>‹#›</a:t>
            </a:fld>
            <a:endParaRPr lang="en-US" dirty="0"/>
          </a:p>
        </p:txBody>
      </p:sp>
      <p:sp>
        <p:nvSpPr>
          <p:cNvPr id="32" name="Текст 31"/>
          <p:cNvSpPr>
            <a:spLocks noGrp="1"/>
          </p:cNvSpPr>
          <p:nvPr>
            <p:ph type="body" sz="quarter" idx="21" hasCustomPrompt="1"/>
          </p:nvPr>
        </p:nvSpPr>
        <p:spPr>
          <a:xfrm>
            <a:off x="-180528" y="476920"/>
            <a:ext cx="504056" cy="575816"/>
          </a:xfrm>
        </p:spPr>
        <p:txBody>
          <a:bodyPr/>
          <a:lstStyle>
            <a:lvl1pPr>
              <a:buNone/>
              <a:defRPr/>
            </a:lvl1pPr>
          </a:lstStyle>
          <a:p>
            <a:pPr lvl="0"/>
            <a:r>
              <a:rPr lang="en-US" dirty="0" smtClean="0"/>
              <a:t>1</a:t>
            </a:r>
            <a:endParaRPr lang="ru-RU" dirty="0" smtClean="0"/>
          </a:p>
        </p:txBody>
      </p:sp>
      <p:sp>
        <p:nvSpPr>
          <p:cNvPr id="34" name="Текст 33"/>
          <p:cNvSpPr>
            <a:spLocks noGrp="1"/>
          </p:cNvSpPr>
          <p:nvPr>
            <p:ph type="body" sz="quarter" idx="22" hasCustomPrompt="1"/>
          </p:nvPr>
        </p:nvSpPr>
        <p:spPr>
          <a:xfrm>
            <a:off x="-180007" y="2780928"/>
            <a:ext cx="647551" cy="576089"/>
          </a:xfrm>
        </p:spPr>
        <p:txBody>
          <a:bodyPr/>
          <a:lstStyle>
            <a:lvl1pPr>
              <a:buNone/>
              <a:defRPr/>
            </a:lvl1pPr>
          </a:lstStyle>
          <a:p>
            <a:pPr lvl="0"/>
            <a:r>
              <a:rPr lang="en-US" dirty="0" smtClean="0"/>
              <a:t>2</a:t>
            </a:r>
            <a:endParaRPr lang="ru-RU" dirty="0" smtClean="0"/>
          </a:p>
        </p:txBody>
      </p:sp>
      <p:sp>
        <p:nvSpPr>
          <p:cNvPr id="36" name="Нижний колонтитул 35"/>
          <p:cNvSpPr>
            <a:spLocks noGrp="1"/>
          </p:cNvSpPr>
          <p:nvPr>
            <p:ph type="ftr" sz="quarter" idx="23"/>
          </p:nvPr>
        </p:nvSpPr>
        <p:spPr>
          <a:xfrm>
            <a:off x="7818120" y="6400800"/>
            <a:ext cx="1325880" cy="457200"/>
          </a:xfrm>
        </p:spPr>
        <p:txBody>
          <a:bodyPr/>
          <a:lstStyle>
            <a:lvl1pPr>
              <a:defRPr sz="1400"/>
            </a:lvl1pPr>
          </a:lstStyle>
          <a:p>
            <a:r>
              <a:rPr lang="en-US" smtClean="0"/>
              <a:t>Geometry comparison</a:t>
            </a:r>
            <a:endParaRPr lang="en-US" dirty="0"/>
          </a:p>
        </p:txBody>
      </p:sp>
      <p:sp>
        <p:nvSpPr>
          <p:cNvPr id="49" name="Прямоугольник 48"/>
          <p:cNvSpPr/>
          <p:nvPr userDrawn="1"/>
        </p:nvSpPr>
        <p:spPr>
          <a:xfrm>
            <a:off x="0" y="241484"/>
            <a:ext cx="3059832" cy="523220"/>
          </a:xfrm>
          <a:prstGeom prst="rect">
            <a:avLst/>
          </a:prstGeom>
        </p:spPr>
        <p:txBody>
          <a:bodyPr wrap="square">
            <a:spAutoFit/>
          </a:bodyPr>
          <a:lstStyle/>
          <a:p>
            <a:pPr algn="ctr"/>
            <a:r>
              <a:rPr lang="fr-FR" sz="2800" b="0" dirty="0" smtClean="0">
                <a:effectLst>
                  <a:outerShdw blurRad="38100" dist="38100" dir="2700000" algn="tl">
                    <a:srgbClr val="000000">
                      <a:alpha val="43137"/>
                    </a:srgbClr>
                  </a:outerShdw>
                </a:effectLst>
              </a:rPr>
              <a:t>Solenoid</a:t>
            </a:r>
            <a:endParaRPr lang="ru-RU" sz="2800" b="0" dirty="0">
              <a:effectLst>
                <a:outerShdw blurRad="38100" dist="38100" dir="2700000" algn="tl">
                  <a:srgbClr val="000000">
                    <a:alpha val="43137"/>
                  </a:srgbClr>
                </a:outerShdw>
              </a:effectLst>
            </a:endParaRPr>
          </a:p>
        </p:txBody>
      </p:sp>
      <p:sp>
        <p:nvSpPr>
          <p:cNvPr id="51" name="Прямоугольник 50"/>
          <p:cNvSpPr/>
          <p:nvPr userDrawn="1"/>
        </p:nvSpPr>
        <p:spPr>
          <a:xfrm>
            <a:off x="3070944" y="241484"/>
            <a:ext cx="3059832" cy="523220"/>
          </a:xfrm>
          <a:prstGeom prst="rect">
            <a:avLst/>
          </a:prstGeom>
        </p:spPr>
        <p:txBody>
          <a:bodyPr wrap="square">
            <a:spAutoFit/>
          </a:bodyPr>
          <a:lstStyle/>
          <a:p>
            <a:pPr algn="ctr"/>
            <a:r>
              <a:rPr lang="fr-FR" sz="2800" b="0" dirty="0" smtClean="0">
                <a:effectLst>
                  <a:outerShdw blurRad="38100" dist="38100" dir="2700000" algn="tl">
                    <a:srgbClr val="000000">
                      <a:alpha val="43137"/>
                    </a:srgbClr>
                  </a:outerShdw>
                </a:effectLst>
              </a:rPr>
              <a:t>Toroid</a:t>
            </a:r>
            <a:endParaRPr lang="ru-RU" sz="2800" b="0" dirty="0">
              <a:effectLst>
                <a:outerShdw blurRad="38100" dist="38100" dir="2700000" algn="tl">
                  <a:srgbClr val="000000">
                    <a:alpha val="43137"/>
                  </a:srgbClr>
                </a:outerShdw>
              </a:effectLst>
            </a:endParaRPr>
          </a:p>
        </p:txBody>
      </p:sp>
      <p:sp>
        <p:nvSpPr>
          <p:cNvPr id="52" name="Прямоугольник 51"/>
          <p:cNvSpPr/>
          <p:nvPr userDrawn="1"/>
        </p:nvSpPr>
        <p:spPr>
          <a:xfrm>
            <a:off x="6084168" y="241484"/>
            <a:ext cx="3059832" cy="523220"/>
          </a:xfrm>
          <a:prstGeom prst="rect">
            <a:avLst/>
          </a:prstGeom>
        </p:spPr>
        <p:txBody>
          <a:bodyPr wrap="square">
            <a:spAutoFit/>
          </a:bodyPr>
          <a:lstStyle/>
          <a:p>
            <a:pPr algn="ctr"/>
            <a:r>
              <a:rPr lang="fr-FR" sz="2800" b="0" dirty="0" smtClean="0">
                <a:effectLst>
                  <a:outerShdw blurRad="38100" dist="38100" dir="2700000" algn="tl">
                    <a:srgbClr val="000000">
                      <a:alpha val="43137"/>
                    </a:srgbClr>
                  </a:outerShdw>
                </a:effectLst>
              </a:rPr>
              <a:t>Hybrid</a:t>
            </a:r>
            <a:endParaRPr lang="ru-RU" sz="2800" b="0" dirty="0">
              <a:effectLst>
                <a:outerShdw blurRad="38100" dist="38100" dir="2700000" algn="tl">
                  <a:srgbClr val="000000">
                    <a:alpha val="43137"/>
                  </a:srgbClr>
                </a:outerShdw>
              </a:effectLst>
            </a:endParaRPr>
          </a:p>
        </p:txBody>
      </p:sp>
      <p:sp>
        <p:nvSpPr>
          <p:cNvPr id="54" name="Заголовок 53"/>
          <p:cNvSpPr>
            <a:spLocks noGrp="1"/>
          </p:cNvSpPr>
          <p:nvPr>
            <p:ph type="title"/>
          </p:nvPr>
        </p:nvSpPr>
        <p:spPr>
          <a:xfrm>
            <a:off x="0" y="0"/>
            <a:ext cx="8229600" cy="404664"/>
          </a:xfrm>
        </p:spPr>
        <p:txBody>
          <a:bodyPr>
            <a:normAutofit/>
          </a:bodyPr>
          <a:lstStyle>
            <a:lvl1pPr>
              <a:defRPr sz="2000">
                <a:solidFill>
                  <a:schemeClr val="bg2"/>
                </a:solidFill>
                <a:effectLst>
                  <a:outerShdw blurRad="38100" dist="38100" dir="2700000" algn="tl">
                    <a:srgbClr val="000000">
                      <a:alpha val="43137"/>
                    </a:srgbClr>
                  </a:outerShdw>
                </a:effectLst>
              </a:defRPr>
            </a:lvl1pPr>
          </a:lstStyle>
          <a:p>
            <a:r>
              <a:rPr lang="ru-RU" dirty="0" smtClean="0"/>
              <a:t>Образец заголовка</a:t>
            </a:r>
            <a:endParaRPr lang="ru-RU" dirty="0"/>
          </a:p>
        </p:txBody>
      </p:sp>
      <p:sp>
        <p:nvSpPr>
          <p:cNvPr id="56" name="Таблица 55"/>
          <p:cNvSpPr>
            <a:spLocks noGrp="1"/>
          </p:cNvSpPr>
          <p:nvPr>
            <p:ph type="tbl" sz="quarter" idx="26"/>
          </p:nvPr>
        </p:nvSpPr>
        <p:spPr>
          <a:xfrm>
            <a:off x="1475656" y="5661025"/>
            <a:ext cx="6264275" cy="1196975"/>
          </a:xfrm>
        </p:spPr>
        <p:txBody>
          <a:bodyPr/>
          <a:lstStyle/>
          <a:p>
            <a:endParaRPr lang="ru-RU"/>
          </a:p>
        </p:txBody>
      </p:sp>
    </p:spTree>
    <p:extLst>
      <p:ext uri="{BB962C8B-B14F-4D97-AF65-F5344CB8AC3E}">
        <p14:creationId xmlns="" xmlns:p14="http://schemas.microsoft.com/office/powerpoint/2010/main" val="29731475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10.07.2018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10.07.2018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10.07.2018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10.07.2018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10.07.2018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4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effectLst>
            <a:outerShdw blurRad="50800" dist="38100" dir="2700000" algn="tl" rotWithShape="0">
              <a:prstClr val="black">
                <a:alpha val="40000"/>
              </a:prstClr>
            </a:outerShdw>
          </a:effectLst>
        </p:spPr>
        <p:txBody>
          <a:bodyPr>
            <a:noAutofit/>
          </a:bodyPr>
          <a:lstStyle/>
          <a:p>
            <a:r>
              <a:rPr lang="en-US" sz="4800" b="1" dirty="0" smtClean="0">
                <a:solidFill>
                  <a:srgbClr val="C00000"/>
                </a:solidFill>
                <a:cs typeface="Times New Roman" pitchFamily="18" charset="0"/>
              </a:rPr>
              <a:t>On some proposals to SPD spin physics program</a:t>
            </a:r>
            <a:endParaRPr lang="be-BY" sz="4800" b="1" dirty="0">
              <a:solidFill>
                <a:srgbClr val="C00000"/>
              </a:solidFill>
              <a:cs typeface="Times New Roman" pitchFamily="18" charset="0"/>
            </a:endParaRPr>
          </a:p>
        </p:txBody>
      </p:sp>
      <p:sp>
        <p:nvSpPr>
          <p:cNvPr id="26625" name="Rectangle 1"/>
          <p:cNvSpPr>
            <a:spLocks noChangeArrowheads="1"/>
          </p:cNvSpPr>
          <p:nvPr/>
        </p:nvSpPr>
        <p:spPr bwMode="auto">
          <a:xfrm>
            <a:off x="214282" y="1643050"/>
            <a:ext cx="8715436" cy="4708981"/>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ea typeface="Calibri" pitchFamily="34" charset="0"/>
                <a:cs typeface="Times New Roman" pitchFamily="18" charset="0"/>
              </a:rPr>
              <a:t>A.Gribovsky</a:t>
            </a:r>
            <a:r>
              <a:rPr kumimoji="0" lang="en-US" sz="3600" b="1" i="0" u="none" strike="noStrike" cap="none" normalizeH="0" baseline="30000" dirty="0" smtClean="0">
                <a:ln>
                  <a:noFill/>
                </a:ln>
                <a:solidFill>
                  <a:schemeClr val="tx1"/>
                </a:solidFill>
                <a:effectLst/>
                <a:ea typeface="Calibri" pitchFamily="34" charset="0"/>
                <a:cs typeface="Times New Roman" pitchFamily="18" charset="0"/>
              </a:rPr>
              <a:t>1,2</a:t>
            </a:r>
            <a:r>
              <a:rPr kumimoji="0" lang="en-US" sz="3600" b="1" i="0" u="none" strike="noStrike" cap="none" normalizeH="0" dirty="0" smtClean="0">
                <a:ln>
                  <a:noFill/>
                </a:ln>
                <a:solidFill>
                  <a:schemeClr val="tx1"/>
                </a:solidFill>
                <a:effectLst/>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ea typeface="Calibri" pitchFamily="34" charset="0"/>
                <a:cs typeface="Times New Roman" pitchFamily="18" charset="0"/>
              </a:rPr>
              <a:t>E.Kokoulina</a:t>
            </a:r>
            <a:r>
              <a:rPr kumimoji="0" lang="en-US" sz="3600" b="1" i="0" u="none" strike="noStrike" cap="none" normalizeH="0" baseline="30000" dirty="0" smtClean="0">
                <a:ln>
                  <a:noFill/>
                </a:ln>
                <a:solidFill>
                  <a:schemeClr val="tx1"/>
                </a:solidFill>
                <a:effectLst/>
                <a:ea typeface="Calibri" pitchFamily="34" charset="0"/>
                <a:cs typeface="Times New Roman" pitchFamily="18" charset="0"/>
              </a:rPr>
              <a:t>2</a:t>
            </a:r>
            <a:r>
              <a:rPr kumimoji="0" lang="en-US" sz="3600" b="1" i="0" u="none" strike="noStrike" cap="none" normalizeH="0" dirty="0" smtClean="0">
                <a:ln>
                  <a:noFill/>
                </a:ln>
                <a:solidFill>
                  <a:schemeClr val="tx1"/>
                </a:solidFill>
                <a:effectLst/>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ea typeface="Calibri" pitchFamily="34" charset="0"/>
                <a:cs typeface="Times New Roman" pitchFamily="18" charset="0"/>
              </a:rPr>
              <a:t>M.Levchuk</a:t>
            </a:r>
            <a:r>
              <a:rPr kumimoji="0" lang="en-US" sz="3600" b="1" i="0" u="none" strike="noStrike" cap="none" normalizeH="0" baseline="30000" dirty="0" smtClean="0">
                <a:ln>
                  <a:noFill/>
                </a:ln>
                <a:solidFill>
                  <a:schemeClr val="tx1"/>
                </a:solidFill>
                <a:effectLst/>
                <a:ea typeface="Calibri" pitchFamily="34" charset="0"/>
                <a:cs typeface="Times New Roman" pitchFamily="18" charset="0"/>
              </a:rPr>
              <a:t>3,1</a:t>
            </a:r>
            <a:r>
              <a:rPr kumimoji="0" lang="en-US" sz="3600" b="1" i="0" u="none" strike="noStrike" cap="none" normalizeH="0" dirty="0" smtClean="0">
                <a:ln>
                  <a:noFill/>
                </a:ln>
                <a:solidFill>
                  <a:schemeClr val="tx1"/>
                </a:solidFill>
                <a:effectLst/>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ea typeface="Calibri" pitchFamily="34" charset="0"/>
                <a:cs typeface="Times New Roman" pitchFamily="18" charset="0"/>
              </a:rPr>
              <a:t>R.Shulyakovsky</a:t>
            </a:r>
            <a:r>
              <a:rPr kumimoji="0" lang="en-US" sz="3600" b="1" i="0" u="none" strike="noStrike" cap="none" normalizeH="0" baseline="30000" dirty="0" smtClean="0">
                <a:ln>
                  <a:noFill/>
                </a:ln>
                <a:solidFill>
                  <a:schemeClr val="tx1"/>
                </a:solidFill>
                <a:effectLst/>
                <a:ea typeface="Calibri" pitchFamily="34" charset="0"/>
                <a:cs typeface="Times New Roman" pitchFamily="18" charset="0"/>
              </a:rPr>
              <a:t>1</a:t>
            </a:r>
            <a:endParaRPr kumimoji="0" lang="be-BY" sz="3600" b="1" i="0" u="none" strike="noStrike" cap="none" normalizeH="0" baseline="0" dirty="0" smtClean="0">
              <a:ln>
                <a:noFill/>
              </a:ln>
              <a:solidFill>
                <a:schemeClr val="tx1"/>
              </a:solidFill>
              <a:effectLs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30000" dirty="0" smtClean="0">
              <a:ln>
                <a:noFill/>
              </a:ln>
              <a:solidFill>
                <a:schemeClr val="tx1"/>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3600" baseline="30000" dirty="0" smtClean="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i="1" u="none" strike="noStrike" cap="none" normalizeH="0" baseline="30000" dirty="0" smtClean="0">
                <a:ln>
                  <a:noFill/>
                </a:ln>
                <a:solidFill>
                  <a:schemeClr val="tx1"/>
                </a:solidFill>
                <a:effectLst/>
                <a:ea typeface="Calibri" pitchFamily="34" charset="0"/>
                <a:cs typeface="Times New Roman" pitchFamily="18" charset="0"/>
              </a:rPr>
              <a:t>1</a:t>
            </a:r>
            <a:r>
              <a:rPr kumimoji="0" lang="en-US" sz="3600" i="1" u="none" strike="noStrike" cap="none" normalizeH="0" baseline="0" dirty="0" smtClean="0">
                <a:ln>
                  <a:noFill/>
                </a:ln>
                <a:solidFill>
                  <a:schemeClr val="tx1"/>
                </a:solidFill>
                <a:effectLst/>
                <a:ea typeface="Calibri" pitchFamily="34" charset="0"/>
                <a:cs typeface="Times New Roman" pitchFamily="18" charset="0"/>
              </a:rPr>
              <a:t>IAP NASB, Minsk</a:t>
            </a:r>
            <a:endParaRPr kumimoji="0" lang="be-BY" sz="3600" i="1" u="none" strike="noStrike" cap="none" normalizeH="0" baseline="0" dirty="0" smtClean="0">
              <a:ln>
                <a:noFill/>
              </a:ln>
              <a:solidFill>
                <a:schemeClr val="tx1"/>
              </a:solidFill>
              <a:effectLs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i="1" u="none" strike="noStrike" cap="none" normalizeH="0" baseline="30000" dirty="0" smtClean="0">
                <a:ln>
                  <a:noFill/>
                </a:ln>
                <a:solidFill>
                  <a:schemeClr val="tx1"/>
                </a:solidFill>
                <a:effectLst/>
                <a:ea typeface="Calibri" pitchFamily="34" charset="0"/>
                <a:cs typeface="Times New Roman" pitchFamily="18" charset="0"/>
              </a:rPr>
              <a:t>2</a:t>
            </a:r>
            <a:r>
              <a:rPr kumimoji="0" lang="en-US" sz="3600" i="1" u="none" strike="noStrike" cap="none" normalizeH="0" baseline="0" dirty="0" smtClean="0">
                <a:ln>
                  <a:noFill/>
                </a:ln>
                <a:solidFill>
                  <a:schemeClr val="tx1"/>
                </a:solidFill>
                <a:effectLst/>
                <a:ea typeface="Calibri" pitchFamily="34" charset="0"/>
                <a:cs typeface="Times New Roman" pitchFamily="18" charset="0"/>
              </a:rPr>
              <a:t>JINR, </a:t>
            </a:r>
            <a:r>
              <a:rPr kumimoji="0" lang="en-US" sz="3600" i="1" u="none" strike="noStrike" cap="none" normalizeH="0" baseline="0" dirty="0" err="1" smtClean="0">
                <a:ln>
                  <a:noFill/>
                </a:ln>
                <a:solidFill>
                  <a:schemeClr val="tx1"/>
                </a:solidFill>
                <a:effectLst/>
                <a:ea typeface="Calibri" pitchFamily="34" charset="0"/>
                <a:cs typeface="Times New Roman" pitchFamily="18" charset="0"/>
              </a:rPr>
              <a:t>Dubna</a:t>
            </a:r>
            <a:endParaRPr kumimoji="0" lang="en-US" sz="3600" i="1" u="none" strike="noStrike" cap="none" normalizeH="0" baseline="30000" dirty="0" smtClean="0">
              <a:ln>
                <a:noFill/>
              </a:ln>
              <a:solidFill>
                <a:schemeClr val="tx1"/>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i="1" u="none" strike="noStrike" cap="none" normalizeH="0" baseline="30000" dirty="0" smtClean="0">
                <a:ln>
                  <a:noFill/>
                </a:ln>
                <a:solidFill>
                  <a:schemeClr val="tx1"/>
                </a:solidFill>
                <a:effectLst/>
                <a:ea typeface="Calibri" pitchFamily="34" charset="0"/>
                <a:cs typeface="Times New Roman" pitchFamily="18" charset="0"/>
              </a:rPr>
              <a:t>3</a:t>
            </a:r>
            <a:r>
              <a:rPr kumimoji="0" lang="en-US" sz="3600" i="1" u="none" strike="noStrike" cap="none" normalizeH="0" baseline="0" dirty="0" smtClean="0">
                <a:ln>
                  <a:noFill/>
                </a:ln>
                <a:solidFill>
                  <a:schemeClr val="tx1"/>
                </a:solidFill>
                <a:effectLst/>
                <a:ea typeface="Calibri" pitchFamily="34" charset="0"/>
                <a:cs typeface="Times New Roman" pitchFamily="18" charset="0"/>
              </a:rPr>
              <a:t>B.I.Stepanov Institute of Physics NASB, Minsk</a:t>
            </a:r>
            <a:r>
              <a:rPr kumimoji="0" lang="be-BY" sz="3600" i="1" u="none" strike="noStrike" cap="none" normalizeH="0" baseline="0" dirty="0" smtClean="0">
                <a:ln>
                  <a:noFill/>
                </a:ln>
                <a:solidFill>
                  <a:schemeClr val="tx1"/>
                </a:solidFill>
                <a:effectLst/>
                <a:cs typeface="Times New Roman" pitchFamily="18"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8" name="Rectangle 18"/>
          <p:cNvSpPr>
            <a:spLocks noChangeArrowheads="1"/>
          </p:cNvSpPr>
          <p:nvPr/>
        </p:nvSpPr>
        <p:spPr bwMode="auto">
          <a:xfrm>
            <a:off x="642910" y="571480"/>
            <a:ext cx="7717049"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Another task: deuteron and nucleon form factors</a:t>
            </a:r>
            <a:endParaRPr kumimoji="0" lang="en-US" sz="2800" b="1"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22" name="Rectangle 18"/>
          <p:cNvSpPr>
            <a:spLocks noChangeArrowheads="1"/>
          </p:cNvSpPr>
          <p:nvPr/>
        </p:nvSpPr>
        <p:spPr bwMode="auto">
          <a:xfrm>
            <a:off x="285720" y="5643578"/>
            <a:ext cx="864399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diagram that contributes to deuteron and nucleon form factors</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3" name="Рисунок 22"/>
          <p:cNvPicPr/>
          <p:nvPr/>
        </p:nvPicPr>
        <p:blipFill>
          <a:blip r:embed="rId2">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2000232" y="1214422"/>
            <a:ext cx="5500726" cy="442915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2428860" y="3714752"/>
            <a:ext cx="3697993" cy="2177420"/>
          </a:xfrm>
          <a:prstGeom prst="rect">
            <a:avLst/>
          </a:prstGeom>
        </p:spPr>
      </p:pic>
      <p:pic>
        <p:nvPicPr>
          <p:cNvPr id="5" name="Рисунок 4"/>
          <p:cNvPicPr/>
          <p:nvPr/>
        </p:nvPicPr>
        <p:blipFill>
          <a:blip r:embed="rId3">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1285852" y="285728"/>
            <a:ext cx="5286444" cy="2214578"/>
          </a:xfrm>
          <a:prstGeom prst="rect">
            <a:avLst/>
          </a:prstGeom>
        </p:spPr>
      </p:pic>
      <p:sp>
        <p:nvSpPr>
          <p:cNvPr id="23553" name="Rectangle 1"/>
          <p:cNvSpPr>
            <a:spLocks noChangeArrowheads="1"/>
          </p:cNvSpPr>
          <p:nvPr/>
        </p:nvSpPr>
        <p:spPr bwMode="auto">
          <a:xfrm>
            <a:off x="1428728" y="3000372"/>
            <a:ext cx="571500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2800" b="1" dirty="0" smtClean="0">
                <a:solidFill>
                  <a:srgbClr val="C00000"/>
                </a:solidFill>
                <a:latin typeface="Times New Roman" pitchFamily="18" charset="0"/>
                <a:cs typeface="Times New Roman" pitchFamily="18" charset="0"/>
              </a:rPr>
              <a:t>А</a:t>
            </a:r>
            <a:r>
              <a:rPr kumimoji="0" lang="be-BY" sz="2800" b="1" i="0" u="none" strike="noStrike" cap="none" normalizeH="0" baseline="0" dirty="0" smtClean="0">
                <a:ln>
                  <a:noFill/>
                </a:ln>
                <a:solidFill>
                  <a:srgbClr val="C00000"/>
                </a:solidFill>
                <a:effectLst/>
                <a:latin typeface="Times New Roman" pitchFamily="18" charset="0"/>
                <a:cs typeface="Times New Roman" pitchFamily="18" charset="0"/>
              </a:rPr>
              <a:t>dditional difficulties</a:t>
            </a:r>
            <a:r>
              <a:rPr kumimoji="0" lang="en-US" sz="2800" b="1" i="0" u="none" strike="noStrike" cap="none" normalizeH="0" baseline="0" dirty="0" smtClean="0">
                <a:ln>
                  <a:noFill/>
                </a:ln>
                <a:solidFill>
                  <a:srgbClr val="C00000"/>
                </a:solidFill>
                <a:effectLst/>
                <a:latin typeface="Times New Roman" pitchFamily="18" charset="0"/>
                <a:cs typeface="Times New Roman" pitchFamily="18" charset="0"/>
              </a:rPr>
              <a:t>… </a:t>
            </a:r>
            <a:r>
              <a:rPr kumimoji="0" lang="be-BY" sz="2800" b="1" i="0" u="none" strike="noStrike" cap="none" normalizeH="0" baseline="0" dirty="0" smtClean="0">
                <a:ln>
                  <a:noFill/>
                </a:ln>
                <a:solidFill>
                  <a:srgbClr val="C00000"/>
                </a:solidFill>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4800" b="1" dirty="0" smtClean="0">
                <a:solidFill>
                  <a:srgbClr val="C00000"/>
                </a:solidFill>
                <a:latin typeface="Times New Roman" pitchFamily="18" charset="0"/>
                <a:cs typeface="Times New Roman" pitchFamily="18" charset="0"/>
              </a:rPr>
              <a:t>QCD-</a:t>
            </a:r>
            <a:r>
              <a:rPr lang="en-US" sz="4800" b="1" dirty="0" err="1" smtClean="0">
                <a:solidFill>
                  <a:srgbClr val="C00000"/>
                </a:solidFill>
                <a:latin typeface="Times New Roman" pitchFamily="18" charset="0"/>
                <a:cs typeface="Times New Roman" pitchFamily="18" charset="0"/>
              </a:rPr>
              <a:t>instanton</a:t>
            </a:r>
            <a:r>
              <a:rPr lang="en-US" sz="4800" b="1" dirty="0" smtClean="0">
                <a:solidFill>
                  <a:srgbClr val="C00000"/>
                </a:solidFill>
                <a:latin typeface="Times New Roman" pitchFamily="18" charset="0"/>
                <a:cs typeface="Times New Roman" pitchFamily="18" charset="0"/>
              </a:rPr>
              <a:t>-induced effects</a:t>
            </a:r>
            <a:endParaRPr lang="be-BY" sz="4800" dirty="0"/>
          </a:p>
        </p:txBody>
      </p:sp>
      <p:sp>
        <p:nvSpPr>
          <p:cNvPr id="4" name="Содержимое 2"/>
          <p:cNvSpPr>
            <a:spLocks noGrp="1"/>
          </p:cNvSpPr>
          <p:nvPr>
            <p:ph idx="1"/>
          </p:nvPr>
        </p:nvSpPr>
        <p:spPr>
          <a:xfrm>
            <a:off x="457200" y="2814646"/>
            <a:ext cx="8229600" cy="2400304"/>
          </a:xfrm>
        </p:spPr>
        <p:txBody>
          <a:bodyPr>
            <a:normAutofit/>
          </a:bodyPr>
          <a:lstStyle/>
          <a:p>
            <a:pPr>
              <a:buNone/>
            </a:pPr>
            <a:r>
              <a:rPr lang="en-US"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Instantons</a:t>
            </a:r>
            <a:r>
              <a:rPr lang="en-US" sz="4000" dirty="0" smtClean="0">
                <a:latin typeface="Times New Roman" pitchFamily="18" charset="0"/>
                <a:cs typeface="Times New Roman" pitchFamily="18" charset="0"/>
              </a:rPr>
              <a:t> are nontrivial solutions of </a:t>
            </a:r>
            <a:r>
              <a:rPr lang="en-US" sz="4000" b="1" dirty="0" smtClean="0">
                <a:latin typeface="Times New Roman" pitchFamily="18" charset="0"/>
                <a:cs typeface="Times New Roman" pitchFamily="18" charset="0"/>
              </a:rPr>
              <a:t>Euclidean</a:t>
            </a:r>
            <a:r>
              <a:rPr lang="en-US" sz="4000" dirty="0" smtClean="0">
                <a:latin typeface="Times New Roman" pitchFamily="18" charset="0"/>
                <a:cs typeface="Times New Roman" pitchFamily="18" charset="0"/>
              </a:rPr>
              <a:t> equations of motion with finite action</a:t>
            </a:r>
            <a:endParaRPr lang="ru-RU"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796908"/>
          </a:xfrm>
        </p:spPr>
        <p:txBody>
          <a:bodyPr/>
          <a:lstStyle/>
          <a:p>
            <a:r>
              <a:rPr lang="en-US" dirty="0" smtClean="0">
                <a:latin typeface="Times New Roman" pitchFamily="18" charset="0"/>
                <a:cs typeface="Times New Roman" pitchFamily="18" charset="0"/>
              </a:rPr>
              <a:t>Quantum mechanical example</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buNone/>
            </a:pPr>
            <a:r>
              <a:rPr lang="en-US" sz="2400"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p:txBody>
      </p:sp>
      <p:sp>
        <p:nvSpPr>
          <p:cNvPr id="215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1507" name="Rectangle 3"/>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150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1508"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00298" y="1071546"/>
            <a:ext cx="3429024" cy="550922"/>
          </a:xfrm>
          <a:prstGeom prst="rect">
            <a:avLst/>
          </a:prstGeom>
          <a:noFill/>
        </p:spPr>
      </p:pic>
      <p:sp>
        <p:nvSpPr>
          <p:cNvPr id="21510"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14" name="Рисунок 13" descr="d-w.png"/>
          <p:cNvPicPr>
            <a:picLocks noChangeAspect="1"/>
          </p:cNvPicPr>
          <p:nvPr/>
        </p:nvPicPr>
        <p:blipFill>
          <a:blip r:embed="rId3" cstate="print"/>
          <a:stretch>
            <a:fillRect/>
          </a:stretch>
        </p:blipFill>
        <p:spPr>
          <a:xfrm>
            <a:off x="543886" y="1714488"/>
            <a:ext cx="8314394" cy="514351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355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85786" y="1357298"/>
            <a:ext cx="1532335" cy="642942"/>
          </a:xfrm>
          <a:prstGeom prst="rect">
            <a:avLst/>
          </a:prstGeom>
          <a:noFill/>
        </p:spPr>
      </p:pic>
      <p:sp>
        <p:nvSpPr>
          <p:cNvPr id="23555" name="Rectangle 3"/>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355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3558"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356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3561" name="Rectangle 9"/>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14" name="Рисунок 13" descr="d-w inv.png"/>
          <p:cNvPicPr>
            <a:picLocks noChangeAspect="1"/>
          </p:cNvPicPr>
          <p:nvPr/>
        </p:nvPicPr>
        <p:blipFill>
          <a:blip r:embed="rId3" cstate="print"/>
          <a:stretch>
            <a:fillRect/>
          </a:stretch>
        </p:blipFill>
        <p:spPr>
          <a:xfrm>
            <a:off x="0" y="1857364"/>
            <a:ext cx="9144000" cy="5000636"/>
          </a:xfrm>
          <a:prstGeom prst="rect">
            <a:avLst/>
          </a:prstGeom>
        </p:spPr>
      </p:pic>
      <p:pic>
        <p:nvPicPr>
          <p:cNvPr id="23562"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14678" y="1285860"/>
            <a:ext cx="2739275" cy="571504"/>
          </a:xfrm>
          <a:prstGeom prst="rect">
            <a:avLst/>
          </a:prstGeom>
          <a:noFill/>
        </p:spPr>
      </p:pic>
      <p:sp>
        <p:nvSpPr>
          <p:cNvPr id="23564" name="Rectangle 12"/>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Прямоугольник 15"/>
          <p:cNvSpPr/>
          <p:nvPr/>
        </p:nvSpPr>
        <p:spPr>
          <a:xfrm>
            <a:off x="0" y="0"/>
            <a:ext cx="9144000" cy="1323439"/>
          </a:xfrm>
          <a:prstGeom prst="rect">
            <a:avLst/>
          </a:prstGeom>
        </p:spPr>
        <p:txBody>
          <a:bodyPr wrap="square">
            <a:spAutoFit/>
          </a:bodyPr>
          <a:lstStyle/>
          <a:p>
            <a:pPr algn="just"/>
            <a:r>
              <a:rPr lang="en-US" sz="4000" dirty="0" smtClean="0">
                <a:latin typeface="Times New Roman" pitchFamily="18" charset="0"/>
                <a:cs typeface="Times New Roman" pitchFamily="18" charset="0"/>
              </a:rPr>
              <a:t>After Wick rotation we get inverted potential</a:t>
            </a:r>
            <a:endParaRPr lang="be-BY" sz="4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en-US" sz="2400" dirty="0" smtClean="0">
                <a:latin typeface="Times New Roman" pitchFamily="18" charset="0"/>
                <a:cs typeface="Times New Roman" pitchFamily="18" charset="0"/>
              </a:rPr>
              <a:t>	</a:t>
            </a:r>
          </a:p>
          <a:p>
            <a:pPr>
              <a:buNone/>
            </a:pPr>
            <a:endParaRPr lang="ru-RU" sz="2400" dirty="0">
              <a:latin typeface="Times New Roman" pitchFamily="18" charset="0"/>
              <a:cs typeface="Times New Roman" pitchFamily="18" charset="0"/>
            </a:endParaRPr>
          </a:p>
        </p:txBody>
      </p:sp>
      <p:pic>
        <p:nvPicPr>
          <p:cNvPr id="2457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14414" y="1583611"/>
            <a:ext cx="6438908" cy="1273885"/>
          </a:xfrm>
          <a:prstGeom prst="rect">
            <a:avLst/>
          </a:prstGeom>
          <a:noFill/>
        </p:spPr>
      </p:pic>
      <p:pic>
        <p:nvPicPr>
          <p:cNvPr id="7" name="Рисунок 6" descr="ins.png"/>
          <p:cNvPicPr>
            <a:picLocks noChangeAspect="1"/>
          </p:cNvPicPr>
          <p:nvPr/>
        </p:nvPicPr>
        <p:blipFill>
          <a:blip r:embed="rId3" cstate="print"/>
          <a:stretch>
            <a:fillRect/>
          </a:stretch>
        </p:blipFill>
        <p:spPr>
          <a:xfrm>
            <a:off x="0" y="2786058"/>
            <a:ext cx="9143999" cy="4071942"/>
          </a:xfrm>
          <a:prstGeom prst="rect">
            <a:avLst/>
          </a:prstGeom>
        </p:spPr>
      </p:pic>
      <p:sp>
        <p:nvSpPr>
          <p:cNvPr id="8" name="Прямоугольник 7"/>
          <p:cNvSpPr/>
          <p:nvPr/>
        </p:nvSpPr>
        <p:spPr>
          <a:xfrm>
            <a:off x="214282" y="214290"/>
            <a:ext cx="8572560" cy="1323439"/>
          </a:xfrm>
          <a:prstGeom prst="rect">
            <a:avLst/>
          </a:prstGeom>
        </p:spPr>
        <p:txBody>
          <a:bodyPr wrap="square">
            <a:spAutoFit/>
          </a:bodyPr>
          <a:lstStyle/>
          <a:p>
            <a:pPr algn="just"/>
            <a:r>
              <a:rPr lang="en-US"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In this model, there is exact analytical  Euclidean solution of the following form</a:t>
            </a:r>
            <a:endParaRPr lang="be-BY" sz="4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939784"/>
          </a:xfrm>
        </p:spPr>
        <p:txBody>
          <a:bodyPr/>
          <a:lstStyle/>
          <a:p>
            <a:r>
              <a:rPr lang="en-US" b="1" dirty="0" smtClean="0">
                <a:latin typeface="Times New Roman" pitchFamily="18" charset="0"/>
                <a:cs typeface="Times New Roman" pitchFamily="18" charset="0"/>
              </a:rPr>
              <a:t>BPST-</a:t>
            </a:r>
            <a:r>
              <a:rPr lang="en-US" b="1" dirty="0" err="1" smtClean="0">
                <a:latin typeface="Times New Roman" pitchFamily="18" charset="0"/>
                <a:cs typeface="Times New Roman" pitchFamily="18" charset="0"/>
              </a:rPr>
              <a:t>instanton</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142984"/>
            <a:ext cx="8472518" cy="5429288"/>
          </a:xfrm>
        </p:spPr>
        <p:txBody>
          <a:bodyPr>
            <a:normAutofit fontScale="77500" lnSpcReduction="20000"/>
          </a:bodyPr>
          <a:lstStyle/>
          <a:p>
            <a:pPr marL="0" indent="0">
              <a:lnSpc>
                <a:spcPct val="120000"/>
              </a:lnSpc>
              <a:spcBef>
                <a:spcPts val="0"/>
              </a:spcBef>
              <a:buNone/>
            </a:pPr>
            <a:r>
              <a:rPr lang="en-US" sz="5200" dirty="0" err="1" smtClean="0">
                <a:latin typeface="Times New Roman" pitchFamily="18" charset="0"/>
                <a:cs typeface="Times New Roman" pitchFamily="18" charset="0"/>
              </a:rPr>
              <a:t>Instantons</a:t>
            </a:r>
            <a:r>
              <a:rPr lang="en-US" sz="5200" dirty="0" smtClean="0">
                <a:latin typeface="Times New Roman" pitchFamily="18" charset="0"/>
                <a:cs typeface="Times New Roman" pitchFamily="18" charset="0"/>
              </a:rPr>
              <a:t> were found in 1975 [1]:</a:t>
            </a:r>
          </a:p>
          <a:p>
            <a:pPr marL="0" indent="0">
              <a:lnSpc>
                <a:spcPct val="120000"/>
              </a:lnSpc>
              <a:spcBef>
                <a:spcPts val="0"/>
              </a:spcBef>
              <a:buNone/>
            </a:pPr>
            <a:endParaRPr lang="en-US" sz="4000" dirty="0">
              <a:latin typeface="Times New Roman" pitchFamily="18" charset="0"/>
              <a:cs typeface="Times New Roman" pitchFamily="18" charset="0"/>
            </a:endParaRPr>
          </a:p>
          <a:p>
            <a:pPr marL="0" indent="0">
              <a:lnSpc>
                <a:spcPct val="120000"/>
              </a:lnSpc>
              <a:spcBef>
                <a:spcPts val="0"/>
              </a:spcBef>
              <a:buNone/>
            </a:pPr>
            <a:endParaRPr lang="en-US" sz="4000" dirty="0" smtClean="0">
              <a:latin typeface="Times New Roman" pitchFamily="18" charset="0"/>
              <a:cs typeface="Times New Roman" pitchFamily="18" charset="0"/>
            </a:endParaRPr>
          </a:p>
          <a:p>
            <a:pPr marL="0" indent="0">
              <a:lnSpc>
                <a:spcPct val="120000"/>
              </a:lnSpc>
              <a:spcBef>
                <a:spcPts val="0"/>
              </a:spcBef>
              <a:buNone/>
            </a:pPr>
            <a:endParaRPr lang="en-US" sz="4000" dirty="0">
              <a:latin typeface="Times New Roman" pitchFamily="18" charset="0"/>
              <a:cs typeface="Times New Roman" pitchFamily="18" charset="0"/>
            </a:endParaRPr>
          </a:p>
          <a:p>
            <a:pPr marL="0" indent="0">
              <a:lnSpc>
                <a:spcPct val="120000"/>
              </a:lnSpc>
              <a:spcBef>
                <a:spcPts val="0"/>
              </a:spcBef>
              <a:buNone/>
            </a:pPr>
            <a:endParaRPr lang="en-US" sz="4000" dirty="0" smtClean="0">
              <a:latin typeface="Times New Roman" pitchFamily="18" charset="0"/>
              <a:cs typeface="Times New Roman" pitchFamily="18" charset="0"/>
            </a:endParaRPr>
          </a:p>
          <a:p>
            <a:pPr marL="0" indent="0">
              <a:lnSpc>
                <a:spcPct val="120000"/>
              </a:lnSpc>
              <a:spcBef>
                <a:spcPts val="0"/>
              </a:spcBef>
              <a:buNone/>
            </a:pPr>
            <a:endParaRPr lang="en-US" sz="4000" dirty="0" smtClean="0">
              <a:latin typeface="Times New Roman" pitchFamily="18" charset="0"/>
              <a:cs typeface="Times New Roman" pitchFamily="18" charset="0"/>
            </a:endParaRPr>
          </a:p>
          <a:p>
            <a:pPr marL="0" indent="0">
              <a:lnSpc>
                <a:spcPct val="120000"/>
              </a:lnSpc>
              <a:spcBef>
                <a:spcPts val="0"/>
              </a:spcBef>
              <a:buNone/>
            </a:pPr>
            <a:endParaRPr lang="en-US" sz="4000" dirty="0">
              <a:latin typeface="Times New Roman" pitchFamily="18" charset="0"/>
              <a:cs typeface="Times New Roman" pitchFamily="18" charset="0"/>
            </a:endParaRPr>
          </a:p>
          <a:p>
            <a:pPr marL="0" indent="0">
              <a:lnSpc>
                <a:spcPct val="120000"/>
              </a:lnSpc>
              <a:spcBef>
                <a:spcPts val="0"/>
              </a:spcBef>
              <a:buNone/>
            </a:pPr>
            <a:r>
              <a:rPr lang="en-US" sz="5200" dirty="0" smtClean="0">
                <a:solidFill>
                  <a:srgbClr val="006600"/>
                </a:solidFill>
                <a:latin typeface="Times New Roman" pitchFamily="18" charset="0"/>
                <a:cs typeface="Times New Roman" pitchFamily="18" charset="0"/>
              </a:rPr>
              <a:t>[A. </a:t>
            </a:r>
            <a:r>
              <a:rPr lang="en-US" sz="5200" dirty="0" err="1" smtClean="0">
                <a:solidFill>
                  <a:srgbClr val="006600"/>
                </a:solidFill>
                <a:latin typeface="Times New Roman" pitchFamily="18" charset="0"/>
                <a:cs typeface="Times New Roman" pitchFamily="18" charset="0"/>
              </a:rPr>
              <a:t>Belavin</a:t>
            </a:r>
            <a:r>
              <a:rPr lang="en-US" sz="5200" dirty="0" smtClean="0">
                <a:solidFill>
                  <a:srgbClr val="006600"/>
                </a:solidFill>
                <a:latin typeface="Times New Roman" pitchFamily="18" charset="0"/>
                <a:cs typeface="Times New Roman" pitchFamily="18" charset="0"/>
              </a:rPr>
              <a:t>, A. </a:t>
            </a:r>
            <a:r>
              <a:rPr lang="en-US" sz="5200" dirty="0" err="1" smtClean="0">
                <a:solidFill>
                  <a:srgbClr val="006600"/>
                </a:solidFill>
                <a:latin typeface="Times New Roman" pitchFamily="18" charset="0"/>
                <a:cs typeface="Times New Roman" pitchFamily="18" charset="0"/>
              </a:rPr>
              <a:t>Polyakov</a:t>
            </a:r>
            <a:r>
              <a:rPr lang="en-US" sz="5200" dirty="0" smtClean="0">
                <a:solidFill>
                  <a:srgbClr val="006600"/>
                </a:solidFill>
                <a:latin typeface="Times New Roman" pitchFamily="18" charset="0"/>
                <a:cs typeface="Times New Roman" pitchFamily="18" charset="0"/>
              </a:rPr>
              <a:t>, A. Schwarz, and Yu. </a:t>
            </a:r>
            <a:r>
              <a:rPr lang="en-US" sz="5200" dirty="0" err="1" smtClean="0">
                <a:solidFill>
                  <a:srgbClr val="006600"/>
                </a:solidFill>
                <a:latin typeface="Times New Roman" pitchFamily="18" charset="0"/>
                <a:cs typeface="Times New Roman" pitchFamily="18" charset="0"/>
              </a:rPr>
              <a:t>Tyupkin</a:t>
            </a:r>
            <a:r>
              <a:rPr lang="en-US" sz="5200" dirty="0" smtClean="0">
                <a:solidFill>
                  <a:srgbClr val="006600"/>
                </a:solidFill>
                <a:latin typeface="Times New Roman" pitchFamily="18" charset="0"/>
                <a:cs typeface="Times New Roman" pitchFamily="18" charset="0"/>
              </a:rPr>
              <a:t>, Phys. </a:t>
            </a:r>
            <a:r>
              <a:rPr lang="en-US" sz="5200" dirty="0" err="1" smtClean="0">
                <a:solidFill>
                  <a:srgbClr val="006600"/>
                </a:solidFill>
                <a:latin typeface="Times New Roman" pitchFamily="18" charset="0"/>
                <a:cs typeface="Times New Roman" pitchFamily="18" charset="0"/>
              </a:rPr>
              <a:t>Lett</a:t>
            </a:r>
            <a:r>
              <a:rPr lang="en-US" sz="5200" dirty="0" smtClean="0">
                <a:solidFill>
                  <a:srgbClr val="006600"/>
                </a:solidFill>
                <a:latin typeface="Times New Roman" pitchFamily="18" charset="0"/>
                <a:cs typeface="Times New Roman" pitchFamily="18" charset="0"/>
              </a:rPr>
              <a:t>. 59B, 85 (1975).]</a:t>
            </a:r>
          </a:p>
          <a:p>
            <a:pPr>
              <a:buNone/>
            </a:pPr>
            <a:endParaRPr lang="en-US" dirty="0"/>
          </a:p>
          <a:p>
            <a:pPr>
              <a:buNone/>
            </a:pPr>
            <a:endParaRPr lang="ru-RU" dirty="0"/>
          </a:p>
        </p:txBody>
      </p:sp>
      <p:sp>
        <p:nvSpPr>
          <p:cNvPr id="10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24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52680" y="2643182"/>
            <a:ext cx="6448227" cy="131921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14"/>
            <a:ext cx="8229600" cy="571504"/>
          </a:xfrm>
        </p:spPr>
        <p:txBody>
          <a:bodyPr>
            <a:normAutofit fontScale="90000"/>
          </a:bodyPr>
          <a:lstStyle/>
          <a:p>
            <a:r>
              <a:rPr lang="en-US" b="1" dirty="0" smtClean="0">
                <a:latin typeface="Times New Roman" pitchFamily="18" charset="0"/>
                <a:cs typeface="Times New Roman" pitchFamily="18" charset="0"/>
              </a:rPr>
              <a:t>Vacuum QCD</a:t>
            </a:r>
          </a:p>
        </p:txBody>
      </p:sp>
      <p:sp>
        <p:nvSpPr>
          <p:cNvPr id="3" name="Содержимое 2"/>
          <p:cNvSpPr>
            <a:spLocks noGrp="1"/>
          </p:cNvSpPr>
          <p:nvPr>
            <p:ph idx="1"/>
          </p:nvPr>
        </p:nvSpPr>
        <p:spPr>
          <a:xfrm>
            <a:off x="0" y="5857892"/>
            <a:ext cx="9144000" cy="642942"/>
          </a:xfrm>
        </p:spPr>
        <p:txBody>
          <a:bodyPr>
            <a:noAutofit/>
          </a:bodyPr>
          <a:lstStyle/>
          <a:p>
            <a:pPr marL="0" indent="0">
              <a:spcBef>
                <a:spcPts val="0"/>
              </a:spcBef>
              <a:buNone/>
            </a:pPr>
            <a:r>
              <a:rPr lang="en-US" sz="3600" dirty="0" smtClean="0">
                <a:solidFill>
                  <a:srgbClr val="006600"/>
                </a:solidFill>
                <a:latin typeface="Times New Roman" pitchFamily="18" charset="0"/>
                <a:cs typeface="Times New Roman" pitchFamily="18" charset="0"/>
              </a:rPr>
              <a:t>[R. </a:t>
            </a:r>
            <a:r>
              <a:rPr lang="en-US" sz="3600" dirty="0" err="1" smtClean="0">
                <a:solidFill>
                  <a:srgbClr val="006600"/>
                </a:solidFill>
                <a:latin typeface="Times New Roman" pitchFamily="18" charset="0"/>
                <a:cs typeface="Times New Roman" pitchFamily="18" charset="0"/>
              </a:rPr>
              <a:t>Jackiw</a:t>
            </a:r>
            <a:r>
              <a:rPr lang="en-US" sz="3600" dirty="0" smtClean="0">
                <a:solidFill>
                  <a:srgbClr val="006600"/>
                </a:solidFill>
                <a:latin typeface="Times New Roman" pitchFamily="18" charset="0"/>
                <a:cs typeface="Times New Roman" pitchFamily="18" charset="0"/>
              </a:rPr>
              <a:t>, C. </a:t>
            </a:r>
            <a:r>
              <a:rPr lang="en-US" sz="3600" dirty="0" err="1" smtClean="0">
                <a:solidFill>
                  <a:srgbClr val="006600"/>
                </a:solidFill>
                <a:latin typeface="Times New Roman" pitchFamily="18" charset="0"/>
                <a:cs typeface="Times New Roman" pitchFamily="18" charset="0"/>
              </a:rPr>
              <a:t>Rebbi</a:t>
            </a:r>
            <a:r>
              <a:rPr lang="en-US" sz="3600" dirty="0" smtClean="0">
                <a:solidFill>
                  <a:srgbClr val="006600"/>
                </a:solidFill>
                <a:latin typeface="Times New Roman" pitchFamily="18" charset="0"/>
                <a:cs typeface="Times New Roman" pitchFamily="18" charset="0"/>
              </a:rPr>
              <a:t>, Phys. </a:t>
            </a:r>
            <a:r>
              <a:rPr lang="en-US" sz="3600" dirty="0" err="1" smtClean="0">
                <a:solidFill>
                  <a:srgbClr val="006600"/>
                </a:solidFill>
                <a:latin typeface="Times New Roman" pitchFamily="18" charset="0"/>
                <a:cs typeface="Times New Roman" pitchFamily="18" charset="0"/>
              </a:rPr>
              <a:t>Lett</a:t>
            </a:r>
            <a:r>
              <a:rPr lang="en-US" sz="3600" dirty="0" smtClean="0">
                <a:solidFill>
                  <a:srgbClr val="006600"/>
                </a:solidFill>
                <a:latin typeface="Times New Roman" pitchFamily="18" charset="0"/>
                <a:cs typeface="Times New Roman" pitchFamily="18" charset="0"/>
              </a:rPr>
              <a:t>. 37, 172 (1976)]</a:t>
            </a:r>
            <a:endParaRPr lang="ru-RU" sz="3600" dirty="0">
              <a:solidFill>
                <a:srgbClr val="006600"/>
              </a:solidFill>
              <a:latin typeface="Times New Roman" pitchFamily="18" charset="0"/>
              <a:cs typeface="Times New Roman" pitchFamily="18" charset="0"/>
            </a:endParaRPr>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5" name="Rectangle 3"/>
          <p:cNvSpPr>
            <a:spLocks noChangeArrowheads="1"/>
          </p:cNvSpPr>
          <p:nvPr/>
        </p:nvSpPr>
        <p:spPr bwMode="auto">
          <a:xfrm>
            <a:off x="0" y="2457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819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198" name="Rectangle 6"/>
          <p:cNvSpPr>
            <a:spLocks noChangeArrowheads="1"/>
          </p:cNvSpPr>
          <p:nvPr/>
        </p:nvSpPr>
        <p:spPr bwMode="auto">
          <a:xfrm>
            <a:off x="0" y="2209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820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201" name="Rectangle 9"/>
          <p:cNvSpPr>
            <a:spLocks noChangeArrowheads="1"/>
          </p:cNvSpPr>
          <p:nvPr/>
        </p:nvSpPr>
        <p:spPr bwMode="auto">
          <a:xfrm>
            <a:off x="0" y="2076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820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204" name="Rectangle 12"/>
          <p:cNvSpPr>
            <a:spLocks noChangeArrowheads="1"/>
          </p:cNvSpPr>
          <p:nvPr/>
        </p:nvSpPr>
        <p:spPr bwMode="auto">
          <a:xfrm>
            <a:off x="0" y="1962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8206"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207" name="Rectangle 15"/>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16" name="Рисунок 15" descr="vacu0.png"/>
          <p:cNvPicPr>
            <a:picLocks noChangeAspect="1"/>
          </p:cNvPicPr>
          <p:nvPr/>
        </p:nvPicPr>
        <p:blipFill>
          <a:blip r:embed="rId2" cstate="print"/>
          <a:stretch>
            <a:fillRect/>
          </a:stretch>
        </p:blipFill>
        <p:spPr>
          <a:xfrm>
            <a:off x="428596" y="1071546"/>
            <a:ext cx="8358246" cy="3161734"/>
          </a:xfrm>
          <a:prstGeom prst="rect">
            <a:avLst/>
          </a:prstGeom>
        </p:spPr>
      </p:pic>
      <p:pic>
        <p:nvPicPr>
          <p:cNvPr id="18" name="Picture 1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28596" y="4429132"/>
            <a:ext cx="8491175" cy="107157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smtClean="0">
                <a:latin typeface="Times New Roman" pitchFamily="18" charset="0"/>
                <a:cs typeface="Times New Roman" pitchFamily="18" charset="0"/>
              </a:rPr>
              <a:t>Instantons</a:t>
            </a:r>
            <a:r>
              <a:rPr lang="en-US" b="1" dirty="0" smtClean="0">
                <a:latin typeface="Times New Roman" pitchFamily="18" charset="0"/>
                <a:cs typeface="Times New Roman" pitchFamily="18" charset="0"/>
              </a:rPr>
              <a:t> in QFT</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00201"/>
            <a:ext cx="8229600" cy="2686056"/>
          </a:xfrm>
        </p:spPr>
        <p:txBody>
          <a:bodyPr>
            <a:normAutofit fontScale="85000" lnSpcReduction="10000"/>
          </a:bodyPr>
          <a:lstStyle/>
          <a:p>
            <a:pPr marL="0" indent="0" algn="just">
              <a:lnSpc>
                <a:spcPct val="110000"/>
              </a:lnSpc>
              <a:spcBef>
                <a:spcPts val="0"/>
              </a:spcBef>
              <a:buNone/>
            </a:pPr>
            <a:r>
              <a:rPr lang="en-US" sz="4400" dirty="0" smtClean="0">
                <a:latin typeface="Times New Roman" pitchFamily="18" charset="0"/>
                <a:cs typeface="Times New Roman" pitchFamily="18" charset="0"/>
              </a:rPr>
              <a:t>In quantum field theory </a:t>
            </a:r>
            <a:r>
              <a:rPr lang="en-US" sz="4400" dirty="0" err="1" smtClean="0">
                <a:latin typeface="Times New Roman" pitchFamily="18" charset="0"/>
                <a:cs typeface="Times New Roman" pitchFamily="18" charset="0"/>
              </a:rPr>
              <a:t>instantons</a:t>
            </a:r>
            <a:r>
              <a:rPr lang="en-US" sz="4400" dirty="0" smtClean="0">
                <a:latin typeface="Times New Roman" pitchFamily="18" charset="0"/>
                <a:cs typeface="Times New Roman" pitchFamily="18" charset="0"/>
              </a:rPr>
              <a:t> describe </a:t>
            </a:r>
            <a:r>
              <a:rPr lang="en-US" sz="4400" b="1" dirty="0" smtClean="0">
                <a:solidFill>
                  <a:srgbClr val="FF0000"/>
                </a:solidFill>
                <a:latin typeface="Times New Roman" pitchFamily="18" charset="0"/>
                <a:cs typeface="Times New Roman" pitchFamily="18" charset="0"/>
              </a:rPr>
              <a:t>tunneling</a:t>
            </a:r>
            <a:r>
              <a:rPr lang="en-US" sz="4400" dirty="0" smtClean="0">
                <a:latin typeface="Times New Roman" pitchFamily="18" charset="0"/>
                <a:cs typeface="Times New Roman" pitchFamily="18" charset="0"/>
              </a:rPr>
              <a:t> processes between classical degenerated </a:t>
            </a:r>
            <a:r>
              <a:rPr lang="en-US" sz="4400" dirty="0" err="1" smtClean="0">
                <a:latin typeface="Times New Roman" pitchFamily="18" charset="0"/>
                <a:cs typeface="Times New Roman" pitchFamily="18" charset="0"/>
              </a:rPr>
              <a:t>vacua</a:t>
            </a:r>
            <a:r>
              <a:rPr lang="en-US" sz="4400" dirty="0" smtClean="0">
                <a:latin typeface="Times New Roman" pitchFamily="18" charset="0"/>
                <a:cs typeface="Times New Roman" pitchFamily="18" charset="0"/>
              </a:rPr>
              <a:t> (if formalism of Feynman path integral used)</a:t>
            </a:r>
            <a:endParaRPr lang="ru-RU"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latin typeface="Times New Roman" pitchFamily="18" charset="0"/>
                <a:cs typeface="Times New Roman" pitchFamily="18" charset="0"/>
              </a:rPr>
              <a:t>Instantons</a:t>
            </a:r>
            <a:r>
              <a:rPr lang="en-US" dirty="0" smtClean="0">
                <a:latin typeface="Times New Roman" pitchFamily="18" charset="0"/>
                <a:cs typeface="Times New Roman" pitchFamily="18" charset="0"/>
              </a:rPr>
              <a:t> in QFT</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r>
              <a:rPr lang="en-US" dirty="0" smtClean="0">
                <a:latin typeface="Times New Roman" pitchFamily="18" charset="0"/>
                <a:cs typeface="Times New Roman" pitchFamily="18" charset="0"/>
              </a:rPr>
              <a:t>	In leading approximation</a:t>
            </a:r>
          </a:p>
          <a:p>
            <a:pPr>
              <a:buNone/>
            </a:pPr>
            <a:endParaRPr lang="en-US" dirty="0" smtClean="0"/>
          </a:p>
          <a:p>
            <a:pPr>
              <a:buNone/>
            </a:pPr>
            <a:endParaRPr lang="ru-RU"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28926" y="2143116"/>
            <a:ext cx="3057525" cy="1009650"/>
          </a:xfrm>
          <a:prstGeom prst="rect">
            <a:avLst/>
          </a:prstGeom>
          <a:noFill/>
        </p:spPr>
      </p:pic>
      <p:sp>
        <p:nvSpPr>
          <p:cNvPr id="1027" name="Rectangle 3"/>
          <p:cNvSpPr>
            <a:spLocks noChangeArrowheads="1"/>
          </p:cNvSpPr>
          <p:nvPr/>
        </p:nvSpPr>
        <p:spPr bwMode="auto">
          <a:xfrm>
            <a:off x="0" y="1466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2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85984" y="4214818"/>
            <a:ext cx="4667250" cy="838200"/>
          </a:xfrm>
          <a:prstGeom prst="rect">
            <a:avLst/>
          </a:prstGeom>
          <a:noFill/>
        </p:spPr>
      </p:pic>
      <p:sp>
        <p:nvSpPr>
          <p:cNvPr id="1030" name="Rectangle 6"/>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571480"/>
            <a:ext cx="8229600" cy="5715040"/>
          </a:xfrm>
        </p:spPr>
        <p:txBody>
          <a:bodyPr>
            <a:normAutofit/>
          </a:bodyPr>
          <a:lstStyle/>
          <a:p>
            <a:pPr marL="0" indent="0" algn="ctr">
              <a:spcBef>
                <a:spcPts val="0"/>
              </a:spcBef>
              <a:buNone/>
            </a:pPr>
            <a:r>
              <a:rPr lang="en-US" dirty="0" smtClean="0"/>
              <a:t>ABSTRACT</a:t>
            </a:r>
          </a:p>
          <a:p>
            <a:pPr marL="0" indent="0" algn="just">
              <a:spcBef>
                <a:spcPts val="0"/>
              </a:spcBef>
              <a:buNone/>
            </a:pPr>
            <a:endParaRPr lang="en-US" dirty="0" smtClean="0"/>
          </a:p>
          <a:p>
            <a:pPr marL="0" indent="0" algn="just">
              <a:spcBef>
                <a:spcPts val="0"/>
              </a:spcBef>
              <a:buNone/>
            </a:pPr>
            <a:r>
              <a:rPr lang="en-US" dirty="0" smtClean="0"/>
              <a:t>Some possible physical tasks in context of SPD experiment are proposed. Among them are the following: </a:t>
            </a:r>
            <a:r>
              <a:rPr lang="en-US" dirty="0" err="1" smtClean="0"/>
              <a:t>Gerasimov</a:t>
            </a:r>
            <a:r>
              <a:rPr lang="en-US" dirty="0" smtClean="0"/>
              <a:t>–</a:t>
            </a:r>
            <a:r>
              <a:rPr lang="en-US" dirty="0" err="1" smtClean="0"/>
              <a:t>Drell</a:t>
            </a:r>
            <a:r>
              <a:rPr lang="en-US" dirty="0" smtClean="0"/>
              <a:t>–Hearn sum rule for deuteron are discussed; possibility of QCD-</a:t>
            </a:r>
            <a:r>
              <a:rPr lang="en-US" dirty="0" err="1" smtClean="0"/>
              <a:t>instanton</a:t>
            </a:r>
            <a:r>
              <a:rPr lang="en-US" dirty="0" smtClean="0"/>
              <a:t>-induced effects manifestation is considered; contribution of two-photon mechanism of lepton pairs production is estimated. Also some results of modeling of detector magnet geometry are presented.</a:t>
            </a:r>
            <a:endParaRPr lang="be-BY"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Relationship between amplitude and energy</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lnSpcReduction="10000"/>
          </a:bodyPr>
          <a:lstStyle/>
          <a:p>
            <a:pPr>
              <a:buNone/>
            </a:pPr>
            <a:r>
              <a:rPr lang="ru-RU" sz="2800" dirty="0" smtClean="0">
                <a:latin typeface="Times New Roman" pitchFamily="18" charset="0"/>
                <a:cs typeface="Times New Roman" pitchFamily="18" charset="0"/>
              </a:rPr>
              <a:t>		</a:t>
            </a:r>
            <a:r>
              <a:rPr lang="en-US" sz="2800" smtClean="0">
                <a:latin typeface="Times New Roman" pitchFamily="18" charset="0"/>
                <a:cs typeface="Times New Roman" pitchFamily="18" charset="0"/>
              </a:rPr>
              <a:t>Ringwald </a:t>
            </a:r>
            <a:r>
              <a:rPr lang="en-US" sz="2800" dirty="0" smtClean="0">
                <a:latin typeface="Times New Roman" pitchFamily="18" charset="0"/>
                <a:cs typeface="Times New Roman" pitchFamily="18" charset="0"/>
              </a:rPr>
              <a:t>showed that the</a:t>
            </a:r>
            <a:r>
              <a:rPr lang="ru-RU"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amplitude can exponentially grow with the energy:</a:t>
            </a:r>
          </a:p>
          <a:p>
            <a:pPr>
              <a:buNone/>
            </a:pPr>
            <a:endParaRPr lang="en-US" sz="2800" dirty="0" smtClean="0">
              <a:latin typeface="Times New Roman" pitchFamily="18" charset="0"/>
              <a:cs typeface="Times New Roman" pitchFamily="18" charset="0"/>
            </a:endParaRPr>
          </a:p>
          <a:p>
            <a:pPr>
              <a:buNone/>
            </a:pPr>
            <a:endParaRPr lang="en-US" sz="2800" dirty="0" smtClean="0">
              <a:latin typeface="Times New Roman" pitchFamily="18" charset="0"/>
              <a:cs typeface="Times New Roman" pitchFamily="18" charset="0"/>
            </a:endParaRPr>
          </a:p>
          <a:p>
            <a:pPr>
              <a:buNone/>
            </a:pPr>
            <a:endParaRPr lang="en-US" sz="2800" dirty="0" smtClean="0">
              <a:latin typeface="Times New Roman" pitchFamily="18" charset="0"/>
              <a:cs typeface="Times New Roman" pitchFamily="18" charset="0"/>
            </a:endParaRPr>
          </a:p>
          <a:p>
            <a:pPr>
              <a:buNone/>
            </a:pPr>
            <a:endParaRPr lang="en-US" sz="2800" dirty="0" smtClean="0">
              <a:latin typeface="Times New Roman" pitchFamily="18" charset="0"/>
              <a:cs typeface="Times New Roman" pitchFamily="18" charset="0"/>
            </a:endParaRPr>
          </a:p>
          <a:p>
            <a:pPr>
              <a:buNone/>
            </a:pPr>
            <a:endParaRPr lang="en-US" sz="2800" dirty="0" smtClean="0">
              <a:latin typeface="Times New Roman" pitchFamily="18" charset="0"/>
              <a:cs typeface="Times New Roman" pitchFamily="18" charset="0"/>
            </a:endParaRPr>
          </a:p>
          <a:p>
            <a:pPr>
              <a:buNone/>
            </a:pP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[A. </a:t>
            </a:r>
            <a:r>
              <a:rPr lang="en-US" sz="2800" dirty="0" err="1" smtClean="0">
                <a:latin typeface="Times New Roman" pitchFamily="18" charset="0"/>
                <a:cs typeface="Times New Roman" pitchFamily="18" charset="0"/>
              </a:rPr>
              <a:t>Ringwald</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Nucl</a:t>
            </a:r>
            <a:r>
              <a:rPr lang="en-US" sz="2800" dirty="0" smtClean="0">
                <a:latin typeface="Times New Roman" pitchFamily="18" charset="0"/>
                <a:cs typeface="Times New Roman" pitchFamily="18" charset="0"/>
              </a:rPr>
              <a:t>. Phys. B 330, 1 (1990)]</a:t>
            </a:r>
          </a:p>
          <a:p>
            <a:pPr>
              <a:buNone/>
            </a:pPr>
            <a:endParaRPr lang="en-US" sz="2800"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ru-RU" dirty="0">
              <a:latin typeface="Times New Roman" pitchFamily="18" charset="0"/>
              <a:cs typeface="Times New Roman" pitchFamily="18" charset="0"/>
            </a:endParaRPr>
          </a:p>
        </p:txBody>
      </p:sp>
      <p:sp>
        <p:nvSpPr>
          <p:cNvPr id="51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512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143240" y="2571744"/>
            <a:ext cx="2162175" cy="838200"/>
          </a:xfrm>
          <a:prstGeom prst="rect">
            <a:avLst/>
          </a:prstGeom>
          <a:noFill/>
        </p:spPr>
      </p:pic>
      <p:sp>
        <p:nvSpPr>
          <p:cNvPr id="5123" name="Rectangle 3"/>
          <p:cNvSpPr>
            <a:spLocks noChangeArrowheads="1"/>
          </p:cNvSpPr>
          <p:nvPr/>
        </p:nvSpPr>
        <p:spPr bwMode="auto">
          <a:xfrm>
            <a:off x="0" y="1295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1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5124"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00364" y="3429000"/>
            <a:ext cx="2847975" cy="838200"/>
          </a:xfrm>
          <a:prstGeom prst="rect">
            <a:avLst/>
          </a:prstGeom>
          <a:noFill/>
        </p:spPr>
      </p:pic>
      <p:sp>
        <p:nvSpPr>
          <p:cNvPr id="5126" name="Rectangle 6"/>
          <p:cNvSpPr>
            <a:spLocks noChangeArrowheads="1"/>
          </p:cNvSpPr>
          <p:nvPr/>
        </p:nvSpPr>
        <p:spPr bwMode="auto">
          <a:xfrm>
            <a:off x="0" y="1295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12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129" name="Rectangle 9"/>
          <p:cNvSpPr>
            <a:spLocks noChangeArrowheads="1"/>
          </p:cNvSpPr>
          <p:nvPr/>
        </p:nvSpPr>
        <p:spPr bwMode="auto">
          <a:xfrm>
            <a:off x="0" y="1447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13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5130"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28794" y="4286256"/>
            <a:ext cx="5695950" cy="990600"/>
          </a:xfrm>
          <a:prstGeom prst="rect">
            <a:avLst/>
          </a:prstGeom>
          <a:noFill/>
        </p:spPr>
      </p:pic>
      <p:sp>
        <p:nvSpPr>
          <p:cNvPr id="5132" name="Rectangle 12"/>
          <p:cNvSpPr>
            <a:spLocks noChangeArrowheads="1"/>
          </p:cNvSpPr>
          <p:nvPr/>
        </p:nvSpPr>
        <p:spPr bwMode="auto">
          <a:xfrm>
            <a:off x="0" y="1447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nvGraphicFramePr>
        <p:xfrm>
          <a:off x="142843" y="675542"/>
          <a:ext cx="8795875" cy="5468102"/>
        </p:xfrm>
        <a:graphic>
          <a:graphicData uri="http://schemas.openxmlformats.org/presentationml/2006/ole">
            <p:oleObj spid="_x0000_s24578" name="Acrobat Document" r:id="rId3" imgW="5714918" imgH="3552596" progId="AcroExch.Document.DC">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p:cNvGraphicFramePr>
            <a:graphicFrameLocks noChangeAspect="1"/>
          </p:cNvGraphicFramePr>
          <p:nvPr/>
        </p:nvGraphicFramePr>
        <p:xfrm>
          <a:off x="133889" y="714356"/>
          <a:ext cx="8876219" cy="5429287"/>
        </p:xfrm>
        <a:graphic>
          <a:graphicData uri="http://schemas.openxmlformats.org/presentationml/2006/ole">
            <p:oleObj spid="_x0000_s26626" name="Acrobat Document" r:id="rId3" imgW="5714918" imgH="3495640" progId="AcroExch.Document.DC">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2"/>
          <p:cNvGraphicFramePr>
            <a:graphicFrameLocks noChangeAspect="1"/>
          </p:cNvGraphicFramePr>
          <p:nvPr/>
        </p:nvGraphicFramePr>
        <p:xfrm>
          <a:off x="62213" y="642918"/>
          <a:ext cx="8867505" cy="5512632"/>
        </p:xfrm>
        <a:graphic>
          <a:graphicData uri="http://schemas.openxmlformats.org/presentationml/2006/ole">
            <p:oleObj spid="_x0000_s23554" name="Acrobat Document" r:id="rId3" imgW="5714918" imgH="3552596" progId="AcroExch.Document.DC">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nvGraphicFramePr>
        <p:xfrm>
          <a:off x="133889" y="714356"/>
          <a:ext cx="8876219" cy="5429287"/>
        </p:xfrm>
        <a:graphic>
          <a:graphicData uri="http://schemas.openxmlformats.org/presentationml/2006/ole">
            <p:oleObj spid="_x0000_s22530" name="Acrobat Document" r:id="rId3" imgW="5714918" imgH="3495640" progId="AcroExch.Document.DC">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nvGraphicFramePr>
        <p:xfrm>
          <a:off x="133889" y="714356"/>
          <a:ext cx="8876219" cy="5429287"/>
        </p:xfrm>
        <a:graphic>
          <a:graphicData uri="http://schemas.openxmlformats.org/presentationml/2006/ole">
            <p:oleObj spid="_x0000_s25602" name="Acrobat Document" r:id="rId3" imgW="5714918" imgH="3495640" progId="AcroExch.Document.DC">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latin typeface="Times New Roman" pitchFamily="18" charset="0"/>
                <a:cs typeface="Times New Roman" pitchFamily="18" charset="0"/>
              </a:rPr>
              <a:t>Chiral</a:t>
            </a:r>
            <a:r>
              <a:rPr lang="en-US" dirty="0" smtClean="0">
                <a:latin typeface="Times New Roman" pitchFamily="18" charset="0"/>
                <a:cs typeface="Times New Roman" pitchFamily="18" charset="0"/>
              </a:rPr>
              <a:t> symmetry breaking </a:t>
            </a:r>
            <a:endParaRPr lang="ru-RU" dirty="0">
              <a:latin typeface="Times New Roman" pitchFamily="18" charset="0"/>
              <a:cs typeface="Times New Roman" pitchFamily="18" charset="0"/>
            </a:endParaRPr>
          </a:p>
        </p:txBody>
      </p:sp>
      <p:pic>
        <p:nvPicPr>
          <p:cNvPr id="4" name="Содержимое 3" descr="chiral.png"/>
          <p:cNvPicPr>
            <a:picLocks noGrp="1" noChangeAspect="1"/>
          </p:cNvPicPr>
          <p:nvPr>
            <p:ph idx="1"/>
          </p:nvPr>
        </p:nvPicPr>
        <p:blipFill>
          <a:blip r:embed="rId2" cstate="print"/>
          <a:stretch>
            <a:fillRect/>
          </a:stretch>
        </p:blipFill>
        <p:spPr>
          <a:xfrm>
            <a:off x="1928795" y="1643051"/>
            <a:ext cx="5357850" cy="4652206"/>
          </a:xfrm>
        </p:spPr>
      </p:pic>
      <p:sp>
        <p:nvSpPr>
          <p:cNvPr id="245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4582" name="Rectangle 6"/>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458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4585" name="Rectangle 9"/>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458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4586" name="Picture 1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286512" y="1214422"/>
            <a:ext cx="390525" cy="476250"/>
          </a:xfrm>
          <a:prstGeom prst="rect">
            <a:avLst/>
          </a:prstGeom>
          <a:noFill/>
        </p:spPr>
      </p:pic>
      <p:sp>
        <p:nvSpPr>
          <p:cNvPr id="24588" name="Rectangle 12"/>
          <p:cNvSpPr>
            <a:spLocks noChangeArrowheads="1"/>
          </p:cNvSpPr>
          <p:nvPr/>
        </p:nvSpPr>
        <p:spPr bwMode="auto">
          <a:xfrm>
            <a:off x="0" y="933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459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4589" name="Picture 1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786578" y="1857364"/>
            <a:ext cx="361950" cy="476250"/>
          </a:xfrm>
          <a:prstGeom prst="rect">
            <a:avLst/>
          </a:prstGeom>
          <a:noFill/>
        </p:spPr>
      </p:pic>
      <p:sp>
        <p:nvSpPr>
          <p:cNvPr id="24591" name="Rectangle 15"/>
          <p:cNvSpPr>
            <a:spLocks noChangeArrowheads="1"/>
          </p:cNvSpPr>
          <p:nvPr/>
        </p:nvSpPr>
        <p:spPr bwMode="auto">
          <a:xfrm>
            <a:off x="0" y="933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4593"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4592" name="Picture 1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215206" y="2857496"/>
            <a:ext cx="400050" cy="476250"/>
          </a:xfrm>
          <a:prstGeom prst="rect">
            <a:avLst/>
          </a:prstGeom>
          <a:noFill/>
        </p:spPr>
      </p:pic>
      <p:sp>
        <p:nvSpPr>
          <p:cNvPr id="24594" name="Rectangle 18"/>
          <p:cNvSpPr>
            <a:spLocks noChangeArrowheads="1"/>
          </p:cNvSpPr>
          <p:nvPr/>
        </p:nvSpPr>
        <p:spPr bwMode="auto">
          <a:xfrm>
            <a:off x="0" y="933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4596"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4595" name="Picture 1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215206" y="4143380"/>
            <a:ext cx="361950" cy="495300"/>
          </a:xfrm>
          <a:prstGeom prst="rect">
            <a:avLst/>
          </a:prstGeom>
          <a:noFill/>
        </p:spPr>
      </p:pic>
      <p:sp>
        <p:nvSpPr>
          <p:cNvPr id="24597" name="Rectangle 21"/>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4599"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4598" name="Picture 2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86578" y="5429264"/>
            <a:ext cx="342900" cy="476250"/>
          </a:xfrm>
          <a:prstGeom prst="rect">
            <a:avLst/>
          </a:prstGeom>
          <a:noFill/>
        </p:spPr>
      </p:pic>
      <p:sp>
        <p:nvSpPr>
          <p:cNvPr id="24600" name="Rectangle 24"/>
          <p:cNvSpPr>
            <a:spLocks noChangeArrowheads="1"/>
          </p:cNvSpPr>
          <p:nvPr/>
        </p:nvSpPr>
        <p:spPr bwMode="auto">
          <a:xfrm>
            <a:off x="0" y="933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4602"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4601" name="Picture 2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357950" y="6215082"/>
            <a:ext cx="314325" cy="476250"/>
          </a:xfrm>
          <a:prstGeom prst="rect">
            <a:avLst/>
          </a:prstGeom>
          <a:noFill/>
        </p:spPr>
      </p:pic>
      <p:sp>
        <p:nvSpPr>
          <p:cNvPr id="24603" name="Rectangle 27"/>
          <p:cNvSpPr>
            <a:spLocks noChangeArrowheads="1"/>
          </p:cNvSpPr>
          <p:nvPr/>
        </p:nvSpPr>
        <p:spPr bwMode="auto">
          <a:xfrm>
            <a:off x="0" y="933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42852"/>
            <a:ext cx="8472518" cy="6500858"/>
          </a:xfrm>
        </p:spPr>
        <p:txBody>
          <a:bodyPr>
            <a:normAutofit fontScale="25000" lnSpcReduction="20000"/>
          </a:bodyPr>
          <a:lstStyle/>
          <a:p>
            <a:pPr marL="0" indent="0" algn="just">
              <a:lnSpc>
                <a:spcPct val="120000"/>
              </a:lnSpc>
              <a:spcBef>
                <a:spcPts val="0"/>
              </a:spcBef>
              <a:buFont typeface="Wingdings" pitchFamily="2" charset="2"/>
              <a:buChar char="ü"/>
            </a:pPr>
            <a:r>
              <a:rPr lang="en-US" sz="7200" b="1" dirty="0" smtClean="0">
                <a:solidFill>
                  <a:srgbClr val="FF0000"/>
                </a:solidFill>
                <a:latin typeface="Times New Roman" pitchFamily="18" charset="0"/>
                <a:cs typeface="Times New Roman" pitchFamily="18" charset="0"/>
              </a:rPr>
              <a:t>Resonance tunneling</a:t>
            </a:r>
            <a:endParaRPr lang="be-BY" sz="7200" b="1" dirty="0" smtClean="0">
              <a:solidFill>
                <a:srgbClr val="FF0000"/>
              </a:solidFill>
              <a:latin typeface="Times New Roman" pitchFamily="18" charset="0"/>
              <a:cs typeface="Times New Roman" pitchFamily="18" charset="0"/>
            </a:endParaRPr>
          </a:p>
          <a:p>
            <a:pPr marL="0" indent="0" algn="just">
              <a:lnSpc>
                <a:spcPct val="120000"/>
              </a:lnSpc>
              <a:spcBef>
                <a:spcPts val="0"/>
              </a:spcBef>
              <a:buNone/>
            </a:pPr>
            <a:r>
              <a:rPr lang="en-GB" sz="7200" b="1" dirty="0" smtClean="0">
                <a:solidFill>
                  <a:srgbClr val="00B050"/>
                </a:solidFill>
                <a:latin typeface="Times New Roman" pitchFamily="18" charset="0"/>
                <a:cs typeface="Times New Roman" pitchFamily="18" charset="0"/>
              </a:rPr>
              <a:t>[V</a:t>
            </a:r>
            <a:r>
              <a:rPr lang="en-US" sz="7200" b="1" dirty="0" smtClean="0">
                <a:solidFill>
                  <a:srgbClr val="00B050"/>
                </a:solidFill>
                <a:latin typeface="Times New Roman" pitchFamily="18" charset="0"/>
                <a:cs typeface="Times New Roman" pitchFamily="18" charset="0"/>
              </a:rPr>
              <a:t>.</a:t>
            </a:r>
            <a:r>
              <a:rPr lang="en-GB" sz="7200" b="1" dirty="0" smtClean="0">
                <a:solidFill>
                  <a:srgbClr val="00B050"/>
                </a:solidFill>
                <a:latin typeface="Times New Roman" pitchFamily="18" charset="0"/>
                <a:cs typeface="Times New Roman" pitchFamily="18" charset="0"/>
              </a:rPr>
              <a:t>I</a:t>
            </a:r>
            <a:r>
              <a:rPr lang="en-US" sz="7200" b="1" dirty="0" smtClean="0">
                <a:solidFill>
                  <a:srgbClr val="00B050"/>
                </a:solidFill>
                <a:latin typeface="Times New Roman" pitchFamily="18" charset="0"/>
                <a:cs typeface="Times New Roman" pitchFamily="18" charset="0"/>
              </a:rPr>
              <a:t>. </a:t>
            </a:r>
            <a:r>
              <a:rPr lang="en-GB" sz="7200" b="1" dirty="0" err="1" smtClean="0">
                <a:solidFill>
                  <a:srgbClr val="00B050"/>
                </a:solidFill>
                <a:latin typeface="Times New Roman" pitchFamily="18" charset="0"/>
                <a:cs typeface="Times New Roman" pitchFamily="18" charset="0"/>
              </a:rPr>
              <a:t>Kuvshinov</a:t>
            </a:r>
            <a:r>
              <a:rPr lang="en-US" sz="7200" b="1" dirty="0" smtClean="0">
                <a:solidFill>
                  <a:srgbClr val="00B050"/>
                </a:solidFill>
                <a:latin typeface="Times New Roman" pitchFamily="18" charset="0"/>
                <a:cs typeface="Times New Roman" pitchFamily="18" charset="0"/>
              </a:rPr>
              <a:t>, </a:t>
            </a:r>
            <a:r>
              <a:rPr lang="en-GB" sz="7200" b="1" dirty="0" smtClean="0">
                <a:solidFill>
                  <a:srgbClr val="00B050"/>
                </a:solidFill>
                <a:latin typeface="Times New Roman" pitchFamily="18" charset="0"/>
                <a:cs typeface="Times New Roman" pitchFamily="18" charset="0"/>
              </a:rPr>
              <a:t>A</a:t>
            </a:r>
            <a:r>
              <a:rPr lang="en-US" sz="7200" b="1" dirty="0" smtClean="0">
                <a:solidFill>
                  <a:srgbClr val="00B050"/>
                </a:solidFill>
                <a:latin typeface="Times New Roman" pitchFamily="18" charset="0"/>
                <a:cs typeface="Times New Roman" pitchFamily="18" charset="0"/>
              </a:rPr>
              <a:t>.</a:t>
            </a:r>
            <a:r>
              <a:rPr lang="en-GB" sz="7200" b="1" dirty="0" smtClean="0">
                <a:solidFill>
                  <a:srgbClr val="00B050"/>
                </a:solidFill>
                <a:latin typeface="Times New Roman" pitchFamily="18" charset="0"/>
                <a:cs typeface="Times New Roman" pitchFamily="18" charset="0"/>
              </a:rPr>
              <a:t>V</a:t>
            </a:r>
            <a:r>
              <a:rPr lang="en-US" sz="7200" b="1" dirty="0" smtClean="0">
                <a:solidFill>
                  <a:srgbClr val="00B050"/>
                </a:solidFill>
                <a:latin typeface="Times New Roman" pitchFamily="18" charset="0"/>
                <a:cs typeface="Times New Roman" pitchFamily="18" charset="0"/>
              </a:rPr>
              <a:t>. </a:t>
            </a:r>
            <a:r>
              <a:rPr lang="en-GB" sz="7200" b="1" dirty="0" err="1" smtClean="0">
                <a:solidFill>
                  <a:srgbClr val="00B050"/>
                </a:solidFill>
                <a:latin typeface="Times New Roman" pitchFamily="18" charset="0"/>
                <a:cs typeface="Times New Roman" pitchFamily="18" charset="0"/>
              </a:rPr>
              <a:t>Kuzmin</a:t>
            </a:r>
            <a:r>
              <a:rPr lang="en-US" sz="7200" b="1" dirty="0" smtClean="0">
                <a:solidFill>
                  <a:srgbClr val="00B050"/>
                </a:solidFill>
                <a:latin typeface="Times New Roman" pitchFamily="18" charset="0"/>
                <a:cs typeface="Times New Roman" pitchFamily="18" charset="0"/>
              </a:rPr>
              <a:t>, </a:t>
            </a:r>
            <a:r>
              <a:rPr lang="en-GB" sz="7200" b="1" dirty="0" smtClean="0">
                <a:solidFill>
                  <a:srgbClr val="00B050"/>
                </a:solidFill>
                <a:latin typeface="Times New Roman" pitchFamily="18" charset="0"/>
                <a:cs typeface="Times New Roman" pitchFamily="18" charset="0"/>
              </a:rPr>
              <a:t>R</a:t>
            </a:r>
            <a:r>
              <a:rPr lang="en-US" sz="7200" b="1" dirty="0" smtClean="0">
                <a:solidFill>
                  <a:srgbClr val="00B050"/>
                </a:solidFill>
                <a:latin typeface="Times New Roman" pitchFamily="18" charset="0"/>
                <a:cs typeface="Times New Roman" pitchFamily="18" charset="0"/>
              </a:rPr>
              <a:t>.</a:t>
            </a:r>
            <a:r>
              <a:rPr lang="en-GB" sz="7200" b="1" dirty="0" smtClean="0">
                <a:solidFill>
                  <a:srgbClr val="00B050"/>
                </a:solidFill>
                <a:latin typeface="Times New Roman" pitchFamily="18" charset="0"/>
                <a:cs typeface="Times New Roman" pitchFamily="18" charset="0"/>
              </a:rPr>
              <a:t>G</a:t>
            </a:r>
            <a:r>
              <a:rPr lang="en-US" sz="7200" b="1" dirty="0" smtClean="0">
                <a:solidFill>
                  <a:srgbClr val="00B050"/>
                </a:solidFill>
                <a:latin typeface="Times New Roman" pitchFamily="18" charset="0"/>
                <a:cs typeface="Times New Roman" pitchFamily="18" charset="0"/>
              </a:rPr>
              <a:t>. </a:t>
            </a:r>
            <a:r>
              <a:rPr lang="en-GB" sz="7200" b="1" dirty="0" err="1" smtClean="0">
                <a:solidFill>
                  <a:srgbClr val="00B050"/>
                </a:solidFill>
                <a:latin typeface="Times New Roman" pitchFamily="18" charset="0"/>
                <a:cs typeface="Times New Roman" pitchFamily="18" charset="0"/>
              </a:rPr>
              <a:t>Shulyakovsky</a:t>
            </a:r>
            <a:r>
              <a:rPr lang="en-US" sz="7200" b="1" dirty="0" smtClean="0">
                <a:solidFill>
                  <a:srgbClr val="00B050"/>
                </a:solidFill>
                <a:latin typeface="Times New Roman" pitchFamily="18" charset="0"/>
                <a:cs typeface="Times New Roman" pitchFamily="18" charset="0"/>
              </a:rPr>
              <a:t>. </a:t>
            </a:r>
            <a:r>
              <a:rPr lang="en-GB" sz="7200" b="1" dirty="0" smtClean="0">
                <a:solidFill>
                  <a:srgbClr val="00B050"/>
                </a:solidFill>
                <a:latin typeface="Times New Roman" pitchFamily="18" charset="0"/>
                <a:cs typeface="Times New Roman" pitchFamily="18" charset="0"/>
              </a:rPr>
              <a:t>Chaos assisted </a:t>
            </a:r>
            <a:r>
              <a:rPr lang="en-GB" sz="7200" b="1" dirty="0" err="1" smtClean="0">
                <a:solidFill>
                  <a:srgbClr val="00B050"/>
                </a:solidFill>
                <a:latin typeface="Times New Roman" pitchFamily="18" charset="0"/>
                <a:cs typeface="Times New Roman" pitchFamily="18" charset="0"/>
              </a:rPr>
              <a:t>instanton</a:t>
            </a:r>
            <a:r>
              <a:rPr lang="en-GB" sz="7200" b="1" dirty="0" smtClean="0">
                <a:solidFill>
                  <a:srgbClr val="00B050"/>
                </a:solidFill>
                <a:latin typeface="Times New Roman" pitchFamily="18" charset="0"/>
                <a:cs typeface="Times New Roman" pitchFamily="18" charset="0"/>
              </a:rPr>
              <a:t> tunnelling in one dimensional perturbed periodic potential. </a:t>
            </a:r>
            <a:r>
              <a:rPr lang="en-GB" sz="7200" b="1" i="1" dirty="0" smtClean="0">
                <a:solidFill>
                  <a:srgbClr val="00B050"/>
                </a:solidFill>
                <a:latin typeface="Times New Roman" pitchFamily="18" charset="0"/>
                <a:cs typeface="Times New Roman" pitchFamily="18" charset="0"/>
              </a:rPr>
              <a:t>Phys. Rev.</a:t>
            </a:r>
            <a:r>
              <a:rPr lang="en-GB" sz="7200" b="1" dirty="0" smtClean="0">
                <a:solidFill>
                  <a:srgbClr val="00B050"/>
                </a:solidFill>
                <a:latin typeface="Times New Roman" pitchFamily="18" charset="0"/>
                <a:cs typeface="Times New Roman" pitchFamily="18" charset="0"/>
              </a:rPr>
              <a:t> E67 (2003) 015201-1 - 015201-4]</a:t>
            </a:r>
            <a:endParaRPr lang="be-BY" sz="7200" b="1" dirty="0" smtClean="0">
              <a:solidFill>
                <a:srgbClr val="00B050"/>
              </a:solidFill>
              <a:latin typeface="Times New Roman" pitchFamily="18" charset="0"/>
              <a:cs typeface="Times New Roman" pitchFamily="18" charset="0"/>
            </a:endParaRPr>
          </a:p>
          <a:p>
            <a:pPr marL="0" indent="0" algn="just">
              <a:lnSpc>
                <a:spcPct val="120000"/>
              </a:lnSpc>
              <a:spcBef>
                <a:spcPts val="0"/>
              </a:spcBef>
              <a:buNone/>
            </a:pPr>
            <a:r>
              <a:rPr lang="en-US" sz="7200" b="1" dirty="0" smtClean="0">
                <a:solidFill>
                  <a:srgbClr val="00B050"/>
                </a:solidFill>
                <a:latin typeface="Times New Roman" pitchFamily="18" charset="0"/>
                <a:cs typeface="Times New Roman" pitchFamily="18" charset="0"/>
              </a:rPr>
              <a:t>[</a:t>
            </a:r>
            <a:r>
              <a:rPr lang="ru-RU" sz="7200" b="1" dirty="0" smtClean="0">
                <a:solidFill>
                  <a:srgbClr val="00B050"/>
                </a:solidFill>
                <a:latin typeface="Times New Roman" pitchFamily="18" charset="0"/>
                <a:cs typeface="Times New Roman" pitchFamily="18" charset="0"/>
              </a:rPr>
              <a:t>Р</a:t>
            </a:r>
            <a:r>
              <a:rPr lang="en-US" sz="7200" b="1" dirty="0" smtClean="0">
                <a:solidFill>
                  <a:srgbClr val="00B050"/>
                </a:solidFill>
                <a:latin typeface="Times New Roman" pitchFamily="18" charset="0"/>
                <a:cs typeface="Times New Roman" pitchFamily="18" charset="0"/>
              </a:rPr>
              <a:t>.</a:t>
            </a:r>
            <a:r>
              <a:rPr lang="ru-RU" sz="7200" b="1" dirty="0" smtClean="0">
                <a:solidFill>
                  <a:srgbClr val="00B050"/>
                </a:solidFill>
                <a:latin typeface="Times New Roman" pitchFamily="18" charset="0"/>
                <a:cs typeface="Times New Roman" pitchFamily="18" charset="0"/>
              </a:rPr>
              <a:t>Г</a:t>
            </a:r>
            <a:r>
              <a:rPr lang="en-US" sz="7200" b="1" dirty="0" smtClean="0">
                <a:solidFill>
                  <a:srgbClr val="00B050"/>
                </a:solidFill>
                <a:latin typeface="Times New Roman" pitchFamily="18" charset="0"/>
                <a:cs typeface="Times New Roman" pitchFamily="18" charset="0"/>
              </a:rPr>
              <a:t>. </a:t>
            </a:r>
            <a:r>
              <a:rPr lang="ru-RU" sz="7200" b="1" dirty="0" err="1" smtClean="0">
                <a:solidFill>
                  <a:srgbClr val="00B050"/>
                </a:solidFill>
                <a:latin typeface="Times New Roman" pitchFamily="18" charset="0"/>
                <a:cs typeface="Times New Roman" pitchFamily="18" charset="0"/>
              </a:rPr>
              <a:t>Шуляковский</a:t>
            </a:r>
            <a:r>
              <a:rPr lang="en-US" sz="7200" b="1" dirty="0" smtClean="0">
                <a:solidFill>
                  <a:srgbClr val="00B050"/>
                </a:solidFill>
                <a:latin typeface="Times New Roman" pitchFamily="18" charset="0"/>
                <a:cs typeface="Times New Roman" pitchFamily="18" charset="0"/>
              </a:rPr>
              <a:t>. </a:t>
            </a:r>
            <a:r>
              <a:rPr lang="ru-RU" sz="7200" b="1" dirty="0" smtClean="0">
                <a:solidFill>
                  <a:srgbClr val="00B050"/>
                </a:solidFill>
                <a:latin typeface="Times New Roman" pitchFamily="18" charset="0"/>
                <a:cs typeface="Times New Roman" pitchFamily="18" charset="0"/>
              </a:rPr>
              <a:t>Аналитические </a:t>
            </a:r>
            <a:r>
              <a:rPr lang="ru-RU" sz="7200" b="1" dirty="0" err="1" smtClean="0">
                <a:solidFill>
                  <a:srgbClr val="00B050"/>
                </a:solidFill>
                <a:latin typeface="Times New Roman" pitchFamily="18" charset="0"/>
                <a:cs typeface="Times New Roman" pitchFamily="18" charset="0"/>
              </a:rPr>
              <a:t>инстантонные</a:t>
            </a:r>
            <a:r>
              <a:rPr lang="ru-RU" sz="7200" b="1" dirty="0" smtClean="0">
                <a:solidFill>
                  <a:srgbClr val="00B050"/>
                </a:solidFill>
                <a:latin typeface="Times New Roman" pitchFamily="18" charset="0"/>
                <a:cs typeface="Times New Roman" pitchFamily="18" charset="0"/>
              </a:rPr>
              <a:t> решения в 2-мерных полевых моделях. </a:t>
            </a:r>
            <a:r>
              <a:rPr lang="ru-RU" sz="7200" b="1" i="1" dirty="0" smtClean="0">
                <a:solidFill>
                  <a:srgbClr val="00B050"/>
                </a:solidFill>
                <a:latin typeface="Times New Roman" pitchFamily="18" charset="0"/>
                <a:cs typeface="Times New Roman" pitchFamily="18" charset="0"/>
              </a:rPr>
              <a:t>Письма в ЭЧАЯ</a:t>
            </a:r>
            <a:r>
              <a:rPr lang="en-US" sz="7200" b="1" dirty="0" smtClean="0">
                <a:solidFill>
                  <a:srgbClr val="00B050"/>
                </a:solidFill>
                <a:latin typeface="Times New Roman" pitchFamily="18" charset="0"/>
                <a:cs typeface="Times New Roman" pitchFamily="18" charset="0"/>
              </a:rPr>
              <a:t> №5, 2008, 704-708]</a:t>
            </a:r>
            <a:endParaRPr lang="be-BY" sz="7200" b="1" dirty="0" smtClean="0">
              <a:solidFill>
                <a:srgbClr val="00B050"/>
              </a:solidFill>
              <a:latin typeface="Times New Roman" pitchFamily="18" charset="0"/>
              <a:cs typeface="Times New Roman" pitchFamily="18" charset="0"/>
            </a:endParaRPr>
          </a:p>
          <a:p>
            <a:pPr marL="0" indent="0" algn="just">
              <a:lnSpc>
                <a:spcPct val="120000"/>
              </a:lnSpc>
              <a:spcBef>
                <a:spcPts val="0"/>
              </a:spcBef>
              <a:buNone/>
            </a:pPr>
            <a:r>
              <a:rPr lang="en-US" sz="7200" dirty="0" smtClean="0">
                <a:latin typeface="Times New Roman" pitchFamily="18" charset="0"/>
                <a:cs typeface="Times New Roman" pitchFamily="18" charset="0"/>
              </a:rPr>
              <a:t> </a:t>
            </a:r>
            <a:endParaRPr lang="be-BY" sz="7200" dirty="0" smtClean="0">
              <a:latin typeface="Times New Roman" pitchFamily="18" charset="0"/>
              <a:cs typeface="Times New Roman" pitchFamily="18" charset="0"/>
            </a:endParaRPr>
          </a:p>
          <a:p>
            <a:pPr marL="0" indent="0" algn="just">
              <a:lnSpc>
                <a:spcPct val="120000"/>
              </a:lnSpc>
              <a:spcBef>
                <a:spcPts val="0"/>
              </a:spcBef>
              <a:buFont typeface="Wingdings" pitchFamily="2" charset="2"/>
              <a:buChar char="ü"/>
            </a:pPr>
            <a:r>
              <a:rPr lang="en-US" sz="7200" dirty="0" smtClean="0">
                <a:solidFill>
                  <a:srgbClr val="FF0000"/>
                </a:solidFill>
                <a:latin typeface="Times New Roman" pitchFamily="18" charset="0"/>
                <a:cs typeface="Times New Roman" pitchFamily="18" charset="0"/>
              </a:rPr>
              <a:t> </a:t>
            </a:r>
            <a:r>
              <a:rPr lang="en-US" sz="7200" b="1" dirty="0" smtClean="0">
                <a:solidFill>
                  <a:srgbClr val="FF0000"/>
                </a:solidFill>
                <a:latin typeface="Times New Roman" pitchFamily="18" charset="0"/>
                <a:cs typeface="Times New Roman" pitchFamily="18" charset="0"/>
              </a:rPr>
              <a:t>Footprints of QCD-</a:t>
            </a:r>
            <a:r>
              <a:rPr lang="en-US" sz="7200" b="1" dirty="0" err="1" smtClean="0">
                <a:solidFill>
                  <a:srgbClr val="FF0000"/>
                </a:solidFill>
                <a:latin typeface="Times New Roman" pitchFamily="18" charset="0"/>
                <a:cs typeface="Times New Roman" pitchFamily="18" charset="0"/>
              </a:rPr>
              <a:t>instantons</a:t>
            </a:r>
            <a:r>
              <a:rPr lang="en-US" sz="7200" b="1" dirty="0" smtClean="0">
                <a:solidFill>
                  <a:srgbClr val="FF0000"/>
                </a:solidFill>
                <a:latin typeface="Times New Roman" pitchFamily="18" charset="0"/>
                <a:cs typeface="Times New Roman" pitchFamily="18" charset="0"/>
              </a:rPr>
              <a:t> in high energy collisions</a:t>
            </a:r>
            <a:endParaRPr lang="be-BY" sz="7200" b="1" dirty="0" smtClean="0">
              <a:solidFill>
                <a:srgbClr val="FF0000"/>
              </a:solidFill>
              <a:latin typeface="Times New Roman" pitchFamily="18" charset="0"/>
              <a:cs typeface="Times New Roman" pitchFamily="18" charset="0"/>
            </a:endParaRPr>
          </a:p>
          <a:p>
            <a:pPr marL="0" indent="0" algn="just">
              <a:lnSpc>
                <a:spcPct val="120000"/>
              </a:lnSpc>
              <a:spcBef>
                <a:spcPts val="0"/>
              </a:spcBef>
              <a:buNone/>
            </a:pPr>
            <a:r>
              <a:rPr lang="en-US" sz="7200" b="1" dirty="0" smtClean="0">
                <a:solidFill>
                  <a:srgbClr val="00B050"/>
                </a:solidFill>
                <a:latin typeface="Times New Roman" pitchFamily="18" charset="0"/>
                <a:cs typeface="Times New Roman" pitchFamily="18" charset="0"/>
              </a:rPr>
              <a:t>[A. </a:t>
            </a:r>
            <a:r>
              <a:rPr lang="en-US" sz="7200" b="1" dirty="0" err="1" smtClean="0">
                <a:solidFill>
                  <a:srgbClr val="00B050"/>
                </a:solidFill>
                <a:latin typeface="Times New Roman" pitchFamily="18" charset="0"/>
                <a:cs typeface="Times New Roman" pitchFamily="18" charset="0"/>
              </a:rPr>
              <a:t>Ringwald</a:t>
            </a:r>
            <a:r>
              <a:rPr lang="en-US" sz="7200" b="1" dirty="0" smtClean="0">
                <a:solidFill>
                  <a:srgbClr val="00B050"/>
                </a:solidFill>
                <a:latin typeface="Times New Roman" pitchFamily="18" charset="0"/>
                <a:cs typeface="Times New Roman" pitchFamily="18" charset="0"/>
              </a:rPr>
              <a:t>, </a:t>
            </a:r>
            <a:r>
              <a:rPr lang="en-US" sz="7200" b="1" dirty="0" err="1" smtClean="0">
                <a:solidFill>
                  <a:srgbClr val="00B050"/>
                </a:solidFill>
                <a:latin typeface="Times New Roman" pitchFamily="18" charset="0"/>
                <a:cs typeface="Times New Roman" pitchFamily="18" charset="0"/>
              </a:rPr>
              <a:t>Nucl</a:t>
            </a:r>
            <a:r>
              <a:rPr lang="en-US" sz="7200" b="1" dirty="0" smtClean="0">
                <a:solidFill>
                  <a:srgbClr val="00B050"/>
                </a:solidFill>
                <a:latin typeface="Times New Roman" pitchFamily="18" charset="0"/>
                <a:cs typeface="Times New Roman" pitchFamily="18" charset="0"/>
              </a:rPr>
              <a:t>. Phys. B 330, 1 (1990)]</a:t>
            </a:r>
            <a:endParaRPr lang="be-BY" sz="7200" b="1" dirty="0" smtClean="0">
              <a:solidFill>
                <a:srgbClr val="00B050"/>
              </a:solidFill>
              <a:latin typeface="Times New Roman" pitchFamily="18" charset="0"/>
              <a:cs typeface="Times New Roman" pitchFamily="18" charset="0"/>
            </a:endParaRPr>
          </a:p>
          <a:p>
            <a:pPr marL="0" indent="0" algn="just">
              <a:lnSpc>
                <a:spcPct val="120000"/>
              </a:lnSpc>
              <a:spcBef>
                <a:spcPts val="0"/>
              </a:spcBef>
              <a:buNone/>
            </a:pPr>
            <a:r>
              <a:rPr lang="en-US" sz="7200" b="1" dirty="0" smtClean="0">
                <a:solidFill>
                  <a:srgbClr val="00B050"/>
                </a:solidFill>
                <a:latin typeface="Times New Roman" pitchFamily="18" charset="0"/>
                <a:cs typeface="Times New Roman" pitchFamily="18" charset="0"/>
              </a:rPr>
              <a:t>[</a:t>
            </a:r>
            <a:r>
              <a:rPr lang="en-GB" sz="7200" b="1" dirty="0" smtClean="0">
                <a:solidFill>
                  <a:srgbClr val="00B050"/>
                </a:solidFill>
                <a:latin typeface="Times New Roman" pitchFamily="18" charset="0"/>
                <a:cs typeface="Times New Roman" pitchFamily="18" charset="0"/>
              </a:rPr>
              <a:t>V</a:t>
            </a:r>
            <a:r>
              <a:rPr lang="en-US" sz="7200" b="1" dirty="0" smtClean="0">
                <a:solidFill>
                  <a:srgbClr val="00B050"/>
                </a:solidFill>
                <a:latin typeface="Times New Roman" pitchFamily="18" charset="0"/>
                <a:cs typeface="Times New Roman" pitchFamily="18" charset="0"/>
              </a:rPr>
              <a:t>.</a:t>
            </a:r>
            <a:r>
              <a:rPr lang="en-GB" sz="7200" b="1" dirty="0" smtClean="0">
                <a:solidFill>
                  <a:srgbClr val="00B050"/>
                </a:solidFill>
                <a:latin typeface="Times New Roman" pitchFamily="18" charset="0"/>
                <a:cs typeface="Times New Roman" pitchFamily="18" charset="0"/>
              </a:rPr>
              <a:t>I</a:t>
            </a:r>
            <a:r>
              <a:rPr lang="en-US" sz="7200" b="1" dirty="0" smtClean="0">
                <a:solidFill>
                  <a:srgbClr val="00B050"/>
                </a:solidFill>
                <a:latin typeface="Times New Roman" pitchFamily="18" charset="0"/>
                <a:cs typeface="Times New Roman" pitchFamily="18" charset="0"/>
              </a:rPr>
              <a:t>. </a:t>
            </a:r>
            <a:r>
              <a:rPr lang="en-GB" sz="7200" b="1" dirty="0" err="1" smtClean="0">
                <a:solidFill>
                  <a:srgbClr val="00B050"/>
                </a:solidFill>
                <a:latin typeface="Times New Roman" pitchFamily="18" charset="0"/>
                <a:cs typeface="Times New Roman" pitchFamily="18" charset="0"/>
              </a:rPr>
              <a:t>Kashkan</a:t>
            </a:r>
            <a:r>
              <a:rPr lang="en-US" sz="7200" b="1" dirty="0" smtClean="0">
                <a:solidFill>
                  <a:srgbClr val="00B050"/>
                </a:solidFill>
                <a:latin typeface="Times New Roman" pitchFamily="18" charset="0"/>
                <a:cs typeface="Times New Roman" pitchFamily="18" charset="0"/>
              </a:rPr>
              <a:t>, </a:t>
            </a:r>
            <a:r>
              <a:rPr lang="en-GB" sz="7200" b="1" dirty="0" smtClean="0">
                <a:solidFill>
                  <a:srgbClr val="00B050"/>
                </a:solidFill>
                <a:latin typeface="Times New Roman" pitchFamily="18" charset="0"/>
                <a:cs typeface="Times New Roman" pitchFamily="18" charset="0"/>
              </a:rPr>
              <a:t>V</a:t>
            </a:r>
            <a:r>
              <a:rPr lang="en-US" sz="7200" b="1" dirty="0" smtClean="0">
                <a:solidFill>
                  <a:srgbClr val="00B050"/>
                </a:solidFill>
                <a:latin typeface="Times New Roman" pitchFamily="18" charset="0"/>
                <a:cs typeface="Times New Roman" pitchFamily="18" charset="0"/>
              </a:rPr>
              <a:t>.</a:t>
            </a:r>
            <a:r>
              <a:rPr lang="en-GB" sz="7200" b="1" dirty="0" smtClean="0">
                <a:solidFill>
                  <a:srgbClr val="00B050"/>
                </a:solidFill>
                <a:latin typeface="Times New Roman" pitchFamily="18" charset="0"/>
                <a:cs typeface="Times New Roman" pitchFamily="18" charset="0"/>
              </a:rPr>
              <a:t>I</a:t>
            </a:r>
            <a:r>
              <a:rPr lang="en-US" sz="7200" b="1" dirty="0" smtClean="0">
                <a:solidFill>
                  <a:srgbClr val="00B050"/>
                </a:solidFill>
                <a:latin typeface="Times New Roman" pitchFamily="18" charset="0"/>
                <a:cs typeface="Times New Roman" pitchFamily="18" charset="0"/>
              </a:rPr>
              <a:t>. </a:t>
            </a:r>
            <a:r>
              <a:rPr lang="en-GB" sz="7200" b="1" dirty="0" err="1" smtClean="0">
                <a:solidFill>
                  <a:srgbClr val="00B050"/>
                </a:solidFill>
                <a:latin typeface="Times New Roman" pitchFamily="18" charset="0"/>
                <a:cs typeface="Times New Roman" pitchFamily="18" charset="0"/>
              </a:rPr>
              <a:t>Kuvshinov</a:t>
            </a:r>
            <a:r>
              <a:rPr lang="en-US" sz="7200" b="1" dirty="0" smtClean="0">
                <a:solidFill>
                  <a:srgbClr val="00B050"/>
                </a:solidFill>
                <a:latin typeface="Times New Roman" pitchFamily="18" charset="0"/>
                <a:cs typeface="Times New Roman" pitchFamily="18" charset="0"/>
              </a:rPr>
              <a:t>, </a:t>
            </a:r>
            <a:r>
              <a:rPr lang="en-GB" sz="7200" b="1" dirty="0" smtClean="0">
                <a:solidFill>
                  <a:srgbClr val="00B050"/>
                </a:solidFill>
                <a:latin typeface="Times New Roman" pitchFamily="18" charset="0"/>
                <a:cs typeface="Times New Roman" pitchFamily="18" charset="0"/>
              </a:rPr>
              <a:t>R</a:t>
            </a:r>
            <a:r>
              <a:rPr lang="en-US" sz="7200" b="1" dirty="0" smtClean="0">
                <a:solidFill>
                  <a:srgbClr val="00B050"/>
                </a:solidFill>
                <a:latin typeface="Times New Roman" pitchFamily="18" charset="0"/>
                <a:cs typeface="Times New Roman" pitchFamily="18" charset="0"/>
              </a:rPr>
              <a:t>.</a:t>
            </a:r>
            <a:r>
              <a:rPr lang="en-GB" sz="7200" b="1" dirty="0" smtClean="0">
                <a:solidFill>
                  <a:srgbClr val="00B050"/>
                </a:solidFill>
                <a:latin typeface="Times New Roman" pitchFamily="18" charset="0"/>
                <a:cs typeface="Times New Roman" pitchFamily="18" charset="0"/>
              </a:rPr>
              <a:t>G</a:t>
            </a:r>
            <a:r>
              <a:rPr lang="en-US" sz="7200" b="1" dirty="0" smtClean="0">
                <a:solidFill>
                  <a:srgbClr val="00B050"/>
                </a:solidFill>
                <a:latin typeface="Times New Roman" pitchFamily="18" charset="0"/>
                <a:cs typeface="Times New Roman" pitchFamily="18" charset="0"/>
              </a:rPr>
              <a:t>. </a:t>
            </a:r>
            <a:r>
              <a:rPr lang="en-GB" sz="7200" b="1" dirty="0" err="1" smtClean="0">
                <a:solidFill>
                  <a:srgbClr val="00B050"/>
                </a:solidFill>
                <a:latin typeface="Times New Roman" pitchFamily="18" charset="0"/>
                <a:cs typeface="Times New Roman" pitchFamily="18" charset="0"/>
              </a:rPr>
              <a:t>Shulyakovsky</a:t>
            </a:r>
            <a:r>
              <a:rPr lang="en-US" sz="7200" b="1" dirty="0" smtClean="0">
                <a:solidFill>
                  <a:srgbClr val="00B050"/>
                </a:solidFill>
                <a:latin typeface="Times New Roman" pitchFamily="18" charset="0"/>
                <a:cs typeface="Times New Roman" pitchFamily="18" charset="0"/>
              </a:rPr>
              <a:t>. </a:t>
            </a:r>
            <a:r>
              <a:rPr lang="en-GB" sz="7200" b="1" dirty="0" smtClean="0">
                <a:solidFill>
                  <a:srgbClr val="00B050"/>
                </a:solidFill>
                <a:latin typeface="Times New Roman" pitchFamily="18" charset="0"/>
                <a:cs typeface="Times New Roman" pitchFamily="18" charset="0"/>
              </a:rPr>
              <a:t>Effect of </a:t>
            </a:r>
            <a:r>
              <a:rPr lang="en-GB" sz="7200" b="1" dirty="0" err="1" smtClean="0">
                <a:solidFill>
                  <a:srgbClr val="00B050"/>
                </a:solidFill>
                <a:latin typeface="Times New Roman" pitchFamily="18" charset="0"/>
                <a:cs typeface="Times New Roman" pitchFamily="18" charset="0"/>
              </a:rPr>
              <a:t>Hadronization</a:t>
            </a:r>
            <a:r>
              <a:rPr lang="en-GB" sz="7200" b="1" dirty="0" smtClean="0">
                <a:solidFill>
                  <a:srgbClr val="00B050"/>
                </a:solidFill>
                <a:latin typeface="Times New Roman" pitchFamily="18" charset="0"/>
                <a:cs typeface="Times New Roman" pitchFamily="18" charset="0"/>
              </a:rPr>
              <a:t> on the Form of Correlation Moments for </a:t>
            </a:r>
            <a:r>
              <a:rPr lang="en-GB" sz="7200" b="1" dirty="0" err="1" smtClean="0">
                <a:solidFill>
                  <a:srgbClr val="00B050"/>
                </a:solidFill>
                <a:latin typeface="Times New Roman" pitchFamily="18" charset="0"/>
                <a:cs typeface="Times New Roman" pitchFamily="18" charset="0"/>
              </a:rPr>
              <a:t>Instanton</a:t>
            </a:r>
            <a:r>
              <a:rPr lang="en-GB" sz="7200" b="1" dirty="0" smtClean="0">
                <a:solidFill>
                  <a:srgbClr val="00B050"/>
                </a:solidFill>
                <a:latin typeface="Times New Roman" pitchFamily="18" charset="0"/>
                <a:cs typeface="Times New Roman" pitchFamily="18" charset="0"/>
              </a:rPr>
              <a:t> Processes and Possibility of Discovering Them Experimentally. Physics of Atomic Nuclei, Vol. 65, No. 5 (2002) 925–928]</a:t>
            </a:r>
            <a:endParaRPr lang="be-BY" sz="7200" b="1" dirty="0" smtClean="0">
              <a:solidFill>
                <a:srgbClr val="00B050"/>
              </a:solidFill>
              <a:latin typeface="Times New Roman" pitchFamily="18" charset="0"/>
              <a:cs typeface="Times New Roman" pitchFamily="18" charset="0"/>
            </a:endParaRPr>
          </a:p>
          <a:p>
            <a:pPr marL="0" indent="0" algn="just">
              <a:lnSpc>
                <a:spcPct val="120000"/>
              </a:lnSpc>
              <a:spcBef>
                <a:spcPts val="0"/>
              </a:spcBef>
              <a:buNone/>
            </a:pPr>
            <a:r>
              <a:rPr lang="en-GB" sz="7200" b="1" dirty="0" smtClean="0">
                <a:solidFill>
                  <a:srgbClr val="00B050"/>
                </a:solidFill>
                <a:latin typeface="Times New Roman" pitchFamily="18" charset="0"/>
                <a:cs typeface="Times New Roman" pitchFamily="18" charset="0"/>
              </a:rPr>
              <a:t> </a:t>
            </a:r>
            <a:endParaRPr lang="be-BY" sz="7200" b="1" dirty="0" smtClean="0">
              <a:solidFill>
                <a:srgbClr val="00B050"/>
              </a:solidFill>
              <a:latin typeface="Times New Roman" pitchFamily="18" charset="0"/>
              <a:cs typeface="Times New Roman" pitchFamily="18" charset="0"/>
            </a:endParaRPr>
          </a:p>
          <a:p>
            <a:pPr marL="0" indent="0" algn="just">
              <a:lnSpc>
                <a:spcPct val="120000"/>
              </a:lnSpc>
              <a:spcBef>
                <a:spcPts val="0"/>
              </a:spcBef>
              <a:buFont typeface="Wingdings" pitchFamily="2" charset="2"/>
              <a:buChar char="ü"/>
            </a:pPr>
            <a:r>
              <a:rPr lang="en-GB" sz="7200" dirty="0" smtClean="0">
                <a:solidFill>
                  <a:srgbClr val="FF0000"/>
                </a:solidFill>
                <a:latin typeface="Times New Roman" pitchFamily="18" charset="0"/>
                <a:cs typeface="Times New Roman" pitchFamily="18" charset="0"/>
              </a:rPr>
              <a:t> </a:t>
            </a:r>
            <a:r>
              <a:rPr lang="en-US" sz="7200" b="1" dirty="0" smtClean="0">
                <a:solidFill>
                  <a:srgbClr val="FF0000"/>
                </a:solidFill>
                <a:latin typeface="Times New Roman" pitchFamily="18" charset="0"/>
                <a:cs typeface="Times New Roman" pitchFamily="18" charset="0"/>
              </a:rPr>
              <a:t>Contribution into spin structure function (</a:t>
            </a:r>
            <a:r>
              <a:rPr lang="en-US" sz="7200" b="1" dirty="0" err="1" smtClean="0">
                <a:solidFill>
                  <a:srgbClr val="FF0000"/>
                </a:solidFill>
                <a:latin typeface="Times New Roman" pitchFamily="18" charset="0"/>
                <a:cs typeface="Times New Roman" pitchFamily="18" charset="0"/>
              </a:rPr>
              <a:t>instanton</a:t>
            </a:r>
            <a:r>
              <a:rPr lang="en-US" sz="7200" b="1" dirty="0" smtClean="0">
                <a:solidFill>
                  <a:srgbClr val="FF0000"/>
                </a:solidFill>
                <a:latin typeface="Times New Roman" pitchFamily="18" charset="0"/>
                <a:cs typeface="Times New Roman" pitchFamily="18" charset="0"/>
              </a:rPr>
              <a:t> liquid model)</a:t>
            </a:r>
            <a:endParaRPr lang="be-BY" sz="7200" b="1" dirty="0" smtClean="0">
              <a:solidFill>
                <a:srgbClr val="FF0000"/>
              </a:solidFill>
              <a:latin typeface="Times New Roman" pitchFamily="18" charset="0"/>
              <a:cs typeface="Times New Roman" pitchFamily="18" charset="0"/>
            </a:endParaRPr>
          </a:p>
          <a:p>
            <a:pPr marL="0" indent="0" algn="just">
              <a:lnSpc>
                <a:spcPct val="120000"/>
              </a:lnSpc>
              <a:spcBef>
                <a:spcPts val="0"/>
              </a:spcBef>
              <a:buNone/>
            </a:pPr>
            <a:r>
              <a:rPr lang="en-GB" sz="7200" b="1" dirty="0" smtClean="0">
                <a:solidFill>
                  <a:srgbClr val="00B050"/>
                </a:solidFill>
                <a:latin typeface="Times New Roman" pitchFamily="18" charset="0"/>
                <a:cs typeface="Times New Roman" pitchFamily="18" charset="0"/>
              </a:rPr>
              <a:t>[</a:t>
            </a:r>
            <a:r>
              <a:rPr lang="en-US" sz="7200" b="1" dirty="0" smtClean="0">
                <a:solidFill>
                  <a:srgbClr val="00B050"/>
                </a:solidFill>
                <a:latin typeface="Times New Roman" pitchFamily="18" charset="0"/>
                <a:cs typeface="Times New Roman" pitchFamily="18" charset="0"/>
              </a:rPr>
              <a:t>T. </a:t>
            </a:r>
            <a:r>
              <a:rPr lang="en-US" sz="7200" b="1" dirty="0" err="1" smtClean="0">
                <a:solidFill>
                  <a:srgbClr val="00B050"/>
                </a:solidFill>
                <a:latin typeface="Times New Roman" pitchFamily="18" charset="0"/>
                <a:cs typeface="Times New Roman" pitchFamily="18" charset="0"/>
              </a:rPr>
              <a:t>Schaefe</a:t>
            </a:r>
            <a:r>
              <a:rPr lang="en-US" sz="7200" b="1" dirty="0" smtClean="0">
                <a:solidFill>
                  <a:srgbClr val="00B050"/>
                </a:solidFill>
                <a:latin typeface="Times New Roman" pitchFamily="18" charset="0"/>
                <a:cs typeface="Times New Roman" pitchFamily="18" charset="0"/>
              </a:rPr>
              <a:t>, E. </a:t>
            </a:r>
            <a:r>
              <a:rPr lang="en-US" sz="7200" b="1" dirty="0" err="1" smtClean="0">
                <a:solidFill>
                  <a:srgbClr val="00B050"/>
                </a:solidFill>
                <a:latin typeface="Times New Roman" pitchFamily="18" charset="0"/>
                <a:cs typeface="Times New Roman" pitchFamily="18" charset="0"/>
              </a:rPr>
              <a:t>Shuryak</a:t>
            </a:r>
            <a:r>
              <a:rPr lang="en-US" sz="7200" b="1" dirty="0" smtClean="0">
                <a:solidFill>
                  <a:srgbClr val="00B050"/>
                </a:solidFill>
                <a:latin typeface="Times New Roman" pitchFamily="18" charset="0"/>
                <a:cs typeface="Times New Roman" pitchFamily="18" charset="0"/>
              </a:rPr>
              <a:t>. </a:t>
            </a:r>
            <a:r>
              <a:rPr lang="en-US" sz="7200" b="1" dirty="0" err="1" smtClean="0">
                <a:solidFill>
                  <a:srgbClr val="00B050"/>
                </a:solidFill>
                <a:latin typeface="Times New Roman" pitchFamily="18" charset="0"/>
                <a:cs typeface="Times New Roman" pitchFamily="18" charset="0"/>
              </a:rPr>
              <a:t>Instantons</a:t>
            </a:r>
            <a:r>
              <a:rPr lang="en-US" sz="7200" b="1" dirty="0" smtClean="0">
                <a:solidFill>
                  <a:srgbClr val="00B050"/>
                </a:solidFill>
                <a:latin typeface="Times New Roman" pitchFamily="18" charset="0"/>
                <a:cs typeface="Times New Roman" pitchFamily="18" charset="0"/>
              </a:rPr>
              <a:t> in QCD. R</a:t>
            </a:r>
            <a:r>
              <a:rPr lang="be-BY" sz="7200" b="1" dirty="0" smtClean="0">
                <a:solidFill>
                  <a:srgbClr val="00B050"/>
                </a:solidFill>
                <a:latin typeface="Times New Roman" pitchFamily="18" charset="0"/>
                <a:cs typeface="Times New Roman" pitchFamily="18" charset="0"/>
              </a:rPr>
              <a:t>ev. Mod. Phys. 70:323-426,1998</a:t>
            </a:r>
            <a:r>
              <a:rPr lang="en-US" sz="7200" b="1" dirty="0" smtClean="0">
                <a:solidFill>
                  <a:srgbClr val="00B050"/>
                </a:solidFill>
                <a:latin typeface="Times New Roman" pitchFamily="18" charset="0"/>
                <a:cs typeface="Times New Roman" pitchFamily="18" charset="0"/>
              </a:rPr>
              <a:t>]</a:t>
            </a:r>
            <a:endParaRPr lang="be-BY" sz="7200" b="1" dirty="0" smtClean="0">
              <a:solidFill>
                <a:srgbClr val="00B050"/>
              </a:solidFill>
              <a:latin typeface="Times New Roman" pitchFamily="18" charset="0"/>
              <a:cs typeface="Times New Roman" pitchFamily="18" charset="0"/>
            </a:endParaRPr>
          </a:p>
          <a:p>
            <a:pPr marL="0" indent="0" algn="just">
              <a:lnSpc>
                <a:spcPct val="120000"/>
              </a:lnSpc>
              <a:spcBef>
                <a:spcPts val="0"/>
              </a:spcBef>
              <a:buNone/>
            </a:pPr>
            <a:r>
              <a:rPr lang="en-GB" sz="7200" b="1" dirty="0" smtClean="0">
                <a:solidFill>
                  <a:srgbClr val="00B050"/>
                </a:solidFill>
                <a:latin typeface="Times New Roman" pitchFamily="18" charset="0"/>
                <a:cs typeface="Times New Roman" pitchFamily="18" charset="0"/>
              </a:rPr>
              <a:t>[</a:t>
            </a:r>
            <a:r>
              <a:rPr lang="en-GB" sz="7200" b="1" dirty="0" err="1" smtClean="0">
                <a:solidFill>
                  <a:srgbClr val="00B050"/>
                </a:solidFill>
                <a:latin typeface="Times New Roman" pitchFamily="18" charset="0"/>
                <a:cs typeface="Times New Roman" pitchFamily="18" charset="0"/>
              </a:rPr>
              <a:t>A.E.Dorokhov</a:t>
            </a:r>
            <a:r>
              <a:rPr lang="en-GB" sz="7200" b="1" dirty="0" smtClean="0">
                <a:solidFill>
                  <a:srgbClr val="00B050"/>
                </a:solidFill>
                <a:latin typeface="Times New Roman" pitchFamily="18" charset="0"/>
                <a:cs typeface="Times New Roman" pitchFamily="18" charset="0"/>
              </a:rPr>
              <a:t>. </a:t>
            </a:r>
            <a:r>
              <a:rPr lang="en-GB" sz="7200" b="1" dirty="0" err="1" smtClean="0">
                <a:solidFill>
                  <a:srgbClr val="00B050"/>
                </a:solidFill>
                <a:latin typeface="Times New Roman" pitchFamily="18" charset="0"/>
                <a:cs typeface="Times New Roman" pitchFamily="18" charset="0"/>
              </a:rPr>
              <a:t>Instanton</a:t>
            </a:r>
            <a:r>
              <a:rPr lang="en-GB" sz="7200" b="1" dirty="0" smtClean="0">
                <a:solidFill>
                  <a:srgbClr val="00B050"/>
                </a:solidFill>
                <a:latin typeface="Times New Roman" pitchFamily="18" charset="0"/>
                <a:cs typeface="Times New Roman" pitchFamily="18" charset="0"/>
              </a:rPr>
              <a:t> effects in high energy processes. Czech.J.Phys.53:B59-B68, 2003]</a:t>
            </a:r>
            <a:endParaRPr lang="be-BY" sz="7200" b="1" dirty="0" smtClean="0">
              <a:solidFill>
                <a:srgbClr val="00B050"/>
              </a:solidFill>
              <a:latin typeface="Times New Roman" pitchFamily="18" charset="0"/>
              <a:cs typeface="Times New Roman" pitchFamily="18" charset="0"/>
            </a:endParaRPr>
          </a:p>
          <a:p>
            <a:pPr marL="0" indent="0" algn="just">
              <a:lnSpc>
                <a:spcPct val="120000"/>
              </a:lnSpc>
              <a:spcBef>
                <a:spcPts val="0"/>
              </a:spcBef>
              <a:buNone/>
            </a:pPr>
            <a:r>
              <a:rPr lang="en-GB" sz="7200" b="1" dirty="0" smtClean="0">
                <a:solidFill>
                  <a:srgbClr val="00B050"/>
                </a:solidFill>
                <a:latin typeface="Times New Roman" pitchFamily="18" charset="0"/>
                <a:cs typeface="Times New Roman" pitchFamily="18" charset="0"/>
              </a:rPr>
              <a:t>[</a:t>
            </a:r>
            <a:r>
              <a:rPr lang="be-BY" sz="7200" b="1" dirty="0" smtClean="0">
                <a:solidFill>
                  <a:srgbClr val="00B050"/>
                </a:solidFill>
                <a:latin typeface="Times New Roman" pitchFamily="18" charset="0"/>
                <a:cs typeface="Times New Roman" pitchFamily="18" charset="0"/>
              </a:rPr>
              <a:t>N.I. Kochelev. Instantons and Spin-Flavor effects in Hadron Physics.</a:t>
            </a:r>
            <a:r>
              <a:rPr lang="en-US" sz="7200" b="1" dirty="0" smtClean="0">
                <a:solidFill>
                  <a:srgbClr val="00B050"/>
                </a:solidFill>
                <a:latin typeface="Times New Roman" pitchFamily="18" charset="0"/>
                <a:cs typeface="Times New Roman" pitchFamily="18" charset="0"/>
              </a:rPr>
              <a:t>: arXiv:0809.4773]</a:t>
            </a:r>
            <a:endParaRPr lang="be-BY" sz="7200" b="1" dirty="0" smtClean="0">
              <a:solidFill>
                <a:srgbClr val="00B050"/>
              </a:solidFill>
              <a:latin typeface="Times New Roman" pitchFamily="18" charset="0"/>
              <a:cs typeface="Times New Roman" pitchFamily="18" charset="0"/>
            </a:endParaRPr>
          </a:p>
          <a:p>
            <a:pPr marL="0" indent="0" algn="just">
              <a:lnSpc>
                <a:spcPct val="120000"/>
              </a:lnSpc>
              <a:spcBef>
                <a:spcPts val="0"/>
              </a:spcBef>
              <a:buNone/>
            </a:pPr>
            <a:r>
              <a:rPr lang="en-US" sz="7200" b="1" dirty="0" smtClean="0">
                <a:solidFill>
                  <a:srgbClr val="00B050"/>
                </a:solidFill>
                <a:latin typeface="Times New Roman" pitchFamily="18" charset="0"/>
                <a:cs typeface="Times New Roman" pitchFamily="18" charset="0"/>
              </a:rPr>
              <a:t> </a:t>
            </a:r>
            <a:endParaRPr lang="be-BY" sz="7200" b="1" dirty="0" smtClean="0">
              <a:solidFill>
                <a:srgbClr val="00B050"/>
              </a:solidFill>
              <a:latin typeface="Times New Roman" pitchFamily="18" charset="0"/>
              <a:cs typeface="Times New Roman" pitchFamily="18" charset="0"/>
            </a:endParaRPr>
          </a:p>
          <a:p>
            <a:pPr marL="0" indent="0" algn="just">
              <a:lnSpc>
                <a:spcPct val="120000"/>
              </a:lnSpc>
              <a:spcBef>
                <a:spcPts val="0"/>
              </a:spcBef>
              <a:buFont typeface="Wingdings" pitchFamily="2" charset="2"/>
              <a:buChar char="ü"/>
            </a:pPr>
            <a:r>
              <a:rPr lang="en-US" sz="7200" b="1" dirty="0" err="1" smtClean="0">
                <a:solidFill>
                  <a:srgbClr val="FF0000"/>
                </a:solidFill>
                <a:latin typeface="Times New Roman" pitchFamily="18" charset="0"/>
                <a:cs typeface="Times New Roman" pitchFamily="18" charset="0"/>
              </a:rPr>
              <a:t>Instantons</a:t>
            </a:r>
            <a:r>
              <a:rPr lang="en-US" sz="7200" b="1" dirty="0" smtClean="0">
                <a:solidFill>
                  <a:srgbClr val="FF0000"/>
                </a:solidFill>
                <a:latin typeface="Times New Roman" pitchFamily="18" charset="0"/>
                <a:cs typeface="Times New Roman" pitchFamily="18" charset="0"/>
              </a:rPr>
              <a:t> at high temperature  and high density</a:t>
            </a:r>
            <a:endParaRPr lang="be-BY" sz="7200" b="1" dirty="0" smtClean="0">
              <a:solidFill>
                <a:srgbClr val="FF0000"/>
              </a:solidFill>
              <a:latin typeface="Times New Roman" pitchFamily="18" charset="0"/>
              <a:cs typeface="Times New Roman" pitchFamily="18" charset="0"/>
            </a:endParaRPr>
          </a:p>
          <a:p>
            <a:pPr marL="0" indent="0" algn="just">
              <a:lnSpc>
                <a:spcPct val="120000"/>
              </a:lnSpc>
              <a:spcBef>
                <a:spcPts val="0"/>
              </a:spcBef>
              <a:buNone/>
            </a:pPr>
            <a:r>
              <a:rPr lang="en-US" sz="7200" b="1" dirty="0" smtClean="0">
                <a:solidFill>
                  <a:srgbClr val="00B050"/>
                </a:solidFill>
                <a:latin typeface="Times New Roman" pitchFamily="18" charset="0"/>
                <a:cs typeface="Times New Roman" pitchFamily="18" charset="0"/>
              </a:rPr>
              <a:t>[</a:t>
            </a:r>
            <a:r>
              <a:rPr lang="be-BY" sz="7200" b="1" dirty="0" smtClean="0">
                <a:solidFill>
                  <a:srgbClr val="00B050"/>
                </a:solidFill>
                <a:latin typeface="Times New Roman" pitchFamily="18" charset="0"/>
                <a:cs typeface="Times New Roman" pitchFamily="18" charset="0"/>
              </a:rPr>
              <a:t>V. A. Rubakov, M. E. Shaposhnikov. Electroweak baryon number non-conservation in the early Universe and in high-energy collisions </a:t>
            </a:r>
            <a:r>
              <a:rPr lang="en-US" sz="7200" b="1" dirty="0" smtClean="0">
                <a:solidFill>
                  <a:srgbClr val="00B050"/>
                </a:solidFill>
                <a:latin typeface="Times New Roman" pitchFamily="18" charset="0"/>
                <a:cs typeface="Times New Roman" pitchFamily="18" charset="0"/>
              </a:rPr>
              <a:t>UFN, 166:5 (1996), 493–537]</a:t>
            </a:r>
            <a:endParaRPr lang="be-BY" sz="7200" b="1" dirty="0" smtClean="0">
              <a:solidFill>
                <a:srgbClr val="00B050"/>
              </a:solidFill>
              <a:latin typeface="Times New Roman" pitchFamily="18" charset="0"/>
              <a:cs typeface="Times New Roman" pitchFamily="18" charset="0"/>
            </a:endParaRPr>
          </a:p>
          <a:p>
            <a:pPr>
              <a:buNone/>
            </a:pPr>
            <a:endParaRPr lang="be-BY"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42852"/>
            <a:ext cx="8472518" cy="6500858"/>
          </a:xfrm>
        </p:spPr>
        <p:txBody>
          <a:bodyPr>
            <a:normAutofit fontScale="25000" lnSpcReduction="20000"/>
          </a:bodyPr>
          <a:lstStyle/>
          <a:p>
            <a:pPr marL="0" indent="0" algn="just">
              <a:lnSpc>
                <a:spcPct val="120000"/>
              </a:lnSpc>
              <a:spcBef>
                <a:spcPts val="0"/>
              </a:spcBef>
              <a:buFont typeface="Wingdings" pitchFamily="2" charset="2"/>
              <a:buChar char="ü"/>
            </a:pPr>
            <a:r>
              <a:rPr lang="en-US" sz="7200" b="1" dirty="0" smtClean="0">
                <a:solidFill>
                  <a:srgbClr val="FF0000"/>
                </a:solidFill>
                <a:latin typeface="Times New Roman" pitchFamily="18" charset="0"/>
                <a:cs typeface="Times New Roman" pitchFamily="18" charset="0"/>
              </a:rPr>
              <a:t>Resonance tunneling</a:t>
            </a:r>
            <a:endParaRPr lang="be-BY" sz="7200" b="1" dirty="0" smtClean="0">
              <a:solidFill>
                <a:srgbClr val="FF0000"/>
              </a:solidFill>
              <a:latin typeface="Times New Roman" pitchFamily="18" charset="0"/>
              <a:cs typeface="Times New Roman" pitchFamily="18" charset="0"/>
            </a:endParaRPr>
          </a:p>
          <a:p>
            <a:pPr marL="0" indent="0" algn="just">
              <a:lnSpc>
                <a:spcPct val="120000"/>
              </a:lnSpc>
              <a:spcBef>
                <a:spcPts val="0"/>
              </a:spcBef>
              <a:buNone/>
            </a:pPr>
            <a:r>
              <a:rPr lang="en-GB" sz="7200" b="1" dirty="0" smtClean="0">
                <a:solidFill>
                  <a:srgbClr val="00B050"/>
                </a:solidFill>
                <a:latin typeface="Times New Roman" pitchFamily="18" charset="0"/>
                <a:cs typeface="Times New Roman" pitchFamily="18" charset="0"/>
              </a:rPr>
              <a:t>[V</a:t>
            </a:r>
            <a:r>
              <a:rPr lang="en-US" sz="7200" b="1" dirty="0" smtClean="0">
                <a:solidFill>
                  <a:srgbClr val="00B050"/>
                </a:solidFill>
                <a:latin typeface="Times New Roman" pitchFamily="18" charset="0"/>
                <a:cs typeface="Times New Roman" pitchFamily="18" charset="0"/>
              </a:rPr>
              <a:t>.</a:t>
            </a:r>
            <a:r>
              <a:rPr lang="en-GB" sz="7200" b="1" dirty="0" smtClean="0">
                <a:solidFill>
                  <a:srgbClr val="00B050"/>
                </a:solidFill>
                <a:latin typeface="Times New Roman" pitchFamily="18" charset="0"/>
                <a:cs typeface="Times New Roman" pitchFamily="18" charset="0"/>
              </a:rPr>
              <a:t>I</a:t>
            </a:r>
            <a:r>
              <a:rPr lang="en-US" sz="7200" b="1" dirty="0" smtClean="0">
                <a:solidFill>
                  <a:srgbClr val="00B050"/>
                </a:solidFill>
                <a:latin typeface="Times New Roman" pitchFamily="18" charset="0"/>
                <a:cs typeface="Times New Roman" pitchFamily="18" charset="0"/>
              </a:rPr>
              <a:t>. </a:t>
            </a:r>
            <a:r>
              <a:rPr lang="en-GB" sz="7200" b="1" dirty="0" err="1" smtClean="0">
                <a:solidFill>
                  <a:srgbClr val="00B050"/>
                </a:solidFill>
                <a:latin typeface="Times New Roman" pitchFamily="18" charset="0"/>
                <a:cs typeface="Times New Roman" pitchFamily="18" charset="0"/>
              </a:rPr>
              <a:t>Kuvshinov</a:t>
            </a:r>
            <a:r>
              <a:rPr lang="en-US" sz="7200" b="1" dirty="0" smtClean="0">
                <a:solidFill>
                  <a:srgbClr val="00B050"/>
                </a:solidFill>
                <a:latin typeface="Times New Roman" pitchFamily="18" charset="0"/>
                <a:cs typeface="Times New Roman" pitchFamily="18" charset="0"/>
              </a:rPr>
              <a:t>, </a:t>
            </a:r>
            <a:r>
              <a:rPr lang="en-GB" sz="7200" b="1" dirty="0" smtClean="0">
                <a:solidFill>
                  <a:srgbClr val="00B050"/>
                </a:solidFill>
                <a:latin typeface="Times New Roman" pitchFamily="18" charset="0"/>
                <a:cs typeface="Times New Roman" pitchFamily="18" charset="0"/>
              </a:rPr>
              <a:t>A</a:t>
            </a:r>
            <a:r>
              <a:rPr lang="en-US" sz="7200" b="1" dirty="0" smtClean="0">
                <a:solidFill>
                  <a:srgbClr val="00B050"/>
                </a:solidFill>
                <a:latin typeface="Times New Roman" pitchFamily="18" charset="0"/>
                <a:cs typeface="Times New Roman" pitchFamily="18" charset="0"/>
              </a:rPr>
              <a:t>.</a:t>
            </a:r>
            <a:r>
              <a:rPr lang="en-GB" sz="7200" b="1" dirty="0" smtClean="0">
                <a:solidFill>
                  <a:srgbClr val="00B050"/>
                </a:solidFill>
                <a:latin typeface="Times New Roman" pitchFamily="18" charset="0"/>
                <a:cs typeface="Times New Roman" pitchFamily="18" charset="0"/>
              </a:rPr>
              <a:t>V</a:t>
            </a:r>
            <a:r>
              <a:rPr lang="en-US" sz="7200" b="1" dirty="0" smtClean="0">
                <a:solidFill>
                  <a:srgbClr val="00B050"/>
                </a:solidFill>
                <a:latin typeface="Times New Roman" pitchFamily="18" charset="0"/>
                <a:cs typeface="Times New Roman" pitchFamily="18" charset="0"/>
              </a:rPr>
              <a:t>. </a:t>
            </a:r>
            <a:r>
              <a:rPr lang="en-GB" sz="7200" b="1" dirty="0" err="1" smtClean="0">
                <a:solidFill>
                  <a:srgbClr val="00B050"/>
                </a:solidFill>
                <a:latin typeface="Times New Roman" pitchFamily="18" charset="0"/>
                <a:cs typeface="Times New Roman" pitchFamily="18" charset="0"/>
              </a:rPr>
              <a:t>Kuzmin</a:t>
            </a:r>
            <a:r>
              <a:rPr lang="en-US" sz="7200" b="1" dirty="0" smtClean="0">
                <a:solidFill>
                  <a:srgbClr val="00B050"/>
                </a:solidFill>
                <a:latin typeface="Times New Roman" pitchFamily="18" charset="0"/>
                <a:cs typeface="Times New Roman" pitchFamily="18" charset="0"/>
              </a:rPr>
              <a:t>, </a:t>
            </a:r>
            <a:r>
              <a:rPr lang="en-GB" sz="7200" b="1" dirty="0" smtClean="0">
                <a:solidFill>
                  <a:srgbClr val="00B050"/>
                </a:solidFill>
                <a:latin typeface="Times New Roman" pitchFamily="18" charset="0"/>
                <a:cs typeface="Times New Roman" pitchFamily="18" charset="0"/>
              </a:rPr>
              <a:t>R</a:t>
            </a:r>
            <a:r>
              <a:rPr lang="en-US" sz="7200" b="1" dirty="0" smtClean="0">
                <a:solidFill>
                  <a:srgbClr val="00B050"/>
                </a:solidFill>
                <a:latin typeface="Times New Roman" pitchFamily="18" charset="0"/>
                <a:cs typeface="Times New Roman" pitchFamily="18" charset="0"/>
              </a:rPr>
              <a:t>.</a:t>
            </a:r>
            <a:r>
              <a:rPr lang="en-GB" sz="7200" b="1" dirty="0" smtClean="0">
                <a:solidFill>
                  <a:srgbClr val="00B050"/>
                </a:solidFill>
                <a:latin typeface="Times New Roman" pitchFamily="18" charset="0"/>
                <a:cs typeface="Times New Roman" pitchFamily="18" charset="0"/>
              </a:rPr>
              <a:t>G</a:t>
            </a:r>
            <a:r>
              <a:rPr lang="en-US" sz="7200" b="1" dirty="0" smtClean="0">
                <a:solidFill>
                  <a:srgbClr val="00B050"/>
                </a:solidFill>
                <a:latin typeface="Times New Roman" pitchFamily="18" charset="0"/>
                <a:cs typeface="Times New Roman" pitchFamily="18" charset="0"/>
              </a:rPr>
              <a:t>. </a:t>
            </a:r>
            <a:r>
              <a:rPr lang="en-GB" sz="7200" b="1" dirty="0" err="1" smtClean="0">
                <a:solidFill>
                  <a:srgbClr val="00B050"/>
                </a:solidFill>
                <a:latin typeface="Times New Roman" pitchFamily="18" charset="0"/>
                <a:cs typeface="Times New Roman" pitchFamily="18" charset="0"/>
              </a:rPr>
              <a:t>Shulyakovsky</a:t>
            </a:r>
            <a:r>
              <a:rPr lang="en-US" sz="7200" b="1" dirty="0" smtClean="0">
                <a:solidFill>
                  <a:srgbClr val="00B050"/>
                </a:solidFill>
                <a:latin typeface="Times New Roman" pitchFamily="18" charset="0"/>
                <a:cs typeface="Times New Roman" pitchFamily="18" charset="0"/>
              </a:rPr>
              <a:t>. </a:t>
            </a:r>
            <a:r>
              <a:rPr lang="en-GB" sz="7200" b="1" dirty="0" smtClean="0">
                <a:solidFill>
                  <a:srgbClr val="00B050"/>
                </a:solidFill>
                <a:latin typeface="Times New Roman" pitchFamily="18" charset="0"/>
                <a:cs typeface="Times New Roman" pitchFamily="18" charset="0"/>
              </a:rPr>
              <a:t>Chaos assisted </a:t>
            </a:r>
            <a:r>
              <a:rPr lang="en-GB" sz="7200" b="1" dirty="0" err="1" smtClean="0">
                <a:solidFill>
                  <a:srgbClr val="00B050"/>
                </a:solidFill>
                <a:latin typeface="Times New Roman" pitchFamily="18" charset="0"/>
                <a:cs typeface="Times New Roman" pitchFamily="18" charset="0"/>
              </a:rPr>
              <a:t>instanton</a:t>
            </a:r>
            <a:r>
              <a:rPr lang="en-GB" sz="7200" b="1" dirty="0" smtClean="0">
                <a:solidFill>
                  <a:srgbClr val="00B050"/>
                </a:solidFill>
                <a:latin typeface="Times New Roman" pitchFamily="18" charset="0"/>
                <a:cs typeface="Times New Roman" pitchFamily="18" charset="0"/>
              </a:rPr>
              <a:t> tunnelling in one dimensional perturbed periodic potential. </a:t>
            </a:r>
            <a:r>
              <a:rPr lang="en-GB" sz="7200" b="1" i="1" dirty="0" smtClean="0">
                <a:solidFill>
                  <a:srgbClr val="00B050"/>
                </a:solidFill>
                <a:latin typeface="Times New Roman" pitchFamily="18" charset="0"/>
                <a:cs typeface="Times New Roman" pitchFamily="18" charset="0"/>
              </a:rPr>
              <a:t>Phys. Rev.</a:t>
            </a:r>
            <a:r>
              <a:rPr lang="en-GB" sz="7200" b="1" dirty="0" smtClean="0">
                <a:solidFill>
                  <a:srgbClr val="00B050"/>
                </a:solidFill>
                <a:latin typeface="Times New Roman" pitchFamily="18" charset="0"/>
                <a:cs typeface="Times New Roman" pitchFamily="18" charset="0"/>
              </a:rPr>
              <a:t> E67 (2003) 015201-1 - 015201-4]</a:t>
            </a:r>
            <a:endParaRPr lang="be-BY" sz="7200" b="1" dirty="0" smtClean="0">
              <a:solidFill>
                <a:srgbClr val="00B050"/>
              </a:solidFill>
              <a:latin typeface="Times New Roman" pitchFamily="18" charset="0"/>
              <a:cs typeface="Times New Roman" pitchFamily="18" charset="0"/>
            </a:endParaRPr>
          </a:p>
          <a:p>
            <a:pPr marL="0" indent="0" algn="just">
              <a:lnSpc>
                <a:spcPct val="120000"/>
              </a:lnSpc>
              <a:spcBef>
                <a:spcPts val="0"/>
              </a:spcBef>
              <a:buNone/>
            </a:pPr>
            <a:r>
              <a:rPr lang="en-US" sz="7200" b="1" dirty="0" smtClean="0">
                <a:solidFill>
                  <a:srgbClr val="00B050"/>
                </a:solidFill>
                <a:latin typeface="Times New Roman" pitchFamily="18" charset="0"/>
                <a:cs typeface="Times New Roman" pitchFamily="18" charset="0"/>
              </a:rPr>
              <a:t>[</a:t>
            </a:r>
            <a:r>
              <a:rPr lang="ru-RU" sz="7200" b="1" dirty="0" smtClean="0">
                <a:solidFill>
                  <a:srgbClr val="00B050"/>
                </a:solidFill>
                <a:latin typeface="Times New Roman" pitchFamily="18" charset="0"/>
                <a:cs typeface="Times New Roman" pitchFamily="18" charset="0"/>
              </a:rPr>
              <a:t>Р</a:t>
            </a:r>
            <a:r>
              <a:rPr lang="en-US" sz="7200" b="1" dirty="0" smtClean="0">
                <a:solidFill>
                  <a:srgbClr val="00B050"/>
                </a:solidFill>
                <a:latin typeface="Times New Roman" pitchFamily="18" charset="0"/>
                <a:cs typeface="Times New Roman" pitchFamily="18" charset="0"/>
              </a:rPr>
              <a:t>.</a:t>
            </a:r>
            <a:r>
              <a:rPr lang="ru-RU" sz="7200" b="1" dirty="0" smtClean="0">
                <a:solidFill>
                  <a:srgbClr val="00B050"/>
                </a:solidFill>
                <a:latin typeface="Times New Roman" pitchFamily="18" charset="0"/>
                <a:cs typeface="Times New Roman" pitchFamily="18" charset="0"/>
              </a:rPr>
              <a:t>Г</a:t>
            </a:r>
            <a:r>
              <a:rPr lang="en-US" sz="7200" b="1" dirty="0" smtClean="0">
                <a:solidFill>
                  <a:srgbClr val="00B050"/>
                </a:solidFill>
                <a:latin typeface="Times New Roman" pitchFamily="18" charset="0"/>
                <a:cs typeface="Times New Roman" pitchFamily="18" charset="0"/>
              </a:rPr>
              <a:t>. </a:t>
            </a:r>
            <a:r>
              <a:rPr lang="ru-RU" sz="7200" b="1" dirty="0" err="1" smtClean="0">
                <a:solidFill>
                  <a:srgbClr val="00B050"/>
                </a:solidFill>
                <a:latin typeface="Times New Roman" pitchFamily="18" charset="0"/>
                <a:cs typeface="Times New Roman" pitchFamily="18" charset="0"/>
              </a:rPr>
              <a:t>Шуляковский</a:t>
            </a:r>
            <a:r>
              <a:rPr lang="en-US" sz="7200" b="1" dirty="0" smtClean="0">
                <a:solidFill>
                  <a:srgbClr val="00B050"/>
                </a:solidFill>
                <a:latin typeface="Times New Roman" pitchFamily="18" charset="0"/>
                <a:cs typeface="Times New Roman" pitchFamily="18" charset="0"/>
              </a:rPr>
              <a:t>. </a:t>
            </a:r>
            <a:r>
              <a:rPr lang="ru-RU" sz="7200" b="1" dirty="0" smtClean="0">
                <a:solidFill>
                  <a:srgbClr val="00B050"/>
                </a:solidFill>
                <a:latin typeface="Times New Roman" pitchFamily="18" charset="0"/>
                <a:cs typeface="Times New Roman" pitchFamily="18" charset="0"/>
              </a:rPr>
              <a:t>Аналитические </a:t>
            </a:r>
            <a:r>
              <a:rPr lang="ru-RU" sz="7200" b="1" dirty="0" err="1" smtClean="0">
                <a:solidFill>
                  <a:srgbClr val="00B050"/>
                </a:solidFill>
                <a:latin typeface="Times New Roman" pitchFamily="18" charset="0"/>
                <a:cs typeface="Times New Roman" pitchFamily="18" charset="0"/>
              </a:rPr>
              <a:t>инстантонные</a:t>
            </a:r>
            <a:r>
              <a:rPr lang="ru-RU" sz="7200" b="1" dirty="0" smtClean="0">
                <a:solidFill>
                  <a:srgbClr val="00B050"/>
                </a:solidFill>
                <a:latin typeface="Times New Roman" pitchFamily="18" charset="0"/>
                <a:cs typeface="Times New Roman" pitchFamily="18" charset="0"/>
              </a:rPr>
              <a:t> решения в 2-мерных полевых моделях. </a:t>
            </a:r>
            <a:r>
              <a:rPr lang="ru-RU" sz="7200" b="1" i="1" dirty="0" smtClean="0">
                <a:solidFill>
                  <a:srgbClr val="00B050"/>
                </a:solidFill>
                <a:latin typeface="Times New Roman" pitchFamily="18" charset="0"/>
                <a:cs typeface="Times New Roman" pitchFamily="18" charset="0"/>
              </a:rPr>
              <a:t>Письма в ЭЧАЯ</a:t>
            </a:r>
            <a:r>
              <a:rPr lang="en-US" sz="7200" b="1" dirty="0" smtClean="0">
                <a:solidFill>
                  <a:srgbClr val="00B050"/>
                </a:solidFill>
                <a:latin typeface="Times New Roman" pitchFamily="18" charset="0"/>
                <a:cs typeface="Times New Roman" pitchFamily="18" charset="0"/>
              </a:rPr>
              <a:t> №5, 2008, 704-708]</a:t>
            </a:r>
            <a:endParaRPr lang="be-BY" sz="7200" b="1" dirty="0" smtClean="0">
              <a:solidFill>
                <a:srgbClr val="00B050"/>
              </a:solidFill>
              <a:latin typeface="Times New Roman" pitchFamily="18" charset="0"/>
              <a:cs typeface="Times New Roman" pitchFamily="18" charset="0"/>
            </a:endParaRPr>
          </a:p>
          <a:p>
            <a:pPr marL="0" indent="0" algn="just">
              <a:lnSpc>
                <a:spcPct val="120000"/>
              </a:lnSpc>
              <a:spcBef>
                <a:spcPts val="0"/>
              </a:spcBef>
              <a:buNone/>
            </a:pPr>
            <a:r>
              <a:rPr lang="en-US" sz="7200" dirty="0" smtClean="0">
                <a:latin typeface="Times New Roman" pitchFamily="18" charset="0"/>
                <a:cs typeface="Times New Roman" pitchFamily="18" charset="0"/>
              </a:rPr>
              <a:t> </a:t>
            </a:r>
            <a:endParaRPr lang="be-BY" sz="7200" dirty="0" smtClean="0">
              <a:latin typeface="Times New Roman" pitchFamily="18" charset="0"/>
              <a:cs typeface="Times New Roman" pitchFamily="18" charset="0"/>
            </a:endParaRPr>
          </a:p>
          <a:p>
            <a:pPr marL="0" indent="0" algn="just">
              <a:lnSpc>
                <a:spcPct val="120000"/>
              </a:lnSpc>
              <a:spcBef>
                <a:spcPts val="0"/>
              </a:spcBef>
              <a:buFont typeface="Wingdings" pitchFamily="2" charset="2"/>
              <a:buChar char="ü"/>
            </a:pPr>
            <a:r>
              <a:rPr lang="en-US" sz="7200" dirty="0" smtClean="0">
                <a:solidFill>
                  <a:schemeClr val="bg1"/>
                </a:solidFill>
                <a:latin typeface="Times New Roman" pitchFamily="18" charset="0"/>
                <a:cs typeface="Times New Roman" pitchFamily="18" charset="0"/>
              </a:rPr>
              <a:t> </a:t>
            </a:r>
            <a:r>
              <a:rPr lang="en-US" sz="7200" b="1" dirty="0" smtClean="0">
                <a:solidFill>
                  <a:schemeClr val="bg1"/>
                </a:solidFill>
                <a:latin typeface="Times New Roman" pitchFamily="18" charset="0"/>
                <a:cs typeface="Times New Roman" pitchFamily="18" charset="0"/>
              </a:rPr>
              <a:t>Footprints of QCD-</a:t>
            </a:r>
            <a:r>
              <a:rPr lang="en-US" sz="7200" b="1" dirty="0" err="1" smtClean="0">
                <a:solidFill>
                  <a:schemeClr val="bg1"/>
                </a:solidFill>
                <a:latin typeface="Times New Roman" pitchFamily="18" charset="0"/>
                <a:cs typeface="Times New Roman" pitchFamily="18" charset="0"/>
              </a:rPr>
              <a:t>instantons</a:t>
            </a:r>
            <a:r>
              <a:rPr lang="en-US" sz="7200" b="1" dirty="0" smtClean="0">
                <a:solidFill>
                  <a:schemeClr val="bg1"/>
                </a:solidFill>
                <a:latin typeface="Times New Roman" pitchFamily="18" charset="0"/>
                <a:cs typeface="Times New Roman" pitchFamily="18" charset="0"/>
              </a:rPr>
              <a:t> in high energy collisions</a:t>
            </a:r>
            <a:endParaRPr lang="be-BY" sz="7200" b="1" dirty="0" smtClean="0">
              <a:solidFill>
                <a:schemeClr val="bg1"/>
              </a:solidFill>
              <a:latin typeface="Times New Roman" pitchFamily="18" charset="0"/>
              <a:cs typeface="Times New Roman" pitchFamily="18" charset="0"/>
            </a:endParaRPr>
          </a:p>
          <a:p>
            <a:pPr marL="0" indent="0" algn="just">
              <a:lnSpc>
                <a:spcPct val="120000"/>
              </a:lnSpc>
              <a:spcBef>
                <a:spcPts val="0"/>
              </a:spcBef>
              <a:buNone/>
            </a:pPr>
            <a:r>
              <a:rPr lang="en-US" sz="7200" b="1" dirty="0" smtClean="0">
                <a:solidFill>
                  <a:schemeClr val="bg1"/>
                </a:solidFill>
                <a:latin typeface="Times New Roman" pitchFamily="18" charset="0"/>
                <a:cs typeface="Times New Roman" pitchFamily="18" charset="0"/>
              </a:rPr>
              <a:t>[A. </a:t>
            </a:r>
            <a:r>
              <a:rPr lang="en-US" sz="7200" b="1" dirty="0" err="1" smtClean="0">
                <a:solidFill>
                  <a:schemeClr val="bg1"/>
                </a:solidFill>
                <a:latin typeface="Times New Roman" pitchFamily="18" charset="0"/>
                <a:cs typeface="Times New Roman" pitchFamily="18" charset="0"/>
              </a:rPr>
              <a:t>Ringwald</a:t>
            </a:r>
            <a:r>
              <a:rPr lang="en-US" sz="7200" b="1" dirty="0" smtClean="0">
                <a:solidFill>
                  <a:schemeClr val="bg1"/>
                </a:solidFill>
                <a:latin typeface="Times New Roman" pitchFamily="18" charset="0"/>
                <a:cs typeface="Times New Roman" pitchFamily="18" charset="0"/>
              </a:rPr>
              <a:t>, </a:t>
            </a:r>
            <a:r>
              <a:rPr lang="en-US" sz="7200" b="1" dirty="0" err="1" smtClean="0">
                <a:solidFill>
                  <a:schemeClr val="bg1"/>
                </a:solidFill>
                <a:latin typeface="Times New Roman" pitchFamily="18" charset="0"/>
                <a:cs typeface="Times New Roman" pitchFamily="18" charset="0"/>
              </a:rPr>
              <a:t>Nucl</a:t>
            </a:r>
            <a:r>
              <a:rPr lang="en-US" sz="7200" b="1" dirty="0" smtClean="0">
                <a:solidFill>
                  <a:schemeClr val="bg1"/>
                </a:solidFill>
                <a:latin typeface="Times New Roman" pitchFamily="18" charset="0"/>
                <a:cs typeface="Times New Roman" pitchFamily="18" charset="0"/>
              </a:rPr>
              <a:t>. Phys. B 330, 1 (1990)]</a:t>
            </a:r>
            <a:endParaRPr lang="be-BY" sz="7200" b="1" dirty="0" smtClean="0">
              <a:solidFill>
                <a:schemeClr val="bg1"/>
              </a:solidFill>
              <a:latin typeface="Times New Roman" pitchFamily="18" charset="0"/>
              <a:cs typeface="Times New Roman" pitchFamily="18" charset="0"/>
            </a:endParaRPr>
          </a:p>
          <a:p>
            <a:pPr marL="0" indent="0" algn="just">
              <a:lnSpc>
                <a:spcPct val="120000"/>
              </a:lnSpc>
              <a:spcBef>
                <a:spcPts val="0"/>
              </a:spcBef>
              <a:buNone/>
            </a:pPr>
            <a:r>
              <a:rPr lang="en-US" sz="7200" b="1" dirty="0" smtClean="0">
                <a:solidFill>
                  <a:schemeClr val="bg1"/>
                </a:solidFill>
                <a:latin typeface="Times New Roman" pitchFamily="18" charset="0"/>
                <a:cs typeface="Times New Roman" pitchFamily="18" charset="0"/>
              </a:rPr>
              <a:t>[</a:t>
            </a:r>
            <a:r>
              <a:rPr lang="en-GB" sz="7200" b="1" dirty="0" smtClean="0">
                <a:solidFill>
                  <a:schemeClr val="bg1"/>
                </a:solidFill>
                <a:latin typeface="Times New Roman" pitchFamily="18" charset="0"/>
                <a:cs typeface="Times New Roman" pitchFamily="18" charset="0"/>
              </a:rPr>
              <a:t>V</a:t>
            </a:r>
            <a:r>
              <a:rPr lang="en-US" sz="7200" b="1" dirty="0" smtClean="0">
                <a:solidFill>
                  <a:schemeClr val="bg1"/>
                </a:solidFill>
                <a:latin typeface="Times New Roman" pitchFamily="18" charset="0"/>
                <a:cs typeface="Times New Roman" pitchFamily="18" charset="0"/>
              </a:rPr>
              <a:t>.</a:t>
            </a:r>
            <a:r>
              <a:rPr lang="en-GB" sz="7200" b="1" dirty="0" smtClean="0">
                <a:solidFill>
                  <a:schemeClr val="bg1"/>
                </a:solidFill>
                <a:latin typeface="Times New Roman" pitchFamily="18" charset="0"/>
                <a:cs typeface="Times New Roman" pitchFamily="18" charset="0"/>
              </a:rPr>
              <a:t>I</a:t>
            </a:r>
            <a:r>
              <a:rPr lang="en-US" sz="7200" b="1" dirty="0" smtClean="0">
                <a:solidFill>
                  <a:schemeClr val="bg1"/>
                </a:solidFill>
                <a:latin typeface="Times New Roman" pitchFamily="18" charset="0"/>
                <a:cs typeface="Times New Roman" pitchFamily="18" charset="0"/>
              </a:rPr>
              <a:t>. </a:t>
            </a:r>
            <a:r>
              <a:rPr lang="en-GB" sz="7200" b="1" dirty="0" err="1" smtClean="0">
                <a:solidFill>
                  <a:schemeClr val="bg1"/>
                </a:solidFill>
                <a:latin typeface="Times New Roman" pitchFamily="18" charset="0"/>
                <a:cs typeface="Times New Roman" pitchFamily="18" charset="0"/>
              </a:rPr>
              <a:t>Kashkan</a:t>
            </a:r>
            <a:r>
              <a:rPr lang="en-US" sz="7200" b="1" dirty="0" smtClean="0">
                <a:solidFill>
                  <a:schemeClr val="bg1"/>
                </a:solidFill>
                <a:latin typeface="Times New Roman" pitchFamily="18" charset="0"/>
                <a:cs typeface="Times New Roman" pitchFamily="18" charset="0"/>
              </a:rPr>
              <a:t>, </a:t>
            </a:r>
            <a:r>
              <a:rPr lang="en-GB" sz="7200" b="1" dirty="0" smtClean="0">
                <a:solidFill>
                  <a:schemeClr val="bg1"/>
                </a:solidFill>
                <a:latin typeface="Times New Roman" pitchFamily="18" charset="0"/>
                <a:cs typeface="Times New Roman" pitchFamily="18" charset="0"/>
              </a:rPr>
              <a:t>V</a:t>
            </a:r>
            <a:r>
              <a:rPr lang="en-US" sz="7200" b="1" dirty="0" smtClean="0">
                <a:solidFill>
                  <a:schemeClr val="bg1"/>
                </a:solidFill>
                <a:latin typeface="Times New Roman" pitchFamily="18" charset="0"/>
                <a:cs typeface="Times New Roman" pitchFamily="18" charset="0"/>
              </a:rPr>
              <a:t>.</a:t>
            </a:r>
            <a:r>
              <a:rPr lang="en-GB" sz="7200" b="1" dirty="0" smtClean="0">
                <a:solidFill>
                  <a:schemeClr val="bg1"/>
                </a:solidFill>
                <a:latin typeface="Times New Roman" pitchFamily="18" charset="0"/>
                <a:cs typeface="Times New Roman" pitchFamily="18" charset="0"/>
              </a:rPr>
              <a:t>I</a:t>
            </a:r>
            <a:r>
              <a:rPr lang="en-US" sz="7200" b="1" dirty="0" smtClean="0">
                <a:solidFill>
                  <a:schemeClr val="bg1"/>
                </a:solidFill>
                <a:latin typeface="Times New Roman" pitchFamily="18" charset="0"/>
                <a:cs typeface="Times New Roman" pitchFamily="18" charset="0"/>
              </a:rPr>
              <a:t>. </a:t>
            </a:r>
            <a:r>
              <a:rPr lang="en-GB" sz="7200" b="1" dirty="0" err="1" smtClean="0">
                <a:solidFill>
                  <a:schemeClr val="bg1"/>
                </a:solidFill>
                <a:latin typeface="Times New Roman" pitchFamily="18" charset="0"/>
                <a:cs typeface="Times New Roman" pitchFamily="18" charset="0"/>
              </a:rPr>
              <a:t>Kuvshinov</a:t>
            </a:r>
            <a:r>
              <a:rPr lang="en-US" sz="7200" b="1" dirty="0" smtClean="0">
                <a:solidFill>
                  <a:schemeClr val="bg1"/>
                </a:solidFill>
                <a:latin typeface="Times New Roman" pitchFamily="18" charset="0"/>
                <a:cs typeface="Times New Roman" pitchFamily="18" charset="0"/>
              </a:rPr>
              <a:t>, </a:t>
            </a:r>
            <a:r>
              <a:rPr lang="en-GB" sz="7200" b="1" dirty="0" smtClean="0">
                <a:solidFill>
                  <a:schemeClr val="bg1"/>
                </a:solidFill>
                <a:latin typeface="Times New Roman" pitchFamily="18" charset="0"/>
                <a:cs typeface="Times New Roman" pitchFamily="18" charset="0"/>
              </a:rPr>
              <a:t>R</a:t>
            </a:r>
            <a:r>
              <a:rPr lang="en-US" sz="7200" b="1" dirty="0" smtClean="0">
                <a:solidFill>
                  <a:schemeClr val="bg1"/>
                </a:solidFill>
                <a:latin typeface="Times New Roman" pitchFamily="18" charset="0"/>
                <a:cs typeface="Times New Roman" pitchFamily="18" charset="0"/>
              </a:rPr>
              <a:t>.</a:t>
            </a:r>
            <a:r>
              <a:rPr lang="en-GB" sz="7200" b="1" dirty="0" smtClean="0">
                <a:solidFill>
                  <a:schemeClr val="bg1"/>
                </a:solidFill>
                <a:latin typeface="Times New Roman" pitchFamily="18" charset="0"/>
                <a:cs typeface="Times New Roman" pitchFamily="18" charset="0"/>
              </a:rPr>
              <a:t>G</a:t>
            </a:r>
            <a:r>
              <a:rPr lang="en-US" sz="7200" b="1" dirty="0" smtClean="0">
                <a:solidFill>
                  <a:schemeClr val="bg1"/>
                </a:solidFill>
                <a:latin typeface="Times New Roman" pitchFamily="18" charset="0"/>
                <a:cs typeface="Times New Roman" pitchFamily="18" charset="0"/>
              </a:rPr>
              <a:t>. </a:t>
            </a:r>
            <a:r>
              <a:rPr lang="en-GB" sz="7200" b="1" dirty="0" err="1" smtClean="0">
                <a:solidFill>
                  <a:schemeClr val="bg1"/>
                </a:solidFill>
                <a:latin typeface="Times New Roman" pitchFamily="18" charset="0"/>
                <a:cs typeface="Times New Roman" pitchFamily="18" charset="0"/>
              </a:rPr>
              <a:t>Shulyakovsky</a:t>
            </a:r>
            <a:r>
              <a:rPr lang="en-US" sz="7200" b="1" dirty="0" smtClean="0">
                <a:solidFill>
                  <a:schemeClr val="bg1"/>
                </a:solidFill>
                <a:latin typeface="Times New Roman" pitchFamily="18" charset="0"/>
                <a:cs typeface="Times New Roman" pitchFamily="18" charset="0"/>
              </a:rPr>
              <a:t>. </a:t>
            </a:r>
            <a:r>
              <a:rPr lang="en-GB" sz="7200" b="1" dirty="0" smtClean="0">
                <a:solidFill>
                  <a:schemeClr val="bg1"/>
                </a:solidFill>
                <a:latin typeface="Times New Roman" pitchFamily="18" charset="0"/>
                <a:cs typeface="Times New Roman" pitchFamily="18" charset="0"/>
              </a:rPr>
              <a:t>Effect of </a:t>
            </a:r>
            <a:r>
              <a:rPr lang="en-GB" sz="7200" b="1" dirty="0" err="1" smtClean="0">
                <a:solidFill>
                  <a:schemeClr val="bg1"/>
                </a:solidFill>
                <a:latin typeface="Times New Roman" pitchFamily="18" charset="0"/>
                <a:cs typeface="Times New Roman" pitchFamily="18" charset="0"/>
              </a:rPr>
              <a:t>Hadronization</a:t>
            </a:r>
            <a:r>
              <a:rPr lang="en-GB" sz="7200" b="1" dirty="0" smtClean="0">
                <a:solidFill>
                  <a:schemeClr val="bg1"/>
                </a:solidFill>
                <a:latin typeface="Times New Roman" pitchFamily="18" charset="0"/>
                <a:cs typeface="Times New Roman" pitchFamily="18" charset="0"/>
              </a:rPr>
              <a:t> on the Form of Correlation Moments for </a:t>
            </a:r>
            <a:r>
              <a:rPr lang="en-GB" sz="7200" b="1" dirty="0" err="1" smtClean="0">
                <a:solidFill>
                  <a:schemeClr val="bg1"/>
                </a:solidFill>
                <a:latin typeface="Times New Roman" pitchFamily="18" charset="0"/>
                <a:cs typeface="Times New Roman" pitchFamily="18" charset="0"/>
              </a:rPr>
              <a:t>Instanton</a:t>
            </a:r>
            <a:r>
              <a:rPr lang="en-GB" sz="7200" b="1" dirty="0" smtClean="0">
                <a:solidFill>
                  <a:schemeClr val="bg1"/>
                </a:solidFill>
                <a:latin typeface="Times New Roman" pitchFamily="18" charset="0"/>
                <a:cs typeface="Times New Roman" pitchFamily="18" charset="0"/>
              </a:rPr>
              <a:t> Processes and Possibility of Discovering Them Experimentally. Physics of Atomic Nuclei, Vol. 65, No. 5 (2002) 925–928]</a:t>
            </a:r>
            <a:endParaRPr lang="be-BY" sz="7200" b="1" dirty="0" smtClean="0">
              <a:solidFill>
                <a:schemeClr val="bg1"/>
              </a:solidFill>
              <a:latin typeface="Times New Roman" pitchFamily="18" charset="0"/>
              <a:cs typeface="Times New Roman" pitchFamily="18" charset="0"/>
            </a:endParaRPr>
          </a:p>
          <a:p>
            <a:pPr marL="0" indent="0" algn="just">
              <a:lnSpc>
                <a:spcPct val="120000"/>
              </a:lnSpc>
              <a:spcBef>
                <a:spcPts val="0"/>
              </a:spcBef>
              <a:buNone/>
            </a:pPr>
            <a:r>
              <a:rPr lang="en-GB" sz="7200" b="1" dirty="0" smtClean="0">
                <a:solidFill>
                  <a:srgbClr val="00B050"/>
                </a:solidFill>
                <a:latin typeface="Times New Roman" pitchFamily="18" charset="0"/>
                <a:cs typeface="Times New Roman" pitchFamily="18" charset="0"/>
              </a:rPr>
              <a:t> </a:t>
            </a:r>
            <a:endParaRPr lang="be-BY" sz="7200" b="1" dirty="0" smtClean="0">
              <a:solidFill>
                <a:srgbClr val="00B050"/>
              </a:solidFill>
              <a:latin typeface="Times New Roman" pitchFamily="18" charset="0"/>
              <a:cs typeface="Times New Roman" pitchFamily="18" charset="0"/>
            </a:endParaRPr>
          </a:p>
          <a:p>
            <a:pPr marL="0" indent="0" algn="just">
              <a:lnSpc>
                <a:spcPct val="120000"/>
              </a:lnSpc>
              <a:spcBef>
                <a:spcPts val="0"/>
              </a:spcBef>
              <a:buFont typeface="Wingdings" pitchFamily="2" charset="2"/>
              <a:buChar char="ü"/>
            </a:pPr>
            <a:r>
              <a:rPr lang="en-GB" sz="7200" dirty="0" smtClean="0">
                <a:solidFill>
                  <a:srgbClr val="FF0000"/>
                </a:solidFill>
                <a:latin typeface="Times New Roman" pitchFamily="18" charset="0"/>
                <a:cs typeface="Times New Roman" pitchFamily="18" charset="0"/>
              </a:rPr>
              <a:t> </a:t>
            </a:r>
            <a:r>
              <a:rPr lang="en-US" sz="7200" b="1" dirty="0" smtClean="0">
                <a:solidFill>
                  <a:srgbClr val="FF0000"/>
                </a:solidFill>
                <a:latin typeface="Times New Roman" pitchFamily="18" charset="0"/>
                <a:cs typeface="Times New Roman" pitchFamily="18" charset="0"/>
              </a:rPr>
              <a:t>Contribution into spin structure function (</a:t>
            </a:r>
            <a:r>
              <a:rPr lang="en-US" sz="7200" b="1" dirty="0" err="1" smtClean="0">
                <a:solidFill>
                  <a:srgbClr val="FF0000"/>
                </a:solidFill>
                <a:latin typeface="Times New Roman" pitchFamily="18" charset="0"/>
                <a:cs typeface="Times New Roman" pitchFamily="18" charset="0"/>
              </a:rPr>
              <a:t>instanton</a:t>
            </a:r>
            <a:r>
              <a:rPr lang="en-US" sz="7200" b="1" dirty="0" smtClean="0">
                <a:solidFill>
                  <a:srgbClr val="FF0000"/>
                </a:solidFill>
                <a:latin typeface="Times New Roman" pitchFamily="18" charset="0"/>
                <a:cs typeface="Times New Roman" pitchFamily="18" charset="0"/>
              </a:rPr>
              <a:t> liquid model)</a:t>
            </a:r>
            <a:endParaRPr lang="be-BY" sz="7200" b="1" dirty="0" smtClean="0">
              <a:solidFill>
                <a:srgbClr val="FF0000"/>
              </a:solidFill>
              <a:latin typeface="Times New Roman" pitchFamily="18" charset="0"/>
              <a:cs typeface="Times New Roman" pitchFamily="18" charset="0"/>
            </a:endParaRPr>
          </a:p>
          <a:p>
            <a:pPr marL="0" indent="0" algn="just">
              <a:lnSpc>
                <a:spcPct val="120000"/>
              </a:lnSpc>
              <a:spcBef>
                <a:spcPts val="0"/>
              </a:spcBef>
              <a:buNone/>
            </a:pPr>
            <a:r>
              <a:rPr lang="en-GB" sz="7200" b="1" dirty="0" smtClean="0">
                <a:solidFill>
                  <a:srgbClr val="00B050"/>
                </a:solidFill>
                <a:latin typeface="Times New Roman" pitchFamily="18" charset="0"/>
                <a:cs typeface="Times New Roman" pitchFamily="18" charset="0"/>
              </a:rPr>
              <a:t>[</a:t>
            </a:r>
            <a:r>
              <a:rPr lang="en-US" sz="7200" b="1" dirty="0" smtClean="0">
                <a:solidFill>
                  <a:srgbClr val="00B050"/>
                </a:solidFill>
                <a:latin typeface="Times New Roman" pitchFamily="18" charset="0"/>
                <a:cs typeface="Times New Roman" pitchFamily="18" charset="0"/>
              </a:rPr>
              <a:t>T. </a:t>
            </a:r>
            <a:r>
              <a:rPr lang="en-US" sz="7200" b="1" dirty="0" err="1" smtClean="0">
                <a:solidFill>
                  <a:srgbClr val="00B050"/>
                </a:solidFill>
                <a:latin typeface="Times New Roman" pitchFamily="18" charset="0"/>
                <a:cs typeface="Times New Roman" pitchFamily="18" charset="0"/>
              </a:rPr>
              <a:t>Schaefe</a:t>
            </a:r>
            <a:r>
              <a:rPr lang="en-US" sz="7200" b="1" dirty="0" smtClean="0">
                <a:solidFill>
                  <a:srgbClr val="00B050"/>
                </a:solidFill>
                <a:latin typeface="Times New Roman" pitchFamily="18" charset="0"/>
                <a:cs typeface="Times New Roman" pitchFamily="18" charset="0"/>
              </a:rPr>
              <a:t>, E. </a:t>
            </a:r>
            <a:r>
              <a:rPr lang="en-US" sz="7200" b="1" dirty="0" err="1" smtClean="0">
                <a:solidFill>
                  <a:srgbClr val="00B050"/>
                </a:solidFill>
                <a:latin typeface="Times New Roman" pitchFamily="18" charset="0"/>
                <a:cs typeface="Times New Roman" pitchFamily="18" charset="0"/>
              </a:rPr>
              <a:t>Shuryak</a:t>
            </a:r>
            <a:r>
              <a:rPr lang="en-US" sz="7200" b="1" dirty="0" smtClean="0">
                <a:solidFill>
                  <a:srgbClr val="00B050"/>
                </a:solidFill>
                <a:latin typeface="Times New Roman" pitchFamily="18" charset="0"/>
                <a:cs typeface="Times New Roman" pitchFamily="18" charset="0"/>
              </a:rPr>
              <a:t>. </a:t>
            </a:r>
            <a:r>
              <a:rPr lang="en-US" sz="7200" b="1" dirty="0" err="1" smtClean="0">
                <a:solidFill>
                  <a:srgbClr val="00B050"/>
                </a:solidFill>
                <a:latin typeface="Times New Roman" pitchFamily="18" charset="0"/>
                <a:cs typeface="Times New Roman" pitchFamily="18" charset="0"/>
              </a:rPr>
              <a:t>Instantons</a:t>
            </a:r>
            <a:r>
              <a:rPr lang="en-US" sz="7200" b="1" dirty="0" smtClean="0">
                <a:solidFill>
                  <a:srgbClr val="00B050"/>
                </a:solidFill>
                <a:latin typeface="Times New Roman" pitchFamily="18" charset="0"/>
                <a:cs typeface="Times New Roman" pitchFamily="18" charset="0"/>
              </a:rPr>
              <a:t> in QCD. R</a:t>
            </a:r>
            <a:r>
              <a:rPr lang="be-BY" sz="7200" b="1" dirty="0" smtClean="0">
                <a:solidFill>
                  <a:srgbClr val="00B050"/>
                </a:solidFill>
                <a:latin typeface="Times New Roman" pitchFamily="18" charset="0"/>
                <a:cs typeface="Times New Roman" pitchFamily="18" charset="0"/>
              </a:rPr>
              <a:t>ev. Mod. Phys. 70:323-426,1998</a:t>
            </a:r>
            <a:r>
              <a:rPr lang="en-US" sz="7200" b="1" dirty="0" smtClean="0">
                <a:solidFill>
                  <a:srgbClr val="00B050"/>
                </a:solidFill>
                <a:latin typeface="Times New Roman" pitchFamily="18" charset="0"/>
                <a:cs typeface="Times New Roman" pitchFamily="18" charset="0"/>
              </a:rPr>
              <a:t>]</a:t>
            </a:r>
            <a:endParaRPr lang="be-BY" sz="7200" b="1" dirty="0" smtClean="0">
              <a:solidFill>
                <a:srgbClr val="00B050"/>
              </a:solidFill>
              <a:latin typeface="Times New Roman" pitchFamily="18" charset="0"/>
              <a:cs typeface="Times New Roman" pitchFamily="18" charset="0"/>
            </a:endParaRPr>
          </a:p>
          <a:p>
            <a:pPr marL="0" indent="0" algn="just">
              <a:lnSpc>
                <a:spcPct val="120000"/>
              </a:lnSpc>
              <a:spcBef>
                <a:spcPts val="0"/>
              </a:spcBef>
              <a:buNone/>
            </a:pPr>
            <a:r>
              <a:rPr lang="en-GB" sz="7200" b="1" dirty="0" smtClean="0">
                <a:solidFill>
                  <a:srgbClr val="00B050"/>
                </a:solidFill>
                <a:latin typeface="Times New Roman" pitchFamily="18" charset="0"/>
                <a:cs typeface="Times New Roman" pitchFamily="18" charset="0"/>
              </a:rPr>
              <a:t>[</a:t>
            </a:r>
            <a:r>
              <a:rPr lang="en-GB" sz="7200" b="1" dirty="0" err="1" smtClean="0">
                <a:solidFill>
                  <a:srgbClr val="00B050"/>
                </a:solidFill>
                <a:latin typeface="Times New Roman" pitchFamily="18" charset="0"/>
                <a:cs typeface="Times New Roman" pitchFamily="18" charset="0"/>
              </a:rPr>
              <a:t>A.E.Dorokhov</a:t>
            </a:r>
            <a:r>
              <a:rPr lang="en-GB" sz="7200" b="1" dirty="0" smtClean="0">
                <a:solidFill>
                  <a:srgbClr val="00B050"/>
                </a:solidFill>
                <a:latin typeface="Times New Roman" pitchFamily="18" charset="0"/>
                <a:cs typeface="Times New Roman" pitchFamily="18" charset="0"/>
              </a:rPr>
              <a:t>. </a:t>
            </a:r>
            <a:r>
              <a:rPr lang="en-GB" sz="7200" b="1" dirty="0" err="1" smtClean="0">
                <a:solidFill>
                  <a:srgbClr val="00B050"/>
                </a:solidFill>
                <a:latin typeface="Times New Roman" pitchFamily="18" charset="0"/>
                <a:cs typeface="Times New Roman" pitchFamily="18" charset="0"/>
              </a:rPr>
              <a:t>Instanton</a:t>
            </a:r>
            <a:r>
              <a:rPr lang="en-GB" sz="7200" b="1" dirty="0" smtClean="0">
                <a:solidFill>
                  <a:srgbClr val="00B050"/>
                </a:solidFill>
                <a:latin typeface="Times New Roman" pitchFamily="18" charset="0"/>
                <a:cs typeface="Times New Roman" pitchFamily="18" charset="0"/>
              </a:rPr>
              <a:t> effects in high energy processes. Czech.J.Phys.53:B59-B68, 2003]</a:t>
            </a:r>
            <a:endParaRPr lang="be-BY" sz="7200" b="1" dirty="0" smtClean="0">
              <a:solidFill>
                <a:srgbClr val="00B050"/>
              </a:solidFill>
              <a:latin typeface="Times New Roman" pitchFamily="18" charset="0"/>
              <a:cs typeface="Times New Roman" pitchFamily="18" charset="0"/>
            </a:endParaRPr>
          </a:p>
          <a:p>
            <a:pPr marL="0" indent="0" algn="just">
              <a:lnSpc>
                <a:spcPct val="120000"/>
              </a:lnSpc>
              <a:spcBef>
                <a:spcPts val="0"/>
              </a:spcBef>
              <a:buNone/>
            </a:pPr>
            <a:r>
              <a:rPr lang="en-GB" sz="7200" b="1" dirty="0" smtClean="0">
                <a:solidFill>
                  <a:srgbClr val="00B050"/>
                </a:solidFill>
                <a:latin typeface="Times New Roman" pitchFamily="18" charset="0"/>
                <a:cs typeface="Times New Roman" pitchFamily="18" charset="0"/>
              </a:rPr>
              <a:t>[</a:t>
            </a:r>
            <a:r>
              <a:rPr lang="be-BY" sz="7200" b="1" dirty="0" smtClean="0">
                <a:solidFill>
                  <a:srgbClr val="00B050"/>
                </a:solidFill>
                <a:latin typeface="Times New Roman" pitchFamily="18" charset="0"/>
                <a:cs typeface="Times New Roman" pitchFamily="18" charset="0"/>
              </a:rPr>
              <a:t>N.I. Kochelev. Instantons and Spin-Flavor effects in Hadron Physics.</a:t>
            </a:r>
            <a:r>
              <a:rPr lang="en-US" sz="7200" b="1" dirty="0" smtClean="0">
                <a:solidFill>
                  <a:srgbClr val="00B050"/>
                </a:solidFill>
                <a:latin typeface="Times New Roman" pitchFamily="18" charset="0"/>
                <a:cs typeface="Times New Roman" pitchFamily="18" charset="0"/>
              </a:rPr>
              <a:t>: arXiv:0809.4773]</a:t>
            </a:r>
            <a:endParaRPr lang="be-BY" sz="7200" b="1" dirty="0" smtClean="0">
              <a:solidFill>
                <a:srgbClr val="00B050"/>
              </a:solidFill>
              <a:latin typeface="Times New Roman" pitchFamily="18" charset="0"/>
              <a:cs typeface="Times New Roman" pitchFamily="18" charset="0"/>
            </a:endParaRPr>
          </a:p>
          <a:p>
            <a:pPr marL="0" indent="0" algn="just">
              <a:lnSpc>
                <a:spcPct val="120000"/>
              </a:lnSpc>
              <a:spcBef>
                <a:spcPts val="0"/>
              </a:spcBef>
              <a:buNone/>
            </a:pPr>
            <a:r>
              <a:rPr lang="en-US" sz="7200" b="1" dirty="0" smtClean="0">
                <a:solidFill>
                  <a:srgbClr val="00B050"/>
                </a:solidFill>
                <a:latin typeface="Times New Roman" pitchFamily="18" charset="0"/>
                <a:cs typeface="Times New Roman" pitchFamily="18" charset="0"/>
              </a:rPr>
              <a:t> </a:t>
            </a:r>
            <a:endParaRPr lang="be-BY" sz="7200" b="1" dirty="0" smtClean="0">
              <a:solidFill>
                <a:srgbClr val="00B050"/>
              </a:solidFill>
              <a:latin typeface="Times New Roman" pitchFamily="18" charset="0"/>
              <a:cs typeface="Times New Roman" pitchFamily="18" charset="0"/>
            </a:endParaRPr>
          </a:p>
          <a:p>
            <a:pPr marL="0" indent="0" algn="just">
              <a:lnSpc>
                <a:spcPct val="120000"/>
              </a:lnSpc>
              <a:spcBef>
                <a:spcPts val="0"/>
              </a:spcBef>
              <a:buFont typeface="Wingdings" pitchFamily="2" charset="2"/>
              <a:buChar char="ü"/>
            </a:pPr>
            <a:r>
              <a:rPr lang="en-US" sz="7200" b="1" dirty="0" err="1" smtClean="0">
                <a:solidFill>
                  <a:schemeClr val="bg1"/>
                </a:solidFill>
                <a:latin typeface="Times New Roman" pitchFamily="18" charset="0"/>
                <a:cs typeface="Times New Roman" pitchFamily="18" charset="0"/>
              </a:rPr>
              <a:t>Instantons</a:t>
            </a:r>
            <a:r>
              <a:rPr lang="en-US" sz="7200" b="1" dirty="0" smtClean="0">
                <a:solidFill>
                  <a:schemeClr val="bg1"/>
                </a:solidFill>
                <a:latin typeface="Times New Roman" pitchFamily="18" charset="0"/>
                <a:cs typeface="Times New Roman" pitchFamily="18" charset="0"/>
              </a:rPr>
              <a:t> at high temperature  and high density</a:t>
            </a:r>
            <a:endParaRPr lang="be-BY" sz="7200" b="1" dirty="0" smtClean="0">
              <a:solidFill>
                <a:schemeClr val="bg1"/>
              </a:solidFill>
              <a:latin typeface="Times New Roman" pitchFamily="18" charset="0"/>
              <a:cs typeface="Times New Roman" pitchFamily="18" charset="0"/>
            </a:endParaRPr>
          </a:p>
          <a:p>
            <a:pPr marL="0" indent="0" algn="just">
              <a:lnSpc>
                <a:spcPct val="120000"/>
              </a:lnSpc>
              <a:spcBef>
                <a:spcPts val="0"/>
              </a:spcBef>
              <a:buNone/>
            </a:pPr>
            <a:r>
              <a:rPr lang="en-US" sz="7200" b="1" dirty="0" smtClean="0">
                <a:solidFill>
                  <a:schemeClr val="bg1"/>
                </a:solidFill>
                <a:latin typeface="Times New Roman" pitchFamily="18" charset="0"/>
                <a:cs typeface="Times New Roman" pitchFamily="18" charset="0"/>
              </a:rPr>
              <a:t>[</a:t>
            </a:r>
            <a:r>
              <a:rPr lang="be-BY" sz="7200" b="1" dirty="0" smtClean="0">
                <a:solidFill>
                  <a:schemeClr val="bg1"/>
                </a:solidFill>
                <a:latin typeface="Times New Roman" pitchFamily="18" charset="0"/>
                <a:cs typeface="Times New Roman" pitchFamily="18" charset="0"/>
              </a:rPr>
              <a:t>V. A. Rubakov, M. E. Shaposhnikov. Electroweak baryon number non-conservation in the early Universe and in high-energy collisions </a:t>
            </a:r>
            <a:r>
              <a:rPr lang="en-US" sz="7200" b="1" dirty="0" smtClean="0">
                <a:solidFill>
                  <a:schemeClr val="bg1"/>
                </a:solidFill>
                <a:latin typeface="Times New Roman" pitchFamily="18" charset="0"/>
                <a:cs typeface="Times New Roman" pitchFamily="18" charset="0"/>
              </a:rPr>
              <a:t>UFN, 166:5 (1996), 493–537]</a:t>
            </a:r>
            <a:endParaRPr lang="be-BY" sz="7200" b="1" dirty="0" smtClean="0">
              <a:solidFill>
                <a:schemeClr val="bg1"/>
              </a:solidFill>
              <a:latin typeface="Times New Roman" pitchFamily="18" charset="0"/>
              <a:cs typeface="Times New Roman" pitchFamily="18" charset="0"/>
            </a:endParaRPr>
          </a:p>
          <a:p>
            <a:pPr>
              <a:buNone/>
            </a:pPr>
            <a:endParaRPr lang="be-BY"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 y="1401912"/>
            <a:ext cx="8458200" cy="2675160"/>
          </a:xfrm>
          <a:noFill/>
          <a:ln>
            <a:noFill/>
          </a:ln>
        </p:spPr>
        <p:style>
          <a:lnRef idx="1">
            <a:schemeClr val="accent1"/>
          </a:lnRef>
          <a:fillRef idx="3">
            <a:schemeClr val="accent1"/>
          </a:fillRef>
          <a:effectRef idx="2">
            <a:schemeClr val="accent1"/>
          </a:effectRef>
          <a:fontRef idx="minor">
            <a:schemeClr val="lt1"/>
          </a:fontRef>
        </p:style>
        <p:txBody>
          <a:bodyPr>
            <a:normAutofit fontScale="90000"/>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Three magnetic systems ─ a comparison</a:t>
            </a:r>
            <a:r>
              <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Подзаголовок 6"/>
          <p:cNvSpPr>
            <a:spLocks noGrp="1"/>
          </p:cNvSpPr>
          <p:nvPr>
            <p:ph type="subTitle" idx="1"/>
          </p:nvPr>
        </p:nvSpPr>
        <p:spPr/>
        <p:txBody>
          <a:bodyPr>
            <a:normAutofit fontScale="85000" lnSpcReduction="20000"/>
          </a:bodyPr>
          <a:lstStyle/>
          <a:p>
            <a:r>
              <a:rPr lang="en-US" dirty="0" err="1" smtClean="0">
                <a:solidFill>
                  <a:schemeClr val="tx1"/>
                </a:solidFill>
                <a:effectLst>
                  <a:outerShdw blurRad="38100" dist="38100" dir="2700000" algn="tl">
                    <a:srgbClr val="000000">
                      <a:alpha val="43137"/>
                    </a:srgbClr>
                  </a:outerShdw>
                </a:effectLst>
              </a:rPr>
              <a:t>Gribowsky</a:t>
            </a:r>
            <a:r>
              <a:rPr lang="en-US" dirty="0" smtClean="0">
                <a:solidFill>
                  <a:schemeClr val="tx1"/>
                </a:solidFill>
                <a:effectLst>
                  <a:outerShdw blurRad="38100" dist="38100" dir="2700000" algn="tl">
                    <a:srgbClr val="000000">
                      <a:alpha val="43137"/>
                    </a:srgbClr>
                  </a:outerShdw>
                </a:effectLst>
              </a:rPr>
              <a:t> A.</a:t>
            </a:r>
          </a:p>
          <a:p>
            <a:r>
              <a:rPr lang="en-US" dirty="0" err="1" smtClean="0">
                <a:solidFill>
                  <a:schemeClr val="tx1"/>
                </a:solidFill>
                <a:effectLst>
                  <a:outerShdw blurRad="38100" dist="38100" dir="2700000" algn="tl">
                    <a:srgbClr val="000000">
                      <a:alpha val="43137"/>
                    </a:srgbClr>
                  </a:outerShdw>
                </a:effectLst>
              </a:rPr>
              <a:t>Ivanov</a:t>
            </a:r>
            <a:r>
              <a:rPr lang="en-US" dirty="0" smtClean="0">
                <a:solidFill>
                  <a:schemeClr val="tx1"/>
                </a:solidFill>
                <a:effectLst>
                  <a:outerShdw blurRad="38100" dist="38100" dir="2700000" algn="tl">
                    <a:srgbClr val="000000">
                      <a:alpha val="43137"/>
                    </a:srgbClr>
                  </a:outerShdw>
                </a:effectLst>
              </a:rPr>
              <a:t> A.</a:t>
            </a:r>
          </a:p>
          <a:p>
            <a:r>
              <a:rPr lang="en-US" dirty="0" err="1" smtClean="0">
                <a:solidFill>
                  <a:schemeClr val="tx1"/>
                </a:solidFill>
                <a:effectLst>
                  <a:outerShdw blurRad="38100" dist="38100" dir="2700000" algn="tl">
                    <a:srgbClr val="000000">
                      <a:alpha val="43137"/>
                    </a:srgbClr>
                  </a:outerShdw>
                </a:effectLst>
              </a:rPr>
              <a:t>Kovalenko</a:t>
            </a:r>
            <a:r>
              <a:rPr lang="en-US" dirty="0" smtClean="0">
                <a:solidFill>
                  <a:schemeClr val="tx1"/>
                </a:solidFill>
                <a:effectLst>
                  <a:outerShdw blurRad="38100" dist="38100" dir="2700000" algn="tl">
                    <a:srgbClr val="000000">
                      <a:alpha val="43137"/>
                    </a:srgbClr>
                  </a:outerShdw>
                </a:effectLst>
              </a:rPr>
              <a:t> A.</a:t>
            </a:r>
          </a:p>
          <a:p>
            <a:r>
              <a:rPr lang="en-US" dirty="0" err="1" smtClean="0">
                <a:solidFill>
                  <a:schemeClr val="tx1"/>
                </a:solidFill>
                <a:effectLst>
                  <a:outerShdw blurRad="38100" dist="38100" dir="2700000" algn="tl">
                    <a:srgbClr val="000000">
                      <a:alpha val="43137"/>
                    </a:srgbClr>
                  </a:outerShdw>
                </a:effectLst>
              </a:rPr>
              <a:t>Perepelkin</a:t>
            </a:r>
            <a:r>
              <a:rPr lang="en-US" dirty="0" smtClean="0">
                <a:solidFill>
                  <a:schemeClr val="tx1"/>
                </a:solidFill>
                <a:effectLst>
                  <a:outerShdw blurRad="38100" dist="38100" dir="2700000" algn="tl">
                    <a:srgbClr val="000000">
                      <a:alpha val="43137"/>
                    </a:srgbClr>
                  </a:outerShdw>
                </a:effectLst>
              </a:rPr>
              <a:t> E.</a:t>
            </a:r>
            <a:endParaRPr lang="ru-RU"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602897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571480"/>
            <a:ext cx="8229600" cy="5929354"/>
          </a:xfrm>
        </p:spPr>
        <p:txBody>
          <a:bodyPr>
            <a:noAutofit/>
          </a:bodyPr>
          <a:lstStyle/>
          <a:p>
            <a:pPr marL="0" indent="0">
              <a:spcBef>
                <a:spcPts val="0"/>
              </a:spcBef>
              <a:buFont typeface="Wingdings" pitchFamily="2" charset="2"/>
              <a:buChar char="ü"/>
            </a:pPr>
            <a:r>
              <a:rPr lang="en-US" sz="4000" b="1" dirty="0" smtClean="0">
                <a:solidFill>
                  <a:srgbClr val="C00000"/>
                </a:solidFill>
                <a:latin typeface="Times New Roman" pitchFamily="18" charset="0"/>
                <a:cs typeface="Times New Roman" pitchFamily="18" charset="0"/>
              </a:rPr>
              <a:t> </a:t>
            </a:r>
            <a:r>
              <a:rPr lang="en-US" sz="4000" b="1" dirty="0" err="1" smtClean="0">
                <a:solidFill>
                  <a:srgbClr val="C00000"/>
                </a:solidFill>
                <a:latin typeface="Times New Roman" pitchFamily="18" charset="0"/>
                <a:cs typeface="Times New Roman" pitchFamily="18" charset="0"/>
              </a:rPr>
              <a:t>Gerasimov</a:t>
            </a:r>
            <a:r>
              <a:rPr lang="en-US" sz="4000" b="1" dirty="0" smtClean="0">
                <a:solidFill>
                  <a:srgbClr val="C00000"/>
                </a:solidFill>
                <a:latin typeface="Times New Roman" pitchFamily="18" charset="0"/>
                <a:cs typeface="Times New Roman" pitchFamily="18" charset="0"/>
              </a:rPr>
              <a:t>–</a:t>
            </a:r>
            <a:r>
              <a:rPr lang="en-US" sz="4000" b="1" dirty="0" err="1" smtClean="0">
                <a:solidFill>
                  <a:srgbClr val="C00000"/>
                </a:solidFill>
                <a:latin typeface="Times New Roman" pitchFamily="18" charset="0"/>
                <a:cs typeface="Times New Roman" pitchFamily="18" charset="0"/>
              </a:rPr>
              <a:t>Drell</a:t>
            </a:r>
            <a:r>
              <a:rPr lang="en-US" sz="4000" b="1" dirty="0" smtClean="0">
                <a:solidFill>
                  <a:srgbClr val="C00000"/>
                </a:solidFill>
                <a:latin typeface="Times New Roman" pitchFamily="18" charset="0"/>
                <a:cs typeface="Times New Roman" pitchFamily="18" charset="0"/>
              </a:rPr>
              <a:t>–Hearn sum rule for deuteron</a:t>
            </a:r>
            <a:endParaRPr lang="ru-RU" sz="4000" b="1" dirty="0" smtClean="0">
              <a:solidFill>
                <a:srgbClr val="C00000"/>
              </a:solidFill>
              <a:latin typeface="Times New Roman" pitchFamily="18" charset="0"/>
              <a:cs typeface="Times New Roman" pitchFamily="18" charset="0"/>
            </a:endParaRPr>
          </a:p>
          <a:p>
            <a:pPr marL="0" indent="0">
              <a:spcBef>
                <a:spcPts val="0"/>
              </a:spcBef>
              <a:buFont typeface="Wingdings" pitchFamily="2" charset="2"/>
              <a:buChar char="ü"/>
            </a:pPr>
            <a:endParaRPr lang="en-US" sz="4000" b="1" dirty="0" smtClean="0">
              <a:solidFill>
                <a:srgbClr val="C00000"/>
              </a:solidFill>
              <a:latin typeface="Times New Roman" pitchFamily="18" charset="0"/>
              <a:cs typeface="Times New Roman" pitchFamily="18" charset="0"/>
            </a:endParaRPr>
          </a:p>
          <a:p>
            <a:pPr marL="0" indent="0">
              <a:spcBef>
                <a:spcPts val="0"/>
              </a:spcBef>
              <a:buFont typeface="Wingdings" pitchFamily="2" charset="2"/>
              <a:buChar char="ü"/>
            </a:pPr>
            <a:r>
              <a:rPr lang="en-US" sz="4000" b="1" dirty="0" smtClean="0">
                <a:solidFill>
                  <a:srgbClr val="C00000"/>
                </a:solidFill>
                <a:latin typeface="Times New Roman" pitchFamily="18" charset="0"/>
                <a:cs typeface="Times New Roman" pitchFamily="18" charset="0"/>
              </a:rPr>
              <a:t> QCD-</a:t>
            </a:r>
            <a:r>
              <a:rPr lang="en-US" sz="4000" b="1" dirty="0" err="1" smtClean="0">
                <a:solidFill>
                  <a:srgbClr val="C00000"/>
                </a:solidFill>
                <a:latin typeface="Times New Roman" pitchFamily="18" charset="0"/>
                <a:cs typeface="Times New Roman" pitchFamily="18" charset="0"/>
              </a:rPr>
              <a:t>instanton</a:t>
            </a:r>
            <a:r>
              <a:rPr lang="en-US" sz="4000" b="1" dirty="0" smtClean="0">
                <a:solidFill>
                  <a:srgbClr val="C00000"/>
                </a:solidFill>
                <a:latin typeface="Times New Roman" pitchFamily="18" charset="0"/>
                <a:cs typeface="Times New Roman" pitchFamily="18" charset="0"/>
              </a:rPr>
              <a:t>-induced effects</a:t>
            </a:r>
            <a:endParaRPr lang="ru-RU" sz="4000" b="1" dirty="0" smtClean="0">
              <a:solidFill>
                <a:srgbClr val="C00000"/>
              </a:solidFill>
              <a:latin typeface="Times New Roman" pitchFamily="18" charset="0"/>
              <a:cs typeface="Times New Roman" pitchFamily="18" charset="0"/>
            </a:endParaRPr>
          </a:p>
          <a:p>
            <a:pPr marL="0" indent="0">
              <a:spcBef>
                <a:spcPts val="0"/>
              </a:spcBef>
              <a:buFont typeface="Wingdings" pitchFamily="2" charset="2"/>
              <a:buChar char="ü"/>
            </a:pPr>
            <a:endParaRPr lang="ru-RU" sz="4000" b="1" dirty="0" smtClean="0">
              <a:solidFill>
                <a:srgbClr val="C00000"/>
              </a:solidFill>
              <a:latin typeface="Times New Roman" pitchFamily="18" charset="0"/>
              <a:cs typeface="Times New Roman" pitchFamily="18" charset="0"/>
            </a:endParaRPr>
          </a:p>
          <a:p>
            <a:pPr marL="0" indent="0">
              <a:spcBef>
                <a:spcPts val="0"/>
              </a:spcBef>
              <a:buFont typeface="Wingdings" pitchFamily="2" charset="2"/>
              <a:buChar char="ü"/>
            </a:pPr>
            <a:r>
              <a:rPr lang="en-US" sz="4000" b="1" dirty="0" smtClean="0">
                <a:solidFill>
                  <a:srgbClr val="C00000"/>
                </a:solidFill>
                <a:latin typeface="Times New Roman" pitchFamily="18" charset="0"/>
                <a:cs typeface="Times New Roman" pitchFamily="18" charset="0"/>
              </a:rPr>
              <a:t> Two-photon mechanism of lepton pairs production </a:t>
            </a:r>
          </a:p>
          <a:p>
            <a:pPr marL="0" indent="0">
              <a:spcBef>
                <a:spcPts val="0"/>
              </a:spcBef>
              <a:buFont typeface="Wingdings" pitchFamily="2" charset="2"/>
              <a:buChar char="ü"/>
            </a:pPr>
            <a:endParaRPr lang="en-US" sz="4000" b="1" dirty="0" smtClean="0">
              <a:solidFill>
                <a:srgbClr val="C00000"/>
              </a:solidFill>
              <a:latin typeface="Times New Roman" pitchFamily="18" charset="0"/>
              <a:cs typeface="Times New Roman" pitchFamily="18" charset="0"/>
            </a:endParaRPr>
          </a:p>
          <a:p>
            <a:pPr marL="0" indent="0">
              <a:spcBef>
                <a:spcPts val="0"/>
              </a:spcBef>
              <a:buFont typeface="Wingdings" pitchFamily="2" charset="2"/>
              <a:buChar char="ü"/>
            </a:pPr>
            <a:r>
              <a:rPr lang="en-US" sz="4000" b="1" dirty="0" smtClean="0">
                <a:solidFill>
                  <a:srgbClr val="C00000"/>
                </a:solidFill>
                <a:latin typeface="Times New Roman" pitchFamily="18" charset="0"/>
                <a:cs typeface="Times New Roman" pitchFamily="18" charset="0"/>
              </a:rPr>
              <a:t> Modeling of detector magnet geometry</a:t>
            </a:r>
            <a:endParaRPr lang="be-BY" sz="40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rogram Files\nica\img\SPD.png"/>
          <p:cNvPicPr>
            <a:picLocks noChangeAspect="1" noChangeArrowheads="1"/>
          </p:cNvPicPr>
          <p:nvPr/>
        </p:nvPicPr>
        <p:blipFill>
          <a:blip r:embed="rId2" cstate="print"/>
          <a:srcRect/>
          <a:stretch>
            <a:fillRect/>
          </a:stretch>
        </p:blipFill>
        <p:spPr bwMode="auto">
          <a:xfrm>
            <a:off x="1331640" y="1916832"/>
            <a:ext cx="6287703" cy="4508798"/>
          </a:xfrm>
          <a:prstGeom prst="rect">
            <a:avLst/>
          </a:prstGeom>
          <a:noFill/>
        </p:spPr>
      </p:pic>
      <p:sp>
        <p:nvSpPr>
          <p:cNvPr id="4" name="Номер слайда 3"/>
          <p:cNvSpPr>
            <a:spLocks noGrp="1"/>
          </p:cNvSpPr>
          <p:nvPr>
            <p:ph type="sldNum" sz="quarter" idx="4"/>
          </p:nvPr>
        </p:nvSpPr>
        <p:spPr/>
        <p:txBody>
          <a:bodyPr/>
          <a:lstStyle/>
          <a:p>
            <a:fld id="{A3ED8E19-AE03-4F01-B6C8-30571983F069}" type="slidenum">
              <a:rPr lang="en-US" smtClean="0"/>
              <a:pPr/>
              <a:t>30</a:t>
            </a:fld>
            <a:endParaRPr lang="en-US" dirty="0"/>
          </a:p>
        </p:txBody>
      </p:sp>
      <p:sp>
        <p:nvSpPr>
          <p:cNvPr id="6" name="Заголовок 5"/>
          <p:cNvSpPr>
            <a:spLocks noGrp="1"/>
          </p:cNvSpPr>
          <p:nvPr>
            <p:ph type="ctrTitle"/>
          </p:nvPr>
        </p:nvSpPr>
        <p:spPr>
          <a:noFill/>
        </p:spPr>
        <p:txBody>
          <a:bodyPr/>
          <a:lstStyle/>
          <a:p>
            <a:r>
              <a:rPr lang="en-US" dirty="0" smtClean="0">
                <a:solidFill>
                  <a:schemeClr val="tx1"/>
                </a:solidFill>
              </a:rPr>
              <a:t>Settings </a:t>
            </a:r>
            <a:endParaRPr lang="ru-RU" dirty="0">
              <a:solidFill>
                <a:schemeClr val="tx1"/>
              </a:solidFill>
            </a:endParaRPr>
          </a:p>
        </p:txBody>
      </p:sp>
      <p:sp>
        <p:nvSpPr>
          <p:cNvPr id="22" name="Нижний колонтитул 3"/>
          <p:cNvSpPr>
            <a:spLocks noGrp="1"/>
          </p:cNvSpPr>
          <p:nvPr>
            <p:ph type="ftr" sz="quarter" idx="3"/>
          </p:nvPr>
        </p:nvSpPr>
        <p:spPr/>
        <p:txBody>
          <a:bodyPr/>
          <a:lstStyle/>
          <a:p>
            <a:r>
              <a:rPr lang="en-US" dirty="0" smtClean="0"/>
              <a:t>Geometry comparison</a:t>
            </a:r>
            <a:endParaRPr lang="en-US" dirty="0"/>
          </a:p>
        </p:txBody>
      </p:sp>
      <p:sp>
        <p:nvSpPr>
          <p:cNvPr id="8" name="TextBox 7"/>
          <p:cNvSpPr txBox="1"/>
          <p:nvPr/>
        </p:nvSpPr>
        <p:spPr>
          <a:xfrm>
            <a:off x="251520" y="260648"/>
            <a:ext cx="7848872" cy="1200329"/>
          </a:xfrm>
          <a:prstGeom prst="rect">
            <a:avLst/>
          </a:prstGeom>
          <a:noFill/>
        </p:spPr>
        <p:txBody>
          <a:bodyPr wrap="square" rtlCol="0">
            <a:spAutoFit/>
          </a:bodyPr>
          <a:lstStyle/>
          <a:p>
            <a:pPr marL="285750" indent="-285750">
              <a:buFont typeface="Arial" panose="020B0604020202020204" pitchFamily="34" charset="0"/>
              <a:buChar char="•"/>
            </a:pPr>
            <a:endParaRPr lang="en-US" dirty="0" smtClean="0"/>
          </a:p>
          <a:p>
            <a:pPr marL="285750" indent="-285750"/>
            <a:r>
              <a:rPr lang="en-US" i="1" dirty="0" smtClean="0"/>
              <a:t>	Data:</a:t>
            </a:r>
            <a:r>
              <a:rPr lang="en-US" dirty="0" smtClean="0"/>
              <a:t> Hybrid </a:t>
            </a:r>
            <a:r>
              <a:rPr lang="en-US" dirty="0" err="1" smtClean="0"/>
              <a:t>Solenoidal</a:t>
            </a:r>
            <a:r>
              <a:rPr lang="en-US" dirty="0" smtClean="0"/>
              <a:t> and </a:t>
            </a:r>
            <a:r>
              <a:rPr lang="en-US" dirty="0" err="1" smtClean="0"/>
              <a:t>Toroidal</a:t>
            </a:r>
            <a:r>
              <a:rPr lang="en-US" dirty="0" smtClean="0"/>
              <a:t> SPD set-up  with  one million events;  p – p collision with √s = 26 </a:t>
            </a:r>
            <a:r>
              <a:rPr lang="en-US" dirty="0" err="1" smtClean="0"/>
              <a:t>GeV</a:t>
            </a:r>
            <a:r>
              <a:rPr lang="en-US" dirty="0" smtClean="0"/>
              <a:t>.</a:t>
            </a:r>
          </a:p>
          <a:p>
            <a:pPr marL="742950" lvl="1" indent="-285750">
              <a:buFont typeface="Arial" panose="020B0604020202020204" pitchFamily="34" charset="0"/>
              <a:buChar char="•"/>
            </a:pPr>
            <a:r>
              <a:rPr lang="en-US" dirty="0"/>
              <a:t>Minimum </a:t>
            </a:r>
            <a:r>
              <a:rPr lang="en-US" dirty="0" smtClean="0"/>
              <a:t>bias </a:t>
            </a:r>
            <a:endParaRPr lang="en-US" dirty="0"/>
          </a:p>
        </p:txBody>
      </p:sp>
      <p:sp>
        <p:nvSpPr>
          <p:cNvPr id="14" name="TextBox 13"/>
          <p:cNvSpPr txBox="1"/>
          <p:nvPr/>
        </p:nvSpPr>
        <p:spPr>
          <a:xfrm>
            <a:off x="7812360" y="1679202"/>
            <a:ext cx="457176" cy="369332"/>
          </a:xfrm>
          <a:prstGeom prst="rect">
            <a:avLst/>
          </a:prstGeom>
          <a:noFill/>
        </p:spPr>
        <p:txBody>
          <a:bodyPr wrap="none" rtlCol="0">
            <a:spAutoFit/>
          </a:bodyPr>
          <a:lstStyle/>
          <a:p>
            <a:r>
              <a:rPr lang="en-US" dirty="0" smtClean="0">
                <a:solidFill>
                  <a:srgbClr val="FFFF00"/>
                </a:solidFill>
              </a:rPr>
              <a:t>TS</a:t>
            </a:r>
            <a:endParaRPr lang="en-US" dirty="0">
              <a:solidFill>
                <a:srgbClr val="FFFF00"/>
              </a:solidFill>
            </a:endParaRPr>
          </a:p>
        </p:txBody>
      </p:sp>
      <p:sp>
        <p:nvSpPr>
          <p:cNvPr id="15" name="TextBox 14"/>
          <p:cNvSpPr txBox="1"/>
          <p:nvPr/>
        </p:nvSpPr>
        <p:spPr>
          <a:xfrm>
            <a:off x="7812360" y="1463178"/>
            <a:ext cx="777777" cy="369332"/>
          </a:xfrm>
          <a:prstGeom prst="rect">
            <a:avLst/>
          </a:prstGeom>
          <a:noFill/>
        </p:spPr>
        <p:txBody>
          <a:bodyPr wrap="none" rtlCol="0">
            <a:spAutoFit/>
          </a:bodyPr>
          <a:lstStyle/>
          <a:p>
            <a:r>
              <a:rPr lang="en-US" dirty="0" smtClean="0">
                <a:solidFill>
                  <a:srgbClr val="0070C0"/>
                </a:solidFill>
              </a:rPr>
              <a:t>ECAL</a:t>
            </a:r>
            <a:endParaRPr lang="en-US" dirty="0">
              <a:solidFill>
                <a:srgbClr val="0070C0"/>
              </a:solidFill>
            </a:endParaRPr>
          </a:p>
        </p:txBody>
      </p:sp>
      <p:sp>
        <p:nvSpPr>
          <p:cNvPr id="18" name="TextBox 17"/>
          <p:cNvSpPr txBox="1"/>
          <p:nvPr/>
        </p:nvSpPr>
        <p:spPr>
          <a:xfrm>
            <a:off x="7812360" y="1234840"/>
            <a:ext cx="476412" cy="369332"/>
          </a:xfrm>
          <a:prstGeom prst="rect">
            <a:avLst/>
          </a:prstGeom>
          <a:noFill/>
        </p:spPr>
        <p:txBody>
          <a:bodyPr wrap="none" rtlCol="0">
            <a:spAutoFit/>
          </a:bodyPr>
          <a:lstStyle/>
          <a:p>
            <a:r>
              <a:rPr lang="en-US" dirty="0" smtClean="0">
                <a:solidFill>
                  <a:srgbClr val="00B050"/>
                </a:solidFill>
              </a:rPr>
              <a:t>RS</a:t>
            </a:r>
            <a:endParaRPr lang="en-US" dirty="0">
              <a:solidFill>
                <a:srgbClr val="00B050"/>
              </a:solidFill>
            </a:endParaRPr>
          </a:p>
        </p:txBody>
      </p:sp>
      <p:sp>
        <p:nvSpPr>
          <p:cNvPr id="19" name="TextBox 18"/>
          <p:cNvSpPr txBox="1"/>
          <p:nvPr/>
        </p:nvSpPr>
        <p:spPr>
          <a:xfrm>
            <a:off x="7812360" y="1907540"/>
            <a:ext cx="1191352" cy="369332"/>
          </a:xfrm>
          <a:prstGeom prst="rect">
            <a:avLst/>
          </a:prstGeom>
          <a:noFill/>
        </p:spPr>
        <p:txBody>
          <a:bodyPr wrap="none" rtlCol="0">
            <a:spAutoFit/>
          </a:bodyPr>
          <a:lstStyle/>
          <a:p>
            <a:r>
              <a:rPr lang="en-US" dirty="0" smtClean="0">
                <a:solidFill>
                  <a:srgbClr val="C00000"/>
                </a:solidFill>
              </a:rPr>
              <a:t>MAGNET</a:t>
            </a:r>
            <a:endParaRPr lang="en-US" dirty="0">
              <a:solidFill>
                <a:srgbClr val="C00000"/>
              </a:solidFill>
            </a:endParaRPr>
          </a:p>
        </p:txBody>
      </p:sp>
    </p:spTree>
    <p:extLst>
      <p:ext uri="{BB962C8B-B14F-4D97-AF65-F5344CB8AC3E}">
        <p14:creationId xmlns="" xmlns:p14="http://schemas.microsoft.com/office/powerpoint/2010/main" val="2785543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Program Files\nica\images\zy.png"/>
          <p:cNvPicPr>
            <a:picLocks noChangeAspect="1" noChangeArrowheads="1"/>
          </p:cNvPicPr>
          <p:nvPr/>
        </p:nvPicPr>
        <p:blipFill>
          <a:blip r:embed="rId2" cstate="print"/>
          <a:srcRect/>
          <a:stretch>
            <a:fillRect/>
          </a:stretch>
        </p:blipFill>
        <p:spPr bwMode="auto">
          <a:xfrm>
            <a:off x="618181" y="1690414"/>
            <a:ext cx="7626227" cy="4402882"/>
          </a:xfrm>
          <a:prstGeom prst="rect">
            <a:avLst/>
          </a:prstGeom>
          <a:noFill/>
        </p:spPr>
      </p:pic>
      <p:sp>
        <p:nvSpPr>
          <p:cNvPr id="5" name="Номер слайда 4"/>
          <p:cNvSpPr>
            <a:spLocks noGrp="1"/>
          </p:cNvSpPr>
          <p:nvPr>
            <p:ph type="sldNum" sz="quarter" idx="4"/>
          </p:nvPr>
        </p:nvSpPr>
        <p:spPr/>
        <p:txBody>
          <a:bodyPr/>
          <a:lstStyle/>
          <a:p>
            <a:fld id="{A3ED8E19-AE03-4F01-B6C8-30571983F069}" type="slidenum">
              <a:rPr lang="en-US" smtClean="0"/>
              <a:pPr/>
              <a:t>31</a:t>
            </a:fld>
            <a:endParaRPr lang="en-US" dirty="0"/>
          </a:p>
        </p:txBody>
      </p:sp>
      <p:sp>
        <p:nvSpPr>
          <p:cNvPr id="7" name="Заголовок 6"/>
          <p:cNvSpPr>
            <a:spLocks noGrp="1"/>
          </p:cNvSpPr>
          <p:nvPr>
            <p:ph type="ctrTitle"/>
          </p:nvPr>
        </p:nvSpPr>
        <p:spPr>
          <a:noFill/>
        </p:spPr>
        <p:txBody>
          <a:bodyPr vert="horz" anchor="t">
            <a:noAutofit/>
          </a:bodyPr>
          <a:lstStyle/>
          <a:p>
            <a:r>
              <a:rPr lang="en-US" dirty="0" smtClean="0">
                <a:solidFill>
                  <a:schemeClr val="tx1"/>
                </a:solidFill>
              </a:rPr>
              <a:t>Geometry: Rho-Z</a:t>
            </a:r>
            <a:endParaRPr lang="ru-RU" dirty="0" smtClean="0">
              <a:solidFill>
                <a:schemeClr val="tx1"/>
              </a:solidFill>
            </a:endParaRPr>
          </a:p>
        </p:txBody>
      </p:sp>
      <p:sp>
        <p:nvSpPr>
          <p:cNvPr id="11" name="Нижний колонтитул 3"/>
          <p:cNvSpPr>
            <a:spLocks noGrp="1"/>
          </p:cNvSpPr>
          <p:nvPr>
            <p:ph type="ftr" sz="quarter" idx="3"/>
          </p:nvPr>
        </p:nvSpPr>
        <p:spPr/>
        <p:txBody>
          <a:bodyPr/>
          <a:lstStyle/>
          <a:p>
            <a:r>
              <a:rPr lang="en-US" dirty="0" smtClean="0"/>
              <a:t>Geometry comparison</a:t>
            </a:r>
            <a:endParaRPr lang="en-US" dirty="0"/>
          </a:p>
        </p:txBody>
      </p:sp>
      <p:sp>
        <p:nvSpPr>
          <p:cNvPr id="16" name="TextBox 15"/>
          <p:cNvSpPr txBox="1"/>
          <p:nvPr/>
        </p:nvSpPr>
        <p:spPr>
          <a:xfrm>
            <a:off x="7812360" y="1209066"/>
            <a:ext cx="777777" cy="369332"/>
          </a:xfrm>
          <a:prstGeom prst="rect">
            <a:avLst/>
          </a:prstGeom>
          <a:noFill/>
        </p:spPr>
        <p:txBody>
          <a:bodyPr wrap="none" rtlCol="0">
            <a:spAutoFit/>
          </a:bodyPr>
          <a:lstStyle/>
          <a:p>
            <a:r>
              <a:rPr lang="en-US" dirty="0" smtClean="0">
                <a:solidFill>
                  <a:srgbClr val="0070C0"/>
                </a:solidFill>
              </a:rPr>
              <a:t>ECAL</a:t>
            </a:r>
            <a:endParaRPr lang="en-US" dirty="0">
              <a:solidFill>
                <a:srgbClr val="0070C0"/>
              </a:solidFill>
            </a:endParaRPr>
          </a:p>
        </p:txBody>
      </p:sp>
      <p:sp>
        <p:nvSpPr>
          <p:cNvPr id="17" name="TextBox 16"/>
          <p:cNvSpPr txBox="1"/>
          <p:nvPr/>
        </p:nvSpPr>
        <p:spPr>
          <a:xfrm>
            <a:off x="7812360" y="980728"/>
            <a:ext cx="476412" cy="369332"/>
          </a:xfrm>
          <a:prstGeom prst="rect">
            <a:avLst/>
          </a:prstGeom>
          <a:noFill/>
        </p:spPr>
        <p:txBody>
          <a:bodyPr wrap="none" rtlCol="0">
            <a:spAutoFit/>
          </a:bodyPr>
          <a:lstStyle/>
          <a:p>
            <a:r>
              <a:rPr lang="en-US" dirty="0" smtClean="0">
                <a:solidFill>
                  <a:srgbClr val="00B050"/>
                </a:solidFill>
              </a:rPr>
              <a:t>RS</a:t>
            </a:r>
            <a:endParaRPr lang="en-US" dirty="0">
              <a:solidFill>
                <a:srgbClr val="00B050"/>
              </a:solidFill>
            </a:endParaRPr>
          </a:p>
        </p:txBody>
      </p:sp>
      <p:sp>
        <p:nvSpPr>
          <p:cNvPr id="18" name="TextBox 17"/>
          <p:cNvSpPr txBox="1"/>
          <p:nvPr/>
        </p:nvSpPr>
        <p:spPr>
          <a:xfrm>
            <a:off x="7812360" y="1412776"/>
            <a:ext cx="1191352" cy="369332"/>
          </a:xfrm>
          <a:prstGeom prst="rect">
            <a:avLst/>
          </a:prstGeom>
          <a:noFill/>
        </p:spPr>
        <p:txBody>
          <a:bodyPr wrap="none" rtlCol="0">
            <a:spAutoFit/>
          </a:bodyPr>
          <a:lstStyle/>
          <a:p>
            <a:r>
              <a:rPr lang="en-US" dirty="0" smtClean="0">
                <a:solidFill>
                  <a:srgbClr val="C00000"/>
                </a:solidFill>
              </a:rPr>
              <a:t>MAGNET</a:t>
            </a:r>
            <a:endParaRPr lang="en-US" dirty="0">
              <a:solidFill>
                <a:srgbClr val="C00000"/>
              </a:solidFill>
            </a:endParaRPr>
          </a:p>
        </p:txBody>
      </p:sp>
      <p:sp>
        <p:nvSpPr>
          <p:cNvPr id="12" name="Прямоугольник 11"/>
          <p:cNvSpPr/>
          <p:nvPr/>
        </p:nvSpPr>
        <p:spPr>
          <a:xfrm>
            <a:off x="2787106" y="692696"/>
            <a:ext cx="2937022" cy="461665"/>
          </a:xfrm>
          <a:prstGeom prst="rect">
            <a:avLst/>
          </a:prstGeom>
        </p:spPr>
        <p:txBody>
          <a:bodyPr wrap="none">
            <a:spAutoFit/>
          </a:bodyPr>
          <a:lstStyle/>
          <a:p>
            <a:r>
              <a:rPr lang="fr-FR" sz="2400" b="1" dirty="0" smtClean="0"/>
              <a:t>New composition</a:t>
            </a:r>
            <a:endParaRPr lang="en-US" sz="24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Program Files\nica\img\SPD_R-Phi_2.PNG"/>
          <p:cNvPicPr>
            <a:picLocks noChangeAspect="1" noChangeArrowheads="1"/>
          </p:cNvPicPr>
          <p:nvPr/>
        </p:nvPicPr>
        <p:blipFill>
          <a:blip r:embed="rId2" cstate="print"/>
          <a:srcRect/>
          <a:stretch>
            <a:fillRect/>
          </a:stretch>
        </p:blipFill>
        <p:spPr bwMode="auto">
          <a:xfrm>
            <a:off x="4531506" y="1481879"/>
            <a:ext cx="4612494" cy="4539409"/>
          </a:xfrm>
          <a:prstGeom prst="rect">
            <a:avLst/>
          </a:prstGeom>
          <a:noFill/>
        </p:spPr>
      </p:pic>
      <p:sp>
        <p:nvSpPr>
          <p:cNvPr id="5" name="Номер слайда 4"/>
          <p:cNvSpPr>
            <a:spLocks noGrp="1"/>
          </p:cNvSpPr>
          <p:nvPr>
            <p:ph type="sldNum" sz="quarter" idx="4"/>
          </p:nvPr>
        </p:nvSpPr>
        <p:spPr/>
        <p:txBody>
          <a:bodyPr/>
          <a:lstStyle/>
          <a:p>
            <a:fld id="{A3ED8E19-AE03-4F01-B6C8-30571983F069}" type="slidenum">
              <a:rPr lang="en-US" smtClean="0"/>
              <a:pPr/>
              <a:t>32</a:t>
            </a:fld>
            <a:endParaRPr lang="en-US" dirty="0"/>
          </a:p>
        </p:txBody>
      </p:sp>
      <p:sp>
        <p:nvSpPr>
          <p:cNvPr id="7" name="Заголовок 6"/>
          <p:cNvSpPr>
            <a:spLocks noGrp="1"/>
          </p:cNvSpPr>
          <p:nvPr>
            <p:ph type="ctrTitle"/>
          </p:nvPr>
        </p:nvSpPr>
        <p:spPr>
          <a:noFill/>
        </p:spPr>
        <p:txBody>
          <a:bodyPr vert="horz" anchor="t">
            <a:noAutofit/>
          </a:bodyPr>
          <a:lstStyle/>
          <a:p>
            <a:r>
              <a:rPr lang="en-US" dirty="0" smtClean="0">
                <a:solidFill>
                  <a:schemeClr val="tx1"/>
                </a:solidFill>
              </a:rPr>
              <a:t>Geometry: R-Phi</a:t>
            </a:r>
            <a:endParaRPr lang="ru-RU" dirty="0" smtClean="0">
              <a:solidFill>
                <a:schemeClr val="tx1"/>
              </a:solidFill>
            </a:endParaRPr>
          </a:p>
        </p:txBody>
      </p:sp>
      <p:sp>
        <p:nvSpPr>
          <p:cNvPr id="11" name="Нижний колонтитул 3"/>
          <p:cNvSpPr>
            <a:spLocks noGrp="1"/>
          </p:cNvSpPr>
          <p:nvPr>
            <p:ph type="ftr" sz="quarter" idx="3"/>
          </p:nvPr>
        </p:nvSpPr>
        <p:spPr/>
        <p:txBody>
          <a:bodyPr/>
          <a:lstStyle/>
          <a:p>
            <a:r>
              <a:rPr lang="en-US" dirty="0" smtClean="0"/>
              <a:t>Geometry comparison</a:t>
            </a:r>
            <a:endParaRPr lang="en-US" dirty="0"/>
          </a:p>
        </p:txBody>
      </p:sp>
      <p:pic>
        <p:nvPicPr>
          <p:cNvPr id="1026" name="Picture 2" descr="D:\Program Files\nica\img\SPD_R-Phi_1.PNG"/>
          <p:cNvPicPr>
            <a:picLocks noChangeAspect="1" noChangeArrowheads="1"/>
          </p:cNvPicPr>
          <p:nvPr/>
        </p:nvPicPr>
        <p:blipFill>
          <a:blip r:embed="rId3" cstate="print"/>
          <a:srcRect/>
          <a:stretch>
            <a:fillRect/>
          </a:stretch>
        </p:blipFill>
        <p:spPr bwMode="auto">
          <a:xfrm>
            <a:off x="0" y="1484784"/>
            <a:ext cx="4588133" cy="4580012"/>
          </a:xfrm>
          <a:prstGeom prst="rect">
            <a:avLst/>
          </a:prstGeom>
          <a:noFill/>
        </p:spPr>
      </p:pic>
      <p:sp>
        <p:nvSpPr>
          <p:cNvPr id="15" name="Прямоугольник 14"/>
          <p:cNvSpPr/>
          <p:nvPr/>
        </p:nvSpPr>
        <p:spPr>
          <a:xfrm>
            <a:off x="1016703" y="836712"/>
            <a:ext cx="2694969" cy="461665"/>
          </a:xfrm>
          <a:prstGeom prst="rect">
            <a:avLst/>
          </a:prstGeom>
        </p:spPr>
        <p:txBody>
          <a:bodyPr wrap="none">
            <a:spAutoFit/>
          </a:bodyPr>
          <a:lstStyle/>
          <a:p>
            <a:r>
              <a:rPr lang="fr-FR" sz="2400" b="1" dirty="0" smtClean="0"/>
              <a:t>Solenoidal part </a:t>
            </a:r>
            <a:endParaRPr lang="en-US" sz="2400" b="1" dirty="0"/>
          </a:p>
        </p:txBody>
      </p:sp>
      <p:sp>
        <p:nvSpPr>
          <p:cNvPr id="16" name="Прямоугольник 15"/>
          <p:cNvSpPr/>
          <p:nvPr/>
        </p:nvSpPr>
        <p:spPr>
          <a:xfrm>
            <a:off x="5636465" y="879103"/>
            <a:ext cx="2292615" cy="461665"/>
          </a:xfrm>
          <a:prstGeom prst="rect">
            <a:avLst/>
          </a:prstGeom>
        </p:spPr>
        <p:txBody>
          <a:bodyPr wrap="none">
            <a:spAutoFit/>
          </a:bodyPr>
          <a:lstStyle/>
          <a:p>
            <a:r>
              <a:rPr lang="fr-FR" sz="2400" b="1" dirty="0" smtClean="0"/>
              <a:t>Toroidal part</a:t>
            </a:r>
            <a:endParaRPr lang="en-US" sz="2400" b="1" dirty="0"/>
          </a:p>
        </p:txBody>
      </p:sp>
      <p:sp>
        <p:nvSpPr>
          <p:cNvPr id="17" name="TextBox 16"/>
          <p:cNvSpPr txBox="1"/>
          <p:nvPr/>
        </p:nvSpPr>
        <p:spPr>
          <a:xfrm>
            <a:off x="7812360" y="1209066"/>
            <a:ext cx="457176" cy="369332"/>
          </a:xfrm>
          <a:prstGeom prst="rect">
            <a:avLst/>
          </a:prstGeom>
          <a:noFill/>
        </p:spPr>
        <p:txBody>
          <a:bodyPr wrap="none" rtlCol="0">
            <a:spAutoFit/>
          </a:bodyPr>
          <a:lstStyle/>
          <a:p>
            <a:r>
              <a:rPr lang="en-US" dirty="0" smtClean="0">
                <a:solidFill>
                  <a:srgbClr val="8D8A00"/>
                </a:solidFill>
              </a:rPr>
              <a:t>TS</a:t>
            </a:r>
            <a:endParaRPr lang="en-US" dirty="0">
              <a:solidFill>
                <a:srgbClr val="8D8A00"/>
              </a:solidFill>
            </a:endParaRPr>
          </a:p>
        </p:txBody>
      </p:sp>
      <p:sp>
        <p:nvSpPr>
          <p:cNvPr id="18" name="TextBox 17"/>
          <p:cNvSpPr txBox="1"/>
          <p:nvPr/>
        </p:nvSpPr>
        <p:spPr>
          <a:xfrm>
            <a:off x="7812360" y="993042"/>
            <a:ext cx="777777" cy="369332"/>
          </a:xfrm>
          <a:prstGeom prst="rect">
            <a:avLst/>
          </a:prstGeom>
          <a:noFill/>
        </p:spPr>
        <p:txBody>
          <a:bodyPr wrap="none" rtlCol="0">
            <a:spAutoFit/>
          </a:bodyPr>
          <a:lstStyle/>
          <a:p>
            <a:r>
              <a:rPr lang="en-US" dirty="0" smtClean="0">
                <a:solidFill>
                  <a:srgbClr val="0070C0"/>
                </a:solidFill>
              </a:rPr>
              <a:t>ECAL</a:t>
            </a:r>
            <a:endParaRPr lang="en-US" dirty="0">
              <a:solidFill>
                <a:srgbClr val="0070C0"/>
              </a:solidFill>
            </a:endParaRPr>
          </a:p>
        </p:txBody>
      </p:sp>
      <p:sp>
        <p:nvSpPr>
          <p:cNvPr id="19" name="TextBox 18"/>
          <p:cNvSpPr txBox="1"/>
          <p:nvPr/>
        </p:nvSpPr>
        <p:spPr>
          <a:xfrm>
            <a:off x="7812360" y="764704"/>
            <a:ext cx="476412" cy="369332"/>
          </a:xfrm>
          <a:prstGeom prst="rect">
            <a:avLst/>
          </a:prstGeom>
          <a:noFill/>
        </p:spPr>
        <p:txBody>
          <a:bodyPr wrap="none" rtlCol="0">
            <a:spAutoFit/>
          </a:bodyPr>
          <a:lstStyle/>
          <a:p>
            <a:r>
              <a:rPr lang="en-US" dirty="0" smtClean="0">
                <a:solidFill>
                  <a:srgbClr val="00B050"/>
                </a:solidFill>
              </a:rPr>
              <a:t>RS</a:t>
            </a:r>
            <a:endParaRPr lang="en-US" dirty="0">
              <a:solidFill>
                <a:srgbClr val="00B050"/>
              </a:solidFill>
            </a:endParaRPr>
          </a:p>
        </p:txBody>
      </p:sp>
      <p:sp>
        <p:nvSpPr>
          <p:cNvPr id="20" name="TextBox 19"/>
          <p:cNvSpPr txBox="1"/>
          <p:nvPr/>
        </p:nvSpPr>
        <p:spPr>
          <a:xfrm>
            <a:off x="7812360" y="1437404"/>
            <a:ext cx="1191352" cy="369332"/>
          </a:xfrm>
          <a:prstGeom prst="rect">
            <a:avLst/>
          </a:prstGeom>
          <a:noFill/>
        </p:spPr>
        <p:txBody>
          <a:bodyPr wrap="none" rtlCol="0">
            <a:spAutoFit/>
          </a:bodyPr>
          <a:lstStyle/>
          <a:p>
            <a:r>
              <a:rPr lang="en-US" dirty="0" smtClean="0">
                <a:solidFill>
                  <a:srgbClr val="C00000"/>
                </a:solidFill>
              </a:rPr>
              <a:t>MAGNET</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4"/>
          </p:nvPr>
        </p:nvSpPr>
        <p:spPr/>
        <p:txBody>
          <a:bodyPr/>
          <a:lstStyle/>
          <a:p>
            <a:fld id="{A3ED8E19-AE03-4F01-B6C8-30571983F069}" type="slidenum">
              <a:rPr lang="en-US" smtClean="0"/>
              <a:pPr/>
              <a:t>33</a:t>
            </a:fld>
            <a:endParaRPr lang="en-US" dirty="0"/>
          </a:p>
        </p:txBody>
      </p:sp>
      <p:sp>
        <p:nvSpPr>
          <p:cNvPr id="7" name="Заголовок 6"/>
          <p:cNvSpPr>
            <a:spLocks noGrp="1"/>
          </p:cNvSpPr>
          <p:nvPr>
            <p:ph type="ctrTitle"/>
          </p:nvPr>
        </p:nvSpPr>
        <p:spPr>
          <a:noFill/>
        </p:spPr>
        <p:txBody>
          <a:bodyPr vert="horz" anchor="t">
            <a:noAutofit/>
          </a:bodyPr>
          <a:lstStyle/>
          <a:p>
            <a:r>
              <a:rPr lang="en-US" dirty="0" smtClean="0">
                <a:solidFill>
                  <a:schemeClr val="tx1"/>
                </a:solidFill>
              </a:rPr>
              <a:t>Solenoid geometry: R-Phi</a:t>
            </a:r>
            <a:endParaRPr lang="ru-RU" dirty="0" smtClean="0">
              <a:solidFill>
                <a:schemeClr val="tx1"/>
              </a:solidFill>
            </a:endParaRPr>
          </a:p>
        </p:txBody>
      </p:sp>
      <p:sp>
        <p:nvSpPr>
          <p:cNvPr id="11" name="Нижний колонтитул 3"/>
          <p:cNvSpPr>
            <a:spLocks noGrp="1"/>
          </p:cNvSpPr>
          <p:nvPr>
            <p:ph type="ftr" sz="quarter" idx="3"/>
          </p:nvPr>
        </p:nvSpPr>
        <p:spPr/>
        <p:txBody>
          <a:bodyPr/>
          <a:lstStyle/>
          <a:p>
            <a:r>
              <a:rPr lang="en-US" dirty="0" smtClean="0"/>
              <a:t>Geometry comparison</a:t>
            </a:r>
            <a:endParaRPr lang="en-US" dirty="0"/>
          </a:p>
        </p:txBody>
      </p:sp>
      <p:sp>
        <p:nvSpPr>
          <p:cNvPr id="15" name="Прямоугольник 14"/>
          <p:cNvSpPr/>
          <p:nvPr/>
        </p:nvSpPr>
        <p:spPr>
          <a:xfrm>
            <a:off x="3709596" y="620688"/>
            <a:ext cx="1582484" cy="461665"/>
          </a:xfrm>
          <a:prstGeom prst="rect">
            <a:avLst/>
          </a:prstGeom>
        </p:spPr>
        <p:txBody>
          <a:bodyPr wrap="none">
            <a:spAutoFit/>
          </a:bodyPr>
          <a:lstStyle/>
          <a:p>
            <a:r>
              <a:rPr lang="fr-FR" sz="2400" b="1" dirty="0" smtClean="0"/>
              <a:t>Solenoid</a:t>
            </a:r>
            <a:endParaRPr lang="en-US" sz="2400" b="1" dirty="0"/>
          </a:p>
        </p:txBody>
      </p:sp>
      <p:sp>
        <p:nvSpPr>
          <p:cNvPr id="18" name="TextBox 17"/>
          <p:cNvSpPr txBox="1"/>
          <p:nvPr/>
        </p:nvSpPr>
        <p:spPr>
          <a:xfrm>
            <a:off x="7812360" y="993042"/>
            <a:ext cx="777777" cy="369332"/>
          </a:xfrm>
          <a:prstGeom prst="rect">
            <a:avLst/>
          </a:prstGeom>
          <a:noFill/>
        </p:spPr>
        <p:txBody>
          <a:bodyPr wrap="none" rtlCol="0">
            <a:spAutoFit/>
          </a:bodyPr>
          <a:lstStyle/>
          <a:p>
            <a:r>
              <a:rPr lang="en-US" dirty="0" smtClean="0">
                <a:solidFill>
                  <a:srgbClr val="0070C0"/>
                </a:solidFill>
              </a:rPr>
              <a:t>ECAL</a:t>
            </a:r>
            <a:endParaRPr lang="en-US" dirty="0">
              <a:solidFill>
                <a:srgbClr val="0070C0"/>
              </a:solidFill>
            </a:endParaRPr>
          </a:p>
        </p:txBody>
      </p:sp>
      <p:sp>
        <p:nvSpPr>
          <p:cNvPr id="19" name="TextBox 18"/>
          <p:cNvSpPr txBox="1"/>
          <p:nvPr/>
        </p:nvSpPr>
        <p:spPr>
          <a:xfrm>
            <a:off x="7812360" y="764704"/>
            <a:ext cx="476412" cy="369332"/>
          </a:xfrm>
          <a:prstGeom prst="rect">
            <a:avLst/>
          </a:prstGeom>
          <a:noFill/>
        </p:spPr>
        <p:txBody>
          <a:bodyPr wrap="none" rtlCol="0">
            <a:spAutoFit/>
          </a:bodyPr>
          <a:lstStyle/>
          <a:p>
            <a:r>
              <a:rPr lang="en-US" dirty="0" smtClean="0">
                <a:solidFill>
                  <a:srgbClr val="00B050"/>
                </a:solidFill>
              </a:rPr>
              <a:t>RS</a:t>
            </a:r>
            <a:endParaRPr lang="en-US" dirty="0">
              <a:solidFill>
                <a:srgbClr val="00B050"/>
              </a:solidFill>
            </a:endParaRPr>
          </a:p>
        </p:txBody>
      </p:sp>
      <p:sp>
        <p:nvSpPr>
          <p:cNvPr id="20" name="TextBox 19"/>
          <p:cNvSpPr txBox="1"/>
          <p:nvPr/>
        </p:nvSpPr>
        <p:spPr>
          <a:xfrm>
            <a:off x="7812360" y="1196752"/>
            <a:ext cx="1191352" cy="369332"/>
          </a:xfrm>
          <a:prstGeom prst="rect">
            <a:avLst/>
          </a:prstGeom>
          <a:noFill/>
        </p:spPr>
        <p:txBody>
          <a:bodyPr wrap="none" rtlCol="0">
            <a:spAutoFit/>
          </a:bodyPr>
          <a:lstStyle/>
          <a:p>
            <a:r>
              <a:rPr lang="en-US" dirty="0" smtClean="0">
                <a:solidFill>
                  <a:srgbClr val="C00000"/>
                </a:solidFill>
              </a:rPr>
              <a:t>MAGNET</a:t>
            </a:r>
            <a:endParaRPr lang="en-US" dirty="0">
              <a:solidFill>
                <a:srgbClr val="C00000"/>
              </a:solidFill>
            </a:endParaRPr>
          </a:p>
        </p:txBody>
      </p:sp>
      <p:pic>
        <p:nvPicPr>
          <p:cNvPr id="3074" name="Picture 2" descr="D:\Program Files\nica\images\xy.png"/>
          <p:cNvPicPr>
            <a:picLocks noChangeAspect="1" noChangeArrowheads="1"/>
          </p:cNvPicPr>
          <p:nvPr/>
        </p:nvPicPr>
        <p:blipFill>
          <a:blip r:embed="rId2" cstate="print"/>
          <a:srcRect/>
          <a:stretch>
            <a:fillRect/>
          </a:stretch>
        </p:blipFill>
        <p:spPr bwMode="auto">
          <a:xfrm>
            <a:off x="1377017" y="1063942"/>
            <a:ext cx="6435344" cy="502935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descr="InvMas_gamma_p_pt__.png"/>
          <p:cNvPicPr>
            <a:picLocks noGrp="1" noChangeAspect="1"/>
          </p:cNvPicPr>
          <p:nvPr>
            <p:ph type="pic" sz="quarter" idx="25"/>
          </p:nvPr>
        </p:nvPicPr>
        <p:blipFill>
          <a:blip r:embed="rId2" cstate="print"/>
          <a:srcRect l="787" r="787"/>
          <a:stretch>
            <a:fillRect/>
          </a:stretch>
        </p:blipFill>
        <p:spPr/>
      </p:pic>
      <p:pic>
        <p:nvPicPr>
          <p:cNvPr id="15" name="Рисунок 14" descr="InvMas_gamma_p_pt__.png"/>
          <p:cNvPicPr>
            <a:picLocks noGrp="1" noChangeAspect="1"/>
          </p:cNvPicPr>
          <p:nvPr>
            <p:ph type="pic" sz="quarter" idx="24"/>
          </p:nvPr>
        </p:nvPicPr>
        <p:blipFill>
          <a:blip r:embed="rId3" cstate="print"/>
          <a:srcRect l="810" r="810"/>
          <a:stretch>
            <a:fillRect/>
          </a:stretch>
        </p:blipFill>
        <p:spPr/>
      </p:pic>
      <p:pic>
        <p:nvPicPr>
          <p:cNvPr id="14" name="Рисунок 13" descr="InvMas_gamma_p_pt__.png"/>
          <p:cNvPicPr>
            <a:picLocks noGrp="1" noChangeAspect="1"/>
          </p:cNvPicPr>
          <p:nvPr>
            <p:ph type="pic" sz="quarter" idx="18"/>
          </p:nvPr>
        </p:nvPicPr>
        <p:blipFill>
          <a:blip r:embed="rId4" cstate="print"/>
          <a:srcRect l="810" r="810"/>
          <a:stretch>
            <a:fillRect/>
          </a:stretch>
        </p:blipFill>
        <p:spPr/>
      </p:pic>
      <p:sp>
        <p:nvSpPr>
          <p:cNvPr id="6" name="Номер слайда 5"/>
          <p:cNvSpPr>
            <a:spLocks noGrp="1"/>
          </p:cNvSpPr>
          <p:nvPr>
            <p:ph type="sldNum" sz="quarter" idx="17"/>
          </p:nvPr>
        </p:nvSpPr>
        <p:spPr/>
        <p:txBody>
          <a:bodyPr/>
          <a:lstStyle/>
          <a:p>
            <a:fld id="{A3ED8E19-AE03-4F01-B6C8-30571983F069}" type="slidenum">
              <a:rPr lang="en-US" smtClean="0"/>
              <a:pPr/>
              <a:t>34</a:t>
            </a:fld>
            <a:endParaRPr lang="en-US" dirty="0"/>
          </a:p>
        </p:txBody>
      </p:sp>
      <p:sp>
        <p:nvSpPr>
          <p:cNvPr id="7" name="Текст 6"/>
          <p:cNvSpPr>
            <a:spLocks noGrp="1"/>
          </p:cNvSpPr>
          <p:nvPr>
            <p:ph type="body" sz="quarter" idx="21"/>
          </p:nvPr>
        </p:nvSpPr>
        <p:spPr/>
        <p:txBody>
          <a:bodyPr>
            <a:normAutofit lnSpcReduction="10000"/>
          </a:bodyPr>
          <a:lstStyle/>
          <a:p>
            <a:r>
              <a:rPr lang="en-US" i="1" dirty="0" smtClean="0"/>
              <a:t>p</a:t>
            </a:r>
            <a:endParaRPr lang="ru-RU" dirty="0"/>
          </a:p>
        </p:txBody>
      </p:sp>
      <p:sp>
        <p:nvSpPr>
          <p:cNvPr id="8" name="Текст 7"/>
          <p:cNvSpPr>
            <a:spLocks noGrp="1"/>
          </p:cNvSpPr>
          <p:nvPr>
            <p:ph type="body" sz="quarter" idx="22"/>
          </p:nvPr>
        </p:nvSpPr>
        <p:spPr/>
        <p:txBody>
          <a:bodyPr>
            <a:normAutofit lnSpcReduction="10000"/>
          </a:bodyPr>
          <a:lstStyle/>
          <a:p>
            <a:r>
              <a:rPr lang="en-US" i="1" dirty="0" err="1" smtClean="0"/>
              <a:t>p</a:t>
            </a:r>
            <a:r>
              <a:rPr lang="en-US" i="1" baseline="-25000" dirty="0" err="1" smtClean="0"/>
              <a:t>T</a:t>
            </a:r>
            <a:endParaRPr lang="ru-RU" dirty="0"/>
          </a:p>
        </p:txBody>
      </p:sp>
      <p:sp>
        <p:nvSpPr>
          <p:cNvPr id="9" name="Нижний колонтитул 8"/>
          <p:cNvSpPr>
            <a:spLocks noGrp="1"/>
          </p:cNvSpPr>
          <p:nvPr>
            <p:ph type="ftr" sz="quarter" idx="23"/>
          </p:nvPr>
        </p:nvSpPr>
        <p:spPr/>
        <p:txBody>
          <a:bodyPr/>
          <a:lstStyle/>
          <a:p>
            <a:r>
              <a:rPr lang="en-US" dirty="0" smtClean="0"/>
              <a:t>Geometry comparison</a:t>
            </a:r>
            <a:endParaRPr lang="en-US" dirty="0"/>
          </a:p>
        </p:txBody>
      </p:sp>
      <p:sp>
        <p:nvSpPr>
          <p:cNvPr id="10" name="Заголовок 9"/>
          <p:cNvSpPr>
            <a:spLocks noGrp="1"/>
          </p:cNvSpPr>
          <p:nvPr>
            <p:ph type="title"/>
          </p:nvPr>
        </p:nvSpPr>
        <p:spPr/>
        <p:txBody>
          <a:bodyPr/>
          <a:lstStyle/>
          <a:p>
            <a:r>
              <a:rPr lang="en-US" b="1" dirty="0" smtClean="0">
                <a:solidFill>
                  <a:schemeClr val="tx1"/>
                </a:solidFill>
              </a:rPr>
              <a:t>Momentum: </a:t>
            </a:r>
            <a:r>
              <a:rPr lang="el-GR" b="1" dirty="0" smtClean="0">
                <a:solidFill>
                  <a:schemeClr val="tx1"/>
                </a:solidFill>
              </a:rPr>
              <a:t>γ</a:t>
            </a:r>
            <a:r>
              <a:rPr lang="en-US" b="1" dirty="0" smtClean="0">
                <a:solidFill>
                  <a:schemeClr val="tx1"/>
                </a:solidFill>
              </a:rPr>
              <a:t> from initial vertex</a:t>
            </a:r>
            <a:endParaRPr lang="ru-RU" b="1" dirty="0">
              <a:solidFill>
                <a:schemeClr val="tx1"/>
              </a:solidFill>
            </a:endParaRPr>
          </a:p>
        </p:txBody>
      </p:sp>
      <p:graphicFrame>
        <p:nvGraphicFramePr>
          <p:cNvPr id="13" name="Таблица 12"/>
          <p:cNvGraphicFramePr>
            <a:graphicFrameLocks noGrp="1"/>
          </p:cNvGraphicFramePr>
          <p:nvPr>
            <p:ph type="tbl" sz="quarter" idx="26"/>
          </p:nvPr>
        </p:nvGraphicFramePr>
        <p:xfrm>
          <a:off x="1476375" y="5661025"/>
          <a:ext cx="6096000" cy="736600"/>
        </p:xfrm>
        <a:graphic>
          <a:graphicData uri="http://schemas.openxmlformats.org/drawingml/2006/table">
            <a:tbl>
              <a:tblPr firstRow="1" bandRow="1">
                <a:tableStyleId>{284E427A-3D55-4303-BF80-6455036E1DE7}</a:tableStyleId>
              </a:tblPr>
              <a:tblGrid>
                <a:gridCol w="1524000"/>
                <a:gridCol w="1524000"/>
                <a:gridCol w="1524000"/>
                <a:gridCol w="1524000"/>
              </a:tblGrid>
              <a:tr h="0">
                <a:tc>
                  <a:txBody>
                    <a:bodyPr/>
                    <a:lstStyle/>
                    <a:p>
                      <a:pPr algn="ctr"/>
                      <a:endParaRPr lang="ru-RU" dirty="0"/>
                    </a:p>
                  </a:txBody>
                  <a:tcPr/>
                </a:tc>
                <a:tc>
                  <a:txBody>
                    <a:bodyPr/>
                    <a:lstStyle/>
                    <a:p>
                      <a:pPr algn="ctr"/>
                      <a:r>
                        <a:rPr lang="en-US" dirty="0" smtClean="0"/>
                        <a:t>Solenoid</a:t>
                      </a:r>
                      <a:endParaRPr lang="ru-RU" dirty="0"/>
                    </a:p>
                  </a:txBody>
                  <a:tcPr/>
                </a:tc>
                <a:tc>
                  <a:txBody>
                    <a:bodyPr/>
                    <a:lstStyle/>
                    <a:p>
                      <a:pPr algn="ctr"/>
                      <a:r>
                        <a:rPr lang="en-US" dirty="0" err="1" smtClean="0"/>
                        <a:t>Toroid</a:t>
                      </a:r>
                      <a:endParaRPr lang="ru-RU" dirty="0"/>
                    </a:p>
                  </a:txBody>
                  <a:tcPr/>
                </a:tc>
                <a:tc>
                  <a:txBody>
                    <a:bodyPr/>
                    <a:lstStyle/>
                    <a:p>
                      <a:pPr algn="ctr"/>
                      <a:r>
                        <a:rPr lang="en-US" dirty="0" smtClean="0"/>
                        <a:t>Hybrid</a:t>
                      </a:r>
                      <a:endParaRPr lang="ru-RU" dirty="0"/>
                    </a:p>
                  </a:txBody>
                  <a:tcPr/>
                </a:tc>
              </a:tr>
              <a:tr h="370840">
                <a:tc>
                  <a:txBody>
                    <a:bodyPr/>
                    <a:lstStyle/>
                    <a:p>
                      <a:pPr algn="ctr"/>
                      <a:r>
                        <a:rPr lang="en-US" dirty="0" smtClean="0"/>
                        <a:t>ECAL</a:t>
                      </a:r>
                      <a:endParaRPr lang="ru-RU" dirty="0"/>
                    </a:p>
                  </a:txBody>
                  <a:tcPr/>
                </a:tc>
                <a:tc>
                  <a:txBody>
                    <a:bodyPr/>
                    <a:lstStyle/>
                    <a:p>
                      <a:pPr algn="ctr"/>
                      <a:r>
                        <a:rPr lang="en-US" dirty="0" smtClean="0"/>
                        <a:t>93%</a:t>
                      </a:r>
                      <a:endParaRPr lang="ru-RU" dirty="0"/>
                    </a:p>
                  </a:txBody>
                  <a:tcPr/>
                </a:tc>
                <a:tc>
                  <a:txBody>
                    <a:bodyPr/>
                    <a:lstStyle/>
                    <a:p>
                      <a:pPr algn="ctr"/>
                      <a:r>
                        <a:rPr lang="en-US" dirty="0" smtClean="0"/>
                        <a:t>84%</a:t>
                      </a:r>
                      <a:endParaRPr lang="ru-RU" dirty="0"/>
                    </a:p>
                  </a:txBody>
                  <a:tcPr/>
                </a:tc>
                <a:tc>
                  <a:txBody>
                    <a:bodyPr/>
                    <a:lstStyle/>
                    <a:p>
                      <a:pPr algn="ctr"/>
                      <a:r>
                        <a:rPr lang="en-US" dirty="0" smtClean="0"/>
                        <a:t>91%</a:t>
                      </a:r>
                      <a:endParaRPr lang="ru-RU" dirty="0"/>
                    </a:p>
                  </a:txBody>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descr="InvMas_gamma_theta_phi__.png"/>
          <p:cNvPicPr>
            <a:picLocks noGrp="1" noChangeAspect="1"/>
          </p:cNvPicPr>
          <p:nvPr>
            <p:ph type="pic" sz="quarter" idx="25"/>
          </p:nvPr>
        </p:nvPicPr>
        <p:blipFill>
          <a:blip r:embed="rId2" cstate="print"/>
          <a:srcRect l="787" r="787"/>
          <a:stretch>
            <a:fillRect/>
          </a:stretch>
        </p:blipFill>
        <p:spPr/>
      </p:pic>
      <p:pic>
        <p:nvPicPr>
          <p:cNvPr id="14" name="Рисунок 13" descr="InvMas_gamma_theta_phi__.png"/>
          <p:cNvPicPr>
            <a:picLocks noGrp="1" noChangeAspect="1"/>
          </p:cNvPicPr>
          <p:nvPr>
            <p:ph type="pic" sz="quarter" idx="24"/>
          </p:nvPr>
        </p:nvPicPr>
        <p:blipFill>
          <a:blip r:embed="rId3" cstate="print"/>
          <a:srcRect l="810" r="810"/>
          <a:stretch>
            <a:fillRect/>
          </a:stretch>
        </p:blipFill>
        <p:spPr/>
      </p:pic>
      <p:pic>
        <p:nvPicPr>
          <p:cNvPr id="12" name="Рисунок 11" descr="InvMas_gamma_theta_phi__.png"/>
          <p:cNvPicPr>
            <a:picLocks noGrp="1" noChangeAspect="1"/>
          </p:cNvPicPr>
          <p:nvPr>
            <p:ph type="pic" sz="quarter" idx="18"/>
          </p:nvPr>
        </p:nvPicPr>
        <p:blipFill>
          <a:blip r:embed="rId4" cstate="print"/>
          <a:srcRect l="810" r="810"/>
          <a:stretch>
            <a:fillRect/>
          </a:stretch>
        </p:blipFill>
        <p:spPr/>
      </p:pic>
      <p:sp>
        <p:nvSpPr>
          <p:cNvPr id="6" name="Номер слайда 5"/>
          <p:cNvSpPr>
            <a:spLocks noGrp="1"/>
          </p:cNvSpPr>
          <p:nvPr>
            <p:ph type="sldNum" sz="quarter" idx="17"/>
          </p:nvPr>
        </p:nvSpPr>
        <p:spPr/>
        <p:txBody>
          <a:bodyPr/>
          <a:lstStyle/>
          <a:p>
            <a:fld id="{A3ED8E19-AE03-4F01-B6C8-30571983F069}" type="slidenum">
              <a:rPr lang="en-US" smtClean="0"/>
              <a:pPr/>
              <a:t>35</a:t>
            </a:fld>
            <a:endParaRPr lang="en-US" dirty="0"/>
          </a:p>
        </p:txBody>
      </p:sp>
      <p:sp>
        <p:nvSpPr>
          <p:cNvPr id="7" name="Текст 6"/>
          <p:cNvSpPr>
            <a:spLocks noGrp="1"/>
          </p:cNvSpPr>
          <p:nvPr>
            <p:ph type="body" sz="quarter" idx="21"/>
          </p:nvPr>
        </p:nvSpPr>
        <p:spPr/>
        <p:txBody>
          <a:bodyPr>
            <a:normAutofit lnSpcReduction="10000"/>
          </a:bodyPr>
          <a:lstStyle/>
          <a:p>
            <a:r>
              <a:rPr lang="en-US" i="1" dirty="0" smtClean="0"/>
              <a:t>θ</a:t>
            </a:r>
            <a:endParaRPr lang="ru-RU" dirty="0"/>
          </a:p>
        </p:txBody>
      </p:sp>
      <p:sp>
        <p:nvSpPr>
          <p:cNvPr id="8" name="Текст 7"/>
          <p:cNvSpPr>
            <a:spLocks noGrp="1"/>
          </p:cNvSpPr>
          <p:nvPr>
            <p:ph type="body" sz="quarter" idx="22"/>
          </p:nvPr>
        </p:nvSpPr>
        <p:spPr/>
        <p:txBody>
          <a:bodyPr>
            <a:normAutofit lnSpcReduction="10000"/>
          </a:bodyPr>
          <a:lstStyle/>
          <a:p>
            <a:r>
              <a:rPr lang="el-GR" i="1" dirty="0" smtClean="0"/>
              <a:t>φ</a:t>
            </a:r>
            <a:endParaRPr lang="ru-RU" dirty="0"/>
          </a:p>
        </p:txBody>
      </p:sp>
      <p:sp>
        <p:nvSpPr>
          <p:cNvPr id="9" name="Нижний колонтитул 8"/>
          <p:cNvSpPr>
            <a:spLocks noGrp="1"/>
          </p:cNvSpPr>
          <p:nvPr>
            <p:ph type="ftr" sz="quarter" idx="23"/>
          </p:nvPr>
        </p:nvSpPr>
        <p:spPr/>
        <p:txBody>
          <a:bodyPr/>
          <a:lstStyle/>
          <a:p>
            <a:r>
              <a:rPr lang="en-US" smtClean="0"/>
              <a:t>Geometry comparison</a:t>
            </a:r>
            <a:endParaRPr lang="en-US" dirty="0"/>
          </a:p>
        </p:txBody>
      </p:sp>
      <p:sp>
        <p:nvSpPr>
          <p:cNvPr id="10" name="Заголовок 9"/>
          <p:cNvSpPr>
            <a:spLocks noGrp="1"/>
          </p:cNvSpPr>
          <p:nvPr>
            <p:ph type="title"/>
          </p:nvPr>
        </p:nvSpPr>
        <p:spPr/>
        <p:txBody>
          <a:bodyPr/>
          <a:lstStyle/>
          <a:p>
            <a:r>
              <a:rPr lang="en-US" dirty="0" smtClean="0">
                <a:solidFill>
                  <a:schemeClr val="tx1"/>
                </a:solidFill>
              </a:rPr>
              <a:t>Angles: </a:t>
            </a:r>
            <a:r>
              <a:rPr lang="el-GR" dirty="0" smtClean="0">
                <a:solidFill>
                  <a:schemeClr val="tx1"/>
                </a:solidFill>
              </a:rPr>
              <a:t>γ</a:t>
            </a:r>
            <a:r>
              <a:rPr lang="en-US" dirty="0" smtClean="0">
                <a:solidFill>
                  <a:schemeClr val="tx1"/>
                </a:solidFill>
              </a:rPr>
              <a:t> from initial vertex</a:t>
            </a:r>
            <a:endParaRPr lang="ru-RU" dirty="0">
              <a:solidFill>
                <a:schemeClr val="tx1"/>
              </a:solidFill>
            </a:endParaRPr>
          </a:p>
        </p:txBody>
      </p:sp>
      <p:graphicFrame>
        <p:nvGraphicFramePr>
          <p:cNvPr id="13" name="Таблица 12"/>
          <p:cNvGraphicFramePr>
            <a:graphicFrameLocks noGrp="1"/>
          </p:cNvGraphicFramePr>
          <p:nvPr>
            <p:ph type="tbl" sz="quarter" idx="26"/>
          </p:nvPr>
        </p:nvGraphicFramePr>
        <p:xfrm>
          <a:off x="1476375" y="5661025"/>
          <a:ext cx="6096000" cy="736600"/>
        </p:xfrm>
        <a:graphic>
          <a:graphicData uri="http://schemas.openxmlformats.org/drawingml/2006/table">
            <a:tbl>
              <a:tblPr firstRow="1" bandRow="1">
                <a:tableStyleId>{284E427A-3D55-4303-BF80-6455036E1DE7}</a:tableStyleId>
              </a:tblPr>
              <a:tblGrid>
                <a:gridCol w="1524000"/>
                <a:gridCol w="1524000"/>
                <a:gridCol w="1524000"/>
                <a:gridCol w="1524000"/>
              </a:tblGrid>
              <a:tr h="0">
                <a:tc>
                  <a:txBody>
                    <a:bodyPr/>
                    <a:lstStyle/>
                    <a:p>
                      <a:pPr algn="ctr"/>
                      <a:endParaRPr lang="ru-RU" dirty="0"/>
                    </a:p>
                  </a:txBody>
                  <a:tcPr/>
                </a:tc>
                <a:tc>
                  <a:txBody>
                    <a:bodyPr/>
                    <a:lstStyle/>
                    <a:p>
                      <a:pPr algn="ctr"/>
                      <a:r>
                        <a:rPr lang="en-US" dirty="0" smtClean="0"/>
                        <a:t>Solenoid</a:t>
                      </a:r>
                      <a:endParaRPr lang="ru-RU" dirty="0"/>
                    </a:p>
                  </a:txBody>
                  <a:tcPr/>
                </a:tc>
                <a:tc>
                  <a:txBody>
                    <a:bodyPr/>
                    <a:lstStyle/>
                    <a:p>
                      <a:pPr algn="ctr"/>
                      <a:r>
                        <a:rPr lang="en-US" dirty="0" err="1" smtClean="0"/>
                        <a:t>Toroid</a:t>
                      </a:r>
                      <a:endParaRPr lang="ru-RU" dirty="0"/>
                    </a:p>
                  </a:txBody>
                  <a:tcPr/>
                </a:tc>
                <a:tc>
                  <a:txBody>
                    <a:bodyPr/>
                    <a:lstStyle/>
                    <a:p>
                      <a:pPr algn="ctr"/>
                      <a:r>
                        <a:rPr lang="en-US" dirty="0" smtClean="0"/>
                        <a:t>Hybrid</a:t>
                      </a:r>
                      <a:endParaRPr lang="ru-RU" dirty="0"/>
                    </a:p>
                  </a:txBody>
                  <a:tcPr/>
                </a:tc>
              </a:tr>
              <a:tr h="370840">
                <a:tc>
                  <a:txBody>
                    <a:bodyPr/>
                    <a:lstStyle/>
                    <a:p>
                      <a:pPr algn="ctr"/>
                      <a:r>
                        <a:rPr lang="en-US" dirty="0" smtClean="0"/>
                        <a:t>ECAL</a:t>
                      </a:r>
                      <a:endParaRPr lang="ru-RU" dirty="0"/>
                    </a:p>
                  </a:txBody>
                  <a:tcPr/>
                </a:tc>
                <a:tc>
                  <a:txBody>
                    <a:bodyPr/>
                    <a:lstStyle/>
                    <a:p>
                      <a:pPr algn="ctr"/>
                      <a:r>
                        <a:rPr lang="en-US" dirty="0" smtClean="0"/>
                        <a:t>93%</a:t>
                      </a:r>
                      <a:endParaRPr lang="ru-RU" dirty="0"/>
                    </a:p>
                  </a:txBody>
                  <a:tcPr/>
                </a:tc>
                <a:tc>
                  <a:txBody>
                    <a:bodyPr/>
                    <a:lstStyle/>
                    <a:p>
                      <a:pPr algn="ctr"/>
                      <a:r>
                        <a:rPr lang="en-US" dirty="0" smtClean="0"/>
                        <a:t>84%</a:t>
                      </a:r>
                      <a:endParaRPr lang="ru-RU" dirty="0"/>
                    </a:p>
                  </a:txBody>
                  <a:tcPr/>
                </a:tc>
                <a:tc>
                  <a:txBody>
                    <a:bodyPr/>
                    <a:lstStyle/>
                    <a:p>
                      <a:pPr algn="ctr"/>
                      <a:r>
                        <a:rPr lang="en-US" dirty="0" smtClean="0"/>
                        <a:t>91%</a:t>
                      </a:r>
                      <a:endParaRPr lang="ru-RU" dirty="0"/>
                    </a:p>
                  </a:txBody>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descr="InvMas_pi0_DTo_gammagamma_p_pt__.png"/>
          <p:cNvPicPr>
            <a:picLocks noGrp="1" noChangeAspect="1"/>
          </p:cNvPicPr>
          <p:nvPr>
            <p:ph type="pic" sz="quarter" idx="25"/>
          </p:nvPr>
        </p:nvPicPr>
        <p:blipFill>
          <a:blip r:embed="rId2" cstate="print"/>
          <a:srcRect l="787" r="787"/>
          <a:stretch>
            <a:fillRect/>
          </a:stretch>
        </p:blipFill>
        <p:spPr/>
      </p:pic>
      <p:pic>
        <p:nvPicPr>
          <p:cNvPr id="14" name="Рисунок 13" descr="InvMas_pi0_DTo_gammagamma_p_pt__.png"/>
          <p:cNvPicPr>
            <a:picLocks noGrp="1" noChangeAspect="1"/>
          </p:cNvPicPr>
          <p:nvPr>
            <p:ph type="pic" sz="quarter" idx="24"/>
          </p:nvPr>
        </p:nvPicPr>
        <p:blipFill>
          <a:blip r:embed="rId3" cstate="print"/>
          <a:srcRect l="810" r="810"/>
          <a:stretch>
            <a:fillRect/>
          </a:stretch>
        </p:blipFill>
        <p:spPr/>
      </p:pic>
      <p:pic>
        <p:nvPicPr>
          <p:cNvPr id="12" name="Рисунок 11" descr="InvMas_pi0_DTo_gammagamma_p_pt__.png"/>
          <p:cNvPicPr>
            <a:picLocks noGrp="1" noChangeAspect="1"/>
          </p:cNvPicPr>
          <p:nvPr>
            <p:ph type="pic" sz="quarter" idx="18"/>
          </p:nvPr>
        </p:nvPicPr>
        <p:blipFill>
          <a:blip r:embed="rId4" cstate="print"/>
          <a:srcRect l="810" r="810"/>
          <a:stretch>
            <a:fillRect/>
          </a:stretch>
        </p:blipFill>
        <p:spPr/>
      </p:pic>
      <p:sp>
        <p:nvSpPr>
          <p:cNvPr id="6" name="Номер слайда 5"/>
          <p:cNvSpPr>
            <a:spLocks noGrp="1"/>
          </p:cNvSpPr>
          <p:nvPr>
            <p:ph type="sldNum" sz="quarter" idx="17"/>
          </p:nvPr>
        </p:nvSpPr>
        <p:spPr/>
        <p:txBody>
          <a:bodyPr/>
          <a:lstStyle/>
          <a:p>
            <a:fld id="{A3ED8E19-AE03-4F01-B6C8-30571983F069}" type="slidenum">
              <a:rPr lang="en-US" smtClean="0"/>
              <a:pPr/>
              <a:t>36</a:t>
            </a:fld>
            <a:endParaRPr lang="en-US" dirty="0"/>
          </a:p>
        </p:txBody>
      </p:sp>
      <p:sp>
        <p:nvSpPr>
          <p:cNvPr id="7" name="Текст 6"/>
          <p:cNvSpPr>
            <a:spLocks noGrp="1"/>
          </p:cNvSpPr>
          <p:nvPr>
            <p:ph type="body" sz="quarter" idx="21"/>
          </p:nvPr>
        </p:nvSpPr>
        <p:spPr/>
        <p:txBody>
          <a:bodyPr>
            <a:normAutofit lnSpcReduction="10000"/>
          </a:bodyPr>
          <a:lstStyle/>
          <a:p>
            <a:r>
              <a:rPr lang="en-US" i="1" dirty="0" smtClean="0"/>
              <a:t>p</a:t>
            </a:r>
            <a:endParaRPr lang="ru-RU" dirty="0"/>
          </a:p>
        </p:txBody>
      </p:sp>
      <p:sp>
        <p:nvSpPr>
          <p:cNvPr id="8" name="Текст 7"/>
          <p:cNvSpPr>
            <a:spLocks noGrp="1"/>
          </p:cNvSpPr>
          <p:nvPr>
            <p:ph type="body" sz="quarter" idx="22"/>
          </p:nvPr>
        </p:nvSpPr>
        <p:spPr/>
        <p:txBody>
          <a:bodyPr>
            <a:normAutofit lnSpcReduction="10000"/>
          </a:bodyPr>
          <a:lstStyle/>
          <a:p>
            <a:r>
              <a:rPr lang="en-US" i="1" dirty="0" err="1" smtClean="0"/>
              <a:t>p</a:t>
            </a:r>
            <a:r>
              <a:rPr lang="en-US" i="1" baseline="-25000" dirty="0" err="1" smtClean="0"/>
              <a:t>T</a:t>
            </a:r>
            <a:endParaRPr lang="ru-RU" dirty="0"/>
          </a:p>
        </p:txBody>
      </p:sp>
      <p:sp>
        <p:nvSpPr>
          <p:cNvPr id="9" name="Нижний колонтитул 8"/>
          <p:cNvSpPr>
            <a:spLocks noGrp="1"/>
          </p:cNvSpPr>
          <p:nvPr>
            <p:ph type="ftr" sz="quarter" idx="23"/>
          </p:nvPr>
        </p:nvSpPr>
        <p:spPr/>
        <p:txBody>
          <a:bodyPr/>
          <a:lstStyle/>
          <a:p>
            <a:r>
              <a:rPr lang="en-US" smtClean="0"/>
              <a:t>Geometry comparison</a:t>
            </a:r>
            <a:endParaRPr lang="en-US" dirty="0"/>
          </a:p>
        </p:txBody>
      </p:sp>
      <p:sp>
        <p:nvSpPr>
          <p:cNvPr id="10" name="Заголовок 9"/>
          <p:cNvSpPr>
            <a:spLocks noGrp="1"/>
          </p:cNvSpPr>
          <p:nvPr>
            <p:ph type="title"/>
          </p:nvPr>
        </p:nvSpPr>
        <p:spPr/>
        <p:txBody>
          <a:bodyPr>
            <a:normAutofit/>
          </a:bodyPr>
          <a:lstStyle/>
          <a:p>
            <a:r>
              <a:rPr lang="en-US" b="1" dirty="0" smtClean="0">
                <a:solidFill>
                  <a:schemeClr val="tx1"/>
                </a:solidFill>
              </a:rPr>
              <a:t>Momentum: </a:t>
            </a:r>
            <a:r>
              <a:rPr lang="el-GR" b="1" dirty="0" smtClean="0">
                <a:solidFill>
                  <a:schemeClr val="tx1"/>
                </a:solidFill>
              </a:rPr>
              <a:t>π</a:t>
            </a:r>
            <a:r>
              <a:rPr lang="en-US" b="1" baseline="30000" dirty="0" smtClean="0">
                <a:solidFill>
                  <a:schemeClr val="tx1"/>
                </a:solidFill>
              </a:rPr>
              <a:t>0</a:t>
            </a:r>
            <a:r>
              <a:rPr lang="en-US" b="1" dirty="0" smtClean="0">
                <a:solidFill>
                  <a:schemeClr val="tx1"/>
                </a:solidFill>
              </a:rPr>
              <a:t> → </a:t>
            </a:r>
            <a:r>
              <a:rPr lang="el-GR" b="1" dirty="0" smtClean="0">
                <a:solidFill>
                  <a:schemeClr val="tx1"/>
                </a:solidFill>
              </a:rPr>
              <a:t>γγ</a:t>
            </a:r>
            <a:endParaRPr lang="ru-RU" b="1" dirty="0">
              <a:solidFill>
                <a:schemeClr val="tx1"/>
              </a:solidFill>
            </a:endParaRPr>
          </a:p>
        </p:txBody>
      </p:sp>
      <p:graphicFrame>
        <p:nvGraphicFramePr>
          <p:cNvPr id="13" name="Таблица 12"/>
          <p:cNvGraphicFramePr>
            <a:graphicFrameLocks noGrp="1"/>
          </p:cNvGraphicFramePr>
          <p:nvPr>
            <p:ph type="tbl" sz="quarter" idx="26"/>
          </p:nvPr>
        </p:nvGraphicFramePr>
        <p:xfrm>
          <a:off x="1476375" y="5661025"/>
          <a:ext cx="6096000" cy="736600"/>
        </p:xfrm>
        <a:graphic>
          <a:graphicData uri="http://schemas.openxmlformats.org/drawingml/2006/table">
            <a:tbl>
              <a:tblPr firstRow="1" bandRow="1">
                <a:tableStyleId>{284E427A-3D55-4303-BF80-6455036E1DE7}</a:tableStyleId>
              </a:tblPr>
              <a:tblGrid>
                <a:gridCol w="1524000"/>
                <a:gridCol w="1524000"/>
                <a:gridCol w="1524000"/>
                <a:gridCol w="1524000"/>
              </a:tblGrid>
              <a:tr h="0">
                <a:tc>
                  <a:txBody>
                    <a:bodyPr/>
                    <a:lstStyle/>
                    <a:p>
                      <a:pPr algn="ctr"/>
                      <a:endParaRPr lang="ru-RU" dirty="0"/>
                    </a:p>
                  </a:txBody>
                  <a:tcPr/>
                </a:tc>
                <a:tc>
                  <a:txBody>
                    <a:bodyPr/>
                    <a:lstStyle/>
                    <a:p>
                      <a:pPr algn="ctr"/>
                      <a:r>
                        <a:rPr lang="en-US" dirty="0" smtClean="0"/>
                        <a:t>Solenoid</a:t>
                      </a:r>
                      <a:endParaRPr lang="ru-RU" dirty="0"/>
                    </a:p>
                  </a:txBody>
                  <a:tcPr/>
                </a:tc>
                <a:tc>
                  <a:txBody>
                    <a:bodyPr/>
                    <a:lstStyle/>
                    <a:p>
                      <a:pPr algn="ctr"/>
                      <a:r>
                        <a:rPr lang="en-US" dirty="0" err="1" smtClean="0"/>
                        <a:t>Toroid</a:t>
                      </a:r>
                      <a:endParaRPr lang="ru-RU" dirty="0"/>
                    </a:p>
                  </a:txBody>
                  <a:tcPr/>
                </a:tc>
                <a:tc>
                  <a:txBody>
                    <a:bodyPr/>
                    <a:lstStyle/>
                    <a:p>
                      <a:pPr algn="ctr"/>
                      <a:r>
                        <a:rPr lang="en-US" dirty="0" smtClean="0"/>
                        <a:t>Hybrid</a:t>
                      </a:r>
                      <a:endParaRPr lang="ru-RU" dirty="0"/>
                    </a:p>
                  </a:txBody>
                  <a:tcPr/>
                </a:tc>
              </a:tr>
              <a:tr h="370840">
                <a:tc>
                  <a:txBody>
                    <a:bodyPr/>
                    <a:lstStyle/>
                    <a:p>
                      <a:pPr algn="ctr"/>
                      <a:r>
                        <a:rPr lang="en-US" dirty="0" smtClean="0"/>
                        <a:t>ECAL</a:t>
                      </a:r>
                      <a:endParaRPr lang="ru-RU" dirty="0"/>
                    </a:p>
                  </a:txBody>
                  <a:tcPr/>
                </a:tc>
                <a:tc>
                  <a:txBody>
                    <a:bodyPr/>
                    <a:lstStyle/>
                    <a:p>
                      <a:pPr algn="ctr"/>
                      <a:r>
                        <a:rPr lang="en-US" dirty="0" smtClean="0"/>
                        <a:t>86%</a:t>
                      </a:r>
                      <a:endParaRPr lang="ru-RU" dirty="0"/>
                    </a:p>
                  </a:txBody>
                  <a:tcPr/>
                </a:tc>
                <a:tc>
                  <a:txBody>
                    <a:bodyPr/>
                    <a:lstStyle/>
                    <a:p>
                      <a:pPr algn="ctr"/>
                      <a:r>
                        <a:rPr lang="en-US" dirty="0" smtClean="0"/>
                        <a:t>71%</a:t>
                      </a:r>
                      <a:endParaRPr lang="ru-RU" dirty="0"/>
                    </a:p>
                  </a:txBody>
                  <a:tcPr/>
                </a:tc>
                <a:tc>
                  <a:txBody>
                    <a:bodyPr/>
                    <a:lstStyle/>
                    <a:p>
                      <a:pPr algn="ctr"/>
                      <a:r>
                        <a:rPr lang="en-US" dirty="0" smtClean="0"/>
                        <a:t>83%</a:t>
                      </a:r>
                      <a:endParaRPr lang="ru-RU" dirty="0"/>
                    </a:p>
                  </a:txBody>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descr="InvMas_pi0_DTo_gammagamma_theta_phi__.png"/>
          <p:cNvPicPr>
            <a:picLocks noGrp="1" noChangeAspect="1"/>
          </p:cNvPicPr>
          <p:nvPr>
            <p:ph type="pic" sz="quarter" idx="25"/>
          </p:nvPr>
        </p:nvPicPr>
        <p:blipFill>
          <a:blip r:embed="rId2" cstate="print"/>
          <a:srcRect l="787" r="787"/>
          <a:stretch>
            <a:fillRect/>
          </a:stretch>
        </p:blipFill>
        <p:spPr/>
      </p:pic>
      <p:pic>
        <p:nvPicPr>
          <p:cNvPr id="14" name="Рисунок 13" descr="InvMas_pi0_DTo_gammagamma_theta_phi__.png"/>
          <p:cNvPicPr>
            <a:picLocks noGrp="1" noChangeAspect="1"/>
          </p:cNvPicPr>
          <p:nvPr>
            <p:ph type="pic" sz="quarter" idx="24"/>
          </p:nvPr>
        </p:nvPicPr>
        <p:blipFill>
          <a:blip r:embed="rId3" cstate="print"/>
          <a:srcRect l="810" r="810"/>
          <a:stretch>
            <a:fillRect/>
          </a:stretch>
        </p:blipFill>
        <p:spPr/>
      </p:pic>
      <p:pic>
        <p:nvPicPr>
          <p:cNvPr id="12" name="Рисунок 11" descr="InvMas_pi0_DTo_gammagamma_theta_phi__.png"/>
          <p:cNvPicPr>
            <a:picLocks noGrp="1" noChangeAspect="1"/>
          </p:cNvPicPr>
          <p:nvPr>
            <p:ph type="pic" sz="quarter" idx="18"/>
          </p:nvPr>
        </p:nvPicPr>
        <p:blipFill>
          <a:blip r:embed="rId4" cstate="print"/>
          <a:srcRect l="810" r="810"/>
          <a:stretch>
            <a:fillRect/>
          </a:stretch>
        </p:blipFill>
        <p:spPr/>
      </p:pic>
      <p:sp>
        <p:nvSpPr>
          <p:cNvPr id="6" name="Номер слайда 5"/>
          <p:cNvSpPr>
            <a:spLocks noGrp="1"/>
          </p:cNvSpPr>
          <p:nvPr>
            <p:ph type="sldNum" sz="quarter" idx="17"/>
          </p:nvPr>
        </p:nvSpPr>
        <p:spPr/>
        <p:txBody>
          <a:bodyPr/>
          <a:lstStyle/>
          <a:p>
            <a:fld id="{A3ED8E19-AE03-4F01-B6C8-30571983F069}" type="slidenum">
              <a:rPr lang="en-US" smtClean="0"/>
              <a:pPr/>
              <a:t>37</a:t>
            </a:fld>
            <a:endParaRPr lang="en-US" dirty="0"/>
          </a:p>
        </p:txBody>
      </p:sp>
      <p:sp>
        <p:nvSpPr>
          <p:cNvPr id="7" name="Текст 6"/>
          <p:cNvSpPr>
            <a:spLocks noGrp="1"/>
          </p:cNvSpPr>
          <p:nvPr>
            <p:ph type="body" sz="quarter" idx="21"/>
          </p:nvPr>
        </p:nvSpPr>
        <p:spPr/>
        <p:txBody>
          <a:bodyPr>
            <a:normAutofit lnSpcReduction="10000"/>
          </a:bodyPr>
          <a:lstStyle/>
          <a:p>
            <a:r>
              <a:rPr lang="en-US" i="1" dirty="0" smtClean="0"/>
              <a:t>θ</a:t>
            </a:r>
            <a:endParaRPr lang="ru-RU" dirty="0"/>
          </a:p>
        </p:txBody>
      </p:sp>
      <p:sp>
        <p:nvSpPr>
          <p:cNvPr id="8" name="Текст 7"/>
          <p:cNvSpPr>
            <a:spLocks noGrp="1"/>
          </p:cNvSpPr>
          <p:nvPr>
            <p:ph type="body" sz="quarter" idx="22"/>
          </p:nvPr>
        </p:nvSpPr>
        <p:spPr/>
        <p:txBody>
          <a:bodyPr>
            <a:normAutofit lnSpcReduction="10000"/>
          </a:bodyPr>
          <a:lstStyle/>
          <a:p>
            <a:r>
              <a:rPr lang="el-GR" i="1" dirty="0" smtClean="0"/>
              <a:t>φ</a:t>
            </a:r>
            <a:endParaRPr lang="ru-RU" dirty="0"/>
          </a:p>
        </p:txBody>
      </p:sp>
      <p:sp>
        <p:nvSpPr>
          <p:cNvPr id="9" name="Нижний колонтитул 8"/>
          <p:cNvSpPr>
            <a:spLocks noGrp="1"/>
          </p:cNvSpPr>
          <p:nvPr>
            <p:ph type="ftr" sz="quarter" idx="23"/>
          </p:nvPr>
        </p:nvSpPr>
        <p:spPr/>
        <p:txBody>
          <a:bodyPr/>
          <a:lstStyle/>
          <a:p>
            <a:r>
              <a:rPr lang="en-US" smtClean="0"/>
              <a:t>Geometry comparison</a:t>
            </a:r>
            <a:endParaRPr lang="en-US" dirty="0"/>
          </a:p>
        </p:txBody>
      </p:sp>
      <p:sp>
        <p:nvSpPr>
          <p:cNvPr id="10" name="Заголовок 9"/>
          <p:cNvSpPr>
            <a:spLocks noGrp="1"/>
          </p:cNvSpPr>
          <p:nvPr>
            <p:ph type="title"/>
          </p:nvPr>
        </p:nvSpPr>
        <p:spPr/>
        <p:txBody>
          <a:bodyPr>
            <a:normAutofit/>
          </a:bodyPr>
          <a:lstStyle/>
          <a:p>
            <a:r>
              <a:rPr lang="en-US" b="1" dirty="0" smtClean="0">
                <a:solidFill>
                  <a:schemeClr val="tx1"/>
                </a:solidFill>
              </a:rPr>
              <a:t>Angles: </a:t>
            </a:r>
            <a:r>
              <a:rPr lang="el-GR" b="1" dirty="0" smtClean="0">
                <a:solidFill>
                  <a:schemeClr val="tx1"/>
                </a:solidFill>
              </a:rPr>
              <a:t>π</a:t>
            </a:r>
            <a:r>
              <a:rPr lang="en-US" b="1" baseline="30000" dirty="0" smtClean="0">
                <a:solidFill>
                  <a:schemeClr val="tx1"/>
                </a:solidFill>
              </a:rPr>
              <a:t>0</a:t>
            </a:r>
            <a:r>
              <a:rPr lang="en-US" b="1" dirty="0" smtClean="0">
                <a:solidFill>
                  <a:schemeClr val="tx1"/>
                </a:solidFill>
              </a:rPr>
              <a:t> → </a:t>
            </a:r>
            <a:r>
              <a:rPr lang="el-GR" b="1" dirty="0" smtClean="0">
                <a:solidFill>
                  <a:schemeClr val="tx1"/>
                </a:solidFill>
              </a:rPr>
              <a:t>γγ</a:t>
            </a:r>
            <a:endParaRPr lang="ru-RU" b="1" dirty="0">
              <a:solidFill>
                <a:schemeClr val="tx1"/>
              </a:solidFill>
            </a:endParaRPr>
          </a:p>
        </p:txBody>
      </p:sp>
      <p:graphicFrame>
        <p:nvGraphicFramePr>
          <p:cNvPr id="13" name="Таблица 12"/>
          <p:cNvGraphicFramePr>
            <a:graphicFrameLocks noGrp="1"/>
          </p:cNvGraphicFramePr>
          <p:nvPr>
            <p:ph type="tbl" sz="quarter" idx="26"/>
          </p:nvPr>
        </p:nvGraphicFramePr>
        <p:xfrm>
          <a:off x="1476375" y="5661025"/>
          <a:ext cx="6096000" cy="736600"/>
        </p:xfrm>
        <a:graphic>
          <a:graphicData uri="http://schemas.openxmlformats.org/drawingml/2006/table">
            <a:tbl>
              <a:tblPr firstRow="1" bandRow="1">
                <a:tableStyleId>{284E427A-3D55-4303-BF80-6455036E1DE7}</a:tableStyleId>
              </a:tblPr>
              <a:tblGrid>
                <a:gridCol w="1524000"/>
                <a:gridCol w="1524000"/>
                <a:gridCol w="1524000"/>
                <a:gridCol w="1524000"/>
              </a:tblGrid>
              <a:tr h="0">
                <a:tc>
                  <a:txBody>
                    <a:bodyPr/>
                    <a:lstStyle/>
                    <a:p>
                      <a:pPr algn="ctr"/>
                      <a:endParaRPr lang="ru-RU" dirty="0"/>
                    </a:p>
                  </a:txBody>
                  <a:tcPr/>
                </a:tc>
                <a:tc>
                  <a:txBody>
                    <a:bodyPr/>
                    <a:lstStyle/>
                    <a:p>
                      <a:pPr algn="ctr"/>
                      <a:r>
                        <a:rPr lang="en-US" dirty="0" smtClean="0"/>
                        <a:t>Solenoid</a:t>
                      </a:r>
                      <a:endParaRPr lang="ru-RU" dirty="0"/>
                    </a:p>
                  </a:txBody>
                  <a:tcPr/>
                </a:tc>
                <a:tc>
                  <a:txBody>
                    <a:bodyPr/>
                    <a:lstStyle/>
                    <a:p>
                      <a:pPr algn="ctr"/>
                      <a:r>
                        <a:rPr lang="en-US" dirty="0" err="1" smtClean="0"/>
                        <a:t>Toroid</a:t>
                      </a:r>
                      <a:endParaRPr lang="ru-RU" dirty="0"/>
                    </a:p>
                  </a:txBody>
                  <a:tcPr/>
                </a:tc>
                <a:tc>
                  <a:txBody>
                    <a:bodyPr/>
                    <a:lstStyle/>
                    <a:p>
                      <a:pPr algn="ctr"/>
                      <a:r>
                        <a:rPr lang="en-US" dirty="0" smtClean="0"/>
                        <a:t>Hybrid</a:t>
                      </a:r>
                      <a:endParaRPr lang="ru-RU" dirty="0"/>
                    </a:p>
                  </a:txBody>
                  <a:tcPr/>
                </a:tc>
              </a:tr>
              <a:tr h="370840">
                <a:tc>
                  <a:txBody>
                    <a:bodyPr/>
                    <a:lstStyle/>
                    <a:p>
                      <a:pPr algn="ctr"/>
                      <a:r>
                        <a:rPr lang="en-US" dirty="0" smtClean="0"/>
                        <a:t>ECAL</a:t>
                      </a:r>
                      <a:endParaRPr lang="ru-RU" dirty="0"/>
                    </a:p>
                  </a:txBody>
                  <a:tcPr/>
                </a:tc>
                <a:tc>
                  <a:txBody>
                    <a:bodyPr/>
                    <a:lstStyle/>
                    <a:p>
                      <a:pPr algn="ctr"/>
                      <a:r>
                        <a:rPr lang="en-US" dirty="0" smtClean="0"/>
                        <a:t>86%</a:t>
                      </a:r>
                      <a:endParaRPr lang="ru-RU" dirty="0"/>
                    </a:p>
                  </a:txBody>
                  <a:tcPr/>
                </a:tc>
                <a:tc>
                  <a:txBody>
                    <a:bodyPr/>
                    <a:lstStyle/>
                    <a:p>
                      <a:pPr algn="ctr"/>
                      <a:r>
                        <a:rPr lang="en-US" dirty="0" smtClean="0"/>
                        <a:t>71%</a:t>
                      </a:r>
                      <a:endParaRPr lang="ru-RU" dirty="0"/>
                    </a:p>
                  </a:txBody>
                  <a:tcPr/>
                </a:tc>
                <a:tc>
                  <a:txBody>
                    <a:bodyPr/>
                    <a:lstStyle/>
                    <a:p>
                      <a:pPr algn="ctr"/>
                      <a:r>
                        <a:rPr lang="en-US" dirty="0" smtClean="0"/>
                        <a:t>83%</a:t>
                      </a:r>
                      <a:endParaRPr lang="ru-RU" dirty="0"/>
                    </a:p>
                  </a:txBody>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4"/>
          </p:nvPr>
        </p:nvSpPr>
        <p:spPr/>
        <p:txBody>
          <a:bodyPr/>
          <a:lstStyle/>
          <a:p>
            <a:fld id="{A3ED8E19-AE03-4F01-B6C8-30571983F069}" type="slidenum">
              <a:rPr lang="en-US" smtClean="0"/>
              <a:pPr/>
              <a:t>38</a:t>
            </a:fld>
            <a:endParaRPr lang="en-US" dirty="0"/>
          </a:p>
        </p:txBody>
      </p:sp>
      <p:graphicFrame>
        <p:nvGraphicFramePr>
          <p:cNvPr id="7" name="Объект 6"/>
          <p:cNvGraphicFramePr>
            <a:graphicFrameLocks noGrp="1"/>
          </p:cNvGraphicFramePr>
          <p:nvPr>
            <p:ph idx="1"/>
            <p:extLst>
              <p:ext uri="{D42A27DB-BD31-4B8C-83A1-F6EECF244321}">
                <p14:modId xmlns="" xmlns:mc="http://schemas.openxmlformats.org/markup-compatibility/2006" xmlns:p14="http://schemas.microsoft.com/office/powerpoint/2010/main" val="1802705117"/>
              </p:ext>
            </p:extLst>
          </p:nvPr>
        </p:nvGraphicFramePr>
        <p:xfrm>
          <a:off x="250132" y="835374"/>
          <a:ext cx="8642348" cy="3691977"/>
        </p:xfrm>
        <a:graphic>
          <a:graphicData uri="http://schemas.openxmlformats.org/drawingml/2006/table">
            <a:tbl>
              <a:tblPr firstRow="1" bandRow="1">
                <a:tableStyleId>{18603FDC-E32A-4AB5-989C-0864C3EAD2B8}</a:tableStyleId>
              </a:tblPr>
              <a:tblGrid>
                <a:gridCol w="2160587"/>
                <a:gridCol w="2160587"/>
                <a:gridCol w="2160587"/>
                <a:gridCol w="2160587"/>
              </a:tblGrid>
              <a:tr h="370840">
                <a:tc>
                  <a:txBody>
                    <a:bodyPr/>
                    <a:lstStyle/>
                    <a:p>
                      <a:pPr algn="ctr"/>
                      <a:r>
                        <a:rPr lang="en-US" dirty="0" smtClean="0"/>
                        <a:t>Particles</a:t>
                      </a:r>
                      <a:r>
                        <a:rPr lang="en-US" baseline="0" dirty="0" smtClean="0"/>
                        <a:t> </a:t>
                      </a:r>
                      <a:endParaRPr lang="en-US" dirty="0"/>
                    </a:p>
                  </a:txBody>
                  <a:tcPr/>
                </a:tc>
                <a:tc>
                  <a:txBody>
                    <a:bodyPr/>
                    <a:lstStyle/>
                    <a:p>
                      <a:pPr algn="ctr"/>
                      <a:r>
                        <a:rPr lang="en-US" dirty="0" smtClean="0"/>
                        <a:t>Solenoid  %</a:t>
                      </a:r>
                      <a:endParaRPr lang="ru-RU" dirty="0">
                        <a:solidFill>
                          <a:schemeClr val="bg1"/>
                        </a:solidFill>
                      </a:endParaRPr>
                    </a:p>
                  </a:txBody>
                  <a:tcPr/>
                </a:tc>
                <a:tc>
                  <a:txBody>
                    <a:bodyPr/>
                    <a:lstStyle/>
                    <a:p>
                      <a:pPr algn="ctr"/>
                      <a:r>
                        <a:rPr lang="en-US" dirty="0" smtClean="0"/>
                        <a:t>Toroid  %</a:t>
                      </a:r>
                      <a:endParaRPr lang="ru-RU" dirty="0">
                        <a:solidFill>
                          <a:schemeClr val="bg1"/>
                        </a:solidFill>
                      </a:endParaRPr>
                    </a:p>
                  </a:txBody>
                  <a:tcPr/>
                </a:tc>
                <a:tc>
                  <a:txBody>
                    <a:bodyPr/>
                    <a:lstStyle/>
                    <a:p>
                      <a:pPr algn="ctr"/>
                      <a:r>
                        <a:rPr lang="en-US" dirty="0" smtClean="0">
                          <a:solidFill>
                            <a:schemeClr val="bg1"/>
                          </a:solidFill>
                        </a:rPr>
                        <a:t>Hybrid %</a:t>
                      </a:r>
                      <a:endParaRPr lang="ru-RU" dirty="0">
                        <a:solidFill>
                          <a:schemeClr val="bg1"/>
                        </a:solidFill>
                      </a:endParaRPr>
                    </a:p>
                  </a:txBody>
                  <a:tcPr/>
                </a:tc>
              </a:tr>
              <a:tr h="421471">
                <a:tc>
                  <a:txBody>
                    <a:bodyPr/>
                    <a:lstStyle/>
                    <a:p>
                      <a:pPr algn="ctr"/>
                      <a:r>
                        <a:rPr lang="el-GR" dirty="0" smtClean="0"/>
                        <a:t>γ</a:t>
                      </a:r>
                      <a:endParaRPr lang="en-US" b="1" dirty="0">
                        <a:latin typeface="Times New Roman" pitchFamily="18" charset="0"/>
                        <a:cs typeface="Times New Roman" pitchFamily="18" charset="0"/>
                      </a:endParaRPr>
                    </a:p>
                  </a:txBody>
                  <a:tcPr/>
                </a:tc>
                <a:tc>
                  <a:txBody>
                    <a:bodyPr/>
                    <a:lstStyle/>
                    <a:p>
                      <a:pPr algn="ctr"/>
                      <a:r>
                        <a:rPr lang="en-US" dirty="0" smtClean="0"/>
                        <a:t>93 </a:t>
                      </a:r>
                      <a:r>
                        <a:rPr lang="en-US" sz="1800" dirty="0" smtClean="0"/>
                        <a:t>(ECAL)</a:t>
                      </a:r>
                      <a:endParaRPr lang="ru-RU" dirty="0"/>
                    </a:p>
                  </a:txBody>
                  <a:tcPr/>
                </a:tc>
                <a:tc>
                  <a:txBody>
                    <a:bodyPr/>
                    <a:lstStyle/>
                    <a:p>
                      <a:pPr algn="ctr"/>
                      <a:r>
                        <a:rPr lang="en-US" dirty="0" smtClean="0"/>
                        <a:t>84 </a:t>
                      </a:r>
                      <a:r>
                        <a:rPr lang="en-US" sz="1800" dirty="0" smtClean="0"/>
                        <a:t>(ECAL)</a:t>
                      </a:r>
                      <a:endParaRPr lang="ru-RU" dirty="0"/>
                    </a:p>
                  </a:txBody>
                  <a:tcPr/>
                </a:tc>
                <a:tc>
                  <a:txBody>
                    <a:bodyPr/>
                    <a:lstStyle/>
                    <a:p>
                      <a:pPr algn="ctr"/>
                      <a:r>
                        <a:rPr lang="en-US" dirty="0" smtClean="0"/>
                        <a:t>91 </a:t>
                      </a:r>
                      <a:r>
                        <a:rPr lang="en-US" sz="1800" dirty="0" smtClean="0"/>
                        <a:t>(ECAL)</a:t>
                      </a:r>
                      <a:endParaRPr lang="ru-RU" dirty="0"/>
                    </a:p>
                  </a:txBody>
                  <a:tcPr/>
                </a:tc>
              </a:tr>
              <a:tr h="4214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dirty="0" smtClean="0"/>
                        <a:t>π</a:t>
                      </a:r>
                      <a:r>
                        <a:rPr lang="en-US" baseline="30000" dirty="0" smtClean="0"/>
                        <a:t>0</a:t>
                      </a:r>
                      <a:r>
                        <a:rPr lang="en-US" dirty="0" smtClean="0"/>
                        <a:t> → </a:t>
                      </a:r>
                      <a:r>
                        <a:rPr lang="el-GR" dirty="0" smtClean="0"/>
                        <a:t>γγ</a:t>
                      </a:r>
                      <a:endParaRPr lang="en-US" b="1" dirty="0">
                        <a:latin typeface="Times New Roman" pitchFamily="18" charset="0"/>
                        <a:cs typeface="Times New Roman" pitchFamily="18" charset="0"/>
                      </a:endParaRPr>
                    </a:p>
                  </a:txBody>
                  <a:tcPr/>
                </a:tc>
                <a:tc>
                  <a:txBody>
                    <a:bodyPr/>
                    <a:lstStyle/>
                    <a:p>
                      <a:pPr algn="ctr"/>
                      <a:r>
                        <a:rPr lang="en-US" dirty="0" smtClean="0"/>
                        <a:t>86 </a:t>
                      </a:r>
                      <a:r>
                        <a:rPr lang="en-US" sz="1800" dirty="0" smtClean="0"/>
                        <a:t>(ECAL)</a:t>
                      </a:r>
                      <a:endParaRPr lang="ru-RU" dirty="0"/>
                    </a:p>
                  </a:txBody>
                  <a:tcPr/>
                </a:tc>
                <a:tc>
                  <a:txBody>
                    <a:bodyPr/>
                    <a:lstStyle/>
                    <a:p>
                      <a:pPr algn="ctr"/>
                      <a:r>
                        <a:rPr lang="en-US" dirty="0" smtClean="0"/>
                        <a:t>71 </a:t>
                      </a:r>
                      <a:r>
                        <a:rPr lang="en-US" sz="1800" dirty="0" smtClean="0"/>
                        <a:t>(ECAL)</a:t>
                      </a:r>
                      <a:endParaRPr lang="ru-RU" dirty="0"/>
                    </a:p>
                  </a:txBody>
                  <a:tcPr/>
                </a:tc>
                <a:tc>
                  <a:txBody>
                    <a:bodyPr/>
                    <a:lstStyle/>
                    <a:p>
                      <a:pPr algn="ctr"/>
                      <a:r>
                        <a:rPr lang="en-US" dirty="0" smtClean="0"/>
                        <a:t>83 </a:t>
                      </a:r>
                      <a:r>
                        <a:rPr lang="en-US" sz="1800" dirty="0" smtClean="0"/>
                        <a:t>(ECAL)</a:t>
                      </a:r>
                      <a:endParaRPr lang="ru-RU" dirty="0"/>
                    </a:p>
                  </a:txBody>
                  <a:tcPr/>
                </a:tc>
              </a:tr>
              <a:tr h="421471">
                <a:tc>
                  <a:txBody>
                    <a:bodyPr/>
                    <a:lstStyle/>
                    <a:p>
                      <a:pPr marL="0" marR="0" indent="0" algn="ctr" defTabSz="914210" rtl="0" eaLnBrk="1" fontAlgn="auto" latinLnBrk="0" hangingPunct="1">
                        <a:lnSpc>
                          <a:spcPct val="100000"/>
                        </a:lnSpc>
                        <a:spcBef>
                          <a:spcPts val="0"/>
                        </a:spcBef>
                        <a:spcAft>
                          <a:spcPts val="0"/>
                        </a:spcAft>
                        <a:buClrTx/>
                        <a:buSzTx/>
                        <a:buFontTx/>
                        <a:buNone/>
                        <a:tabLst/>
                        <a:defRPr/>
                      </a:pPr>
                      <a:r>
                        <a:rPr lang="en-US" sz="1800" dirty="0" smtClean="0"/>
                        <a:t>p</a:t>
                      </a:r>
                      <a:endParaRPr lang="en-US" sz="1800" b="1" dirty="0">
                        <a:latin typeface="Times New Roman" pitchFamily="18" charset="0"/>
                        <a:cs typeface="Times New Roman" pitchFamily="18" charset="0"/>
                      </a:endParaRPr>
                    </a:p>
                  </a:txBody>
                  <a:tcPr/>
                </a:tc>
                <a:tc>
                  <a:txBody>
                    <a:bodyPr/>
                    <a:lstStyle/>
                    <a:p>
                      <a:pPr algn="ctr"/>
                      <a:r>
                        <a:rPr lang="en-US" dirty="0" smtClean="0"/>
                        <a:t>80.5 </a:t>
                      </a:r>
                      <a:r>
                        <a:rPr lang="en-US" sz="1800" dirty="0" smtClean="0"/>
                        <a:t>(ECAL)</a:t>
                      </a:r>
                      <a:endParaRPr lang="ru-RU" dirty="0"/>
                    </a:p>
                  </a:txBody>
                  <a:tcPr/>
                </a:tc>
                <a:tc>
                  <a:txBody>
                    <a:bodyPr/>
                    <a:lstStyle/>
                    <a:p>
                      <a:pPr algn="ctr"/>
                      <a:r>
                        <a:rPr lang="en-US" dirty="0" smtClean="0"/>
                        <a:t>68.4 </a:t>
                      </a:r>
                      <a:r>
                        <a:rPr lang="en-US" sz="1800" dirty="0" smtClean="0"/>
                        <a:t>(ECAL)</a:t>
                      </a:r>
                      <a:endParaRPr lang="ru-RU" dirty="0"/>
                    </a:p>
                  </a:txBody>
                  <a:tcPr/>
                </a:tc>
                <a:tc>
                  <a:txBody>
                    <a:bodyPr/>
                    <a:lstStyle/>
                    <a:p>
                      <a:pPr algn="ctr"/>
                      <a:r>
                        <a:rPr lang="en-US" dirty="0" smtClean="0"/>
                        <a:t>80.1 </a:t>
                      </a:r>
                      <a:r>
                        <a:rPr lang="en-US" sz="1800" dirty="0" smtClean="0"/>
                        <a:t>(ECAL)</a:t>
                      </a:r>
                      <a:endParaRPr lang="ru-RU" dirty="0"/>
                    </a:p>
                  </a:txBody>
                  <a:tcPr/>
                </a:tc>
              </a:tr>
              <a:tr h="421471">
                <a:tc>
                  <a:txBody>
                    <a:bodyPr/>
                    <a:lstStyle/>
                    <a:p>
                      <a:pPr marL="0" marR="0" indent="0" algn="ctr" defTabSz="914210" rtl="0" eaLnBrk="1" fontAlgn="auto" latinLnBrk="0" hangingPunct="1">
                        <a:lnSpc>
                          <a:spcPct val="100000"/>
                        </a:lnSpc>
                        <a:spcBef>
                          <a:spcPts val="0"/>
                        </a:spcBef>
                        <a:spcAft>
                          <a:spcPts val="0"/>
                        </a:spcAft>
                        <a:buClrTx/>
                        <a:buSzTx/>
                        <a:buFontTx/>
                        <a:buNone/>
                        <a:tabLst/>
                        <a:defRPr/>
                      </a:pPr>
                      <a:r>
                        <a:rPr lang="en-US" sz="1800" dirty="0" smtClean="0"/>
                        <a:t>n</a:t>
                      </a:r>
                      <a:endParaRPr lang="en-US" sz="1800" b="1" dirty="0">
                        <a:latin typeface="Times New Roman" pitchFamily="18" charset="0"/>
                        <a:cs typeface="Times New Roman" pitchFamily="18" charset="0"/>
                      </a:endParaRPr>
                    </a:p>
                  </a:txBody>
                  <a:tcPr/>
                </a:tc>
                <a:tc>
                  <a:txBody>
                    <a:bodyPr/>
                    <a:lstStyle/>
                    <a:p>
                      <a:pPr algn="ctr"/>
                      <a:r>
                        <a:rPr lang="en-US" dirty="0" smtClean="0"/>
                        <a:t>81.3 </a:t>
                      </a:r>
                      <a:r>
                        <a:rPr lang="en-US" sz="1800" dirty="0" smtClean="0"/>
                        <a:t>(ECAL)</a:t>
                      </a:r>
                      <a:endParaRPr lang="ru-RU" dirty="0"/>
                    </a:p>
                  </a:txBody>
                  <a:tcPr/>
                </a:tc>
                <a:tc>
                  <a:txBody>
                    <a:bodyPr/>
                    <a:lstStyle/>
                    <a:p>
                      <a:pPr algn="ctr"/>
                      <a:r>
                        <a:rPr lang="en-US" dirty="0" smtClean="0"/>
                        <a:t>69.6 </a:t>
                      </a:r>
                      <a:r>
                        <a:rPr lang="en-US" sz="1800" dirty="0" smtClean="0"/>
                        <a:t>(ECAL)</a:t>
                      </a:r>
                      <a:endParaRPr lang="ru-RU" dirty="0"/>
                    </a:p>
                  </a:txBody>
                  <a:tcPr/>
                </a:tc>
                <a:tc>
                  <a:txBody>
                    <a:bodyPr/>
                    <a:lstStyle/>
                    <a:p>
                      <a:pPr algn="ctr"/>
                      <a:r>
                        <a:rPr lang="en-US" dirty="0" smtClean="0"/>
                        <a:t>81.1 </a:t>
                      </a:r>
                      <a:r>
                        <a:rPr lang="en-US" sz="1800" dirty="0" smtClean="0"/>
                        <a:t>(ECAL)</a:t>
                      </a:r>
                      <a:endParaRPr lang="ru-RU" dirty="0"/>
                    </a:p>
                  </a:txBody>
                  <a:tcPr/>
                </a:tc>
              </a:tr>
              <a:tr h="421471">
                <a:tc>
                  <a:txBody>
                    <a:bodyPr/>
                    <a:lstStyle/>
                    <a:p>
                      <a:pPr algn="ctr"/>
                      <a:r>
                        <a:rPr lang="el-GR" dirty="0" smtClean="0"/>
                        <a:t>π</a:t>
                      </a:r>
                      <a:r>
                        <a:rPr lang="en-US" baseline="30000" dirty="0" smtClean="0"/>
                        <a:t>+</a:t>
                      </a:r>
                      <a:endParaRPr lang="en-US" b="1" dirty="0">
                        <a:latin typeface="Times New Roman" pitchFamily="18" charset="0"/>
                        <a:cs typeface="Times New Roman" pitchFamily="18" charset="0"/>
                      </a:endParaRPr>
                    </a:p>
                  </a:txBody>
                  <a:tcPr/>
                </a:tc>
                <a:tc>
                  <a:txBody>
                    <a:bodyPr/>
                    <a:lstStyle/>
                    <a:p>
                      <a:pPr algn="ctr"/>
                      <a:r>
                        <a:rPr lang="en-US" dirty="0" smtClean="0"/>
                        <a:t>76 </a:t>
                      </a:r>
                      <a:r>
                        <a:rPr lang="en-US" sz="1800" dirty="0" smtClean="0"/>
                        <a:t>(ECAL)</a:t>
                      </a:r>
                      <a:endParaRPr lang="ru-RU" dirty="0"/>
                    </a:p>
                  </a:txBody>
                  <a:tcPr/>
                </a:tc>
                <a:tc>
                  <a:txBody>
                    <a:bodyPr/>
                    <a:lstStyle/>
                    <a:p>
                      <a:pPr algn="ctr"/>
                      <a:r>
                        <a:rPr lang="en-US" dirty="0" smtClean="0"/>
                        <a:t>73 </a:t>
                      </a:r>
                      <a:r>
                        <a:rPr lang="en-US" sz="1800" dirty="0" smtClean="0"/>
                        <a:t>(ECAL)</a:t>
                      </a:r>
                      <a:endParaRPr lang="ru-RU" dirty="0"/>
                    </a:p>
                  </a:txBody>
                  <a:tcPr/>
                </a:tc>
                <a:tc>
                  <a:txBody>
                    <a:bodyPr/>
                    <a:lstStyle/>
                    <a:p>
                      <a:pPr algn="ctr"/>
                      <a:r>
                        <a:rPr lang="en-US" dirty="0" smtClean="0"/>
                        <a:t>80 </a:t>
                      </a:r>
                      <a:r>
                        <a:rPr lang="en-US" sz="1800" dirty="0" smtClean="0"/>
                        <a:t>(ECAL)</a:t>
                      </a:r>
                      <a:endParaRPr lang="ru-RU" dirty="0"/>
                    </a:p>
                  </a:txBody>
                  <a:tcPr/>
                </a:tc>
              </a:tr>
              <a:tr h="421471">
                <a:tc>
                  <a:txBody>
                    <a:bodyPr/>
                    <a:lstStyle/>
                    <a:p>
                      <a:pPr algn="ctr"/>
                      <a:r>
                        <a:rPr lang="en-US" dirty="0" smtClean="0"/>
                        <a:t>K</a:t>
                      </a:r>
                      <a:r>
                        <a:rPr lang="en-US" baseline="30000" dirty="0" smtClean="0"/>
                        <a:t>+</a:t>
                      </a:r>
                      <a:endParaRPr lang="en-US" b="1" dirty="0">
                        <a:latin typeface="Times New Roman" pitchFamily="18" charset="0"/>
                        <a:cs typeface="Times New Roman" pitchFamily="18" charset="0"/>
                      </a:endParaRPr>
                    </a:p>
                  </a:txBody>
                  <a:tcPr/>
                </a:tc>
                <a:tc>
                  <a:txBody>
                    <a:bodyPr/>
                    <a:lstStyle/>
                    <a:p>
                      <a:pPr algn="ctr"/>
                      <a:r>
                        <a:rPr lang="en-US" dirty="0" smtClean="0"/>
                        <a:t>56 </a:t>
                      </a:r>
                      <a:r>
                        <a:rPr lang="en-US" sz="1800" dirty="0" smtClean="0"/>
                        <a:t>(ECAL)</a:t>
                      </a:r>
                      <a:endParaRPr lang="ru-RU" dirty="0"/>
                    </a:p>
                  </a:txBody>
                  <a:tcPr/>
                </a:tc>
                <a:tc>
                  <a:txBody>
                    <a:bodyPr/>
                    <a:lstStyle/>
                    <a:p>
                      <a:pPr algn="ctr"/>
                      <a:r>
                        <a:rPr lang="en-US" dirty="0" smtClean="0"/>
                        <a:t>53 </a:t>
                      </a:r>
                      <a:r>
                        <a:rPr lang="en-US" sz="1800" dirty="0" smtClean="0"/>
                        <a:t>(ECAL)</a:t>
                      </a:r>
                      <a:endParaRPr lang="ru-RU" dirty="0"/>
                    </a:p>
                  </a:txBody>
                  <a:tcPr/>
                </a:tc>
                <a:tc>
                  <a:txBody>
                    <a:bodyPr/>
                    <a:lstStyle/>
                    <a:p>
                      <a:pPr algn="ctr"/>
                      <a:r>
                        <a:rPr lang="en-US" dirty="0" smtClean="0"/>
                        <a:t>57 </a:t>
                      </a:r>
                      <a:r>
                        <a:rPr lang="en-US" sz="1800" dirty="0" smtClean="0"/>
                        <a:t>(ECAL)</a:t>
                      </a:r>
                      <a:endParaRPr lang="ru-RU" dirty="0"/>
                    </a:p>
                  </a:txBody>
                  <a:tcPr/>
                </a:tc>
              </a:tr>
              <a:tr h="4214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K</a:t>
                      </a:r>
                      <a:r>
                        <a:rPr lang="en-US" baseline="30000" dirty="0" smtClean="0"/>
                        <a:t>0</a:t>
                      </a:r>
                      <a:r>
                        <a:rPr lang="en-US" dirty="0" smtClean="0"/>
                        <a:t>→</a:t>
                      </a:r>
                      <a:r>
                        <a:rPr lang="el-GR" dirty="0" smtClean="0"/>
                        <a:t>π</a:t>
                      </a:r>
                      <a:r>
                        <a:rPr lang="en-US" baseline="30000" dirty="0" smtClean="0"/>
                        <a:t>+</a:t>
                      </a:r>
                      <a:r>
                        <a:rPr lang="el-GR" dirty="0" smtClean="0"/>
                        <a:t>π</a:t>
                      </a:r>
                      <a:r>
                        <a:rPr lang="en-US" baseline="30000" dirty="0" smtClean="0"/>
                        <a:t>-</a:t>
                      </a:r>
                      <a:endParaRPr lang="en-US" b="1" dirty="0" smtClean="0">
                        <a:latin typeface="Times New Roman" pitchFamily="18" charset="0"/>
                        <a:cs typeface="Times New Roman" pitchFamily="18" charset="0"/>
                      </a:endParaRPr>
                    </a:p>
                  </a:txBody>
                  <a:tcPr/>
                </a:tc>
                <a:tc>
                  <a:txBody>
                    <a:bodyPr/>
                    <a:lstStyle/>
                    <a:p>
                      <a:pPr algn="ctr"/>
                      <a:r>
                        <a:rPr lang="en-US" dirty="0" smtClean="0"/>
                        <a:t>48 </a:t>
                      </a:r>
                      <a:r>
                        <a:rPr lang="en-US" sz="1800" dirty="0" smtClean="0"/>
                        <a:t>(ECAL)</a:t>
                      </a:r>
                      <a:endParaRPr lang="ru-RU" dirty="0"/>
                    </a:p>
                  </a:txBody>
                  <a:tcPr/>
                </a:tc>
                <a:tc>
                  <a:txBody>
                    <a:bodyPr/>
                    <a:lstStyle/>
                    <a:p>
                      <a:pPr algn="ctr"/>
                      <a:r>
                        <a:rPr lang="en-US" dirty="0" smtClean="0"/>
                        <a:t>47 </a:t>
                      </a:r>
                      <a:r>
                        <a:rPr lang="en-US" sz="1800" dirty="0" smtClean="0"/>
                        <a:t>(ECAL)</a:t>
                      </a:r>
                      <a:endParaRPr lang="ru-RU" dirty="0"/>
                    </a:p>
                  </a:txBody>
                  <a:tcPr/>
                </a:tc>
                <a:tc>
                  <a:txBody>
                    <a:bodyPr/>
                    <a:lstStyle/>
                    <a:p>
                      <a:pPr algn="ctr"/>
                      <a:r>
                        <a:rPr lang="en-US" dirty="0" smtClean="0"/>
                        <a:t>60 </a:t>
                      </a:r>
                      <a:r>
                        <a:rPr lang="en-US" sz="1800" dirty="0" smtClean="0"/>
                        <a:t>(ECAL)</a:t>
                      </a:r>
                      <a:endParaRPr lang="ru-RU" dirty="0"/>
                    </a:p>
                  </a:txBody>
                  <a:tcPr/>
                </a:tc>
              </a:tr>
              <a:tr h="370840">
                <a:tc>
                  <a:txBody>
                    <a:bodyPr/>
                    <a:lstStyle/>
                    <a:p>
                      <a:pPr algn="ctr"/>
                      <a:r>
                        <a:rPr lang="el-GR" dirty="0" smtClean="0"/>
                        <a:t>Λ</a:t>
                      </a:r>
                      <a:r>
                        <a:rPr lang="en-US" dirty="0" smtClean="0"/>
                        <a:t> → p</a:t>
                      </a:r>
                      <a:r>
                        <a:rPr lang="el-GR" dirty="0" smtClean="0"/>
                        <a:t>π</a:t>
                      </a:r>
                      <a:r>
                        <a:rPr lang="en-US" baseline="30000" dirty="0" smtClean="0"/>
                        <a:t>-</a:t>
                      </a:r>
                      <a:endParaRPr lang="en-US" b="1" dirty="0">
                        <a:latin typeface="Times New Roman" pitchFamily="18" charset="0"/>
                        <a:cs typeface="Times New Roman" pitchFamily="18" charset="0"/>
                      </a:endParaRPr>
                    </a:p>
                  </a:txBody>
                  <a:tcPr/>
                </a:tc>
                <a:tc>
                  <a:txBody>
                    <a:bodyPr/>
                    <a:lstStyle/>
                    <a:p>
                      <a:pPr algn="ctr"/>
                      <a:r>
                        <a:rPr lang="en-US" dirty="0" smtClean="0"/>
                        <a:t>59 </a:t>
                      </a:r>
                      <a:r>
                        <a:rPr lang="en-US" sz="1800" dirty="0" smtClean="0"/>
                        <a:t>(ECAL)</a:t>
                      </a:r>
                      <a:endParaRPr lang="ru-RU" dirty="0"/>
                    </a:p>
                  </a:txBody>
                  <a:tcPr/>
                </a:tc>
                <a:tc>
                  <a:txBody>
                    <a:bodyPr/>
                    <a:lstStyle/>
                    <a:p>
                      <a:pPr algn="ctr"/>
                      <a:r>
                        <a:rPr lang="en-US" dirty="0" smtClean="0"/>
                        <a:t>41 </a:t>
                      </a:r>
                      <a:r>
                        <a:rPr lang="en-US" sz="1800" dirty="0" smtClean="0"/>
                        <a:t>(ECAL)</a:t>
                      </a:r>
                      <a:endParaRPr lang="ru-RU" dirty="0"/>
                    </a:p>
                  </a:txBody>
                  <a:tcPr/>
                </a:tc>
                <a:tc>
                  <a:txBody>
                    <a:bodyPr/>
                    <a:lstStyle/>
                    <a:p>
                      <a:pPr algn="ctr"/>
                      <a:r>
                        <a:rPr lang="en-US" dirty="0" smtClean="0"/>
                        <a:t>62 </a:t>
                      </a:r>
                      <a:r>
                        <a:rPr lang="en-US" sz="1800" dirty="0" smtClean="0"/>
                        <a:t>(ECAL)</a:t>
                      </a:r>
                      <a:endParaRPr lang="ru-RU" dirty="0"/>
                    </a:p>
                  </a:txBody>
                  <a:tcPr/>
                </a:tc>
              </a:tr>
            </a:tbl>
          </a:graphicData>
        </a:graphic>
      </p:graphicFrame>
      <p:sp>
        <p:nvSpPr>
          <p:cNvPr id="10" name="Нижний колонтитул 3"/>
          <p:cNvSpPr>
            <a:spLocks noGrp="1"/>
          </p:cNvSpPr>
          <p:nvPr>
            <p:ph type="ftr" sz="quarter" idx="3"/>
          </p:nvPr>
        </p:nvSpPr>
        <p:spPr/>
        <p:txBody>
          <a:bodyPr/>
          <a:lstStyle/>
          <a:p>
            <a:r>
              <a:rPr lang="en-US" dirty="0" smtClean="0"/>
              <a:t>Geometry comparison</a:t>
            </a:r>
            <a:endParaRPr lang="en-US" dirty="0"/>
          </a:p>
        </p:txBody>
      </p:sp>
    </p:spTree>
    <p:extLst>
      <p:ext uri="{BB962C8B-B14F-4D97-AF65-F5344CB8AC3E}">
        <p14:creationId xmlns="" xmlns:p14="http://schemas.microsoft.com/office/powerpoint/2010/main" val="31382251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571480"/>
            <a:ext cx="8640960" cy="5737840"/>
          </a:xfrm>
        </p:spPr>
        <p:txBody>
          <a:bodyPr>
            <a:normAutofit fontScale="77500" lnSpcReduction="20000"/>
          </a:bodyPr>
          <a:lstStyle/>
          <a:p>
            <a:pPr algn="just"/>
            <a:r>
              <a:rPr lang="en-US" dirty="0" smtClean="0"/>
              <a:t>The design of the SPD for NICA complex is at the stage of the magnetic system development. Magnets allow using a convenient method to measure the momentum of charged particles by analyzing their paths curvature. So, it is </a:t>
            </a:r>
            <a:r>
              <a:rPr lang="en-US" b="1" dirty="0" smtClean="0">
                <a:solidFill>
                  <a:srgbClr val="C00000"/>
                </a:solidFill>
              </a:rPr>
              <a:t>important to choose field</a:t>
            </a:r>
            <a:r>
              <a:rPr lang="en-US" dirty="0" smtClean="0">
                <a:solidFill>
                  <a:srgbClr val="C00000"/>
                </a:solidFill>
              </a:rPr>
              <a:t> </a:t>
            </a:r>
            <a:r>
              <a:rPr lang="en-US" dirty="0" smtClean="0"/>
              <a:t>that wouldn’t be difficult to work with.</a:t>
            </a:r>
            <a:endParaRPr lang="be-BY" dirty="0" smtClean="0"/>
          </a:p>
          <a:p>
            <a:endParaRPr lang="en-US" dirty="0" smtClean="0"/>
          </a:p>
          <a:p>
            <a:pPr algn="just"/>
            <a:r>
              <a:rPr lang="en-US" dirty="0" smtClean="0"/>
              <a:t>At this stage, several options are proposed. The simplest option for further tracking is a </a:t>
            </a:r>
            <a:r>
              <a:rPr lang="en-US" b="1" dirty="0" smtClean="0">
                <a:solidFill>
                  <a:srgbClr val="C00000"/>
                </a:solidFill>
              </a:rPr>
              <a:t>solenoid, which creates a uniform field</a:t>
            </a:r>
            <a:r>
              <a:rPr lang="en-US" dirty="0" smtClean="0"/>
              <a:t>. However, to study spin effects it is desirable to have a </a:t>
            </a:r>
            <a:r>
              <a:rPr lang="en-US" b="1" dirty="0" smtClean="0">
                <a:solidFill>
                  <a:srgbClr val="C00000"/>
                </a:solidFill>
              </a:rPr>
              <a:t>transverse field </a:t>
            </a:r>
            <a:r>
              <a:rPr lang="en-US" dirty="0" smtClean="0"/>
              <a:t>component. Such a field can be obtained using a </a:t>
            </a:r>
            <a:r>
              <a:rPr lang="en-US" b="1" dirty="0" err="1" smtClean="0">
                <a:solidFill>
                  <a:srgbClr val="C00000"/>
                </a:solidFill>
              </a:rPr>
              <a:t>toroidal</a:t>
            </a:r>
            <a:r>
              <a:rPr lang="en-US" b="1" dirty="0" smtClean="0">
                <a:solidFill>
                  <a:srgbClr val="C00000"/>
                </a:solidFill>
              </a:rPr>
              <a:t> magnet</a:t>
            </a:r>
            <a:r>
              <a:rPr lang="en-US" dirty="0" smtClean="0"/>
              <a:t>. Also during the discussion, </a:t>
            </a:r>
            <a:r>
              <a:rPr lang="en-US" b="1" dirty="0" smtClean="0">
                <a:solidFill>
                  <a:srgbClr val="C00000"/>
                </a:solidFill>
              </a:rPr>
              <a:t>a hybrid version </a:t>
            </a:r>
            <a:r>
              <a:rPr lang="en-US" dirty="0" smtClean="0"/>
              <a:t>of a magnet with </a:t>
            </a:r>
            <a:r>
              <a:rPr lang="en-US" dirty="0" err="1" smtClean="0"/>
              <a:t>solenoidal</a:t>
            </a:r>
            <a:r>
              <a:rPr lang="en-US" dirty="0" smtClean="0"/>
              <a:t> and </a:t>
            </a:r>
            <a:r>
              <a:rPr lang="en-US" dirty="0" err="1" smtClean="0"/>
              <a:t>toroidal</a:t>
            </a:r>
            <a:r>
              <a:rPr lang="en-US" dirty="0" smtClean="0"/>
              <a:t> parts was proposed (A. </a:t>
            </a:r>
            <a:r>
              <a:rPr lang="en-US" dirty="0" err="1" smtClean="0"/>
              <a:t>Kovalenko</a:t>
            </a:r>
            <a:r>
              <a:rPr lang="en-US" dirty="0" smtClean="0"/>
              <a:t>).  However, the hybrid magnet has a non-trivial field, which would considerably burden further tracking. In addition, in the hybrid system </a:t>
            </a:r>
            <a:r>
              <a:rPr lang="en-US" dirty="0" err="1" smtClean="0"/>
              <a:t>toroidal</a:t>
            </a:r>
            <a:r>
              <a:rPr lang="en-US" dirty="0" smtClean="0"/>
              <a:t> central part of the magnet can be replaced by solenoid. That would give greater flexibility to the detector and expand its capabilities. </a:t>
            </a:r>
            <a:endParaRPr lang="be-BY" dirty="0" smtClean="0"/>
          </a:p>
          <a:p>
            <a:endParaRPr lang="be-BY"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2613033"/>
          </a:xfrm>
        </p:spPr>
        <p:txBody>
          <a:bodyPr>
            <a:normAutofit fontScale="90000"/>
          </a:bodyPr>
          <a:lstStyle/>
          <a:p>
            <a:r>
              <a:rPr lang="en-US" b="1" dirty="0" smtClean="0">
                <a:solidFill>
                  <a:srgbClr val="FF0000"/>
                </a:solidFill>
                <a:latin typeface="Times New Roman" pitchFamily="18" charset="0"/>
                <a:cs typeface="Times New Roman" pitchFamily="18" charset="0"/>
              </a:rPr>
              <a:t>ON GERASIMOV–DRELL–HEARN</a:t>
            </a:r>
            <a:br>
              <a:rPr lang="en-US" b="1" dirty="0" smtClean="0">
                <a:solidFill>
                  <a:srgbClr val="FF0000"/>
                </a:solidFill>
                <a:latin typeface="Times New Roman" pitchFamily="18" charset="0"/>
                <a:cs typeface="Times New Roman" pitchFamily="18" charset="0"/>
              </a:rPr>
            </a:br>
            <a:r>
              <a:rPr lang="en-US" b="1" dirty="0" smtClean="0">
                <a:solidFill>
                  <a:srgbClr val="FF0000"/>
                </a:solidFill>
                <a:latin typeface="Times New Roman" pitchFamily="18" charset="0"/>
                <a:cs typeface="Times New Roman" pitchFamily="18" charset="0"/>
              </a:rPr>
              <a:t>(GDH)</a:t>
            </a:r>
            <a:br>
              <a:rPr lang="en-US" b="1" dirty="0" smtClean="0">
                <a:solidFill>
                  <a:srgbClr val="FF0000"/>
                </a:solidFill>
                <a:latin typeface="Times New Roman" pitchFamily="18" charset="0"/>
                <a:cs typeface="Times New Roman" pitchFamily="18" charset="0"/>
              </a:rPr>
            </a:br>
            <a:r>
              <a:rPr lang="en-US" b="1" dirty="0" smtClean="0">
                <a:solidFill>
                  <a:srgbClr val="FF0000"/>
                </a:solidFill>
                <a:latin typeface="Times New Roman" pitchFamily="18" charset="0"/>
                <a:cs typeface="Times New Roman" pitchFamily="18" charset="0"/>
              </a:rPr>
              <a:t> SUM RULE FOR THE DEUTERON</a:t>
            </a:r>
            <a:endParaRPr lang="be-BY" dirty="0">
              <a:solidFill>
                <a:srgbClr val="FF0000"/>
              </a:solidFill>
            </a:endParaRPr>
          </a:p>
        </p:txBody>
      </p:sp>
      <p:sp>
        <p:nvSpPr>
          <p:cNvPr id="3" name="Подзаголовок 2"/>
          <p:cNvSpPr>
            <a:spLocks noGrp="1"/>
          </p:cNvSpPr>
          <p:nvPr>
            <p:ph type="subTitle" idx="1"/>
          </p:nvPr>
        </p:nvSpPr>
        <p:spPr>
          <a:xfrm>
            <a:off x="1428728" y="5214950"/>
            <a:ext cx="6400800" cy="614370"/>
          </a:xfrm>
        </p:spPr>
        <p:txBody>
          <a:bodyPr/>
          <a:lstStyle/>
          <a:p>
            <a:r>
              <a:rPr lang="en-US" dirty="0" smtClean="0"/>
              <a:t>preliminary</a:t>
            </a:r>
            <a:endParaRPr lang="be-BY"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2" y="214314"/>
            <a:ext cx="8640960" cy="6643686"/>
          </a:xfrm>
        </p:spPr>
        <p:txBody>
          <a:bodyPr>
            <a:normAutofit fontScale="70000" lnSpcReduction="20000"/>
          </a:bodyPr>
          <a:lstStyle/>
          <a:p>
            <a:pPr algn="just"/>
            <a:r>
              <a:rPr lang="en-US" sz="3600" dirty="0" smtClean="0"/>
              <a:t>The simulation program is based on </a:t>
            </a:r>
            <a:r>
              <a:rPr lang="en-US" sz="3600" dirty="0" err="1" smtClean="0"/>
              <a:t>FairRoot</a:t>
            </a:r>
            <a:r>
              <a:rPr lang="en-US" sz="3600" dirty="0" smtClean="0"/>
              <a:t> framework and uses Pythia6 as events generator and Geant4 for the simulation of the passage of particles through matter. In addition to magnet, geometry of the model also includes electromagnetic calorimeter and </a:t>
            </a:r>
            <a:r>
              <a:rPr lang="en-US" sz="3600" dirty="0" err="1" smtClean="0"/>
              <a:t>muon</a:t>
            </a:r>
            <a:r>
              <a:rPr lang="en-US" sz="3600" dirty="0" smtClean="0"/>
              <a:t> chamber, both composed of barrel and two end caps. Barrels are built of trapezoidal blocks with spaces between them. Internal geometry of these parts are not decided yet. Geometry of electromagnetic calorimeter for all three option of detector is the same, so only form of magnet would affect results.</a:t>
            </a:r>
          </a:p>
          <a:p>
            <a:pPr algn="just"/>
            <a:endParaRPr lang="be-BY" sz="3600" dirty="0" smtClean="0"/>
          </a:p>
          <a:p>
            <a:pPr algn="just"/>
            <a:r>
              <a:rPr lang="en-US" sz="3600" dirty="0" smtClean="0"/>
              <a:t> One million minimum biased events of pp collision with  were selected. </a:t>
            </a:r>
            <a:r>
              <a:rPr lang="en-US" sz="3600" b="1" dirty="0" smtClean="0">
                <a:solidFill>
                  <a:srgbClr val="C00000"/>
                </a:solidFill>
              </a:rPr>
              <a:t>Simulation indicated that </a:t>
            </a:r>
            <a:r>
              <a:rPr lang="en-US" sz="3600" b="1" dirty="0" err="1" smtClean="0">
                <a:solidFill>
                  <a:srgbClr val="C00000"/>
                </a:solidFill>
              </a:rPr>
              <a:t>solenoidal</a:t>
            </a:r>
            <a:r>
              <a:rPr lang="en-US" sz="3600" b="1" dirty="0" smtClean="0">
                <a:solidFill>
                  <a:srgbClr val="C00000"/>
                </a:solidFill>
              </a:rPr>
              <a:t> geometry shows the best acceptance of all three magnets. </a:t>
            </a:r>
            <a:r>
              <a:rPr lang="en-US" sz="3600" dirty="0" smtClean="0"/>
              <a:t>It is understandable because in this case the magnet is located behind the calorimeter. The </a:t>
            </a:r>
            <a:r>
              <a:rPr lang="en-US" sz="3600" dirty="0" err="1" smtClean="0"/>
              <a:t>toroidal</a:t>
            </a:r>
            <a:r>
              <a:rPr lang="en-US" sz="3600" dirty="0" smtClean="0"/>
              <a:t> magnet showed the worst results. Because of its geometry, rings of </a:t>
            </a:r>
            <a:r>
              <a:rPr lang="en-US" sz="3600" dirty="0" err="1" smtClean="0"/>
              <a:t>toroidal</a:t>
            </a:r>
            <a:r>
              <a:rPr lang="en-US" sz="3600" dirty="0" smtClean="0"/>
              <a:t> magnet reflect and stop particles going at small angles to beam, where most of the particles fly. Such a results are expected, but still they will be taken in account when final decision will be made.</a:t>
            </a:r>
            <a:endParaRPr lang="be-BY"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00201"/>
            <a:ext cx="8229600" cy="1685924"/>
          </a:xfrm>
        </p:spPr>
        <p:txBody>
          <a:bodyPr/>
          <a:lstStyle/>
          <a:p>
            <a:pPr marL="0" indent="0" algn="just">
              <a:spcBef>
                <a:spcPts val="0"/>
              </a:spcBef>
              <a:buNone/>
            </a:pPr>
            <a:r>
              <a:rPr lang="en-US" dirty="0" smtClean="0">
                <a:solidFill>
                  <a:srgbClr val="006600"/>
                </a:solidFill>
              </a:rPr>
              <a:t>This work is supported by Belarusian Republican Foundation for Fundamental Research under Grant No. F</a:t>
            </a:r>
            <a:r>
              <a:rPr lang="ru-RU" b="1" dirty="0" smtClean="0">
                <a:solidFill>
                  <a:srgbClr val="006600"/>
                </a:solidFill>
              </a:rPr>
              <a:t>Ф18</a:t>
            </a:r>
            <a:r>
              <a:rPr lang="en-US" b="1" dirty="0" smtClean="0">
                <a:solidFill>
                  <a:srgbClr val="006600"/>
                </a:solidFill>
              </a:rPr>
              <a:t>D</a:t>
            </a:r>
            <a:r>
              <a:rPr lang="ru-RU" b="1" dirty="0" smtClean="0">
                <a:solidFill>
                  <a:srgbClr val="006600"/>
                </a:solidFill>
              </a:rPr>
              <a:t>-010</a:t>
            </a:r>
            <a:endParaRPr lang="be-BY" dirty="0" smtClean="0">
              <a:solidFill>
                <a:srgbClr val="006600"/>
              </a:solidFill>
            </a:endParaRPr>
          </a:p>
          <a:p>
            <a:endParaRPr lang="be-BY"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Prague 2018\DSC_3963_0.JPG"/>
          <p:cNvPicPr>
            <a:picLocks noChangeAspect="1" noChangeArrowheads="1"/>
          </p:cNvPicPr>
          <p:nvPr/>
        </p:nvPicPr>
        <p:blipFill>
          <a:blip r:embed="rId2" cstate="print"/>
          <a:srcRect/>
          <a:stretch>
            <a:fillRect/>
          </a:stretch>
        </p:blipFill>
        <p:spPr bwMode="auto">
          <a:xfrm>
            <a:off x="3571868" y="3429000"/>
            <a:ext cx="2004137" cy="3001121"/>
          </a:xfrm>
          <a:prstGeom prst="rect">
            <a:avLst/>
          </a:prstGeom>
          <a:noFill/>
        </p:spPr>
      </p:pic>
      <p:pic>
        <p:nvPicPr>
          <p:cNvPr id="5" name="Picture 2"/>
          <p:cNvPicPr>
            <a:picLocks noChangeAspect="1" noChangeArrowheads="1"/>
          </p:cNvPicPr>
          <p:nvPr/>
        </p:nvPicPr>
        <p:blipFill>
          <a:blip r:embed="rId3"/>
          <a:srcRect/>
          <a:stretch>
            <a:fillRect/>
          </a:stretch>
        </p:blipFill>
        <p:spPr bwMode="auto">
          <a:xfrm>
            <a:off x="107125" y="71414"/>
            <a:ext cx="2464611" cy="3286148"/>
          </a:xfrm>
          <a:prstGeom prst="rect">
            <a:avLst/>
          </a:prstGeom>
          <a:noFill/>
          <a:ln w="9525">
            <a:noFill/>
            <a:miter lim="800000"/>
            <a:headEnd/>
            <a:tailEnd/>
          </a:ln>
          <a:effectLst/>
        </p:spPr>
      </p:pic>
      <p:pic>
        <p:nvPicPr>
          <p:cNvPr id="30723" name="Picture 3"/>
          <p:cNvPicPr>
            <a:picLocks noChangeAspect="1" noChangeArrowheads="1"/>
          </p:cNvPicPr>
          <p:nvPr/>
        </p:nvPicPr>
        <p:blipFill>
          <a:blip r:embed="rId4"/>
          <a:srcRect/>
          <a:stretch>
            <a:fillRect/>
          </a:stretch>
        </p:blipFill>
        <p:spPr bwMode="auto">
          <a:xfrm>
            <a:off x="71406" y="3786190"/>
            <a:ext cx="1928826" cy="2594271"/>
          </a:xfrm>
          <a:prstGeom prst="rect">
            <a:avLst/>
          </a:prstGeom>
          <a:noFill/>
          <a:ln w="9525">
            <a:noFill/>
            <a:miter lim="800000"/>
            <a:headEnd/>
            <a:tailEnd/>
          </a:ln>
          <a:effectLst/>
        </p:spPr>
      </p:pic>
      <p:pic>
        <p:nvPicPr>
          <p:cNvPr id="30725" name="Picture 5"/>
          <p:cNvPicPr>
            <a:picLocks noChangeAspect="1" noChangeArrowheads="1"/>
          </p:cNvPicPr>
          <p:nvPr/>
        </p:nvPicPr>
        <p:blipFill>
          <a:blip r:embed="rId5"/>
          <a:srcRect/>
          <a:stretch>
            <a:fillRect/>
          </a:stretch>
        </p:blipFill>
        <p:spPr bwMode="auto">
          <a:xfrm>
            <a:off x="11233592" y="15859212"/>
            <a:ext cx="10554857" cy="14073142"/>
          </a:xfrm>
          <a:prstGeom prst="rect">
            <a:avLst/>
          </a:prstGeom>
          <a:noFill/>
          <a:ln w="9525">
            <a:noFill/>
            <a:miter lim="800000"/>
            <a:headEnd/>
            <a:tailEnd/>
          </a:ln>
          <a:effectLst/>
        </p:spPr>
      </p:pic>
      <p:pic>
        <p:nvPicPr>
          <p:cNvPr id="9" name="Рисунок 8" descr="C:\Users\Shulyakovsky\AppData\Local\Microsoft\Windows\Temporary Internet Files\Content.Word\cRlEaHSxsys.jpg"/>
          <p:cNvPicPr/>
          <p:nvPr/>
        </p:nvPicPr>
        <p:blipFill>
          <a:blip r:embed="rId6" cstate="print"/>
          <a:srcRect/>
          <a:stretch>
            <a:fillRect/>
          </a:stretch>
        </p:blipFill>
        <p:spPr bwMode="auto">
          <a:xfrm>
            <a:off x="6786578" y="4071942"/>
            <a:ext cx="1989538" cy="2200276"/>
          </a:xfrm>
          <a:prstGeom prst="rect">
            <a:avLst/>
          </a:prstGeom>
          <a:noFill/>
          <a:ln w="9525">
            <a:noFill/>
            <a:miter lim="800000"/>
            <a:headEnd/>
            <a:tailEnd/>
          </a:ln>
        </p:spPr>
      </p:pic>
      <p:pic>
        <p:nvPicPr>
          <p:cNvPr id="30726" name="Picture 6" descr="C:\Users\SHULYA~1\AppData\Local\Temp\photo_lev.jpg"/>
          <p:cNvPicPr>
            <a:picLocks noChangeAspect="1" noChangeArrowheads="1"/>
          </p:cNvPicPr>
          <p:nvPr/>
        </p:nvPicPr>
        <p:blipFill>
          <a:blip r:embed="rId7"/>
          <a:srcRect/>
          <a:stretch>
            <a:fillRect/>
          </a:stretch>
        </p:blipFill>
        <p:spPr bwMode="auto">
          <a:xfrm>
            <a:off x="3286116" y="71414"/>
            <a:ext cx="2643206" cy="2643206"/>
          </a:xfrm>
          <a:prstGeom prst="rect">
            <a:avLst/>
          </a:prstGeom>
          <a:noFill/>
        </p:spPr>
      </p:pic>
      <p:sp>
        <p:nvSpPr>
          <p:cNvPr id="30727" name="Rectangle 7"/>
          <p:cNvSpPr>
            <a:spLocks noChangeArrowheads="1"/>
          </p:cNvSpPr>
          <p:nvPr/>
        </p:nvSpPr>
        <p:spPr bwMode="auto">
          <a:xfrm>
            <a:off x="3143240" y="2857496"/>
            <a:ext cx="285752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Prof. </a:t>
            </a:r>
            <a:r>
              <a:rPr lang="en-US" sz="2000" dirty="0" smtClean="0"/>
              <a:t>Mikhail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LEVCHUK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7"/>
          <p:cNvSpPr>
            <a:spLocks noChangeArrowheads="1"/>
          </p:cNvSpPr>
          <p:nvPr/>
        </p:nvSpPr>
        <p:spPr bwMode="auto">
          <a:xfrm>
            <a:off x="-32" y="3286124"/>
            <a:ext cx="285752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latin typeface="Times New Roman" pitchFamily="18" charset="0"/>
                <a:ea typeface="Calibri" pitchFamily="34" charset="0"/>
                <a:cs typeface="Times New Roman" pitchFamily="18" charset="0"/>
              </a:rPr>
              <a:t>Dr</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Elena KOKOULINA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7"/>
          <p:cNvSpPr>
            <a:spLocks noChangeArrowheads="1"/>
          </p:cNvSpPr>
          <p:nvPr/>
        </p:nvSpPr>
        <p:spPr bwMode="auto">
          <a:xfrm>
            <a:off x="6143636" y="3500438"/>
            <a:ext cx="285752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latin typeface="Times New Roman" pitchFamily="18" charset="0"/>
                <a:ea typeface="Calibri" pitchFamily="34" charset="0"/>
                <a:cs typeface="Times New Roman" pitchFamily="18" charset="0"/>
              </a:rPr>
              <a:t>Alexander GRIBOWSKY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7"/>
          <p:cNvSpPr>
            <a:spLocks noChangeArrowheads="1"/>
          </p:cNvSpPr>
          <p:nvPr/>
        </p:nvSpPr>
        <p:spPr bwMode="auto">
          <a:xfrm>
            <a:off x="6500826" y="6429396"/>
            <a:ext cx="264320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latin typeface="Times New Roman" pitchFamily="18" charset="0"/>
                <a:cs typeface="Times New Roman" pitchFamily="18" charset="0"/>
              </a:rPr>
              <a:t>Maxim </a:t>
            </a:r>
            <a:r>
              <a:rPr lang="en-US" sz="2000" dirty="0" err="1" smtClean="0">
                <a:latin typeface="Times New Roman" pitchFamily="18" charset="0"/>
                <a:cs typeface="Times New Roman" pitchFamily="18" charset="0"/>
              </a:rPr>
              <a:t>Nevmerzhitskii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7"/>
          <p:cNvSpPr>
            <a:spLocks noChangeArrowheads="1"/>
          </p:cNvSpPr>
          <p:nvPr/>
        </p:nvSpPr>
        <p:spPr bwMode="auto">
          <a:xfrm>
            <a:off x="-32" y="6457890"/>
            <a:ext cx="242889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latin typeface="Times New Roman" pitchFamily="18" charset="0"/>
                <a:cs typeface="Times New Roman" pitchFamily="18" charset="0"/>
              </a:rPr>
              <a:t>Alexei SHAPLOV</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7"/>
          <p:cNvSpPr>
            <a:spLocks noChangeArrowheads="1"/>
          </p:cNvSpPr>
          <p:nvPr/>
        </p:nvSpPr>
        <p:spPr bwMode="auto">
          <a:xfrm>
            <a:off x="3143240" y="6457914"/>
            <a:ext cx="285752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latin typeface="Times New Roman" pitchFamily="18" charset="0"/>
                <a:ea typeface="Calibri" pitchFamily="34" charset="0"/>
                <a:cs typeface="Times New Roman" pitchFamily="18" charset="0"/>
              </a:rPr>
              <a:t>Dr</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US" sz="2000" dirty="0" smtClean="0">
                <a:latin typeface="Times New Roman" pitchFamily="18" charset="0"/>
                <a:ea typeface="Calibri" pitchFamily="34" charset="0"/>
                <a:cs typeface="Times New Roman" pitchFamily="18" charset="0"/>
              </a:rPr>
              <a:t>Alexander GARKUN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28" name="Picture 8" descr="C:\Users\SHULYA~1\AppData\Local\Temp\DjLiCtUVnqI.jpg"/>
          <p:cNvPicPr>
            <a:picLocks noChangeAspect="1" noChangeArrowheads="1"/>
          </p:cNvPicPr>
          <p:nvPr/>
        </p:nvPicPr>
        <p:blipFill>
          <a:blip r:embed="rId8" cstate="print"/>
          <a:srcRect/>
          <a:stretch>
            <a:fillRect/>
          </a:stretch>
        </p:blipFill>
        <p:spPr bwMode="auto">
          <a:xfrm>
            <a:off x="6715140" y="71438"/>
            <a:ext cx="1929295" cy="3429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229600" cy="1143008"/>
          </a:xfrm>
        </p:spPr>
        <p:txBody>
          <a:bodyPr>
            <a:normAutofit fontScale="90000"/>
          </a:bodyPr>
          <a:lstStyle/>
          <a:p>
            <a:r>
              <a:rPr lang="en-US" dirty="0" smtClean="0"/>
              <a:t>Belarus State University</a:t>
            </a:r>
            <a:br>
              <a:rPr lang="en-US" dirty="0" smtClean="0"/>
            </a:br>
            <a:r>
              <a:rPr lang="en-US" dirty="0" smtClean="0"/>
              <a:t>Physical Faculty</a:t>
            </a:r>
            <a:endParaRPr lang="be-BY" dirty="0"/>
          </a:p>
        </p:txBody>
      </p:sp>
      <p:pic>
        <p:nvPicPr>
          <p:cNvPr id="28674" name="Picture 2" descr="C:\Users\SHULYA~1\AppData\Local\Temp\korpus.jpg"/>
          <p:cNvPicPr>
            <a:picLocks noChangeAspect="1" noChangeArrowheads="1"/>
          </p:cNvPicPr>
          <p:nvPr/>
        </p:nvPicPr>
        <p:blipFill>
          <a:blip r:embed="rId2"/>
          <a:srcRect/>
          <a:stretch>
            <a:fillRect/>
          </a:stretch>
        </p:blipFill>
        <p:spPr bwMode="auto">
          <a:xfrm>
            <a:off x="1214414" y="1571612"/>
            <a:ext cx="6667547" cy="500066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00306"/>
            <a:ext cx="8229600" cy="1143000"/>
          </a:xfrm>
        </p:spPr>
        <p:txBody>
          <a:bodyPr>
            <a:normAutofit/>
          </a:bodyPr>
          <a:lstStyle/>
          <a:p>
            <a:r>
              <a:rPr lang="en-US" sz="6000" b="1" dirty="0" smtClean="0">
                <a:solidFill>
                  <a:srgbClr val="C00000"/>
                </a:solidFill>
              </a:rPr>
              <a:t>Thank you for attention!</a:t>
            </a:r>
            <a:endParaRPr lang="be-BY" sz="6000" b="1" dirty="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a:blip r:embed="rId2">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214282" y="357166"/>
            <a:ext cx="8715436" cy="521497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2000264"/>
          </a:xfrm>
        </p:spPr>
        <p:txBody>
          <a:bodyPr>
            <a:noAutofit/>
          </a:bodyPr>
          <a:lstStyle/>
          <a:p>
            <a:pPr algn="just"/>
            <a:r>
              <a:rPr lang="en-US" sz="2800" b="1" dirty="0" smtClean="0">
                <a:latin typeface="Times New Roman" pitchFamily="18" charset="0"/>
                <a:cs typeface="Times New Roman" pitchFamily="18" charset="0"/>
              </a:rPr>
              <a:t>The famous GDH sum rule gives an integral relation between anomalous magnetic moment  </a:t>
            </a:r>
            <a:r>
              <a:rPr lang="en-US" sz="2800" b="1" i="1" dirty="0" smtClean="0">
                <a:solidFill>
                  <a:srgbClr val="FF0000"/>
                </a:solidFill>
                <a:latin typeface="Times New Roman" pitchFamily="18" charset="0"/>
                <a:cs typeface="Times New Roman" pitchFamily="18" charset="0"/>
              </a:rPr>
              <a:t>k</a:t>
            </a:r>
            <a:r>
              <a:rPr lang="en-US" sz="2800" b="1" dirty="0" smtClean="0">
                <a:latin typeface="Times New Roman" pitchFamily="18" charset="0"/>
                <a:cs typeface="Times New Roman" pitchFamily="18" charset="0"/>
              </a:rPr>
              <a:t> of a spin-</a:t>
            </a:r>
            <a:r>
              <a:rPr lang="en-US" sz="2800" b="1" dirty="0" smtClean="0">
                <a:solidFill>
                  <a:srgbClr val="FF0000"/>
                </a:solidFill>
                <a:latin typeface="Times New Roman" pitchFamily="18" charset="0"/>
                <a:cs typeface="Times New Roman" pitchFamily="18" charset="0"/>
              </a:rPr>
              <a:t>S</a:t>
            </a:r>
            <a:r>
              <a:rPr lang="ru-RU"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 particle and the difference of the total </a:t>
            </a:r>
            <a:r>
              <a:rPr lang="en-US" sz="2800" b="1" dirty="0" err="1" smtClean="0">
                <a:latin typeface="Times New Roman" pitchFamily="18" charset="0"/>
                <a:cs typeface="Times New Roman" pitchFamily="18" charset="0"/>
              </a:rPr>
              <a:t>photoabsorption</a:t>
            </a:r>
            <a:r>
              <a:rPr lang="en-US" sz="2800" b="1" dirty="0" smtClean="0">
                <a:latin typeface="Times New Roman" pitchFamily="18" charset="0"/>
                <a:cs typeface="Times New Roman" pitchFamily="18" charset="0"/>
              </a:rPr>
              <a:t> cross sections with parallel and </a:t>
            </a:r>
            <a:r>
              <a:rPr lang="en-US" sz="2800" b="1" dirty="0" err="1" smtClean="0">
                <a:latin typeface="Times New Roman" pitchFamily="18" charset="0"/>
                <a:cs typeface="Times New Roman" pitchFamily="18" charset="0"/>
              </a:rPr>
              <a:t>antiparallel</a:t>
            </a:r>
            <a:r>
              <a:rPr lang="en-US" sz="2800" b="1" dirty="0" smtClean="0">
                <a:latin typeface="Times New Roman" pitchFamily="18" charset="0"/>
                <a:cs typeface="Times New Roman" pitchFamily="18" charset="0"/>
              </a:rPr>
              <a:t> photon and target spin alignments</a:t>
            </a:r>
            <a:endParaRPr lang="be-BY" sz="2800" b="1" dirty="0" smtClean="0">
              <a:latin typeface="Times New Roman" pitchFamily="18" charset="0"/>
              <a:cs typeface="Times New Roman" pitchFamily="18" charset="0"/>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be-BY"/>
          </a:p>
        </p:txBody>
      </p:sp>
      <p:graphicFrame>
        <p:nvGraphicFramePr>
          <p:cNvPr id="1025" name="Object 1"/>
          <p:cNvGraphicFramePr>
            <a:graphicFrameLocks noChangeAspect="1"/>
          </p:cNvGraphicFramePr>
          <p:nvPr/>
        </p:nvGraphicFramePr>
        <p:xfrm>
          <a:off x="642910" y="2643182"/>
          <a:ext cx="7530406" cy="1428760"/>
        </p:xfrm>
        <a:graphic>
          <a:graphicData uri="http://schemas.openxmlformats.org/presentationml/2006/ole">
            <p:oleObj spid="_x0000_s1025" r:id="rId3" imgW="4254500" imgH="812800" progId="">
              <p:embed/>
            </p:oleObj>
          </a:graphicData>
        </a:graphic>
      </p:graphicFrame>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be-BY"/>
          </a:p>
        </p:txBody>
      </p:sp>
      <p:sp>
        <p:nvSpPr>
          <p:cNvPr id="15" name="Содержимое 2"/>
          <p:cNvSpPr>
            <a:spLocks noGrp="1"/>
          </p:cNvSpPr>
          <p:nvPr>
            <p:ph idx="1"/>
          </p:nvPr>
        </p:nvSpPr>
        <p:spPr>
          <a:xfrm>
            <a:off x="571472" y="4143380"/>
            <a:ext cx="8229600" cy="928694"/>
          </a:xfrm>
        </p:spPr>
        <p:txBody>
          <a:bodyPr>
            <a:noAutofit/>
          </a:bodyPr>
          <a:lstStyle/>
          <a:p>
            <a:pPr marL="0" lvl="1" indent="0" algn="just">
              <a:spcBef>
                <a:spcPts val="0"/>
              </a:spcBef>
              <a:buNone/>
            </a:pPr>
            <a:r>
              <a:rPr lang="en-US" b="1" i="1" dirty="0" smtClean="0">
                <a:solidFill>
                  <a:srgbClr val="C00000"/>
                </a:solidFill>
                <a:latin typeface="Times New Roman" pitchFamily="18" charset="0"/>
                <a:cs typeface="Times New Roman" pitchFamily="18" charset="0"/>
              </a:rPr>
              <a:t>E</a:t>
            </a:r>
            <a:r>
              <a:rPr lang="el-GR" b="1" i="1" dirty="0" smtClean="0">
                <a:solidFill>
                  <a:srgbClr val="C00000"/>
                </a:solidFill>
                <a:latin typeface="Times New Roman" pitchFamily="18" charset="0"/>
                <a:cs typeface="Times New Roman" pitchFamily="18" charset="0"/>
              </a:rPr>
              <a:t>γ</a:t>
            </a:r>
            <a:r>
              <a:rPr lang="en-US" b="1" i="1" dirty="0" smtClean="0">
                <a:solidFill>
                  <a:srgbClr val="C00000"/>
                </a:solidFill>
                <a:latin typeface="Times New Roman" pitchFamily="18" charset="0"/>
                <a:cs typeface="Times New Roman" pitchFamily="18" charset="0"/>
              </a:rPr>
              <a:t>  </a:t>
            </a:r>
            <a:r>
              <a:rPr lang="en-US" b="1" dirty="0" smtClean="0">
                <a:latin typeface="Times New Roman" pitchFamily="18" charset="0"/>
                <a:cs typeface="Times New Roman" pitchFamily="18" charset="0"/>
              </a:rPr>
              <a:t>is  the photon laboratory energy</a:t>
            </a:r>
            <a:endParaRPr lang="en-US" b="1" i="1" dirty="0" smtClean="0">
              <a:solidFill>
                <a:srgbClr val="C00000"/>
              </a:solidFill>
              <a:latin typeface="Times New Roman" pitchFamily="18" charset="0"/>
              <a:cs typeface="Times New Roman" pitchFamily="18" charset="0"/>
            </a:endParaRPr>
          </a:p>
          <a:p>
            <a:pPr marL="0" lvl="1" indent="0" algn="just">
              <a:spcBef>
                <a:spcPts val="0"/>
              </a:spcBef>
              <a:buNone/>
            </a:pPr>
            <a:r>
              <a:rPr lang="en-US" b="1" i="1" dirty="0" smtClean="0">
                <a:solidFill>
                  <a:srgbClr val="C00000"/>
                </a:solidFill>
                <a:latin typeface="Times New Roman" pitchFamily="18" charset="0"/>
                <a:cs typeface="Times New Roman" pitchFamily="18" charset="0"/>
              </a:rPr>
              <a:t>m </a:t>
            </a:r>
            <a:r>
              <a:rPr lang="en-US" b="1" dirty="0" smtClean="0">
                <a:latin typeface="Times New Roman" pitchFamily="18" charset="0"/>
                <a:cs typeface="Times New Roman" pitchFamily="18" charset="0"/>
              </a:rPr>
              <a:t> is the particle mass</a:t>
            </a:r>
            <a:endParaRPr lang="be-BY" b="1" dirty="0" smtClean="0">
              <a:latin typeface="Times New Roman" pitchFamily="18" charset="0"/>
              <a:cs typeface="Times New Roman" pitchFamily="18" charset="0"/>
            </a:endParaRPr>
          </a:p>
        </p:txBody>
      </p:sp>
      <p:sp>
        <p:nvSpPr>
          <p:cNvPr id="20" name="Содержимое 2"/>
          <p:cNvSpPr txBox="1">
            <a:spLocks/>
          </p:cNvSpPr>
          <p:nvPr/>
        </p:nvSpPr>
        <p:spPr>
          <a:xfrm>
            <a:off x="500034" y="5286388"/>
            <a:ext cx="8229600" cy="1185857"/>
          </a:xfrm>
          <a:prstGeom prst="rect">
            <a:avLst/>
          </a:prstGeom>
        </p:spPr>
        <p:txBody>
          <a:bodyPr vert="horz" lIns="91440" tIns="45720" rIns="91440" bIns="45720" rtlCol="0">
            <a:normAutofit fontScale="92500" lnSpcReduction="10000"/>
          </a:bodyPr>
          <a:lstStyle/>
          <a:p>
            <a:pPr marL="0" marR="0" lvl="1" indent="0"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rgbClr val="006600"/>
                </a:solidFill>
                <a:effectLst/>
                <a:uLnTx/>
                <a:uFillTx/>
                <a:latin typeface="Times New Roman" pitchFamily="18" charset="0"/>
                <a:ea typeface="+mn-ea"/>
                <a:cs typeface="Times New Roman" pitchFamily="18" charset="0"/>
              </a:rPr>
              <a:t>S. B. </a:t>
            </a:r>
            <a:r>
              <a:rPr kumimoji="0" lang="en-US" sz="2800" b="1" i="0" u="none" strike="noStrike" kern="1200" cap="none" spc="0" normalizeH="0" baseline="0" noProof="0" dirty="0" err="1" smtClean="0">
                <a:ln>
                  <a:noFill/>
                </a:ln>
                <a:solidFill>
                  <a:srgbClr val="006600"/>
                </a:solidFill>
                <a:effectLst/>
                <a:uLnTx/>
                <a:uFillTx/>
                <a:latin typeface="Times New Roman" pitchFamily="18" charset="0"/>
                <a:ea typeface="+mn-ea"/>
                <a:cs typeface="Times New Roman" pitchFamily="18" charset="0"/>
              </a:rPr>
              <a:t>Gerasimov</a:t>
            </a:r>
            <a:r>
              <a:rPr kumimoji="0" lang="en-US" sz="2800" b="1" i="0" u="none" strike="noStrike" kern="1200" cap="none" spc="0" normalizeH="0" baseline="0" noProof="0" dirty="0" smtClean="0">
                <a:ln>
                  <a:noFill/>
                </a:ln>
                <a:solidFill>
                  <a:srgbClr val="0066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srgbClr val="006600"/>
                </a:solidFill>
                <a:effectLst/>
                <a:uLnTx/>
                <a:uFillTx/>
                <a:latin typeface="Times New Roman" pitchFamily="18" charset="0"/>
                <a:ea typeface="+mn-ea"/>
                <a:cs typeface="Times New Roman" pitchFamily="18" charset="0"/>
              </a:rPr>
              <a:t>Yadern</a:t>
            </a:r>
            <a:r>
              <a:rPr kumimoji="0" lang="en-US" sz="2800" b="1" i="0" u="none" strike="noStrike" kern="1200" cap="none" spc="0" normalizeH="0" baseline="0" noProof="0" dirty="0" smtClean="0">
                <a:ln>
                  <a:noFill/>
                </a:ln>
                <a:solidFill>
                  <a:srgbClr val="0066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srgbClr val="006600"/>
                </a:solidFill>
                <a:effectLst/>
                <a:uLnTx/>
                <a:uFillTx/>
                <a:latin typeface="Times New Roman" pitchFamily="18" charset="0"/>
                <a:ea typeface="+mn-ea"/>
                <a:cs typeface="Times New Roman" pitchFamily="18" charset="0"/>
              </a:rPr>
              <a:t>Fiz</a:t>
            </a:r>
            <a:r>
              <a:rPr kumimoji="0" lang="en-US" sz="2800" b="1" i="0" u="none" strike="noStrike" kern="1200" cap="none" spc="0" normalizeH="0" baseline="0" noProof="0" dirty="0" smtClean="0">
                <a:ln>
                  <a:noFill/>
                </a:ln>
                <a:solidFill>
                  <a:srgbClr val="006600"/>
                </a:solidFill>
                <a:effectLst/>
                <a:uLnTx/>
                <a:uFillTx/>
                <a:latin typeface="Times New Roman" pitchFamily="18" charset="0"/>
                <a:ea typeface="+mn-ea"/>
                <a:cs typeface="Times New Roman" pitchFamily="18" charset="0"/>
              </a:rPr>
              <a:t>., 598 (1965) [</a:t>
            </a:r>
            <a:r>
              <a:rPr kumimoji="0" lang="en-US" sz="2800" b="1" i="0" u="none" strike="noStrike" kern="1200" cap="none" spc="0" normalizeH="0" baseline="0" noProof="0" dirty="0" err="1" smtClean="0">
                <a:ln>
                  <a:noFill/>
                </a:ln>
                <a:solidFill>
                  <a:srgbClr val="006600"/>
                </a:solidFill>
                <a:effectLst/>
                <a:uLnTx/>
                <a:uFillTx/>
                <a:latin typeface="Times New Roman" pitchFamily="18" charset="0"/>
                <a:ea typeface="+mn-ea"/>
                <a:cs typeface="Times New Roman" pitchFamily="18" charset="0"/>
              </a:rPr>
              <a:t>Sov</a:t>
            </a:r>
            <a:r>
              <a:rPr kumimoji="0" lang="en-US" sz="2800" b="1" i="0" u="none" strike="noStrike" kern="1200" cap="none" spc="0" normalizeH="0" baseline="0" noProof="0" dirty="0" smtClean="0">
                <a:ln>
                  <a:noFill/>
                </a:ln>
                <a:solidFill>
                  <a:srgbClr val="006600"/>
                </a:solidFill>
                <a:effectLst/>
                <a:uLnTx/>
                <a:uFillTx/>
                <a:latin typeface="Times New Roman" pitchFamily="18" charset="0"/>
                <a:ea typeface="+mn-ea"/>
                <a:cs typeface="Times New Roman" pitchFamily="18" charset="0"/>
              </a:rPr>
              <a:t>. J. </a:t>
            </a:r>
            <a:r>
              <a:rPr kumimoji="0" lang="en-US" sz="2800" b="1" i="0" u="none" strike="noStrike" kern="1200" cap="none" spc="0" normalizeH="0" baseline="0" noProof="0" dirty="0" err="1" smtClean="0">
                <a:ln>
                  <a:noFill/>
                </a:ln>
                <a:solidFill>
                  <a:srgbClr val="006600"/>
                </a:solidFill>
                <a:effectLst/>
                <a:uLnTx/>
                <a:uFillTx/>
                <a:latin typeface="Times New Roman" pitchFamily="18" charset="0"/>
                <a:ea typeface="+mn-ea"/>
                <a:cs typeface="Times New Roman" pitchFamily="18" charset="0"/>
              </a:rPr>
              <a:t>Nucl</a:t>
            </a:r>
            <a:r>
              <a:rPr kumimoji="0" lang="en-US" sz="2800" b="1" i="0" u="none" strike="noStrike" kern="1200" cap="none" spc="0" normalizeH="0" baseline="0" noProof="0" dirty="0" smtClean="0">
                <a:ln>
                  <a:noFill/>
                </a:ln>
                <a:solidFill>
                  <a:srgbClr val="006600"/>
                </a:solidFill>
                <a:effectLst/>
                <a:uLnTx/>
                <a:uFillTx/>
                <a:latin typeface="Times New Roman" pitchFamily="18" charset="0"/>
                <a:ea typeface="+mn-ea"/>
                <a:cs typeface="Times New Roman" pitchFamily="18" charset="0"/>
              </a:rPr>
              <a:t>. Phys., 430 (1966)].</a:t>
            </a:r>
            <a:endParaRPr kumimoji="0" lang="be-BY" sz="2800" b="1" i="0" u="none" strike="noStrike" kern="1200" cap="none" spc="0" normalizeH="0" baseline="0" noProof="0" dirty="0" smtClean="0">
              <a:ln>
                <a:noFill/>
              </a:ln>
              <a:solidFill>
                <a:srgbClr val="006600"/>
              </a:solidFill>
              <a:effectLst/>
              <a:uLnTx/>
              <a:uFillTx/>
              <a:latin typeface="Times New Roman" pitchFamily="18" charset="0"/>
              <a:ea typeface="+mn-ea"/>
              <a:cs typeface="Times New Roman" pitchFamily="18" charset="0"/>
            </a:endParaRPr>
          </a:p>
          <a:p>
            <a:pPr marL="0" marR="0" lvl="1" indent="0"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rgbClr val="006600"/>
                </a:solidFill>
                <a:effectLst/>
                <a:uLnTx/>
                <a:uFillTx/>
                <a:latin typeface="Times New Roman" pitchFamily="18" charset="0"/>
                <a:ea typeface="+mn-ea"/>
                <a:cs typeface="Times New Roman" pitchFamily="18" charset="0"/>
              </a:rPr>
              <a:t>S. D. </a:t>
            </a:r>
            <a:r>
              <a:rPr kumimoji="0" lang="en-US" sz="2800" b="1" i="0" u="none" strike="noStrike" kern="1200" cap="none" spc="0" normalizeH="0" baseline="0" noProof="0" dirty="0" err="1" smtClean="0">
                <a:ln>
                  <a:noFill/>
                </a:ln>
                <a:solidFill>
                  <a:srgbClr val="006600"/>
                </a:solidFill>
                <a:effectLst/>
                <a:uLnTx/>
                <a:uFillTx/>
                <a:latin typeface="Times New Roman" pitchFamily="18" charset="0"/>
                <a:ea typeface="+mn-ea"/>
                <a:cs typeface="Times New Roman" pitchFamily="18" charset="0"/>
              </a:rPr>
              <a:t>Drell</a:t>
            </a:r>
            <a:r>
              <a:rPr kumimoji="0" lang="en-US" sz="2800" b="1" i="0" u="none" strike="noStrike" kern="1200" cap="none" spc="0" normalizeH="0" baseline="0" noProof="0" dirty="0" smtClean="0">
                <a:ln>
                  <a:noFill/>
                </a:ln>
                <a:solidFill>
                  <a:srgbClr val="006600"/>
                </a:solidFill>
                <a:effectLst/>
                <a:uLnTx/>
                <a:uFillTx/>
                <a:latin typeface="Times New Roman" pitchFamily="18" charset="0"/>
                <a:ea typeface="+mn-ea"/>
                <a:cs typeface="Times New Roman" pitchFamily="18" charset="0"/>
              </a:rPr>
              <a:t> and A. C. Hearn, Phys. Rev. </a:t>
            </a:r>
            <a:r>
              <a:rPr kumimoji="0" lang="en-US" sz="2800" b="1" i="0" u="none" strike="noStrike" kern="1200" cap="none" spc="0" normalizeH="0" baseline="0" noProof="0" dirty="0" err="1" smtClean="0">
                <a:ln>
                  <a:noFill/>
                </a:ln>
                <a:solidFill>
                  <a:srgbClr val="006600"/>
                </a:solidFill>
                <a:effectLst/>
                <a:uLnTx/>
                <a:uFillTx/>
                <a:latin typeface="Times New Roman" pitchFamily="18" charset="0"/>
                <a:ea typeface="+mn-ea"/>
                <a:cs typeface="Times New Roman" pitchFamily="18" charset="0"/>
              </a:rPr>
              <a:t>Lett</a:t>
            </a:r>
            <a:r>
              <a:rPr kumimoji="0" lang="en-US" sz="2800" b="1" i="0" u="none" strike="noStrike" kern="1200" cap="none" spc="0" normalizeH="0" baseline="0" noProof="0" dirty="0" smtClean="0">
                <a:ln>
                  <a:noFill/>
                </a:ln>
                <a:solidFill>
                  <a:srgbClr val="006600"/>
                </a:solidFill>
                <a:effectLst/>
                <a:uLnTx/>
                <a:uFillTx/>
                <a:latin typeface="Times New Roman" pitchFamily="18" charset="0"/>
                <a:ea typeface="+mn-ea"/>
                <a:cs typeface="Times New Roman" pitchFamily="18" charset="0"/>
              </a:rPr>
              <a:t>., 908 (1966).</a:t>
            </a:r>
            <a:endParaRPr kumimoji="0" lang="be-BY" sz="2800" b="1" i="0" u="none" strike="noStrike" kern="1200" cap="none" spc="0" normalizeH="0" baseline="0" noProof="0" dirty="0" smtClean="0">
              <a:ln>
                <a:noFill/>
              </a:ln>
              <a:solidFill>
                <a:srgbClr val="006600"/>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be-BY"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428604"/>
            <a:ext cx="8229600" cy="2786082"/>
          </a:xfrm>
        </p:spPr>
        <p:txBody>
          <a:bodyPr>
            <a:normAutofit/>
          </a:bodyPr>
          <a:lstStyle/>
          <a:p>
            <a:pPr marL="0" indent="0" algn="just">
              <a:spcBef>
                <a:spcPts val="0"/>
              </a:spcBef>
              <a:buNone/>
            </a:pPr>
            <a:r>
              <a:rPr lang="en-US" sz="2800" b="1" dirty="0" smtClean="0">
                <a:solidFill>
                  <a:srgbClr val="C00000"/>
                </a:solidFill>
                <a:latin typeface="Times New Roman" pitchFamily="18" charset="0"/>
                <a:ea typeface="+mj-ea"/>
                <a:cs typeface="Times New Roman" pitchFamily="18" charset="0"/>
              </a:rPr>
              <a:t>For more than a decade, </a:t>
            </a:r>
            <a:r>
              <a:rPr lang="en-US" sz="2800" b="1" dirty="0" smtClean="0">
                <a:latin typeface="Times New Roman" pitchFamily="18" charset="0"/>
                <a:ea typeface="+mj-ea"/>
                <a:cs typeface="Times New Roman" pitchFamily="18" charset="0"/>
              </a:rPr>
              <a:t>the GDH and A2 collaborations (INP, Mainz, Germany) have been carrying out intense experimental studies aimed at the verification of this sum rule. </a:t>
            </a:r>
          </a:p>
          <a:p>
            <a:pPr marL="0" indent="0" algn="just">
              <a:spcBef>
                <a:spcPts val="0"/>
              </a:spcBef>
              <a:buNone/>
            </a:pPr>
            <a:endParaRPr lang="be-BY" sz="2800" b="1" dirty="0" smtClean="0">
              <a:latin typeface="Times New Roman" pitchFamily="18" charset="0"/>
              <a:ea typeface="+mj-ea"/>
              <a:cs typeface="Times New Roman" pitchFamily="18" charset="0"/>
            </a:endParaRPr>
          </a:p>
          <a:p>
            <a:pPr marL="0" indent="0" algn="just">
              <a:spcBef>
                <a:spcPts val="0"/>
              </a:spcBef>
              <a:buNone/>
            </a:pPr>
            <a:r>
              <a:rPr lang="en-US" sz="2800" b="1" dirty="0" smtClean="0">
                <a:solidFill>
                  <a:srgbClr val="006600"/>
                </a:solidFill>
                <a:latin typeface="Times New Roman" pitchFamily="18" charset="0"/>
                <a:ea typeface="+mj-ea"/>
                <a:cs typeface="Times New Roman" pitchFamily="18" charset="0"/>
              </a:rPr>
              <a:t>K. </a:t>
            </a:r>
            <a:r>
              <a:rPr lang="en-US" sz="2800" b="1" dirty="0" err="1" smtClean="0">
                <a:solidFill>
                  <a:srgbClr val="006600"/>
                </a:solidFill>
                <a:latin typeface="Times New Roman" pitchFamily="18" charset="0"/>
                <a:ea typeface="+mj-ea"/>
                <a:cs typeface="Times New Roman" pitchFamily="18" charset="0"/>
              </a:rPr>
              <a:t>Helbing</a:t>
            </a:r>
            <a:r>
              <a:rPr lang="en-US" sz="2800" b="1" dirty="0" smtClean="0">
                <a:solidFill>
                  <a:srgbClr val="006600"/>
                </a:solidFill>
                <a:latin typeface="Times New Roman" pitchFamily="18" charset="0"/>
                <a:ea typeface="+mj-ea"/>
                <a:cs typeface="Times New Roman" pitchFamily="18" charset="0"/>
              </a:rPr>
              <a:t>, </a:t>
            </a:r>
            <a:r>
              <a:rPr lang="en-US" sz="2800" b="1" dirty="0" err="1" smtClean="0">
                <a:solidFill>
                  <a:srgbClr val="006600"/>
                </a:solidFill>
                <a:latin typeface="Times New Roman" pitchFamily="18" charset="0"/>
                <a:ea typeface="+mj-ea"/>
                <a:cs typeface="Times New Roman" pitchFamily="18" charset="0"/>
              </a:rPr>
              <a:t>Progr</a:t>
            </a:r>
            <a:r>
              <a:rPr lang="en-US" sz="2800" b="1" dirty="0" smtClean="0">
                <a:solidFill>
                  <a:srgbClr val="006600"/>
                </a:solidFill>
                <a:latin typeface="Times New Roman" pitchFamily="18" charset="0"/>
                <a:ea typeface="+mj-ea"/>
                <a:cs typeface="Times New Roman" pitchFamily="18" charset="0"/>
              </a:rPr>
              <a:t>. Part. </a:t>
            </a:r>
            <a:r>
              <a:rPr lang="en-US" sz="2800" b="1" dirty="0" err="1" smtClean="0">
                <a:solidFill>
                  <a:srgbClr val="006600"/>
                </a:solidFill>
                <a:latin typeface="Times New Roman" pitchFamily="18" charset="0"/>
                <a:ea typeface="+mj-ea"/>
                <a:cs typeface="Times New Roman" pitchFamily="18" charset="0"/>
              </a:rPr>
              <a:t>Nucl.Phys</a:t>
            </a:r>
            <a:r>
              <a:rPr lang="en-US" sz="2800" b="1" dirty="0" smtClean="0">
                <a:solidFill>
                  <a:srgbClr val="006600"/>
                </a:solidFill>
                <a:latin typeface="Times New Roman" pitchFamily="18" charset="0"/>
                <a:ea typeface="+mj-ea"/>
                <a:cs typeface="Times New Roman" pitchFamily="18" charset="0"/>
              </a:rPr>
              <a:t>., 405 (2006).</a:t>
            </a:r>
            <a:endParaRPr lang="be-BY" sz="2800" b="1" dirty="0" smtClean="0">
              <a:solidFill>
                <a:srgbClr val="006600"/>
              </a:solidFill>
              <a:latin typeface="Times New Roman" pitchFamily="18" charset="0"/>
              <a:ea typeface="+mj-ea"/>
              <a:cs typeface="Times New Roman" pitchFamily="18" charset="0"/>
            </a:endParaRPr>
          </a:p>
          <a:p>
            <a:endParaRPr lang="be-BY" sz="2800" b="1" dirty="0" smtClean="0">
              <a:latin typeface="Times New Roman" pitchFamily="18" charset="0"/>
              <a:ea typeface="+mj-ea"/>
              <a:cs typeface="Times New Roman" pitchFamily="18" charset="0"/>
            </a:endParaRPr>
          </a:p>
        </p:txBody>
      </p:sp>
      <p:pic>
        <p:nvPicPr>
          <p:cNvPr id="15371" name="Picture 11" descr="https://upload.wikimedia.org/wikipedia/commons/thumb/4/4a/MAMI-RTM3_small.jpg/400px-MAMI-RTM3_small.jpg"/>
          <p:cNvPicPr>
            <a:picLocks noChangeAspect="1" noChangeArrowheads="1"/>
          </p:cNvPicPr>
          <p:nvPr/>
        </p:nvPicPr>
        <p:blipFill>
          <a:blip r:embed="rId2"/>
          <a:srcRect/>
          <a:stretch>
            <a:fillRect/>
          </a:stretch>
        </p:blipFill>
        <p:spPr bwMode="auto">
          <a:xfrm>
            <a:off x="357158" y="3654028"/>
            <a:ext cx="4286280" cy="2989681"/>
          </a:xfrm>
          <a:prstGeom prst="rect">
            <a:avLst/>
          </a:prstGeom>
          <a:noFill/>
        </p:spPr>
      </p:pic>
      <p:pic>
        <p:nvPicPr>
          <p:cNvPr id="15373" name="Picture 13" descr="https://upload.wikimedia.org/wikipedia/commons/thumb/c/c1/MAMI_crystal-ball.jpg/400px-MAMI_crystal-ball.jpg"/>
          <p:cNvPicPr>
            <a:picLocks noChangeAspect="1" noChangeArrowheads="1"/>
          </p:cNvPicPr>
          <p:nvPr/>
        </p:nvPicPr>
        <p:blipFill>
          <a:blip r:embed="rId3"/>
          <a:srcRect/>
          <a:stretch>
            <a:fillRect/>
          </a:stretch>
        </p:blipFill>
        <p:spPr bwMode="auto">
          <a:xfrm>
            <a:off x="4857751" y="3643314"/>
            <a:ext cx="4000501" cy="300037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14282" y="2714620"/>
            <a:ext cx="864399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lhs</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of above equation for the proton is </a:t>
            </a: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205 µb</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integrand in the </a:t>
            </a:r>
            <a:r>
              <a:rPr kumimoji="0" lang="en-US" sz="28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rhs</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of the equation at energies from </a:t>
            </a: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0.2 to 2.9 </a:t>
            </a:r>
            <a:r>
              <a:rPr kumimoji="0" lang="en-US" sz="28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GeV</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was determined by the GDH and A2 collaborations in a series of experiments with circularly polarized photons and longitudinally polarized protons. Involving </a:t>
            </a: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theoretical predictions </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from threshold to 0.2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GeV</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a:t>
            </a: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above 2.9 </a:t>
            </a:r>
            <a:r>
              <a:rPr kumimoji="0" lang="en-US" sz="28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GeV</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GDH group obtained for the </a:t>
            </a:r>
            <a:r>
              <a:rPr kumimoji="0" lang="en-US" sz="28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rhs</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of the equation 212±6(stat)±16(</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syst</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µb, which is in good agreement with the GDH sum rule prediction.</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19458" name="Object 2"/>
          <p:cNvGraphicFramePr>
            <a:graphicFrameLocks noChangeAspect="1"/>
          </p:cNvGraphicFramePr>
          <p:nvPr/>
        </p:nvGraphicFramePr>
        <p:xfrm>
          <a:off x="571472" y="428604"/>
          <a:ext cx="7907710" cy="1500198"/>
        </p:xfrm>
        <a:graphic>
          <a:graphicData uri="http://schemas.openxmlformats.org/presentationml/2006/ole">
            <p:oleObj spid="_x0000_s19458" r:id="rId3" imgW="4254500" imgH="812800" progId="">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0"/>
            <a:ext cx="8715436" cy="6572272"/>
          </a:xfrm>
        </p:spPr>
        <p:txBody>
          <a:bodyPr>
            <a:noAutofit/>
          </a:bodyPr>
          <a:lstStyle/>
          <a:p>
            <a:pPr marL="0" indent="0" algn="just">
              <a:spcBef>
                <a:spcPts val="0"/>
              </a:spcBef>
              <a:buNone/>
            </a:pPr>
            <a:r>
              <a:rPr lang="en-US" sz="2800" b="1" dirty="0" smtClean="0">
                <a:solidFill>
                  <a:srgbClr val="C00000"/>
                </a:solidFill>
                <a:latin typeface="Times New Roman" pitchFamily="18" charset="0"/>
                <a:cs typeface="Times New Roman" pitchFamily="18" charset="0"/>
              </a:rPr>
              <a:t>What about GDH for the deuteron</a:t>
            </a:r>
            <a:r>
              <a:rPr lang="ru-RU" sz="2800" b="1" dirty="0" smtClean="0">
                <a:solidFill>
                  <a:srgbClr val="C00000"/>
                </a:solidFill>
                <a:latin typeface="Times New Roman" pitchFamily="18" charset="0"/>
                <a:cs typeface="Times New Roman" pitchFamily="18" charset="0"/>
              </a:rPr>
              <a:t>?</a:t>
            </a:r>
            <a:r>
              <a:rPr lang="en-US" sz="2800" b="1" dirty="0" smtClean="0">
                <a:solidFill>
                  <a:srgbClr val="C00000"/>
                </a:solidFill>
                <a:latin typeface="Times New Roman" pitchFamily="18" charset="0"/>
                <a:cs typeface="Times New Roman" pitchFamily="18" charset="0"/>
              </a:rPr>
              <a:t> </a:t>
            </a:r>
            <a:endParaRPr lang="ru-RU" sz="2800" b="1" dirty="0" smtClean="0">
              <a:solidFill>
                <a:srgbClr val="C00000"/>
              </a:solidFill>
              <a:latin typeface="Times New Roman" pitchFamily="18" charset="0"/>
              <a:cs typeface="Times New Roman" pitchFamily="18" charset="0"/>
            </a:endParaRPr>
          </a:p>
          <a:p>
            <a:pPr marL="0" indent="0" algn="just">
              <a:spcBef>
                <a:spcPts val="0"/>
              </a:spcBef>
              <a:buNone/>
            </a:pPr>
            <a:endParaRPr lang="ru-RU" sz="2800" b="1" dirty="0" smtClean="0">
              <a:solidFill>
                <a:srgbClr val="C00000"/>
              </a:solidFill>
              <a:latin typeface="Times New Roman" pitchFamily="18" charset="0"/>
              <a:cs typeface="Times New Roman" pitchFamily="18" charset="0"/>
            </a:endParaRPr>
          </a:p>
          <a:p>
            <a:pPr marL="0" indent="0" algn="just">
              <a:spcBef>
                <a:spcPts val="0"/>
              </a:spcBef>
            </a:pPr>
            <a:r>
              <a:rPr lang="en-US" sz="2800" b="1" dirty="0" smtClean="0">
                <a:latin typeface="Times New Roman" pitchFamily="18" charset="0"/>
                <a:cs typeface="Times New Roman" pitchFamily="18" charset="0"/>
              </a:rPr>
              <a:t>The anomalous magnetic moment </a:t>
            </a:r>
            <a:r>
              <a:rPr lang="en-US" sz="2800" b="1" i="1" dirty="0" err="1" smtClean="0">
                <a:solidFill>
                  <a:srgbClr val="C00000"/>
                </a:solidFill>
                <a:latin typeface="Times New Roman" pitchFamily="18" charset="0"/>
                <a:cs typeface="Times New Roman" pitchFamily="18" charset="0"/>
              </a:rPr>
              <a:t>k</a:t>
            </a:r>
            <a:r>
              <a:rPr lang="en-US" sz="2800" b="1" i="1" baseline="-25000" dirty="0" err="1" smtClean="0">
                <a:solidFill>
                  <a:srgbClr val="C00000"/>
                </a:solidFill>
                <a:latin typeface="Times New Roman" pitchFamily="18" charset="0"/>
                <a:cs typeface="Times New Roman" pitchFamily="18" charset="0"/>
              </a:rPr>
              <a:t>d</a:t>
            </a:r>
            <a:r>
              <a:rPr lang="en-US" sz="2800" b="1" i="1" baseline="-25000" dirty="0" smtClean="0">
                <a:solidFill>
                  <a:srgbClr val="C00000"/>
                </a:solidFill>
                <a:latin typeface="Times New Roman" pitchFamily="18" charset="0"/>
                <a:cs typeface="Times New Roman" pitchFamily="18" charset="0"/>
              </a:rPr>
              <a:t> </a:t>
            </a:r>
            <a:r>
              <a:rPr lang="en-US" sz="2800" b="1" dirty="0" smtClean="0">
                <a:solidFill>
                  <a:srgbClr val="C00000"/>
                </a:solidFill>
                <a:latin typeface="Times New Roman" pitchFamily="18" charset="0"/>
                <a:cs typeface="Times New Roman" pitchFamily="18" charset="0"/>
              </a:rPr>
              <a:t>= – 0.143</a:t>
            </a:r>
            <a:r>
              <a:rPr lang="en-US" sz="2800" b="1" dirty="0" smtClean="0">
                <a:latin typeface="Times New Roman" pitchFamily="18" charset="0"/>
                <a:cs typeface="Times New Roman" pitchFamily="18" charset="0"/>
              </a:rPr>
              <a:t>. </a:t>
            </a:r>
          </a:p>
          <a:p>
            <a:pPr marL="0" indent="0" algn="just">
              <a:spcBef>
                <a:spcPts val="0"/>
              </a:spcBef>
            </a:pPr>
            <a:r>
              <a:rPr lang="en-US" sz="2800" b="1" dirty="0" smtClean="0">
                <a:latin typeface="Times New Roman" pitchFamily="18" charset="0"/>
                <a:cs typeface="Times New Roman" pitchFamily="18" charset="0"/>
              </a:rPr>
              <a:t>The </a:t>
            </a:r>
            <a:r>
              <a:rPr lang="en-US" sz="2800" b="1" i="1" dirty="0" smtClean="0">
                <a:latin typeface="Times New Roman" pitchFamily="18" charset="0"/>
                <a:cs typeface="Times New Roman" pitchFamily="18" charset="0"/>
              </a:rPr>
              <a:t>lhs</a:t>
            </a:r>
            <a:r>
              <a:rPr lang="en-US" sz="2800" b="1" dirty="0" smtClean="0">
                <a:latin typeface="Times New Roman" pitchFamily="18" charset="0"/>
                <a:cs typeface="Times New Roman" pitchFamily="18" charset="0"/>
              </a:rPr>
              <a:t> of GDH for the deuteron is  </a:t>
            </a:r>
            <a:r>
              <a:rPr lang="en-US" sz="2800" b="1" dirty="0" smtClean="0">
                <a:solidFill>
                  <a:srgbClr val="C00000"/>
                </a:solidFill>
                <a:latin typeface="Times New Roman" pitchFamily="18" charset="0"/>
                <a:cs typeface="Times New Roman" pitchFamily="18" charset="0"/>
              </a:rPr>
              <a:t>0.65 µb</a:t>
            </a:r>
            <a:r>
              <a:rPr lang="en-US" sz="2800" b="1" dirty="0" smtClean="0">
                <a:latin typeface="Times New Roman" pitchFamily="18" charset="0"/>
                <a:cs typeface="Times New Roman" pitchFamily="18" charset="0"/>
              </a:rPr>
              <a:t>, which is more than two orders smaller than the nucleon values. </a:t>
            </a:r>
          </a:p>
          <a:p>
            <a:pPr marL="0" indent="0" algn="just">
              <a:spcBef>
                <a:spcPts val="0"/>
              </a:spcBef>
            </a:pPr>
            <a:r>
              <a:rPr lang="en-US" sz="2800" b="1" dirty="0" smtClean="0">
                <a:latin typeface="Times New Roman" pitchFamily="18" charset="0"/>
                <a:cs typeface="Times New Roman" pitchFamily="18" charset="0"/>
              </a:rPr>
              <a:t>An analysis of different channels (deuteron photodisintegration, single and double-</a:t>
            </a:r>
            <a:r>
              <a:rPr lang="en-US" sz="2800" b="1" dirty="0" err="1" smtClean="0">
                <a:latin typeface="Times New Roman" pitchFamily="18" charset="0"/>
                <a:cs typeface="Times New Roman" pitchFamily="18" charset="0"/>
              </a:rPr>
              <a:t>pion</a:t>
            </a:r>
            <a:r>
              <a:rPr lang="en-US" sz="2800" b="1" dirty="0" smtClean="0">
                <a:latin typeface="Times New Roman" pitchFamily="18" charset="0"/>
                <a:cs typeface="Times New Roman" pitchFamily="18" charset="0"/>
              </a:rPr>
              <a:t> production as well as from single-η production) in the deuteron GDH integral is </a:t>
            </a:r>
            <a:r>
              <a:rPr lang="en-US" sz="2800" b="1" dirty="0" smtClean="0">
                <a:solidFill>
                  <a:srgbClr val="C00000"/>
                </a:solidFill>
                <a:latin typeface="Times New Roman" pitchFamily="18" charset="0"/>
                <a:cs typeface="Times New Roman" pitchFamily="18" charset="0"/>
              </a:rPr>
              <a:t>27</a:t>
            </a:r>
            <a:r>
              <a:rPr lang="ru-RU" sz="2800" b="1" dirty="0" smtClean="0">
                <a:solidFill>
                  <a:srgbClr val="C00000"/>
                </a:solidFill>
                <a:latin typeface="Times New Roman" pitchFamily="18" charset="0"/>
                <a:cs typeface="Times New Roman" pitchFamily="18" charset="0"/>
              </a:rPr>
              <a:t> </a:t>
            </a:r>
            <a:r>
              <a:rPr lang="en-US" sz="2800" b="1" dirty="0" smtClean="0">
                <a:solidFill>
                  <a:srgbClr val="C00000"/>
                </a:solidFill>
                <a:latin typeface="Times New Roman" pitchFamily="18" charset="0"/>
                <a:cs typeface="Times New Roman" pitchFamily="18" charset="0"/>
              </a:rPr>
              <a:t>µb</a:t>
            </a:r>
            <a:r>
              <a:rPr lang="en-US" sz="2800" b="1" dirty="0" smtClean="0">
                <a:latin typeface="Times New Roman" pitchFamily="18" charset="0"/>
                <a:cs typeface="Times New Roman" pitchFamily="18" charset="0"/>
              </a:rPr>
              <a:t>. </a:t>
            </a:r>
          </a:p>
          <a:p>
            <a:pPr marL="0" indent="0" algn="just">
              <a:spcBef>
                <a:spcPts val="0"/>
              </a:spcBef>
              <a:buNone/>
            </a:pPr>
            <a:endParaRPr lang="en-US" sz="2800" b="1" dirty="0" smtClean="0">
              <a:latin typeface="Times New Roman" pitchFamily="18" charset="0"/>
              <a:cs typeface="Times New Roman" pitchFamily="18" charset="0"/>
            </a:endParaRPr>
          </a:p>
          <a:p>
            <a:pPr marL="0" indent="0" algn="just">
              <a:spcBef>
                <a:spcPts val="0"/>
              </a:spcBef>
              <a:buNone/>
            </a:pPr>
            <a:r>
              <a:rPr lang="en-US" sz="2800" b="1" dirty="0" smtClean="0">
                <a:solidFill>
                  <a:srgbClr val="006600"/>
                </a:solidFill>
                <a:latin typeface="Times New Roman" pitchFamily="18" charset="0"/>
                <a:cs typeface="Times New Roman" pitchFamily="18" charset="0"/>
              </a:rPr>
              <a:t>[H. </a:t>
            </a:r>
            <a:r>
              <a:rPr lang="en-US" sz="2800" b="1" dirty="0" err="1" smtClean="0">
                <a:solidFill>
                  <a:srgbClr val="006600"/>
                </a:solidFill>
                <a:latin typeface="Times New Roman" pitchFamily="18" charset="0"/>
                <a:cs typeface="Times New Roman" pitchFamily="18" charset="0"/>
              </a:rPr>
              <a:t>Arenhövel</a:t>
            </a:r>
            <a:r>
              <a:rPr lang="en-US" sz="2800" b="1" dirty="0" smtClean="0">
                <a:solidFill>
                  <a:srgbClr val="006600"/>
                </a:solidFill>
                <a:latin typeface="Times New Roman" pitchFamily="18" charset="0"/>
                <a:cs typeface="Times New Roman" pitchFamily="18" charset="0"/>
              </a:rPr>
              <a:t>, A. Fix, and M. </a:t>
            </a:r>
            <a:r>
              <a:rPr lang="en-US" sz="2800" b="1" dirty="0" err="1" smtClean="0">
                <a:solidFill>
                  <a:srgbClr val="006600"/>
                </a:solidFill>
                <a:latin typeface="Times New Roman" pitchFamily="18" charset="0"/>
                <a:cs typeface="Times New Roman" pitchFamily="18" charset="0"/>
              </a:rPr>
              <a:t>Schwamb</a:t>
            </a:r>
            <a:r>
              <a:rPr lang="en-US" sz="2800" b="1" dirty="0" smtClean="0">
                <a:solidFill>
                  <a:srgbClr val="006600"/>
                </a:solidFill>
                <a:latin typeface="Times New Roman" pitchFamily="18" charset="0"/>
                <a:cs typeface="Times New Roman" pitchFamily="18" charset="0"/>
              </a:rPr>
              <a:t>, Phys. Rev. </a:t>
            </a:r>
            <a:r>
              <a:rPr lang="en-US" sz="2800" b="1" dirty="0" err="1" smtClean="0">
                <a:solidFill>
                  <a:srgbClr val="006600"/>
                </a:solidFill>
                <a:latin typeface="Times New Roman" pitchFamily="18" charset="0"/>
                <a:cs typeface="Times New Roman" pitchFamily="18" charset="0"/>
              </a:rPr>
              <a:t>Lett</a:t>
            </a:r>
            <a:r>
              <a:rPr lang="en-US" sz="2800" b="1" dirty="0" smtClean="0">
                <a:solidFill>
                  <a:srgbClr val="006600"/>
                </a:solidFill>
                <a:latin typeface="Times New Roman" pitchFamily="18" charset="0"/>
                <a:cs typeface="Times New Roman" pitchFamily="18" charset="0"/>
              </a:rPr>
              <a:t>., 202301 (2004) </a:t>
            </a:r>
          </a:p>
          <a:p>
            <a:pPr marL="0" indent="0" algn="just">
              <a:spcBef>
                <a:spcPts val="0"/>
              </a:spcBef>
              <a:buNone/>
            </a:pPr>
            <a:r>
              <a:rPr lang="en-US" sz="2800" b="1" dirty="0" smtClean="0">
                <a:solidFill>
                  <a:srgbClr val="006600"/>
                </a:solidFill>
                <a:latin typeface="Times New Roman" pitchFamily="18" charset="0"/>
                <a:cs typeface="Times New Roman" pitchFamily="18" charset="0"/>
              </a:rPr>
              <a:t>M.I. </a:t>
            </a:r>
            <a:r>
              <a:rPr lang="en-US" sz="2800" b="1" dirty="0" err="1" smtClean="0">
                <a:solidFill>
                  <a:srgbClr val="006600"/>
                </a:solidFill>
                <a:latin typeface="Times New Roman" pitchFamily="18" charset="0"/>
                <a:cs typeface="Times New Roman" pitchFamily="18" charset="0"/>
              </a:rPr>
              <a:t>Levchuk</a:t>
            </a:r>
            <a:r>
              <a:rPr lang="en-US" sz="2800" b="1" dirty="0" smtClean="0">
                <a:solidFill>
                  <a:srgbClr val="006600"/>
                </a:solidFill>
                <a:latin typeface="Times New Roman" pitchFamily="18" charset="0"/>
                <a:cs typeface="Times New Roman" pitchFamily="18" charset="0"/>
              </a:rPr>
              <a:t>, Phys. Rev., C82, 044002 (2010)] </a:t>
            </a:r>
          </a:p>
          <a:p>
            <a:pPr marL="0" indent="0" algn="just">
              <a:spcBef>
                <a:spcPts val="0"/>
              </a:spcBef>
              <a:buNone/>
            </a:pPr>
            <a:endParaRPr lang="en-US" sz="2800" b="1" dirty="0" smtClean="0">
              <a:solidFill>
                <a:srgbClr val="006600"/>
              </a:solidFill>
              <a:latin typeface="Times New Roman" pitchFamily="18" charset="0"/>
              <a:cs typeface="Times New Roman" pitchFamily="18" charset="0"/>
            </a:endParaRPr>
          </a:p>
          <a:p>
            <a:pPr marL="0" indent="0" algn="just">
              <a:spcBef>
                <a:spcPts val="0"/>
              </a:spcBef>
              <a:buNone/>
            </a:pPr>
            <a:r>
              <a:rPr lang="en-US" sz="2800" b="1" dirty="0" smtClean="0">
                <a:latin typeface="Times New Roman" pitchFamily="18" charset="0"/>
                <a:cs typeface="Times New Roman" pitchFamily="18" charset="0"/>
              </a:rPr>
              <a:t>The maximal </a:t>
            </a:r>
            <a:r>
              <a:rPr lang="en-US" sz="2800" b="1" i="1" dirty="0" err="1" smtClean="0">
                <a:solidFill>
                  <a:srgbClr val="C00000"/>
                </a:solidFill>
                <a:latin typeface="Times New Roman" pitchFamily="18" charset="0"/>
                <a:cs typeface="Times New Roman" pitchFamily="18" charset="0"/>
              </a:rPr>
              <a:t>Eγ</a:t>
            </a:r>
            <a:r>
              <a:rPr lang="en-US" sz="2800" b="1" dirty="0" smtClean="0">
                <a:latin typeface="Times New Roman" pitchFamily="18" charset="0"/>
                <a:cs typeface="Times New Roman" pitchFamily="18" charset="0"/>
              </a:rPr>
              <a:t> in the calculations was about </a:t>
            </a:r>
            <a:r>
              <a:rPr lang="en-US" sz="2800" b="1" dirty="0" smtClean="0">
                <a:solidFill>
                  <a:srgbClr val="C00000"/>
                </a:solidFill>
                <a:latin typeface="Times New Roman" pitchFamily="18" charset="0"/>
                <a:cs typeface="Times New Roman" pitchFamily="18" charset="0"/>
              </a:rPr>
              <a:t>2 </a:t>
            </a:r>
            <a:r>
              <a:rPr lang="en-US" sz="2800" b="1" dirty="0" err="1" smtClean="0">
                <a:solidFill>
                  <a:srgbClr val="C00000"/>
                </a:solidFill>
                <a:latin typeface="Times New Roman" pitchFamily="18" charset="0"/>
                <a:cs typeface="Times New Roman" pitchFamily="18" charset="0"/>
              </a:rPr>
              <a:t>GeV</a:t>
            </a:r>
            <a:r>
              <a:rPr lang="en-US" sz="2800" b="1" dirty="0" smtClean="0">
                <a:latin typeface="Times New Roman" pitchFamily="18" charset="0"/>
                <a:cs typeface="Times New Roman" pitchFamily="18" charset="0"/>
              </a:rPr>
              <a:t>.</a:t>
            </a:r>
            <a:endParaRPr lang="be-BY" sz="2800" dirty="0" smtClean="0">
              <a:latin typeface="Times New Roman" pitchFamily="18" charset="0"/>
              <a:cs typeface="Times New Roman" pitchFamily="18" charset="0"/>
            </a:endParaRPr>
          </a:p>
          <a:p>
            <a:endParaRPr lang="be-BY"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4272</TotalTime>
  <Words>1180</Words>
  <PresentationFormat>Экран (4:3)</PresentationFormat>
  <Paragraphs>249</Paragraphs>
  <Slides>44</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44</vt:i4>
      </vt:variant>
    </vt:vector>
  </HeadingPairs>
  <TitlesOfParts>
    <vt:vector size="46" baseType="lpstr">
      <vt:lpstr>Тема Office</vt:lpstr>
      <vt:lpstr>Acrobat Document</vt:lpstr>
      <vt:lpstr>On some proposals to SPD spin physics program</vt:lpstr>
      <vt:lpstr>Слайд 2</vt:lpstr>
      <vt:lpstr>Слайд 3</vt:lpstr>
      <vt:lpstr>ON GERASIMOV–DRELL–HEARN (GDH)  SUM RULE FOR THE DEUTERON</vt:lpstr>
      <vt:lpstr>Слайд 5</vt:lpstr>
      <vt:lpstr>The famous GDH sum rule gives an integral relation between anomalous magnetic moment  k of a spin-S  particle and the difference of the total photoabsorption cross sections with parallel and antiparallel photon and target spin alignments</vt:lpstr>
      <vt:lpstr>Слайд 7</vt:lpstr>
      <vt:lpstr>Слайд 8</vt:lpstr>
      <vt:lpstr>Слайд 9</vt:lpstr>
      <vt:lpstr>Слайд 10</vt:lpstr>
      <vt:lpstr>Слайд 11</vt:lpstr>
      <vt:lpstr>QCD-instanton-induced effects</vt:lpstr>
      <vt:lpstr>Quantum mechanical example</vt:lpstr>
      <vt:lpstr>Слайд 14</vt:lpstr>
      <vt:lpstr>Слайд 15</vt:lpstr>
      <vt:lpstr>BPST-instanton</vt:lpstr>
      <vt:lpstr>Vacuum QCD</vt:lpstr>
      <vt:lpstr>Instantons in QFT</vt:lpstr>
      <vt:lpstr>Instantons in QFT</vt:lpstr>
      <vt:lpstr>Relationship between amplitude and energy</vt:lpstr>
      <vt:lpstr>Слайд 21</vt:lpstr>
      <vt:lpstr>Слайд 22</vt:lpstr>
      <vt:lpstr>Слайд 23</vt:lpstr>
      <vt:lpstr>Слайд 24</vt:lpstr>
      <vt:lpstr>Слайд 25</vt:lpstr>
      <vt:lpstr>Chiral symmetry breaking </vt:lpstr>
      <vt:lpstr>Слайд 27</vt:lpstr>
      <vt:lpstr>Слайд 28</vt:lpstr>
      <vt:lpstr> Three magnetic systems ─ a comparison </vt:lpstr>
      <vt:lpstr>Settings </vt:lpstr>
      <vt:lpstr>Geometry: Rho-Z</vt:lpstr>
      <vt:lpstr>Geometry: R-Phi</vt:lpstr>
      <vt:lpstr>Solenoid geometry: R-Phi</vt:lpstr>
      <vt:lpstr>Momentum: γ from initial vertex</vt:lpstr>
      <vt:lpstr>Angles: γ from initial vertex</vt:lpstr>
      <vt:lpstr>Momentum: π0 → γγ</vt:lpstr>
      <vt:lpstr>Angles: π0 → γγ</vt:lpstr>
      <vt:lpstr>Слайд 38</vt:lpstr>
      <vt:lpstr>Слайд 39</vt:lpstr>
      <vt:lpstr>Слайд 40</vt:lpstr>
      <vt:lpstr>Слайд 41</vt:lpstr>
      <vt:lpstr>Слайд 42</vt:lpstr>
      <vt:lpstr>Belarus State University Physical Faculty</vt:lpstr>
      <vt:lpstr>Thank you for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GERASIMOV–DRELL–HEARN (GDH)  SUM RULE FOR THE DEUTERON </dc:title>
  <dc:creator>Shulyakovsky</dc:creator>
  <cp:lastModifiedBy>Shulyakovsky</cp:lastModifiedBy>
  <cp:revision>50</cp:revision>
  <dcterms:created xsi:type="dcterms:W3CDTF">2018-06-30T09:55:14Z</dcterms:created>
  <dcterms:modified xsi:type="dcterms:W3CDTF">2018-07-10T07:45:40Z</dcterms:modified>
</cp:coreProperties>
</file>