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4" r:id="rId8"/>
    <p:sldId id="262" r:id="rId9"/>
    <p:sldId id="267" r:id="rId10"/>
    <p:sldId id="263" r:id="rId11"/>
    <p:sldId id="265" r:id="rId12"/>
    <p:sldId id="266" r:id="rId13"/>
    <p:sldId id="269"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462" autoAdjust="0"/>
    <p:restoredTop sz="94712" autoAdjust="0"/>
  </p:normalViewPr>
  <p:slideViewPr>
    <p:cSldViewPr>
      <p:cViewPr>
        <p:scale>
          <a:sx n="75" d="100"/>
          <a:sy n="75" d="100"/>
        </p:scale>
        <p:origin x="-2646" y="-7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G:\&#1074;&#1099;&#1088;&#1077;&#1079;&#1072;&#1083;&#1082;&#1080;\&#1084;&#1086;&#1085;&#1080;&#1090;&#1086;&#1088;&#1099;%20&#1084;&#1072;&#1088;&#1090;-&#1072;&#1087;&#1088;%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IV characteristic of</a:t>
            </a:r>
            <a:r>
              <a:rPr lang="en-US" baseline="0"/>
              <a:t> Si-monitors (13mm</a:t>
            </a:r>
            <a:r>
              <a:rPr lang="en-US" baseline="30000"/>
              <a:t>2</a:t>
            </a:r>
            <a:r>
              <a:rPr lang="en-US" baseline="0"/>
              <a:t>/260µ)</a:t>
            </a:r>
            <a:endParaRPr lang="ru-RU"/>
          </a:p>
        </c:rich>
      </c:tx>
      <c:layout/>
      <c:overlay val="0"/>
    </c:title>
    <c:autoTitleDeleted val="0"/>
    <c:plotArea>
      <c:layout/>
      <c:scatterChart>
        <c:scatterStyle val="lineMarker"/>
        <c:varyColors val="0"/>
        <c:ser>
          <c:idx val="0"/>
          <c:order val="0"/>
          <c:tx>
            <c:v>№1</c:v>
          </c:tx>
          <c:spPr>
            <a:ln>
              <a:solidFill>
                <a:schemeClr val="accent6">
                  <a:lumMod val="50000"/>
                </a:schemeClr>
              </a:solidFill>
            </a:ln>
          </c:spPr>
          <c:marker>
            <c:symbol val="none"/>
          </c:marker>
          <c:xVal>
            <c:numRef>
              <c:f>Лист1!$H$6:$H$66</c:f>
              <c:numCache>
                <c:formatCode>General</c:formatCode>
                <c:ptCount val="61"/>
                <c:pt idx="0">
                  <c:v>1</c:v>
                </c:pt>
                <c:pt idx="1">
                  <c:v>6</c:v>
                </c:pt>
                <c:pt idx="2">
                  <c:v>11</c:v>
                </c:pt>
                <c:pt idx="3">
                  <c:v>16</c:v>
                </c:pt>
                <c:pt idx="4">
                  <c:v>21</c:v>
                </c:pt>
                <c:pt idx="5">
                  <c:v>26</c:v>
                </c:pt>
                <c:pt idx="6">
                  <c:v>31</c:v>
                </c:pt>
                <c:pt idx="7">
                  <c:v>36</c:v>
                </c:pt>
                <c:pt idx="8">
                  <c:v>41</c:v>
                </c:pt>
                <c:pt idx="9">
                  <c:v>46</c:v>
                </c:pt>
                <c:pt idx="10">
                  <c:v>51</c:v>
                </c:pt>
                <c:pt idx="11">
                  <c:v>56</c:v>
                </c:pt>
                <c:pt idx="12">
                  <c:v>61</c:v>
                </c:pt>
                <c:pt idx="13">
                  <c:v>66</c:v>
                </c:pt>
                <c:pt idx="14">
                  <c:v>71</c:v>
                </c:pt>
                <c:pt idx="15">
                  <c:v>76</c:v>
                </c:pt>
                <c:pt idx="16">
                  <c:v>81</c:v>
                </c:pt>
                <c:pt idx="17">
                  <c:v>86</c:v>
                </c:pt>
                <c:pt idx="18">
                  <c:v>91</c:v>
                </c:pt>
                <c:pt idx="19">
                  <c:v>96</c:v>
                </c:pt>
                <c:pt idx="20">
                  <c:v>101</c:v>
                </c:pt>
                <c:pt idx="21">
                  <c:v>106</c:v>
                </c:pt>
                <c:pt idx="22">
                  <c:v>111</c:v>
                </c:pt>
                <c:pt idx="23">
                  <c:v>116</c:v>
                </c:pt>
                <c:pt idx="24">
                  <c:v>121</c:v>
                </c:pt>
                <c:pt idx="25">
                  <c:v>126</c:v>
                </c:pt>
                <c:pt idx="26">
                  <c:v>131</c:v>
                </c:pt>
                <c:pt idx="27">
                  <c:v>136</c:v>
                </c:pt>
                <c:pt idx="28">
                  <c:v>141</c:v>
                </c:pt>
                <c:pt idx="29">
                  <c:v>146</c:v>
                </c:pt>
                <c:pt idx="30">
                  <c:v>151</c:v>
                </c:pt>
                <c:pt idx="31">
                  <c:v>156</c:v>
                </c:pt>
                <c:pt idx="32">
                  <c:v>161</c:v>
                </c:pt>
                <c:pt idx="33">
                  <c:v>166</c:v>
                </c:pt>
                <c:pt idx="34">
                  <c:v>171</c:v>
                </c:pt>
                <c:pt idx="35">
                  <c:v>176</c:v>
                </c:pt>
                <c:pt idx="36">
                  <c:v>181</c:v>
                </c:pt>
                <c:pt idx="37">
                  <c:v>186</c:v>
                </c:pt>
                <c:pt idx="38">
                  <c:v>191</c:v>
                </c:pt>
                <c:pt idx="39">
                  <c:v>196</c:v>
                </c:pt>
                <c:pt idx="40">
                  <c:v>201</c:v>
                </c:pt>
                <c:pt idx="41">
                  <c:v>206</c:v>
                </c:pt>
                <c:pt idx="42">
                  <c:v>211</c:v>
                </c:pt>
                <c:pt idx="43">
                  <c:v>216</c:v>
                </c:pt>
                <c:pt idx="44">
                  <c:v>221</c:v>
                </c:pt>
                <c:pt idx="45">
                  <c:v>226</c:v>
                </c:pt>
                <c:pt idx="46">
                  <c:v>231</c:v>
                </c:pt>
                <c:pt idx="47">
                  <c:v>236</c:v>
                </c:pt>
                <c:pt idx="48">
                  <c:v>241</c:v>
                </c:pt>
                <c:pt idx="49">
                  <c:v>246</c:v>
                </c:pt>
                <c:pt idx="50">
                  <c:v>251</c:v>
                </c:pt>
                <c:pt idx="51">
                  <c:v>256</c:v>
                </c:pt>
                <c:pt idx="52">
                  <c:v>261</c:v>
                </c:pt>
                <c:pt idx="53">
                  <c:v>266</c:v>
                </c:pt>
                <c:pt idx="54">
                  <c:v>271</c:v>
                </c:pt>
                <c:pt idx="55">
                  <c:v>276</c:v>
                </c:pt>
                <c:pt idx="56">
                  <c:v>281</c:v>
                </c:pt>
                <c:pt idx="57">
                  <c:v>286</c:v>
                </c:pt>
                <c:pt idx="58">
                  <c:v>291</c:v>
                </c:pt>
                <c:pt idx="59">
                  <c:v>296</c:v>
                </c:pt>
                <c:pt idx="60">
                  <c:v>301</c:v>
                </c:pt>
              </c:numCache>
            </c:numRef>
          </c:xVal>
          <c:yVal>
            <c:numRef>
              <c:f>Лист1!$I$6:$I$66</c:f>
              <c:numCache>
                <c:formatCode>General</c:formatCode>
                <c:ptCount val="61"/>
                <c:pt idx="0">
                  <c:v>1.7781499613274945E-9</c:v>
                </c:pt>
                <c:pt idx="1">
                  <c:v>3.0616655470104817E-9</c:v>
                </c:pt>
                <c:pt idx="2">
                  <c:v>3.8353592490360306E-9</c:v>
                </c:pt>
                <c:pt idx="3">
                  <c:v>4.4087920349750035E-9</c:v>
                </c:pt>
                <c:pt idx="4">
                  <c:v>4.913637978926658E-9</c:v>
                </c:pt>
                <c:pt idx="5">
                  <c:v>5.3681021309467697E-9</c:v>
                </c:pt>
                <c:pt idx="6">
                  <c:v>5.7316612192843065E-9</c:v>
                </c:pt>
                <c:pt idx="7">
                  <c:v>6.0422362612614598E-9</c:v>
                </c:pt>
                <c:pt idx="8">
                  <c:v>6.2738100780628901E-9</c:v>
                </c:pt>
                <c:pt idx="9">
                  <c:v>6.4353752025189758E-9</c:v>
                </c:pt>
                <c:pt idx="10">
                  <c:v>6.5662390901878099E-9</c:v>
                </c:pt>
                <c:pt idx="11">
                  <c:v>6.6868441933866643E-9</c:v>
                </c:pt>
                <c:pt idx="12">
                  <c:v>6.815760414338655E-9</c:v>
                </c:pt>
                <c:pt idx="13">
                  <c:v>6.920703701707033E-9</c:v>
                </c:pt>
                <c:pt idx="14">
                  <c:v>7.010682684741324E-9</c:v>
                </c:pt>
                <c:pt idx="15">
                  <c:v>7.0932358530755867E-9</c:v>
                </c:pt>
                <c:pt idx="16">
                  <c:v>7.1703591626841068E-9</c:v>
                </c:pt>
                <c:pt idx="17">
                  <c:v>7.2397025363713566E-9</c:v>
                </c:pt>
                <c:pt idx="18">
                  <c:v>7.3063685390070793E-9</c:v>
                </c:pt>
                <c:pt idx="19">
                  <c:v>7.3711673570216954E-9</c:v>
                </c:pt>
                <c:pt idx="20">
                  <c:v>7.4347321162350068E-9</c:v>
                </c:pt>
                <c:pt idx="21">
                  <c:v>7.4928884786147728E-9</c:v>
                </c:pt>
                <c:pt idx="22">
                  <c:v>7.5484694139309456E-9</c:v>
                </c:pt>
                <c:pt idx="23">
                  <c:v>7.6003857311545475E-9</c:v>
                </c:pt>
                <c:pt idx="24">
                  <c:v>7.6533858739340778E-9</c:v>
                </c:pt>
                <c:pt idx="25">
                  <c:v>7.7085804951907107E-9</c:v>
                </c:pt>
                <c:pt idx="26">
                  <c:v>7.7616879474312246E-9</c:v>
                </c:pt>
                <c:pt idx="27">
                  <c:v>7.8185726926983409E-9</c:v>
                </c:pt>
                <c:pt idx="28">
                  <c:v>7.875548651007294E-9</c:v>
                </c:pt>
                <c:pt idx="29">
                  <c:v>7.942584871283408E-9</c:v>
                </c:pt>
                <c:pt idx="30">
                  <c:v>8.0340822831906071E-9</c:v>
                </c:pt>
                <c:pt idx="31">
                  <c:v>8.1316104868050559E-9</c:v>
                </c:pt>
                <c:pt idx="32">
                  <c:v>8.2032341865381956E-9</c:v>
                </c:pt>
                <c:pt idx="33">
                  <c:v>8.2513624797890944E-9</c:v>
                </c:pt>
                <c:pt idx="34">
                  <c:v>8.2967114580005335E-9</c:v>
                </c:pt>
                <c:pt idx="35">
                  <c:v>8.3416365638410894E-9</c:v>
                </c:pt>
                <c:pt idx="36">
                  <c:v>8.3873879525312137E-9</c:v>
                </c:pt>
                <c:pt idx="37">
                  <c:v>8.4300971180024689E-9</c:v>
                </c:pt>
                <c:pt idx="38">
                  <c:v>8.4746788335678776E-9</c:v>
                </c:pt>
                <c:pt idx="39">
                  <c:v>8.5169748576143503E-9</c:v>
                </c:pt>
                <c:pt idx="40">
                  <c:v>8.5588523747629859E-9</c:v>
                </c:pt>
                <c:pt idx="41">
                  <c:v>8.6017815246292578E-9</c:v>
                </c:pt>
                <c:pt idx="42">
                  <c:v>8.6403324484874201E-9</c:v>
                </c:pt>
                <c:pt idx="43">
                  <c:v>8.6818880372531065E-9</c:v>
                </c:pt>
                <c:pt idx="44">
                  <c:v>8.720117032728318E-9</c:v>
                </c:pt>
                <c:pt idx="45">
                  <c:v>8.7565003054746235E-9</c:v>
                </c:pt>
                <c:pt idx="46">
                  <c:v>8.7932752577535169E-9</c:v>
                </c:pt>
                <c:pt idx="47">
                  <c:v>8.8300341136132617E-9</c:v>
                </c:pt>
                <c:pt idx="48">
                  <c:v>8.8643785066008888E-9</c:v>
                </c:pt>
                <c:pt idx="49">
                  <c:v>8.8997047811565085E-9</c:v>
                </c:pt>
                <c:pt idx="50">
                  <c:v>8.9354602935560626E-9</c:v>
                </c:pt>
                <c:pt idx="51">
                  <c:v>8.9671273154921608E-9</c:v>
                </c:pt>
                <c:pt idx="52">
                  <c:v>9.0023462805868003E-9</c:v>
                </c:pt>
                <c:pt idx="53">
                  <c:v>9.0357517157908242E-9</c:v>
                </c:pt>
                <c:pt idx="54">
                  <c:v>9.06757433644535E-9</c:v>
                </c:pt>
                <c:pt idx="55">
                  <c:v>9.0968859157128702E-9</c:v>
                </c:pt>
                <c:pt idx="56">
                  <c:v>9.1289446171815579E-9</c:v>
                </c:pt>
                <c:pt idx="57">
                  <c:v>9.1606867557403443E-9</c:v>
                </c:pt>
                <c:pt idx="58">
                  <c:v>9.188871585667545E-9</c:v>
                </c:pt>
                <c:pt idx="59">
                  <c:v>9.2170081263373E-9</c:v>
                </c:pt>
                <c:pt idx="60">
                  <c:v>9.2495282584882142E-9</c:v>
                </c:pt>
              </c:numCache>
            </c:numRef>
          </c:yVal>
          <c:smooth val="0"/>
          <c:extLst xmlns:c16r2="http://schemas.microsoft.com/office/drawing/2015/06/chart">
            <c:ext xmlns:c16="http://schemas.microsoft.com/office/drawing/2014/chart" uri="{C3380CC4-5D6E-409C-BE32-E72D297353CC}">
              <c16:uniqueId val="{00000000-B1DA-4603-B35B-4AAC681759B6}"/>
            </c:ext>
          </c:extLst>
        </c:ser>
        <c:ser>
          <c:idx val="1"/>
          <c:order val="1"/>
          <c:tx>
            <c:v>№2</c:v>
          </c:tx>
          <c:spPr>
            <a:ln>
              <a:solidFill>
                <a:srgbClr val="00B0F0"/>
              </a:solidFill>
            </a:ln>
          </c:spPr>
          <c:marker>
            <c:symbol val="none"/>
          </c:marker>
          <c:xVal>
            <c:numRef>
              <c:f>Лист1!$M$6:$M$66</c:f>
              <c:numCache>
                <c:formatCode>General</c:formatCode>
                <c:ptCount val="61"/>
                <c:pt idx="0">
                  <c:v>1</c:v>
                </c:pt>
                <c:pt idx="1">
                  <c:v>6</c:v>
                </c:pt>
                <c:pt idx="2">
                  <c:v>11</c:v>
                </c:pt>
                <c:pt idx="3">
                  <c:v>16</c:v>
                </c:pt>
                <c:pt idx="4">
                  <c:v>21</c:v>
                </c:pt>
                <c:pt idx="5">
                  <c:v>26</c:v>
                </c:pt>
                <c:pt idx="6">
                  <c:v>31</c:v>
                </c:pt>
                <c:pt idx="7">
                  <c:v>36</c:v>
                </c:pt>
                <c:pt idx="8">
                  <c:v>41</c:v>
                </c:pt>
                <c:pt idx="9">
                  <c:v>46</c:v>
                </c:pt>
                <c:pt idx="10">
                  <c:v>51</c:v>
                </c:pt>
                <c:pt idx="11">
                  <c:v>56</c:v>
                </c:pt>
                <c:pt idx="12">
                  <c:v>61</c:v>
                </c:pt>
                <c:pt idx="13">
                  <c:v>66</c:v>
                </c:pt>
                <c:pt idx="14">
                  <c:v>71</c:v>
                </c:pt>
                <c:pt idx="15">
                  <c:v>76</c:v>
                </c:pt>
                <c:pt idx="16">
                  <c:v>81</c:v>
                </c:pt>
                <c:pt idx="17">
                  <c:v>86</c:v>
                </c:pt>
                <c:pt idx="18">
                  <c:v>91</c:v>
                </c:pt>
                <c:pt idx="19">
                  <c:v>96</c:v>
                </c:pt>
                <c:pt idx="20">
                  <c:v>101</c:v>
                </c:pt>
                <c:pt idx="21">
                  <c:v>106</c:v>
                </c:pt>
                <c:pt idx="22">
                  <c:v>111</c:v>
                </c:pt>
                <c:pt idx="23">
                  <c:v>116</c:v>
                </c:pt>
                <c:pt idx="24">
                  <c:v>121</c:v>
                </c:pt>
                <c:pt idx="25">
                  <c:v>126</c:v>
                </c:pt>
                <c:pt idx="26">
                  <c:v>131</c:v>
                </c:pt>
                <c:pt idx="27">
                  <c:v>136</c:v>
                </c:pt>
                <c:pt idx="28">
                  <c:v>141</c:v>
                </c:pt>
                <c:pt idx="29">
                  <c:v>146</c:v>
                </c:pt>
                <c:pt idx="30">
                  <c:v>151</c:v>
                </c:pt>
                <c:pt idx="31">
                  <c:v>156</c:v>
                </c:pt>
                <c:pt idx="32">
                  <c:v>161</c:v>
                </c:pt>
                <c:pt idx="33">
                  <c:v>166</c:v>
                </c:pt>
                <c:pt idx="34">
                  <c:v>171</c:v>
                </c:pt>
                <c:pt idx="35">
                  <c:v>176</c:v>
                </c:pt>
                <c:pt idx="36">
                  <c:v>181</c:v>
                </c:pt>
                <c:pt idx="37">
                  <c:v>186</c:v>
                </c:pt>
                <c:pt idx="38">
                  <c:v>191</c:v>
                </c:pt>
                <c:pt idx="39">
                  <c:v>196</c:v>
                </c:pt>
                <c:pt idx="40">
                  <c:v>201</c:v>
                </c:pt>
                <c:pt idx="41">
                  <c:v>206</c:v>
                </c:pt>
                <c:pt idx="42">
                  <c:v>211</c:v>
                </c:pt>
                <c:pt idx="43">
                  <c:v>216</c:v>
                </c:pt>
                <c:pt idx="44">
                  <c:v>221</c:v>
                </c:pt>
                <c:pt idx="45">
                  <c:v>226</c:v>
                </c:pt>
                <c:pt idx="46">
                  <c:v>231</c:v>
                </c:pt>
                <c:pt idx="47">
                  <c:v>236</c:v>
                </c:pt>
                <c:pt idx="48">
                  <c:v>241</c:v>
                </c:pt>
                <c:pt idx="49">
                  <c:v>246</c:v>
                </c:pt>
                <c:pt idx="50">
                  <c:v>251</c:v>
                </c:pt>
                <c:pt idx="51">
                  <c:v>256</c:v>
                </c:pt>
                <c:pt idx="52">
                  <c:v>261</c:v>
                </c:pt>
                <c:pt idx="53">
                  <c:v>266</c:v>
                </c:pt>
                <c:pt idx="54">
                  <c:v>271</c:v>
                </c:pt>
                <c:pt idx="55">
                  <c:v>276</c:v>
                </c:pt>
                <c:pt idx="56">
                  <c:v>281</c:v>
                </c:pt>
                <c:pt idx="57">
                  <c:v>286</c:v>
                </c:pt>
                <c:pt idx="58">
                  <c:v>291</c:v>
                </c:pt>
                <c:pt idx="59">
                  <c:v>296</c:v>
                </c:pt>
                <c:pt idx="60">
                  <c:v>301</c:v>
                </c:pt>
              </c:numCache>
            </c:numRef>
          </c:xVal>
          <c:yVal>
            <c:numRef>
              <c:f>Лист1!$N$6:$N$66</c:f>
              <c:numCache>
                <c:formatCode>General</c:formatCode>
                <c:ptCount val="61"/>
                <c:pt idx="0">
                  <c:v>1.2146137904276833E-10</c:v>
                </c:pt>
                <c:pt idx="1">
                  <c:v>1.6039287590430677E-10</c:v>
                </c:pt>
                <c:pt idx="2">
                  <c:v>1.9288188831153611E-10</c:v>
                </c:pt>
                <c:pt idx="3">
                  <c:v>2.1672256298448867E-10</c:v>
                </c:pt>
                <c:pt idx="4">
                  <c:v>2.3537605927771193E-10</c:v>
                </c:pt>
                <c:pt idx="5">
                  <c:v>2.5522031500473357E-10</c:v>
                </c:pt>
                <c:pt idx="6">
                  <c:v>2.7955005254611646E-10</c:v>
                </c:pt>
                <c:pt idx="7">
                  <c:v>2.9716060818804542E-10</c:v>
                </c:pt>
                <c:pt idx="8">
                  <c:v>3.1177148881238455E-10</c:v>
                </c:pt>
                <c:pt idx="9">
                  <c:v>3.2478555100256539E-10</c:v>
                </c:pt>
                <c:pt idx="10">
                  <c:v>3.3624899148154107E-10</c:v>
                </c:pt>
                <c:pt idx="11">
                  <c:v>3.467801810182265E-10</c:v>
                </c:pt>
                <c:pt idx="12">
                  <c:v>3.5883441373464435E-10</c:v>
                </c:pt>
                <c:pt idx="13">
                  <c:v>3.6943943218048616E-10</c:v>
                </c:pt>
                <c:pt idx="14">
                  <c:v>3.8679158664036786E-10</c:v>
                </c:pt>
                <c:pt idx="15">
                  <c:v>4.0243601833816531E-10</c:v>
                </c:pt>
                <c:pt idx="16">
                  <c:v>4.0548194373343884E-10</c:v>
                </c:pt>
                <c:pt idx="17">
                  <c:v>4.1640084235265598E-10</c:v>
                </c:pt>
                <c:pt idx="18">
                  <c:v>4.2671977377551692E-10</c:v>
                </c:pt>
                <c:pt idx="19">
                  <c:v>4.3546034399150864E-10</c:v>
                </c:pt>
                <c:pt idx="20">
                  <c:v>4.444871621946726E-10</c:v>
                </c:pt>
                <c:pt idx="21">
                  <c:v>4.5307084597870708E-10</c:v>
                </c:pt>
                <c:pt idx="22">
                  <c:v>4.6254074494627007E-10</c:v>
                </c:pt>
                <c:pt idx="23">
                  <c:v>4.7200141530018852E-10</c:v>
                </c:pt>
                <c:pt idx="24">
                  <c:v>4.8025281533828895E-10</c:v>
                </c:pt>
                <c:pt idx="25">
                  <c:v>4.8855969436771762E-10</c:v>
                </c:pt>
                <c:pt idx="26">
                  <c:v>4.9993063409132595E-10</c:v>
                </c:pt>
                <c:pt idx="27">
                  <c:v>5.0934526868648271E-10</c:v>
                </c:pt>
                <c:pt idx="28">
                  <c:v>5.1450470757054792E-10</c:v>
                </c:pt>
                <c:pt idx="29">
                  <c:v>5.2293166588681666E-10</c:v>
                </c:pt>
                <c:pt idx="30">
                  <c:v>5.3042605133241217E-10</c:v>
                </c:pt>
                <c:pt idx="31">
                  <c:v>5.3722871999251081E-10</c:v>
                </c:pt>
                <c:pt idx="32">
                  <c:v>5.4603346126617036E-10</c:v>
                </c:pt>
                <c:pt idx="33">
                  <c:v>5.5671289882320398E-10</c:v>
                </c:pt>
                <c:pt idx="34">
                  <c:v>5.7607689105759595E-10</c:v>
                </c:pt>
                <c:pt idx="35">
                  <c:v>5.8897065934201476E-10</c:v>
                </c:pt>
                <c:pt idx="36">
                  <c:v>5.9659499654486074E-10</c:v>
                </c:pt>
                <c:pt idx="37">
                  <c:v>6.0432020464103073E-10</c:v>
                </c:pt>
                <c:pt idx="38">
                  <c:v>6.1163924642737999E-10</c:v>
                </c:pt>
                <c:pt idx="39">
                  <c:v>6.2314872266511746E-10</c:v>
                </c:pt>
                <c:pt idx="40">
                  <c:v>6.2743197980025595E-10</c:v>
                </c:pt>
                <c:pt idx="41">
                  <c:v>6.3515718789642604E-10</c:v>
                </c:pt>
                <c:pt idx="42">
                  <c:v>6.4219937127343897E-10</c:v>
                </c:pt>
                <c:pt idx="43">
                  <c:v>6.4813412101310669E-10</c:v>
                </c:pt>
                <c:pt idx="44">
                  <c:v>6.6015117100129394E-10</c:v>
                </c:pt>
                <c:pt idx="45">
                  <c:v>6.6503375147602283E-10</c:v>
                </c:pt>
                <c:pt idx="46">
                  <c:v>6.7399623765732747E-10</c:v>
                </c:pt>
                <c:pt idx="47">
                  <c:v>6.8218287643572467E-10</c:v>
                </c:pt>
                <c:pt idx="48">
                  <c:v>6.8874538652214327E-10</c:v>
                </c:pt>
                <c:pt idx="49">
                  <c:v>6.8533938423054127E-10</c:v>
                </c:pt>
                <c:pt idx="50">
                  <c:v>6.9851054747160114E-10</c:v>
                </c:pt>
                <c:pt idx="51">
                  <c:v>7.0794304909201168E-10</c:v>
                </c:pt>
                <c:pt idx="52">
                  <c:v>7.1649024765931187E-10</c:v>
                </c:pt>
                <c:pt idx="53">
                  <c:v>7.2294169245361309E-10</c:v>
                </c:pt>
                <c:pt idx="54">
                  <c:v>7.3101780248719763E-10</c:v>
                </c:pt>
                <c:pt idx="55">
                  <c:v>7.3684202348205289E-10</c:v>
                </c:pt>
                <c:pt idx="56">
                  <c:v>7.4296134549461159E-10</c:v>
                </c:pt>
                <c:pt idx="57">
                  <c:v>7.5011459416374191E-10</c:v>
                </c:pt>
                <c:pt idx="58">
                  <c:v>7.5867037748792079E-10</c:v>
                </c:pt>
                <c:pt idx="59">
                  <c:v>7.6555588905189839E-10</c:v>
                </c:pt>
                <c:pt idx="60">
                  <c:v>7.7300477528603708E-10</c:v>
                </c:pt>
              </c:numCache>
            </c:numRef>
          </c:yVal>
          <c:smooth val="0"/>
          <c:extLst xmlns:c16r2="http://schemas.microsoft.com/office/drawing/2015/06/chart">
            <c:ext xmlns:c16="http://schemas.microsoft.com/office/drawing/2014/chart" uri="{C3380CC4-5D6E-409C-BE32-E72D297353CC}">
              <c16:uniqueId val="{00000001-B1DA-4603-B35B-4AAC681759B6}"/>
            </c:ext>
          </c:extLst>
        </c:ser>
        <c:ser>
          <c:idx val="2"/>
          <c:order val="2"/>
          <c:tx>
            <c:v>№3</c:v>
          </c:tx>
          <c:spPr>
            <a:ln>
              <a:solidFill>
                <a:srgbClr val="7030A0"/>
              </a:solidFill>
            </a:ln>
          </c:spPr>
          <c:marker>
            <c:symbol val="none"/>
          </c:marker>
          <c:xVal>
            <c:numRef>
              <c:f>Лист1!$R$6:$R$66</c:f>
              <c:numCache>
                <c:formatCode>General</c:formatCode>
                <c:ptCount val="61"/>
                <c:pt idx="0">
                  <c:v>1</c:v>
                </c:pt>
                <c:pt idx="1">
                  <c:v>6</c:v>
                </c:pt>
                <c:pt idx="2">
                  <c:v>11</c:v>
                </c:pt>
                <c:pt idx="3">
                  <c:v>16</c:v>
                </c:pt>
                <c:pt idx="4">
                  <c:v>21</c:v>
                </c:pt>
                <c:pt idx="5">
                  <c:v>26</c:v>
                </c:pt>
                <c:pt idx="6">
                  <c:v>31</c:v>
                </c:pt>
                <c:pt idx="7">
                  <c:v>36</c:v>
                </c:pt>
                <c:pt idx="8">
                  <c:v>41</c:v>
                </c:pt>
                <c:pt idx="9">
                  <c:v>46</c:v>
                </c:pt>
                <c:pt idx="10">
                  <c:v>51</c:v>
                </c:pt>
                <c:pt idx="11">
                  <c:v>56</c:v>
                </c:pt>
                <c:pt idx="12">
                  <c:v>61</c:v>
                </c:pt>
                <c:pt idx="13">
                  <c:v>66</c:v>
                </c:pt>
                <c:pt idx="14">
                  <c:v>71</c:v>
                </c:pt>
                <c:pt idx="15">
                  <c:v>76</c:v>
                </c:pt>
                <c:pt idx="16">
                  <c:v>81</c:v>
                </c:pt>
                <c:pt idx="17">
                  <c:v>86</c:v>
                </c:pt>
                <c:pt idx="18">
                  <c:v>91</c:v>
                </c:pt>
                <c:pt idx="19">
                  <c:v>96</c:v>
                </c:pt>
                <c:pt idx="20">
                  <c:v>101</c:v>
                </c:pt>
                <c:pt idx="21">
                  <c:v>106</c:v>
                </c:pt>
                <c:pt idx="22">
                  <c:v>111</c:v>
                </c:pt>
                <c:pt idx="23">
                  <c:v>116</c:v>
                </c:pt>
                <c:pt idx="24">
                  <c:v>121</c:v>
                </c:pt>
                <c:pt idx="25">
                  <c:v>126</c:v>
                </c:pt>
                <c:pt idx="26">
                  <c:v>131</c:v>
                </c:pt>
                <c:pt idx="27">
                  <c:v>136</c:v>
                </c:pt>
                <c:pt idx="28">
                  <c:v>141</c:v>
                </c:pt>
                <c:pt idx="29">
                  <c:v>146</c:v>
                </c:pt>
                <c:pt idx="30">
                  <c:v>151</c:v>
                </c:pt>
                <c:pt idx="31">
                  <c:v>156</c:v>
                </c:pt>
                <c:pt idx="32">
                  <c:v>161</c:v>
                </c:pt>
                <c:pt idx="33">
                  <c:v>166</c:v>
                </c:pt>
                <c:pt idx="34">
                  <c:v>171</c:v>
                </c:pt>
                <c:pt idx="35">
                  <c:v>176</c:v>
                </c:pt>
                <c:pt idx="36">
                  <c:v>181</c:v>
                </c:pt>
                <c:pt idx="37">
                  <c:v>186</c:v>
                </c:pt>
                <c:pt idx="38">
                  <c:v>191</c:v>
                </c:pt>
                <c:pt idx="39">
                  <c:v>196</c:v>
                </c:pt>
                <c:pt idx="40">
                  <c:v>201</c:v>
                </c:pt>
                <c:pt idx="41">
                  <c:v>206</c:v>
                </c:pt>
                <c:pt idx="42">
                  <c:v>211</c:v>
                </c:pt>
                <c:pt idx="43">
                  <c:v>216</c:v>
                </c:pt>
                <c:pt idx="44">
                  <c:v>221</c:v>
                </c:pt>
                <c:pt idx="45">
                  <c:v>226</c:v>
                </c:pt>
                <c:pt idx="46">
                  <c:v>231</c:v>
                </c:pt>
                <c:pt idx="47">
                  <c:v>236</c:v>
                </c:pt>
                <c:pt idx="48">
                  <c:v>241</c:v>
                </c:pt>
                <c:pt idx="49">
                  <c:v>246</c:v>
                </c:pt>
                <c:pt idx="50">
                  <c:v>251</c:v>
                </c:pt>
                <c:pt idx="51">
                  <c:v>256</c:v>
                </c:pt>
                <c:pt idx="52">
                  <c:v>261</c:v>
                </c:pt>
                <c:pt idx="53">
                  <c:v>266</c:v>
                </c:pt>
                <c:pt idx="54">
                  <c:v>271</c:v>
                </c:pt>
                <c:pt idx="55">
                  <c:v>276</c:v>
                </c:pt>
                <c:pt idx="56">
                  <c:v>281</c:v>
                </c:pt>
                <c:pt idx="57">
                  <c:v>286</c:v>
                </c:pt>
                <c:pt idx="58">
                  <c:v>291</c:v>
                </c:pt>
                <c:pt idx="59">
                  <c:v>296</c:v>
                </c:pt>
                <c:pt idx="60">
                  <c:v>301</c:v>
                </c:pt>
              </c:numCache>
            </c:numRef>
          </c:xVal>
          <c:yVal>
            <c:numRef>
              <c:f>Лист1!$S$6:$S$66</c:f>
              <c:numCache>
                <c:formatCode>General</c:formatCode>
                <c:ptCount val="61"/>
                <c:pt idx="0">
                  <c:v>5.0469134698294573E-10</c:v>
                </c:pt>
                <c:pt idx="1">
                  <c:v>5.622362300458446E-10</c:v>
                </c:pt>
                <c:pt idx="2">
                  <c:v>5.9659822924286831E-10</c:v>
                </c:pt>
                <c:pt idx="3">
                  <c:v>6.3474659080317988E-10</c:v>
                </c:pt>
                <c:pt idx="4">
                  <c:v>6.5859230543982664E-10</c:v>
                </c:pt>
                <c:pt idx="5">
                  <c:v>6.8082142592739465E-10</c:v>
                </c:pt>
                <c:pt idx="6">
                  <c:v>6.9995646672257457E-10</c:v>
                </c:pt>
                <c:pt idx="7">
                  <c:v>7.2751355548971152E-10</c:v>
                </c:pt>
                <c:pt idx="8">
                  <c:v>7.4749900631625556E-10</c:v>
                </c:pt>
                <c:pt idx="9">
                  <c:v>7.6364266869440063E-10</c:v>
                </c:pt>
                <c:pt idx="10">
                  <c:v>7.8535773941221107E-10</c:v>
                </c:pt>
                <c:pt idx="11">
                  <c:v>8.1027828538562357E-10</c:v>
                </c:pt>
                <c:pt idx="12">
                  <c:v>8.2528190926804855E-10</c:v>
                </c:pt>
                <c:pt idx="13">
                  <c:v>8.4408928408948244E-10</c:v>
                </c:pt>
                <c:pt idx="14">
                  <c:v>8.6645859996880246E-10</c:v>
                </c:pt>
                <c:pt idx="15">
                  <c:v>8.8138669222543859E-10</c:v>
                </c:pt>
                <c:pt idx="16">
                  <c:v>9.0459772384826211E-10</c:v>
                </c:pt>
                <c:pt idx="17">
                  <c:v>9.1964699274195521E-10</c:v>
                </c:pt>
                <c:pt idx="18">
                  <c:v>9.3863205707153989E-10</c:v>
                </c:pt>
                <c:pt idx="19">
                  <c:v>9.5769265302691344E-10</c:v>
                </c:pt>
                <c:pt idx="20">
                  <c:v>9.6969511741846055E-10</c:v>
                </c:pt>
                <c:pt idx="21">
                  <c:v>9.8421186118069224E-10</c:v>
                </c:pt>
                <c:pt idx="22">
                  <c:v>9.9905572752367877E-10</c:v>
                </c:pt>
                <c:pt idx="23">
                  <c:v>1.0122737620367348E-9</c:v>
                </c:pt>
                <c:pt idx="24">
                  <c:v>1.0318576454427178E-9</c:v>
                </c:pt>
                <c:pt idx="25">
                  <c:v>1.0657990584644853E-9</c:v>
                </c:pt>
                <c:pt idx="26">
                  <c:v>1.0860274059581348E-9</c:v>
                </c:pt>
                <c:pt idx="27">
                  <c:v>1.1018347080746732E-9</c:v>
                </c:pt>
                <c:pt idx="28">
                  <c:v>1.1158841338643983E-9</c:v>
                </c:pt>
                <c:pt idx="29">
                  <c:v>1.1311116356592336E-9</c:v>
                </c:pt>
                <c:pt idx="30">
                  <c:v>1.1445725668393946E-9</c:v>
                </c:pt>
                <c:pt idx="31">
                  <c:v>1.1591268047180251E-9</c:v>
                </c:pt>
                <c:pt idx="32">
                  <c:v>1.1707831277741224E-9</c:v>
                </c:pt>
                <c:pt idx="33">
                  <c:v>1.1834311430393182E-9</c:v>
                </c:pt>
                <c:pt idx="34">
                  <c:v>1.1970507449729353E-9</c:v>
                </c:pt>
                <c:pt idx="35">
                  <c:v>1.2110909330818084E-9</c:v>
                </c:pt>
                <c:pt idx="36">
                  <c:v>1.2257103781193934E-9</c:v>
                </c:pt>
                <c:pt idx="37">
                  <c:v>1.2389099372707456E-9</c:v>
                </c:pt>
                <c:pt idx="38">
                  <c:v>1.2535391633821738E-9</c:v>
                </c:pt>
                <c:pt idx="39">
                  <c:v>1.2667941486186373E-9</c:v>
                </c:pt>
                <c:pt idx="40">
                  <c:v>1.2742065724127832E-9</c:v>
                </c:pt>
                <c:pt idx="41">
                  <c:v>1.2860786224864212E-9</c:v>
                </c:pt>
                <c:pt idx="42">
                  <c:v>1.2966601142057527E-9</c:v>
                </c:pt>
                <c:pt idx="43">
                  <c:v>1.3035215375067334E-9</c:v>
                </c:pt>
                <c:pt idx="44">
                  <c:v>1.3164211437268951E-9</c:v>
                </c:pt>
                <c:pt idx="45">
                  <c:v>1.3223946628801129E-9</c:v>
                </c:pt>
                <c:pt idx="46">
                  <c:v>1.3332467643091053E-9</c:v>
                </c:pt>
                <c:pt idx="47">
                  <c:v>1.343211504983326E-9</c:v>
                </c:pt>
                <c:pt idx="48">
                  <c:v>1.3527469651944302E-9</c:v>
                </c:pt>
                <c:pt idx="49">
                  <c:v>1.3630013343330068E-9</c:v>
                </c:pt>
                <c:pt idx="50">
                  <c:v>1.3723677993238206E-9</c:v>
                </c:pt>
                <c:pt idx="51">
                  <c:v>1.3793313805071634E-9</c:v>
                </c:pt>
                <c:pt idx="52">
                  <c:v>1.3896134626882957E-9</c:v>
                </c:pt>
                <c:pt idx="53">
                  <c:v>1.3984099084312494E-9</c:v>
                </c:pt>
                <c:pt idx="54">
                  <c:v>1.4079165688138152E-9</c:v>
                </c:pt>
                <c:pt idx="55">
                  <c:v>1.4179095659235829E-9</c:v>
                </c:pt>
                <c:pt idx="56">
                  <c:v>1.4254344720669252E-9</c:v>
                </c:pt>
                <c:pt idx="57">
                  <c:v>1.4344363203605854E-9</c:v>
                </c:pt>
                <c:pt idx="58">
                  <c:v>1.4417183298368221E-9</c:v>
                </c:pt>
                <c:pt idx="59">
                  <c:v>1.4508136417249838E-9</c:v>
                </c:pt>
                <c:pt idx="60">
                  <c:v>1.4589270424778899E-9</c:v>
                </c:pt>
              </c:numCache>
            </c:numRef>
          </c:yVal>
          <c:smooth val="0"/>
          <c:extLst xmlns:c16r2="http://schemas.microsoft.com/office/drawing/2015/06/chart">
            <c:ext xmlns:c16="http://schemas.microsoft.com/office/drawing/2014/chart" uri="{C3380CC4-5D6E-409C-BE32-E72D297353CC}">
              <c16:uniqueId val="{00000002-B1DA-4603-B35B-4AAC681759B6}"/>
            </c:ext>
          </c:extLst>
        </c:ser>
        <c:ser>
          <c:idx val="3"/>
          <c:order val="3"/>
          <c:tx>
            <c:v>№4</c:v>
          </c:tx>
          <c:spPr>
            <a:ln>
              <a:solidFill>
                <a:srgbClr val="92D050"/>
              </a:solidFill>
            </a:ln>
          </c:spPr>
          <c:marker>
            <c:symbol val="none"/>
          </c:marker>
          <c:xVal>
            <c:numRef>
              <c:f>Лист1!$W$6:$W$66</c:f>
              <c:numCache>
                <c:formatCode>General</c:formatCode>
                <c:ptCount val="61"/>
                <c:pt idx="0">
                  <c:v>1</c:v>
                </c:pt>
                <c:pt idx="1">
                  <c:v>6</c:v>
                </c:pt>
                <c:pt idx="2">
                  <c:v>11</c:v>
                </c:pt>
                <c:pt idx="3">
                  <c:v>16</c:v>
                </c:pt>
                <c:pt idx="4">
                  <c:v>21</c:v>
                </c:pt>
                <c:pt idx="5">
                  <c:v>26</c:v>
                </c:pt>
                <c:pt idx="6">
                  <c:v>31</c:v>
                </c:pt>
                <c:pt idx="7">
                  <c:v>36</c:v>
                </c:pt>
                <c:pt idx="8">
                  <c:v>41</c:v>
                </c:pt>
                <c:pt idx="9">
                  <c:v>46</c:v>
                </c:pt>
                <c:pt idx="10">
                  <c:v>51</c:v>
                </c:pt>
                <c:pt idx="11">
                  <c:v>56</c:v>
                </c:pt>
                <c:pt idx="12">
                  <c:v>61</c:v>
                </c:pt>
                <c:pt idx="13">
                  <c:v>66</c:v>
                </c:pt>
                <c:pt idx="14">
                  <c:v>71</c:v>
                </c:pt>
                <c:pt idx="15">
                  <c:v>76</c:v>
                </c:pt>
                <c:pt idx="16">
                  <c:v>81</c:v>
                </c:pt>
                <c:pt idx="17">
                  <c:v>86</c:v>
                </c:pt>
                <c:pt idx="18">
                  <c:v>91</c:v>
                </c:pt>
                <c:pt idx="19">
                  <c:v>96</c:v>
                </c:pt>
                <c:pt idx="20">
                  <c:v>101</c:v>
                </c:pt>
                <c:pt idx="21">
                  <c:v>106</c:v>
                </c:pt>
                <c:pt idx="22">
                  <c:v>111</c:v>
                </c:pt>
                <c:pt idx="23">
                  <c:v>116</c:v>
                </c:pt>
                <c:pt idx="24">
                  <c:v>121</c:v>
                </c:pt>
                <c:pt idx="25">
                  <c:v>126</c:v>
                </c:pt>
                <c:pt idx="26">
                  <c:v>131</c:v>
                </c:pt>
                <c:pt idx="27">
                  <c:v>136</c:v>
                </c:pt>
                <c:pt idx="28">
                  <c:v>141</c:v>
                </c:pt>
                <c:pt idx="29">
                  <c:v>146</c:v>
                </c:pt>
                <c:pt idx="30">
                  <c:v>151</c:v>
                </c:pt>
                <c:pt idx="31">
                  <c:v>156</c:v>
                </c:pt>
                <c:pt idx="32">
                  <c:v>161</c:v>
                </c:pt>
                <c:pt idx="33">
                  <c:v>166</c:v>
                </c:pt>
                <c:pt idx="34">
                  <c:v>171</c:v>
                </c:pt>
                <c:pt idx="35">
                  <c:v>176</c:v>
                </c:pt>
                <c:pt idx="36">
                  <c:v>181</c:v>
                </c:pt>
                <c:pt idx="37">
                  <c:v>186</c:v>
                </c:pt>
                <c:pt idx="38">
                  <c:v>191</c:v>
                </c:pt>
                <c:pt idx="39">
                  <c:v>196</c:v>
                </c:pt>
                <c:pt idx="40">
                  <c:v>201</c:v>
                </c:pt>
                <c:pt idx="41">
                  <c:v>206</c:v>
                </c:pt>
                <c:pt idx="42">
                  <c:v>211</c:v>
                </c:pt>
                <c:pt idx="43">
                  <c:v>216</c:v>
                </c:pt>
                <c:pt idx="44">
                  <c:v>221</c:v>
                </c:pt>
                <c:pt idx="45">
                  <c:v>226</c:v>
                </c:pt>
                <c:pt idx="46">
                  <c:v>231</c:v>
                </c:pt>
                <c:pt idx="47">
                  <c:v>236</c:v>
                </c:pt>
                <c:pt idx="48">
                  <c:v>241</c:v>
                </c:pt>
                <c:pt idx="49">
                  <c:v>246</c:v>
                </c:pt>
                <c:pt idx="50">
                  <c:v>251</c:v>
                </c:pt>
                <c:pt idx="51">
                  <c:v>256</c:v>
                </c:pt>
                <c:pt idx="52">
                  <c:v>261</c:v>
                </c:pt>
                <c:pt idx="53">
                  <c:v>266</c:v>
                </c:pt>
                <c:pt idx="54">
                  <c:v>271</c:v>
                </c:pt>
                <c:pt idx="55">
                  <c:v>276</c:v>
                </c:pt>
                <c:pt idx="56">
                  <c:v>281</c:v>
                </c:pt>
                <c:pt idx="57">
                  <c:v>286</c:v>
                </c:pt>
                <c:pt idx="58">
                  <c:v>291</c:v>
                </c:pt>
                <c:pt idx="59">
                  <c:v>296</c:v>
                </c:pt>
                <c:pt idx="60">
                  <c:v>301</c:v>
                </c:pt>
              </c:numCache>
            </c:numRef>
          </c:xVal>
          <c:yVal>
            <c:numRef>
              <c:f>Лист1!$X$6:$X$66</c:f>
              <c:numCache>
                <c:formatCode>General</c:formatCode>
                <c:ptCount val="61"/>
                <c:pt idx="0">
                  <c:v>3.2209884402793268E-10</c:v>
                </c:pt>
                <c:pt idx="1">
                  <c:v>4.5805392176364659E-10</c:v>
                </c:pt>
                <c:pt idx="2">
                  <c:v>5.6107717460138468E-10</c:v>
                </c:pt>
                <c:pt idx="3">
                  <c:v>6.2691367510370776E-10</c:v>
                </c:pt>
                <c:pt idx="4">
                  <c:v>6.8263411271915842E-10</c:v>
                </c:pt>
                <c:pt idx="5">
                  <c:v>7.4495354563776191E-10</c:v>
                </c:pt>
                <c:pt idx="6">
                  <c:v>7.9249646577899897E-10</c:v>
                </c:pt>
                <c:pt idx="7">
                  <c:v>8.3805469743935443E-10</c:v>
                </c:pt>
                <c:pt idx="8">
                  <c:v>8.934612548814296E-10</c:v>
                </c:pt>
                <c:pt idx="9">
                  <c:v>9.2505476983675536E-10</c:v>
                </c:pt>
                <c:pt idx="10">
                  <c:v>9.4926432078183716E-10</c:v>
                </c:pt>
                <c:pt idx="11">
                  <c:v>9.7989848915597447E-10</c:v>
                </c:pt>
                <c:pt idx="12">
                  <c:v>1.0458267392474382E-9</c:v>
                </c:pt>
                <c:pt idx="13">
                  <c:v>1.0670643546705942E-9</c:v>
                </c:pt>
                <c:pt idx="14">
                  <c:v>1.0910533846733558E-9</c:v>
                </c:pt>
                <c:pt idx="15">
                  <c:v>1.1085528750231672E-9</c:v>
                </c:pt>
                <c:pt idx="16">
                  <c:v>1.1277140523763016E-9</c:v>
                </c:pt>
                <c:pt idx="17">
                  <c:v>1.1471703307471388E-9</c:v>
                </c:pt>
                <c:pt idx="18">
                  <c:v>1.1629534062685265E-9</c:v>
                </c:pt>
                <c:pt idx="19">
                  <c:v>1.1799726867804387E-9</c:v>
                </c:pt>
                <c:pt idx="20">
                  <c:v>1.1985345407939825E-9</c:v>
                </c:pt>
                <c:pt idx="21">
                  <c:v>1.2153236425120861E-9</c:v>
                </c:pt>
                <c:pt idx="22">
                  <c:v>1.2283649613053566E-9</c:v>
                </c:pt>
                <c:pt idx="23">
                  <c:v>1.2500919078705956E-9</c:v>
                </c:pt>
                <c:pt idx="24">
                  <c:v>1.2954934677179156E-9</c:v>
                </c:pt>
                <c:pt idx="25">
                  <c:v>1.2732219256381879E-9</c:v>
                </c:pt>
                <c:pt idx="26">
                  <c:v>1.2894020461652128E-9</c:v>
                </c:pt>
                <c:pt idx="27">
                  <c:v>1.3014099748492163E-9</c:v>
                </c:pt>
                <c:pt idx="28">
                  <c:v>1.3142114569971897E-9</c:v>
                </c:pt>
                <c:pt idx="29">
                  <c:v>1.3273912049951285E-9</c:v>
                </c:pt>
                <c:pt idx="30">
                  <c:v>1.340876248409564E-9</c:v>
                </c:pt>
                <c:pt idx="31">
                  <c:v>1.3507707172595062E-9</c:v>
                </c:pt>
                <c:pt idx="32">
                  <c:v>1.3616529696977978E-9</c:v>
                </c:pt>
                <c:pt idx="33">
                  <c:v>1.3722664119363266E-9</c:v>
                </c:pt>
                <c:pt idx="34">
                  <c:v>1.3853452890409415E-9</c:v>
                </c:pt>
                <c:pt idx="35">
                  <c:v>1.3958761029945133E-9</c:v>
                </c:pt>
                <c:pt idx="36">
                  <c:v>1.4065560770988518E-9</c:v>
                </c:pt>
                <c:pt idx="37">
                  <c:v>1.4185908331481013E-9</c:v>
                </c:pt>
                <c:pt idx="38">
                  <c:v>1.4294913281947597E-9</c:v>
                </c:pt>
                <c:pt idx="39">
                  <c:v>1.4348170967433487E-9</c:v>
                </c:pt>
                <c:pt idx="40">
                  <c:v>1.4440467834825012E-9</c:v>
                </c:pt>
                <c:pt idx="41">
                  <c:v>1.4554918740436488E-9</c:v>
                </c:pt>
                <c:pt idx="42">
                  <c:v>1.4676747171490549E-9</c:v>
                </c:pt>
                <c:pt idx="43">
                  <c:v>1.477532700782263E-9</c:v>
                </c:pt>
                <c:pt idx="44">
                  <c:v>1.4881005364998741E-9</c:v>
                </c:pt>
                <c:pt idx="45">
                  <c:v>1.4973586602461871E-9</c:v>
                </c:pt>
                <c:pt idx="46">
                  <c:v>1.5087940929558463E-9</c:v>
                </c:pt>
                <c:pt idx="47">
                  <c:v>1.5157536480479021E-9</c:v>
                </c:pt>
                <c:pt idx="48">
                  <c:v>1.5274380387070421E-9</c:v>
                </c:pt>
                <c:pt idx="49">
                  <c:v>1.534213021526207E-9</c:v>
                </c:pt>
                <c:pt idx="50">
                  <c:v>1.5423535172363816E-9</c:v>
                </c:pt>
                <c:pt idx="51">
                  <c:v>1.5543153028521626E-9</c:v>
                </c:pt>
                <c:pt idx="52">
                  <c:v>1.5588931244576997E-9</c:v>
                </c:pt>
                <c:pt idx="53">
                  <c:v>1.562696171754939E-9</c:v>
                </c:pt>
                <c:pt idx="54">
                  <c:v>1.5753130816300217E-9</c:v>
                </c:pt>
                <c:pt idx="55">
                  <c:v>1.5840078307061734E-9</c:v>
                </c:pt>
                <c:pt idx="56">
                  <c:v>1.591160006280694E-9</c:v>
                </c:pt>
                <c:pt idx="57">
                  <c:v>1.6018764656017668E-9</c:v>
                </c:pt>
                <c:pt idx="58">
                  <c:v>1.6091032212516705E-9</c:v>
                </c:pt>
                <c:pt idx="59">
                  <c:v>1.6197912435655827E-9</c:v>
                </c:pt>
                <c:pt idx="60">
                  <c:v>1.6293627109379661E-9</c:v>
                </c:pt>
              </c:numCache>
            </c:numRef>
          </c:yVal>
          <c:smooth val="0"/>
          <c:extLst xmlns:c16r2="http://schemas.microsoft.com/office/drawing/2015/06/chart">
            <c:ext xmlns:c16="http://schemas.microsoft.com/office/drawing/2014/chart" uri="{C3380CC4-5D6E-409C-BE32-E72D297353CC}">
              <c16:uniqueId val="{00000003-B1DA-4603-B35B-4AAC681759B6}"/>
            </c:ext>
          </c:extLst>
        </c:ser>
        <c:ser>
          <c:idx val="4"/>
          <c:order val="4"/>
          <c:tx>
            <c:v>№5</c:v>
          </c:tx>
          <c:spPr>
            <a:ln>
              <a:solidFill>
                <a:srgbClr val="00B050"/>
              </a:solidFill>
            </a:ln>
          </c:spPr>
          <c:marker>
            <c:symbol val="none"/>
          </c:marker>
          <c:xVal>
            <c:numRef>
              <c:f>Лист1!$AB$6:$AB$66</c:f>
              <c:numCache>
                <c:formatCode>General</c:formatCode>
                <c:ptCount val="61"/>
                <c:pt idx="0">
                  <c:v>1</c:v>
                </c:pt>
                <c:pt idx="1">
                  <c:v>6</c:v>
                </c:pt>
                <c:pt idx="2">
                  <c:v>11</c:v>
                </c:pt>
                <c:pt idx="3">
                  <c:v>16</c:v>
                </c:pt>
                <c:pt idx="4">
                  <c:v>21</c:v>
                </c:pt>
                <c:pt idx="5">
                  <c:v>26</c:v>
                </c:pt>
                <c:pt idx="6">
                  <c:v>31</c:v>
                </c:pt>
                <c:pt idx="7">
                  <c:v>36</c:v>
                </c:pt>
                <c:pt idx="8">
                  <c:v>41</c:v>
                </c:pt>
                <c:pt idx="9">
                  <c:v>46</c:v>
                </c:pt>
                <c:pt idx="10">
                  <c:v>51</c:v>
                </c:pt>
                <c:pt idx="11">
                  <c:v>56</c:v>
                </c:pt>
                <c:pt idx="12">
                  <c:v>61</c:v>
                </c:pt>
                <c:pt idx="13">
                  <c:v>66</c:v>
                </c:pt>
                <c:pt idx="14">
                  <c:v>71</c:v>
                </c:pt>
                <c:pt idx="15">
                  <c:v>76</c:v>
                </c:pt>
                <c:pt idx="16">
                  <c:v>81</c:v>
                </c:pt>
                <c:pt idx="17">
                  <c:v>86</c:v>
                </c:pt>
                <c:pt idx="18">
                  <c:v>91</c:v>
                </c:pt>
                <c:pt idx="19">
                  <c:v>96</c:v>
                </c:pt>
                <c:pt idx="20">
                  <c:v>101</c:v>
                </c:pt>
                <c:pt idx="21">
                  <c:v>106</c:v>
                </c:pt>
                <c:pt idx="22">
                  <c:v>111</c:v>
                </c:pt>
                <c:pt idx="23">
                  <c:v>116</c:v>
                </c:pt>
                <c:pt idx="24">
                  <c:v>121</c:v>
                </c:pt>
                <c:pt idx="25">
                  <c:v>126</c:v>
                </c:pt>
                <c:pt idx="26">
                  <c:v>131</c:v>
                </c:pt>
                <c:pt idx="27">
                  <c:v>136</c:v>
                </c:pt>
                <c:pt idx="28">
                  <c:v>141</c:v>
                </c:pt>
                <c:pt idx="29">
                  <c:v>146</c:v>
                </c:pt>
                <c:pt idx="30">
                  <c:v>151</c:v>
                </c:pt>
                <c:pt idx="31">
                  <c:v>156</c:v>
                </c:pt>
                <c:pt idx="32">
                  <c:v>161</c:v>
                </c:pt>
                <c:pt idx="33">
                  <c:v>166</c:v>
                </c:pt>
                <c:pt idx="34">
                  <c:v>171</c:v>
                </c:pt>
                <c:pt idx="35">
                  <c:v>176</c:v>
                </c:pt>
                <c:pt idx="36">
                  <c:v>181</c:v>
                </c:pt>
                <c:pt idx="37">
                  <c:v>186</c:v>
                </c:pt>
                <c:pt idx="38">
                  <c:v>191</c:v>
                </c:pt>
                <c:pt idx="39">
                  <c:v>196</c:v>
                </c:pt>
                <c:pt idx="40">
                  <c:v>201</c:v>
                </c:pt>
                <c:pt idx="41">
                  <c:v>206</c:v>
                </c:pt>
                <c:pt idx="42">
                  <c:v>211</c:v>
                </c:pt>
                <c:pt idx="43">
                  <c:v>216</c:v>
                </c:pt>
                <c:pt idx="44">
                  <c:v>221</c:v>
                </c:pt>
                <c:pt idx="45">
                  <c:v>226</c:v>
                </c:pt>
                <c:pt idx="46">
                  <c:v>231</c:v>
                </c:pt>
                <c:pt idx="47">
                  <c:v>236</c:v>
                </c:pt>
                <c:pt idx="48">
                  <c:v>241</c:v>
                </c:pt>
                <c:pt idx="49">
                  <c:v>246</c:v>
                </c:pt>
                <c:pt idx="50">
                  <c:v>251</c:v>
                </c:pt>
                <c:pt idx="51">
                  <c:v>256</c:v>
                </c:pt>
                <c:pt idx="52">
                  <c:v>261</c:v>
                </c:pt>
                <c:pt idx="53">
                  <c:v>266</c:v>
                </c:pt>
                <c:pt idx="54">
                  <c:v>271</c:v>
                </c:pt>
                <c:pt idx="55">
                  <c:v>276</c:v>
                </c:pt>
                <c:pt idx="56">
                  <c:v>281</c:v>
                </c:pt>
                <c:pt idx="57">
                  <c:v>286</c:v>
                </c:pt>
                <c:pt idx="58">
                  <c:v>291</c:v>
                </c:pt>
                <c:pt idx="59">
                  <c:v>296</c:v>
                </c:pt>
                <c:pt idx="60">
                  <c:v>301</c:v>
                </c:pt>
              </c:numCache>
            </c:numRef>
          </c:xVal>
          <c:yVal>
            <c:numRef>
              <c:f>Лист1!$AC$6:$AC$66</c:f>
              <c:numCache>
                <c:formatCode>General</c:formatCode>
                <c:ptCount val="61"/>
                <c:pt idx="0">
                  <c:v>2.1273887732927315E-10</c:v>
                </c:pt>
                <c:pt idx="1">
                  <c:v>2.8583417844732806E-10</c:v>
                </c:pt>
                <c:pt idx="2">
                  <c:v>3.1067507381241508E-10</c:v>
                </c:pt>
                <c:pt idx="3">
                  <c:v>3.3762943217799059E-10</c:v>
                </c:pt>
                <c:pt idx="4">
                  <c:v>3.6633554445976225E-10</c:v>
                </c:pt>
                <c:pt idx="5">
                  <c:v>3.8614327920026679E-10</c:v>
                </c:pt>
                <c:pt idx="6">
                  <c:v>4.0360618213230573E-10</c:v>
                </c:pt>
                <c:pt idx="7">
                  <c:v>4.1858486082312712E-10</c:v>
                </c:pt>
                <c:pt idx="8">
                  <c:v>4.3466650167028128E-10</c:v>
                </c:pt>
                <c:pt idx="9">
                  <c:v>4.5663398394924645E-10</c:v>
                </c:pt>
                <c:pt idx="10">
                  <c:v>4.8558110989615127E-10</c:v>
                </c:pt>
                <c:pt idx="11">
                  <c:v>5.0833656084019754E-10</c:v>
                </c:pt>
                <c:pt idx="12">
                  <c:v>5.2194335289387234E-10</c:v>
                </c:pt>
                <c:pt idx="13">
                  <c:v>5.3372419567769839E-10</c:v>
                </c:pt>
                <c:pt idx="14">
                  <c:v>5.4854559315042803E-10</c:v>
                </c:pt>
                <c:pt idx="15">
                  <c:v>5.5727715238021468E-10</c:v>
                </c:pt>
                <c:pt idx="16">
                  <c:v>5.7104127953386464E-10</c:v>
                </c:pt>
                <c:pt idx="17">
                  <c:v>5.8100565625934704E-10</c:v>
                </c:pt>
                <c:pt idx="18">
                  <c:v>5.9189680138194357E-10</c:v>
                </c:pt>
                <c:pt idx="19">
                  <c:v>6.0402938510160444E-10</c:v>
                </c:pt>
                <c:pt idx="20">
                  <c:v>6.1457784144480293E-10</c:v>
                </c:pt>
                <c:pt idx="21">
                  <c:v>6.235222341146244E-10</c:v>
                </c:pt>
                <c:pt idx="22">
                  <c:v>6.3609126109106576E-10</c:v>
                </c:pt>
                <c:pt idx="23">
                  <c:v>6.4446073406337515E-10</c:v>
                </c:pt>
                <c:pt idx="24">
                  <c:v>6.5620482940261789E-10</c:v>
                </c:pt>
                <c:pt idx="25">
                  <c:v>6.6653991348694603E-10</c:v>
                </c:pt>
                <c:pt idx="26">
                  <c:v>6.7423316882066359E-10</c:v>
                </c:pt>
                <c:pt idx="27">
                  <c:v>6.8641262977901564E-10</c:v>
                </c:pt>
                <c:pt idx="28">
                  <c:v>6.9358700257411643E-10</c:v>
                </c:pt>
                <c:pt idx="29">
                  <c:v>7.0100222738869975E-10</c:v>
                </c:pt>
                <c:pt idx="30">
                  <c:v>7.1370973080587269E-10</c:v>
                </c:pt>
                <c:pt idx="31">
                  <c:v>7.2210776117646523E-10</c:v>
                </c:pt>
                <c:pt idx="32">
                  <c:v>7.2907792163289968E-10</c:v>
                </c:pt>
                <c:pt idx="33">
                  <c:v>7.367248385467615E-10</c:v>
                </c:pt>
                <c:pt idx="34">
                  <c:v>7.4429739846132009E-10</c:v>
                </c:pt>
                <c:pt idx="35">
                  <c:v>7.5251869625385834E-10</c:v>
                </c:pt>
                <c:pt idx="36">
                  <c:v>7.602679887464711E-10</c:v>
                </c:pt>
                <c:pt idx="37">
                  <c:v>7.7078788769138657E-10</c:v>
                </c:pt>
                <c:pt idx="38">
                  <c:v>7.7888956770243692E-10</c:v>
                </c:pt>
                <c:pt idx="39">
                  <c:v>7.8611890001876194E-10</c:v>
                </c:pt>
                <c:pt idx="40">
                  <c:v>7.9535102194675711E-10</c:v>
                </c:pt>
                <c:pt idx="41">
                  <c:v>8.0240469932269882E-10</c:v>
                </c:pt>
                <c:pt idx="42">
                  <c:v>8.086981033217058E-10</c:v>
                </c:pt>
                <c:pt idx="43">
                  <c:v>8.1573292203840393E-10</c:v>
                </c:pt>
                <c:pt idx="44">
                  <c:v>8.241314912278321E-10</c:v>
                </c:pt>
                <c:pt idx="45">
                  <c:v>8.3012800604846126E-10</c:v>
                </c:pt>
                <c:pt idx="46">
                  <c:v>8.3992534893492894E-10</c:v>
                </c:pt>
                <c:pt idx="47">
                  <c:v>8.4578338731482651E-10</c:v>
                </c:pt>
                <c:pt idx="48">
                  <c:v>8.5156706869542074E-10</c:v>
                </c:pt>
                <c:pt idx="49">
                  <c:v>8.6128143348121671E-10</c:v>
                </c:pt>
                <c:pt idx="50">
                  <c:v>8.6612864772565716E-10</c:v>
                </c:pt>
                <c:pt idx="51">
                  <c:v>8.7199638484459439E-10</c:v>
                </c:pt>
                <c:pt idx="52">
                  <c:v>8.8069938667609779E-10</c:v>
                </c:pt>
                <c:pt idx="53">
                  <c:v>8.9167404871820168E-10</c:v>
                </c:pt>
                <c:pt idx="54">
                  <c:v>8.9790279445694477E-10</c:v>
                </c:pt>
                <c:pt idx="55">
                  <c:v>9.0535519777117981E-10</c:v>
                </c:pt>
                <c:pt idx="56">
                  <c:v>9.1285393950527049E-10</c:v>
                </c:pt>
                <c:pt idx="57">
                  <c:v>9.1891565140499887E-10</c:v>
                </c:pt>
                <c:pt idx="58">
                  <c:v>9.2722046611704459E-10</c:v>
                </c:pt>
                <c:pt idx="59">
                  <c:v>9.3539596430856263E-10</c:v>
                </c:pt>
                <c:pt idx="60">
                  <c:v>9.4131866094872409E-10</c:v>
                </c:pt>
              </c:numCache>
            </c:numRef>
          </c:yVal>
          <c:smooth val="0"/>
          <c:extLst xmlns:c16r2="http://schemas.microsoft.com/office/drawing/2015/06/chart">
            <c:ext xmlns:c16="http://schemas.microsoft.com/office/drawing/2014/chart" uri="{C3380CC4-5D6E-409C-BE32-E72D297353CC}">
              <c16:uniqueId val="{00000004-B1DA-4603-B35B-4AAC681759B6}"/>
            </c:ext>
          </c:extLst>
        </c:ser>
        <c:ser>
          <c:idx val="5"/>
          <c:order val="5"/>
          <c:tx>
            <c:v>before irradiation</c:v>
          </c:tx>
          <c:spPr>
            <a:ln>
              <a:solidFill>
                <a:srgbClr val="FF0000"/>
              </a:solidFill>
            </a:ln>
          </c:spPr>
          <c:marker>
            <c:symbol val="none"/>
          </c:marker>
          <c:xVal>
            <c:numRef>
              <c:f>Лист1!$AG$6:$AG$66</c:f>
              <c:numCache>
                <c:formatCode>General</c:formatCode>
                <c:ptCount val="61"/>
                <c:pt idx="0">
                  <c:v>1</c:v>
                </c:pt>
                <c:pt idx="1">
                  <c:v>6</c:v>
                </c:pt>
                <c:pt idx="2">
                  <c:v>11</c:v>
                </c:pt>
                <c:pt idx="3">
                  <c:v>16</c:v>
                </c:pt>
                <c:pt idx="4">
                  <c:v>21</c:v>
                </c:pt>
                <c:pt idx="5">
                  <c:v>26</c:v>
                </c:pt>
                <c:pt idx="6">
                  <c:v>31</c:v>
                </c:pt>
                <c:pt idx="7">
                  <c:v>36</c:v>
                </c:pt>
                <c:pt idx="8">
                  <c:v>41</c:v>
                </c:pt>
                <c:pt idx="9">
                  <c:v>46</c:v>
                </c:pt>
                <c:pt idx="10">
                  <c:v>51</c:v>
                </c:pt>
                <c:pt idx="11">
                  <c:v>56</c:v>
                </c:pt>
                <c:pt idx="12">
                  <c:v>61</c:v>
                </c:pt>
                <c:pt idx="13">
                  <c:v>66</c:v>
                </c:pt>
                <c:pt idx="14">
                  <c:v>71</c:v>
                </c:pt>
                <c:pt idx="15">
                  <c:v>76</c:v>
                </c:pt>
                <c:pt idx="16">
                  <c:v>81</c:v>
                </c:pt>
                <c:pt idx="17">
                  <c:v>86</c:v>
                </c:pt>
                <c:pt idx="18">
                  <c:v>91</c:v>
                </c:pt>
                <c:pt idx="19">
                  <c:v>96</c:v>
                </c:pt>
                <c:pt idx="20">
                  <c:v>101</c:v>
                </c:pt>
                <c:pt idx="21">
                  <c:v>106</c:v>
                </c:pt>
                <c:pt idx="22">
                  <c:v>111</c:v>
                </c:pt>
                <c:pt idx="23">
                  <c:v>116</c:v>
                </c:pt>
                <c:pt idx="24">
                  <c:v>121</c:v>
                </c:pt>
                <c:pt idx="25">
                  <c:v>126</c:v>
                </c:pt>
                <c:pt idx="26">
                  <c:v>131</c:v>
                </c:pt>
                <c:pt idx="27">
                  <c:v>136</c:v>
                </c:pt>
                <c:pt idx="28">
                  <c:v>141</c:v>
                </c:pt>
                <c:pt idx="29">
                  <c:v>146</c:v>
                </c:pt>
                <c:pt idx="30">
                  <c:v>151</c:v>
                </c:pt>
                <c:pt idx="31">
                  <c:v>156</c:v>
                </c:pt>
                <c:pt idx="32">
                  <c:v>161</c:v>
                </c:pt>
                <c:pt idx="33">
                  <c:v>166</c:v>
                </c:pt>
                <c:pt idx="34">
                  <c:v>171</c:v>
                </c:pt>
                <c:pt idx="35">
                  <c:v>176</c:v>
                </c:pt>
                <c:pt idx="36">
                  <c:v>181</c:v>
                </c:pt>
                <c:pt idx="37">
                  <c:v>186</c:v>
                </c:pt>
                <c:pt idx="38">
                  <c:v>191</c:v>
                </c:pt>
                <c:pt idx="39">
                  <c:v>196</c:v>
                </c:pt>
                <c:pt idx="40">
                  <c:v>201</c:v>
                </c:pt>
                <c:pt idx="41">
                  <c:v>206</c:v>
                </c:pt>
                <c:pt idx="42">
                  <c:v>211</c:v>
                </c:pt>
                <c:pt idx="43">
                  <c:v>216</c:v>
                </c:pt>
                <c:pt idx="44">
                  <c:v>221</c:v>
                </c:pt>
                <c:pt idx="45">
                  <c:v>226</c:v>
                </c:pt>
                <c:pt idx="46">
                  <c:v>231</c:v>
                </c:pt>
                <c:pt idx="47">
                  <c:v>236</c:v>
                </c:pt>
                <c:pt idx="48">
                  <c:v>241</c:v>
                </c:pt>
                <c:pt idx="49">
                  <c:v>246</c:v>
                </c:pt>
                <c:pt idx="50">
                  <c:v>251</c:v>
                </c:pt>
                <c:pt idx="51">
                  <c:v>256</c:v>
                </c:pt>
                <c:pt idx="52">
                  <c:v>261</c:v>
                </c:pt>
                <c:pt idx="53">
                  <c:v>266</c:v>
                </c:pt>
                <c:pt idx="54">
                  <c:v>271</c:v>
                </c:pt>
                <c:pt idx="55">
                  <c:v>276</c:v>
                </c:pt>
                <c:pt idx="56">
                  <c:v>281</c:v>
                </c:pt>
                <c:pt idx="57">
                  <c:v>286</c:v>
                </c:pt>
                <c:pt idx="58">
                  <c:v>291</c:v>
                </c:pt>
                <c:pt idx="59">
                  <c:v>296</c:v>
                </c:pt>
                <c:pt idx="60">
                  <c:v>301</c:v>
                </c:pt>
              </c:numCache>
            </c:numRef>
          </c:xVal>
          <c:yVal>
            <c:numRef>
              <c:f>Лист1!$AH$6:$AH$66</c:f>
              <c:numCache>
                <c:formatCode>General</c:formatCode>
                <c:ptCount val="61"/>
                <c:pt idx="0">
                  <c:v>8.7300163305040062E-11</c:v>
                </c:pt>
                <c:pt idx="1">
                  <c:v>1.2993201230965714E-10</c:v>
                </c:pt>
                <c:pt idx="2">
                  <c:v>1.5376308278585173E-10</c:v>
                </c:pt>
                <c:pt idx="3">
                  <c:v>1.7208391975002752E-10</c:v>
                </c:pt>
                <c:pt idx="4">
                  <c:v>1.895188098043272E-10</c:v>
                </c:pt>
                <c:pt idx="5">
                  <c:v>2.1107003712720633E-10</c:v>
                </c:pt>
                <c:pt idx="6">
                  <c:v>2.2870790302695545E-10</c:v>
                </c:pt>
                <c:pt idx="7">
                  <c:v>2.4087271814291639E-10</c:v>
                </c:pt>
                <c:pt idx="8">
                  <c:v>2.5328659851781897E-10</c:v>
                </c:pt>
                <c:pt idx="9">
                  <c:v>2.6527596266507262E-10</c:v>
                </c:pt>
                <c:pt idx="10">
                  <c:v>2.9218965837219695E-10</c:v>
                </c:pt>
                <c:pt idx="11">
                  <c:v>3.0512039476592441E-10</c:v>
                </c:pt>
                <c:pt idx="12">
                  <c:v>3.1695281882649032E-10</c:v>
                </c:pt>
                <c:pt idx="13">
                  <c:v>3.301327277886204E-10</c:v>
                </c:pt>
                <c:pt idx="14">
                  <c:v>3.4170685797660013E-10</c:v>
                </c:pt>
                <c:pt idx="15">
                  <c:v>3.5391760154186183E-10</c:v>
                </c:pt>
                <c:pt idx="16">
                  <c:v>3.6507644411583712E-10</c:v>
                </c:pt>
                <c:pt idx="17">
                  <c:v>3.7579199130649143E-10</c:v>
                </c:pt>
                <c:pt idx="18">
                  <c:v>3.8591701453335597E-10</c:v>
                </c:pt>
                <c:pt idx="19">
                  <c:v>3.9610653074627138E-10</c:v>
                </c:pt>
                <c:pt idx="20">
                  <c:v>4.0413639040217228E-10</c:v>
                </c:pt>
                <c:pt idx="21">
                  <c:v>4.1532270419815926E-10</c:v>
                </c:pt>
                <c:pt idx="22">
                  <c:v>4.2362936860866598E-10</c:v>
                </c:pt>
                <c:pt idx="23">
                  <c:v>4.3279434774284564E-10</c:v>
                </c:pt>
                <c:pt idx="24">
                  <c:v>4.4116566610359461E-10</c:v>
                </c:pt>
                <c:pt idx="25">
                  <c:v>4.5078300827054839E-10</c:v>
                </c:pt>
                <c:pt idx="26">
                  <c:v>4.6348313663262322E-10</c:v>
                </c:pt>
                <c:pt idx="27">
                  <c:v>4.7044220883210473E-10</c:v>
                </c:pt>
                <c:pt idx="28">
                  <c:v>4.7957977039900331E-10</c:v>
                </c:pt>
                <c:pt idx="29">
                  <c:v>4.9033228569896622E-10</c:v>
                </c:pt>
                <c:pt idx="30">
                  <c:v>4.9696835642088878E-10</c:v>
                </c:pt>
                <c:pt idx="31">
                  <c:v>5.038905141657922E-10</c:v>
                </c:pt>
                <c:pt idx="32">
                  <c:v>5.129079964458506E-10</c:v>
                </c:pt>
                <c:pt idx="33">
                  <c:v>5.2098394551524376E-10</c:v>
                </c:pt>
                <c:pt idx="34">
                  <c:v>5.2904143735734785E-10</c:v>
                </c:pt>
                <c:pt idx="35">
                  <c:v>5.3932340067090004E-10</c:v>
                </c:pt>
                <c:pt idx="36">
                  <c:v>5.458027459250568E-10</c:v>
                </c:pt>
                <c:pt idx="37">
                  <c:v>5.5176485957727525E-10</c:v>
                </c:pt>
                <c:pt idx="38">
                  <c:v>5.6100366762061128E-10</c:v>
                </c:pt>
                <c:pt idx="39">
                  <c:v>5.6842465339489443E-10</c:v>
                </c:pt>
                <c:pt idx="40">
                  <c:v>5.7459923977985931E-10</c:v>
                </c:pt>
                <c:pt idx="41">
                  <c:v>5.8262867019791625E-10</c:v>
                </c:pt>
                <c:pt idx="42">
                  <c:v>5.9074180199554006E-10</c:v>
                </c:pt>
                <c:pt idx="43">
                  <c:v>5.9703657497680604E-10</c:v>
                </c:pt>
                <c:pt idx="44">
                  <c:v>6.0347889846692354E-10</c:v>
                </c:pt>
                <c:pt idx="45">
                  <c:v>6.0838884285420325E-10</c:v>
                </c:pt>
                <c:pt idx="46">
                  <c:v>6.1406551334020679E-10</c:v>
                </c:pt>
                <c:pt idx="47">
                  <c:v>6.2266690318530351E-10</c:v>
                </c:pt>
                <c:pt idx="48">
                  <c:v>6.299864815189576E-10</c:v>
                </c:pt>
                <c:pt idx="49">
                  <c:v>6.3575490159410154E-10</c:v>
                </c:pt>
                <c:pt idx="50">
                  <c:v>6.4309272253612285E-10</c:v>
                </c:pt>
                <c:pt idx="51">
                  <c:v>6.4827952533273879E-10</c:v>
                </c:pt>
                <c:pt idx="52">
                  <c:v>6.5274681819346323E-10</c:v>
                </c:pt>
                <c:pt idx="53">
                  <c:v>6.6083204953123149E-10</c:v>
                </c:pt>
                <c:pt idx="54">
                  <c:v>6.6520705625551048E-10</c:v>
                </c:pt>
                <c:pt idx="55">
                  <c:v>6.7200940298722625E-10</c:v>
                </c:pt>
                <c:pt idx="56">
                  <c:v>6.7713128355994737E-10</c:v>
                </c:pt>
                <c:pt idx="57">
                  <c:v>6.84663334626348E-10</c:v>
                </c:pt>
                <c:pt idx="58">
                  <c:v>6.8979487305055756E-10</c:v>
                </c:pt>
                <c:pt idx="59">
                  <c:v>6.9466779567379811E-10</c:v>
                </c:pt>
                <c:pt idx="60">
                  <c:v>6.9967056274482809E-10</c:v>
                </c:pt>
              </c:numCache>
            </c:numRef>
          </c:yVal>
          <c:smooth val="0"/>
          <c:extLst xmlns:c16r2="http://schemas.microsoft.com/office/drawing/2015/06/chart">
            <c:ext xmlns:c16="http://schemas.microsoft.com/office/drawing/2014/chart" uri="{C3380CC4-5D6E-409C-BE32-E72D297353CC}">
              <c16:uniqueId val="{00000005-B1DA-4603-B35B-4AAC681759B6}"/>
            </c:ext>
          </c:extLst>
        </c:ser>
        <c:dLbls>
          <c:showLegendKey val="0"/>
          <c:showVal val="0"/>
          <c:showCatName val="0"/>
          <c:showSerName val="0"/>
          <c:showPercent val="0"/>
          <c:showBubbleSize val="0"/>
        </c:dLbls>
        <c:axId val="123021952"/>
        <c:axId val="123044608"/>
      </c:scatterChart>
      <c:valAx>
        <c:axId val="123021952"/>
        <c:scaling>
          <c:orientation val="minMax"/>
          <c:max val="300"/>
          <c:min val="0"/>
        </c:scaling>
        <c:delete val="0"/>
        <c:axPos val="b"/>
        <c:title>
          <c:tx>
            <c:rich>
              <a:bodyPr/>
              <a:lstStyle/>
              <a:p>
                <a:pPr>
                  <a:defRPr/>
                </a:pPr>
                <a:r>
                  <a:rPr lang="en-US" sz="1200"/>
                  <a:t>Voltage,</a:t>
                </a:r>
                <a:r>
                  <a:rPr lang="en-US" sz="1200" baseline="0"/>
                  <a:t> V</a:t>
                </a:r>
                <a:endParaRPr lang="ru-RU" sz="1200"/>
              </a:p>
            </c:rich>
          </c:tx>
          <c:layout/>
          <c:overlay val="0"/>
        </c:title>
        <c:numFmt formatCode="General" sourceLinked="1"/>
        <c:majorTickMark val="out"/>
        <c:minorTickMark val="none"/>
        <c:tickLblPos val="low"/>
        <c:crossAx val="123044608"/>
        <c:crossesAt val="5.0000000000000028E-11"/>
        <c:crossBetween val="midCat"/>
      </c:valAx>
      <c:valAx>
        <c:axId val="123044608"/>
        <c:scaling>
          <c:logBase val="10"/>
          <c:orientation val="minMax"/>
          <c:max val="1.0000000000000005E-8"/>
          <c:min val="5.0000000000000028E-11"/>
        </c:scaling>
        <c:delete val="0"/>
        <c:axPos val="l"/>
        <c:minorGridlines/>
        <c:title>
          <c:tx>
            <c:rich>
              <a:bodyPr/>
              <a:lstStyle/>
              <a:p>
                <a:pPr>
                  <a:defRPr sz="1200"/>
                </a:pPr>
                <a:r>
                  <a:rPr lang="en-US" sz="1200"/>
                  <a:t>Current,</a:t>
                </a:r>
                <a:r>
                  <a:rPr lang="en-US" sz="1200" baseline="0"/>
                  <a:t> A</a:t>
                </a:r>
                <a:endParaRPr lang="ru-RU" sz="1200"/>
              </a:p>
            </c:rich>
          </c:tx>
          <c:layout/>
          <c:overlay val="0"/>
        </c:title>
        <c:numFmt formatCode="General" sourceLinked="1"/>
        <c:majorTickMark val="out"/>
        <c:minorTickMark val="out"/>
        <c:tickLblPos val="nextTo"/>
        <c:spPr>
          <a:ln/>
        </c:spPr>
        <c:crossAx val="123021952"/>
        <c:crosses val="autoZero"/>
        <c:crossBetween val="midCat"/>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C0087-6D59-4F30-BA0E-0A58922189D0}" type="datetimeFigureOut">
              <a:rPr lang="en-US" smtClean="0"/>
              <a:t>7/10/2018</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FF2BC-F1C9-4321-B510-0AB419CB9DB9}" type="slidenum">
              <a:rPr lang="en-US" smtClean="0"/>
              <a:t>‹#›</a:t>
            </a:fld>
            <a:endParaRPr lang="en-US"/>
          </a:p>
        </p:txBody>
      </p:sp>
    </p:spTree>
    <p:extLst>
      <p:ext uri="{BB962C8B-B14F-4D97-AF65-F5344CB8AC3E}">
        <p14:creationId xmlns:p14="http://schemas.microsoft.com/office/powerpoint/2010/main" val="171422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7E4FF2BC-F1C9-4321-B510-0AB419CB9DB9}" type="slidenum">
              <a:rPr lang="en-US" smtClean="0"/>
              <a:t>6</a:t>
            </a:fld>
            <a:endParaRPr lang="en-US"/>
          </a:p>
        </p:txBody>
      </p:sp>
    </p:spTree>
    <p:extLst>
      <p:ext uri="{BB962C8B-B14F-4D97-AF65-F5344CB8AC3E}">
        <p14:creationId xmlns:p14="http://schemas.microsoft.com/office/powerpoint/2010/main" val="338364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2678E75F-2F3D-42C1-9BEA-D6C6012E0D11}" type="datetime1">
              <a:rPr lang="en-US" smtClean="0"/>
              <a:t>7/10/2018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AED9E88-8E64-472E-837E-581B121CE629}" type="slidenum">
              <a:rPr lang="en-US" smtClean="0"/>
              <a:t>‹#›</a:t>
            </a:fld>
            <a:endParaRPr lang="en-US"/>
          </a:p>
        </p:txBody>
      </p:sp>
    </p:spTree>
    <p:extLst>
      <p:ext uri="{BB962C8B-B14F-4D97-AF65-F5344CB8AC3E}">
        <p14:creationId xmlns:p14="http://schemas.microsoft.com/office/powerpoint/2010/main" val="7183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C2FB0FED-2939-4E20-9C49-AD04B75182AD}" type="datetime1">
              <a:rPr lang="en-US" smtClean="0"/>
              <a:t>7/10/2018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AED9E88-8E64-472E-837E-581B121CE629}" type="slidenum">
              <a:rPr lang="en-US" smtClean="0"/>
              <a:t>‹#›</a:t>
            </a:fld>
            <a:endParaRPr lang="en-US"/>
          </a:p>
        </p:txBody>
      </p:sp>
    </p:spTree>
    <p:extLst>
      <p:ext uri="{BB962C8B-B14F-4D97-AF65-F5344CB8AC3E}">
        <p14:creationId xmlns:p14="http://schemas.microsoft.com/office/powerpoint/2010/main" val="16010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4EF9218-1D53-4CE6-A8B5-4DDCD974382C}" type="datetime1">
              <a:rPr lang="en-US" smtClean="0"/>
              <a:t>7/10/2018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AED9E88-8E64-472E-837E-581B121CE629}" type="slidenum">
              <a:rPr lang="en-US" smtClean="0"/>
              <a:t>‹#›</a:t>
            </a:fld>
            <a:endParaRPr lang="en-US"/>
          </a:p>
        </p:txBody>
      </p:sp>
    </p:spTree>
    <p:extLst>
      <p:ext uri="{BB962C8B-B14F-4D97-AF65-F5344CB8AC3E}">
        <p14:creationId xmlns:p14="http://schemas.microsoft.com/office/powerpoint/2010/main" val="79212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6BA7A0B-4107-4FDF-83FF-F2D18C204258}" type="datetime1">
              <a:rPr lang="en-US" smtClean="0"/>
              <a:t>7/10/2018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AED9E88-8E64-472E-837E-581B121CE629}" type="slidenum">
              <a:rPr lang="en-US" smtClean="0"/>
              <a:t>‹#›</a:t>
            </a:fld>
            <a:endParaRPr lang="en-US"/>
          </a:p>
        </p:txBody>
      </p:sp>
    </p:spTree>
    <p:extLst>
      <p:ext uri="{BB962C8B-B14F-4D97-AF65-F5344CB8AC3E}">
        <p14:creationId xmlns:p14="http://schemas.microsoft.com/office/powerpoint/2010/main" val="329560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528EB34-EA6D-47D3-8903-38D91B932A63}" type="datetime1">
              <a:rPr lang="en-US" smtClean="0"/>
              <a:t>7/10/2018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AED9E88-8E64-472E-837E-581B121CE629}" type="slidenum">
              <a:rPr lang="en-US" smtClean="0"/>
              <a:t>‹#›</a:t>
            </a:fld>
            <a:endParaRPr lang="en-US"/>
          </a:p>
        </p:txBody>
      </p:sp>
    </p:spTree>
    <p:extLst>
      <p:ext uri="{BB962C8B-B14F-4D97-AF65-F5344CB8AC3E}">
        <p14:creationId xmlns:p14="http://schemas.microsoft.com/office/powerpoint/2010/main" val="113083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A70EBF69-8DDC-4BD3-ACA1-2200AFBA5890}" type="datetime1">
              <a:rPr lang="en-US" smtClean="0"/>
              <a:t>7/10/2018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AED9E88-8E64-472E-837E-581B121CE629}" type="slidenum">
              <a:rPr lang="en-US" smtClean="0"/>
              <a:t>‹#›</a:t>
            </a:fld>
            <a:endParaRPr lang="en-US"/>
          </a:p>
        </p:txBody>
      </p:sp>
    </p:spTree>
    <p:extLst>
      <p:ext uri="{BB962C8B-B14F-4D97-AF65-F5344CB8AC3E}">
        <p14:creationId xmlns:p14="http://schemas.microsoft.com/office/powerpoint/2010/main" val="329551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539B6E88-C9AE-4D3F-887A-8824F3F66245}" type="datetime1">
              <a:rPr lang="en-US" smtClean="0"/>
              <a:t>7/10/2018</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7AED9E88-8E64-472E-837E-581B121CE629}" type="slidenum">
              <a:rPr lang="en-US" smtClean="0"/>
              <a:t>‹#›</a:t>
            </a:fld>
            <a:endParaRPr lang="en-US"/>
          </a:p>
        </p:txBody>
      </p:sp>
    </p:spTree>
    <p:extLst>
      <p:ext uri="{BB962C8B-B14F-4D97-AF65-F5344CB8AC3E}">
        <p14:creationId xmlns:p14="http://schemas.microsoft.com/office/powerpoint/2010/main" val="35758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CAD0F633-F2F3-4845-B54A-33A08FA8D5F0}" type="datetime1">
              <a:rPr lang="en-US" smtClean="0"/>
              <a:t>7/10/2018</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7AED9E88-8E64-472E-837E-581B121CE629}" type="slidenum">
              <a:rPr lang="en-US" smtClean="0"/>
              <a:t>‹#›</a:t>
            </a:fld>
            <a:endParaRPr lang="en-US"/>
          </a:p>
        </p:txBody>
      </p:sp>
    </p:spTree>
    <p:extLst>
      <p:ext uri="{BB962C8B-B14F-4D97-AF65-F5344CB8AC3E}">
        <p14:creationId xmlns:p14="http://schemas.microsoft.com/office/powerpoint/2010/main" val="103271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BA09C9-81B2-42E3-8D93-66DD56AFB17D}" type="datetime1">
              <a:rPr lang="en-US" smtClean="0"/>
              <a:t>7/10/2018</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7AED9E88-8E64-472E-837E-581B121CE629}" type="slidenum">
              <a:rPr lang="en-US" smtClean="0"/>
              <a:t>‹#›</a:t>
            </a:fld>
            <a:endParaRPr lang="en-US"/>
          </a:p>
        </p:txBody>
      </p:sp>
    </p:spTree>
    <p:extLst>
      <p:ext uri="{BB962C8B-B14F-4D97-AF65-F5344CB8AC3E}">
        <p14:creationId xmlns:p14="http://schemas.microsoft.com/office/powerpoint/2010/main" val="275958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6518EF-2AE5-411F-B95F-F3F184EE259F}" type="datetime1">
              <a:rPr lang="en-US" smtClean="0"/>
              <a:t>7/10/2018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AED9E88-8E64-472E-837E-581B121CE629}" type="slidenum">
              <a:rPr lang="en-US" smtClean="0"/>
              <a:t>‹#›</a:t>
            </a:fld>
            <a:endParaRPr lang="en-US"/>
          </a:p>
        </p:txBody>
      </p:sp>
    </p:spTree>
    <p:extLst>
      <p:ext uri="{BB962C8B-B14F-4D97-AF65-F5344CB8AC3E}">
        <p14:creationId xmlns:p14="http://schemas.microsoft.com/office/powerpoint/2010/main" val="315658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10B525-A812-407E-909A-95031EF711EF}" type="datetime1">
              <a:rPr lang="en-US" smtClean="0"/>
              <a:t>7/10/2018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AED9E88-8E64-472E-837E-581B121CE629}" type="slidenum">
              <a:rPr lang="en-US" smtClean="0"/>
              <a:t>‹#›</a:t>
            </a:fld>
            <a:endParaRPr lang="en-US"/>
          </a:p>
        </p:txBody>
      </p:sp>
    </p:spTree>
    <p:extLst>
      <p:ext uri="{BB962C8B-B14F-4D97-AF65-F5344CB8AC3E}">
        <p14:creationId xmlns:p14="http://schemas.microsoft.com/office/powerpoint/2010/main" val="138251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C64E0-3BED-4E60-ABA7-280882D81561}" type="datetime1">
              <a:rPr lang="en-US" smtClean="0"/>
              <a:t>7/10/2018</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D9E88-8E64-472E-837E-581B121CE629}" type="slidenum">
              <a:rPr lang="en-US" smtClean="0"/>
              <a:t>‹#›</a:t>
            </a:fld>
            <a:endParaRPr lang="en-US"/>
          </a:p>
        </p:txBody>
      </p:sp>
    </p:spTree>
    <p:extLst>
      <p:ext uri="{BB962C8B-B14F-4D97-AF65-F5344CB8AC3E}">
        <p14:creationId xmlns:p14="http://schemas.microsoft.com/office/powerpoint/2010/main" val="375450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4780" y="2547319"/>
            <a:ext cx="7114448" cy="923330"/>
          </a:xfrm>
          <a:prstGeom prst="rect">
            <a:avLst/>
          </a:prstGeom>
          <a:noFill/>
        </p:spPr>
        <p:txBody>
          <a:bodyPr wrap="none" rtlCol="0">
            <a:spAutoFit/>
          </a:bodyPr>
          <a:lstStyle/>
          <a:p>
            <a:r>
              <a:rPr lang="en-US" sz="5400" dirty="0" smtClean="0"/>
              <a:t>SPD silicon inner tracker </a:t>
            </a:r>
            <a:endParaRPr lang="en-US" sz="5400" dirty="0"/>
          </a:p>
        </p:txBody>
      </p:sp>
      <p:sp>
        <p:nvSpPr>
          <p:cNvPr id="6" name="TextBox 5"/>
          <p:cNvSpPr txBox="1"/>
          <p:nvPr/>
        </p:nvSpPr>
        <p:spPr>
          <a:xfrm>
            <a:off x="467542" y="6018873"/>
            <a:ext cx="2919325" cy="369332"/>
          </a:xfrm>
          <a:prstGeom prst="rect">
            <a:avLst/>
          </a:prstGeom>
          <a:noFill/>
        </p:spPr>
        <p:txBody>
          <a:bodyPr wrap="none" rtlCol="0">
            <a:spAutoFit/>
          </a:bodyPr>
          <a:lstStyle/>
          <a:p>
            <a:r>
              <a:rPr lang="en-US" dirty="0" smtClean="0"/>
              <a:t>SPIN-Praha-2018  11.07.2018</a:t>
            </a:r>
            <a:endParaRPr lang="en-US"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13" t="18334" r="1146" b="52996"/>
          <a:stretch/>
        </p:blipFill>
        <p:spPr bwMode="auto">
          <a:xfrm>
            <a:off x="0" y="44624"/>
            <a:ext cx="9135099" cy="148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5576" y="3573016"/>
            <a:ext cx="7776864" cy="830997"/>
          </a:xfrm>
          <a:prstGeom prst="rect">
            <a:avLst/>
          </a:prstGeom>
          <a:noFill/>
        </p:spPr>
        <p:txBody>
          <a:bodyPr wrap="square" rtlCol="0">
            <a:spAutoFit/>
          </a:bodyPr>
          <a:lstStyle/>
          <a:p>
            <a:pPr algn="ctr"/>
            <a:r>
              <a:rPr lang="en-US" sz="2400" dirty="0" err="1" smtClean="0"/>
              <a:t>S.Khabarov</a:t>
            </a:r>
            <a:r>
              <a:rPr lang="en-US" sz="2400" dirty="0" smtClean="0"/>
              <a:t>, </a:t>
            </a:r>
            <a:r>
              <a:rPr lang="en-US" sz="2400" dirty="0" err="1" smtClean="0"/>
              <a:t>O.Tarasov</a:t>
            </a:r>
            <a:r>
              <a:rPr lang="en-US" sz="2400" dirty="0" smtClean="0"/>
              <a:t>, </a:t>
            </a:r>
            <a:r>
              <a:rPr lang="en-US" sz="2400" u="sng" dirty="0" err="1" smtClean="0"/>
              <a:t>N.Zamyatin</a:t>
            </a:r>
            <a:r>
              <a:rPr lang="en-US" sz="2400" dirty="0" smtClean="0"/>
              <a:t>, </a:t>
            </a:r>
            <a:r>
              <a:rPr lang="en-US" sz="2400" dirty="0" err="1" smtClean="0"/>
              <a:t>E.Zubarev</a:t>
            </a:r>
            <a:endParaRPr lang="en-US" sz="2400" dirty="0"/>
          </a:p>
          <a:p>
            <a:pPr algn="ctr"/>
            <a:r>
              <a:rPr lang="en-US" sz="2400" dirty="0" smtClean="0"/>
              <a:t> JINR, </a:t>
            </a:r>
            <a:r>
              <a:rPr lang="en-US" sz="2400" dirty="0" err="1" smtClean="0"/>
              <a:t>Dubna</a:t>
            </a:r>
            <a:endParaRPr lang="en-US" sz="2400" dirty="0"/>
          </a:p>
        </p:txBody>
      </p:sp>
      <p:sp>
        <p:nvSpPr>
          <p:cNvPr id="2" name="Номер слайда 1"/>
          <p:cNvSpPr>
            <a:spLocks noGrp="1"/>
          </p:cNvSpPr>
          <p:nvPr>
            <p:ph type="sldNum" sz="quarter" idx="12"/>
          </p:nvPr>
        </p:nvSpPr>
        <p:spPr/>
        <p:txBody>
          <a:bodyPr/>
          <a:lstStyle/>
          <a:p>
            <a:fld id="{7AED9E88-8E64-472E-837E-581B121CE629}" type="slidenum">
              <a:rPr lang="en-US" smtClean="0"/>
              <a:t>1</a:t>
            </a:fld>
            <a:endParaRPr lang="en-US"/>
          </a:p>
        </p:txBody>
      </p:sp>
    </p:spTree>
    <p:extLst>
      <p:ext uri="{BB962C8B-B14F-4D97-AF65-F5344CB8AC3E}">
        <p14:creationId xmlns:p14="http://schemas.microsoft.com/office/powerpoint/2010/main" val="3193406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AED9E88-8E64-472E-837E-581B121CE629}" type="slidenum">
              <a:rPr lang="en-US" smtClean="0"/>
              <a:t>10</a:t>
            </a:fld>
            <a:endParaRPr lang="en-US"/>
          </a:p>
        </p:txBody>
      </p:sp>
      <p:pic>
        <p:nvPicPr>
          <p:cNvPr id="6" name="Picture 3">
            <a:extLst>
              <a:ext uri="{FF2B5EF4-FFF2-40B4-BE49-F238E27FC236}">
                <a16:creationId xmlns:a16="http://schemas.microsoft.com/office/drawing/2014/main" xmlns="" id="{54CDB18B-10FF-4F83-99D9-7EAE8181FE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10" t="-115" r="11129" b="115"/>
          <a:stretch/>
        </p:blipFill>
        <p:spPr>
          <a:xfrm rot="10800000">
            <a:off x="251520" y="1083022"/>
            <a:ext cx="4273237" cy="5432425"/>
          </a:xfrm>
          <a:prstGeom prst="rect">
            <a:avLst/>
          </a:prstGeom>
          <a:noFill/>
          <a:ln/>
        </p:spPr>
      </p:pic>
      <p:pic>
        <p:nvPicPr>
          <p:cNvPr id="7" name="Picture 5" descr="Dets_Nside_Joint_v1">
            <a:extLst>
              <a:ext uri="{FF2B5EF4-FFF2-40B4-BE49-F238E27FC236}">
                <a16:creationId xmlns:a16="http://schemas.microsoft.com/office/drawing/2014/main" xmlns="" id="{2A40AAE6-3EE7-4A4E-9E0B-6836C64E0B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14"/>
          <a:stretch/>
        </p:blipFill>
        <p:spPr bwMode="auto">
          <a:xfrm>
            <a:off x="4355977" y="781262"/>
            <a:ext cx="4392488" cy="60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a:extLst>
              <a:ext uri="{FF2B5EF4-FFF2-40B4-BE49-F238E27FC236}">
                <a16:creationId xmlns:a16="http://schemas.microsoft.com/office/drawing/2014/main" xmlns="" id="{F141F5E3-3B92-43E5-B774-21D8E88602E1}"/>
              </a:ext>
            </a:extLst>
          </p:cNvPr>
          <p:cNvSpPr txBox="1">
            <a:spLocks noChangeArrowheads="1"/>
          </p:cNvSpPr>
          <p:nvPr/>
        </p:nvSpPr>
        <p:spPr bwMode="auto">
          <a:xfrm>
            <a:off x="1524001" y="188914"/>
            <a:ext cx="38831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b="1" dirty="0"/>
              <a:t>U</a:t>
            </a:r>
            <a:r>
              <a:rPr lang="ru-RU" altLang="ru-RU" b="1" dirty="0" err="1"/>
              <a:t>ltrasonic</a:t>
            </a:r>
            <a:r>
              <a:rPr lang="ru-RU" altLang="ru-RU" b="1" dirty="0"/>
              <a:t> </a:t>
            </a:r>
            <a:r>
              <a:rPr lang="ru-RU" altLang="ru-RU" b="1" dirty="0" err="1"/>
              <a:t>bond</a:t>
            </a:r>
            <a:r>
              <a:rPr lang="en-US" altLang="ru-RU" b="1" dirty="0" err="1"/>
              <a:t>ing</a:t>
            </a:r>
            <a:r>
              <a:rPr lang="ru-RU" altLang="ru-RU" b="1" dirty="0"/>
              <a:t> </a:t>
            </a:r>
            <a:r>
              <a:rPr lang="en-US" altLang="ru-RU" b="1" dirty="0"/>
              <a:t>of the strip to strip </a:t>
            </a:r>
          </a:p>
          <a:p>
            <a:r>
              <a:rPr lang="en-US" altLang="ru-RU" b="1" dirty="0"/>
              <a:t>between two DS-Si-sensors on module</a:t>
            </a:r>
            <a:endParaRPr lang="ru-RU" altLang="ru-RU" b="1" dirty="0"/>
          </a:p>
        </p:txBody>
      </p:sp>
      <p:pic>
        <p:nvPicPr>
          <p:cNvPr id="10" name="Picture 3">
            <a:extLst>
              <a:ext uri="{FF2B5EF4-FFF2-40B4-BE49-F238E27FC236}">
                <a16:creationId xmlns:a16="http://schemas.microsoft.com/office/drawing/2014/main" xmlns="" id="{1FBA94F0-B25A-47E1-940D-8AEEBFE226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8233"/>
            <a:ext cx="1019175" cy="63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3828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AED9E88-8E64-472E-837E-581B121CE629}" type="slidenum">
              <a:rPr lang="en-US" smtClean="0"/>
              <a:t>11</a:t>
            </a:fld>
            <a:endParaRPr lang="en-US" dirty="0"/>
          </a:p>
        </p:txBody>
      </p:sp>
      <p:grpSp>
        <p:nvGrpSpPr>
          <p:cNvPr id="28" name="Группа 27"/>
          <p:cNvGrpSpPr/>
          <p:nvPr/>
        </p:nvGrpSpPr>
        <p:grpSpPr>
          <a:xfrm>
            <a:off x="120363" y="259906"/>
            <a:ext cx="9023638" cy="6051696"/>
            <a:chOff x="120363" y="259906"/>
            <a:chExt cx="9023638" cy="6051696"/>
          </a:xfrm>
        </p:grpSpPr>
        <p:sp>
          <p:nvSpPr>
            <p:cNvPr id="3" name="Заголовок 6"/>
            <p:cNvSpPr txBox="1">
              <a:spLocks/>
            </p:cNvSpPr>
            <p:nvPr/>
          </p:nvSpPr>
          <p:spPr>
            <a:xfrm>
              <a:off x="486748" y="259906"/>
              <a:ext cx="8229600" cy="4900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t>Design and position of Si-planes on the beam-channel BM@N, Session #55 (February-April’18)</a:t>
              </a:r>
              <a:endParaRPr lang="ru-RU" sz="2000" dirty="0"/>
            </a:p>
          </p:txBody>
        </p:sp>
        <p:pic>
          <p:nvPicPr>
            <p:cNvPr id="4" name="Содержимое 5" descr="si-forw.jpg"/>
            <p:cNvPicPr>
              <a:picLocks noChangeAspect="1"/>
            </p:cNvPicPr>
            <p:nvPr/>
          </p:nvPicPr>
          <p:blipFill>
            <a:blip r:embed="rId2" cstate="print"/>
            <a:stretch>
              <a:fillRect/>
            </a:stretch>
          </p:blipFill>
          <p:spPr>
            <a:xfrm>
              <a:off x="4601548" y="1318870"/>
              <a:ext cx="1752106" cy="1902740"/>
            </a:xfrm>
            <a:prstGeom prst="rect">
              <a:avLst/>
            </a:prstGeom>
          </p:spPr>
        </p:pic>
        <p:pic>
          <p:nvPicPr>
            <p:cNvPr id="5" name="Содержимое 8" descr="IMG_20180201_102149_HDR.jpg"/>
            <p:cNvPicPr>
              <a:picLocks noChangeAspect="1"/>
            </p:cNvPicPr>
            <p:nvPr/>
          </p:nvPicPr>
          <p:blipFill>
            <a:blip r:embed="rId3" cstate="print"/>
            <a:stretch>
              <a:fillRect/>
            </a:stretch>
          </p:blipFill>
          <p:spPr>
            <a:xfrm>
              <a:off x="3263687" y="1412776"/>
              <a:ext cx="1055226" cy="1224136"/>
            </a:xfrm>
            <a:prstGeom prst="rect">
              <a:avLst/>
            </a:prstGeom>
          </p:spPr>
        </p:pic>
        <p:pic>
          <p:nvPicPr>
            <p:cNvPr id="6" name="Рисунок 5" descr="IMG_20180201_100255_HDR.jpg"/>
            <p:cNvPicPr>
              <a:picLocks noChangeAspect="1"/>
            </p:cNvPicPr>
            <p:nvPr/>
          </p:nvPicPr>
          <p:blipFill>
            <a:blip r:embed="rId4" cstate="print"/>
            <a:stretch>
              <a:fillRect/>
            </a:stretch>
          </p:blipFill>
          <p:spPr>
            <a:xfrm>
              <a:off x="1863906" y="1311062"/>
              <a:ext cx="1113917" cy="1296144"/>
            </a:xfrm>
            <a:prstGeom prst="rect">
              <a:avLst/>
            </a:prstGeom>
          </p:spPr>
        </p:pic>
        <p:pic>
          <p:nvPicPr>
            <p:cNvPr id="7" name="Рисунок 6" descr="BMN-TDR-1_Page_5.tiff"/>
            <p:cNvPicPr>
              <a:picLocks noChangeAspect="1"/>
            </p:cNvPicPr>
            <p:nvPr/>
          </p:nvPicPr>
          <p:blipFill>
            <a:blip r:embed="rId5" cstate="print"/>
            <a:srcRect l="16497" t="20705" r="25251" b="26655"/>
            <a:stretch>
              <a:fillRect/>
            </a:stretch>
          </p:blipFill>
          <p:spPr>
            <a:xfrm>
              <a:off x="1535495" y="2996953"/>
              <a:ext cx="2592288" cy="3314649"/>
            </a:xfrm>
            <a:prstGeom prst="rect">
              <a:avLst/>
            </a:prstGeom>
          </p:spPr>
        </p:pic>
        <p:pic>
          <p:nvPicPr>
            <p:cNvPr id="8" name="Рисунок 7" descr="BMN-TDR-1_Page_4.tiff"/>
            <p:cNvPicPr>
              <a:picLocks noChangeAspect="1"/>
            </p:cNvPicPr>
            <p:nvPr/>
          </p:nvPicPr>
          <p:blipFill>
            <a:blip r:embed="rId6" cstate="print"/>
            <a:srcRect l="19854" t="10707" r="23220" b="13087"/>
            <a:stretch>
              <a:fillRect/>
            </a:stretch>
          </p:blipFill>
          <p:spPr>
            <a:xfrm>
              <a:off x="139742" y="3401617"/>
              <a:ext cx="1395752" cy="2642584"/>
            </a:xfrm>
            <a:prstGeom prst="rect">
              <a:avLst/>
            </a:prstGeom>
          </p:spPr>
        </p:pic>
        <p:cxnSp>
          <p:nvCxnSpPr>
            <p:cNvPr id="9" name="Прямая со стрелкой 8"/>
            <p:cNvCxnSpPr>
              <a:stCxn id="6" idx="2"/>
            </p:cNvCxnSpPr>
            <p:nvPr/>
          </p:nvCxnSpPr>
          <p:spPr>
            <a:xfrm>
              <a:off x="2420865" y="2607206"/>
              <a:ext cx="451153"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5" idx="2"/>
            </p:cNvCxnSpPr>
            <p:nvPr/>
          </p:nvCxnSpPr>
          <p:spPr>
            <a:xfrm flipH="1">
              <a:off x="3335696" y="2636912"/>
              <a:ext cx="455605" cy="7920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4" idx="1"/>
            </p:cNvCxnSpPr>
            <p:nvPr/>
          </p:nvCxnSpPr>
          <p:spPr>
            <a:xfrm flipH="1">
              <a:off x="3995936" y="2270240"/>
              <a:ext cx="605612" cy="11587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1247463" y="2636912"/>
              <a:ext cx="1296144" cy="15121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41817" y="1034063"/>
              <a:ext cx="1271567" cy="276999"/>
            </a:xfrm>
            <a:prstGeom prst="rect">
              <a:avLst/>
            </a:prstGeom>
            <a:noFill/>
          </p:spPr>
          <p:txBody>
            <a:bodyPr wrap="none" rtlCol="0">
              <a:spAutoFit/>
            </a:bodyPr>
            <a:lstStyle/>
            <a:p>
              <a:r>
                <a:rPr lang="en-US" sz="1200" i="1" dirty="0"/>
                <a:t>Si-Forward plane </a:t>
              </a:r>
            </a:p>
          </p:txBody>
        </p:sp>
        <p:sp>
          <p:nvSpPr>
            <p:cNvPr id="14" name="Прямоугольник 13"/>
            <p:cNvSpPr/>
            <p:nvPr/>
          </p:nvSpPr>
          <p:spPr>
            <a:xfrm>
              <a:off x="1866129" y="1068887"/>
              <a:ext cx="1222129" cy="276999"/>
            </a:xfrm>
            <a:prstGeom prst="rect">
              <a:avLst/>
            </a:prstGeom>
          </p:spPr>
          <p:txBody>
            <a:bodyPr wrap="none">
              <a:spAutoFit/>
            </a:bodyPr>
            <a:lstStyle/>
            <a:p>
              <a:r>
                <a:rPr lang="en-US" sz="1200" i="1" dirty="0"/>
                <a:t>Si-Vertex plane-1</a:t>
              </a:r>
              <a:endParaRPr lang="ru-RU" sz="1200" dirty="0"/>
            </a:p>
          </p:txBody>
        </p:sp>
        <p:sp>
          <p:nvSpPr>
            <p:cNvPr id="15" name="Прямоугольник 14"/>
            <p:cNvSpPr/>
            <p:nvPr/>
          </p:nvSpPr>
          <p:spPr>
            <a:xfrm>
              <a:off x="3236244" y="1086450"/>
              <a:ext cx="1233351" cy="276999"/>
            </a:xfrm>
            <a:prstGeom prst="rect">
              <a:avLst/>
            </a:prstGeom>
          </p:spPr>
          <p:txBody>
            <a:bodyPr wrap="none">
              <a:spAutoFit/>
            </a:bodyPr>
            <a:lstStyle/>
            <a:p>
              <a:r>
                <a:rPr lang="en-US" sz="1200" i="1" dirty="0"/>
                <a:t>Si-Vertex plane-2</a:t>
              </a:r>
              <a:endParaRPr lang="ru-RU" sz="1200" dirty="0"/>
            </a:p>
          </p:txBody>
        </p:sp>
        <p:sp>
          <p:nvSpPr>
            <p:cNvPr id="16" name="Прямоугольник 15"/>
            <p:cNvSpPr/>
            <p:nvPr/>
          </p:nvSpPr>
          <p:spPr>
            <a:xfrm>
              <a:off x="1463488" y="4653137"/>
              <a:ext cx="537327" cy="276999"/>
            </a:xfrm>
            <a:prstGeom prst="rect">
              <a:avLst/>
            </a:prstGeom>
          </p:spPr>
          <p:txBody>
            <a:bodyPr wrap="square">
              <a:spAutoFit/>
            </a:bodyPr>
            <a:lstStyle/>
            <a:p>
              <a:r>
                <a:rPr lang="en-US" sz="1200" i="1" dirty="0"/>
                <a:t>beam</a:t>
              </a:r>
              <a:endParaRPr lang="ru-RU" sz="1200" dirty="0"/>
            </a:p>
          </p:txBody>
        </p:sp>
        <p:cxnSp>
          <p:nvCxnSpPr>
            <p:cNvPr id="17" name="Прямая со стрелкой 16"/>
            <p:cNvCxnSpPr/>
            <p:nvPr/>
          </p:nvCxnSpPr>
          <p:spPr>
            <a:xfrm>
              <a:off x="1823527" y="4149080"/>
              <a:ext cx="288032"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1463487" y="3861049"/>
              <a:ext cx="648072" cy="276999"/>
            </a:xfrm>
            <a:prstGeom prst="rect">
              <a:avLst/>
            </a:prstGeom>
          </p:spPr>
          <p:txBody>
            <a:bodyPr wrap="square">
              <a:spAutoFit/>
            </a:bodyPr>
            <a:lstStyle/>
            <a:p>
              <a:r>
                <a:rPr lang="en-US" sz="1200" i="1" dirty="0"/>
                <a:t>target</a:t>
              </a:r>
              <a:endParaRPr lang="ru-RU" sz="1200" dirty="0"/>
            </a:p>
          </p:txBody>
        </p:sp>
        <p:sp>
          <p:nvSpPr>
            <p:cNvPr id="19" name="TextBox 18"/>
            <p:cNvSpPr txBox="1"/>
            <p:nvPr/>
          </p:nvSpPr>
          <p:spPr>
            <a:xfrm>
              <a:off x="120363" y="1092903"/>
              <a:ext cx="1611788" cy="276999"/>
            </a:xfrm>
            <a:prstGeom prst="rect">
              <a:avLst/>
            </a:prstGeom>
            <a:noFill/>
          </p:spPr>
          <p:txBody>
            <a:bodyPr wrap="none" rtlCol="0">
              <a:spAutoFit/>
            </a:bodyPr>
            <a:lstStyle/>
            <a:p>
              <a:r>
                <a:rPr lang="en-US" sz="1200" i="1" dirty="0"/>
                <a:t>Si-multiplicity detector </a:t>
              </a:r>
            </a:p>
          </p:txBody>
        </p:sp>
        <p:pic>
          <p:nvPicPr>
            <p:cNvPr id="20" name="Рисунок 19" descr="IMG_6008.JPG"/>
            <p:cNvPicPr>
              <a:picLocks noChangeAspect="1"/>
            </p:cNvPicPr>
            <p:nvPr/>
          </p:nvPicPr>
          <p:blipFill>
            <a:blip r:embed="rId7" cstate="print"/>
            <a:srcRect l="16674" t="16443" r="23101" b="8800"/>
            <a:stretch>
              <a:fillRect/>
            </a:stretch>
          </p:blipFill>
          <p:spPr>
            <a:xfrm>
              <a:off x="196114" y="1345886"/>
              <a:ext cx="1392292" cy="1296144"/>
            </a:xfrm>
            <a:prstGeom prst="rect">
              <a:avLst/>
            </a:prstGeom>
          </p:spPr>
        </p:pic>
        <p:sp>
          <p:nvSpPr>
            <p:cNvPr id="23" name="Объект 6">
              <a:extLst>
                <a:ext uri="{FF2B5EF4-FFF2-40B4-BE49-F238E27FC236}">
                  <a16:creationId xmlns:a16="http://schemas.microsoft.com/office/drawing/2014/main" xmlns="" id="{37AF090D-01E0-4021-ABEA-21D683F619F9}"/>
                </a:ext>
              </a:extLst>
            </p:cNvPr>
            <p:cNvSpPr txBox="1">
              <a:spLocks/>
            </p:cNvSpPr>
            <p:nvPr/>
          </p:nvSpPr>
          <p:spPr>
            <a:xfrm>
              <a:off x="6516217" y="1345008"/>
              <a:ext cx="2627784" cy="1822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base">
                <a:lnSpc>
                  <a:spcPct val="100000"/>
                </a:lnSpc>
                <a:spcBef>
                  <a:spcPts val="1125"/>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ru-RU" sz="1800" kern="0" dirty="0">
                  <a:solidFill>
                    <a:srgbClr val="000000"/>
                  </a:solidFill>
                  <a:latin typeface="Times New Roman" panose="02020603050405020304" pitchFamily="18" charset="0"/>
                  <a:cs typeface="Times New Roman" panose="02020603050405020304" pitchFamily="18" charset="0"/>
                </a:rPr>
                <a:t> Si-Forward plane consist of two-coordinate Si sensors X-X’(±2.5</a:t>
              </a:r>
              <a:r>
                <a:rPr lang="en-US" altLang="ru-RU" sz="1800" kern="0" baseline="30000" dirty="0">
                  <a:solidFill>
                    <a:srgbClr val="000000"/>
                  </a:solidFill>
                  <a:latin typeface="Times New Roman" panose="02020603050405020304" pitchFamily="18" charset="0"/>
                  <a:cs typeface="Times New Roman" panose="02020603050405020304" pitchFamily="18" charset="0"/>
                </a:rPr>
                <a:t>o</a:t>
              </a:r>
              <a:r>
                <a:rPr lang="en-US" altLang="ru-RU" sz="1800" kern="0" dirty="0">
                  <a:solidFill>
                    <a:srgbClr val="000000"/>
                  </a:solidFill>
                  <a:latin typeface="Times New Roman" panose="02020603050405020304" pitchFamily="18" charset="0"/>
                  <a:cs typeface="Times New Roman" panose="02020603050405020304" pitchFamily="18" charset="0"/>
                </a:rPr>
                <a:t>) with strip pitch of 95/103 </a:t>
              </a:r>
              <a:r>
                <a:rPr lang="el-GR" altLang="ru-RU" sz="1800" kern="0" dirty="0">
                  <a:solidFill>
                    <a:srgbClr val="000000"/>
                  </a:solidFill>
                  <a:latin typeface="Times New Roman" panose="02020603050405020304" pitchFamily="18" charset="0"/>
                  <a:cs typeface="Times New Roman" panose="02020603050405020304" pitchFamily="18" charset="0"/>
                </a:rPr>
                <a:t>μ</a:t>
              </a:r>
              <a:r>
                <a:rPr lang="en-US" altLang="ru-RU" sz="1800" kern="0" dirty="0">
                  <a:solidFill>
                    <a:srgbClr val="000000"/>
                  </a:solidFill>
                  <a:latin typeface="Times New Roman" panose="02020603050405020304" pitchFamily="18" charset="0"/>
                  <a:cs typeface="Times New Roman" panose="02020603050405020304" pitchFamily="18" charset="0"/>
                </a:rPr>
                <a:t>m, sensitivity area 25 x 25 cm</a:t>
              </a:r>
              <a:r>
                <a:rPr lang="en-US" altLang="ru-RU" sz="1800" kern="0" baseline="30000" dirty="0">
                  <a:solidFill>
                    <a:srgbClr val="000000"/>
                  </a:solidFill>
                  <a:latin typeface="Times New Roman" panose="02020603050405020304" pitchFamily="18" charset="0"/>
                  <a:cs typeface="Times New Roman" panose="02020603050405020304" pitchFamily="18" charset="0"/>
                </a:rPr>
                <a:t>2 </a:t>
              </a:r>
              <a:r>
                <a:rPr lang="en-US" altLang="ru-RU" sz="1800" kern="0" dirty="0">
                  <a:solidFill>
                    <a:srgbClr val="000000"/>
                  </a:solidFill>
                  <a:latin typeface="Times New Roman" panose="02020603050405020304" pitchFamily="18" charset="0"/>
                  <a:cs typeface="Times New Roman" panose="02020603050405020304" pitchFamily="18" charset="0"/>
                </a:rPr>
                <a:t>, 10240 strips</a:t>
              </a:r>
            </a:p>
          </p:txBody>
        </p:sp>
        <p:sp>
          <p:nvSpPr>
            <p:cNvPr id="24" name="Объект 6">
              <a:extLst>
                <a:ext uri="{FF2B5EF4-FFF2-40B4-BE49-F238E27FC236}">
                  <a16:creationId xmlns:a16="http://schemas.microsoft.com/office/drawing/2014/main" xmlns="" id="{0076A5FB-C3C8-4990-90CA-BA9379E160C6}"/>
                </a:ext>
              </a:extLst>
            </p:cNvPr>
            <p:cNvSpPr txBox="1">
              <a:spLocks/>
            </p:cNvSpPr>
            <p:nvPr/>
          </p:nvSpPr>
          <p:spPr>
            <a:xfrm>
              <a:off x="4986667" y="3834265"/>
              <a:ext cx="3416954" cy="2121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base">
                <a:lnSpc>
                  <a:spcPct val="100000"/>
                </a:lnSpc>
                <a:spcBef>
                  <a:spcPts val="1125"/>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ru-RU" sz="2000" kern="0" dirty="0">
                  <a:solidFill>
                    <a:srgbClr val="000000"/>
                  </a:solidFill>
                  <a:latin typeface="Times New Roman" panose="02020603050405020304" pitchFamily="18" charset="0"/>
                  <a:cs typeface="Times New Roman" panose="02020603050405020304" pitchFamily="18" charset="0"/>
                </a:rPr>
                <a:t>Vertex plane-1 consist of 4 modules with sensitivity area 12,5×12,5cm</a:t>
              </a:r>
              <a:r>
                <a:rPr lang="en-US" altLang="ru-RU" sz="2000" kern="0" baseline="30000" dirty="0">
                  <a:solidFill>
                    <a:srgbClr val="000000"/>
                  </a:solidFill>
                  <a:latin typeface="Times New Roman" panose="02020603050405020304" pitchFamily="18" charset="0"/>
                  <a:cs typeface="Times New Roman" panose="02020603050405020304" pitchFamily="18" charset="0"/>
                </a:rPr>
                <a:t>2</a:t>
              </a:r>
              <a:r>
                <a:rPr lang="en-US" altLang="ru-RU" sz="2000" kern="0" dirty="0">
                  <a:solidFill>
                    <a:srgbClr val="000000"/>
                  </a:solidFill>
                  <a:latin typeface="Times New Roman" panose="02020603050405020304" pitchFamily="18" charset="0"/>
                  <a:cs typeface="Times New Roman" panose="02020603050405020304" pitchFamily="18" charset="0"/>
                </a:rPr>
                <a:t>, 5120 strips</a:t>
              </a:r>
            </a:p>
            <a:p>
              <a:pPr marL="0" indent="0" defTabSz="457200" fontAlgn="base">
                <a:lnSpc>
                  <a:spcPct val="100000"/>
                </a:lnSpc>
                <a:spcBef>
                  <a:spcPts val="1125"/>
                </a:spcBef>
                <a:spcAft>
                  <a:spcPct val="0"/>
                </a:spcAft>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ru-RU" sz="2000" kern="0" dirty="0">
                  <a:solidFill>
                    <a:srgbClr val="000000"/>
                  </a:solidFill>
                  <a:latin typeface="Times New Roman" panose="02020603050405020304" pitchFamily="18" charset="0"/>
                  <a:cs typeface="Times New Roman" panose="02020603050405020304" pitchFamily="18" charset="0"/>
                </a:rPr>
                <a:t>Vertex plane-2 consist of 2 modules with sensitivity area 12,5×12,5cm</a:t>
              </a:r>
              <a:r>
                <a:rPr lang="en-US" altLang="ru-RU" sz="2000" kern="0" baseline="30000" dirty="0">
                  <a:solidFill>
                    <a:srgbClr val="000000"/>
                  </a:solidFill>
                  <a:latin typeface="Times New Roman" panose="02020603050405020304" pitchFamily="18" charset="0"/>
                  <a:cs typeface="Times New Roman" panose="02020603050405020304" pitchFamily="18" charset="0"/>
                </a:rPr>
                <a:t>2</a:t>
              </a:r>
              <a:r>
                <a:rPr lang="en-US" altLang="ru-RU" sz="2000" kern="0" dirty="0">
                  <a:solidFill>
                    <a:srgbClr val="000000"/>
                  </a:solidFill>
                  <a:latin typeface="Times New Roman" panose="02020603050405020304" pitchFamily="18" charset="0"/>
                  <a:cs typeface="Times New Roman" panose="02020603050405020304" pitchFamily="18" charset="0"/>
                </a:rPr>
                <a:t>, 2560 strips</a:t>
              </a:r>
            </a:p>
          </p:txBody>
        </p:sp>
      </p:grpSp>
    </p:spTree>
    <p:extLst>
      <p:ext uri="{BB962C8B-B14F-4D97-AF65-F5344CB8AC3E}">
        <p14:creationId xmlns:p14="http://schemas.microsoft.com/office/powerpoint/2010/main" val="215329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AED9E88-8E64-472E-837E-581B121CE629}" type="slidenum">
              <a:rPr lang="en-US" smtClean="0"/>
              <a:t>12</a:t>
            </a:fld>
            <a:endParaRPr lang="en-US"/>
          </a:p>
        </p:txBody>
      </p:sp>
      <p:sp>
        <p:nvSpPr>
          <p:cNvPr id="4" name="Номер слайда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09F22-743A-4726-A673-F65BFACC5DE1}" type="slidenum">
              <a:rPr lang="ru-RU" smtClean="0"/>
              <a:pPr/>
              <a:t>12</a:t>
            </a:fld>
            <a:endParaRPr lang="ru-RU"/>
          </a:p>
        </p:txBody>
      </p:sp>
      <p:pic>
        <p:nvPicPr>
          <p:cNvPr id="5" name="Рисунок 4" descr="BMN-TDR-1_Page_5.tiff"/>
          <p:cNvPicPr>
            <a:picLocks noChangeAspect="1"/>
          </p:cNvPicPr>
          <p:nvPr/>
        </p:nvPicPr>
        <p:blipFill rotWithShape="1">
          <a:blip r:embed="rId2" cstate="print"/>
          <a:srcRect l="16497" t="20705" r="40833" b="26655"/>
          <a:stretch/>
        </p:blipFill>
        <p:spPr>
          <a:xfrm>
            <a:off x="4612932" y="2859279"/>
            <a:ext cx="1898870" cy="3314649"/>
          </a:xfrm>
          <a:prstGeom prst="rect">
            <a:avLst/>
          </a:prstGeom>
        </p:spPr>
      </p:pic>
      <p:pic>
        <p:nvPicPr>
          <p:cNvPr id="6" name="Объект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450" y="1095926"/>
            <a:ext cx="1969068" cy="199735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027495"/>
            <a:ext cx="2263164" cy="2139352"/>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2438" y="962376"/>
            <a:ext cx="2218162" cy="2079325"/>
          </a:xfrm>
          <a:prstGeom prst="rect">
            <a:avLst/>
          </a:prstGeom>
        </p:spPr>
      </p:pic>
      <p:cxnSp>
        <p:nvCxnSpPr>
          <p:cNvPr id="9" name="Прямая со стрелкой 8"/>
          <p:cNvCxnSpPr/>
          <p:nvPr/>
        </p:nvCxnSpPr>
        <p:spPr>
          <a:xfrm>
            <a:off x="1969782" y="3250173"/>
            <a:ext cx="3970370" cy="4668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857336" y="3041701"/>
            <a:ext cx="442856" cy="333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7276140" y="3093285"/>
            <a:ext cx="320196" cy="3934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Заголовок 18"/>
          <p:cNvSpPr txBox="1">
            <a:spLocks/>
          </p:cNvSpPr>
          <p:nvPr/>
        </p:nvSpPr>
        <p:spPr>
          <a:xfrm>
            <a:off x="838200" y="365125"/>
            <a:ext cx="8305800" cy="64100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Carbon beam position in Si-planes for SRC-setup</a:t>
            </a:r>
            <a:endParaRPr lang="ru-RU" sz="2800" dirty="0"/>
          </a:p>
        </p:txBody>
      </p:sp>
      <p:sp>
        <p:nvSpPr>
          <p:cNvPr id="13" name="Содержимое 9"/>
          <p:cNvSpPr txBox="1">
            <a:spLocks/>
          </p:cNvSpPr>
          <p:nvPr/>
        </p:nvSpPr>
        <p:spPr>
          <a:xfrm>
            <a:off x="232431" y="3872206"/>
            <a:ext cx="3864322" cy="2484144"/>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US" dirty="0" smtClean="0"/>
              <a:t> Run 3467:</a:t>
            </a:r>
          </a:p>
          <a:p>
            <a:pPr>
              <a:buFont typeface="Arial" panose="020B0604020202020204" pitchFamily="34" charset="0"/>
              <a:buNone/>
            </a:pPr>
            <a:r>
              <a:rPr lang="en-US" dirty="0" smtClean="0"/>
              <a:t>	Beam-C, no target</a:t>
            </a:r>
          </a:p>
          <a:p>
            <a:pPr>
              <a:buFont typeface="Arial" panose="020B0604020202020204" pitchFamily="34" charset="0"/>
              <a:buNone/>
            </a:pPr>
            <a:r>
              <a:rPr lang="en-US" dirty="0" smtClean="0"/>
              <a:t>	Beam duration: 2.5 sec. Flux: 25k, MF=107.6 mv, 100K events, Air Empty, BC2-prime 1640 V</a:t>
            </a:r>
            <a:endParaRPr lang="ru-RU" dirty="0"/>
          </a:p>
        </p:txBody>
      </p:sp>
      <p:sp>
        <p:nvSpPr>
          <p:cNvPr id="14" name="Прямоугольник 13">
            <a:extLst>
              <a:ext uri="{FF2B5EF4-FFF2-40B4-BE49-F238E27FC236}">
                <a16:creationId xmlns:a16="http://schemas.microsoft.com/office/drawing/2014/main" xmlns="" id="{496FEC0D-FCCE-4006-B215-610CA6283EF7}"/>
              </a:ext>
            </a:extLst>
          </p:cNvPr>
          <p:cNvSpPr/>
          <p:nvPr/>
        </p:nvSpPr>
        <p:spPr>
          <a:xfrm>
            <a:off x="4127285" y="4414793"/>
            <a:ext cx="537327" cy="276999"/>
          </a:xfrm>
          <a:prstGeom prst="rect">
            <a:avLst/>
          </a:prstGeom>
        </p:spPr>
        <p:txBody>
          <a:bodyPr wrap="square">
            <a:spAutoFit/>
          </a:bodyPr>
          <a:lstStyle/>
          <a:p>
            <a:r>
              <a:rPr lang="en-US" sz="1200" i="1" dirty="0"/>
              <a:t>beam</a:t>
            </a:r>
            <a:endParaRPr lang="ru-RU" sz="1200" dirty="0"/>
          </a:p>
        </p:txBody>
      </p:sp>
      <p:cxnSp>
        <p:nvCxnSpPr>
          <p:cNvPr id="15" name="Прямая со стрелкой 14">
            <a:extLst>
              <a:ext uri="{FF2B5EF4-FFF2-40B4-BE49-F238E27FC236}">
                <a16:creationId xmlns:a16="http://schemas.microsoft.com/office/drawing/2014/main" xmlns="" id="{690D90E1-82E4-41CB-B4E7-99764DBA4989}"/>
              </a:ext>
            </a:extLst>
          </p:cNvPr>
          <p:cNvCxnSpPr/>
          <p:nvPr/>
        </p:nvCxnSpPr>
        <p:spPr>
          <a:xfrm>
            <a:off x="4968407" y="4112392"/>
            <a:ext cx="251665" cy="3967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a:extLst>
              <a:ext uri="{FF2B5EF4-FFF2-40B4-BE49-F238E27FC236}">
                <a16:creationId xmlns:a16="http://schemas.microsoft.com/office/drawing/2014/main" xmlns="" id="{96F5A64C-2B8D-4537-B7FC-48B4159279CA}"/>
              </a:ext>
            </a:extLst>
          </p:cNvPr>
          <p:cNvSpPr/>
          <p:nvPr/>
        </p:nvSpPr>
        <p:spPr>
          <a:xfrm>
            <a:off x="4476071" y="3880212"/>
            <a:ext cx="648072" cy="276999"/>
          </a:xfrm>
          <a:prstGeom prst="rect">
            <a:avLst/>
          </a:prstGeom>
        </p:spPr>
        <p:txBody>
          <a:bodyPr wrap="square">
            <a:spAutoFit/>
          </a:bodyPr>
          <a:lstStyle/>
          <a:p>
            <a:r>
              <a:rPr lang="en-US" sz="1200" i="1" dirty="0"/>
              <a:t>target</a:t>
            </a:r>
            <a:endParaRPr lang="ru-RU" sz="1200" dirty="0"/>
          </a:p>
        </p:txBody>
      </p:sp>
      <p:pic>
        <p:nvPicPr>
          <p:cNvPr id="24" name="Рисунок 23" descr="BMN-TDR-1_Page_5.tiff"/>
          <p:cNvPicPr>
            <a:picLocks noChangeAspect="1"/>
          </p:cNvPicPr>
          <p:nvPr/>
        </p:nvPicPr>
        <p:blipFill rotWithShape="1">
          <a:blip r:embed="rId2" cstate="print"/>
          <a:srcRect l="57574" t="20705" r="25250" b="26655"/>
          <a:stretch/>
        </p:blipFill>
        <p:spPr>
          <a:xfrm>
            <a:off x="6511802" y="3409549"/>
            <a:ext cx="764338" cy="3314649"/>
          </a:xfrm>
          <a:prstGeom prst="rect">
            <a:avLst/>
          </a:prstGeom>
        </p:spPr>
      </p:pic>
      <p:pic>
        <p:nvPicPr>
          <p:cNvPr id="17" name="Picture 3">
            <a:extLst>
              <a:ext uri="{FF2B5EF4-FFF2-40B4-BE49-F238E27FC236}">
                <a16:creationId xmlns:a16="http://schemas.microsoft.com/office/drawing/2014/main" xmlns="" id="{C2893BBC-D02B-411C-8BCE-0683DF06B8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582" y="52216"/>
            <a:ext cx="1019175" cy="63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340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AED9E88-8E64-472E-837E-581B121CE629}" type="slidenum">
              <a:rPr lang="en-US" smtClean="0"/>
              <a:t>13</a:t>
            </a:fld>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98" y="1364317"/>
            <a:ext cx="43211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Прямоугольник 6"/>
          <p:cNvSpPr/>
          <p:nvPr/>
        </p:nvSpPr>
        <p:spPr>
          <a:xfrm>
            <a:off x="539552" y="4653136"/>
            <a:ext cx="4321175" cy="923330"/>
          </a:xfrm>
          <a:prstGeom prst="rect">
            <a:avLst/>
          </a:prstGeom>
        </p:spPr>
        <p:txBody>
          <a:bodyPr wrap="square">
            <a:spAutoFit/>
          </a:bodyPr>
          <a:lstStyle/>
          <a:p>
            <a:pPr lvl="0" fontAlgn="base">
              <a:spcBef>
                <a:spcPct val="0"/>
              </a:spcBef>
              <a:spcAft>
                <a:spcPct val="0"/>
              </a:spcAft>
            </a:pPr>
            <a:r>
              <a:rPr lang="en-US" altLang="ru-RU" b="1" dirty="0">
                <a:solidFill>
                  <a:srgbClr val="002776"/>
                </a:solidFill>
                <a:latin typeface="Times New Roman" pitchFamily="18" charset="0"/>
                <a:cs typeface="Times New Roman" pitchFamily="18" charset="0"/>
              </a:rPr>
              <a:t>Primary Vertex with Si detector vs without Si detector</a:t>
            </a:r>
          </a:p>
          <a:p>
            <a:pPr lvl="0" fontAlgn="base">
              <a:spcBef>
                <a:spcPct val="0"/>
              </a:spcBef>
              <a:spcAft>
                <a:spcPct val="0"/>
              </a:spcAft>
            </a:pPr>
            <a:r>
              <a:rPr lang="en-US" altLang="ru-RU" b="1" dirty="0">
                <a:solidFill>
                  <a:srgbClr val="002776"/>
                </a:solidFill>
                <a:latin typeface="Times New Roman" pitchFamily="18" charset="0"/>
                <a:cs typeface="Times New Roman" pitchFamily="18" charset="0"/>
              </a:rPr>
              <a:t>Carbon run, March 2017</a:t>
            </a:r>
            <a:endParaRPr lang="ru-RU" altLang="ru-RU" b="1" dirty="0">
              <a:solidFill>
                <a:srgbClr val="002776"/>
              </a:solidFill>
              <a:latin typeface="Times New Roman" pitchFamily="18" charset="0"/>
              <a:cs typeface="Times New Roman" pitchFamily="18" charset="0"/>
            </a:endParaRPr>
          </a:p>
        </p:txBody>
      </p:sp>
      <p:pic>
        <p:nvPicPr>
          <p:cNvPr id="9" name="Рисунок 12" descr="Res_Si_3mo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32656"/>
            <a:ext cx="39052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436096" y="5301208"/>
            <a:ext cx="3282057" cy="830997"/>
          </a:xfrm>
          <a:prstGeom prst="rect">
            <a:avLst/>
          </a:prstGeom>
          <a:noFill/>
        </p:spPr>
        <p:txBody>
          <a:bodyPr wrap="square" rtlCol="0">
            <a:spAutoFit/>
          </a:bodyPr>
          <a:lstStyle/>
          <a:p>
            <a:r>
              <a:rPr lang="en-US" sz="1600" dirty="0"/>
              <a:t>Residuals of Si hits to GEM tracks. Carbon run, March 2017 → accuracy is defined by GEM track resolution</a:t>
            </a:r>
            <a:endParaRPr lang="ru-RU" sz="1600"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264445"/>
            <a:ext cx="2994025"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xmlns="" id="{8590E230-8509-4BAC-80A0-93BF0EBB66D7}"/>
              </a:ext>
            </a:extLst>
          </p:cNvPr>
          <p:cNvSpPr txBox="1"/>
          <p:nvPr/>
        </p:nvSpPr>
        <p:spPr>
          <a:xfrm>
            <a:off x="1529562" y="464696"/>
            <a:ext cx="2341154" cy="369332"/>
          </a:xfrm>
          <a:prstGeom prst="rect">
            <a:avLst/>
          </a:prstGeom>
          <a:noFill/>
        </p:spPr>
        <p:txBody>
          <a:bodyPr wrap="none" rtlCol="0">
            <a:spAutoFit/>
          </a:bodyPr>
          <a:lstStyle/>
          <a:p>
            <a:r>
              <a:rPr lang="en-US" i="1" u="sng" dirty="0"/>
              <a:t>Slide from M. </a:t>
            </a:r>
            <a:r>
              <a:rPr lang="en-US" i="1" u="sng" dirty="0" err="1"/>
              <a:t>Kapishin</a:t>
            </a:r>
            <a:endParaRPr lang="ru-RU" i="1" u="sng" dirty="0"/>
          </a:p>
        </p:txBody>
      </p:sp>
      <p:pic>
        <p:nvPicPr>
          <p:cNvPr id="13" name="Picture 3">
            <a:extLst>
              <a:ext uri="{FF2B5EF4-FFF2-40B4-BE49-F238E27FC236}">
                <a16:creationId xmlns:a16="http://schemas.microsoft.com/office/drawing/2014/main" xmlns="" id="{1FBA94F0-B25A-47E1-940D-8AEEBFE226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332656"/>
            <a:ext cx="1019175" cy="63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95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AED9E88-8E64-472E-837E-581B121CE629}" type="slidenum">
              <a:rPr lang="en-US" smtClean="0"/>
              <a:t>14</a:t>
            </a:fld>
            <a:endParaRPr lang="en-US"/>
          </a:p>
        </p:txBody>
      </p:sp>
      <p:sp>
        <p:nvSpPr>
          <p:cNvPr id="5" name="Заголовок 1"/>
          <p:cNvSpPr>
            <a:spLocks noGrp="1"/>
          </p:cNvSpPr>
          <p:nvPr>
            <p:ph type="title"/>
          </p:nvPr>
        </p:nvSpPr>
        <p:spPr>
          <a:xfrm>
            <a:off x="523140" y="78969"/>
            <a:ext cx="8620860" cy="792088"/>
          </a:xfrm>
        </p:spPr>
        <p:txBody>
          <a:bodyPr>
            <a:noAutofit/>
          </a:bodyPr>
          <a:lstStyle/>
          <a:p>
            <a:r>
              <a:rPr lang="en-US" altLang="ru-RU" sz="2400" dirty="0">
                <a:cs typeface="Times New Roman" panose="02020603050405020304" pitchFamily="18" charset="0"/>
              </a:rPr>
              <a:t>Position of Si-monitors for measurements of radiation background on beam area </a:t>
            </a:r>
            <a:r>
              <a:rPr lang="en-US" altLang="ru-RU" sz="2400" dirty="0" smtClean="0">
                <a:cs typeface="Times New Roman" panose="02020603050405020304" pitchFamily="18" charset="0"/>
              </a:rPr>
              <a:t>BM@N (integral of </a:t>
            </a:r>
            <a:r>
              <a:rPr lang="en-US" altLang="ru-RU" sz="2400" dirty="0" err="1" smtClean="0">
                <a:cs typeface="Times New Roman" panose="02020603050405020304" pitchFamily="18" charset="0"/>
              </a:rPr>
              <a:t>Ar</a:t>
            </a:r>
            <a:r>
              <a:rPr lang="en-US" altLang="ru-RU" sz="2400" dirty="0" smtClean="0">
                <a:cs typeface="Times New Roman" panose="02020603050405020304" pitchFamily="18" charset="0"/>
              </a:rPr>
              <a:t> + Kr </a:t>
            </a:r>
            <a:r>
              <a:rPr lang="en-US" altLang="ru-RU" sz="2400" dirty="0" smtClean="0">
                <a:cs typeface="Times New Roman" panose="02020603050405020304" pitchFamily="18" charset="0"/>
              </a:rPr>
              <a:t>is</a:t>
            </a:r>
            <a:r>
              <a:rPr lang="en-US" altLang="ru-RU" sz="2400" dirty="0" smtClean="0">
                <a:cs typeface="Times New Roman" panose="02020603050405020304" pitchFamily="18" charset="0"/>
              </a:rPr>
              <a:t> 5×10</a:t>
            </a:r>
            <a:r>
              <a:rPr lang="en-US" altLang="ru-RU" sz="2400" baseline="30000" dirty="0" smtClean="0">
                <a:cs typeface="Times New Roman" panose="02020603050405020304" pitchFamily="18" charset="0"/>
              </a:rPr>
              <a:t>9 </a:t>
            </a:r>
            <a:r>
              <a:rPr lang="en-US" altLang="ru-RU" sz="2400" dirty="0" smtClean="0">
                <a:cs typeface="Times New Roman" panose="02020603050405020304" pitchFamily="18" charset="0"/>
              </a:rPr>
              <a:t> ions)</a:t>
            </a:r>
            <a:endParaRPr lang="ru-RU" sz="2400" dirty="0">
              <a:cs typeface="Times New Roman" panose="02020603050405020304" pitchFamily="18" charset="0"/>
            </a:endParaRPr>
          </a:p>
        </p:txBody>
      </p:sp>
      <p:graphicFrame>
        <p:nvGraphicFramePr>
          <p:cNvPr id="6" name="Объект 4"/>
          <p:cNvGraphicFramePr>
            <a:graphicFrameLocks noGrp="1"/>
          </p:cNvGraphicFramePr>
          <p:nvPr>
            <p:ph sz="half" idx="4294967295"/>
            <p:extLst>
              <p:ext uri="{D42A27DB-BD31-4B8C-83A1-F6EECF244321}">
                <p14:modId xmlns:p14="http://schemas.microsoft.com/office/powerpoint/2010/main" val="2069181451"/>
              </p:ext>
            </p:extLst>
          </p:nvPr>
        </p:nvGraphicFramePr>
        <p:xfrm>
          <a:off x="4860032" y="3789040"/>
          <a:ext cx="4211960" cy="2909316"/>
        </p:xfrm>
        <a:graphic>
          <a:graphicData uri="http://schemas.openxmlformats.org/drawingml/2006/table">
            <a:tbl>
              <a:tblPr firstRow="1" firstCol="1" bandRow="1">
                <a:tableStyleId>{5940675A-B579-460E-94D1-54222C63F5DA}</a:tableStyleId>
              </a:tblPr>
              <a:tblGrid>
                <a:gridCol w="1252748">
                  <a:extLst>
                    <a:ext uri="{9D8B030D-6E8A-4147-A177-3AD203B41FA5}">
                      <a16:colId xmlns:a16="http://schemas.microsoft.com/office/drawing/2014/main" xmlns="" val="1754719233"/>
                    </a:ext>
                  </a:extLst>
                </a:gridCol>
                <a:gridCol w="1251944">
                  <a:extLst>
                    <a:ext uri="{9D8B030D-6E8A-4147-A177-3AD203B41FA5}">
                      <a16:colId xmlns:a16="http://schemas.microsoft.com/office/drawing/2014/main" xmlns="" val="277876400"/>
                    </a:ext>
                  </a:extLst>
                </a:gridCol>
                <a:gridCol w="1707268">
                  <a:extLst>
                    <a:ext uri="{9D8B030D-6E8A-4147-A177-3AD203B41FA5}">
                      <a16:colId xmlns:a16="http://schemas.microsoft.com/office/drawing/2014/main" xmlns="" val="1036791532"/>
                    </a:ext>
                  </a:extLst>
                </a:gridCol>
              </a:tblGrid>
              <a:tr h="413929">
                <a:tc>
                  <a:txBody>
                    <a:bodyPr/>
                    <a:lstStyle/>
                    <a:p>
                      <a:pPr algn="ctr">
                        <a:lnSpc>
                          <a:spcPct val="115000"/>
                        </a:lnSpc>
                        <a:spcAft>
                          <a:spcPts val="0"/>
                        </a:spcAft>
                      </a:pPr>
                      <a:r>
                        <a:rPr lang="en-US" sz="1500" dirty="0">
                          <a:effectLst/>
                        </a:rPr>
                        <a:t># Si-monitor</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tc>
                  <a:txBody>
                    <a:bodyPr/>
                    <a:lstStyle/>
                    <a:p>
                      <a:pPr algn="ctr">
                        <a:lnSpc>
                          <a:spcPct val="115000"/>
                        </a:lnSpc>
                        <a:spcAft>
                          <a:spcPts val="0"/>
                        </a:spcAft>
                      </a:pPr>
                      <a:r>
                        <a:rPr lang="en-US" sz="1500" dirty="0">
                          <a:effectLst/>
                        </a:rPr>
                        <a:t>Position</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tc>
                  <a:txBody>
                    <a:bodyPr/>
                    <a:lstStyle/>
                    <a:p>
                      <a:pPr algn="ctr">
                        <a:lnSpc>
                          <a:spcPct val="115000"/>
                        </a:lnSpc>
                        <a:spcAft>
                          <a:spcPts val="0"/>
                        </a:spcAft>
                      </a:pPr>
                      <a:r>
                        <a:rPr lang="en-US" sz="1500" dirty="0">
                          <a:effectLst/>
                        </a:rPr>
                        <a:t>Equal neutrons </a:t>
                      </a:r>
                      <a:r>
                        <a:rPr lang="ru-RU" sz="1500" dirty="0">
                          <a:effectLst/>
                        </a:rPr>
                        <a:t>Ф</a:t>
                      </a:r>
                      <a:r>
                        <a:rPr lang="en-US" sz="1500" dirty="0">
                          <a:effectLst/>
                        </a:rPr>
                        <a:t>&lt;1MeV&gt;</a:t>
                      </a:r>
                      <a:r>
                        <a:rPr kumimoji="0" lang="en-US" altLang="ru-RU" sz="1600" b="0" i="0" u="none" strike="noStrike" cap="none" normalizeH="0" baseline="0" dirty="0">
                          <a:ln>
                            <a:noFill/>
                          </a:ln>
                          <a:solidFill>
                            <a:schemeClr val="tx1"/>
                          </a:solidFill>
                          <a:effectLst/>
                          <a:latin typeface="Calibri" panose="020F0502020204030204" pitchFamily="34" charset="0"/>
                        </a:rPr>
                        <a:t>, </a:t>
                      </a:r>
                      <a:r>
                        <a:rPr kumimoji="0" lang="en-US" altLang="ru-RU" sz="1300" b="0" i="0" u="none" strike="noStrike" cap="none" normalizeH="0" baseline="0" dirty="0">
                          <a:ln>
                            <a:noFill/>
                          </a:ln>
                          <a:solidFill>
                            <a:schemeClr val="tx1"/>
                          </a:solidFill>
                          <a:effectLst/>
                          <a:latin typeface="Arial" panose="020B0604020202020204" pitchFamily="34" charset="0"/>
                        </a:rPr>
                        <a:t>cm</a:t>
                      </a:r>
                      <a:r>
                        <a:rPr kumimoji="0" lang="en-US" altLang="ru-RU" sz="1300" b="0" i="0" u="none" strike="noStrike" cap="none" normalizeH="0" baseline="30000" dirty="0">
                          <a:ln>
                            <a:noFill/>
                          </a:ln>
                          <a:solidFill>
                            <a:schemeClr val="tx1"/>
                          </a:solidFill>
                          <a:effectLst/>
                          <a:latin typeface="Arial" panose="020B0604020202020204" pitchFamily="34" charset="0"/>
                        </a:rPr>
                        <a:t>-2</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extLst>
                  <a:ext uri="{0D108BD9-81ED-4DB2-BD59-A6C34878D82A}">
                    <a16:rowId xmlns:a16="http://schemas.microsoft.com/office/drawing/2014/main" xmlns="" val="2970636650"/>
                  </a:ext>
                </a:extLst>
              </a:tr>
              <a:tr h="200288">
                <a:tc>
                  <a:txBody>
                    <a:bodyPr/>
                    <a:lstStyle/>
                    <a:p>
                      <a:pPr algn="ctr">
                        <a:lnSpc>
                          <a:spcPct val="115000"/>
                        </a:lnSpc>
                        <a:spcAft>
                          <a:spcPts val="0"/>
                        </a:spcAft>
                      </a:pPr>
                      <a:r>
                        <a:rPr lang="en-US" sz="1500" dirty="0">
                          <a:solidFill>
                            <a:schemeClr val="accent6">
                              <a:lumMod val="50000"/>
                            </a:schemeClr>
                          </a:solidFill>
                          <a:effectLst/>
                        </a:rPr>
                        <a:t>#1</a:t>
                      </a:r>
                      <a:endParaRPr lang="ru-RU" sz="15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tc>
                  <a:txBody>
                    <a:bodyPr/>
                    <a:lstStyle/>
                    <a:p>
                      <a:pPr algn="ctr">
                        <a:lnSpc>
                          <a:spcPct val="115000"/>
                        </a:lnSpc>
                        <a:spcAft>
                          <a:spcPts val="0"/>
                        </a:spcAft>
                      </a:pPr>
                      <a:r>
                        <a:rPr lang="en-US" sz="1500" dirty="0">
                          <a:solidFill>
                            <a:schemeClr val="accent6">
                              <a:lumMod val="50000"/>
                            </a:schemeClr>
                          </a:solidFill>
                          <a:effectLst/>
                        </a:rPr>
                        <a:t>Center of BC1</a:t>
                      </a:r>
                      <a:endParaRPr lang="ru-RU" sz="15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tc>
                  <a:txBody>
                    <a:bodyPr/>
                    <a:lstStyle/>
                    <a:p>
                      <a:pPr algn="ctr">
                        <a:lnSpc>
                          <a:spcPct val="115000"/>
                        </a:lnSpc>
                        <a:spcAft>
                          <a:spcPts val="0"/>
                        </a:spcAft>
                      </a:pPr>
                      <a:r>
                        <a:rPr lang="ru-RU" sz="1500" dirty="0">
                          <a:solidFill>
                            <a:schemeClr val="accent6">
                              <a:lumMod val="50000"/>
                            </a:schemeClr>
                          </a:solidFill>
                          <a:effectLst/>
                        </a:rPr>
                        <a:t>4,19×10</a:t>
                      </a:r>
                      <a:r>
                        <a:rPr lang="ru-RU" sz="1500" baseline="30000" dirty="0">
                          <a:solidFill>
                            <a:schemeClr val="accent6">
                              <a:lumMod val="50000"/>
                            </a:schemeClr>
                          </a:solidFill>
                          <a:effectLst/>
                        </a:rPr>
                        <a:t>10</a:t>
                      </a:r>
                      <a:endParaRPr lang="ru-RU" sz="15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extLst>
                  <a:ext uri="{0D108BD9-81ED-4DB2-BD59-A6C34878D82A}">
                    <a16:rowId xmlns:a16="http://schemas.microsoft.com/office/drawing/2014/main" xmlns="" val="595707098"/>
                  </a:ext>
                </a:extLst>
              </a:tr>
              <a:tr h="200288">
                <a:tc>
                  <a:txBody>
                    <a:bodyPr/>
                    <a:lstStyle/>
                    <a:p>
                      <a:pPr algn="ctr">
                        <a:lnSpc>
                          <a:spcPct val="115000"/>
                        </a:lnSpc>
                        <a:spcAft>
                          <a:spcPts val="0"/>
                        </a:spcAft>
                      </a:pPr>
                      <a:r>
                        <a:rPr lang="en-US" sz="1500" dirty="0">
                          <a:effectLst/>
                        </a:rPr>
                        <a:t>#2</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tc>
                  <a:txBody>
                    <a:bodyPr/>
                    <a:lstStyle/>
                    <a:p>
                      <a:pPr algn="ctr">
                        <a:lnSpc>
                          <a:spcPct val="115000"/>
                        </a:lnSpc>
                        <a:spcAft>
                          <a:spcPts val="0"/>
                        </a:spcAft>
                      </a:pPr>
                      <a:r>
                        <a:rPr lang="en-US" sz="1500">
                          <a:effectLst/>
                        </a:rPr>
                        <a:t>Top BC1</a:t>
                      </a:r>
                      <a:endParaRPr lang="ru-RU" sz="150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tc>
                  <a:txBody>
                    <a:bodyPr/>
                    <a:lstStyle/>
                    <a:p>
                      <a:pPr algn="ctr">
                        <a:lnSpc>
                          <a:spcPct val="115000"/>
                        </a:lnSpc>
                        <a:spcAft>
                          <a:spcPts val="0"/>
                        </a:spcAft>
                      </a:pPr>
                      <a:r>
                        <a:rPr lang="ru-RU" sz="1500">
                          <a:effectLst/>
                        </a:rPr>
                        <a:t>2,44×10</a:t>
                      </a:r>
                      <a:r>
                        <a:rPr lang="ru-RU" sz="1500" baseline="30000">
                          <a:effectLst/>
                        </a:rPr>
                        <a:t>8</a:t>
                      </a:r>
                      <a:endParaRPr lang="ru-RU" sz="150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extLst>
                  <a:ext uri="{0D108BD9-81ED-4DB2-BD59-A6C34878D82A}">
                    <a16:rowId xmlns:a16="http://schemas.microsoft.com/office/drawing/2014/main" xmlns="" val="1101411066"/>
                  </a:ext>
                </a:extLst>
              </a:tr>
              <a:tr h="400577">
                <a:tc>
                  <a:txBody>
                    <a:bodyPr/>
                    <a:lstStyle/>
                    <a:p>
                      <a:pPr algn="ctr">
                        <a:lnSpc>
                          <a:spcPct val="115000"/>
                        </a:lnSpc>
                        <a:spcAft>
                          <a:spcPts val="0"/>
                        </a:spcAft>
                      </a:pPr>
                      <a:r>
                        <a:rPr lang="en-US" sz="1500">
                          <a:effectLst/>
                        </a:rPr>
                        <a:t>#3</a:t>
                      </a:r>
                      <a:endParaRPr lang="ru-RU" sz="150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tc>
                  <a:txBody>
                    <a:bodyPr/>
                    <a:lstStyle/>
                    <a:p>
                      <a:pPr algn="ctr">
                        <a:lnSpc>
                          <a:spcPct val="115000"/>
                        </a:lnSpc>
                        <a:spcAft>
                          <a:spcPts val="0"/>
                        </a:spcAft>
                      </a:pPr>
                      <a:r>
                        <a:rPr lang="en-US" sz="1500" dirty="0">
                          <a:effectLst/>
                        </a:rPr>
                        <a:t>FE-PCB Forward-Si</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tc>
                  <a:txBody>
                    <a:bodyPr/>
                    <a:lstStyle/>
                    <a:p>
                      <a:pPr algn="ctr">
                        <a:lnSpc>
                          <a:spcPct val="115000"/>
                        </a:lnSpc>
                        <a:spcAft>
                          <a:spcPts val="0"/>
                        </a:spcAft>
                      </a:pPr>
                      <a:r>
                        <a:rPr lang="ru-RU" sz="1500" dirty="0">
                          <a:effectLst/>
                        </a:rPr>
                        <a:t>3,35×10</a:t>
                      </a:r>
                      <a:r>
                        <a:rPr lang="ru-RU" sz="1500" baseline="30000" dirty="0">
                          <a:effectLst/>
                        </a:rPr>
                        <a:t>9</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extLst>
                  <a:ext uri="{0D108BD9-81ED-4DB2-BD59-A6C34878D82A}">
                    <a16:rowId xmlns:a16="http://schemas.microsoft.com/office/drawing/2014/main" xmlns="" val="4051029250"/>
                  </a:ext>
                </a:extLst>
              </a:tr>
              <a:tr h="236726">
                <a:tc>
                  <a:txBody>
                    <a:bodyPr/>
                    <a:lstStyle/>
                    <a:p>
                      <a:pPr algn="ctr">
                        <a:lnSpc>
                          <a:spcPct val="115000"/>
                        </a:lnSpc>
                        <a:spcAft>
                          <a:spcPts val="0"/>
                        </a:spcAft>
                      </a:pPr>
                      <a:r>
                        <a:rPr lang="en-US" sz="1500">
                          <a:effectLst/>
                        </a:rPr>
                        <a:t>#4</a:t>
                      </a:r>
                      <a:endParaRPr lang="ru-RU" sz="150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tc>
                  <a:txBody>
                    <a:bodyPr/>
                    <a:lstStyle/>
                    <a:p>
                      <a:pPr algn="ctr">
                        <a:lnSpc>
                          <a:spcPct val="115000"/>
                        </a:lnSpc>
                        <a:spcAft>
                          <a:spcPts val="0"/>
                        </a:spcAft>
                      </a:pPr>
                      <a:r>
                        <a:rPr lang="en-US" sz="1500">
                          <a:effectLst/>
                        </a:rPr>
                        <a:t>Bottom of BC1</a:t>
                      </a:r>
                      <a:endParaRPr lang="ru-RU" sz="150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tc>
                  <a:txBody>
                    <a:bodyPr/>
                    <a:lstStyle/>
                    <a:p>
                      <a:pPr algn="ctr">
                        <a:lnSpc>
                          <a:spcPct val="115000"/>
                        </a:lnSpc>
                        <a:spcAft>
                          <a:spcPts val="0"/>
                        </a:spcAft>
                      </a:pPr>
                      <a:r>
                        <a:rPr lang="ru-RU" sz="1500" dirty="0">
                          <a:effectLst/>
                        </a:rPr>
                        <a:t>4,72×10</a:t>
                      </a:r>
                      <a:r>
                        <a:rPr lang="ru-RU" sz="1500" baseline="30000" dirty="0">
                          <a:effectLst/>
                        </a:rPr>
                        <a:t>9</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extLst>
                  <a:ext uri="{0D108BD9-81ED-4DB2-BD59-A6C34878D82A}">
                    <a16:rowId xmlns:a16="http://schemas.microsoft.com/office/drawing/2014/main" xmlns="" val="3197766817"/>
                  </a:ext>
                </a:extLst>
              </a:tr>
              <a:tr h="534548">
                <a:tc>
                  <a:txBody>
                    <a:bodyPr/>
                    <a:lstStyle/>
                    <a:p>
                      <a:pPr algn="ctr">
                        <a:lnSpc>
                          <a:spcPct val="115000"/>
                        </a:lnSpc>
                        <a:spcAft>
                          <a:spcPts val="0"/>
                        </a:spcAft>
                      </a:pPr>
                      <a:r>
                        <a:rPr lang="en-US" sz="1500" dirty="0">
                          <a:effectLst/>
                        </a:rPr>
                        <a:t>#5</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tc>
                  <a:txBody>
                    <a:bodyPr/>
                    <a:lstStyle/>
                    <a:p>
                      <a:pPr algn="ctr">
                        <a:lnSpc>
                          <a:spcPct val="115000"/>
                        </a:lnSpc>
                        <a:spcAft>
                          <a:spcPts val="0"/>
                        </a:spcAft>
                      </a:pPr>
                      <a:r>
                        <a:rPr lang="en-US" sz="1500" dirty="0">
                          <a:effectLst/>
                        </a:rPr>
                        <a:t>Si-multiplicity trigger (top part)</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tc>
                  <a:txBody>
                    <a:bodyPr/>
                    <a:lstStyle/>
                    <a:p>
                      <a:pPr algn="ctr">
                        <a:lnSpc>
                          <a:spcPct val="115000"/>
                        </a:lnSpc>
                        <a:spcAft>
                          <a:spcPts val="0"/>
                        </a:spcAft>
                      </a:pPr>
                      <a:r>
                        <a:rPr lang="ru-RU" sz="1500" dirty="0">
                          <a:effectLst/>
                        </a:rPr>
                        <a:t>1,25×10</a:t>
                      </a:r>
                      <a:r>
                        <a:rPr lang="ru-RU" sz="1500" baseline="30000" dirty="0">
                          <a:effectLst/>
                        </a:rPr>
                        <a:t>9</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3321" marR="93321" marT="0" marB="0" anchor="ctr"/>
                </a:tc>
                <a:extLst>
                  <a:ext uri="{0D108BD9-81ED-4DB2-BD59-A6C34878D82A}">
                    <a16:rowId xmlns:a16="http://schemas.microsoft.com/office/drawing/2014/main" xmlns="" val="2483903583"/>
                  </a:ext>
                </a:extLst>
              </a:tr>
            </a:tbl>
          </a:graphicData>
        </a:graphic>
      </p:graphicFrame>
      <p:grpSp>
        <p:nvGrpSpPr>
          <p:cNvPr id="25" name="Группа 24"/>
          <p:cNvGrpSpPr/>
          <p:nvPr/>
        </p:nvGrpSpPr>
        <p:grpSpPr>
          <a:xfrm>
            <a:off x="323528" y="1314789"/>
            <a:ext cx="4414523" cy="4121238"/>
            <a:chOff x="744746" y="1606566"/>
            <a:chExt cx="4414523" cy="4121238"/>
          </a:xfrm>
        </p:grpSpPr>
        <p:pic>
          <p:nvPicPr>
            <p:cNvPr id="7" name="Рисунок 6"/>
            <p:cNvPicPr>
              <a:picLocks noChangeAspect="1"/>
            </p:cNvPicPr>
            <p:nvPr/>
          </p:nvPicPr>
          <p:blipFill>
            <a:blip r:embed="rId2"/>
            <a:stretch>
              <a:fillRect/>
            </a:stretch>
          </p:blipFill>
          <p:spPr>
            <a:xfrm>
              <a:off x="744746" y="2110622"/>
              <a:ext cx="4103704" cy="3617182"/>
            </a:xfrm>
            <a:prstGeom prst="rect">
              <a:avLst/>
            </a:prstGeom>
          </p:spPr>
        </p:pic>
        <p:cxnSp>
          <p:nvCxnSpPr>
            <p:cNvPr id="8" name="Прямая со стрелкой 7"/>
            <p:cNvCxnSpPr/>
            <p:nvPr/>
          </p:nvCxnSpPr>
          <p:spPr>
            <a:xfrm>
              <a:off x="1248802" y="1894598"/>
              <a:ext cx="216024" cy="504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1608842" y="1966606"/>
              <a:ext cx="72008" cy="792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a:off x="4129122" y="3478774"/>
              <a:ext cx="792088" cy="720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4136350" y="3924292"/>
              <a:ext cx="792088"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4129122" y="4585834"/>
              <a:ext cx="792088"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921210" y="3478774"/>
              <a:ext cx="1440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928438" y="3919213"/>
              <a:ext cx="1527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921210" y="5017882"/>
              <a:ext cx="1599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1680850" y="1966606"/>
              <a:ext cx="1440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1104786" y="1894598"/>
              <a:ext cx="1440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57583" y="3638465"/>
              <a:ext cx="301686" cy="369332"/>
            </a:xfrm>
            <a:prstGeom prst="rect">
              <a:avLst/>
            </a:prstGeom>
            <a:noFill/>
          </p:spPr>
          <p:txBody>
            <a:bodyPr wrap="none" rtlCol="0">
              <a:spAutoFit/>
            </a:bodyPr>
            <a:lstStyle/>
            <a:p>
              <a:r>
                <a:rPr lang="en-US" dirty="0"/>
                <a:t>1</a:t>
              </a:r>
              <a:endParaRPr lang="ru-RU" dirty="0"/>
            </a:p>
          </p:txBody>
        </p:sp>
        <p:sp>
          <p:nvSpPr>
            <p:cNvPr id="19" name="TextBox 18"/>
            <p:cNvSpPr txBox="1"/>
            <p:nvPr/>
          </p:nvSpPr>
          <p:spPr>
            <a:xfrm>
              <a:off x="4849202" y="3190742"/>
              <a:ext cx="301686" cy="369332"/>
            </a:xfrm>
            <a:prstGeom prst="rect">
              <a:avLst/>
            </a:prstGeom>
            <a:noFill/>
          </p:spPr>
          <p:txBody>
            <a:bodyPr wrap="none" rtlCol="0">
              <a:spAutoFit/>
            </a:bodyPr>
            <a:lstStyle/>
            <a:p>
              <a:r>
                <a:rPr lang="en-US" dirty="0"/>
                <a:t>2</a:t>
              </a:r>
              <a:endParaRPr lang="ru-RU" dirty="0"/>
            </a:p>
          </p:txBody>
        </p:sp>
        <p:sp>
          <p:nvSpPr>
            <p:cNvPr id="20" name="TextBox 19"/>
            <p:cNvSpPr txBox="1"/>
            <p:nvPr/>
          </p:nvSpPr>
          <p:spPr>
            <a:xfrm>
              <a:off x="1032778" y="1606566"/>
              <a:ext cx="301686" cy="369332"/>
            </a:xfrm>
            <a:prstGeom prst="rect">
              <a:avLst/>
            </a:prstGeom>
            <a:noFill/>
          </p:spPr>
          <p:txBody>
            <a:bodyPr wrap="none" rtlCol="0">
              <a:spAutoFit/>
            </a:bodyPr>
            <a:lstStyle/>
            <a:p>
              <a:r>
                <a:rPr lang="en-US" dirty="0"/>
                <a:t>3</a:t>
              </a:r>
              <a:endParaRPr lang="ru-RU" dirty="0"/>
            </a:p>
          </p:txBody>
        </p:sp>
        <p:sp>
          <p:nvSpPr>
            <p:cNvPr id="21" name="TextBox 20"/>
            <p:cNvSpPr txBox="1"/>
            <p:nvPr/>
          </p:nvSpPr>
          <p:spPr>
            <a:xfrm>
              <a:off x="1602015" y="1678574"/>
              <a:ext cx="301686" cy="369332"/>
            </a:xfrm>
            <a:prstGeom prst="rect">
              <a:avLst/>
            </a:prstGeom>
            <a:noFill/>
          </p:spPr>
          <p:txBody>
            <a:bodyPr wrap="none" rtlCol="0">
              <a:spAutoFit/>
            </a:bodyPr>
            <a:lstStyle/>
            <a:p>
              <a:r>
                <a:rPr lang="en-US" dirty="0"/>
                <a:t>5</a:t>
              </a:r>
              <a:endParaRPr lang="ru-RU" dirty="0"/>
            </a:p>
          </p:txBody>
        </p:sp>
        <p:sp>
          <p:nvSpPr>
            <p:cNvPr id="22" name="TextBox 21"/>
            <p:cNvSpPr txBox="1"/>
            <p:nvPr/>
          </p:nvSpPr>
          <p:spPr>
            <a:xfrm>
              <a:off x="4847785" y="4734957"/>
              <a:ext cx="301686" cy="369332"/>
            </a:xfrm>
            <a:prstGeom prst="rect">
              <a:avLst/>
            </a:prstGeom>
            <a:noFill/>
          </p:spPr>
          <p:txBody>
            <a:bodyPr wrap="none" rtlCol="0">
              <a:spAutoFit/>
            </a:bodyPr>
            <a:lstStyle/>
            <a:p>
              <a:r>
                <a:rPr lang="en-US" dirty="0"/>
                <a:t>4</a:t>
              </a:r>
              <a:endParaRPr lang="ru-RU" dirty="0"/>
            </a:p>
          </p:txBody>
        </p:sp>
      </p:grpSp>
      <p:graphicFrame>
        <p:nvGraphicFramePr>
          <p:cNvPr id="23" name="Диаграмма 22">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4273402109"/>
              </p:ext>
            </p:extLst>
          </p:nvPr>
        </p:nvGraphicFramePr>
        <p:xfrm>
          <a:off x="4845555" y="865386"/>
          <a:ext cx="4298445" cy="2852429"/>
        </p:xfrm>
        <a:graphic>
          <a:graphicData uri="http://schemas.openxmlformats.org/drawingml/2006/chart">
            <c:chart xmlns:c="http://schemas.openxmlformats.org/drawingml/2006/chart" xmlns:r="http://schemas.openxmlformats.org/officeDocument/2006/relationships" r:id="rId3"/>
          </a:graphicData>
        </a:graphic>
      </p:graphicFrame>
      <p:pic>
        <p:nvPicPr>
          <p:cNvPr id="24" name="Picture 3">
            <a:extLst>
              <a:ext uri="{FF2B5EF4-FFF2-40B4-BE49-F238E27FC236}">
                <a16:creationId xmlns:a16="http://schemas.microsoft.com/office/drawing/2014/main" xmlns="" id="{C2893BBC-D02B-411C-8BCE-0683DF06B8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540" y="548680"/>
            <a:ext cx="1019175" cy="63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5988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AED9E88-8E64-472E-837E-581B121CE629}" type="slidenum">
              <a:rPr lang="en-US" smtClean="0"/>
              <a:t>15</a:t>
            </a:fld>
            <a:endParaRPr lang="en-US"/>
          </a:p>
        </p:txBody>
      </p:sp>
      <p:sp>
        <p:nvSpPr>
          <p:cNvPr id="5" name="TextBox 4"/>
          <p:cNvSpPr txBox="1"/>
          <p:nvPr/>
        </p:nvSpPr>
        <p:spPr>
          <a:xfrm>
            <a:off x="3347864" y="404664"/>
            <a:ext cx="2008883" cy="584775"/>
          </a:xfrm>
          <a:prstGeom prst="rect">
            <a:avLst/>
          </a:prstGeom>
          <a:noFill/>
        </p:spPr>
        <p:txBody>
          <a:bodyPr wrap="none" rtlCol="0">
            <a:spAutoFit/>
          </a:bodyPr>
          <a:lstStyle/>
          <a:p>
            <a:r>
              <a:rPr lang="en-US" sz="3200" dirty="0"/>
              <a:t>Conclusion</a:t>
            </a:r>
          </a:p>
        </p:txBody>
      </p:sp>
      <p:sp>
        <p:nvSpPr>
          <p:cNvPr id="6" name="TextBox 5"/>
          <p:cNvSpPr txBox="1"/>
          <p:nvPr/>
        </p:nvSpPr>
        <p:spPr>
          <a:xfrm>
            <a:off x="1979712" y="2276872"/>
            <a:ext cx="184731" cy="369332"/>
          </a:xfrm>
          <a:prstGeom prst="rect">
            <a:avLst/>
          </a:prstGeom>
          <a:noFill/>
        </p:spPr>
        <p:txBody>
          <a:bodyPr wrap="none" rtlCol="0">
            <a:spAutoFit/>
          </a:bodyPr>
          <a:lstStyle/>
          <a:p>
            <a:endParaRPr lang="en-US" dirty="0"/>
          </a:p>
        </p:txBody>
      </p:sp>
      <p:sp>
        <p:nvSpPr>
          <p:cNvPr id="9" name="Прямоугольник 8"/>
          <p:cNvSpPr/>
          <p:nvPr/>
        </p:nvSpPr>
        <p:spPr>
          <a:xfrm>
            <a:off x="107504" y="1268760"/>
            <a:ext cx="8892157" cy="2547364"/>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smtClean="0">
                <a:solidFill>
                  <a:prstClr val="black"/>
                </a:solidFill>
              </a:rPr>
              <a:t>Three Si-coordinate planes based </a:t>
            </a:r>
            <a:r>
              <a:rPr lang="en-US" sz="2800" dirty="0">
                <a:solidFill>
                  <a:prstClr val="black"/>
                </a:solidFill>
              </a:rPr>
              <a:t>on </a:t>
            </a:r>
            <a:r>
              <a:rPr lang="en-US" sz="2800" dirty="0" smtClean="0">
                <a:solidFill>
                  <a:prstClr val="black"/>
                </a:solidFill>
              </a:rPr>
              <a:t>double side Si </a:t>
            </a:r>
            <a:r>
              <a:rPr lang="en-US" sz="2800" dirty="0">
                <a:solidFill>
                  <a:prstClr val="black"/>
                </a:solidFill>
              </a:rPr>
              <a:t>detectors were developed and </a:t>
            </a:r>
            <a:r>
              <a:rPr lang="en-US" sz="2800" dirty="0" smtClean="0">
                <a:solidFill>
                  <a:prstClr val="black"/>
                </a:solidFill>
              </a:rPr>
              <a:t>manufactured (DUBNA Si-group) </a:t>
            </a:r>
            <a:r>
              <a:rPr lang="en-US" sz="2800" dirty="0">
                <a:solidFill>
                  <a:prstClr val="black"/>
                </a:solidFill>
              </a:rPr>
              <a:t>for the </a:t>
            </a:r>
            <a:r>
              <a:rPr lang="en-US" sz="2800" dirty="0" smtClean="0">
                <a:solidFill>
                  <a:prstClr val="black"/>
                </a:solidFill>
              </a:rPr>
              <a:t>BM@N experiment (this design can be acceptable for End Cup part of SPD IT)</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You </a:t>
            </a:r>
            <a:r>
              <a:rPr lang="en-US" sz="2800" dirty="0">
                <a:solidFill>
                  <a:prstClr val="black"/>
                </a:solidFill>
              </a:rPr>
              <a:t>need to create a </a:t>
            </a:r>
            <a:r>
              <a:rPr lang="en-US" sz="2800" dirty="0" smtClean="0">
                <a:solidFill>
                  <a:prstClr val="black"/>
                </a:solidFill>
              </a:rPr>
              <a:t>international community </a:t>
            </a:r>
            <a:r>
              <a:rPr lang="en-US" sz="2800" dirty="0">
                <a:solidFill>
                  <a:prstClr val="black"/>
                </a:solidFill>
              </a:rPr>
              <a:t>for </a:t>
            </a:r>
            <a:r>
              <a:rPr lang="en-US" sz="2800" dirty="0" smtClean="0">
                <a:solidFill>
                  <a:prstClr val="black"/>
                </a:solidFill>
              </a:rPr>
              <a:t>R&amp;D and final design IT SPD    </a:t>
            </a:r>
          </a:p>
        </p:txBody>
      </p:sp>
    </p:spTree>
    <p:extLst>
      <p:ext uri="{BB962C8B-B14F-4D97-AF65-F5344CB8AC3E}">
        <p14:creationId xmlns:p14="http://schemas.microsoft.com/office/powerpoint/2010/main" val="153042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Outline</a:t>
            </a:r>
            <a:endParaRPr lang="en-US" dirty="0"/>
          </a:p>
        </p:txBody>
      </p:sp>
      <p:sp>
        <p:nvSpPr>
          <p:cNvPr id="3" name="Объект 2"/>
          <p:cNvSpPr>
            <a:spLocks noGrp="1"/>
          </p:cNvSpPr>
          <p:nvPr>
            <p:ph idx="1"/>
          </p:nvPr>
        </p:nvSpPr>
        <p:spPr>
          <a:xfrm>
            <a:off x="539552" y="1772816"/>
            <a:ext cx="8229600" cy="4525963"/>
          </a:xfrm>
        </p:spPr>
        <p:txBody>
          <a:bodyPr/>
          <a:lstStyle/>
          <a:p>
            <a:r>
              <a:rPr lang="en-US" dirty="0" smtClean="0"/>
              <a:t>Region of IT on SPD </a:t>
            </a:r>
          </a:p>
          <a:p>
            <a:r>
              <a:rPr lang="en-US" dirty="0" smtClean="0"/>
              <a:t>Main parameters of IT </a:t>
            </a:r>
          </a:p>
          <a:p>
            <a:r>
              <a:rPr lang="en-US" dirty="0" smtClean="0"/>
              <a:t>Specification for Si sensors</a:t>
            </a:r>
          </a:p>
          <a:p>
            <a:r>
              <a:rPr lang="en-US" dirty="0" smtClean="0"/>
              <a:t>Design of Vertex planes for BM@N experiment</a:t>
            </a:r>
          </a:p>
          <a:p>
            <a:r>
              <a:rPr lang="en-US" dirty="0" smtClean="0"/>
              <a:t>Conclusion</a:t>
            </a:r>
            <a:endParaRPr lang="en-US" dirty="0"/>
          </a:p>
        </p:txBody>
      </p:sp>
      <p:sp>
        <p:nvSpPr>
          <p:cNvPr id="5" name="Номер слайда 4"/>
          <p:cNvSpPr>
            <a:spLocks noGrp="1"/>
          </p:cNvSpPr>
          <p:nvPr>
            <p:ph type="sldNum" sz="quarter" idx="12"/>
          </p:nvPr>
        </p:nvSpPr>
        <p:spPr/>
        <p:txBody>
          <a:bodyPr/>
          <a:lstStyle/>
          <a:p>
            <a:fld id="{7AED9E88-8E64-472E-837E-581B121CE629}" type="slidenum">
              <a:rPr lang="en-US" smtClean="0"/>
              <a:t>2</a:t>
            </a:fld>
            <a:endParaRPr lang="en-US"/>
          </a:p>
        </p:txBody>
      </p:sp>
    </p:spTree>
    <p:extLst>
      <p:ext uri="{BB962C8B-B14F-4D97-AF65-F5344CB8AC3E}">
        <p14:creationId xmlns:p14="http://schemas.microsoft.com/office/powerpoint/2010/main" val="3138893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8"/>
          <p:cNvGrpSpPr/>
          <p:nvPr/>
        </p:nvGrpSpPr>
        <p:grpSpPr>
          <a:xfrm>
            <a:off x="773161" y="332656"/>
            <a:ext cx="8119298" cy="5739163"/>
            <a:chOff x="773161" y="332656"/>
            <a:chExt cx="8119298" cy="5739163"/>
          </a:xfrm>
        </p:grpSpPr>
        <p:pic>
          <p:nvPicPr>
            <p:cNvPr id="2052" name="Picture 4" descr="Y:\Desktop\SPD Pic.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077" t="6618" r="192" b="52856"/>
            <a:stretch/>
          </p:blipFill>
          <p:spPr bwMode="auto">
            <a:xfrm>
              <a:off x="773161" y="332656"/>
              <a:ext cx="8119298" cy="410089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 стрелкой 8"/>
            <p:cNvCxnSpPr/>
            <p:nvPr/>
          </p:nvCxnSpPr>
          <p:spPr>
            <a:xfrm flipV="1">
              <a:off x="2555776" y="3789040"/>
              <a:ext cx="720080" cy="1296144"/>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p:cNvSpPr/>
            <p:nvPr/>
          </p:nvSpPr>
          <p:spPr>
            <a:xfrm>
              <a:off x="3131840" y="3356992"/>
              <a:ext cx="1944216" cy="432048"/>
            </a:xfrm>
            <a:prstGeom prst="roundRect">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57268" y="5148489"/>
              <a:ext cx="2220608" cy="923330"/>
            </a:xfrm>
            <a:prstGeom prst="rect">
              <a:avLst/>
            </a:prstGeom>
            <a:noFill/>
          </p:spPr>
          <p:txBody>
            <a:bodyPr wrap="none" rtlCol="0">
              <a:spAutoFit/>
            </a:bodyPr>
            <a:lstStyle/>
            <a:p>
              <a:r>
                <a:rPr lang="en-US" dirty="0" smtClean="0"/>
                <a:t>Space region barrel IT</a:t>
              </a:r>
            </a:p>
            <a:p>
              <a:r>
                <a:rPr lang="en-US" dirty="0" smtClean="0"/>
                <a:t>Length = 2360 </a:t>
              </a:r>
            </a:p>
            <a:p>
              <a:r>
                <a:rPr lang="en-US" dirty="0" smtClean="0"/>
                <a:t>Diameter = 500</a:t>
              </a:r>
              <a:endParaRPr lang="en-US" dirty="0"/>
            </a:p>
          </p:txBody>
        </p:sp>
      </p:grpSp>
      <p:sp>
        <p:nvSpPr>
          <p:cNvPr id="14" name="Скругленный прямоугольник 13"/>
          <p:cNvSpPr/>
          <p:nvPr/>
        </p:nvSpPr>
        <p:spPr>
          <a:xfrm>
            <a:off x="1331640" y="5085184"/>
            <a:ext cx="2304256" cy="1080120"/>
          </a:xfrm>
          <a:prstGeom prst="roundRect">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559" y="4580886"/>
            <a:ext cx="3312368" cy="227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7AED9E88-8E64-472E-837E-581B121CE629}" type="slidenum">
              <a:rPr lang="en-US" smtClean="0"/>
              <a:t>3</a:t>
            </a:fld>
            <a:endParaRPr lang="en-US"/>
          </a:p>
        </p:txBody>
      </p:sp>
    </p:spTree>
    <p:extLst>
      <p:ext uri="{BB962C8B-B14F-4D97-AF65-F5344CB8AC3E}">
        <p14:creationId xmlns:p14="http://schemas.microsoft.com/office/powerpoint/2010/main" val="2517252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374" y="870908"/>
            <a:ext cx="6768752" cy="220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328" y="2920788"/>
            <a:ext cx="4217996" cy="390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3537" y="305396"/>
            <a:ext cx="8728672" cy="954107"/>
          </a:xfrm>
          <a:prstGeom prst="rect">
            <a:avLst/>
          </a:prstGeom>
          <a:noFill/>
        </p:spPr>
        <p:txBody>
          <a:bodyPr wrap="none" rtlCol="0">
            <a:spAutoFit/>
          </a:bodyPr>
          <a:lstStyle/>
          <a:p>
            <a:r>
              <a:rPr lang="en-US" sz="2800" dirty="0" smtClean="0"/>
              <a:t>View of prototype barrel IT, length =1m and three Si layers </a:t>
            </a:r>
            <a:endParaRPr lang="en-US" sz="2800" dirty="0" smtClean="0"/>
          </a:p>
          <a:p>
            <a:pPr algn="ctr"/>
            <a:r>
              <a:rPr lang="en-US" sz="2800" dirty="0" smtClean="0"/>
              <a:t>(without FEE and cables )</a:t>
            </a:r>
            <a:r>
              <a:rPr lang="en-US" sz="2800" dirty="0" smtClean="0"/>
              <a:t> </a:t>
            </a:r>
            <a:endParaRPr lang="en-US" sz="2800" dirty="0"/>
          </a:p>
        </p:txBody>
      </p:sp>
      <p:sp>
        <p:nvSpPr>
          <p:cNvPr id="4" name="Номер слайда 3"/>
          <p:cNvSpPr>
            <a:spLocks noGrp="1"/>
          </p:cNvSpPr>
          <p:nvPr>
            <p:ph type="sldNum" sz="quarter" idx="12"/>
          </p:nvPr>
        </p:nvSpPr>
        <p:spPr/>
        <p:txBody>
          <a:bodyPr/>
          <a:lstStyle/>
          <a:p>
            <a:fld id="{7AED9E88-8E64-472E-837E-581B121CE629}" type="slidenum">
              <a:rPr lang="en-US" smtClean="0"/>
              <a:t>4</a:t>
            </a:fld>
            <a:endParaRPr lang="en-US"/>
          </a:p>
        </p:txBody>
      </p:sp>
    </p:spTree>
    <p:extLst>
      <p:ext uri="{BB962C8B-B14F-4D97-AF65-F5344CB8AC3E}">
        <p14:creationId xmlns:p14="http://schemas.microsoft.com/office/powerpoint/2010/main" val="1936490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064302662"/>
              </p:ext>
            </p:extLst>
          </p:nvPr>
        </p:nvGraphicFramePr>
        <p:xfrm>
          <a:off x="827584" y="2060848"/>
          <a:ext cx="7632848" cy="4043680"/>
        </p:xfrm>
        <a:graphic>
          <a:graphicData uri="http://schemas.openxmlformats.org/drawingml/2006/table">
            <a:tbl>
              <a:tblPr firstRow="1" bandRow="1">
                <a:tableStyleId>{5C22544A-7EE6-4342-B048-85BDC9FD1C3A}</a:tableStyleId>
              </a:tblPr>
              <a:tblGrid>
                <a:gridCol w="1003769"/>
                <a:gridCol w="1293496"/>
                <a:gridCol w="1482106"/>
                <a:gridCol w="1333896"/>
                <a:gridCol w="2519581"/>
              </a:tblGrid>
              <a:tr h="370840">
                <a:tc>
                  <a:txBody>
                    <a:bodyPr/>
                    <a:lstStyle/>
                    <a:p>
                      <a:endParaRPr lang="en-US" dirty="0"/>
                    </a:p>
                  </a:txBody>
                  <a:tcPr/>
                </a:tc>
                <a:tc>
                  <a:txBody>
                    <a:bodyPr/>
                    <a:lstStyle/>
                    <a:p>
                      <a:r>
                        <a:rPr lang="en-US" dirty="0" smtClean="0"/>
                        <a:t>Size of</a:t>
                      </a:r>
                      <a:r>
                        <a:rPr lang="en-US" baseline="0" dirty="0" smtClean="0"/>
                        <a:t> Si detectors, mm</a:t>
                      </a:r>
                      <a:r>
                        <a:rPr lang="en-US" baseline="30000" dirty="0" smtClean="0"/>
                        <a:t>2</a:t>
                      </a:r>
                    </a:p>
                  </a:txBody>
                  <a:tcPr/>
                </a:tc>
                <a:tc>
                  <a:txBody>
                    <a:bodyPr/>
                    <a:lstStyle/>
                    <a:p>
                      <a:r>
                        <a:rPr lang="en-US" dirty="0" smtClean="0"/>
                        <a:t>Si det.,</a:t>
                      </a:r>
                      <a:r>
                        <a:rPr lang="en-US" baseline="0" dirty="0" smtClean="0"/>
                        <a:t> pcs</a:t>
                      </a:r>
                      <a:endParaRPr lang="en-US" dirty="0"/>
                    </a:p>
                  </a:txBody>
                  <a:tcPr/>
                </a:tc>
                <a:tc>
                  <a:txBody>
                    <a:bodyPr/>
                    <a:lstStyle/>
                    <a:p>
                      <a:r>
                        <a:rPr lang="en-US" dirty="0" smtClean="0"/>
                        <a:t>Area,</a:t>
                      </a:r>
                      <a:r>
                        <a:rPr lang="en-US" baseline="0" dirty="0" smtClean="0"/>
                        <a:t> m</a:t>
                      </a:r>
                      <a:r>
                        <a:rPr lang="en-US" baseline="30000" dirty="0" smtClean="0"/>
                        <a:t>2</a:t>
                      </a:r>
                      <a:r>
                        <a:rPr lang="en-US" dirty="0" smtClean="0"/>
                        <a:t> </a:t>
                      </a:r>
                      <a:endParaRPr lang="en-US" dirty="0"/>
                    </a:p>
                  </a:txBody>
                  <a:tcPr/>
                </a:tc>
                <a:tc>
                  <a:txBody>
                    <a:bodyPr/>
                    <a:lstStyle/>
                    <a:p>
                      <a:r>
                        <a:rPr lang="en-US" dirty="0" smtClean="0"/>
                        <a:t>Number</a:t>
                      </a:r>
                      <a:r>
                        <a:rPr lang="en-US" baseline="0" dirty="0" smtClean="0"/>
                        <a:t> of FEE, </a:t>
                      </a:r>
                      <a:r>
                        <a:rPr lang="en-US" baseline="0" dirty="0" err="1" smtClean="0"/>
                        <a:t>ch</a:t>
                      </a:r>
                      <a:endParaRPr lang="en-US" baseline="0" dirty="0" smtClean="0"/>
                    </a:p>
                    <a:p>
                      <a:r>
                        <a:rPr lang="en-US" baseline="0" dirty="0" smtClean="0"/>
                        <a:t>(two sensors connected strip </a:t>
                      </a:r>
                      <a:r>
                        <a:rPr lang="en-US" baseline="0" dirty="0" smtClean="0"/>
                        <a:t>to strip</a:t>
                      </a:r>
                      <a:r>
                        <a:rPr lang="en-US" baseline="0" dirty="0" smtClean="0"/>
                        <a:t>)</a:t>
                      </a:r>
                      <a:endParaRPr lang="en-US" dirty="0"/>
                    </a:p>
                  </a:txBody>
                  <a:tcPr/>
                </a:tc>
              </a:tr>
              <a:tr h="370840">
                <a:tc>
                  <a:txBody>
                    <a:bodyPr/>
                    <a:lstStyle/>
                    <a:p>
                      <a:r>
                        <a:rPr lang="en-US" dirty="0" smtClean="0"/>
                        <a:t>1 layer</a:t>
                      </a:r>
                      <a:endParaRPr lang="en-US" dirty="0"/>
                    </a:p>
                  </a:txBody>
                  <a:tcPr/>
                </a:tc>
                <a:tc>
                  <a:txBody>
                    <a:bodyPr/>
                    <a:lstStyle/>
                    <a:p>
                      <a:r>
                        <a:rPr lang="en-US" dirty="0" smtClean="0"/>
                        <a:t>63x63</a:t>
                      </a:r>
                      <a:r>
                        <a:rPr lang="en-US" baseline="0" dirty="0" smtClean="0"/>
                        <a:t> </a:t>
                      </a:r>
                      <a:endParaRPr lang="en-US" dirty="0"/>
                    </a:p>
                  </a:txBody>
                  <a:tcPr/>
                </a:tc>
                <a:tc>
                  <a:txBody>
                    <a:bodyPr/>
                    <a:lstStyle/>
                    <a:p>
                      <a:r>
                        <a:rPr lang="en-US" dirty="0" smtClean="0"/>
                        <a:t>10x32=320</a:t>
                      </a:r>
                      <a:endParaRPr lang="en-US" dirty="0"/>
                    </a:p>
                  </a:txBody>
                  <a:tcPr/>
                </a:tc>
                <a:tc>
                  <a:txBody>
                    <a:bodyPr/>
                    <a:lstStyle/>
                    <a:p>
                      <a:r>
                        <a:rPr lang="en-US" dirty="0" smtClean="0"/>
                        <a:t>1,3</a:t>
                      </a:r>
                      <a:endParaRPr lang="en-US" dirty="0"/>
                    </a:p>
                  </a:txBody>
                  <a:tcPr/>
                </a:tc>
                <a:tc>
                  <a:txBody>
                    <a:bodyPr/>
                    <a:lstStyle/>
                    <a:p>
                      <a:r>
                        <a:rPr lang="en-US" dirty="0" smtClean="0"/>
                        <a:t>(320:2)x640x2=204 800</a:t>
                      </a:r>
                      <a:endParaRPr lang="en-US" dirty="0"/>
                    </a:p>
                  </a:txBody>
                  <a:tcPr/>
                </a:tc>
              </a:tr>
              <a:tr h="370840">
                <a:tc>
                  <a:txBody>
                    <a:bodyPr/>
                    <a:lstStyle/>
                    <a:p>
                      <a:r>
                        <a:rPr lang="en-US" dirty="0" smtClean="0"/>
                        <a:t>2 layer</a:t>
                      </a:r>
                      <a:endParaRPr lang="en-US" dirty="0"/>
                    </a:p>
                  </a:txBody>
                  <a:tcPr/>
                </a:tc>
                <a:tc>
                  <a:txBody>
                    <a:bodyPr/>
                    <a:lstStyle/>
                    <a:p>
                      <a:r>
                        <a:rPr lang="en-US" dirty="0" smtClean="0"/>
                        <a:t>63x63</a:t>
                      </a:r>
                      <a:r>
                        <a:rPr lang="en-US" baseline="0" dirty="0" smtClean="0"/>
                        <a:t> </a:t>
                      </a:r>
                      <a:endParaRPr lang="en-US" dirty="0"/>
                    </a:p>
                  </a:txBody>
                  <a:tcPr/>
                </a:tc>
                <a:tc>
                  <a:txBody>
                    <a:bodyPr/>
                    <a:lstStyle/>
                    <a:p>
                      <a:r>
                        <a:rPr lang="en-US" dirty="0" smtClean="0"/>
                        <a:t>12x32=384</a:t>
                      </a:r>
                      <a:endParaRPr lang="en-US" dirty="0"/>
                    </a:p>
                  </a:txBody>
                  <a:tcPr/>
                </a:tc>
                <a:tc>
                  <a:txBody>
                    <a:bodyPr/>
                    <a:lstStyle/>
                    <a:p>
                      <a:r>
                        <a:rPr lang="en-US" dirty="0" smtClean="0"/>
                        <a:t>1,6</a:t>
                      </a:r>
                      <a:endParaRPr lang="en-US" dirty="0"/>
                    </a:p>
                  </a:txBody>
                  <a:tcPr/>
                </a:tc>
                <a:tc>
                  <a:txBody>
                    <a:bodyPr/>
                    <a:lstStyle/>
                    <a:p>
                      <a:r>
                        <a:rPr lang="en-US" dirty="0" smtClean="0"/>
                        <a:t>(384:2)x640x2=245 760</a:t>
                      </a:r>
                      <a:endParaRPr lang="en-US" dirty="0"/>
                    </a:p>
                  </a:txBody>
                  <a:tcPr/>
                </a:tc>
              </a:tr>
              <a:tr h="370840">
                <a:tc>
                  <a:txBody>
                    <a:bodyPr/>
                    <a:lstStyle/>
                    <a:p>
                      <a:r>
                        <a:rPr lang="en-US" dirty="0" smtClean="0"/>
                        <a:t>3 layer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63x63</a:t>
                      </a:r>
                      <a:r>
                        <a:rPr lang="en-US" baseline="0" dirty="0" smtClean="0"/>
                        <a:t> </a:t>
                      </a:r>
                      <a:endParaRPr lang="en-US" dirty="0" smtClean="0"/>
                    </a:p>
                  </a:txBody>
                  <a:tcPr/>
                </a:tc>
                <a:tc>
                  <a:txBody>
                    <a:bodyPr/>
                    <a:lstStyle/>
                    <a:p>
                      <a:r>
                        <a:rPr lang="en-US" dirty="0" smtClean="0"/>
                        <a:t>14x32=448</a:t>
                      </a:r>
                      <a:endParaRPr lang="en-US" dirty="0"/>
                    </a:p>
                  </a:txBody>
                  <a:tcPr/>
                </a:tc>
                <a:tc>
                  <a:txBody>
                    <a:bodyPr/>
                    <a:lstStyle/>
                    <a:p>
                      <a:r>
                        <a:rPr lang="en-US" dirty="0" smtClean="0"/>
                        <a:t>1,8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(448:2)x640x2=286 720</a:t>
                      </a:r>
                    </a:p>
                  </a:txBody>
                  <a:tcPr/>
                </a:tc>
              </a:tr>
              <a:tr h="370840">
                <a:tc>
                  <a:txBody>
                    <a:bodyPr/>
                    <a:lstStyle/>
                    <a:p>
                      <a:r>
                        <a:rPr lang="en-US" dirty="0" smtClean="0"/>
                        <a:t>4 layer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63x63</a:t>
                      </a:r>
                      <a:r>
                        <a:rPr lang="en-US" baseline="0" dirty="0" smtClean="0"/>
                        <a:t> </a:t>
                      </a:r>
                      <a:endParaRPr lang="en-US" dirty="0" smtClean="0"/>
                    </a:p>
                  </a:txBody>
                  <a:tcPr/>
                </a:tc>
                <a:tc>
                  <a:txBody>
                    <a:bodyPr/>
                    <a:lstStyle/>
                    <a:p>
                      <a:r>
                        <a:rPr lang="en-US" dirty="0" smtClean="0"/>
                        <a:t>16x32=512</a:t>
                      </a:r>
                      <a:endParaRPr lang="en-US" dirty="0"/>
                    </a:p>
                  </a:txBody>
                  <a:tcPr/>
                </a:tc>
                <a:tc>
                  <a:txBody>
                    <a:bodyPr/>
                    <a:lstStyle/>
                    <a:p>
                      <a:r>
                        <a:rPr lang="en-US" dirty="0" smtClean="0"/>
                        <a:t>2,1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(512:2)x640x2=327 680</a:t>
                      </a:r>
                    </a:p>
                  </a:txBody>
                  <a:tcPr/>
                </a:tc>
              </a:tr>
              <a:tr h="306040">
                <a:tc>
                  <a:txBody>
                    <a:bodyPr/>
                    <a:lstStyle/>
                    <a:p>
                      <a:r>
                        <a:rPr lang="en-US" dirty="0" smtClean="0"/>
                        <a:t>5 layer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63x63</a:t>
                      </a:r>
                      <a:r>
                        <a:rPr lang="en-US" baseline="0" dirty="0" smtClean="0"/>
                        <a:t> </a:t>
                      </a:r>
                      <a:endParaRPr lang="en-US" dirty="0" smtClean="0"/>
                    </a:p>
                  </a:txBody>
                  <a:tcPr/>
                </a:tc>
                <a:tc>
                  <a:txBody>
                    <a:bodyPr/>
                    <a:lstStyle/>
                    <a:p>
                      <a:r>
                        <a:rPr lang="en-US" dirty="0" smtClean="0"/>
                        <a:t>18x32=576</a:t>
                      </a:r>
                      <a:endParaRPr lang="en-US" dirty="0"/>
                    </a:p>
                  </a:txBody>
                  <a:tcPr/>
                </a:tc>
                <a:tc>
                  <a:txBody>
                    <a:bodyPr/>
                    <a:lstStyle/>
                    <a:p>
                      <a:r>
                        <a:rPr lang="en-US" dirty="0" smtClean="0"/>
                        <a:t>2,3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(576:2)x640x2=368 640</a:t>
                      </a:r>
                    </a:p>
                  </a:txBody>
                  <a:tcPr/>
                </a:tc>
              </a:tr>
              <a:tr h="3060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dirty="0" smtClean="0"/>
                        <a:t>Total = 2268</a:t>
                      </a:r>
                      <a:endParaRPr lang="en-US" dirty="0"/>
                    </a:p>
                  </a:txBody>
                  <a:tcPr/>
                </a:tc>
                <a:tc>
                  <a:txBody>
                    <a:bodyPr/>
                    <a:lstStyle/>
                    <a:p>
                      <a:r>
                        <a:rPr lang="en-US" dirty="0" smtClean="0"/>
                        <a:t>Total = 9,1</a:t>
                      </a:r>
                      <a:endParaRPr lang="en-US" dirty="0"/>
                    </a:p>
                  </a:txBody>
                  <a:tcPr/>
                </a:tc>
                <a:tc>
                  <a:txBody>
                    <a:bodyPr/>
                    <a:lstStyle/>
                    <a:p>
                      <a:r>
                        <a:rPr lang="en-US" dirty="0" smtClean="0"/>
                        <a:t>Total= 1 433 </a:t>
                      </a:r>
                      <a:r>
                        <a:rPr lang="en-US" dirty="0" smtClean="0"/>
                        <a:t>600</a:t>
                      </a:r>
                      <a:endParaRPr lang="en-US" dirty="0" smtClean="0"/>
                    </a:p>
                  </a:txBody>
                  <a:tcPr/>
                </a:tc>
              </a:tr>
              <a:tr h="306040">
                <a:tc gridSpan="5">
                  <a:txBody>
                    <a:bodyPr/>
                    <a:lstStyle/>
                    <a:p>
                      <a:r>
                        <a:rPr lang="en-US" i="1" u="sng" dirty="0" smtClean="0"/>
                        <a:t>Comments:</a:t>
                      </a:r>
                      <a:endParaRPr lang="en-US" i="1" u="sng" dirty="0"/>
                    </a:p>
                    <a:p>
                      <a:r>
                        <a:rPr lang="en-US" dirty="0" smtClean="0"/>
                        <a:t>Total numbers</a:t>
                      </a:r>
                      <a:r>
                        <a:rPr lang="en-US" baseline="0" dirty="0" smtClean="0"/>
                        <a:t> of  FE chips = 11340</a:t>
                      </a:r>
                      <a:endParaRPr lang="en-US" dirty="0"/>
                    </a:p>
                    <a:p>
                      <a:r>
                        <a:rPr lang="en-US" dirty="0" smtClean="0"/>
                        <a:t>Total power</a:t>
                      </a:r>
                      <a:r>
                        <a:rPr lang="en-US" baseline="0" dirty="0" smtClean="0"/>
                        <a:t> FEE chips~2mW/</a:t>
                      </a:r>
                      <a:r>
                        <a:rPr lang="en-US" baseline="0" dirty="0" err="1" smtClean="0"/>
                        <a:t>ch.</a:t>
                      </a:r>
                      <a:r>
                        <a:rPr lang="en-US" baseline="0" dirty="0" smtClean="0"/>
                        <a:t> × 1,44*10</a:t>
                      </a:r>
                      <a:r>
                        <a:rPr lang="en-US" strike="noStrike" baseline="30000" dirty="0" smtClean="0"/>
                        <a:t>6</a:t>
                      </a:r>
                      <a:r>
                        <a:rPr lang="en-US" strike="noStrike" baseline="0" dirty="0" smtClean="0"/>
                        <a:t> = 3 </a:t>
                      </a:r>
                      <a:r>
                        <a:rPr lang="en-US" baseline="0" dirty="0" smtClean="0"/>
                        <a:t>k</a:t>
                      </a:r>
                      <a:r>
                        <a:rPr lang="en-US" strike="noStrike" baseline="0" dirty="0" smtClean="0"/>
                        <a:t>W</a:t>
                      </a:r>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6" name="TextBox 5"/>
          <p:cNvSpPr txBox="1"/>
          <p:nvPr/>
        </p:nvSpPr>
        <p:spPr>
          <a:xfrm>
            <a:off x="741232" y="332656"/>
            <a:ext cx="5998630" cy="1569660"/>
          </a:xfrm>
          <a:prstGeom prst="rect">
            <a:avLst/>
          </a:prstGeom>
          <a:noFill/>
        </p:spPr>
        <p:txBody>
          <a:bodyPr wrap="none" rtlCol="0">
            <a:spAutoFit/>
          </a:bodyPr>
          <a:lstStyle/>
          <a:p>
            <a:r>
              <a:rPr lang="en-US" sz="2400" dirty="0" smtClean="0"/>
              <a:t>Version #0 (for discussion):</a:t>
            </a:r>
          </a:p>
          <a:p>
            <a:pPr marL="285750" indent="-285750">
              <a:buFontTx/>
              <a:buChar char="-"/>
            </a:pPr>
            <a:r>
              <a:rPr lang="en-US" sz="2400" dirty="0" smtClean="0"/>
              <a:t>Detectors module consist of two Si-sensors </a:t>
            </a:r>
          </a:p>
          <a:p>
            <a:pPr marL="285750" indent="-285750">
              <a:buFontTx/>
              <a:buChar char="-"/>
            </a:pPr>
            <a:r>
              <a:rPr lang="en-US" sz="2400" dirty="0" smtClean="0"/>
              <a:t>Topology of Si-sensor are double side strips  </a:t>
            </a:r>
          </a:p>
          <a:p>
            <a:pPr marL="285750" indent="-285750">
              <a:buFontTx/>
              <a:buChar char="-"/>
            </a:pPr>
            <a:r>
              <a:rPr lang="en-US" sz="2400" dirty="0" smtClean="0"/>
              <a:t>640 strips per each </a:t>
            </a:r>
            <a:r>
              <a:rPr lang="en-US" sz="2400" dirty="0" smtClean="0"/>
              <a:t>side of sensors</a:t>
            </a:r>
            <a:endParaRPr lang="en-US" sz="2400" dirty="0"/>
          </a:p>
        </p:txBody>
      </p:sp>
      <p:sp>
        <p:nvSpPr>
          <p:cNvPr id="2" name="Номер слайда 1"/>
          <p:cNvSpPr>
            <a:spLocks noGrp="1"/>
          </p:cNvSpPr>
          <p:nvPr>
            <p:ph type="sldNum" sz="quarter" idx="12"/>
          </p:nvPr>
        </p:nvSpPr>
        <p:spPr/>
        <p:txBody>
          <a:bodyPr/>
          <a:lstStyle/>
          <a:p>
            <a:fld id="{7AED9E88-8E64-472E-837E-581B121CE629}" type="slidenum">
              <a:rPr lang="en-US" smtClean="0"/>
              <a:t>5</a:t>
            </a:fld>
            <a:endParaRPr lang="en-US"/>
          </a:p>
        </p:txBody>
      </p:sp>
    </p:spTree>
    <p:extLst>
      <p:ext uri="{BB962C8B-B14F-4D97-AF65-F5344CB8AC3E}">
        <p14:creationId xmlns:p14="http://schemas.microsoft.com/office/powerpoint/2010/main" val="2003220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875727" y="188640"/>
            <a:ext cx="4932697" cy="461665"/>
          </a:xfrm>
          <a:prstGeom prst="rect">
            <a:avLst/>
          </a:prstGeom>
          <a:noFill/>
        </p:spPr>
        <p:txBody>
          <a:bodyPr wrap="none" rtlCol="0">
            <a:spAutoFit/>
          </a:bodyPr>
          <a:lstStyle/>
          <a:p>
            <a:r>
              <a:rPr lang="en-US" sz="2400" dirty="0" smtClean="0"/>
              <a:t>About connection Si-sensors with FEE </a:t>
            </a:r>
            <a:endParaRPr lang="en-US" sz="2400"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3605" r="6637" b="17401"/>
          <a:stretch/>
        </p:blipFill>
        <p:spPr bwMode="auto">
          <a:xfrm>
            <a:off x="902053" y="1257650"/>
            <a:ext cx="5902860" cy="318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7866569" y="2184185"/>
            <a:ext cx="7200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25" name="TextBox 24"/>
          <p:cNvSpPr txBox="1"/>
          <p:nvPr/>
        </p:nvSpPr>
        <p:spPr>
          <a:xfrm>
            <a:off x="7874029" y="2650237"/>
            <a:ext cx="7200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26" name="TextBox 25"/>
          <p:cNvSpPr txBox="1"/>
          <p:nvPr/>
        </p:nvSpPr>
        <p:spPr>
          <a:xfrm>
            <a:off x="7861081" y="3225604"/>
            <a:ext cx="7200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cxnSp>
        <p:nvCxnSpPr>
          <p:cNvPr id="28" name="Прямая соединительная линия 27"/>
          <p:cNvCxnSpPr/>
          <p:nvPr/>
        </p:nvCxnSpPr>
        <p:spPr>
          <a:xfrm flipH="1">
            <a:off x="7270533" y="2273759"/>
            <a:ext cx="72008" cy="190183"/>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Прямая соединительная линия 31"/>
          <p:cNvCxnSpPr/>
          <p:nvPr/>
        </p:nvCxnSpPr>
        <p:spPr>
          <a:xfrm flipH="1">
            <a:off x="7214029" y="2758496"/>
            <a:ext cx="72008" cy="190183"/>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Прямая соединительная линия 32"/>
          <p:cNvCxnSpPr/>
          <p:nvPr/>
        </p:nvCxnSpPr>
        <p:spPr>
          <a:xfrm flipH="1">
            <a:off x="7181486" y="3315178"/>
            <a:ext cx="72008" cy="190183"/>
          </a:xfrm>
          <a:prstGeom prst="line">
            <a:avLst/>
          </a:prstGeom>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a:off x="6686769" y="1904427"/>
            <a:ext cx="1165704" cy="369332"/>
          </a:xfrm>
          <a:prstGeom prst="rect">
            <a:avLst/>
          </a:prstGeom>
          <a:noFill/>
        </p:spPr>
        <p:txBody>
          <a:bodyPr wrap="none" rtlCol="0">
            <a:spAutoFit/>
          </a:bodyPr>
          <a:lstStyle/>
          <a:p>
            <a:r>
              <a:rPr lang="en-US" dirty="0" smtClean="0"/>
              <a:t>(640x2) </a:t>
            </a:r>
            <a:r>
              <a:rPr lang="en-US" dirty="0" err="1" smtClean="0"/>
              <a:t>ch</a:t>
            </a:r>
            <a:endParaRPr lang="en-US" dirty="0"/>
          </a:p>
        </p:txBody>
      </p:sp>
      <p:sp>
        <p:nvSpPr>
          <p:cNvPr id="35" name="TextBox 34"/>
          <p:cNvSpPr txBox="1"/>
          <p:nvPr/>
        </p:nvSpPr>
        <p:spPr>
          <a:xfrm>
            <a:off x="6700865" y="2465571"/>
            <a:ext cx="1165704" cy="369332"/>
          </a:xfrm>
          <a:prstGeom prst="rect">
            <a:avLst/>
          </a:prstGeom>
          <a:noFill/>
        </p:spPr>
        <p:txBody>
          <a:bodyPr wrap="none" rtlCol="0">
            <a:spAutoFit/>
          </a:bodyPr>
          <a:lstStyle/>
          <a:p>
            <a:r>
              <a:rPr lang="en-US" dirty="0" smtClean="0"/>
              <a:t>(640x2) </a:t>
            </a:r>
            <a:r>
              <a:rPr lang="en-US" dirty="0" err="1" smtClean="0"/>
              <a:t>ch</a:t>
            </a:r>
            <a:endParaRPr lang="en-US" dirty="0"/>
          </a:p>
        </p:txBody>
      </p:sp>
      <p:sp>
        <p:nvSpPr>
          <p:cNvPr id="36" name="TextBox 35"/>
          <p:cNvSpPr txBox="1"/>
          <p:nvPr/>
        </p:nvSpPr>
        <p:spPr>
          <a:xfrm>
            <a:off x="6737920" y="3026182"/>
            <a:ext cx="1165704" cy="369332"/>
          </a:xfrm>
          <a:prstGeom prst="rect">
            <a:avLst/>
          </a:prstGeom>
          <a:noFill/>
        </p:spPr>
        <p:txBody>
          <a:bodyPr wrap="none" rtlCol="0">
            <a:spAutoFit/>
          </a:bodyPr>
          <a:lstStyle/>
          <a:p>
            <a:r>
              <a:rPr lang="en-US" dirty="0" smtClean="0"/>
              <a:t>(640x2) </a:t>
            </a:r>
            <a:r>
              <a:rPr lang="en-US" dirty="0" err="1" smtClean="0"/>
              <a:t>ch</a:t>
            </a:r>
            <a:endParaRPr lang="en-US" dirty="0"/>
          </a:p>
        </p:txBody>
      </p:sp>
      <p:cxnSp>
        <p:nvCxnSpPr>
          <p:cNvPr id="53" name="Прямая со стрелкой 52"/>
          <p:cNvCxnSpPr/>
          <p:nvPr/>
        </p:nvCxnSpPr>
        <p:spPr>
          <a:xfrm flipV="1">
            <a:off x="5422185" y="3415207"/>
            <a:ext cx="2438896"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5" name="Прямая со стрелкой 54"/>
          <p:cNvCxnSpPr>
            <a:endCxn id="25" idx="1"/>
          </p:cNvCxnSpPr>
          <p:nvPr/>
        </p:nvCxnSpPr>
        <p:spPr>
          <a:xfrm>
            <a:off x="5431563" y="2834903"/>
            <a:ext cx="244246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6" name="Прямая со стрелкой 55"/>
          <p:cNvCxnSpPr>
            <a:endCxn id="23" idx="1"/>
          </p:cNvCxnSpPr>
          <p:nvPr/>
        </p:nvCxnSpPr>
        <p:spPr>
          <a:xfrm flipV="1">
            <a:off x="5431563" y="2368851"/>
            <a:ext cx="2435006" cy="819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3" name="Скругленный прямоугольник 62"/>
          <p:cNvSpPr/>
          <p:nvPr/>
        </p:nvSpPr>
        <p:spPr>
          <a:xfrm>
            <a:off x="5206162" y="1260815"/>
            <a:ext cx="3600400" cy="3355195"/>
          </a:xfrm>
          <a:prstGeom prst="round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Скругленный прямоугольник 64"/>
          <p:cNvSpPr/>
          <p:nvPr/>
        </p:nvSpPr>
        <p:spPr>
          <a:xfrm>
            <a:off x="597650" y="1341971"/>
            <a:ext cx="1800200" cy="3355195"/>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238177" y="687045"/>
            <a:ext cx="1265090" cy="584775"/>
          </a:xfrm>
          <a:prstGeom prst="rect">
            <a:avLst/>
          </a:prstGeom>
          <a:noFill/>
        </p:spPr>
        <p:txBody>
          <a:bodyPr wrap="none" rtlCol="0">
            <a:spAutoFit/>
          </a:bodyPr>
          <a:lstStyle/>
          <a:p>
            <a:r>
              <a:rPr lang="en-US" sz="3200" b="1" u="sng" dirty="0" smtClean="0"/>
              <a:t>OR</a:t>
            </a:r>
            <a:r>
              <a:rPr lang="en-US" sz="3200" u="sng" dirty="0" smtClean="0"/>
              <a:t>???</a:t>
            </a:r>
            <a:endParaRPr lang="en-US" sz="3200" u="sng" dirty="0"/>
          </a:p>
        </p:txBody>
      </p:sp>
      <p:cxnSp>
        <p:nvCxnSpPr>
          <p:cNvPr id="68" name="Прямая со стрелкой 67"/>
          <p:cNvCxnSpPr>
            <a:stCxn id="66" idx="1"/>
          </p:cNvCxnSpPr>
          <p:nvPr/>
        </p:nvCxnSpPr>
        <p:spPr>
          <a:xfrm flipH="1">
            <a:off x="2397850" y="979433"/>
            <a:ext cx="840327" cy="396218"/>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70" name="Прямая со стрелкой 69"/>
          <p:cNvCxnSpPr>
            <a:stCxn id="66" idx="3"/>
          </p:cNvCxnSpPr>
          <p:nvPr/>
        </p:nvCxnSpPr>
        <p:spPr>
          <a:xfrm>
            <a:off x="4503267" y="979433"/>
            <a:ext cx="774903" cy="396218"/>
          </a:xfrm>
          <a:prstGeom prst="straightConnector1">
            <a:avLst/>
          </a:prstGeom>
          <a:ln>
            <a:solidFill>
              <a:srgbClr val="00B0F0"/>
            </a:solidFill>
            <a:tailEnd type="arrow"/>
          </a:ln>
        </p:spPr>
        <p:style>
          <a:lnRef idx="3">
            <a:schemeClr val="accent1"/>
          </a:lnRef>
          <a:fillRef idx="0">
            <a:schemeClr val="accent1"/>
          </a:fillRef>
          <a:effectRef idx="2">
            <a:schemeClr val="accent1"/>
          </a:effectRef>
          <a:fontRef idx="minor">
            <a:schemeClr val="tx1"/>
          </a:fontRef>
        </p:style>
      </p:cxnSp>
      <p:sp>
        <p:nvSpPr>
          <p:cNvPr id="76" name="Дуга 75"/>
          <p:cNvSpPr/>
          <p:nvPr/>
        </p:nvSpPr>
        <p:spPr>
          <a:xfrm rot="20538495">
            <a:off x="4910264" y="225514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Дуга 76"/>
          <p:cNvSpPr/>
          <p:nvPr/>
        </p:nvSpPr>
        <p:spPr>
          <a:xfrm rot="20538495">
            <a:off x="4911299" y="231524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Дуга 77"/>
          <p:cNvSpPr/>
          <p:nvPr/>
        </p:nvSpPr>
        <p:spPr>
          <a:xfrm rot="20538495">
            <a:off x="4910263" y="238038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Дуга 78"/>
          <p:cNvSpPr/>
          <p:nvPr/>
        </p:nvSpPr>
        <p:spPr>
          <a:xfrm rot="20538495">
            <a:off x="4910264" y="243470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Дуга 79"/>
          <p:cNvSpPr/>
          <p:nvPr/>
        </p:nvSpPr>
        <p:spPr>
          <a:xfrm rot="20538495">
            <a:off x="4911300" y="249480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Дуга 80"/>
          <p:cNvSpPr/>
          <p:nvPr/>
        </p:nvSpPr>
        <p:spPr>
          <a:xfrm rot="20538495">
            <a:off x="4910262" y="255994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Дуга 81"/>
          <p:cNvSpPr/>
          <p:nvPr/>
        </p:nvSpPr>
        <p:spPr>
          <a:xfrm rot="20538495">
            <a:off x="4885085" y="213568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Дуга 82"/>
          <p:cNvSpPr/>
          <p:nvPr/>
        </p:nvSpPr>
        <p:spPr>
          <a:xfrm rot="20538495">
            <a:off x="4883074" y="208487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Дуга 83"/>
          <p:cNvSpPr/>
          <p:nvPr/>
        </p:nvSpPr>
        <p:spPr>
          <a:xfrm rot="20538495">
            <a:off x="4883074" y="203691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Дуга 84"/>
          <p:cNvSpPr/>
          <p:nvPr/>
        </p:nvSpPr>
        <p:spPr>
          <a:xfrm rot="20538495">
            <a:off x="4910261" y="270970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Дуга 85"/>
          <p:cNvSpPr/>
          <p:nvPr/>
        </p:nvSpPr>
        <p:spPr>
          <a:xfrm rot="20538495">
            <a:off x="4908335" y="277443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Дуга 86"/>
          <p:cNvSpPr/>
          <p:nvPr/>
        </p:nvSpPr>
        <p:spPr>
          <a:xfrm rot="20538495">
            <a:off x="4885086" y="286421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Дуга 89"/>
          <p:cNvSpPr/>
          <p:nvPr/>
        </p:nvSpPr>
        <p:spPr>
          <a:xfrm rot="20538495">
            <a:off x="4915034" y="324882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Дуга 90"/>
          <p:cNvSpPr/>
          <p:nvPr/>
        </p:nvSpPr>
        <p:spPr>
          <a:xfrm rot="20538495">
            <a:off x="4915035" y="330314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Дуга 91"/>
          <p:cNvSpPr/>
          <p:nvPr/>
        </p:nvSpPr>
        <p:spPr>
          <a:xfrm rot="20538495">
            <a:off x="4916071" y="336323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Дуга 92"/>
          <p:cNvSpPr/>
          <p:nvPr/>
        </p:nvSpPr>
        <p:spPr>
          <a:xfrm rot="20538495">
            <a:off x="4915033" y="342838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Дуга 93"/>
          <p:cNvSpPr/>
          <p:nvPr/>
        </p:nvSpPr>
        <p:spPr>
          <a:xfrm rot="20538495">
            <a:off x="4889856" y="300411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Дуга 94"/>
          <p:cNvSpPr/>
          <p:nvPr/>
        </p:nvSpPr>
        <p:spPr>
          <a:xfrm rot="20538495">
            <a:off x="4887845" y="295331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Дуга 95"/>
          <p:cNvSpPr/>
          <p:nvPr/>
        </p:nvSpPr>
        <p:spPr>
          <a:xfrm rot="20538495">
            <a:off x="4887845" y="290534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Дуга 96"/>
          <p:cNvSpPr/>
          <p:nvPr/>
        </p:nvSpPr>
        <p:spPr>
          <a:xfrm rot="20538495">
            <a:off x="4915032" y="357813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Дуга 97"/>
          <p:cNvSpPr/>
          <p:nvPr/>
        </p:nvSpPr>
        <p:spPr>
          <a:xfrm rot="20538495">
            <a:off x="4913106" y="364287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Дуга 98"/>
          <p:cNvSpPr/>
          <p:nvPr/>
        </p:nvSpPr>
        <p:spPr>
          <a:xfrm rot="20538495">
            <a:off x="4889857" y="351816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Дуга 99"/>
          <p:cNvSpPr/>
          <p:nvPr/>
        </p:nvSpPr>
        <p:spPr>
          <a:xfrm rot="20538495">
            <a:off x="4887847" y="394536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Дуга 100"/>
          <p:cNvSpPr/>
          <p:nvPr/>
        </p:nvSpPr>
        <p:spPr>
          <a:xfrm rot="20538495">
            <a:off x="4887843" y="400769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Дуга 101"/>
          <p:cNvSpPr/>
          <p:nvPr/>
        </p:nvSpPr>
        <p:spPr>
          <a:xfrm rot="20538495">
            <a:off x="4899755" y="405850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Дуга 102"/>
          <p:cNvSpPr/>
          <p:nvPr/>
        </p:nvSpPr>
        <p:spPr>
          <a:xfrm rot="20538495">
            <a:off x="4915036" y="417796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Дуга 103"/>
          <p:cNvSpPr/>
          <p:nvPr/>
        </p:nvSpPr>
        <p:spPr>
          <a:xfrm rot="20538495">
            <a:off x="4916072" y="423805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Дуга 104"/>
          <p:cNvSpPr/>
          <p:nvPr/>
        </p:nvSpPr>
        <p:spPr>
          <a:xfrm rot="20538495">
            <a:off x="4915034" y="430320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Дуга 105"/>
          <p:cNvSpPr/>
          <p:nvPr/>
        </p:nvSpPr>
        <p:spPr>
          <a:xfrm rot="20538495">
            <a:off x="4889857" y="387894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Дуга 106"/>
          <p:cNvSpPr/>
          <p:nvPr/>
        </p:nvSpPr>
        <p:spPr>
          <a:xfrm rot="20538495">
            <a:off x="4887846" y="382813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Дуга 107"/>
          <p:cNvSpPr/>
          <p:nvPr/>
        </p:nvSpPr>
        <p:spPr>
          <a:xfrm rot="20538495">
            <a:off x="4887846" y="378017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Прямоугольник 115"/>
          <p:cNvSpPr/>
          <p:nvPr/>
        </p:nvSpPr>
        <p:spPr>
          <a:xfrm>
            <a:off x="3396150" y="2622141"/>
            <a:ext cx="1121030" cy="533952"/>
          </a:xfrm>
          <a:prstGeom prst="rect">
            <a:avLst/>
          </a:prstGeom>
          <a:noFill/>
          <a:ln w="19050">
            <a:solidFill>
              <a:srgbClr val="66FF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Дуга 125"/>
          <p:cNvSpPr/>
          <p:nvPr/>
        </p:nvSpPr>
        <p:spPr>
          <a:xfrm rot="20538495">
            <a:off x="3761674" y="284985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Дуга 126"/>
          <p:cNvSpPr/>
          <p:nvPr/>
        </p:nvSpPr>
        <p:spPr>
          <a:xfrm rot="20538495">
            <a:off x="3761670" y="291218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Дуга 127"/>
          <p:cNvSpPr/>
          <p:nvPr/>
        </p:nvSpPr>
        <p:spPr>
          <a:xfrm rot="20538495">
            <a:off x="3773582" y="296299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Дуга 128"/>
          <p:cNvSpPr/>
          <p:nvPr/>
        </p:nvSpPr>
        <p:spPr>
          <a:xfrm rot="20538495">
            <a:off x="3761668" y="302785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Дуга 129"/>
          <p:cNvSpPr/>
          <p:nvPr/>
        </p:nvSpPr>
        <p:spPr>
          <a:xfrm rot="20538495">
            <a:off x="3754929" y="311763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Дуга 130"/>
          <p:cNvSpPr/>
          <p:nvPr/>
        </p:nvSpPr>
        <p:spPr>
          <a:xfrm rot="20538495">
            <a:off x="3754929" y="308121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Дуга 131"/>
          <p:cNvSpPr/>
          <p:nvPr/>
        </p:nvSpPr>
        <p:spPr>
          <a:xfrm rot="20538495">
            <a:off x="3763684" y="278343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Дуга 132"/>
          <p:cNvSpPr/>
          <p:nvPr/>
        </p:nvSpPr>
        <p:spPr>
          <a:xfrm rot="20538495">
            <a:off x="3761673" y="273262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Прямоугольник 135"/>
          <p:cNvSpPr/>
          <p:nvPr/>
        </p:nvSpPr>
        <p:spPr>
          <a:xfrm>
            <a:off x="3411536" y="2192380"/>
            <a:ext cx="1105644" cy="423946"/>
          </a:xfrm>
          <a:prstGeom prst="rect">
            <a:avLst/>
          </a:prstGeom>
          <a:noFill/>
          <a:ln w="19050">
            <a:solidFill>
              <a:srgbClr val="66FF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6" name="Дуга 145"/>
          <p:cNvSpPr/>
          <p:nvPr/>
        </p:nvSpPr>
        <p:spPr>
          <a:xfrm rot="20538495">
            <a:off x="3755448" y="243972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Дуга 146"/>
          <p:cNvSpPr/>
          <p:nvPr/>
        </p:nvSpPr>
        <p:spPr>
          <a:xfrm rot="20538495">
            <a:off x="3755444" y="250205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Дуга 147"/>
          <p:cNvSpPr/>
          <p:nvPr/>
        </p:nvSpPr>
        <p:spPr>
          <a:xfrm rot="20538495">
            <a:off x="3767356" y="255286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Дуга 149"/>
          <p:cNvSpPr/>
          <p:nvPr/>
        </p:nvSpPr>
        <p:spPr>
          <a:xfrm rot="20538495">
            <a:off x="3748703" y="270751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Дуга 151"/>
          <p:cNvSpPr/>
          <p:nvPr/>
        </p:nvSpPr>
        <p:spPr>
          <a:xfrm rot="20538495">
            <a:off x="3757458" y="237330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Дуга 152"/>
          <p:cNvSpPr/>
          <p:nvPr/>
        </p:nvSpPr>
        <p:spPr>
          <a:xfrm rot="20538495">
            <a:off x="3755447" y="232249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Дуга 153"/>
          <p:cNvSpPr/>
          <p:nvPr/>
        </p:nvSpPr>
        <p:spPr>
          <a:xfrm rot="20538495">
            <a:off x="3755447" y="227453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TextBox 159"/>
          <p:cNvSpPr txBox="1"/>
          <p:nvPr/>
        </p:nvSpPr>
        <p:spPr>
          <a:xfrm>
            <a:off x="7852473" y="1624672"/>
            <a:ext cx="7200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161" name="TextBox 160"/>
          <p:cNvSpPr txBox="1"/>
          <p:nvPr/>
        </p:nvSpPr>
        <p:spPr>
          <a:xfrm>
            <a:off x="5343703" y="1404892"/>
            <a:ext cx="2595859" cy="369332"/>
          </a:xfrm>
          <a:prstGeom prst="rect">
            <a:avLst/>
          </a:prstGeom>
          <a:noFill/>
        </p:spPr>
        <p:txBody>
          <a:bodyPr wrap="square" rtlCol="0">
            <a:spAutoFit/>
          </a:bodyPr>
          <a:lstStyle/>
          <a:p>
            <a:r>
              <a:rPr lang="en-US" dirty="0" err="1"/>
              <a:t>k</a:t>
            </a:r>
            <a:r>
              <a:rPr lang="en-US" dirty="0" err="1" smtClean="0"/>
              <a:t>aptons</a:t>
            </a:r>
            <a:r>
              <a:rPr lang="en-US" dirty="0" smtClean="0"/>
              <a:t> </a:t>
            </a:r>
            <a:r>
              <a:rPr lang="en-US" dirty="0" smtClean="0"/>
              <a:t>cable (</a:t>
            </a:r>
            <a:r>
              <a:rPr lang="en-US" dirty="0"/>
              <a:t>640x2</a:t>
            </a:r>
            <a:r>
              <a:rPr lang="en-US" dirty="0" smtClean="0"/>
              <a:t>) </a:t>
            </a:r>
            <a:r>
              <a:rPr lang="en-US" dirty="0" err="1" smtClean="0"/>
              <a:t>ch</a:t>
            </a:r>
            <a:endParaRPr lang="en-US" dirty="0"/>
          </a:p>
        </p:txBody>
      </p:sp>
      <p:cxnSp>
        <p:nvCxnSpPr>
          <p:cNvPr id="162" name="Прямая соединительная линия 161"/>
          <p:cNvCxnSpPr/>
          <p:nvPr/>
        </p:nvCxnSpPr>
        <p:spPr>
          <a:xfrm flipH="1">
            <a:off x="7198525" y="1753311"/>
            <a:ext cx="72008" cy="190183"/>
          </a:xfrm>
          <a:prstGeom prst="line">
            <a:avLst/>
          </a:prstGeom>
          <a:ln>
            <a:solidFill>
              <a:srgbClr val="66FF33"/>
            </a:solidFill>
          </a:ln>
        </p:spPr>
        <p:style>
          <a:lnRef idx="3">
            <a:schemeClr val="accent1"/>
          </a:lnRef>
          <a:fillRef idx="0">
            <a:schemeClr val="accent1"/>
          </a:fillRef>
          <a:effectRef idx="2">
            <a:schemeClr val="accent1"/>
          </a:effectRef>
          <a:fontRef idx="minor">
            <a:schemeClr val="tx1"/>
          </a:fontRef>
        </p:style>
      </p:cxnSp>
      <p:cxnSp>
        <p:nvCxnSpPr>
          <p:cNvPr id="164" name="Прямая со стрелкой 163"/>
          <p:cNvCxnSpPr/>
          <p:nvPr/>
        </p:nvCxnSpPr>
        <p:spPr>
          <a:xfrm>
            <a:off x="3396150" y="1761381"/>
            <a:ext cx="1128164" cy="0"/>
          </a:xfrm>
          <a:prstGeom prst="straightConnector1">
            <a:avLst/>
          </a:prstGeom>
          <a:ln>
            <a:solidFill>
              <a:srgbClr val="66FF33"/>
            </a:solidFill>
            <a:headEnd type="arrow"/>
            <a:tailEnd type="arrow"/>
          </a:ln>
        </p:spPr>
        <p:style>
          <a:lnRef idx="1">
            <a:schemeClr val="accent3"/>
          </a:lnRef>
          <a:fillRef idx="0">
            <a:schemeClr val="accent3"/>
          </a:fillRef>
          <a:effectRef idx="0">
            <a:schemeClr val="accent3"/>
          </a:effectRef>
          <a:fontRef idx="minor">
            <a:schemeClr val="tx1"/>
          </a:fontRef>
        </p:style>
      </p:cxnSp>
      <p:cxnSp>
        <p:nvCxnSpPr>
          <p:cNvPr id="168" name="Прямая со стрелкой 167"/>
          <p:cNvCxnSpPr/>
          <p:nvPr/>
        </p:nvCxnSpPr>
        <p:spPr>
          <a:xfrm>
            <a:off x="3149028" y="2625812"/>
            <a:ext cx="0" cy="521264"/>
          </a:xfrm>
          <a:prstGeom prst="straightConnector1">
            <a:avLst/>
          </a:prstGeom>
          <a:ln>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2" name="Прямая соединительная линия 171"/>
          <p:cNvCxnSpPr/>
          <p:nvPr/>
        </p:nvCxnSpPr>
        <p:spPr>
          <a:xfrm flipH="1">
            <a:off x="3077022" y="3159961"/>
            <a:ext cx="432046" cy="0"/>
          </a:xfrm>
          <a:prstGeom prst="line">
            <a:avLst/>
          </a:prstGeom>
          <a:ln>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173" name="Прямая соединительная линия 172"/>
          <p:cNvCxnSpPr/>
          <p:nvPr/>
        </p:nvCxnSpPr>
        <p:spPr>
          <a:xfrm flipH="1" flipV="1">
            <a:off x="3077022" y="2616326"/>
            <a:ext cx="432046" cy="1"/>
          </a:xfrm>
          <a:prstGeom prst="line">
            <a:avLst/>
          </a:prstGeom>
          <a:ln>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181" name="Прямая соединительная линия 180"/>
          <p:cNvCxnSpPr/>
          <p:nvPr/>
        </p:nvCxnSpPr>
        <p:spPr>
          <a:xfrm>
            <a:off x="3396150" y="1704388"/>
            <a:ext cx="0" cy="921424"/>
          </a:xfrm>
          <a:prstGeom prst="line">
            <a:avLst/>
          </a:prstGeom>
          <a:ln>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182" name="Прямая соединительная линия 181"/>
          <p:cNvCxnSpPr/>
          <p:nvPr/>
        </p:nvCxnSpPr>
        <p:spPr>
          <a:xfrm>
            <a:off x="4517180" y="1704389"/>
            <a:ext cx="0" cy="945848"/>
          </a:xfrm>
          <a:prstGeom prst="line">
            <a:avLst/>
          </a:prstGeom>
          <a:ln>
            <a:solidFill>
              <a:srgbClr val="66FF33"/>
            </a:solidFill>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3725092" y="1479070"/>
            <a:ext cx="535724" cy="369332"/>
          </a:xfrm>
          <a:prstGeom prst="rect">
            <a:avLst/>
          </a:prstGeom>
          <a:noFill/>
        </p:spPr>
        <p:txBody>
          <a:bodyPr wrap="none" rtlCol="0">
            <a:spAutoFit/>
          </a:bodyPr>
          <a:lstStyle/>
          <a:p>
            <a:r>
              <a:rPr lang="en-US" dirty="0" smtClean="0"/>
              <a:t>126</a:t>
            </a:r>
            <a:endParaRPr lang="en-US" dirty="0"/>
          </a:p>
        </p:txBody>
      </p:sp>
      <p:sp>
        <p:nvSpPr>
          <p:cNvPr id="189" name="TextBox 188"/>
          <p:cNvSpPr txBox="1"/>
          <p:nvPr/>
        </p:nvSpPr>
        <p:spPr>
          <a:xfrm rot="16200000">
            <a:off x="2734241" y="2713484"/>
            <a:ext cx="418704" cy="369332"/>
          </a:xfrm>
          <a:prstGeom prst="rect">
            <a:avLst/>
          </a:prstGeom>
          <a:noFill/>
        </p:spPr>
        <p:txBody>
          <a:bodyPr wrap="none" rtlCol="0">
            <a:spAutoFit/>
          </a:bodyPr>
          <a:lstStyle/>
          <a:p>
            <a:r>
              <a:rPr lang="en-US" dirty="0" smtClean="0"/>
              <a:t>63</a:t>
            </a:r>
            <a:endParaRPr lang="en-US" dirty="0"/>
          </a:p>
        </p:txBody>
      </p:sp>
      <p:sp>
        <p:nvSpPr>
          <p:cNvPr id="190" name="Прямоугольник 189"/>
          <p:cNvSpPr/>
          <p:nvPr/>
        </p:nvSpPr>
        <p:spPr>
          <a:xfrm>
            <a:off x="3403284" y="3165285"/>
            <a:ext cx="1121030" cy="533952"/>
          </a:xfrm>
          <a:prstGeom prst="rect">
            <a:avLst/>
          </a:prstGeom>
          <a:noFill/>
          <a:ln w="19050">
            <a:solidFill>
              <a:srgbClr val="66FF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1" name="Прямоугольник 190"/>
          <p:cNvSpPr/>
          <p:nvPr/>
        </p:nvSpPr>
        <p:spPr>
          <a:xfrm>
            <a:off x="3403285" y="3699237"/>
            <a:ext cx="1121030" cy="437244"/>
          </a:xfrm>
          <a:prstGeom prst="rect">
            <a:avLst/>
          </a:prstGeom>
          <a:noFill/>
          <a:ln w="19050">
            <a:solidFill>
              <a:srgbClr val="66FF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2" name="Прямоугольник 191"/>
          <p:cNvSpPr/>
          <p:nvPr/>
        </p:nvSpPr>
        <p:spPr>
          <a:xfrm>
            <a:off x="4558090" y="2198595"/>
            <a:ext cx="1121030" cy="417732"/>
          </a:xfrm>
          <a:prstGeom prst="rect">
            <a:avLst/>
          </a:prstGeom>
          <a:no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3" name="Прямоугольник 192"/>
          <p:cNvSpPr/>
          <p:nvPr/>
        </p:nvSpPr>
        <p:spPr>
          <a:xfrm>
            <a:off x="4558090" y="2625692"/>
            <a:ext cx="1121030" cy="516503"/>
          </a:xfrm>
          <a:prstGeom prst="rect">
            <a:avLst/>
          </a:prstGeom>
          <a:no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4" name="Прямоугольник 193"/>
          <p:cNvSpPr/>
          <p:nvPr/>
        </p:nvSpPr>
        <p:spPr>
          <a:xfrm>
            <a:off x="4558073" y="3159961"/>
            <a:ext cx="1121030" cy="539276"/>
          </a:xfrm>
          <a:prstGeom prst="rect">
            <a:avLst/>
          </a:prstGeom>
          <a:no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5" name="Прямоугольник 194"/>
          <p:cNvSpPr/>
          <p:nvPr/>
        </p:nvSpPr>
        <p:spPr>
          <a:xfrm>
            <a:off x="4558090" y="3707960"/>
            <a:ext cx="1121030" cy="423624"/>
          </a:xfrm>
          <a:prstGeom prst="rect">
            <a:avLst/>
          </a:prstGeom>
          <a:no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2" name="Дуга 211"/>
          <p:cNvSpPr/>
          <p:nvPr/>
        </p:nvSpPr>
        <p:spPr>
          <a:xfrm rot="20538495">
            <a:off x="3761155" y="381550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Дуга 212"/>
          <p:cNvSpPr/>
          <p:nvPr/>
        </p:nvSpPr>
        <p:spPr>
          <a:xfrm rot="20538495">
            <a:off x="3761151" y="387783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Дуга 213"/>
          <p:cNvSpPr/>
          <p:nvPr/>
        </p:nvSpPr>
        <p:spPr>
          <a:xfrm rot="20538495">
            <a:off x="3773063" y="392863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Дуга 214"/>
          <p:cNvSpPr/>
          <p:nvPr/>
        </p:nvSpPr>
        <p:spPr>
          <a:xfrm rot="20538495">
            <a:off x="3761149" y="399350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Дуга 215"/>
          <p:cNvSpPr/>
          <p:nvPr/>
        </p:nvSpPr>
        <p:spPr>
          <a:xfrm rot="20538495">
            <a:off x="3754410" y="408328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Дуга 216"/>
          <p:cNvSpPr/>
          <p:nvPr/>
        </p:nvSpPr>
        <p:spPr>
          <a:xfrm rot="20538495">
            <a:off x="3754410" y="404685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Дуга 217"/>
          <p:cNvSpPr/>
          <p:nvPr/>
        </p:nvSpPr>
        <p:spPr>
          <a:xfrm rot="20538495">
            <a:off x="3763165" y="374908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Дуга 218"/>
          <p:cNvSpPr/>
          <p:nvPr/>
        </p:nvSpPr>
        <p:spPr>
          <a:xfrm rot="20538495">
            <a:off x="3763683" y="364857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Дуга 219"/>
          <p:cNvSpPr/>
          <p:nvPr/>
        </p:nvSpPr>
        <p:spPr>
          <a:xfrm rot="20538495">
            <a:off x="3754929" y="340537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Дуга 220"/>
          <p:cNvSpPr/>
          <p:nvPr/>
        </p:nvSpPr>
        <p:spPr>
          <a:xfrm rot="20538495">
            <a:off x="3754925" y="346770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Дуга 221"/>
          <p:cNvSpPr/>
          <p:nvPr/>
        </p:nvSpPr>
        <p:spPr>
          <a:xfrm rot="20538495">
            <a:off x="3766837" y="351851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Дуга 222"/>
          <p:cNvSpPr/>
          <p:nvPr/>
        </p:nvSpPr>
        <p:spPr>
          <a:xfrm rot="20538495">
            <a:off x="3761148" y="358028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Дуга 223"/>
          <p:cNvSpPr/>
          <p:nvPr/>
        </p:nvSpPr>
        <p:spPr>
          <a:xfrm rot="20538495">
            <a:off x="3756939" y="333895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Дуга 224"/>
          <p:cNvSpPr/>
          <p:nvPr/>
        </p:nvSpPr>
        <p:spPr>
          <a:xfrm rot="20538495">
            <a:off x="3754928" y="328814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Дуга 225"/>
          <p:cNvSpPr/>
          <p:nvPr/>
        </p:nvSpPr>
        <p:spPr>
          <a:xfrm rot="20538495">
            <a:off x="3754928" y="324018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7" name="Прямая со стрелкой 246"/>
          <p:cNvCxnSpPr/>
          <p:nvPr/>
        </p:nvCxnSpPr>
        <p:spPr>
          <a:xfrm>
            <a:off x="4373164" y="2875970"/>
            <a:ext cx="432048" cy="7973"/>
          </a:xfrm>
          <a:prstGeom prst="straightConnector1">
            <a:avLst/>
          </a:prstGeom>
          <a:ln>
            <a:solidFill>
              <a:srgbClr val="66FF33"/>
            </a:solidFill>
            <a:tailEnd type="arrow"/>
          </a:ln>
        </p:spPr>
        <p:style>
          <a:lnRef idx="3">
            <a:schemeClr val="accent1"/>
          </a:lnRef>
          <a:fillRef idx="0">
            <a:schemeClr val="accent1"/>
          </a:fillRef>
          <a:effectRef idx="2">
            <a:schemeClr val="accent1"/>
          </a:effectRef>
          <a:fontRef idx="minor">
            <a:schemeClr val="tx1"/>
          </a:fontRef>
        </p:style>
      </p:cxnSp>
      <p:cxnSp>
        <p:nvCxnSpPr>
          <p:cNvPr id="250" name="Прямая со стрелкой 249"/>
          <p:cNvCxnSpPr/>
          <p:nvPr/>
        </p:nvCxnSpPr>
        <p:spPr>
          <a:xfrm>
            <a:off x="4373164" y="3426224"/>
            <a:ext cx="432048" cy="1"/>
          </a:xfrm>
          <a:prstGeom prst="straightConnector1">
            <a:avLst/>
          </a:prstGeom>
          <a:ln>
            <a:solidFill>
              <a:srgbClr val="66FF33"/>
            </a:solidFill>
            <a:tailEnd type="arrow"/>
          </a:ln>
        </p:spPr>
        <p:style>
          <a:lnRef idx="3">
            <a:schemeClr val="accent1"/>
          </a:lnRef>
          <a:fillRef idx="0">
            <a:schemeClr val="accent1"/>
          </a:fillRef>
          <a:effectRef idx="2">
            <a:schemeClr val="accent1"/>
          </a:effectRef>
          <a:fontRef idx="minor">
            <a:schemeClr val="tx1"/>
          </a:fontRef>
        </p:style>
      </p:cxnSp>
      <p:cxnSp>
        <p:nvCxnSpPr>
          <p:cNvPr id="251" name="Прямая со стрелкой 250"/>
          <p:cNvCxnSpPr/>
          <p:nvPr/>
        </p:nvCxnSpPr>
        <p:spPr>
          <a:xfrm>
            <a:off x="4364209" y="3926129"/>
            <a:ext cx="432048" cy="7973"/>
          </a:xfrm>
          <a:prstGeom prst="straightConnector1">
            <a:avLst/>
          </a:prstGeom>
          <a:ln>
            <a:solidFill>
              <a:srgbClr val="66FF33"/>
            </a:solidFill>
            <a:tailEnd type="arrow"/>
          </a:ln>
        </p:spPr>
        <p:style>
          <a:lnRef idx="3">
            <a:schemeClr val="accent1"/>
          </a:lnRef>
          <a:fillRef idx="0">
            <a:schemeClr val="accent1"/>
          </a:fillRef>
          <a:effectRef idx="2">
            <a:schemeClr val="accent1"/>
          </a:effectRef>
          <a:fontRef idx="minor">
            <a:schemeClr val="tx1"/>
          </a:fontRef>
        </p:style>
      </p:cxnSp>
      <p:sp>
        <p:nvSpPr>
          <p:cNvPr id="255" name="Прямоугольник 254"/>
          <p:cNvSpPr/>
          <p:nvPr/>
        </p:nvSpPr>
        <p:spPr>
          <a:xfrm>
            <a:off x="3403284" y="4136481"/>
            <a:ext cx="1121030" cy="218622"/>
          </a:xfrm>
          <a:prstGeom prst="rect">
            <a:avLst/>
          </a:prstGeom>
          <a:noFill/>
          <a:ln w="19050">
            <a:solidFill>
              <a:srgbClr val="66FF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56" name="Прямая со стрелкой 255"/>
          <p:cNvCxnSpPr/>
          <p:nvPr/>
        </p:nvCxnSpPr>
        <p:spPr>
          <a:xfrm>
            <a:off x="4342049" y="4247465"/>
            <a:ext cx="432048" cy="7973"/>
          </a:xfrm>
          <a:prstGeom prst="straightConnector1">
            <a:avLst/>
          </a:prstGeom>
          <a:ln>
            <a:solidFill>
              <a:srgbClr val="66FF33"/>
            </a:solidFill>
            <a:tailEnd type="arrow"/>
          </a:ln>
        </p:spPr>
        <p:style>
          <a:lnRef idx="3">
            <a:schemeClr val="accent1"/>
          </a:lnRef>
          <a:fillRef idx="0">
            <a:schemeClr val="accent1"/>
          </a:fillRef>
          <a:effectRef idx="2">
            <a:schemeClr val="accent1"/>
          </a:effectRef>
          <a:fontRef idx="minor">
            <a:schemeClr val="tx1"/>
          </a:fontRef>
        </p:style>
      </p:cxnSp>
      <p:sp>
        <p:nvSpPr>
          <p:cNvPr id="257" name="Прямоугольник 256"/>
          <p:cNvSpPr/>
          <p:nvPr/>
        </p:nvSpPr>
        <p:spPr>
          <a:xfrm>
            <a:off x="4549465" y="4131584"/>
            <a:ext cx="1121030" cy="240078"/>
          </a:xfrm>
          <a:prstGeom prst="rect">
            <a:avLst/>
          </a:prstGeom>
          <a:no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8" name="Дуга 257"/>
          <p:cNvSpPr/>
          <p:nvPr/>
        </p:nvSpPr>
        <p:spPr>
          <a:xfrm rot="20538495">
            <a:off x="3759106" y="419148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Дуга 258"/>
          <p:cNvSpPr/>
          <p:nvPr/>
        </p:nvSpPr>
        <p:spPr>
          <a:xfrm rot="20538495">
            <a:off x="3760142" y="425158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Дуга 259"/>
          <p:cNvSpPr/>
          <p:nvPr/>
        </p:nvSpPr>
        <p:spPr>
          <a:xfrm rot="20538495">
            <a:off x="3759104" y="431672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Дуга 260"/>
          <p:cNvSpPr/>
          <p:nvPr/>
        </p:nvSpPr>
        <p:spPr>
          <a:xfrm rot="20538495">
            <a:off x="3757458" y="213956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Дуга 261"/>
          <p:cNvSpPr/>
          <p:nvPr/>
        </p:nvSpPr>
        <p:spPr>
          <a:xfrm rot="20538495">
            <a:off x="3755447" y="208876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Дуга 262"/>
          <p:cNvSpPr/>
          <p:nvPr/>
        </p:nvSpPr>
        <p:spPr>
          <a:xfrm rot="20538495">
            <a:off x="3755447" y="204079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Прямоугольник 263"/>
          <p:cNvSpPr/>
          <p:nvPr/>
        </p:nvSpPr>
        <p:spPr>
          <a:xfrm>
            <a:off x="3411536" y="1943493"/>
            <a:ext cx="1105644" cy="236957"/>
          </a:xfrm>
          <a:prstGeom prst="rect">
            <a:avLst/>
          </a:prstGeom>
          <a:noFill/>
          <a:ln w="19050">
            <a:solidFill>
              <a:srgbClr val="66FF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5" name="Прямоугольник 264"/>
          <p:cNvSpPr/>
          <p:nvPr/>
        </p:nvSpPr>
        <p:spPr>
          <a:xfrm>
            <a:off x="4558073" y="1944580"/>
            <a:ext cx="1121030" cy="247800"/>
          </a:xfrm>
          <a:prstGeom prst="rect">
            <a:avLst/>
          </a:prstGeom>
          <a:no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66" name="Прямая со стрелкой 265"/>
          <p:cNvCxnSpPr/>
          <p:nvPr/>
        </p:nvCxnSpPr>
        <p:spPr>
          <a:xfrm>
            <a:off x="5440484" y="2066069"/>
            <a:ext cx="516856" cy="24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8" name="Прямая со стрелкой 267"/>
          <p:cNvCxnSpPr/>
          <p:nvPr/>
        </p:nvCxnSpPr>
        <p:spPr>
          <a:xfrm>
            <a:off x="5440484" y="3915448"/>
            <a:ext cx="516856" cy="24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9" name="Прямая со стрелкой 268"/>
          <p:cNvCxnSpPr/>
          <p:nvPr/>
        </p:nvCxnSpPr>
        <p:spPr>
          <a:xfrm>
            <a:off x="5464594" y="4258627"/>
            <a:ext cx="516856" cy="24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0" name="Прямая со стрелкой 269"/>
          <p:cNvCxnSpPr/>
          <p:nvPr/>
        </p:nvCxnSpPr>
        <p:spPr>
          <a:xfrm flipV="1">
            <a:off x="4373164" y="2067274"/>
            <a:ext cx="288032" cy="13845"/>
          </a:xfrm>
          <a:prstGeom prst="straightConnector1">
            <a:avLst/>
          </a:prstGeom>
          <a:ln>
            <a:solidFill>
              <a:srgbClr val="66FF33"/>
            </a:solidFill>
            <a:tailEnd type="arrow"/>
          </a:ln>
        </p:spPr>
        <p:style>
          <a:lnRef idx="3">
            <a:schemeClr val="accent1"/>
          </a:lnRef>
          <a:fillRef idx="0">
            <a:schemeClr val="accent1"/>
          </a:fillRef>
          <a:effectRef idx="2">
            <a:schemeClr val="accent1"/>
          </a:effectRef>
          <a:fontRef idx="minor">
            <a:schemeClr val="tx1"/>
          </a:fontRef>
        </p:style>
      </p:cxnSp>
      <p:sp>
        <p:nvSpPr>
          <p:cNvPr id="272" name="Прямоугольник 271"/>
          <p:cNvSpPr/>
          <p:nvPr/>
        </p:nvSpPr>
        <p:spPr>
          <a:xfrm>
            <a:off x="1130159" y="2616103"/>
            <a:ext cx="1121030" cy="533952"/>
          </a:xfrm>
          <a:prstGeom prst="rect">
            <a:avLst/>
          </a:prstGeom>
          <a:noFill/>
          <a:ln w="1905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3" name="Дуга 272"/>
          <p:cNvSpPr/>
          <p:nvPr/>
        </p:nvSpPr>
        <p:spPr>
          <a:xfrm rot="20538495">
            <a:off x="1495683" y="284381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Дуга 273"/>
          <p:cNvSpPr/>
          <p:nvPr/>
        </p:nvSpPr>
        <p:spPr>
          <a:xfrm rot="20538495">
            <a:off x="1495679" y="290614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Дуга 274"/>
          <p:cNvSpPr/>
          <p:nvPr/>
        </p:nvSpPr>
        <p:spPr>
          <a:xfrm rot="20538495">
            <a:off x="1507591" y="295695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Дуга 275"/>
          <p:cNvSpPr/>
          <p:nvPr/>
        </p:nvSpPr>
        <p:spPr>
          <a:xfrm rot="20538495">
            <a:off x="1495677" y="302182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Дуга 276"/>
          <p:cNvSpPr/>
          <p:nvPr/>
        </p:nvSpPr>
        <p:spPr>
          <a:xfrm rot="20538495">
            <a:off x="1488938" y="311159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Дуга 277"/>
          <p:cNvSpPr/>
          <p:nvPr/>
        </p:nvSpPr>
        <p:spPr>
          <a:xfrm rot="20538495">
            <a:off x="1488938" y="307517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Дуга 278"/>
          <p:cNvSpPr/>
          <p:nvPr/>
        </p:nvSpPr>
        <p:spPr>
          <a:xfrm rot="20538495">
            <a:off x="1497693" y="277739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Дуга 279"/>
          <p:cNvSpPr/>
          <p:nvPr/>
        </p:nvSpPr>
        <p:spPr>
          <a:xfrm rot="20538495">
            <a:off x="1495682" y="272658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Прямоугольник 280"/>
          <p:cNvSpPr/>
          <p:nvPr/>
        </p:nvSpPr>
        <p:spPr>
          <a:xfrm>
            <a:off x="1145545" y="2186342"/>
            <a:ext cx="1105644" cy="423946"/>
          </a:xfrm>
          <a:prstGeom prst="rect">
            <a:avLst/>
          </a:prstGeom>
          <a:noFill/>
          <a:ln w="1905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2" name="Дуга 281"/>
          <p:cNvSpPr/>
          <p:nvPr/>
        </p:nvSpPr>
        <p:spPr>
          <a:xfrm rot="20538495">
            <a:off x="1489457" y="243368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Дуга 282"/>
          <p:cNvSpPr/>
          <p:nvPr/>
        </p:nvSpPr>
        <p:spPr>
          <a:xfrm rot="20538495">
            <a:off x="1489453" y="249601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Дуга 283"/>
          <p:cNvSpPr/>
          <p:nvPr/>
        </p:nvSpPr>
        <p:spPr>
          <a:xfrm rot="20538495">
            <a:off x="1501365" y="254682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Дуга 284"/>
          <p:cNvSpPr/>
          <p:nvPr/>
        </p:nvSpPr>
        <p:spPr>
          <a:xfrm rot="20538495">
            <a:off x="1482712" y="270147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Дуга 285"/>
          <p:cNvSpPr/>
          <p:nvPr/>
        </p:nvSpPr>
        <p:spPr>
          <a:xfrm rot="20538495">
            <a:off x="1491467" y="236726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Дуга 286"/>
          <p:cNvSpPr/>
          <p:nvPr/>
        </p:nvSpPr>
        <p:spPr>
          <a:xfrm rot="20538495">
            <a:off x="1489456" y="231646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Дуга 287"/>
          <p:cNvSpPr/>
          <p:nvPr/>
        </p:nvSpPr>
        <p:spPr>
          <a:xfrm rot="20538495">
            <a:off x="1489456" y="226849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Прямоугольник 292"/>
          <p:cNvSpPr/>
          <p:nvPr/>
        </p:nvSpPr>
        <p:spPr>
          <a:xfrm>
            <a:off x="1137293" y="3159247"/>
            <a:ext cx="1121030" cy="533952"/>
          </a:xfrm>
          <a:prstGeom prst="rect">
            <a:avLst/>
          </a:prstGeom>
          <a:noFill/>
          <a:ln w="1905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4" name="Прямоугольник 293"/>
          <p:cNvSpPr/>
          <p:nvPr/>
        </p:nvSpPr>
        <p:spPr>
          <a:xfrm>
            <a:off x="1137294" y="3693199"/>
            <a:ext cx="1121030" cy="437244"/>
          </a:xfrm>
          <a:prstGeom prst="rect">
            <a:avLst/>
          </a:prstGeom>
          <a:noFill/>
          <a:ln w="1905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5" name="Дуга 294"/>
          <p:cNvSpPr/>
          <p:nvPr/>
        </p:nvSpPr>
        <p:spPr>
          <a:xfrm rot="20538495">
            <a:off x="1495164" y="380946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Дуга 295"/>
          <p:cNvSpPr/>
          <p:nvPr/>
        </p:nvSpPr>
        <p:spPr>
          <a:xfrm rot="20538495">
            <a:off x="1495160" y="387179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Дуга 296"/>
          <p:cNvSpPr/>
          <p:nvPr/>
        </p:nvSpPr>
        <p:spPr>
          <a:xfrm rot="20538495">
            <a:off x="1507072" y="392260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Дуга 297"/>
          <p:cNvSpPr/>
          <p:nvPr/>
        </p:nvSpPr>
        <p:spPr>
          <a:xfrm rot="20538495">
            <a:off x="1495158" y="398746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Дуга 298"/>
          <p:cNvSpPr/>
          <p:nvPr/>
        </p:nvSpPr>
        <p:spPr>
          <a:xfrm rot="20538495">
            <a:off x="1488419" y="407724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Дуга 299"/>
          <p:cNvSpPr/>
          <p:nvPr/>
        </p:nvSpPr>
        <p:spPr>
          <a:xfrm rot="20538495">
            <a:off x="1488419" y="404082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Дуга 300"/>
          <p:cNvSpPr/>
          <p:nvPr/>
        </p:nvSpPr>
        <p:spPr>
          <a:xfrm rot="20538495">
            <a:off x="1497174" y="374304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Дуга 301"/>
          <p:cNvSpPr/>
          <p:nvPr/>
        </p:nvSpPr>
        <p:spPr>
          <a:xfrm rot="20538495">
            <a:off x="1497692" y="364254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Дуга 302"/>
          <p:cNvSpPr/>
          <p:nvPr/>
        </p:nvSpPr>
        <p:spPr>
          <a:xfrm rot="20538495">
            <a:off x="1488938" y="339933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Дуга 303"/>
          <p:cNvSpPr/>
          <p:nvPr/>
        </p:nvSpPr>
        <p:spPr>
          <a:xfrm rot="20538495">
            <a:off x="1488934" y="346166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Дуга 304"/>
          <p:cNvSpPr/>
          <p:nvPr/>
        </p:nvSpPr>
        <p:spPr>
          <a:xfrm rot="20538495">
            <a:off x="1500846" y="351247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Дуга 305"/>
          <p:cNvSpPr/>
          <p:nvPr/>
        </p:nvSpPr>
        <p:spPr>
          <a:xfrm rot="20538495">
            <a:off x="1495157" y="357424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Дуга 306"/>
          <p:cNvSpPr/>
          <p:nvPr/>
        </p:nvSpPr>
        <p:spPr>
          <a:xfrm rot="20538495">
            <a:off x="1490948" y="333291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Дуга 307"/>
          <p:cNvSpPr/>
          <p:nvPr/>
        </p:nvSpPr>
        <p:spPr>
          <a:xfrm rot="20538495">
            <a:off x="1488937" y="328211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Дуга 308"/>
          <p:cNvSpPr/>
          <p:nvPr/>
        </p:nvSpPr>
        <p:spPr>
          <a:xfrm rot="20538495">
            <a:off x="1488937" y="323414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Прямоугольник 309"/>
          <p:cNvSpPr/>
          <p:nvPr/>
        </p:nvSpPr>
        <p:spPr>
          <a:xfrm>
            <a:off x="1137293" y="4130443"/>
            <a:ext cx="1121030" cy="218622"/>
          </a:xfrm>
          <a:prstGeom prst="rect">
            <a:avLst/>
          </a:prstGeom>
          <a:noFill/>
          <a:ln w="1905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1" name="Дуга 310"/>
          <p:cNvSpPr/>
          <p:nvPr/>
        </p:nvSpPr>
        <p:spPr>
          <a:xfrm rot="20538495">
            <a:off x="1493115" y="418544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Дуга 311"/>
          <p:cNvSpPr/>
          <p:nvPr/>
        </p:nvSpPr>
        <p:spPr>
          <a:xfrm rot="20538495">
            <a:off x="1494151" y="424554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Дуга 312"/>
          <p:cNvSpPr/>
          <p:nvPr/>
        </p:nvSpPr>
        <p:spPr>
          <a:xfrm rot="20538495">
            <a:off x="1493113" y="431068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Дуга 313"/>
          <p:cNvSpPr/>
          <p:nvPr/>
        </p:nvSpPr>
        <p:spPr>
          <a:xfrm rot="20538495">
            <a:off x="1491467" y="213352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Дуга 314"/>
          <p:cNvSpPr/>
          <p:nvPr/>
        </p:nvSpPr>
        <p:spPr>
          <a:xfrm rot="20538495">
            <a:off x="1489456" y="208272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Дуга 315"/>
          <p:cNvSpPr/>
          <p:nvPr/>
        </p:nvSpPr>
        <p:spPr>
          <a:xfrm rot="20538495">
            <a:off x="1489456" y="203475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Прямоугольник 316"/>
          <p:cNvSpPr/>
          <p:nvPr/>
        </p:nvSpPr>
        <p:spPr>
          <a:xfrm>
            <a:off x="1145545" y="1937455"/>
            <a:ext cx="1105644" cy="236957"/>
          </a:xfrm>
          <a:prstGeom prst="rect">
            <a:avLst/>
          </a:prstGeom>
          <a:noFill/>
          <a:ln w="1905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TextBox 42"/>
          <p:cNvSpPr txBox="1"/>
          <p:nvPr/>
        </p:nvSpPr>
        <p:spPr>
          <a:xfrm>
            <a:off x="844772" y="2219687"/>
            <a:ext cx="57606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44" name="TextBox 43"/>
          <p:cNvSpPr txBox="1"/>
          <p:nvPr/>
        </p:nvSpPr>
        <p:spPr>
          <a:xfrm>
            <a:off x="844772" y="2683083"/>
            <a:ext cx="57606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45" name="TextBox 44"/>
          <p:cNvSpPr txBox="1"/>
          <p:nvPr/>
        </p:nvSpPr>
        <p:spPr>
          <a:xfrm>
            <a:off x="844771" y="3230541"/>
            <a:ext cx="57606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319" name="TextBox 318"/>
          <p:cNvSpPr txBox="1"/>
          <p:nvPr/>
        </p:nvSpPr>
        <p:spPr>
          <a:xfrm>
            <a:off x="844772" y="1984812"/>
            <a:ext cx="543234" cy="14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a:p>
        </p:txBody>
      </p:sp>
      <p:sp>
        <p:nvSpPr>
          <p:cNvPr id="320" name="TextBox 319"/>
          <p:cNvSpPr txBox="1"/>
          <p:nvPr/>
        </p:nvSpPr>
        <p:spPr>
          <a:xfrm>
            <a:off x="844772" y="3714108"/>
            <a:ext cx="57606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321" name="TextBox 320"/>
          <p:cNvSpPr txBox="1"/>
          <p:nvPr/>
        </p:nvSpPr>
        <p:spPr>
          <a:xfrm>
            <a:off x="844772" y="4174210"/>
            <a:ext cx="576063" cy="1465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a:p>
        </p:txBody>
      </p:sp>
      <p:sp>
        <p:nvSpPr>
          <p:cNvPr id="323" name="TextBox 322"/>
          <p:cNvSpPr txBox="1"/>
          <p:nvPr/>
        </p:nvSpPr>
        <p:spPr>
          <a:xfrm>
            <a:off x="272760" y="5128820"/>
            <a:ext cx="3778136" cy="1200329"/>
          </a:xfrm>
          <a:prstGeom prst="rect">
            <a:avLst/>
          </a:prstGeom>
          <a:noFill/>
          <a:ln w="19050">
            <a:solidFill>
              <a:srgbClr val="FF0000"/>
            </a:solidFill>
          </a:ln>
        </p:spPr>
        <p:txBody>
          <a:bodyPr wrap="square" rtlCol="0">
            <a:spAutoFit/>
          </a:bodyPr>
          <a:lstStyle/>
          <a:p>
            <a:r>
              <a:rPr lang="en-US" dirty="0" smtClean="0">
                <a:solidFill>
                  <a:srgbClr val="FF0000"/>
                </a:solidFill>
              </a:rPr>
              <a:t>(+) No long cables</a:t>
            </a:r>
          </a:p>
          <a:p>
            <a:r>
              <a:rPr lang="en-US" dirty="0" smtClean="0">
                <a:solidFill>
                  <a:schemeClr val="tx2">
                    <a:lumMod val="60000"/>
                    <a:lumOff val="40000"/>
                  </a:schemeClr>
                </a:solidFill>
              </a:rPr>
              <a:t>(-) Power of FEE heat of Si</a:t>
            </a:r>
          </a:p>
          <a:p>
            <a:r>
              <a:rPr lang="en-US" dirty="0" smtClean="0">
                <a:solidFill>
                  <a:schemeClr val="tx2">
                    <a:lumMod val="60000"/>
                    <a:lumOff val="40000"/>
                  </a:schemeClr>
                </a:solidFill>
              </a:rPr>
              <a:t>(-) FEE –”dead” materials take place on IT -space</a:t>
            </a:r>
            <a:r>
              <a:rPr lang="en-US" dirty="0" smtClean="0"/>
              <a:t>  </a:t>
            </a:r>
            <a:endParaRPr lang="en-US" dirty="0"/>
          </a:p>
        </p:txBody>
      </p:sp>
      <p:cxnSp>
        <p:nvCxnSpPr>
          <p:cNvPr id="324" name="Прямая со стрелкой 323"/>
          <p:cNvCxnSpPr>
            <a:stCxn id="65" idx="2"/>
          </p:cNvCxnSpPr>
          <p:nvPr/>
        </p:nvCxnSpPr>
        <p:spPr>
          <a:xfrm>
            <a:off x="1497750" y="4697166"/>
            <a:ext cx="1974" cy="43165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326" name="TextBox 325"/>
          <p:cNvSpPr txBox="1"/>
          <p:nvPr/>
        </p:nvSpPr>
        <p:spPr>
          <a:xfrm>
            <a:off x="4996927" y="4914183"/>
            <a:ext cx="3863191" cy="1754326"/>
          </a:xfrm>
          <a:prstGeom prst="rect">
            <a:avLst/>
          </a:prstGeom>
          <a:noFill/>
          <a:ln w="19050">
            <a:solidFill>
              <a:srgbClr val="0070C0"/>
            </a:solidFill>
          </a:ln>
        </p:spPr>
        <p:txBody>
          <a:bodyPr wrap="square" rtlCol="0">
            <a:spAutoFit/>
          </a:bodyPr>
          <a:lstStyle/>
          <a:p>
            <a:r>
              <a:rPr lang="en-US" dirty="0" smtClean="0">
                <a:solidFill>
                  <a:srgbClr val="FF0000"/>
                </a:solidFill>
              </a:rPr>
              <a:t>(+) Power of FEE separates  from Si- sensors </a:t>
            </a:r>
          </a:p>
          <a:p>
            <a:r>
              <a:rPr lang="en-US" dirty="0" smtClean="0">
                <a:solidFill>
                  <a:srgbClr val="FF0000"/>
                </a:solidFill>
              </a:rPr>
              <a:t>(+) Min budget of “dead” materials </a:t>
            </a:r>
            <a:r>
              <a:rPr lang="en-US" dirty="0">
                <a:solidFill>
                  <a:srgbClr val="FF0000"/>
                </a:solidFill>
              </a:rPr>
              <a:t>on IT -space  </a:t>
            </a:r>
          </a:p>
          <a:p>
            <a:r>
              <a:rPr lang="en-US" dirty="0" smtClean="0">
                <a:solidFill>
                  <a:schemeClr val="tx2">
                    <a:lumMod val="60000"/>
                    <a:lumOff val="40000"/>
                  </a:schemeClr>
                </a:solidFill>
              </a:rPr>
              <a:t>(-) Big length of the </a:t>
            </a:r>
            <a:r>
              <a:rPr lang="en-US" dirty="0" err="1" smtClean="0">
                <a:solidFill>
                  <a:schemeClr val="tx2">
                    <a:lumMod val="60000"/>
                    <a:lumOff val="40000"/>
                  </a:schemeClr>
                </a:solidFill>
              </a:rPr>
              <a:t>kaptons</a:t>
            </a:r>
            <a:r>
              <a:rPr lang="en-US" dirty="0" smtClean="0">
                <a:solidFill>
                  <a:schemeClr val="tx2">
                    <a:lumMod val="60000"/>
                    <a:lumOff val="40000"/>
                  </a:schemeClr>
                </a:solidFill>
              </a:rPr>
              <a:t> </a:t>
            </a:r>
            <a:r>
              <a:rPr lang="en-US" dirty="0" smtClean="0">
                <a:solidFill>
                  <a:schemeClr val="tx2">
                    <a:lumMod val="60000"/>
                    <a:lumOff val="40000"/>
                  </a:schemeClr>
                </a:solidFill>
              </a:rPr>
              <a:t>cables (60-100 cm) (capacitance; noise)  </a:t>
            </a:r>
          </a:p>
        </p:txBody>
      </p:sp>
      <p:cxnSp>
        <p:nvCxnSpPr>
          <p:cNvPr id="327" name="Прямая со стрелкой 326"/>
          <p:cNvCxnSpPr>
            <a:endCxn id="326" idx="0"/>
          </p:cNvCxnSpPr>
          <p:nvPr/>
        </p:nvCxnSpPr>
        <p:spPr>
          <a:xfrm>
            <a:off x="6928522" y="4581128"/>
            <a:ext cx="1" cy="333055"/>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333" name="Номер слайда 332"/>
          <p:cNvSpPr>
            <a:spLocks noGrp="1"/>
          </p:cNvSpPr>
          <p:nvPr>
            <p:ph type="sldNum" sz="quarter" idx="12"/>
          </p:nvPr>
        </p:nvSpPr>
        <p:spPr/>
        <p:txBody>
          <a:bodyPr/>
          <a:lstStyle/>
          <a:p>
            <a:fld id="{7AED9E88-8E64-472E-837E-581B121CE629}" type="slidenum">
              <a:rPr lang="en-US" smtClean="0"/>
              <a:t>6</a:t>
            </a:fld>
            <a:endParaRPr lang="en-US" dirty="0"/>
          </a:p>
        </p:txBody>
      </p:sp>
      <p:cxnSp>
        <p:nvCxnSpPr>
          <p:cNvPr id="156" name="Соединительная линия уступом 155"/>
          <p:cNvCxnSpPr/>
          <p:nvPr/>
        </p:nvCxnSpPr>
        <p:spPr>
          <a:xfrm flipV="1">
            <a:off x="4373164" y="1848403"/>
            <a:ext cx="3456384" cy="544820"/>
          </a:xfrm>
          <a:prstGeom prst="bentConnector3">
            <a:avLst>
              <a:gd name="adj1" fmla="val 12797"/>
            </a:avLst>
          </a:prstGeom>
          <a:ln>
            <a:solidFill>
              <a:srgbClr val="66FF33"/>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1142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AED9E88-8E64-472E-837E-581B121CE629}" type="slidenum">
              <a:rPr lang="en-US" smtClean="0"/>
              <a:t>7</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95" t="-1283" b="1283"/>
          <a:stretch/>
        </p:blipFill>
        <p:spPr bwMode="auto">
          <a:xfrm>
            <a:off x="4617744" y="3037575"/>
            <a:ext cx="4225479"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47" y="3043613"/>
            <a:ext cx="3899321" cy="292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7" name="Группа 316"/>
          <p:cNvGrpSpPr/>
          <p:nvPr/>
        </p:nvGrpSpPr>
        <p:grpSpPr>
          <a:xfrm>
            <a:off x="874390" y="23466"/>
            <a:ext cx="7749338" cy="3008538"/>
            <a:chOff x="1121130" y="235308"/>
            <a:chExt cx="7749338" cy="3008538"/>
          </a:xfrm>
        </p:grpSpPr>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3605" t="17812" r="6637" b="17401"/>
            <a:stretch/>
          </p:blipFill>
          <p:spPr bwMode="auto">
            <a:xfrm>
              <a:off x="1178412" y="745231"/>
              <a:ext cx="5902860" cy="249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142928" y="984836"/>
              <a:ext cx="7200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10" name="TextBox 9"/>
            <p:cNvSpPr txBox="1"/>
            <p:nvPr/>
          </p:nvSpPr>
          <p:spPr>
            <a:xfrm>
              <a:off x="8150388" y="1450888"/>
              <a:ext cx="7200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11" name="TextBox 10"/>
            <p:cNvSpPr txBox="1"/>
            <p:nvPr/>
          </p:nvSpPr>
          <p:spPr>
            <a:xfrm>
              <a:off x="8137440" y="2026255"/>
              <a:ext cx="7200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cxnSp>
          <p:nvCxnSpPr>
            <p:cNvPr id="12" name="Прямая соединительная линия 11"/>
            <p:cNvCxnSpPr/>
            <p:nvPr/>
          </p:nvCxnSpPr>
          <p:spPr>
            <a:xfrm flipH="1">
              <a:off x="7546892" y="1074410"/>
              <a:ext cx="72008" cy="190183"/>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Прямая соединительная линия 12"/>
            <p:cNvCxnSpPr/>
            <p:nvPr/>
          </p:nvCxnSpPr>
          <p:spPr>
            <a:xfrm flipH="1">
              <a:off x="7490388" y="1559147"/>
              <a:ext cx="72008" cy="190183"/>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Прямая соединительная линия 13"/>
            <p:cNvCxnSpPr/>
            <p:nvPr/>
          </p:nvCxnSpPr>
          <p:spPr>
            <a:xfrm flipH="1">
              <a:off x="7457845" y="2115829"/>
              <a:ext cx="72008" cy="190183"/>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6963128" y="705078"/>
              <a:ext cx="1165704" cy="369332"/>
            </a:xfrm>
            <a:prstGeom prst="rect">
              <a:avLst/>
            </a:prstGeom>
            <a:noFill/>
          </p:spPr>
          <p:txBody>
            <a:bodyPr wrap="none" rtlCol="0">
              <a:spAutoFit/>
            </a:bodyPr>
            <a:lstStyle/>
            <a:p>
              <a:r>
                <a:rPr lang="en-US" dirty="0" smtClean="0"/>
                <a:t>(640x2) </a:t>
              </a:r>
              <a:r>
                <a:rPr lang="en-US" dirty="0" err="1" smtClean="0"/>
                <a:t>ch</a:t>
              </a:r>
              <a:endParaRPr lang="en-US" dirty="0"/>
            </a:p>
          </p:txBody>
        </p:sp>
        <p:sp>
          <p:nvSpPr>
            <p:cNvPr id="16" name="TextBox 15"/>
            <p:cNvSpPr txBox="1"/>
            <p:nvPr/>
          </p:nvSpPr>
          <p:spPr>
            <a:xfrm>
              <a:off x="6977224" y="1266222"/>
              <a:ext cx="1165704" cy="369332"/>
            </a:xfrm>
            <a:prstGeom prst="rect">
              <a:avLst/>
            </a:prstGeom>
            <a:noFill/>
          </p:spPr>
          <p:txBody>
            <a:bodyPr wrap="none" rtlCol="0">
              <a:spAutoFit/>
            </a:bodyPr>
            <a:lstStyle/>
            <a:p>
              <a:r>
                <a:rPr lang="en-US" dirty="0" smtClean="0"/>
                <a:t>(640x2) </a:t>
              </a:r>
              <a:r>
                <a:rPr lang="en-US" dirty="0" err="1" smtClean="0"/>
                <a:t>ch</a:t>
              </a:r>
              <a:endParaRPr lang="en-US" dirty="0"/>
            </a:p>
          </p:txBody>
        </p:sp>
        <p:sp>
          <p:nvSpPr>
            <p:cNvPr id="17" name="TextBox 16"/>
            <p:cNvSpPr txBox="1"/>
            <p:nvPr/>
          </p:nvSpPr>
          <p:spPr>
            <a:xfrm>
              <a:off x="7014279" y="1826833"/>
              <a:ext cx="1165704" cy="369332"/>
            </a:xfrm>
            <a:prstGeom prst="rect">
              <a:avLst/>
            </a:prstGeom>
            <a:noFill/>
          </p:spPr>
          <p:txBody>
            <a:bodyPr wrap="none" rtlCol="0">
              <a:spAutoFit/>
            </a:bodyPr>
            <a:lstStyle/>
            <a:p>
              <a:r>
                <a:rPr lang="en-US" dirty="0" smtClean="0"/>
                <a:t>(640x2) </a:t>
              </a:r>
              <a:r>
                <a:rPr lang="en-US" dirty="0" err="1" smtClean="0"/>
                <a:t>ch</a:t>
              </a:r>
              <a:endParaRPr lang="en-US" dirty="0"/>
            </a:p>
          </p:txBody>
        </p:sp>
        <p:cxnSp>
          <p:nvCxnSpPr>
            <p:cNvPr id="18" name="Прямая со стрелкой 17"/>
            <p:cNvCxnSpPr/>
            <p:nvPr/>
          </p:nvCxnSpPr>
          <p:spPr>
            <a:xfrm flipV="1">
              <a:off x="5698544" y="2215858"/>
              <a:ext cx="2438896"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Прямая со стрелкой 18"/>
            <p:cNvCxnSpPr>
              <a:endCxn id="10" idx="1"/>
            </p:cNvCxnSpPr>
            <p:nvPr/>
          </p:nvCxnSpPr>
          <p:spPr>
            <a:xfrm>
              <a:off x="5707922" y="1635554"/>
              <a:ext cx="244246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a:endCxn id="9" idx="1"/>
            </p:cNvCxnSpPr>
            <p:nvPr/>
          </p:nvCxnSpPr>
          <p:spPr>
            <a:xfrm flipV="1">
              <a:off x="5707922" y="1169502"/>
              <a:ext cx="2435006" cy="819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Дуга 20"/>
            <p:cNvSpPr/>
            <p:nvPr/>
          </p:nvSpPr>
          <p:spPr>
            <a:xfrm rot="20538495">
              <a:off x="5186623" y="105579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Дуга 21"/>
            <p:cNvSpPr/>
            <p:nvPr/>
          </p:nvSpPr>
          <p:spPr>
            <a:xfrm rot="20538495">
              <a:off x="5187658" y="111589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Дуга 22"/>
            <p:cNvSpPr/>
            <p:nvPr/>
          </p:nvSpPr>
          <p:spPr>
            <a:xfrm rot="20538495">
              <a:off x="5186622" y="118103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Дуга 23"/>
            <p:cNvSpPr/>
            <p:nvPr/>
          </p:nvSpPr>
          <p:spPr>
            <a:xfrm rot="20538495">
              <a:off x="5186623" y="123535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Дуга 24"/>
            <p:cNvSpPr/>
            <p:nvPr/>
          </p:nvSpPr>
          <p:spPr>
            <a:xfrm rot="20538495">
              <a:off x="5187659" y="129545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Дуга 25"/>
            <p:cNvSpPr/>
            <p:nvPr/>
          </p:nvSpPr>
          <p:spPr>
            <a:xfrm rot="20538495">
              <a:off x="5186621" y="136059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Дуга 26"/>
            <p:cNvSpPr/>
            <p:nvPr/>
          </p:nvSpPr>
          <p:spPr>
            <a:xfrm rot="20538495">
              <a:off x="5161444" y="93633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Дуга 27"/>
            <p:cNvSpPr/>
            <p:nvPr/>
          </p:nvSpPr>
          <p:spPr>
            <a:xfrm rot="20538495">
              <a:off x="5159433" y="88552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Дуга 28"/>
            <p:cNvSpPr/>
            <p:nvPr/>
          </p:nvSpPr>
          <p:spPr>
            <a:xfrm rot="20538495">
              <a:off x="5159433" y="83756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Дуга 29"/>
            <p:cNvSpPr/>
            <p:nvPr/>
          </p:nvSpPr>
          <p:spPr>
            <a:xfrm rot="20538495">
              <a:off x="5186620" y="151035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Дуга 30"/>
            <p:cNvSpPr/>
            <p:nvPr/>
          </p:nvSpPr>
          <p:spPr>
            <a:xfrm rot="20538495">
              <a:off x="5184694" y="157509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Дуга 31"/>
            <p:cNvSpPr/>
            <p:nvPr/>
          </p:nvSpPr>
          <p:spPr>
            <a:xfrm rot="20538495">
              <a:off x="5161445" y="166486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Дуга 32"/>
            <p:cNvSpPr/>
            <p:nvPr/>
          </p:nvSpPr>
          <p:spPr>
            <a:xfrm rot="20538495">
              <a:off x="5191393" y="204947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Дуга 33"/>
            <p:cNvSpPr/>
            <p:nvPr/>
          </p:nvSpPr>
          <p:spPr>
            <a:xfrm rot="20538495">
              <a:off x="5191394" y="210379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Дуга 34"/>
            <p:cNvSpPr/>
            <p:nvPr/>
          </p:nvSpPr>
          <p:spPr>
            <a:xfrm rot="20538495">
              <a:off x="5192430" y="216388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Дуга 35"/>
            <p:cNvSpPr/>
            <p:nvPr/>
          </p:nvSpPr>
          <p:spPr>
            <a:xfrm rot="20538495">
              <a:off x="5191392" y="222903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Дуга 36"/>
            <p:cNvSpPr/>
            <p:nvPr/>
          </p:nvSpPr>
          <p:spPr>
            <a:xfrm rot="20538495">
              <a:off x="5166215" y="180476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Дуга 37"/>
            <p:cNvSpPr/>
            <p:nvPr/>
          </p:nvSpPr>
          <p:spPr>
            <a:xfrm rot="20538495">
              <a:off x="5164204" y="175396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Дуга 38"/>
            <p:cNvSpPr/>
            <p:nvPr/>
          </p:nvSpPr>
          <p:spPr>
            <a:xfrm rot="20538495">
              <a:off x="5164204" y="170599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Дуга 39"/>
            <p:cNvSpPr/>
            <p:nvPr/>
          </p:nvSpPr>
          <p:spPr>
            <a:xfrm rot="20538495">
              <a:off x="5191391" y="237878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Дуга 40"/>
            <p:cNvSpPr/>
            <p:nvPr/>
          </p:nvSpPr>
          <p:spPr>
            <a:xfrm rot="20538495">
              <a:off x="5189465" y="244352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Дуга 41"/>
            <p:cNvSpPr/>
            <p:nvPr/>
          </p:nvSpPr>
          <p:spPr>
            <a:xfrm rot="20538495">
              <a:off x="5166216" y="231881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Дуга 42"/>
            <p:cNvSpPr/>
            <p:nvPr/>
          </p:nvSpPr>
          <p:spPr>
            <a:xfrm rot="20538495">
              <a:off x="5164206" y="274601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Дуга 43"/>
            <p:cNvSpPr/>
            <p:nvPr/>
          </p:nvSpPr>
          <p:spPr>
            <a:xfrm rot="20538495">
              <a:off x="5164202" y="280834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Дуга 44"/>
            <p:cNvSpPr/>
            <p:nvPr/>
          </p:nvSpPr>
          <p:spPr>
            <a:xfrm rot="20538495">
              <a:off x="5176114" y="285915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Дуга 45"/>
            <p:cNvSpPr/>
            <p:nvPr/>
          </p:nvSpPr>
          <p:spPr>
            <a:xfrm rot="20538495">
              <a:off x="5191395" y="297861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Дуга 46"/>
            <p:cNvSpPr/>
            <p:nvPr/>
          </p:nvSpPr>
          <p:spPr>
            <a:xfrm rot="20538495">
              <a:off x="5192431" y="303870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Дуга 47"/>
            <p:cNvSpPr/>
            <p:nvPr/>
          </p:nvSpPr>
          <p:spPr>
            <a:xfrm rot="20538495">
              <a:off x="5191393" y="310385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Дуга 48"/>
            <p:cNvSpPr/>
            <p:nvPr/>
          </p:nvSpPr>
          <p:spPr>
            <a:xfrm rot="20538495">
              <a:off x="5166216" y="267959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Дуга 49"/>
            <p:cNvSpPr/>
            <p:nvPr/>
          </p:nvSpPr>
          <p:spPr>
            <a:xfrm rot="20538495">
              <a:off x="5164205" y="262878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Дуга 50"/>
            <p:cNvSpPr/>
            <p:nvPr/>
          </p:nvSpPr>
          <p:spPr>
            <a:xfrm rot="20538495">
              <a:off x="5164205" y="258082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Прямоугольник 51"/>
            <p:cNvSpPr/>
            <p:nvPr/>
          </p:nvSpPr>
          <p:spPr>
            <a:xfrm>
              <a:off x="3672509" y="1422792"/>
              <a:ext cx="1121030" cy="533952"/>
            </a:xfrm>
            <a:prstGeom prst="rect">
              <a:avLst/>
            </a:prstGeom>
            <a:noFill/>
            <a:ln w="19050">
              <a:solidFill>
                <a:srgbClr val="66FF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Дуга 52"/>
            <p:cNvSpPr/>
            <p:nvPr/>
          </p:nvSpPr>
          <p:spPr>
            <a:xfrm rot="20538495">
              <a:off x="4038033" y="165050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Дуга 53"/>
            <p:cNvSpPr/>
            <p:nvPr/>
          </p:nvSpPr>
          <p:spPr>
            <a:xfrm rot="20538495">
              <a:off x="4038029" y="171283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Дуга 54"/>
            <p:cNvSpPr/>
            <p:nvPr/>
          </p:nvSpPr>
          <p:spPr>
            <a:xfrm rot="20538495">
              <a:off x="4049941" y="176364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Дуга 55"/>
            <p:cNvSpPr/>
            <p:nvPr/>
          </p:nvSpPr>
          <p:spPr>
            <a:xfrm rot="20538495">
              <a:off x="4038027" y="182850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Дуга 56"/>
            <p:cNvSpPr/>
            <p:nvPr/>
          </p:nvSpPr>
          <p:spPr>
            <a:xfrm rot="20538495">
              <a:off x="4031288" y="191828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Дуга 57"/>
            <p:cNvSpPr/>
            <p:nvPr/>
          </p:nvSpPr>
          <p:spPr>
            <a:xfrm rot="20538495">
              <a:off x="4031288" y="188186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Дуга 58"/>
            <p:cNvSpPr/>
            <p:nvPr/>
          </p:nvSpPr>
          <p:spPr>
            <a:xfrm rot="20538495">
              <a:off x="4040043" y="158408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Дуга 59"/>
            <p:cNvSpPr/>
            <p:nvPr/>
          </p:nvSpPr>
          <p:spPr>
            <a:xfrm rot="20538495">
              <a:off x="4038032" y="153327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Прямоугольник 60"/>
            <p:cNvSpPr/>
            <p:nvPr/>
          </p:nvSpPr>
          <p:spPr>
            <a:xfrm>
              <a:off x="3687895" y="993031"/>
              <a:ext cx="1105644" cy="423946"/>
            </a:xfrm>
            <a:prstGeom prst="rect">
              <a:avLst/>
            </a:prstGeom>
            <a:noFill/>
            <a:ln w="19050">
              <a:solidFill>
                <a:srgbClr val="66FF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Дуга 61"/>
            <p:cNvSpPr/>
            <p:nvPr/>
          </p:nvSpPr>
          <p:spPr>
            <a:xfrm rot="20538495">
              <a:off x="4031807" y="124037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Дуга 62"/>
            <p:cNvSpPr/>
            <p:nvPr/>
          </p:nvSpPr>
          <p:spPr>
            <a:xfrm rot="20538495">
              <a:off x="4031803" y="130270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Дуга 63"/>
            <p:cNvSpPr/>
            <p:nvPr/>
          </p:nvSpPr>
          <p:spPr>
            <a:xfrm rot="20538495">
              <a:off x="4043715" y="135351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Дуга 64"/>
            <p:cNvSpPr/>
            <p:nvPr/>
          </p:nvSpPr>
          <p:spPr>
            <a:xfrm rot="20538495">
              <a:off x="4025062" y="150816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Дуга 65"/>
            <p:cNvSpPr/>
            <p:nvPr/>
          </p:nvSpPr>
          <p:spPr>
            <a:xfrm rot="20538495">
              <a:off x="4033817" y="117395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Дуга 66"/>
            <p:cNvSpPr/>
            <p:nvPr/>
          </p:nvSpPr>
          <p:spPr>
            <a:xfrm rot="20538495">
              <a:off x="4031806" y="112315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Дуга 67"/>
            <p:cNvSpPr/>
            <p:nvPr/>
          </p:nvSpPr>
          <p:spPr>
            <a:xfrm rot="20538495">
              <a:off x="4031806" y="107518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Соединительная линия уступом 68"/>
            <p:cNvCxnSpPr/>
            <p:nvPr/>
          </p:nvCxnSpPr>
          <p:spPr>
            <a:xfrm flipV="1">
              <a:off x="4649523" y="649054"/>
              <a:ext cx="3456384" cy="544820"/>
            </a:xfrm>
            <a:prstGeom prst="bentConnector3">
              <a:avLst>
                <a:gd name="adj1" fmla="val 12797"/>
              </a:avLst>
            </a:prstGeom>
            <a:ln>
              <a:solidFill>
                <a:srgbClr val="66FF33"/>
              </a:solidFill>
              <a:tailEnd type="arrow"/>
            </a:ln>
          </p:spPr>
          <p:style>
            <a:lnRef idx="3">
              <a:schemeClr val="accent1"/>
            </a:lnRef>
            <a:fillRef idx="0">
              <a:schemeClr val="accent1"/>
            </a:fillRef>
            <a:effectRef idx="2">
              <a:schemeClr val="accent1"/>
            </a:effectRef>
            <a:fontRef idx="minor">
              <a:schemeClr val="tx1"/>
            </a:fontRef>
          </p:style>
        </p:cxnSp>
        <p:sp>
          <p:nvSpPr>
            <p:cNvPr id="70" name="TextBox 69"/>
            <p:cNvSpPr txBox="1"/>
            <p:nvPr/>
          </p:nvSpPr>
          <p:spPr>
            <a:xfrm>
              <a:off x="5587481" y="235308"/>
              <a:ext cx="2533066" cy="369332"/>
            </a:xfrm>
            <a:prstGeom prst="rect">
              <a:avLst/>
            </a:prstGeom>
            <a:noFill/>
          </p:spPr>
          <p:txBody>
            <a:bodyPr wrap="none" rtlCol="0">
              <a:spAutoFit/>
            </a:bodyPr>
            <a:lstStyle/>
            <a:p>
              <a:r>
                <a:rPr lang="en-US" dirty="0" err="1"/>
                <a:t>kaptone</a:t>
              </a:r>
              <a:r>
                <a:rPr lang="en-US" dirty="0"/>
                <a:t> </a:t>
              </a:r>
              <a:r>
                <a:rPr lang="en-US" dirty="0" smtClean="0"/>
                <a:t>cable (</a:t>
              </a:r>
              <a:r>
                <a:rPr lang="en-US" dirty="0"/>
                <a:t>640x2</a:t>
              </a:r>
              <a:r>
                <a:rPr lang="en-US" dirty="0" smtClean="0"/>
                <a:t>) </a:t>
              </a:r>
              <a:r>
                <a:rPr lang="en-US" dirty="0" err="1" smtClean="0"/>
                <a:t>ch</a:t>
              </a:r>
              <a:endParaRPr lang="en-US" dirty="0"/>
            </a:p>
          </p:txBody>
        </p:sp>
        <p:sp>
          <p:nvSpPr>
            <p:cNvPr id="75" name="Прямоугольник 74"/>
            <p:cNvSpPr/>
            <p:nvPr/>
          </p:nvSpPr>
          <p:spPr>
            <a:xfrm>
              <a:off x="3679643" y="1965936"/>
              <a:ext cx="1121030" cy="533952"/>
            </a:xfrm>
            <a:prstGeom prst="rect">
              <a:avLst/>
            </a:prstGeom>
            <a:noFill/>
            <a:ln w="19050">
              <a:solidFill>
                <a:srgbClr val="66FF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Прямоугольник 75"/>
            <p:cNvSpPr/>
            <p:nvPr/>
          </p:nvSpPr>
          <p:spPr>
            <a:xfrm>
              <a:off x="3679644" y="2499888"/>
              <a:ext cx="1121030" cy="437244"/>
            </a:xfrm>
            <a:prstGeom prst="rect">
              <a:avLst/>
            </a:prstGeom>
            <a:noFill/>
            <a:ln w="19050">
              <a:solidFill>
                <a:srgbClr val="66FF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Прямоугольник 76"/>
            <p:cNvSpPr/>
            <p:nvPr/>
          </p:nvSpPr>
          <p:spPr>
            <a:xfrm>
              <a:off x="4834449" y="999246"/>
              <a:ext cx="1121030" cy="417732"/>
            </a:xfrm>
            <a:prstGeom prst="rect">
              <a:avLst/>
            </a:prstGeom>
            <a:no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Прямоугольник 77"/>
            <p:cNvSpPr/>
            <p:nvPr/>
          </p:nvSpPr>
          <p:spPr>
            <a:xfrm>
              <a:off x="4834449" y="1426343"/>
              <a:ext cx="1121030" cy="516503"/>
            </a:xfrm>
            <a:prstGeom prst="rect">
              <a:avLst/>
            </a:prstGeom>
            <a:no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9" name="Прямоугольник 78"/>
            <p:cNvSpPr/>
            <p:nvPr/>
          </p:nvSpPr>
          <p:spPr>
            <a:xfrm>
              <a:off x="4834432" y="1960612"/>
              <a:ext cx="1121030" cy="539276"/>
            </a:xfrm>
            <a:prstGeom prst="rect">
              <a:avLst/>
            </a:prstGeom>
            <a:no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Прямоугольник 79"/>
            <p:cNvSpPr/>
            <p:nvPr/>
          </p:nvSpPr>
          <p:spPr>
            <a:xfrm>
              <a:off x="4834449" y="2508611"/>
              <a:ext cx="1121030" cy="423624"/>
            </a:xfrm>
            <a:prstGeom prst="rect">
              <a:avLst/>
            </a:prstGeom>
            <a:no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Дуга 80"/>
            <p:cNvSpPr/>
            <p:nvPr/>
          </p:nvSpPr>
          <p:spPr>
            <a:xfrm rot="20538495">
              <a:off x="4037514" y="261615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Дуга 81"/>
            <p:cNvSpPr/>
            <p:nvPr/>
          </p:nvSpPr>
          <p:spPr>
            <a:xfrm rot="20538495">
              <a:off x="4037510" y="267848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Дуга 82"/>
            <p:cNvSpPr/>
            <p:nvPr/>
          </p:nvSpPr>
          <p:spPr>
            <a:xfrm rot="20538495">
              <a:off x="4049422" y="272929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Дуга 83"/>
            <p:cNvSpPr/>
            <p:nvPr/>
          </p:nvSpPr>
          <p:spPr>
            <a:xfrm rot="20538495">
              <a:off x="4037508" y="279415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Дуга 84"/>
            <p:cNvSpPr/>
            <p:nvPr/>
          </p:nvSpPr>
          <p:spPr>
            <a:xfrm rot="20538495">
              <a:off x="4030769" y="288393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Дуга 85"/>
            <p:cNvSpPr/>
            <p:nvPr/>
          </p:nvSpPr>
          <p:spPr>
            <a:xfrm rot="20538495">
              <a:off x="4030769" y="284751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Дуга 86"/>
            <p:cNvSpPr/>
            <p:nvPr/>
          </p:nvSpPr>
          <p:spPr>
            <a:xfrm rot="20538495">
              <a:off x="4039524" y="254973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Дуга 87"/>
            <p:cNvSpPr/>
            <p:nvPr/>
          </p:nvSpPr>
          <p:spPr>
            <a:xfrm rot="20538495">
              <a:off x="4040042" y="244922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Дуга 88"/>
            <p:cNvSpPr/>
            <p:nvPr/>
          </p:nvSpPr>
          <p:spPr>
            <a:xfrm rot="20538495">
              <a:off x="4031288" y="220602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Дуга 89"/>
            <p:cNvSpPr/>
            <p:nvPr/>
          </p:nvSpPr>
          <p:spPr>
            <a:xfrm rot="20538495">
              <a:off x="4031284" y="226835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Дуга 90"/>
            <p:cNvSpPr/>
            <p:nvPr/>
          </p:nvSpPr>
          <p:spPr>
            <a:xfrm rot="20538495">
              <a:off x="4043196" y="231916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Дуга 91"/>
            <p:cNvSpPr/>
            <p:nvPr/>
          </p:nvSpPr>
          <p:spPr>
            <a:xfrm rot="20538495">
              <a:off x="4037507" y="238093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Дуга 92"/>
            <p:cNvSpPr/>
            <p:nvPr/>
          </p:nvSpPr>
          <p:spPr>
            <a:xfrm rot="20538495">
              <a:off x="4033298" y="213960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Дуга 93"/>
            <p:cNvSpPr/>
            <p:nvPr/>
          </p:nvSpPr>
          <p:spPr>
            <a:xfrm rot="20538495">
              <a:off x="4031287" y="208879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Дуга 94"/>
            <p:cNvSpPr/>
            <p:nvPr/>
          </p:nvSpPr>
          <p:spPr>
            <a:xfrm rot="20538495">
              <a:off x="4031287" y="204083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6" name="Прямая со стрелкой 95"/>
            <p:cNvCxnSpPr/>
            <p:nvPr/>
          </p:nvCxnSpPr>
          <p:spPr>
            <a:xfrm>
              <a:off x="4649523" y="1676621"/>
              <a:ext cx="432048" cy="7973"/>
            </a:xfrm>
            <a:prstGeom prst="straightConnector1">
              <a:avLst/>
            </a:prstGeom>
            <a:ln>
              <a:solidFill>
                <a:srgbClr val="66FF33"/>
              </a:solidFill>
              <a:tailEnd type="arrow"/>
            </a:ln>
          </p:spPr>
          <p:style>
            <a:lnRef idx="3">
              <a:schemeClr val="accent1"/>
            </a:lnRef>
            <a:fillRef idx="0">
              <a:schemeClr val="accent1"/>
            </a:fillRef>
            <a:effectRef idx="2">
              <a:schemeClr val="accent1"/>
            </a:effectRef>
            <a:fontRef idx="minor">
              <a:schemeClr val="tx1"/>
            </a:fontRef>
          </p:style>
        </p:cxnSp>
        <p:cxnSp>
          <p:nvCxnSpPr>
            <p:cNvPr id="97" name="Прямая со стрелкой 96"/>
            <p:cNvCxnSpPr/>
            <p:nvPr/>
          </p:nvCxnSpPr>
          <p:spPr>
            <a:xfrm>
              <a:off x="4649523" y="2226875"/>
              <a:ext cx="432048" cy="1"/>
            </a:xfrm>
            <a:prstGeom prst="straightConnector1">
              <a:avLst/>
            </a:prstGeom>
            <a:ln>
              <a:solidFill>
                <a:srgbClr val="66FF33"/>
              </a:solidFill>
              <a:tailEnd type="arrow"/>
            </a:ln>
          </p:spPr>
          <p:style>
            <a:lnRef idx="3">
              <a:schemeClr val="accent1"/>
            </a:lnRef>
            <a:fillRef idx="0">
              <a:schemeClr val="accent1"/>
            </a:fillRef>
            <a:effectRef idx="2">
              <a:schemeClr val="accent1"/>
            </a:effectRef>
            <a:fontRef idx="minor">
              <a:schemeClr val="tx1"/>
            </a:fontRef>
          </p:style>
        </p:cxnSp>
        <p:cxnSp>
          <p:nvCxnSpPr>
            <p:cNvPr id="98" name="Прямая со стрелкой 97"/>
            <p:cNvCxnSpPr/>
            <p:nvPr/>
          </p:nvCxnSpPr>
          <p:spPr>
            <a:xfrm>
              <a:off x="4640568" y="2726780"/>
              <a:ext cx="432048" cy="7973"/>
            </a:xfrm>
            <a:prstGeom prst="straightConnector1">
              <a:avLst/>
            </a:prstGeom>
            <a:ln>
              <a:solidFill>
                <a:srgbClr val="66FF33"/>
              </a:solidFill>
              <a:tailEnd type="arrow"/>
            </a:ln>
          </p:spPr>
          <p:style>
            <a:lnRef idx="3">
              <a:schemeClr val="accent1"/>
            </a:lnRef>
            <a:fillRef idx="0">
              <a:schemeClr val="accent1"/>
            </a:fillRef>
            <a:effectRef idx="2">
              <a:schemeClr val="accent1"/>
            </a:effectRef>
            <a:fontRef idx="minor">
              <a:schemeClr val="tx1"/>
            </a:fontRef>
          </p:style>
        </p:cxnSp>
        <p:sp>
          <p:nvSpPr>
            <p:cNvPr id="99" name="Прямоугольник 98"/>
            <p:cNvSpPr/>
            <p:nvPr/>
          </p:nvSpPr>
          <p:spPr>
            <a:xfrm>
              <a:off x="3679643" y="2937132"/>
              <a:ext cx="1121030" cy="218622"/>
            </a:xfrm>
            <a:prstGeom prst="rect">
              <a:avLst/>
            </a:prstGeom>
            <a:noFill/>
            <a:ln w="19050">
              <a:solidFill>
                <a:srgbClr val="66FF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0" name="Прямая со стрелкой 99"/>
            <p:cNvCxnSpPr/>
            <p:nvPr/>
          </p:nvCxnSpPr>
          <p:spPr>
            <a:xfrm>
              <a:off x="4618408" y="3048116"/>
              <a:ext cx="432048" cy="7973"/>
            </a:xfrm>
            <a:prstGeom prst="straightConnector1">
              <a:avLst/>
            </a:prstGeom>
            <a:ln>
              <a:solidFill>
                <a:srgbClr val="66FF33"/>
              </a:solidFill>
              <a:tailEnd type="arrow"/>
            </a:ln>
          </p:spPr>
          <p:style>
            <a:lnRef idx="3">
              <a:schemeClr val="accent1"/>
            </a:lnRef>
            <a:fillRef idx="0">
              <a:schemeClr val="accent1"/>
            </a:fillRef>
            <a:effectRef idx="2">
              <a:schemeClr val="accent1"/>
            </a:effectRef>
            <a:fontRef idx="minor">
              <a:schemeClr val="tx1"/>
            </a:fontRef>
          </p:style>
        </p:cxnSp>
        <p:sp>
          <p:nvSpPr>
            <p:cNvPr id="101" name="Прямоугольник 100"/>
            <p:cNvSpPr/>
            <p:nvPr/>
          </p:nvSpPr>
          <p:spPr>
            <a:xfrm>
              <a:off x="4825824" y="2932235"/>
              <a:ext cx="1121030" cy="240078"/>
            </a:xfrm>
            <a:prstGeom prst="rect">
              <a:avLst/>
            </a:prstGeom>
            <a:no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Дуга 101"/>
            <p:cNvSpPr/>
            <p:nvPr/>
          </p:nvSpPr>
          <p:spPr>
            <a:xfrm rot="20538495">
              <a:off x="4035465" y="299213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Дуга 102"/>
            <p:cNvSpPr/>
            <p:nvPr/>
          </p:nvSpPr>
          <p:spPr>
            <a:xfrm rot="20538495">
              <a:off x="4036501" y="305223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Дуга 103"/>
            <p:cNvSpPr/>
            <p:nvPr/>
          </p:nvSpPr>
          <p:spPr>
            <a:xfrm rot="20538495">
              <a:off x="4035463" y="311737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Дуга 104"/>
            <p:cNvSpPr/>
            <p:nvPr/>
          </p:nvSpPr>
          <p:spPr>
            <a:xfrm rot="20538495">
              <a:off x="4033817" y="94021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Дуга 105"/>
            <p:cNvSpPr/>
            <p:nvPr/>
          </p:nvSpPr>
          <p:spPr>
            <a:xfrm rot="20538495">
              <a:off x="4031806" y="88941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Дуга 106"/>
            <p:cNvSpPr/>
            <p:nvPr/>
          </p:nvSpPr>
          <p:spPr>
            <a:xfrm rot="20538495">
              <a:off x="4031806" y="84144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Прямоугольник 107"/>
            <p:cNvSpPr/>
            <p:nvPr/>
          </p:nvSpPr>
          <p:spPr>
            <a:xfrm>
              <a:off x="3687895" y="744144"/>
              <a:ext cx="1105644" cy="236957"/>
            </a:xfrm>
            <a:prstGeom prst="rect">
              <a:avLst/>
            </a:prstGeom>
            <a:noFill/>
            <a:ln w="19050">
              <a:solidFill>
                <a:srgbClr val="66FF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Прямоугольник 108"/>
            <p:cNvSpPr/>
            <p:nvPr/>
          </p:nvSpPr>
          <p:spPr>
            <a:xfrm>
              <a:off x="4834432" y="745231"/>
              <a:ext cx="1121030" cy="247800"/>
            </a:xfrm>
            <a:prstGeom prst="rect">
              <a:avLst/>
            </a:prstGeom>
            <a:noFill/>
            <a:ln w="19050">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0" name="Прямая со стрелкой 109"/>
            <p:cNvCxnSpPr/>
            <p:nvPr/>
          </p:nvCxnSpPr>
          <p:spPr>
            <a:xfrm>
              <a:off x="5716843" y="866720"/>
              <a:ext cx="516856" cy="24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1" name="Прямая со стрелкой 110"/>
            <p:cNvCxnSpPr/>
            <p:nvPr/>
          </p:nvCxnSpPr>
          <p:spPr>
            <a:xfrm>
              <a:off x="5716843" y="2716099"/>
              <a:ext cx="516856" cy="24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 name="Прямая со стрелкой 111"/>
            <p:cNvCxnSpPr/>
            <p:nvPr/>
          </p:nvCxnSpPr>
          <p:spPr>
            <a:xfrm>
              <a:off x="5740953" y="3059278"/>
              <a:ext cx="516856" cy="24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3" name="Прямая со стрелкой 112"/>
            <p:cNvCxnSpPr/>
            <p:nvPr/>
          </p:nvCxnSpPr>
          <p:spPr>
            <a:xfrm flipV="1">
              <a:off x="4649523" y="867925"/>
              <a:ext cx="288032" cy="13845"/>
            </a:xfrm>
            <a:prstGeom prst="straightConnector1">
              <a:avLst/>
            </a:prstGeom>
            <a:ln>
              <a:solidFill>
                <a:srgbClr val="66FF33"/>
              </a:solidFill>
              <a:tailEnd type="arrow"/>
            </a:ln>
          </p:spPr>
          <p:style>
            <a:lnRef idx="3">
              <a:schemeClr val="accent1"/>
            </a:lnRef>
            <a:fillRef idx="0">
              <a:schemeClr val="accent1"/>
            </a:fillRef>
            <a:effectRef idx="2">
              <a:schemeClr val="accent1"/>
            </a:effectRef>
            <a:fontRef idx="minor">
              <a:schemeClr val="tx1"/>
            </a:fontRef>
          </p:style>
        </p:cxnSp>
        <p:sp>
          <p:nvSpPr>
            <p:cNvPr id="114" name="Прямоугольник 113"/>
            <p:cNvSpPr/>
            <p:nvPr/>
          </p:nvSpPr>
          <p:spPr>
            <a:xfrm>
              <a:off x="1406518" y="1416754"/>
              <a:ext cx="1121030" cy="533952"/>
            </a:xfrm>
            <a:prstGeom prst="rect">
              <a:avLst/>
            </a:prstGeom>
            <a:noFill/>
            <a:ln w="1905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Дуга 114"/>
            <p:cNvSpPr/>
            <p:nvPr/>
          </p:nvSpPr>
          <p:spPr>
            <a:xfrm rot="20538495">
              <a:off x="1772042" y="164446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Дуга 115"/>
            <p:cNvSpPr/>
            <p:nvPr/>
          </p:nvSpPr>
          <p:spPr>
            <a:xfrm rot="20538495">
              <a:off x="1772038" y="170679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Дуга 116"/>
            <p:cNvSpPr/>
            <p:nvPr/>
          </p:nvSpPr>
          <p:spPr>
            <a:xfrm rot="20538495">
              <a:off x="1783950" y="175760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Дуга 117"/>
            <p:cNvSpPr/>
            <p:nvPr/>
          </p:nvSpPr>
          <p:spPr>
            <a:xfrm rot="20538495">
              <a:off x="1772036" y="182247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Дуга 118"/>
            <p:cNvSpPr/>
            <p:nvPr/>
          </p:nvSpPr>
          <p:spPr>
            <a:xfrm rot="20538495">
              <a:off x="1765297" y="191225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Дуга 119"/>
            <p:cNvSpPr/>
            <p:nvPr/>
          </p:nvSpPr>
          <p:spPr>
            <a:xfrm rot="20538495">
              <a:off x="1765297" y="187582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Дуга 120"/>
            <p:cNvSpPr/>
            <p:nvPr/>
          </p:nvSpPr>
          <p:spPr>
            <a:xfrm rot="20538495">
              <a:off x="1774052" y="157804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Дуга 121"/>
            <p:cNvSpPr/>
            <p:nvPr/>
          </p:nvSpPr>
          <p:spPr>
            <a:xfrm rot="20538495">
              <a:off x="1772041" y="152723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Прямоугольник 122"/>
            <p:cNvSpPr/>
            <p:nvPr/>
          </p:nvSpPr>
          <p:spPr>
            <a:xfrm>
              <a:off x="1421904" y="986993"/>
              <a:ext cx="1105644" cy="423946"/>
            </a:xfrm>
            <a:prstGeom prst="rect">
              <a:avLst/>
            </a:prstGeom>
            <a:noFill/>
            <a:ln w="1905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Дуга 123"/>
            <p:cNvSpPr/>
            <p:nvPr/>
          </p:nvSpPr>
          <p:spPr>
            <a:xfrm rot="20538495">
              <a:off x="1765816" y="123433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Дуга 124"/>
            <p:cNvSpPr/>
            <p:nvPr/>
          </p:nvSpPr>
          <p:spPr>
            <a:xfrm rot="20538495">
              <a:off x="1765812" y="129666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Дуга 125"/>
            <p:cNvSpPr/>
            <p:nvPr/>
          </p:nvSpPr>
          <p:spPr>
            <a:xfrm rot="20538495">
              <a:off x="1777724" y="134747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Дуга 126"/>
            <p:cNvSpPr/>
            <p:nvPr/>
          </p:nvSpPr>
          <p:spPr>
            <a:xfrm rot="20538495">
              <a:off x="1759071" y="150212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Дуга 127"/>
            <p:cNvSpPr/>
            <p:nvPr/>
          </p:nvSpPr>
          <p:spPr>
            <a:xfrm rot="20538495">
              <a:off x="1767826" y="1167917"/>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Дуга 128"/>
            <p:cNvSpPr/>
            <p:nvPr/>
          </p:nvSpPr>
          <p:spPr>
            <a:xfrm rot="20538495">
              <a:off x="1765815" y="111711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Дуга 129"/>
            <p:cNvSpPr/>
            <p:nvPr/>
          </p:nvSpPr>
          <p:spPr>
            <a:xfrm rot="20538495">
              <a:off x="1765815" y="106914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Прямоугольник 130"/>
            <p:cNvSpPr/>
            <p:nvPr/>
          </p:nvSpPr>
          <p:spPr>
            <a:xfrm>
              <a:off x="1413652" y="1959898"/>
              <a:ext cx="1121030" cy="533952"/>
            </a:xfrm>
            <a:prstGeom prst="rect">
              <a:avLst/>
            </a:prstGeom>
            <a:noFill/>
            <a:ln w="1905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Прямоугольник 131"/>
            <p:cNvSpPr/>
            <p:nvPr/>
          </p:nvSpPr>
          <p:spPr>
            <a:xfrm>
              <a:off x="1413653" y="2493850"/>
              <a:ext cx="1121030" cy="437244"/>
            </a:xfrm>
            <a:prstGeom prst="rect">
              <a:avLst/>
            </a:prstGeom>
            <a:noFill/>
            <a:ln w="1905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Дуга 132"/>
            <p:cNvSpPr/>
            <p:nvPr/>
          </p:nvSpPr>
          <p:spPr>
            <a:xfrm rot="20538495">
              <a:off x="1771523" y="261011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Дуга 133"/>
            <p:cNvSpPr/>
            <p:nvPr/>
          </p:nvSpPr>
          <p:spPr>
            <a:xfrm rot="20538495">
              <a:off x="1771519" y="267244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Дуга 134"/>
            <p:cNvSpPr/>
            <p:nvPr/>
          </p:nvSpPr>
          <p:spPr>
            <a:xfrm rot="20538495">
              <a:off x="1783431" y="272325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Дуга 135"/>
            <p:cNvSpPr/>
            <p:nvPr/>
          </p:nvSpPr>
          <p:spPr>
            <a:xfrm rot="20538495">
              <a:off x="1771517" y="278812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Дуга 136"/>
            <p:cNvSpPr/>
            <p:nvPr/>
          </p:nvSpPr>
          <p:spPr>
            <a:xfrm rot="20538495">
              <a:off x="1764778" y="287789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Дуга 137"/>
            <p:cNvSpPr/>
            <p:nvPr/>
          </p:nvSpPr>
          <p:spPr>
            <a:xfrm rot="20538495">
              <a:off x="1764778" y="2841472"/>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Дуга 138"/>
            <p:cNvSpPr/>
            <p:nvPr/>
          </p:nvSpPr>
          <p:spPr>
            <a:xfrm rot="20538495">
              <a:off x="1773533" y="2543693"/>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Дуга 139"/>
            <p:cNvSpPr/>
            <p:nvPr/>
          </p:nvSpPr>
          <p:spPr>
            <a:xfrm rot="20538495">
              <a:off x="1774051" y="244319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Дуга 140"/>
            <p:cNvSpPr/>
            <p:nvPr/>
          </p:nvSpPr>
          <p:spPr>
            <a:xfrm rot="20538495">
              <a:off x="1765297" y="219998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Дуга 141"/>
            <p:cNvSpPr/>
            <p:nvPr/>
          </p:nvSpPr>
          <p:spPr>
            <a:xfrm rot="20538495">
              <a:off x="1765293" y="226231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Дуга 142"/>
            <p:cNvSpPr/>
            <p:nvPr/>
          </p:nvSpPr>
          <p:spPr>
            <a:xfrm rot="20538495">
              <a:off x="1777205" y="231312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Дуга 143"/>
            <p:cNvSpPr/>
            <p:nvPr/>
          </p:nvSpPr>
          <p:spPr>
            <a:xfrm rot="20538495">
              <a:off x="1771516" y="237489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Дуга 144"/>
            <p:cNvSpPr/>
            <p:nvPr/>
          </p:nvSpPr>
          <p:spPr>
            <a:xfrm rot="20538495">
              <a:off x="1767307" y="2133566"/>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Дуга 145"/>
            <p:cNvSpPr/>
            <p:nvPr/>
          </p:nvSpPr>
          <p:spPr>
            <a:xfrm rot="20538495">
              <a:off x="1765296" y="2082761"/>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Дуга 146"/>
            <p:cNvSpPr/>
            <p:nvPr/>
          </p:nvSpPr>
          <p:spPr>
            <a:xfrm rot="20538495">
              <a:off x="1765296" y="2034795"/>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Прямоугольник 147"/>
            <p:cNvSpPr/>
            <p:nvPr/>
          </p:nvSpPr>
          <p:spPr>
            <a:xfrm>
              <a:off x="1413652" y="2931094"/>
              <a:ext cx="1121030" cy="218622"/>
            </a:xfrm>
            <a:prstGeom prst="rect">
              <a:avLst/>
            </a:prstGeom>
            <a:noFill/>
            <a:ln w="1905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9" name="Дуга 148"/>
            <p:cNvSpPr/>
            <p:nvPr/>
          </p:nvSpPr>
          <p:spPr>
            <a:xfrm rot="20538495">
              <a:off x="1769474" y="298609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Дуга 149"/>
            <p:cNvSpPr/>
            <p:nvPr/>
          </p:nvSpPr>
          <p:spPr>
            <a:xfrm rot="20538495">
              <a:off x="1770510" y="304619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Дуга 150"/>
            <p:cNvSpPr/>
            <p:nvPr/>
          </p:nvSpPr>
          <p:spPr>
            <a:xfrm rot="20538495">
              <a:off x="1769472" y="3111340"/>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Дуга 151"/>
            <p:cNvSpPr/>
            <p:nvPr/>
          </p:nvSpPr>
          <p:spPr>
            <a:xfrm rot="20538495">
              <a:off x="1767826" y="934179"/>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Дуга 152"/>
            <p:cNvSpPr/>
            <p:nvPr/>
          </p:nvSpPr>
          <p:spPr>
            <a:xfrm rot="20538495">
              <a:off x="1765815" y="883374"/>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Дуга 153"/>
            <p:cNvSpPr/>
            <p:nvPr/>
          </p:nvSpPr>
          <p:spPr>
            <a:xfrm rot="20538495">
              <a:off x="1765815" y="835408"/>
              <a:ext cx="288032" cy="965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Прямоугольник 154"/>
            <p:cNvSpPr/>
            <p:nvPr/>
          </p:nvSpPr>
          <p:spPr>
            <a:xfrm>
              <a:off x="1421904" y="738106"/>
              <a:ext cx="1105644" cy="236957"/>
            </a:xfrm>
            <a:prstGeom prst="rect">
              <a:avLst/>
            </a:prstGeom>
            <a:noFill/>
            <a:ln w="1905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6" name="TextBox 155"/>
            <p:cNvSpPr txBox="1"/>
            <p:nvPr/>
          </p:nvSpPr>
          <p:spPr>
            <a:xfrm>
              <a:off x="1121131" y="1020338"/>
              <a:ext cx="57606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157" name="TextBox 156"/>
            <p:cNvSpPr txBox="1"/>
            <p:nvPr/>
          </p:nvSpPr>
          <p:spPr>
            <a:xfrm>
              <a:off x="1121131" y="1483734"/>
              <a:ext cx="57606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158" name="TextBox 157"/>
            <p:cNvSpPr txBox="1"/>
            <p:nvPr/>
          </p:nvSpPr>
          <p:spPr>
            <a:xfrm>
              <a:off x="1121130" y="2031192"/>
              <a:ext cx="57606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159" name="TextBox 158"/>
            <p:cNvSpPr txBox="1"/>
            <p:nvPr/>
          </p:nvSpPr>
          <p:spPr>
            <a:xfrm>
              <a:off x="1121131" y="785463"/>
              <a:ext cx="543234" cy="14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a:p>
          </p:txBody>
        </p:sp>
        <p:sp>
          <p:nvSpPr>
            <p:cNvPr id="160" name="TextBox 159"/>
            <p:cNvSpPr txBox="1"/>
            <p:nvPr/>
          </p:nvSpPr>
          <p:spPr>
            <a:xfrm>
              <a:off x="1121131" y="2514759"/>
              <a:ext cx="57606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sp>
          <p:nvSpPr>
            <p:cNvPr id="161" name="TextBox 160"/>
            <p:cNvSpPr txBox="1"/>
            <p:nvPr/>
          </p:nvSpPr>
          <p:spPr>
            <a:xfrm>
              <a:off x="1121131" y="2974861"/>
              <a:ext cx="576063" cy="1465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a:p>
          </p:txBody>
        </p:sp>
        <p:sp>
          <p:nvSpPr>
            <p:cNvPr id="316" name="TextBox 315"/>
            <p:cNvSpPr txBox="1"/>
            <p:nvPr/>
          </p:nvSpPr>
          <p:spPr>
            <a:xfrm>
              <a:off x="8137440" y="413594"/>
              <a:ext cx="7200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FEE</a:t>
              </a:r>
              <a:endParaRPr lang="en-US" dirty="0"/>
            </a:p>
          </p:txBody>
        </p:sp>
      </p:grpSp>
      <p:sp>
        <p:nvSpPr>
          <p:cNvPr id="5" name="TextBox 4"/>
          <p:cNvSpPr txBox="1"/>
          <p:nvPr/>
        </p:nvSpPr>
        <p:spPr>
          <a:xfrm>
            <a:off x="197369" y="6066778"/>
            <a:ext cx="4181146" cy="707886"/>
          </a:xfrm>
          <a:prstGeom prst="rect">
            <a:avLst/>
          </a:prstGeom>
          <a:noFill/>
        </p:spPr>
        <p:txBody>
          <a:bodyPr wrap="none" rtlCol="0">
            <a:spAutoFit/>
          </a:bodyPr>
          <a:lstStyle/>
          <a:p>
            <a:pPr algn="ctr"/>
            <a:r>
              <a:rPr lang="en-US" sz="2000" dirty="0" err="1" smtClean="0"/>
              <a:t>N.Zamyatin</a:t>
            </a:r>
            <a:r>
              <a:rPr lang="en-US" sz="2000" dirty="0" smtClean="0"/>
              <a:t>, MPD and BM@N meeting</a:t>
            </a:r>
          </a:p>
          <a:p>
            <a:pPr algn="ctr"/>
            <a:r>
              <a:rPr lang="en-US" sz="2000" dirty="0" smtClean="0"/>
              <a:t> 12.04.2018 (BM@N </a:t>
            </a:r>
            <a:r>
              <a:rPr lang="en-US" sz="2000" dirty="0"/>
              <a:t>design</a:t>
            </a:r>
            <a:r>
              <a:rPr lang="en-US" sz="2000" dirty="0" smtClean="0"/>
              <a:t>)</a:t>
            </a:r>
            <a:endParaRPr lang="en-US" sz="2000" dirty="0"/>
          </a:p>
        </p:txBody>
      </p:sp>
      <p:sp>
        <p:nvSpPr>
          <p:cNvPr id="7" name="TextBox 6"/>
          <p:cNvSpPr txBox="1"/>
          <p:nvPr/>
        </p:nvSpPr>
        <p:spPr>
          <a:xfrm>
            <a:off x="5426744" y="5966565"/>
            <a:ext cx="2797561" cy="707886"/>
          </a:xfrm>
          <a:prstGeom prst="rect">
            <a:avLst/>
          </a:prstGeom>
          <a:noFill/>
        </p:spPr>
        <p:txBody>
          <a:bodyPr wrap="none" rtlCol="0">
            <a:spAutoFit/>
          </a:bodyPr>
          <a:lstStyle/>
          <a:p>
            <a:pPr algn="ctr"/>
            <a:r>
              <a:rPr lang="en-US" sz="2000" dirty="0" smtClean="0"/>
              <a:t>Yu</a:t>
            </a:r>
            <a:r>
              <a:rPr lang="en-US" sz="2000" dirty="0"/>
              <a:t>. </a:t>
            </a:r>
            <a:r>
              <a:rPr lang="en-US" sz="2000" dirty="0" err="1" smtClean="0"/>
              <a:t>Murin</a:t>
            </a:r>
            <a:r>
              <a:rPr lang="en-US" sz="2000" dirty="0" smtClean="0"/>
              <a:t>, SPD meeting  </a:t>
            </a:r>
            <a:endParaRPr lang="en-US" sz="2000" dirty="0"/>
          </a:p>
          <a:p>
            <a:pPr algn="ctr"/>
            <a:r>
              <a:rPr lang="en-US" sz="2000" dirty="0" smtClean="0"/>
              <a:t>03.07.2018 (</a:t>
            </a:r>
            <a:r>
              <a:rPr lang="en-US" sz="2000" dirty="0"/>
              <a:t>CBM </a:t>
            </a:r>
            <a:r>
              <a:rPr lang="en-US" sz="2000" dirty="0" smtClean="0"/>
              <a:t>design)</a:t>
            </a:r>
            <a:endParaRPr lang="en-US" sz="1600" dirty="0"/>
          </a:p>
        </p:txBody>
      </p:sp>
    </p:spTree>
    <p:extLst>
      <p:ext uri="{BB962C8B-B14F-4D97-AF65-F5344CB8AC3E}">
        <p14:creationId xmlns:p14="http://schemas.microsoft.com/office/powerpoint/2010/main" val="527801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8136904" cy="792088"/>
          </a:xfrm>
        </p:spPr>
        <p:txBody>
          <a:bodyPr>
            <a:noAutofit/>
          </a:bodyPr>
          <a:lstStyle/>
          <a:p>
            <a:r>
              <a:rPr lang="en-US" sz="2800" dirty="0"/>
              <a:t>Specification for Si </a:t>
            </a:r>
            <a:r>
              <a:rPr lang="en-US" sz="2800" dirty="0" smtClean="0"/>
              <a:t>sensors version </a:t>
            </a:r>
            <a:r>
              <a:rPr lang="en-US" sz="2800" dirty="0"/>
              <a:t>#0 (for discussion</a:t>
            </a:r>
            <a:r>
              <a:rPr lang="en-US" sz="2800" dirty="0" smtClean="0"/>
              <a:t>):</a:t>
            </a:r>
            <a:endParaRPr lang="en-US" sz="2800" dirty="0"/>
          </a:p>
        </p:txBody>
      </p:sp>
      <p:sp>
        <p:nvSpPr>
          <p:cNvPr id="4" name="Номер слайда 3"/>
          <p:cNvSpPr>
            <a:spLocks noGrp="1"/>
          </p:cNvSpPr>
          <p:nvPr>
            <p:ph type="sldNum" sz="quarter" idx="12"/>
          </p:nvPr>
        </p:nvSpPr>
        <p:spPr/>
        <p:txBody>
          <a:bodyPr/>
          <a:lstStyle/>
          <a:p>
            <a:fld id="{7AED9E88-8E64-472E-837E-581B121CE629}" type="slidenum">
              <a:rPr lang="en-US" smtClean="0"/>
              <a:t>8</a:t>
            </a:fld>
            <a:endParaRPr lang="en-US"/>
          </a:p>
        </p:txBody>
      </p:sp>
      <p:sp>
        <p:nvSpPr>
          <p:cNvPr id="6" name="TextBox 5"/>
          <p:cNvSpPr txBox="1"/>
          <p:nvPr/>
        </p:nvSpPr>
        <p:spPr>
          <a:xfrm>
            <a:off x="467544" y="1052736"/>
            <a:ext cx="8208912" cy="5016758"/>
          </a:xfrm>
          <a:prstGeom prst="rect">
            <a:avLst/>
          </a:prstGeom>
          <a:noFill/>
        </p:spPr>
        <p:txBody>
          <a:bodyPr wrap="square" rtlCol="0">
            <a:spAutoFit/>
          </a:bodyPr>
          <a:lstStyle/>
          <a:p>
            <a:pPr marL="285750" indent="-285750">
              <a:buFontTx/>
              <a:buChar char="-"/>
            </a:pPr>
            <a:r>
              <a:rPr lang="en-US" sz="2000" dirty="0" smtClean="0"/>
              <a:t>Size: 63x63mm</a:t>
            </a:r>
            <a:r>
              <a:rPr lang="en-US" sz="2000" baseline="30000" dirty="0" smtClean="0"/>
              <a:t>2</a:t>
            </a:r>
            <a:r>
              <a:rPr lang="en-US" sz="2000" dirty="0" smtClean="0"/>
              <a:t> (on 4” – Si wafers)</a:t>
            </a:r>
          </a:p>
          <a:p>
            <a:pPr marL="285750" indent="-285750">
              <a:buFontTx/>
              <a:buChar char="-"/>
            </a:pPr>
            <a:r>
              <a:rPr lang="en-US" sz="2000" dirty="0" smtClean="0"/>
              <a:t>Topology: double side </a:t>
            </a:r>
            <a:r>
              <a:rPr lang="en-US" sz="2000" dirty="0" err="1" smtClean="0"/>
              <a:t>microstrip</a:t>
            </a:r>
            <a:r>
              <a:rPr lang="en-US" sz="2000" dirty="0" smtClean="0"/>
              <a:t>  (DSSD) (DC or AC coupling)</a:t>
            </a:r>
          </a:p>
          <a:p>
            <a:pPr marL="285750" indent="-285750">
              <a:buFontTx/>
              <a:buChar char="-"/>
            </a:pPr>
            <a:r>
              <a:rPr lang="en-US" sz="2000" dirty="0" smtClean="0"/>
              <a:t>Pitch: 95mkm – p</a:t>
            </a:r>
            <a:r>
              <a:rPr lang="en-US" sz="2000" baseline="30000" dirty="0" smtClean="0"/>
              <a:t>+</a:t>
            </a:r>
            <a:r>
              <a:rPr lang="en-US" sz="2000" dirty="0" smtClean="0"/>
              <a:t> strips and 103mkm – n</a:t>
            </a:r>
            <a:r>
              <a:rPr lang="en-US" sz="2000" baseline="30000" dirty="0" smtClean="0"/>
              <a:t>+</a:t>
            </a:r>
            <a:r>
              <a:rPr lang="en-US" sz="2000" dirty="0" smtClean="0"/>
              <a:t> strips</a:t>
            </a:r>
          </a:p>
          <a:p>
            <a:pPr marL="285750" indent="-285750">
              <a:buFontTx/>
              <a:buChar char="-"/>
            </a:pPr>
            <a:r>
              <a:rPr lang="en-US" sz="2000" dirty="0" smtClean="0"/>
              <a:t>Stereo angle between </a:t>
            </a:r>
            <a:r>
              <a:rPr lang="en-US" sz="2000" dirty="0"/>
              <a:t>p</a:t>
            </a:r>
            <a:r>
              <a:rPr lang="en-US" sz="2000" baseline="30000" dirty="0" smtClean="0"/>
              <a:t>+</a:t>
            </a:r>
            <a:r>
              <a:rPr lang="en-US" sz="2000" dirty="0" smtClean="0"/>
              <a:t>/n</a:t>
            </a:r>
            <a:r>
              <a:rPr lang="en-US" sz="2000" dirty="0"/>
              <a:t>+ </a:t>
            </a:r>
            <a:r>
              <a:rPr lang="en-US" sz="2000" dirty="0" smtClean="0"/>
              <a:t>strips: 2,5</a:t>
            </a:r>
            <a:r>
              <a:rPr lang="en-US" sz="2000" baseline="30000" dirty="0" smtClean="0"/>
              <a:t>0</a:t>
            </a:r>
            <a:r>
              <a:rPr lang="en-US" sz="2000" dirty="0" smtClean="0"/>
              <a:t>÷10</a:t>
            </a:r>
            <a:r>
              <a:rPr lang="en-US" sz="2000" baseline="30000" dirty="0" smtClean="0"/>
              <a:t>0</a:t>
            </a:r>
          </a:p>
          <a:p>
            <a:pPr marL="285750" indent="-285750">
              <a:buFontTx/>
              <a:buChar char="-"/>
            </a:pPr>
            <a:r>
              <a:rPr lang="en-US" sz="2000" dirty="0" smtClean="0"/>
              <a:t>Number of strips: 640x640 (640=128ch × 5 chips)</a:t>
            </a:r>
          </a:p>
          <a:p>
            <a:pPr marL="285750" indent="-285750">
              <a:buFontTx/>
              <a:buChar char="-"/>
            </a:pPr>
            <a:r>
              <a:rPr lang="en-US" sz="2000" dirty="0"/>
              <a:t>Si wafers:</a:t>
            </a:r>
          </a:p>
          <a:p>
            <a:pPr marL="742950" lvl="1" indent="-285750">
              <a:buFontTx/>
              <a:buChar char="-"/>
            </a:pPr>
            <a:r>
              <a:rPr lang="en-US" sz="2000" dirty="0"/>
              <a:t>Material: </a:t>
            </a:r>
            <a:r>
              <a:rPr lang="en-US" sz="2000" dirty="0" smtClean="0"/>
              <a:t>FZ-Si</a:t>
            </a:r>
            <a:endParaRPr lang="en-US" sz="2000" dirty="0"/>
          </a:p>
          <a:p>
            <a:pPr marL="742950" lvl="1" indent="-285750">
              <a:buFontTx/>
              <a:buChar char="-"/>
            </a:pPr>
            <a:r>
              <a:rPr lang="en-US" sz="2000" dirty="0"/>
              <a:t>Diameter: 4” or 6”</a:t>
            </a:r>
          </a:p>
          <a:p>
            <a:pPr marL="742950" lvl="1" indent="-285750">
              <a:buFontTx/>
              <a:buChar char="-"/>
            </a:pPr>
            <a:r>
              <a:rPr lang="en-US" sz="2000" dirty="0"/>
              <a:t>Surface: DSP (double side  polished)</a:t>
            </a:r>
          </a:p>
          <a:p>
            <a:pPr marL="742950" lvl="1" indent="-285750">
              <a:buFontTx/>
              <a:buChar char="-"/>
            </a:pPr>
            <a:r>
              <a:rPr lang="en-US" sz="2000" dirty="0"/>
              <a:t>Thickness: 300mkm</a:t>
            </a:r>
          </a:p>
          <a:p>
            <a:pPr marL="742950" lvl="1" indent="-285750">
              <a:buFontTx/>
              <a:buChar char="-"/>
            </a:pPr>
            <a:r>
              <a:rPr lang="en-US" sz="2000" dirty="0" smtClean="0"/>
              <a:t>Resistivity: </a:t>
            </a:r>
            <a:r>
              <a:rPr lang="el-GR" sz="2000" dirty="0"/>
              <a:t>ρ</a:t>
            </a:r>
            <a:r>
              <a:rPr lang="en-US" sz="2000" dirty="0"/>
              <a:t>&gt;5kOm*cm</a:t>
            </a:r>
          </a:p>
          <a:p>
            <a:pPr marL="742950" lvl="1" indent="-285750">
              <a:buFontTx/>
              <a:buChar char="-"/>
            </a:pPr>
            <a:r>
              <a:rPr lang="en-US" sz="2000" dirty="0"/>
              <a:t>Conductivity:  n-type (doping by phosphorous)</a:t>
            </a:r>
          </a:p>
          <a:p>
            <a:pPr marL="742950" lvl="1" indent="-285750">
              <a:buFontTx/>
              <a:buChar char="-"/>
            </a:pPr>
            <a:r>
              <a:rPr lang="en-US" sz="2000" dirty="0"/>
              <a:t>Life time carrier: &gt;</a:t>
            </a:r>
            <a:r>
              <a:rPr lang="en-US" sz="2000" dirty="0" smtClean="0"/>
              <a:t>1ms</a:t>
            </a:r>
          </a:p>
          <a:p>
            <a:pPr marL="285750" indent="-285750">
              <a:buFontTx/>
              <a:buChar char="-"/>
            </a:pPr>
            <a:r>
              <a:rPr lang="en-US" sz="2000" dirty="0"/>
              <a:t>Full </a:t>
            </a:r>
            <a:r>
              <a:rPr lang="en-US" sz="2000" dirty="0" smtClean="0"/>
              <a:t>depletion voltage:  ≤60 V</a:t>
            </a:r>
          </a:p>
          <a:p>
            <a:pPr marL="285750" indent="-285750">
              <a:buFontTx/>
              <a:buChar char="-"/>
            </a:pPr>
            <a:r>
              <a:rPr lang="en-US" sz="2000" dirty="0" smtClean="0"/>
              <a:t>Dark current per sensor: ≤1,5 µA/120 V/+20</a:t>
            </a:r>
            <a:r>
              <a:rPr lang="en-US" sz="2000" baseline="30000" dirty="0" smtClean="0"/>
              <a:t>0</a:t>
            </a:r>
            <a:r>
              <a:rPr lang="en-US" sz="2000" dirty="0" smtClean="0"/>
              <a:t>C</a:t>
            </a:r>
          </a:p>
          <a:p>
            <a:pPr marL="285750" indent="-285750">
              <a:buFontTx/>
              <a:buChar char="-"/>
            </a:pPr>
            <a:r>
              <a:rPr lang="en-US" sz="2000" dirty="0" smtClean="0"/>
              <a:t>Break down </a:t>
            </a:r>
            <a:r>
              <a:rPr lang="en-US" sz="2000" dirty="0"/>
              <a:t>voltage:  </a:t>
            </a:r>
            <a:r>
              <a:rPr lang="en-US" sz="2000" dirty="0" smtClean="0"/>
              <a:t>≥200 V</a:t>
            </a:r>
          </a:p>
        </p:txBody>
      </p:sp>
    </p:spTree>
    <p:extLst>
      <p:ext uri="{BB962C8B-B14F-4D97-AF65-F5344CB8AC3E}">
        <p14:creationId xmlns:p14="http://schemas.microsoft.com/office/powerpoint/2010/main" val="1056871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AED9E88-8E64-472E-837E-581B121CE629}" type="slidenum">
              <a:rPr lang="en-US" smtClean="0"/>
              <a:t>9</a:t>
            </a:fld>
            <a:endParaRPr lang="en-US"/>
          </a:p>
        </p:txBody>
      </p:sp>
      <p:pic>
        <p:nvPicPr>
          <p:cNvPr id="5" name="Объект 4">
            <a:extLst>
              <a:ext uri="{FF2B5EF4-FFF2-40B4-BE49-F238E27FC236}">
                <a16:creationId xmlns:a16="http://schemas.microsoft.com/office/drawing/2014/main" xmlns="" id="{F0591807-E770-4319-924C-D1A63A78CEAA}"/>
              </a:ext>
            </a:extLst>
          </p:cNvPr>
          <p:cNvPicPr>
            <a:picLocks noChangeArrowheads="1"/>
          </p:cNvPicPr>
          <p:nvPr/>
        </p:nvPicPr>
        <p:blipFill>
          <a:blip r:embed="rId2">
            <a:extLst>
              <a:ext uri="{28A0092B-C50C-407E-A947-70E740481C1C}">
                <a14:useLocalDpi xmlns:a14="http://schemas.microsoft.com/office/drawing/2010/main" val="0"/>
              </a:ext>
            </a:extLst>
          </a:blip>
          <a:srcRect r="-227"/>
          <a:stretch>
            <a:fillRect/>
          </a:stretch>
        </p:blipFill>
        <p:spPr>
          <a:xfrm>
            <a:off x="1331640" y="650149"/>
            <a:ext cx="7200900" cy="4248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a:extLst>
              <a:ext uri="{FF2B5EF4-FFF2-40B4-BE49-F238E27FC236}">
                <a16:creationId xmlns:a16="http://schemas.microsoft.com/office/drawing/2014/main" xmlns="" id="{2373CC7E-FC1E-4AB6-8FE4-F214B8EA378F}"/>
              </a:ext>
            </a:extLst>
          </p:cNvPr>
          <p:cNvSpPr txBox="1">
            <a:spLocks noChangeArrowheads="1"/>
          </p:cNvSpPr>
          <p:nvPr/>
        </p:nvSpPr>
        <p:spPr bwMode="auto">
          <a:xfrm>
            <a:off x="209386" y="4871033"/>
            <a:ext cx="889317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1400" dirty="0">
                <a:cs typeface="Times New Roman" panose="02020603050405020304" pitchFamily="18" charset="0"/>
              </a:rPr>
              <a:t>DSSD with DC topology don’t contain integral resistors and capacitors (RC), therefore external R, C are required to supply bias voltage to each strip and to electrically decouple the DC current from the electronic inputs. This role is performed by Pitch Adapter (PA) with a topology of two types for p+ and n+ sides of the detector. In addition, PA has topology of contact pads similar to chips located on the side of electronic chips. PA modules are made on sapphire plates with an epitaxial layer of silicon (SOI). Integrated poly silicon bias resistors have a value of 0.7 – 1.0 MΩ, decoupled capacitors have a value of 140 </a:t>
            </a:r>
            <a:r>
              <a:rPr lang="en-US" altLang="ru-RU" sz="1400" dirty="0" err="1">
                <a:cs typeface="Times New Roman" panose="02020603050405020304" pitchFamily="18" charset="0"/>
              </a:rPr>
              <a:t>pF.</a:t>
            </a:r>
            <a:r>
              <a:rPr lang="en-US" altLang="ru-RU" sz="1400" dirty="0">
                <a:cs typeface="Times New Roman" panose="02020603050405020304" pitchFamily="18" charset="0"/>
              </a:rPr>
              <a:t> PA is assembled together with read-out ASICs on the read-out card. Positive polarity signals come from detectors to P+ read-out card (black PCB) while negative signals come to N+ read-out card (red PCB). </a:t>
            </a:r>
            <a:endParaRPr lang="ru-RU" altLang="ru-RU" sz="1400" dirty="0">
              <a:cs typeface="Times New Roman" panose="02020603050405020304" pitchFamily="18" charset="0"/>
            </a:endParaRPr>
          </a:p>
        </p:txBody>
      </p:sp>
      <p:sp>
        <p:nvSpPr>
          <p:cNvPr id="7" name="Rectangle 7">
            <a:extLst>
              <a:ext uri="{FF2B5EF4-FFF2-40B4-BE49-F238E27FC236}">
                <a16:creationId xmlns:a16="http://schemas.microsoft.com/office/drawing/2014/main" xmlns="" id="{75837EE0-2E84-4F13-9BCB-BA7B57F4BBCF}"/>
              </a:ext>
            </a:extLst>
          </p:cNvPr>
          <p:cNvSpPr>
            <a:spLocks noChangeArrowheads="1"/>
          </p:cNvSpPr>
          <p:nvPr/>
        </p:nvSpPr>
        <p:spPr bwMode="auto">
          <a:xfrm>
            <a:off x="193916" y="253551"/>
            <a:ext cx="9080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ru-RU" b="1" dirty="0">
                <a:cs typeface="Times New Roman" panose="02020603050405020304" pitchFamily="18" charset="0"/>
              </a:rPr>
              <a:t>The functional scheme of </a:t>
            </a:r>
            <a:r>
              <a:rPr lang="en-GB" altLang="ru-RU" b="1" dirty="0" smtClean="0">
                <a:cs typeface="Times New Roman" panose="02020603050405020304" pitchFamily="18" charset="0"/>
              </a:rPr>
              <a:t>BM@N detectors </a:t>
            </a:r>
            <a:r>
              <a:rPr lang="en-GB" altLang="ru-RU" b="1" dirty="0">
                <a:cs typeface="Times New Roman" panose="02020603050405020304" pitchFamily="18" charset="0"/>
              </a:rPr>
              <a:t>module and appearance of two electronic boards</a:t>
            </a:r>
            <a:r>
              <a:rPr lang="ru-RU" altLang="ru-RU" dirty="0">
                <a:cs typeface="Times New Roman" panose="02020603050405020304" pitchFamily="18" charset="0"/>
              </a:rPr>
              <a:t> </a:t>
            </a:r>
          </a:p>
        </p:txBody>
      </p:sp>
      <p:pic>
        <p:nvPicPr>
          <p:cNvPr id="8" name="Picture 3">
            <a:extLst>
              <a:ext uri="{FF2B5EF4-FFF2-40B4-BE49-F238E27FC236}">
                <a16:creationId xmlns:a16="http://schemas.microsoft.com/office/drawing/2014/main" xmlns="" id="{1FBA94F0-B25A-47E1-940D-8AEEBFE226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06" y="779363"/>
            <a:ext cx="1019175" cy="63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54786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944</Words>
  <Application>Microsoft Office PowerPoint</Application>
  <PresentationFormat>Экран (4:3)</PresentationFormat>
  <Paragraphs>181</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Outline</vt:lpstr>
      <vt:lpstr>Презентация PowerPoint</vt:lpstr>
      <vt:lpstr>Презентация PowerPoint</vt:lpstr>
      <vt:lpstr>Презентация PowerPoint</vt:lpstr>
      <vt:lpstr>Презентация PowerPoint</vt:lpstr>
      <vt:lpstr>Презентация PowerPoint</vt:lpstr>
      <vt:lpstr>Specification for Si sensors version #0 (for discussion):</vt:lpstr>
      <vt:lpstr>Презентация PowerPoint</vt:lpstr>
      <vt:lpstr>Презентация PowerPoint</vt:lpstr>
      <vt:lpstr>Презентация PowerPoint</vt:lpstr>
      <vt:lpstr>Презентация PowerPoint</vt:lpstr>
      <vt:lpstr>Презентация PowerPoint</vt:lpstr>
      <vt:lpstr>Position of Si-monitors for measurements of radiation background on beam area BM@N (integral of Ar + Kr is 5×109  ions)</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ivanov </dc:creator>
  <cp:lastModifiedBy>ivanov </cp:lastModifiedBy>
  <cp:revision>55</cp:revision>
  <dcterms:created xsi:type="dcterms:W3CDTF">2018-07-09T14:26:57Z</dcterms:created>
  <dcterms:modified xsi:type="dcterms:W3CDTF">2018-07-10T15:12:12Z</dcterms:modified>
</cp:coreProperties>
</file>