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48" r:id="rId1"/>
  </p:sldMasterIdLst>
  <p:notesMasterIdLst>
    <p:notesMasterId r:id="rId33"/>
  </p:notesMasterIdLst>
  <p:handoutMasterIdLst>
    <p:handoutMasterId r:id="rId34"/>
  </p:handoutMasterIdLst>
  <p:sldIdLst>
    <p:sldId id="256" r:id="rId2"/>
    <p:sldId id="321" r:id="rId3"/>
    <p:sldId id="322" r:id="rId4"/>
    <p:sldId id="273" r:id="rId5"/>
    <p:sldId id="323" r:id="rId6"/>
    <p:sldId id="278" r:id="rId7"/>
    <p:sldId id="282" r:id="rId8"/>
    <p:sldId id="258" r:id="rId9"/>
    <p:sldId id="257" r:id="rId10"/>
    <p:sldId id="284" r:id="rId11"/>
    <p:sldId id="324" r:id="rId12"/>
    <p:sldId id="296" r:id="rId13"/>
    <p:sldId id="303" r:id="rId14"/>
    <p:sldId id="319" r:id="rId15"/>
    <p:sldId id="297" r:id="rId16"/>
    <p:sldId id="300" r:id="rId17"/>
    <p:sldId id="302" r:id="rId18"/>
    <p:sldId id="320" r:id="rId19"/>
    <p:sldId id="305" r:id="rId20"/>
    <p:sldId id="327" r:id="rId21"/>
    <p:sldId id="325" r:id="rId22"/>
    <p:sldId id="326" r:id="rId23"/>
    <p:sldId id="329" r:id="rId24"/>
    <p:sldId id="330" r:id="rId25"/>
    <p:sldId id="331" r:id="rId26"/>
    <p:sldId id="332" r:id="rId27"/>
    <p:sldId id="328" r:id="rId28"/>
    <p:sldId id="294" r:id="rId29"/>
    <p:sldId id="333" r:id="rId30"/>
    <p:sldId id="334" r:id="rId31"/>
    <p:sldId id="335" r:id="rId32"/>
  </p:sldIdLst>
  <p:sldSz cx="9144000" cy="6858000" type="screen4x3"/>
  <p:notesSz cx="6797675" cy="992822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0066"/>
    <a:srgbClr val="CC3300"/>
    <a:srgbClr val="0000CC"/>
    <a:srgbClr val="03E71E"/>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95" autoAdjust="0"/>
    <p:restoredTop sz="90629" autoAdjust="0"/>
  </p:normalViewPr>
  <p:slideViewPr>
    <p:cSldViewPr snapToGrid="0">
      <p:cViewPr>
        <p:scale>
          <a:sx n="100" d="100"/>
          <a:sy n="100" d="100"/>
        </p:scale>
        <p:origin x="-1944"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32DAAABD-3FB3-459D-B0BD-CB0331CA8106}" type="datetimeFigureOut">
              <a:rPr lang="ru-RU" smtClean="0"/>
              <a:pPr/>
              <a:t>07.07.2018</a:t>
            </a:fld>
            <a:endParaRPr lang="ru-RU"/>
          </a:p>
        </p:txBody>
      </p:sp>
      <p:sp>
        <p:nvSpPr>
          <p:cNvPr id="4" name="Нижний колонтитул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B2618E6F-F261-4959-9A29-A1E009C73C06}" type="slidenum">
              <a:rPr lang="ru-RU" smtClean="0"/>
              <a:pPr/>
              <a:t>‹#›</a:t>
            </a:fld>
            <a:endParaRPr lang="ru-RU"/>
          </a:p>
        </p:txBody>
      </p:sp>
    </p:spTree>
    <p:extLst>
      <p:ext uri="{BB962C8B-B14F-4D97-AF65-F5344CB8AC3E}">
        <p14:creationId xmlns:p14="http://schemas.microsoft.com/office/powerpoint/2010/main" val="18371106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FEB1F056-B036-4660-9830-828B03B75D8C}" type="datetimeFigureOut">
              <a:rPr lang="ru-RU" smtClean="0"/>
              <a:pPr/>
              <a:t>07.07.2018</a:t>
            </a:fld>
            <a:endParaRPr lang="ru-RU"/>
          </a:p>
        </p:txBody>
      </p:sp>
      <p:sp>
        <p:nvSpPr>
          <p:cNvPr id="4" name="Образ слайда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90F32E9C-279F-4965-9D78-1BBAA15B3D6D}" type="slidenum">
              <a:rPr lang="ru-RU" smtClean="0"/>
              <a:pPr/>
              <a:t>‹#›</a:t>
            </a:fld>
            <a:endParaRPr lang="ru-RU"/>
          </a:p>
        </p:txBody>
      </p:sp>
    </p:spTree>
    <p:extLst>
      <p:ext uri="{BB962C8B-B14F-4D97-AF65-F5344CB8AC3E}">
        <p14:creationId xmlns:p14="http://schemas.microsoft.com/office/powerpoint/2010/main" val="1961759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dirty="0"/>
              <a:t>Good</a:t>
            </a:r>
            <a:r>
              <a:rPr lang="en-US" baseline="0" dirty="0"/>
              <a:t> afternoon dear colleagues. The report I’m present to you is devoted to polarimetry at JINR acceleration complex. Nowadays it is Nuclotron - </a:t>
            </a:r>
            <a:r>
              <a:rPr lang="en-US" sz="1200" b="0" i="0" kern="1200" dirty="0">
                <a:solidFill>
                  <a:schemeClr val="tx1"/>
                </a:solidFill>
                <a:effectLst/>
                <a:latin typeface="+mn-lt"/>
                <a:ea typeface="+mn-ea"/>
                <a:cs typeface="+mn-cs"/>
              </a:rPr>
              <a:t>the only in Europe and Asia superconducting accelerator of nuclei and heavy ions.</a:t>
            </a:r>
            <a:r>
              <a:rPr lang="ru-RU"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And</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The international mega-science project “NICA (Nuclotron based Ion collider</a:t>
            </a:r>
            <a:r>
              <a:rPr lang="en-US" sz="1200" b="0" i="0" kern="1200" baseline="0" dirty="0">
                <a:solidFill>
                  <a:schemeClr val="tx1"/>
                </a:solidFill>
                <a:effectLst/>
                <a:latin typeface="+mn-lt"/>
                <a:ea typeface="+mn-ea"/>
                <a:cs typeface="+mn-cs"/>
              </a:rPr>
              <a:t> facility</a:t>
            </a:r>
            <a:r>
              <a:rPr lang="en-US" sz="1200" b="0" i="0" kern="1200" dirty="0">
                <a:solidFill>
                  <a:schemeClr val="tx1"/>
                </a:solidFill>
                <a:effectLst/>
                <a:latin typeface="+mn-lt"/>
                <a:ea typeface="+mn-ea"/>
                <a:cs typeface="+mn-cs"/>
              </a:rPr>
              <a:t>) complex” which is aimed in the study of the properties of nuclear matter in the region of the maximum baryonic density</a:t>
            </a:r>
            <a:r>
              <a:rPr lang="en-US" sz="1200" b="0" i="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Conceptual design of a new universal low energy </a:t>
            </a:r>
            <a:r>
              <a:rPr lang="en-US" sz="1200" kern="1200" dirty="0" err="1" smtClean="0">
                <a:solidFill>
                  <a:schemeClr val="tx1"/>
                </a:solidFill>
                <a:effectLst/>
                <a:latin typeface="+mn-lt"/>
                <a:ea typeface="+mn-ea"/>
                <a:cs typeface="+mn-cs"/>
              </a:rPr>
              <a:t>polarimeter</a:t>
            </a:r>
            <a:r>
              <a:rPr lang="en-US" sz="1200" kern="1200" dirty="0" smtClean="0">
                <a:solidFill>
                  <a:schemeClr val="tx1"/>
                </a:solidFill>
                <a:effectLst/>
                <a:latin typeface="+mn-lt"/>
                <a:ea typeface="+mn-ea"/>
                <a:cs typeface="+mn-cs"/>
              </a:rPr>
              <a:t> at </a:t>
            </a:r>
            <a:r>
              <a:rPr lang="en-US" sz="1200" kern="1200" dirty="0" err="1" smtClean="0">
                <a:solidFill>
                  <a:schemeClr val="tx1"/>
                </a:solidFill>
                <a:effectLst/>
                <a:latin typeface="+mn-lt"/>
                <a:ea typeface="+mn-ea"/>
                <a:cs typeface="+mn-cs"/>
              </a:rPr>
              <a:t>Nuclotron</a:t>
            </a:r>
            <a:r>
              <a:rPr lang="en-US" sz="1200" kern="1200" dirty="0" smtClean="0">
                <a:solidFill>
                  <a:schemeClr val="tx1"/>
                </a:solidFill>
                <a:effectLst/>
                <a:latin typeface="+mn-lt"/>
                <a:ea typeface="+mn-ea"/>
                <a:cs typeface="+mn-cs"/>
              </a:rPr>
              <a:t> is presented. It is proposed to install the new </a:t>
            </a:r>
            <a:r>
              <a:rPr lang="en-US" sz="1200" kern="1200" dirty="0" err="1" smtClean="0">
                <a:solidFill>
                  <a:schemeClr val="tx1"/>
                </a:solidFill>
                <a:effectLst/>
                <a:latin typeface="+mn-lt"/>
                <a:ea typeface="+mn-ea"/>
                <a:cs typeface="+mn-cs"/>
              </a:rPr>
              <a:t>polarimeter</a:t>
            </a:r>
            <a:r>
              <a:rPr lang="en-US" sz="1200" kern="1200" dirty="0" smtClean="0">
                <a:solidFill>
                  <a:schemeClr val="tx1"/>
                </a:solidFill>
                <a:effectLst/>
                <a:latin typeface="+mn-lt"/>
                <a:ea typeface="+mn-ea"/>
                <a:cs typeface="+mn-cs"/>
              </a:rPr>
              <a:t> behind linear accelerator LU-20 instead of old low energy </a:t>
            </a:r>
            <a:r>
              <a:rPr lang="en-US" sz="1200" kern="1200" dirty="0" err="1" smtClean="0">
                <a:solidFill>
                  <a:schemeClr val="tx1"/>
                </a:solidFill>
                <a:effectLst/>
                <a:latin typeface="+mn-lt"/>
                <a:ea typeface="+mn-ea"/>
                <a:cs typeface="+mn-cs"/>
              </a:rPr>
              <a:t>polarimeter</a:t>
            </a:r>
            <a:r>
              <a:rPr lang="en-US" sz="1200" kern="1200" dirty="0" smtClean="0">
                <a:solidFill>
                  <a:schemeClr val="tx1"/>
                </a:solidFill>
                <a:effectLst/>
                <a:latin typeface="+mn-lt"/>
                <a:ea typeface="+mn-ea"/>
                <a:cs typeface="+mn-cs"/>
              </a:rPr>
              <a:t> (LEP). The </a:t>
            </a:r>
            <a:r>
              <a:rPr lang="en-US" sz="1200" i="1" kern="1200" baseline="30000" dirty="0" smtClean="0">
                <a:solidFill>
                  <a:schemeClr val="tx1"/>
                </a:solidFill>
                <a:effectLst/>
                <a:latin typeface="+mn-lt"/>
                <a:ea typeface="+mn-ea"/>
                <a:cs typeface="+mn-cs"/>
              </a:rPr>
              <a:t>3</a:t>
            </a:r>
            <a:r>
              <a:rPr lang="en-US" sz="1200" i="1" kern="1200" dirty="0" smtClean="0">
                <a:solidFill>
                  <a:schemeClr val="tx1"/>
                </a:solidFill>
                <a:effectLst/>
                <a:latin typeface="+mn-lt"/>
                <a:ea typeface="+mn-ea"/>
                <a:cs typeface="+mn-cs"/>
              </a:rPr>
              <a:t>He</a:t>
            </a:r>
            <a:r>
              <a:rPr lang="en-US" sz="1200" kern="1200" dirty="0" smtClean="0">
                <a:solidFill>
                  <a:schemeClr val="tx1"/>
                </a:solidFill>
                <a:effectLst/>
                <a:latin typeface="+mn-lt"/>
                <a:ea typeface="+mn-ea"/>
                <a:cs typeface="+mn-cs"/>
              </a:rPr>
              <a:t> target of this setup allows to measure both the vector polarization of protons and the vector and tensor polarization of deuterons. It is assumed that new design of </a:t>
            </a:r>
            <a:r>
              <a:rPr lang="en-US" sz="1200" kern="1200" dirty="0" err="1" smtClean="0">
                <a:solidFill>
                  <a:schemeClr val="tx1"/>
                </a:solidFill>
                <a:effectLst/>
                <a:latin typeface="+mn-lt"/>
                <a:ea typeface="+mn-ea"/>
                <a:cs typeface="+mn-cs"/>
              </a:rPr>
              <a:t>polarimeter</a:t>
            </a:r>
            <a:r>
              <a:rPr lang="en-US" sz="1200" kern="1200" dirty="0" smtClean="0">
                <a:solidFill>
                  <a:schemeClr val="tx1"/>
                </a:solidFill>
                <a:effectLst/>
                <a:latin typeface="+mn-lt"/>
                <a:ea typeface="+mn-ea"/>
                <a:cs typeface="+mn-cs"/>
              </a:rPr>
              <a:t> will make it possible to measure vector and tensor polarization of deuterons at the same time. The dipole magnet will be used to remove </a:t>
            </a:r>
            <a:r>
              <a:rPr lang="en-US" sz="1200" i="1" kern="1200" dirty="0" smtClean="0">
                <a:solidFill>
                  <a:schemeClr val="tx1"/>
                </a:solidFill>
                <a:effectLst/>
                <a:latin typeface="+mn-lt"/>
                <a:ea typeface="+mn-ea"/>
                <a:cs typeface="+mn-cs"/>
              </a:rPr>
              <a:t>H</a:t>
            </a:r>
            <a:r>
              <a:rPr lang="en-US" sz="1200" i="1" kern="1200" baseline="-25000" dirty="0" smtClean="0">
                <a:solidFill>
                  <a:schemeClr val="tx1"/>
                </a:solidFill>
                <a:effectLst/>
                <a:latin typeface="+mn-lt"/>
                <a:ea typeface="+mn-ea"/>
                <a:cs typeface="+mn-cs"/>
              </a:rPr>
              <a:t>2</a:t>
            </a:r>
            <a:r>
              <a:rPr lang="en-US" sz="1200" i="1" kern="1200" baseline="300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component in deuteron beam. Fabrication of the basic parts of the modern </a:t>
            </a:r>
            <a:r>
              <a:rPr lang="en-US" sz="1200" kern="1200" dirty="0" err="1" smtClean="0">
                <a:solidFill>
                  <a:schemeClr val="tx1"/>
                </a:solidFill>
                <a:effectLst/>
                <a:latin typeface="+mn-lt"/>
                <a:ea typeface="+mn-ea"/>
                <a:cs typeface="+mn-cs"/>
              </a:rPr>
              <a:t>polarimeter</a:t>
            </a:r>
            <a:r>
              <a:rPr lang="en-US" sz="1200" kern="1200" dirty="0" smtClean="0">
                <a:solidFill>
                  <a:schemeClr val="tx1"/>
                </a:solidFill>
                <a:effectLst/>
                <a:latin typeface="+mn-lt"/>
                <a:ea typeface="+mn-ea"/>
                <a:cs typeface="+mn-cs"/>
              </a:rPr>
              <a:t> is in progress now.</a:t>
            </a:r>
            <a:endParaRPr lang="ru-RU" dirty="0"/>
          </a:p>
        </p:txBody>
      </p:sp>
      <p:sp>
        <p:nvSpPr>
          <p:cNvPr id="4" name="Номер слайда 3"/>
          <p:cNvSpPr>
            <a:spLocks noGrp="1"/>
          </p:cNvSpPr>
          <p:nvPr>
            <p:ph type="sldNum" sz="quarter" idx="10"/>
          </p:nvPr>
        </p:nvSpPr>
        <p:spPr/>
        <p:txBody>
          <a:bodyPr/>
          <a:lstStyle/>
          <a:p>
            <a:fld id="{90F32E9C-279F-4965-9D78-1BBAA15B3D6D}" type="slidenum">
              <a:rPr lang="ru-RU" smtClean="0"/>
              <a:pPr/>
              <a:t>1</a:t>
            </a:fld>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Times New Roman" pitchFamily="18" charset="0"/>
                <a:cs typeface="Times New Roman" pitchFamily="18" charset="0"/>
              </a:rPr>
              <a:t>LEP for Tensor Mode Polarization </a:t>
            </a:r>
            <a:r>
              <a:rPr lang="en-US" b="0" dirty="0">
                <a:solidFill>
                  <a:srgbClr val="000000"/>
                </a:solidFill>
                <a:latin typeface="Times New Roman" pitchFamily="18" charset="0"/>
                <a:ea typeface="DejaVu Sans" charset="0"/>
                <a:cs typeface="Times New Roman" pitchFamily="18" charset="0"/>
              </a:rPr>
              <a:t>is shown here and based on this reaction. </a:t>
            </a:r>
            <a:r>
              <a:rPr lang="en-US" sz="1200" dirty="0">
                <a:latin typeface="Times New Roman" pitchFamily="18" charset="0"/>
                <a:cs typeface="Times New Roman" pitchFamily="18" charset="0"/>
              </a:rPr>
              <a:t>T</a:t>
            </a:r>
            <a:r>
              <a:rPr lang="en-US" sz="1200" baseline="-25000" dirty="0">
                <a:latin typeface="Times New Roman" pitchFamily="18" charset="0"/>
                <a:cs typeface="Times New Roman" pitchFamily="18" charset="0"/>
              </a:rPr>
              <a:t>20</a:t>
            </a:r>
            <a:r>
              <a:rPr lang="en-US" sz="1200" dirty="0">
                <a:latin typeface="Times New Roman" pitchFamily="18" charset="0"/>
                <a:cs typeface="Times New Roman" pitchFamily="18" charset="0"/>
              </a:rPr>
              <a:t> component energy dependence of the analyzing power matrix for this reaction is here. T</a:t>
            </a:r>
            <a:r>
              <a:rPr lang="en-US" sz="1200" baseline="-25000" dirty="0">
                <a:latin typeface="Times New Roman" pitchFamily="18" charset="0"/>
                <a:cs typeface="Times New Roman" pitchFamily="18" charset="0"/>
              </a:rPr>
              <a:t>20</a:t>
            </a:r>
            <a:r>
              <a:rPr lang="en-US" sz="1200" dirty="0">
                <a:latin typeface="Times New Roman" pitchFamily="18" charset="0"/>
                <a:cs typeface="Times New Roman" pitchFamily="18" charset="0"/>
              </a:rPr>
              <a:t> component at the registered deuterons energy 6 </a:t>
            </a:r>
            <a:r>
              <a:rPr lang="en-US" sz="1200" dirty="0" err="1">
                <a:latin typeface="Times New Roman" pitchFamily="18" charset="0"/>
                <a:cs typeface="Times New Roman" pitchFamily="18" charset="0"/>
              </a:rPr>
              <a:t>Mev</a:t>
            </a:r>
            <a:r>
              <a:rPr lang="en-US" sz="1200" dirty="0">
                <a:latin typeface="Times New Roman" pitchFamily="18" charset="0"/>
                <a:cs typeface="Times New Roman" pitchFamily="18" charset="0"/>
              </a:rPr>
              <a:t> is about -1.3. </a:t>
            </a:r>
            <a:r>
              <a:rPr lang="en-US" sz="1200" dirty="0">
                <a:solidFill>
                  <a:schemeClr val="accent1">
                    <a:lumMod val="50000"/>
                  </a:schemeClr>
                </a:solidFill>
                <a:latin typeface="Times New Roman" pitchFamily="18" charset="0"/>
                <a:cs typeface="Times New Roman" pitchFamily="18" charset="0"/>
              </a:rPr>
              <a:t>The cross</a:t>
            </a:r>
            <a:r>
              <a:rPr lang="ru-RU" sz="1200" dirty="0">
                <a:solidFill>
                  <a:schemeClr val="accent1">
                    <a:lumMod val="50000"/>
                  </a:schemeClr>
                </a:solidFill>
                <a:latin typeface="Times New Roman" pitchFamily="18" charset="0"/>
                <a:cs typeface="Times New Roman" pitchFamily="18" charset="0"/>
              </a:rPr>
              <a:t>-</a:t>
            </a:r>
            <a:r>
              <a:rPr lang="en-US" sz="1200" dirty="0">
                <a:solidFill>
                  <a:schemeClr val="accent1">
                    <a:lumMod val="50000"/>
                  </a:schemeClr>
                </a:solidFill>
                <a:latin typeface="Times New Roman" pitchFamily="18" charset="0"/>
                <a:cs typeface="Times New Roman" pitchFamily="18" charset="0"/>
              </a:rPr>
              <a:t>section of the reaction depends of the tensor polarization value. To get this value the numbers of samples in the Si detector,</a:t>
            </a:r>
            <a:r>
              <a:rPr lang="ru-RU" sz="1200" dirty="0">
                <a:solidFill>
                  <a:schemeClr val="accent1">
                    <a:lumMod val="50000"/>
                  </a:schemeClr>
                </a:solidFill>
                <a:latin typeface="Times New Roman" pitchFamily="18" charset="0"/>
                <a:cs typeface="Times New Roman" pitchFamily="18" charset="0"/>
              </a:rPr>
              <a:t> </a:t>
            </a:r>
            <a:r>
              <a:rPr lang="en-US" sz="1200" dirty="0">
                <a:solidFill>
                  <a:schemeClr val="accent1">
                    <a:lumMod val="50000"/>
                  </a:schemeClr>
                </a:solidFill>
                <a:latin typeface="Times New Roman" pitchFamily="18" charset="0"/>
                <a:cs typeface="Times New Roman" pitchFamily="18" charset="0"/>
              </a:rPr>
              <a:t>normalized to the intensity of the beam, are compared in two cases: when the beam has tensor polarization and without polarization. </a:t>
            </a:r>
          </a:p>
        </p:txBody>
      </p:sp>
      <p:sp>
        <p:nvSpPr>
          <p:cNvPr id="4" name="Номер слайда 3"/>
          <p:cNvSpPr>
            <a:spLocks noGrp="1"/>
          </p:cNvSpPr>
          <p:nvPr>
            <p:ph type="sldNum" sz="quarter" idx="10"/>
          </p:nvPr>
        </p:nvSpPr>
        <p:spPr/>
        <p:txBody>
          <a:bodyPr/>
          <a:lstStyle/>
          <a:p>
            <a:fld id="{90F32E9C-279F-4965-9D78-1BBAA15B3D6D}" type="slidenum">
              <a:rPr lang="ru-RU" smtClean="0"/>
              <a:pPr/>
              <a:t>11</a:t>
            </a:fld>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Обдирочная</a:t>
            </a:r>
            <a:r>
              <a:rPr lang="ru-RU" baseline="0" dirty="0" smtClean="0"/>
              <a:t> мишень – </a:t>
            </a:r>
            <a:r>
              <a:rPr lang="en-US" baseline="0" dirty="0" smtClean="0"/>
              <a:t>strip target</a:t>
            </a:r>
            <a:endParaRPr lang="ru-RU" dirty="0"/>
          </a:p>
        </p:txBody>
      </p:sp>
      <p:sp>
        <p:nvSpPr>
          <p:cNvPr id="4" name="Номер слайда 3"/>
          <p:cNvSpPr>
            <a:spLocks noGrp="1"/>
          </p:cNvSpPr>
          <p:nvPr>
            <p:ph type="sldNum" sz="quarter" idx="10"/>
          </p:nvPr>
        </p:nvSpPr>
        <p:spPr/>
        <p:txBody>
          <a:bodyPr/>
          <a:lstStyle/>
          <a:p>
            <a:fld id="{90F32E9C-279F-4965-9D78-1BBAA15B3D6D}" type="slidenum">
              <a:rPr lang="ru-RU" smtClean="0"/>
              <a:pPr/>
              <a:t>12</a:t>
            </a:fld>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Система</a:t>
            </a:r>
            <a:r>
              <a:rPr lang="ru-RU" baseline="0" dirty="0" smtClean="0"/>
              <a:t> отсчета – </a:t>
            </a:r>
            <a:r>
              <a:rPr lang="en-US" baseline="0" dirty="0" smtClean="0"/>
              <a:t>reference system</a:t>
            </a:r>
            <a:endParaRPr lang="ru-RU" dirty="0"/>
          </a:p>
        </p:txBody>
      </p:sp>
      <p:sp>
        <p:nvSpPr>
          <p:cNvPr id="4" name="Номер слайда 3"/>
          <p:cNvSpPr>
            <a:spLocks noGrp="1"/>
          </p:cNvSpPr>
          <p:nvPr>
            <p:ph type="sldNum" sz="quarter" idx="10"/>
          </p:nvPr>
        </p:nvSpPr>
        <p:spPr/>
        <p:txBody>
          <a:bodyPr/>
          <a:lstStyle/>
          <a:p>
            <a:fld id="{90F32E9C-279F-4965-9D78-1BBAA15B3D6D}" type="slidenum">
              <a:rPr lang="ru-RU" smtClean="0"/>
              <a:pPr/>
              <a:t>13</a:t>
            </a:fld>
            <a:endParaRPr lang="ru-RU"/>
          </a:p>
        </p:txBody>
      </p:sp>
    </p:spTree>
    <p:extLst>
      <p:ext uri="{BB962C8B-B14F-4D97-AF65-F5344CB8AC3E}">
        <p14:creationId xmlns:p14="http://schemas.microsoft.com/office/powerpoint/2010/main" val="1733541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Система</a:t>
            </a:r>
            <a:r>
              <a:rPr lang="ru-RU" baseline="0" dirty="0" smtClean="0"/>
              <a:t> отсчета – </a:t>
            </a:r>
            <a:r>
              <a:rPr lang="en-US" baseline="0" dirty="0" smtClean="0"/>
              <a:t>reference system</a:t>
            </a:r>
            <a:endParaRPr lang="ru-RU" dirty="0" smtClean="0"/>
          </a:p>
          <a:p>
            <a:endParaRPr lang="ru-RU" dirty="0"/>
          </a:p>
        </p:txBody>
      </p:sp>
      <p:sp>
        <p:nvSpPr>
          <p:cNvPr id="4" name="Номер слайда 3"/>
          <p:cNvSpPr>
            <a:spLocks noGrp="1"/>
          </p:cNvSpPr>
          <p:nvPr>
            <p:ph type="sldNum" sz="quarter" idx="10"/>
          </p:nvPr>
        </p:nvSpPr>
        <p:spPr/>
        <p:txBody>
          <a:bodyPr/>
          <a:lstStyle/>
          <a:p>
            <a:fld id="{90F32E9C-279F-4965-9D78-1BBAA15B3D6D}" type="slidenum">
              <a:rPr lang="ru-RU" smtClean="0"/>
              <a:pPr/>
              <a:t>14</a:t>
            </a:fld>
            <a:endParaRPr 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Система</a:t>
            </a:r>
            <a:r>
              <a:rPr lang="ru-RU" baseline="0" dirty="0" smtClean="0"/>
              <a:t> отсчета – </a:t>
            </a:r>
            <a:r>
              <a:rPr lang="en-US" baseline="0" dirty="0" smtClean="0"/>
              <a:t>reference system</a:t>
            </a:r>
            <a:endParaRPr lang="ru-RU" dirty="0" smtClean="0"/>
          </a:p>
          <a:p>
            <a:r>
              <a:rPr lang="en-US" dirty="0" smtClean="0"/>
              <a:t>estimate</a:t>
            </a:r>
            <a:r>
              <a:rPr lang="en-US" baseline="0" dirty="0" smtClean="0"/>
              <a:t> – </a:t>
            </a:r>
            <a:r>
              <a:rPr lang="ru-RU" baseline="0" dirty="0" smtClean="0"/>
              <a:t>оценивать</a:t>
            </a:r>
          </a:p>
          <a:p>
            <a:r>
              <a:rPr lang="en-US" baseline="0" dirty="0" smtClean="0"/>
              <a:t>steel plate – </a:t>
            </a:r>
            <a:r>
              <a:rPr lang="ru-RU" baseline="0" dirty="0" smtClean="0"/>
              <a:t>стальная пластина</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copper plate – </a:t>
            </a:r>
            <a:r>
              <a:rPr lang="ru-RU" baseline="0" dirty="0" smtClean="0"/>
              <a:t>медная пластина</a:t>
            </a:r>
            <a:endParaRPr lang="ru-RU" dirty="0" smtClean="0"/>
          </a:p>
        </p:txBody>
      </p:sp>
      <p:sp>
        <p:nvSpPr>
          <p:cNvPr id="4" name="Номер слайда 3"/>
          <p:cNvSpPr>
            <a:spLocks noGrp="1"/>
          </p:cNvSpPr>
          <p:nvPr>
            <p:ph type="sldNum" sz="quarter" idx="10"/>
          </p:nvPr>
        </p:nvSpPr>
        <p:spPr/>
        <p:txBody>
          <a:bodyPr/>
          <a:lstStyle/>
          <a:p>
            <a:fld id="{90F32E9C-279F-4965-9D78-1BBAA15B3D6D}" type="slidenum">
              <a:rPr lang="ru-RU" smtClean="0"/>
              <a:pPr/>
              <a:t>15</a:t>
            </a:fld>
            <a:endParaRPr lang="ru-RU"/>
          </a:p>
        </p:txBody>
      </p:sp>
    </p:spTree>
    <p:extLst>
      <p:ext uri="{BB962C8B-B14F-4D97-AF65-F5344CB8AC3E}">
        <p14:creationId xmlns:p14="http://schemas.microsoft.com/office/powerpoint/2010/main" val="1733541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Система</a:t>
            </a:r>
            <a:r>
              <a:rPr lang="ru-RU" baseline="0" dirty="0" smtClean="0"/>
              <a:t> отсчета – </a:t>
            </a:r>
            <a:r>
              <a:rPr lang="en-US" baseline="0" dirty="0" smtClean="0"/>
              <a:t>reference system</a:t>
            </a:r>
            <a:endParaRPr lang="ru-RU" dirty="0" smtClean="0"/>
          </a:p>
          <a:p>
            <a:endParaRPr lang="ru-RU" dirty="0"/>
          </a:p>
        </p:txBody>
      </p:sp>
      <p:sp>
        <p:nvSpPr>
          <p:cNvPr id="4" name="Номер слайда 3"/>
          <p:cNvSpPr>
            <a:spLocks noGrp="1"/>
          </p:cNvSpPr>
          <p:nvPr>
            <p:ph type="sldNum" sz="quarter" idx="10"/>
          </p:nvPr>
        </p:nvSpPr>
        <p:spPr/>
        <p:txBody>
          <a:bodyPr/>
          <a:lstStyle/>
          <a:p>
            <a:fld id="{90F32E9C-279F-4965-9D78-1BBAA15B3D6D}" type="slidenum">
              <a:rPr lang="ru-RU" smtClean="0"/>
              <a:pPr/>
              <a:t>16</a:t>
            </a:fld>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Система</a:t>
            </a:r>
            <a:r>
              <a:rPr lang="ru-RU" baseline="0" dirty="0" smtClean="0"/>
              <a:t> отсчета – </a:t>
            </a:r>
            <a:r>
              <a:rPr lang="en-US" baseline="0" dirty="0" smtClean="0"/>
              <a:t>reference system</a:t>
            </a:r>
            <a:endParaRPr lang="ru-RU" dirty="0" smtClean="0"/>
          </a:p>
          <a:p>
            <a:endParaRPr lang="ru-RU" dirty="0"/>
          </a:p>
        </p:txBody>
      </p:sp>
      <p:sp>
        <p:nvSpPr>
          <p:cNvPr id="4" name="Номер слайда 3"/>
          <p:cNvSpPr>
            <a:spLocks noGrp="1"/>
          </p:cNvSpPr>
          <p:nvPr>
            <p:ph type="sldNum" sz="quarter" idx="10"/>
          </p:nvPr>
        </p:nvSpPr>
        <p:spPr/>
        <p:txBody>
          <a:bodyPr/>
          <a:lstStyle/>
          <a:p>
            <a:fld id="{90F32E9C-279F-4965-9D78-1BBAA15B3D6D}" type="slidenum">
              <a:rPr lang="ru-RU" smtClean="0"/>
              <a:pPr/>
              <a:t>17</a:t>
            </a:fld>
            <a:endParaRPr lang="ru-RU"/>
          </a:p>
        </p:txBody>
      </p:sp>
    </p:spTree>
    <p:extLst>
      <p:ext uri="{BB962C8B-B14F-4D97-AF65-F5344CB8AC3E}">
        <p14:creationId xmlns:p14="http://schemas.microsoft.com/office/powerpoint/2010/main" val="1733541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Система</a:t>
            </a:r>
            <a:r>
              <a:rPr lang="ru-RU" baseline="0" dirty="0" smtClean="0"/>
              <a:t> отсчета – </a:t>
            </a:r>
            <a:r>
              <a:rPr lang="en-US" baseline="0" dirty="0" smtClean="0"/>
              <a:t>reference system</a:t>
            </a:r>
            <a:endParaRPr lang="ru-RU" dirty="0" smtClean="0"/>
          </a:p>
          <a:p>
            <a:endParaRPr lang="ru-RU" dirty="0"/>
          </a:p>
        </p:txBody>
      </p:sp>
      <p:sp>
        <p:nvSpPr>
          <p:cNvPr id="4" name="Номер слайда 3"/>
          <p:cNvSpPr>
            <a:spLocks noGrp="1"/>
          </p:cNvSpPr>
          <p:nvPr>
            <p:ph type="sldNum" sz="quarter" idx="10"/>
          </p:nvPr>
        </p:nvSpPr>
        <p:spPr/>
        <p:txBody>
          <a:bodyPr/>
          <a:lstStyle/>
          <a:p>
            <a:fld id="{90F32E9C-279F-4965-9D78-1BBAA15B3D6D}" type="slidenum">
              <a:rPr lang="ru-RU" smtClean="0"/>
              <a:pPr/>
              <a:t>18</a:t>
            </a:fld>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Система</a:t>
            </a:r>
            <a:r>
              <a:rPr lang="ru-RU" baseline="0" dirty="0" smtClean="0"/>
              <a:t> отсчета – </a:t>
            </a:r>
            <a:r>
              <a:rPr lang="en-US" baseline="0" dirty="0" smtClean="0"/>
              <a:t>reference system</a:t>
            </a:r>
            <a:endParaRPr lang="ru-RU" dirty="0" smtClean="0"/>
          </a:p>
          <a:p>
            <a:endParaRPr lang="ru-RU" dirty="0"/>
          </a:p>
        </p:txBody>
      </p:sp>
      <p:sp>
        <p:nvSpPr>
          <p:cNvPr id="4" name="Номер слайда 3"/>
          <p:cNvSpPr>
            <a:spLocks noGrp="1"/>
          </p:cNvSpPr>
          <p:nvPr>
            <p:ph type="sldNum" sz="quarter" idx="10"/>
          </p:nvPr>
        </p:nvSpPr>
        <p:spPr/>
        <p:txBody>
          <a:bodyPr/>
          <a:lstStyle/>
          <a:p>
            <a:fld id="{90F32E9C-279F-4965-9D78-1BBAA15B3D6D}" type="slidenum">
              <a:rPr lang="ru-RU" smtClean="0"/>
              <a:pPr/>
              <a:t>19</a:t>
            </a:fld>
            <a:endParaRPr lang="ru-RU"/>
          </a:p>
        </p:txBody>
      </p:sp>
    </p:spTree>
    <p:extLst>
      <p:ext uri="{BB962C8B-B14F-4D97-AF65-F5344CB8AC3E}">
        <p14:creationId xmlns:p14="http://schemas.microsoft.com/office/powerpoint/2010/main" val="1733541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dirty="0" smtClean="0"/>
              <a:t>After</a:t>
            </a:r>
            <a:r>
              <a:rPr lang="ru-RU" baseline="0" dirty="0" smtClean="0"/>
              <a:t> </a:t>
            </a:r>
            <a:r>
              <a:rPr lang="en-US" baseline="0" dirty="0" smtClean="0"/>
              <a:t>it </a:t>
            </a:r>
            <a:r>
              <a:rPr lang="en-US" sz="1200" dirty="0">
                <a:solidFill>
                  <a:schemeClr val="accent1">
                    <a:lumMod val="50000"/>
                  </a:schemeClr>
                </a:solidFill>
                <a:latin typeface="Times New Roman" pitchFamily="18" charset="0"/>
                <a:cs typeface="Times New Roman" pitchFamily="18" charset="0"/>
              </a:rPr>
              <a:t>The bending magnet rotates the beam to the Nuclotron. If the magnet is turned off, the beam goes to the Low Energy Polarimeter (LEP) which is located here</a:t>
            </a:r>
            <a:r>
              <a:rPr lang="en-US" sz="1200" dirty="0" smtClean="0">
                <a:solidFill>
                  <a:schemeClr val="accent1">
                    <a:lumMod val="50000"/>
                  </a:schemeClr>
                </a:solidFill>
                <a:latin typeface="Times New Roman" pitchFamily="18" charset="0"/>
                <a:cs typeface="Times New Roman" pitchFamily="18" charset="0"/>
              </a:rPr>
              <a:t>.</a:t>
            </a:r>
            <a:endParaRPr lang="ru-RU" sz="1200" dirty="0" smtClean="0">
              <a:solidFill>
                <a:schemeClr val="accent1">
                  <a:lumMod val="50000"/>
                </a:schemeClr>
              </a:solidFill>
              <a:latin typeface="Times New Roman" pitchFamily="18" charset="0"/>
              <a:cs typeface="Times New Roman" pitchFamily="18" charset="0"/>
            </a:endParaRPr>
          </a:p>
          <a:p>
            <a:r>
              <a:rPr lang="en-US" dirty="0" smtClean="0"/>
              <a:t>stairs – </a:t>
            </a:r>
            <a:r>
              <a:rPr lang="ru-RU" dirty="0" smtClean="0"/>
              <a:t>лестница, </a:t>
            </a:r>
            <a:r>
              <a:rPr lang="en-US" sz="1200" b="0" i="0" u="none" strike="noStrike" kern="1200" baseline="0" dirty="0" smtClean="0">
                <a:solidFill>
                  <a:schemeClr val="tx1"/>
                </a:solidFill>
                <a:latin typeface="+mn-lt"/>
                <a:ea typeface="+mn-ea"/>
                <a:cs typeface="+mn-cs"/>
              </a:rPr>
              <a:t>fastening – </a:t>
            </a:r>
            <a:r>
              <a:rPr lang="ru-RU" sz="1200" b="0" i="0" u="none" strike="noStrike" kern="1200" baseline="0" dirty="0" smtClean="0">
                <a:solidFill>
                  <a:schemeClr val="tx1"/>
                </a:solidFill>
                <a:latin typeface="+mn-lt"/>
                <a:ea typeface="+mn-ea"/>
                <a:cs typeface="+mn-cs"/>
              </a:rPr>
              <a:t>крепление, </a:t>
            </a:r>
            <a:r>
              <a:rPr lang="en-US" dirty="0" smtClean="0"/>
              <a:t>plane – </a:t>
            </a:r>
            <a:r>
              <a:rPr lang="ru-RU" dirty="0" smtClean="0"/>
              <a:t>плоскость</a:t>
            </a:r>
          </a:p>
          <a:p>
            <a:endParaRPr lang="ru-RU" dirty="0"/>
          </a:p>
        </p:txBody>
      </p:sp>
      <p:sp>
        <p:nvSpPr>
          <p:cNvPr id="4" name="Номер слайда 3"/>
          <p:cNvSpPr>
            <a:spLocks noGrp="1"/>
          </p:cNvSpPr>
          <p:nvPr>
            <p:ph type="sldNum" sz="quarter" idx="10"/>
          </p:nvPr>
        </p:nvSpPr>
        <p:spPr/>
        <p:txBody>
          <a:bodyPr/>
          <a:lstStyle/>
          <a:p>
            <a:fld id="{90F32E9C-279F-4965-9D78-1BBAA15B3D6D}" type="slidenum">
              <a:rPr lang="ru-RU" smtClean="0"/>
              <a:pPr/>
              <a:t>20</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2253914-BA78-4288-AAB2-F3A264070536}" type="slidenum">
              <a:rPr lang="ru-RU" smtClean="0"/>
              <a:t>2</a:t>
            </a:fld>
            <a:endParaRPr lang="ru-RU"/>
          </a:p>
        </p:txBody>
      </p:sp>
    </p:spTree>
    <p:extLst>
      <p:ext uri="{BB962C8B-B14F-4D97-AF65-F5344CB8AC3E}">
        <p14:creationId xmlns:p14="http://schemas.microsoft.com/office/powerpoint/2010/main" val="829543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stairs – </a:t>
            </a:r>
            <a:r>
              <a:rPr lang="ru-RU" dirty="0" smtClean="0"/>
              <a:t>лестница</a:t>
            </a:r>
          </a:p>
          <a:p>
            <a:r>
              <a:rPr lang="en-US" sz="1200" b="0" i="0" u="none" strike="noStrike" kern="1200" baseline="0" dirty="0" smtClean="0">
                <a:solidFill>
                  <a:schemeClr val="tx1"/>
                </a:solidFill>
                <a:latin typeface="+mn-lt"/>
                <a:ea typeface="+mn-ea"/>
                <a:cs typeface="+mn-cs"/>
              </a:rPr>
              <a:t>fastening – </a:t>
            </a:r>
            <a:r>
              <a:rPr lang="ru-RU" sz="1200" b="0" i="0" u="none" strike="noStrike" kern="1200" baseline="0" dirty="0" smtClean="0">
                <a:solidFill>
                  <a:schemeClr val="tx1"/>
                </a:solidFill>
                <a:latin typeface="+mn-lt"/>
                <a:ea typeface="+mn-ea"/>
                <a:cs typeface="+mn-cs"/>
              </a:rPr>
              <a:t>крепление</a:t>
            </a:r>
          </a:p>
          <a:p>
            <a:r>
              <a:rPr lang="en-US" dirty="0" smtClean="0"/>
              <a:t>plane – </a:t>
            </a:r>
            <a:r>
              <a:rPr lang="ru-RU" dirty="0" smtClean="0"/>
              <a:t>плоскость</a:t>
            </a:r>
            <a:endParaRPr lang="ru-RU" dirty="0"/>
          </a:p>
        </p:txBody>
      </p:sp>
      <p:sp>
        <p:nvSpPr>
          <p:cNvPr id="4" name="Номер слайда 3"/>
          <p:cNvSpPr>
            <a:spLocks noGrp="1"/>
          </p:cNvSpPr>
          <p:nvPr>
            <p:ph type="sldNum" sz="quarter" idx="10"/>
          </p:nvPr>
        </p:nvSpPr>
        <p:spPr/>
        <p:txBody>
          <a:bodyPr/>
          <a:lstStyle/>
          <a:p>
            <a:fld id="{90F32E9C-279F-4965-9D78-1BBAA15B3D6D}" type="slidenum">
              <a:rPr lang="ru-RU" smtClean="0"/>
              <a:pPr/>
              <a:t>21</a:t>
            </a:fld>
            <a:endParaRPr lang="ru-RU"/>
          </a:p>
        </p:txBody>
      </p:sp>
    </p:spTree>
    <p:extLst>
      <p:ext uri="{BB962C8B-B14F-4D97-AF65-F5344CB8AC3E}">
        <p14:creationId xmlns:p14="http://schemas.microsoft.com/office/powerpoint/2010/main" val="41977796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stairs – </a:t>
            </a:r>
            <a:r>
              <a:rPr lang="ru-RU" dirty="0" smtClean="0"/>
              <a:t>лестница</a:t>
            </a:r>
            <a:r>
              <a:rPr lang="en-US" dirty="0" smtClean="0"/>
              <a:t>               turn – </a:t>
            </a:r>
            <a:r>
              <a:rPr lang="ru-RU" dirty="0" smtClean="0"/>
              <a:t>поворот</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fastening – </a:t>
            </a:r>
            <a:r>
              <a:rPr lang="ru-RU" sz="1200" b="0" i="0" u="none" strike="noStrike" kern="1200" baseline="0" dirty="0" smtClean="0">
                <a:solidFill>
                  <a:schemeClr val="tx1"/>
                </a:solidFill>
                <a:latin typeface="+mn-lt"/>
                <a:ea typeface="+mn-ea"/>
                <a:cs typeface="+mn-cs"/>
              </a:rPr>
              <a:t>крепление</a:t>
            </a:r>
            <a:endParaRPr lang="ru-R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plane – </a:t>
            </a:r>
            <a:r>
              <a:rPr lang="ru-RU" dirty="0" smtClean="0"/>
              <a:t>плоскость</a:t>
            </a:r>
          </a:p>
        </p:txBody>
      </p:sp>
      <p:sp>
        <p:nvSpPr>
          <p:cNvPr id="4" name="Номер слайда 3"/>
          <p:cNvSpPr>
            <a:spLocks noGrp="1"/>
          </p:cNvSpPr>
          <p:nvPr>
            <p:ph type="sldNum" sz="quarter" idx="10"/>
          </p:nvPr>
        </p:nvSpPr>
        <p:spPr/>
        <p:txBody>
          <a:bodyPr/>
          <a:lstStyle/>
          <a:p>
            <a:fld id="{90F32E9C-279F-4965-9D78-1BBAA15B3D6D}" type="slidenum">
              <a:rPr lang="ru-RU" smtClean="0"/>
              <a:pPr/>
              <a:t>22</a:t>
            </a:fld>
            <a:endParaRPr lang="ru-RU"/>
          </a:p>
        </p:txBody>
      </p:sp>
    </p:spTree>
    <p:extLst>
      <p:ext uri="{BB962C8B-B14F-4D97-AF65-F5344CB8AC3E}">
        <p14:creationId xmlns:p14="http://schemas.microsoft.com/office/powerpoint/2010/main" val="6896386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set – </a:t>
            </a:r>
            <a:r>
              <a:rPr lang="ru-RU" dirty="0" smtClean="0"/>
              <a:t>набор</a:t>
            </a:r>
            <a:endParaRPr lang="en-US" dirty="0" smtClean="0"/>
          </a:p>
          <a:p>
            <a:r>
              <a:rPr lang="en-US" dirty="0" smtClean="0"/>
              <a:t>yoke - </a:t>
            </a:r>
            <a:r>
              <a:rPr lang="ru-RU" dirty="0" smtClean="0"/>
              <a:t>ярмо</a:t>
            </a:r>
            <a:endParaRPr lang="ru-RU" dirty="0"/>
          </a:p>
        </p:txBody>
      </p:sp>
      <p:sp>
        <p:nvSpPr>
          <p:cNvPr id="4" name="Номер слайда 3"/>
          <p:cNvSpPr>
            <a:spLocks noGrp="1"/>
          </p:cNvSpPr>
          <p:nvPr>
            <p:ph type="sldNum" sz="quarter" idx="10"/>
          </p:nvPr>
        </p:nvSpPr>
        <p:spPr/>
        <p:txBody>
          <a:bodyPr/>
          <a:lstStyle/>
          <a:p>
            <a:fld id="{90F32E9C-279F-4965-9D78-1BBAA15B3D6D}" type="slidenum">
              <a:rPr lang="ru-RU" smtClean="0"/>
              <a:pPr/>
              <a:t>23</a:t>
            </a:fld>
            <a:endParaRPr lang="ru-RU"/>
          </a:p>
        </p:txBody>
      </p:sp>
    </p:spTree>
    <p:extLst>
      <p:ext uri="{BB962C8B-B14F-4D97-AF65-F5344CB8AC3E}">
        <p14:creationId xmlns:p14="http://schemas.microsoft.com/office/powerpoint/2010/main" val="36959228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set - </a:t>
            </a:r>
            <a:r>
              <a:rPr lang="ru-RU" dirty="0" smtClean="0"/>
              <a:t>набор</a:t>
            </a:r>
            <a:endParaRPr lang="ru-RU" dirty="0"/>
          </a:p>
        </p:txBody>
      </p:sp>
      <p:sp>
        <p:nvSpPr>
          <p:cNvPr id="4" name="Номер слайда 3"/>
          <p:cNvSpPr>
            <a:spLocks noGrp="1"/>
          </p:cNvSpPr>
          <p:nvPr>
            <p:ph type="sldNum" sz="quarter" idx="10"/>
          </p:nvPr>
        </p:nvSpPr>
        <p:spPr/>
        <p:txBody>
          <a:bodyPr/>
          <a:lstStyle/>
          <a:p>
            <a:fld id="{90F32E9C-279F-4965-9D78-1BBAA15B3D6D}" type="slidenum">
              <a:rPr lang="ru-RU" smtClean="0"/>
              <a:pPr/>
              <a:t>24</a:t>
            </a:fld>
            <a:endParaRPr lang="ru-RU"/>
          </a:p>
        </p:txBody>
      </p:sp>
    </p:spTree>
    <p:extLst>
      <p:ext uri="{BB962C8B-B14F-4D97-AF65-F5344CB8AC3E}">
        <p14:creationId xmlns:p14="http://schemas.microsoft.com/office/powerpoint/2010/main" val="40004359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glue</a:t>
            </a:r>
            <a:r>
              <a:rPr lang="en-US" baseline="0" dirty="0" smtClean="0"/>
              <a:t> – </a:t>
            </a:r>
            <a:r>
              <a:rPr lang="ru-RU" baseline="0" dirty="0" smtClean="0"/>
              <a:t>клеить </a:t>
            </a:r>
            <a:endParaRPr lang="en-US" baseline="0" dirty="0" smtClean="0"/>
          </a:p>
          <a:p>
            <a:r>
              <a:rPr lang="en-US" baseline="0" dirty="0" smtClean="0"/>
              <a:t>join (connect, unite)</a:t>
            </a:r>
            <a:r>
              <a:rPr lang="ru-RU" baseline="0" dirty="0" smtClean="0"/>
              <a:t> </a:t>
            </a:r>
            <a:r>
              <a:rPr lang="en-US" baseline="0" dirty="0" smtClean="0"/>
              <a:t>–</a:t>
            </a:r>
            <a:r>
              <a:rPr lang="ru-RU" baseline="0" dirty="0" smtClean="0"/>
              <a:t> соединять</a:t>
            </a:r>
            <a:endParaRPr lang="ru-RU" dirty="0"/>
          </a:p>
        </p:txBody>
      </p:sp>
      <p:sp>
        <p:nvSpPr>
          <p:cNvPr id="4" name="Номер слайда 3"/>
          <p:cNvSpPr>
            <a:spLocks noGrp="1"/>
          </p:cNvSpPr>
          <p:nvPr>
            <p:ph type="sldNum" sz="quarter" idx="10"/>
          </p:nvPr>
        </p:nvSpPr>
        <p:spPr/>
        <p:txBody>
          <a:bodyPr/>
          <a:lstStyle/>
          <a:p>
            <a:fld id="{90F32E9C-279F-4965-9D78-1BBAA15B3D6D}" type="slidenum">
              <a:rPr lang="ru-RU" smtClean="0"/>
              <a:pPr/>
              <a:t>25</a:t>
            </a:fld>
            <a:endParaRPr lang="ru-RU"/>
          </a:p>
        </p:txBody>
      </p:sp>
    </p:spTree>
    <p:extLst>
      <p:ext uri="{BB962C8B-B14F-4D97-AF65-F5344CB8AC3E}">
        <p14:creationId xmlns:p14="http://schemas.microsoft.com/office/powerpoint/2010/main" val="6259620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estimate</a:t>
            </a:r>
            <a:r>
              <a:rPr lang="en-US" baseline="0" dirty="0" smtClean="0"/>
              <a:t> – </a:t>
            </a:r>
            <a:r>
              <a:rPr lang="ru-RU" baseline="0" dirty="0" smtClean="0"/>
              <a:t>оценивать</a:t>
            </a:r>
            <a:r>
              <a:rPr lang="en-US" baseline="0" dirty="0" smtClean="0"/>
              <a:t>, event – </a:t>
            </a:r>
            <a:r>
              <a:rPr lang="ru-RU" baseline="0" dirty="0" smtClean="0"/>
              <a:t>событие</a:t>
            </a:r>
            <a:endParaRPr lang="ru-RU" baseline="0" dirty="0" smtClean="0"/>
          </a:p>
          <a:p>
            <a:r>
              <a:rPr lang="en-US" baseline="0" dirty="0" smtClean="0"/>
              <a:t>steel plate – </a:t>
            </a:r>
            <a:r>
              <a:rPr lang="ru-RU" baseline="0" dirty="0" smtClean="0"/>
              <a:t>стальная пластина</a:t>
            </a:r>
          </a:p>
          <a:p>
            <a:r>
              <a:rPr lang="en-US" baseline="0" dirty="0" smtClean="0"/>
              <a:t>copper plate – </a:t>
            </a:r>
            <a:r>
              <a:rPr lang="ru-RU" baseline="0" dirty="0" smtClean="0"/>
              <a:t>медная пластина</a:t>
            </a:r>
            <a:endParaRPr lang="ru-RU" dirty="0" smtClean="0"/>
          </a:p>
          <a:p>
            <a:endParaRPr lang="ru-RU" dirty="0"/>
          </a:p>
        </p:txBody>
      </p:sp>
      <p:sp>
        <p:nvSpPr>
          <p:cNvPr id="4" name="Номер слайда 3"/>
          <p:cNvSpPr>
            <a:spLocks noGrp="1"/>
          </p:cNvSpPr>
          <p:nvPr>
            <p:ph type="sldNum" sz="quarter" idx="10"/>
          </p:nvPr>
        </p:nvSpPr>
        <p:spPr/>
        <p:txBody>
          <a:bodyPr/>
          <a:lstStyle/>
          <a:p>
            <a:fld id="{90F32E9C-279F-4965-9D78-1BBAA15B3D6D}" type="slidenum">
              <a:rPr lang="ru-RU" smtClean="0"/>
              <a:pPr/>
              <a:t>26</a:t>
            </a:fld>
            <a:endParaRPr lang="ru-RU"/>
          </a:p>
        </p:txBody>
      </p:sp>
    </p:spTree>
    <p:extLst>
      <p:ext uri="{BB962C8B-B14F-4D97-AF65-F5344CB8AC3E}">
        <p14:creationId xmlns:p14="http://schemas.microsoft.com/office/powerpoint/2010/main" val="16851219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0F32E9C-279F-4965-9D78-1BBAA15B3D6D}" type="slidenum">
              <a:rPr lang="ru-RU" smtClean="0"/>
              <a:pPr/>
              <a:t>27</a:t>
            </a:fld>
            <a:endParaRPr lang="ru-R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90F32E9C-279F-4965-9D78-1BBAA15B3D6D}" type="slidenum">
              <a:rPr lang="ru-RU" smtClean="0"/>
              <a:pPr/>
              <a:t>28</a:t>
            </a:fld>
            <a:endParaRPr lang="ru-RU"/>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90F32E9C-279F-4965-9D78-1BBAA15B3D6D}" type="slidenum">
              <a:rPr lang="ru-RU" smtClean="0"/>
              <a:pPr/>
              <a:t>29</a:t>
            </a:fld>
            <a:endParaRPr lang="ru-RU"/>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90F32E9C-279F-4965-9D78-1BBAA15B3D6D}" type="slidenum">
              <a:rPr lang="ru-RU" smtClean="0"/>
              <a:pPr/>
              <a:t>30</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2253914-BA78-4288-AAB2-F3A264070536}" type="slidenum">
              <a:rPr lang="ru-RU" smtClean="0"/>
              <a:t>3</a:t>
            </a:fld>
            <a:endParaRPr lang="ru-RU"/>
          </a:p>
        </p:txBody>
      </p:sp>
    </p:spTree>
    <p:extLst>
      <p:ext uri="{BB962C8B-B14F-4D97-AF65-F5344CB8AC3E}">
        <p14:creationId xmlns:p14="http://schemas.microsoft.com/office/powerpoint/2010/main" val="829543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90F32E9C-279F-4965-9D78-1BBAA15B3D6D}" type="slidenum">
              <a:rPr lang="ru-RU" smtClean="0"/>
              <a:pPr/>
              <a:t>31</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algn="just"/>
            <a:r>
              <a:rPr lang="en-US" sz="1200" dirty="0">
                <a:solidFill>
                  <a:schemeClr val="accent1">
                    <a:lumMod val="50000"/>
                  </a:schemeClr>
                </a:solidFill>
                <a:latin typeface="Times New Roman" pitchFamily="18" charset="0"/>
                <a:cs typeface="Times New Roman" pitchFamily="18" charset="0"/>
              </a:rPr>
              <a:t>Development of the new Source of Polarized Ions (SPI) and the acceleration of polarized beam at JINR accelerator complex made it necessary to measure the polarization of the beam</a:t>
            </a:r>
            <a:r>
              <a:rPr lang="ru-RU" sz="1200" dirty="0">
                <a:solidFill>
                  <a:schemeClr val="accent1">
                    <a:lumMod val="50000"/>
                  </a:schemeClr>
                </a:solidFill>
                <a:latin typeface="Times New Roman" pitchFamily="18" charset="0"/>
                <a:cs typeface="Times New Roman" pitchFamily="18" charset="0"/>
              </a:rPr>
              <a:t> </a:t>
            </a:r>
            <a:r>
              <a:rPr lang="en-US" sz="1200" dirty="0">
                <a:solidFill>
                  <a:schemeClr val="accent1">
                    <a:lumMod val="50000"/>
                  </a:schemeClr>
                </a:solidFill>
                <a:latin typeface="Times New Roman" pitchFamily="18" charset="0"/>
                <a:cs typeface="Times New Roman" pitchFamily="18" charset="0"/>
              </a:rPr>
              <a:t>in order to configure and optimize the source systems.</a:t>
            </a:r>
            <a:r>
              <a:rPr lang="ru-RU" sz="1200" dirty="0">
                <a:solidFill>
                  <a:schemeClr val="accent1">
                    <a:lumMod val="50000"/>
                  </a:schemeClr>
                </a:solidFill>
                <a:latin typeface="Times New Roman" pitchFamily="18" charset="0"/>
                <a:cs typeface="Times New Roman" pitchFamily="18" charset="0"/>
              </a:rPr>
              <a:t> </a:t>
            </a:r>
            <a:r>
              <a:rPr lang="en-US" sz="1200" dirty="0">
                <a:solidFill>
                  <a:schemeClr val="accent1">
                    <a:lumMod val="50000"/>
                  </a:schemeClr>
                </a:solidFill>
                <a:latin typeface="Times New Roman" pitchFamily="18" charset="0"/>
                <a:cs typeface="Times New Roman" pitchFamily="18" charset="0"/>
              </a:rPr>
              <a:t>Further the SPI will be used for the NICA-project scientific program implementation.</a:t>
            </a:r>
            <a:endParaRPr lang="ru-RU" sz="1200" dirty="0">
              <a:solidFill>
                <a:schemeClr val="accent1">
                  <a:lumMod val="50000"/>
                </a:schemeClr>
              </a:solidFill>
              <a:latin typeface="Times New Roman" pitchFamily="18" charset="0"/>
              <a:cs typeface="Times New Roman" pitchFamily="18" charset="0"/>
            </a:endParaRPr>
          </a:p>
        </p:txBody>
      </p:sp>
      <p:sp>
        <p:nvSpPr>
          <p:cNvPr id="4" name="Номер слайда 3"/>
          <p:cNvSpPr>
            <a:spLocks noGrp="1"/>
          </p:cNvSpPr>
          <p:nvPr>
            <p:ph type="sldNum" sz="quarter" idx="10"/>
          </p:nvPr>
        </p:nvSpPr>
        <p:spPr/>
        <p:txBody>
          <a:bodyPr/>
          <a:lstStyle/>
          <a:p>
            <a:fld id="{90F32E9C-279F-4965-9D78-1BBAA15B3D6D}" type="slidenum">
              <a:rPr lang="ru-RU" smtClean="0"/>
              <a:pPr/>
              <a:t>4</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dirty="0"/>
              <a:t>After</a:t>
            </a:r>
            <a:r>
              <a:rPr lang="en-US" baseline="0" dirty="0"/>
              <a:t> it </a:t>
            </a:r>
            <a:r>
              <a:rPr lang="en-US" sz="1200" dirty="0">
                <a:solidFill>
                  <a:schemeClr val="accent1">
                    <a:lumMod val="50000"/>
                  </a:schemeClr>
                </a:solidFill>
                <a:latin typeface="Times New Roman" pitchFamily="18" charset="0"/>
                <a:cs typeface="Times New Roman" pitchFamily="18" charset="0"/>
              </a:rPr>
              <a:t>The bending magnet rotates the beam to the Nuclotron. If the magnet is turned off, the beam goes to the Low Energy Polarimeter (LEP) which is located here. </a:t>
            </a:r>
            <a:endParaRPr lang="ru-RU" dirty="0"/>
          </a:p>
        </p:txBody>
      </p:sp>
      <p:sp>
        <p:nvSpPr>
          <p:cNvPr id="4" name="Номер слайда 3"/>
          <p:cNvSpPr>
            <a:spLocks noGrp="1"/>
          </p:cNvSpPr>
          <p:nvPr>
            <p:ph type="sldNum" sz="quarter" idx="10"/>
          </p:nvPr>
        </p:nvSpPr>
        <p:spPr/>
        <p:txBody>
          <a:bodyPr/>
          <a:lstStyle/>
          <a:p>
            <a:fld id="{90F32E9C-279F-4965-9D78-1BBAA15B3D6D}" type="slidenum">
              <a:rPr lang="ru-RU" smtClean="0"/>
              <a:pPr/>
              <a:t>6</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41"/>
          <p:cNvSpPr>
            <a:spLocks noGrp="1" noChangeArrowheads="1"/>
          </p:cNvSpPr>
          <p:nvPr>
            <p:ph type="sldNum"/>
          </p:nvPr>
        </p:nvSpPr>
        <p:spPr>
          <a:ln/>
        </p:spPr>
        <p:txBody>
          <a:bodyPr/>
          <a:lstStyle/>
          <a:p>
            <a:fld id="{6FEA0E84-FB49-4361-9F70-B70C6F447021}" type="slidenum">
              <a:rPr lang="ru-RU"/>
              <a:pPr/>
              <a:t>7</a:t>
            </a:fld>
            <a:endParaRPr lang="ru-RU"/>
          </a:p>
        </p:txBody>
      </p:sp>
      <p:sp>
        <p:nvSpPr>
          <p:cNvPr id="14337" name="Rectangle 1"/>
          <p:cNvSpPr txBox="1">
            <a:spLocks noGrp="1" noRot="1" noChangeAspect="1" noChangeArrowheads="1"/>
          </p:cNvSpPr>
          <p:nvPr>
            <p:ph type="sldImg"/>
          </p:nvPr>
        </p:nvSpPr>
        <p:spPr bwMode="auto">
          <a:xfrm>
            <a:off x="919163" y="744538"/>
            <a:ext cx="4960937" cy="3722687"/>
          </a:xfrm>
          <a:prstGeom prst="rect">
            <a:avLst/>
          </a:prstGeom>
          <a:solidFill>
            <a:srgbClr val="FFFFFF"/>
          </a:solidFill>
          <a:ln>
            <a:solidFill>
              <a:srgbClr val="000000"/>
            </a:solidFill>
            <a:miter lim="800000"/>
            <a:headEnd/>
            <a:tailEnd/>
          </a:ln>
        </p:spPr>
      </p:sp>
      <p:sp>
        <p:nvSpPr>
          <p:cNvPr id="14338" name="Rectangle 2"/>
          <p:cNvSpPr txBox="1">
            <a:spLocks noGrp="1" noChangeArrowheads="1"/>
          </p:cNvSpPr>
          <p:nvPr>
            <p:ph type="body" idx="1"/>
          </p:nvPr>
        </p:nvSpPr>
        <p:spPr bwMode="auto">
          <a:xfrm>
            <a:off x="679289" y="4716226"/>
            <a:ext cx="5440691" cy="4468336"/>
          </a:xfrm>
          <a:prstGeom prst="rect">
            <a:avLst/>
          </a:prstGeom>
          <a:noFill/>
          <a:ln>
            <a:round/>
            <a:headEnd/>
            <a:tailEnd/>
          </a:ln>
        </p:spPr>
        <p:txBody>
          <a:bodyPr wrap="none" anchor="ctr"/>
          <a:lstStyle/>
          <a:p>
            <a:r>
              <a:rPr lang="en-US" dirty="0"/>
              <a:t>So,</a:t>
            </a:r>
            <a:r>
              <a:rPr lang="en-US" baseline="0" dirty="0"/>
              <a:t> let’s</a:t>
            </a:r>
            <a:r>
              <a:rPr lang="ru-RU" baseline="0" dirty="0"/>
              <a:t> </a:t>
            </a:r>
            <a:r>
              <a:rPr lang="en-US" baseline="0" dirty="0"/>
              <a:t>consider the low energy polarimeter which is consist of two independent parts. The first is using for the vector polarization measurements. The second one is for tensor mode. Unfortunately the parts can not work together in the same time. But they can</a:t>
            </a:r>
            <a:r>
              <a:rPr lang="ru-RU" baseline="0" dirty="0"/>
              <a:t> </a:t>
            </a:r>
            <a:r>
              <a:rPr lang="en-US" baseline="0" dirty="0"/>
              <a:t>replace each other. Here you can see polarimeter vacuum chamber and electronics and </a:t>
            </a:r>
            <a:r>
              <a:rPr lang="en-US" baseline="0" dirty="0" err="1"/>
              <a:t>daq</a:t>
            </a:r>
            <a:r>
              <a:rPr lang="en-US" baseline="0" dirty="0"/>
              <a:t> system.</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b="0" dirty="0">
                <a:latin typeface="Times New Roman" pitchFamily="18" charset="0"/>
                <a:cs typeface="Times New Roman" pitchFamily="18" charset="0"/>
              </a:rPr>
              <a:t>Photo of opened LEP for the vector polarization measurements is here. Also there are ion</a:t>
            </a:r>
            <a:r>
              <a:rPr lang="en-US" b="0" baseline="0" dirty="0">
                <a:latin typeface="Times New Roman" pitchFamily="18" charset="0"/>
                <a:cs typeface="Times New Roman" pitchFamily="18" charset="0"/>
              </a:rPr>
              <a:t> transfer, bellows, </a:t>
            </a:r>
            <a:r>
              <a:rPr lang="en-US" b="0" baseline="0" dirty="0" err="1">
                <a:latin typeface="Times New Roman" pitchFamily="18" charset="0"/>
                <a:cs typeface="Times New Roman" pitchFamily="18" charset="0"/>
              </a:rPr>
              <a:t>Maylar</a:t>
            </a:r>
            <a:r>
              <a:rPr lang="en-US" b="0" baseline="0" dirty="0">
                <a:latin typeface="Times New Roman" pitchFamily="18" charset="0"/>
                <a:cs typeface="Times New Roman" pitchFamily="18" charset="0"/>
              </a:rPr>
              <a:t> windows, vacuum chamber, movable hermetic volume with the collimators A,B,C,D and silicon detectors.</a:t>
            </a:r>
            <a:endParaRPr lang="en-US" b="0" dirty="0"/>
          </a:p>
        </p:txBody>
      </p:sp>
      <p:sp>
        <p:nvSpPr>
          <p:cNvPr id="4" name="Номер слайда 3"/>
          <p:cNvSpPr>
            <a:spLocks noGrp="1"/>
          </p:cNvSpPr>
          <p:nvPr>
            <p:ph type="sldNum" sz="quarter" idx="10"/>
          </p:nvPr>
        </p:nvSpPr>
        <p:spPr/>
        <p:txBody>
          <a:bodyPr/>
          <a:lstStyle/>
          <a:p>
            <a:fld id="{90F32E9C-279F-4965-9D78-1BBAA15B3D6D}" type="slidenum">
              <a:rPr lang="ru-RU" smtClean="0"/>
              <a:pPr/>
              <a:t>8</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itchFamily="18" charset="0"/>
                <a:cs typeface="Times New Roman" pitchFamily="18" charset="0"/>
              </a:rPr>
              <a:t>The reaction using for the vector polarization measurements</a:t>
            </a:r>
            <a:r>
              <a:rPr lang="en-US" baseline="0" dirty="0">
                <a:latin typeface="Times New Roman" pitchFamily="18" charset="0"/>
                <a:cs typeface="Times New Roman" pitchFamily="18" charset="0"/>
              </a:rPr>
              <a:t> is here. </a:t>
            </a:r>
            <a:r>
              <a:rPr lang="en-US" sz="1200" dirty="0">
                <a:solidFill>
                  <a:schemeClr val="accent1">
                    <a:lumMod val="50000"/>
                  </a:schemeClr>
                </a:solidFill>
                <a:latin typeface="Times New Roman" pitchFamily="18" charset="0"/>
                <a:cs typeface="Times New Roman" pitchFamily="18" charset="0"/>
              </a:rPr>
              <a:t>Analyzing power of this reaction at the deuterons scattering angle </a:t>
            </a:r>
            <a:r>
              <a:rPr lang="en-US" sz="1200" i="1" dirty="0" err="1">
                <a:solidFill>
                  <a:schemeClr val="accent1">
                    <a:lumMod val="50000"/>
                  </a:schemeClr>
                </a:solidFill>
                <a:latin typeface="Times New Roman" pitchFamily="18" charset="0"/>
                <a:cs typeface="Times New Roman" pitchFamily="18" charset="0"/>
              </a:rPr>
              <a:t>θ</a:t>
            </a:r>
            <a:r>
              <a:rPr lang="en-US" sz="1200" baseline="-25000" dirty="0" err="1">
                <a:solidFill>
                  <a:schemeClr val="accent1">
                    <a:lumMod val="50000"/>
                  </a:schemeClr>
                </a:solidFill>
                <a:latin typeface="Times New Roman" pitchFamily="18" charset="0"/>
                <a:cs typeface="Times New Roman" pitchFamily="18" charset="0"/>
              </a:rPr>
              <a:t>cms</a:t>
            </a:r>
            <a:r>
              <a:rPr lang="en-US" sz="1200" dirty="0">
                <a:solidFill>
                  <a:schemeClr val="accent1">
                    <a:lumMod val="50000"/>
                  </a:schemeClr>
                </a:solidFill>
                <a:latin typeface="Times New Roman" pitchFamily="18" charset="0"/>
                <a:cs typeface="Times New Roman" pitchFamily="18" charset="0"/>
              </a:rPr>
              <a:t> = 150⁰</a:t>
            </a:r>
            <a:r>
              <a:rPr lang="ru-RU" sz="1200" dirty="0">
                <a:solidFill>
                  <a:schemeClr val="accent1">
                    <a:lumMod val="50000"/>
                  </a:schemeClr>
                </a:solidFill>
                <a:latin typeface="Times New Roman" pitchFamily="18" charset="0"/>
                <a:cs typeface="Times New Roman" pitchFamily="18" charset="0"/>
              </a:rPr>
              <a:t> </a:t>
            </a:r>
            <a:r>
              <a:rPr lang="en-US" sz="1200" dirty="0">
                <a:solidFill>
                  <a:schemeClr val="accent1">
                    <a:lumMod val="50000"/>
                  </a:schemeClr>
                </a:solidFill>
                <a:latin typeface="Times New Roman" pitchFamily="18" charset="0"/>
                <a:cs typeface="Times New Roman" pitchFamily="18" charset="0"/>
              </a:rPr>
              <a:t>is quite big and weakly depends on the energy E</a:t>
            </a:r>
            <a:r>
              <a:rPr lang="en-US" sz="1200" baseline="-25000" dirty="0">
                <a:solidFill>
                  <a:schemeClr val="accent1">
                    <a:lumMod val="50000"/>
                  </a:schemeClr>
                </a:solidFill>
                <a:latin typeface="Times New Roman" pitchFamily="18" charset="0"/>
                <a:cs typeface="Times New Roman" pitchFamily="18" charset="0"/>
              </a:rPr>
              <a:t>d</a:t>
            </a:r>
            <a:r>
              <a:rPr lang="en-US" sz="1200" dirty="0">
                <a:solidFill>
                  <a:schemeClr val="accent1">
                    <a:lumMod val="50000"/>
                  </a:schemeClr>
                </a:solidFill>
                <a:latin typeface="Times New Roman" pitchFamily="18" charset="0"/>
                <a:cs typeface="Times New Roman" pitchFamily="18" charset="0"/>
              </a:rPr>
              <a:t> = 2 to 14 MeV. There are also several e</a:t>
            </a:r>
            <a:r>
              <a:rPr lang="en-US" sz="1200" baseline="0" dirty="0">
                <a:solidFill>
                  <a:schemeClr val="accent1">
                    <a:lumMod val="50000"/>
                  </a:schemeClr>
                </a:solidFill>
                <a:latin typeface="Times New Roman" pitchFamily="18" charset="0"/>
                <a:cs typeface="Times New Roman" pitchFamily="18" charset="0"/>
              </a:rPr>
              <a:t>nergy values of deuterons and </a:t>
            </a:r>
            <a:r>
              <a:rPr lang="el-GR" dirty="0">
                <a:latin typeface="Times New Roman" pitchFamily="18" charset="0"/>
                <a:cs typeface="Times New Roman" pitchFamily="18" charset="0"/>
              </a:rPr>
              <a:t>α</a:t>
            </a:r>
            <a:r>
              <a:rPr lang="en-US" dirty="0">
                <a:latin typeface="Times New Roman" pitchFamily="18" charset="0"/>
                <a:cs typeface="Times New Roman" pitchFamily="18" charset="0"/>
              </a:rPr>
              <a:t>-particles at different stages of the reaction.</a:t>
            </a:r>
            <a:r>
              <a:rPr lang="ru-RU" dirty="0">
                <a:latin typeface="Times New Roman" pitchFamily="18" charset="0"/>
                <a:cs typeface="Times New Roman" pitchFamily="18" charset="0"/>
              </a:rPr>
              <a:t> </a:t>
            </a:r>
            <a:r>
              <a:rPr lang="en-US" dirty="0">
                <a:latin typeface="Times New Roman" pitchFamily="18" charset="0"/>
                <a:cs typeface="Times New Roman" pitchFamily="18" charset="0"/>
              </a:rPr>
              <a:t>The asymmetry in the number of deuterons on the left and right detectors gives us the polarization value.</a:t>
            </a:r>
            <a:endParaRPr lang="en-US" sz="1200" dirty="0">
              <a:solidFill>
                <a:schemeClr val="accent1">
                  <a:lumMod val="50000"/>
                </a:schemeClr>
              </a:solidFill>
              <a:latin typeface="Times New Roman" pitchFamily="18" charset="0"/>
              <a:cs typeface="Times New Roman" pitchFamily="18" charset="0"/>
            </a:endParaRPr>
          </a:p>
        </p:txBody>
      </p:sp>
      <p:sp>
        <p:nvSpPr>
          <p:cNvPr id="4" name="Номер слайда 3"/>
          <p:cNvSpPr>
            <a:spLocks noGrp="1"/>
          </p:cNvSpPr>
          <p:nvPr>
            <p:ph type="sldNum" sz="quarter" idx="10"/>
          </p:nvPr>
        </p:nvSpPr>
        <p:spPr/>
        <p:txBody>
          <a:bodyPr/>
          <a:lstStyle/>
          <a:p>
            <a:fld id="{90F32E9C-279F-4965-9D78-1BBAA15B3D6D}" type="slidenum">
              <a:rPr lang="ru-RU" smtClean="0"/>
              <a:pPr/>
              <a:t>9</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Times New Roman" pitchFamily="18" charset="0"/>
                <a:cs typeface="Times New Roman" pitchFamily="18" charset="0"/>
              </a:rPr>
              <a:t>LEP for Tensor Mode Polarization </a:t>
            </a:r>
            <a:r>
              <a:rPr lang="en-US" b="0" dirty="0">
                <a:solidFill>
                  <a:srgbClr val="000000"/>
                </a:solidFill>
                <a:latin typeface="Times New Roman" pitchFamily="18" charset="0"/>
                <a:ea typeface="DejaVu Sans" charset="0"/>
                <a:cs typeface="Times New Roman" pitchFamily="18" charset="0"/>
              </a:rPr>
              <a:t>is shown here and based on this reaction. </a:t>
            </a:r>
            <a:r>
              <a:rPr lang="en-US" sz="1200" dirty="0">
                <a:latin typeface="Times New Roman" pitchFamily="18" charset="0"/>
                <a:cs typeface="Times New Roman" pitchFamily="18" charset="0"/>
              </a:rPr>
              <a:t>T</a:t>
            </a:r>
            <a:r>
              <a:rPr lang="en-US" sz="1200" baseline="-25000" dirty="0">
                <a:latin typeface="Times New Roman" pitchFamily="18" charset="0"/>
                <a:cs typeface="Times New Roman" pitchFamily="18" charset="0"/>
              </a:rPr>
              <a:t>20</a:t>
            </a:r>
            <a:r>
              <a:rPr lang="en-US" sz="1200" dirty="0">
                <a:latin typeface="Times New Roman" pitchFamily="18" charset="0"/>
                <a:cs typeface="Times New Roman" pitchFamily="18" charset="0"/>
              </a:rPr>
              <a:t> component energy dependence of the analyzing power matrix for this reaction is here. T</a:t>
            </a:r>
            <a:r>
              <a:rPr lang="en-US" sz="1200" baseline="-25000" dirty="0">
                <a:latin typeface="Times New Roman" pitchFamily="18" charset="0"/>
                <a:cs typeface="Times New Roman" pitchFamily="18" charset="0"/>
              </a:rPr>
              <a:t>20</a:t>
            </a:r>
            <a:r>
              <a:rPr lang="en-US" sz="1200" dirty="0">
                <a:latin typeface="Times New Roman" pitchFamily="18" charset="0"/>
                <a:cs typeface="Times New Roman" pitchFamily="18" charset="0"/>
              </a:rPr>
              <a:t> component at the registered deuterons energy 6 </a:t>
            </a:r>
            <a:r>
              <a:rPr lang="en-US" sz="1200" dirty="0" err="1">
                <a:latin typeface="Times New Roman" pitchFamily="18" charset="0"/>
                <a:cs typeface="Times New Roman" pitchFamily="18" charset="0"/>
              </a:rPr>
              <a:t>Mev</a:t>
            </a:r>
            <a:r>
              <a:rPr lang="en-US" sz="1200" dirty="0">
                <a:latin typeface="Times New Roman" pitchFamily="18" charset="0"/>
                <a:cs typeface="Times New Roman" pitchFamily="18" charset="0"/>
              </a:rPr>
              <a:t> is about -1.3. </a:t>
            </a:r>
            <a:r>
              <a:rPr lang="en-US" sz="1200" dirty="0">
                <a:solidFill>
                  <a:schemeClr val="accent1">
                    <a:lumMod val="50000"/>
                  </a:schemeClr>
                </a:solidFill>
                <a:latin typeface="Times New Roman" pitchFamily="18" charset="0"/>
                <a:cs typeface="Times New Roman" pitchFamily="18" charset="0"/>
              </a:rPr>
              <a:t>The cross</a:t>
            </a:r>
            <a:r>
              <a:rPr lang="ru-RU" sz="1200" dirty="0">
                <a:solidFill>
                  <a:schemeClr val="accent1">
                    <a:lumMod val="50000"/>
                  </a:schemeClr>
                </a:solidFill>
                <a:latin typeface="Times New Roman" pitchFamily="18" charset="0"/>
                <a:cs typeface="Times New Roman" pitchFamily="18" charset="0"/>
              </a:rPr>
              <a:t>-</a:t>
            </a:r>
            <a:r>
              <a:rPr lang="en-US" sz="1200" dirty="0">
                <a:solidFill>
                  <a:schemeClr val="accent1">
                    <a:lumMod val="50000"/>
                  </a:schemeClr>
                </a:solidFill>
                <a:latin typeface="Times New Roman" pitchFamily="18" charset="0"/>
                <a:cs typeface="Times New Roman" pitchFamily="18" charset="0"/>
              </a:rPr>
              <a:t>section of the reaction depends of the tensor polarization value. To get this value the numbers of samples in the Si detector,</a:t>
            </a:r>
            <a:r>
              <a:rPr lang="ru-RU" sz="1200" dirty="0">
                <a:solidFill>
                  <a:schemeClr val="accent1">
                    <a:lumMod val="50000"/>
                  </a:schemeClr>
                </a:solidFill>
                <a:latin typeface="Times New Roman" pitchFamily="18" charset="0"/>
                <a:cs typeface="Times New Roman" pitchFamily="18" charset="0"/>
              </a:rPr>
              <a:t> </a:t>
            </a:r>
            <a:r>
              <a:rPr lang="en-US" sz="1200" dirty="0">
                <a:solidFill>
                  <a:schemeClr val="accent1">
                    <a:lumMod val="50000"/>
                  </a:schemeClr>
                </a:solidFill>
                <a:latin typeface="Times New Roman" pitchFamily="18" charset="0"/>
                <a:cs typeface="Times New Roman" pitchFamily="18" charset="0"/>
              </a:rPr>
              <a:t>normalized to the intensity of the beam, are compared in two cases: when the beam has tensor polarization and without polarization. </a:t>
            </a:r>
          </a:p>
        </p:txBody>
      </p:sp>
      <p:sp>
        <p:nvSpPr>
          <p:cNvPr id="4" name="Номер слайда 3"/>
          <p:cNvSpPr>
            <a:spLocks noGrp="1"/>
          </p:cNvSpPr>
          <p:nvPr>
            <p:ph type="sldNum" sz="quarter" idx="10"/>
          </p:nvPr>
        </p:nvSpPr>
        <p:spPr/>
        <p:txBody>
          <a:bodyPr/>
          <a:lstStyle/>
          <a:p>
            <a:fld id="{90F32E9C-279F-4965-9D78-1BBAA15B3D6D}" type="slidenum">
              <a:rPr lang="ru-RU" smtClean="0"/>
              <a:pPr/>
              <a:t>10</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EA125D95-C63E-49AF-9A37-CA4E43F83ED7}" type="datetime1">
              <a:rPr lang="ru-RU" smtClean="0"/>
              <a:pPr/>
              <a:t>07.07.2018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C7FDA4D-F3B9-44F0-B092-48EA97F1BCB3}"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307F2C09-396F-465A-AF61-8B2589B133BF}" type="datetime1">
              <a:rPr lang="ru-RU" smtClean="0"/>
              <a:pPr/>
              <a:t>07.07.2018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C7FDA4D-F3B9-44F0-B092-48EA97F1BCB3}"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3CF131D-027D-4830-83F9-E0D179135BC1}" type="datetime1">
              <a:rPr lang="ru-RU" smtClean="0"/>
              <a:pPr/>
              <a:t>07.07.2018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C7FDA4D-F3B9-44F0-B092-48EA97F1BCB3}"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05CB9C3-B38B-4C49-B095-EA591C299FA4}" type="datetime1">
              <a:rPr lang="ru-RU" smtClean="0"/>
              <a:pPr/>
              <a:t>07.07.2018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C7FDA4D-F3B9-44F0-B092-48EA97F1BCB3}"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2E0DE2FA-AF41-44FC-A1C2-30B1D496AEB0}" type="datetime1">
              <a:rPr lang="ru-RU" smtClean="0"/>
              <a:pPr/>
              <a:t>07.07.2018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C7FDA4D-F3B9-44F0-B092-48EA97F1BCB3}"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813A0AE4-85E3-4D22-BB26-9404A8B22729}" type="datetime1">
              <a:rPr lang="ru-RU" smtClean="0"/>
              <a:pPr/>
              <a:t>07.07.2018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C7FDA4D-F3B9-44F0-B092-48EA97F1BCB3}"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F526FDE0-D80F-486A-A2FE-EC9FCA7A536A}" type="datetime1">
              <a:rPr lang="ru-RU" smtClean="0"/>
              <a:pPr/>
              <a:t>07.07.2018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3C7FDA4D-F3B9-44F0-B092-48EA97F1BCB3}"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65D9D5C5-8F89-47FF-8266-C66CB8956562}" type="datetime1">
              <a:rPr lang="ru-RU" smtClean="0"/>
              <a:pPr/>
              <a:t>07.07.2018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3C7FDA4D-F3B9-44F0-B092-48EA97F1BCB3}"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CF4E87B-356E-4A0E-8CC3-DDEFEF502B9C}" type="datetime1">
              <a:rPr lang="ru-RU" smtClean="0"/>
              <a:pPr/>
              <a:t>07.07.2018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3C7FDA4D-F3B9-44F0-B092-48EA97F1BCB3}"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9BE9E7-E5C3-4028-B417-8A2B7B8CF439}" type="datetime1">
              <a:rPr lang="ru-RU" smtClean="0"/>
              <a:pPr/>
              <a:t>07.07.2018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C7FDA4D-F3B9-44F0-B092-48EA97F1BCB3}"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54B787BD-3DA2-425C-A62C-02F0406C1E77}" type="datetime1">
              <a:rPr lang="ru-RU" smtClean="0"/>
              <a:pPr/>
              <a:t>07.07.2018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C7FDA4D-F3B9-44F0-B092-48EA97F1BCB3}"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BDC47E-AD18-4060-9F75-447E344CD8A9}" type="datetime1">
              <a:rPr lang="ru-RU" smtClean="0"/>
              <a:pPr/>
              <a:t>07.07.2018</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7FDA4D-F3B9-44F0-B092-48EA97F1BCB3}"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package" Target="../embeddings/Microsoft_Word_Document3.docx"/></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6.png"/><Relationship Id="rId5" Type="http://schemas.openxmlformats.org/officeDocument/2006/relationships/image" Target="../media/image13.emf"/><Relationship Id="rId4" Type="http://schemas.openxmlformats.org/officeDocument/2006/relationships/package" Target="../embeddings/Microsoft_Word_Document4.docx"/></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6.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8.jpeg"/><Relationship Id="rId7"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8.jpeg"/><Relationship Id="rId7"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9.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package" Target="../embeddings/Microsoft_Word_Document1.docx"/><Relationship Id="rId5" Type="http://schemas.openxmlformats.org/officeDocument/2006/relationships/image" Target="../media/image11.png"/><Relationship Id="rId4" Type="http://schemas.openxmlformats.org/officeDocument/2006/relationships/image" Target="../media/image10.e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9.emf"/><Relationship Id="rId5" Type="http://schemas.openxmlformats.org/officeDocument/2006/relationships/package" Target="../embeddings/Microsoft_Word_Document2.docx"/><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611560" y="3639691"/>
            <a:ext cx="7992888"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lnSpc>
                <a:spcPct val="150000"/>
              </a:lnSpc>
              <a:spcBef>
                <a:spcPct val="0"/>
              </a:spcBef>
              <a:spcAft>
                <a:spcPct val="0"/>
              </a:spcAft>
            </a:pPr>
            <a:r>
              <a:rPr lang="en-US" sz="2000" b="1" u="sng" dirty="0">
                <a:solidFill>
                  <a:srgbClr val="000066"/>
                </a:solidFill>
                <a:latin typeface="Times New Roman" pitchFamily="18" charset="0"/>
                <a:ea typeface="Calibri" pitchFamily="34" charset="0"/>
                <a:cs typeface="Times New Roman" pitchFamily="18" charset="0"/>
              </a:rPr>
              <a:t>R.A. </a:t>
            </a:r>
            <a:r>
              <a:rPr lang="en-US" sz="2000" b="1" u="sng" dirty="0" err="1">
                <a:solidFill>
                  <a:srgbClr val="000066"/>
                </a:solidFill>
                <a:latin typeface="Times New Roman" pitchFamily="18" charset="0"/>
                <a:ea typeface="Calibri" pitchFamily="34" charset="0"/>
                <a:cs typeface="Times New Roman" pitchFamily="18" charset="0"/>
              </a:rPr>
              <a:t>Kuzyakin</a:t>
            </a:r>
            <a:r>
              <a:rPr lang="en-US" sz="2000" b="1" dirty="0">
                <a:solidFill>
                  <a:srgbClr val="000066"/>
                </a:solidFill>
                <a:latin typeface="Times New Roman" pitchFamily="18" charset="0"/>
                <a:ea typeface="Calibri" pitchFamily="34" charset="0"/>
                <a:cs typeface="Times New Roman" pitchFamily="18" charset="0"/>
              </a:rPr>
              <a:t>, V.V. </a:t>
            </a:r>
            <a:r>
              <a:rPr lang="en-US" sz="2000" b="1" dirty="0" err="1">
                <a:solidFill>
                  <a:srgbClr val="000066"/>
                </a:solidFill>
                <a:latin typeface="Times New Roman" pitchFamily="18" charset="0"/>
                <a:ea typeface="Calibri" pitchFamily="34" charset="0"/>
                <a:cs typeface="Times New Roman" pitchFamily="18" charset="0"/>
              </a:rPr>
              <a:t>Fimushkin</a:t>
            </a:r>
            <a:r>
              <a:rPr lang="en-US" sz="2000" b="1" dirty="0">
                <a:solidFill>
                  <a:srgbClr val="000066"/>
                </a:solidFill>
                <a:latin typeface="Times New Roman" pitchFamily="18" charset="0"/>
                <a:ea typeface="Calibri" pitchFamily="34" charset="0"/>
                <a:cs typeface="Times New Roman" pitchFamily="18" charset="0"/>
              </a:rPr>
              <a:t>, M.V. Kulikov, L.V. </a:t>
            </a:r>
            <a:r>
              <a:rPr lang="en-US" sz="2000" b="1" dirty="0" err="1">
                <a:solidFill>
                  <a:srgbClr val="000066"/>
                </a:solidFill>
                <a:latin typeface="Times New Roman" pitchFamily="18" charset="0"/>
                <a:ea typeface="Calibri" pitchFamily="34" charset="0"/>
                <a:cs typeface="Times New Roman" pitchFamily="18" charset="0"/>
              </a:rPr>
              <a:t>Kutuzova</a:t>
            </a:r>
            <a:r>
              <a:rPr lang="en-US" sz="2000" b="1" dirty="0">
                <a:solidFill>
                  <a:srgbClr val="000066"/>
                </a:solidFill>
                <a:latin typeface="Times New Roman" pitchFamily="18" charset="0"/>
                <a:ea typeface="Calibri" pitchFamily="34" charset="0"/>
                <a:cs typeface="Times New Roman" pitchFamily="18" charset="0"/>
              </a:rPr>
              <a:t>, </a:t>
            </a:r>
            <a:r>
              <a:rPr lang="en-US" sz="2000" b="1" dirty="0" smtClean="0">
                <a:solidFill>
                  <a:srgbClr val="000066"/>
                </a:solidFill>
                <a:latin typeface="Times New Roman" pitchFamily="18" charset="0"/>
                <a:ea typeface="Calibri" pitchFamily="34" charset="0"/>
                <a:cs typeface="Times New Roman" pitchFamily="18" charset="0"/>
              </a:rPr>
              <a:t>        </a:t>
            </a:r>
            <a:r>
              <a:rPr lang="en-US" sz="2000" b="1" dirty="0" err="1" smtClean="0">
                <a:solidFill>
                  <a:srgbClr val="000066"/>
                </a:solidFill>
                <a:latin typeface="Times New Roman" pitchFamily="18" charset="0"/>
                <a:ea typeface="Calibri" pitchFamily="34" charset="0"/>
                <a:cs typeface="Times New Roman" pitchFamily="18" charset="0"/>
              </a:rPr>
              <a:t>Yu.V</a:t>
            </a:r>
            <a:r>
              <a:rPr lang="en-US" sz="2000" b="1" dirty="0">
                <a:solidFill>
                  <a:srgbClr val="000066"/>
                </a:solidFill>
                <a:latin typeface="Times New Roman" pitchFamily="18" charset="0"/>
                <a:ea typeface="Calibri" pitchFamily="34" charset="0"/>
                <a:cs typeface="Times New Roman" pitchFamily="18" charset="0"/>
              </a:rPr>
              <a:t>. </a:t>
            </a:r>
            <a:r>
              <a:rPr lang="en-US" sz="2000" b="1" dirty="0" err="1">
                <a:solidFill>
                  <a:srgbClr val="000066"/>
                </a:solidFill>
                <a:latin typeface="Times New Roman" pitchFamily="18" charset="0"/>
                <a:ea typeface="Calibri" pitchFamily="34" charset="0"/>
                <a:cs typeface="Times New Roman" pitchFamily="18" charset="0"/>
              </a:rPr>
              <a:t>Prokofichev</a:t>
            </a:r>
            <a:r>
              <a:rPr lang="en-US" sz="2000" b="1" dirty="0">
                <a:solidFill>
                  <a:srgbClr val="000066"/>
                </a:solidFill>
                <a:latin typeface="Times New Roman" pitchFamily="18" charset="0"/>
                <a:ea typeface="Calibri" pitchFamily="34" charset="0"/>
                <a:cs typeface="Times New Roman" pitchFamily="18" charset="0"/>
              </a:rPr>
              <a:t>, A.M. </a:t>
            </a:r>
            <a:r>
              <a:rPr lang="en-US" sz="2000" b="1" dirty="0" err="1">
                <a:solidFill>
                  <a:srgbClr val="000066"/>
                </a:solidFill>
                <a:latin typeface="Times New Roman" pitchFamily="18" charset="0"/>
                <a:ea typeface="Calibri" pitchFamily="34" charset="0"/>
                <a:cs typeface="Times New Roman" pitchFamily="18" charset="0"/>
              </a:rPr>
              <a:t>Shumkov</a:t>
            </a:r>
            <a:r>
              <a:rPr lang="en-US" sz="2000" b="1" dirty="0">
                <a:solidFill>
                  <a:srgbClr val="000066"/>
                </a:solidFill>
                <a:latin typeface="Times New Roman" pitchFamily="18" charset="0"/>
                <a:ea typeface="Calibri" pitchFamily="34" charset="0"/>
                <a:cs typeface="Times New Roman" pitchFamily="18" charset="0"/>
              </a:rPr>
              <a:t>, A.V. </a:t>
            </a:r>
            <a:r>
              <a:rPr lang="en-US" sz="2000" b="1" dirty="0" err="1">
                <a:solidFill>
                  <a:srgbClr val="000066"/>
                </a:solidFill>
                <a:latin typeface="Times New Roman" pitchFamily="18" charset="0"/>
                <a:ea typeface="Calibri" pitchFamily="34" charset="0"/>
                <a:cs typeface="Times New Roman" pitchFamily="18" charset="0"/>
              </a:rPr>
              <a:t>Averyanov</a:t>
            </a:r>
            <a:r>
              <a:rPr lang="en-US" sz="2000" b="1" dirty="0">
                <a:solidFill>
                  <a:srgbClr val="000066"/>
                </a:solidFill>
                <a:latin typeface="Times New Roman" pitchFamily="18" charset="0"/>
                <a:ea typeface="Calibri" pitchFamily="34" charset="0"/>
                <a:cs typeface="Times New Roman" pitchFamily="18" charset="0"/>
              </a:rPr>
              <a:t>, D.O. </a:t>
            </a:r>
            <a:r>
              <a:rPr lang="en-US" sz="2000" b="1" dirty="0" err="1" smtClean="0">
                <a:solidFill>
                  <a:srgbClr val="000066"/>
                </a:solidFill>
                <a:latin typeface="Times New Roman" pitchFamily="18" charset="0"/>
                <a:ea typeface="Calibri" pitchFamily="34" charset="0"/>
                <a:cs typeface="Times New Roman" pitchFamily="18" charset="0"/>
              </a:rPr>
              <a:t>Krivenkov</a:t>
            </a:r>
            <a:endParaRPr lang="en-US" sz="2000" b="1" dirty="0" smtClean="0">
              <a:solidFill>
                <a:srgbClr val="000066"/>
              </a:solidFill>
              <a:latin typeface="Times New Roman" pitchFamily="18" charset="0"/>
              <a:ea typeface="Calibri" pitchFamily="34" charset="0"/>
              <a:cs typeface="Times New Roman" pitchFamily="18" charset="0"/>
            </a:endParaRPr>
          </a:p>
          <a:p>
            <a:pPr algn="ctr" fontAlgn="base">
              <a:spcBef>
                <a:spcPct val="0"/>
              </a:spcBef>
              <a:spcAft>
                <a:spcPct val="0"/>
              </a:spcAft>
            </a:pPr>
            <a:endParaRPr lang="en-US" sz="2000" b="1" dirty="0" smtClean="0">
              <a:solidFill>
                <a:srgbClr val="000066"/>
              </a:solidFill>
              <a:latin typeface="Times New Roman" pitchFamily="18" charset="0"/>
              <a:ea typeface="Calibri" pitchFamily="34" charset="0"/>
              <a:cs typeface="Times New Roman" pitchFamily="18" charset="0"/>
            </a:endParaRPr>
          </a:p>
          <a:p>
            <a:pPr algn="ctr" fontAlgn="base">
              <a:spcBef>
                <a:spcPct val="0"/>
              </a:spcBef>
              <a:spcAft>
                <a:spcPct val="0"/>
              </a:spcAft>
            </a:pPr>
            <a:endParaRPr lang="en-US" sz="2000" b="1" dirty="0" smtClean="0">
              <a:solidFill>
                <a:srgbClr val="000066"/>
              </a:solidFill>
              <a:latin typeface="Times New Roman" pitchFamily="18" charset="0"/>
              <a:ea typeface="Calibri" pitchFamily="34" charset="0"/>
              <a:cs typeface="Times New Roman" pitchFamily="18" charset="0"/>
            </a:endParaRPr>
          </a:p>
          <a:p>
            <a:pPr algn="ctr" fontAlgn="base">
              <a:spcBef>
                <a:spcPct val="0"/>
              </a:spcBef>
              <a:spcAft>
                <a:spcPct val="0"/>
              </a:spcAft>
            </a:pPr>
            <a:r>
              <a:rPr lang="en-US" sz="2000" i="1" dirty="0" smtClean="0">
                <a:solidFill>
                  <a:srgbClr val="000066"/>
                </a:solidFill>
                <a:latin typeface="Times New Roman" pitchFamily="18" charset="0"/>
                <a:cs typeface="Times New Roman" pitchFamily="18" charset="0"/>
              </a:rPr>
              <a:t>Joint </a:t>
            </a:r>
            <a:r>
              <a:rPr lang="en-US" sz="2000" i="1" dirty="0">
                <a:solidFill>
                  <a:srgbClr val="000066"/>
                </a:solidFill>
                <a:latin typeface="Times New Roman" pitchFamily="18" charset="0"/>
                <a:cs typeface="Times New Roman" pitchFamily="18" charset="0"/>
              </a:rPr>
              <a:t>Institute for Nuclear Research, </a:t>
            </a:r>
            <a:r>
              <a:rPr lang="en-US" sz="2000" i="1" dirty="0" err="1">
                <a:solidFill>
                  <a:srgbClr val="000066"/>
                </a:solidFill>
                <a:latin typeface="Times New Roman" pitchFamily="18" charset="0"/>
                <a:cs typeface="Times New Roman" pitchFamily="18" charset="0"/>
              </a:rPr>
              <a:t>Dubna</a:t>
            </a:r>
            <a:endParaRPr kumimoji="0" lang="ru-RU" sz="2000" b="0" i="1" u="none" strike="noStrike" cap="none" normalizeH="0" baseline="0" dirty="0">
              <a:ln>
                <a:noFill/>
              </a:ln>
              <a:solidFill>
                <a:srgbClr val="000066"/>
              </a:solidFill>
              <a:effectLst/>
              <a:latin typeface="Times New Roman" pitchFamily="18" charset="0"/>
              <a:cs typeface="Times New Roman" pitchFamily="18" charset="0"/>
            </a:endParaRPr>
          </a:p>
        </p:txBody>
      </p:sp>
      <p:sp>
        <p:nvSpPr>
          <p:cNvPr id="5" name="TextBox 4"/>
          <p:cNvSpPr txBox="1"/>
          <p:nvPr/>
        </p:nvSpPr>
        <p:spPr>
          <a:xfrm>
            <a:off x="0" y="1340768"/>
            <a:ext cx="9144000" cy="1446550"/>
          </a:xfrm>
          <a:prstGeom prst="rect">
            <a:avLst/>
          </a:prstGeom>
          <a:noFill/>
        </p:spPr>
        <p:txBody>
          <a:bodyPr wrap="square" rtlCol="0">
            <a:spAutoFit/>
          </a:bodyPr>
          <a:lstStyle/>
          <a:p>
            <a:pPr algn="ctr"/>
            <a:r>
              <a:rPr lang="en-US" sz="4400" b="1" dirty="0">
                <a:solidFill>
                  <a:schemeClr val="tx2">
                    <a:lumMod val="50000"/>
                  </a:schemeClr>
                </a:solidFill>
                <a:latin typeface="Times New Roman" pitchFamily="18" charset="0"/>
                <a:cs typeface="Times New Roman" pitchFamily="18" charset="0"/>
              </a:rPr>
              <a:t>Status of New Low Energy </a:t>
            </a:r>
            <a:r>
              <a:rPr lang="en-US" sz="4400" b="1" dirty="0" err="1">
                <a:solidFill>
                  <a:schemeClr val="tx2">
                    <a:lumMod val="50000"/>
                  </a:schemeClr>
                </a:solidFill>
                <a:latin typeface="Times New Roman" pitchFamily="18" charset="0"/>
                <a:cs typeface="Times New Roman" pitchFamily="18" charset="0"/>
              </a:rPr>
              <a:t>Polarimeter</a:t>
            </a:r>
            <a:r>
              <a:rPr lang="en-US" sz="4400" b="1" dirty="0">
                <a:solidFill>
                  <a:schemeClr val="tx2">
                    <a:lumMod val="50000"/>
                  </a:schemeClr>
                </a:solidFill>
                <a:latin typeface="Times New Roman" pitchFamily="18" charset="0"/>
                <a:cs typeface="Times New Roman" pitchFamily="18" charset="0"/>
              </a:rPr>
              <a:t> at the </a:t>
            </a:r>
            <a:r>
              <a:rPr lang="en-US" sz="4400" b="1" dirty="0" err="1" smtClean="0">
                <a:solidFill>
                  <a:schemeClr val="tx2">
                    <a:lumMod val="50000"/>
                  </a:schemeClr>
                </a:solidFill>
                <a:latin typeface="Times New Roman" pitchFamily="18" charset="0"/>
                <a:cs typeface="Times New Roman" pitchFamily="18" charset="0"/>
              </a:rPr>
              <a:t>Nuclotron</a:t>
            </a:r>
            <a:endParaRPr lang="ru-RU" sz="4400" b="1" dirty="0">
              <a:solidFill>
                <a:schemeClr val="tx2">
                  <a:lumMod val="50000"/>
                </a:schemeClr>
              </a:solidFill>
              <a:latin typeface="Times New Roman" pitchFamily="18" charset="0"/>
              <a:cs typeface="Times New Roman" pitchFamily="18" charset="0"/>
            </a:endParaRPr>
          </a:p>
        </p:txBody>
      </p:sp>
      <p:pic>
        <p:nvPicPr>
          <p:cNvPr id="13" name="Picture 4"/>
          <p:cNvPicPr>
            <a:picLocks noChangeAspect="1" noChangeArrowheads="1"/>
          </p:cNvPicPr>
          <p:nvPr/>
        </p:nvPicPr>
        <p:blipFill>
          <a:blip r:embed="rId3">
            <a:extLst>
              <a:ext uri="{28A0092B-C50C-407E-A947-70E740481C1C}">
                <a14:useLocalDpi xmlns:a14="http://schemas.microsoft.com/office/drawing/2010/main" val="0"/>
              </a:ext>
            </a:extLst>
          </a:blip>
          <a:srcRect l="572" t="1030" r="572" b="1030"/>
          <a:stretch>
            <a:fillRect/>
          </a:stretch>
        </p:blipFill>
        <p:spPr bwMode="auto">
          <a:xfrm>
            <a:off x="251520" y="260648"/>
            <a:ext cx="1066800" cy="59213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0"/>
            <a:ext cx="8922196" cy="654032"/>
          </a:xfrm>
        </p:spPr>
        <p:txBody>
          <a:bodyPr>
            <a:normAutofit/>
          </a:bodyPr>
          <a:lstStyle/>
          <a:p>
            <a:r>
              <a:rPr lang="en-US" sz="3600" b="1" dirty="0" smtClean="0">
                <a:solidFill>
                  <a:srgbClr val="000099"/>
                </a:solidFill>
                <a:latin typeface="Times New Roman" pitchFamily="18" charset="0"/>
                <a:cs typeface="Times New Roman" pitchFamily="18" charset="0"/>
              </a:rPr>
              <a:t>Old </a:t>
            </a:r>
            <a:r>
              <a:rPr lang="en-US" sz="3600" b="1" dirty="0" smtClean="0">
                <a:solidFill>
                  <a:srgbClr val="FF0000"/>
                </a:solidFill>
                <a:latin typeface="Times New Roman" pitchFamily="18" charset="0"/>
                <a:cs typeface="Times New Roman" pitchFamily="18" charset="0"/>
              </a:rPr>
              <a:t>LEP</a:t>
            </a:r>
            <a:r>
              <a:rPr lang="en-US" sz="3600" b="1" dirty="0" smtClean="0">
                <a:solidFill>
                  <a:srgbClr val="000099"/>
                </a:solidFill>
                <a:latin typeface="Times New Roman" pitchFamily="18" charset="0"/>
                <a:cs typeface="Times New Roman" pitchFamily="18" charset="0"/>
              </a:rPr>
              <a:t> </a:t>
            </a:r>
            <a:r>
              <a:rPr lang="en-US" sz="3600" b="1" dirty="0">
                <a:solidFill>
                  <a:srgbClr val="000099"/>
                </a:solidFill>
                <a:latin typeface="Times New Roman" pitchFamily="18" charset="0"/>
                <a:cs typeface="Times New Roman" pitchFamily="18" charset="0"/>
              </a:rPr>
              <a:t>for Tensor Polarization </a:t>
            </a:r>
            <a:r>
              <a:rPr lang="en-US" sz="3600" b="1" dirty="0" smtClean="0">
                <a:solidFill>
                  <a:srgbClr val="000099"/>
                </a:solidFill>
                <a:latin typeface="Times New Roman" pitchFamily="18" charset="0"/>
                <a:cs typeface="Times New Roman" pitchFamily="18" charset="0"/>
              </a:rPr>
              <a:t>Mode</a:t>
            </a:r>
            <a:endParaRPr lang="ru-RU" sz="3600" b="1" dirty="0">
              <a:solidFill>
                <a:srgbClr val="000099"/>
              </a:solidFill>
              <a:latin typeface="Times New Roman" pitchFamily="18" charset="0"/>
              <a:cs typeface="Times New Roman" pitchFamily="18" charset="0"/>
            </a:endParaRPr>
          </a:p>
        </p:txBody>
      </p:sp>
      <p:sp>
        <p:nvSpPr>
          <p:cNvPr id="4" name="Номер слайда 3"/>
          <p:cNvSpPr>
            <a:spLocks noGrp="1"/>
          </p:cNvSpPr>
          <p:nvPr>
            <p:ph type="sldNum" sz="quarter" idx="12"/>
          </p:nvPr>
        </p:nvSpPr>
        <p:spPr/>
        <p:txBody>
          <a:bodyPr/>
          <a:lstStyle/>
          <a:p>
            <a:fld id="{3C7FDA4D-F3B9-44F0-B092-48EA97F1BCB3}" type="slidenum">
              <a:rPr lang="ru-RU" smtClean="0"/>
              <a:pPr/>
              <a:t>10</a:t>
            </a:fld>
            <a:endParaRPr lang="ru-RU"/>
          </a:p>
        </p:txBody>
      </p:sp>
      <p:graphicFrame>
        <p:nvGraphicFramePr>
          <p:cNvPr id="69635" name="Object 3"/>
          <p:cNvGraphicFramePr>
            <a:graphicFrameLocks noChangeAspect="1"/>
          </p:cNvGraphicFramePr>
          <p:nvPr>
            <p:extLst>
              <p:ext uri="{D42A27DB-BD31-4B8C-83A1-F6EECF244321}">
                <p14:modId xmlns:p14="http://schemas.microsoft.com/office/powerpoint/2010/main" val="402345710"/>
              </p:ext>
            </p:extLst>
          </p:nvPr>
        </p:nvGraphicFramePr>
        <p:xfrm>
          <a:off x="689738" y="953833"/>
          <a:ext cx="5726173" cy="965884"/>
        </p:xfrm>
        <a:graphic>
          <a:graphicData uri="http://schemas.openxmlformats.org/presentationml/2006/ole">
            <mc:AlternateContent xmlns:mc="http://schemas.openxmlformats.org/markup-compatibility/2006">
              <mc:Choice xmlns:v="urn:schemas-microsoft-com:vml" Requires="v">
                <p:oleObj spid="_x0000_s69862" name="Документ" r:id="rId4" imgW="1844085" imgH="314097" progId="Word.Document.12">
                  <p:embed/>
                </p:oleObj>
              </mc:Choice>
              <mc:Fallback>
                <p:oleObj name="Документ" r:id="rId4" imgW="1844085" imgH="314097" progId="Word.Document.12">
                  <p:embed/>
                  <p:pic>
                    <p:nvPicPr>
                      <p:cNvPr id="0" name="Picture 5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738" y="953833"/>
                        <a:ext cx="5726173" cy="965884"/>
                      </a:xfrm>
                      <a:prstGeom prst="rect">
                        <a:avLst/>
                      </a:prstGeom>
                      <a:noFill/>
                      <a:extLst/>
                    </p:spPr>
                  </p:pic>
                </p:oleObj>
              </mc:Fallback>
            </mc:AlternateContent>
          </a:graphicData>
        </a:graphic>
      </p:graphicFrame>
      <p:sp>
        <p:nvSpPr>
          <p:cNvPr id="12" name="TextBox 11"/>
          <p:cNvSpPr txBox="1"/>
          <p:nvPr/>
        </p:nvSpPr>
        <p:spPr>
          <a:xfrm>
            <a:off x="107504" y="4844033"/>
            <a:ext cx="8922196" cy="400110"/>
          </a:xfrm>
          <a:prstGeom prst="rect">
            <a:avLst/>
          </a:prstGeom>
          <a:noFill/>
        </p:spPr>
        <p:txBody>
          <a:bodyPr wrap="square" rtlCol="0">
            <a:spAutoFit/>
          </a:bodyPr>
          <a:lstStyle/>
          <a:p>
            <a:pPr algn="ctr"/>
            <a:r>
              <a:rPr lang="en-US" sz="2000" b="1" dirty="0">
                <a:latin typeface="Times New Roman" pitchFamily="18" charset="0"/>
                <a:cs typeface="Times New Roman" pitchFamily="18" charset="0"/>
              </a:rPr>
              <a:t>LEP for tensor polarization mode (</a:t>
            </a:r>
            <a:r>
              <a:rPr lang="en-US" sz="2000" b="1" dirty="0" smtClean="0">
                <a:latin typeface="Times New Roman" pitchFamily="18" charset="0"/>
                <a:cs typeface="Times New Roman" pitchFamily="18" charset="0"/>
              </a:rPr>
              <a:t>left – </a:t>
            </a:r>
            <a:r>
              <a:rPr lang="en-US" sz="2000" b="1" dirty="0">
                <a:latin typeface="Times New Roman" pitchFamily="18" charset="0"/>
                <a:cs typeface="Times New Roman" pitchFamily="18" charset="0"/>
              </a:rPr>
              <a:t>photo </a:t>
            </a:r>
            <a:r>
              <a:rPr lang="en-US" sz="2000" b="1" dirty="0" smtClean="0">
                <a:latin typeface="Times New Roman" pitchFamily="18" charset="0"/>
                <a:cs typeface="Times New Roman" pitchFamily="18" charset="0"/>
              </a:rPr>
              <a:t>, </a:t>
            </a:r>
            <a:r>
              <a:rPr lang="en-US" sz="2000" b="1" dirty="0">
                <a:latin typeface="Times New Roman" pitchFamily="18" charset="0"/>
                <a:cs typeface="Times New Roman" pitchFamily="18" charset="0"/>
              </a:rPr>
              <a:t>right </a:t>
            </a:r>
            <a:r>
              <a:rPr lang="en-US" sz="2000" b="1" dirty="0" smtClean="0">
                <a:latin typeface="Times New Roman" pitchFamily="18" charset="0"/>
                <a:cs typeface="Times New Roman" pitchFamily="18" charset="0"/>
              </a:rPr>
              <a:t>– outline). </a:t>
            </a:r>
            <a:endParaRPr lang="en-US" sz="2000" b="1" dirty="0">
              <a:latin typeface="Times New Roman" pitchFamily="18" charset="0"/>
              <a:cs typeface="Times New Roman" pitchFamily="18" charset="0"/>
            </a:endParaRPr>
          </a:p>
        </p:txBody>
      </p:sp>
      <p:pic>
        <p:nvPicPr>
          <p:cNvPr id="14" name="Picture 21" descr="E:\work\Spin_Kovalenko_A_D\LEP\tensor_scheme.png"/>
          <p:cNvPicPr>
            <a:picLocks noChangeAspect="1" noChangeArrowheads="1"/>
          </p:cNvPicPr>
          <p:nvPr/>
        </p:nvPicPr>
        <p:blipFill>
          <a:blip r:embed="rId6"/>
          <a:srcRect/>
          <a:stretch>
            <a:fillRect/>
          </a:stretch>
        </p:blipFill>
        <p:spPr bwMode="auto">
          <a:xfrm>
            <a:off x="107504" y="2103537"/>
            <a:ext cx="4496618" cy="2539682"/>
          </a:xfrm>
          <a:prstGeom prst="rect">
            <a:avLst/>
          </a:prstGeom>
          <a:noFill/>
        </p:spPr>
      </p:pic>
      <p:sp>
        <p:nvSpPr>
          <p:cNvPr id="3" name="TextBox 2">
            <a:extLst>
              <a:ext uri="{FF2B5EF4-FFF2-40B4-BE49-F238E27FC236}">
                <a16:creationId xmlns="" xmlns:a16="http://schemas.microsoft.com/office/drawing/2014/main" id="{093530D3-3D3D-443D-A527-5FACF4613470}"/>
              </a:ext>
            </a:extLst>
          </p:cNvPr>
          <p:cNvSpPr txBox="1"/>
          <p:nvPr/>
        </p:nvSpPr>
        <p:spPr>
          <a:xfrm>
            <a:off x="5853636" y="1028322"/>
            <a:ext cx="2092239" cy="523220"/>
          </a:xfrm>
          <a:prstGeom prst="rect">
            <a:avLst/>
          </a:prstGeom>
          <a:noFill/>
        </p:spPr>
        <p:txBody>
          <a:bodyPr wrap="none" rtlCol="0">
            <a:spAutoFit/>
          </a:bodyPr>
          <a:lstStyle/>
          <a:p>
            <a:r>
              <a:rPr lang="en-US" sz="2800" i="1" dirty="0">
                <a:latin typeface="Times New Roman" panose="02020603050405020304" pitchFamily="18" charset="0"/>
                <a:cs typeface="Times New Roman" panose="02020603050405020304" pitchFamily="18" charset="0"/>
              </a:rPr>
              <a:t>E</a:t>
            </a:r>
            <a:r>
              <a:rPr lang="en-US" sz="2800" baseline="-25000" dirty="0">
                <a:latin typeface="Times New Roman" panose="02020603050405020304" pitchFamily="18" charset="0"/>
                <a:cs typeface="Times New Roman" panose="02020603050405020304" pitchFamily="18" charset="0"/>
              </a:rPr>
              <a:t>p</a:t>
            </a:r>
            <a:r>
              <a:rPr lang="en-US" sz="2800" dirty="0">
                <a:latin typeface="Times New Roman" panose="02020603050405020304" pitchFamily="18" charset="0"/>
                <a:cs typeface="Times New Roman" panose="02020603050405020304" pitchFamily="18" charset="0"/>
              </a:rPr>
              <a:t> = 20 MeV</a:t>
            </a:r>
            <a:endParaRPr lang="ru-RU" sz="2800" dirty="0">
              <a:latin typeface="Times New Roman" panose="02020603050405020304" pitchFamily="18" charset="0"/>
              <a:cs typeface="Times New Roman" panose="02020603050405020304" pitchFamily="18" charset="0"/>
            </a:endParaRPr>
          </a:p>
        </p:txBody>
      </p:sp>
      <p:pic>
        <p:nvPicPr>
          <p:cNvPr id="15" name="Picture 2">
            <a:extLst>
              <a:ext uri="{FF2B5EF4-FFF2-40B4-BE49-F238E27FC236}">
                <a16:creationId xmlns="" xmlns:a16="http://schemas.microsoft.com/office/drawing/2014/main" id="{EDCB3068-F9F8-43C7-99AD-BF794A4CFE43}"/>
              </a:ext>
            </a:extLst>
          </p:cNvPr>
          <p:cNvPicPr>
            <a:picLocks noChangeAspect="1" noChangeArrowheads="1"/>
          </p:cNvPicPr>
          <p:nvPr/>
        </p:nvPicPr>
        <p:blipFill rotWithShape="1">
          <a:blip r:embed="rId7"/>
          <a:srcRect l="2406" r="39201"/>
          <a:stretch/>
        </p:blipFill>
        <p:spPr bwMode="auto">
          <a:xfrm>
            <a:off x="4616661" y="2358060"/>
            <a:ext cx="4499992" cy="2049685"/>
          </a:xfrm>
          <a:prstGeom prst="rect">
            <a:avLst/>
          </a:prstGeom>
          <a:noFill/>
          <a:ln w="9525">
            <a:noFill/>
            <a:miter lim="800000"/>
            <a:headEnd/>
            <a:tailEnd/>
          </a:ln>
          <a:effectLst/>
        </p:spPr>
      </p:pic>
      <p:sp>
        <p:nvSpPr>
          <p:cNvPr id="6" name="Прямоугольник 5">
            <a:extLst>
              <a:ext uri="{FF2B5EF4-FFF2-40B4-BE49-F238E27FC236}">
                <a16:creationId xmlns="" xmlns:a16="http://schemas.microsoft.com/office/drawing/2014/main" id="{C20CA23B-5C96-4C66-87B0-1CBC9A2BA3BA}"/>
              </a:ext>
            </a:extLst>
          </p:cNvPr>
          <p:cNvSpPr/>
          <p:nvPr/>
        </p:nvSpPr>
        <p:spPr>
          <a:xfrm>
            <a:off x="4877706" y="3069471"/>
            <a:ext cx="720080" cy="1872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Beam</a:t>
            </a:r>
            <a:endParaRPr lang="ru-RU" dirty="0">
              <a:solidFill>
                <a:schemeClr val="tx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0500" y="0"/>
            <a:ext cx="8856246" cy="654032"/>
          </a:xfrm>
        </p:spPr>
        <p:txBody>
          <a:bodyPr>
            <a:normAutofit/>
          </a:bodyPr>
          <a:lstStyle/>
          <a:p>
            <a:r>
              <a:rPr lang="en-US" sz="3600" b="1" dirty="0" smtClean="0">
                <a:solidFill>
                  <a:srgbClr val="000099"/>
                </a:solidFill>
                <a:latin typeface="Times New Roman" pitchFamily="18" charset="0"/>
                <a:cs typeface="Times New Roman" pitchFamily="18" charset="0"/>
              </a:rPr>
              <a:t>Old </a:t>
            </a:r>
            <a:r>
              <a:rPr lang="en-US" sz="3600" b="1" dirty="0" smtClean="0">
                <a:solidFill>
                  <a:srgbClr val="FF0000"/>
                </a:solidFill>
                <a:latin typeface="Times New Roman" pitchFamily="18" charset="0"/>
                <a:cs typeface="Times New Roman" pitchFamily="18" charset="0"/>
              </a:rPr>
              <a:t>LEP</a:t>
            </a:r>
            <a:r>
              <a:rPr lang="en-US" sz="3600" b="1" dirty="0" smtClean="0">
                <a:solidFill>
                  <a:srgbClr val="000099"/>
                </a:solidFill>
                <a:latin typeface="Times New Roman" pitchFamily="18" charset="0"/>
                <a:cs typeface="Times New Roman" pitchFamily="18" charset="0"/>
              </a:rPr>
              <a:t> </a:t>
            </a:r>
            <a:r>
              <a:rPr lang="en-US" sz="3600" b="1" dirty="0">
                <a:solidFill>
                  <a:srgbClr val="000099"/>
                </a:solidFill>
                <a:latin typeface="Times New Roman" pitchFamily="18" charset="0"/>
                <a:cs typeface="Times New Roman" pitchFamily="18" charset="0"/>
              </a:rPr>
              <a:t>for Tensor Polarization Mode</a:t>
            </a:r>
            <a:endParaRPr lang="ru-RU" sz="3600" b="1" dirty="0">
              <a:solidFill>
                <a:srgbClr val="000099"/>
              </a:solidFill>
              <a:latin typeface="Times New Roman" pitchFamily="18" charset="0"/>
              <a:cs typeface="Times New Roman" pitchFamily="18" charset="0"/>
            </a:endParaRPr>
          </a:p>
        </p:txBody>
      </p:sp>
      <p:sp>
        <p:nvSpPr>
          <p:cNvPr id="4" name="Номер слайда 3"/>
          <p:cNvSpPr>
            <a:spLocks noGrp="1"/>
          </p:cNvSpPr>
          <p:nvPr>
            <p:ph type="sldNum" sz="quarter" idx="12"/>
          </p:nvPr>
        </p:nvSpPr>
        <p:spPr/>
        <p:txBody>
          <a:bodyPr/>
          <a:lstStyle/>
          <a:p>
            <a:fld id="{3C7FDA4D-F3B9-44F0-B092-48EA97F1BCB3}" type="slidenum">
              <a:rPr lang="ru-RU" smtClean="0"/>
              <a:pPr/>
              <a:t>11</a:t>
            </a:fld>
            <a:endParaRPr lang="ru-RU"/>
          </a:p>
        </p:txBody>
      </p:sp>
      <p:graphicFrame>
        <p:nvGraphicFramePr>
          <p:cNvPr id="69635" name="Object 3"/>
          <p:cNvGraphicFramePr>
            <a:graphicFrameLocks noChangeAspect="1"/>
          </p:cNvGraphicFramePr>
          <p:nvPr>
            <p:extLst>
              <p:ext uri="{D42A27DB-BD31-4B8C-83A1-F6EECF244321}">
                <p14:modId xmlns:p14="http://schemas.microsoft.com/office/powerpoint/2010/main" val="3347213685"/>
              </p:ext>
            </p:extLst>
          </p:nvPr>
        </p:nvGraphicFramePr>
        <p:xfrm>
          <a:off x="646801" y="1142137"/>
          <a:ext cx="5568459" cy="939281"/>
        </p:xfrm>
        <a:graphic>
          <a:graphicData uri="http://schemas.openxmlformats.org/presentationml/2006/ole">
            <mc:AlternateContent xmlns:mc="http://schemas.openxmlformats.org/markup-compatibility/2006">
              <mc:Choice xmlns:v="urn:schemas-microsoft-com:vml" Requires="v">
                <p:oleObj spid="_x0000_s70818" name="Документ" r:id="rId4" imgW="1844085" imgH="314097" progId="Word.Document.12">
                  <p:embed/>
                </p:oleObj>
              </mc:Choice>
              <mc:Fallback>
                <p:oleObj name="Документ" r:id="rId4" imgW="1844085" imgH="314097"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801" y="1142137"/>
                        <a:ext cx="5568459" cy="939281"/>
                      </a:xfrm>
                      <a:prstGeom prst="rect">
                        <a:avLst/>
                      </a:prstGeom>
                      <a:noFill/>
                      <a:extLst/>
                    </p:spPr>
                  </p:pic>
                </p:oleObj>
              </mc:Fallback>
            </mc:AlternateContent>
          </a:graphicData>
        </a:graphic>
      </p:graphicFrame>
      <p:pic>
        <p:nvPicPr>
          <p:cNvPr id="9" name="Picture 3"/>
          <p:cNvPicPr>
            <a:picLocks noChangeAspect="1" noChangeArrowheads="1"/>
          </p:cNvPicPr>
          <p:nvPr/>
        </p:nvPicPr>
        <p:blipFill>
          <a:blip r:embed="rId6"/>
          <a:srcRect/>
          <a:stretch>
            <a:fillRect/>
          </a:stretch>
        </p:blipFill>
        <p:spPr bwMode="auto">
          <a:xfrm>
            <a:off x="864742" y="1847851"/>
            <a:ext cx="7188308" cy="4276348"/>
          </a:xfrm>
          <a:prstGeom prst="rect">
            <a:avLst/>
          </a:prstGeom>
          <a:noFill/>
          <a:ln w="9525">
            <a:noFill/>
            <a:miter lim="800000"/>
            <a:headEnd/>
            <a:tailEnd/>
          </a:ln>
          <a:effectLst/>
        </p:spPr>
      </p:pic>
      <p:sp>
        <p:nvSpPr>
          <p:cNvPr id="10" name="TextBox 9"/>
          <p:cNvSpPr txBox="1"/>
          <p:nvPr/>
        </p:nvSpPr>
        <p:spPr>
          <a:xfrm>
            <a:off x="3542607" y="3511681"/>
            <a:ext cx="1762817" cy="707886"/>
          </a:xfrm>
          <a:prstGeom prst="rect">
            <a:avLst/>
          </a:prstGeom>
          <a:noFill/>
        </p:spPr>
        <p:txBody>
          <a:bodyPr wrap="square" rtlCol="0">
            <a:spAutoFit/>
          </a:bodyPr>
          <a:lstStyle/>
          <a:p>
            <a:r>
              <a:rPr lang="en-US" sz="2000" b="1" dirty="0">
                <a:latin typeface="Times New Roman" pitchFamily="18" charset="0"/>
                <a:cs typeface="Times New Roman" pitchFamily="18" charset="0"/>
              </a:rPr>
              <a:t>E</a:t>
            </a:r>
            <a:r>
              <a:rPr lang="en-US" sz="2000" b="1" baseline="-25000" dirty="0">
                <a:latin typeface="Times New Roman" pitchFamily="18" charset="0"/>
                <a:cs typeface="Times New Roman" pitchFamily="18" charset="0"/>
              </a:rPr>
              <a:t>d</a:t>
            </a:r>
            <a:r>
              <a:rPr lang="en-US" sz="2000" b="1" dirty="0">
                <a:latin typeface="Times New Roman" pitchFamily="18" charset="0"/>
                <a:cs typeface="Times New Roman" pitchFamily="18" charset="0"/>
              </a:rPr>
              <a:t> ≈ 6 </a:t>
            </a:r>
            <a:r>
              <a:rPr lang="en-US" sz="2000" b="1" dirty="0" smtClean="0">
                <a:latin typeface="Times New Roman" pitchFamily="18" charset="0"/>
                <a:cs typeface="Times New Roman" pitchFamily="18" charset="0"/>
              </a:rPr>
              <a:t>MeV </a:t>
            </a:r>
          </a:p>
          <a:p>
            <a:r>
              <a:rPr lang="en-US" sz="2000" b="1" dirty="0" smtClean="0">
                <a:latin typeface="Times New Roman" pitchFamily="18" charset="0"/>
                <a:cs typeface="Times New Roman" pitchFamily="18" charset="0"/>
              </a:rPr>
              <a:t>T</a:t>
            </a:r>
            <a:r>
              <a:rPr lang="en-US" sz="2000" b="1" baseline="-25000" dirty="0" smtClean="0">
                <a:latin typeface="Times New Roman" pitchFamily="18" charset="0"/>
                <a:cs typeface="Times New Roman" pitchFamily="18" charset="0"/>
              </a:rPr>
              <a:t>20</a:t>
            </a:r>
            <a:r>
              <a:rPr lang="en-US" sz="2000" b="1" dirty="0" smtClean="0">
                <a:latin typeface="Times New Roman" pitchFamily="18" charset="0"/>
                <a:cs typeface="Times New Roman" pitchFamily="18" charset="0"/>
              </a:rPr>
              <a:t> </a:t>
            </a:r>
            <a:r>
              <a:rPr lang="en-US" sz="2000" b="1" dirty="0">
                <a:latin typeface="Times New Roman" pitchFamily="18" charset="0"/>
                <a:cs typeface="Times New Roman" pitchFamily="18" charset="0"/>
              </a:rPr>
              <a:t>≈ -1.3</a:t>
            </a:r>
            <a:endParaRPr lang="ru-RU" sz="2000" b="1" dirty="0">
              <a:latin typeface="Times New Roman" pitchFamily="18" charset="0"/>
              <a:cs typeface="Times New Roman" pitchFamily="18" charset="0"/>
            </a:endParaRPr>
          </a:p>
        </p:txBody>
      </p:sp>
      <p:cxnSp>
        <p:nvCxnSpPr>
          <p:cNvPr id="11" name="Прямая соединительная линия 10"/>
          <p:cNvCxnSpPr/>
          <p:nvPr/>
        </p:nvCxnSpPr>
        <p:spPr>
          <a:xfrm flipV="1">
            <a:off x="4589928" y="4256953"/>
            <a:ext cx="0" cy="1297655"/>
          </a:xfrm>
          <a:prstGeom prst="line">
            <a:avLst/>
          </a:prstGeom>
          <a:ln w="25400">
            <a:headEnd type="arrow"/>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78090" y="6107593"/>
            <a:ext cx="8673406" cy="400110"/>
          </a:xfrm>
          <a:prstGeom prst="rect">
            <a:avLst/>
          </a:prstGeom>
          <a:noFill/>
        </p:spPr>
        <p:txBody>
          <a:bodyPr wrap="square" rtlCol="0">
            <a:spAutoFit/>
          </a:bodyPr>
          <a:lstStyle/>
          <a:p>
            <a:pPr algn="ctr"/>
            <a:r>
              <a:rPr lang="en-US" sz="2000" b="1" dirty="0" smtClean="0">
                <a:latin typeface="Times New Roman" pitchFamily="18" charset="0"/>
                <a:cs typeface="Times New Roman" pitchFamily="18" charset="0"/>
              </a:rPr>
              <a:t>T</a:t>
            </a:r>
            <a:r>
              <a:rPr lang="en-US" sz="2000" b="1" baseline="-25000" dirty="0" smtClean="0">
                <a:latin typeface="Times New Roman" pitchFamily="18" charset="0"/>
                <a:cs typeface="Times New Roman" pitchFamily="18" charset="0"/>
              </a:rPr>
              <a:t>20</a:t>
            </a:r>
            <a:r>
              <a:rPr lang="en-US" sz="2000" b="1" dirty="0" smtClean="0">
                <a:latin typeface="Times New Roman" pitchFamily="18" charset="0"/>
                <a:cs typeface="Times New Roman" pitchFamily="18" charset="0"/>
              </a:rPr>
              <a:t> </a:t>
            </a:r>
            <a:r>
              <a:rPr lang="en-US" sz="2000" b="1" dirty="0">
                <a:latin typeface="Times New Roman" pitchFamily="18" charset="0"/>
                <a:cs typeface="Times New Roman" pitchFamily="18" charset="0"/>
              </a:rPr>
              <a:t>component energy dependence of the analyzing power </a:t>
            </a:r>
            <a:r>
              <a:rPr lang="en-US" sz="2000" b="1" dirty="0" smtClean="0">
                <a:latin typeface="Times New Roman" pitchFamily="18" charset="0"/>
                <a:cs typeface="Times New Roman" pitchFamily="18" charset="0"/>
              </a:rPr>
              <a:t>matrix.</a:t>
            </a:r>
            <a:endParaRPr lang="en-US" sz="2000" b="1" dirty="0">
              <a:latin typeface="Times New Roman" pitchFamily="18" charset="0"/>
              <a:cs typeface="Times New Roman" pitchFamily="18" charset="0"/>
            </a:endParaRPr>
          </a:p>
        </p:txBody>
      </p:sp>
      <p:sp>
        <p:nvSpPr>
          <p:cNvPr id="3" name="TextBox 2">
            <a:extLst>
              <a:ext uri="{FF2B5EF4-FFF2-40B4-BE49-F238E27FC236}">
                <a16:creationId xmlns="" xmlns:a16="http://schemas.microsoft.com/office/drawing/2014/main" id="{093530D3-3D3D-443D-A527-5FACF4613470}"/>
              </a:ext>
            </a:extLst>
          </p:cNvPr>
          <p:cNvSpPr txBox="1"/>
          <p:nvPr/>
        </p:nvSpPr>
        <p:spPr>
          <a:xfrm>
            <a:off x="5454377" y="1199773"/>
            <a:ext cx="2092239" cy="523220"/>
          </a:xfrm>
          <a:prstGeom prst="rect">
            <a:avLst/>
          </a:prstGeom>
          <a:noFill/>
        </p:spPr>
        <p:txBody>
          <a:bodyPr wrap="none" rtlCol="0">
            <a:spAutoFit/>
          </a:bodyPr>
          <a:lstStyle/>
          <a:p>
            <a:r>
              <a:rPr lang="en-US" sz="2800" i="1" dirty="0">
                <a:latin typeface="Times New Roman" panose="02020603050405020304" pitchFamily="18" charset="0"/>
                <a:cs typeface="Times New Roman" panose="02020603050405020304" pitchFamily="18" charset="0"/>
              </a:rPr>
              <a:t>E</a:t>
            </a:r>
            <a:r>
              <a:rPr lang="en-US" sz="2800" baseline="-25000" dirty="0">
                <a:latin typeface="Times New Roman" panose="02020603050405020304" pitchFamily="18" charset="0"/>
                <a:cs typeface="Times New Roman" panose="02020603050405020304" pitchFamily="18" charset="0"/>
              </a:rPr>
              <a:t>p</a:t>
            </a:r>
            <a:r>
              <a:rPr lang="en-US" sz="2800" dirty="0">
                <a:latin typeface="Times New Roman" panose="02020603050405020304" pitchFamily="18" charset="0"/>
                <a:cs typeface="Times New Roman" panose="02020603050405020304" pitchFamily="18" charset="0"/>
              </a:rPr>
              <a:t> = 20 MeV</a:t>
            </a:r>
            <a:endParaRPr lang="ru-RU" sz="28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6" name="TextBox 15"/>
              <p:cNvSpPr txBox="1"/>
              <p:nvPr/>
            </p:nvSpPr>
            <p:spPr>
              <a:xfrm>
                <a:off x="5844641" y="2579408"/>
                <a:ext cx="2437398" cy="972126"/>
              </a:xfrm>
              <a:prstGeom prst="rect">
                <a:avLst/>
              </a:prstGeom>
              <a:solidFill>
                <a:schemeClr val="bg1">
                  <a:lumMod val="95000"/>
                </a:schemeClr>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a:rPr>
                          </m:ctrlPr>
                        </m:sSubPr>
                        <m:e>
                          <m:r>
                            <a:rPr lang="en-US" sz="2800" b="0" i="1" smtClean="0">
                              <a:latin typeface="Cambria Math"/>
                            </a:rPr>
                            <m:t>𝑃</m:t>
                          </m:r>
                        </m:e>
                        <m:sub>
                          <m:r>
                            <a:rPr lang="en-US" sz="2800" b="0" i="1" smtClean="0">
                              <a:latin typeface="Cambria Math"/>
                            </a:rPr>
                            <m:t>𝑧𝑧</m:t>
                          </m:r>
                        </m:sub>
                      </m:sSub>
                      <m:r>
                        <a:rPr lang="en-US" sz="2800" b="0" i="1" smtClean="0">
                          <a:latin typeface="Cambria Math"/>
                        </a:rPr>
                        <m:t>=</m:t>
                      </m:r>
                      <m:f>
                        <m:fPr>
                          <m:ctrlPr>
                            <a:rPr lang="en-US" sz="2800" b="0" i="1" smtClean="0">
                              <a:latin typeface="Cambria Math"/>
                            </a:rPr>
                          </m:ctrlPr>
                        </m:fPr>
                        <m:num>
                          <m:sSub>
                            <m:sSubPr>
                              <m:ctrlPr>
                                <a:rPr lang="en-US" sz="2800" b="0" i="1" smtClean="0">
                                  <a:latin typeface="Cambria Math"/>
                                </a:rPr>
                              </m:ctrlPr>
                            </m:sSubPr>
                            <m:e>
                              <m:r>
                                <a:rPr lang="en-US" sz="2800" b="0" i="1" smtClean="0">
                                  <a:latin typeface="Cambria Math"/>
                                </a:rPr>
                                <m:t>𝑁</m:t>
                              </m:r>
                            </m:e>
                            <m:sub>
                              <m:r>
                                <a:rPr lang="en-US" sz="2800" b="0" i="1" smtClean="0">
                                  <a:latin typeface="Cambria Math"/>
                                </a:rPr>
                                <m:t>𝑃</m:t>
                              </m:r>
                            </m:sub>
                          </m:sSub>
                          <m:r>
                            <a:rPr lang="en-US" sz="2800" b="0" i="1" smtClean="0">
                              <a:latin typeface="Cambria Math"/>
                            </a:rPr>
                            <m:t>−</m:t>
                          </m:r>
                          <m:sSub>
                            <m:sSubPr>
                              <m:ctrlPr>
                                <a:rPr lang="en-US" sz="2800" i="1">
                                  <a:latin typeface="Cambria Math"/>
                                </a:rPr>
                              </m:ctrlPr>
                            </m:sSubPr>
                            <m:e>
                              <m:r>
                                <a:rPr lang="en-US" sz="2800" i="1">
                                  <a:latin typeface="Cambria Math"/>
                                </a:rPr>
                                <m:t>𝑁</m:t>
                              </m:r>
                            </m:e>
                            <m:sub>
                              <m:r>
                                <a:rPr lang="en-US" sz="2800" b="0" i="1" smtClean="0">
                                  <a:latin typeface="Cambria Math"/>
                                </a:rPr>
                                <m:t>0</m:t>
                              </m:r>
                            </m:sub>
                          </m:sSub>
                        </m:num>
                        <m:den>
                          <m:r>
                            <a:rPr lang="en-US" sz="2800" b="0" i="1" smtClean="0">
                              <a:latin typeface="Cambria Math"/>
                            </a:rPr>
                            <m:t>0.46</m:t>
                          </m:r>
                          <m:sSub>
                            <m:sSubPr>
                              <m:ctrlPr>
                                <a:rPr lang="en-US" sz="2800" i="1">
                                  <a:latin typeface="Cambria Math"/>
                                </a:rPr>
                              </m:ctrlPr>
                            </m:sSubPr>
                            <m:e>
                              <m:r>
                                <a:rPr lang="en-US" sz="2800" i="1">
                                  <a:latin typeface="Cambria Math"/>
                                </a:rPr>
                                <m:t>𝑁</m:t>
                              </m:r>
                            </m:e>
                            <m:sub>
                              <m:r>
                                <a:rPr lang="en-US" sz="2800" b="0" i="1" smtClean="0">
                                  <a:latin typeface="Cambria Math"/>
                                </a:rPr>
                                <m:t>0</m:t>
                              </m:r>
                            </m:sub>
                          </m:sSub>
                        </m:den>
                      </m:f>
                    </m:oMath>
                  </m:oMathPara>
                </a14:m>
                <a:endParaRPr lang="ru-RU" sz="2800" dirty="0"/>
              </a:p>
            </p:txBody>
          </p:sp>
        </mc:Choice>
        <mc:Fallback xmlns="">
          <p:sp>
            <p:nvSpPr>
              <p:cNvPr id="16" name="TextBox 15"/>
              <p:cNvSpPr txBox="1">
                <a:spLocks noRot="1" noChangeAspect="1" noMove="1" noResize="1" noEditPoints="1" noAdjustHandles="1" noChangeArrowheads="1" noChangeShapeType="1" noTextEdit="1"/>
              </p:cNvSpPr>
              <p:nvPr/>
            </p:nvSpPr>
            <p:spPr>
              <a:xfrm>
                <a:off x="5844641" y="2579408"/>
                <a:ext cx="2437398" cy="972126"/>
              </a:xfrm>
              <a:prstGeom prst="rect">
                <a:avLst/>
              </a:prstGeom>
              <a:blipFill rotWithShape="1">
                <a:blip r:embed="rId7"/>
                <a:stretch>
                  <a:fillRect/>
                </a:stretch>
              </a:blipFill>
            </p:spPr>
            <p:txBody>
              <a:bodyPr/>
              <a:lstStyle/>
              <a:p>
                <a:r>
                  <a:rPr lang="ru-RU">
                    <a:noFill/>
                  </a:rPr>
                  <a:t> </a:t>
                </a:r>
              </a:p>
            </p:txBody>
          </p:sp>
        </mc:Fallback>
      </mc:AlternateContent>
      <p:sp>
        <p:nvSpPr>
          <p:cNvPr id="17" name="Прямоугольник 16"/>
          <p:cNvSpPr/>
          <p:nvPr/>
        </p:nvSpPr>
        <p:spPr>
          <a:xfrm>
            <a:off x="646802" y="735408"/>
            <a:ext cx="7896225" cy="338554"/>
          </a:xfrm>
          <a:prstGeom prst="rect">
            <a:avLst/>
          </a:prstGeom>
        </p:spPr>
        <p:txBody>
          <a:bodyPr wrap="square">
            <a:spAutoFit/>
          </a:bodyPr>
          <a:lstStyle/>
          <a:p>
            <a:pPr algn="ctr">
              <a:lnSpc>
                <a:spcPct val="80000"/>
              </a:lnSpc>
              <a:spcBef>
                <a:spcPts val="400"/>
              </a:spcBef>
              <a:tabLst>
                <a:tab pos="311150" algn="l"/>
                <a:tab pos="758825" algn="l"/>
                <a:tab pos="1208088" algn="l"/>
                <a:tab pos="1657350" algn="l"/>
                <a:tab pos="2106613" algn="l"/>
                <a:tab pos="2555875" algn="l"/>
                <a:tab pos="3005138" algn="l"/>
                <a:tab pos="3454400" algn="l"/>
                <a:tab pos="3903663" algn="l"/>
                <a:tab pos="4352925" algn="l"/>
                <a:tab pos="4802188" algn="l"/>
                <a:tab pos="5251450" algn="l"/>
                <a:tab pos="5700713" algn="l"/>
                <a:tab pos="6149975" algn="l"/>
                <a:tab pos="6599238" algn="l"/>
                <a:tab pos="7048500" algn="l"/>
                <a:tab pos="7497763" algn="l"/>
                <a:tab pos="7947025" algn="l"/>
                <a:tab pos="8396288" algn="l"/>
                <a:tab pos="8845550" algn="l"/>
                <a:tab pos="9294813" algn="l"/>
              </a:tabLst>
            </a:pPr>
            <a:r>
              <a:rPr lang="en-US" sz="2000" dirty="0" smtClean="0">
                <a:solidFill>
                  <a:srgbClr val="000000"/>
                </a:solidFill>
                <a:latin typeface="Times New Roman" pitchFamily="18" charset="0"/>
                <a:ea typeface="DejaVu Sans" charset="0"/>
                <a:cs typeface="Times New Roman" pitchFamily="18" charset="0"/>
              </a:rPr>
              <a:t>Tensor polarization measurements are </a:t>
            </a:r>
            <a:r>
              <a:rPr lang="en-US" sz="2000" dirty="0">
                <a:solidFill>
                  <a:srgbClr val="000000"/>
                </a:solidFill>
                <a:latin typeface="Times New Roman" pitchFamily="18" charset="0"/>
                <a:ea typeface="DejaVu Sans" charset="0"/>
                <a:cs typeface="Times New Roman" pitchFamily="18" charset="0"/>
              </a:rPr>
              <a:t>based on the </a:t>
            </a:r>
            <a:r>
              <a:rPr lang="en-US" sz="2000" dirty="0" smtClean="0">
                <a:latin typeface="Times New Roman" pitchFamily="18" charset="0"/>
                <a:ea typeface="DejaVu Sans" charset="0"/>
                <a:cs typeface="Times New Roman" pitchFamily="18" charset="0"/>
              </a:rPr>
              <a:t>following </a:t>
            </a:r>
            <a:r>
              <a:rPr lang="en-US" sz="2000" dirty="0" smtClean="0">
                <a:solidFill>
                  <a:srgbClr val="000000"/>
                </a:solidFill>
                <a:latin typeface="Times New Roman" pitchFamily="18" charset="0"/>
                <a:ea typeface="DejaVu Sans" charset="0"/>
                <a:cs typeface="Times New Roman" pitchFamily="18" charset="0"/>
              </a:rPr>
              <a:t>reaction</a:t>
            </a:r>
            <a:r>
              <a:rPr lang="en-US" sz="2000" dirty="0">
                <a:solidFill>
                  <a:srgbClr val="000000"/>
                </a:solidFill>
                <a:latin typeface="Times New Roman" pitchFamily="18" charset="0"/>
                <a:ea typeface="DejaVu Sans" charset="0"/>
                <a:cs typeface="Times New Roman" pitchFamily="18" charset="0"/>
              </a:rPr>
              <a:t>:</a:t>
            </a:r>
          </a:p>
        </p:txBody>
      </p:sp>
    </p:spTree>
    <p:extLst>
      <p:ext uri="{BB962C8B-B14F-4D97-AF65-F5344CB8AC3E}">
        <p14:creationId xmlns:p14="http://schemas.microsoft.com/office/powerpoint/2010/main" val="32733710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 xmlns:a16="http://schemas.microsoft.com/office/drawing/2014/main" id="{76E7F091-8AFE-4511-9E4F-2D2AE3D3C0B1}"/>
              </a:ext>
            </a:extLst>
          </p:cNvPr>
          <p:cNvSpPr>
            <a:spLocks noGrp="1"/>
          </p:cNvSpPr>
          <p:nvPr>
            <p:ph type="sldNum" sz="quarter" idx="12"/>
          </p:nvPr>
        </p:nvSpPr>
        <p:spPr/>
        <p:txBody>
          <a:bodyPr/>
          <a:lstStyle/>
          <a:p>
            <a:fld id="{3C7FDA4D-F3B9-44F0-B092-48EA97F1BCB3}" type="slidenum">
              <a:rPr lang="ru-RU" smtClean="0"/>
              <a:pPr/>
              <a:t>12</a:t>
            </a:fld>
            <a:endParaRPr lang="ru-RU"/>
          </a:p>
        </p:txBody>
      </p:sp>
      <p:sp>
        <p:nvSpPr>
          <p:cNvPr id="3" name="TextBox 2">
            <a:extLst>
              <a:ext uri="{FF2B5EF4-FFF2-40B4-BE49-F238E27FC236}">
                <a16:creationId xmlns="" xmlns:a16="http://schemas.microsoft.com/office/drawing/2014/main" id="{839A27E9-E22A-4EAF-9E3B-3D3B8B45567B}"/>
              </a:ext>
            </a:extLst>
          </p:cNvPr>
          <p:cNvSpPr txBox="1"/>
          <p:nvPr/>
        </p:nvSpPr>
        <p:spPr>
          <a:xfrm>
            <a:off x="107504" y="73334"/>
            <a:ext cx="8928992" cy="646331"/>
          </a:xfrm>
          <a:prstGeom prst="rect">
            <a:avLst/>
          </a:prstGeom>
          <a:noFill/>
        </p:spPr>
        <p:txBody>
          <a:bodyPr wrap="square" rtlCol="0">
            <a:spAutoFit/>
          </a:bodyPr>
          <a:lstStyle/>
          <a:p>
            <a:pPr algn="ctr"/>
            <a:r>
              <a:rPr lang="en-US" sz="3600" dirty="0" smtClean="0">
                <a:solidFill>
                  <a:srgbClr val="000099"/>
                </a:solidFill>
              </a:rPr>
              <a:t>Motivation for </a:t>
            </a:r>
            <a:r>
              <a:rPr lang="en-US" sz="3600" dirty="0" smtClean="0">
                <a:solidFill>
                  <a:srgbClr val="FF0000"/>
                </a:solidFill>
              </a:rPr>
              <a:t>New LEP</a:t>
            </a:r>
            <a:endParaRPr lang="ru-RU" sz="3600" dirty="0">
              <a:solidFill>
                <a:srgbClr val="FF0000"/>
              </a:solidFil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 xmlns:a16="http://schemas.microsoft.com/office/drawing/2014/main" id="{0BE4B5F7-987B-4464-9F95-A5CB51D2468C}"/>
                  </a:ext>
                </a:extLst>
              </p:cNvPr>
              <p:cNvSpPr txBox="1"/>
              <p:nvPr/>
            </p:nvSpPr>
            <p:spPr>
              <a:xfrm>
                <a:off x="683568" y="3448174"/>
                <a:ext cx="7992888" cy="2585323"/>
              </a:xfrm>
              <a:prstGeom prst="rect">
                <a:avLst/>
              </a:prstGeom>
              <a:noFill/>
            </p:spPr>
            <p:txBody>
              <a:bodyPr wrap="square" rtlCol="0">
                <a:spAutoFit/>
              </a:bodyPr>
              <a:lstStyle/>
              <a:p>
                <a:r>
                  <a:rPr lang="en-US" u="sng" dirty="0"/>
                  <a:t>Improvements</a:t>
                </a:r>
              </a:p>
              <a:p>
                <a:endParaRPr lang="en-US" dirty="0"/>
              </a:p>
              <a:p>
                <a:pPr marL="285750" indent="-285750">
                  <a:buFont typeface="Arial" panose="020B0604020202020204" pitchFamily="34" charset="0"/>
                  <a:buChar char="•"/>
                </a:pPr>
                <a:r>
                  <a:rPr lang="en-US" dirty="0"/>
                  <a:t>Make detectors faster</a:t>
                </a:r>
              </a:p>
              <a:p>
                <a:pPr marL="285750" indent="-285750">
                  <a:buFont typeface="Arial" panose="020B0604020202020204" pitchFamily="34" charset="0"/>
                  <a:buChar char="•"/>
                </a:pPr>
                <a:r>
                  <a:rPr lang="en-US" dirty="0"/>
                  <a:t>Remove </a:t>
                </a:r>
                <a14:m>
                  <m:oMath xmlns:m="http://schemas.openxmlformats.org/officeDocument/2006/math">
                    <m:sSubSup>
                      <m:sSubSupPr>
                        <m:ctrlPr>
                          <a:rPr lang="en-US" i="1" dirty="0">
                            <a:latin typeface="Cambria Math"/>
                          </a:rPr>
                        </m:ctrlPr>
                      </m:sSubSupPr>
                      <m:e>
                        <m:r>
                          <a:rPr lang="en-US" i="1" dirty="0">
                            <a:latin typeface="Cambria Math" panose="02040503050406030204" pitchFamily="18" charset="0"/>
                          </a:rPr>
                          <m:t>𝐻</m:t>
                        </m:r>
                      </m:e>
                      <m:sub>
                        <m:r>
                          <a:rPr lang="en-US" i="1" dirty="0">
                            <a:latin typeface="Cambria Math" panose="02040503050406030204" pitchFamily="18" charset="0"/>
                          </a:rPr>
                          <m:t>2</m:t>
                        </m:r>
                      </m:sub>
                      <m:sup>
                        <m:r>
                          <a:rPr lang="en-US" i="1" dirty="0">
                            <a:latin typeface="Cambria Math" panose="02040503050406030204" pitchFamily="18" charset="0"/>
                          </a:rPr>
                          <m:t>+</m:t>
                        </m:r>
                      </m:sup>
                    </m:sSubSup>
                  </m:oMath>
                </a14:m>
                <a:r>
                  <a:rPr lang="en-US" dirty="0"/>
                  <a:t> component </a:t>
                </a:r>
                <a:r>
                  <a:rPr lang="en-US" dirty="0" smtClean="0"/>
                  <a:t>by dipole magnet</a:t>
                </a:r>
                <a:endParaRPr lang="en-US" dirty="0"/>
              </a:p>
              <a:p>
                <a:pPr marL="285750" indent="-285750">
                  <a:buFont typeface="Arial" panose="020B0604020202020204" pitchFamily="34" charset="0"/>
                  <a:buChar char="•"/>
                </a:pPr>
                <a:r>
                  <a:rPr lang="en-US" dirty="0"/>
                  <a:t>Make the protection of data flow (digital interface ~40 meters</a:t>
                </a:r>
                <a:r>
                  <a:rPr lang="en-US" dirty="0" smtClean="0"/>
                  <a:t>)</a:t>
                </a:r>
              </a:p>
              <a:p>
                <a:pPr marL="285750" indent="-285750">
                  <a:buFont typeface="Arial" panose="020B0604020202020204" pitchFamily="34" charset="0"/>
                  <a:buChar char="•"/>
                </a:pPr>
                <a:r>
                  <a:rPr lang="en-US" dirty="0" smtClean="0"/>
                  <a:t>M</a:t>
                </a:r>
                <a:r>
                  <a:rPr lang="en-US" dirty="0"/>
                  <a:t>easure vector </a:t>
                </a:r>
                <a:r>
                  <a:rPr lang="en-US" dirty="0" smtClean="0"/>
                  <a:t>polarization </a:t>
                </a:r>
                <a:r>
                  <a:rPr lang="en-US" dirty="0"/>
                  <a:t>of  </a:t>
                </a:r>
                <a:r>
                  <a:rPr lang="en-US" dirty="0" smtClean="0"/>
                  <a:t>protons</a:t>
                </a:r>
                <a:endParaRPr lang="en-US" dirty="0"/>
              </a:p>
              <a:p>
                <a:pPr marL="285750" indent="-285750">
                  <a:buFont typeface="Arial" panose="020B0604020202020204" pitchFamily="34" charset="0"/>
                  <a:buChar char="•"/>
                </a:pPr>
                <a:r>
                  <a:rPr lang="en-US" dirty="0"/>
                  <a:t>Measure vector and tensor polarization of  deuterons </a:t>
                </a:r>
                <a:r>
                  <a:rPr lang="en-US" dirty="0" smtClean="0"/>
                  <a:t>with </a:t>
                </a:r>
                <a:r>
                  <a:rPr lang="en-US" dirty="0"/>
                  <a:t>one setup at the same time (It is necessary because new source can produce beams polarized in different tensor and vector modes at the same time)</a:t>
                </a:r>
              </a:p>
            </p:txBody>
          </p:sp>
        </mc:Choice>
        <mc:Fallback xmlns="">
          <p:sp>
            <p:nvSpPr>
              <p:cNvPr id="5" name="TextBox 4">
                <a:extLst>
                  <a:ext uri="{FF2B5EF4-FFF2-40B4-BE49-F238E27FC236}">
                    <a16:creationId xmlns="" xmlns:a16="http://schemas.microsoft.com/office/drawing/2014/main" xmlns:a14="http://schemas.microsoft.com/office/drawing/2010/main" id="{0BE4B5F7-987B-4464-9F95-A5CB51D2468C}"/>
                  </a:ext>
                </a:extLst>
              </p:cNvPr>
              <p:cNvSpPr txBox="1">
                <a:spLocks noRot="1" noChangeAspect="1" noMove="1" noResize="1" noEditPoints="1" noAdjustHandles="1" noChangeArrowheads="1" noChangeShapeType="1" noTextEdit="1"/>
              </p:cNvSpPr>
              <p:nvPr/>
            </p:nvSpPr>
            <p:spPr>
              <a:xfrm>
                <a:off x="683568" y="3448174"/>
                <a:ext cx="7992888" cy="2585323"/>
              </a:xfrm>
              <a:prstGeom prst="rect">
                <a:avLst/>
              </a:prstGeom>
              <a:blipFill rotWithShape="1">
                <a:blip r:embed="rId3"/>
                <a:stretch>
                  <a:fillRect l="-610" t="-1179" b="-2830"/>
                </a:stretch>
              </a:blipFill>
            </p:spPr>
            <p:txBody>
              <a:bodyPr/>
              <a:lstStyle/>
              <a:p>
                <a:r>
                  <a:rPr lang="ru-RU">
                    <a:noFill/>
                  </a:rPr>
                  <a:t> </a:t>
                </a:r>
              </a:p>
            </p:txBody>
          </p:sp>
        </mc:Fallback>
      </mc:AlternateContent>
      <p:pic>
        <p:nvPicPr>
          <p:cNvPr id="70658" name="Picture 2" descr="http://www.starslikes.com/resizer/resize/?w=580&amp;h=400&amp;type=a&amp;image=./images_articles/2/204eb270f0881d8bd7a1c51cb05a2457.jpg">
            <a:extLst>
              <a:ext uri="{FF2B5EF4-FFF2-40B4-BE49-F238E27FC236}">
                <a16:creationId xmlns="" xmlns:a16="http://schemas.microsoft.com/office/drawing/2014/main" id="{7AC32739-E8E4-465A-A348-FBDE5A60BB8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18387" y="3334767"/>
            <a:ext cx="1296144" cy="12961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starslikes.com/resizer/resize/?w=580&amp;h=400&amp;type=a&amp;image=./images_articles/2/204eb270f0881d8bd7a1c51cb05a2457.jpg">
            <a:extLst>
              <a:ext uri="{FF2B5EF4-FFF2-40B4-BE49-F238E27FC236}">
                <a16:creationId xmlns="" xmlns:a16="http://schemas.microsoft.com/office/drawing/2014/main" id="{2873B575-60FB-4169-8902-D7B90ADF158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7189812" y="681977"/>
            <a:ext cx="1296144" cy="129614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TextBox 7">
                <a:extLst>
                  <a:ext uri="{FF2B5EF4-FFF2-40B4-BE49-F238E27FC236}">
                    <a16:creationId xmlns="" xmlns:a16="http://schemas.microsoft.com/office/drawing/2014/main" id="{0BE4B5F7-987B-4464-9F95-A5CB51D2468C}"/>
                  </a:ext>
                </a:extLst>
              </p:cNvPr>
              <p:cNvSpPr txBox="1"/>
              <p:nvPr/>
            </p:nvSpPr>
            <p:spPr>
              <a:xfrm>
                <a:off x="683568" y="1093738"/>
                <a:ext cx="8146107" cy="2031325"/>
              </a:xfrm>
              <a:prstGeom prst="rect">
                <a:avLst/>
              </a:prstGeom>
              <a:noFill/>
            </p:spPr>
            <p:txBody>
              <a:bodyPr wrap="square" rtlCol="0">
                <a:spAutoFit/>
              </a:bodyPr>
              <a:lstStyle/>
              <a:p>
                <a:r>
                  <a:rPr lang="en-US" u="sng" dirty="0" smtClean="0"/>
                  <a:t>Old LEP disadvantages</a:t>
                </a:r>
                <a:endParaRPr lang="en-US" u="sng" dirty="0"/>
              </a:p>
              <a:p>
                <a:endParaRPr lang="en-US" dirty="0"/>
              </a:p>
              <a:p>
                <a:pPr marL="285750" indent="-285750">
                  <a:buFont typeface="Arial" panose="020B0604020202020204" pitchFamily="34" charset="0"/>
                  <a:buChar char="•"/>
                </a:pPr>
                <a:r>
                  <a:rPr lang="en-US" dirty="0" smtClean="0"/>
                  <a:t>Detectors are too slow (~3h per 1 point with 5% accuracy)</a:t>
                </a:r>
                <a:endParaRPr lang="en-US" dirty="0"/>
              </a:p>
              <a:p>
                <a:pPr marL="285750" indent="-285750">
                  <a:buFont typeface="Arial" panose="020B0604020202020204" pitchFamily="34" charset="0"/>
                  <a:buChar char="•"/>
                </a:pPr>
                <a:r>
                  <a:rPr lang="en-US" dirty="0" smtClean="0"/>
                  <a:t>Old LEP was made for “Polaris”, new SPI has </a:t>
                </a:r>
                <a14:m>
                  <m:oMath xmlns:m="http://schemas.openxmlformats.org/officeDocument/2006/math">
                    <m:sSubSup>
                      <m:sSubSupPr>
                        <m:ctrlPr>
                          <a:rPr lang="en-US" i="1" dirty="0">
                            <a:latin typeface="Cambria Math"/>
                          </a:rPr>
                        </m:ctrlPr>
                      </m:sSubSupPr>
                      <m:e>
                        <m:r>
                          <a:rPr lang="en-US" i="1" dirty="0">
                            <a:latin typeface="Cambria Math" panose="02040503050406030204" pitchFamily="18" charset="0"/>
                          </a:rPr>
                          <m:t>𝐻</m:t>
                        </m:r>
                      </m:e>
                      <m:sub>
                        <m:r>
                          <a:rPr lang="en-US" i="1" dirty="0">
                            <a:latin typeface="Cambria Math" panose="02040503050406030204" pitchFamily="18" charset="0"/>
                          </a:rPr>
                          <m:t>2</m:t>
                        </m:r>
                      </m:sub>
                      <m:sup>
                        <m:r>
                          <a:rPr lang="en-US" i="1" dirty="0">
                            <a:latin typeface="Cambria Math" panose="02040503050406030204" pitchFamily="18" charset="0"/>
                          </a:rPr>
                          <m:t>+</m:t>
                        </m:r>
                      </m:sup>
                    </m:sSubSup>
                  </m:oMath>
                </a14:m>
                <a:r>
                  <a:rPr lang="en-US" dirty="0"/>
                  <a:t> component </a:t>
                </a:r>
                <a:r>
                  <a:rPr lang="en-US" dirty="0" smtClean="0"/>
                  <a:t>in the deuteron beam</a:t>
                </a:r>
                <a:endParaRPr lang="en-US" dirty="0"/>
              </a:p>
              <a:p>
                <a:pPr marL="285750" indent="-285750">
                  <a:buFont typeface="Arial" panose="020B0604020202020204" pitchFamily="34" charset="0"/>
                  <a:buChar char="•"/>
                </a:pPr>
                <a:r>
                  <a:rPr lang="en-US" dirty="0" smtClean="0"/>
                  <a:t>Old LEP is sensitive to electromagnetic noise from LINAC</a:t>
                </a:r>
                <a:endParaRPr lang="en-US" dirty="0"/>
              </a:p>
              <a:p>
                <a:pPr marL="285750" indent="-285750">
                  <a:buFont typeface="Arial" panose="020B0604020202020204" pitchFamily="34" charset="0"/>
                  <a:buChar char="•"/>
                </a:pPr>
                <a:r>
                  <a:rPr lang="en-US" dirty="0" smtClean="0"/>
                  <a:t>Old LEP does not able to measure vector and tensor polarization of  deuterons at </a:t>
                </a:r>
                <a:r>
                  <a:rPr lang="en-US" dirty="0"/>
                  <a:t>the same </a:t>
                </a:r>
                <a:r>
                  <a:rPr lang="en-US" dirty="0" smtClean="0"/>
                  <a:t>time</a:t>
                </a:r>
                <a:endParaRPr lang="en-US" dirty="0"/>
              </a:p>
            </p:txBody>
          </p:sp>
        </mc:Choice>
        <mc:Fallback xmlns="">
          <p:sp>
            <p:nvSpPr>
              <p:cNvPr id="8" name="TextBox 7">
                <a:extLst>
                  <a:ext uri="{FF2B5EF4-FFF2-40B4-BE49-F238E27FC236}">
                    <a16:creationId xmlns="" xmlns:a16="http://schemas.microsoft.com/office/drawing/2014/main" xmlns:a14="http://schemas.microsoft.com/office/drawing/2010/main" id="{0BE4B5F7-987B-4464-9F95-A5CB51D2468C}"/>
                  </a:ext>
                </a:extLst>
              </p:cNvPr>
              <p:cNvSpPr txBox="1">
                <a:spLocks noRot="1" noChangeAspect="1" noMove="1" noResize="1" noEditPoints="1" noAdjustHandles="1" noChangeArrowheads="1" noChangeShapeType="1" noTextEdit="1"/>
              </p:cNvSpPr>
              <p:nvPr/>
            </p:nvSpPr>
            <p:spPr>
              <a:xfrm>
                <a:off x="683568" y="1093738"/>
                <a:ext cx="8146107" cy="2031325"/>
              </a:xfrm>
              <a:prstGeom prst="rect">
                <a:avLst/>
              </a:prstGeom>
              <a:blipFill rotWithShape="1">
                <a:blip r:embed="rId5"/>
                <a:stretch>
                  <a:fillRect l="-599" t="-1497" b="-3593"/>
                </a:stretch>
              </a:blipFill>
            </p:spPr>
            <p:txBody>
              <a:bodyPr/>
              <a:lstStyle/>
              <a:p>
                <a:r>
                  <a:rPr lang="ru-RU">
                    <a:noFill/>
                  </a:rPr>
                  <a:t> </a:t>
                </a:r>
              </a:p>
            </p:txBody>
          </p:sp>
        </mc:Fallback>
      </mc:AlternateContent>
    </p:spTree>
    <p:extLst>
      <p:ext uri="{BB962C8B-B14F-4D97-AF65-F5344CB8AC3E}">
        <p14:creationId xmlns:p14="http://schemas.microsoft.com/office/powerpoint/2010/main" val="13537175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Овал 103"/>
          <p:cNvSpPr/>
          <p:nvPr/>
        </p:nvSpPr>
        <p:spPr>
          <a:xfrm>
            <a:off x="4385394" y="4134144"/>
            <a:ext cx="553032" cy="553032"/>
          </a:xfrm>
          <a:prstGeom prst="ellipse">
            <a:avLst/>
          </a:prstGeom>
          <a:blipFill dpi="0" rotWithShape="1">
            <a:blip r:embed="rId3">
              <a:alphaModFix amt="34000"/>
            </a:blip>
            <a:srcRect/>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0" name="Восьмиугольник 129">
            <a:extLst>
              <a:ext uri="{FF2B5EF4-FFF2-40B4-BE49-F238E27FC236}">
                <a16:creationId xmlns="" xmlns:a16="http://schemas.microsoft.com/office/drawing/2014/main" id="{AF221DBE-65EF-4D11-B505-0FE47579159C}"/>
              </a:ext>
            </a:extLst>
          </p:cNvPr>
          <p:cNvSpPr/>
          <p:nvPr/>
        </p:nvSpPr>
        <p:spPr>
          <a:xfrm>
            <a:off x="1983340" y="2571744"/>
            <a:ext cx="5871950" cy="3715606"/>
          </a:xfrm>
          <a:prstGeom prst="oct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3" name="Прямоугольник 132">
            <a:extLst>
              <a:ext uri="{FF2B5EF4-FFF2-40B4-BE49-F238E27FC236}">
                <a16:creationId xmlns="" xmlns:a16="http://schemas.microsoft.com/office/drawing/2014/main" id="{42BBAAD7-03A3-4B43-BE06-273AF7677720}"/>
              </a:ext>
            </a:extLst>
          </p:cNvPr>
          <p:cNvSpPr/>
          <p:nvPr/>
        </p:nvSpPr>
        <p:spPr>
          <a:xfrm>
            <a:off x="1938285" y="4285888"/>
            <a:ext cx="11760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Номер слайда 1">
            <a:extLst>
              <a:ext uri="{FF2B5EF4-FFF2-40B4-BE49-F238E27FC236}">
                <a16:creationId xmlns="" xmlns:a16="http://schemas.microsoft.com/office/drawing/2014/main" id="{65DFDF92-C65E-4FF6-A969-F81771F311AE}"/>
              </a:ext>
            </a:extLst>
          </p:cNvPr>
          <p:cNvSpPr>
            <a:spLocks noGrp="1"/>
          </p:cNvSpPr>
          <p:nvPr>
            <p:ph type="sldNum" sz="quarter" idx="12"/>
          </p:nvPr>
        </p:nvSpPr>
        <p:spPr/>
        <p:txBody>
          <a:bodyPr/>
          <a:lstStyle/>
          <a:p>
            <a:fld id="{3C7FDA4D-F3B9-44F0-B092-48EA97F1BCB3}" type="slidenum">
              <a:rPr lang="ru-RU" smtClean="0"/>
              <a:pPr/>
              <a:t>13</a:t>
            </a:fld>
            <a:endParaRPr lang="ru-RU"/>
          </a:p>
        </p:txBody>
      </p:sp>
      <p:sp>
        <p:nvSpPr>
          <p:cNvPr id="3" name="Половина рамки 2">
            <a:extLst>
              <a:ext uri="{FF2B5EF4-FFF2-40B4-BE49-F238E27FC236}">
                <a16:creationId xmlns="" xmlns:a16="http://schemas.microsoft.com/office/drawing/2014/main" id="{A5033CEA-1512-4CFA-816E-AA17D64D7230}"/>
              </a:ext>
            </a:extLst>
          </p:cNvPr>
          <p:cNvSpPr/>
          <p:nvPr/>
        </p:nvSpPr>
        <p:spPr>
          <a:xfrm rot="10800000">
            <a:off x="992723" y="4552520"/>
            <a:ext cx="931498" cy="576064"/>
          </a:xfrm>
          <a:prstGeom prst="halfFrame">
            <a:avLst>
              <a:gd name="adj1" fmla="val 16912"/>
              <a:gd name="adj2" fmla="val 16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4" name="Половина рамки 3">
            <a:extLst>
              <a:ext uri="{FF2B5EF4-FFF2-40B4-BE49-F238E27FC236}">
                <a16:creationId xmlns="" xmlns:a16="http://schemas.microsoft.com/office/drawing/2014/main" id="{E52E932B-F3F5-421F-A12D-1CF5C7EABE6A}"/>
              </a:ext>
            </a:extLst>
          </p:cNvPr>
          <p:cNvSpPr/>
          <p:nvPr/>
        </p:nvSpPr>
        <p:spPr>
          <a:xfrm rot="10800000" flipV="1">
            <a:off x="992723" y="3760432"/>
            <a:ext cx="931499" cy="569244"/>
          </a:xfrm>
          <a:prstGeom prst="halfFrame">
            <a:avLst>
              <a:gd name="adj1" fmla="val 16912"/>
              <a:gd name="adj2" fmla="val 16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cxnSp>
        <p:nvCxnSpPr>
          <p:cNvPr id="6" name="Прямая соединительная линия 5">
            <a:extLst>
              <a:ext uri="{FF2B5EF4-FFF2-40B4-BE49-F238E27FC236}">
                <a16:creationId xmlns="" xmlns:a16="http://schemas.microsoft.com/office/drawing/2014/main" id="{6F980D0A-53C6-4352-92C0-2FCF6DFF7FD6}"/>
              </a:ext>
            </a:extLst>
          </p:cNvPr>
          <p:cNvCxnSpPr>
            <a:cxnSpLocks/>
          </p:cNvCxnSpPr>
          <p:nvPr/>
        </p:nvCxnSpPr>
        <p:spPr>
          <a:xfrm>
            <a:off x="1420166" y="4408504"/>
            <a:ext cx="3240360" cy="0"/>
          </a:xfrm>
          <a:prstGeom prst="line">
            <a:avLst/>
          </a:prstGeom>
          <a:ln w="28575">
            <a:headEnd type="none" w="med" len="med"/>
            <a:tailEnd type="arrow" w="med" len="med"/>
          </a:ln>
        </p:spPr>
        <p:style>
          <a:lnRef idx="1">
            <a:schemeClr val="accent5"/>
          </a:lnRef>
          <a:fillRef idx="0">
            <a:schemeClr val="accent5"/>
          </a:fillRef>
          <a:effectRef idx="0">
            <a:schemeClr val="accent5"/>
          </a:effectRef>
          <a:fontRef idx="minor">
            <a:schemeClr val="tx1"/>
          </a:fontRef>
        </p:style>
      </p:cxnSp>
      <p:cxnSp>
        <p:nvCxnSpPr>
          <p:cNvPr id="12" name="Прямая соединительная линия 11">
            <a:extLst>
              <a:ext uri="{FF2B5EF4-FFF2-40B4-BE49-F238E27FC236}">
                <a16:creationId xmlns="" xmlns:a16="http://schemas.microsoft.com/office/drawing/2014/main" id="{729419B8-D37E-4966-A75A-BB084F47375D}"/>
              </a:ext>
            </a:extLst>
          </p:cNvPr>
          <p:cNvCxnSpPr>
            <a:cxnSpLocks/>
          </p:cNvCxnSpPr>
          <p:nvPr/>
        </p:nvCxnSpPr>
        <p:spPr>
          <a:xfrm flipV="1">
            <a:off x="4012454" y="4408504"/>
            <a:ext cx="648072" cy="1152128"/>
          </a:xfrm>
          <a:prstGeom prst="line">
            <a:avLst/>
          </a:prstGeom>
          <a:ln w="28575">
            <a:prstDash val="solid"/>
            <a:headEnd type="arrow"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19" name="Прямая соединительная линия 18">
            <a:extLst>
              <a:ext uri="{FF2B5EF4-FFF2-40B4-BE49-F238E27FC236}">
                <a16:creationId xmlns="" xmlns:a16="http://schemas.microsoft.com/office/drawing/2014/main" id="{3EEB3CE8-CD2B-4C43-B95A-2273B2BE5488}"/>
              </a:ext>
            </a:extLst>
          </p:cNvPr>
          <p:cNvCxnSpPr>
            <a:cxnSpLocks/>
          </p:cNvCxnSpPr>
          <p:nvPr/>
        </p:nvCxnSpPr>
        <p:spPr>
          <a:xfrm flipV="1">
            <a:off x="4660526" y="4429131"/>
            <a:ext cx="2007612" cy="1"/>
          </a:xfrm>
          <a:prstGeom prst="line">
            <a:avLst/>
          </a:prstGeom>
          <a:ln>
            <a:prstDash val="dash"/>
          </a:ln>
        </p:spPr>
        <p:style>
          <a:lnRef idx="1">
            <a:schemeClr val="accent2"/>
          </a:lnRef>
          <a:fillRef idx="0">
            <a:schemeClr val="accent2"/>
          </a:fillRef>
          <a:effectRef idx="0">
            <a:schemeClr val="accent2"/>
          </a:effectRef>
          <a:fontRef idx="minor">
            <a:schemeClr val="tx1"/>
          </a:fontRef>
        </p:style>
      </p:cxnSp>
      <p:cxnSp>
        <p:nvCxnSpPr>
          <p:cNvPr id="20" name="Прямая соединительная линия 19">
            <a:extLst>
              <a:ext uri="{FF2B5EF4-FFF2-40B4-BE49-F238E27FC236}">
                <a16:creationId xmlns="" xmlns:a16="http://schemas.microsoft.com/office/drawing/2014/main" id="{A2FB3523-E4DA-4668-8E75-2117FEF6F762}"/>
              </a:ext>
            </a:extLst>
          </p:cNvPr>
          <p:cNvCxnSpPr>
            <a:cxnSpLocks/>
          </p:cNvCxnSpPr>
          <p:nvPr/>
        </p:nvCxnSpPr>
        <p:spPr>
          <a:xfrm flipV="1">
            <a:off x="4660526" y="3471375"/>
            <a:ext cx="0" cy="1880594"/>
          </a:xfrm>
          <a:prstGeom prst="line">
            <a:avLst/>
          </a:prstGeom>
          <a:ln>
            <a:prstDash val="dash"/>
          </a:ln>
        </p:spPr>
        <p:style>
          <a:lnRef idx="1">
            <a:schemeClr val="accent5"/>
          </a:lnRef>
          <a:fillRef idx="0">
            <a:schemeClr val="accent5"/>
          </a:fillRef>
          <a:effectRef idx="0">
            <a:schemeClr val="accent5"/>
          </a:effectRef>
          <a:fontRef idx="minor">
            <a:schemeClr val="tx1"/>
          </a:fontRef>
        </p:style>
      </p:cxnSp>
      <p:cxnSp>
        <p:nvCxnSpPr>
          <p:cNvPr id="105" name="Прямая соединительная линия 104">
            <a:extLst>
              <a:ext uri="{FF2B5EF4-FFF2-40B4-BE49-F238E27FC236}">
                <a16:creationId xmlns="" xmlns:a16="http://schemas.microsoft.com/office/drawing/2014/main" id="{B6B0365A-8586-4A32-BF33-6B0C6C8D863E}"/>
              </a:ext>
            </a:extLst>
          </p:cNvPr>
          <p:cNvCxnSpPr>
            <a:cxnSpLocks/>
            <a:stCxn id="114" idx="0"/>
          </p:cNvCxnSpPr>
          <p:nvPr/>
        </p:nvCxnSpPr>
        <p:spPr>
          <a:xfrm flipH="1">
            <a:off x="4648127" y="3712679"/>
            <a:ext cx="2278204" cy="695056"/>
          </a:xfrm>
          <a:prstGeom prst="line">
            <a:avLst/>
          </a:prstGeom>
          <a:ln w="28575">
            <a:solidFill>
              <a:schemeClr val="accent5"/>
            </a:solidFill>
            <a:prstDash val="dash"/>
            <a:headEnd type="arrow" w="med" len="med"/>
            <a:tailEnd type="none" w="med" len="med"/>
          </a:ln>
        </p:spPr>
        <p:style>
          <a:lnRef idx="1">
            <a:schemeClr val="accent5"/>
          </a:lnRef>
          <a:fillRef idx="0">
            <a:schemeClr val="accent5"/>
          </a:fillRef>
          <a:effectRef idx="0">
            <a:schemeClr val="accent5"/>
          </a:effectRef>
          <a:fontRef idx="minor">
            <a:schemeClr val="tx1"/>
          </a:fontRef>
        </p:style>
      </p:cxnSp>
      <p:grpSp>
        <p:nvGrpSpPr>
          <p:cNvPr id="16" name="Группа 112">
            <a:extLst>
              <a:ext uri="{FF2B5EF4-FFF2-40B4-BE49-F238E27FC236}">
                <a16:creationId xmlns="" xmlns:a16="http://schemas.microsoft.com/office/drawing/2014/main" id="{2C8132A7-A5A1-49D0-A77D-A6BAFE28755E}"/>
              </a:ext>
            </a:extLst>
          </p:cNvPr>
          <p:cNvGrpSpPr/>
          <p:nvPr/>
        </p:nvGrpSpPr>
        <p:grpSpPr>
          <a:xfrm rot="13500000">
            <a:off x="6532959" y="3585278"/>
            <a:ext cx="986184" cy="205455"/>
            <a:chOff x="2181250" y="4185807"/>
            <a:chExt cx="1334746" cy="278072"/>
          </a:xfrm>
        </p:grpSpPr>
        <p:sp>
          <p:nvSpPr>
            <p:cNvPr id="114" name="Прямоугольник 113">
              <a:extLst>
                <a:ext uri="{FF2B5EF4-FFF2-40B4-BE49-F238E27FC236}">
                  <a16:creationId xmlns="" xmlns:a16="http://schemas.microsoft.com/office/drawing/2014/main" id="{3331B1BE-6BBF-407E-8199-AFB9883EF0C9}"/>
                </a:ext>
              </a:extLst>
            </p:cNvPr>
            <p:cNvSpPr/>
            <p:nvPr/>
          </p:nvSpPr>
          <p:spPr>
            <a:xfrm rot="1866151">
              <a:off x="2181250" y="4185807"/>
              <a:ext cx="1334746" cy="278072"/>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5" name="Прямоугольник 114">
              <a:extLst>
                <a:ext uri="{FF2B5EF4-FFF2-40B4-BE49-F238E27FC236}">
                  <a16:creationId xmlns="" xmlns:a16="http://schemas.microsoft.com/office/drawing/2014/main" id="{8E72DB83-C555-4025-BC7C-45C6F29F0EB2}"/>
                </a:ext>
              </a:extLst>
            </p:cNvPr>
            <p:cNvSpPr/>
            <p:nvPr/>
          </p:nvSpPr>
          <p:spPr>
            <a:xfrm rot="1866151">
              <a:off x="2576928" y="4286466"/>
              <a:ext cx="556144" cy="55614"/>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6" name="Прямоугольник 115">
              <a:extLst>
                <a:ext uri="{FF2B5EF4-FFF2-40B4-BE49-F238E27FC236}">
                  <a16:creationId xmlns="" xmlns:a16="http://schemas.microsoft.com/office/drawing/2014/main" id="{04CDE85D-BA1E-4356-8BA3-C2CB7611C802}"/>
                </a:ext>
              </a:extLst>
            </p:cNvPr>
            <p:cNvSpPr/>
            <p:nvPr/>
          </p:nvSpPr>
          <p:spPr>
            <a:xfrm rot="1866151">
              <a:off x="2303178" y="4335545"/>
              <a:ext cx="1056674" cy="35310"/>
            </a:xfrm>
            <a:prstGeom prst="rect">
              <a:avLst/>
            </a:prstGeom>
            <a:solidFill>
              <a:srgbClr val="00B050"/>
            </a:solidFill>
            <a:ln>
              <a:solidFill>
                <a:srgbClr val="03E7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7" name="Группа 116">
            <a:extLst>
              <a:ext uri="{FF2B5EF4-FFF2-40B4-BE49-F238E27FC236}">
                <a16:creationId xmlns="" xmlns:a16="http://schemas.microsoft.com/office/drawing/2014/main" id="{C93BA4F3-091C-424E-9ED4-1F889BD8F216}"/>
              </a:ext>
            </a:extLst>
          </p:cNvPr>
          <p:cNvGrpSpPr/>
          <p:nvPr/>
        </p:nvGrpSpPr>
        <p:grpSpPr>
          <a:xfrm rot="15300000">
            <a:off x="6482515" y="5158384"/>
            <a:ext cx="986184" cy="205455"/>
            <a:chOff x="2181250" y="4185807"/>
            <a:chExt cx="1334746" cy="278072"/>
          </a:xfrm>
        </p:grpSpPr>
        <p:sp>
          <p:nvSpPr>
            <p:cNvPr id="118" name="Прямоугольник 117">
              <a:extLst>
                <a:ext uri="{FF2B5EF4-FFF2-40B4-BE49-F238E27FC236}">
                  <a16:creationId xmlns="" xmlns:a16="http://schemas.microsoft.com/office/drawing/2014/main" id="{9570456D-CE49-442C-A582-038C884CD8EE}"/>
                </a:ext>
              </a:extLst>
            </p:cNvPr>
            <p:cNvSpPr/>
            <p:nvPr/>
          </p:nvSpPr>
          <p:spPr>
            <a:xfrm rot="1866151">
              <a:off x="2181250" y="4185807"/>
              <a:ext cx="1334746" cy="278072"/>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9" name="Прямоугольник 118">
              <a:extLst>
                <a:ext uri="{FF2B5EF4-FFF2-40B4-BE49-F238E27FC236}">
                  <a16:creationId xmlns="" xmlns:a16="http://schemas.microsoft.com/office/drawing/2014/main" id="{43B8A551-AFE3-482C-80F0-3C06EC6AED45}"/>
                </a:ext>
              </a:extLst>
            </p:cNvPr>
            <p:cNvSpPr/>
            <p:nvPr/>
          </p:nvSpPr>
          <p:spPr>
            <a:xfrm rot="1866151">
              <a:off x="2576928" y="4286466"/>
              <a:ext cx="556144" cy="55614"/>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0" name="Прямоугольник 119">
              <a:extLst>
                <a:ext uri="{FF2B5EF4-FFF2-40B4-BE49-F238E27FC236}">
                  <a16:creationId xmlns="" xmlns:a16="http://schemas.microsoft.com/office/drawing/2014/main" id="{5C2FE250-0714-4927-84AC-FBC3ED3A3B03}"/>
                </a:ext>
              </a:extLst>
            </p:cNvPr>
            <p:cNvSpPr/>
            <p:nvPr/>
          </p:nvSpPr>
          <p:spPr>
            <a:xfrm rot="1866151">
              <a:off x="2303178" y="4335545"/>
              <a:ext cx="1056674" cy="35310"/>
            </a:xfrm>
            <a:prstGeom prst="rect">
              <a:avLst/>
            </a:prstGeom>
            <a:solidFill>
              <a:srgbClr val="00B050"/>
            </a:solidFill>
            <a:ln>
              <a:solidFill>
                <a:srgbClr val="03E7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31" name="Стрелка: влево-вправо 130">
            <a:extLst>
              <a:ext uri="{FF2B5EF4-FFF2-40B4-BE49-F238E27FC236}">
                <a16:creationId xmlns="" xmlns:a16="http://schemas.microsoft.com/office/drawing/2014/main" id="{94D07983-426D-4D50-9058-93E45DCB1DCD}"/>
              </a:ext>
            </a:extLst>
          </p:cNvPr>
          <p:cNvSpPr/>
          <p:nvPr/>
        </p:nvSpPr>
        <p:spPr>
          <a:xfrm>
            <a:off x="1722199" y="3942032"/>
            <a:ext cx="369580" cy="174069"/>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2" name="Стрелка: влево-вправо 131">
            <a:extLst>
              <a:ext uri="{FF2B5EF4-FFF2-40B4-BE49-F238E27FC236}">
                <a16:creationId xmlns="" xmlns:a16="http://schemas.microsoft.com/office/drawing/2014/main" id="{EC68C40B-3E5D-4029-8FE7-E376EB5D90FD}"/>
              </a:ext>
            </a:extLst>
          </p:cNvPr>
          <p:cNvSpPr/>
          <p:nvPr/>
        </p:nvSpPr>
        <p:spPr>
          <a:xfrm>
            <a:off x="1714934" y="4741555"/>
            <a:ext cx="369580" cy="174069"/>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4" name="Дуга 133">
            <a:extLst>
              <a:ext uri="{FF2B5EF4-FFF2-40B4-BE49-F238E27FC236}">
                <a16:creationId xmlns="" xmlns:a16="http://schemas.microsoft.com/office/drawing/2014/main" id="{B66B3EB8-6E05-4133-A8B2-78960CBBA067}"/>
              </a:ext>
            </a:extLst>
          </p:cNvPr>
          <p:cNvSpPr/>
          <p:nvPr/>
        </p:nvSpPr>
        <p:spPr>
          <a:xfrm>
            <a:off x="5242266" y="4143380"/>
            <a:ext cx="401304" cy="379985"/>
          </a:xfrm>
          <a:prstGeom prst="arc">
            <a:avLst>
              <a:gd name="adj1" fmla="val 16893440"/>
              <a:gd name="adj2" fmla="val 2528023"/>
            </a:avLst>
          </a:prstGeom>
          <a:ln w="19050">
            <a:solidFill>
              <a:schemeClr val="accent5"/>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35" name="TextBox 134">
            <a:extLst>
              <a:ext uri="{FF2B5EF4-FFF2-40B4-BE49-F238E27FC236}">
                <a16:creationId xmlns="" xmlns:a16="http://schemas.microsoft.com/office/drawing/2014/main" id="{61D6F195-B884-406D-849A-AB3E198E6F05}"/>
              </a:ext>
            </a:extLst>
          </p:cNvPr>
          <p:cNvSpPr txBox="1"/>
          <p:nvPr/>
        </p:nvSpPr>
        <p:spPr>
          <a:xfrm>
            <a:off x="5586916" y="4042340"/>
            <a:ext cx="497252" cy="369332"/>
          </a:xfrm>
          <a:prstGeom prst="rect">
            <a:avLst/>
          </a:prstGeom>
          <a:noFill/>
        </p:spPr>
        <p:txBody>
          <a:bodyPr wrap="none" rtlCol="0">
            <a:spAutoFit/>
          </a:bodyPr>
          <a:lstStyle/>
          <a:p>
            <a:r>
              <a:rPr lang="ru-RU" dirty="0">
                <a:solidFill>
                  <a:schemeClr val="accent5"/>
                </a:solidFill>
              </a:rPr>
              <a:t>15°</a:t>
            </a:r>
          </a:p>
        </p:txBody>
      </p:sp>
      <p:sp>
        <p:nvSpPr>
          <p:cNvPr id="141" name="Дуга 140">
            <a:extLst>
              <a:ext uri="{FF2B5EF4-FFF2-40B4-BE49-F238E27FC236}">
                <a16:creationId xmlns="" xmlns:a16="http://schemas.microsoft.com/office/drawing/2014/main" id="{E0D362FA-97AE-4C0B-A96B-9930212F3659}"/>
              </a:ext>
            </a:extLst>
          </p:cNvPr>
          <p:cNvSpPr/>
          <p:nvPr/>
        </p:nvSpPr>
        <p:spPr>
          <a:xfrm rot="7322537">
            <a:off x="4242225" y="4226924"/>
            <a:ext cx="680144" cy="662914"/>
          </a:xfrm>
          <a:prstGeom prst="arc">
            <a:avLst>
              <a:gd name="adj1" fmla="val 13415693"/>
              <a:gd name="adj2" fmla="val 0"/>
            </a:avLst>
          </a:prstGeom>
          <a:ln w="1905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42" name="TextBox 141">
            <a:extLst>
              <a:ext uri="{FF2B5EF4-FFF2-40B4-BE49-F238E27FC236}">
                <a16:creationId xmlns="" xmlns:a16="http://schemas.microsoft.com/office/drawing/2014/main" id="{DCDF87CF-A286-4C3E-B258-20E822325D7D}"/>
              </a:ext>
            </a:extLst>
          </p:cNvPr>
          <p:cNvSpPr txBox="1"/>
          <p:nvPr/>
        </p:nvSpPr>
        <p:spPr>
          <a:xfrm>
            <a:off x="4390852" y="4859060"/>
            <a:ext cx="614271" cy="369332"/>
          </a:xfrm>
          <a:prstGeom prst="rect">
            <a:avLst/>
          </a:prstGeom>
          <a:noFill/>
        </p:spPr>
        <p:txBody>
          <a:bodyPr wrap="none" rtlCol="0">
            <a:spAutoFit/>
          </a:bodyPr>
          <a:lstStyle/>
          <a:p>
            <a:r>
              <a:rPr lang="ru-RU" dirty="0">
                <a:solidFill>
                  <a:schemeClr val="accent5"/>
                </a:solidFill>
              </a:rPr>
              <a:t>112°</a:t>
            </a:r>
          </a:p>
        </p:txBody>
      </p:sp>
      <mc:AlternateContent xmlns:mc="http://schemas.openxmlformats.org/markup-compatibility/2006" xmlns:a14="http://schemas.microsoft.com/office/drawing/2010/main">
        <mc:Choice Requires="a14">
          <p:sp>
            <p:nvSpPr>
              <p:cNvPr id="154" name="TextBox 153">
                <a:extLst>
                  <a:ext uri="{FF2B5EF4-FFF2-40B4-BE49-F238E27FC236}">
                    <a16:creationId xmlns="" xmlns:a16="http://schemas.microsoft.com/office/drawing/2014/main" id="{335F54CD-3A02-42CD-BBE6-182630A2B633}"/>
                  </a:ext>
                </a:extLst>
              </p:cNvPr>
              <p:cNvSpPr txBox="1"/>
              <p:nvPr/>
            </p:nvSpPr>
            <p:spPr>
              <a:xfrm>
                <a:off x="62560" y="1284793"/>
                <a:ext cx="2931206" cy="70205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ru-RU" sz="3200" i="1" smtClean="0">
                              <a:solidFill>
                                <a:schemeClr val="accent5"/>
                              </a:solidFill>
                              <a:latin typeface="Cambria Math"/>
                            </a:rPr>
                          </m:ctrlPr>
                        </m:sSupPr>
                        <m:e/>
                        <m:sup>
                          <m:r>
                            <a:rPr lang="ru-RU" sz="3200">
                              <a:solidFill>
                                <a:schemeClr val="accent5"/>
                              </a:solidFill>
                              <a:latin typeface="Cambria Math" panose="02040503050406030204" pitchFamily="18" charset="0"/>
                            </a:rPr>
                            <m:t>3</m:t>
                          </m:r>
                        </m:sup>
                      </m:sSup>
                      <m:r>
                        <a:rPr lang="ru-RU" sz="3200" i="1" smtClean="0">
                          <a:solidFill>
                            <a:schemeClr val="accent5"/>
                          </a:solidFill>
                          <a:latin typeface="Cambria Math" panose="02040503050406030204" pitchFamily="18" charset="0"/>
                        </a:rPr>
                        <m:t>𝐻</m:t>
                      </m:r>
                      <m:r>
                        <a:rPr lang="ru-RU" sz="3200" i="0">
                          <a:solidFill>
                            <a:schemeClr val="accent5"/>
                          </a:solidFill>
                          <a:latin typeface="Cambria Math" panose="02040503050406030204" pitchFamily="18" charset="0"/>
                        </a:rPr>
                        <m:t>ⅇ</m:t>
                      </m:r>
                      <m:sSup>
                        <m:sSupPr>
                          <m:ctrlPr>
                            <a:rPr lang="ru-RU" sz="3200" i="1">
                              <a:solidFill>
                                <a:schemeClr val="accent5"/>
                              </a:solidFill>
                              <a:latin typeface="Cambria Math"/>
                            </a:rPr>
                          </m:ctrlPr>
                        </m:sSupPr>
                        <m:e>
                          <m:d>
                            <m:dPr>
                              <m:ctrlPr>
                                <a:rPr lang="ru-RU" sz="3200" i="1">
                                  <a:solidFill>
                                    <a:schemeClr val="accent5"/>
                                  </a:solidFill>
                                  <a:latin typeface="Cambria Math"/>
                                </a:rPr>
                              </m:ctrlPr>
                            </m:dPr>
                            <m:e>
                              <m:acc>
                                <m:accPr>
                                  <m:chr m:val="⃗"/>
                                  <m:ctrlPr>
                                    <a:rPr lang="en-US" sz="3200" b="0" i="1" smtClean="0">
                                      <a:solidFill>
                                        <a:schemeClr val="accent5"/>
                                      </a:solidFill>
                                      <a:latin typeface="Cambria Math"/>
                                    </a:rPr>
                                  </m:ctrlPr>
                                </m:accPr>
                                <m:e>
                                  <m:r>
                                    <a:rPr lang="en-US" sz="3200" b="0" i="1" smtClean="0">
                                      <a:solidFill>
                                        <a:schemeClr val="accent5"/>
                                      </a:solidFill>
                                      <a:latin typeface="Cambria Math" panose="02040503050406030204" pitchFamily="18" charset="0"/>
                                    </a:rPr>
                                    <m:t>𝑑</m:t>
                                  </m:r>
                                </m:e>
                              </m:acc>
                              <m:r>
                                <a:rPr lang="ru-RU" sz="3200" i="0">
                                  <a:solidFill>
                                    <a:schemeClr val="accent5"/>
                                  </a:solidFill>
                                  <a:latin typeface="Cambria Math" panose="02040503050406030204" pitchFamily="18" charset="0"/>
                                </a:rPr>
                                <m:t>,</m:t>
                              </m:r>
                              <m:r>
                                <a:rPr lang="ru-RU" sz="3200" i="1">
                                  <a:solidFill>
                                    <a:schemeClr val="accent5"/>
                                  </a:solidFill>
                                  <a:latin typeface="Cambria Math" panose="02040503050406030204" pitchFamily="18" charset="0"/>
                                </a:rPr>
                                <m:t>𝑑</m:t>
                              </m:r>
                            </m:e>
                          </m:d>
                        </m:e>
                        <m:sup>
                          <m:r>
                            <a:rPr lang="ru-RU" sz="3200" i="0" smtClean="0">
                              <a:solidFill>
                                <a:schemeClr val="accent5"/>
                              </a:solidFill>
                              <a:latin typeface="Cambria Math" panose="02040503050406030204" pitchFamily="18" charset="0"/>
                            </a:rPr>
                            <m:t>3</m:t>
                          </m:r>
                        </m:sup>
                      </m:sSup>
                      <m:r>
                        <a:rPr lang="en-US" sz="3200" b="0" i="1" smtClean="0">
                          <a:solidFill>
                            <a:schemeClr val="accent5"/>
                          </a:solidFill>
                          <a:latin typeface="Cambria Math" panose="02040503050406030204" pitchFamily="18" charset="0"/>
                        </a:rPr>
                        <m:t>𝐻𝑒</m:t>
                      </m:r>
                    </m:oMath>
                  </m:oMathPara>
                </a14:m>
                <a:endParaRPr lang="ru-RU" sz="3200" dirty="0"/>
              </a:p>
            </p:txBody>
          </p:sp>
        </mc:Choice>
        <mc:Fallback xmlns="">
          <p:sp>
            <p:nvSpPr>
              <p:cNvPr id="154" name="TextBox 153">
                <a:extLst>
                  <a:ext uri="{FF2B5EF4-FFF2-40B4-BE49-F238E27FC236}">
                    <a16:creationId xmlns="" xmlns:a16="http://schemas.microsoft.com/office/drawing/2014/main" xmlns:a14="http://schemas.microsoft.com/office/drawing/2010/main" id="{335F54CD-3A02-42CD-BBE6-182630A2B633}"/>
                  </a:ext>
                </a:extLst>
              </p:cNvPr>
              <p:cNvSpPr txBox="1">
                <a:spLocks noRot="1" noChangeAspect="1" noMove="1" noResize="1" noEditPoints="1" noAdjustHandles="1" noChangeArrowheads="1" noChangeShapeType="1" noTextEdit="1"/>
              </p:cNvSpPr>
              <p:nvPr/>
            </p:nvSpPr>
            <p:spPr>
              <a:xfrm>
                <a:off x="62560" y="1284793"/>
                <a:ext cx="2931206" cy="702052"/>
              </a:xfrm>
              <a:prstGeom prst="rect">
                <a:avLst/>
              </a:prstGeom>
              <a:blipFill rotWithShape="1">
                <a:blip r:embed="rId4"/>
                <a:stretch>
                  <a:fillRect b="-870"/>
                </a:stretch>
              </a:blipFill>
            </p:spPr>
            <p:txBody>
              <a:bodyPr/>
              <a:lstStyle/>
              <a:p>
                <a:r>
                  <a:rPr lang="ru-RU">
                    <a:noFill/>
                  </a:rPr>
                  <a:t> </a:t>
                </a:r>
              </a:p>
            </p:txBody>
          </p:sp>
        </mc:Fallback>
      </mc:AlternateContent>
      <p:sp>
        <p:nvSpPr>
          <p:cNvPr id="155" name="TextBox 154">
            <a:extLst>
              <a:ext uri="{FF2B5EF4-FFF2-40B4-BE49-F238E27FC236}">
                <a16:creationId xmlns="" xmlns:a16="http://schemas.microsoft.com/office/drawing/2014/main" id="{1DE6FAE0-1A86-46F2-809E-17106B8DCEBE}"/>
              </a:ext>
            </a:extLst>
          </p:cNvPr>
          <p:cNvSpPr txBox="1"/>
          <p:nvPr/>
        </p:nvSpPr>
        <p:spPr>
          <a:xfrm>
            <a:off x="800250" y="764704"/>
            <a:ext cx="2077235" cy="523220"/>
          </a:xfrm>
          <a:prstGeom prst="rect">
            <a:avLst/>
          </a:prstGeom>
          <a:noFill/>
        </p:spPr>
        <p:txBody>
          <a:bodyPr wrap="none" rtlCol="0">
            <a:spAutoFit/>
          </a:bodyPr>
          <a:lstStyle/>
          <a:p>
            <a:r>
              <a:rPr lang="en-US" sz="2800" dirty="0"/>
              <a:t>Vector Mode</a:t>
            </a:r>
            <a:endParaRPr lang="ru-RU" sz="2800" dirty="0"/>
          </a:p>
        </p:txBody>
      </p:sp>
      <p:sp>
        <p:nvSpPr>
          <p:cNvPr id="159" name="TextBox 158">
            <a:extLst>
              <a:ext uri="{FF2B5EF4-FFF2-40B4-BE49-F238E27FC236}">
                <a16:creationId xmlns="" xmlns:a16="http://schemas.microsoft.com/office/drawing/2014/main" id="{3C899A22-193F-4669-A4D7-D64AEC7CD816}"/>
              </a:ext>
            </a:extLst>
          </p:cNvPr>
          <p:cNvSpPr txBox="1"/>
          <p:nvPr/>
        </p:nvSpPr>
        <p:spPr>
          <a:xfrm>
            <a:off x="0" y="107921"/>
            <a:ext cx="9144000" cy="584775"/>
          </a:xfrm>
          <a:prstGeom prst="rect">
            <a:avLst/>
          </a:prstGeom>
          <a:noFill/>
        </p:spPr>
        <p:txBody>
          <a:bodyPr wrap="square" rtlCol="0">
            <a:spAutoFit/>
          </a:bodyPr>
          <a:lstStyle/>
          <a:p>
            <a:pPr algn="ctr"/>
            <a:r>
              <a:rPr lang="en-US" sz="3200" dirty="0">
                <a:solidFill>
                  <a:srgbClr val="000099"/>
                </a:solidFill>
                <a:cs typeface="Times New Roman" panose="02020603050405020304" pitchFamily="18" charset="0"/>
              </a:rPr>
              <a:t>Proposed Scheme of </a:t>
            </a:r>
            <a:r>
              <a:rPr lang="en-US" sz="3200" dirty="0">
                <a:solidFill>
                  <a:srgbClr val="FF0000"/>
                </a:solidFill>
                <a:cs typeface="Times New Roman" panose="02020603050405020304" pitchFamily="18" charset="0"/>
              </a:rPr>
              <a:t>New</a:t>
            </a:r>
            <a:r>
              <a:rPr lang="en-US" sz="3200" dirty="0">
                <a:solidFill>
                  <a:srgbClr val="000099"/>
                </a:solidFill>
                <a:cs typeface="Times New Roman" panose="02020603050405020304" pitchFamily="18" charset="0"/>
              </a:rPr>
              <a:t> </a:t>
            </a:r>
            <a:r>
              <a:rPr lang="en-US" sz="3200" dirty="0">
                <a:solidFill>
                  <a:srgbClr val="FF0000"/>
                </a:solidFill>
                <a:cs typeface="Times New Roman" panose="02020603050405020304" pitchFamily="18" charset="0"/>
              </a:rPr>
              <a:t>L</a:t>
            </a:r>
            <a:r>
              <a:rPr lang="en-US" sz="3200" dirty="0">
                <a:solidFill>
                  <a:srgbClr val="000099"/>
                </a:solidFill>
                <a:cs typeface="Times New Roman" panose="02020603050405020304" pitchFamily="18" charset="0"/>
              </a:rPr>
              <a:t>ow </a:t>
            </a:r>
            <a:r>
              <a:rPr lang="en-US" sz="3200" dirty="0">
                <a:solidFill>
                  <a:srgbClr val="FF0000"/>
                </a:solidFill>
                <a:cs typeface="Times New Roman" panose="02020603050405020304" pitchFamily="18" charset="0"/>
              </a:rPr>
              <a:t>E</a:t>
            </a:r>
            <a:r>
              <a:rPr lang="en-US" sz="3200" dirty="0">
                <a:solidFill>
                  <a:srgbClr val="000099"/>
                </a:solidFill>
                <a:cs typeface="Times New Roman" panose="02020603050405020304" pitchFamily="18" charset="0"/>
              </a:rPr>
              <a:t>nergy </a:t>
            </a:r>
            <a:r>
              <a:rPr lang="en-US" sz="3200" dirty="0">
                <a:solidFill>
                  <a:srgbClr val="FF0000"/>
                </a:solidFill>
                <a:cs typeface="Times New Roman" panose="02020603050405020304" pitchFamily="18" charset="0"/>
              </a:rPr>
              <a:t>P</a:t>
            </a:r>
            <a:r>
              <a:rPr lang="en-US" sz="3200" dirty="0">
                <a:solidFill>
                  <a:srgbClr val="000099"/>
                </a:solidFill>
                <a:cs typeface="Times New Roman" panose="02020603050405020304" pitchFamily="18" charset="0"/>
              </a:rPr>
              <a:t>olarimeter</a:t>
            </a:r>
            <a:endParaRPr lang="ru-RU" sz="3200" dirty="0">
              <a:solidFill>
                <a:srgbClr val="000099"/>
              </a:solidFill>
              <a:cs typeface="Times New Roman" panose="02020603050405020304" pitchFamily="18" charset="0"/>
            </a:endParaRPr>
          </a:p>
        </p:txBody>
      </p:sp>
      <p:sp>
        <p:nvSpPr>
          <p:cNvPr id="160" name="TextBox 159">
            <a:extLst>
              <a:ext uri="{FF2B5EF4-FFF2-40B4-BE49-F238E27FC236}">
                <a16:creationId xmlns="" xmlns:a16="http://schemas.microsoft.com/office/drawing/2014/main" id="{F5D1C892-8283-4549-B5C5-34EBCAFBFD18}"/>
              </a:ext>
            </a:extLst>
          </p:cNvPr>
          <p:cNvSpPr txBox="1"/>
          <p:nvPr/>
        </p:nvSpPr>
        <p:spPr>
          <a:xfrm>
            <a:off x="3857620" y="3786190"/>
            <a:ext cx="708848" cy="523220"/>
          </a:xfrm>
          <a:prstGeom prst="rect">
            <a:avLst/>
          </a:prstGeom>
          <a:noFill/>
        </p:spPr>
        <p:txBody>
          <a:bodyPr wrap="none" rtlCol="0">
            <a:spAutoFit/>
          </a:bodyPr>
          <a:lstStyle/>
          <a:p>
            <a:r>
              <a:rPr lang="en-US" sz="2800" baseline="30000" dirty="0"/>
              <a:t>3</a:t>
            </a:r>
            <a:r>
              <a:rPr lang="en-US" sz="2800" dirty="0"/>
              <a:t>He</a:t>
            </a:r>
            <a:endParaRPr lang="ru-RU" sz="2800" dirty="0"/>
          </a:p>
        </p:txBody>
      </p:sp>
      <p:sp>
        <p:nvSpPr>
          <p:cNvPr id="163" name="TextBox 162">
            <a:extLst>
              <a:ext uri="{FF2B5EF4-FFF2-40B4-BE49-F238E27FC236}">
                <a16:creationId xmlns="" xmlns:a16="http://schemas.microsoft.com/office/drawing/2014/main" id="{349253F5-E6C8-45FD-B556-479E8E494273}"/>
              </a:ext>
            </a:extLst>
          </p:cNvPr>
          <p:cNvSpPr txBox="1"/>
          <p:nvPr/>
        </p:nvSpPr>
        <p:spPr>
          <a:xfrm>
            <a:off x="7092280" y="5013176"/>
            <a:ext cx="588623" cy="523220"/>
          </a:xfrm>
          <a:prstGeom prst="rect">
            <a:avLst/>
          </a:prstGeom>
          <a:noFill/>
        </p:spPr>
        <p:txBody>
          <a:bodyPr wrap="none" rtlCol="0">
            <a:spAutoFit/>
          </a:bodyPr>
          <a:lstStyle/>
          <a:p>
            <a:r>
              <a:rPr lang="en-US" sz="2800" dirty="0" smtClean="0"/>
              <a:t>D</a:t>
            </a:r>
            <a:r>
              <a:rPr lang="en-US" sz="2800" dirty="0"/>
              <a:t>2</a:t>
            </a:r>
            <a:endParaRPr lang="ru-RU" sz="2800" dirty="0"/>
          </a:p>
        </p:txBody>
      </p:sp>
      <p:sp>
        <p:nvSpPr>
          <p:cNvPr id="164" name="TextBox 163">
            <a:extLst>
              <a:ext uri="{FF2B5EF4-FFF2-40B4-BE49-F238E27FC236}">
                <a16:creationId xmlns="" xmlns:a16="http://schemas.microsoft.com/office/drawing/2014/main" id="{F5181AE9-A88A-4D83-BDA9-573C2F8E6FBF}"/>
              </a:ext>
            </a:extLst>
          </p:cNvPr>
          <p:cNvSpPr txBox="1"/>
          <p:nvPr/>
        </p:nvSpPr>
        <p:spPr>
          <a:xfrm>
            <a:off x="7092280" y="3284984"/>
            <a:ext cx="588623" cy="523220"/>
          </a:xfrm>
          <a:prstGeom prst="rect">
            <a:avLst/>
          </a:prstGeom>
          <a:noFill/>
        </p:spPr>
        <p:txBody>
          <a:bodyPr wrap="none" rtlCol="0">
            <a:spAutoFit/>
          </a:bodyPr>
          <a:lstStyle/>
          <a:p>
            <a:r>
              <a:rPr lang="en-US" sz="2800" dirty="0" smtClean="0"/>
              <a:t>D</a:t>
            </a:r>
            <a:r>
              <a:rPr lang="ru-RU" sz="2800" dirty="0" smtClean="0"/>
              <a:t>1</a:t>
            </a:r>
            <a:endParaRPr lang="ru-RU" sz="2800" dirty="0"/>
          </a:p>
        </p:txBody>
      </p:sp>
      <p:sp>
        <p:nvSpPr>
          <p:cNvPr id="80" name="TextBox 79">
            <a:extLst>
              <a:ext uri="{FF2B5EF4-FFF2-40B4-BE49-F238E27FC236}">
                <a16:creationId xmlns="" xmlns:a16="http://schemas.microsoft.com/office/drawing/2014/main" id="{1DE6FAE0-1A86-46F2-809E-17106B8DCEBE}"/>
              </a:ext>
            </a:extLst>
          </p:cNvPr>
          <p:cNvSpPr txBox="1"/>
          <p:nvPr/>
        </p:nvSpPr>
        <p:spPr>
          <a:xfrm>
            <a:off x="3131840" y="1158766"/>
            <a:ext cx="1887055" cy="954107"/>
          </a:xfrm>
          <a:prstGeom prst="rect">
            <a:avLst/>
          </a:prstGeom>
          <a:noFill/>
        </p:spPr>
        <p:txBody>
          <a:bodyPr wrap="none" rtlCol="0">
            <a:spAutoFit/>
          </a:bodyPr>
          <a:lstStyle/>
          <a:p>
            <a:r>
              <a:rPr lang="el-GR" sz="2800" dirty="0"/>
              <a:t>θ</a:t>
            </a:r>
            <a:r>
              <a:rPr lang="en-US" sz="2800" baseline="-25000" dirty="0" err="1"/>
              <a:t>cms</a:t>
            </a:r>
            <a:r>
              <a:rPr lang="ru-RU" sz="2800" baseline="-25000" dirty="0"/>
              <a:t> </a:t>
            </a:r>
            <a:r>
              <a:rPr lang="en-US" sz="2800" baseline="-25000" dirty="0" smtClean="0"/>
              <a:t> </a:t>
            </a:r>
            <a:r>
              <a:rPr lang="en-US" sz="2800" dirty="0" smtClean="0"/>
              <a:t>= 150</a:t>
            </a:r>
            <a:r>
              <a:rPr lang="en-US" sz="2800" baseline="30000" dirty="0" smtClean="0"/>
              <a:t>o</a:t>
            </a:r>
            <a:r>
              <a:rPr lang="en-US" sz="2800" dirty="0" smtClean="0"/>
              <a:t> </a:t>
            </a:r>
            <a:endParaRPr lang="en-US" sz="2800" dirty="0"/>
          </a:p>
          <a:p>
            <a:r>
              <a:rPr lang="en-US" sz="2800" spc="300" dirty="0" smtClean="0"/>
              <a:t>A</a:t>
            </a:r>
            <a:r>
              <a:rPr lang="en-US" sz="2800" spc="300" baseline="-25000" dirty="0" smtClean="0"/>
              <a:t>y</a:t>
            </a:r>
            <a:r>
              <a:rPr lang="ru-RU" sz="2800" baseline="-25000" dirty="0" smtClean="0"/>
              <a:t> </a:t>
            </a:r>
            <a:r>
              <a:rPr lang="en-US" sz="2800" dirty="0"/>
              <a:t>= </a:t>
            </a:r>
            <a:r>
              <a:rPr lang="en-US" sz="2800" dirty="0" smtClean="0"/>
              <a:t>0.3</a:t>
            </a:r>
            <a:r>
              <a:rPr lang="ru-RU" sz="2800" dirty="0" smtClean="0"/>
              <a:t> </a:t>
            </a:r>
            <a:endParaRPr lang="en-US" sz="2800" dirty="0"/>
          </a:p>
        </p:txBody>
      </p:sp>
      <p:cxnSp>
        <p:nvCxnSpPr>
          <p:cNvPr id="81" name="Прямая соединительная линия 80">
            <a:extLst>
              <a:ext uri="{FF2B5EF4-FFF2-40B4-BE49-F238E27FC236}">
                <a16:creationId xmlns="" xmlns:a16="http://schemas.microsoft.com/office/drawing/2014/main" id="{C293A0A9-AA9D-4004-A103-270E8769509D}"/>
              </a:ext>
            </a:extLst>
          </p:cNvPr>
          <p:cNvCxnSpPr>
            <a:cxnSpLocks/>
          </p:cNvCxnSpPr>
          <p:nvPr/>
        </p:nvCxnSpPr>
        <p:spPr>
          <a:xfrm>
            <a:off x="251520" y="6004694"/>
            <a:ext cx="392679" cy="0"/>
          </a:xfrm>
          <a:prstGeom prst="line">
            <a:avLst/>
          </a:prstGeom>
          <a:ln w="28575">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82" name="TextBox 81">
            <a:extLst>
              <a:ext uri="{FF2B5EF4-FFF2-40B4-BE49-F238E27FC236}">
                <a16:creationId xmlns="" xmlns:a16="http://schemas.microsoft.com/office/drawing/2014/main" id="{F09009FC-0F3F-41F3-9D73-41A4B9783F40}"/>
              </a:ext>
            </a:extLst>
          </p:cNvPr>
          <p:cNvSpPr txBox="1"/>
          <p:nvPr/>
        </p:nvSpPr>
        <p:spPr>
          <a:xfrm>
            <a:off x="619503" y="5802984"/>
            <a:ext cx="1824730" cy="369332"/>
          </a:xfrm>
          <a:prstGeom prst="rect">
            <a:avLst/>
          </a:prstGeom>
          <a:noFill/>
        </p:spPr>
        <p:txBody>
          <a:bodyPr wrap="none" rtlCol="0">
            <a:spAutoFit/>
          </a:bodyPr>
          <a:lstStyle/>
          <a:p>
            <a:r>
              <a:rPr lang="en-US" dirty="0"/>
              <a:t>deuteron 10 </a:t>
            </a:r>
            <a:r>
              <a:rPr lang="en-US" dirty="0" err="1"/>
              <a:t>MeV</a:t>
            </a:r>
            <a:endParaRPr lang="ru-RU" dirty="0"/>
          </a:p>
        </p:txBody>
      </p:sp>
      <p:sp>
        <p:nvSpPr>
          <p:cNvPr id="84" name="TextBox 83">
            <a:extLst>
              <a:ext uri="{FF2B5EF4-FFF2-40B4-BE49-F238E27FC236}">
                <a16:creationId xmlns="" xmlns:a16="http://schemas.microsoft.com/office/drawing/2014/main" id="{56215D7A-C68A-4187-B04C-BCE7917FA2A4}"/>
              </a:ext>
            </a:extLst>
          </p:cNvPr>
          <p:cNvSpPr txBox="1"/>
          <p:nvPr/>
        </p:nvSpPr>
        <p:spPr>
          <a:xfrm>
            <a:off x="616961" y="5517232"/>
            <a:ext cx="1174168" cy="369332"/>
          </a:xfrm>
          <a:prstGeom prst="rect">
            <a:avLst/>
          </a:prstGeom>
          <a:noFill/>
        </p:spPr>
        <p:txBody>
          <a:bodyPr wrap="none" rtlCol="0">
            <a:spAutoFit/>
          </a:bodyPr>
          <a:lstStyle/>
          <a:p>
            <a:r>
              <a:rPr lang="en-US" dirty="0"/>
              <a:t>Recoil </a:t>
            </a:r>
            <a:r>
              <a:rPr lang="en-US" baseline="30000" dirty="0"/>
              <a:t>3</a:t>
            </a:r>
            <a:r>
              <a:rPr lang="en-US" dirty="0"/>
              <a:t>He</a:t>
            </a:r>
            <a:endParaRPr lang="ru-RU" dirty="0"/>
          </a:p>
        </p:txBody>
      </p:sp>
      <p:cxnSp>
        <p:nvCxnSpPr>
          <p:cNvPr id="93" name="Прямая соединительная линия 92">
            <a:extLst>
              <a:ext uri="{FF2B5EF4-FFF2-40B4-BE49-F238E27FC236}">
                <a16:creationId xmlns="" xmlns:a16="http://schemas.microsoft.com/office/drawing/2014/main" id="{BF5FCBBA-8489-4DD1-827C-EBDE6E628EDD}"/>
              </a:ext>
            </a:extLst>
          </p:cNvPr>
          <p:cNvCxnSpPr>
            <a:cxnSpLocks/>
          </p:cNvCxnSpPr>
          <p:nvPr/>
        </p:nvCxnSpPr>
        <p:spPr>
          <a:xfrm>
            <a:off x="262778" y="5678293"/>
            <a:ext cx="392679" cy="0"/>
          </a:xfrm>
          <a:prstGeom prst="line">
            <a:avLst/>
          </a:prstGeom>
          <a:ln w="28575">
            <a:prstDash val="dash"/>
            <a:headEnd type="none" w="med" len="med"/>
            <a:tailEnd type="none" w="med" len="med"/>
          </a:ln>
        </p:spPr>
        <p:style>
          <a:lnRef idx="1">
            <a:schemeClr val="accent5"/>
          </a:lnRef>
          <a:fillRef idx="0">
            <a:schemeClr val="accent5"/>
          </a:fillRef>
          <a:effectRef idx="0">
            <a:schemeClr val="accent5"/>
          </a:effectRef>
          <a:fontRef idx="minor">
            <a:schemeClr val="tx1"/>
          </a:fontRef>
        </p:style>
      </p:cxnSp>
      <mc:AlternateContent xmlns:mc="http://schemas.openxmlformats.org/markup-compatibility/2006" xmlns:a14="http://schemas.microsoft.com/office/drawing/2010/main">
        <mc:Choice Requires="a14">
          <p:sp>
            <p:nvSpPr>
              <p:cNvPr id="49" name="Прямоугольник 48">
                <a:extLst>
                  <a:ext uri="{FF2B5EF4-FFF2-40B4-BE49-F238E27FC236}">
                    <a16:creationId xmlns="" xmlns:a16="http://schemas.microsoft.com/office/drawing/2014/main" id="{EC8F6A74-E96F-4312-9E7C-10B9746B0DB1}"/>
                  </a:ext>
                </a:extLst>
              </p:cNvPr>
              <p:cNvSpPr/>
              <p:nvPr/>
            </p:nvSpPr>
            <p:spPr>
              <a:xfrm>
                <a:off x="901733" y="3894572"/>
                <a:ext cx="497252" cy="5872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2800" b="1" i="1">
                              <a:solidFill>
                                <a:srgbClr val="00B0F0"/>
                              </a:solidFill>
                              <a:latin typeface="Cambria Math"/>
                            </a:rPr>
                          </m:ctrlPr>
                        </m:accPr>
                        <m:e>
                          <m:r>
                            <a:rPr lang="en-US" sz="2800" b="1" i="1">
                              <a:solidFill>
                                <a:srgbClr val="00B0F0"/>
                              </a:solidFill>
                              <a:latin typeface="Cambria Math" panose="02040503050406030204" pitchFamily="18" charset="0"/>
                            </a:rPr>
                            <m:t>𝒅</m:t>
                          </m:r>
                        </m:e>
                      </m:acc>
                    </m:oMath>
                  </m:oMathPara>
                </a14:m>
                <a:endParaRPr lang="ru-RU" sz="2800" dirty="0"/>
              </a:p>
            </p:txBody>
          </p:sp>
        </mc:Choice>
        <mc:Fallback xmlns="">
          <p:sp>
            <p:nvSpPr>
              <p:cNvPr id="49" name="Прямоугольник 48">
                <a:extLst>
                  <a:ext uri="{FF2B5EF4-FFF2-40B4-BE49-F238E27FC236}">
                    <a16:creationId xmlns:a16="http://schemas.microsoft.com/office/drawing/2014/main" id="{EC8F6A74-E96F-4312-9E7C-10B9746B0DB1}"/>
                  </a:ext>
                </a:extLst>
              </p:cNvPr>
              <p:cNvSpPr>
                <a:spLocks noRot="1" noChangeAspect="1" noMove="1" noResize="1" noEditPoints="1" noAdjustHandles="1" noChangeArrowheads="1" noChangeShapeType="1" noTextEdit="1"/>
              </p:cNvSpPr>
              <p:nvPr/>
            </p:nvSpPr>
            <p:spPr>
              <a:xfrm>
                <a:off x="901733" y="3894572"/>
                <a:ext cx="497252" cy="587277"/>
              </a:xfrm>
              <a:prstGeom prst="rect">
                <a:avLst/>
              </a:prstGeom>
              <a:blipFill>
                <a:blip r:embed="rId5"/>
                <a:stretch>
                  <a:fillRect/>
                </a:stretch>
              </a:blipFill>
            </p:spPr>
            <p:txBody>
              <a:bodyPr/>
              <a:lstStyle/>
              <a:p>
                <a:r>
                  <a:rPr lang="ru-RU">
                    <a:noFill/>
                  </a:rPr>
                  <a:t> </a:t>
                </a:r>
              </a:p>
            </p:txBody>
          </p:sp>
        </mc:Fallback>
      </mc:AlternateContent>
    </p:spTree>
    <p:extLst>
      <p:ext uri="{BB962C8B-B14F-4D97-AF65-F5344CB8AC3E}">
        <p14:creationId xmlns:p14="http://schemas.microsoft.com/office/powerpoint/2010/main" val="40174065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3C7FDA4D-F3B9-44F0-B092-48EA97F1BCB3}" type="slidenum">
              <a:rPr lang="ru-RU" smtClean="0"/>
              <a:pPr/>
              <a:t>14</a:t>
            </a:fld>
            <a:endParaRPr lang="ru-RU"/>
          </a:p>
        </p:txBody>
      </p:sp>
      <p:pic>
        <p:nvPicPr>
          <p:cNvPr id="113666" name="Picture 2"/>
          <p:cNvPicPr>
            <a:picLocks noChangeAspect="1" noChangeArrowheads="1"/>
          </p:cNvPicPr>
          <p:nvPr/>
        </p:nvPicPr>
        <p:blipFill>
          <a:blip r:embed="rId3"/>
          <a:srcRect/>
          <a:stretch>
            <a:fillRect/>
          </a:stretch>
        </p:blipFill>
        <p:spPr bwMode="auto">
          <a:xfrm>
            <a:off x="0" y="0"/>
            <a:ext cx="5715008" cy="6810536"/>
          </a:xfrm>
          <a:prstGeom prst="rect">
            <a:avLst/>
          </a:prstGeom>
          <a:noFill/>
          <a:ln w="9525">
            <a:noFill/>
            <a:miter lim="800000"/>
            <a:headEnd/>
            <a:tailEnd/>
          </a:ln>
          <a:effectLst/>
        </p:spPr>
      </p:pic>
      <p:pic>
        <p:nvPicPr>
          <p:cNvPr id="113667" name="Picture 3"/>
          <p:cNvPicPr>
            <a:picLocks noChangeAspect="1" noChangeArrowheads="1"/>
          </p:cNvPicPr>
          <p:nvPr/>
        </p:nvPicPr>
        <p:blipFill rotWithShape="1">
          <a:blip r:embed="rId4"/>
          <a:srcRect l="5840" r="5060"/>
          <a:stretch/>
        </p:blipFill>
        <p:spPr bwMode="auto">
          <a:xfrm>
            <a:off x="5258075" y="1738164"/>
            <a:ext cx="3855796" cy="12587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Овал 185"/>
          <p:cNvSpPr/>
          <p:nvPr/>
        </p:nvSpPr>
        <p:spPr>
          <a:xfrm>
            <a:off x="4385394" y="4134144"/>
            <a:ext cx="553032" cy="553032"/>
          </a:xfrm>
          <a:prstGeom prst="ellipse">
            <a:avLst/>
          </a:prstGeom>
          <a:blipFill dpi="0" rotWithShape="1">
            <a:blip r:embed="rId3">
              <a:alphaModFix amt="37000"/>
            </a:blip>
            <a:srcRect/>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0" name="Восьмиугольник 129">
            <a:extLst>
              <a:ext uri="{FF2B5EF4-FFF2-40B4-BE49-F238E27FC236}">
                <a16:creationId xmlns="" xmlns:a16="http://schemas.microsoft.com/office/drawing/2014/main" id="{AF221DBE-65EF-4D11-B505-0FE47579159C}"/>
              </a:ext>
            </a:extLst>
          </p:cNvPr>
          <p:cNvSpPr/>
          <p:nvPr/>
        </p:nvSpPr>
        <p:spPr>
          <a:xfrm>
            <a:off x="1983340" y="2571744"/>
            <a:ext cx="5871950" cy="3715606"/>
          </a:xfrm>
          <a:prstGeom prst="oct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3" name="Прямоугольник 132">
            <a:extLst>
              <a:ext uri="{FF2B5EF4-FFF2-40B4-BE49-F238E27FC236}">
                <a16:creationId xmlns="" xmlns:a16="http://schemas.microsoft.com/office/drawing/2014/main" id="{42BBAAD7-03A3-4B43-BE06-273AF7677720}"/>
              </a:ext>
            </a:extLst>
          </p:cNvPr>
          <p:cNvSpPr/>
          <p:nvPr/>
        </p:nvSpPr>
        <p:spPr>
          <a:xfrm>
            <a:off x="1938285" y="4285888"/>
            <a:ext cx="11760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Номер слайда 1">
            <a:extLst>
              <a:ext uri="{FF2B5EF4-FFF2-40B4-BE49-F238E27FC236}">
                <a16:creationId xmlns="" xmlns:a16="http://schemas.microsoft.com/office/drawing/2014/main" id="{65DFDF92-C65E-4FF6-A969-F81771F311AE}"/>
              </a:ext>
            </a:extLst>
          </p:cNvPr>
          <p:cNvSpPr>
            <a:spLocks noGrp="1"/>
          </p:cNvSpPr>
          <p:nvPr>
            <p:ph type="sldNum" sz="quarter" idx="12"/>
          </p:nvPr>
        </p:nvSpPr>
        <p:spPr/>
        <p:txBody>
          <a:bodyPr/>
          <a:lstStyle/>
          <a:p>
            <a:fld id="{3C7FDA4D-F3B9-44F0-B092-48EA97F1BCB3}" type="slidenum">
              <a:rPr lang="ru-RU" smtClean="0"/>
              <a:pPr/>
              <a:t>15</a:t>
            </a:fld>
            <a:endParaRPr lang="ru-RU"/>
          </a:p>
        </p:txBody>
      </p:sp>
      <p:sp>
        <p:nvSpPr>
          <p:cNvPr id="3" name="Половина рамки 2">
            <a:extLst>
              <a:ext uri="{FF2B5EF4-FFF2-40B4-BE49-F238E27FC236}">
                <a16:creationId xmlns="" xmlns:a16="http://schemas.microsoft.com/office/drawing/2014/main" id="{A5033CEA-1512-4CFA-816E-AA17D64D7230}"/>
              </a:ext>
            </a:extLst>
          </p:cNvPr>
          <p:cNvSpPr/>
          <p:nvPr/>
        </p:nvSpPr>
        <p:spPr>
          <a:xfrm rot="10800000">
            <a:off x="992723" y="4552520"/>
            <a:ext cx="931498" cy="576064"/>
          </a:xfrm>
          <a:prstGeom prst="halfFrame">
            <a:avLst>
              <a:gd name="adj1" fmla="val 16912"/>
              <a:gd name="adj2" fmla="val 16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4" name="Половина рамки 3">
            <a:extLst>
              <a:ext uri="{FF2B5EF4-FFF2-40B4-BE49-F238E27FC236}">
                <a16:creationId xmlns="" xmlns:a16="http://schemas.microsoft.com/office/drawing/2014/main" id="{E52E932B-F3F5-421F-A12D-1CF5C7EABE6A}"/>
              </a:ext>
            </a:extLst>
          </p:cNvPr>
          <p:cNvSpPr/>
          <p:nvPr/>
        </p:nvSpPr>
        <p:spPr>
          <a:xfrm rot="10800000" flipV="1">
            <a:off x="992723" y="3760432"/>
            <a:ext cx="931499" cy="569244"/>
          </a:xfrm>
          <a:prstGeom prst="halfFrame">
            <a:avLst>
              <a:gd name="adj1" fmla="val 16912"/>
              <a:gd name="adj2" fmla="val 16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cxnSp>
        <p:nvCxnSpPr>
          <p:cNvPr id="6" name="Прямая соединительная линия 5">
            <a:extLst>
              <a:ext uri="{FF2B5EF4-FFF2-40B4-BE49-F238E27FC236}">
                <a16:creationId xmlns="" xmlns:a16="http://schemas.microsoft.com/office/drawing/2014/main" id="{6F980D0A-53C6-4352-92C0-2FCF6DFF7FD6}"/>
              </a:ext>
            </a:extLst>
          </p:cNvPr>
          <p:cNvCxnSpPr>
            <a:cxnSpLocks/>
          </p:cNvCxnSpPr>
          <p:nvPr/>
        </p:nvCxnSpPr>
        <p:spPr>
          <a:xfrm>
            <a:off x="1420166" y="4408504"/>
            <a:ext cx="3240360" cy="0"/>
          </a:xfrm>
          <a:prstGeom prst="line">
            <a:avLst/>
          </a:prstGeom>
          <a:ln w="28575">
            <a:headEnd type="none" w="med" len="med"/>
            <a:tailEnd type="arrow" w="med" len="med"/>
          </a:ln>
        </p:spPr>
        <p:style>
          <a:lnRef idx="1">
            <a:schemeClr val="accent5"/>
          </a:lnRef>
          <a:fillRef idx="0">
            <a:schemeClr val="accent5"/>
          </a:fillRef>
          <a:effectRef idx="0">
            <a:schemeClr val="accent5"/>
          </a:effectRef>
          <a:fontRef idx="minor">
            <a:schemeClr val="tx1"/>
          </a:fontRef>
        </p:style>
      </p:cxnSp>
      <p:cxnSp>
        <p:nvCxnSpPr>
          <p:cNvPr id="12" name="Прямая соединительная линия 11">
            <a:extLst>
              <a:ext uri="{FF2B5EF4-FFF2-40B4-BE49-F238E27FC236}">
                <a16:creationId xmlns="" xmlns:a16="http://schemas.microsoft.com/office/drawing/2014/main" id="{729419B8-D37E-4966-A75A-BB084F47375D}"/>
              </a:ext>
            </a:extLst>
          </p:cNvPr>
          <p:cNvCxnSpPr>
            <a:cxnSpLocks/>
          </p:cNvCxnSpPr>
          <p:nvPr/>
        </p:nvCxnSpPr>
        <p:spPr>
          <a:xfrm flipV="1">
            <a:off x="4012454" y="4408504"/>
            <a:ext cx="648072" cy="1152128"/>
          </a:xfrm>
          <a:prstGeom prst="line">
            <a:avLst/>
          </a:prstGeom>
          <a:ln w="28575">
            <a:solidFill>
              <a:schemeClr val="bg1">
                <a:lumMod val="75000"/>
              </a:schemeClr>
            </a:solidFill>
            <a:prstDash val="solid"/>
            <a:headEnd type="arrow"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15" name="Прямая соединительная линия 14">
            <a:extLst>
              <a:ext uri="{FF2B5EF4-FFF2-40B4-BE49-F238E27FC236}">
                <a16:creationId xmlns="" xmlns:a16="http://schemas.microsoft.com/office/drawing/2014/main" id="{49C77BA2-5900-471D-9793-49D22FAD2CAD}"/>
              </a:ext>
            </a:extLst>
          </p:cNvPr>
          <p:cNvCxnSpPr>
            <a:cxnSpLocks/>
          </p:cNvCxnSpPr>
          <p:nvPr/>
        </p:nvCxnSpPr>
        <p:spPr>
          <a:xfrm>
            <a:off x="4660526" y="4408506"/>
            <a:ext cx="2848142" cy="17883"/>
          </a:xfrm>
          <a:prstGeom prst="line">
            <a:avLst/>
          </a:prstGeom>
          <a:ln w="28575">
            <a:solidFill>
              <a:schemeClr val="accent4"/>
            </a:solidFill>
            <a:headEnd type="none" w="med" len="med"/>
            <a:tailEnd type="arrow" w="med" len="med"/>
          </a:ln>
        </p:spPr>
        <p:style>
          <a:lnRef idx="1">
            <a:schemeClr val="accent4"/>
          </a:lnRef>
          <a:fillRef idx="0">
            <a:schemeClr val="accent4"/>
          </a:fillRef>
          <a:effectRef idx="0">
            <a:schemeClr val="accent4"/>
          </a:effectRef>
          <a:fontRef idx="minor">
            <a:schemeClr val="tx1"/>
          </a:fontRef>
        </p:style>
      </p:cxnSp>
      <p:cxnSp>
        <p:nvCxnSpPr>
          <p:cNvPr id="19" name="Прямая соединительная линия 18">
            <a:extLst>
              <a:ext uri="{FF2B5EF4-FFF2-40B4-BE49-F238E27FC236}">
                <a16:creationId xmlns="" xmlns:a16="http://schemas.microsoft.com/office/drawing/2014/main" id="{3EEB3CE8-CD2B-4C43-B95A-2273B2BE5488}"/>
              </a:ext>
            </a:extLst>
          </p:cNvPr>
          <p:cNvCxnSpPr>
            <a:cxnSpLocks/>
          </p:cNvCxnSpPr>
          <p:nvPr/>
        </p:nvCxnSpPr>
        <p:spPr>
          <a:xfrm flipV="1">
            <a:off x="4660526" y="4480515"/>
            <a:ext cx="2007612" cy="1"/>
          </a:xfrm>
          <a:prstGeom prst="line">
            <a:avLst/>
          </a:prstGeom>
          <a:ln>
            <a:prstDash val="dash"/>
          </a:ln>
        </p:spPr>
        <p:style>
          <a:lnRef idx="1">
            <a:schemeClr val="accent2"/>
          </a:lnRef>
          <a:fillRef idx="0">
            <a:schemeClr val="accent2"/>
          </a:fillRef>
          <a:effectRef idx="0">
            <a:schemeClr val="accent2"/>
          </a:effectRef>
          <a:fontRef idx="minor">
            <a:schemeClr val="tx1"/>
          </a:fontRef>
        </p:style>
      </p:cxnSp>
      <p:cxnSp>
        <p:nvCxnSpPr>
          <p:cNvPr id="20" name="Прямая соединительная линия 19">
            <a:extLst>
              <a:ext uri="{FF2B5EF4-FFF2-40B4-BE49-F238E27FC236}">
                <a16:creationId xmlns="" xmlns:a16="http://schemas.microsoft.com/office/drawing/2014/main" id="{A2FB3523-E4DA-4668-8E75-2117FEF6F762}"/>
              </a:ext>
            </a:extLst>
          </p:cNvPr>
          <p:cNvCxnSpPr>
            <a:cxnSpLocks/>
          </p:cNvCxnSpPr>
          <p:nvPr/>
        </p:nvCxnSpPr>
        <p:spPr>
          <a:xfrm flipV="1">
            <a:off x="4660526" y="3471375"/>
            <a:ext cx="0" cy="1880594"/>
          </a:xfrm>
          <a:prstGeom prst="line">
            <a:avLst/>
          </a:prstGeom>
          <a:ln>
            <a:prstDash val="dash"/>
          </a:ln>
        </p:spPr>
        <p:style>
          <a:lnRef idx="1">
            <a:schemeClr val="accent5"/>
          </a:lnRef>
          <a:fillRef idx="0">
            <a:schemeClr val="accent5"/>
          </a:fillRef>
          <a:effectRef idx="0">
            <a:schemeClr val="accent5"/>
          </a:effectRef>
          <a:fontRef idx="minor">
            <a:schemeClr val="tx1"/>
          </a:fontRef>
        </p:style>
      </p:cxnSp>
      <p:cxnSp>
        <p:nvCxnSpPr>
          <p:cNvPr id="105" name="Прямая соединительная линия 104">
            <a:extLst>
              <a:ext uri="{FF2B5EF4-FFF2-40B4-BE49-F238E27FC236}">
                <a16:creationId xmlns="" xmlns:a16="http://schemas.microsoft.com/office/drawing/2014/main" id="{B6B0365A-8586-4A32-BF33-6B0C6C8D863E}"/>
              </a:ext>
            </a:extLst>
          </p:cNvPr>
          <p:cNvCxnSpPr>
            <a:cxnSpLocks/>
            <a:stCxn id="114" idx="0"/>
          </p:cNvCxnSpPr>
          <p:nvPr/>
        </p:nvCxnSpPr>
        <p:spPr>
          <a:xfrm flipH="1">
            <a:off x="4648127" y="3712679"/>
            <a:ext cx="2278204" cy="695056"/>
          </a:xfrm>
          <a:prstGeom prst="line">
            <a:avLst/>
          </a:prstGeom>
          <a:ln w="28575">
            <a:solidFill>
              <a:schemeClr val="bg1">
                <a:lumMod val="75000"/>
              </a:schemeClr>
            </a:solidFill>
            <a:prstDash val="dash"/>
            <a:headEnd type="arrow" w="med" len="med"/>
            <a:tailEnd type="none" w="med" len="med"/>
          </a:ln>
        </p:spPr>
        <p:style>
          <a:lnRef idx="1">
            <a:schemeClr val="accent5"/>
          </a:lnRef>
          <a:fillRef idx="0">
            <a:schemeClr val="accent5"/>
          </a:fillRef>
          <a:effectRef idx="0">
            <a:schemeClr val="accent5"/>
          </a:effectRef>
          <a:fontRef idx="minor">
            <a:schemeClr val="tx1"/>
          </a:fontRef>
        </p:style>
      </p:cxnSp>
      <p:grpSp>
        <p:nvGrpSpPr>
          <p:cNvPr id="109" name="Группа 108">
            <a:extLst>
              <a:ext uri="{FF2B5EF4-FFF2-40B4-BE49-F238E27FC236}">
                <a16:creationId xmlns="" xmlns:a16="http://schemas.microsoft.com/office/drawing/2014/main" id="{544C9F81-6F1B-4B52-8A20-F13424F01935}"/>
              </a:ext>
            </a:extLst>
          </p:cNvPr>
          <p:cNvGrpSpPr/>
          <p:nvPr/>
        </p:nvGrpSpPr>
        <p:grpSpPr>
          <a:xfrm rot="14400000">
            <a:off x="7127773" y="4403446"/>
            <a:ext cx="986184" cy="205455"/>
            <a:chOff x="2181250" y="4185807"/>
            <a:chExt cx="1334746" cy="278072"/>
          </a:xfrm>
        </p:grpSpPr>
        <p:sp>
          <p:nvSpPr>
            <p:cNvPr id="110" name="Прямоугольник 109">
              <a:extLst>
                <a:ext uri="{FF2B5EF4-FFF2-40B4-BE49-F238E27FC236}">
                  <a16:creationId xmlns="" xmlns:a16="http://schemas.microsoft.com/office/drawing/2014/main" id="{5CCDC172-5296-44E3-9938-A18087210AE2}"/>
                </a:ext>
              </a:extLst>
            </p:cNvPr>
            <p:cNvSpPr/>
            <p:nvPr/>
          </p:nvSpPr>
          <p:spPr>
            <a:xfrm rot="1866151">
              <a:off x="2181250" y="4185807"/>
              <a:ext cx="1334746" cy="278072"/>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1" name="Прямоугольник 110">
              <a:extLst>
                <a:ext uri="{FF2B5EF4-FFF2-40B4-BE49-F238E27FC236}">
                  <a16:creationId xmlns="" xmlns:a16="http://schemas.microsoft.com/office/drawing/2014/main" id="{52F43950-0588-49B5-A475-5A5E66BF70E7}"/>
                </a:ext>
              </a:extLst>
            </p:cNvPr>
            <p:cNvSpPr/>
            <p:nvPr/>
          </p:nvSpPr>
          <p:spPr>
            <a:xfrm rot="1866151">
              <a:off x="2576928" y="4286466"/>
              <a:ext cx="556144" cy="55614"/>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2" name="Прямоугольник 111">
              <a:extLst>
                <a:ext uri="{FF2B5EF4-FFF2-40B4-BE49-F238E27FC236}">
                  <a16:creationId xmlns="" xmlns:a16="http://schemas.microsoft.com/office/drawing/2014/main" id="{12FE44B1-A4DC-4C4F-BC27-D5BAB113C527}"/>
                </a:ext>
              </a:extLst>
            </p:cNvPr>
            <p:cNvSpPr/>
            <p:nvPr/>
          </p:nvSpPr>
          <p:spPr>
            <a:xfrm rot="1866151">
              <a:off x="2303178" y="4335545"/>
              <a:ext cx="1056674" cy="35310"/>
            </a:xfrm>
            <a:prstGeom prst="rect">
              <a:avLst/>
            </a:prstGeom>
            <a:solidFill>
              <a:srgbClr val="00B050"/>
            </a:solidFill>
            <a:ln>
              <a:solidFill>
                <a:srgbClr val="03E7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13" name="Группа 112">
            <a:extLst>
              <a:ext uri="{FF2B5EF4-FFF2-40B4-BE49-F238E27FC236}">
                <a16:creationId xmlns="" xmlns:a16="http://schemas.microsoft.com/office/drawing/2014/main" id="{2C8132A7-A5A1-49D0-A77D-A6BAFE28755E}"/>
              </a:ext>
            </a:extLst>
          </p:cNvPr>
          <p:cNvGrpSpPr/>
          <p:nvPr/>
        </p:nvGrpSpPr>
        <p:grpSpPr>
          <a:xfrm rot="13500000">
            <a:off x="6532959" y="3585278"/>
            <a:ext cx="986184" cy="205455"/>
            <a:chOff x="2181250" y="4185807"/>
            <a:chExt cx="1334746" cy="278072"/>
          </a:xfrm>
        </p:grpSpPr>
        <p:sp>
          <p:nvSpPr>
            <p:cNvPr id="114" name="Прямоугольник 113">
              <a:extLst>
                <a:ext uri="{FF2B5EF4-FFF2-40B4-BE49-F238E27FC236}">
                  <a16:creationId xmlns="" xmlns:a16="http://schemas.microsoft.com/office/drawing/2014/main" id="{3331B1BE-6BBF-407E-8199-AFB9883EF0C9}"/>
                </a:ext>
              </a:extLst>
            </p:cNvPr>
            <p:cNvSpPr/>
            <p:nvPr/>
          </p:nvSpPr>
          <p:spPr>
            <a:xfrm rot="1866151">
              <a:off x="2181250" y="4185807"/>
              <a:ext cx="1334746" cy="278072"/>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5" name="Прямоугольник 114">
              <a:extLst>
                <a:ext uri="{FF2B5EF4-FFF2-40B4-BE49-F238E27FC236}">
                  <a16:creationId xmlns="" xmlns:a16="http://schemas.microsoft.com/office/drawing/2014/main" id="{8E72DB83-C555-4025-BC7C-45C6F29F0EB2}"/>
                </a:ext>
              </a:extLst>
            </p:cNvPr>
            <p:cNvSpPr/>
            <p:nvPr/>
          </p:nvSpPr>
          <p:spPr>
            <a:xfrm rot="1866151">
              <a:off x="2576928" y="4286466"/>
              <a:ext cx="556144" cy="55614"/>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6" name="Прямоугольник 115">
              <a:extLst>
                <a:ext uri="{FF2B5EF4-FFF2-40B4-BE49-F238E27FC236}">
                  <a16:creationId xmlns="" xmlns:a16="http://schemas.microsoft.com/office/drawing/2014/main" id="{04CDE85D-BA1E-4356-8BA3-C2CB7611C802}"/>
                </a:ext>
              </a:extLst>
            </p:cNvPr>
            <p:cNvSpPr/>
            <p:nvPr/>
          </p:nvSpPr>
          <p:spPr>
            <a:xfrm rot="1866151">
              <a:off x="2303178" y="4335545"/>
              <a:ext cx="1056674" cy="35310"/>
            </a:xfrm>
            <a:prstGeom prst="rect">
              <a:avLst/>
            </a:prstGeom>
            <a:solidFill>
              <a:srgbClr val="00B050"/>
            </a:solidFill>
            <a:ln>
              <a:solidFill>
                <a:srgbClr val="03E7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17" name="Группа 116">
            <a:extLst>
              <a:ext uri="{FF2B5EF4-FFF2-40B4-BE49-F238E27FC236}">
                <a16:creationId xmlns="" xmlns:a16="http://schemas.microsoft.com/office/drawing/2014/main" id="{C93BA4F3-091C-424E-9ED4-1F889BD8F216}"/>
              </a:ext>
            </a:extLst>
          </p:cNvPr>
          <p:cNvGrpSpPr/>
          <p:nvPr/>
        </p:nvGrpSpPr>
        <p:grpSpPr>
          <a:xfrm rot="15300000">
            <a:off x="6482515" y="5158384"/>
            <a:ext cx="986184" cy="205455"/>
            <a:chOff x="2181250" y="4185807"/>
            <a:chExt cx="1334746" cy="278072"/>
          </a:xfrm>
        </p:grpSpPr>
        <p:sp>
          <p:nvSpPr>
            <p:cNvPr id="118" name="Прямоугольник 117">
              <a:extLst>
                <a:ext uri="{FF2B5EF4-FFF2-40B4-BE49-F238E27FC236}">
                  <a16:creationId xmlns="" xmlns:a16="http://schemas.microsoft.com/office/drawing/2014/main" id="{9570456D-CE49-442C-A582-038C884CD8EE}"/>
                </a:ext>
              </a:extLst>
            </p:cNvPr>
            <p:cNvSpPr/>
            <p:nvPr/>
          </p:nvSpPr>
          <p:spPr>
            <a:xfrm rot="1866151">
              <a:off x="2181250" y="4185807"/>
              <a:ext cx="1334746" cy="278072"/>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9" name="Прямоугольник 118">
              <a:extLst>
                <a:ext uri="{FF2B5EF4-FFF2-40B4-BE49-F238E27FC236}">
                  <a16:creationId xmlns="" xmlns:a16="http://schemas.microsoft.com/office/drawing/2014/main" id="{43B8A551-AFE3-482C-80F0-3C06EC6AED45}"/>
                </a:ext>
              </a:extLst>
            </p:cNvPr>
            <p:cNvSpPr/>
            <p:nvPr/>
          </p:nvSpPr>
          <p:spPr>
            <a:xfrm rot="1866151">
              <a:off x="2576928" y="4286466"/>
              <a:ext cx="556144" cy="55614"/>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0" name="Прямоугольник 119">
              <a:extLst>
                <a:ext uri="{FF2B5EF4-FFF2-40B4-BE49-F238E27FC236}">
                  <a16:creationId xmlns="" xmlns:a16="http://schemas.microsoft.com/office/drawing/2014/main" id="{5C2FE250-0714-4927-84AC-FBC3ED3A3B03}"/>
                </a:ext>
              </a:extLst>
            </p:cNvPr>
            <p:cNvSpPr/>
            <p:nvPr/>
          </p:nvSpPr>
          <p:spPr>
            <a:xfrm rot="1866151">
              <a:off x="2303178" y="4335545"/>
              <a:ext cx="1056674" cy="35310"/>
            </a:xfrm>
            <a:prstGeom prst="rect">
              <a:avLst/>
            </a:prstGeom>
            <a:solidFill>
              <a:srgbClr val="00B050"/>
            </a:solidFill>
            <a:ln>
              <a:solidFill>
                <a:srgbClr val="03E7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22" name="Прямоугольник 121">
            <a:extLst>
              <a:ext uri="{FF2B5EF4-FFF2-40B4-BE49-F238E27FC236}">
                <a16:creationId xmlns="" xmlns:a16="http://schemas.microsoft.com/office/drawing/2014/main" id="{17AF3B32-85B6-4EDF-8021-122DC51ECD0B}"/>
              </a:ext>
            </a:extLst>
          </p:cNvPr>
          <p:cNvSpPr/>
          <p:nvPr/>
        </p:nvSpPr>
        <p:spPr>
          <a:xfrm>
            <a:off x="6668138" y="3957295"/>
            <a:ext cx="72008" cy="927632"/>
          </a:xfrm>
          <a:prstGeom prst="rect">
            <a:avLst/>
          </a:prstGeom>
          <a:pattFill prst="wdDn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1" name="Стрелка: влево-вправо 130">
            <a:extLst>
              <a:ext uri="{FF2B5EF4-FFF2-40B4-BE49-F238E27FC236}">
                <a16:creationId xmlns="" xmlns:a16="http://schemas.microsoft.com/office/drawing/2014/main" id="{94D07983-426D-4D50-9058-93E45DCB1DCD}"/>
              </a:ext>
            </a:extLst>
          </p:cNvPr>
          <p:cNvSpPr/>
          <p:nvPr/>
        </p:nvSpPr>
        <p:spPr>
          <a:xfrm>
            <a:off x="1722199" y="3942032"/>
            <a:ext cx="369580" cy="174069"/>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2" name="Стрелка: влево-вправо 131">
            <a:extLst>
              <a:ext uri="{FF2B5EF4-FFF2-40B4-BE49-F238E27FC236}">
                <a16:creationId xmlns="" xmlns:a16="http://schemas.microsoft.com/office/drawing/2014/main" id="{EC68C40B-3E5D-4029-8FE7-E376EB5D90FD}"/>
              </a:ext>
            </a:extLst>
          </p:cNvPr>
          <p:cNvSpPr/>
          <p:nvPr/>
        </p:nvSpPr>
        <p:spPr>
          <a:xfrm>
            <a:off x="1714934" y="4741555"/>
            <a:ext cx="369580" cy="174069"/>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4" name="Дуга 133">
            <a:extLst>
              <a:ext uri="{FF2B5EF4-FFF2-40B4-BE49-F238E27FC236}">
                <a16:creationId xmlns="" xmlns:a16="http://schemas.microsoft.com/office/drawing/2014/main" id="{B66B3EB8-6E05-4133-A8B2-78960CBBA067}"/>
              </a:ext>
            </a:extLst>
          </p:cNvPr>
          <p:cNvSpPr/>
          <p:nvPr/>
        </p:nvSpPr>
        <p:spPr>
          <a:xfrm>
            <a:off x="5187360" y="4163235"/>
            <a:ext cx="401304" cy="379985"/>
          </a:xfrm>
          <a:prstGeom prst="arc">
            <a:avLst>
              <a:gd name="adj1" fmla="val 16893440"/>
              <a:gd name="adj2" fmla="val 2528023"/>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35" name="TextBox 134">
            <a:extLst>
              <a:ext uri="{FF2B5EF4-FFF2-40B4-BE49-F238E27FC236}">
                <a16:creationId xmlns="" xmlns:a16="http://schemas.microsoft.com/office/drawing/2014/main" id="{61D6F195-B884-406D-849A-AB3E198E6F05}"/>
              </a:ext>
            </a:extLst>
          </p:cNvPr>
          <p:cNvSpPr txBox="1"/>
          <p:nvPr/>
        </p:nvSpPr>
        <p:spPr>
          <a:xfrm>
            <a:off x="5535935" y="4042340"/>
            <a:ext cx="497252" cy="369332"/>
          </a:xfrm>
          <a:prstGeom prst="rect">
            <a:avLst/>
          </a:prstGeom>
          <a:noFill/>
        </p:spPr>
        <p:txBody>
          <a:bodyPr wrap="none" rtlCol="0">
            <a:spAutoFit/>
          </a:bodyPr>
          <a:lstStyle/>
          <a:p>
            <a:r>
              <a:rPr lang="ru-RU" dirty="0">
                <a:solidFill>
                  <a:schemeClr val="bg1">
                    <a:lumMod val="65000"/>
                  </a:schemeClr>
                </a:solidFill>
              </a:rPr>
              <a:t>15°</a:t>
            </a:r>
          </a:p>
        </p:txBody>
      </p:sp>
      <p:sp>
        <p:nvSpPr>
          <p:cNvPr id="141" name="Дуга 140">
            <a:extLst>
              <a:ext uri="{FF2B5EF4-FFF2-40B4-BE49-F238E27FC236}">
                <a16:creationId xmlns="" xmlns:a16="http://schemas.microsoft.com/office/drawing/2014/main" id="{E0D362FA-97AE-4C0B-A96B-9930212F3659}"/>
              </a:ext>
            </a:extLst>
          </p:cNvPr>
          <p:cNvSpPr/>
          <p:nvPr/>
        </p:nvSpPr>
        <p:spPr>
          <a:xfrm rot="7322537">
            <a:off x="4242225" y="4226924"/>
            <a:ext cx="680144" cy="662914"/>
          </a:xfrm>
          <a:prstGeom prst="arc">
            <a:avLst>
              <a:gd name="adj1" fmla="val 13415693"/>
              <a:gd name="adj2" fmla="val 0"/>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42" name="TextBox 141">
            <a:extLst>
              <a:ext uri="{FF2B5EF4-FFF2-40B4-BE49-F238E27FC236}">
                <a16:creationId xmlns="" xmlns:a16="http://schemas.microsoft.com/office/drawing/2014/main" id="{DCDF87CF-A286-4C3E-B258-20E822325D7D}"/>
              </a:ext>
            </a:extLst>
          </p:cNvPr>
          <p:cNvSpPr txBox="1"/>
          <p:nvPr/>
        </p:nvSpPr>
        <p:spPr>
          <a:xfrm>
            <a:off x="4390852" y="4859060"/>
            <a:ext cx="614271" cy="369332"/>
          </a:xfrm>
          <a:prstGeom prst="rect">
            <a:avLst/>
          </a:prstGeom>
          <a:noFill/>
        </p:spPr>
        <p:txBody>
          <a:bodyPr wrap="none" rtlCol="0">
            <a:spAutoFit/>
          </a:bodyPr>
          <a:lstStyle/>
          <a:p>
            <a:r>
              <a:rPr lang="ru-RU" dirty="0">
                <a:solidFill>
                  <a:schemeClr val="bg1">
                    <a:lumMod val="65000"/>
                  </a:schemeClr>
                </a:solidFill>
              </a:rPr>
              <a:t>112°</a:t>
            </a:r>
          </a:p>
        </p:txBody>
      </p:sp>
      <p:sp>
        <p:nvSpPr>
          <p:cNvPr id="157" name="TextBox 156">
            <a:extLst>
              <a:ext uri="{FF2B5EF4-FFF2-40B4-BE49-F238E27FC236}">
                <a16:creationId xmlns="" xmlns:a16="http://schemas.microsoft.com/office/drawing/2014/main" id="{F36D49EF-988D-4E0C-B039-AFC65E89F2E5}"/>
              </a:ext>
            </a:extLst>
          </p:cNvPr>
          <p:cNvSpPr txBox="1"/>
          <p:nvPr/>
        </p:nvSpPr>
        <p:spPr>
          <a:xfrm>
            <a:off x="5665524" y="743332"/>
            <a:ext cx="2095574" cy="523220"/>
          </a:xfrm>
          <a:prstGeom prst="rect">
            <a:avLst/>
          </a:prstGeom>
          <a:noFill/>
        </p:spPr>
        <p:txBody>
          <a:bodyPr wrap="none" rtlCol="0">
            <a:spAutoFit/>
          </a:bodyPr>
          <a:lstStyle/>
          <a:p>
            <a:r>
              <a:rPr lang="en-US" sz="2800" dirty="0"/>
              <a:t>Tensor Mode</a:t>
            </a:r>
            <a:endParaRPr lang="ru-RU" sz="2800" dirty="0"/>
          </a:p>
        </p:txBody>
      </p:sp>
      <p:sp>
        <p:nvSpPr>
          <p:cNvPr id="160" name="TextBox 159">
            <a:extLst>
              <a:ext uri="{FF2B5EF4-FFF2-40B4-BE49-F238E27FC236}">
                <a16:creationId xmlns="" xmlns:a16="http://schemas.microsoft.com/office/drawing/2014/main" id="{F5D1C892-8283-4549-B5C5-34EBCAFBFD18}"/>
              </a:ext>
            </a:extLst>
          </p:cNvPr>
          <p:cNvSpPr txBox="1"/>
          <p:nvPr/>
        </p:nvSpPr>
        <p:spPr>
          <a:xfrm>
            <a:off x="3929058" y="3786190"/>
            <a:ext cx="708848" cy="523220"/>
          </a:xfrm>
          <a:prstGeom prst="rect">
            <a:avLst/>
          </a:prstGeom>
          <a:noFill/>
        </p:spPr>
        <p:txBody>
          <a:bodyPr wrap="none" rtlCol="0">
            <a:spAutoFit/>
          </a:bodyPr>
          <a:lstStyle/>
          <a:p>
            <a:r>
              <a:rPr lang="en-US" sz="2800" baseline="30000" dirty="0"/>
              <a:t>3</a:t>
            </a:r>
            <a:r>
              <a:rPr lang="en-US" sz="2800" dirty="0"/>
              <a:t>He</a:t>
            </a:r>
            <a:endParaRPr lang="ru-RU" sz="2800" dirty="0"/>
          </a:p>
        </p:txBody>
      </p:sp>
      <p:sp>
        <p:nvSpPr>
          <p:cNvPr id="163" name="TextBox 162">
            <a:extLst>
              <a:ext uri="{FF2B5EF4-FFF2-40B4-BE49-F238E27FC236}">
                <a16:creationId xmlns="" xmlns:a16="http://schemas.microsoft.com/office/drawing/2014/main" id="{349253F5-E6C8-45FD-B556-479E8E494273}"/>
              </a:ext>
            </a:extLst>
          </p:cNvPr>
          <p:cNvSpPr txBox="1"/>
          <p:nvPr/>
        </p:nvSpPr>
        <p:spPr>
          <a:xfrm>
            <a:off x="7079721" y="5085184"/>
            <a:ext cx="588623" cy="523220"/>
          </a:xfrm>
          <a:prstGeom prst="rect">
            <a:avLst/>
          </a:prstGeom>
          <a:noFill/>
        </p:spPr>
        <p:txBody>
          <a:bodyPr wrap="none" rtlCol="0">
            <a:spAutoFit/>
          </a:bodyPr>
          <a:lstStyle/>
          <a:p>
            <a:r>
              <a:rPr lang="en-US" sz="2800" dirty="0" smtClean="0">
                <a:solidFill>
                  <a:schemeClr val="bg1">
                    <a:lumMod val="65000"/>
                  </a:schemeClr>
                </a:solidFill>
              </a:rPr>
              <a:t>D2</a:t>
            </a:r>
            <a:endParaRPr lang="ru-RU" sz="2800" dirty="0">
              <a:solidFill>
                <a:schemeClr val="bg1">
                  <a:lumMod val="65000"/>
                </a:schemeClr>
              </a:solidFill>
            </a:endParaRPr>
          </a:p>
        </p:txBody>
      </p:sp>
      <p:sp>
        <p:nvSpPr>
          <p:cNvPr id="164" name="TextBox 163">
            <a:extLst>
              <a:ext uri="{FF2B5EF4-FFF2-40B4-BE49-F238E27FC236}">
                <a16:creationId xmlns="" xmlns:a16="http://schemas.microsoft.com/office/drawing/2014/main" id="{F5181AE9-A88A-4D83-BDA9-573C2F8E6FBF}"/>
              </a:ext>
            </a:extLst>
          </p:cNvPr>
          <p:cNvSpPr txBox="1"/>
          <p:nvPr/>
        </p:nvSpPr>
        <p:spPr>
          <a:xfrm>
            <a:off x="7079220" y="3286262"/>
            <a:ext cx="588623" cy="523220"/>
          </a:xfrm>
          <a:prstGeom prst="rect">
            <a:avLst/>
          </a:prstGeom>
          <a:noFill/>
        </p:spPr>
        <p:txBody>
          <a:bodyPr wrap="none" rtlCol="0">
            <a:spAutoFit/>
          </a:bodyPr>
          <a:lstStyle/>
          <a:p>
            <a:r>
              <a:rPr lang="en-US" sz="2800" dirty="0" smtClean="0">
                <a:solidFill>
                  <a:schemeClr val="bg1">
                    <a:lumMod val="65000"/>
                  </a:schemeClr>
                </a:solidFill>
              </a:rPr>
              <a:t>D</a:t>
            </a:r>
            <a:r>
              <a:rPr lang="ru-RU" sz="2800" dirty="0" smtClean="0">
                <a:solidFill>
                  <a:schemeClr val="bg1">
                    <a:lumMod val="65000"/>
                  </a:schemeClr>
                </a:solidFill>
              </a:rPr>
              <a:t>1</a:t>
            </a:r>
            <a:endParaRPr lang="ru-RU" sz="2800" dirty="0">
              <a:solidFill>
                <a:schemeClr val="bg1">
                  <a:lumMod val="65000"/>
                </a:schemeClr>
              </a:solidFill>
            </a:endParaRPr>
          </a:p>
        </p:txBody>
      </p:sp>
      <p:sp>
        <p:nvSpPr>
          <p:cNvPr id="168" name="TextBox 167">
            <a:extLst>
              <a:ext uri="{FF2B5EF4-FFF2-40B4-BE49-F238E27FC236}">
                <a16:creationId xmlns="" xmlns:a16="http://schemas.microsoft.com/office/drawing/2014/main" id="{B1F1EE3E-BE64-45D6-964B-8FC8D401EF8B}"/>
              </a:ext>
            </a:extLst>
          </p:cNvPr>
          <p:cNvSpPr txBox="1"/>
          <p:nvPr/>
        </p:nvSpPr>
        <p:spPr>
          <a:xfrm>
            <a:off x="7797577" y="4244388"/>
            <a:ext cx="359394" cy="523220"/>
          </a:xfrm>
          <a:prstGeom prst="rect">
            <a:avLst/>
          </a:prstGeom>
          <a:noFill/>
        </p:spPr>
        <p:txBody>
          <a:bodyPr wrap="none" rtlCol="0">
            <a:spAutoFit/>
          </a:bodyPr>
          <a:lstStyle/>
          <a:p>
            <a:r>
              <a:rPr lang="en-US" sz="2800" dirty="0"/>
              <a:t>T</a:t>
            </a:r>
            <a:endParaRPr lang="ru-RU" sz="2800" dirty="0"/>
          </a:p>
        </p:txBody>
      </p:sp>
      <p:sp>
        <p:nvSpPr>
          <p:cNvPr id="81" name="TextBox 80">
            <a:extLst>
              <a:ext uri="{FF2B5EF4-FFF2-40B4-BE49-F238E27FC236}">
                <a16:creationId xmlns="" xmlns:a16="http://schemas.microsoft.com/office/drawing/2014/main" id="{1DE6FAE0-1A86-46F2-809E-17106B8DCEBE}"/>
              </a:ext>
            </a:extLst>
          </p:cNvPr>
          <p:cNvSpPr txBox="1"/>
          <p:nvPr/>
        </p:nvSpPr>
        <p:spPr>
          <a:xfrm>
            <a:off x="868371" y="782419"/>
            <a:ext cx="2077235" cy="523220"/>
          </a:xfrm>
          <a:prstGeom prst="rect">
            <a:avLst/>
          </a:prstGeom>
          <a:noFill/>
        </p:spPr>
        <p:txBody>
          <a:bodyPr wrap="none" rtlCol="0">
            <a:spAutoFit/>
          </a:bodyPr>
          <a:lstStyle/>
          <a:p>
            <a:r>
              <a:rPr lang="en-US" sz="2800" dirty="0"/>
              <a:t>Vector Mode</a:t>
            </a:r>
            <a:endParaRPr lang="ru-RU" sz="2800" dirty="0"/>
          </a:p>
        </p:txBody>
      </p:sp>
      <p:sp>
        <p:nvSpPr>
          <p:cNvPr id="82" name="TextBox 81">
            <a:extLst>
              <a:ext uri="{FF2B5EF4-FFF2-40B4-BE49-F238E27FC236}">
                <a16:creationId xmlns="" xmlns:a16="http://schemas.microsoft.com/office/drawing/2014/main" id="{1DE6FAE0-1A86-46F2-809E-17106B8DCEBE}"/>
              </a:ext>
            </a:extLst>
          </p:cNvPr>
          <p:cNvSpPr txBox="1"/>
          <p:nvPr/>
        </p:nvSpPr>
        <p:spPr>
          <a:xfrm>
            <a:off x="7308304" y="1988840"/>
            <a:ext cx="1486304" cy="954107"/>
          </a:xfrm>
          <a:prstGeom prst="rect">
            <a:avLst/>
          </a:prstGeom>
          <a:noFill/>
        </p:spPr>
        <p:txBody>
          <a:bodyPr wrap="none" rtlCol="0">
            <a:spAutoFit/>
          </a:bodyPr>
          <a:lstStyle/>
          <a:p>
            <a:r>
              <a:rPr lang="el-GR" sz="2800" dirty="0" smtClean="0"/>
              <a:t>θ</a:t>
            </a:r>
            <a:r>
              <a:rPr lang="ru-RU" sz="2800" baseline="-25000" dirty="0" smtClean="0"/>
              <a:t> </a:t>
            </a:r>
            <a:r>
              <a:rPr lang="en-US" sz="2800" dirty="0"/>
              <a:t>= 0</a:t>
            </a:r>
            <a:r>
              <a:rPr lang="en-US" sz="2800" baseline="30000" dirty="0"/>
              <a:t>o</a:t>
            </a:r>
            <a:r>
              <a:rPr lang="en-US" sz="2800" dirty="0"/>
              <a:t> </a:t>
            </a:r>
          </a:p>
          <a:p>
            <a:r>
              <a:rPr lang="ru-RU" sz="2800" dirty="0"/>
              <a:t>Т</a:t>
            </a:r>
            <a:r>
              <a:rPr lang="ru-RU" sz="2800" baseline="-25000" dirty="0"/>
              <a:t>20 </a:t>
            </a:r>
            <a:r>
              <a:rPr lang="en-US" sz="2800" dirty="0"/>
              <a:t>=</a:t>
            </a:r>
            <a:r>
              <a:rPr lang="ru-RU" sz="2800" dirty="0"/>
              <a:t> </a:t>
            </a:r>
            <a:r>
              <a:rPr lang="en-US" sz="2800" dirty="0" smtClean="0"/>
              <a:t>-1.2</a:t>
            </a:r>
            <a:endParaRPr lang="en-US" sz="2800" dirty="0"/>
          </a:p>
        </p:txBody>
      </p:sp>
      <p:sp>
        <p:nvSpPr>
          <p:cNvPr id="98" name="TextBox 97">
            <a:extLst>
              <a:ext uri="{FF2B5EF4-FFF2-40B4-BE49-F238E27FC236}">
                <a16:creationId xmlns="" xmlns:a16="http://schemas.microsoft.com/office/drawing/2014/main" id="{1DE6FAE0-1A86-46F2-809E-17106B8DCEBE}"/>
              </a:ext>
            </a:extLst>
          </p:cNvPr>
          <p:cNvSpPr txBox="1"/>
          <p:nvPr/>
        </p:nvSpPr>
        <p:spPr>
          <a:xfrm>
            <a:off x="3141144" y="1266552"/>
            <a:ext cx="1832553" cy="954107"/>
          </a:xfrm>
          <a:prstGeom prst="rect">
            <a:avLst/>
          </a:prstGeom>
          <a:noFill/>
        </p:spPr>
        <p:txBody>
          <a:bodyPr wrap="none" rtlCol="0">
            <a:spAutoFit/>
          </a:bodyPr>
          <a:lstStyle/>
          <a:p>
            <a:r>
              <a:rPr lang="el-GR" sz="2800" dirty="0">
                <a:solidFill>
                  <a:schemeClr val="bg1">
                    <a:lumMod val="65000"/>
                  </a:schemeClr>
                </a:solidFill>
              </a:rPr>
              <a:t>θ</a:t>
            </a:r>
            <a:r>
              <a:rPr lang="en-US" sz="2800" baseline="-25000" dirty="0" err="1">
                <a:solidFill>
                  <a:schemeClr val="bg1">
                    <a:lumMod val="65000"/>
                  </a:schemeClr>
                </a:solidFill>
              </a:rPr>
              <a:t>cms</a:t>
            </a:r>
            <a:r>
              <a:rPr lang="ru-RU" sz="2800" baseline="-25000" dirty="0">
                <a:solidFill>
                  <a:schemeClr val="bg1">
                    <a:lumMod val="65000"/>
                  </a:schemeClr>
                </a:solidFill>
              </a:rPr>
              <a:t> </a:t>
            </a:r>
            <a:r>
              <a:rPr lang="en-US" sz="2800" dirty="0">
                <a:solidFill>
                  <a:schemeClr val="bg1">
                    <a:lumMod val="65000"/>
                  </a:schemeClr>
                </a:solidFill>
              </a:rPr>
              <a:t>= 150</a:t>
            </a:r>
            <a:r>
              <a:rPr lang="en-US" sz="2800" baseline="30000" dirty="0">
                <a:solidFill>
                  <a:schemeClr val="bg1">
                    <a:lumMod val="65000"/>
                  </a:schemeClr>
                </a:solidFill>
              </a:rPr>
              <a:t>o</a:t>
            </a:r>
            <a:r>
              <a:rPr lang="en-US" sz="2800" dirty="0">
                <a:solidFill>
                  <a:schemeClr val="bg1">
                    <a:lumMod val="65000"/>
                  </a:schemeClr>
                </a:solidFill>
              </a:rPr>
              <a:t> </a:t>
            </a:r>
          </a:p>
          <a:p>
            <a:r>
              <a:rPr lang="en-US" sz="2800" spc="300" dirty="0">
                <a:solidFill>
                  <a:schemeClr val="bg1">
                    <a:lumMod val="65000"/>
                  </a:schemeClr>
                </a:solidFill>
              </a:rPr>
              <a:t>A</a:t>
            </a:r>
            <a:r>
              <a:rPr lang="en-US" sz="2800" spc="300" baseline="-25000" dirty="0">
                <a:solidFill>
                  <a:schemeClr val="bg1">
                    <a:lumMod val="65000"/>
                  </a:schemeClr>
                </a:solidFill>
              </a:rPr>
              <a:t>y</a:t>
            </a:r>
            <a:r>
              <a:rPr lang="ru-RU" sz="2800" baseline="-25000" dirty="0">
                <a:solidFill>
                  <a:schemeClr val="bg1">
                    <a:lumMod val="65000"/>
                  </a:schemeClr>
                </a:solidFill>
              </a:rPr>
              <a:t> </a:t>
            </a:r>
            <a:r>
              <a:rPr lang="en-US" sz="2800" dirty="0">
                <a:solidFill>
                  <a:schemeClr val="bg1">
                    <a:lumMod val="65000"/>
                  </a:schemeClr>
                </a:solidFill>
              </a:rPr>
              <a:t>= </a:t>
            </a:r>
            <a:r>
              <a:rPr lang="en-US" sz="2800" dirty="0" smtClean="0">
                <a:solidFill>
                  <a:schemeClr val="bg1">
                    <a:lumMod val="65000"/>
                  </a:schemeClr>
                </a:solidFill>
              </a:rPr>
              <a:t>0.3</a:t>
            </a:r>
            <a:r>
              <a:rPr lang="ru-RU" sz="2800" dirty="0" smtClean="0">
                <a:solidFill>
                  <a:schemeClr val="bg1">
                    <a:lumMod val="65000"/>
                  </a:schemeClr>
                </a:solidFill>
              </a:rPr>
              <a:t> </a:t>
            </a:r>
            <a:endParaRPr lang="en-US" sz="2800" dirty="0">
              <a:solidFill>
                <a:schemeClr val="bg1">
                  <a:lumMod val="65000"/>
                </a:schemeClr>
              </a:solidFill>
            </a:endParaRPr>
          </a:p>
        </p:txBody>
      </p:sp>
      <p:cxnSp>
        <p:nvCxnSpPr>
          <p:cNvPr id="123" name="Прямая соединительная линия 122">
            <a:extLst>
              <a:ext uri="{FF2B5EF4-FFF2-40B4-BE49-F238E27FC236}">
                <a16:creationId xmlns="" xmlns:a16="http://schemas.microsoft.com/office/drawing/2014/main" id="{C293A0A9-AA9D-4004-A103-270E8769509D}"/>
              </a:ext>
            </a:extLst>
          </p:cNvPr>
          <p:cNvCxnSpPr>
            <a:cxnSpLocks/>
          </p:cNvCxnSpPr>
          <p:nvPr/>
        </p:nvCxnSpPr>
        <p:spPr>
          <a:xfrm>
            <a:off x="423679" y="6047460"/>
            <a:ext cx="392679" cy="0"/>
          </a:xfrm>
          <a:prstGeom prst="line">
            <a:avLst/>
          </a:prstGeom>
          <a:ln w="28575">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124" name="TextBox 123">
            <a:extLst>
              <a:ext uri="{FF2B5EF4-FFF2-40B4-BE49-F238E27FC236}">
                <a16:creationId xmlns="" xmlns:a16="http://schemas.microsoft.com/office/drawing/2014/main" id="{F09009FC-0F3F-41F3-9D73-41A4B9783F40}"/>
              </a:ext>
            </a:extLst>
          </p:cNvPr>
          <p:cNvSpPr txBox="1"/>
          <p:nvPr/>
        </p:nvSpPr>
        <p:spPr>
          <a:xfrm>
            <a:off x="791662" y="5845750"/>
            <a:ext cx="1824730" cy="369332"/>
          </a:xfrm>
          <a:prstGeom prst="rect">
            <a:avLst/>
          </a:prstGeom>
          <a:noFill/>
        </p:spPr>
        <p:txBody>
          <a:bodyPr wrap="none" rtlCol="0">
            <a:spAutoFit/>
          </a:bodyPr>
          <a:lstStyle/>
          <a:p>
            <a:r>
              <a:rPr lang="en-US" dirty="0"/>
              <a:t>deuteron 10 </a:t>
            </a:r>
            <a:r>
              <a:rPr lang="en-US" dirty="0" err="1"/>
              <a:t>MeV</a:t>
            </a:r>
            <a:endParaRPr lang="ru-RU" dirty="0"/>
          </a:p>
        </p:txBody>
      </p:sp>
      <p:sp>
        <p:nvSpPr>
          <p:cNvPr id="126" name="TextBox 125">
            <a:extLst>
              <a:ext uri="{FF2B5EF4-FFF2-40B4-BE49-F238E27FC236}">
                <a16:creationId xmlns="" xmlns:a16="http://schemas.microsoft.com/office/drawing/2014/main" id="{56215D7A-C68A-4187-B04C-BCE7917FA2A4}"/>
              </a:ext>
            </a:extLst>
          </p:cNvPr>
          <p:cNvSpPr txBox="1"/>
          <p:nvPr/>
        </p:nvSpPr>
        <p:spPr>
          <a:xfrm>
            <a:off x="789120" y="5429264"/>
            <a:ext cx="1174168" cy="369332"/>
          </a:xfrm>
          <a:prstGeom prst="rect">
            <a:avLst/>
          </a:prstGeom>
          <a:noFill/>
        </p:spPr>
        <p:txBody>
          <a:bodyPr wrap="none" rtlCol="0">
            <a:spAutoFit/>
          </a:bodyPr>
          <a:lstStyle/>
          <a:p>
            <a:r>
              <a:rPr lang="en-US" dirty="0"/>
              <a:t>Recoil </a:t>
            </a:r>
            <a:r>
              <a:rPr lang="en-US" baseline="30000" dirty="0"/>
              <a:t>3</a:t>
            </a:r>
            <a:r>
              <a:rPr lang="en-US" dirty="0"/>
              <a:t>He</a:t>
            </a:r>
            <a:endParaRPr lang="ru-RU" dirty="0"/>
          </a:p>
        </p:txBody>
      </p:sp>
      <p:cxnSp>
        <p:nvCxnSpPr>
          <p:cNvPr id="129" name="Прямая соединительная линия 128">
            <a:extLst>
              <a:ext uri="{FF2B5EF4-FFF2-40B4-BE49-F238E27FC236}">
                <a16:creationId xmlns="" xmlns:a16="http://schemas.microsoft.com/office/drawing/2014/main" id="{BF5FCBBA-8489-4DD1-827C-EBDE6E628EDD}"/>
              </a:ext>
            </a:extLst>
          </p:cNvPr>
          <p:cNvCxnSpPr>
            <a:cxnSpLocks/>
          </p:cNvCxnSpPr>
          <p:nvPr/>
        </p:nvCxnSpPr>
        <p:spPr>
          <a:xfrm>
            <a:off x="434937" y="5589240"/>
            <a:ext cx="392679" cy="0"/>
          </a:xfrm>
          <a:prstGeom prst="line">
            <a:avLst/>
          </a:prstGeom>
          <a:ln w="28575">
            <a:prstDash val="dash"/>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138" name="Прямая соединительная линия 137">
            <a:extLst>
              <a:ext uri="{FF2B5EF4-FFF2-40B4-BE49-F238E27FC236}">
                <a16:creationId xmlns="" xmlns:a16="http://schemas.microsoft.com/office/drawing/2014/main" id="{0FE3AC4F-06AC-4BE3-BF06-715A4B04E997}"/>
              </a:ext>
            </a:extLst>
          </p:cNvPr>
          <p:cNvCxnSpPr>
            <a:cxnSpLocks/>
          </p:cNvCxnSpPr>
          <p:nvPr/>
        </p:nvCxnSpPr>
        <p:spPr>
          <a:xfrm>
            <a:off x="423678" y="6484657"/>
            <a:ext cx="392679" cy="0"/>
          </a:xfrm>
          <a:prstGeom prst="line">
            <a:avLst/>
          </a:prstGeom>
          <a:ln w="28575">
            <a:solidFill>
              <a:schemeClr val="accent4"/>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144" name="TextBox 143">
            <a:extLst>
              <a:ext uri="{FF2B5EF4-FFF2-40B4-BE49-F238E27FC236}">
                <a16:creationId xmlns="" xmlns:a16="http://schemas.microsoft.com/office/drawing/2014/main" id="{24D1346B-E49C-462B-B400-1B1C93854819}"/>
              </a:ext>
            </a:extLst>
          </p:cNvPr>
          <p:cNvSpPr txBox="1"/>
          <p:nvPr/>
        </p:nvSpPr>
        <p:spPr>
          <a:xfrm>
            <a:off x="773249" y="6274378"/>
            <a:ext cx="2512867" cy="369332"/>
          </a:xfrm>
          <a:prstGeom prst="rect">
            <a:avLst/>
          </a:prstGeom>
          <a:noFill/>
        </p:spPr>
        <p:txBody>
          <a:bodyPr wrap="none" rtlCol="0">
            <a:spAutoFit/>
          </a:bodyPr>
          <a:lstStyle/>
          <a:p>
            <a:r>
              <a:rPr lang="en-US" dirty="0"/>
              <a:t>daughter proton 20 </a:t>
            </a:r>
            <a:r>
              <a:rPr lang="en-US" dirty="0" err="1"/>
              <a:t>MeV</a:t>
            </a:r>
            <a:endParaRPr lang="ru-RU" dirty="0"/>
          </a:p>
        </p:txBody>
      </p:sp>
      <p:grpSp>
        <p:nvGrpSpPr>
          <p:cNvPr id="178" name="Группа 177">
            <a:extLst>
              <a:ext uri="{FF2B5EF4-FFF2-40B4-BE49-F238E27FC236}">
                <a16:creationId xmlns="" xmlns:a16="http://schemas.microsoft.com/office/drawing/2014/main" id="{AF4EF0D1-1642-4459-9381-3896B3F2EB88}"/>
              </a:ext>
            </a:extLst>
          </p:cNvPr>
          <p:cNvGrpSpPr/>
          <p:nvPr/>
        </p:nvGrpSpPr>
        <p:grpSpPr>
          <a:xfrm rot="13500000">
            <a:off x="6528189" y="3586233"/>
            <a:ext cx="986184" cy="205455"/>
            <a:chOff x="2181250" y="4185807"/>
            <a:chExt cx="1334746" cy="278072"/>
          </a:xfrm>
        </p:grpSpPr>
        <p:sp>
          <p:nvSpPr>
            <p:cNvPr id="179" name="Прямоугольник 178">
              <a:extLst>
                <a:ext uri="{FF2B5EF4-FFF2-40B4-BE49-F238E27FC236}">
                  <a16:creationId xmlns="" xmlns:a16="http://schemas.microsoft.com/office/drawing/2014/main" id="{D992EF8B-2F46-4A7E-A389-82BA6808D394}"/>
                </a:ext>
              </a:extLst>
            </p:cNvPr>
            <p:cNvSpPr/>
            <p:nvPr/>
          </p:nvSpPr>
          <p:spPr>
            <a:xfrm rot="1866151">
              <a:off x="2181250" y="4185807"/>
              <a:ext cx="1334746" cy="27807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0" name="Прямоугольник 179">
              <a:extLst>
                <a:ext uri="{FF2B5EF4-FFF2-40B4-BE49-F238E27FC236}">
                  <a16:creationId xmlns="" xmlns:a16="http://schemas.microsoft.com/office/drawing/2014/main" id="{C4D453CE-5E24-40A3-BF03-0C589A5B9307}"/>
                </a:ext>
              </a:extLst>
            </p:cNvPr>
            <p:cNvSpPr/>
            <p:nvPr/>
          </p:nvSpPr>
          <p:spPr>
            <a:xfrm rot="1866151">
              <a:off x="2576927" y="4286466"/>
              <a:ext cx="556144" cy="55614"/>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1" name="Прямоугольник 180">
              <a:extLst>
                <a:ext uri="{FF2B5EF4-FFF2-40B4-BE49-F238E27FC236}">
                  <a16:creationId xmlns="" xmlns:a16="http://schemas.microsoft.com/office/drawing/2014/main" id="{34D66A43-34D0-43F2-B359-A4640614FFBE}"/>
                </a:ext>
              </a:extLst>
            </p:cNvPr>
            <p:cNvSpPr/>
            <p:nvPr/>
          </p:nvSpPr>
          <p:spPr>
            <a:xfrm rot="1866151">
              <a:off x="2303178" y="4335545"/>
              <a:ext cx="1056674" cy="3531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82" name="Группа 181">
            <a:extLst>
              <a:ext uri="{FF2B5EF4-FFF2-40B4-BE49-F238E27FC236}">
                <a16:creationId xmlns="" xmlns:a16="http://schemas.microsoft.com/office/drawing/2014/main" id="{AF4EF0D1-1642-4459-9381-3896B3F2EB88}"/>
              </a:ext>
            </a:extLst>
          </p:cNvPr>
          <p:cNvGrpSpPr/>
          <p:nvPr/>
        </p:nvGrpSpPr>
        <p:grpSpPr>
          <a:xfrm rot="15300000">
            <a:off x="6476605" y="5162376"/>
            <a:ext cx="986184" cy="205455"/>
            <a:chOff x="2181250" y="4185807"/>
            <a:chExt cx="1334746" cy="278072"/>
          </a:xfrm>
        </p:grpSpPr>
        <p:sp>
          <p:nvSpPr>
            <p:cNvPr id="183" name="Прямоугольник 182">
              <a:extLst>
                <a:ext uri="{FF2B5EF4-FFF2-40B4-BE49-F238E27FC236}">
                  <a16:creationId xmlns="" xmlns:a16="http://schemas.microsoft.com/office/drawing/2014/main" id="{D992EF8B-2F46-4A7E-A389-82BA6808D394}"/>
                </a:ext>
              </a:extLst>
            </p:cNvPr>
            <p:cNvSpPr/>
            <p:nvPr/>
          </p:nvSpPr>
          <p:spPr>
            <a:xfrm rot="1866151">
              <a:off x="2181250" y="4185807"/>
              <a:ext cx="1334746" cy="27807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 name="Прямоугольник 183">
              <a:extLst>
                <a:ext uri="{FF2B5EF4-FFF2-40B4-BE49-F238E27FC236}">
                  <a16:creationId xmlns="" xmlns:a16="http://schemas.microsoft.com/office/drawing/2014/main" id="{C4D453CE-5E24-40A3-BF03-0C589A5B9307}"/>
                </a:ext>
              </a:extLst>
            </p:cNvPr>
            <p:cNvSpPr/>
            <p:nvPr/>
          </p:nvSpPr>
          <p:spPr>
            <a:xfrm rot="1866151">
              <a:off x="2576927" y="4286466"/>
              <a:ext cx="556144" cy="55614"/>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5" name="Прямоугольник 184">
              <a:extLst>
                <a:ext uri="{FF2B5EF4-FFF2-40B4-BE49-F238E27FC236}">
                  <a16:creationId xmlns="" xmlns:a16="http://schemas.microsoft.com/office/drawing/2014/main" id="{34D66A43-34D0-43F2-B359-A4640614FFBE}"/>
                </a:ext>
              </a:extLst>
            </p:cNvPr>
            <p:cNvSpPr/>
            <p:nvPr/>
          </p:nvSpPr>
          <p:spPr>
            <a:xfrm rot="1866151">
              <a:off x="2303178" y="4335545"/>
              <a:ext cx="1056674" cy="3531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mc:AlternateContent xmlns:mc="http://schemas.openxmlformats.org/markup-compatibility/2006" xmlns:a14="http://schemas.microsoft.com/office/drawing/2010/main">
        <mc:Choice Requires="a14">
          <p:sp>
            <p:nvSpPr>
              <p:cNvPr id="79" name="Прямоугольник 78">
                <a:extLst>
                  <a:ext uri="{FF2B5EF4-FFF2-40B4-BE49-F238E27FC236}">
                    <a16:creationId xmlns="" xmlns:a16="http://schemas.microsoft.com/office/drawing/2014/main" id="{1F8B6D9E-F753-41CF-8EC6-A48A9FE84330}"/>
                  </a:ext>
                </a:extLst>
              </p:cNvPr>
              <p:cNvSpPr/>
              <p:nvPr/>
            </p:nvSpPr>
            <p:spPr>
              <a:xfrm>
                <a:off x="901733" y="3894572"/>
                <a:ext cx="497252" cy="5872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2800" b="1" i="1">
                              <a:solidFill>
                                <a:srgbClr val="00B0F0"/>
                              </a:solidFill>
                              <a:latin typeface="Cambria Math"/>
                            </a:rPr>
                          </m:ctrlPr>
                        </m:accPr>
                        <m:e>
                          <m:r>
                            <a:rPr lang="en-US" sz="2800" b="1" i="1">
                              <a:solidFill>
                                <a:srgbClr val="00B0F0"/>
                              </a:solidFill>
                              <a:latin typeface="Cambria Math" panose="02040503050406030204" pitchFamily="18" charset="0"/>
                            </a:rPr>
                            <m:t>𝒅</m:t>
                          </m:r>
                        </m:e>
                      </m:acc>
                    </m:oMath>
                  </m:oMathPara>
                </a14:m>
                <a:endParaRPr lang="ru-RU" sz="2800" dirty="0"/>
              </a:p>
            </p:txBody>
          </p:sp>
        </mc:Choice>
        <mc:Fallback xmlns="">
          <p:sp>
            <p:nvSpPr>
              <p:cNvPr id="79" name="Прямоугольник 78">
                <a:extLst>
                  <a:ext uri="{FF2B5EF4-FFF2-40B4-BE49-F238E27FC236}">
                    <a16:creationId xmlns:a16="http://schemas.microsoft.com/office/drawing/2014/main" id="{1F8B6D9E-F753-41CF-8EC6-A48A9FE84330}"/>
                  </a:ext>
                </a:extLst>
              </p:cNvPr>
              <p:cNvSpPr>
                <a:spLocks noRot="1" noChangeAspect="1" noMove="1" noResize="1" noEditPoints="1" noAdjustHandles="1" noChangeArrowheads="1" noChangeShapeType="1" noTextEdit="1"/>
              </p:cNvSpPr>
              <p:nvPr/>
            </p:nvSpPr>
            <p:spPr>
              <a:xfrm>
                <a:off x="901733" y="3894572"/>
                <a:ext cx="497252" cy="587277"/>
              </a:xfrm>
              <a:prstGeom prst="rect">
                <a:avLst/>
              </a:prstGeom>
              <a:blipFill>
                <a:blip r:embed="rId4"/>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89" name="TextBox 88">
                <a:extLst>
                  <a:ext uri="{FF2B5EF4-FFF2-40B4-BE49-F238E27FC236}">
                    <a16:creationId xmlns="" xmlns:a16="http://schemas.microsoft.com/office/drawing/2014/main" id="{3D6D1B23-EB22-46AE-9F88-EB9C076CFFD6}"/>
                  </a:ext>
                </a:extLst>
              </p:cNvPr>
              <p:cNvSpPr txBox="1"/>
              <p:nvPr/>
            </p:nvSpPr>
            <p:spPr>
              <a:xfrm>
                <a:off x="5579431" y="1268760"/>
                <a:ext cx="2931206" cy="70000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ru-RU" sz="3200" i="1" smtClean="0">
                              <a:solidFill>
                                <a:srgbClr val="7030A0"/>
                              </a:solidFill>
                              <a:latin typeface="Cambria Math"/>
                            </a:rPr>
                          </m:ctrlPr>
                        </m:sSupPr>
                        <m:e/>
                        <m:sup>
                          <m:r>
                            <a:rPr lang="ru-RU" sz="3200">
                              <a:solidFill>
                                <a:srgbClr val="7030A0"/>
                              </a:solidFill>
                              <a:latin typeface="Cambria Math" panose="02040503050406030204" pitchFamily="18" charset="0"/>
                            </a:rPr>
                            <m:t>3</m:t>
                          </m:r>
                        </m:sup>
                      </m:sSup>
                      <m:r>
                        <a:rPr lang="ru-RU" sz="3200" i="1">
                          <a:solidFill>
                            <a:srgbClr val="7030A0"/>
                          </a:solidFill>
                          <a:latin typeface="Cambria Math" panose="02040503050406030204" pitchFamily="18" charset="0"/>
                        </a:rPr>
                        <m:t>𝐻</m:t>
                      </m:r>
                      <m:r>
                        <a:rPr lang="ru-RU" sz="3200" i="0">
                          <a:solidFill>
                            <a:srgbClr val="7030A0"/>
                          </a:solidFill>
                          <a:latin typeface="Cambria Math" panose="02040503050406030204" pitchFamily="18" charset="0"/>
                        </a:rPr>
                        <m:t>ⅇ</m:t>
                      </m:r>
                      <m:sSup>
                        <m:sSupPr>
                          <m:ctrlPr>
                            <a:rPr lang="ru-RU" sz="3200" i="1">
                              <a:solidFill>
                                <a:srgbClr val="7030A0"/>
                              </a:solidFill>
                              <a:latin typeface="Cambria Math"/>
                            </a:rPr>
                          </m:ctrlPr>
                        </m:sSupPr>
                        <m:e>
                          <m:d>
                            <m:dPr>
                              <m:ctrlPr>
                                <a:rPr lang="ru-RU" sz="3200" i="1">
                                  <a:solidFill>
                                    <a:srgbClr val="7030A0"/>
                                  </a:solidFill>
                                  <a:latin typeface="Cambria Math"/>
                                </a:rPr>
                              </m:ctrlPr>
                            </m:dPr>
                            <m:e>
                              <m:acc>
                                <m:accPr>
                                  <m:chr m:val="⃗"/>
                                  <m:ctrlPr>
                                    <a:rPr lang="en-US" sz="3200" b="0" i="1" smtClean="0">
                                      <a:solidFill>
                                        <a:srgbClr val="7030A0"/>
                                      </a:solidFill>
                                      <a:latin typeface="Cambria Math"/>
                                    </a:rPr>
                                  </m:ctrlPr>
                                </m:accPr>
                                <m:e>
                                  <m:r>
                                    <a:rPr lang="en-US" sz="3200" b="0" i="1" smtClean="0">
                                      <a:solidFill>
                                        <a:srgbClr val="7030A0"/>
                                      </a:solidFill>
                                      <a:latin typeface="Cambria Math" panose="02040503050406030204" pitchFamily="18" charset="0"/>
                                    </a:rPr>
                                    <m:t>𝑑</m:t>
                                  </m:r>
                                </m:e>
                              </m:acc>
                              <m:r>
                                <a:rPr lang="ru-RU" sz="3200" i="0">
                                  <a:solidFill>
                                    <a:srgbClr val="7030A0"/>
                                  </a:solidFill>
                                  <a:latin typeface="Cambria Math" panose="02040503050406030204" pitchFamily="18" charset="0"/>
                                </a:rPr>
                                <m:t>,</m:t>
                              </m:r>
                              <m:r>
                                <a:rPr lang="en-US" sz="3200" b="0" i="1" smtClean="0">
                                  <a:solidFill>
                                    <a:srgbClr val="7030A0"/>
                                  </a:solidFill>
                                  <a:latin typeface="Cambria Math" panose="02040503050406030204" pitchFamily="18" charset="0"/>
                                </a:rPr>
                                <m:t>𝑝</m:t>
                              </m:r>
                            </m:e>
                          </m:d>
                        </m:e>
                        <m:sup>
                          <m:r>
                            <a:rPr lang="en-US" sz="3200" b="0" i="0" smtClean="0">
                              <a:solidFill>
                                <a:srgbClr val="7030A0"/>
                              </a:solidFill>
                              <a:latin typeface="Cambria Math" panose="02040503050406030204" pitchFamily="18" charset="0"/>
                            </a:rPr>
                            <m:t>4</m:t>
                          </m:r>
                        </m:sup>
                      </m:sSup>
                      <m:r>
                        <a:rPr lang="en-US" sz="3200" b="0" i="1" smtClean="0">
                          <a:solidFill>
                            <a:srgbClr val="7030A0"/>
                          </a:solidFill>
                          <a:latin typeface="Cambria Math" panose="02040503050406030204" pitchFamily="18" charset="0"/>
                        </a:rPr>
                        <m:t>𝐻𝑒</m:t>
                      </m:r>
                    </m:oMath>
                  </m:oMathPara>
                </a14:m>
                <a:endParaRPr lang="ru-RU" sz="3200" dirty="0">
                  <a:solidFill>
                    <a:srgbClr val="7030A0"/>
                  </a:solidFill>
                </a:endParaRPr>
              </a:p>
            </p:txBody>
          </p:sp>
        </mc:Choice>
        <mc:Fallback xmlns="">
          <p:sp>
            <p:nvSpPr>
              <p:cNvPr id="89" name="TextBox 88">
                <a:extLst>
                  <a:ext uri="{FF2B5EF4-FFF2-40B4-BE49-F238E27FC236}">
                    <a16:creationId xmlns="" xmlns:a16="http://schemas.microsoft.com/office/drawing/2014/main" xmlns:a14="http://schemas.microsoft.com/office/drawing/2010/main" id="{3D6D1B23-EB22-46AE-9F88-EB9C076CFFD6}"/>
                  </a:ext>
                </a:extLst>
              </p:cNvPr>
              <p:cNvSpPr txBox="1">
                <a:spLocks noRot="1" noChangeAspect="1" noMove="1" noResize="1" noEditPoints="1" noAdjustHandles="1" noChangeArrowheads="1" noChangeShapeType="1" noTextEdit="1"/>
              </p:cNvSpPr>
              <p:nvPr/>
            </p:nvSpPr>
            <p:spPr>
              <a:xfrm>
                <a:off x="5579431" y="1268760"/>
                <a:ext cx="2931206" cy="700000"/>
              </a:xfrm>
              <a:prstGeom prst="rect">
                <a:avLst/>
              </a:prstGeom>
              <a:blipFill rotWithShape="1">
                <a:blip r:embed="rId5"/>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90" name="TextBox 89">
                <a:extLst>
                  <a:ext uri="{FF2B5EF4-FFF2-40B4-BE49-F238E27FC236}">
                    <a16:creationId xmlns="" xmlns:a16="http://schemas.microsoft.com/office/drawing/2014/main" id="{306093B5-DA40-4C58-ABE5-AD5F65E233CD}"/>
                  </a:ext>
                </a:extLst>
              </p:cNvPr>
              <p:cNvSpPr txBox="1"/>
              <p:nvPr/>
            </p:nvSpPr>
            <p:spPr>
              <a:xfrm>
                <a:off x="164971" y="1266552"/>
                <a:ext cx="2931206" cy="70205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ru-RU" sz="3200" i="1" smtClean="0">
                              <a:solidFill>
                                <a:schemeClr val="bg1">
                                  <a:lumMod val="65000"/>
                                </a:schemeClr>
                              </a:solidFill>
                              <a:latin typeface="Cambria Math"/>
                            </a:rPr>
                          </m:ctrlPr>
                        </m:sSupPr>
                        <m:e/>
                        <m:sup>
                          <m:r>
                            <a:rPr lang="ru-RU" sz="3200">
                              <a:solidFill>
                                <a:schemeClr val="bg1">
                                  <a:lumMod val="65000"/>
                                </a:schemeClr>
                              </a:solidFill>
                              <a:latin typeface="Cambria Math" panose="02040503050406030204" pitchFamily="18" charset="0"/>
                            </a:rPr>
                            <m:t>3</m:t>
                          </m:r>
                        </m:sup>
                      </m:sSup>
                      <m:r>
                        <a:rPr lang="ru-RU" sz="3200" i="1" smtClean="0">
                          <a:solidFill>
                            <a:schemeClr val="bg1">
                              <a:lumMod val="65000"/>
                            </a:schemeClr>
                          </a:solidFill>
                          <a:latin typeface="Cambria Math" panose="02040503050406030204" pitchFamily="18" charset="0"/>
                        </a:rPr>
                        <m:t>𝐻</m:t>
                      </m:r>
                      <m:r>
                        <a:rPr lang="ru-RU" sz="3200" i="0">
                          <a:solidFill>
                            <a:schemeClr val="bg1">
                              <a:lumMod val="65000"/>
                            </a:schemeClr>
                          </a:solidFill>
                          <a:latin typeface="Cambria Math" panose="02040503050406030204" pitchFamily="18" charset="0"/>
                        </a:rPr>
                        <m:t>ⅇ</m:t>
                      </m:r>
                      <m:sSup>
                        <m:sSupPr>
                          <m:ctrlPr>
                            <a:rPr lang="ru-RU" sz="3200" i="1">
                              <a:solidFill>
                                <a:schemeClr val="bg1">
                                  <a:lumMod val="65000"/>
                                </a:schemeClr>
                              </a:solidFill>
                              <a:latin typeface="Cambria Math"/>
                            </a:rPr>
                          </m:ctrlPr>
                        </m:sSupPr>
                        <m:e>
                          <m:d>
                            <m:dPr>
                              <m:ctrlPr>
                                <a:rPr lang="ru-RU" sz="3200" i="1">
                                  <a:solidFill>
                                    <a:schemeClr val="bg1">
                                      <a:lumMod val="65000"/>
                                    </a:schemeClr>
                                  </a:solidFill>
                                  <a:latin typeface="Cambria Math"/>
                                </a:rPr>
                              </m:ctrlPr>
                            </m:dPr>
                            <m:e>
                              <m:acc>
                                <m:accPr>
                                  <m:chr m:val="⃗"/>
                                  <m:ctrlPr>
                                    <a:rPr lang="en-US" sz="3200" b="0" i="1" smtClean="0">
                                      <a:solidFill>
                                        <a:schemeClr val="bg1">
                                          <a:lumMod val="65000"/>
                                        </a:schemeClr>
                                      </a:solidFill>
                                      <a:latin typeface="Cambria Math"/>
                                    </a:rPr>
                                  </m:ctrlPr>
                                </m:accPr>
                                <m:e>
                                  <m:r>
                                    <a:rPr lang="en-US" sz="3200" b="0" i="1" smtClean="0">
                                      <a:solidFill>
                                        <a:schemeClr val="bg1">
                                          <a:lumMod val="65000"/>
                                        </a:schemeClr>
                                      </a:solidFill>
                                      <a:latin typeface="Cambria Math" panose="02040503050406030204" pitchFamily="18" charset="0"/>
                                    </a:rPr>
                                    <m:t>𝑑</m:t>
                                  </m:r>
                                </m:e>
                              </m:acc>
                              <m:r>
                                <a:rPr lang="ru-RU" sz="3200" i="0">
                                  <a:solidFill>
                                    <a:schemeClr val="bg1">
                                      <a:lumMod val="65000"/>
                                    </a:schemeClr>
                                  </a:solidFill>
                                  <a:latin typeface="Cambria Math" panose="02040503050406030204" pitchFamily="18" charset="0"/>
                                </a:rPr>
                                <m:t>,</m:t>
                              </m:r>
                              <m:r>
                                <a:rPr lang="ru-RU" sz="3200" i="1">
                                  <a:solidFill>
                                    <a:schemeClr val="bg1">
                                      <a:lumMod val="65000"/>
                                    </a:schemeClr>
                                  </a:solidFill>
                                  <a:latin typeface="Cambria Math" panose="02040503050406030204" pitchFamily="18" charset="0"/>
                                </a:rPr>
                                <m:t>𝑑</m:t>
                              </m:r>
                            </m:e>
                          </m:d>
                        </m:e>
                        <m:sup>
                          <m:r>
                            <a:rPr lang="ru-RU" sz="3200" i="0">
                              <a:solidFill>
                                <a:schemeClr val="bg1">
                                  <a:lumMod val="65000"/>
                                </a:schemeClr>
                              </a:solidFill>
                              <a:latin typeface="Cambria Math" panose="02040503050406030204" pitchFamily="18" charset="0"/>
                            </a:rPr>
                            <m:t>3</m:t>
                          </m:r>
                        </m:sup>
                      </m:sSup>
                      <m:r>
                        <a:rPr lang="en-US" sz="3200" b="0" i="1" smtClean="0">
                          <a:solidFill>
                            <a:schemeClr val="bg1">
                              <a:lumMod val="65000"/>
                            </a:schemeClr>
                          </a:solidFill>
                          <a:latin typeface="Cambria Math" panose="02040503050406030204" pitchFamily="18" charset="0"/>
                        </a:rPr>
                        <m:t>𝐻𝑒</m:t>
                      </m:r>
                    </m:oMath>
                  </m:oMathPara>
                </a14:m>
                <a:endParaRPr lang="ru-RU" sz="3200" dirty="0">
                  <a:solidFill>
                    <a:schemeClr val="bg1">
                      <a:lumMod val="65000"/>
                    </a:schemeClr>
                  </a:solidFill>
                </a:endParaRPr>
              </a:p>
            </p:txBody>
          </p:sp>
        </mc:Choice>
        <mc:Fallback xmlns="">
          <p:sp>
            <p:nvSpPr>
              <p:cNvPr id="90" name="TextBox 89">
                <a:extLst>
                  <a:ext uri="{FF2B5EF4-FFF2-40B4-BE49-F238E27FC236}">
                    <a16:creationId xmlns="" xmlns:a16="http://schemas.microsoft.com/office/drawing/2014/main" xmlns:a14="http://schemas.microsoft.com/office/drawing/2010/main" id="{306093B5-DA40-4C58-ABE5-AD5F65E233CD}"/>
                  </a:ext>
                </a:extLst>
              </p:cNvPr>
              <p:cNvSpPr txBox="1">
                <a:spLocks noRot="1" noChangeAspect="1" noMove="1" noResize="1" noEditPoints="1" noAdjustHandles="1" noChangeArrowheads="1" noChangeShapeType="1" noTextEdit="1"/>
              </p:cNvSpPr>
              <p:nvPr/>
            </p:nvSpPr>
            <p:spPr>
              <a:xfrm>
                <a:off x="164971" y="1266552"/>
                <a:ext cx="2931206" cy="702052"/>
              </a:xfrm>
              <a:prstGeom prst="rect">
                <a:avLst/>
              </a:prstGeom>
              <a:blipFill rotWithShape="1">
                <a:blip r:embed="rId6"/>
                <a:stretch>
                  <a:fillRect b="-870"/>
                </a:stretch>
              </a:blipFill>
            </p:spPr>
            <p:txBody>
              <a:bodyPr/>
              <a:lstStyle/>
              <a:p>
                <a:r>
                  <a:rPr lang="ru-RU">
                    <a:noFill/>
                  </a:rPr>
                  <a:t> </a:t>
                </a:r>
              </a:p>
            </p:txBody>
          </p:sp>
        </mc:Fallback>
      </mc:AlternateContent>
      <p:sp>
        <p:nvSpPr>
          <p:cNvPr id="80" name="TextBox 79">
            <a:extLst>
              <a:ext uri="{FF2B5EF4-FFF2-40B4-BE49-F238E27FC236}">
                <a16:creationId xmlns="" xmlns:a16="http://schemas.microsoft.com/office/drawing/2014/main" id="{3C899A22-193F-4669-A4D7-D64AEC7CD816}"/>
              </a:ext>
            </a:extLst>
          </p:cNvPr>
          <p:cNvSpPr txBox="1"/>
          <p:nvPr/>
        </p:nvSpPr>
        <p:spPr>
          <a:xfrm>
            <a:off x="0" y="107921"/>
            <a:ext cx="9144000" cy="584775"/>
          </a:xfrm>
          <a:prstGeom prst="rect">
            <a:avLst/>
          </a:prstGeom>
          <a:noFill/>
        </p:spPr>
        <p:txBody>
          <a:bodyPr wrap="square" rtlCol="0">
            <a:spAutoFit/>
          </a:bodyPr>
          <a:lstStyle/>
          <a:p>
            <a:pPr algn="ctr"/>
            <a:r>
              <a:rPr lang="en-US" sz="3200" dirty="0">
                <a:solidFill>
                  <a:srgbClr val="000099"/>
                </a:solidFill>
                <a:cs typeface="Times New Roman" panose="02020603050405020304" pitchFamily="18" charset="0"/>
              </a:rPr>
              <a:t>Proposed Scheme of </a:t>
            </a:r>
            <a:r>
              <a:rPr lang="en-US" sz="3200" dirty="0">
                <a:solidFill>
                  <a:srgbClr val="FF0000"/>
                </a:solidFill>
                <a:cs typeface="Times New Roman" panose="02020603050405020304" pitchFamily="18" charset="0"/>
              </a:rPr>
              <a:t>New</a:t>
            </a:r>
            <a:r>
              <a:rPr lang="en-US" sz="3200" dirty="0">
                <a:solidFill>
                  <a:srgbClr val="000099"/>
                </a:solidFill>
                <a:cs typeface="Times New Roman" panose="02020603050405020304" pitchFamily="18" charset="0"/>
              </a:rPr>
              <a:t> </a:t>
            </a:r>
            <a:r>
              <a:rPr lang="en-US" sz="3200" dirty="0">
                <a:solidFill>
                  <a:srgbClr val="FF0000"/>
                </a:solidFill>
                <a:cs typeface="Times New Roman" panose="02020603050405020304" pitchFamily="18" charset="0"/>
              </a:rPr>
              <a:t>L</a:t>
            </a:r>
            <a:r>
              <a:rPr lang="en-US" sz="3200" dirty="0">
                <a:solidFill>
                  <a:srgbClr val="000099"/>
                </a:solidFill>
                <a:cs typeface="Times New Roman" panose="02020603050405020304" pitchFamily="18" charset="0"/>
              </a:rPr>
              <a:t>ow </a:t>
            </a:r>
            <a:r>
              <a:rPr lang="en-US" sz="3200" dirty="0">
                <a:solidFill>
                  <a:srgbClr val="FF0000"/>
                </a:solidFill>
                <a:cs typeface="Times New Roman" panose="02020603050405020304" pitchFamily="18" charset="0"/>
              </a:rPr>
              <a:t>E</a:t>
            </a:r>
            <a:r>
              <a:rPr lang="en-US" sz="3200" dirty="0">
                <a:solidFill>
                  <a:srgbClr val="000099"/>
                </a:solidFill>
                <a:cs typeface="Times New Roman" panose="02020603050405020304" pitchFamily="18" charset="0"/>
              </a:rPr>
              <a:t>nergy </a:t>
            </a:r>
            <a:r>
              <a:rPr lang="en-US" sz="3200" dirty="0">
                <a:solidFill>
                  <a:srgbClr val="FF0000"/>
                </a:solidFill>
                <a:cs typeface="Times New Roman" panose="02020603050405020304" pitchFamily="18" charset="0"/>
              </a:rPr>
              <a:t>P</a:t>
            </a:r>
            <a:r>
              <a:rPr lang="en-US" sz="3200" dirty="0">
                <a:solidFill>
                  <a:srgbClr val="000099"/>
                </a:solidFill>
                <a:cs typeface="Times New Roman" panose="02020603050405020304" pitchFamily="18" charset="0"/>
              </a:rPr>
              <a:t>olarimeter</a:t>
            </a:r>
            <a:endParaRPr lang="ru-RU" sz="3200" dirty="0">
              <a:solidFill>
                <a:srgbClr val="000099"/>
              </a:solidFill>
              <a:cs typeface="Times New Roman" panose="02020603050405020304" pitchFamily="18" charset="0"/>
            </a:endParaRPr>
          </a:p>
        </p:txBody>
      </p:sp>
    </p:spTree>
    <p:extLst>
      <p:ext uri="{BB962C8B-B14F-4D97-AF65-F5344CB8AC3E}">
        <p14:creationId xmlns:p14="http://schemas.microsoft.com/office/powerpoint/2010/main" val="40174065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 xmlns:a16="http://schemas.microsoft.com/office/drawing/2014/main" id="{43D9F944-EC2A-4640-B095-9FB667A12318}"/>
              </a:ext>
            </a:extLst>
          </p:cNvPr>
          <p:cNvSpPr>
            <a:spLocks noGrp="1"/>
          </p:cNvSpPr>
          <p:nvPr>
            <p:ph type="sldNum" sz="quarter" idx="12"/>
          </p:nvPr>
        </p:nvSpPr>
        <p:spPr/>
        <p:txBody>
          <a:bodyPr/>
          <a:lstStyle/>
          <a:p>
            <a:fld id="{3C7FDA4D-F3B9-44F0-B092-48EA97F1BCB3}" type="slidenum">
              <a:rPr lang="ru-RU" smtClean="0"/>
              <a:pPr/>
              <a:t>16</a:t>
            </a:fld>
            <a:endParaRPr lang="ru-RU"/>
          </a:p>
        </p:txBody>
      </p:sp>
      <p:pic>
        <p:nvPicPr>
          <p:cNvPr id="80898" name="Picture 2"/>
          <p:cNvPicPr>
            <a:picLocks noChangeAspect="1" noChangeArrowheads="1"/>
          </p:cNvPicPr>
          <p:nvPr/>
        </p:nvPicPr>
        <p:blipFill>
          <a:blip r:embed="rId3"/>
          <a:srcRect/>
          <a:stretch>
            <a:fillRect/>
          </a:stretch>
        </p:blipFill>
        <p:spPr bwMode="auto">
          <a:xfrm>
            <a:off x="4429124" y="214290"/>
            <a:ext cx="4427725" cy="6429396"/>
          </a:xfrm>
          <a:prstGeom prst="rect">
            <a:avLst/>
          </a:prstGeom>
          <a:noFill/>
          <a:ln w="9525">
            <a:noFill/>
            <a:miter lim="800000"/>
            <a:headEnd/>
            <a:tailEnd/>
          </a:ln>
          <a:effectLst/>
        </p:spPr>
      </p:pic>
      <p:pic>
        <p:nvPicPr>
          <p:cNvPr id="80902" name="Picture 6"/>
          <p:cNvPicPr>
            <a:picLocks noChangeAspect="1" noChangeArrowheads="1"/>
          </p:cNvPicPr>
          <p:nvPr/>
        </p:nvPicPr>
        <p:blipFill>
          <a:blip r:embed="rId4" cstate="print"/>
          <a:srcRect/>
          <a:stretch>
            <a:fillRect/>
          </a:stretch>
        </p:blipFill>
        <p:spPr bwMode="auto">
          <a:xfrm>
            <a:off x="72008" y="1628799"/>
            <a:ext cx="4860032" cy="1131436"/>
          </a:xfrm>
          <a:prstGeom prst="rect">
            <a:avLst/>
          </a:prstGeom>
          <a:noFill/>
          <a:ln w="9525">
            <a:noFill/>
            <a:miter lim="800000"/>
            <a:headEnd/>
            <a:tailEnd/>
          </a:ln>
          <a:effectLst/>
        </p:spPr>
      </p:pic>
    </p:spTree>
    <p:extLst>
      <p:ext uri="{BB962C8B-B14F-4D97-AF65-F5344CB8AC3E}">
        <p14:creationId xmlns:p14="http://schemas.microsoft.com/office/powerpoint/2010/main" val="11873051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Овал 88"/>
          <p:cNvSpPr/>
          <p:nvPr/>
        </p:nvSpPr>
        <p:spPr>
          <a:xfrm>
            <a:off x="4385394" y="4143380"/>
            <a:ext cx="553032" cy="553032"/>
          </a:xfrm>
          <a:prstGeom prst="ellipse">
            <a:avLst/>
          </a:prstGeom>
          <a:blipFill dpi="0" rotWithShape="1">
            <a:blip r:embed="rId3">
              <a:alphaModFix amt="45000"/>
            </a:blip>
            <a:srcRect/>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0" name="Восьмиугольник 129">
            <a:extLst>
              <a:ext uri="{FF2B5EF4-FFF2-40B4-BE49-F238E27FC236}">
                <a16:creationId xmlns="" xmlns:a16="http://schemas.microsoft.com/office/drawing/2014/main" id="{AF221DBE-65EF-4D11-B505-0FE47579159C}"/>
              </a:ext>
            </a:extLst>
          </p:cNvPr>
          <p:cNvSpPr/>
          <p:nvPr/>
        </p:nvSpPr>
        <p:spPr>
          <a:xfrm>
            <a:off x="1983340" y="2570914"/>
            <a:ext cx="5871950" cy="3715606"/>
          </a:xfrm>
          <a:prstGeom prst="oct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3" name="Прямоугольник 132">
            <a:extLst>
              <a:ext uri="{FF2B5EF4-FFF2-40B4-BE49-F238E27FC236}">
                <a16:creationId xmlns="" xmlns:a16="http://schemas.microsoft.com/office/drawing/2014/main" id="{42BBAAD7-03A3-4B43-BE06-273AF7677720}"/>
              </a:ext>
            </a:extLst>
          </p:cNvPr>
          <p:cNvSpPr/>
          <p:nvPr/>
        </p:nvSpPr>
        <p:spPr>
          <a:xfrm>
            <a:off x="1938285" y="4285888"/>
            <a:ext cx="11760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Номер слайда 1">
            <a:extLst>
              <a:ext uri="{FF2B5EF4-FFF2-40B4-BE49-F238E27FC236}">
                <a16:creationId xmlns="" xmlns:a16="http://schemas.microsoft.com/office/drawing/2014/main" id="{65DFDF92-C65E-4FF6-A969-F81771F311AE}"/>
              </a:ext>
            </a:extLst>
          </p:cNvPr>
          <p:cNvSpPr>
            <a:spLocks noGrp="1"/>
          </p:cNvSpPr>
          <p:nvPr>
            <p:ph type="sldNum" sz="quarter" idx="12"/>
          </p:nvPr>
        </p:nvSpPr>
        <p:spPr/>
        <p:txBody>
          <a:bodyPr/>
          <a:lstStyle/>
          <a:p>
            <a:fld id="{3C7FDA4D-F3B9-44F0-B092-48EA97F1BCB3}" type="slidenum">
              <a:rPr lang="ru-RU" smtClean="0"/>
              <a:pPr/>
              <a:t>17</a:t>
            </a:fld>
            <a:endParaRPr lang="ru-RU"/>
          </a:p>
        </p:txBody>
      </p:sp>
      <p:sp>
        <p:nvSpPr>
          <p:cNvPr id="3" name="Половина рамки 2">
            <a:extLst>
              <a:ext uri="{FF2B5EF4-FFF2-40B4-BE49-F238E27FC236}">
                <a16:creationId xmlns="" xmlns:a16="http://schemas.microsoft.com/office/drawing/2014/main" id="{A5033CEA-1512-4CFA-816E-AA17D64D7230}"/>
              </a:ext>
            </a:extLst>
          </p:cNvPr>
          <p:cNvSpPr/>
          <p:nvPr/>
        </p:nvSpPr>
        <p:spPr>
          <a:xfrm rot="10800000">
            <a:off x="992723" y="4552520"/>
            <a:ext cx="931498" cy="576064"/>
          </a:xfrm>
          <a:prstGeom prst="halfFrame">
            <a:avLst>
              <a:gd name="adj1" fmla="val 16912"/>
              <a:gd name="adj2" fmla="val 16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4" name="Половина рамки 3">
            <a:extLst>
              <a:ext uri="{FF2B5EF4-FFF2-40B4-BE49-F238E27FC236}">
                <a16:creationId xmlns="" xmlns:a16="http://schemas.microsoft.com/office/drawing/2014/main" id="{E52E932B-F3F5-421F-A12D-1CF5C7EABE6A}"/>
              </a:ext>
            </a:extLst>
          </p:cNvPr>
          <p:cNvSpPr/>
          <p:nvPr/>
        </p:nvSpPr>
        <p:spPr>
          <a:xfrm rot="10800000" flipV="1">
            <a:off x="992723" y="3760432"/>
            <a:ext cx="931499" cy="569244"/>
          </a:xfrm>
          <a:prstGeom prst="halfFrame">
            <a:avLst>
              <a:gd name="adj1" fmla="val 16912"/>
              <a:gd name="adj2" fmla="val 16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cxnSp>
        <p:nvCxnSpPr>
          <p:cNvPr id="6" name="Прямая соединительная линия 5">
            <a:extLst>
              <a:ext uri="{FF2B5EF4-FFF2-40B4-BE49-F238E27FC236}">
                <a16:creationId xmlns="" xmlns:a16="http://schemas.microsoft.com/office/drawing/2014/main" id="{6F980D0A-53C6-4352-92C0-2FCF6DFF7FD6}"/>
              </a:ext>
            </a:extLst>
          </p:cNvPr>
          <p:cNvCxnSpPr>
            <a:cxnSpLocks/>
          </p:cNvCxnSpPr>
          <p:nvPr/>
        </p:nvCxnSpPr>
        <p:spPr>
          <a:xfrm>
            <a:off x="1420166" y="4408504"/>
            <a:ext cx="3240360" cy="0"/>
          </a:xfrm>
          <a:prstGeom prst="line">
            <a:avLst/>
          </a:prstGeom>
          <a:ln w="28575">
            <a:headEnd type="none" w="med" len="med"/>
            <a:tailEnd type="arrow" w="med" len="med"/>
          </a:ln>
        </p:spPr>
        <p:style>
          <a:lnRef idx="1">
            <a:schemeClr val="accent5"/>
          </a:lnRef>
          <a:fillRef idx="0">
            <a:schemeClr val="accent5"/>
          </a:fillRef>
          <a:effectRef idx="0">
            <a:schemeClr val="accent5"/>
          </a:effectRef>
          <a:fontRef idx="minor">
            <a:schemeClr val="tx1"/>
          </a:fontRef>
        </p:style>
      </p:cxnSp>
      <p:cxnSp>
        <p:nvCxnSpPr>
          <p:cNvPr id="7" name="Прямая соединительная линия 6">
            <a:extLst>
              <a:ext uri="{FF2B5EF4-FFF2-40B4-BE49-F238E27FC236}">
                <a16:creationId xmlns="" xmlns:a16="http://schemas.microsoft.com/office/drawing/2014/main" id="{32F676E1-7040-454E-ADA9-5D7B65C468C5}"/>
              </a:ext>
            </a:extLst>
          </p:cNvPr>
          <p:cNvCxnSpPr>
            <a:cxnSpLocks/>
          </p:cNvCxnSpPr>
          <p:nvPr/>
        </p:nvCxnSpPr>
        <p:spPr>
          <a:xfrm>
            <a:off x="1420166" y="4480512"/>
            <a:ext cx="3240360" cy="0"/>
          </a:xfrm>
          <a:prstGeom prst="line">
            <a:avLst/>
          </a:prstGeom>
          <a:ln w="28575">
            <a:headEnd type="none" w="med" len="med"/>
            <a:tailEnd type="arrow" w="med" len="med"/>
          </a:ln>
        </p:spPr>
        <p:style>
          <a:lnRef idx="1">
            <a:schemeClr val="accent2"/>
          </a:lnRef>
          <a:fillRef idx="0">
            <a:schemeClr val="accent2"/>
          </a:fillRef>
          <a:effectRef idx="0">
            <a:schemeClr val="accent2"/>
          </a:effectRef>
          <a:fontRef idx="minor">
            <a:schemeClr val="tx1"/>
          </a:fontRef>
        </p:style>
      </p:cxnSp>
      <p:cxnSp>
        <p:nvCxnSpPr>
          <p:cNvPr id="12" name="Прямая соединительная линия 11">
            <a:extLst>
              <a:ext uri="{FF2B5EF4-FFF2-40B4-BE49-F238E27FC236}">
                <a16:creationId xmlns="" xmlns:a16="http://schemas.microsoft.com/office/drawing/2014/main" id="{729419B8-D37E-4966-A75A-BB084F47375D}"/>
              </a:ext>
            </a:extLst>
          </p:cNvPr>
          <p:cNvCxnSpPr>
            <a:cxnSpLocks/>
          </p:cNvCxnSpPr>
          <p:nvPr/>
        </p:nvCxnSpPr>
        <p:spPr>
          <a:xfrm flipV="1">
            <a:off x="4012454" y="4408504"/>
            <a:ext cx="648072" cy="1152128"/>
          </a:xfrm>
          <a:prstGeom prst="line">
            <a:avLst/>
          </a:prstGeom>
          <a:ln w="28575">
            <a:solidFill>
              <a:schemeClr val="bg1">
                <a:lumMod val="75000"/>
              </a:schemeClr>
            </a:solidFill>
            <a:prstDash val="solid"/>
            <a:headEnd type="arrow"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15" name="Прямая соединительная линия 14">
            <a:extLst>
              <a:ext uri="{FF2B5EF4-FFF2-40B4-BE49-F238E27FC236}">
                <a16:creationId xmlns="" xmlns:a16="http://schemas.microsoft.com/office/drawing/2014/main" id="{49C77BA2-5900-471D-9793-49D22FAD2CAD}"/>
              </a:ext>
            </a:extLst>
          </p:cNvPr>
          <p:cNvCxnSpPr>
            <a:cxnSpLocks/>
          </p:cNvCxnSpPr>
          <p:nvPr/>
        </p:nvCxnSpPr>
        <p:spPr>
          <a:xfrm>
            <a:off x="4660526" y="4408506"/>
            <a:ext cx="2848142" cy="17883"/>
          </a:xfrm>
          <a:prstGeom prst="line">
            <a:avLst/>
          </a:prstGeom>
          <a:ln w="28575">
            <a:solidFill>
              <a:schemeClr val="bg1">
                <a:lumMod val="75000"/>
              </a:schemeClr>
            </a:solidFill>
            <a:headEnd type="none" w="med" len="med"/>
            <a:tailEnd type="arrow" w="med" len="med"/>
          </a:ln>
        </p:spPr>
        <p:style>
          <a:lnRef idx="1">
            <a:schemeClr val="accent4"/>
          </a:lnRef>
          <a:fillRef idx="0">
            <a:schemeClr val="accent4"/>
          </a:fillRef>
          <a:effectRef idx="0">
            <a:schemeClr val="accent4"/>
          </a:effectRef>
          <a:fontRef idx="minor">
            <a:schemeClr val="tx1"/>
          </a:fontRef>
        </p:style>
      </p:cxnSp>
      <p:cxnSp>
        <p:nvCxnSpPr>
          <p:cNvPr id="19" name="Прямая соединительная линия 18">
            <a:extLst>
              <a:ext uri="{FF2B5EF4-FFF2-40B4-BE49-F238E27FC236}">
                <a16:creationId xmlns="" xmlns:a16="http://schemas.microsoft.com/office/drawing/2014/main" id="{3EEB3CE8-CD2B-4C43-B95A-2273B2BE5488}"/>
              </a:ext>
            </a:extLst>
          </p:cNvPr>
          <p:cNvCxnSpPr>
            <a:cxnSpLocks/>
          </p:cNvCxnSpPr>
          <p:nvPr/>
        </p:nvCxnSpPr>
        <p:spPr>
          <a:xfrm flipV="1">
            <a:off x="4660526" y="4480515"/>
            <a:ext cx="2007612" cy="1"/>
          </a:xfrm>
          <a:prstGeom prst="line">
            <a:avLst/>
          </a:prstGeom>
          <a:ln>
            <a:prstDash val="dash"/>
          </a:ln>
        </p:spPr>
        <p:style>
          <a:lnRef idx="1">
            <a:schemeClr val="accent2"/>
          </a:lnRef>
          <a:fillRef idx="0">
            <a:schemeClr val="accent2"/>
          </a:fillRef>
          <a:effectRef idx="0">
            <a:schemeClr val="accent2"/>
          </a:effectRef>
          <a:fontRef idx="minor">
            <a:schemeClr val="tx1"/>
          </a:fontRef>
        </p:style>
      </p:cxnSp>
      <p:cxnSp>
        <p:nvCxnSpPr>
          <p:cNvPr id="20" name="Прямая соединительная линия 19">
            <a:extLst>
              <a:ext uri="{FF2B5EF4-FFF2-40B4-BE49-F238E27FC236}">
                <a16:creationId xmlns="" xmlns:a16="http://schemas.microsoft.com/office/drawing/2014/main" id="{A2FB3523-E4DA-4668-8E75-2117FEF6F762}"/>
              </a:ext>
            </a:extLst>
          </p:cNvPr>
          <p:cNvCxnSpPr>
            <a:cxnSpLocks/>
          </p:cNvCxnSpPr>
          <p:nvPr/>
        </p:nvCxnSpPr>
        <p:spPr>
          <a:xfrm flipV="1">
            <a:off x="4660526" y="3471375"/>
            <a:ext cx="0" cy="1880594"/>
          </a:xfrm>
          <a:prstGeom prst="line">
            <a:avLst/>
          </a:prstGeom>
          <a:ln>
            <a:prstDash val="dash"/>
          </a:ln>
        </p:spPr>
        <p:style>
          <a:lnRef idx="1">
            <a:schemeClr val="accent5"/>
          </a:lnRef>
          <a:fillRef idx="0">
            <a:schemeClr val="accent5"/>
          </a:fillRef>
          <a:effectRef idx="0">
            <a:schemeClr val="accent5"/>
          </a:effectRef>
          <a:fontRef idx="minor">
            <a:schemeClr val="tx1"/>
          </a:fontRef>
        </p:style>
      </p:cxnSp>
      <p:grpSp>
        <p:nvGrpSpPr>
          <p:cNvPr id="11" name="Группа 88">
            <a:extLst>
              <a:ext uri="{FF2B5EF4-FFF2-40B4-BE49-F238E27FC236}">
                <a16:creationId xmlns="" xmlns:a16="http://schemas.microsoft.com/office/drawing/2014/main" id="{CA5DC1F3-9F15-4416-B6FE-B95159C9260E}"/>
              </a:ext>
            </a:extLst>
          </p:cNvPr>
          <p:cNvGrpSpPr/>
          <p:nvPr/>
        </p:nvGrpSpPr>
        <p:grpSpPr>
          <a:xfrm rot="18900000">
            <a:off x="4565937" y="5893051"/>
            <a:ext cx="986184" cy="205455"/>
            <a:chOff x="2181250" y="4185807"/>
            <a:chExt cx="1334746" cy="278072"/>
          </a:xfrm>
        </p:grpSpPr>
        <p:sp>
          <p:nvSpPr>
            <p:cNvPr id="90" name="Прямоугольник 89">
              <a:extLst>
                <a:ext uri="{FF2B5EF4-FFF2-40B4-BE49-F238E27FC236}">
                  <a16:creationId xmlns="" xmlns:a16="http://schemas.microsoft.com/office/drawing/2014/main" id="{44264C9D-5DF6-4EB4-BC42-10EAB5A19756}"/>
                </a:ext>
              </a:extLst>
            </p:cNvPr>
            <p:cNvSpPr/>
            <p:nvPr/>
          </p:nvSpPr>
          <p:spPr>
            <a:xfrm rot="1866151">
              <a:off x="2181250" y="4185807"/>
              <a:ext cx="1334746" cy="278072"/>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1" name="Прямоугольник 90">
              <a:extLst>
                <a:ext uri="{FF2B5EF4-FFF2-40B4-BE49-F238E27FC236}">
                  <a16:creationId xmlns="" xmlns:a16="http://schemas.microsoft.com/office/drawing/2014/main" id="{B7635092-6C88-4B36-B7E2-A30C3CD9D5FF}"/>
                </a:ext>
              </a:extLst>
            </p:cNvPr>
            <p:cNvSpPr/>
            <p:nvPr/>
          </p:nvSpPr>
          <p:spPr>
            <a:xfrm rot="1866151">
              <a:off x="2576928" y="4286466"/>
              <a:ext cx="556144" cy="55614"/>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2" name="Прямоугольник 91">
              <a:extLst>
                <a:ext uri="{FF2B5EF4-FFF2-40B4-BE49-F238E27FC236}">
                  <a16:creationId xmlns="" xmlns:a16="http://schemas.microsoft.com/office/drawing/2014/main" id="{3006504A-7618-444D-A158-1CE2FF9FCCB8}"/>
                </a:ext>
              </a:extLst>
            </p:cNvPr>
            <p:cNvSpPr/>
            <p:nvPr/>
          </p:nvSpPr>
          <p:spPr>
            <a:xfrm rot="1866151">
              <a:off x="2303178" y="4335545"/>
              <a:ext cx="1056674" cy="35310"/>
            </a:xfrm>
            <a:prstGeom prst="rect">
              <a:avLst/>
            </a:prstGeom>
            <a:solidFill>
              <a:srgbClr val="00B050"/>
            </a:solidFill>
            <a:ln>
              <a:solidFill>
                <a:srgbClr val="03E7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3" name="Группа 92">
            <a:extLst>
              <a:ext uri="{FF2B5EF4-FFF2-40B4-BE49-F238E27FC236}">
                <a16:creationId xmlns="" xmlns:a16="http://schemas.microsoft.com/office/drawing/2014/main" id="{983F86DC-3DAD-4A37-AB18-83923965DE5B}"/>
              </a:ext>
            </a:extLst>
          </p:cNvPr>
          <p:cNvGrpSpPr/>
          <p:nvPr/>
        </p:nvGrpSpPr>
        <p:grpSpPr>
          <a:xfrm rot="9900000">
            <a:off x="4516510" y="2849046"/>
            <a:ext cx="986184" cy="205455"/>
            <a:chOff x="2181250" y="4185807"/>
            <a:chExt cx="1334746" cy="278072"/>
          </a:xfrm>
        </p:grpSpPr>
        <p:sp>
          <p:nvSpPr>
            <p:cNvPr id="94" name="Прямоугольник 93">
              <a:extLst>
                <a:ext uri="{FF2B5EF4-FFF2-40B4-BE49-F238E27FC236}">
                  <a16:creationId xmlns="" xmlns:a16="http://schemas.microsoft.com/office/drawing/2014/main" id="{D3827371-3C52-4D3E-B20D-A51776C85CD2}"/>
                </a:ext>
              </a:extLst>
            </p:cNvPr>
            <p:cNvSpPr/>
            <p:nvPr/>
          </p:nvSpPr>
          <p:spPr>
            <a:xfrm rot="1866151">
              <a:off x="2181250" y="4185807"/>
              <a:ext cx="1334746" cy="278072"/>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5" name="Прямоугольник 94">
              <a:extLst>
                <a:ext uri="{FF2B5EF4-FFF2-40B4-BE49-F238E27FC236}">
                  <a16:creationId xmlns="" xmlns:a16="http://schemas.microsoft.com/office/drawing/2014/main" id="{6838395C-0128-4D65-B90D-472C0771DF88}"/>
                </a:ext>
              </a:extLst>
            </p:cNvPr>
            <p:cNvSpPr/>
            <p:nvPr/>
          </p:nvSpPr>
          <p:spPr>
            <a:xfrm rot="1866151">
              <a:off x="2576928" y="4286466"/>
              <a:ext cx="556144" cy="55614"/>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6" name="Прямоугольник 95">
              <a:extLst>
                <a:ext uri="{FF2B5EF4-FFF2-40B4-BE49-F238E27FC236}">
                  <a16:creationId xmlns="" xmlns:a16="http://schemas.microsoft.com/office/drawing/2014/main" id="{62431B18-B334-412F-AFC6-4C3857FE71BA}"/>
                </a:ext>
              </a:extLst>
            </p:cNvPr>
            <p:cNvSpPr/>
            <p:nvPr/>
          </p:nvSpPr>
          <p:spPr>
            <a:xfrm rot="1866151">
              <a:off x="2303178" y="4335545"/>
              <a:ext cx="1056674" cy="35310"/>
            </a:xfrm>
            <a:prstGeom prst="rect">
              <a:avLst/>
            </a:prstGeom>
            <a:solidFill>
              <a:srgbClr val="00B050"/>
            </a:solidFill>
            <a:ln>
              <a:solidFill>
                <a:srgbClr val="03E7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cxnSp>
        <p:nvCxnSpPr>
          <p:cNvPr id="97" name="Прямая соединительная линия 96">
            <a:extLst>
              <a:ext uri="{FF2B5EF4-FFF2-40B4-BE49-F238E27FC236}">
                <a16:creationId xmlns="" xmlns:a16="http://schemas.microsoft.com/office/drawing/2014/main" id="{C62508CD-0EA8-4364-97EF-6FBA9F370A15}"/>
              </a:ext>
            </a:extLst>
          </p:cNvPr>
          <p:cNvCxnSpPr>
            <a:cxnSpLocks/>
            <a:stCxn id="94" idx="0"/>
          </p:cNvCxnSpPr>
          <p:nvPr/>
        </p:nvCxnSpPr>
        <p:spPr>
          <a:xfrm flipH="1">
            <a:off x="4648126" y="3050471"/>
            <a:ext cx="332984" cy="1424504"/>
          </a:xfrm>
          <a:prstGeom prst="line">
            <a:avLst/>
          </a:prstGeom>
          <a:ln w="28575">
            <a:solidFill>
              <a:schemeClr val="accent2"/>
            </a:solidFill>
            <a:prstDash val="solid"/>
            <a:headEnd type="arrow"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102" name="Прямая соединительная линия 101">
            <a:extLst>
              <a:ext uri="{FF2B5EF4-FFF2-40B4-BE49-F238E27FC236}">
                <a16:creationId xmlns="" xmlns:a16="http://schemas.microsoft.com/office/drawing/2014/main" id="{21E8FE5E-04EC-47B0-9311-F984C2ABACE4}"/>
              </a:ext>
            </a:extLst>
          </p:cNvPr>
          <p:cNvCxnSpPr>
            <a:cxnSpLocks/>
          </p:cNvCxnSpPr>
          <p:nvPr/>
        </p:nvCxnSpPr>
        <p:spPr>
          <a:xfrm flipH="1" flipV="1">
            <a:off x="4591388" y="4444509"/>
            <a:ext cx="950895" cy="1124452"/>
          </a:xfrm>
          <a:prstGeom prst="line">
            <a:avLst/>
          </a:prstGeom>
          <a:ln w="28575">
            <a:solidFill>
              <a:schemeClr val="accent2"/>
            </a:solidFill>
            <a:prstDash val="dash"/>
            <a:headEnd type="arrow"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105" name="Прямая соединительная линия 104">
            <a:extLst>
              <a:ext uri="{FF2B5EF4-FFF2-40B4-BE49-F238E27FC236}">
                <a16:creationId xmlns="" xmlns:a16="http://schemas.microsoft.com/office/drawing/2014/main" id="{B6B0365A-8586-4A32-BF33-6B0C6C8D863E}"/>
              </a:ext>
            </a:extLst>
          </p:cNvPr>
          <p:cNvCxnSpPr>
            <a:cxnSpLocks/>
            <a:stCxn id="114" idx="0"/>
          </p:cNvCxnSpPr>
          <p:nvPr/>
        </p:nvCxnSpPr>
        <p:spPr>
          <a:xfrm flipH="1">
            <a:off x="4648127" y="3712679"/>
            <a:ext cx="2278204" cy="695056"/>
          </a:xfrm>
          <a:prstGeom prst="line">
            <a:avLst/>
          </a:prstGeom>
          <a:ln w="28575">
            <a:solidFill>
              <a:schemeClr val="accent5"/>
            </a:solidFill>
            <a:prstDash val="dash"/>
            <a:headEnd type="arrow" w="med" len="med"/>
            <a:tailEnd type="none" w="med" len="med"/>
          </a:ln>
        </p:spPr>
        <p:style>
          <a:lnRef idx="1">
            <a:schemeClr val="accent5"/>
          </a:lnRef>
          <a:fillRef idx="0">
            <a:schemeClr val="accent5"/>
          </a:fillRef>
          <a:effectRef idx="0">
            <a:schemeClr val="accent5"/>
          </a:effectRef>
          <a:fontRef idx="minor">
            <a:schemeClr val="tx1"/>
          </a:fontRef>
        </p:style>
      </p:cxnSp>
      <p:grpSp>
        <p:nvGrpSpPr>
          <p:cNvPr id="14" name="Группа 108">
            <a:extLst>
              <a:ext uri="{FF2B5EF4-FFF2-40B4-BE49-F238E27FC236}">
                <a16:creationId xmlns="" xmlns:a16="http://schemas.microsoft.com/office/drawing/2014/main" id="{544C9F81-6F1B-4B52-8A20-F13424F01935}"/>
              </a:ext>
            </a:extLst>
          </p:cNvPr>
          <p:cNvGrpSpPr/>
          <p:nvPr/>
        </p:nvGrpSpPr>
        <p:grpSpPr>
          <a:xfrm rot="14400000">
            <a:off x="7127773" y="4403446"/>
            <a:ext cx="986184" cy="205455"/>
            <a:chOff x="2181250" y="4185807"/>
            <a:chExt cx="1334746" cy="278072"/>
          </a:xfrm>
        </p:grpSpPr>
        <p:sp>
          <p:nvSpPr>
            <p:cNvPr id="110" name="Прямоугольник 109">
              <a:extLst>
                <a:ext uri="{FF2B5EF4-FFF2-40B4-BE49-F238E27FC236}">
                  <a16:creationId xmlns="" xmlns:a16="http://schemas.microsoft.com/office/drawing/2014/main" id="{5CCDC172-5296-44E3-9938-A18087210AE2}"/>
                </a:ext>
              </a:extLst>
            </p:cNvPr>
            <p:cNvSpPr/>
            <p:nvPr/>
          </p:nvSpPr>
          <p:spPr>
            <a:xfrm rot="1866151">
              <a:off x="2181250" y="4185807"/>
              <a:ext cx="1334746" cy="278072"/>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1" name="Прямоугольник 110">
              <a:extLst>
                <a:ext uri="{FF2B5EF4-FFF2-40B4-BE49-F238E27FC236}">
                  <a16:creationId xmlns="" xmlns:a16="http://schemas.microsoft.com/office/drawing/2014/main" id="{52F43950-0588-49B5-A475-5A5E66BF70E7}"/>
                </a:ext>
              </a:extLst>
            </p:cNvPr>
            <p:cNvSpPr/>
            <p:nvPr/>
          </p:nvSpPr>
          <p:spPr>
            <a:xfrm rot="1866151">
              <a:off x="2576928" y="4286466"/>
              <a:ext cx="556144" cy="55614"/>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2" name="Прямоугольник 111">
              <a:extLst>
                <a:ext uri="{FF2B5EF4-FFF2-40B4-BE49-F238E27FC236}">
                  <a16:creationId xmlns="" xmlns:a16="http://schemas.microsoft.com/office/drawing/2014/main" id="{12FE44B1-A4DC-4C4F-BC27-D5BAB113C527}"/>
                </a:ext>
              </a:extLst>
            </p:cNvPr>
            <p:cNvSpPr/>
            <p:nvPr/>
          </p:nvSpPr>
          <p:spPr>
            <a:xfrm rot="1866151">
              <a:off x="2303178" y="4335545"/>
              <a:ext cx="1056674" cy="35310"/>
            </a:xfrm>
            <a:prstGeom prst="rect">
              <a:avLst/>
            </a:prstGeom>
            <a:solidFill>
              <a:srgbClr val="00B050"/>
            </a:solidFill>
            <a:ln>
              <a:solidFill>
                <a:srgbClr val="03E7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6" name="Группа 112">
            <a:extLst>
              <a:ext uri="{FF2B5EF4-FFF2-40B4-BE49-F238E27FC236}">
                <a16:creationId xmlns="" xmlns:a16="http://schemas.microsoft.com/office/drawing/2014/main" id="{2C8132A7-A5A1-49D0-A77D-A6BAFE28755E}"/>
              </a:ext>
            </a:extLst>
          </p:cNvPr>
          <p:cNvGrpSpPr/>
          <p:nvPr/>
        </p:nvGrpSpPr>
        <p:grpSpPr>
          <a:xfrm rot="13500000">
            <a:off x="6532959" y="3585278"/>
            <a:ext cx="986184" cy="205455"/>
            <a:chOff x="2181250" y="4185807"/>
            <a:chExt cx="1334746" cy="278072"/>
          </a:xfrm>
        </p:grpSpPr>
        <p:sp>
          <p:nvSpPr>
            <p:cNvPr id="114" name="Прямоугольник 113">
              <a:extLst>
                <a:ext uri="{FF2B5EF4-FFF2-40B4-BE49-F238E27FC236}">
                  <a16:creationId xmlns="" xmlns:a16="http://schemas.microsoft.com/office/drawing/2014/main" id="{3331B1BE-6BBF-407E-8199-AFB9883EF0C9}"/>
                </a:ext>
              </a:extLst>
            </p:cNvPr>
            <p:cNvSpPr/>
            <p:nvPr/>
          </p:nvSpPr>
          <p:spPr>
            <a:xfrm rot="1866151">
              <a:off x="2181250" y="4185807"/>
              <a:ext cx="1334746" cy="278072"/>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5" name="Прямоугольник 114">
              <a:extLst>
                <a:ext uri="{FF2B5EF4-FFF2-40B4-BE49-F238E27FC236}">
                  <a16:creationId xmlns="" xmlns:a16="http://schemas.microsoft.com/office/drawing/2014/main" id="{8E72DB83-C555-4025-BC7C-45C6F29F0EB2}"/>
                </a:ext>
              </a:extLst>
            </p:cNvPr>
            <p:cNvSpPr/>
            <p:nvPr/>
          </p:nvSpPr>
          <p:spPr>
            <a:xfrm rot="1866151">
              <a:off x="2576928" y="4286466"/>
              <a:ext cx="556144" cy="55614"/>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6" name="Прямоугольник 115">
              <a:extLst>
                <a:ext uri="{FF2B5EF4-FFF2-40B4-BE49-F238E27FC236}">
                  <a16:creationId xmlns="" xmlns:a16="http://schemas.microsoft.com/office/drawing/2014/main" id="{04CDE85D-BA1E-4356-8BA3-C2CB7611C802}"/>
                </a:ext>
              </a:extLst>
            </p:cNvPr>
            <p:cNvSpPr/>
            <p:nvPr/>
          </p:nvSpPr>
          <p:spPr>
            <a:xfrm rot="1866151">
              <a:off x="2303178" y="4335545"/>
              <a:ext cx="1056674" cy="35310"/>
            </a:xfrm>
            <a:prstGeom prst="rect">
              <a:avLst/>
            </a:prstGeom>
            <a:solidFill>
              <a:srgbClr val="00B050"/>
            </a:solidFill>
            <a:ln>
              <a:solidFill>
                <a:srgbClr val="03E7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7" name="Группа 116">
            <a:extLst>
              <a:ext uri="{FF2B5EF4-FFF2-40B4-BE49-F238E27FC236}">
                <a16:creationId xmlns="" xmlns:a16="http://schemas.microsoft.com/office/drawing/2014/main" id="{C93BA4F3-091C-424E-9ED4-1F889BD8F216}"/>
              </a:ext>
            </a:extLst>
          </p:cNvPr>
          <p:cNvGrpSpPr/>
          <p:nvPr/>
        </p:nvGrpSpPr>
        <p:grpSpPr>
          <a:xfrm rot="15300000">
            <a:off x="6482515" y="5158384"/>
            <a:ext cx="986184" cy="205455"/>
            <a:chOff x="2181250" y="4185807"/>
            <a:chExt cx="1334746" cy="278072"/>
          </a:xfrm>
        </p:grpSpPr>
        <p:sp>
          <p:nvSpPr>
            <p:cNvPr id="118" name="Прямоугольник 117">
              <a:extLst>
                <a:ext uri="{FF2B5EF4-FFF2-40B4-BE49-F238E27FC236}">
                  <a16:creationId xmlns="" xmlns:a16="http://schemas.microsoft.com/office/drawing/2014/main" id="{9570456D-CE49-442C-A582-038C884CD8EE}"/>
                </a:ext>
              </a:extLst>
            </p:cNvPr>
            <p:cNvSpPr/>
            <p:nvPr/>
          </p:nvSpPr>
          <p:spPr>
            <a:xfrm rot="1866151">
              <a:off x="2181250" y="4185807"/>
              <a:ext cx="1334746" cy="278072"/>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9" name="Прямоугольник 118">
              <a:extLst>
                <a:ext uri="{FF2B5EF4-FFF2-40B4-BE49-F238E27FC236}">
                  <a16:creationId xmlns="" xmlns:a16="http://schemas.microsoft.com/office/drawing/2014/main" id="{43B8A551-AFE3-482C-80F0-3C06EC6AED45}"/>
                </a:ext>
              </a:extLst>
            </p:cNvPr>
            <p:cNvSpPr/>
            <p:nvPr/>
          </p:nvSpPr>
          <p:spPr>
            <a:xfrm rot="1866151">
              <a:off x="2576928" y="4286466"/>
              <a:ext cx="556144" cy="55614"/>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0" name="Прямоугольник 119">
              <a:extLst>
                <a:ext uri="{FF2B5EF4-FFF2-40B4-BE49-F238E27FC236}">
                  <a16:creationId xmlns="" xmlns:a16="http://schemas.microsoft.com/office/drawing/2014/main" id="{5C2FE250-0714-4927-84AC-FBC3ED3A3B03}"/>
                </a:ext>
              </a:extLst>
            </p:cNvPr>
            <p:cNvSpPr/>
            <p:nvPr/>
          </p:nvSpPr>
          <p:spPr>
            <a:xfrm rot="1866151">
              <a:off x="2303178" y="4335545"/>
              <a:ext cx="1056674" cy="35310"/>
            </a:xfrm>
            <a:prstGeom prst="rect">
              <a:avLst/>
            </a:prstGeom>
            <a:solidFill>
              <a:srgbClr val="00B050"/>
            </a:solidFill>
            <a:ln>
              <a:solidFill>
                <a:srgbClr val="03E7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22" name="Прямоугольник 121">
            <a:extLst>
              <a:ext uri="{FF2B5EF4-FFF2-40B4-BE49-F238E27FC236}">
                <a16:creationId xmlns="" xmlns:a16="http://schemas.microsoft.com/office/drawing/2014/main" id="{17AF3B32-85B6-4EDF-8021-122DC51ECD0B}"/>
              </a:ext>
            </a:extLst>
          </p:cNvPr>
          <p:cNvSpPr/>
          <p:nvPr/>
        </p:nvSpPr>
        <p:spPr>
          <a:xfrm>
            <a:off x="6668138" y="3957295"/>
            <a:ext cx="72008" cy="927632"/>
          </a:xfrm>
          <a:prstGeom prst="rect">
            <a:avLst/>
          </a:prstGeom>
          <a:pattFill prst="wdDn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1" name="Стрелка: влево-вправо 130">
            <a:extLst>
              <a:ext uri="{FF2B5EF4-FFF2-40B4-BE49-F238E27FC236}">
                <a16:creationId xmlns="" xmlns:a16="http://schemas.microsoft.com/office/drawing/2014/main" id="{94D07983-426D-4D50-9058-93E45DCB1DCD}"/>
              </a:ext>
            </a:extLst>
          </p:cNvPr>
          <p:cNvSpPr/>
          <p:nvPr/>
        </p:nvSpPr>
        <p:spPr>
          <a:xfrm>
            <a:off x="1722199" y="3942032"/>
            <a:ext cx="369580" cy="174069"/>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2" name="Стрелка: влево-вправо 131">
            <a:extLst>
              <a:ext uri="{FF2B5EF4-FFF2-40B4-BE49-F238E27FC236}">
                <a16:creationId xmlns="" xmlns:a16="http://schemas.microsoft.com/office/drawing/2014/main" id="{EC68C40B-3E5D-4029-8FE7-E376EB5D90FD}"/>
              </a:ext>
            </a:extLst>
          </p:cNvPr>
          <p:cNvSpPr/>
          <p:nvPr/>
        </p:nvSpPr>
        <p:spPr>
          <a:xfrm>
            <a:off x="1714934" y="4741555"/>
            <a:ext cx="369580" cy="174069"/>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4" name="Дуга 133">
            <a:extLst>
              <a:ext uri="{FF2B5EF4-FFF2-40B4-BE49-F238E27FC236}">
                <a16:creationId xmlns="" xmlns:a16="http://schemas.microsoft.com/office/drawing/2014/main" id="{B66B3EB8-6E05-4133-A8B2-78960CBBA067}"/>
              </a:ext>
            </a:extLst>
          </p:cNvPr>
          <p:cNvSpPr/>
          <p:nvPr/>
        </p:nvSpPr>
        <p:spPr>
          <a:xfrm>
            <a:off x="5187360" y="4163235"/>
            <a:ext cx="401304" cy="379985"/>
          </a:xfrm>
          <a:prstGeom prst="arc">
            <a:avLst>
              <a:gd name="adj1" fmla="val 16893440"/>
              <a:gd name="adj2" fmla="val 2528023"/>
            </a:avLst>
          </a:prstGeom>
          <a:ln w="19050">
            <a:solidFill>
              <a:schemeClr val="accent5"/>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35" name="TextBox 134">
            <a:extLst>
              <a:ext uri="{FF2B5EF4-FFF2-40B4-BE49-F238E27FC236}">
                <a16:creationId xmlns="" xmlns:a16="http://schemas.microsoft.com/office/drawing/2014/main" id="{61D6F195-B884-406D-849A-AB3E198E6F05}"/>
              </a:ext>
            </a:extLst>
          </p:cNvPr>
          <p:cNvSpPr txBox="1"/>
          <p:nvPr/>
        </p:nvSpPr>
        <p:spPr>
          <a:xfrm>
            <a:off x="5535935" y="4042340"/>
            <a:ext cx="497252" cy="369332"/>
          </a:xfrm>
          <a:prstGeom prst="rect">
            <a:avLst/>
          </a:prstGeom>
          <a:noFill/>
        </p:spPr>
        <p:txBody>
          <a:bodyPr wrap="none" rtlCol="0">
            <a:spAutoFit/>
          </a:bodyPr>
          <a:lstStyle/>
          <a:p>
            <a:r>
              <a:rPr lang="ru-RU" dirty="0">
                <a:solidFill>
                  <a:schemeClr val="accent5"/>
                </a:solidFill>
              </a:rPr>
              <a:t>15°</a:t>
            </a:r>
          </a:p>
        </p:txBody>
      </p:sp>
      <p:sp>
        <p:nvSpPr>
          <p:cNvPr id="136" name="Дуга 135">
            <a:extLst>
              <a:ext uri="{FF2B5EF4-FFF2-40B4-BE49-F238E27FC236}">
                <a16:creationId xmlns="" xmlns:a16="http://schemas.microsoft.com/office/drawing/2014/main" id="{1FC216DA-2E6B-45C7-AEF8-357AEB092AD6}"/>
              </a:ext>
            </a:extLst>
          </p:cNvPr>
          <p:cNvSpPr/>
          <p:nvPr/>
        </p:nvSpPr>
        <p:spPr>
          <a:xfrm rot="2652321">
            <a:off x="4765719" y="4299344"/>
            <a:ext cx="570854" cy="726336"/>
          </a:xfrm>
          <a:prstGeom prst="arc">
            <a:avLst>
              <a:gd name="adj1" fmla="val 17028535"/>
              <a:gd name="adj2" fmla="val 2825244"/>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37" name="TextBox 136">
            <a:extLst>
              <a:ext uri="{FF2B5EF4-FFF2-40B4-BE49-F238E27FC236}">
                <a16:creationId xmlns="" xmlns:a16="http://schemas.microsoft.com/office/drawing/2014/main" id="{0ED0CA03-E61A-4E39-ACB5-247BAAAB82AA}"/>
              </a:ext>
            </a:extLst>
          </p:cNvPr>
          <p:cNvSpPr txBox="1"/>
          <p:nvPr/>
        </p:nvSpPr>
        <p:spPr>
          <a:xfrm>
            <a:off x="5276177" y="4649394"/>
            <a:ext cx="497252" cy="369332"/>
          </a:xfrm>
          <a:prstGeom prst="rect">
            <a:avLst/>
          </a:prstGeom>
          <a:noFill/>
        </p:spPr>
        <p:txBody>
          <a:bodyPr wrap="none" rtlCol="0">
            <a:spAutoFit/>
          </a:bodyPr>
          <a:lstStyle/>
          <a:p>
            <a:r>
              <a:rPr lang="en-US" dirty="0" smtClean="0">
                <a:solidFill>
                  <a:schemeClr val="accent2"/>
                </a:solidFill>
              </a:rPr>
              <a:t>50</a:t>
            </a:r>
            <a:r>
              <a:rPr lang="ru-RU" dirty="0" smtClean="0">
                <a:solidFill>
                  <a:schemeClr val="accent2"/>
                </a:solidFill>
              </a:rPr>
              <a:t>°</a:t>
            </a:r>
            <a:endParaRPr lang="ru-RU" dirty="0">
              <a:solidFill>
                <a:schemeClr val="accent2"/>
              </a:solidFill>
            </a:endParaRPr>
          </a:p>
        </p:txBody>
      </p:sp>
      <p:sp>
        <p:nvSpPr>
          <p:cNvPr id="139" name="Дуга 138">
            <a:extLst>
              <a:ext uri="{FF2B5EF4-FFF2-40B4-BE49-F238E27FC236}">
                <a16:creationId xmlns="" xmlns:a16="http://schemas.microsoft.com/office/drawing/2014/main" id="{051181FC-0A44-421D-924B-344BEEF2A24A}"/>
              </a:ext>
            </a:extLst>
          </p:cNvPr>
          <p:cNvSpPr/>
          <p:nvPr/>
        </p:nvSpPr>
        <p:spPr>
          <a:xfrm>
            <a:off x="4347857" y="4091474"/>
            <a:ext cx="740724" cy="771795"/>
          </a:xfrm>
          <a:prstGeom prst="arc">
            <a:avLst/>
          </a:pr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40" name="TextBox 139">
            <a:extLst>
              <a:ext uri="{FF2B5EF4-FFF2-40B4-BE49-F238E27FC236}">
                <a16:creationId xmlns="" xmlns:a16="http://schemas.microsoft.com/office/drawing/2014/main" id="{5DBD2486-235D-4BA0-AD17-3D3126BB0C48}"/>
              </a:ext>
            </a:extLst>
          </p:cNvPr>
          <p:cNvSpPr txBox="1"/>
          <p:nvPr/>
        </p:nvSpPr>
        <p:spPr>
          <a:xfrm>
            <a:off x="4798722" y="3745614"/>
            <a:ext cx="497252" cy="369332"/>
          </a:xfrm>
          <a:prstGeom prst="rect">
            <a:avLst/>
          </a:prstGeom>
          <a:noFill/>
        </p:spPr>
        <p:txBody>
          <a:bodyPr wrap="none" rtlCol="0">
            <a:spAutoFit/>
          </a:bodyPr>
          <a:lstStyle/>
          <a:p>
            <a:r>
              <a:rPr lang="en-US" dirty="0" smtClean="0">
                <a:solidFill>
                  <a:schemeClr val="accent2"/>
                </a:solidFill>
              </a:rPr>
              <a:t>63</a:t>
            </a:r>
            <a:r>
              <a:rPr lang="ru-RU" dirty="0" smtClean="0">
                <a:solidFill>
                  <a:schemeClr val="accent2"/>
                </a:solidFill>
              </a:rPr>
              <a:t>°</a:t>
            </a:r>
            <a:endParaRPr lang="ru-RU" dirty="0">
              <a:solidFill>
                <a:schemeClr val="accent2"/>
              </a:solidFill>
            </a:endParaRPr>
          </a:p>
        </p:txBody>
      </p:sp>
      <p:sp>
        <p:nvSpPr>
          <p:cNvPr id="141" name="Дуга 140">
            <a:extLst>
              <a:ext uri="{FF2B5EF4-FFF2-40B4-BE49-F238E27FC236}">
                <a16:creationId xmlns="" xmlns:a16="http://schemas.microsoft.com/office/drawing/2014/main" id="{E0D362FA-97AE-4C0B-A96B-9930212F3659}"/>
              </a:ext>
            </a:extLst>
          </p:cNvPr>
          <p:cNvSpPr/>
          <p:nvPr/>
        </p:nvSpPr>
        <p:spPr>
          <a:xfrm rot="7322537">
            <a:off x="4242225" y="4226924"/>
            <a:ext cx="680144" cy="662914"/>
          </a:xfrm>
          <a:prstGeom prst="arc">
            <a:avLst>
              <a:gd name="adj1" fmla="val 13415693"/>
              <a:gd name="adj2" fmla="val 0"/>
            </a:avLst>
          </a:prstGeom>
          <a:ln w="1905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42" name="TextBox 141">
            <a:extLst>
              <a:ext uri="{FF2B5EF4-FFF2-40B4-BE49-F238E27FC236}">
                <a16:creationId xmlns="" xmlns:a16="http://schemas.microsoft.com/office/drawing/2014/main" id="{DCDF87CF-A286-4C3E-B258-20E822325D7D}"/>
              </a:ext>
            </a:extLst>
          </p:cNvPr>
          <p:cNvSpPr txBox="1"/>
          <p:nvPr/>
        </p:nvSpPr>
        <p:spPr>
          <a:xfrm>
            <a:off x="4390852" y="4859060"/>
            <a:ext cx="614271" cy="369332"/>
          </a:xfrm>
          <a:prstGeom prst="rect">
            <a:avLst/>
          </a:prstGeom>
          <a:noFill/>
        </p:spPr>
        <p:txBody>
          <a:bodyPr wrap="none" rtlCol="0">
            <a:spAutoFit/>
          </a:bodyPr>
          <a:lstStyle/>
          <a:p>
            <a:r>
              <a:rPr lang="ru-RU" dirty="0">
                <a:solidFill>
                  <a:schemeClr val="accent5"/>
                </a:solidFill>
              </a:rPr>
              <a:t>112°</a:t>
            </a:r>
          </a:p>
        </p:txBody>
      </p:sp>
      <p:cxnSp>
        <p:nvCxnSpPr>
          <p:cNvPr id="143" name="Прямая соединительная линия 142">
            <a:extLst>
              <a:ext uri="{FF2B5EF4-FFF2-40B4-BE49-F238E27FC236}">
                <a16:creationId xmlns="" xmlns:a16="http://schemas.microsoft.com/office/drawing/2014/main" id="{C293A0A9-AA9D-4004-A103-270E8769509D}"/>
              </a:ext>
            </a:extLst>
          </p:cNvPr>
          <p:cNvCxnSpPr>
            <a:cxnSpLocks/>
          </p:cNvCxnSpPr>
          <p:nvPr/>
        </p:nvCxnSpPr>
        <p:spPr>
          <a:xfrm>
            <a:off x="423679" y="5916726"/>
            <a:ext cx="392679" cy="0"/>
          </a:xfrm>
          <a:prstGeom prst="line">
            <a:avLst/>
          </a:prstGeom>
          <a:ln w="28575">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145" name="TextBox 144">
            <a:extLst>
              <a:ext uri="{FF2B5EF4-FFF2-40B4-BE49-F238E27FC236}">
                <a16:creationId xmlns="" xmlns:a16="http://schemas.microsoft.com/office/drawing/2014/main" id="{F09009FC-0F3F-41F3-9D73-41A4B9783F40}"/>
              </a:ext>
            </a:extLst>
          </p:cNvPr>
          <p:cNvSpPr txBox="1"/>
          <p:nvPr/>
        </p:nvSpPr>
        <p:spPr>
          <a:xfrm>
            <a:off x="791662" y="5715016"/>
            <a:ext cx="1824730" cy="369332"/>
          </a:xfrm>
          <a:prstGeom prst="rect">
            <a:avLst/>
          </a:prstGeom>
          <a:noFill/>
        </p:spPr>
        <p:txBody>
          <a:bodyPr wrap="none" rtlCol="0">
            <a:spAutoFit/>
          </a:bodyPr>
          <a:lstStyle/>
          <a:p>
            <a:r>
              <a:rPr lang="en-US" dirty="0"/>
              <a:t>deuteron 10 </a:t>
            </a:r>
            <a:r>
              <a:rPr lang="en-US" dirty="0" err="1"/>
              <a:t>MeV</a:t>
            </a:r>
            <a:endParaRPr lang="ru-RU" dirty="0"/>
          </a:p>
        </p:txBody>
      </p:sp>
      <p:cxnSp>
        <p:nvCxnSpPr>
          <p:cNvPr id="146" name="Прямая соединительная линия 145">
            <a:extLst>
              <a:ext uri="{FF2B5EF4-FFF2-40B4-BE49-F238E27FC236}">
                <a16:creationId xmlns="" xmlns:a16="http://schemas.microsoft.com/office/drawing/2014/main" id="{7EE895CA-6331-4081-905C-552FE39A2BD2}"/>
              </a:ext>
            </a:extLst>
          </p:cNvPr>
          <p:cNvCxnSpPr>
            <a:cxnSpLocks/>
          </p:cNvCxnSpPr>
          <p:nvPr/>
        </p:nvCxnSpPr>
        <p:spPr>
          <a:xfrm>
            <a:off x="434937" y="5670357"/>
            <a:ext cx="392679" cy="0"/>
          </a:xfrm>
          <a:prstGeom prst="line">
            <a:avLst/>
          </a:prstGeom>
          <a:ln w="28575">
            <a:solidFill>
              <a:schemeClr val="accent2"/>
            </a:solidFill>
            <a:prstDash val="dash"/>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147" name="TextBox 146">
            <a:extLst>
              <a:ext uri="{FF2B5EF4-FFF2-40B4-BE49-F238E27FC236}">
                <a16:creationId xmlns="" xmlns:a16="http://schemas.microsoft.com/office/drawing/2014/main" id="{56215D7A-C68A-4187-B04C-BCE7917FA2A4}"/>
              </a:ext>
            </a:extLst>
          </p:cNvPr>
          <p:cNvSpPr txBox="1"/>
          <p:nvPr/>
        </p:nvSpPr>
        <p:spPr>
          <a:xfrm>
            <a:off x="789120" y="5429264"/>
            <a:ext cx="1174168" cy="369332"/>
          </a:xfrm>
          <a:prstGeom prst="rect">
            <a:avLst/>
          </a:prstGeom>
          <a:noFill/>
        </p:spPr>
        <p:txBody>
          <a:bodyPr wrap="none" rtlCol="0">
            <a:spAutoFit/>
          </a:bodyPr>
          <a:lstStyle/>
          <a:p>
            <a:r>
              <a:rPr lang="en-US" dirty="0"/>
              <a:t>Recoil </a:t>
            </a:r>
            <a:r>
              <a:rPr lang="en-US" baseline="30000" dirty="0"/>
              <a:t>3</a:t>
            </a:r>
            <a:r>
              <a:rPr lang="en-US" dirty="0"/>
              <a:t>He</a:t>
            </a:r>
            <a:endParaRPr lang="ru-RU" dirty="0"/>
          </a:p>
        </p:txBody>
      </p:sp>
      <p:cxnSp>
        <p:nvCxnSpPr>
          <p:cNvPr id="148" name="Прямая соединительная линия 147">
            <a:extLst>
              <a:ext uri="{FF2B5EF4-FFF2-40B4-BE49-F238E27FC236}">
                <a16:creationId xmlns="" xmlns:a16="http://schemas.microsoft.com/office/drawing/2014/main" id="{E18FA8AA-FF62-4CFB-B373-DC9F433B43EA}"/>
              </a:ext>
            </a:extLst>
          </p:cNvPr>
          <p:cNvCxnSpPr>
            <a:cxnSpLocks/>
          </p:cNvCxnSpPr>
          <p:nvPr/>
        </p:nvCxnSpPr>
        <p:spPr>
          <a:xfrm>
            <a:off x="423679" y="6213933"/>
            <a:ext cx="392679" cy="0"/>
          </a:xfrm>
          <a:prstGeom prst="line">
            <a:avLst/>
          </a:prstGeom>
          <a:ln w="28575">
            <a:solidFill>
              <a:schemeClr val="accent2"/>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149" name="TextBox 148">
            <a:extLst>
              <a:ext uri="{FF2B5EF4-FFF2-40B4-BE49-F238E27FC236}">
                <a16:creationId xmlns="" xmlns:a16="http://schemas.microsoft.com/office/drawing/2014/main" id="{C053E463-6005-45D9-8F7D-B1C55E126755}"/>
              </a:ext>
            </a:extLst>
          </p:cNvPr>
          <p:cNvSpPr txBox="1"/>
          <p:nvPr/>
        </p:nvSpPr>
        <p:spPr>
          <a:xfrm>
            <a:off x="773249" y="6006037"/>
            <a:ext cx="1489960" cy="369332"/>
          </a:xfrm>
          <a:prstGeom prst="rect">
            <a:avLst/>
          </a:prstGeom>
          <a:noFill/>
        </p:spPr>
        <p:txBody>
          <a:bodyPr wrap="none" rtlCol="0">
            <a:spAutoFit/>
          </a:bodyPr>
          <a:lstStyle/>
          <a:p>
            <a:r>
              <a:rPr lang="en-US" dirty="0"/>
              <a:t>proton 5 </a:t>
            </a:r>
            <a:r>
              <a:rPr lang="en-US" dirty="0" err="1"/>
              <a:t>MeV</a:t>
            </a:r>
            <a:endParaRPr lang="ru-RU" dirty="0"/>
          </a:p>
        </p:txBody>
      </p:sp>
      <p:cxnSp>
        <p:nvCxnSpPr>
          <p:cNvPr id="150" name="Прямая соединительная линия 149">
            <a:extLst>
              <a:ext uri="{FF2B5EF4-FFF2-40B4-BE49-F238E27FC236}">
                <a16:creationId xmlns="" xmlns:a16="http://schemas.microsoft.com/office/drawing/2014/main" id="{BF5FCBBA-8489-4DD1-827C-EBDE6E628EDD}"/>
              </a:ext>
            </a:extLst>
          </p:cNvPr>
          <p:cNvCxnSpPr>
            <a:cxnSpLocks/>
          </p:cNvCxnSpPr>
          <p:nvPr/>
        </p:nvCxnSpPr>
        <p:spPr>
          <a:xfrm>
            <a:off x="434937" y="5590325"/>
            <a:ext cx="392679" cy="0"/>
          </a:xfrm>
          <a:prstGeom prst="line">
            <a:avLst/>
          </a:prstGeom>
          <a:ln w="28575">
            <a:prstDash val="dash"/>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151" name="Прямая соединительная линия 150">
            <a:extLst>
              <a:ext uri="{FF2B5EF4-FFF2-40B4-BE49-F238E27FC236}">
                <a16:creationId xmlns="" xmlns:a16="http://schemas.microsoft.com/office/drawing/2014/main" id="{0FE3AC4F-06AC-4BE3-BF06-715A4B04E997}"/>
              </a:ext>
            </a:extLst>
          </p:cNvPr>
          <p:cNvCxnSpPr>
            <a:cxnSpLocks/>
          </p:cNvCxnSpPr>
          <p:nvPr/>
        </p:nvCxnSpPr>
        <p:spPr>
          <a:xfrm>
            <a:off x="423678" y="6510307"/>
            <a:ext cx="392679" cy="0"/>
          </a:xfrm>
          <a:prstGeom prst="line">
            <a:avLst/>
          </a:prstGeom>
          <a:ln w="28575">
            <a:solidFill>
              <a:schemeClr val="accent4"/>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152" name="TextBox 151">
            <a:extLst>
              <a:ext uri="{FF2B5EF4-FFF2-40B4-BE49-F238E27FC236}">
                <a16:creationId xmlns="" xmlns:a16="http://schemas.microsoft.com/office/drawing/2014/main" id="{24D1346B-E49C-462B-B400-1B1C93854819}"/>
              </a:ext>
            </a:extLst>
          </p:cNvPr>
          <p:cNvSpPr txBox="1"/>
          <p:nvPr/>
        </p:nvSpPr>
        <p:spPr>
          <a:xfrm>
            <a:off x="773249" y="6300028"/>
            <a:ext cx="2512867" cy="369332"/>
          </a:xfrm>
          <a:prstGeom prst="rect">
            <a:avLst/>
          </a:prstGeom>
          <a:noFill/>
        </p:spPr>
        <p:txBody>
          <a:bodyPr wrap="none" rtlCol="0">
            <a:spAutoFit/>
          </a:bodyPr>
          <a:lstStyle/>
          <a:p>
            <a:r>
              <a:rPr lang="en-US" dirty="0"/>
              <a:t>daughter proton 20 </a:t>
            </a:r>
            <a:r>
              <a:rPr lang="en-US" dirty="0" err="1"/>
              <a:t>MeV</a:t>
            </a:r>
            <a:endParaRPr lang="ru-RU" dirty="0"/>
          </a:p>
        </p:txBody>
      </p:sp>
      <mc:AlternateContent xmlns:mc="http://schemas.openxmlformats.org/markup-compatibility/2006" xmlns:a14="http://schemas.microsoft.com/office/drawing/2010/main">
        <mc:Choice Requires="a14">
          <p:sp>
            <p:nvSpPr>
              <p:cNvPr id="154" name="TextBox 153">
                <a:extLst>
                  <a:ext uri="{FF2B5EF4-FFF2-40B4-BE49-F238E27FC236}">
                    <a16:creationId xmlns="" xmlns:a16="http://schemas.microsoft.com/office/drawing/2014/main" id="{335F54CD-3A02-42CD-BBE6-182630A2B633}"/>
                  </a:ext>
                </a:extLst>
              </p:cNvPr>
              <p:cNvSpPr txBox="1"/>
              <p:nvPr/>
            </p:nvSpPr>
            <p:spPr>
              <a:xfrm>
                <a:off x="448767" y="1101900"/>
                <a:ext cx="2931206" cy="70205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ru-RU" sz="3200" i="1" smtClean="0">
                              <a:solidFill>
                                <a:schemeClr val="bg1">
                                  <a:lumMod val="65000"/>
                                </a:schemeClr>
                              </a:solidFill>
                              <a:latin typeface="Cambria Math"/>
                            </a:rPr>
                          </m:ctrlPr>
                        </m:sSupPr>
                        <m:e/>
                        <m:sup>
                          <m:r>
                            <a:rPr lang="ru-RU" sz="3200">
                              <a:solidFill>
                                <a:schemeClr val="bg1">
                                  <a:lumMod val="65000"/>
                                </a:schemeClr>
                              </a:solidFill>
                              <a:latin typeface="Cambria Math" panose="02040503050406030204" pitchFamily="18" charset="0"/>
                            </a:rPr>
                            <m:t>3</m:t>
                          </m:r>
                        </m:sup>
                      </m:sSup>
                      <m:r>
                        <a:rPr lang="ru-RU" sz="3200" i="1" smtClean="0">
                          <a:solidFill>
                            <a:schemeClr val="bg1">
                              <a:lumMod val="65000"/>
                            </a:schemeClr>
                          </a:solidFill>
                          <a:latin typeface="Cambria Math" panose="02040503050406030204" pitchFamily="18" charset="0"/>
                        </a:rPr>
                        <m:t>𝐻</m:t>
                      </m:r>
                      <m:r>
                        <a:rPr lang="ru-RU" sz="3200" i="0">
                          <a:solidFill>
                            <a:schemeClr val="bg1">
                              <a:lumMod val="65000"/>
                            </a:schemeClr>
                          </a:solidFill>
                          <a:latin typeface="Cambria Math" panose="02040503050406030204" pitchFamily="18" charset="0"/>
                        </a:rPr>
                        <m:t>ⅇ</m:t>
                      </m:r>
                      <m:sSup>
                        <m:sSupPr>
                          <m:ctrlPr>
                            <a:rPr lang="ru-RU" sz="3200" i="1">
                              <a:solidFill>
                                <a:schemeClr val="bg1">
                                  <a:lumMod val="65000"/>
                                </a:schemeClr>
                              </a:solidFill>
                              <a:latin typeface="Cambria Math"/>
                            </a:rPr>
                          </m:ctrlPr>
                        </m:sSupPr>
                        <m:e>
                          <m:d>
                            <m:dPr>
                              <m:ctrlPr>
                                <a:rPr lang="ru-RU" sz="3200" i="1">
                                  <a:solidFill>
                                    <a:schemeClr val="bg1">
                                      <a:lumMod val="65000"/>
                                    </a:schemeClr>
                                  </a:solidFill>
                                  <a:latin typeface="Cambria Math"/>
                                </a:rPr>
                              </m:ctrlPr>
                            </m:dPr>
                            <m:e>
                              <m:acc>
                                <m:accPr>
                                  <m:chr m:val="⃗"/>
                                  <m:ctrlPr>
                                    <a:rPr lang="en-US" sz="3200" b="0" i="1" smtClean="0">
                                      <a:solidFill>
                                        <a:schemeClr val="bg1">
                                          <a:lumMod val="65000"/>
                                        </a:schemeClr>
                                      </a:solidFill>
                                      <a:latin typeface="Cambria Math"/>
                                    </a:rPr>
                                  </m:ctrlPr>
                                </m:accPr>
                                <m:e>
                                  <m:r>
                                    <a:rPr lang="en-US" sz="3200" b="0" i="1" smtClean="0">
                                      <a:solidFill>
                                        <a:schemeClr val="bg1">
                                          <a:lumMod val="65000"/>
                                        </a:schemeClr>
                                      </a:solidFill>
                                      <a:latin typeface="Cambria Math" panose="02040503050406030204" pitchFamily="18" charset="0"/>
                                    </a:rPr>
                                    <m:t>𝑑</m:t>
                                  </m:r>
                                </m:e>
                              </m:acc>
                              <m:r>
                                <a:rPr lang="ru-RU" sz="3200" i="0">
                                  <a:solidFill>
                                    <a:schemeClr val="bg1">
                                      <a:lumMod val="65000"/>
                                    </a:schemeClr>
                                  </a:solidFill>
                                  <a:latin typeface="Cambria Math" panose="02040503050406030204" pitchFamily="18" charset="0"/>
                                </a:rPr>
                                <m:t>,</m:t>
                              </m:r>
                              <m:r>
                                <a:rPr lang="ru-RU" sz="3200" i="1">
                                  <a:solidFill>
                                    <a:schemeClr val="bg1">
                                      <a:lumMod val="65000"/>
                                    </a:schemeClr>
                                  </a:solidFill>
                                  <a:latin typeface="Cambria Math" panose="02040503050406030204" pitchFamily="18" charset="0"/>
                                </a:rPr>
                                <m:t>𝑑</m:t>
                              </m:r>
                            </m:e>
                          </m:d>
                        </m:e>
                        <m:sup>
                          <m:r>
                            <a:rPr lang="ru-RU" sz="3200" i="0">
                              <a:solidFill>
                                <a:schemeClr val="bg1">
                                  <a:lumMod val="65000"/>
                                </a:schemeClr>
                              </a:solidFill>
                              <a:latin typeface="Cambria Math" panose="02040503050406030204" pitchFamily="18" charset="0"/>
                            </a:rPr>
                            <m:t>3</m:t>
                          </m:r>
                        </m:sup>
                      </m:sSup>
                      <m:r>
                        <a:rPr lang="en-US" sz="3200" b="0" i="1" smtClean="0">
                          <a:solidFill>
                            <a:schemeClr val="bg1">
                              <a:lumMod val="65000"/>
                            </a:schemeClr>
                          </a:solidFill>
                          <a:latin typeface="Cambria Math" panose="02040503050406030204" pitchFamily="18" charset="0"/>
                        </a:rPr>
                        <m:t>𝐻𝑒</m:t>
                      </m:r>
                    </m:oMath>
                  </m:oMathPara>
                </a14:m>
                <a:endParaRPr lang="ru-RU" sz="3200" dirty="0">
                  <a:solidFill>
                    <a:schemeClr val="bg1">
                      <a:lumMod val="65000"/>
                    </a:schemeClr>
                  </a:solidFill>
                </a:endParaRPr>
              </a:p>
            </p:txBody>
          </p:sp>
        </mc:Choice>
        <mc:Fallback xmlns="">
          <p:sp>
            <p:nvSpPr>
              <p:cNvPr id="154" name="TextBox 153">
                <a:extLst>
                  <a:ext uri="{FF2B5EF4-FFF2-40B4-BE49-F238E27FC236}">
                    <a16:creationId xmlns:a16="http://schemas.microsoft.com/office/drawing/2014/main" id="{335F54CD-3A02-42CD-BBE6-182630A2B633}"/>
                  </a:ext>
                </a:extLst>
              </p:cNvPr>
              <p:cNvSpPr txBox="1">
                <a:spLocks noRot="1" noChangeAspect="1" noMove="1" noResize="1" noEditPoints="1" noAdjustHandles="1" noChangeArrowheads="1" noChangeShapeType="1" noTextEdit="1"/>
              </p:cNvSpPr>
              <p:nvPr/>
            </p:nvSpPr>
            <p:spPr>
              <a:xfrm>
                <a:off x="448767" y="1101900"/>
                <a:ext cx="2931206" cy="702052"/>
              </a:xfrm>
              <a:prstGeom prst="rect">
                <a:avLst/>
              </a:prstGeom>
              <a:blipFill>
                <a:blip r:embed="rId4"/>
                <a:stretch>
                  <a:fillRect b="-870"/>
                </a:stretch>
              </a:blipFill>
            </p:spPr>
            <p:txBody>
              <a:bodyPr/>
              <a:lstStyle/>
              <a:p>
                <a:r>
                  <a:rPr lang="ru-RU">
                    <a:noFill/>
                  </a:rPr>
                  <a:t> </a:t>
                </a:r>
              </a:p>
            </p:txBody>
          </p:sp>
        </mc:Fallback>
      </mc:AlternateContent>
      <p:sp>
        <p:nvSpPr>
          <p:cNvPr id="155" name="TextBox 154">
            <a:extLst>
              <a:ext uri="{FF2B5EF4-FFF2-40B4-BE49-F238E27FC236}">
                <a16:creationId xmlns="" xmlns:a16="http://schemas.microsoft.com/office/drawing/2014/main" id="{1DE6FAE0-1A86-46F2-809E-17106B8DCEBE}"/>
              </a:ext>
            </a:extLst>
          </p:cNvPr>
          <p:cNvSpPr txBox="1"/>
          <p:nvPr/>
        </p:nvSpPr>
        <p:spPr>
          <a:xfrm>
            <a:off x="868371" y="694298"/>
            <a:ext cx="2077235" cy="523220"/>
          </a:xfrm>
          <a:prstGeom prst="rect">
            <a:avLst/>
          </a:prstGeom>
          <a:noFill/>
        </p:spPr>
        <p:txBody>
          <a:bodyPr wrap="none" rtlCol="0">
            <a:spAutoFit/>
          </a:bodyPr>
          <a:lstStyle/>
          <a:p>
            <a:r>
              <a:rPr lang="en-US" sz="2800" dirty="0"/>
              <a:t>Vector Mode</a:t>
            </a:r>
            <a:endParaRPr lang="ru-RU" sz="2800" dirty="0"/>
          </a:p>
        </p:txBody>
      </p:sp>
      <mc:AlternateContent xmlns:mc="http://schemas.openxmlformats.org/markup-compatibility/2006" xmlns:a14="http://schemas.microsoft.com/office/drawing/2010/main">
        <mc:Choice Requires="a14">
          <p:sp>
            <p:nvSpPr>
              <p:cNvPr id="156" name="TextBox 155">
                <a:extLst>
                  <a:ext uri="{FF2B5EF4-FFF2-40B4-BE49-F238E27FC236}">
                    <a16:creationId xmlns="" xmlns:a16="http://schemas.microsoft.com/office/drawing/2014/main" id="{570390C3-3F6E-4A88-B369-18D9874971BE}"/>
                  </a:ext>
                </a:extLst>
              </p:cNvPr>
              <p:cNvSpPr txBox="1"/>
              <p:nvPr/>
            </p:nvSpPr>
            <p:spPr>
              <a:xfrm>
                <a:off x="441385" y="1882780"/>
                <a:ext cx="2931206" cy="56772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ru-RU" sz="3200" i="1" smtClean="0">
                              <a:solidFill>
                                <a:schemeClr val="accent2"/>
                              </a:solidFill>
                              <a:latin typeface="Cambria Math"/>
                            </a:rPr>
                          </m:ctrlPr>
                        </m:sSupPr>
                        <m:e/>
                        <m:sup>
                          <m:r>
                            <a:rPr lang="ru-RU" sz="3200">
                              <a:solidFill>
                                <a:schemeClr val="accent2"/>
                              </a:solidFill>
                              <a:latin typeface="Cambria Math" panose="02040503050406030204" pitchFamily="18" charset="0"/>
                            </a:rPr>
                            <m:t>3</m:t>
                          </m:r>
                        </m:sup>
                      </m:sSup>
                      <m:r>
                        <a:rPr lang="ru-RU" sz="3200" i="1">
                          <a:solidFill>
                            <a:schemeClr val="accent2"/>
                          </a:solidFill>
                          <a:latin typeface="Cambria Math" panose="02040503050406030204" pitchFamily="18" charset="0"/>
                        </a:rPr>
                        <m:t>𝐻</m:t>
                      </m:r>
                      <m:r>
                        <a:rPr lang="ru-RU" sz="3200" i="0">
                          <a:solidFill>
                            <a:schemeClr val="accent2"/>
                          </a:solidFill>
                          <a:latin typeface="Cambria Math" panose="02040503050406030204" pitchFamily="18" charset="0"/>
                        </a:rPr>
                        <m:t>ⅇ</m:t>
                      </m:r>
                      <m:sSup>
                        <m:sSupPr>
                          <m:ctrlPr>
                            <a:rPr lang="ru-RU" sz="3200" i="1">
                              <a:solidFill>
                                <a:schemeClr val="accent2"/>
                              </a:solidFill>
                              <a:latin typeface="Cambria Math"/>
                            </a:rPr>
                          </m:ctrlPr>
                        </m:sSupPr>
                        <m:e>
                          <m:d>
                            <m:dPr>
                              <m:ctrlPr>
                                <a:rPr lang="ru-RU" sz="3200" i="1">
                                  <a:solidFill>
                                    <a:schemeClr val="accent2"/>
                                  </a:solidFill>
                                  <a:latin typeface="Cambria Math"/>
                                </a:rPr>
                              </m:ctrlPr>
                            </m:dPr>
                            <m:e>
                              <m:acc>
                                <m:accPr>
                                  <m:chr m:val="⃗"/>
                                  <m:ctrlPr>
                                    <a:rPr lang="en-US" sz="3200" b="0" i="1" smtClean="0">
                                      <a:solidFill>
                                        <a:schemeClr val="accent2"/>
                                      </a:solidFill>
                                      <a:latin typeface="Cambria Math"/>
                                    </a:rPr>
                                  </m:ctrlPr>
                                </m:accPr>
                                <m:e>
                                  <m:r>
                                    <a:rPr lang="en-US" sz="3200" b="0" i="1" smtClean="0">
                                      <a:solidFill>
                                        <a:schemeClr val="accent2"/>
                                      </a:solidFill>
                                      <a:latin typeface="Cambria Math" panose="02040503050406030204" pitchFamily="18" charset="0"/>
                                    </a:rPr>
                                    <m:t>𝑝</m:t>
                                  </m:r>
                                </m:e>
                              </m:acc>
                              <m:r>
                                <a:rPr lang="ru-RU" sz="3200" i="0">
                                  <a:solidFill>
                                    <a:schemeClr val="accent2"/>
                                  </a:solidFill>
                                  <a:latin typeface="Cambria Math" panose="02040503050406030204" pitchFamily="18" charset="0"/>
                                </a:rPr>
                                <m:t>,</m:t>
                              </m:r>
                              <m:r>
                                <a:rPr lang="en-US" sz="3200" b="0" i="1" smtClean="0">
                                  <a:solidFill>
                                    <a:schemeClr val="accent2"/>
                                  </a:solidFill>
                                  <a:latin typeface="Cambria Math" panose="02040503050406030204" pitchFamily="18" charset="0"/>
                                </a:rPr>
                                <m:t>𝑝</m:t>
                              </m:r>
                            </m:e>
                          </m:d>
                        </m:e>
                        <m:sup>
                          <m:r>
                            <a:rPr lang="ru-RU" sz="3200" i="0">
                              <a:solidFill>
                                <a:schemeClr val="accent2"/>
                              </a:solidFill>
                              <a:latin typeface="Cambria Math" panose="02040503050406030204" pitchFamily="18" charset="0"/>
                            </a:rPr>
                            <m:t>3</m:t>
                          </m:r>
                        </m:sup>
                      </m:sSup>
                      <m:r>
                        <a:rPr lang="en-US" sz="3200" b="0" i="1" smtClean="0">
                          <a:solidFill>
                            <a:schemeClr val="accent2"/>
                          </a:solidFill>
                          <a:latin typeface="Cambria Math" panose="02040503050406030204" pitchFamily="18" charset="0"/>
                        </a:rPr>
                        <m:t>𝐻𝑒</m:t>
                      </m:r>
                    </m:oMath>
                  </m:oMathPara>
                </a14:m>
                <a:endParaRPr lang="ru-RU" sz="3200" dirty="0">
                  <a:solidFill>
                    <a:schemeClr val="accent2"/>
                  </a:solidFill>
                </a:endParaRPr>
              </a:p>
            </p:txBody>
          </p:sp>
        </mc:Choice>
        <mc:Fallback xmlns="">
          <p:sp>
            <p:nvSpPr>
              <p:cNvPr id="156" name="TextBox 155">
                <a:extLst>
                  <a:ext uri="{FF2B5EF4-FFF2-40B4-BE49-F238E27FC236}">
                    <a16:creationId xmlns:a16="http://schemas.microsoft.com/office/drawing/2014/main" id="{570390C3-3F6E-4A88-B369-18D9874971BE}"/>
                  </a:ext>
                </a:extLst>
              </p:cNvPr>
              <p:cNvSpPr txBox="1">
                <a:spLocks noRot="1" noChangeAspect="1" noMove="1" noResize="1" noEditPoints="1" noAdjustHandles="1" noChangeArrowheads="1" noChangeShapeType="1" noTextEdit="1"/>
              </p:cNvSpPr>
              <p:nvPr/>
            </p:nvSpPr>
            <p:spPr>
              <a:xfrm>
                <a:off x="441385" y="1882780"/>
                <a:ext cx="2931206" cy="567720"/>
              </a:xfrm>
              <a:prstGeom prst="rect">
                <a:avLst/>
              </a:prstGeom>
              <a:blipFill>
                <a:blip r:embed="rId5"/>
                <a:stretch>
                  <a:fillRect/>
                </a:stretch>
              </a:blipFill>
            </p:spPr>
            <p:txBody>
              <a:bodyPr/>
              <a:lstStyle/>
              <a:p>
                <a:r>
                  <a:rPr lang="ru-RU">
                    <a:noFill/>
                  </a:rPr>
                  <a:t> </a:t>
                </a:r>
              </a:p>
            </p:txBody>
          </p:sp>
        </mc:Fallback>
      </mc:AlternateContent>
      <p:sp>
        <p:nvSpPr>
          <p:cNvPr id="157" name="TextBox 156">
            <a:extLst>
              <a:ext uri="{FF2B5EF4-FFF2-40B4-BE49-F238E27FC236}">
                <a16:creationId xmlns="" xmlns:a16="http://schemas.microsoft.com/office/drawing/2014/main" id="{F36D49EF-988D-4E0C-B039-AFC65E89F2E5}"/>
              </a:ext>
            </a:extLst>
          </p:cNvPr>
          <p:cNvSpPr txBox="1"/>
          <p:nvPr/>
        </p:nvSpPr>
        <p:spPr>
          <a:xfrm>
            <a:off x="6157370" y="763768"/>
            <a:ext cx="2095574" cy="523220"/>
          </a:xfrm>
          <a:prstGeom prst="rect">
            <a:avLst/>
          </a:prstGeom>
          <a:noFill/>
        </p:spPr>
        <p:txBody>
          <a:bodyPr wrap="none" rtlCol="0">
            <a:spAutoFit/>
          </a:bodyPr>
          <a:lstStyle/>
          <a:p>
            <a:r>
              <a:rPr lang="en-US" sz="2800" dirty="0"/>
              <a:t>Tensor Mode</a:t>
            </a:r>
            <a:endParaRPr lang="ru-RU" sz="2800" dirty="0"/>
          </a:p>
        </p:txBody>
      </p:sp>
      <mc:AlternateContent xmlns:mc="http://schemas.openxmlformats.org/markup-compatibility/2006" xmlns:a14="http://schemas.microsoft.com/office/drawing/2010/main">
        <mc:Choice Requires="a14">
          <p:sp>
            <p:nvSpPr>
              <p:cNvPr id="158" name="TextBox 157">
                <a:extLst>
                  <a:ext uri="{FF2B5EF4-FFF2-40B4-BE49-F238E27FC236}">
                    <a16:creationId xmlns="" xmlns:a16="http://schemas.microsoft.com/office/drawing/2014/main" id="{E2918271-941C-45E7-A7F0-8CA988E1CB0C}"/>
                  </a:ext>
                </a:extLst>
              </p:cNvPr>
              <p:cNvSpPr txBox="1"/>
              <p:nvPr/>
            </p:nvSpPr>
            <p:spPr>
              <a:xfrm>
                <a:off x="5664332" y="1329317"/>
                <a:ext cx="2931206" cy="70000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ru-RU" sz="3200" i="1" smtClean="0">
                              <a:solidFill>
                                <a:schemeClr val="bg1">
                                  <a:lumMod val="65000"/>
                                </a:schemeClr>
                              </a:solidFill>
                              <a:latin typeface="Cambria Math"/>
                            </a:rPr>
                          </m:ctrlPr>
                        </m:sSupPr>
                        <m:e/>
                        <m:sup>
                          <m:r>
                            <a:rPr lang="ru-RU" sz="3200">
                              <a:solidFill>
                                <a:schemeClr val="bg1">
                                  <a:lumMod val="65000"/>
                                </a:schemeClr>
                              </a:solidFill>
                              <a:latin typeface="Cambria Math" panose="02040503050406030204" pitchFamily="18" charset="0"/>
                            </a:rPr>
                            <m:t>3</m:t>
                          </m:r>
                        </m:sup>
                      </m:sSup>
                      <m:r>
                        <a:rPr lang="ru-RU" sz="3200" i="1">
                          <a:solidFill>
                            <a:schemeClr val="bg1">
                              <a:lumMod val="65000"/>
                            </a:schemeClr>
                          </a:solidFill>
                          <a:latin typeface="Cambria Math" panose="02040503050406030204" pitchFamily="18" charset="0"/>
                        </a:rPr>
                        <m:t>𝐻</m:t>
                      </m:r>
                      <m:r>
                        <a:rPr lang="ru-RU" sz="3200" i="0">
                          <a:solidFill>
                            <a:schemeClr val="bg1">
                              <a:lumMod val="65000"/>
                            </a:schemeClr>
                          </a:solidFill>
                          <a:latin typeface="Cambria Math" panose="02040503050406030204" pitchFamily="18" charset="0"/>
                        </a:rPr>
                        <m:t>ⅇ</m:t>
                      </m:r>
                      <m:sSup>
                        <m:sSupPr>
                          <m:ctrlPr>
                            <a:rPr lang="ru-RU" sz="3200" i="1">
                              <a:solidFill>
                                <a:schemeClr val="bg1">
                                  <a:lumMod val="65000"/>
                                </a:schemeClr>
                              </a:solidFill>
                              <a:latin typeface="Cambria Math"/>
                            </a:rPr>
                          </m:ctrlPr>
                        </m:sSupPr>
                        <m:e>
                          <m:d>
                            <m:dPr>
                              <m:ctrlPr>
                                <a:rPr lang="ru-RU" sz="3200" i="1">
                                  <a:solidFill>
                                    <a:schemeClr val="bg1">
                                      <a:lumMod val="65000"/>
                                    </a:schemeClr>
                                  </a:solidFill>
                                  <a:latin typeface="Cambria Math"/>
                                </a:rPr>
                              </m:ctrlPr>
                            </m:dPr>
                            <m:e>
                              <m:acc>
                                <m:accPr>
                                  <m:chr m:val="⃗"/>
                                  <m:ctrlPr>
                                    <a:rPr lang="en-US" sz="3200" b="0" i="1" smtClean="0">
                                      <a:solidFill>
                                        <a:schemeClr val="bg1">
                                          <a:lumMod val="65000"/>
                                        </a:schemeClr>
                                      </a:solidFill>
                                      <a:latin typeface="Cambria Math"/>
                                    </a:rPr>
                                  </m:ctrlPr>
                                </m:accPr>
                                <m:e>
                                  <m:r>
                                    <a:rPr lang="en-US" sz="3200" b="0" i="1" smtClean="0">
                                      <a:solidFill>
                                        <a:schemeClr val="bg1">
                                          <a:lumMod val="65000"/>
                                        </a:schemeClr>
                                      </a:solidFill>
                                      <a:latin typeface="Cambria Math" panose="02040503050406030204" pitchFamily="18" charset="0"/>
                                    </a:rPr>
                                    <m:t>𝑑</m:t>
                                  </m:r>
                                </m:e>
                              </m:acc>
                              <m:r>
                                <a:rPr lang="ru-RU" sz="3200" i="0">
                                  <a:solidFill>
                                    <a:schemeClr val="bg1">
                                      <a:lumMod val="65000"/>
                                    </a:schemeClr>
                                  </a:solidFill>
                                  <a:latin typeface="Cambria Math" panose="02040503050406030204" pitchFamily="18" charset="0"/>
                                </a:rPr>
                                <m:t>,</m:t>
                              </m:r>
                              <m:r>
                                <a:rPr lang="en-US" sz="3200" b="0" i="1" smtClean="0">
                                  <a:solidFill>
                                    <a:schemeClr val="bg1">
                                      <a:lumMod val="65000"/>
                                    </a:schemeClr>
                                  </a:solidFill>
                                  <a:latin typeface="Cambria Math" panose="02040503050406030204" pitchFamily="18" charset="0"/>
                                </a:rPr>
                                <m:t>𝑝</m:t>
                              </m:r>
                            </m:e>
                          </m:d>
                        </m:e>
                        <m:sup>
                          <m:r>
                            <a:rPr lang="en-US" sz="3200" b="0" i="0" smtClean="0">
                              <a:solidFill>
                                <a:schemeClr val="bg1">
                                  <a:lumMod val="65000"/>
                                </a:schemeClr>
                              </a:solidFill>
                              <a:latin typeface="Cambria Math" panose="02040503050406030204" pitchFamily="18" charset="0"/>
                            </a:rPr>
                            <m:t>4</m:t>
                          </m:r>
                        </m:sup>
                      </m:sSup>
                      <m:r>
                        <a:rPr lang="en-US" sz="3200" b="0" i="1" smtClean="0">
                          <a:solidFill>
                            <a:schemeClr val="bg1">
                              <a:lumMod val="65000"/>
                            </a:schemeClr>
                          </a:solidFill>
                          <a:latin typeface="Cambria Math" panose="02040503050406030204" pitchFamily="18" charset="0"/>
                        </a:rPr>
                        <m:t>𝐻𝑒</m:t>
                      </m:r>
                    </m:oMath>
                  </m:oMathPara>
                </a14:m>
                <a:endParaRPr lang="ru-RU" sz="3200" dirty="0">
                  <a:solidFill>
                    <a:schemeClr val="bg1">
                      <a:lumMod val="65000"/>
                    </a:schemeClr>
                  </a:solidFill>
                </a:endParaRPr>
              </a:p>
            </p:txBody>
          </p:sp>
        </mc:Choice>
        <mc:Fallback xmlns="">
          <p:sp>
            <p:nvSpPr>
              <p:cNvPr id="158" name="TextBox 157">
                <a:extLst>
                  <a:ext uri="{FF2B5EF4-FFF2-40B4-BE49-F238E27FC236}">
                    <a16:creationId xmlns:a16="http://schemas.microsoft.com/office/drawing/2014/main" id="{E2918271-941C-45E7-A7F0-8CA988E1CB0C}"/>
                  </a:ext>
                </a:extLst>
              </p:cNvPr>
              <p:cNvSpPr txBox="1">
                <a:spLocks noRot="1" noChangeAspect="1" noMove="1" noResize="1" noEditPoints="1" noAdjustHandles="1" noChangeArrowheads="1" noChangeShapeType="1" noTextEdit="1"/>
              </p:cNvSpPr>
              <p:nvPr/>
            </p:nvSpPr>
            <p:spPr>
              <a:xfrm>
                <a:off x="5664332" y="1329317"/>
                <a:ext cx="2931206" cy="700000"/>
              </a:xfrm>
              <a:prstGeom prst="rect">
                <a:avLst/>
              </a:prstGeom>
              <a:blipFill>
                <a:blip r:embed="rId6"/>
                <a:stretch>
                  <a:fillRect/>
                </a:stretch>
              </a:blipFill>
            </p:spPr>
            <p:txBody>
              <a:bodyPr/>
              <a:lstStyle/>
              <a:p>
                <a:r>
                  <a:rPr lang="ru-RU">
                    <a:noFill/>
                  </a:rPr>
                  <a:t> </a:t>
                </a:r>
              </a:p>
            </p:txBody>
          </p:sp>
        </mc:Fallback>
      </mc:AlternateContent>
      <p:sp>
        <p:nvSpPr>
          <p:cNvPr id="160" name="TextBox 159">
            <a:extLst>
              <a:ext uri="{FF2B5EF4-FFF2-40B4-BE49-F238E27FC236}">
                <a16:creationId xmlns="" xmlns:a16="http://schemas.microsoft.com/office/drawing/2014/main" id="{F5D1C892-8283-4549-B5C5-34EBCAFBFD18}"/>
              </a:ext>
            </a:extLst>
          </p:cNvPr>
          <p:cNvSpPr txBox="1"/>
          <p:nvPr/>
        </p:nvSpPr>
        <p:spPr>
          <a:xfrm>
            <a:off x="3857620" y="3786190"/>
            <a:ext cx="708848" cy="523220"/>
          </a:xfrm>
          <a:prstGeom prst="rect">
            <a:avLst/>
          </a:prstGeom>
          <a:noFill/>
        </p:spPr>
        <p:txBody>
          <a:bodyPr wrap="none" rtlCol="0">
            <a:spAutoFit/>
          </a:bodyPr>
          <a:lstStyle/>
          <a:p>
            <a:r>
              <a:rPr lang="en-US" sz="2800" baseline="30000" dirty="0"/>
              <a:t>3</a:t>
            </a:r>
            <a:r>
              <a:rPr lang="en-US" sz="2800" dirty="0"/>
              <a:t>He</a:t>
            </a:r>
            <a:endParaRPr lang="ru-RU" sz="2800" dirty="0"/>
          </a:p>
        </p:txBody>
      </p:sp>
      <p:sp>
        <p:nvSpPr>
          <p:cNvPr id="166" name="TextBox 165">
            <a:extLst>
              <a:ext uri="{FF2B5EF4-FFF2-40B4-BE49-F238E27FC236}">
                <a16:creationId xmlns="" xmlns:a16="http://schemas.microsoft.com/office/drawing/2014/main" id="{4BE74354-08CE-4617-95C4-AFA91746C19F}"/>
              </a:ext>
            </a:extLst>
          </p:cNvPr>
          <p:cNvSpPr txBox="1"/>
          <p:nvPr/>
        </p:nvSpPr>
        <p:spPr>
          <a:xfrm>
            <a:off x="5556896" y="2686674"/>
            <a:ext cx="553357" cy="523220"/>
          </a:xfrm>
          <a:prstGeom prst="rect">
            <a:avLst/>
          </a:prstGeom>
          <a:noFill/>
        </p:spPr>
        <p:txBody>
          <a:bodyPr wrap="none" rtlCol="0">
            <a:spAutoFit/>
          </a:bodyPr>
          <a:lstStyle/>
          <a:p>
            <a:r>
              <a:rPr lang="en-US" sz="2800" dirty="0" smtClean="0"/>
              <a:t>P1</a:t>
            </a:r>
            <a:endParaRPr lang="ru-RU" sz="2800" dirty="0"/>
          </a:p>
        </p:txBody>
      </p:sp>
      <p:sp>
        <p:nvSpPr>
          <p:cNvPr id="167" name="TextBox 166">
            <a:extLst>
              <a:ext uri="{FF2B5EF4-FFF2-40B4-BE49-F238E27FC236}">
                <a16:creationId xmlns="" xmlns:a16="http://schemas.microsoft.com/office/drawing/2014/main" id="{CF12E149-04BD-4CAC-B633-80C33F749880}"/>
              </a:ext>
            </a:extLst>
          </p:cNvPr>
          <p:cNvSpPr txBox="1"/>
          <p:nvPr/>
        </p:nvSpPr>
        <p:spPr>
          <a:xfrm>
            <a:off x="5602819" y="5701006"/>
            <a:ext cx="553357" cy="523220"/>
          </a:xfrm>
          <a:prstGeom prst="rect">
            <a:avLst/>
          </a:prstGeom>
          <a:noFill/>
        </p:spPr>
        <p:txBody>
          <a:bodyPr wrap="none" rtlCol="0">
            <a:spAutoFit/>
          </a:bodyPr>
          <a:lstStyle/>
          <a:p>
            <a:r>
              <a:rPr lang="en-US" sz="2800" dirty="0"/>
              <a:t>P</a:t>
            </a:r>
            <a:r>
              <a:rPr lang="en-US" sz="2800" dirty="0" smtClean="0"/>
              <a:t>2</a:t>
            </a:r>
            <a:endParaRPr lang="ru-RU" sz="2800" dirty="0"/>
          </a:p>
        </p:txBody>
      </p:sp>
      <p:sp>
        <p:nvSpPr>
          <p:cNvPr id="168" name="TextBox 167">
            <a:extLst>
              <a:ext uri="{FF2B5EF4-FFF2-40B4-BE49-F238E27FC236}">
                <a16:creationId xmlns="" xmlns:a16="http://schemas.microsoft.com/office/drawing/2014/main" id="{B1F1EE3E-BE64-45D6-964B-8FC8D401EF8B}"/>
              </a:ext>
            </a:extLst>
          </p:cNvPr>
          <p:cNvSpPr txBox="1"/>
          <p:nvPr/>
        </p:nvSpPr>
        <p:spPr>
          <a:xfrm>
            <a:off x="7797577" y="4244388"/>
            <a:ext cx="359394" cy="523220"/>
          </a:xfrm>
          <a:prstGeom prst="rect">
            <a:avLst/>
          </a:prstGeom>
          <a:noFill/>
          <a:ln>
            <a:noFill/>
          </a:ln>
        </p:spPr>
        <p:txBody>
          <a:bodyPr wrap="none" rtlCol="0">
            <a:spAutoFit/>
          </a:bodyPr>
          <a:lstStyle/>
          <a:p>
            <a:r>
              <a:rPr lang="en-US" sz="2800" dirty="0">
                <a:solidFill>
                  <a:schemeClr val="bg1">
                    <a:lumMod val="65000"/>
                  </a:schemeClr>
                </a:solidFill>
              </a:rPr>
              <a:t>T</a:t>
            </a:r>
            <a:endParaRPr lang="ru-RU" sz="2800" dirty="0">
              <a:solidFill>
                <a:schemeClr val="bg1">
                  <a:lumMod val="65000"/>
                </a:schemeClr>
              </a:solidFill>
            </a:endParaRPr>
          </a:p>
        </p:txBody>
      </p:sp>
      <p:sp>
        <p:nvSpPr>
          <p:cNvPr id="80" name="TextBox 79">
            <a:extLst>
              <a:ext uri="{FF2B5EF4-FFF2-40B4-BE49-F238E27FC236}">
                <a16:creationId xmlns="" xmlns:a16="http://schemas.microsoft.com/office/drawing/2014/main" id="{1DE6FAE0-1A86-46F2-809E-17106B8DCEBE}"/>
              </a:ext>
            </a:extLst>
          </p:cNvPr>
          <p:cNvSpPr txBox="1"/>
          <p:nvPr/>
        </p:nvSpPr>
        <p:spPr>
          <a:xfrm>
            <a:off x="428596" y="2428868"/>
            <a:ext cx="1649811" cy="954107"/>
          </a:xfrm>
          <a:prstGeom prst="rect">
            <a:avLst/>
          </a:prstGeom>
          <a:noFill/>
        </p:spPr>
        <p:txBody>
          <a:bodyPr wrap="none" rtlCol="0">
            <a:spAutoFit/>
          </a:bodyPr>
          <a:lstStyle/>
          <a:p>
            <a:r>
              <a:rPr lang="el-GR" sz="2800" dirty="0" smtClean="0">
                <a:solidFill>
                  <a:schemeClr val="accent2">
                    <a:lumMod val="75000"/>
                  </a:schemeClr>
                </a:solidFill>
              </a:rPr>
              <a:t>θ</a:t>
            </a:r>
            <a:r>
              <a:rPr lang="en-US" sz="2800" baseline="-25000" dirty="0" err="1" smtClean="0">
                <a:solidFill>
                  <a:schemeClr val="accent2">
                    <a:lumMod val="75000"/>
                  </a:schemeClr>
                </a:solidFill>
              </a:rPr>
              <a:t>cms</a:t>
            </a:r>
            <a:r>
              <a:rPr lang="en-US" sz="2800" baseline="-25000" dirty="0" smtClean="0">
                <a:solidFill>
                  <a:schemeClr val="accent2">
                    <a:lumMod val="75000"/>
                  </a:schemeClr>
                </a:solidFill>
              </a:rPr>
              <a:t> </a:t>
            </a:r>
            <a:r>
              <a:rPr lang="en-US" sz="2800" dirty="0" smtClean="0">
                <a:solidFill>
                  <a:schemeClr val="accent2">
                    <a:lumMod val="75000"/>
                  </a:schemeClr>
                </a:solidFill>
              </a:rPr>
              <a:t>= </a:t>
            </a:r>
            <a:r>
              <a:rPr lang="en-US" sz="2800" dirty="0">
                <a:solidFill>
                  <a:schemeClr val="accent2">
                    <a:lumMod val="75000"/>
                  </a:schemeClr>
                </a:solidFill>
              </a:rPr>
              <a:t>80</a:t>
            </a:r>
            <a:r>
              <a:rPr lang="en-US" sz="2800" baseline="30000" dirty="0">
                <a:solidFill>
                  <a:schemeClr val="accent2">
                    <a:lumMod val="75000"/>
                  </a:schemeClr>
                </a:solidFill>
              </a:rPr>
              <a:t>o</a:t>
            </a:r>
            <a:r>
              <a:rPr lang="en-US" sz="2800" dirty="0">
                <a:solidFill>
                  <a:schemeClr val="accent2">
                    <a:lumMod val="75000"/>
                  </a:schemeClr>
                </a:solidFill>
              </a:rPr>
              <a:t> </a:t>
            </a:r>
          </a:p>
          <a:p>
            <a:r>
              <a:rPr lang="en-US" sz="2800" spc="300" dirty="0">
                <a:solidFill>
                  <a:schemeClr val="accent2">
                    <a:lumMod val="75000"/>
                  </a:schemeClr>
                </a:solidFill>
              </a:rPr>
              <a:t>A</a:t>
            </a:r>
            <a:r>
              <a:rPr lang="en-US" sz="2800" spc="300" baseline="-25000" dirty="0">
                <a:solidFill>
                  <a:schemeClr val="accent2">
                    <a:lumMod val="75000"/>
                  </a:schemeClr>
                </a:solidFill>
              </a:rPr>
              <a:t>y</a:t>
            </a:r>
            <a:r>
              <a:rPr lang="ru-RU" sz="2800" baseline="-25000" dirty="0">
                <a:solidFill>
                  <a:schemeClr val="accent2">
                    <a:lumMod val="75000"/>
                  </a:schemeClr>
                </a:solidFill>
              </a:rPr>
              <a:t> </a:t>
            </a:r>
            <a:r>
              <a:rPr lang="en-US" sz="2800" dirty="0">
                <a:solidFill>
                  <a:schemeClr val="accent2">
                    <a:lumMod val="75000"/>
                  </a:schemeClr>
                </a:solidFill>
              </a:rPr>
              <a:t>=</a:t>
            </a:r>
            <a:r>
              <a:rPr lang="ru-RU" sz="2800" dirty="0">
                <a:solidFill>
                  <a:schemeClr val="accent2">
                    <a:lumMod val="75000"/>
                  </a:schemeClr>
                </a:solidFill>
              </a:rPr>
              <a:t> </a:t>
            </a:r>
            <a:r>
              <a:rPr lang="en-US" sz="2800" dirty="0" smtClean="0">
                <a:solidFill>
                  <a:schemeClr val="accent2">
                    <a:lumMod val="75000"/>
                  </a:schemeClr>
                </a:solidFill>
              </a:rPr>
              <a:t>0.3</a:t>
            </a:r>
            <a:endParaRPr lang="en-US" sz="2800" dirty="0">
              <a:solidFill>
                <a:schemeClr val="accent2">
                  <a:lumMod val="75000"/>
                </a:schemeClr>
              </a:solidFill>
            </a:endParaRPr>
          </a:p>
        </p:txBody>
      </p:sp>
      <p:sp>
        <p:nvSpPr>
          <p:cNvPr id="81" name="TextBox 80">
            <a:extLst>
              <a:ext uri="{FF2B5EF4-FFF2-40B4-BE49-F238E27FC236}">
                <a16:creationId xmlns="" xmlns:a16="http://schemas.microsoft.com/office/drawing/2014/main" id="{1DE6FAE0-1A86-46F2-809E-17106B8DCEBE}"/>
              </a:ext>
            </a:extLst>
          </p:cNvPr>
          <p:cNvSpPr txBox="1"/>
          <p:nvPr/>
        </p:nvSpPr>
        <p:spPr>
          <a:xfrm>
            <a:off x="7299840" y="2071678"/>
            <a:ext cx="1486304" cy="954107"/>
          </a:xfrm>
          <a:prstGeom prst="rect">
            <a:avLst/>
          </a:prstGeom>
          <a:noFill/>
        </p:spPr>
        <p:txBody>
          <a:bodyPr wrap="none" rtlCol="0">
            <a:spAutoFit/>
          </a:bodyPr>
          <a:lstStyle/>
          <a:p>
            <a:r>
              <a:rPr lang="el-GR" sz="2800" dirty="0">
                <a:solidFill>
                  <a:schemeClr val="bg1">
                    <a:lumMod val="65000"/>
                  </a:schemeClr>
                </a:solidFill>
              </a:rPr>
              <a:t>θ</a:t>
            </a:r>
            <a:r>
              <a:rPr lang="ru-RU" sz="2800" baseline="-25000" dirty="0">
                <a:solidFill>
                  <a:schemeClr val="bg1">
                    <a:lumMod val="65000"/>
                  </a:schemeClr>
                </a:solidFill>
              </a:rPr>
              <a:t> </a:t>
            </a:r>
            <a:r>
              <a:rPr lang="en-US" sz="2800" dirty="0">
                <a:solidFill>
                  <a:schemeClr val="bg1">
                    <a:lumMod val="65000"/>
                  </a:schemeClr>
                </a:solidFill>
              </a:rPr>
              <a:t>= 0</a:t>
            </a:r>
            <a:r>
              <a:rPr lang="en-US" sz="2800" baseline="30000" dirty="0">
                <a:solidFill>
                  <a:schemeClr val="bg1">
                    <a:lumMod val="65000"/>
                  </a:schemeClr>
                </a:solidFill>
              </a:rPr>
              <a:t>o</a:t>
            </a:r>
            <a:r>
              <a:rPr lang="en-US" sz="2800" dirty="0">
                <a:solidFill>
                  <a:schemeClr val="bg1">
                    <a:lumMod val="65000"/>
                  </a:schemeClr>
                </a:solidFill>
              </a:rPr>
              <a:t> </a:t>
            </a:r>
          </a:p>
          <a:p>
            <a:r>
              <a:rPr lang="ru-RU" sz="2800" dirty="0">
                <a:solidFill>
                  <a:schemeClr val="bg1">
                    <a:lumMod val="65000"/>
                  </a:schemeClr>
                </a:solidFill>
              </a:rPr>
              <a:t>Т</a:t>
            </a:r>
            <a:r>
              <a:rPr lang="ru-RU" sz="2800" baseline="-25000" dirty="0">
                <a:solidFill>
                  <a:schemeClr val="bg1">
                    <a:lumMod val="65000"/>
                  </a:schemeClr>
                </a:solidFill>
              </a:rPr>
              <a:t>20 </a:t>
            </a:r>
            <a:r>
              <a:rPr lang="en-US" sz="2800" dirty="0">
                <a:solidFill>
                  <a:schemeClr val="bg1">
                    <a:lumMod val="65000"/>
                  </a:schemeClr>
                </a:solidFill>
              </a:rPr>
              <a:t>=</a:t>
            </a:r>
            <a:r>
              <a:rPr lang="ru-RU" sz="2800" dirty="0">
                <a:solidFill>
                  <a:schemeClr val="bg1">
                    <a:lumMod val="65000"/>
                  </a:schemeClr>
                </a:solidFill>
              </a:rPr>
              <a:t> </a:t>
            </a:r>
            <a:r>
              <a:rPr lang="en-US" sz="2800" dirty="0" smtClean="0">
                <a:solidFill>
                  <a:schemeClr val="bg1">
                    <a:lumMod val="65000"/>
                  </a:schemeClr>
                </a:solidFill>
              </a:rPr>
              <a:t>-1.2</a:t>
            </a:r>
            <a:endParaRPr lang="en-US" sz="2800" dirty="0">
              <a:solidFill>
                <a:schemeClr val="bg1">
                  <a:lumMod val="65000"/>
                </a:schemeClr>
              </a:solidFill>
            </a:endParaRPr>
          </a:p>
        </p:txBody>
      </p:sp>
      <p:sp>
        <p:nvSpPr>
          <p:cNvPr id="82" name="TextBox 81">
            <a:extLst>
              <a:ext uri="{FF2B5EF4-FFF2-40B4-BE49-F238E27FC236}">
                <a16:creationId xmlns="" xmlns:a16="http://schemas.microsoft.com/office/drawing/2014/main" id="{1DE6FAE0-1A86-46F2-809E-17106B8DCEBE}"/>
              </a:ext>
            </a:extLst>
          </p:cNvPr>
          <p:cNvSpPr txBox="1"/>
          <p:nvPr/>
        </p:nvSpPr>
        <p:spPr>
          <a:xfrm>
            <a:off x="3459527" y="1178749"/>
            <a:ext cx="1832553" cy="954107"/>
          </a:xfrm>
          <a:prstGeom prst="rect">
            <a:avLst/>
          </a:prstGeom>
          <a:noFill/>
        </p:spPr>
        <p:txBody>
          <a:bodyPr wrap="none" rtlCol="0">
            <a:spAutoFit/>
          </a:bodyPr>
          <a:lstStyle/>
          <a:p>
            <a:r>
              <a:rPr lang="el-GR" sz="2800" dirty="0">
                <a:solidFill>
                  <a:schemeClr val="bg1">
                    <a:lumMod val="65000"/>
                  </a:schemeClr>
                </a:solidFill>
              </a:rPr>
              <a:t>θ</a:t>
            </a:r>
            <a:r>
              <a:rPr lang="en-US" sz="2800" baseline="-25000" dirty="0" err="1">
                <a:solidFill>
                  <a:schemeClr val="bg1">
                    <a:lumMod val="65000"/>
                  </a:schemeClr>
                </a:solidFill>
              </a:rPr>
              <a:t>cms</a:t>
            </a:r>
            <a:r>
              <a:rPr lang="ru-RU" sz="2800" baseline="-25000" dirty="0">
                <a:solidFill>
                  <a:schemeClr val="bg1">
                    <a:lumMod val="65000"/>
                  </a:schemeClr>
                </a:solidFill>
              </a:rPr>
              <a:t> </a:t>
            </a:r>
            <a:r>
              <a:rPr lang="en-US" sz="2800" dirty="0">
                <a:solidFill>
                  <a:schemeClr val="bg1">
                    <a:lumMod val="65000"/>
                  </a:schemeClr>
                </a:solidFill>
              </a:rPr>
              <a:t>= 150</a:t>
            </a:r>
            <a:r>
              <a:rPr lang="en-US" sz="2800" baseline="30000" dirty="0">
                <a:solidFill>
                  <a:schemeClr val="bg1">
                    <a:lumMod val="65000"/>
                  </a:schemeClr>
                </a:solidFill>
              </a:rPr>
              <a:t>o</a:t>
            </a:r>
            <a:r>
              <a:rPr lang="en-US" sz="2800" dirty="0">
                <a:solidFill>
                  <a:schemeClr val="bg1">
                    <a:lumMod val="65000"/>
                  </a:schemeClr>
                </a:solidFill>
              </a:rPr>
              <a:t> </a:t>
            </a:r>
          </a:p>
          <a:p>
            <a:r>
              <a:rPr lang="en-US" sz="2800" spc="300" dirty="0">
                <a:solidFill>
                  <a:schemeClr val="bg1">
                    <a:lumMod val="65000"/>
                  </a:schemeClr>
                </a:solidFill>
              </a:rPr>
              <a:t>A</a:t>
            </a:r>
            <a:r>
              <a:rPr lang="en-US" sz="2800" spc="300" baseline="-25000" dirty="0">
                <a:solidFill>
                  <a:schemeClr val="bg1">
                    <a:lumMod val="65000"/>
                  </a:schemeClr>
                </a:solidFill>
              </a:rPr>
              <a:t>y</a:t>
            </a:r>
            <a:r>
              <a:rPr lang="ru-RU" sz="2800" baseline="-25000" dirty="0">
                <a:solidFill>
                  <a:schemeClr val="bg1">
                    <a:lumMod val="65000"/>
                  </a:schemeClr>
                </a:solidFill>
              </a:rPr>
              <a:t> </a:t>
            </a:r>
            <a:r>
              <a:rPr lang="en-US" sz="2800" dirty="0">
                <a:solidFill>
                  <a:schemeClr val="bg1">
                    <a:lumMod val="65000"/>
                  </a:schemeClr>
                </a:solidFill>
              </a:rPr>
              <a:t>= </a:t>
            </a:r>
            <a:r>
              <a:rPr lang="en-US" sz="2800" dirty="0" smtClean="0">
                <a:solidFill>
                  <a:schemeClr val="bg1">
                    <a:lumMod val="65000"/>
                  </a:schemeClr>
                </a:solidFill>
              </a:rPr>
              <a:t>0.3</a:t>
            </a:r>
            <a:r>
              <a:rPr lang="ru-RU" sz="2800" dirty="0" smtClean="0">
                <a:solidFill>
                  <a:schemeClr val="bg1">
                    <a:lumMod val="65000"/>
                  </a:schemeClr>
                </a:solidFill>
              </a:rPr>
              <a:t> </a:t>
            </a:r>
            <a:endParaRPr lang="en-US" sz="2800" dirty="0">
              <a:solidFill>
                <a:schemeClr val="bg1">
                  <a:lumMod val="65000"/>
                </a:schemeClr>
              </a:solidFill>
            </a:endParaRPr>
          </a:p>
        </p:txBody>
      </p:sp>
      <p:cxnSp>
        <p:nvCxnSpPr>
          <p:cNvPr id="93" name="Прямая соединительная линия 92">
            <a:extLst>
              <a:ext uri="{FF2B5EF4-FFF2-40B4-BE49-F238E27FC236}">
                <a16:creationId xmlns="" xmlns:a16="http://schemas.microsoft.com/office/drawing/2014/main" id="{B6B0365A-8586-4A32-BF33-6B0C6C8D863E}"/>
              </a:ext>
            </a:extLst>
          </p:cNvPr>
          <p:cNvCxnSpPr>
            <a:cxnSpLocks/>
          </p:cNvCxnSpPr>
          <p:nvPr/>
        </p:nvCxnSpPr>
        <p:spPr>
          <a:xfrm flipH="1">
            <a:off x="4648127" y="3712679"/>
            <a:ext cx="2278204" cy="695056"/>
          </a:xfrm>
          <a:prstGeom prst="line">
            <a:avLst/>
          </a:prstGeom>
          <a:ln w="28575">
            <a:solidFill>
              <a:schemeClr val="bg1">
                <a:lumMod val="75000"/>
              </a:schemeClr>
            </a:solidFill>
            <a:prstDash val="dash"/>
            <a:headEnd type="arrow" w="med" len="med"/>
            <a:tailEnd type="none" w="med" len="med"/>
          </a:ln>
        </p:spPr>
        <p:style>
          <a:lnRef idx="1">
            <a:schemeClr val="accent5"/>
          </a:lnRef>
          <a:fillRef idx="0">
            <a:schemeClr val="accent5"/>
          </a:fillRef>
          <a:effectRef idx="0">
            <a:schemeClr val="accent5"/>
          </a:effectRef>
          <a:fontRef idx="minor">
            <a:schemeClr val="tx1"/>
          </a:fontRef>
        </p:style>
      </p:cxnSp>
      <p:sp>
        <p:nvSpPr>
          <p:cNvPr id="98" name="Дуга 97">
            <a:extLst>
              <a:ext uri="{FF2B5EF4-FFF2-40B4-BE49-F238E27FC236}">
                <a16:creationId xmlns="" xmlns:a16="http://schemas.microsoft.com/office/drawing/2014/main" id="{B66B3EB8-6E05-4133-A8B2-78960CBBA067}"/>
              </a:ext>
            </a:extLst>
          </p:cNvPr>
          <p:cNvSpPr/>
          <p:nvPr/>
        </p:nvSpPr>
        <p:spPr>
          <a:xfrm>
            <a:off x="5187360" y="4163235"/>
            <a:ext cx="401304" cy="379985"/>
          </a:xfrm>
          <a:prstGeom prst="arc">
            <a:avLst>
              <a:gd name="adj1" fmla="val 16893440"/>
              <a:gd name="adj2" fmla="val 2528023"/>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99" name="TextBox 98">
            <a:extLst>
              <a:ext uri="{FF2B5EF4-FFF2-40B4-BE49-F238E27FC236}">
                <a16:creationId xmlns="" xmlns:a16="http://schemas.microsoft.com/office/drawing/2014/main" id="{61D6F195-B884-406D-849A-AB3E198E6F05}"/>
              </a:ext>
            </a:extLst>
          </p:cNvPr>
          <p:cNvSpPr txBox="1"/>
          <p:nvPr/>
        </p:nvSpPr>
        <p:spPr>
          <a:xfrm>
            <a:off x="5535935" y="4042340"/>
            <a:ext cx="497252" cy="369332"/>
          </a:xfrm>
          <a:prstGeom prst="rect">
            <a:avLst/>
          </a:prstGeom>
          <a:noFill/>
        </p:spPr>
        <p:txBody>
          <a:bodyPr wrap="none" rtlCol="0">
            <a:spAutoFit/>
          </a:bodyPr>
          <a:lstStyle/>
          <a:p>
            <a:r>
              <a:rPr lang="ru-RU" dirty="0">
                <a:solidFill>
                  <a:schemeClr val="bg1">
                    <a:lumMod val="65000"/>
                  </a:schemeClr>
                </a:solidFill>
              </a:rPr>
              <a:t>15°</a:t>
            </a:r>
          </a:p>
        </p:txBody>
      </p:sp>
      <p:sp>
        <p:nvSpPr>
          <p:cNvPr id="100" name="Дуга 99">
            <a:extLst>
              <a:ext uri="{FF2B5EF4-FFF2-40B4-BE49-F238E27FC236}">
                <a16:creationId xmlns="" xmlns:a16="http://schemas.microsoft.com/office/drawing/2014/main" id="{E0D362FA-97AE-4C0B-A96B-9930212F3659}"/>
              </a:ext>
            </a:extLst>
          </p:cNvPr>
          <p:cNvSpPr/>
          <p:nvPr/>
        </p:nvSpPr>
        <p:spPr>
          <a:xfrm rot="7322537">
            <a:off x="4242225" y="4226924"/>
            <a:ext cx="680144" cy="662914"/>
          </a:xfrm>
          <a:prstGeom prst="arc">
            <a:avLst>
              <a:gd name="adj1" fmla="val 13415693"/>
              <a:gd name="adj2" fmla="val 0"/>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01" name="TextBox 100">
            <a:extLst>
              <a:ext uri="{FF2B5EF4-FFF2-40B4-BE49-F238E27FC236}">
                <a16:creationId xmlns="" xmlns:a16="http://schemas.microsoft.com/office/drawing/2014/main" id="{DCDF87CF-A286-4C3E-B258-20E822325D7D}"/>
              </a:ext>
            </a:extLst>
          </p:cNvPr>
          <p:cNvSpPr txBox="1"/>
          <p:nvPr/>
        </p:nvSpPr>
        <p:spPr>
          <a:xfrm>
            <a:off x="4390852" y="4859060"/>
            <a:ext cx="614271" cy="369332"/>
          </a:xfrm>
          <a:prstGeom prst="rect">
            <a:avLst/>
          </a:prstGeom>
          <a:noFill/>
        </p:spPr>
        <p:txBody>
          <a:bodyPr wrap="none" rtlCol="0">
            <a:spAutoFit/>
          </a:bodyPr>
          <a:lstStyle/>
          <a:p>
            <a:r>
              <a:rPr lang="ru-RU" dirty="0">
                <a:solidFill>
                  <a:schemeClr val="bg1">
                    <a:lumMod val="65000"/>
                  </a:schemeClr>
                </a:solidFill>
              </a:rPr>
              <a:t>112°</a:t>
            </a:r>
          </a:p>
        </p:txBody>
      </p:sp>
      <p:sp>
        <p:nvSpPr>
          <p:cNvPr id="104" name="TextBox 103">
            <a:extLst>
              <a:ext uri="{FF2B5EF4-FFF2-40B4-BE49-F238E27FC236}">
                <a16:creationId xmlns="" xmlns:a16="http://schemas.microsoft.com/office/drawing/2014/main" id="{349253F5-E6C8-45FD-B556-479E8E494273}"/>
              </a:ext>
            </a:extLst>
          </p:cNvPr>
          <p:cNvSpPr txBox="1"/>
          <p:nvPr/>
        </p:nvSpPr>
        <p:spPr>
          <a:xfrm>
            <a:off x="7079721" y="5085184"/>
            <a:ext cx="588623" cy="523220"/>
          </a:xfrm>
          <a:prstGeom prst="rect">
            <a:avLst/>
          </a:prstGeom>
          <a:noFill/>
        </p:spPr>
        <p:txBody>
          <a:bodyPr wrap="none" rtlCol="0">
            <a:spAutoFit/>
          </a:bodyPr>
          <a:lstStyle/>
          <a:p>
            <a:r>
              <a:rPr lang="en-US" sz="2800" dirty="0" smtClean="0">
                <a:solidFill>
                  <a:schemeClr val="bg1">
                    <a:lumMod val="65000"/>
                  </a:schemeClr>
                </a:solidFill>
              </a:rPr>
              <a:t>D2</a:t>
            </a:r>
            <a:endParaRPr lang="ru-RU" sz="2800" dirty="0">
              <a:solidFill>
                <a:schemeClr val="bg1">
                  <a:lumMod val="65000"/>
                </a:schemeClr>
              </a:solidFill>
            </a:endParaRPr>
          </a:p>
        </p:txBody>
      </p:sp>
      <p:sp>
        <p:nvSpPr>
          <p:cNvPr id="106" name="TextBox 105">
            <a:extLst>
              <a:ext uri="{FF2B5EF4-FFF2-40B4-BE49-F238E27FC236}">
                <a16:creationId xmlns="" xmlns:a16="http://schemas.microsoft.com/office/drawing/2014/main" id="{F5181AE9-A88A-4D83-BDA9-573C2F8E6FBF}"/>
              </a:ext>
            </a:extLst>
          </p:cNvPr>
          <p:cNvSpPr txBox="1"/>
          <p:nvPr/>
        </p:nvSpPr>
        <p:spPr>
          <a:xfrm>
            <a:off x="7114010" y="3301013"/>
            <a:ext cx="588623" cy="523220"/>
          </a:xfrm>
          <a:prstGeom prst="rect">
            <a:avLst/>
          </a:prstGeom>
          <a:noFill/>
        </p:spPr>
        <p:txBody>
          <a:bodyPr wrap="none" rtlCol="0">
            <a:spAutoFit/>
          </a:bodyPr>
          <a:lstStyle/>
          <a:p>
            <a:r>
              <a:rPr lang="en-US" sz="2800" dirty="0" smtClean="0">
                <a:solidFill>
                  <a:schemeClr val="bg1">
                    <a:lumMod val="65000"/>
                  </a:schemeClr>
                </a:solidFill>
              </a:rPr>
              <a:t>D</a:t>
            </a:r>
            <a:r>
              <a:rPr lang="ru-RU" sz="2800" dirty="0" smtClean="0">
                <a:solidFill>
                  <a:schemeClr val="bg1">
                    <a:lumMod val="65000"/>
                  </a:schemeClr>
                </a:solidFill>
              </a:rPr>
              <a:t>1</a:t>
            </a:r>
            <a:endParaRPr lang="ru-RU" sz="2800" dirty="0">
              <a:solidFill>
                <a:schemeClr val="bg1">
                  <a:lumMod val="65000"/>
                </a:schemeClr>
              </a:solidFill>
            </a:endParaRPr>
          </a:p>
        </p:txBody>
      </p:sp>
      <p:grpSp>
        <p:nvGrpSpPr>
          <p:cNvPr id="126" name="Группа 125">
            <a:extLst>
              <a:ext uri="{FF2B5EF4-FFF2-40B4-BE49-F238E27FC236}">
                <a16:creationId xmlns="" xmlns:a16="http://schemas.microsoft.com/office/drawing/2014/main" id="{AF4EF0D1-1642-4459-9381-3896B3F2EB88}"/>
              </a:ext>
            </a:extLst>
          </p:cNvPr>
          <p:cNvGrpSpPr/>
          <p:nvPr/>
        </p:nvGrpSpPr>
        <p:grpSpPr>
          <a:xfrm rot="13500000">
            <a:off x="6528189" y="3586233"/>
            <a:ext cx="986184" cy="205455"/>
            <a:chOff x="2181250" y="4185807"/>
            <a:chExt cx="1334746" cy="278072"/>
          </a:xfrm>
        </p:grpSpPr>
        <p:sp>
          <p:nvSpPr>
            <p:cNvPr id="127" name="Прямоугольник 126">
              <a:extLst>
                <a:ext uri="{FF2B5EF4-FFF2-40B4-BE49-F238E27FC236}">
                  <a16:creationId xmlns="" xmlns:a16="http://schemas.microsoft.com/office/drawing/2014/main" id="{D992EF8B-2F46-4A7E-A389-82BA6808D394}"/>
                </a:ext>
              </a:extLst>
            </p:cNvPr>
            <p:cNvSpPr/>
            <p:nvPr/>
          </p:nvSpPr>
          <p:spPr>
            <a:xfrm rot="1866151">
              <a:off x="2181250" y="4185807"/>
              <a:ext cx="1334746" cy="27807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8" name="Прямоугольник 127">
              <a:extLst>
                <a:ext uri="{FF2B5EF4-FFF2-40B4-BE49-F238E27FC236}">
                  <a16:creationId xmlns="" xmlns:a16="http://schemas.microsoft.com/office/drawing/2014/main" id="{C4D453CE-5E24-40A3-BF03-0C589A5B9307}"/>
                </a:ext>
              </a:extLst>
            </p:cNvPr>
            <p:cNvSpPr/>
            <p:nvPr/>
          </p:nvSpPr>
          <p:spPr>
            <a:xfrm rot="1866151">
              <a:off x="2576927" y="4286466"/>
              <a:ext cx="556144" cy="55614"/>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9" name="Прямоугольник 128">
              <a:extLst>
                <a:ext uri="{FF2B5EF4-FFF2-40B4-BE49-F238E27FC236}">
                  <a16:creationId xmlns="" xmlns:a16="http://schemas.microsoft.com/office/drawing/2014/main" id="{34D66A43-34D0-43F2-B359-A4640614FFBE}"/>
                </a:ext>
              </a:extLst>
            </p:cNvPr>
            <p:cNvSpPr/>
            <p:nvPr/>
          </p:nvSpPr>
          <p:spPr>
            <a:xfrm rot="1866151">
              <a:off x="2303178" y="4335545"/>
              <a:ext cx="1056674" cy="3531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38" name="Группа 137">
            <a:extLst>
              <a:ext uri="{FF2B5EF4-FFF2-40B4-BE49-F238E27FC236}">
                <a16:creationId xmlns="" xmlns:a16="http://schemas.microsoft.com/office/drawing/2014/main" id="{AF4EF0D1-1642-4459-9381-3896B3F2EB88}"/>
              </a:ext>
            </a:extLst>
          </p:cNvPr>
          <p:cNvGrpSpPr/>
          <p:nvPr/>
        </p:nvGrpSpPr>
        <p:grpSpPr>
          <a:xfrm rot="15300000">
            <a:off x="6476605" y="5162376"/>
            <a:ext cx="986184" cy="205455"/>
            <a:chOff x="2181250" y="4185807"/>
            <a:chExt cx="1334746" cy="278072"/>
          </a:xfrm>
        </p:grpSpPr>
        <p:sp>
          <p:nvSpPr>
            <p:cNvPr id="144" name="Прямоугольник 143">
              <a:extLst>
                <a:ext uri="{FF2B5EF4-FFF2-40B4-BE49-F238E27FC236}">
                  <a16:creationId xmlns="" xmlns:a16="http://schemas.microsoft.com/office/drawing/2014/main" id="{D992EF8B-2F46-4A7E-A389-82BA6808D394}"/>
                </a:ext>
              </a:extLst>
            </p:cNvPr>
            <p:cNvSpPr/>
            <p:nvPr/>
          </p:nvSpPr>
          <p:spPr>
            <a:xfrm rot="1866151">
              <a:off x="2181250" y="4185807"/>
              <a:ext cx="1334746" cy="27807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3" name="Прямоугольник 152">
              <a:extLst>
                <a:ext uri="{FF2B5EF4-FFF2-40B4-BE49-F238E27FC236}">
                  <a16:creationId xmlns="" xmlns:a16="http://schemas.microsoft.com/office/drawing/2014/main" id="{C4D453CE-5E24-40A3-BF03-0C589A5B9307}"/>
                </a:ext>
              </a:extLst>
            </p:cNvPr>
            <p:cNvSpPr/>
            <p:nvPr/>
          </p:nvSpPr>
          <p:spPr>
            <a:xfrm rot="1866151">
              <a:off x="2576927" y="4286466"/>
              <a:ext cx="556144" cy="55614"/>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1" name="Прямоугольник 160">
              <a:extLst>
                <a:ext uri="{FF2B5EF4-FFF2-40B4-BE49-F238E27FC236}">
                  <a16:creationId xmlns="" xmlns:a16="http://schemas.microsoft.com/office/drawing/2014/main" id="{34D66A43-34D0-43F2-B359-A4640614FFBE}"/>
                </a:ext>
              </a:extLst>
            </p:cNvPr>
            <p:cNvSpPr/>
            <p:nvPr/>
          </p:nvSpPr>
          <p:spPr>
            <a:xfrm rot="1866151">
              <a:off x="2303178" y="4335545"/>
              <a:ext cx="1056674" cy="3531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69" name="Группа 168">
            <a:extLst>
              <a:ext uri="{FF2B5EF4-FFF2-40B4-BE49-F238E27FC236}">
                <a16:creationId xmlns="" xmlns:a16="http://schemas.microsoft.com/office/drawing/2014/main" id="{AF4EF0D1-1642-4459-9381-3896B3F2EB88}"/>
              </a:ext>
            </a:extLst>
          </p:cNvPr>
          <p:cNvGrpSpPr/>
          <p:nvPr/>
        </p:nvGrpSpPr>
        <p:grpSpPr>
          <a:xfrm rot="14400000">
            <a:off x="7129063" y="4401042"/>
            <a:ext cx="986184" cy="205455"/>
            <a:chOff x="2181250" y="4185807"/>
            <a:chExt cx="1334746" cy="278072"/>
          </a:xfrm>
        </p:grpSpPr>
        <p:sp>
          <p:nvSpPr>
            <p:cNvPr id="170" name="Прямоугольник 169">
              <a:extLst>
                <a:ext uri="{FF2B5EF4-FFF2-40B4-BE49-F238E27FC236}">
                  <a16:creationId xmlns="" xmlns:a16="http://schemas.microsoft.com/office/drawing/2014/main" id="{D992EF8B-2F46-4A7E-A389-82BA6808D394}"/>
                </a:ext>
              </a:extLst>
            </p:cNvPr>
            <p:cNvSpPr/>
            <p:nvPr/>
          </p:nvSpPr>
          <p:spPr>
            <a:xfrm rot="1866151">
              <a:off x="2181250" y="4185807"/>
              <a:ext cx="1334746" cy="27807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1" name="Прямоугольник 170">
              <a:extLst>
                <a:ext uri="{FF2B5EF4-FFF2-40B4-BE49-F238E27FC236}">
                  <a16:creationId xmlns="" xmlns:a16="http://schemas.microsoft.com/office/drawing/2014/main" id="{C4D453CE-5E24-40A3-BF03-0C589A5B9307}"/>
                </a:ext>
              </a:extLst>
            </p:cNvPr>
            <p:cNvSpPr/>
            <p:nvPr/>
          </p:nvSpPr>
          <p:spPr>
            <a:xfrm rot="1866151">
              <a:off x="2576927" y="4286466"/>
              <a:ext cx="556144" cy="55614"/>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2" name="Прямоугольник 171">
              <a:extLst>
                <a:ext uri="{FF2B5EF4-FFF2-40B4-BE49-F238E27FC236}">
                  <a16:creationId xmlns="" xmlns:a16="http://schemas.microsoft.com/office/drawing/2014/main" id="{34D66A43-34D0-43F2-B359-A4640614FFBE}"/>
                </a:ext>
              </a:extLst>
            </p:cNvPr>
            <p:cNvSpPr/>
            <p:nvPr/>
          </p:nvSpPr>
          <p:spPr>
            <a:xfrm rot="1866151">
              <a:off x="2303178" y="4335545"/>
              <a:ext cx="1056674" cy="3531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mc:AlternateContent xmlns:mc="http://schemas.openxmlformats.org/markup-compatibility/2006" xmlns:a14="http://schemas.microsoft.com/office/drawing/2010/main">
        <mc:Choice Requires="a14">
          <p:sp>
            <p:nvSpPr>
              <p:cNvPr id="173" name="Прямоугольник 172">
                <a:extLst>
                  <a:ext uri="{FF2B5EF4-FFF2-40B4-BE49-F238E27FC236}">
                    <a16:creationId xmlns="" xmlns:a16="http://schemas.microsoft.com/office/drawing/2014/main" id="{F155FF42-DA3D-4457-96B6-6D73D28B9835}"/>
                  </a:ext>
                </a:extLst>
              </p:cNvPr>
              <p:cNvSpPr/>
              <p:nvPr/>
            </p:nvSpPr>
            <p:spPr>
              <a:xfrm>
                <a:off x="1008993" y="4449413"/>
                <a:ext cx="489236"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2800" b="1" i="1">
                              <a:solidFill>
                                <a:srgbClr val="C00000"/>
                              </a:solidFill>
                              <a:latin typeface="Cambria Math"/>
                            </a:rPr>
                          </m:ctrlPr>
                        </m:accPr>
                        <m:e>
                          <m:r>
                            <a:rPr lang="en-US" sz="2800" b="1" i="1">
                              <a:solidFill>
                                <a:srgbClr val="C00000"/>
                              </a:solidFill>
                              <a:latin typeface="Cambria Math" panose="02040503050406030204" pitchFamily="18" charset="0"/>
                            </a:rPr>
                            <m:t>𝒑</m:t>
                          </m:r>
                        </m:e>
                      </m:acc>
                    </m:oMath>
                  </m:oMathPara>
                </a14:m>
                <a:endParaRPr lang="ru-RU" sz="2800" dirty="0"/>
              </a:p>
            </p:txBody>
          </p:sp>
        </mc:Choice>
        <mc:Fallback xmlns="">
          <p:sp>
            <p:nvSpPr>
              <p:cNvPr id="173" name="Прямоугольник 172">
                <a:extLst>
                  <a:ext uri="{FF2B5EF4-FFF2-40B4-BE49-F238E27FC236}">
                    <a16:creationId xmlns:a16="http://schemas.microsoft.com/office/drawing/2014/main" id="{F155FF42-DA3D-4457-96B6-6D73D28B9835}"/>
                  </a:ext>
                </a:extLst>
              </p:cNvPr>
              <p:cNvSpPr>
                <a:spLocks noRot="1" noChangeAspect="1" noMove="1" noResize="1" noEditPoints="1" noAdjustHandles="1" noChangeArrowheads="1" noChangeShapeType="1" noTextEdit="1"/>
              </p:cNvSpPr>
              <p:nvPr/>
            </p:nvSpPr>
            <p:spPr>
              <a:xfrm>
                <a:off x="1008993" y="4449413"/>
                <a:ext cx="489236" cy="523220"/>
              </a:xfrm>
              <a:prstGeom prst="rect">
                <a:avLst/>
              </a:prstGeom>
              <a:blipFill>
                <a:blip r:embed="rId7"/>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74" name="Прямоугольник 173">
                <a:extLst>
                  <a:ext uri="{FF2B5EF4-FFF2-40B4-BE49-F238E27FC236}">
                    <a16:creationId xmlns="" xmlns:a16="http://schemas.microsoft.com/office/drawing/2014/main" id="{FA714654-2364-48C3-98FB-859198E7F6B4}"/>
                  </a:ext>
                </a:extLst>
              </p:cNvPr>
              <p:cNvSpPr/>
              <p:nvPr/>
            </p:nvSpPr>
            <p:spPr>
              <a:xfrm>
                <a:off x="981055" y="3898206"/>
                <a:ext cx="497252" cy="5872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2800" b="1" i="1">
                              <a:solidFill>
                                <a:srgbClr val="00B0F0"/>
                              </a:solidFill>
                              <a:latin typeface="Cambria Math"/>
                            </a:rPr>
                          </m:ctrlPr>
                        </m:accPr>
                        <m:e>
                          <m:r>
                            <a:rPr lang="en-US" sz="2800" b="1" i="1">
                              <a:solidFill>
                                <a:srgbClr val="00B0F0"/>
                              </a:solidFill>
                              <a:latin typeface="Cambria Math" panose="02040503050406030204" pitchFamily="18" charset="0"/>
                            </a:rPr>
                            <m:t>𝒅</m:t>
                          </m:r>
                        </m:e>
                      </m:acc>
                    </m:oMath>
                  </m:oMathPara>
                </a14:m>
                <a:endParaRPr lang="ru-RU" sz="2800" dirty="0"/>
              </a:p>
            </p:txBody>
          </p:sp>
        </mc:Choice>
        <mc:Fallback xmlns="">
          <p:sp>
            <p:nvSpPr>
              <p:cNvPr id="174" name="Прямоугольник 173">
                <a:extLst>
                  <a:ext uri="{FF2B5EF4-FFF2-40B4-BE49-F238E27FC236}">
                    <a16:creationId xmlns:a16="http://schemas.microsoft.com/office/drawing/2014/main" id="{FA714654-2364-48C3-98FB-859198E7F6B4}"/>
                  </a:ext>
                </a:extLst>
              </p:cNvPr>
              <p:cNvSpPr>
                <a:spLocks noRot="1" noChangeAspect="1" noMove="1" noResize="1" noEditPoints="1" noAdjustHandles="1" noChangeArrowheads="1" noChangeShapeType="1" noTextEdit="1"/>
              </p:cNvSpPr>
              <p:nvPr/>
            </p:nvSpPr>
            <p:spPr>
              <a:xfrm>
                <a:off x="981055" y="3898206"/>
                <a:ext cx="497252" cy="587277"/>
              </a:xfrm>
              <a:prstGeom prst="rect">
                <a:avLst/>
              </a:prstGeom>
              <a:blipFill>
                <a:blip r:embed="rId8"/>
                <a:stretch>
                  <a:fillRect/>
                </a:stretch>
              </a:blipFill>
            </p:spPr>
            <p:txBody>
              <a:bodyPr/>
              <a:lstStyle/>
              <a:p>
                <a:r>
                  <a:rPr lang="ru-RU">
                    <a:noFill/>
                  </a:rPr>
                  <a:t> </a:t>
                </a:r>
              </a:p>
            </p:txBody>
          </p:sp>
        </mc:Fallback>
      </mc:AlternateContent>
      <p:sp>
        <p:nvSpPr>
          <p:cNvPr id="176" name="TextBox 175">
            <a:extLst>
              <a:ext uri="{FF2B5EF4-FFF2-40B4-BE49-F238E27FC236}">
                <a16:creationId xmlns="" xmlns:a16="http://schemas.microsoft.com/office/drawing/2014/main" id="{3C899A22-193F-4669-A4D7-D64AEC7CD816}"/>
              </a:ext>
            </a:extLst>
          </p:cNvPr>
          <p:cNvSpPr txBox="1"/>
          <p:nvPr/>
        </p:nvSpPr>
        <p:spPr>
          <a:xfrm>
            <a:off x="0" y="107921"/>
            <a:ext cx="9144000" cy="584775"/>
          </a:xfrm>
          <a:prstGeom prst="rect">
            <a:avLst/>
          </a:prstGeom>
          <a:noFill/>
        </p:spPr>
        <p:txBody>
          <a:bodyPr wrap="square" rtlCol="0">
            <a:spAutoFit/>
          </a:bodyPr>
          <a:lstStyle/>
          <a:p>
            <a:pPr algn="ctr"/>
            <a:r>
              <a:rPr lang="en-US" sz="3200" dirty="0">
                <a:solidFill>
                  <a:srgbClr val="000099"/>
                </a:solidFill>
                <a:cs typeface="Times New Roman" panose="02020603050405020304" pitchFamily="18" charset="0"/>
              </a:rPr>
              <a:t>Proposed Scheme of </a:t>
            </a:r>
            <a:r>
              <a:rPr lang="en-US" sz="3200" dirty="0">
                <a:solidFill>
                  <a:srgbClr val="FF0000"/>
                </a:solidFill>
                <a:cs typeface="Times New Roman" panose="02020603050405020304" pitchFamily="18" charset="0"/>
              </a:rPr>
              <a:t>New</a:t>
            </a:r>
            <a:r>
              <a:rPr lang="en-US" sz="3200" dirty="0">
                <a:solidFill>
                  <a:srgbClr val="000099"/>
                </a:solidFill>
                <a:cs typeface="Times New Roman" panose="02020603050405020304" pitchFamily="18" charset="0"/>
              </a:rPr>
              <a:t> </a:t>
            </a:r>
            <a:r>
              <a:rPr lang="en-US" sz="3200" dirty="0">
                <a:solidFill>
                  <a:srgbClr val="FF0000"/>
                </a:solidFill>
                <a:cs typeface="Times New Roman" panose="02020603050405020304" pitchFamily="18" charset="0"/>
              </a:rPr>
              <a:t>L</a:t>
            </a:r>
            <a:r>
              <a:rPr lang="en-US" sz="3200" dirty="0">
                <a:solidFill>
                  <a:srgbClr val="000099"/>
                </a:solidFill>
                <a:cs typeface="Times New Roman" panose="02020603050405020304" pitchFamily="18" charset="0"/>
              </a:rPr>
              <a:t>ow </a:t>
            </a:r>
            <a:r>
              <a:rPr lang="en-US" sz="3200" dirty="0">
                <a:solidFill>
                  <a:srgbClr val="FF0000"/>
                </a:solidFill>
                <a:cs typeface="Times New Roman" panose="02020603050405020304" pitchFamily="18" charset="0"/>
              </a:rPr>
              <a:t>E</a:t>
            </a:r>
            <a:r>
              <a:rPr lang="en-US" sz="3200" dirty="0">
                <a:solidFill>
                  <a:srgbClr val="000099"/>
                </a:solidFill>
                <a:cs typeface="Times New Roman" panose="02020603050405020304" pitchFamily="18" charset="0"/>
              </a:rPr>
              <a:t>nergy </a:t>
            </a:r>
            <a:r>
              <a:rPr lang="en-US" sz="3200" dirty="0">
                <a:solidFill>
                  <a:srgbClr val="FF0000"/>
                </a:solidFill>
                <a:cs typeface="Times New Roman" panose="02020603050405020304" pitchFamily="18" charset="0"/>
              </a:rPr>
              <a:t>P</a:t>
            </a:r>
            <a:r>
              <a:rPr lang="en-US" sz="3200" dirty="0">
                <a:solidFill>
                  <a:srgbClr val="000099"/>
                </a:solidFill>
                <a:cs typeface="Times New Roman" panose="02020603050405020304" pitchFamily="18" charset="0"/>
              </a:rPr>
              <a:t>olarimeter</a:t>
            </a:r>
            <a:endParaRPr lang="ru-RU" sz="3200" dirty="0">
              <a:solidFill>
                <a:srgbClr val="000099"/>
              </a:solidFill>
              <a:cs typeface="Times New Roman" panose="02020603050405020304" pitchFamily="18" charset="0"/>
            </a:endParaRPr>
          </a:p>
        </p:txBody>
      </p:sp>
    </p:spTree>
    <p:extLst>
      <p:ext uri="{BB962C8B-B14F-4D97-AF65-F5344CB8AC3E}">
        <p14:creationId xmlns:p14="http://schemas.microsoft.com/office/powerpoint/2010/main" val="40174065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 xmlns:a16="http://schemas.microsoft.com/office/drawing/2014/main" id="{43D9F944-EC2A-4640-B095-9FB667A12318}"/>
              </a:ext>
            </a:extLst>
          </p:cNvPr>
          <p:cNvSpPr>
            <a:spLocks noGrp="1"/>
          </p:cNvSpPr>
          <p:nvPr>
            <p:ph type="sldNum" sz="quarter" idx="12"/>
          </p:nvPr>
        </p:nvSpPr>
        <p:spPr/>
        <p:txBody>
          <a:bodyPr/>
          <a:lstStyle/>
          <a:p>
            <a:fld id="{3C7FDA4D-F3B9-44F0-B092-48EA97F1BCB3}" type="slidenum">
              <a:rPr lang="ru-RU" smtClean="0"/>
              <a:pPr/>
              <a:t>18</a:t>
            </a:fld>
            <a:endParaRPr lang="ru-RU"/>
          </a:p>
        </p:txBody>
      </p:sp>
      <p:pic>
        <p:nvPicPr>
          <p:cNvPr id="5" name="Рисунок 4">
            <a:extLst>
              <a:ext uri="{FF2B5EF4-FFF2-40B4-BE49-F238E27FC236}">
                <a16:creationId xmlns="" xmlns:a16="http://schemas.microsoft.com/office/drawing/2014/main" id="{BD0374C3-60F2-40D2-BDF8-A57FED0DFCBE}"/>
              </a:ext>
            </a:extLst>
          </p:cNvPr>
          <p:cNvPicPr>
            <a:picLocks noChangeAspect="1"/>
          </p:cNvPicPr>
          <p:nvPr/>
        </p:nvPicPr>
        <p:blipFill>
          <a:blip r:embed="rId3"/>
          <a:stretch>
            <a:fillRect/>
          </a:stretch>
        </p:blipFill>
        <p:spPr>
          <a:xfrm>
            <a:off x="1" y="908720"/>
            <a:ext cx="4572000" cy="5450871"/>
          </a:xfrm>
          <a:prstGeom prst="rect">
            <a:avLst/>
          </a:prstGeom>
        </p:spPr>
      </p:pic>
      <p:pic>
        <p:nvPicPr>
          <p:cNvPr id="80899" name="Picture 3"/>
          <p:cNvPicPr>
            <a:picLocks noChangeAspect="1" noChangeArrowheads="1"/>
          </p:cNvPicPr>
          <p:nvPr/>
        </p:nvPicPr>
        <p:blipFill>
          <a:blip r:embed="rId4"/>
          <a:srcRect r="34190" b="-20969"/>
          <a:stretch>
            <a:fillRect/>
          </a:stretch>
        </p:blipFill>
        <p:spPr bwMode="auto">
          <a:xfrm>
            <a:off x="142844" y="337216"/>
            <a:ext cx="4143404" cy="357190"/>
          </a:xfrm>
          <a:prstGeom prst="rect">
            <a:avLst/>
          </a:prstGeom>
          <a:noFill/>
          <a:ln w="9525">
            <a:noFill/>
            <a:miter lim="800000"/>
            <a:headEnd/>
            <a:tailEnd/>
          </a:ln>
          <a:effectLst/>
        </p:spPr>
      </p:pic>
      <p:pic>
        <p:nvPicPr>
          <p:cNvPr id="80900" name="Picture 4"/>
          <p:cNvPicPr>
            <a:picLocks noChangeAspect="1" noChangeArrowheads="1"/>
          </p:cNvPicPr>
          <p:nvPr/>
        </p:nvPicPr>
        <p:blipFill>
          <a:blip r:embed="rId4"/>
          <a:srcRect l="65885" b="1613"/>
          <a:stretch>
            <a:fillRect/>
          </a:stretch>
        </p:blipFill>
        <p:spPr bwMode="auto">
          <a:xfrm>
            <a:off x="1428728" y="618207"/>
            <a:ext cx="2147881" cy="290513"/>
          </a:xfrm>
          <a:prstGeom prst="rect">
            <a:avLst/>
          </a:prstGeom>
          <a:noFill/>
          <a:ln w="9525">
            <a:noFill/>
            <a:miter lim="800000"/>
            <a:headEnd/>
            <a:tailEnd/>
          </a:ln>
          <a:effectLst/>
        </p:spPr>
      </p:pic>
      <p:pic>
        <p:nvPicPr>
          <p:cNvPr id="80901" name="Picture 5"/>
          <p:cNvPicPr>
            <a:picLocks noChangeAspect="1" noChangeArrowheads="1"/>
          </p:cNvPicPr>
          <p:nvPr/>
        </p:nvPicPr>
        <p:blipFill rotWithShape="1">
          <a:blip r:embed="rId5"/>
          <a:srcRect l="17853" t="27744" r="18146"/>
          <a:stretch/>
        </p:blipFill>
        <p:spPr bwMode="auto">
          <a:xfrm>
            <a:off x="4427984" y="2276871"/>
            <a:ext cx="4608512" cy="979502"/>
          </a:xfrm>
          <a:prstGeom prst="rect">
            <a:avLst/>
          </a:prstGeom>
          <a:noFill/>
          <a:ln w="9525">
            <a:noFill/>
            <a:miter lim="800000"/>
            <a:headEnd/>
            <a:tailEnd/>
          </a:ln>
          <a:effectLst/>
        </p:spPr>
      </p:pic>
    </p:spTree>
    <p:extLst>
      <p:ext uri="{BB962C8B-B14F-4D97-AF65-F5344CB8AC3E}">
        <p14:creationId xmlns:p14="http://schemas.microsoft.com/office/powerpoint/2010/main" val="11873051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Овал 194"/>
          <p:cNvSpPr/>
          <p:nvPr/>
        </p:nvSpPr>
        <p:spPr>
          <a:xfrm>
            <a:off x="5478584" y="3125008"/>
            <a:ext cx="553032" cy="553032"/>
          </a:xfrm>
          <a:prstGeom prst="ellipse">
            <a:avLst/>
          </a:prstGeom>
          <a:blipFill dpi="0" rotWithShape="1">
            <a:blip r:embed="rId3">
              <a:alphaModFix amt="37000"/>
            </a:blip>
            <a:srcRect/>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3" name="Прямоугольник 132">
            <a:extLst>
              <a:ext uri="{FF2B5EF4-FFF2-40B4-BE49-F238E27FC236}">
                <a16:creationId xmlns="" xmlns:a16="http://schemas.microsoft.com/office/drawing/2014/main" id="{42BBAAD7-03A3-4B43-BE06-273AF7677720}"/>
              </a:ext>
            </a:extLst>
          </p:cNvPr>
          <p:cNvSpPr/>
          <p:nvPr/>
        </p:nvSpPr>
        <p:spPr>
          <a:xfrm>
            <a:off x="4191096" y="3293274"/>
            <a:ext cx="11760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Номер слайда 1">
            <a:extLst>
              <a:ext uri="{FF2B5EF4-FFF2-40B4-BE49-F238E27FC236}">
                <a16:creationId xmlns="" xmlns:a16="http://schemas.microsoft.com/office/drawing/2014/main" id="{65DFDF92-C65E-4FF6-A969-F81771F311AE}"/>
              </a:ext>
            </a:extLst>
          </p:cNvPr>
          <p:cNvSpPr>
            <a:spLocks noGrp="1"/>
          </p:cNvSpPr>
          <p:nvPr>
            <p:ph type="sldNum" sz="quarter" idx="12"/>
          </p:nvPr>
        </p:nvSpPr>
        <p:spPr/>
        <p:txBody>
          <a:bodyPr/>
          <a:lstStyle/>
          <a:p>
            <a:fld id="{3C7FDA4D-F3B9-44F0-B092-48EA97F1BCB3}" type="slidenum">
              <a:rPr lang="ru-RU" smtClean="0"/>
              <a:pPr/>
              <a:t>19</a:t>
            </a:fld>
            <a:endParaRPr lang="ru-RU"/>
          </a:p>
        </p:txBody>
      </p:sp>
      <p:sp>
        <p:nvSpPr>
          <p:cNvPr id="3" name="Половина рамки 2">
            <a:extLst>
              <a:ext uri="{FF2B5EF4-FFF2-40B4-BE49-F238E27FC236}">
                <a16:creationId xmlns="" xmlns:a16="http://schemas.microsoft.com/office/drawing/2014/main" id="{A5033CEA-1512-4CFA-816E-AA17D64D7230}"/>
              </a:ext>
            </a:extLst>
          </p:cNvPr>
          <p:cNvSpPr/>
          <p:nvPr/>
        </p:nvSpPr>
        <p:spPr>
          <a:xfrm rot="10800000">
            <a:off x="3245534" y="3559906"/>
            <a:ext cx="931498" cy="576064"/>
          </a:xfrm>
          <a:prstGeom prst="halfFrame">
            <a:avLst>
              <a:gd name="adj1" fmla="val 16912"/>
              <a:gd name="adj2" fmla="val 16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4" name="Половина рамки 3">
            <a:extLst>
              <a:ext uri="{FF2B5EF4-FFF2-40B4-BE49-F238E27FC236}">
                <a16:creationId xmlns="" xmlns:a16="http://schemas.microsoft.com/office/drawing/2014/main" id="{E52E932B-F3F5-421F-A12D-1CF5C7EABE6A}"/>
              </a:ext>
            </a:extLst>
          </p:cNvPr>
          <p:cNvSpPr/>
          <p:nvPr/>
        </p:nvSpPr>
        <p:spPr>
          <a:xfrm rot="10800000" flipV="1">
            <a:off x="3245534" y="2767818"/>
            <a:ext cx="931499" cy="569244"/>
          </a:xfrm>
          <a:prstGeom prst="halfFrame">
            <a:avLst>
              <a:gd name="adj1" fmla="val 16912"/>
              <a:gd name="adj2" fmla="val 16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cxnSp>
        <p:nvCxnSpPr>
          <p:cNvPr id="6" name="Прямая соединительная линия 5">
            <a:extLst>
              <a:ext uri="{FF2B5EF4-FFF2-40B4-BE49-F238E27FC236}">
                <a16:creationId xmlns="" xmlns:a16="http://schemas.microsoft.com/office/drawing/2014/main" id="{6F980D0A-53C6-4352-92C0-2FCF6DFF7FD6}"/>
              </a:ext>
            </a:extLst>
          </p:cNvPr>
          <p:cNvCxnSpPr>
            <a:cxnSpLocks/>
          </p:cNvCxnSpPr>
          <p:nvPr/>
        </p:nvCxnSpPr>
        <p:spPr>
          <a:xfrm flipV="1">
            <a:off x="3817038" y="3390132"/>
            <a:ext cx="1945914" cy="20628"/>
          </a:xfrm>
          <a:prstGeom prst="line">
            <a:avLst/>
          </a:prstGeom>
          <a:ln w="28575">
            <a:headEnd type="none" w="med" len="med"/>
            <a:tailEnd type="arrow" w="med" len="med"/>
          </a:ln>
        </p:spPr>
        <p:style>
          <a:lnRef idx="1">
            <a:schemeClr val="accent5"/>
          </a:lnRef>
          <a:fillRef idx="0">
            <a:schemeClr val="accent5"/>
          </a:fillRef>
          <a:effectRef idx="0">
            <a:schemeClr val="accent5"/>
          </a:effectRef>
          <a:fontRef idx="minor">
            <a:schemeClr val="tx1"/>
          </a:fontRef>
        </p:style>
      </p:cxnSp>
      <p:cxnSp>
        <p:nvCxnSpPr>
          <p:cNvPr id="7" name="Прямая соединительная линия 6">
            <a:extLst>
              <a:ext uri="{FF2B5EF4-FFF2-40B4-BE49-F238E27FC236}">
                <a16:creationId xmlns="" xmlns:a16="http://schemas.microsoft.com/office/drawing/2014/main" id="{32F676E1-7040-454E-ADA9-5D7B65C468C5}"/>
              </a:ext>
            </a:extLst>
          </p:cNvPr>
          <p:cNvCxnSpPr>
            <a:cxnSpLocks/>
          </p:cNvCxnSpPr>
          <p:nvPr/>
        </p:nvCxnSpPr>
        <p:spPr>
          <a:xfrm flipV="1">
            <a:off x="3817038" y="3462140"/>
            <a:ext cx="1945914" cy="20058"/>
          </a:xfrm>
          <a:prstGeom prst="line">
            <a:avLst/>
          </a:prstGeom>
          <a:ln w="28575">
            <a:headEnd type="none" w="med" len="med"/>
            <a:tailEnd type="arrow" w="med" len="med"/>
          </a:ln>
        </p:spPr>
        <p:style>
          <a:lnRef idx="1">
            <a:schemeClr val="accent2"/>
          </a:lnRef>
          <a:fillRef idx="0">
            <a:schemeClr val="accent2"/>
          </a:fillRef>
          <a:effectRef idx="0">
            <a:schemeClr val="accent2"/>
          </a:effectRef>
          <a:fontRef idx="minor">
            <a:schemeClr val="tx1"/>
          </a:fontRef>
        </p:style>
      </p:cxnSp>
      <p:cxnSp>
        <p:nvCxnSpPr>
          <p:cNvPr id="12" name="Прямая соединительная линия 11">
            <a:extLst>
              <a:ext uri="{FF2B5EF4-FFF2-40B4-BE49-F238E27FC236}">
                <a16:creationId xmlns="" xmlns:a16="http://schemas.microsoft.com/office/drawing/2014/main" id="{729419B8-D37E-4966-A75A-BB084F47375D}"/>
              </a:ext>
            </a:extLst>
          </p:cNvPr>
          <p:cNvCxnSpPr>
            <a:cxnSpLocks/>
          </p:cNvCxnSpPr>
          <p:nvPr/>
        </p:nvCxnSpPr>
        <p:spPr>
          <a:xfrm flipV="1">
            <a:off x="5223337" y="3390132"/>
            <a:ext cx="539615" cy="1020109"/>
          </a:xfrm>
          <a:prstGeom prst="line">
            <a:avLst/>
          </a:prstGeom>
          <a:ln w="28575">
            <a:prstDash val="solid"/>
            <a:headEnd type="arrow"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15" name="Прямая соединительная линия 14">
            <a:extLst>
              <a:ext uri="{FF2B5EF4-FFF2-40B4-BE49-F238E27FC236}">
                <a16:creationId xmlns="" xmlns:a16="http://schemas.microsoft.com/office/drawing/2014/main" id="{49C77BA2-5900-471D-9793-49D22FAD2CAD}"/>
              </a:ext>
            </a:extLst>
          </p:cNvPr>
          <p:cNvCxnSpPr>
            <a:cxnSpLocks/>
          </p:cNvCxnSpPr>
          <p:nvPr/>
        </p:nvCxnSpPr>
        <p:spPr>
          <a:xfrm>
            <a:off x="5762952" y="3390134"/>
            <a:ext cx="2126052" cy="20626"/>
          </a:xfrm>
          <a:prstGeom prst="line">
            <a:avLst/>
          </a:prstGeom>
          <a:ln w="28575">
            <a:solidFill>
              <a:schemeClr val="accent4"/>
            </a:solidFill>
            <a:headEnd type="none" w="med" len="med"/>
            <a:tailEnd type="arrow" w="med" len="med"/>
          </a:ln>
        </p:spPr>
        <p:style>
          <a:lnRef idx="1">
            <a:schemeClr val="accent4"/>
          </a:lnRef>
          <a:fillRef idx="0">
            <a:schemeClr val="accent4"/>
          </a:fillRef>
          <a:effectRef idx="0">
            <a:schemeClr val="accent4"/>
          </a:effectRef>
          <a:fontRef idx="minor">
            <a:schemeClr val="tx1"/>
          </a:fontRef>
        </p:style>
      </p:cxnSp>
      <p:cxnSp>
        <p:nvCxnSpPr>
          <p:cNvPr id="19" name="Прямая соединительная линия 18">
            <a:extLst>
              <a:ext uri="{FF2B5EF4-FFF2-40B4-BE49-F238E27FC236}">
                <a16:creationId xmlns="" xmlns:a16="http://schemas.microsoft.com/office/drawing/2014/main" id="{3EEB3CE8-CD2B-4C43-B95A-2273B2BE5488}"/>
              </a:ext>
            </a:extLst>
          </p:cNvPr>
          <p:cNvCxnSpPr>
            <a:cxnSpLocks/>
          </p:cNvCxnSpPr>
          <p:nvPr/>
        </p:nvCxnSpPr>
        <p:spPr>
          <a:xfrm flipV="1">
            <a:off x="5762952" y="3462143"/>
            <a:ext cx="2007612" cy="1"/>
          </a:xfrm>
          <a:prstGeom prst="line">
            <a:avLst/>
          </a:prstGeom>
          <a:ln>
            <a:prstDash val="dash"/>
          </a:ln>
        </p:spPr>
        <p:style>
          <a:lnRef idx="1">
            <a:schemeClr val="accent2"/>
          </a:lnRef>
          <a:fillRef idx="0">
            <a:schemeClr val="accent2"/>
          </a:fillRef>
          <a:effectRef idx="0">
            <a:schemeClr val="accent2"/>
          </a:effectRef>
          <a:fontRef idx="minor">
            <a:schemeClr val="tx1"/>
          </a:fontRef>
        </p:style>
      </p:cxnSp>
      <p:cxnSp>
        <p:nvCxnSpPr>
          <p:cNvPr id="20" name="Прямая соединительная линия 19">
            <a:extLst>
              <a:ext uri="{FF2B5EF4-FFF2-40B4-BE49-F238E27FC236}">
                <a16:creationId xmlns="" xmlns:a16="http://schemas.microsoft.com/office/drawing/2014/main" id="{A2FB3523-E4DA-4668-8E75-2117FEF6F762}"/>
              </a:ext>
            </a:extLst>
          </p:cNvPr>
          <p:cNvCxnSpPr>
            <a:cxnSpLocks/>
          </p:cNvCxnSpPr>
          <p:nvPr/>
        </p:nvCxnSpPr>
        <p:spPr>
          <a:xfrm flipV="1">
            <a:off x="5762952" y="2453003"/>
            <a:ext cx="0" cy="1880594"/>
          </a:xfrm>
          <a:prstGeom prst="line">
            <a:avLst/>
          </a:prstGeom>
          <a:ln>
            <a:prstDash val="dash"/>
          </a:ln>
        </p:spPr>
        <p:style>
          <a:lnRef idx="1">
            <a:schemeClr val="accent5"/>
          </a:lnRef>
          <a:fillRef idx="0">
            <a:schemeClr val="accent5"/>
          </a:fillRef>
          <a:effectRef idx="0">
            <a:schemeClr val="accent5"/>
          </a:effectRef>
          <a:fontRef idx="minor">
            <a:schemeClr val="tx1"/>
          </a:fontRef>
        </p:style>
      </p:cxnSp>
      <p:sp>
        <p:nvSpPr>
          <p:cNvPr id="90" name="Прямоугольник 89">
            <a:extLst>
              <a:ext uri="{FF2B5EF4-FFF2-40B4-BE49-F238E27FC236}">
                <a16:creationId xmlns="" xmlns:a16="http://schemas.microsoft.com/office/drawing/2014/main" id="{44264C9D-5DF6-4EB4-BC42-10EAB5A19756}"/>
              </a:ext>
            </a:extLst>
          </p:cNvPr>
          <p:cNvSpPr/>
          <p:nvPr/>
        </p:nvSpPr>
        <p:spPr>
          <a:xfrm>
            <a:off x="5866959" y="4802121"/>
            <a:ext cx="986184" cy="205455"/>
          </a:xfrm>
          <a:prstGeom prst="rect">
            <a:avLst/>
          </a:prstGeom>
          <a:solidFill>
            <a:srgbClr val="CC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4" name="Прямоугольник 93">
            <a:extLst>
              <a:ext uri="{FF2B5EF4-FFF2-40B4-BE49-F238E27FC236}">
                <a16:creationId xmlns="" xmlns:a16="http://schemas.microsoft.com/office/drawing/2014/main" id="{D3827371-3C52-4D3E-B20D-A51776C85CD2}"/>
              </a:ext>
            </a:extLst>
          </p:cNvPr>
          <p:cNvSpPr/>
          <p:nvPr/>
        </p:nvSpPr>
        <p:spPr>
          <a:xfrm rot="10805062">
            <a:off x="5799728" y="1792777"/>
            <a:ext cx="986184" cy="205455"/>
          </a:xfrm>
          <a:prstGeom prst="rect">
            <a:avLst/>
          </a:prstGeom>
          <a:solidFill>
            <a:srgbClr val="CC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97" name="Прямая соединительная линия 96">
            <a:extLst>
              <a:ext uri="{FF2B5EF4-FFF2-40B4-BE49-F238E27FC236}">
                <a16:creationId xmlns="" xmlns:a16="http://schemas.microsoft.com/office/drawing/2014/main" id="{C62508CD-0EA8-4364-97EF-6FBA9F370A15}"/>
              </a:ext>
            </a:extLst>
          </p:cNvPr>
          <p:cNvCxnSpPr>
            <a:cxnSpLocks/>
          </p:cNvCxnSpPr>
          <p:nvPr/>
        </p:nvCxnSpPr>
        <p:spPr>
          <a:xfrm flipH="1">
            <a:off x="5745865" y="2132858"/>
            <a:ext cx="571503" cy="1277903"/>
          </a:xfrm>
          <a:prstGeom prst="line">
            <a:avLst/>
          </a:prstGeom>
          <a:ln w="28575">
            <a:solidFill>
              <a:schemeClr val="accent2"/>
            </a:solidFill>
            <a:prstDash val="solid"/>
            <a:headEnd type="arrow"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102" name="Прямая соединительная линия 101">
            <a:extLst>
              <a:ext uri="{FF2B5EF4-FFF2-40B4-BE49-F238E27FC236}">
                <a16:creationId xmlns="" xmlns:a16="http://schemas.microsoft.com/office/drawing/2014/main" id="{21E8FE5E-04EC-47B0-9311-F984C2ABACE4}"/>
              </a:ext>
            </a:extLst>
          </p:cNvPr>
          <p:cNvCxnSpPr>
            <a:cxnSpLocks/>
          </p:cNvCxnSpPr>
          <p:nvPr/>
        </p:nvCxnSpPr>
        <p:spPr>
          <a:xfrm flipH="1" flipV="1">
            <a:off x="5693814" y="3426137"/>
            <a:ext cx="950895" cy="1124452"/>
          </a:xfrm>
          <a:prstGeom prst="line">
            <a:avLst/>
          </a:prstGeom>
          <a:ln w="28575">
            <a:solidFill>
              <a:schemeClr val="accent2"/>
            </a:solidFill>
            <a:prstDash val="dash"/>
            <a:headEnd type="arrow"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105" name="Прямая соединительная линия 104">
            <a:extLst>
              <a:ext uri="{FF2B5EF4-FFF2-40B4-BE49-F238E27FC236}">
                <a16:creationId xmlns="" xmlns:a16="http://schemas.microsoft.com/office/drawing/2014/main" id="{B6B0365A-8586-4A32-BF33-6B0C6C8D863E}"/>
              </a:ext>
            </a:extLst>
          </p:cNvPr>
          <p:cNvCxnSpPr>
            <a:cxnSpLocks/>
          </p:cNvCxnSpPr>
          <p:nvPr/>
        </p:nvCxnSpPr>
        <p:spPr>
          <a:xfrm flipH="1">
            <a:off x="5745866" y="2583315"/>
            <a:ext cx="1880544" cy="827445"/>
          </a:xfrm>
          <a:prstGeom prst="line">
            <a:avLst/>
          </a:prstGeom>
          <a:ln w="28575">
            <a:solidFill>
              <a:schemeClr val="accent5"/>
            </a:solidFill>
            <a:prstDash val="dash"/>
            <a:headEnd type="arrow" w="med" len="med"/>
            <a:tailEnd type="none" w="med" len="med"/>
          </a:ln>
        </p:spPr>
        <p:style>
          <a:lnRef idx="1">
            <a:schemeClr val="accent5"/>
          </a:lnRef>
          <a:fillRef idx="0">
            <a:schemeClr val="accent5"/>
          </a:fillRef>
          <a:effectRef idx="0">
            <a:schemeClr val="accent5"/>
          </a:effectRef>
          <a:fontRef idx="minor">
            <a:schemeClr val="tx1"/>
          </a:fontRef>
        </p:style>
      </p:cxnSp>
      <p:sp>
        <p:nvSpPr>
          <p:cNvPr id="110" name="Прямоугольник 109">
            <a:extLst>
              <a:ext uri="{FF2B5EF4-FFF2-40B4-BE49-F238E27FC236}">
                <a16:creationId xmlns="" xmlns:a16="http://schemas.microsoft.com/office/drawing/2014/main" id="{5CCDC172-5296-44E3-9938-A18087210AE2}"/>
              </a:ext>
            </a:extLst>
          </p:cNvPr>
          <p:cNvSpPr/>
          <p:nvPr/>
        </p:nvSpPr>
        <p:spPr>
          <a:xfrm rot="16200000">
            <a:off x="7611588" y="3357799"/>
            <a:ext cx="986184" cy="205455"/>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4" name="Прямоугольник 113">
            <a:extLst>
              <a:ext uri="{FF2B5EF4-FFF2-40B4-BE49-F238E27FC236}">
                <a16:creationId xmlns="" xmlns:a16="http://schemas.microsoft.com/office/drawing/2014/main" id="{3331B1BE-6BBF-407E-8199-AFB9883EF0C9}"/>
              </a:ext>
            </a:extLst>
          </p:cNvPr>
          <p:cNvSpPr/>
          <p:nvPr/>
        </p:nvSpPr>
        <p:spPr>
          <a:xfrm rot="14607098">
            <a:off x="7341220" y="2372776"/>
            <a:ext cx="986184" cy="20545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8" name="Прямоугольник 117">
            <a:extLst>
              <a:ext uri="{FF2B5EF4-FFF2-40B4-BE49-F238E27FC236}">
                <a16:creationId xmlns="" xmlns:a16="http://schemas.microsoft.com/office/drawing/2014/main" id="{9570456D-CE49-442C-A582-038C884CD8EE}"/>
              </a:ext>
            </a:extLst>
          </p:cNvPr>
          <p:cNvSpPr/>
          <p:nvPr/>
        </p:nvSpPr>
        <p:spPr>
          <a:xfrm rot="18399149">
            <a:off x="7245977" y="4307514"/>
            <a:ext cx="986184" cy="20545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2" name="Прямоугольник 121">
            <a:extLst>
              <a:ext uri="{FF2B5EF4-FFF2-40B4-BE49-F238E27FC236}">
                <a16:creationId xmlns="" xmlns:a16="http://schemas.microsoft.com/office/drawing/2014/main" id="{17AF3B32-85B6-4EDF-8021-122DC51ECD0B}"/>
              </a:ext>
            </a:extLst>
          </p:cNvPr>
          <p:cNvSpPr/>
          <p:nvPr/>
        </p:nvSpPr>
        <p:spPr>
          <a:xfrm>
            <a:off x="7459806" y="3010361"/>
            <a:ext cx="143446" cy="829027"/>
          </a:xfrm>
          <a:prstGeom prst="rect">
            <a:avLst/>
          </a:prstGeom>
          <a:pattFill prst="wdDn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1" name="Стрелка: влево-вправо 130">
            <a:extLst>
              <a:ext uri="{FF2B5EF4-FFF2-40B4-BE49-F238E27FC236}">
                <a16:creationId xmlns="" xmlns:a16="http://schemas.microsoft.com/office/drawing/2014/main" id="{94D07983-426D-4D50-9058-93E45DCB1DCD}"/>
              </a:ext>
            </a:extLst>
          </p:cNvPr>
          <p:cNvSpPr/>
          <p:nvPr/>
        </p:nvSpPr>
        <p:spPr>
          <a:xfrm>
            <a:off x="3975010" y="2949418"/>
            <a:ext cx="369580" cy="174069"/>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2" name="Стрелка: влево-вправо 131">
            <a:extLst>
              <a:ext uri="{FF2B5EF4-FFF2-40B4-BE49-F238E27FC236}">
                <a16:creationId xmlns="" xmlns:a16="http://schemas.microsoft.com/office/drawing/2014/main" id="{EC68C40B-3E5D-4029-8FE7-E376EB5D90FD}"/>
              </a:ext>
            </a:extLst>
          </p:cNvPr>
          <p:cNvSpPr/>
          <p:nvPr/>
        </p:nvSpPr>
        <p:spPr>
          <a:xfrm>
            <a:off x="3967745" y="3748941"/>
            <a:ext cx="369580" cy="174069"/>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4" name="Дуга 133">
            <a:extLst>
              <a:ext uri="{FF2B5EF4-FFF2-40B4-BE49-F238E27FC236}">
                <a16:creationId xmlns="" xmlns:a16="http://schemas.microsoft.com/office/drawing/2014/main" id="{B66B3EB8-6E05-4133-A8B2-78960CBBA067}"/>
              </a:ext>
            </a:extLst>
          </p:cNvPr>
          <p:cNvSpPr/>
          <p:nvPr/>
        </p:nvSpPr>
        <p:spPr>
          <a:xfrm>
            <a:off x="6156176" y="3144863"/>
            <a:ext cx="401304" cy="379985"/>
          </a:xfrm>
          <a:prstGeom prst="arc">
            <a:avLst>
              <a:gd name="adj1" fmla="val 16893440"/>
              <a:gd name="adj2" fmla="val 2528023"/>
            </a:avLst>
          </a:prstGeom>
          <a:ln w="19050">
            <a:solidFill>
              <a:schemeClr val="accent5"/>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35" name="TextBox 134">
            <a:extLst>
              <a:ext uri="{FF2B5EF4-FFF2-40B4-BE49-F238E27FC236}">
                <a16:creationId xmlns="" xmlns:a16="http://schemas.microsoft.com/office/drawing/2014/main" id="{61D6F195-B884-406D-849A-AB3E198E6F05}"/>
              </a:ext>
            </a:extLst>
          </p:cNvPr>
          <p:cNvSpPr txBox="1"/>
          <p:nvPr/>
        </p:nvSpPr>
        <p:spPr>
          <a:xfrm>
            <a:off x="6638361" y="3023968"/>
            <a:ext cx="497252" cy="369332"/>
          </a:xfrm>
          <a:prstGeom prst="rect">
            <a:avLst/>
          </a:prstGeom>
          <a:noFill/>
        </p:spPr>
        <p:txBody>
          <a:bodyPr wrap="none" rtlCol="0">
            <a:spAutoFit/>
          </a:bodyPr>
          <a:lstStyle/>
          <a:p>
            <a:r>
              <a:rPr lang="ru-RU" dirty="0">
                <a:solidFill>
                  <a:schemeClr val="accent5"/>
                </a:solidFill>
              </a:rPr>
              <a:t>15°</a:t>
            </a:r>
          </a:p>
        </p:txBody>
      </p:sp>
      <p:sp>
        <p:nvSpPr>
          <p:cNvPr id="136" name="Дуга 135">
            <a:extLst>
              <a:ext uri="{FF2B5EF4-FFF2-40B4-BE49-F238E27FC236}">
                <a16:creationId xmlns="" xmlns:a16="http://schemas.microsoft.com/office/drawing/2014/main" id="{1FC216DA-2E6B-45C7-AEF8-357AEB092AD6}"/>
              </a:ext>
            </a:extLst>
          </p:cNvPr>
          <p:cNvSpPr/>
          <p:nvPr/>
        </p:nvSpPr>
        <p:spPr>
          <a:xfrm rot="2652321">
            <a:off x="5868145" y="3280972"/>
            <a:ext cx="570854" cy="726336"/>
          </a:xfrm>
          <a:prstGeom prst="arc">
            <a:avLst>
              <a:gd name="adj1" fmla="val 17028535"/>
              <a:gd name="adj2" fmla="val 2825244"/>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37" name="TextBox 136">
            <a:extLst>
              <a:ext uri="{FF2B5EF4-FFF2-40B4-BE49-F238E27FC236}">
                <a16:creationId xmlns="" xmlns:a16="http://schemas.microsoft.com/office/drawing/2014/main" id="{0ED0CA03-E61A-4E39-ACB5-247BAAAB82AA}"/>
              </a:ext>
            </a:extLst>
          </p:cNvPr>
          <p:cNvSpPr txBox="1"/>
          <p:nvPr/>
        </p:nvSpPr>
        <p:spPr>
          <a:xfrm>
            <a:off x="6372200" y="3645024"/>
            <a:ext cx="497252" cy="369332"/>
          </a:xfrm>
          <a:prstGeom prst="rect">
            <a:avLst/>
          </a:prstGeom>
          <a:noFill/>
        </p:spPr>
        <p:txBody>
          <a:bodyPr wrap="none" rtlCol="0">
            <a:spAutoFit/>
          </a:bodyPr>
          <a:lstStyle/>
          <a:p>
            <a:r>
              <a:rPr lang="en-US" dirty="0" smtClean="0">
                <a:solidFill>
                  <a:schemeClr val="accent2"/>
                </a:solidFill>
              </a:rPr>
              <a:t>50</a:t>
            </a:r>
            <a:r>
              <a:rPr lang="ru-RU" dirty="0" smtClean="0">
                <a:solidFill>
                  <a:schemeClr val="accent2"/>
                </a:solidFill>
              </a:rPr>
              <a:t>°</a:t>
            </a:r>
            <a:endParaRPr lang="ru-RU" dirty="0">
              <a:solidFill>
                <a:schemeClr val="accent2"/>
              </a:solidFill>
            </a:endParaRPr>
          </a:p>
        </p:txBody>
      </p:sp>
      <p:sp>
        <p:nvSpPr>
          <p:cNvPr id="139" name="Дуга 138">
            <a:extLst>
              <a:ext uri="{FF2B5EF4-FFF2-40B4-BE49-F238E27FC236}">
                <a16:creationId xmlns="" xmlns:a16="http://schemas.microsoft.com/office/drawing/2014/main" id="{051181FC-0A44-421D-924B-344BEEF2A24A}"/>
              </a:ext>
            </a:extLst>
          </p:cNvPr>
          <p:cNvSpPr/>
          <p:nvPr/>
        </p:nvSpPr>
        <p:spPr>
          <a:xfrm>
            <a:off x="5450283" y="3073102"/>
            <a:ext cx="740724" cy="771795"/>
          </a:xfrm>
          <a:prstGeom prst="arc">
            <a:avLst>
              <a:gd name="adj1" fmla="val 16813581"/>
              <a:gd name="adj2" fmla="val 0"/>
            </a:avLst>
          </a:pr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40" name="TextBox 139">
            <a:extLst>
              <a:ext uri="{FF2B5EF4-FFF2-40B4-BE49-F238E27FC236}">
                <a16:creationId xmlns="" xmlns:a16="http://schemas.microsoft.com/office/drawing/2014/main" id="{5DBD2486-235D-4BA0-AD17-3D3126BB0C48}"/>
              </a:ext>
            </a:extLst>
          </p:cNvPr>
          <p:cNvSpPr txBox="1"/>
          <p:nvPr/>
        </p:nvSpPr>
        <p:spPr>
          <a:xfrm>
            <a:off x="5946956" y="2771636"/>
            <a:ext cx="497252" cy="369332"/>
          </a:xfrm>
          <a:prstGeom prst="rect">
            <a:avLst/>
          </a:prstGeom>
          <a:noFill/>
        </p:spPr>
        <p:txBody>
          <a:bodyPr wrap="none" rtlCol="0">
            <a:spAutoFit/>
          </a:bodyPr>
          <a:lstStyle/>
          <a:p>
            <a:r>
              <a:rPr lang="en-US" dirty="0" smtClean="0">
                <a:solidFill>
                  <a:schemeClr val="accent2"/>
                </a:solidFill>
              </a:rPr>
              <a:t>63</a:t>
            </a:r>
            <a:r>
              <a:rPr lang="ru-RU" dirty="0" smtClean="0">
                <a:solidFill>
                  <a:schemeClr val="accent2"/>
                </a:solidFill>
              </a:rPr>
              <a:t>°</a:t>
            </a:r>
            <a:endParaRPr lang="ru-RU" dirty="0">
              <a:solidFill>
                <a:schemeClr val="accent2"/>
              </a:solidFill>
            </a:endParaRPr>
          </a:p>
        </p:txBody>
      </p:sp>
      <p:sp>
        <p:nvSpPr>
          <p:cNvPr id="141" name="Дуга 140">
            <a:extLst>
              <a:ext uri="{FF2B5EF4-FFF2-40B4-BE49-F238E27FC236}">
                <a16:creationId xmlns="" xmlns:a16="http://schemas.microsoft.com/office/drawing/2014/main" id="{E0D362FA-97AE-4C0B-A96B-9930212F3659}"/>
              </a:ext>
            </a:extLst>
          </p:cNvPr>
          <p:cNvSpPr/>
          <p:nvPr/>
        </p:nvSpPr>
        <p:spPr>
          <a:xfrm rot="7322537">
            <a:off x="5344651" y="3208552"/>
            <a:ext cx="680144" cy="662914"/>
          </a:xfrm>
          <a:prstGeom prst="arc">
            <a:avLst>
              <a:gd name="adj1" fmla="val 13415693"/>
              <a:gd name="adj2" fmla="val 0"/>
            </a:avLst>
          </a:prstGeom>
          <a:ln w="1905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42" name="TextBox 141">
            <a:extLst>
              <a:ext uri="{FF2B5EF4-FFF2-40B4-BE49-F238E27FC236}">
                <a16:creationId xmlns="" xmlns:a16="http://schemas.microsoft.com/office/drawing/2014/main" id="{DCDF87CF-A286-4C3E-B258-20E822325D7D}"/>
              </a:ext>
            </a:extLst>
          </p:cNvPr>
          <p:cNvSpPr txBox="1"/>
          <p:nvPr/>
        </p:nvSpPr>
        <p:spPr>
          <a:xfrm>
            <a:off x="5493278" y="3840688"/>
            <a:ext cx="614271" cy="369332"/>
          </a:xfrm>
          <a:prstGeom prst="rect">
            <a:avLst/>
          </a:prstGeom>
          <a:noFill/>
        </p:spPr>
        <p:txBody>
          <a:bodyPr wrap="none" rtlCol="0">
            <a:spAutoFit/>
          </a:bodyPr>
          <a:lstStyle/>
          <a:p>
            <a:r>
              <a:rPr lang="ru-RU" dirty="0">
                <a:solidFill>
                  <a:schemeClr val="accent5"/>
                </a:solidFill>
              </a:rPr>
              <a:t>112°</a:t>
            </a:r>
          </a:p>
        </p:txBody>
      </p:sp>
      <p:sp>
        <p:nvSpPr>
          <p:cNvPr id="160" name="TextBox 159">
            <a:extLst>
              <a:ext uri="{FF2B5EF4-FFF2-40B4-BE49-F238E27FC236}">
                <a16:creationId xmlns="" xmlns:a16="http://schemas.microsoft.com/office/drawing/2014/main" id="{F5D1C892-8283-4549-B5C5-34EBCAFBFD18}"/>
              </a:ext>
            </a:extLst>
          </p:cNvPr>
          <p:cNvSpPr txBox="1"/>
          <p:nvPr/>
        </p:nvSpPr>
        <p:spPr>
          <a:xfrm>
            <a:off x="4888608" y="2767818"/>
            <a:ext cx="708848" cy="523220"/>
          </a:xfrm>
          <a:prstGeom prst="rect">
            <a:avLst/>
          </a:prstGeom>
          <a:noFill/>
        </p:spPr>
        <p:txBody>
          <a:bodyPr wrap="none" rtlCol="0">
            <a:spAutoFit/>
          </a:bodyPr>
          <a:lstStyle/>
          <a:p>
            <a:r>
              <a:rPr lang="en-US" sz="2800" baseline="30000" dirty="0"/>
              <a:t>3</a:t>
            </a:r>
            <a:r>
              <a:rPr lang="en-US" sz="2800" dirty="0"/>
              <a:t>He</a:t>
            </a:r>
            <a:endParaRPr lang="ru-RU" sz="2800" dirty="0"/>
          </a:p>
        </p:txBody>
      </p:sp>
      <p:sp>
        <p:nvSpPr>
          <p:cNvPr id="163" name="TextBox 162">
            <a:extLst>
              <a:ext uri="{FF2B5EF4-FFF2-40B4-BE49-F238E27FC236}">
                <a16:creationId xmlns="" xmlns:a16="http://schemas.microsoft.com/office/drawing/2014/main" id="{349253F5-E6C8-45FD-B556-479E8E494273}"/>
              </a:ext>
            </a:extLst>
          </p:cNvPr>
          <p:cNvSpPr txBox="1"/>
          <p:nvPr/>
        </p:nvSpPr>
        <p:spPr>
          <a:xfrm>
            <a:off x="7960442" y="4273932"/>
            <a:ext cx="588623" cy="523220"/>
          </a:xfrm>
          <a:prstGeom prst="rect">
            <a:avLst/>
          </a:prstGeom>
          <a:noFill/>
        </p:spPr>
        <p:txBody>
          <a:bodyPr wrap="none" rtlCol="0">
            <a:spAutoFit/>
          </a:bodyPr>
          <a:lstStyle/>
          <a:p>
            <a:r>
              <a:rPr lang="en-US" sz="2800" dirty="0" smtClean="0"/>
              <a:t>D2</a:t>
            </a:r>
            <a:endParaRPr lang="ru-RU" sz="2800" dirty="0"/>
          </a:p>
        </p:txBody>
      </p:sp>
      <p:sp>
        <p:nvSpPr>
          <p:cNvPr id="164" name="TextBox 163">
            <a:extLst>
              <a:ext uri="{FF2B5EF4-FFF2-40B4-BE49-F238E27FC236}">
                <a16:creationId xmlns="" xmlns:a16="http://schemas.microsoft.com/office/drawing/2014/main" id="{F5181AE9-A88A-4D83-BDA9-573C2F8E6FBF}"/>
              </a:ext>
            </a:extLst>
          </p:cNvPr>
          <p:cNvSpPr txBox="1"/>
          <p:nvPr/>
        </p:nvSpPr>
        <p:spPr>
          <a:xfrm>
            <a:off x="7943817" y="1988840"/>
            <a:ext cx="588623" cy="523220"/>
          </a:xfrm>
          <a:prstGeom prst="rect">
            <a:avLst/>
          </a:prstGeom>
          <a:noFill/>
        </p:spPr>
        <p:txBody>
          <a:bodyPr wrap="none" rtlCol="0">
            <a:spAutoFit/>
          </a:bodyPr>
          <a:lstStyle/>
          <a:p>
            <a:r>
              <a:rPr lang="en-US" sz="2800" dirty="0" smtClean="0"/>
              <a:t>D</a:t>
            </a:r>
            <a:r>
              <a:rPr lang="ru-RU" sz="2800" dirty="0" smtClean="0"/>
              <a:t>1</a:t>
            </a:r>
            <a:endParaRPr lang="ru-RU" sz="2800" dirty="0"/>
          </a:p>
        </p:txBody>
      </p:sp>
      <p:sp>
        <p:nvSpPr>
          <p:cNvPr id="166" name="TextBox 165">
            <a:extLst>
              <a:ext uri="{FF2B5EF4-FFF2-40B4-BE49-F238E27FC236}">
                <a16:creationId xmlns="" xmlns:a16="http://schemas.microsoft.com/office/drawing/2014/main" id="{4BE74354-08CE-4617-95C4-AFA91746C19F}"/>
              </a:ext>
            </a:extLst>
          </p:cNvPr>
          <p:cNvSpPr txBox="1"/>
          <p:nvPr/>
        </p:nvSpPr>
        <p:spPr>
          <a:xfrm>
            <a:off x="6103054" y="1321604"/>
            <a:ext cx="553357" cy="523220"/>
          </a:xfrm>
          <a:prstGeom prst="rect">
            <a:avLst/>
          </a:prstGeom>
          <a:noFill/>
        </p:spPr>
        <p:txBody>
          <a:bodyPr wrap="none" rtlCol="0">
            <a:spAutoFit/>
          </a:bodyPr>
          <a:lstStyle/>
          <a:p>
            <a:r>
              <a:rPr lang="en-US" sz="2800" dirty="0" smtClean="0"/>
              <a:t>P1</a:t>
            </a:r>
            <a:endParaRPr lang="ru-RU" sz="2800" dirty="0"/>
          </a:p>
        </p:txBody>
      </p:sp>
      <p:sp>
        <p:nvSpPr>
          <p:cNvPr id="167" name="TextBox 166">
            <a:extLst>
              <a:ext uri="{FF2B5EF4-FFF2-40B4-BE49-F238E27FC236}">
                <a16:creationId xmlns="" xmlns:a16="http://schemas.microsoft.com/office/drawing/2014/main" id="{CF12E149-04BD-4CAC-B633-80C33F749880}"/>
              </a:ext>
            </a:extLst>
          </p:cNvPr>
          <p:cNvSpPr txBox="1"/>
          <p:nvPr/>
        </p:nvSpPr>
        <p:spPr>
          <a:xfrm>
            <a:off x="6178883" y="4941168"/>
            <a:ext cx="553357" cy="523220"/>
          </a:xfrm>
          <a:prstGeom prst="rect">
            <a:avLst/>
          </a:prstGeom>
          <a:noFill/>
        </p:spPr>
        <p:txBody>
          <a:bodyPr wrap="none" rtlCol="0">
            <a:spAutoFit/>
          </a:bodyPr>
          <a:lstStyle/>
          <a:p>
            <a:r>
              <a:rPr lang="en-US" sz="2800" dirty="0" smtClean="0"/>
              <a:t>P2</a:t>
            </a:r>
            <a:endParaRPr lang="ru-RU" sz="2800" dirty="0"/>
          </a:p>
        </p:txBody>
      </p:sp>
      <p:sp>
        <p:nvSpPr>
          <p:cNvPr id="168" name="TextBox 167">
            <a:extLst>
              <a:ext uri="{FF2B5EF4-FFF2-40B4-BE49-F238E27FC236}">
                <a16:creationId xmlns="" xmlns:a16="http://schemas.microsoft.com/office/drawing/2014/main" id="{B1F1EE3E-BE64-45D6-964B-8FC8D401EF8B}"/>
              </a:ext>
            </a:extLst>
          </p:cNvPr>
          <p:cNvSpPr txBox="1"/>
          <p:nvPr/>
        </p:nvSpPr>
        <p:spPr>
          <a:xfrm>
            <a:off x="8389070" y="3297454"/>
            <a:ext cx="359394" cy="523220"/>
          </a:xfrm>
          <a:prstGeom prst="rect">
            <a:avLst/>
          </a:prstGeom>
          <a:noFill/>
        </p:spPr>
        <p:txBody>
          <a:bodyPr wrap="none" rtlCol="0">
            <a:spAutoFit/>
          </a:bodyPr>
          <a:lstStyle/>
          <a:p>
            <a:r>
              <a:rPr lang="en-US" sz="2800" dirty="0"/>
              <a:t>T</a:t>
            </a:r>
            <a:endParaRPr lang="ru-RU" sz="2800" dirty="0"/>
          </a:p>
        </p:txBody>
      </p:sp>
      <p:cxnSp>
        <p:nvCxnSpPr>
          <p:cNvPr id="113" name="Прямая соединительная линия 112"/>
          <p:cNvCxnSpPr/>
          <p:nvPr/>
        </p:nvCxnSpPr>
        <p:spPr>
          <a:xfrm>
            <a:off x="4245666" y="2767818"/>
            <a:ext cx="500066"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Прямая соединительная линия 120"/>
          <p:cNvCxnSpPr/>
          <p:nvPr/>
        </p:nvCxnSpPr>
        <p:spPr>
          <a:xfrm flipV="1">
            <a:off x="4745732" y="2053438"/>
            <a:ext cx="928694" cy="71438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Прямая соединительная линия 123"/>
          <p:cNvCxnSpPr/>
          <p:nvPr/>
        </p:nvCxnSpPr>
        <p:spPr>
          <a:xfrm>
            <a:off x="5674426" y="2053438"/>
            <a:ext cx="178595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Прямая соединительная линия 125"/>
          <p:cNvCxnSpPr/>
          <p:nvPr/>
        </p:nvCxnSpPr>
        <p:spPr>
          <a:xfrm rot="16200000" flipH="1">
            <a:off x="7210343" y="2303471"/>
            <a:ext cx="1000132" cy="50006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Прямая соединительная линия 127"/>
          <p:cNvCxnSpPr/>
          <p:nvPr/>
        </p:nvCxnSpPr>
        <p:spPr>
          <a:xfrm rot="5400000">
            <a:off x="7531814" y="3482198"/>
            <a:ext cx="857256"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Прямая соединительная линия 137"/>
          <p:cNvCxnSpPr/>
          <p:nvPr/>
        </p:nvCxnSpPr>
        <p:spPr>
          <a:xfrm rot="5400000">
            <a:off x="7186174" y="3978498"/>
            <a:ext cx="880473" cy="67124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Прямая соединительная линия 171"/>
          <p:cNvCxnSpPr/>
          <p:nvPr/>
        </p:nvCxnSpPr>
        <p:spPr>
          <a:xfrm rot="10800000">
            <a:off x="5671383" y="4768082"/>
            <a:ext cx="1646117"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Прямая соединительная линия 174"/>
          <p:cNvCxnSpPr/>
          <p:nvPr/>
        </p:nvCxnSpPr>
        <p:spPr>
          <a:xfrm rot="10800000">
            <a:off x="4602856" y="4125140"/>
            <a:ext cx="1071570" cy="6429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Прямая соединительная линия 176"/>
          <p:cNvCxnSpPr/>
          <p:nvPr/>
        </p:nvCxnSpPr>
        <p:spPr>
          <a:xfrm>
            <a:off x="4245666" y="4125140"/>
            <a:ext cx="35719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Прямая соединительная линия 180"/>
          <p:cNvCxnSpPr/>
          <p:nvPr/>
        </p:nvCxnSpPr>
        <p:spPr>
          <a:xfrm rot="5400000">
            <a:off x="3567005" y="3446479"/>
            <a:ext cx="1357322"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Прямая соединительная линия 182">
            <a:extLst>
              <a:ext uri="{FF2B5EF4-FFF2-40B4-BE49-F238E27FC236}">
                <a16:creationId xmlns="" xmlns:a16="http://schemas.microsoft.com/office/drawing/2014/main" id="{C293A0A9-AA9D-4004-A103-270E8769509D}"/>
              </a:ext>
            </a:extLst>
          </p:cNvPr>
          <p:cNvCxnSpPr>
            <a:cxnSpLocks/>
          </p:cNvCxnSpPr>
          <p:nvPr/>
        </p:nvCxnSpPr>
        <p:spPr>
          <a:xfrm>
            <a:off x="423679" y="5630974"/>
            <a:ext cx="392679" cy="0"/>
          </a:xfrm>
          <a:prstGeom prst="line">
            <a:avLst/>
          </a:prstGeom>
          <a:ln w="28575">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184" name="TextBox 183">
            <a:extLst>
              <a:ext uri="{FF2B5EF4-FFF2-40B4-BE49-F238E27FC236}">
                <a16:creationId xmlns="" xmlns:a16="http://schemas.microsoft.com/office/drawing/2014/main" id="{F09009FC-0F3F-41F3-9D73-41A4B9783F40}"/>
              </a:ext>
            </a:extLst>
          </p:cNvPr>
          <p:cNvSpPr txBox="1"/>
          <p:nvPr/>
        </p:nvSpPr>
        <p:spPr>
          <a:xfrm>
            <a:off x="791662" y="5429264"/>
            <a:ext cx="1824730" cy="369332"/>
          </a:xfrm>
          <a:prstGeom prst="rect">
            <a:avLst/>
          </a:prstGeom>
          <a:noFill/>
        </p:spPr>
        <p:txBody>
          <a:bodyPr wrap="none" rtlCol="0">
            <a:spAutoFit/>
          </a:bodyPr>
          <a:lstStyle/>
          <a:p>
            <a:r>
              <a:rPr lang="en-US" dirty="0"/>
              <a:t>deuteron 10 </a:t>
            </a:r>
            <a:r>
              <a:rPr lang="en-US" dirty="0" err="1"/>
              <a:t>MeV</a:t>
            </a:r>
            <a:endParaRPr lang="ru-RU" dirty="0"/>
          </a:p>
        </p:txBody>
      </p:sp>
      <p:cxnSp>
        <p:nvCxnSpPr>
          <p:cNvPr id="185" name="Прямая соединительная линия 184">
            <a:extLst>
              <a:ext uri="{FF2B5EF4-FFF2-40B4-BE49-F238E27FC236}">
                <a16:creationId xmlns="" xmlns:a16="http://schemas.microsoft.com/office/drawing/2014/main" id="{7EE895CA-6331-4081-905C-552FE39A2BD2}"/>
              </a:ext>
            </a:extLst>
          </p:cNvPr>
          <p:cNvCxnSpPr>
            <a:cxnSpLocks/>
          </p:cNvCxnSpPr>
          <p:nvPr/>
        </p:nvCxnSpPr>
        <p:spPr>
          <a:xfrm>
            <a:off x="434937" y="5384605"/>
            <a:ext cx="392679" cy="0"/>
          </a:xfrm>
          <a:prstGeom prst="line">
            <a:avLst/>
          </a:prstGeom>
          <a:ln w="28575">
            <a:solidFill>
              <a:schemeClr val="accent2"/>
            </a:solidFill>
            <a:prstDash val="dash"/>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186" name="TextBox 185">
            <a:extLst>
              <a:ext uri="{FF2B5EF4-FFF2-40B4-BE49-F238E27FC236}">
                <a16:creationId xmlns="" xmlns:a16="http://schemas.microsoft.com/office/drawing/2014/main" id="{56215D7A-C68A-4187-B04C-BCE7917FA2A4}"/>
              </a:ext>
            </a:extLst>
          </p:cNvPr>
          <p:cNvSpPr txBox="1"/>
          <p:nvPr/>
        </p:nvSpPr>
        <p:spPr>
          <a:xfrm>
            <a:off x="789120" y="5143512"/>
            <a:ext cx="1174168" cy="369332"/>
          </a:xfrm>
          <a:prstGeom prst="rect">
            <a:avLst/>
          </a:prstGeom>
          <a:noFill/>
        </p:spPr>
        <p:txBody>
          <a:bodyPr wrap="none" rtlCol="0">
            <a:spAutoFit/>
          </a:bodyPr>
          <a:lstStyle/>
          <a:p>
            <a:r>
              <a:rPr lang="en-US" dirty="0"/>
              <a:t>Recoil </a:t>
            </a:r>
            <a:r>
              <a:rPr lang="en-US" baseline="30000" dirty="0"/>
              <a:t>3</a:t>
            </a:r>
            <a:r>
              <a:rPr lang="en-US" dirty="0"/>
              <a:t>He</a:t>
            </a:r>
            <a:endParaRPr lang="ru-RU" dirty="0"/>
          </a:p>
        </p:txBody>
      </p:sp>
      <p:cxnSp>
        <p:nvCxnSpPr>
          <p:cNvPr id="187" name="Прямая соединительная линия 186">
            <a:extLst>
              <a:ext uri="{FF2B5EF4-FFF2-40B4-BE49-F238E27FC236}">
                <a16:creationId xmlns="" xmlns:a16="http://schemas.microsoft.com/office/drawing/2014/main" id="{E18FA8AA-FF62-4CFB-B373-DC9F433B43EA}"/>
              </a:ext>
            </a:extLst>
          </p:cNvPr>
          <p:cNvCxnSpPr>
            <a:cxnSpLocks/>
          </p:cNvCxnSpPr>
          <p:nvPr/>
        </p:nvCxnSpPr>
        <p:spPr>
          <a:xfrm>
            <a:off x="423679" y="5928181"/>
            <a:ext cx="392679" cy="0"/>
          </a:xfrm>
          <a:prstGeom prst="line">
            <a:avLst/>
          </a:prstGeom>
          <a:ln w="28575">
            <a:solidFill>
              <a:schemeClr val="accent2"/>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188" name="TextBox 187">
            <a:extLst>
              <a:ext uri="{FF2B5EF4-FFF2-40B4-BE49-F238E27FC236}">
                <a16:creationId xmlns="" xmlns:a16="http://schemas.microsoft.com/office/drawing/2014/main" id="{C053E463-6005-45D9-8F7D-B1C55E126755}"/>
              </a:ext>
            </a:extLst>
          </p:cNvPr>
          <p:cNvSpPr txBox="1"/>
          <p:nvPr/>
        </p:nvSpPr>
        <p:spPr>
          <a:xfrm>
            <a:off x="773249" y="5720285"/>
            <a:ext cx="1489960" cy="369332"/>
          </a:xfrm>
          <a:prstGeom prst="rect">
            <a:avLst/>
          </a:prstGeom>
          <a:noFill/>
        </p:spPr>
        <p:txBody>
          <a:bodyPr wrap="none" rtlCol="0">
            <a:spAutoFit/>
          </a:bodyPr>
          <a:lstStyle/>
          <a:p>
            <a:r>
              <a:rPr lang="en-US" dirty="0"/>
              <a:t>proton 5 </a:t>
            </a:r>
            <a:r>
              <a:rPr lang="en-US" dirty="0" err="1"/>
              <a:t>MeV</a:t>
            </a:r>
            <a:endParaRPr lang="ru-RU" dirty="0"/>
          </a:p>
        </p:txBody>
      </p:sp>
      <p:cxnSp>
        <p:nvCxnSpPr>
          <p:cNvPr id="189" name="Прямая соединительная линия 188">
            <a:extLst>
              <a:ext uri="{FF2B5EF4-FFF2-40B4-BE49-F238E27FC236}">
                <a16:creationId xmlns="" xmlns:a16="http://schemas.microsoft.com/office/drawing/2014/main" id="{BF5FCBBA-8489-4DD1-827C-EBDE6E628EDD}"/>
              </a:ext>
            </a:extLst>
          </p:cNvPr>
          <p:cNvCxnSpPr>
            <a:cxnSpLocks/>
          </p:cNvCxnSpPr>
          <p:nvPr/>
        </p:nvCxnSpPr>
        <p:spPr>
          <a:xfrm>
            <a:off x="434937" y="5304573"/>
            <a:ext cx="392679" cy="0"/>
          </a:xfrm>
          <a:prstGeom prst="line">
            <a:avLst/>
          </a:prstGeom>
          <a:ln w="28575">
            <a:prstDash val="dash"/>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190" name="Прямая соединительная линия 189">
            <a:extLst>
              <a:ext uri="{FF2B5EF4-FFF2-40B4-BE49-F238E27FC236}">
                <a16:creationId xmlns="" xmlns:a16="http://schemas.microsoft.com/office/drawing/2014/main" id="{0FE3AC4F-06AC-4BE3-BF06-715A4B04E997}"/>
              </a:ext>
            </a:extLst>
          </p:cNvPr>
          <p:cNvCxnSpPr>
            <a:cxnSpLocks/>
          </p:cNvCxnSpPr>
          <p:nvPr/>
        </p:nvCxnSpPr>
        <p:spPr>
          <a:xfrm>
            <a:off x="423678" y="6224555"/>
            <a:ext cx="392679" cy="0"/>
          </a:xfrm>
          <a:prstGeom prst="line">
            <a:avLst/>
          </a:prstGeom>
          <a:ln w="28575">
            <a:solidFill>
              <a:schemeClr val="accent4"/>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191" name="TextBox 190">
            <a:extLst>
              <a:ext uri="{FF2B5EF4-FFF2-40B4-BE49-F238E27FC236}">
                <a16:creationId xmlns="" xmlns:a16="http://schemas.microsoft.com/office/drawing/2014/main" id="{24D1346B-E49C-462B-B400-1B1C93854819}"/>
              </a:ext>
            </a:extLst>
          </p:cNvPr>
          <p:cNvSpPr txBox="1"/>
          <p:nvPr/>
        </p:nvSpPr>
        <p:spPr>
          <a:xfrm>
            <a:off x="773249" y="6014276"/>
            <a:ext cx="2512867" cy="369332"/>
          </a:xfrm>
          <a:prstGeom prst="rect">
            <a:avLst/>
          </a:prstGeom>
          <a:noFill/>
        </p:spPr>
        <p:txBody>
          <a:bodyPr wrap="none" rtlCol="0">
            <a:spAutoFit/>
          </a:bodyPr>
          <a:lstStyle/>
          <a:p>
            <a:r>
              <a:rPr lang="en-US" dirty="0"/>
              <a:t>daughter proton 20 </a:t>
            </a:r>
            <a:r>
              <a:rPr lang="en-US" dirty="0" err="1"/>
              <a:t>MeV</a:t>
            </a:r>
            <a:endParaRPr lang="ru-RU"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 xmlns:a16="http://schemas.microsoft.com/office/drawing/2014/main" id="{4A9F9A43-9CDF-4AAC-8F5D-DF8713B0E8D3}"/>
                  </a:ext>
                </a:extLst>
              </p:cNvPr>
              <p:cNvSpPr txBox="1"/>
              <p:nvPr/>
            </p:nvSpPr>
            <p:spPr>
              <a:xfrm>
                <a:off x="190809" y="968708"/>
                <a:ext cx="2654840" cy="58907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Pre>
                        <m:sPrePr>
                          <m:ctrlPr>
                            <a:rPr lang="ru-RU" sz="3200" b="1" i="1" smtClean="0">
                              <a:solidFill>
                                <a:srgbClr val="00B0F0"/>
                              </a:solidFill>
                              <a:latin typeface="Cambria Math"/>
                            </a:rPr>
                          </m:ctrlPr>
                        </m:sPrePr>
                        <m:sub/>
                        <m:sup>
                          <m:r>
                            <a:rPr lang="ru-RU" sz="3200" b="1" i="1" smtClean="0">
                              <a:solidFill>
                                <a:srgbClr val="00B0F0"/>
                              </a:solidFill>
                              <a:latin typeface="Cambria Math" panose="02040503050406030204" pitchFamily="18" charset="0"/>
                            </a:rPr>
                            <m:t>𝟑</m:t>
                          </m:r>
                        </m:sup>
                        <m:e>
                          <m:r>
                            <a:rPr lang="en-US" sz="3200" b="1" i="1" smtClean="0">
                              <a:solidFill>
                                <a:srgbClr val="00B0F0"/>
                              </a:solidFill>
                              <a:latin typeface="Cambria Math" panose="02040503050406030204" pitchFamily="18" charset="0"/>
                            </a:rPr>
                            <m:t>𝑯𝒆</m:t>
                          </m:r>
                          <m:r>
                            <a:rPr lang="en-US" sz="3200" b="1" i="1" smtClean="0">
                              <a:solidFill>
                                <a:srgbClr val="00B0F0"/>
                              </a:solidFill>
                              <a:latin typeface="Cambria Math" panose="02040503050406030204" pitchFamily="18" charset="0"/>
                            </a:rPr>
                            <m:t>(</m:t>
                          </m:r>
                          <m:acc>
                            <m:accPr>
                              <m:chr m:val="⃗"/>
                              <m:ctrlPr>
                                <a:rPr lang="en-US" sz="3200" b="1" i="1" smtClean="0">
                                  <a:solidFill>
                                    <a:srgbClr val="00B0F0"/>
                                  </a:solidFill>
                                  <a:latin typeface="Cambria Math"/>
                                </a:rPr>
                              </m:ctrlPr>
                            </m:accPr>
                            <m:e>
                              <m:r>
                                <a:rPr lang="en-US" sz="3200" b="1" i="1" smtClean="0">
                                  <a:solidFill>
                                    <a:srgbClr val="00B0F0"/>
                                  </a:solidFill>
                                  <a:latin typeface="Cambria Math" panose="02040503050406030204" pitchFamily="18" charset="0"/>
                                </a:rPr>
                                <m:t>𝒅</m:t>
                              </m:r>
                            </m:e>
                          </m:acc>
                          <m:r>
                            <a:rPr lang="en-US" sz="3200" b="1" i="1" smtClean="0">
                              <a:solidFill>
                                <a:srgbClr val="00B0F0"/>
                              </a:solidFill>
                              <a:latin typeface="Cambria Math" panose="02040503050406030204" pitchFamily="18" charset="0"/>
                            </a:rPr>
                            <m:t>,</m:t>
                          </m:r>
                          <m:r>
                            <a:rPr lang="en-US" sz="3200" b="1" i="1" smtClean="0">
                              <a:solidFill>
                                <a:srgbClr val="00B0F0"/>
                              </a:solidFill>
                              <a:latin typeface="Cambria Math" panose="02040503050406030204" pitchFamily="18" charset="0"/>
                            </a:rPr>
                            <m:t>𝒅</m:t>
                          </m:r>
                          <m:r>
                            <a:rPr lang="en-US" sz="3200" b="1" i="1" smtClean="0">
                              <a:solidFill>
                                <a:srgbClr val="00B0F0"/>
                              </a:solidFill>
                              <a:latin typeface="Cambria Math" panose="02040503050406030204" pitchFamily="18" charset="0"/>
                            </a:rPr>
                            <m:t>)</m:t>
                          </m:r>
                          <m:sPre>
                            <m:sPrePr>
                              <m:ctrlPr>
                                <a:rPr lang="en-US" sz="3200" b="1" i="1" smtClean="0">
                                  <a:solidFill>
                                    <a:srgbClr val="00B0F0"/>
                                  </a:solidFill>
                                  <a:latin typeface="Cambria Math"/>
                                </a:rPr>
                              </m:ctrlPr>
                            </m:sPrePr>
                            <m:sub/>
                            <m:sup>
                              <m:r>
                                <a:rPr lang="en-US" sz="3200" b="1" i="1" smtClean="0">
                                  <a:solidFill>
                                    <a:srgbClr val="00B0F0"/>
                                  </a:solidFill>
                                  <a:latin typeface="Cambria Math" panose="02040503050406030204" pitchFamily="18" charset="0"/>
                                </a:rPr>
                                <m:t>𝟑</m:t>
                              </m:r>
                            </m:sup>
                            <m:e>
                              <m:r>
                                <a:rPr lang="en-US" sz="3200" b="1" i="1" smtClean="0">
                                  <a:solidFill>
                                    <a:srgbClr val="00B0F0"/>
                                  </a:solidFill>
                                  <a:latin typeface="Cambria Math" panose="02040503050406030204" pitchFamily="18" charset="0"/>
                                </a:rPr>
                                <m:t>𝑯𝒆</m:t>
                              </m:r>
                            </m:e>
                          </m:sPre>
                        </m:e>
                      </m:sPre>
                    </m:oMath>
                  </m:oMathPara>
                </a14:m>
                <a:endParaRPr lang="ru-RU" sz="3200" b="1" dirty="0"/>
              </a:p>
            </p:txBody>
          </p:sp>
        </mc:Choice>
        <mc:Fallback xmlns="">
          <p:sp>
            <p:nvSpPr>
              <p:cNvPr id="5" name="TextBox 4">
                <a:extLst>
                  <a:ext uri="{FF2B5EF4-FFF2-40B4-BE49-F238E27FC236}">
                    <a16:creationId xmlns:a16="http://schemas.microsoft.com/office/drawing/2014/main" id="{4A9F9A43-9CDF-4AAC-8F5D-DF8713B0E8D3}"/>
                  </a:ext>
                </a:extLst>
              </p:cNvPr>
              <p:cNvSpPr txBox="1">
                <a:spLocks noRot="1" noChangeAspect="1" noMove="1" noResize="1" noEditPoints="1" noAdjustHandles="1" noChangeArrowheads="1" noChangeShapeType="1" noTextEdit="1"/>
              </p:cNvSpPr>
              <p:nvPr/>
            </p:nvSpPr>
            <p:spPr>
              <a:xfrm>
                <a:off x="190809" y="968708"/>
                <a:ext cx="2654840" cy="589072"/>
              </a:xfrm>
              <a:prstGeom prst="rect">
                <a:avLst/>
              </a:prstGeom>
              <a:blipFill>
                <a:blip r:embed="rId4"/>
                <a:stretch>
                  <a:fillRect r="-459"/>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65" name="TextBox 64">
                <a:extLst>
                  <a:ext uri="{FF2B5EF4-FFF2-40B4-BE49-F238E27FC236}">
                    <a16:creationId xmlns="" xmlns:a16="http://schemas.microsoft.com/office/drawing/2014/main" id="{DD8708D5-F0A0-4AF9-A8EE-34076AD7E1AC}"/>
                  </a:ext>
                </a:extLst>
              </p:cNvPr>
              <p:cNvSpPr txBox="1"/>
              <p:nvPr/>
            </p:nvSpPr>
            <p:spPr>
              <a:xfrm>
                <a:off x="190809" y="1759808"/>
                <a:ext cx="2654840" cy="58907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Pre>
                        <m:sPrePr>
                          <m:ctrlPr>
                            <a:rPr lang="ru-RU" sz="3200" b="1" i="1" smtClean="0">
                              <a:solidFill>
                                <a:srgbClr val="7030A0"/>
                              </a:solidFill>
                              <a:latin typeface="Cambria Math"/>
                            </a:rPr>
                          </m:ctrlPr>
                        </m:sPrePr>
                        <m:sub/>
                        <m:sup>
                          <m:r>
                            <a:rPr lang="ru-RU" sz="3200" b="1" i="1" smtClean="0">
                              <a:solidFill>
                                <a:srgbClr val="7030A0"/>
                              </a:solidFill>
                              <a:latin typeface="Cambria Math" panose="02040503050406030204" pitchFamily="18" charset="0"/>
                            </a:rPr>
                            <m:t>𝟑</m:t>
                          </m:r>
                        </m:sup>
                        <m:e>
                          <m:r>
                            <a:rPr lang="en-US" sz="3200" b="1" i="1" smtClean="0">
                              <a:solidFill>
                                <a:srgbClr val="7030A0"/>
                              </a:solidFill>
                              <a:latin typeface="Cambria Math" panose="02040503050406030204" pitchFamily="18" charset="0"/>
                            </a:rPr>
                            <m:t>𝑯𝒆</m:t>
                          </m:r>
                          <m:r>
                            <a:rPr lang="en-US" sz="3200" b="1" i="1" smtClean="0">
                              <a:solidFill>
                                <a:srgbClr val="7030A0"/>
                              </a:solidFill>
                              <a:latin typeface="Cambria Math" panose="02040503050406030204" pitchFamily="18" charset="0"/>
                            </a:rPr>
                            <m:t>(</m:t>
                          </m:r>
                          <m:acc>
                            <m:accPr>
                              <m:chr m:val="⃗"/>
                              <m:ctrlPr>
                                <a:rPr lang="en-US" sz="3200" b="1" i="1" smtClean="0">
                                  <a:solidFill>
                                    <a:srgbClr val="7030A0"/>
                                  </a:solidFill>
                                  <a:latin typeface="Cambria Math"/>
                                </a:rPr>
                              </m:ctrlPr>
                            </m:accPr>
                            <m:e>
                              <m:r>
                                <a:rPr lang="en-US" sz="3200" b="1" i="1" smtClean="0">
                                  <a:solidFill>
                                    <a:srgbClr val="7030A0"/>
                                  </a:solidFill>
                                  <a:latin typeface="Cambria Math" panose="02040503050406030204" pitchFamily="18" charset="0"/>
                                </a:rPr>
                                <m:t>𝒅</m:t>
                              </m:r>
                            </m:e>
                          </m:acc>
                          <m:r>
                            <a:rPr lang="en-US" sz="3200" b="1" i="1" smtClean="0">
                              <a:solidFill>
                                <a:srgbClr val="7030A0"/>
                              </a:solidFill>
                              <a:latin typeface="Cambria Math" panose="02040503050406030204" pitchFamily="18" charset="0"/>
                            </a:rPr>
                            <m:t>,</m:t>
                          </m:r>
                          <m:r>
                            <a:rPr lang="en-US" sz="3200" b="1" i="1" smtClean="0">
                              <a:solidFill>
                                <a:srgbClr val="7030A0"/>
                              </a:solidFill>
                              <a:latin typeface="Cambria Math" panose="02040503050406030204" pitchFamily="18" charset="0"/>
                            </a:rPr>
                            <m:t>𝒑</m:t>
                          </m:r>
                          <m:r>
                            <a:rPr lang="en-US" sz="3200" b="1" i="1" smtClean="0">
                              <a:solidFill>
                                <a:srgbClr val="7030A0"/>
                              </a:solidFill>
                              <a:latin typeface="Cambria Math" panose="02040503050406030204" pitchFamily="18" charset="0"/>
                            </a:rPr>
                            <m:t>)</m:t>
                          </m:r>
                          <m:sPre>
                            <m:sPrePr>
                              <m:ctrlPr>
                                <a:rPr lang="en-US" sz="3200" b="1" i="1" smtClean="0">
                                  <a:solidFill>
                                    <a:srgbClr val="7030A0"/>
                                  </a:solidFill>
                                  <a:latin typeface="Cambria Math"/>
                                </a:rPr>
                              </m:ctrlPr>
                            </m:sPrePr>
                            <m:sub/>
                            <m:sup>
                              <m:r>
                                <a:rPr lang="en-US" sz="3200" b="1" i="1" smtClean="0">
                                  <a:solidFill>
                                    <a:srgbClr val="7030A0"/>
                                  </a:solidFill>
                                  <a:latin typeface="Cambria Math" panose="02040503050406030204" pitchFamily="18" charset="0"/>
                                </a:rPr>
                                <m:t>𝟒</m:t>
                              </m:r>
                            </m:sup>
                            <m:e>
                              <m:r>
                                <a:rPr lang="en-US" sz="3200" b="1" i="1" smtClean="0">
                                  <a:solidFill>
                                    <a:srgbClr val="7030A0"/>
                                  </a:solidFill>
                                  <a:latin typeface="Cambria Math" panose="02040503050406030204" pitchFamily="18" charset="0"/>
                                </a:rPr>
                                <m:t>𝑯𝒆</m:t>
                              </m:r>
                            </m:e>
                          </m:sPre>
                        </m:e>
                      </m:sPre>
                    </m:oMath>
                  </m:oMathPara>
                </a14:m>
                <a:endParaRPr lang="ru-RU" sz="3200" b="1" dirty="0"/>
              </a:p>
            </p:txBody>
          </p:sp>
        </mc:Choice>
        <mc:Fallback xmlns="">
          <p:sp>
            <p:nvSpPr>
              <p:cNvPr id="65" name="TextBox 64">
                <a:extLst>
                  <a:ext uri="{FF2B5EF4-FFF2-40B4-BE49-F238E27FC236}">
                    <a16:creationId xmlns:a16="http://schemas.microsoft.com/office/drawing/2014/main" xmlns="" xmlns:a14="http://schemas.microsoft.com/office/drawing/2010/main" id="{DD8708D5-F0A0-4AF9-A8EE-34076AD7E1AC}"/>
                  </a:ext>
                </a:extLst>
              </p:cNvPr>
              <p:cNvSpPr txBox="1">
                <a:spLocks noRot="1" noChangeAspect="1" noMove="1" noResize="1" noEditPoints="1" noAdjustHandles="1" noChangeArrowheads="1" noChangeShapeType="1" noTextEdit="1"/>
              </p:cNvSpPr>
              <p:nvPr/>
            </p:nvSpPr>
            <p:spPr>
              <a:xfrm>
                <a:off x="190809" y="1759808"/>
                <a:ext cx="2654840" cy="589072"/>
              </a:xfrm>
              <a:prstGeom prst="rect">
                <a:avLst/>
              </a:prstGeom>
              <a:blipFill rotWithShape="1">
                <a:blip r:embed="rId5"/>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 xmlns:a16="http://schemas.microsoft.com/office/drawing/2014/main" id="{3DB92E7A-0C32-4A03-977D-940AE0809B4E}"/>
                  </a:ext>
                </a:extLst>
              </p:cNvPr>
              <p:cNvSpPr txBox="1"/>
              <p:nvPr/>
            </p:nvSpPr>
            <p:spPr>
              <a:xfrm>
                <a:off x="188968" y="2583315"/>
                <a:ext cx="2654840" cy="55765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Pre>
                        <m:sPrePr>
                          <m:ctrlPr>
                            <a:rPr lang="ru-RU" sz="3200" b="1" i="1" smtClean="0">
                              <a:solidFill>
                                <a:srgbClr val="C00000"/>
                              </a:solidFill>
                              <a:latin typeface="Cambria Math"/>
                            </a:rPr>
                          </m:ctrlPr>
                        </m:sPrePr>
                        <m:sub/>
                        <m:sup>
                          <m:r>
                            <a:rPr lang="ru-RU" sz="3200" b="1" i="1" smtClean="0">
                              <a:solidFill>
                                <a:srgbClr val="C00000"/>
                              </a:solidFill>
                              <a:latin typeface="Cambria Math" panose="02040503050406030204" pitchFamily="18" charset="0"/>
                            </a:rPr>
                            <m:t>𝟑</m:t>
                          </m:r>
                        </m:sup>
                        <m:e>
                          <m:r>
                            <a:rPr lang="en-US" sz="3200" b="1" i="1" smtClean="0">
                              <a:solidFill>
                                <a:srgbClr val="C00000"/>
                              </a:solidFill>
                              <a:latin typeface="Cambria Math" panose="02040503050406030204" pitchFamily="18" charset="0"/>
                            </a:rPr>
                            <m:t>𝑯𝒆</m:t>
                          </m:r>
                          <m:r>
                            <a:rPr lang="en-US" sz="3200" b="1" i="1" smtClean="0">
                              <a:solidFill>
                                <a:srgbClr val="C00000"/>
                              </a:solidFill>
                              <a:latin typeface="Cambria Math" panose="02040503050406030204" pitchFamily="18" charset="0"/>
                            </a:rPr>
                            <m:t>(</m:t>
                          </m:r>
                          <m:acc>
                            <m:accPr>
                              <m:chr m:val="⃗"/>
                              <m:ctrlPr>
                                <a:rPr lang="en-US" sz="3200" b="1" i="1" smtClean="0">
                                  <a:solidFill>
                                    <a:srgbClr val="C00000"/>
                                  </a:solidFill>
                                  <a:latin typeface="Cambria Math"/>
                                </a:rPr>
                              </m:ctrlPr>
                            </m:accPr>
                            <m:e>
                              <m:r>
                                <a:rPr lang="en-US" sz="3200" b="1" i="1" smtClean="0">
                                  <a:solidFill>
                                    <a:srgbClr val="C00000"/>
                                  </a:solidFill>
                                  <a:latin typeface="Cambria Math" panose="02040503050406030204" pitchFamily="18" charset="0"/>
                                </a:rPr>
                                <m:t>𝒑</m:t>
                              </m:r>
                            </m:e>
                          </m:acc>
                          <m:r>
                            <a:rPr lang="en-US" sz="3200" b="1" i="1" smtClean="0">
                              <a:solidFill>
                                <a:srgbClr val="C00000"/>
                              </a:solidFill>
                              <a:latin typeface="Cambria Math" panose="02040503050406030204" pitchFamily="18" charset="0"/>
                            </a:rPr>
                            <m:t>,</m:t>
                          </m:r>
                          <m:r>
                            <a:rPr lang="en-US" sz="3200" b="1" i="1" smtClean="0">
                              <a:solidFill>
                                <a:srgbClr val="C00000"/>
                              </a:solidFill>
                              <a:latin typeface="Cambria Math" panose="02040503050406030204" pitchFamily="18" charset="0"/>
                            </a:rPr>
                            <m:t>𝒑</m:t>
                          </m:r>
                          <m:r>
                            <a:rPr lang="en-US" sz="3200" b="1" i="1" smtClean="0">
                              <a:solidFill>
                                <a:srgbClr val="C00000"/>
                              </a:solidFill>
                              <a:latin typeface="Cambria Math" panose="02040503050406030204" pitchFamily="18" charset="0"/>
                            </a:rPr>
                            <m:t>)</m:t>
                          </m:r>
                          <m:sPre>
                            <m:sPrePr>
                              <m:ctrlPr>
                                <a:rPr lang="en-US" sz="3200" b="1" i="1" smtClean="0">
                                  <a:solidFill>
                                    <a:srgbClr val="C00000"/>
                                  </a:solidFill>
                                  <a:latin typeface="Cambria Math"/>
                                </a:rPr>
                              </m:ctrlPr>
                            </m:sPrePr>
                            <m:sub/>
                            <m:sup>
                              <m:r>
                                <a:rPr lang="en-US" sz="3200" b="1" i="1" smtClean="0">
                                  <a:solidFill>
                                    <a:srgbClr val="C00000"/>
                                  </a:solidFill>
                                  <a:latin typeface="Cambria Math" panose="02040503050406030204" pitchFamily="18" charset="0"/>
                                </a:rPr>
                                <m:t>𝟑</m:t>
                              </m:r>
                            </m:sup>
                            <m:e>
                              <m:r>
                                <a:rPr lang="en-US" sz="3200" b="1" i="1" smtClean="0">
                                  <a:solidFill>
                                    <a:srgbClr val="C00000"/>
                                  </a:solidFill>
                                  <a:latin typeface="Cambria Math" panose="02040503050406030204" pitchFamily="18" charset="0"/>
                                </a:rPr>
                                <m:t>𝑯𝒆</m:t>
                              </m:r>
                            </m:e>
                          </m:sPre>
                        </m:e>
                      </m:sPre>
                    </m:oMath>
                  </m:oMathPara>
                </a14:m>
                <a:endParaRPr lang="ru-RU" sz="3200" b="1" dirty="0"/>
              </a:p>
            </p:txBody>
          </p:sp>
        </mc:Choice>
        <mc:Fallback xmlns="">
          <p:sp>
            <p:nvSpPr>
              <p:cNvPr id="66" name="TextBox 65">
                <a:extLst>
                  <a:ext uri="{FF2B5EF4-FFF2-40B4-BE49-F238E27FC236}">
                    <a16:creationId xmlns:a16="http://schemas.microsoft.com/office/drawing/2014/main" xmlns="" xmlns:a14="http://schemas.microsoft.com/office/drawing/2010/main" id="{3DB92E7A-0C32-4A03-977D-940AE0809B4E}"/>
                  </a:ext>
                </a:extLst>
              </p:cNvPr>
              <p:cNvSpPr txBox="1">
                <a:spLocks noRot="1" noChangeAspect="1" noMove="1" noResize="1" noEditPoints="1" noAdjustHandles="1" noChangeArrowheads="1" noChangeShapeType="1" noTextEdit="1"/>
              </p:cNvSpPr>
              <p:nvPr/>
            </p:nvSpPr>
            <p:spPr>
              <a:xfrm>
                <a:off x="188968" y="2583315"/>
                <a:ext cx="2654840" cy="557653"/>
              </a:xfrm>
              <a:prstGeom prst="rect">
                <a:avLst/>
              </a:prstGeom>
              <a:blipFill rotWithShape="1">
                <a:blip r:embed="rId6"/>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0" name="Прямоугольник 9">
                <a:extLst>
                  <a:ext uri="{FF2B5EF4-FFF2-40B4-BE49-F238E27FC236}">
                    <a16:creationId xmlns="" xmlns:a16="http://schemas.microsoft.com/office/drawing/2014/main" id="{D9EAB3B1-F31C-41FF-A067-9371A59A0EFE}"/>
                  </a:ext>
                </a:extLst>
              </p:cNvPr>
              <p:cNvSpPr/>
              <p:nvPr/>
            </p:nvSpPr>
            <p:spPr>
              <a:xfrm>
                <a:off x="3311620" y="3475565"/>
                <a:ext cx="489236"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2800" b="1" i="1">
                              <a:solidFill>
                                <a:srgbClr val="C00000"/>
                              </a:solidFill>
                              <a:latin typeface="Cambria Math"/>
                            </a:rPr>
                          </m:ctrlPr>
                        </m:accPr>
                        <m:e>
                          <m:r>
                            <a:rPr lang="en-US" sz="2800" b="1" i="1">
                              <a:solidFill>
                                <a:srgbClr val="C00000"/>
                              </a:solidFill>
                              <a:latin typeface="Cambria Math" panose="02040503050406030204" pitchFamily="18" charset="0"/>
                            </a:rPr>
                            <m:t>𝒑</m:t>
                          </m:r>
                        </m:e>
                      </m:acc>
                    </m:oMath>
                  </m:oMathPara>
                </a14:m>
                <a:endParaRPr lang="ru-RU" sz="2800" dirty="0"/>
              </a:p>
            </p:txBody>
          </p:sp>
        </mc:Choice>
        <mc:Fallback xmlns="">
          <p:sp>
            <p:nvSpPr>
              <p:cNvPr id="10" name="Прямоугольник 9">
                <a:extLst>
                  <a:ext uri="{FF2B5EF4-FFF2-40B4-BE49-F238E27FC236}">
                    <a16:creationId xmlns:a16="http://schemas.microsoft.com/office/drawing/2014/main" xmlns="" xmlns:a14="http://schemas.microsoft.com/office/drawing/2010/main" id="{D9EAB3B1-F31C-41FF-A067-9371A59A0EFE}"/>
                  </a:ext>
                </a:extLst>
              </p:cNvPr>
              <p:cNvSpPr>
                <a:spLocks noRot="1" noChangeAspect="1" noMove="1" noResize="1" noEditPoints="1" noAdjustHandles="1" noChangeArrowheads="1" noChangeShapeType="1" noTextEdit="1"/>
              </p:cNvSpPr>
              <p:nvPr/>
            </p:nvSpPr>
            <p:spPr>
              <a:xfrm>
                <a:off x="3311620" y="3475565"/>
                <a:ext cx="489236" cy="523220"/>
              </a:xfrm>
              <a:prstGeom prst="rect">
                <a:avLst/>
              </a:prstGeom>
              <a:blipFill rotWithShape="1">
                <a:blip r:embed="rId7"/>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1" name="Прямоугольник 10">
                <a:extLst>
                  <a:ext uri="{FF2B5EF4-FFF2-40B4-BE49-F238E27FC236}">
                    <a16:creationId xmlns="" xmlns:a16="http://schemas.microsoft.com/office/drawing/2014/main" id="{C6218227-C5D6-482A-9D08-640F01209A07}"/>
                  </a:ext>
                </a:extLst>
              </p:cNvPr>
              <p:cNvSpPr/>
              <p:nvPr/>
            </p:nvSpPr>
            <p:spPr>
              <a:xfrm>
                <a:off x="3283682" y="2924358"/>
                <a:ext cx="497252" cy="5872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2800" b="1" i="1">
                              <a:solidFill>
                                <a:srgbClr val="00B0F0"/>
                              </a:solidFill>
                              <a:latin typeface="Cambria Math"/>
                            </a:rPr>
                          </m:ctrlPr>
                        </m:accPr>
                        <m:e>
                          <m:r>
                            <a:rPr lang="en-US" sz="2800" b="1" i="1">
                              <a:solidFill>
                                <a:srgbClr val="00B0F0"/>
                              </a:solidFill>
                              <a:latin typeface="Cambria Math" panose="02040503050406030204" pitchFamily="18" charset="0"/>
                            </a:rPr>
                            <m:t>𝒅</m:t>
                          </m:r>
                        </m:e>
                      </m:acc>
                    </m:oMath>
                  </m:oMathPara>
                </a14:m>
                <a:endParaRPr lang="ru-RU" sz="2800" dirty="0"/>
              </a:p>
            </p:txBody>
          </p:sp>
        </mc:Choice>
        <mc:Fallback xmlns="">
          <p:sp>
            <p:nvSpPr>
              <p:cNvPr id="11" name="Прямоугольник 10">
                <a:extLst>
                  <a:ext uri="{FF2B5EF4-FFF2-40B4-BE49-F238E27FC236}">
                    <a16:creationId xmlns:a16="http://schemas.microsoft.com/office/drawing/2014/main" xmlns="" xmlns:a14="http://schemas.microsoft.com/office/drawing/2010/main" id="{C6218227-C5D6-482A-9D08-640F01209A07}"/>
                  </a:ext>
                </a:extLst>
              </p:cNvPr>
              <p:cNvSpPr>
                <a:spLocks noRot="1" noChangeAspect="1" noMove="1" noResize="1" noEditPoints="1" noAdjustHandles="1" noChangeArrowheads="1" noChangeShapeType="1" noTextEdit="1"/>
              </p:cNvSpPr>
              <p:nvPr/>
            </p:nvSpPr>
            <p:spPr>
              <a:xfrm>
                <a:off x="3283682" y="2924358"/>
                <a:ext cx="497252" cy="587277"/>
              </a:xfrm>
              <a:prstGeom prst="rect">
                <a:avLst/>
              </a:prstGeom>
              <a:blipFill rotWithShape="1">
                <a:blip r:embed="rId8"/>
                <a:stretch>
                  <a:fillRect/>
                </a:stretch>
              </a:blipFill>
            </p:spPr>
            <p:txBody>
              <a:bodyPr/>
              <a:lstStyle/>
              <a:p>
                <a:r>
                  <a:rPr lang="ru-RU">
                    <a:noFill/>
                  </a:rPr>
                  <a:t> </a:t>
                </a:r>
              </a:p>
            </p:txBody>
          </p:sp>
        </mc:Fallback>
      </mc:AlternateContent>
      <p:sp>
        <p:nvSpPr>
          <p:cNvPr id="68" name="TextBox 67">
            <a:extLst>
              <a:ext uri="{FF2B5EF4-FFF2-40B4-BE49-F238E27FC236}">
                <a16:creationId xmlns="" xmlns:a16="http://schemas.microsoft.com/office/drawing/2014/main" id="{3C899A22-193F-4669-A4D7-D64AEC7CD816}"/>
              </a:ext>
            </a:extLst>
          </p:cNvPr>
          <p:cNvSpPr txBox="1"/>
          <p:nvPr/>
        </p:nvSpPr>
        <p:spPr>
          <a:xfrm>
            <a:off x="0" y="107921"/>
            <a:ext cx="9144000" cy="584775"/>
          </a:xfrm>
          <a:prstGeom prst="rect">
            <a:avLst/>
          </a:prstGeom>
          <a:noFill/>
        </p:spPr>
        <p:txBody>
          <a:bodyPr wrap="square" rtlCol="0">
            <a:spAutoFit/>
          </a:bodyPr>
          <a:lstStyle/>
          <a:p>
            <a:pPr algn="ctr"/>
            <a:r>
              <a:rPr lang="en-US" sz="3200" dirty="0">
                <a:solidFill>
                  <a:srgbClr val="000099"/>
                </a:solidFill>
                <a:cs typeface="Times New Roman" panose="02020603050405020304" pitchFamily="18" charset="0"/>
              </a:rPr>
              <a:t>Proposed Scheme of </a:t>
            </a:r>
            <a:r>
              <a:rPr lang="en-US" sz="3200" dirty="0">
                <a:solidFill>
                  <a:srgbClr val="FF0000"/>
                </a:solidFill>
                <a:cs typeface="Times New Roman" panose="02020603050405020304" pitchFamily="18" charset="0"/>
              </a:rPr>
              <a:t>New</a:t>
            </a:r>
            <a:r>
              <a:rPr lang="en-US" sz="3200" dirty="0">
                <a:solidFill>
                  <a:srgbClr val="000099"/>
                </a:solidFill>
                <a:cs typeface="Times New Roman" panose="02020603050405020304" pitchFamily="18" charset="0"/>
              </a:rPr>
              <a:t> </a:t>
            </a:r>
            <a:r>
              <a:rPr lang="en-US" sz="3200" dirty="0">
                <a:solidFill>
                  <a:srgbClr val="FF0000"/>
                </a:solidFill>
                <a:cs typeface="Times New Roman" panose="02020603050405020304" pitchFamily="18" charset="0"/>
              </a:rPr>
              <a:t>L</a:t>
            </a:r>
            <a:r>
              <a:rPr lang="en-US" sz="3200" dirty="0">
                <a:solidFill>
                  <a:srgbClr val="000099"/>
                </a:solidFill>
                <a:cs typeface="Times New Roman" panose="02020603050405020304" pitchFamily="18" charset="0"/>
              </a:rPr>
              <a:t>ow </a:t>
            </a:r>
            <a:r>
              <a:rPr lang="en-US" sz="3200" dirty="0">
                <a:solidFill>
                  <a:srgbClr val="FF0000"/>
                </a:solidFill>
                <a:cs typeface="Times New Roman" panose="02020603050405020304" pitchFamily="18" charset="0"/>
              </a:rPr>
              <a:t>E</a:t>
            </a:r>
            <a:r>
              <a:rPr lang="en-US" sz="3200" dirty="0">
                <a:solidFill>
                  <a:srgbClr val="000099"/>
                </a:solidFill>
                <a:cs typeface="Times New Roman" panose="02020603050405020304" pitchFamily="18" charset="0"/>
              </a:rPr>
              <a:t>nergy </a:t>
            </a:r>
            <a:r>
              <a:rPr lang="en-US" sz="3200" dirty="0">
                <a:solidFill>
                  <a:srgbClr val="FF0000"/>
                </a:solidFill>
                <a:cs typeface="Times New Roman" panose="02020603050405020304" pitchFamily="18" charset="0"/>
              </a:rPr>
              <a:t>P</a:t>
            </a:r>
            <a:r>
              <a:rPr lang="en-US" sz="3200" dirty="0">
                <a:solidFill>
                  <a:srgbClr val="000099"/>
                </a:solidFill>
                <a:cs typeface="Times New Roman" panose="02020603050405020304" pitchFamily="18" charset="0"/>
              </a:rPr>
              <a:t>olarimeter</a:t>
            </a:r>
            <a:endParaRPr lang="ru-RU" sz="3200" dirty="0">
              <a:solidFill>
                <a:srgbClr val="000099"/>
              </a:solidFill>
              <a:cs typeface="Times New Roman" panose="02020603050405020304" pitchFamily="18" charset="0"/>
            </a:endParaRPr>
          </a:p>
        </p:txBody>
      </p:sp>
    </p:spTree>
    <p:extLst>
      <p:ext uri="{BB962C8B-B14F-4D97-AF65-F5344CB8AC3E}">
        <p14:creationId xmlns:p14="http://schemas.microsoft.com/office/powerpoint/2010/main" val="40174065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064206"/>
            <a:ext cx="7596336" cy="466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4"/>
          <p:cNvSpPr>
            <a:spLocks noGrp="1" noChangeArrowheads="1"/>
          </p:cNvSpPr>
          <p:nvPr>
            <p:ph type="title"/>
          </p:nvPr>
        </p:nvSpPr>
        <p:spPr>
          <a:xfrm>
            <a:off x="518294" y="188640"/>
            <a:ext cx="8158162" cy="575841"/>
          </a:xfrm>
          <a:solidFill>
            <a:schemeClr val="bg1"/>
          </a:solidFill>
          <a:ln w="25400">
            <a:solidFill>
              <a:schemeClr val="tx1"/>
            </a:solidFill>
          </a:ln>
        </p:spPr>
        <p:txBody>
          <a:bodyPr>
            <a:noAutofit/>
          </a:bodyPr>
          <a:lstStyle/>
          <a:p>
            <a:pPr eaLnBrk="1" hangingPunct="1"/>
            <a:r>
              <a:rPr kumimoji="1" lang="en-US" altLang="ru-RU" sz="3200" b="1" dirty="0" smtClean="0">
                <a:solidFill>
                  <a:srgbClr val="000099"/>
                </a:solidFill>
                <a:sym typeface="Symbol" pitchFamily="18" charset="2"/>
              </a:rPr>
              <a:t>General view of the</a:t>
            </a:r>
            <a:r>
              <a:rPr kumimoji="1" lang="en-US" altLang="ru-RU" sz="3200" b="1" dirty="0" smtClean="0">
                <a:solidFill>
                  <a:srgbClr val="FF3300"/>
                </a:solidFill>
                <a:sym typeface="Symbol" pitchFamily="18" charset="2"/>
              </a:rPr>
              <a:t> NICA </a:t>
            </a:r>
            <a:r>
              <a:rPr kumimoji="1" lang="en-US" altLang="ru-RU" sz="3200" b="1" dirty="0" smtClean="0">
                <a:solidFill>
                  <a:srgbClr val="000099"/>
                </a:solidFill>
                <a:sym typeface="Symbol" pitchFamily="18" charset="2"/>
              </a:rPr>
              <a:t>facility</a:t>
            </a:r>
            <a:endParaRPr kumimoji="1" lang="ru-RU" altLang="ru-RU" sz="3200" b="1" dirty="0" smtClean="0">
              <a:solidFill>
                <a:srgbClr val="000099"/>
              </a:solidFill>
              <a:sym typeface="Symbol" pitchFamily="18" charset="2"/>
            </a:endParaRPr>
          </a:p>
        </p:txBody>
      </p:sp>
      <p:sp>
        <p:nvSpPr>
          <p:cNvPr id="3" name="Номер слайда 2"/>
          <p:cNvSpPr>
            <a:spLocks noGrp="1"/>
          </p:cNvSpPr>
          <p:nvPr>
            <p:ph type="sldNum" sz="quarter" idx="12"/>
          </p:nvPr>
        </p:nvSpPr>
        <p:spPr/>
        <p:txBody>
          <a:bodyPr/>
          <a:lstStyle/>
          <a:p>
            <a:fld id="{888B0083-8246-4575-85E6-98E7F59DEF12}" type="slidenum">
              <a:rPr lang="ru-RU" smtClean="0"/>
              <a:t>2</a:t>
            </a:fld>
            <a:endParaRPr lang="ru-RU" dirty="0"/>
          </a:p>
        </p:txBody>
      </p:sp>
      <p:sp>
        <p:nvSpPr>
          <p:cNvPr id="6" name="Rectangle 12"/>
          <p:cNvSpPr>
            <a:spLocks noChangeArrowheads="1"/>
          </p:cNvSpPr>
          <p:nvPr/>
        </p:nvSpPr>
        <p:spPr bwMode="auto">
          <a:xfrm>
            <a:off x="107504" y="5949280"/>
            <a:ext cx="8928992" cy="43204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buFontTx/>
              <a:buNone/>
            </a:pPr>
            <a:r>
              <a:rPr lang="en-US" altLang="ru-RU" sz="1600" b="1" dirty="0" smtClean="0">
                <a:latin typeface="Times New Roman" panose="02020603050405020304" pitchFamily="18" charset="0"/>
                <a:cs typeface="Times New Roman" panose="02020603050405020304" pitchFamily="18" charset="0"/>
              </a:rPr>
              <a:t>Physics </a:t>
            </a:r>
            <a:r>
              <a:rPr lang="en-US" altLang="ru-RU" sz="1600" b="1" dirty="0">
                <a:latin typeface="Times New Roman" panose="02020603050405020304" pitchFamily="18" charset="0"/>
                <a:cs typeface="Times New Roman" panose="02020603050405020304" pitchFamily="18" charset="0"/>
              </a:rPr>
              <a:t>with </a:t>
            </a:r>
            <a:r>
              <a:rPr lang="en-US" altLang="ru-RU" sz="1600" b="1" dirty="0">
                <a:solidFill>
                  <a:srgbClr val="FF0000"/>
                </a:solidFill>
                <a:latin typeface="Times New Roman" panose="02020603050405020304" pitchFamily="18" charset="0"/>
                <a:cs typeface="Times New Roman" panose="02020603050405020304" pitchFamily="18" charset="0"/>
              </a:rPr>
              <a:t>polarized light ion beams </a:t>
            </a:r>
            <a:r>
              <a:rPr lang="en-US" altLang="zh-CN" sz="1600" b="1" dirty="0">
                <a:latin typeface="Times New Roman" panose="02020603050405020304" pitchFamily="18" charset="0"/>
                <a:ea typeface="SimSun" pitchFamily="2" charset="-122"/>
                <a:cs typeface="Times New Roman" panose="02020603050405020304" pitchFamily="18" charset="0"/>
              </a:rPr>
              <a:t>is considered as an important part of the </a:t>
            </a:r>
            <a:r>
              <a:rPr lang="en-US" altLang="zh-CN" sz="1600" b="1" dirty="0">
                <a:solidFill>
                  <a:srgbClr val="FF0000"/>
                </a:solidFill>
                <a:latin typeface="Times New Roman" panose="02020603050405020304" pitchFamily="18" charset="0"/>
                <a:ea typeface="SimSun" pitchFamily="2" charset="-122"/>
                <a:cs typeface="Times New Roman" panose="02020603050405020304" pitchFamily="18" charset="0"/>
              </a:rPr>
              <a:t>NICA</a:t>
            </a:r>
            <a:r>
              <a:rPr lang="en-US" altLang="zh-CN" sz="1600" b="1" dirty="0">
                <a:latin typeface="Times New Roman" panose="02020603050405020304" pitchFamily="18" charset="0"/>
                <a:ea typeface="SimSun" pitchFamily="2" charset="-122"/>
                <a:cs typeface="Times New Roman" panose="02020603050405020304" pitchFamily="18" charset="0"/>
              </a:rPr>
              <a:t> </a:t>
            </a:r>
            <a:r>
              <a:rPr lang="en-US" altLang="zh-CN" sz="1600" b="1" dirty="0" smtClean="0">
                <a:latin typeface="Times New Roman" panose="02020603050405020304" pitchFamily="18" charset="0"/>
                <a:ea typeface="SimSun" pitchFamily="2" charset="-122"/>
                <a:cs typeface="Times New Roman" panose="02020603050405020304" pitchFamily="18" charset="0"/>
              </a:rPr>
              <a:t>program.</a:t>
            </a:r>
            <a:endParaRPr lang="en-US" altLang="zh-CN" sz="1600" b="1" dirty="0">
              <a:latin typeface="Times New Roman" panose="02020603050405020304" pitchFamily="18" charset="0"/>
              <a:ea typeface="SimSun" pitchFamily="2" charset="-122"/>
              <a:cs typeface="Times New Roman" panose="02020603050405020304" pitchFamily="18" charset="0"/>
            </a:endParaRPr>
          </a:p>
          <a:p>
            <a:pPr eaLnBrk="1" hangingPunct="1">
              <a:buFontTx/>
              <a:buNone/>
            </a:pPr>
            <a:r>
              <a:rPr lang="en-US" altLang="zh-CN" sz="1400" b="1" dirty="0">
                <a:latin typeface="Times New Roman" panose="02020603050405020304" pitchFamily="18" charset="0"/>
                <a:ea typeface="SimSun" pitchFamily="2" charset="-122"/>
                <a:cs typeface="Times New Roman" panose="02020603050405020304" pitchFamily="18" charset="0"/>
              </a:rPr>
              <a:t>	</a:t>
            </a:r>
            <a:endParaRPr lang="en-US" altLang="zh-CN" sz="1400" b="1" baseline="30000" dirty="0" smtClean="0">
              <a:solidFill>
                <a:srgbClr val="FF3300"/>
              </a:solidFill>
              <a:latin typeface="Times New Roman" panose="02020603050405020304" pitchFamily="18" charset="0"/>
              <a:ea typeface="SimSun" pitchFamily="2" charset="-122"/>
              <a:cs typeface="Times New Roman" panose="02020603050405020304" pitchFamily="18" charset="0"/>
            </a:endParaRPr>
          </a:p>
        </p:txBody>
      </p:sp>
      <p:sp>
        <p:nvSpPr>
          <p:cNvPr id="5" name="Прямоугольник 4"/>
          <p:cNvSpPr/>
          <p:nvPr/>
        </p:nvSpPr>
        <p:spPr>
          <a:xfrm>
            <a:off x="1043608" y="4520590"/>
            <a:ext cx="1080120" cy="93610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7593106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3" cstate="print">
            <a:extLst>
              <a:ext uri="{28A0092B-C50C-407E-A947-70E740481C1C}">
                <a14:useLocalDpi xmlns:a14="http://schemas.microsoft.com/office/drawing/2010/main" val="0"/>
              </a:ext>
            </a:extLst>
          </a:blip>
          <a:srcRect t="2948" b="4246"/>
          <a:stretch/>
        </p:blipFill>
        <p:spPr>
          <a:xfrm>
            <a:off x="467544" y="651892"/>
            <a:ext cx="8231442" cy="5729436"/>
          </a:xfrm>
          <a:prstGeom prst="rect">
            <a:avLst/>
          </a:prstGeom>
        </p:spPr>
      </p:pic>
      <p:sp>
        <p:nvSpPr>
          <p:cNvPr id="4" name="Номер слайда 3"/>
          <p:cNvSpPr>
            <a:spLocks noGrp="1"/>
          </p:cNvSpPr>
          <p:nvPr>
            <p:ph type="sldNum" sz="quarter" idx="12"/>
          </p:nvPr>
        </p:nvSpPr>
        <p:spPr/>
        <p:txBody>
          <a:bodyPr/>
          <a:lstStyle/>
          <a:p>
            <a:fld id="{3C7FDA4D-F3B9-44F0-B092-48EA97F1BCB3}" type="slidenum">
              <a:rPr lang="ru-RU" smtClean="0"/>
              <a:pPr/>
              <a:t>20</a:t>
            </a:fld>
            <a:endParaRPr lang="ru-RU"/>
          </a:p>
        </p:txBody>
      </p:sp>
      <p:sp>
        <p:nvSpPr>
          <p:cNvPr id="10" name="TextBox 9"/>
          <p:cNvSpPr txBox="1"/>
          <p:nvPr/>
        </p:nvSpPr>
        <p:spPr>
          <a:xfrm>
            <a:off x="1475656" y="746246"/>
            <a:ext cx="2412199" cy="880241"/>
          </a:xfrm>
          <a:prstGeom prst="rect">
            <a:avLst/>
          </a:prstGeom>
          <a:solidFill>
            <a:schemeClr val="tx1">
              <a:alpha val="44000"/>
            </a:schemeClr>
          </a:solidFill>
        </p:spPr>
        <p:txBody>
          <a:bodyPr wrap="square" rtlCol="0">
            <a:spAutoFit/>
          </a:bodyPr>
          <a:lstStyle/>
          <a:p>
            <a:pPr algn="ctr">
              <a:lnSpc>
                <a:spcPct val="80000"/>
              </a:lnSpc>
            </a:pPr>
            <a:r>
              <a:rPr lang="en-US" sz="32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Bending </a:t>
            </a:r>
          </a:p>
          <a:p>
            <a:pPr algn="ctr">
              <a:lnSpc>
                <a:spcPct val="80000"/>
              </a:lnSpc>
            </a:pPr>
            <a:r>
              <a:rPr lang="en-US" sz="32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Magnet</a:t>
            </a:r>
            <a:endParaRPr lang="ru-RU" sz="32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1" name="TextBox 10"/>
          <p:cNvSpPr txBox="1"/>
          <p:nvPr/>
        </p:nvSpPr>
        <p:spPr>
          <a:xfrm>
            <a:off x="5926337" y="1036591"/>
            <a:ext cx="2390079" cy="880241"/>
          </a:xfrm>
          <a:prstGeom prst="rect">
            <a:avLst/>
          </a:prstGeom>
          <a:solidFill>
            <a:schemeClr val="tx1">
              <a:alpha val="44000"/>
            </a:schemeClr>
          </a:solidFill>
        </p:spPr>
        <p:txBody>
          <a:bodyPr wrap="square" rtlCol="0">
            <a:spAutoFit/>
          </a:bodyPr>
          <a:lstStyle/>
          <a:p>
            <a:pPr algn="ctr">
              <a:lnSpc>
                <a:spcPct val="80000"/>
              </a:lnSpc>
            </a:pPr>
            <a:r>
              <a:rPr lang="en-US" sz="32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Transfer to Booster</a:t>
            </a:r>
            <a:endParaRPr lang="ru-RU" sz="32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2" name="Стрелка вправо 11"/>
          <p:cNvSpPr/>
          <p:nvPr/>
        </p:nvSpPr>
        <p:spPr>
          <a:xfrm rot="6259066">
            <a:off x="1742326" y="1678976"/>
            <a:ext cx="478016" cy="475874"/>
          </a:xfrm>
          <a:prstGeom prst="rightArrow">
            <a:avLst>
              <a:gd name="adj1" fmla="val 37414"/>
              <a:gd name="adj2" fmla="val 44668"/>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13" name="Стрелка вправо 12"/>
          <p:cNvSpPr/>
          <p:nvPr/>
        </p:nvSpPr>
        <p:spPr>
          <a:xfrm rot="5400000">
            <a:off x="6299121" y="1943943"/>
            <a:ext cx="478016" cy="475874"/>
          </a:xfrm>
          <a:prstGeom prst="rightArrow">
            <a:avLst>
              <a:gd name="adj1" fmla="val 37414"/>
              <a:gd name="adj2" fmla="val 44668"/>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14" name="TextBox 13"/>
          <p:cNvSpPr txBox="1"/>
          <p:nvPr/>
        </p:nvSpPr>
        <p:spPr>
          <a:xfrm>
            <a:off x="2811247" y="4060927"/>
            <a:ext cx="2192801" cy="880241"/>
          </a:xfrm>
          <a:prstGeom prst="rect">
            <a:avLst/>
          </a:prstGeom>
          <a:solidFill>
            <a:schemeClr val="tx1">
              <a:alpha val="44000"/>
            </a:schemeClr>
          </a:solidFill>
        </p:spPr>
        <p:txBody>
          <a:bodyPr wrap="square" rtlCol="0">
            <a:spAutoFit/>
          </a:bodyPr>
          <a:lstStyle/>
          <a:p>
            <a:pPr algn="ctr">
              <a:lnSpc>
                <a:spcPct val="80000"/>
              </a:lnSpc>
            </a:pPr>
            <a:r>
              <a:rPr lang="en-US" sz="32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Transfer to </a:t>
            </a:r>
            <a:r>
              <a:rPr lang="en-US" sz="32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Nuclotron</a:t>
            </a:r>
            <a:endParaRPr lang="ru-RU" sz="32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5" name="Стрелка вправо 14"/>
          <p:cNvSpPr/>
          <p:nvPr/>
        </p:nvSpPr>
        <p:spPr>
          <a:xfrm rot="17376402">
            <a:off x="3980281" y="3485587"/>
            <a:ext cx="478016" cy="475874"/>
          </a:xfrm>
          <a:prstGeom prst="rightArrow">
            <a:avLst>
              <a:gd name="adj1" fmla="val 37414"/>
              <a:gd name="adj2" fmla="val 44668"/>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16" name="Стрелка вправо 15"/>
          <p:cNvSpPr/>
          <p:nvPr/>
        </p:nvSpPr>
        <p:spPr>
          <a:xfrm rot="14186705">
            <a:off x="702947" y="2369631"/>
            <a:ext cx="478016" cy="475874"/>
          </a:xfrm>
          <a:prstGeom prst="rightArrow">
            <a:avLst>
              <a:gd name="adj1" fmla="val 37414"/>
              <a:gd name="adj2" fmla="val 44668"/>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17" name="TextBox 16"/>
          <p:cNvSpPr txBox="1"/>
          <p:nvPr/>
        </p:nvSpPr>
        <p:spPr>
          <a:xfrm>
            <a:off x="467544" y="2996952"/>
            <a:ext cx="1872208" cy="880241"/>
          </a:xfrm>
          <a:prstGeom prst="rect">
            <a:avLst/>
          </a:prstGeom>
          <a:solidFill>
            <a:schemeClr val="tx1">
              <a:alpha val="44000"/>
            </a:schemeClr>
          </a:solidFill>
        </p:spPr>
        <p:txBody>
          <a:bodyPr wrap="square" rtlCol="0">
            <a:spAutoFit/>
          </a:bodyPr>
          <a:lstStyle/>
          <a:p>
            <a:pPr algn="ctr">
              <a:lnSpc>
                <a:spcPct val="80000"/>
              </a:lnSpc>
            </a:pPr>
            <a:r>
              <a:rPr lang="en-US" sz="32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From</a:t>
            </a:r>
            <a:endParaRPr lang="en-US" sz="32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a:p>
            <a:pPr algn="ctr">
              <a:lnSpc>
                <a:spcPct val="80000"/>
              </a:lnSpc>
            </a:pPr>
            <a:r>
              <a:rPr lang="en-US" sz="32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LU-20</a:t>
            </a:r>
            <a:endParaRPr lang="ru-RU" sz="32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8" name="TextBox 17">
            <a:extLst>
              <a:ext uri="{FF2B5EF4-FFF2-40B4-BE49-F238E27FC236}">
                <a16:creationId xmlns="" xmlns:a16="http://schemas.microsoft.com/office/drawing/2014/main" id="{3C899A22-193F-4669-A4D7-D64AEC7CD816}"/>
              </a:ext>
            </a:extLst>
          </p:cNvPr>
          <p:cNvSpPr txBox="1"/>
          <p:nvPr/>
        </p:nvSpPr>
        <p:spPr>
          <a:xfrm>
            <a:off x="155852" y="10716"/>
            <a:ext cx="8880644" cy="584775"/>
          </a:xfrm>
          <a:prstGeom prst="rect">
            <a:avLst/>
          </a:prstGeom>
          <a:noFill/>
        </p:spPr>
        <p:txBody>
          <a:bodyPr wrap="square" rtlCol="0">
            <a:spAutoFit/>
          </a:bodyPr>
          <a:lstStyle/>
          <a:p>
            <a:pPr algn="ctr"/>
            <a:r>
              <a:rPr lang="en-US" sz="3200" dirty="0" smtClean="0">
                <a:solidFill>
                  <a:srgbClr val="FF0000"/>
                </a:solidFill>
                <a:cs typeface="Times New Roman" panose="02020603050405020304" pitchFamily="18" charset="0"/>
              </a:rPr>
              <a:t>New</a:t>
            </a:r>
            <a:r>
              <a:rPr lang="en-US" sz="3200" dirty="0" smtClean="0">
                <a:solidFill>
                  <a:srgbClr val="000099"/>
                </a:solidFill>
                <a:cs typeface="Times New Roman" panose="02020603050405020304" pitchFamily="18" charset="0"/>
              </a:rPr>
              <a:t> </a:t>
            </a:r>
            <a:r>
              <a:rPr lang="en-US" sz="3200" dirty="0">
                <a:solidFill>
                  <a:srgbClr val="FF0000"/>
                </a:solidFill>
                <a:cs typeface="Times New Roman" panose="02020603050405020304" pitchFamily="18" charset="0"/>
              </a:rPr>
              <a:t>L</a:t>
            </a:r>
            <a:r>
              <a:rPr lang="en-US" sz="3200" dirty="0">
                <a:solidFill>
                  <a:srgbClr val="000099"/>
                </a:solidFill>
                <a:cs typeface="Times New Roman" panose="02020603050405020304" pitchFamily="18" charset="0"/>
              </a:rPr>
              <a:t>ow </a:t>
            </a:r>
            <a:r>
              <a:rPr lang="en-US" sz="3200" dirty="0">
                <a:solidFill>
                  <a:srgbClr val="FF0000"/>
                </a:solidFill>
                <a:cs typeface="Times New Roman" panose="02020603050405020304" pitchFamily="18" charset="0"/>
              </a:rPr>
              <a:t>E</a:t>
            </a:r>
            <a:r>
              <a:rPr lang="en-US" sz="3200" dirty="0">
                <a:solidFill>
                  <a:srgbClr val="000099"/>
                </a:solidFill>
                <a:cs typeface="Times New Roman" panose="02020603050405020304" pitchFamily="18" charset="0"/>
              </a:rPr>
              <a:t>nergy </a:t>
            </a:r>
            <a:r>
              <a:rPr lang="en-US" sz="3200" dirty="0" err="1" smtClean="0">
                <a:solidFill>
                  <a:srgbClr val="FF0000"/>
                </a:solidFill>
                <a:cs typeface="Times New Roman" panose="02020603050405020304" pitchFamily="18" charset="0"/>
              </a:rPr>
              <a:t>P</a:t>
            </a:r>
            <a:r>
              <a:rPr lang="en-US" sz="3200" dirty="0" err="1" smtClean="0">
                <a:solidFill>
                  <a:srgbClr val="000099"/>
                </a:solidFill>
                <a:cs typeface="Times New Roman" panose="02020603050405020304" pitchFamily="18" charset="0"/>
              </a:rPr>
              <a:t>olarimeter</a:t>
            </a:r>
            <a:r>
              <a:rPr lang="en-US" sz="3200" dirty="0" smtClean="0">
                <a:solidFill>
                  <a:srgbClr val="000099"/>
                </a:solidFill>
                <a:cs typeface="Times New Roman" panose="02020603050405020304" pitchFamily="18" charset="0"/>
              </a:rPr>
              <a:t> Location</a:t>
            </a:r>
            <a:endParaRPr lang="ru-RU" sz="3200" dirty="0">
              <a:solidFill>
                <a:srgbClr val="000099"/>
              </a:solidFill>
              <a:cs typeface="Times New Roman" panose="02020603050405020304" pitchFamily="18" charset="0"/>
            </a:endParaRPr>
          </a:p>
        </p:txBody>
      </p:sp>
      <p:sp>
        <p:nvSpPr>
          <p:cNvPr id="19" name="TextBox 18"/>
          <p:cNvSpPr txBox="1"/>
          <p:nvPr/>
        </p:nvSpPr>
        <p:spPr>
          <a:xfrm>
            <a:off x="6848691" y="5445224"/>
            <a:ext cx="1850295" cy="880241"/>
          </a:xfrm>
          <a:prstGeom prst="rect">
            <a:avLst/>
          </a:prstGeom>
          <a:solidFill>
            <a:schemeClr val="tx1">
              <a:alpha val="44000"/>
            </a:schemeClr>
          </a:solidFill>
        </p:spPr>
        <p:txBody>
          <a:bodyPr wrap="square" rtlCol="0">
            <a:spAutoFit/>
          </a:bodyPr>
          <a:lstStyle/>
          <a:p>
            <a:pPr algn="ctr">
              <a:lnSpc>
                <a:spcPct val="80000"/>
              </a:lnSpc>
            </a:pPr>
            <a:r>
              <a:rPr lang="en-US" sz="32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Dipole </a:t>
            </a:r>
            <a:endParaRPr lang="en-US" sz="32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a:p>
            <a:pPr algn="ctr">
              <a:lnSpc>
                <a:spcPct val="80000"/>
              </a:lnSpc>
            </a:pPr>
            <a:r>
              <a:rPr lang="en-US" sz="32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Magnet</a:t>
            </a:r>
            <a:endParaRPr lang="ru-RU" sz="32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0" name="Стрелка вправо 19"/>
          <p:cNvSpPr/>
          <p:nvPr/>
        </p:nvSpPr>
        <p:spPr>
          <a:xfrm rot="12609260">
            <a:off x="6599092" y="5313535"/>
            <a:ext cx="478016" cy="475874"/>
          </a:xfrm>
          <a:prstGeom prst="rightArrow">
            <a:avLst>
              <a:gd name="adj1" fmla="val 37414"/>
              <a:gd name="adj2" fmla="val 44668"/>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Tree>
    <p:extLst>
      <p:ext uri="{BB962C8B-B14F-4D97-AF65-F5344CB8AC3E}">
        <p14:creationId xmlns:p14="http://schemas.microsoft.com/office/powerpoint/2010/main" val="10660396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3C7FDA4D-F3B9-44F0-B092-48EA97F1BCB3}" type="slidenum">
              <a:rPr lang="ru-RU" smtClean="0"/>
              <a:pPr/>
              <a:t>21</a:t>
            </a:fld>
            <a:endParaRPr lang="ru-RU"/>
          </a:p>
        </p:txBody>
      </p:sp>
      <p:pic>
        <p:nvPicPr>
          <p:cNvPr id="7168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656" t="23657" r="15516" b="15071"/>
          <a:stretch/>
        </p:blipFill>
        <p:spPr bwMode="auto">
          <a:xfrm rot="21445642">
            <a:off x="283445" y="665675"/>
            <a:ext cx="8553450" cy="587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 xmlns:a16="http://schemas.microsoft.com/office/drawing/2014/main" id="{3C899A22-193F-4669-A4D7-D64AEC7CD816}"/>
              </a:ext>
            </a:extLst>
          </p:cNvPr>
          <p:cNvSpPr txBox="1"/>
          <p:nvPr/>
        </p:nvSpPr>
        <p:spPr>
          <a:xfrm>
            <a:off x="155852" y="44624"/>
            <a:ext cx="8880644" cy="584775"/>
          </a:xfrm>
          <a:prstGeom prst="rect">
            <a:avLst/>
          </a:prstGeom>
          <a:noFill/>
        </p:spPr>
        <p:txBody>
          <a:bodyPr wrap="square" rtlCol="0">
            <a:spAutoFit/>
          </a:bodyPr>
          <a:lstStyle/>
          <a:p>
            <a:pPr algn="ctr"/>
            <a:r>
              <a:rPr lang="en-US" sz="3200" dirty="0" smtClean="0">
                <a:solidFill>
                  <a:srgbClr val="000099"/>
                </a:solidFill>
                <a:cs typeface="Times New Roman" panose="02020603050405020304" pitchFamily="18" charset="0"/>
              </a:rPr>
              <a:t>View </a:t>
            </a:r>
            <a:r>
              <a:rPr lang="en-US" sz="3200" dirty="0">
                <a:solidFill>
                  <a:srgbClr val="000099"/>
                </a:solidFill>
                <a:cs typeface="Times New Roman" panose="02020603050405020304" pitchFamily="18" charset="0"/>
              </a:rPr>
              <a:t>of </a:t>
            </a:r>
            <a:r>
              <a:rPr lang="en-US" sz="3200" dirty="0">
                <a:solidFill>
                  <a:srgbClr val="FF0000"/>
                </a:solidFill>
                <a:cs typeface="Times New Roman" panose="02020603050405020304" pitchFamily="18" charset="0"/>
              </a:rPr>
              <a:t>New</a:t>
            </a:r>
            <a:r>
              <a:rPr lang="en-US" sz="3200" dirty="0">
                <a:solidFill>
                  <a:srgbClr val="000099"/>
                </a:solidFill>
                <a:cs typeface="Times New Roman" panose="02020603050405020304" pitchFamily="18" charset="0"/>
              </a:rPr>
              <a:t> </a:t>
            </a:r>
            <a:r>
              <a:rPr lang="en-US" sz="3200" dirty="0">
                <a:solidFill>
                  <a:srgbClr val="FF0000"/>
                </a:solidFill>
                <a:cs typeface="Times New Roman" panose="02020603050405020304" pitchFamily="18" charset="0"/>
              </a:rPr>
              <a:t>L</a:t>
            </a:r>
            <a:r>
              <a:rPr lang="en-US" sz="3200" dirty="0">
                <a:solidFill>
                  <a:srgbClr val="000099"/>
                </a:solidFill>
                <a:cs typeface="Times New Roman" panose="02020603050405020304" pitchFamily="18" charset="0"/>
              </a:rPr>
              <a:t>ow </a:t>
            </a:r>
            <a:r>
              <a:rPr lang="en-US" sz="3200" dirty="0">
                <a:solidFill>
                  <a:srgbClr val="FF0000"/>
                </a:solidFill>
                <a:cs typeface="Times New Roman" panose="02020603050405020304" pitchFamily="18" charset="0"/>
              </a:rPr>
              <a:t>E</a:t>
            </a:r>
            <a:r>
              <a:rPr lang="en-US" sz="3200" dirty="0">
                <a:solidFill>
                  <a:srgbClr val="000099"/>
                </a:solidFill>
                <a:cs typeface="Times New Roman" panose="02020603050405020304" pitchFamily="18" charset="0"/>
              </a:rPr>
              <a:t>nergy </a:t>
            </a:r>
            <a:r>
              <a:rPr lang="en-US" sz="3200" dirty="0">
                <a:solidFill>
                  <a:srgbClr val="FF0000"/>
                </a:solidFill>
                <a:cs typeface="Times New Roman" panose="02020603050405020304" pitchFamily="18" charset="0"/>
              </a:rPr>
              <a:t>P</a:t>
            </a:r>
            <a:r>
              <a:rPr lang="en-US" sz="3200" dirty="0">
                <a:solidFill>
                  <a:srgbClr val="000099"/>
                </a:solidFill>
                <a:cs typeface="Times New Roman" panose="02020603050405020304" pitchFamily="18" charset="0"/>
              </a:rPr>
              <a:t>olarimeter</a:t>
            </a:r>
            <a:endParaRPr lang="ru-RU" sz="3200" dirty="0">
              <a:solidFill>
                <a:srgbClr val="000099"/>
              </a:solidFill>
              <a:cs typeface="Times New Roman" panose="02020603050405020304" pitchFamily="18" charset="0"/>
            </a:endParaRPr>
          </a:p>
        </p:txBody>
      </p:sp>
      <p:cxnSp>
        <p:nvCxnSpPr>
          <p:cNvPr id="5" name="Прямая соединительная линия 4">
            <a:extLst>
              <a:ext uri="{FF2B5EF4-FFF2-40B4-BE49-F238E27FC236}">
                <a16:creationId xmlns="" xmlns:a16="http://schemas.microsoft.com/office/drawing/2014/main" id="{C62508CD-0EA8-4364-97EF-6FBA9F370A15}"/>
              </a:ext>
            </a:extLst>
          </p:cNvPr>
          <p:cNvCxnSpPr>
            <a:cxnSpLocks/>
          </p:cNvCxnSpPr>
          <p:nvPr/>
        </p:nvCxnSpPr>
        <p:spPr>
          <a:xfrm flipH="1" flipV="1">
            <a:off x="2495550" y="2676525"/>
            <a:ext cx="904876" cy="95250"/>
          </a:xfrm>
          <a:prstGeom prst="line">
            <a:avLst/>
          </a:prstGeom>
          <a:ln w="28575">
            <a:solidFill>
              <a:schemeClr val="tx1"/>
            </a:solidFill>
            <a:prstDash val="solid"/>
            <a:headEnd type="triangle" w="lg" len="lg"/>
            <a:tailEnd type="none" w="med" len="med"/>
          </a:ln>
        </p:spPr>
        <p:style>
          <a:lnRef idx="1">
            <a:schemeClr val="accent5"/>
          </a:lnRef>
          <a:fillRef idx="0">
            <a:schemeClr val="accent5"/>
          </a:fillRef>
          <a:effectRef idx="0">
            <a:schemeClr val="accent5"/>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 xmlns:a16="http://schemas.microsoft.com/office/drawing/2014/main" id="{DCDF87CF-A286-4C3E-B258-20E822325D7D}"/>
                  </a:ext>
                </a:extLst>
              </p:cNvPr>
              <p:cNvSpPr txBox="1"/>
              <p:nvPr/>
            </p:nvSpPr>
            <p:spPr>
              <a:xfrm>
                <a:off x="2005067" y="2310884"/>
                <a:ext cx="1172116" cy="410497"/>
              </a:xfrm>
              <a:prstGeom prst="rect">
                <a:avLst/>
              </a:prstGeom>
              <a:noFill/>
            </p:spPr>
            <p:txBody>
              <a:bodyPr wrap="none" rtlCol="0">
                <a:spAutoFit/>
              </a:bodyPr>
              <a:lstStyle/>
              <a:p>
                <a14:m>
                  <m:oMath xmlns:m="http://schemas.openxmlformats.org/officeDocument/2006/math">
                    <m:acc>
                      <m:accPr>
                        <m:chr m:val="⃗"/>
                        <m:ctrlPr>
                          <a:rPr lang="en-US" b="1" i="1" smtClean="0">
                            <a:solidFill>
                              <a:schemeClr val="tx1"/>
                            </a:solidFill>
                            <a:latin typeface="Cambria Math"/>
                          </a:rPr>
                        </m:ctrlPr>
                      </m:accPr>
                      <m:e>
                        <m:r>
                          <a:rPr lang="en-US" b="1" i="1">
                            <a:solidFill>
                              <a:schemeClr val="tx1"/>
                            </a:solidFill>
                            <a:latin typeface="Cambria Math" panose="02040503050406030204" pitchFamily="18" charset="0"/>
                          </a:rPr>
                          <m:t>𝒑</m:t>
                        </m:r>
                      </m:e>
                    </m:acc>
                  </m:oMath>
                </a14:m>
                <a:r>
                  <a:rPr lang="en-US" dirty="0" smtClean="0"/>
                  <a:t>,</a:t>
                </a:r>
                <a:r>
                  <a:rPr lang="en-US" dirty="0" smtClean="0">
                    <a:solidFill>
                      <a:schemeClr val="tx1"/>
                    </a:solidFill>
                  </a:rPr>
                  <a:t> </a:t>
                </a:r>
                <a14:m>
                  <m:oMath xmlns:m="http://schemas.openxmlformats.org/officeDocument/2006/math">
                    <m:acc>
                      <m:accPr>
                        <m:chr m:val="⃗"/>
                        <m:ctrlPr>
                          <a:rPr lang="en-US" b="1" i="1">
                            <a:solidFill>
                              <a:schemeClr val="tx1"/>
                            </a:solidFill>
                            <a:latin typeface="Cambria Math"/>
                          </a:rPr>
                        </m:ctrlPr>
                      </m:accPr>
                      <m:e>
                        <m:r>
                          <a:rPr lang="en-US" b="1" i="1">
                            <a:solidFill>
                              <a:schemeClr val="tx1"/>
                            </a:solidFill>
                            <a:latin typeface="Cambria Math" panose="02040503050406030204" pitchFamily="18" charset="0"/>
                          </a:rPr>
                          <m:t>𝒅</m:t>
                        </m:r>
                      </m:e>
                    </m:acc>
                  </m:oMath>
                </a14:m>
                <a:r>
                  <a:rPr lang="en-US" dirty="0" smtClean="0"/>
                  <a:t> </a:t>
                </a:r>
                <a:r>
                  <a:rPr lang="en-US" b="1" dirty="0" smtClean="0"/>
                  <a:t>beam</a:t>
                </a:r>
                <a:endParaRPr lang="ru-RU" b="1" dirty="0"/>
              </a:p>
            </p:txBody>
          </p:sp>
        </mc:Choice>
        <mc:Fallback xmlns="">
          <p:sp>
            <p:nvSpPr>
              <p:cNvPr id="17" name="TextBox 16">
                <a:extLst>
                  <a:ext uri="{FF2B5EF4-FFF2-40B4-BE49-F238E27FC236}">
                    <a16:creationId xmlns="" xmlns:a16="http://schemas.microsoft.com/office/drawing/2014/main" id="{DCDF87CF-A286-4C3E-B258-20E822325D7D}"/>
                  </a:ext>
                </a:extLst>
              </p:cNvPr>
              <p:cNvSpPr txBox="1">
                <a:spLocks noRot="1" noChangeAspect="1" noMove="1" noResize="1" noEditPoints="1" noAdjustHandles="1" noChangeArrowheads="1" noChangeShapeType="1" noTextEdit="1"/>
              </p:cNvSpPr>
              <p:nvPr/>
            </p:nvSpPr>
            <p:spPr>
              <a:xfrm>
                <a:off x="2005067" y="2310884"/>
                <a:ext cx="1172116" cy="410497"/>
              </a:xfrm>
              <a:prstGeom prst="rect">
                <a:avLst/>
              </a:prstGeom>
              <a:blipFill rotWithShape="1">
                <a:blip r:embed="rId4"/>
                <a:stretch>
                  <a:fillRect r="-4688" b="-23881"/>
                </a:stretch>
              </a:blipFill>
            </p:spPr>
            <p:txBody>
              <a:bodyPr/>
              <a:lstStyle/>
              <a:p>
                <a:r>
                  <a:rPr lang="ru-RU">
                    <a:noFill/>
                  </a:rPr>
                  <a:t> </a:t>
                </a:r>
              </a:p>
            </p:txBody>
          </p:sp>
        </mc:Fallback>
      </mc:AlternateContent>
      <p:cxnSp>
        <p:nvCxnSpPr>
          <p:cNvPr id="18" name="Прямая соединительная линия 17">
            <a:extLst>
              <a:ext uri="{FF2B5EF4-FFF2-40B4-BE49-F238E27FC236}">
                <a16:creationId xmlns="" xmlns:a16="http://schemas.microsoft.com/office/drawing/2014/main" id="{C62508CD-0EA8-4364-97EF-6FBA9F370A15}"/>
              </a:ext>
            </a:extLst>
          </p:cNvPr>
          <p:cNvCxnSpPr>
            <a:cxnSpLocks/>
          </p:cNvCxnSpPr>
          <p:nvPr/>
        </p:nvCxnSpPr>
        <p:spPr>
          <a:xfrm flipH="1">
            <a:off x="2838450" y="3190875"/>
            <a:ext cx="1128769" cy="1171575"/>
          </a:xfrm>
          <a:prstGeom prst="line">
            <a:avLst/>
          </a:prstGeom>
          <a:ln w="19050">
            <a:solidFill>
              <a:schemeClr val="tx1"/>
            </a:solidFill>
            <a:prstDash val="solid"/>
            <a:headEnd type="arrow"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19" name="Прямая соединительная линия 18">
            <a:extLst>
              <a:ext uri="{FF2B5EF4-FFF2-40B4-BE49-F238E27FC236}">
                <a16:creationId xmlns="" xmlns:a16="http://schemas.microsoft.com/office/drawing/2014/main" id="{C62508CD-0EA8-4364-97EF-6FBA9F370A15}"/>
              </a:ext>
            </a:extLst>
          </p:cNvPr>
          <p:cNvCxnSpPr>
            <a:cxnSpLocks/>
          </p:cNvCxnSpPr>
          <p:nvPr/>
        </p:nvCxnSpPr>
        <p:spPr>
          <a:xfrm flipV="1">
            <a:off x="5600700" y="1352550"/>
            <a:ext cx="866775" cy="1743076"/>
          </a:xfrm>
          <a:prstGeom prst="line">
            <a:avLst/>
          </a:prstGeom>
          <a:ln w="19050">
            <a:solidFill>
              <a:schemeClr val="tx1"/>
            </a:solidFill>
            <a:prstDash val="solid"/>
            <a:headEnd type="arrow"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20" name="Прямая соединительная линия 19">
            <a:extLst>
              <a:ext uri="{FF2B5EF4-FFF2-40B4-BE49-F238E27FC236}">
                <a16:creationId xmlns="" xmlns:a16="http://schemas.microsoft.com/office/drawing/2014/main" id="{C62508CD-0EA8-4364-97EF-6FBA9F370A15}"/>
              </a:ext>
            </a:extLst>
          </p:cNvPr>
          <p:cNvCxnSpPr>
            <a:cxnSpLocks/>
          </p:cNvCxnSpPr>
          <p:nvPr/>
        </p:nvCxnSpPr>
        <p:spPr>
          <a:xfrm>
            <a:off x="5210175" y="3524250"/>
            <a:ext cx="0" cy="1186934"/>
          </a:xfrm>
          <a:prstGeom prst="line">
            <a:avLst/>
          </a:prstGeom>
          <a:ln w="19050">
            <a:solidFill>
              <a:schemeClr val="tx1"/>
            </a:solidFill>
            <a:prstDash val="solid"/>
            <a:headEnd type="arrow"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21" name="Прямая соединительная линия 20">
            <a:extLst>
              <a:ext uri="{FF2B5EF4-FFF2-40B4-BE49-F238E27FC236}">
                <a16:creationId xmlns="" xmlns:a16="http://schemas.microsoft.com/office/drawing/2014/main" id="{C62508CD-0EA8-4364-97EF-6FBA9F370A15}"/>
              </a:ext>
            </a:extLst>
          </p:cNvPr>
          <p:cNvCxnSpPr>
            <a:cxnSpLocks/>
          </p:cNvCxnSpPr>
          <p:nvPr/>
        </p:nvCxnSpPr>
        <p:spPr>
          <a:xfrm>
            <a:off x="6510933" y="3804336"/>
            <a:ext cx="1213842" cy="1872564"/>
          </a:xfrm>
          <a:prstGeom prst="line">
            <a:avLst/>
          </a:prstGeom>
          <a:ln w="19050">
            <a:solidFill>
              <a:schemeClr val="tx1"/>
            </a:solidFill>
            <a:prstDash val="solid"/>
            <a:headEnd type="arrow"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22" name="Прямая соединительная линия 21">
            <a:extLst>
              <a:ext uri="{FF2B5EF4-FFF2-40B4-BE49-F238E27FC236}">
                <a16:creationId xmlns="" xmlns:a16="http://schemas.microsoft.com/office/drawing/2014/main" id="{C62508CD-0EA8-4364-97EF-6FBA9F370A15}"/>
              </a:ext>
            </a:extLst>
          </p:cNvPr>
          <p:cNvCxnSpPr>
            <a:cxnSpLocks/>
            <a:endCxn id="50" idx="2"/>
          </p:cNvCxnSpPr>
          <p:nvPr/>
        </p:nvCxnSpPr>
        <p:spPr>
          <a:xfrm flipH="1" flipV="1">
            <a:off x="2811938" y="2132223"/>
            <a:ext cx="464662" cy="258552"/>
          </a:xfrm>
          <a:prstGeom prst="line">
            <a:avLst/>
          </a:prstGeom>
          <a:ln w="19050">
            <a:solidFill>
              <a:schemeClr val="tx1"/>
            </a:solidFill>
            <a:prstDash val="solid"/>
            <a:headEnd type="arrow"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33" name="Прямая соединительная линия 32">
            <a:extLst>
              <a:ext uri="{FF2B5EF4-FFF2-40B4-BE49-F238E27FC236}">
                <a16:creationId xmlns="" xmlns:a16="http://schemas.microsoft.com/office/drawing/2014/main" id="{C62508CD-0EA8-4364-97EF-6FBA9F370A15}"/>
              </a:ext>
            </a:extLst>
          </p:cNvPr>
          <p:cNvCxnSpPr>
            <a:cxnSpLocks/>
          </p:cNvCxnSpPr>
          <p:nvPr/>
        </p:nvCxnSpPr>
        <p:spPr>
          <a:xfrm flipV="1">
            <a:off x="5210175" y="1126093"/>
            <a:ext cx="412587" cy="1988583"/>
          </a:xfrm>
          <a:prstGeom prst="line">
            <a:avLst/>
          </a:prstGeom>
          <a:ln w="19050">
            <a:solidFill>
              <a:schemeClr val="tx1"/>
            </a:solidFill>
            <a:prstDash val="solid"/>
            <a:headEnd type="arrow"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34" name="Прямая соединительная линия 33">
            <a:extLst>
              <a:ext uri="{FF2B5EF4-FFF2-40B4-BE49-F238E27FC236}">
                <a16:creationId xmlns="" xmlns:a16="http://schemas.microsoft.com/office/drawing/2014/main" id="{C62508CD-0EA8-4364-97EF-6FBA9F370A15}"/>
              </a:ext>
            </a:extLst>
          </p:cNvPr>
          <p:cNvCxnSpPr>
            <a:cxnSpLocks/>
          </p:cNvCxnSpPr>
          <p:nvPr/>
        </p:nvCxnSpPr>
        <p:spPr>
          <a:xfrm flipV="1">
            <a:off x="6334125" y="1438275"/>
            <a:ext cx="1209675" cy="1466851"/>
          </a:xfrm>
          <a:prstGeom prst="line">
            <a:avLst/>
          </a:prstGeom>
          <a:ln w="19050">
            <a:solidFill>
              <a:schemeClr val="tx1"/>
            </a:solidFill>
            <a:prstDash val="solid"/>
            <a:headEnd type="arrow"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39" name="Прямая соединительная линия 38">
            <a:extLst>
              <a:ext uri="{FF2B5EF4-FFF2-40B4-BE49-F238E27FC236}">
                <a16:creationId xmlns="" xmlns:a16="http://schemas.microsoft.com/office/drawing/2014/main" id="{C62508CD-0EA8-4364-97EF-6FBA9F370A15}"/>
              </a:ext>
            </a:extLst>
          </p:cNvPr>
          <p:cNvCxnSpPr>
            <a:cxnSpLocks/>
          </p:cNvCxnSpPr>
          <p:nvPr/>
        </p:nvCxnSpPr>
        <p:spPr>
          <a:xfrm flipH="1" flipV="1">
            <a:off x="3886200" y="1276350"/>
            <a:ext cx="354782" cy="287283"/>
          </a:xfrm>
          <a:prstGeom prst="line">
            <a:avLst/>
          </a:prstGeom>
          <a:ln w="19050">
            <a:solidFill>
              <a:schemeClr val="tx1"/>
            </a:solidFill>
            <a:prstDash val="solid"/>
            <a:headEnd type="arrow"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42" name="Прямая соединительная линия 41">
            <a:extLst>
              <a:ext uri="{FF2B5EF4-FFF2-40B4-BE49-F238E27FC236}">
                <a16:creationId xmlns="" xmlns:a16="http://schemas.microsoft.com/office/drawing/2014/main" id="{C62508CD-0EA8-4364-97EF-6FBA9F370A15}"/>
              </a:ext>
            </a:extLst>
          </p:cNvPr>
          <p:cNvCxnSpPr>
            <a:cxnSpLocks/>
          </p:cNvCxnSpPr>
          <p:nvPr/>
        </p:nvCxnSpPr>
        <p:spPr>
          <a:xfrm flipH="1">
            <a:off x="5610224" y="4186237"/>
            <a:ext cx="233364" cy="1414463"/>
          </a:xfrm>
          <a:prstGeom prst="line">
            <a:avLst/>
          </a:prstGeom>
          <a:ln w="19050">
            <a:solidFill>
              <a:schemeClr val="tx1"/>
            </a:solidFill>
            <a:prstDash val="solid"/>
            <a:headEnd type="arrow" w="med" len="med"/>
            <a:tailEnd type="none" w="med" len="med"/>
          </a:ln>
        </p:spPr>
        <p:style>
          <a:lnRef idx="1">
            <a:schemeClr val="accent5"/>
          </a:lnRef>
          <a:fillRef idx="0">
            <a:schemeClr val="accent5"/>
          </a:fillRef>
          <a:effectRef idx="0">
            <a:schemeClr val="accent5"/>
          </a:effectRef>
          <a:fontRef idx="minor">
            <a:schemeClr val="tx1"/>
          </a:fontRef>
        </p:style>
      </p:cxnSp>
      <p:sp>
        <p:nvSpPr>
          <p:cNvPr id="44" name="TextBox 43">
            <a:extLst>
              <a:ext uri="{FF2B5EF4-FFF2-40B4-BE49-F238E27FC236}">
                <a16:creationId xmlns="" xmlns:a16="http://schemas.microsoft.com/office/drawing/2014/main" id="{DCDF87CF-A286-4C3E-B258-20E822325D7D}"/>
              </a:ext>
            </a:extLst>
          </p:cNvPr>
          <p:cNvSpPr txBox="1"/>
          <p:nvPr/>
        </p:nvSpPr>
        <p:spPr>
          <a:xfrm>
            <a:off x="2241119" y="4301609"/>
            <a:ext cx="1574855" cy="369332"/>
          </a:xfrm>
          <a:prstGeom prst="rect">
            <a:avLst/>
          </a:prstGeom>
          <a:noFill/>
        </p:spPr>
        <p:txBody>
          <a:bodyPr wrap="none" rtlCol="0">
            <a:spAutoFit/>
          </a:bodyPr>
          <a:lstStyle/>
          <a:p>
            <a:r>
              <a:rPr lang="en-US" dirty="0" smtClean="0"/>
              <a:t>Dipole Magnet</a:t>
            </a:r>
            <a:endParaRPr lang="ru-RU" dirty="0"/>
          </a:p>
        </p:txBody>
      </p:sp>
      <p:sp>
        <p:nvSpPr>
          <p:cNvPr id="45" name="TextBox 44">
            <a:extLst>
              <a:ext uri="{FF2B5EF4-FFF2-40B4-BE49-F238E27FC236}">
                <a16:creationId xmlns="" xmlns:a16="http://schemas.microsoft.com/office/drawing/2014/main" id="{DCDF87CF-A286-4C3E-B258-20E822325D7D}"/>
              </a:ext>
            </a:extLst>
          </p:cNvPr>
          <p:cNvSpPr txBox="1"/>
          <p:nvPr/>
        </p:nvSpPr>
        <p:spPr>
          <a:xfrm>
            <a:off x="5091475" y="5530334"/>
            <a:ext cx="1383199" cy="369332"/>
          </a:xfrm>
          <a:prstGeom prst="rect">
            <a:avLst/>
          </a:prstGeom>
          <a:noFill/>
        </p:spPr>
        <p:txBody>
          <a:bodyPr wrap="none" rtlCol="0">
            <a:spAutoFit/>
          </a:bodyPr>
          <a:lstStyle/>
          <a:p>
            <a:r>
              <a:rPr lang="en-US" dirty="0" smtClean="0"/>
              <a:t>VC Fastening</a:t>
            </a:r>
            <a:endParaRPr lang="ru-RU" dirty="0"/>
          </a:p>
        </p:txBody>
      </p:sp>
      <p:sp>
        <p:nvSpPr>
          <p:cNvPr id="46" name="TextBox 45">
            <a:extLst>
              <a:ext uri="{FF2B5EF4-FFF2-40B4-BE49-F238E27FC236}">
                <a16:creationId xmlns="" xmlns:a16="http://schemas.microsoft.com/office/drawing/2014/main" id="{DCDF87CF-A286-4C3E-B258-20E822325D7D}"/>
              </a:ext>
            </a:extLst>
          </p:cNvPr>
          <p:cNvSpPr txBox="1"/>
          <p:nvPr/>
        </p:nvSpPr>
        <p:spPr>
          <a:xfrm>
            <a:off x="7267575" y="5591175"/>
            <a:ext cx="1850186" cy="369332"/>
          </a:xfrm>
          <a:prstGeom prst="rect">
            <a:avLst/>
          </a:prstGeom>
          <a:noFill/>
        </p:spPr>
        <p:txBody>
          <a:bodyPr wrap="none" rtlCol="0">
            <a:spAutoFit/>
          </a:bodyPr>
          <a:lstStyle/>
          <a:p>
            <a:r>
              <a:rPr lang="en-US" dirty="0" smtClean="0"/>
              <a:t>Vacuum Chamber</a:t>
            </a:r>
            <a:endParaRPr lang="ru-RU" dirty="0"/>
          </a:p>
        </p:txBody>
      </p:sp>
      <p:sp>
        <p:nvSpPr>
          <p:cNvPr id="48" name="TextBox 47">
            <a:extLst>
              <a:ext uri="{FF2B5EF4-FFF2-40B4-BE49-F238E27FC236}">
                <a16:creationId xmlns="" xmlns:a16="http://schemas.microsoft.com/office/drawing/2014/main" id="{DCDF87CF-A286-4C3E-B258-20E822325D7D}"/>
              </a:ext>
            </a:extLst>
          </p:cNvPr>
          <p:cNvSpPr txBox="1"/>
          <p:nvPr/>
        </p:nvSpPr>
        <p:spPr>
          <a:xfrm>
            <a:off x="5976937" y="1053584"/>
            <a:ext cx="1307537" cy="369332"/>
          </a:xfrm>
          <a:prstGeom prst="rect">
            <a:avLst/>
          </a:prstGeom>
          <a:noFill/>
        </p:spPr>
        <p:txBody>
          <a:bodyPr wrap="none" rtlCol="0">
            <a:spAutoFit/>
          </a:bodyPr>
          <a:lstStyle/>
          <a:p>
            <a:r>
              <a:rPr lang="en-US" dirty="0" smtClean="0"/>
              <a:t>Faraday </a:t>
            </a:r>
            <a:r>
              <a:rPr lang="en-US" dirty="0"/>
              <a:t>cup</a:t>
            </a:r>
            <a:endParaRPr lang="ru-RU" dirty="0"/>
          </a:p>
        </p:txBody>
      </p:sp>
      <p:sp>
        <p:nvSpPr>
          <p:cNvPr id="49" name="TextBox 48">
            <a:extLst>
              <a:ext uri="{FF2B5EF4-FFF2-40B4-BE49-F238E27FC236}">
                <a16:creationId xmlns="" xmlns:a16="http://schemas.microsoft.com/office/drawing/2014/main" id="{DCDF87CF-A286-4C3E-B258-20E822325D7D}"/>
              </a:ext>
            </a:extLst>
          </p:cNvPr>
          <p:cNvSpPr txBox="1"/>
          <p:nvPr/>
        </p:nvSpPr>
        <p:spPr>
          <a:xfrm>
            <a:off x="5324837" y="817602"/>
            <a:ext cx="685893" cy="369332"/>
          </a:xfrm>
          <a:prstGeom prst="rect">
            <a:avLst/>
          </a:prstGeom>
          <a:noFill/>
        </p:spPr>
        <p:txBody>
          <a:bodyPr wrap="none" rtlCol="0">
            <a:spAutoFit/>
          </a:bodyPr>
          <a:lstStyle/>
          <a:p>
            <a:r>
              <a:rPr lang="en-US" dirty="0" smtClean="0"/>
              <a:t>Cross</a:t>
            </a:r>
          </a:p>
        </p:txBody>
      </p:sp>
      <p:sp>
        <p:nvSpPr>
          <p:cNvPr id="50" name="TextBox 49">
            <a:extLst>
              <a:ext uri="{FF2B5EF4-FFF2-40B4-BE49-F238E27FC236}">
                <a16:creationId xmlns="" xmlns:a16="http://schemas.microsoft.com/office/drawing/2014/main" id="{DCDF87CF-A286-4C3E-B258-20E822325D7D}"/>
              </a:ext>
            </a:extLst>
          </p:cNvPr>
          <p:cNvSpPr txBox="1"/>
          <p:nvPr/>
        </p:nvSpPr>
        <p:spPr>
          <a:xfrm>
            <a:off x="2093536" y="1762891"/>
            <a:ext cx="1436804" cy="369332"/>
          </a:xfrm>
          <a:prstGeom prst="rect">
            <a:avLst/>
          </a:prstGeom>
          <a:noFill/>
        </p:spPr>
        <p:txBody>
          <a:bodyPr wrap="none" rtlCol="0">
            <a:spAutoFit/>
          </a:bodyPr>
          <a:lstStyle/>
          <a:p>
            <a:r>
              <a:rPr lang="en-US" dirty="0" smtClean="0"/>
              <a:t>Vacuum Gate</a:t>
            </a:r>
            <a:endParaRPr lang="ru-RU" dirty="0"/>
          </a:p>
        </p:txBody>
      </p:sp>
      <p:sp>
        <p:nvSpPr>
          <p:cNvPr id="51" name="TextBox 50">
            <a:extLst>
              <a:ext uri="{FF2B5EF4-FFF2-40B4-BE49-F238E27FC236}">
                <a16:creationId xmlns="" xmlns:a16="http://schemas.microsoft.com/office/drawing/2014/main" id="{DCDF87CF-A286-4C3E-B258-20E822325D7D}"/>
              </a:ext>
            </a:extLst>
          </p:cNvPr>
          <p:cNvSpPr txBox="1"/>
          <p:nvPr/>
        </p:nvSpPr>
        <p:spPr>
          <a:xfrm>
            <a:off x="2869769" y="941427"/>
            <a:ext cx="1470211" cy="369332"/>
          </a:xfrm>
          <a:prstGeom prst="rect">
            <a:avLst/>
          </a:prstGeom>
          <a:noFill/>
        </p:spPr>
        <p:txBody>
          <a:bodyPr wrap="none" rtlCol="0">
            <a:spAutoFit/>
          </a:bodyPr>
          <a:lstStyle/>
          <a:p>
            <a:r>
              <a:rPr lang="en-US" dirty="0" smtClean="0"/>
              <a:t>DM </a:t>
            </a:r>
            <a:r>
              <a:rPr lang="en-US" dirty="0"/>
              <a:t>Fastening</a:t>
            </a:r>
            <a:endParaRPr lang="ru-RU" dirty="0"/>
          </a:p>
        </p:txBody>
      </p:sp>
      <p:sp>
        <p:nvSpPr>
          <p:cNvPr id="52" name="TextBox 51">
            <a:extLst>
              <a:ext uri="{FF2B5EF4-FFF2-40B4-BE49-F238E27FC236}">
                <a16:creationId xmlns="" xmlns:a16="http://schemas.microsoft.com/office/drawing/2014/main" id="{DCDF87CF-A286-4C3E-B258-20E822325D7D}"/>
              </a:ext>
            </a:extLst>
          </p:cNvPr>
          <p:cNvSpPr txBox="1"/>
          <p:nvPr/>
        </p:nvSpPr>
        <p:spPr>
          <a:xfrm>
            <a:off x="4529193" y="4711184"/>
            <a:ext cx="1093569" cy="369332"/>
          </a:xfrm>
          <a:prstGeom prst="rect">
            <a:avLst/>
          </a:prstGeom>
          <a:noFill/>
        </p:spPr>
        <p:txBody>
          <a:bodyPr wrap="none" rtlCol="0">
            <a:spAutoFit/>
          </a:bodyPr>
          <a:lstStyle/>
          <a:p>
            <a:r>
              <a:rPr lang="en-US" dirty="0" smtClean="0"/>
              <a:t>TM Pump</a:t>
            </a:r>
            <a:endParaRPr lang="ru-RU" dirty="0"/>
          </a:p>
        </p:txBody>
      </p:sp>
      <p:sp>
        <p:nvSpPr>
          <p:cNvPr id="54" name="TextBox 53">
            <a:extLst>
              <a:ext uri="{FF2B5EF4-FFF2-40B4-BE49-F238E27FC236}">
                <a16:creationId xmlns="" xmlns:a16="http://schemas.microsoft.com/office/drawing/2014/main" id="{DCDF87CF-A286-4C3E-B258-20E822325D7D}"/>
              </a:ext>
            </a:extLst>
          </p:cNvPr>
          <p:cNvSpPr txBox="1"/>
          <p:nvPr/>
        </p:nvSpPr>
        <p:spPr>
          <a:xfrm>
            <a:off x="7361038" y="1129784"/>
            <a:ext cx="1093569" cy="369332"/>
          </a:xfrm>
          <a:prstGeom prst="rect">
            <a:avLst/>
          </a:prstGeom>
          <a:noFill/>
        </p:spPr>
        <p:txBody>
          <a:bodyPr wrap="none" rtlCol="0">
            <a:spAutoFit/>
          </a:bodyPr>
          <a:lstStyle/>
          <a:p>
            <a:r>
              <a:rPr lang="en-US" dirty="0" smtClean="0"/>
              <a:t>TM Pump</a:t>
            </a:r>
            <a:endParaRPr lang="ru-RU" dirty="0"/>
          </a:p>
        </p:txBody>
      </p:sp>
    </p:spTree>
    <p:extLst>
      <p:ext uri="{BB962C8B-B14F-4D97-AF65-F5344CB8AC3E}">
        <p14:creationId xmlns:p14="http://schemas.microsoft.com/office/powerpoint/2010/main" val="1632240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3C7FDA4D-F3B9-44F0-B092-48EA97F1BCB3}" type="slidenum">
              <a:rPr lang="ru-RU" smtClean="0"/>
              <a:pPr/>
              <a:t>22</a:t>
            </a:fld>
            <a:endParaRPr lang="ru-RU"/>
          </a:p>
        </p:txBody>
      </p:sp>
      <p:sp>
        <p:nvSpPr>
          <p:cNvPr id="6" name="TextBox 5">
            <a:extLst>
              <a:ext uri="{FF2B5EF4-FFF2-40B4-BE49-F238E27FC236}">
                <a16:creationId xmlns="" xmlns:a16="http://schemas.microsoft.com/office/drawing/2014/main" id="{3C899A22-193F-4669-A4D7-D64AEC7CD816}"/>
              </a:ext>
            </a:extLst>
          </p:cNvPr>
          <p:cNvSpPr txBox="1"/>
          <p:nvPr/>
        </p:nvSpPr>
        <p:spPr>
          <a:xfrm>
            <a:off x="155852" y="44624"/>
            <a:ext cx="8880644" cy="584775"/>
          </a:xfrm>
          <a:prstGeom prst="rect">
            <a:avLst/>
          </a:prstGeom>
          <a:noFill/>
        </p:spPr>
        <p:txBody>
          <a:bodyPr wrap="square" rtlCol="0">
            <a:spAutoFit/>
          </a:bodyPr>
          <a:lstStyle/>
          <a:p>
            <a:pPr algn="ctr"/>
            <a:r>
              <a:rPr lang="en-US" sz="3200" dirty="0" smtClean="0">
                <a:solidFill>
                  <a:srgbClr val="000099"/>
                </a:solidFill>
                <a:cs typeface="Times New Roman" panose="02020603050405020304" pitchFamily="18" charset="0"/>
              </a:rPr>
              <a:t>View </a:t>
            </a:r>
            <a:r>
              <a:rPr lang="en-US" sz="3200" dirty="0">
                <a:solidFill>
                  <a:srgbClr val="000099"/>
                </a:solidFill>
                <a:cs typeface="Times New Roman" panose="02020603050405020304" pitchFamily="18" charset="0"/>
              </a:rPr>
              <a:t>of </a:t>
            </a:r>
            <a:r>
              <a:rPr lang="en-US" sz="3200" dirty="0">
                <a:solidFill>
                  <a:srgbClr val="FF0000"/>
                </a:solidFill>
                <a:cs typeface="Times New Roman" panose="02020603050405020304" pitchFamily="18" charset="0"/>
              </a:rPr>
              <a:t>New</a:t>
            </a:r>
            <a:r>
              <a:rPr lang="en-US" sz="3200" dirty="0">
                <a:solidFill>
                  <a:srgbClr val="000099"/>
                </a:solidFill>
                <a:cs typeface="Times New Roman" panose="02020603050405020304" pitchFamily="18" charset="0"/>
              </a:rPr>
              <a:t> </a:t>
            </a:r>
            <a:r>
              <a:rPr lang="en-US" sz="3200" dirty="0">
                <a:solidFill>
                  <a:srgbClr val="FF0000"/>
                </a:solidFill>
                <a:cs typeface="Times New Roman" panose="02020603050405020304" pitchFamily="18" charset="0"/>
              </a:rPr>
              <a:t>L</a:t>
            </a:r>
            <a:r>
              <a:rPr lang="en-US" sz="3200" dirty="0">
                <a:solidFill>
                  <a:srgbClr val="000099"/>
                </a:solidFill>
                <a:cs typeface="Times New Roman" panose="02020603050405020304" pitchFamily="18" charset="0"/>
              </a:rPr>
              <a:t>ow </a:t>
            </a:r>
            <a:r>
              <a:rPr lang="en-US" sz="3200" dirty="0">
                <a:solidFill>
                  <a:srgbClr val="FF0000"/>
                </a:solidFill>
                <a:cs typeface="Times New Roman" panose="02020603050405020304" pitchFamily="18" charset="0"/>
              </a:rPr>
              <a:t>E</a:t>
            </a:r>
            <a:r>
              <a:rPr lang="en-US" sz="3200" dirty="0">
                <a:solidFill>
                  <a:srgbClr val="000099"/>
                </a:solidFill>
                <a:cs typeface="Times New Roman" panose="02020603050405020304" pitchFamily="18" charset="0"/>
              </a:rPr>
              <a:t>nergy </a:t>
            </a:r>
            <a:r>
              <a:rPr lang="en-US" sz="3200" dirty="0">
                <a:solidFill>
                  <a:srgbClr val="FF0000"/>
                </a:solidFill>
                <a:cs typeface="Times New Roman" panose="02020603050405020304" pitchFamily="18" charset="0"/>
              </a:rPr>
              <a:t>P</a:t>
            </a:r>
            <a:r>
              <a:rPr lang="en-US" sz="3200" dirty="0">
                <a:solidFill>
                  <a:srgbClr val="000099"/>
                </a:solidFill>
                <a:cs typeface="Times New Roman" panose="02020603050405020304" pitchFamily="18" charset="0"/>
              </a:rPr>
              <a:t>olarimeter</a:t>
            </a:r>
            <a:endParaRPr lang="ru-RU" sz="3200" dirty="0">
              <a:solidFill>
                <a:srgbClr val="000099"/>
              </a:solidFill>
              <a:cs typeface="Times New Roman" panose="02020603050405020304" pitchFamily="18" charset="0"/>
            </a:endParaRPr>
          </a:p>
        </p:txBody>
      </p:sp>
      <p:grpSp>
        <p:nvGrpSpPr>
          <p:cNvPr id="3" name="Группа 2"/>
          <p:cNvGrpSpPr/>
          <p:nvPr/>
        </p:nvGrpSpPr>
        <p:grpSpPr>
          <a:xfrm rot="16200000">
            <a:off x="1682391" y="-822683"/>
            <a:ext cx="5525495" cy="8578572"/>
            <a:chOff x="35496" y="784820"/>
            <a:chExt cx="3876675" cy="5524500"/>
          </a:xfrm>
        </p:grpSpPr>
        <p:pic>
          <p:nvPicPr>
            <p:cNvPr id="7270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8157" t="25977" r="29666" b="23578"/>
            <a:stretch/>
          </p:blipFill>
          <p:spPr bwMode="auto">
            <a:xfrm>
              <a:off x="35496" y="784820"/>
              <a:ext cx="3876675" cy="552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Прямая соединительная линия 4">
              <a:extLst>
                <a:ext uri="{FF2B5EF4-FFF2-40B4-BE49-F238E27FC236}">
                  <a16:creationId xmlns="" xmlns:a16="http://schemas.microsoft.com/office/drawing/2014/main" id="{C62508CD-0EA8-4364-97EF-6FBA9F370A15}"/>
                </a:ext>
              </a:extLst>
            </p:cNvPr>
            <p:cNvCxnSpPr>
              <a:cxnSpLocks/>
            </p:cNvCxnSpPr>
            <p:nvPr/>
          </p:nvCxnSpPr>
          <p:spPr>
            <a:xfrm flipV="1">
              <a:off x="2061245" y="971550"/>
              <a:ext cx="1" cy="1000853"/>
            </a:xfrm>
            <a:prstGeom prst="line">
              <a:avLst/>
            </a:prstGeom>
            <a:ln w="28575">
              <a:solidFill>
                <a:schemeClr val="tx1"/>
              </a:solidFill>
              <a:prstDash val="solid"/>
              <a:headEnd type="arrow"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8" name="Прямая соединительная линия 7">
              <a:extLst>
                <a:ext uri="{FF2B5EF4-FFF2-40B4-BE49-F238E27FC236}">
                  <a16:creationId xmlns="" xmlns:a16="http://schemas.microsoft.com/office/drawing/2014/main" id="{C62508CD-0EA8-4364-97EF-6FBA9F370A15}"/>
                </a:ext>
              </a:extLst>
            </p:cNvPr>
            <p:cNvCxnSpPr>
              <a:cxnSpLocks/>
            </p:cNvCxnSpPr>
            <p:nvPr/>
          </p:nvCxnSpPr>
          <p:spPr>
            <a:xfrm flipH="1" flipV="1">
              <a:off x="2061245" y="4067175"/>
              <a:ext cx="2" cy="1400905"/>
            </a:xfrm>
            <a:prstGeom prst="line">
              <a:avLst/>
            </a:prstGeom>
            <a:ln w="28575">
              <a:solidFill>
                <a:schemeClr val="tx1"/>
              </a:solidFill>
              <a:prstDash val="solid"/>
              <a:headEnd type="arrow"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9" name="Прямая соединительная линия 8">
              <a:extLst>
                <a:ext uri="{FF2B5EF4-FFF2-40B4-BE49-F238E27FC236}">
                  <a16:creationId xmlns="" xmlns:a16="http://schemas.microsoft.com/office/drawing/2014/main" id="{C62508CD-0EA8-4364-97EF-6FBA9F370A15}"/>
                </a:ext>
              </a:extLst>
            </p:cNvPr>
            <p:cNvCxnSpPr>
              <a:cxnSpLocks/>
            </p:cNvCxnSpPr>
            <p:nvPr/>
          </p:nvCxnSpPr>
          <p:spPr>
            <a:xfrm flipV="1">
              <a:off x="1038225" y="4067175"/>
              <a:ext cx="742950" cy="1066800"/>
            </a:xfrm>
            <a:prstGeom prst="line">
              <a:avLst/>
            </a:prstGeom>
            <a:ln w="28575">
              <a:solidFill>
                <a:schemeClr val="tx1"/>
              </a:solidFill>
              <a:prstDash val="solid"/>
              <a:headEnd type="arrow" w="med" len="med"/>
              <a:tailEnd type="none" w="med" len="med"/>
            </a:ln>
          </p:spPr>
          <p:style>
            <a:lnRef idx="1">
              <a:schemeClr val="accent5"/>
            </a:lnRef>
            <a:fillRef idx="0">
              <a:schemeClr val="accent5"/>
            </a:fillRef>
            <a:effectRef idx="0">
              <a:schemeClr val="accent5"/>
            </a:effectRef>
            <a:fontRef idx="minor">
              <a:schemeClr val="tx1"/>
            </a:fontRef>
          </p:style>
        </p:cxnSp>
        <p:sp>
          <p:nvSpPr>
            <p:cNvPr id="19" name="Дуга 18">
              <a:extLst>
                <a:ext uri="{FF2B5EF4-FFF2-40B4-BE49-F238E27FC236}">
                  <a16:creationId xmlns="" xmlns:a16="http://schemas.microsoft.com/office/drawing/2014/main" id="{E0D362FA-97AE-4C0B-A96B-9930212F3659}"/>
                </a:ext>
              </a:extLst>
            </p:cNvPr>
            <p:cNvSpPr/>
            <p:nvPr/>
          </p:nvSpPr>
          <p:spPr>
            <a:xfrm rot="10950850">
              <a:off x="1580786" y="4155101"/>
              <a:ext cx="598963" cy="432545"/>
            </a:xfrm>
            <a:prstGeom prst="arc">
              <a:avLst>
                <a:gd name="adj1" fmla="val 13415693"/>
                <a:gd name="adj2" fmla="val 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21" name="Дуга 20">
              <a:extLst>
                <a:ext uri="{FF2B5EF4-FFF2-40B4-BE49-F238E27FC236}">
                  <a16:creationId xmlns="" xmlns:a16="http://schemas.microsoft.com/office/drawing/2014/main" id="{E0D362FA-97AE-4C0B-A96B-9930212F3659}"/>
                </a:ext>
              </a:extLst>
            </p:cNvPr>
            <p:cNvSpPr/>
            <p:nvPr/>
          </p:nvSpPr>
          <p:spPr>
            <a:xfrm rot="10950850">
              <a:off x="1740012" y="3171648"/>
              <a:ext cx="432805" cy="299313"/>
            </a:xfrm>
            <a:prstGeom prst="arc">
              <a:avLst>
                <a:gd name="adj1" fmla="val 13415693"/>
                <a:gd name="adj2" fmla="val 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22" name="Прямая соединительная линия 21">
              <a:extLst>
                <a:ext uri="{FF2B5EF4-FFF2-40B4-BE49-F238E27FC236}">
                  <a16:creationId xmlns="" xmlns:a16="http://schemas.microsoft.com/office/drawing/2014/main" id="{C62508CD-0EA8-4364-97EF-6FBA9F370A15}"/>
                </a:ext>
              </a:extLst>
            </p:cNvPr>
            <p:cNvCxnSpPr>
              <a:cxnSpLocks/>
            </p:cNvCxnSpPr>
            <p:nvPr/>
          </p:nvCxnSpPr>
          <p:spPr>
            <a:xfrm flipV="1">
              <a:off x="2061245" y="2152650"/>
              <a:ext cx="0" cy="1507953"/>
            </a:xfrm>
            <a:prstGeom prst="line">
              <a:avLst/>
            </a:prstGeom>
            <a:ln w="28575">
              <a:solidFill>
                <a:schemeClr val="tx1"/>
              </a:solidFill>
              <a:prstDash val="solid"/>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23" name="Прямая соединительная линия 22">
              <a:extLst>
                <a:ext uri="{FF2B5EF4-FFF2-40B4-BE49-F238E27FC236}">
                  <a16:creationId xmlns="" xmlns:a16="http://schemas.microsoft.com/office/drawing/2014/main" id="{C62508CD-0EA8-4364-97EF-6FBA9F370A15}"/>
                </a:ext>
              </a:extLst>
            </p:cNvPr>
            <p:cNvCxnSpPr>
              <a:cxnSpLocks/>
            </p:cNvCxnSpPr>
            <p:nvPr/>
          </p:nvCxnSpPr>
          <p:spPr>
            <a:xfrm flipV="1">
              <a:off x="1638300" y="2152650"/>
              <a:ext cx="422947" cy="1507953"/>
            </a:xfrm>
            <a:prstGeom prst="line">
              <a:avLst/>
            </a:prstGeom>
            <a:ln w="28575">
              <a:solidFill>
                <a:schemeClr val="tx1"/>
              </a:solidFill>
              <a:prstDash val="solid"/>
              <a:headEnd type="none" w="med" len="med"/>
              <a:tailEnd type="none" w="med" len="med"/>
            </a:ln>
          </p:spPr>
          <p:style>
            <a:lnRef idx="1">
              <a:schemeClr val="accent5"/>
            </a:lnRef>
            <a:fillRef idx="0">
              <a:schemeClr val="accent5"/>
            </a:fillRef>
            <a:effectRef idx="0">
              <a:schemeClr val="accent5"/>
            </a:effectRef>
            <a:fontRef idx="minor">
              <a:schemeClr val="tx1"/>
            </a:fontRef>
          </p:style>
        </p:cxnSp>
      </p:grpSp>
      <p:sp>
        <p:nvSpPr>
          <p:cNvPr id="30" name="TextBox 29">
            <a:extLst>
              <a:ext uri="{FF2B5EF4-FFF2-40B4-BE49-F238E27FC236}">
                <a16:creationId xmlns="" xmlns:a16="http://schemas.microsoft.com/office/drawing/2014/main" id="{DCDF87CF-A286-4C3E-B258-20E822325D7D}"/>
              </a:ext>
            </a:extLst>
          </p:cNvPr>
          <p:cNvSpPr txBox="1"/>
          <p:nvPr/>
        </p:nvSpPr>
        <p:spPr>
          <a:xfrm>
            <a:off x="4264062" y="3439519"/>
            <a:ext cx="497252" cy="369332"/>
          </a:xfrm>
          <a:prstGeom prst="rect">
            <a:avLst/>
          </a:prstGeom>
          <a:noFill/>
        </p:spPr>
        <p:txBody>
          <a:bodyPr wrap="none" rtlCol="0">
            <a:spAutoFit/>
          </a:bodyPr>
          <a:lstStyle/>
          <a:p>
            <a:r>
              <a:rPr lang="en-US" dirty="0" smtClean="0"/>
              <a:t>17</a:t>
            </a:r>
            <a:r>
              <a:rPr lang="ru-RU" dirty="0" smtClean="0"/>
              <a:t>°</a:t>
            </a:r>
            <a:endParaRPr lang="ru-RU" dirty="0"/>
          </a:p>
        </p:txBody>
      </p:sp>
      <p:sp>
        <p:nvSpPr>
          <p:cNvPr id="31" name="TextBox 30">
            <a:extLst>
              <a:ext uri="{FF2B5EF4-FFF2-40B4-BE49-F238E27FC236}">
                <a16:creationId xmlns="" xmlns:a16="http://schemas.microsoft.com/office/drawing/2014/main" id="{DCDF87CF-A286-4C3E-B258-20E822325D7D}"/>
              </a:ext>
            </a:extLst>
          </p:cNvPr>
          <p:cNvSpPr txBox="1"/>
          <p:nvPr/>
        </p:nvSpPr>
        <p:spPr>
          <a:xfrm>
            <a:off x="236163" y="2858686"/>
            <a:ext cx="1270861" cy="369332"/>
          </a:xfrm>
          <a:prstGeom prst="rect">
            <a:avLst/>
          </a:prstGeom>
          <a:noFill/>
        </p:spPr>
        <p:txBody>
          <a:bodyPr wrap="none" rtlCol="0">
            <a:spAutoFit/>
          </a:bodyPr>
          <a:lstStyle/>
          <a:p>
            <a:r>
              <a:rPr lang="en-US" dirty="0" smtClean="0"/>
              <a:t>From LU-20</a:t>
            </a:r>
            <a:endParaRPr lang="ru-RU" dirty="0"/>
          </a:p>
        </p:txBody>
      </p:sp>
      <p:sp>
        <p:nvSpPr>
          <p:cNvPr id="32" name="TextBox 31">
            <a:extLst>
              <a:ext uri="{FF2B5EF4-FFF2-40B4-BE49-F238E27FC236}">
                <a16:creationId xmlns="" xmlns:a16="http://schemas.microsoft.com/office/drawing/2014/main" id="{DCDF87CF-A286-4C3E-B258-20E822325D7D}"/>
              </a:ext>
            </a:extLst>
          </p:cNvPr>
          <p:cNvSpPr txBox="1"/>
          <p:nvPr/>
        </p:nvSpPr>
        <p:spPr>
          <a:xfrm>
            <a:off x="6382644" y="4167802"/>
            <a:ext cx="2116605" cy="369332"/>
          </a:xfrm>
          <a:prstGeom prst="rect">
            <a:avLst/>
          </a:prstGeom>
          <a:noFill/>
        </p:spPr>
        <p:txBody>
          <a:bodyPr wrap="none" rtlCol="0">
            <a:spAutoFit/>
          </a:bodyPr>
          <a:lstStyle/>
          <a:p>
            <a:r>
              <a:rPr lang="en-US" dirty="0" smtClean="0"/>
              <a:t>To Vacuum Chamber</a:t>
            </a:r>
          </a:p>
        </p:txBody>
      </p:sp>
      <p:sp>
        <p:nvSpPr>
          <p:cNvPr id="33" name="TextBox 32">
            <a:extLst>
              <a:ext uri="{FF2B5EF4-FFF2-40B4-BE49-F238E27FC236}">
                <a16:creationId xmlns="" xmlns:a16="http://schemas.microsoft.com/office/drawing/2014/main" id="{DCDF87CF-A286-4C3E-B258-20E822325D7D}"/>
              </a:ext>
            </a:extLst>
          </p:cNvPr>
          <p:cNvSpPr txBox="1"/>
          <p:nvPr/>
        </p:nvSpPr>
        <p:spPr>
          <a:xfrm>
            <a:off x="6681121" y="2973903"/>
            <a:ext cx="1176989" cy="369332"/>
          </a:xfrm>
          <a:prstGeom prst="rect">
            <a:avLst/>
          </a:prstGeom>
          <a:noFill/>
        </p:spPr>
        <p:txBody>
          <a:bodyPr wrap="none" rtlCol="0">
            <a:spAutoFit/>
          </a:bodyPr>
          <a:lstStyle/>
          <a:p>
            <a:r>
              <a:rPr lang="en-US" dirty="0" smtClean="0"/>
              <a:t>To Booster</a:t>
            </a:r>
            <a:endParaRPr lang="ru-RU" dirty="0"/>
          </a:p>
        </p:txBody>
      </p:sp>
      <p:sp>
        <p:nvSpPr>
          <p:cNvPr id="20" name="TextBox 19">
            <a:extLst>
              <a:ext uri="{FF2B5EF4-FFF2-40B4-BE49-F238E27FC236}">
                <a16:creationId xmlns="" xmlns:a16="http://schemas.microsoft.com/office/drawing/2014/main" id="{DCDF87CF-A286-4C3E-B258-20E822325D7D}"/>
              </a:ext>
            </a:extLst>
          </p:cNvPr>
          <p:cNvSpPr txBox="1"/>
          <p:nvPr/>
        </p:nvSpPr>
        <p:spPr>
          <a:xfrm>
            <a:off x="6034672" y="3324215"/>
            <a:ext cx="497252" cy="369332"/>
          </a:xfrm>
          <a:prstGeom prst="rect">
            <a:avLst/>
          </a:prstGeom>
          <a:noFill/>
        </p:spPr>
        <p:txBody>
          <a:bodyPr wrap="none" rtlCol="0">
            <a:spAutoFit/>
          </a:bodyPr>
          <a:lstStyle/>
          <a:p>
            <a:r>
              <a:rPr lang="en-US" dirty="0" smtClean="0"/>
              <a:t>34</a:t>
            </a:r>
            <a:r>
              <a:rPr lang="ru-RU" dirty="0" smtClean="0"/>
              <a:t>°</a:t>
            </a:r>
            <a:endParaRPr lang="ru-RU" dirty="0"/>
          </a:p>
        </p:txBody>
      </p:sp>
    </p:spTree>
    <p:extLst>
      <p:ext uri="{BB962C8B-B14F-4D97-AF65-F5344CB8AC3E}">
        <p14:creationId xmlns:p14="http://schemas.microsoft.com/office/powerpoint/2010/main" val="34082013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3C7FDA4D-F3B9-44F0-B092-48EA97F1BCB3}" type="slidenum">
              <a:rPr lang="ru-RU" smtClean="0"/>
              <a:pPr/>
              <a:t>23</a:t>
            </a:fld>
            <a:endParaRPr lang="ru-RU"/>
          </a:p>
        </p:txBody>
      </p:sp>
      <p:pic>
        <p:nvPicPr>
          <p:cNvPr id="7168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9561" t="25629" r="43520" b="30920"/>
          <a:stretch/>
        </p:blipFill>
        <p:spPr bwMode="auto">
          <a:xfrm>
            <a:off x="4054747" y="895857"/>
            <a:ext cx="3179367" cy="512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 xmlns:a16="http://schemas.microsoft.com/office/drawing/2014/main" id="{3C899A22-193F-4669-A4D7-D64AEC7CD816}"/>
              </a:ext>
            </a:extLst>
          </p:cNvPr>
          <p:cNvSpPr txBox="1"/>
          <p:nvPr/>
        </p:nvSpPr>
        <p:spPr>
          <a:xfrm>
            <a:off x="155852" y="44624"/>
            <a:ext cx="8880644" cy="584775"/>
          </a:xfrm>
          <a:prstGeom prst="rect">
            <a:avLst/>
          </a:prstGeom>
          <a:noFill/>
        </p:spPr>
        <p:txBody>
          <a:bodyPr wrap="square" rtlCol="0">
            <a:spAutoFit/>
          </a:bodyPr>
          <a:lstStyle/>
          <a:p>
            <a:pPr algn="ctr"/>
            <a:r>
              <a:rPr lang="en-US" sz="3200" dirty="0" smtClean="0">
                <a:solidFill>
                  <a:srgbClr val="000099"/>
                </a:solidFill>
                <a:cs typeface="Times New Roman" panose="02020603050405020304" pitchFamily="18" charset="0"/>
              </a:rPr>
              <a:t>View </a:t>
            </a:r>
            <a:r>
              <a:rPr lang="en-US" sz="3200" dirty="0">
                <a:solidFill>
                  <a:srgbClr val="000099"/>
                </a:solidFill>
                <a:cs typeface="Times New Roman" panose="02020603050405020304" pitchFamily="18" charset="0"/>
              </a:rPr>
              <a:t>of </a:t>
            </a:r>
            <a:r>
              <a:rPr lang="en-US" sz="3200" dirty="0" smtClean="0">
                <a:solidFill>
                  <a:srgbClr val="FF0000"/>
                </a:solidFill>
                <a:cs typeface="Times New Roman" panose="02020603050405020304" pitchFamily="18" charset="0"/>
              </a:rPr>
              <a:t>D</a:t>
            </a:r>
            <a:r>
              <a:rPr lang="en-US" sz="3200" dirty="0" smtClean="0">
                <a:solidFill>
                  <a:srgbClr val="000099"/>
                </a:solidFill>
                <a:cs typeface="Times New Roman" panose="02020603050405020304" pitchFamily="18" charset="0"/>
              </a:rPr>
              <a:t>ipole </a:t>
            </a:r>
            <a:r>
              <a:rPr lang="en-US" sz="3200" dirty="0" smtClean="0">
                <a:solidFill>
                  <a:srgbClr val="FF0000"/>
                </a:solidFill>
                <a:cs typeface="Times New Roman" panose="02020603050405020304" pitchFamily="18" charset="0"/>
              </a:rPr>
              <a:t>M</a:t>
            </a:r>
            <a:r>
              <a:rPr lang="en-US" sz="3200" dirty="0" smtClean="0">
                <a:solidFill>
                  <a:srgbClr val="000099"/>
                </a:solidFill>
                <a:cs typeface="Times New Roman" panose="02020603050405020304" pitchFamily="18" charset="0"/>
              </a:rPr>
              <a:t>agnet</a:t>
            </a:r>
            <a:endParaRPr lang="ru-RU" sz="3200" dirty="0">
              <a:solidFill>
                <a:srgbClr val="000099"/>
              </a:solidFill>
              <a:cs typeface="Times New Roman" panose="02020603050405020304" pitchFamily="18" charset="0"/>
            </a:endParaRPr>
          </a:p>
        </p:txBody>
      </p:sp>
      <p:pic>
        <p:nvPicPr>
          <p:cNvPr id="3" name="Рисунок 2"/>
          <p:cNvPicPr>
            <a:picLocks noChangeAspect="1"/>
          </p:cNvPicPr>
          <p:nvPr/>
        </p:nvPicPr>
        <p:blipFill rotWithShape="1">
          <a:blip r:embed="rId4" cstate="print">
            <a:extLst>
              <a:ext uri="{28A0092B-C50C-407E-A947-70E740481C1C}">
                <a14:useLocalDpi xmlns:a14="http://schemas.microsoft.com/office/drawing/2010/main" val="0"/>
              </a:ext>
            </a:extLst>
          </a:blip>
          <a:srcRect l="9648" r="9646"/>
          <a:stretch/>
        </p:blipFill>
        <p:spPr>
          <a:xfrm>
            <a:off x="300036" y="762749"/>
            <a:ext cx="3012615" cy="2799602"/>
          </a:xfrm>
          <a:prstGeom prst="rect">
            <a:avLst/>
          </a:prstGeom>
        </p:spPr>
      </p:pic>
      <p:pic>
        <p:nvPicPr>
          <p:cNvPr id="5" name="Рисунок 4"/>
          <p:cNvPicPr>
            <a:picLocks noChangeAspect="1"/>
          </p:cNvPicPr>
          <p:nvPr/>
        </p:nvPicPr>
        <p:blipFill rotWithShape="1">
          <a:blip r:embed="rId5" cstate="print">
            <a:extLst>
              <a:ext uri="{28A0092B-C50C-407E-A947-70E740481C1C}">
                <a14:useLocalDpi xmlns:a14="http://schemas.microsoft.com/office/drawing/2010/main" val="0"/>
              </a:ext>
            </a:extLst>
          </a:blip>
          <a:srcRect l="3832" r="14872"/>
          <a:stretch/>
        </p:blipFill>
        <p:spPr>
          <a:xfrm>
            <a:off x="300035" y="3745309"/>
            <a:ext cx="3012615" cy="2779315"/>
          </a:xfrm>
          <a:prstGeom prst="rect">
            <a:avLst/>
          </a:prstGeom>
        </p:spPr>
      </p:pic>
      <p:sp>
        <p:nvSpPr>
          <p:cNvPr id="7" name="Дуга 6">
            <a:extLst>
              <a:ext uri="{FF2B5EF4-FFF2-40B4-BE49-F238E27FC236}">
                <a16:creationId xmlns="" xmlns:a16="http://schemas.microsoft.com/office/drawing/2014/main" id="{E0D362FA-97AE-4C0B-A96B-9930212F3659}"/>
              </a:ext>
            </a:extLst>
          </p:cNvPr>
          <p:cNvSpPr/>
          <p:nvPr/>
        </p:nvSpPr>
        <p:spPr>
          <a:xfrm rot="10800000">
            <a:off x="4999196" y="4206146"/>
            <a:ext cx="994755" cy="804004"/>
          </a:xfrm>
          <a:prstGeom prst="arc">
            <a:avLst>
              <a:gd name="adj1" fmla="val 12437456"/>
              <a:gd name="adj2" fmla="val 2050079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8" name="Дуга 7">
            <a:extLst>
              <a:ext uri="{FF2B5EF4-FFF2-40B4-BE49-F238E27FC236}">
                <a16:creationId xmlns="" xmlns:a16="http://schemas.microsoft.com/office/drawing/2014/main" id="{E0D362FA-97AE-4C0B-A96B-9930212F3659}"/>
              </a:ext>
            </a:extLst>
          </p:cNvPr>
          <p:cNvSpPr/>
          <p:nvPr/>
        </p:nvSpPr>
        <p:spPr>
          <a:xfrm rot="9823011">
            <a:off x="5400404" y="3742290"/>
            <a:ext cx="528762" cy="537767"/>
          </a:xfrm>
          <a:prstGeom prst="arc">
            <a:avLst>
              <a:gd name="adj1" fmla="val 13415693"/>
              <a:gd name="adj2" fmla="val 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9" name="TextBox 8">
            <a:extLst>
              <a:ext uri="{FF2B5EF4-FFF2-40B4-BE49-F238E27FC236}">
                <a16:creationId xmlns="" xmlns:a16="http://schemas.microsoft.com/office/drawing/2014/main" id="{DCDF87CF-A286-4C3E-B258-20E822325D7D}"/>
              </a:ext>
            </a:extLst>
          </p:cNvPr>
          <p:cNvSpPr txBox="1"/>
          <p:nvPr/>
        </p:nvSpPr>
        <p:spPr>
          <a:xfrm>
            <a:off x="5373243" y="4210241"/>
            <a:ext cx="497252" cy="369332"/>
          </a:xfrm>
          <a:prstGeom prst="rect">
            <a:avLst/>
          </a:prstGeom>
          <a:noFill/>
        </p:spPr>
        <p:txBody>
          <a:bodyPr wrap="none" rtlCol="0">
            <a:spAutoFit/>
          </a:bodyPr>
          <a:lstStyle/>
          <a:p>
            <a:r>
              <a:rPr lang="en-US" dirty="0" smtClean="0"/>
              <a:t>22</a:t>
            </a:r>
            <a:r>
              <a:rPr lang="ru-RU" dirty="0" smtClean="0"/>
              <a:t>°</a:t>
            </a:r>
            <a:endParaRPr lang="ru-RU" dirty="0"/>
          </a:p>
        </p:txBody>
      </p:sp>
      <p:sp>
        <p:nvSpPr>
          <p:cNvPr id="10" name="TextBox 9">
            <a:extLst>
              <a:ext uri="{FF2B5EF4-FFF2-40B4-BE49-F238E27FC236}">
                <a16:creationId xmlns="" xmlns:a16="http://schemas.microsoft.com/office/drawing/2014/main" id="{DCDF87CF-A286-4C3E-B258-20E822325D7D}"/>
              </a:ext>
            </a:extLst>
          </p:cNvPr>
          <p:cNvSpPr txBox="1"/>
          <p:nvPr/>
        </p:nvSpPr>
        <p:spPr>
          <a:xfrm>
            <a:off x="5317707" y="4943465"/>
            <a:ext cx="497252" cy="369332"/>
          </a:xfrm>
          <a:prstGeom prst="rect">
            <a:avLst/>
          </a:prstGeom>
          <a:noFill/>
        </p:spPr>
        <p:txBody>
          <a:bodyPr wrap="none" rtlCol="0">
            <a:spAutoFit/>
          </a:bodyPr>
          <a:lstStyle/>
          <a:p>
            <a:r>
              <a:rPr lang="en-US" dirty="0" smtClean="0"/>
              <a:t>34</a:t>
            </a:r>
            <a:r>
              <a:rPr lang="ru-RU" dirty="0" smtClean="0"/>
              <a:t>°</a:t>
            </a:r>
            <a:endParaRPr lang="ru-RU" dirty="0"/>
          </a:p>
        </p:txBody>
      </p:sp>
      <p:cxnSp>
        <p:nvCxnSpPr>
          <p:cNvPr id="11" name="Прямая соединительная линия 10">
            <a:extLst>
              <a:ext uri="{FF2B5EF4-FFF2-40B4-BE49-F238E27FC236}">
                <a16:creationId xmlns="" xmlns:a16="http://schemas.microsoft.com/office/drawing/2014/main" id="{C62508CD-0EA8-4364-97EF-6FBA9F370A15}"/>
              </a:ext>
            </a:extLst>
          </p:cNvPr>
          <p:cNvCxnSpPr>
            <a:cxnSpLocks/>
          </p:cNvCxnSpPr>
          <p:nvPr/>
        </p:nvCxnSpPr>
        <p:spPr>
          <a:xfrm flipH="1">
            <a:off x="5005578" y="3322595"/>
            <a:ext cx="1395222" cy="0"/>
          </a:xfrm>
          <a:prstGeom prst="line">
            <a:avLst/>
          </a:prstGeom>
          <a:ln w="19050">
            <a:solidFill>
              <a:schemeClr val="tx1"/>
            </a:solidFill>
            <a:prstDash val="solid"/>
            <a:headEnd type="arrow" w="med" len="med"/>
            <a:tailEnd type="arrow" w="med" len="med"/>
          </a:ln>
        </p:spPr>
        <p:style>
          <a:lnRef idx="1">
            <a:schemeClr val="accent5"/>
          </a:lnRef>
          <a:fillRef idx="0">
            <a:schemeClr val="accent5"/>
          </a:fillRef>
          <a:effectRef idx="0">
            <a:schemeClr val="accent5"/>
          </a:effectRef>
          <a:fontRef idx="minor">
            <a:schemeClr val="tx1"/>
          </a:fontRef>
        </p:style>
      </p:cxnSp>
      <p:cxnSp>
        <p:nvCxnSpPr>
          <p:cNvPr id="20" name="Прямая соединительная линия 19">
            <a:extLst>
              <a:ext uri="{FF2B5EF4-FFF2-40B4-BE49-F238E27FC236}">
                <a16:creationId xmlns="" xmlns:a16="http://schemas.microsoft.com/office/drawing/2014/main" id="{C62508CD-0EA8-4364-97EF-6FBA9F370A15}"/>
              </a:ext>
            </a:extLst>
          </p:cNvPr>
          <p:cNvCxnSpPr>
            <a:cxnSpLocks/>
          </p:cNvCxnSpPr>
          <p:nvPr/>
        </p:nvCxnSpPr>
        <p:spPr>
          <a:xfrm flipH="1">
            <a:off x="5774241" y="1379495"/>
            <a:ext cx="262350" cy="0"/>
          </a:xfrm>
          <a:prstGeom prst="line">
            <a:avLst/>
          </a:prstGeom>
          <a:ln w="19050">
            <a:solidFill>
              <a:schemeClr val="tx1"/>
            </a:solidFill>
            <a:prstDash val="solid"/>
            <a:headEnd type="arrow" w="med" len="med"/>
            <a:tailEnd type="arrow" w="med" len="med"/>
          </a:ln>
        </p:spPr>
        <p:style>
          <a:lnRef idx="1">
            <a:schemeClr val="accent5"/>
          </a:lnRef>
          <a:fillRef idx="0">
            <a:schemeClr val="accent5"/>
          </a:fillRef>
          <a:effectRef idx="0">
            <a:schemeClr val="accent5"/>
          </a:effectRef>
          <a:fontRef idx="minor">
            <a:schemeClr val="tx1"/>
          </a:fontRef>
        </p:style>
      </p:cxnSp>
      <p:sp>
        <p:nvSpPr>
          <p:cNvPr id="25" name="TextBox 24">
            <a:extLst>
              <a:ext uri="{FF2B5EF4-FFF2-40B4-BE49-F238E27FC236}">
                <a16:creationId xmlns="" xmlns:a16="http://schemas.microsoft.com/office/drawing/2014/main" id="{DCDF87CF-A286-4C3E-B258-20E822325D7D}"/>
              </a:ext>
            </a:extLst>
          </p:cNvPr>
          <p:cNvSpPr txBox="1"/>
          <p:nvPr/>
        </p:nvSpPr>
        <p:spPr>
          <a:xfrm>
            <a:off x="5987317" y="1061479"/>
            <a:ext cx="840295" cy="369332"/>
          </a:xfrm>
          <a:prstGeom prst="rect">
            <a:avLst/>
          </a:prstGeom>
          <a:noFill/>
        </p:spPr>
        <p:txBody>
          <a:bodyPr wrap="none" rtlCol="0">
            <a:spAutoFit/>
          </a:bodyPr>
          <a:lstStyle/>
          <a:p>
            <a:r>
              <a:rPr lang="en-US" dirty="0" smtClean="0"/>
              <a:t>56 mm</a:t>
            </a:r>
            <a:endParaRPr lang="ru-RU" dirty="0"/>
          </a:p>
        </p:txBody>
      </p:sp>
      <p:sp>
        <p:nvSpPr>
          <p:cNvPr id="26" name="TextBox 25">
            <a:extLst>
              <a:ext uri="{FF2B5EF4-FFF2-40B4-BE49-F238E27FC236}">
                <a16:creationId xmlns="" xmlns:a16="http://schemas.microsoft.com/office/drawing/2014/main" id="{DCDF87CF-A286-4C3E-B258-20E822325D7D}"/>
              </a:ext>
            </a:extLst>
          </p:cNvPr>
          <p:cNvSpPr txBox="1"/>
          <p:nvPr/>
        </p:nvSpPr>
        <p:spPr>
          <a:xfrm>
            <a:off x="5127207" y="2981838"/>
            <a:ext cx="1176925" cy="369332"/>
          </a:xfrm>
          <a:prstGeom prst="rect">
            <a:avLst/>
          </a:prstGeom>
          <a:noFill/>
        </p:spPr>
        <p:txBody>
          <a:bodyPr wrap="none" rtlCol="0">
            <a:spAutoFit/>
          </a:bodyPr>
          <a:lstStyle/>
          <a:p>
            <a:r>
              <a:rPr lang="en-US" dirty="0">
                <a:sym typeface="Mathematica1"/>
              </a:rPr>
              <a:t></a:t>
            </a:r>
            <a:r>
              <a:rPr lang="en-US" dirty="0"/>
              <a:t> </a:t>
            </a:r>
            <a:r>
              <a:rPr lang="en-US" dirty="0" smtClean="0"/>
              <a:t>346 mm</a:t>
            </a:r>
            <a:endParaRPr lang="ru-RU" dirty="0"/>
          </a:p>
        </p:txBody>
      </p:sp>
      <p:cxnSp>
        <p:nvCxnSpPr>
          <p:cNvPr id="15" name="Прямая соединительная линия 14">
            <a:extLst>
              <a:ext uri="{FF2B5EF4-FFF2-40B4-BE49-F238E27FC236}">
                <a16:creationId xmlns="" xmlns:a16="http://schemas.microsoft.com/office/drawing/2014/main" id="{C62508CD-0EA8-4364-97EF-6FBA9F370A15}"/>
              </a:ext>
            </a:extLst>
          </p:cNvPr>
          <p:cNvCxnSpPr>
            <a:cxnSpLocks/>
          </p:cNvCxnSpPr>
          <p:nvPr/>
        </p:nvCxnSpPr>
        <p:spPr>
          <a:xfrm flipV="1">
            <a:off x="6943659" y="1623454"/>
            <a:ext cx="743016" cy="1250631"/>
          </a:xfrm>
          <a:prstGeom prst="line">
            <a:avLst/>
          </a:prstGeom>
          <a:ln w="19050">
            <a:solidFill>
              <a:schemeClr val="tx1"/>
            </a:solidFill>
            <a:prstDash val="solid"/>
            <a:headEnd type="arrow" w="med" len="med"/>
            <a:tailEnd type="none" w="med" len="med"/>
          </a:ln>
        </p:spPr>
        <p:style>
          <a:lnRef idx="1">
            <a:schemeClr val="accent5"/>
          </a:lnRef>
          <a:fillRef idx="0">
            <a:schemeClr val="accent5"/>
          </a:fillRef>
          <a:effectRef idx="0">
            <a:schemeClr val="accent5"/>
          </a:effectRef>
          <a:fontRef idx="minor">
            <a:schemeClr val="tx1"/>
          </a:fontRef>
        </p:style>
      </p:cxnSp>
      <p:sp>
        <p:nvSpPr>
          <p:cNvPr id="16" name="TextBox 15">
            <a:extLst>
              <a:ext uri="{FF2B5EF4-FFF2-40B4-BE49-F238E27FC236}">
                <a16:creationId xmlns="" xmlns:a16="http://schemas.microsoft.com/office/drawing/2014/main" id="{DCDF87CF-A286-4C3E-B258-20E822325D7D}"/>
              </a:ext>
            </a:extLst>
          </p:cNvPr>
          <p:cNvSpPr txBox="1"/>
          <p:nvPr/>
        </p:nvSpPr>
        <p:spPr>
          <a:xfrm>
            <a:off x="7215063" y="1311272"/>
            <a:ext cx="1574855" cy="369332"/>
          </a:xfrm>
          <a:prstGeom prst="rect">
            <a:avLst/>
          </a:prstGeom>
          <a:noFill/>
        </p:spPr>
        <p:txBody>
          <a:bodyPr wrap="none" rtlCol="0">
            <a:spAutoFit/>
          </a:bodyPr>
          <a:lstStyle/>
          <a:p>
            <a:r>
              <a:rPr lang="en-US" dirty="0" smtClean="0"/>
              <a:t>Dipole Magnet</a:t>
            </a:r>
            <a:endParaRPr lang="ru-RU" dirty="0"/>
          </a:p>
        </p:txBody>
      </p:sp>
      <p:cxnSp>
        <p:nvCxnSpPr>
          <p:cNvPr id="19" name="Прямая соединительная линия 18">
            <a:extLst>
              <a:ext uri="{FF2B5EF4-FFF2-40B4-BE49-F238E27FC236}">
                <a16:creationId xmlns="" xmlns:a16="http://schemas.microsoft.com/office/drawing/2014/main" id="{C62508CD-0EA8-4364-97EF-6FBA9F370A15}"/>
              </a:ext>
            </a:extLst>
          </p:cNvPr>
          <p:cNvCxnSpPr>
            <a:cxnSpLocks/>
          </p:cNvCxnSpPr>
          <p:nvPr/>
        </p:nvCxnSpPr>
        <p:spPr>
          <a:xfrm>
            <a:off x="6022526" y="3802459"/>
            <a:ext cx="1121224" cy="1141006"/>
          </a:xfrm>
          <a:prstGeom prst="line">
            <a:avLst/>
          </a:prstGeom>
          <a:ln w="19050">
            <a:solidFill>
              <a:schemeClr val="tx1"/>
            </a:solidFill>
            <a:prstDash val="solid"/>
            <a:headEnd type="arrow" w="med" len="med"/>
            <a:tailEnd type="none" w="med" len="med"/>
          </a:ln>
        </p:spPr>
        <p:style>
          <a:lnRef idx="1">
            <a:schemeClr val="accent5"/>
          </a:lnRef>
          <a:fillRef idx="0">
            <a:schemeClr val="accent5"/>
          </a:fillRef>
          <a:effectRef idx="0">
            <a:schemeClr val="accent5"/>
          </a:effectRef>
          <a:fontRef idx="minor">
            <a:schemeClr val="tx1"/>
          </a:fontRef>
        </p:style>
      </p:cxnSp>
      <p:sp>
        <p:nvSpPr>
          <p:cNvPr id="22" name="TextBox 21">
            <a:extLst>
              <a:ext uri="{FF2B5EF4-FFF2-40B4-BE49-F238E27FC236}">
                <a16:creationId xmlns="" xmlns:a16="http://schemas.microsoft.com/office/drawing/2014/main" id="{DCDF87CF-A286-4C3E-B258-20E822325D7D}"/>
              </a:ext>
            </a:extLst>
          </p:cNvPr>
          <p:cNvSpPr txBox="1"/>
          <p:nvPr/>
        </p:nvSpPr>
        <p:spPr>
          <a:xfrm>
            <a:off x="6994497" y="5004307"/>
            <a:ext cx="1850186" cy="646331"/>
          </a:xfrm>
          <a:prstGeom prst="rect">
            <a:avLst/>
          </a:prstGeom>
          <a:noFill/>
        </p:spPr>
        <p:txBody>
          <a:bodyPr wrap="none" rtlCol="0">
            <a:spAutoFit/>
          </a:bodyPr>
          <a:lstStyle/>
          <a:p>
            <a:r>
              <a:rPr lang="en-US" dirty="0"/>
              <a:t>Vacuum Chamber</a:t>
            </a:r>
            <a:endParaRPr lang="ru-RU" dirty="0"/>
          </a:p>
          <a:p>
            <a:r>
              <a:rPr lang="en-US" dirty="0" smtClean="0"/>
              <a:t>of Dipole Magnet</a:t>
            </a:r>
            <a:endParaRPr lang="ru-RU" dirty="0"/>
          </a:p>
        </p:txBody>
      </p:sp>
      <p:cxnSp>
        <p:nvCxnSpPr>
          <p:cNvPr id="27" name="Прямая соединительная линия 26">
            <a:extLst>
              <a:ext uri="{FF2B5EF4-FFF2-40B4-BE49-F238E27FC236}">
                <a16:creationId xmlns="" xmlns:a16="http://schemas.microsoft.com/office/drawing/2014/main" id="{C62508CD-0EA8-4364-97EF-6FBA9F370A15}"/>
              </a:ext>
            </a:extLst>
          </p:cNvPr>
          <p:cNvCxnSpPr>
            <a:cxnSpLocks/>
          </p:cNvCxnSpPr>
          <p:nvPr/>
        </p:nvCxnSpPr>
        <p:spPr>
          <a:xfrm flipH="1" flipV="1">
            <a:off x="4800600" y="1255670"/>
            <a:ext cx="641908" cy="741758"/>
          </a:xfrm>
          <a:prstGeom prst="line">
            <a:avLst/>
          </a:prstGeom>
          <a:ln w="19050">
            <a:solidFill>
              <a:schemeClr val="tx1"/>
            </a:solidFill>
            <a:prstDash val="solid"/>
            <a:headEnd type="arrow" w="med" len="med"/>
            <a:tailEnd type="none" w="med" len="med"/>
          </a:ln>
        </p:spPr>
        <p:style>
          <a:lnRef idx="1">
            <a:schemeClr val="accent5"/>
          </a:lnRef>
          <a:fillRef idx="0">
            <a:schemeClr val="accent5"/>
          </a:fillRef>
          <a:effectRef idx="0">
            <a:schemeClr val="accent5"/>
          </a:effectRef>
          <a:fontRef idx="minor">
            <a:schemeClr val="tx1"/>
          </a:fontRef>
        </p:style>
      </p:cxnSp>
      <p:sp>
        <p:nvSpPr>
          <p:cNvPr id="28" name="TextBox 27">
            <a:extLst>
              <a:ext uri="{FF2B5EF4-FFF2-40B4-BE49-F238E27FC236}">
                <a16:creationId xmlns="" xmlns:a16="http://schemas.microsoft.com/office/drawing/2014/main" id="{DCDF87CF-A286-4C3E-B258-20E822325D7D}"/>
              </a:ext>
            </a:extLst>
          </p:cNvPr>
          <p:cNvSpPr txBox="1"/>
          <p:nvPr/>
        </p:nvSpPr>
        <p:spPr>
          <a:xfrm>
            <a:off x="4340818" y="943488"/>
            <a:ext cx="625492" cy="369332"/>
          </a:xfrm>
          <a:prstGeom prst="rect">
            <a:avLst/>
          </a:prstGeom>
          <a:noFill/>
        </p:spPr>
        <p:txBody>
          <a:bodyPr wrap="none" rtlCol="0">
            <a:spAutoFit/>
          </a:bodyPr>
          <a:lstStyle/>
          <a:p>
            <a:r>
              <a:rPr lang="en-US" dirty="0" smtClean="0"/>
              <a:t>Coils</a:t>
            </a:r>
            <a:endParaRPr lang="ru-RU" dirty="0"/>
          </a:p>
        </p:txBody>
      </p:sp>
    </p:spTree>
    <p:extLst>
      <p:ext uri="{BB962C8B-B14F-4D97-AF65-F5344CB8AC3E}">
        <p14:creationId xmlns:p14="http://schemas.microsoft.com/office/powerpoint/2010/main" val="32651864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3C7FDA4D-F3B9-44F0-B092-48EA97F1BCB3}" type="slidenum">
              <a:rPr lang="ru-RU" smtClean="0"/>
              <a:pPr/>
              <a:t>24</a:t>
            </a:fld>
            <a:endParaRPr lang="ru-RU"/>
          </a:p>
        </p:txBody>
      </p:sp>
      <p:sp>
        <p:nvSpPr>
          <p:cNvPr id="4" name="TextBox 3">
            <a:extLst>
              <a:ext uri="{FF2B5EF4-FFF2-40B4-BE49-F238E27FC236}">
                <a16:creationId xmlns="" xmlns:a16="http://schemas.microsoft.com/office/drawing/2014/main" id="{3C899A22-193F-4669-A4D7-D64AEC7CD816}"/>
              </a:ext>
            </a:extLst>
          </p:cNvPr>
          <p:cNvSpPr txBox="1"/>
          <p:nvPr/>
        </p:nvSpPr>
        <p:spPr>
          <a:xfrm>
            <a:off x="155852" y="44624"/>
            <a:ext cx="8880644" cy="584775"/>
          </a:xfrm>
          <a:prstGeom prst="rect">
            <a:avLst/>
          </a:prstGeom>
          <a:noFill/>
        </p:spPr>
        <p:txBody>
          <a:bodyPr wrap="square" rtlCol="0">
            <a:spAutoFit/>
          </a:bodyPr>
          <a:lstStyle/>
          <a:p>
            <a:pPr algn="ctr"/>
            <a:r>
              <a:rPr lang="en-US" sz="3200" dirty="0" smtClean="0">
                <a:solidFill>
                  <a:srgbClr val="000099"/>
                </a:solidFill>
                <a:cs typeface="Times New Roman" panose="02020603050405020304" pitchFamily="18" charset="0"/>
              </a:rPr>
              <a:t>View </a:t>
            </a:r>
            <a:r>
              <a:rPr lang="en-US" sz="3200" dirty="0">
                <a:solidFill>
                  <a:srgbClr val="000099"/>
                </a:solidFill>
                <a:cs typeface="Times New Roman" panose="02020603050405020304" pitchFamily="18" charset="0"/>
              </a:rPr>
              <a:t>of </a:t>
            </a:r>
            <a:r>
              <a:rPr lang="en-US" sz="3200" dirty="0" smtClean="0">
                <a:solidFill>
                  <a:srgbClr val="FF0000"/>
                </a:solidFill>
                <a:cs typeface="Times New Roman" panose="02020603050405020304" pitchFamily="18" charset="0"/>
              </a:rPr>
              <a:t>D</a:t>
            </a:r>
            <a:r>
              <a:rPr lang="en-US" sz="3200" dirty="0" smtClean="0">
                <a:solidFill>
                  <a:srgbClr val="000099"/>
                </a:solidFill>
                <a:cs typeface="Times New Roman" panose="02020603050405020304" pitchFamily="18" charset="0"/>
              </a:rPr>
              <a:t>ipole </a:t>
            </a:r>
            <a:r>
              <a:rPr lang="en-US" sz="3200" dirty="0" smtClean="0">
                <a:solidFill>
                  <a:srgbClr val="FF0000"/>
                </a:solidFill>
                <a:cs typeface="Times New Roman" panose="02020603050405020304" pitchFamily="18" charset="0"/>
              </a:rPr>
              <a:t>M</a:t>
            </a:r>
            <a:r>
              <a:rPr lang="en-US" sz="3200" dirty="0" smtClean="0">
                <a:solidFill>
                  <a:srgbClr val="000099"/>
                </a:solidFill>
                <a:cs typeface="Times New Roman" panose="02020603050405020304" pitchFamily="18" charset="0"/>
              </a:rPr>
              <a:t>agnet</a:t>
            </a:r>
            <a:endParaRPr lang="ru-RU" sz="3200" dirty="0">
              <a:solidFill>
                <a:srgbClr val="000099"/>
              </a:solidFill>
              <a:cs typeface="Times New Roman" panose="02020603050405020304" pitchFamily="18" charset="0"/>
            </a:endParaRPr>
          </a:p>
        </p:txBody>
      </p:sp>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l="9648" r="9646"/>
          <a:stretch/>
        </p:blipFill>
        <p:spPr>
          <a:xfrm>
            <a:off x="814387" y="962774"/>
            <a:ext cx="2397630" cy="2228101"/>
          </a:xfrm>
          <a:prstGeom prst="rect">
            <a:avLst/>
          </a:prstGeom>
        </p:spPr>
      </p:pic>
      <p:pic>
        <p:nvPicPr>
          <p:cNvPr id="5" name="Рисунок 4"/>
          <p:cNvPicPr>
            <a:picLocks noChangeAspect="1"/>
          </p:cNvPicPr>
          <p:nvPr/>
        </p:nvPicPr>
        <p:blipFill rotWithShape="1">
          <a:blip r:embed="rId4" cstate="print">
            <a:extLst>
              <a:ext uri="{28A0092B-C50C-407E-A947-70E740481C1C}">
                <a14:useLocalDpi xmlns:a14="http://schemas.microsoft.com/office/drawing/2010/main" val="0"/>
              </a:ext>
            </a:extLst>
          </a:blip>
          <a:srcRect l="3832" r="14872"/>
          <a:stretch/>
        </p:blipFill>
        <p:spPr>
          <a:xfrm>
            <a:off x="5472111" y="962774"/>
            <a:ext cx="2415132" cy="2228101"/>
          </a:xfrm>
          <a:prstGeom prst="rect">
            <a:avLst/>
          </a:prstGeom>
        </p:spPr>
      </p:pic>
      <p:graphicFrame>
        <p:nvGraphicFramePr>
          <p:cNvPr id="6" name="Таблица 5"/>
          <p:cNvGraphicFramePr>
            <a:graphicFrameLocks noGrp="1"/>
          </p:cNvGraphicFramePr>
          <p:nvPr>
            <p:extLst>
              <p:ext uri="{D42A27DB-BD31-4B8C-83A1-F6EECF244321}">
                <p14:modId xmlns:p14="http://schemas.microsoft.com/office/powerpoint/2010/main" val="3012545132"/>
              </p:ext>
            </p:extLst>
          </p:nvPr>
        </p:nvGraphicFramePr>
        <p:xfrm>
          <a:off x="161925" y="4131372"/>
          <a:ext cx="8753475" cy="2007278"/>
        </p:xfrm>
        <a:graphic>
          <a:graphicData uri="http://schemas.openxmlformats.org/drawingml/2006/table">
            <a:tbl>
              <a:tblPr firstRow="1" firstCol="1" bandRow="1">
                <a:tableStyleId>{5C22544A-7EE6-4342-B048-85BDC9FD1C3A}</a:tableStyleId>
              </a:tblPr>
              <a:tblGrid>
                <a:gridCol w="1392021"/>
                <a:gridCol w="827304"/>
                <a:gridCol w="1543050"/>
                <a:gridCol w="2181225"/>
                <a:gridCol w="1634010"/>
                <a:gridCol w="1175865"/>
              </a:tblGrid>
              <a:tr h="593028">
                <a:tc>
                  <a:txBody>
                    <a:bodyPr/>
                    <a:lstStyle/>
                    <a:p>
                      <a:pPr algn="l">
                        <a:lnSpc>
                          <a:spcPct val="115000"/>
                        </a:lnSpc>
                        <a:spcAft>
                          <a:spcPts val="0"/>
                        </a:spcAft>
                      </a:pPr>
                      <a:r>
                        <a:rPr lang="en-US" sz="1200" dirty="0" smtClean="0">
                          <a:effectLst/>
                        </a:rPr>
                        <a:t>Energy per nucleon</a:t>
                      </a:r>
                      <a:endParaRPr lang="ru-RU" sz="1200" dirty="0">
                        <a:effectLst/>
                      </a:endParaRPr>
                    </a:p>
                    <a:p>
                      <a:pPr algn="l">
                        <a:lnSpc>
                          <a:spcPct val="115000"/>
                        </a:lnSpc>
                        <a:spcAft>
                          <a:spcPts val="0"/>
                        </a:spcAft>
                      </a:pPr>
                      <a:r>
                        <a:rPr lang="en-US" sz="1200" dirty="0">
                          <a:effectLst/>
                        </a:rPr>
                        <a:t>E</a:t>
                      </a:r>
                      <a:r>
                        <a:rPr lang="ru-RU" sz="1200" dirty="0">
                          <a:effectLst/>
                        </a:rPr>
                        <a:t>, </a:t>
                      </a:r>
                      <a:r>
                        <a:rPr lang="en-US" sz="1200" dirty="0" smtClean="0">
                          <a:effectLst/>
                        </a:rPr>
                        <a:t>MeV</a:t>
                      </a:r>
                      <a:r>
                        <a:rPr lang="ru-RU" sz="1200" dirty="0" smtClean="0">
                          <a:effectLst/>
                        </a:rPr>
                        <a:t>/</a:t>
                      </a:r>
                      <a:r>
                        <a:rPr lang="en-US" sz="1200" dirty="0" smtClean="0">
                          <a:effectLst/>
                        </a:rPr>
                        <a:t>nucleon</a:t>
                      </a:r>
                      <a:endParaRPr lang="ru-RU" sz="1200" dirty="0">
                        <a:effectLst/>
                        <a:latin typeface="Calibri"/>
                        <a:ea typeface="Calibri"/>
                        <a:cs typeface="Times New Roman"/>
                      </a:endParaRPr>
                    </a:p>
                  </a:txBody>
                  <a:tcPr marL="56111" marR="56111" marT="0" marB="0"/>
                </a:tc>
                <a:tc>
                  <a:txBody>
                    <a:bodyPr/>
                    <a:lstStyle/>
                    <a:p>
                      <a:pPr algn="l">
                        <a:lnSpc>
                          <a:spcPct val="115000"/>
                        </a:lnSpc>
                        <a:spcAft>
                          <a:spcPts val="0"/>
                        </a:spcAft>
                      </a:pPr>
                      <a:r>
                        <a:rPr lang="en-US" sz="1200" dirty="0" smtClean="0">
                          <a:effectLst/>
                        </a:rPr>
                        <a:t>Particle</a:t>
                      </a:r>
                      <a:endParaRPr lang="ru-RU" sz="1200" dirty="0">
                        <a:effectLst/>
                        <a:latin typeface="Calibri"/>
                        <a:ea typeface="Calibri"/>
                        <a:cs typeface="Times New Roman"/>
                      </a:endParaRPr>
                    </a:p>
                  </a:txBody>
                  <a:tcPr marL="56111" marR="56111" marT="0" marB="0"/>
                </a:tc>
                <a:tc>
                  <a:txBody>
                    <a:bodyPr/>
                    <a:lstStyle/>
                    <a:p>
                      <a:pPr algn="l">
                        <a:lnSpc>
                          <a:spcPct val="115000"/>
                        </a:lnSpc>
                        <a:spcAft>
                          <a:spcPts val="0"/>
                        </a:spcAft>
                      </a:pPr>
                      <a:r>
                        <a:rPr lang="en-US" sz="1200" dirty="0" smtClean="0">
                          <a:effectLst/>
                        </a:rPr>
                        <a:t>Magnetic field</a:t>
                      </a:r>
                      <a:endParaRPr lang="ru-RU" sz="1200" dirty="0">
                        <a:effectLst/>
                      </a:endParaRPr>
                    </a:p>
                    <a:p>
                      <a:pPr algn="l">
                        <a:lnSpc>
                          <a:spcPct val="115000"/>
                        </a:lnSpc>
                        <a:spcAft>
                          <a:spcPts val="0"/>
                        </a:spcAft>
                      </a:pPr>
                      <a:r>
                        <a:rPr lang="ru-RU" sz="1200" dirty="0" smtClean="0">
                          <a:effectLst/>
                        </a:rPr>
                        <a:t>(</a:t>
                      </a:r>
                      <a:r>
                        <a:rPr lang="en-US" sz="1200" dirty="0" smtClean="0">
                          <a:effectLst/>
                        </a:rPr>
                        <a:t>theory</a:t>
                      </a:r>
                      <a:r>
                        <a:rPr lang="ru-RU" sz="1200" dirty="0" smtClean="0">
                          <a:effectLst/>
                        </a:rPr>
                        <a:t>) </a:t>
                      </a:r>
                      <a:r>
                        <a:rPr lang="en-US" sz="1200" dirty="0">
                          <a:effectLst/>
                        </a:rPr>
                        <a:t>B</a:t>
                      </a:r>
                      <a:r>
                        <a:rPr lang="ru-RU" sz="1200" baseline="-25000" dirty="0">
                          <a:effectLst/>
                        </a:rPr>
                        <a:t>т</a:t>
                      </a:r>
                      <a:r>
                        <a:rPr lang="ru-RU" sz="1200" dirty="0">
                          <a:effectLst/>
                        </a:rPr>
                        <a:t>, </a:t>
                      </a:r>
                      <a:r>
                        <a:rPr lang="en-US" sz="1200" dirty="0" smtClean="0">
                          <a:effectLst/>
                        </a:rPr>
                        <a:t>G</a:t>
                      </a:r>
                      <a:endParaRPr lang="ru-RU" sz="1200" dirty="0">
                        <a:effectLst/>
                        <a:latin typeface="Calibri"/>
                        <a:ea typeface="Calibri"/>
                        <a:cs typeface="Times New Roman"/>
                      </a:endParaRPr>
                    </a:p>
                  </a:txBody>
                  <a:tcPr marL="56111" marR="56111" marT="0" marB="0"/>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200" dirty="0" smtClean="0">
                          <a:effectLst/>
                        </a:rPr>
                        <a:t>Magnetic field </a:t>
                      </a:r>
                      <a:r>
                        <a:rPr lang="ru-RU" sz="1200" dirty="0" smtClean="0">
                          <a:effectLst/>
                        </a:rPr>
                        <a:t>(</a:t>
                      </a:r>
                      <a:r>
                        <a:rPr lang="en-US" sz="1200" dirty="0" smtClean="0">
                          <a:effectLst/>
                        </a:rPr>
                        <a:t>modeling</a:t>
                      </a:r>
                      <a:r>
                        <a:rPr lang="ru-RU" sz="1200" dirty="0" smtClean="0">
                          <a:effectLst/>
                        </a:rPr>
                        <a:t>/ </a:t>
                      </a:r>
                      <a:r>
                        <a:rPr lang="en-US" sz="1200" dirty="0" smtClean="0">
                          <a:effectLst/>
                        </a:rPr>
                        <a:t>experiment</a:t>
                      </a:r>
                      <a:r>
                        <a:rPr lang="ru-RU" sz="1200" dirty="0" smtClean="0">
                          <a:effectLst/>
                        </a:rPr>
                        <a:t>) </a:t>
                      </a:r>
                      <a:r>
                        <a:rPr lang="en-US" sz="1200" dirty="0">
                          <a:effectLst/>
                        </a:rPr>
                        <a:t>B</a:t>
                      </a:r>
                      <a:r>
                        <a:rPr lang="ru-RU" sz="1200" baseline="-25000" dirty="0">
                          <a:effectLst/>
                        </a:rPr>
                        <a:t>м</a:t>
                      </a:r>
                      <a:r>
                        <a:rPr lang="ru-RU" sz="1200" dirty="0">
                          <a:effectLst/>
                        </a:rPr>
                        <a:t>, </a:t>
                      </a:r>
                      <a:r>
                        <a:rPr lang="en-US" sz="1200" dirty="0" smtClean="0">
                          <a:effectLst/>
                        </a:rPr>
                        <a:t>G</a:t>
                      </a:r>
                      <a:endParaRPr lang="ru-RU" sz="1200" dirty="0">
                        <a:effectLst/>
                        <a:latin typeface="Calibri"/>
                        <a:ea typeface="Calibri"/>
                        <a:cs typeface="Times New Roman"/>
                      </a:endParaRPr>
                    </a:p>
                  </a:txBody>
                  <a:tcPr marL="56111" marR="56111" marT="0" marB="0"/>
                </a:tc>
                <a:tc>
                  <a:txBody>
                    <a:bodyPr/>
                    <a:lstStyle/>
                    <a:p>
                      <a:pPr algn="l">
                        <a:lnSpc>
                          <a:spcPct val="115000"/>
                        </a:lnSpc>
                        <a:spcAft>
                          <a:spcPts val="0"/>
                        </a:spcAft>
                      </a:pPr>
                      <a:r>
                        <a:rPr lang="en-US" sz="1200" dirty="0" smtClean="0">
                          <a:effectLst/>
                        </a:rPr>
                        <a:t>Coils current</a:t>
                      </a:r>
                      <a:r>
                        <a:rPr lang="ru-RU" sz="1200" dirty="0" smtClean="0">
                          <a:effectLst/>
                        </a:rPr>
                        <a:t> </a:t>
                      </a:r>
                      <a:r>
                        <a:rPr lang="en-US" sz="1200" dirty="0">
                          <a:effectLst/>
                        </a:rPr>
                        <a:t>I</a:t>
                      </a:r>
                      <a:r>
                        <a:rPr lang="ru-RU" sz="1200" baseline="-25000" dirty="0">
                          <a:effectLst/>
                        </a:rPr>
                        <a:t>м</a:t>
                      </a:r>
                      <a:r>
                        <a:rPr lang="ru-RU" sz="1200" dirty="0">
                          <a:effectLst/>
                        </a:rPr>
                        <a:t>, А</a:t>
                      </a:r>
                      <a:endParaRPr lang="ru-RU" sz="1200" dirty="0">
                        <a:effectLst/>
                        <a:latin typeface="Calibri"/>
                        <a:ea typeface="Calibri"/>
                        <a:cs typeface="Times New Roman"/>
                      </a:endParaRPr>
                    </a:p>
                  </a:txBody>
                  <a:tcPr marL="56111" marR="56111" marT="0" marB="0"/>
                </a:tc>
                <a:tc>
                  <a:txBody>
                    <a:bodyPr/>
                    <a:lstStyle/>
                    <a:p>
                      <a:pPr algn="l">
                        <a:lnSpc>
                          <a:spcPct val="115000"/>
                        </a:lnSpc>
                        <a:spcAft>
                          <a:spcPts val="0"/>
                        </a:spcAft>
                      </a:pPr>
                      <a:r>
                        <a:rPr lang="en-US" sz="1200" dirty="0" smtClean="0">
                          <a:effectLst/>
                        </a:rPr>
                        <a:t>Turn radius </a:t>
                      </a:r>
                      <a:r>
                        <a:rPr lang="ru-RU" sz="1200" dirty="0" smtClean="0">
                          <a:effectLst/>
                        </a:rPr>
                        <a:t>(</a:t>
                      </a:r>
                      <a:r>
                        <a:rPr lang="en-US" sz="1200" dirty="0" smtClean="0">
                          <a:effectLst/>
                        </a:rPr>
                        <a:t>theory</a:t>
                      </a:r>
                      <a:r>
                        <a:rPr lang="ru-RU" sz="1200" dirty="0" smtClean="0">
                          <a:effectLst/>
                        </a:rPr>
                        <a:t>) </a:t>
                      </a:r>
                      <a:r>
                        <a:rPr lang="en-US" sz="1200" dirty="0">
                          <a:effectLst/>
                        </a:rPr>
                        <a:t>R</a:t>
                      </a:r>
                      <a:r>
                        <a:rPr lang="ru-RU" sz="1200" baseline="-25000" dirty="0">
                          <a:effectLst/>
                        </a:rPr>
                        <a:t>т</a:t>
                      </a:r>
                      <a:r>
                        <a:rPr lang="ru-RU" sz="1200" dirty="0">
                          <a:effectLst/>
                        </a:rPr>
                        <a:t>, </a:t>
                      </a:r>
                      <a:r>
                        <a:rPr lang="en-US" sz="1200" dirty="0" smtClean="0">
                          <a:effectLst/>
                        </a:rPr>
                        <a:t>mm</a:t>
                      </a:r>
                      <a:endParaRPr lang="ru-RU" sz="1200" dirty="0">
                        <a:effectLst/>
                        <a:latin typeface="Calibri"/>
                        <a:ea typeface="Calibri"/>
                        <a:cs typeface="Times New Roman"/>
                      </a:endParaRPr>
                    </a:p>
                  </a:txBody>
                  <a:tcPr marL="56111" marR="56111" marT="0" marB="0"/>
                </a:tc>
              </a:tr>
              <a:tr h="282850">
                <a:tc>
                  <a:txBody>
                    <a:bodyPr/>
                    <a:lstStyle/>
                    <a:p>
                      <a:pPr algn="l">
                        <a:lnSpc>
                          <a:spcPct val="115000"/>
                        </a:lnSpc>
                        <a:spcAft>
                          <a:spcPts val="0"/>
                        </a:spcAft>
                      </a:pPr>
                      <a:r>
                        <a:rPr lang="ru-RU" sz="1200" dirty="0">
                          <a:effectLst/>
                        </a:rPr>
                        <a:t>5</a:t>
                      </a:r>
                      <a:endParaRPr lang="ru-RU" sz="1200" dirty="0">
                        <a:effectLst/>
                        <a:latin typeface="Calibri"/>
                        <a:ea typeface="Calibri"/>
                        <a:cs typeface="Times New Roman"/>
                      </a:endParaRPr>
                    </a:p>
                  </a:txBody>
                  <a:tcPr marL="56111" marR="56111" marT="0" marB="0" anchor="ctr"/>
                </a:tc>
                <a:tc>
                  <a:txBody>
                    <a:bodyPr/>
                    <a:lstStyle/>
                    <a:p>
                      <a:pPr algn="l">
                        <a:lnSpc>
                          <a:spcPct val="115000"/>
                        </a:lnSpc>
                        <a:spcAft>
                          <a:spcPts val="0"/>
                        </a:spcAft>
                      </a:pPr>
                      <a:r>
                        <a:rPr lang="en-US" sz="1200" b="1" dirty="0">
                          <a:effectLst/>
                        </a:rPr>
                        <a:t>p</a:t>
                      </a:r>
                      <a:endParaRPr lang="ru-RU" sz="1200" b="1" dirty="0">
                        <a:effectLst/>
                        <a:latin typeface="Calibri"/>
                        <a:ea typeface="Calibri"/>
                        <a:cs typeface="Times New Roman"/>
                      </a:endParaRPr>
                    </a:p>
                  </a:txBody>
                  <a:tcPr marL="56111" marR="56111" marT="0" marB="0" anchor="ctr"/>
                </a:tc>
                <a:tc>
                  <a:txBody>
                    <a:bodyPr/>
                    <a:lstStyle/>
                    <a:p>
                      <a:pPr algn="l">
                        <a:lnSpc>
                          <a:spcPct val="115000"/>
                        </a:lnSpc>
                        <a:spcAft>
                          <a:spcPts val="0"/>
                        </a:spcAft>
                      </a:pPr>
                      <a:r>
                        <a:rPr lang="ru-RU" sz="1200" dirty="0" smtClean="0">
                          <a:effectLst/>
                        </a:rPr>
                        <a:t>2905</a:t>
                      </a:r>
                      <a:endParaRPr lang="ru-RU" sz="1200" dirty="0">
                        <a:effectLst/>
                        <a:latin typeface="Calibri"/>
                        <a:ea typeface="Calibri"/>
                        <a:cs typeface="Times New Roman"/>
                      </a:endParaRPr>
                    </a:p>
                  </a:txBody>
                  <a:tcPr marL="56111" marR="56111" marT="0" marB="0" anchor="ctr"/>
                </a:tc>
                <a:tc>
                  <a:txBody>
                    <a:bodyPr/>
                    <a:lstStyle/>
                    <a:p>
                      <a:pPr algn="l">
                        <a:lnSpc>
                          <a:spcPct val="115000"/>
                        </a:lnSpc>
                        <a:spcAft>
                          <a:spcPts val="0"/>
                        </a:spcAft>
                      </a:pPr>
                      <a:r>
                        <a:rPr lang="ru-RU" sz="1200" dirty="0" smtClean="0">
                          <a:effectLst/>
                        </a:rPr>
                        <a:t>2800   </a:t>
                      </a:r>
                      <a:r>
                        <a:rPr lang="ru-RU" sz="1200" dirty="0">
                          <a:effectLst/>
                        </a:rPr>
                        <a:t>/   </a:t>
                      </a:r>
                      <a:r>
                        <a:rPr lang="ru-RU" sz="1200" dirty="0" smtClean="0">
                          <a:effectLst/>
                        </a:rPr>
                        <a:t>283</a:t>
                      </a:r>
                      <a:r>
                        <a:rPr lang="en-US" sz="1200" dirty="0" smtClean="0">
                          <a:effectLst/>
                        </a:rPr>
                        <a:t>0</a:t>
                      </a:r>
                      <a:endParaRPr lang="ru-RU" sz="1200" dirty="0">
                        <a:effectLst/>
                        <a:latin typeface="Calibri"/>
                        <a:ea typeface="Calibri"/>
                        <a:cs typeface="Times New Roman"/>
                      </a:endParaRPr>
                    </a:p>
                  </a:txBody>
                  <a:tcPr marL="56111" marR="56111" marT="0" marB="0" anchor="ctr"/>
                </a:tc>
                <a:tc>
                  <a:txBody>
                    <a:bodyPr/>
                    <a:lstStyle/>
                    <a:p>
                      <a:pPr algn="l">
                        <a:lnSpc>
                          <a:spcPct val="115000"/>
                        </a:lnSpc>
                        <a:spcAft>
                          <a:spcPts val="0"/>
                        </a:spcAft>
                      </a:pPr>
                      <a:r>
                        <a:rPr lang="ru-RU" sz="1200">
                          <a:effectLst/>
                        </a:rPr>
                        <a:t>124</a:t>
                      </a:r>
                      <a:endParaRPr lang="ru-RU" sz="1200">
                        <a:effectLst/>
                        <a:latin typeface="Calibri"/>
                        <a:ea typeface="Calibri"/>
                        <a:cs typeface="Times New Roman"/>
                      </a:endParaRPr>
                    </a:p>
                  </a:txBody>
                  <a:tcPr marL="56111" marR="56111" marT="0" marB="0" anchor="ctr"/>
                </a:tc>
                <a:tc>
                  <a:txBody>
                    <a:bodyPr/>
                    <a:lstStyle/>
                    <a:p>
                      <a:pPr algn="l">
                        <a:lnSpc>
                          <a:spcPct val="115000"/>
                        </a:lnSpc>
                        <a:spcAft>
                          <a:spcPts val="0"/>
                        </a:spcAft>
                      </a:pPr>
                      <a:r>
                        <a:rPr lang="ru-RU" sz="1200" dirty="0" smtClean="0">
                          <a:effectLst/>
                        </a:rPr>
                        <a:t>1112</a:t>
                      </a:r>
                      <a:endParaRPr lang="ru-RU" sz="1200" dirty="0">
                        <a:effectLst/>
                        <a:latin typeface="Calibri"/>
                        <a:ea typeface="Calibri"/>
                        <a:cs typeface="Times New Roman"/>
                      </a:endParaRPr>
                    </a:p>
                  </a:txBody>
                  <a:tcPr marL="56111" marR="56111" marT="0" marB="0" anchor="ctr"/>
                </a:tc>
              </a:tr>
              <a:tr h="282850">
                <a:tc>
                  <a:txBody>
                    <a:bodyPr/>
                    <a:lstStyle/>
                    <a:p>
                      <a:pPr algn="l">
                        <a:lnSpc>
                          <a:spcPct val="115000"/>
                        </a:lnSpc>
                        <a:spcAft>
                          <a:spcPts val="0"/>
                        </a:spcAft>
                      </a:pPr>
                      <a:r>
                        <a:rPr lang="ru-RU" sz="1200" dirty="0">
                          <a:effectLst/>
                        </a:rPr>
                        <a:t>5</a:t>
                      </a:r>
                      <a:endParaRPr lang="ru-RU" sz="1200" dirty="0">
                        <a:effectLst/>
                        <a:latin typeface="Calibri"/>
                        <a:ea typeface="Calibri"/>
                        <a:cs typeface="Times New Roman"/>
                      </a:endParaRPr>
                    </a:p>
                  </a:txBody>
                  <a:tcPr marL="56111" marR="56111" marT="0" marB="0" anchor="ctr"/>
                </a:tc>
                <a:tc>
                  <a:txBody>
                    <a:bodyPr/>
                    <a:lstStyle/>
                    <a:p>
                      <a:pPr algn="l">
                        <a:lnSpc>
                          <a:spcPct val="115000"/>
                        </a:lnSpc>
                        <a:spcAft>
                          <a:spcPts val="0"/>
                        </a:spcAft>
                      </a:pPr>
                      <a:r>
                        <a:rPr lang="en-US" sz="1200" b="1" dirty="0">
                          <a:effectLst/>
                        </a:rPr>
                        <a:t>d</a:t>
                      </a:r>
                      <a:endParaRPr lang="ru-RU" sz="1200" b="1" dirty="0">
                        <a:effectLst/>
                        <a:latin typeface="Calibri"/>
                        <a:ea typeface="Calibri"/>
                        <a:cs typeface="Times New Roman"/>
                      </a:endParaRPr>
                    </a:p>
                  </a:txBody>
                  <a:tcPr marL="56111" marR="56111" marT="0" marB="0" anchor="ctr"/>
                </a:tc>
                <a:tc>
                  <a:txBody>
                    <a:bodyPr/>
                    <a:lstStyle/>
                    <a:p>
                      <a:pPr algn="l">
                        <a:lnSpc>
                          <a:spcPct val="115000"/>
                        </a:lnSpc>
                        <a:spcAft>
                          <a:spcPts val="0"/>
                        </a:spcAft>
                      </a:pPr>
                      <a:r>
                        <a:rPr lang="ru-RU" sz="1200" dirty="0" smtClean="0">
                          <a:effectLst/>
                        </a:rPr>
                        <a:t>5808</a:t>
                      </a:r>
                      <a:endParaRPr lang="ru-RU" sz="1200" dirty="0">
                        <a:effectLst/>
                        <a:latin typeface="Calibri"/>
                        <a:ea typeface="Calibri"/>
                        <a:cs typeface="Times New Roman"/>
                      </a:endParaRPr>
                    </a:p>
                  </a:txBody>
                  <a:tcPr marL="56111" marR="56111" marT="0" marB="0" anchor="ctr"/>
                </a:tc>
                <a:tc>
                  <a:txBody>
                    <a:bodyPr/>
                    <a:lstStyle/>
                    <a:p>
                      <a:pPr algn="l">
                        <a:lnSpc>
                          <a:spcPct val="115000"/>
                        </a:lnSpc>
                        <a:spcAft>
                          <a:spcPts val="0"/>
                        </a:spcAft>
                      </a:pPr>
                      <a:r>
                        <a:rPr lang="ru-RU" sz="1200" dirty="0" smtClean="0">
                          <a:effectLst/>
                        </a:rPr>
                        <a:t>5615   </a:t>
                      </a:r>
                      <a:r>
                        <a:rPr lang="ru-RU" sz="1200" dirty="0">
                          <a:effectLst/>
                        </a:rPr>
                        <a:t>/   </a:t>
                      </a:r>
                      <a:r>
                        <a:rPr lang="ru-RU" sz="1200" dirty="0" smtClean="0">
                          <a:effectLst/>
                        </a:rPr>
                        <a:t>570</a:t>
                      </a:r>
                      <a:r>
                        <a:rPr lang="en-US" sz="1200" dirty="0" smtClean="0">
                          <a:effectLst/>
                        </a:rPr>
                        <a:t>0</a:t>
                      </a:r>
                      <a:endParaRPr lang="ru-RU" sz="1200" dirty="0">
                        <a:effectLst/>
                        <a:latin typeface="Calibri"/>
                        <a:ea typeface="Calibri"/>
                        <a:cs typeface="Times New Roman"/>
                      </a:endParaRPr>
                    </a:p>
                  </a:txBody>
                  <a:tcPr marL="56111" marR="56111" marT="0" marB="0" anchor="ctr"/>
                </a:tc>
                <a:tc>
                  <a:txBody>
                    <a:bodyPr/>
                    <a:lstStyle/>
                    <a:p>
                      <a:pPr algn="l">
                        <a:lnSpc>
                          <a:spcPct val="115000"/>
                        </a:lnSpc>
                        <a:spcAft>
                          <a:spcPts val="0"/>
                        </a:spcAft>
                      </a:pPr>
                      <a:r>
                        <a:rPr lang="ru-RU" sz="1200">
                          <a:effectLst/>
                        </a:rPr>
                        <a:t>249</a:t>
                      </a:r>
                      <a:endParaRPr lang="ru-RU" sz="1200">
                        <a:effectLst/>
                        <a:latin typeface="Calibri"/>
                        <a:ea typeface="Calibri"/>
                        <a:cs typeface="Times New Roman"/>
                      </a:endParaRPr>
                    </a:p>
                  </a:txBody>
                  <a:tcPr marL="56111" marR="56111" marT="0" marB="0" anchor="ctr"/>
                </a:tc>
                <a:tc>
                  <a:txBody>
                    <a:bodyPr/>
                    <a:lstStyle/>
                    <a:p>
                      <a:pPr algn="l">
                        <a:lnSpc>
                          <a:spcPct val="115000"/>
                        </a:lnSpc>
                        <a:spcAft>
                          <a:spcPts val="0"/>
                        </a:spcAft>
                      </a:pPr>
                      <a:r>
                        <a:rPr lang="ru-RU" sz="1200" dirty="0" smtClean="0">
                          <a:effectLst/>
                        </a:rPr>
                        <a:t>1112</a:t>
                      </a:r>
                      <a:endParaRPr lang="ru-RU" sz="1200" dirty="0">
                        <a:effectLst/>
                        <a:latin typeface="Calibri"/>
                        <a:ea typeface="Calibri"/>
                        <a:cs typeface="Times New Roman"/>
                      </a:endParaRPr>
                    </a:p>
                  </a:txBody>
                  <a:tcPr marL="56111" marR="56111" marT="0" marB="0" anchor="ctr"/>
                </a:tc>
              </a:tr>
              <a:tr h="282850">
                <a:tc>
                  <a:txBody>
                    <a:bodyPr/>
                    <a:lstStyle/>
                    <a:p>
                      <a:pPr algn="l">
                        <a:lnSpc>
                          <a:spcPct val="115000"/>
                        </a:lnSpc>
                        <a:spcAft>
                          <a:spcPts val="0"/>
                        </a:spcAft>
                      </a:pPr>
                      <a:r>
                        <a:rPr lang="ru-RU" sz="1200" dirty="0">
                          <a:effectLst/>
                        </a:rPr>
                        <a:t>7</a:t>
                      </a:r>
                      <a:endParaRPr lang="ru-RU" sz="1200" dirty="0">
                        <a:effectLst/>
                        <a:latin typeface="Calibri"/>
                        <a:ea typeface="Calibri"/>
                        <a:cs typeface="Times New Roman"/>
                      </a:endParaRPr>
                    </a:p>
                  </a:txBody>
                  <a:tcPr marL="56111" marR="56111" marT="0" marB="0" anchor="ctr"/>
                </a:tc>
                <a:tc>
                  <a:txBody>
                    <a:bodyPr/>
                    <a:lstStyle/>
                    <a:p>
                      <a:pPr algn="l">
                        <a:lnSpc>
                          <a:spcPct val="115000"/>
                        </a:lnSpc>
                        <a:spcAft>
                          <a:spcPts val="0"/>
                        </a:spcAft>
                      </a:pPr>
                      <a:r>
                        <a:rPr lang="en-US" sz="1200" b="1" dirty="0">
                          <a:effectLst/>
                        </a:rPr>
                        <a:t>p</a:t>
                      </a:r>
                      <a:endParaRPr lang="ru-RU" sz="1200" b="1" dirty="0">
                        <a:effectLst/>
                        <a:latin typeface="Calibri"/>
                        <a:ea typeface="Calibri"/>
                        <a:cs typeface="Times New Roman"/>
                      </a:endParaRPr>
                    </a:p>
                  </a:txBody>
                  <a:tcPr marL="56111" marR="56111" marT="0" marB="0" anchor="ctr"/>
                </a:tc>
                <a:tc>
                  <a:txBody>
                    <a:bodyPr/>
                    <a:lstStyle/>
                    <a:p>
                      <a:pPr algn="l">
                        <a:lnSpc>
                          <a:spcPct val="115000"/>
                        </a:lnSpc>
                        <a:spcAft>
                          <a:spcPts val="0"/>
                        </a:spcAft>
                      </a:pPr>
                      <a:r>
                        <a:rPr lang="ru-RU" sz="1200" dirty="0" smtClean="0">
                          <a:effectLst/>
                        </a:rPr>
                        <a:t>3437</a:t>
                      </a:r>
                      <a:endParaRPr lang="ru-RU" sz="1200" dirty="0">
                        <a:effectLst/>
                        <a:latin typeface="Calibri"/>
                        <a:ea typeface="Calibri"/>
                        <a:cs typeface="Times New Roman"/>
                      </a:endParaRPr>
                    </a:p>
                  </a:txBody>
                  <a:tcPr marL="56111" marR="56111" marT="0" marB="0" anchor="ctr"/>
                </a:tc>
                <a:tc>
                  <a:txBody>
                    <a:bodyPr/>
                    <a:lstStyle/>
                    <a:p>
                      <a:pPr algn="l">
                        <a:lnSpc>
                          <a:spcPct val="115000"/>
                        </a:lnSpc>
                        <a:spcAft>
                          <a:spcPts val="0"/>
                        </a:spcAft>
                      </a:pPr>
                      <a:r>
                        <a:rPr lang="ru-RU" sz="1200" dirty="0" smtClean="0">
                          <a:effectLst/>
                        </a:rPr>
                        <a:t>3319   </a:t>
                      </a:r>
                      <a:r>
                        <a:rPr lang="ru-RU" sz="1200" dirty="0">
                          <a:effectLst/>
                        </a:rPr>
                        <a:t>/   </a:t>
                      </a:r>
                      <a:r>
                        <a:rPr lang="ru-RU" sz="1200" dirty="0" smtClean="0">
                          <a:effectLst/>
                        </a:rPr>
                        <a:t>335</a:t>
                      </a:r>
                      <a:r>
                        <a:rPr lang="en-US" sz="1200" dirty="0" smtClean="0">
                          <a:effectLst/>
                        </a:rPr>
                        <a:t>0</a:t>
                      </a:r>
                      <a:endParaRPr lang="ru-RU" sz="1200" dirty="0">
                        <a:effectLst/>
                        <a:latin typeface="Calibri"/>
                        <a:ea typeface="Calibri"/>
                        <a:cs typeface="Times New Roman"/>
                      </a:endParaRPr>
                    </a:p>
                  </a:txBody>
                  <a:tcPr marL="56111" marR="56111" marT="0" marB="0" anchor="ctr"/>
                </a:tc>
                <a:tc>
                  <a:txBody>
                    <a:bodyPr/>
                    <a:lstStyle/>
                    <a:p>
                      <a:pPr algn="l">
                        <a:lnSpc>
                          <a:spcPct val="115000"/>
                        </a:lnSpc>
                        <a:spcAft>
                          <a:spcPts val="0"/>
                        </a:spcAft>
                      </a:pPr>
                      <a:r>
                        <a:rPr lang="ru-RU" sz="1200">
                          <a:effectLst/>
                        </a:rPr>
                        <a:t>147</a:t>
                      </a:r>
                      <a:endParaRPr lang="ru-RU" sz="1200">
                        <a:effectLst/>
                        <a:latin typeface="Calibri"/>
                        <a:ea typeface="Calibri"/>
                        <a:cs typeface="Times New Roman"/>
                      </a:endParaRPr>
                    </a:p>
                  </a:txBody>
                  <a:tcPr marL="56111" marR="56111" marT="0" marB="0" anchor="ctr"/>
                </a:tc>
                <a:tc>
                  <a:txBody>
                    <a:bodyPr/>
                    <a:lstStyle/>
                    <a:p>
                      <a:pPr algn="l">
                        <a:lnSpc>
                          <a:spcPct val="115000"/>
                        </a:lnSpc>
                        <a:spcAft>
                          <a:spcPts val="0"/>
                        </a:spcAft>
                      </a:pPr>
                      <a:r>
                        <a:rPr lang="ru-RU" sz="1200" dirty="0" smtClean="0">
                          <a:effectLst/>
                        </a:rPr>
                        <a:t>1112</a:t>
                      </a:r>
                      <a:endParaRPr lang="ru-RU" sz="1200" dirty="0">
                        <a:effectLst/>
                        <a:latin typeface="Calibri"/>
                        <a:ea typeface="Calibri"/>
                        <a:cs typeface="Times New Roman"/>
                      </a:endParaRPr>
                    </a:p>
                  </a:txBody>
                  <a:tcPr marL="56111" marR="56111" marT="0" marB="0" anchor="ctr"/>
                </a:tc>
              </a:tr>
              <a:tr h="282850">
                <a:tc>
                  <a:txBody>
                    <a:bodyPr/>
                    <a:lstStyle/>
                    <a:p>
                      <a:pPr algn="l">
                        <a:lnSpc>
                          <a:spcPct val="115000"/>
                        </a:lnSpc>
                        <a:spcAft>
                          <a:spcPts val="0"/>
                        </a:spcAft>
                      </a:pPr>
                      <a:r>
                        <a:rPr lang="ru-RU" sz="1200" dirty="0">
                          <a:effectLst/>
                        </a:rPr>
                        <a:t>7</a:t>
                      </a:r>
                      <a:endParaRPr lang="ru-RU" sz="1200" dirty="0">
                        <a:effectLst/>
                        <a:latin typeface="Calibri"/>
                        <a:ea typeface="Calibri"/>
                        <a:cs typeface="Times New Roman"/>
                      </a:endParaRPr>
                    </a:p>
                  </a:txBody>
                  <a:tcPr marL="56111" marR="56111" marT="0" marB="0" anchor="ctr"/>
                </a:tc>
                <a:tc>
                  <a:txBody>
                    <a:bodyPr/>
                    <a:lstStyle/>
                    <a:p>
                      <a:pPr algn="l">
                        <a:lnSpc>
                          <a:spcPct val="115000"/>
                        </a:lnSpc>
                        <a:spcAft>
                          <a:spcPts val="0"/>
                        </a:spcAft>
                      </a:pPr>
                      <a:r>
                        <a:rPr lang="en-US" sz="1200" b="1" dirty="0">
                          <a:effectLst/>
                        </a:rPr>
                        <a:t>d</a:t>
                      </a:r>
                      <a:endParaRPr lang="ru-RU" sz="1200" b="1" dirty="0">
                        <a:effectLst/>
                        <a:latin typeface="Calibri"/>
                        <a:ea typeface="Calibri"/>
                        <a:cs typeface="Times New Roman"/>
                      </a:endParaRPr>
                    </a:p>
                  </a:txBody>
                  <a:tcPr marL="56111" marR="56111" marT="0" marB="0" anchor="ctr"/>
                </a:tc>
                <a:tc>
                  <a:txBody>
                    <a:bodyPr/>
                    <a:lstStyle/>
                    <a:p>
                      <a:pPr algn="l">
                        <a:lnSpc>
                          <a:spcPct val="115000"/>
                        </a:lnSpc>
                        <a:spcAft>
                          <a:spcPts val="0"/>
                        </a:spcAft>
                      </a:pPr>
                      <a:r>
                        <a:rPr lang="ru-RU" sz="1200" dirty="0" smtClean="0">
                          <a:effectLst/>
                        </a:rPr>
                        <a:t>6872</a:t>
                      </a:r>
                      <a:endParaRPr lang="ru-RU" sz="1200" dirty="0">
                        <a:effectLst/>
                        <a:latin typeface="Calibri"/>
                        <a:ea typeface="Calibri"/>
                        <a:cs typeface="Times New Roman"/>
                      </a:endParaRPr>
                    </a:p>
                  </a:txBody>
                  <a:tcPr marL="56111" marR="56111" marT="0" marB="0" anchor="ctr"/>
                </a:tc>
                <a:tc>
                  <a:txBody>
                    <a:bodyPr/>
                    <a:lstStyle/>
                    <a:p>
                      <a:pPr algn="l">
                        <a:lnSpc>
                          <a:spcPct val="115000"/>
                        </a:lnSpc>
                        <a:spcAft>
                          <a:spcPts val="0"/>
                        </a:spcAft>
                      </a:pPr>
                      <a:r>
                        <a:rPr lang="en-US" sz="1200" dirty="0" smtClean="0">
                          <a:effectLst/>
                        </a:rPr>
                        <a:t>6648</a:t>
                      </a:r>
                      <a:r>
                        <a:rPr lang="ru-RU" sz="1200" dirty="0" smtClean="0">
                          <a:effectLst/>
                        </a:rPr>
                        <a:t>   </a:t>
                      </a:r>
                      <a:r>
                        <a:rPr lang="ru-RU" sz="1200" dirty="0">
                          <a:effectLst/>
                        </a:rPr>
                        <a:t>/   </a:t>
                      </a:r>
                      <a:endParaRPr lang="ru-RU" sz="1200" dirty="0">
                        <a:effectLst/>
                        <a:latin typeface="Calibri"/>
                        <a:ea typeface="Calibri"/>
                        <a:cs typeface="Times New Roman"/>
                      </a:endParaRPr>
                    </a:p>
                  </a:txBody>
                  <a:tcPr marL="56111" marR="56111" marT="0" marB="0" anchor="ctr"/>
                </a:tc>
                <a:tc>
                  <a:txBody>
                    <a:bodyPr/>
                    <a:lstStyle/>
                    <a:p>
                      <a:pPr algn="l">
                        <a:lnSpc>
                          <a:spcPct val="115000"/>
                        </a:lnSpc>
                        <a:spcAft>
                          <a:spcPts val="0"/>
                        </a:spcAft>
                      </a:pPr>
                      <a:r>
                        <a:rPr lang="en-US" sz="1200" dirty="0">
                          <a:effectLst/>
                        </a:rPr>
                        <a:t>296</a:t>
                      </a:r>
                      <a:endParaRPr lang="ru-RU" sz="1200" dirty="0">
                        <a:effectLst/>
                        <a:latin typeface="Calibri"/>
                        <a:ea typeface="Calibri"/>
                        <a:cs typeface="Times New Roman"/>
                      </a:endParaRPr>
                    </a:p>
                  </a:txBody>
                  <a:tcPr marL="56111" marR="56111" marT="0" marB="0" anchor="ctr"/>
                </a:tc>
                <a:tc>
                  <a:txBody>
                    <a:bodyPr/>
                    <a:lstStyle/>
                    <a:p>
                      <a:pPr algn="l">
                        <a:lnSpc>
                          <a:spcPct val="115000"/>
                        </a:lnSpc>
                        <a:spcAft>
                          <a:spcPts val="0"/>
                        </a:spcAft>
                      </a:pPr>
                      <a:r>
                        <a:rPr lang="ru-RU" sz="1200" dirty="0" smtClean="0">
                          <a:effectLst/>
                        </a:rPr>
                        <a:t>1112</a:t>
                      </a:r>
                      <a:endParaRPr lang="ru-RU" sz="1200" dirty="0">
                        <a:effectLst/>
                        <a:latin typeface="Calibri"/>
                        <a:ea typeface="Calibri"/>
                        <a:cs typeface="Times New Roman"/>
                      </a:endParaRPr>
                    </a:p>
                  </a:txBody>
                  <a:tcPr marL="56111" marR="56111" marT="0" marB="0" anchor="ctr"/>
                </a:tc>
              </a:tr>
              <a:tr h="282850">
                <a:tc>
                  <a:txBody>
                    <a:bodyPr/>
                    <a:lstStyle/>
                    <a:p>
                      <a:pPr algn="l">
                        <a:lnSpc>
                          <a:spcPct val="115000"/>
                        </a:lnSpc>
                        <a:spcAft>
                          <a:spcPts val="0"/>
                        </a:spcAft>
                      </a:pPr>
                      <a:r>
                        <a:rPr lang="ru-RU" sz="1200">
                          <a:effectLst/>
                        </a:rPr>
                        <a:t>13</a:t>
                      </a:r>
                      <a:endParaRPr lang="ru-RU" sz="1200">
                        <a:effectLst/>
                        <a:latin typeface="Calibri"/>
                        <a:ea typeface="Calibri"/>
                        <a:cs typeface="Times New Roman"/>
                      </a:endParaRPr>
                    </a:p>
                  </a:txBody>
                  <a:tcPr marL="56111" marR="56111" marT="0" marB="0" anchor="ctr"/>
                </a:tc>
                <a:tc>
                  <a:txBody>
                    <a:bodyPr/>
                    <a:lstStyle/>
                    <a:p>
                      <a:pPr algn="l">
                        <a:lnSpc>
                          <a:spcPct val="115000"/>
                        </a:lnSpc>
                        <a:spcAft>
                          <a:spcPts val="0"/>
                        </a:spcAft>
                      </a:pPr>
                      <a:r>
                        <a:rPr lang="en-US" sz="1200" b="1" dirty="0" smtClean="0">
                          <a:effectLst/>
                        </a:rPr>
                        <a:t>p</a:t>
                      </a:r>
                      <a:endParaRPr lang="ru-RU" sz="1200" b="1" dirty="0">
                        <a:effectLst/>
                        <a:latin typeface="Calibri"/>
                        <a:ea typeface="Calibri"/>
                        <a:cs typeface="Times New Roman"/>
                      </a:endParaRPr>
                    </a:p>
                  </a:txBody>
                  <a:tcPr marL="56111" marR="56111" marT="0" marB="0" anchor="ctr"/>
                </a:tc>
                <a:tc>
                  <a:txBody>
                    <a:bodyPr/>
                    <a:lstStyle/>
                    <a:p>
                      <a:pPr algn="l">
                        <a:lnSpc>
                          <a:spcPct val="115000"/>
                        </a:lnSpc>
                        <a:spcAft>
                          <a:spcPts val="0"/>
                        </a:spcAft>
                      </a:pPr>
                      <a:r>
                        <a:rPr lang="ru-RU" sz="1200" dirty="0" smtClean="0">
                          <a:effectLst/>
                        </a:rPr>
                        <a:t>4684</a:t>
                      </a:r>
                      <a:endParaRPr lang="ru-RU" sz="1200" dirty="0">
                        <a:effectLst/>
                        <a:latin typeface="Calibri"/>
                        <a:ea typeface="Calibri"/>
                        <a:cs typeface="Times New Roman"/>
                      </a:endParaRPr>
                    </a:p>
                  </a:txBody>
                  <a:tcPr marL="56111" marR="56111" marT="0" marB="0" anchor="ctr"/>
                </a:tc>
                <a:tc>
                  <a:txBody>
                    <a:bodyPr/>
                    <a:lstStyle/>
                    <a:p>
                      <a:pPr algn="l">
                        <a:lnSpc>
                          <a:spcPct val="115000"/>
                        </a:lnSpc>
                        <a:spcAft>
                          <a:spcPts val="0"/>
                        </a:spcAft>
                      </a:pPr>
                      <a:r>
                        <a:rPr lang="en-US" sz="1200" dirty="0" smtClean="0">
                          <a:effectLst/>
                        </a:rPr>
                        <a:t>4538</a:t>
                      </a:r>
                      <a:r>
                        <a:rPr lang="ru-RU" sz="1200" dirty="0" smtClean="0">
                          <a:effectLst/>
                        </a:rPr>
                        <a:t>   </a:t>
                      </a:r>
                      <a:r>
                        <a:rPr lang="ru-RU" sz="1200" dirty="0">
                          <a:effectLst/>
                        </a:rPr>
                        <a:t>/   </a:t>
                      </a:r>
                      <a:r>
                        <a:rPr lang="ru-RU" sz="1200" dirty="0" smtClean="0">
                          <a:effectLst/>
                        </a:rPr>
                        <a:t>460</a:t>
                      </a:r>
                      <a:r>
                        <a:rPr lang="en-US" sz="1200" dirty="0" smtClean="0">
                          <a:effectLst/>
                        </a:rPr>
                        <a:t>0</a:t>
                      </a:r>
                      <a:endParaRPr lang="ru-RU" sz="1200" dirty="0">
                        <a:effectLst/>
                        <a:latin typeface="Calibri"/>
                        <a:ea typeface="Calibri"/>
                        <a:cs typeface="Times New Roman"/>
                      </a:endParaRPr>
                    </a:p>
                  </a:txBody>
                  <a:tcPr marL="56111" marR="56111" marT="0" marB="0" anchor="ctr"/>
                </a:tc>
                <a:tc>
                  <a:txBody>
                    <a:bodyPr/>
                    <a:lstStyle/>
                    <a:p>
                      <a:pPr algn="l">
                        <a:lnSpc>
                          <a:spcPct val="115000"/>
                        </a:lnSpc>
                        <a:spcAft>
                          <a:spcPts val="0"/>
                        </a:spcAft>
                      </a:pPr>
                      <a:r>
                        <a:rPr lang="en-US" sz="1200" dirty="0">
                          <a:effectLst/>
                        </a:rPr>
                        <a:t>201</a:t>
                      </a:r>
                      <a:endParaRPr lang="ru-RU" sz="1200" dirty="0">
                        <a:effectLst/>
                        <a:latin typeface="Calibri"/>
                        <a:ea typeface="Calibri"/>
                        <a:cs typeface="Times New Roman"/>
                      </a:endParaRPr>
                    </a:p>
                  </a:txBody>
                  <a:tcPr marL="56111" marR="56111" marT="0" marB="0" anchor="ctr"/>
                </a:tc>
                <a:tc>
                  <a:txBody>
                    <a:bodyPr/>
                    <a:lstStyle/>
                    <a:p>
                      <a:pPr algn="l">
                        <a:lnSpc>
                          <a:spcPct val="115000"/>
                        </a:lnSpc>
                        <a:spcAft>
                          <a:spcPts val="0"/>
                        </a:spcAft>
                      </a:pPr>
                      <a:r>
                        <a:rPr lang="ru-RU" sz="1200" dirty="0" smtClean="0">
                          <a:effectLst/>
                        </a:rPr>
                        <a:t>1112</a:t>
                      </a:r>
                      <a:endParaRPr lang="ru-RU" sz="1200" dirty="0">
                        <a:effectLst/>
                        <a:latin typeface="Calibri"/>
                        <a:ea typeface="Calibri"/>
                        <a:cs typeface="Times New Roman"/>
                      </a:endParaRPr>
                    </a:p>
                  </a:txBody>
                  <a:tcPr marL="56111" marR="56111" marT="0" marB="0" anchor="ctr"/>
                </a:tc>
              </a:tr>
            </a:tbl>
          </a:graphicData>
        </a:graphic>
      </p:graphicFrame>
      <p:sp>
        <p:nvSpPr>
          <p:cNvPr id="7" name="TextBox 6">
            <a:extLst>
              <a:ext uri="{FF2B5EF4-FFF2-40B4-BE49-F238E27FC236}">
                <a16:creationId xmlns="" xmlns:a16="http://schemas.microsoft.com/office/drawing/2014/main" id="{DCDF87CF-A286-4C3E-B258-20E822325D7D}"/>
              </a:ext>
            </a:extLst>
          </p:cNvPr>
          <p:cNvSpPr txBox="1"/>
          <p:nvPr/>
        </p:nvSpPr>
        <p:spPr>
          <a:xfrm>
            <a:off x="1650741" y="3559172"/>
            <a:ext cx="5699445" cy="461665"/>
          </a:xfrm>
          <a:prstGeom prst="rect">
            <a:avLst/>
          </a:prstGeom>
          <a:noFill/>
        </p:spPr>
        <p:txBody>
          <a:bodyPr wrap="none" rtlCol="0">
            <a:spAutoFit/>
          </a:bodyPr>
          <a:lstStyle/>
          <a:p>
            <a:pPr algn="ctr"/>
            <a:r>
              <a:rPr lang="en-US" sz="2400" dirty="0" smtClean="0">
                <a:solidFill>
                  <a:srgbClr val="0000CC"/>
                </a:solidFill>
              </a:rPr>
              <a:t>Magnetic field for different particle energies</a:t>
            </a:r>
            <a:endParaRPr lang="ru-RU" sz="2400" dirty="0">
              <a:solidFill>
                <a:srgbClr val="0000CC"/>
              </a:solidFill>
            </a:endParaRPr>
          </a:p>
        </p:txBody>
      </p:sp>
    </p:spTree>
    <p:extLst>
      <p:ext uri="{BB962C8B-B14F-4D97-AF65-F5344CB8AC3E}">
        <p14:creationId xmlns:p14="http://schemas.microsoft.com/office/powerpoint/2010/main" val="34478271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3C7FDA4D-F3B9-44F0-B092-48EA97F1BCB3}" type="slidenum">
              <a:rPr lang="ru-RU" smtClean="0"/>
              <a:pPr/>
              <a:t>25</a:t>
            </a:fld>
            <a:endParaRPr lang="ru-RU"/>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07576" y="1999857"/>
            <a:ext cx="3959228" cy="2969421"/>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8280" y="1504949"/>
            <a:ext cx="2969425" cy="3959233"/>
          </a:xfrm>
          <a:prstGeom prst="rect">
            <a:avLst/>
          </a:prstGeom>
        </p:spPr>
      </p:pic>
      <p:sp>
        <p:nvSpPr>
          <p:cNvPr id="6" name="TextBox 5">
            <a:extLst>
              <a:ext uri="{FF2B5EF4-FFF2-40B4-BE49-F238E27FC236}">
                <a16:creationId xmlns="" xmlns:a16="http://schemas.microsoft.com/office/drawing/2014/main" id="{3C899A22-193F-4669-A4D7-D64AEC7CD816}"/>
              </a:ext>
            </a:extLst>
          </p:cNvPr>
          <p:cNvSpPr txBox="1"/>
          <p:nvPr/>
        </p:nvSpPr>
        <p:spPr>
          <a:xfrm>
            <a:off x="155852" y="44624"/>
            <a:ext cx="8880644" cy="584775"/>
          </a:xfrm>
          <a:prstGeom prst="rect">
            <a:avLst/>
          </a:prstGeom>
          <a:noFill/>
        </p:spPr>
        <p:txBody>
          <a:bodyPr wrap="square" rtlCol="0">
            <a:spAutoFit/>
          </a:bodyPr>
          <a:lstStyle/>
          <a:p>
            <a:pPr algn="ctr"/>
            <a:r>
              <a:rPr lang="en-US" sz="3200" dirty="0" smtClean="0">
                <a:solidFill>
                  <a:srgbClr val="000099"/>
                </a:solidFill>
                <a:cs typeface="Times New Roman" panose="02020603050405020304" pitchFamily="18" charset="0"/>
              </a:rPr>
              <a:t>View of </a:t>
            </a:r>
            <a:r>
              <a:rPr lang="en-US" sz="3200" dirty="0" err="1" smtClean="0">
                <a:solidFill>
                  <a:srgbClr val="FF0000"/>
                </a:solidFill>
                <a:cs typeface="Times New Roman" panose="02020603050405020304" pitchFamily="18" charset="0"/>
              </a:rPr>
              <a:t>P</a:t>
            </a:r>
            <a:r>
              <a:rPr lang="en-US" sz="3200" dirty="0" err="1" smtClean="0">
                <a:solidFill>
                  <a:srgbClr val="000099"/>
                </a:solidFill>
                <a:cs typeface="Times New Roman" panose="02020603050405020304" pitchFamily="18" charset="0"/>
              </a:rPr>
              <a:t>olarimeter</a:t>
            </a:r>
            <a:r>
              <a:rPr lang="en-US" sz="3200" dirty="0" smtClean="0">
                <a:solidFill>
                  <a:srgbClr val="000099"/>
                </a:solidFill>
                <a:cs typeface="Times New Roman" panose="02020603050405020304" pitchFamily="18" charset="0"/>
              </a:rPr>
              <a:t> </a:t>
            </a:r>
            <a:r>
              <a:rPr lang="en-US" sz="3200" dirty="0" smtClean="0">
                <a:solidFill>
                  <a:srgbClr val="FF0000"/>
                </a:solidFill>
                <a:cs typeface="Times New Roman" panose="02020603050405020304" pitchFamily="18" charset="0"/>
              </a:rPr>
              <a:t>T</a:t>
            </a:r>
            <a:r>
              <a:rPr lang="en-US" sz="3200" dirty="0" smtClean="0">
                <a:solidFill>
                  <a:srgbClr val="000099"/>
                </a:solidFill>
                <a:cs typeface="Times New Roman" panose="02020603050405020304" pitchFamily="18" charset="0"/>
              </a:rPr>
              <a:t>arget</a:t>
            </a:r>
            <a:endParaRPr lang="ru-RU" sz="3200" dirty="0">
              <a:solidFill>
                <a:srgbClr val="000099"/>
              </a:solidFill>
              <a:cs typeface="Times New Roman" panose="02020603050405020304" pitchFamily="18" charset="0"/>
            </a:endParaRPr>
          </a:p>
        </p:txBody>
      </p:sp>
      <p:sp>
        <p:nvSpPr>
          <p:cNvPr id="7" name="TextBox 6">
            <a:extLst>
              <a:ext uri="{FF2B5EF4-FFF2-40B4-BE49-F238E27FC236}">
                <a16:creationId xmlns="" xmlns:a16="http://schemas.microsoft.com/office/drawing/2014/main" id="{DCDF87CF-A286-4C3E-B258-20E822325D7D}"/>
              </a:ext>
            </a:extLst>
          </p:cNvPr>
          <p:cNvSpPr txBox="1"/>
          <p:nvPr/>
        </p:nvSpPr>
        <p:spPr>
          <a:xfrm>
            <a:off x="798892" y="924861"/>
            <a:ext cx="2924134" cy="461665"/>
          </a:xfrm>
          <a:prstGeom prst="rect">
            <a:avLst/>
          </a:prstGeom>
          <a:noFill/>
        </p:spPr>
        <p:txBody>
          <a:bodyPr wrap="none" rtlCol="0">
            <a:spAutoFit/>
          </a:bodyPr>
          <a:lstStyle/>
          <a:p>
            <a:pPr algn="ctr"/>
            <a:r>
              <a:rPr lang="en-US" sz="2400" dirty="0" smtClean="0">
                <a:solidFill>
                  <a:srgbClr val="000099"/>
                </a:solidFill>
              </a:rPr>
              <a:t>Spherical </a:t>
            </a:r>
            <a:r>
              <a:rPr lang="en-US" sz="2400" dirty="0" err="1" smtClean="0">
                <a:solidFill>
                  <a:srgbClr val="CC3300"/>
                </a:solidFill>
              </a:rPr>
              <a:t>mylar</a:t>
            </a:r>
            <a:r>
              <a:rPr lang="en-US" sz="2400" dirty="0" smtClean="0">
                <a:solidFill>
                  <a:srgbClr val="000099"/>
                </a:solidFill>
              </a:rPr>
              <a:t> vessel</a:t>
            </a:r>
            <a:endParaRPr lang="ru-RU" sz="2400" dirty="0">
              <a:solidFill>
                <a:srgbClr val="000099"/>
              </a:solidFill>
            </a:endParaRPr>
          </a:p>
        </p:txBody>
      </p:sp>
      <p:sp>
        <p:nvSpPr>
          <p:cNvPr id="8" name="TextBox 7">
            <a:extLst>
              <a:ext uri="{FF2B5EF4-FFF2-40B4-BE49-F238E27FC236}">
                <a16:creationId xmlns="" xmlns:a16="http://schemas.microsoft.com/office/drawing/2014/main" id="{DCDF87CF-A286-4C3E-B258-20E822325D7D}"/>
              </a:ext>
            </a:extLst>
          </p:cNvPr>
          <p:cNvSpPr txBox="1"/>
          <p:nvPr/>
        </p:nvSpPr>
        <p:spPr>
          <a:xfrm>
            <a:off x="5305910" y="924860"/>
            <a:ext cx="3073214" cy="461665"/>
          </a:xfrm>
          <a:prstGeom prst="rect">
            <a:avLst/>
          </a:prstGeom>
          <a:noFill/>
        </p:spPr>
        <p:txBody>
          <a:bodyPr wrap="none" rtlCol="0">
            <a:spAutoFit/>
          </a:bodyPr>
          <a:lstStyle/>
          <a:p>
            <a:pPr algn="ctr"/>
            <a:r>
              <a:rPr lang="en-US" sz="2400" dirty="0" smtClean="0">
                <a:solidFill>
                  <a:srgbClr val="000099"/>
                </a:solidFill>
              </a:rPr>
              <a:t>Cylindrical </a:t>
            </a:r>
            <a:r>
              <a:rPr lang="en-US" sz="2400" dirty="0" err="1" smtClean="0">
                <a:solidFill>
                  <a:srgbClr val="CC3300"/>
                </a:solidFill>
              </a:rPr>
              <a:t>mylar</a:t>
            </a:r>
            <a:r>
              <a:rPr lang="en-US" sz="2400" dirty="0" smtClean="0">
                <a:solidFill>
                  <a:srgbClr val="000099"/>
                </a:solidFill>
              </a:rPr>
              <a:t> vessel</a:t>
            </a:r>
            <a:endParaRPr lang="ru-RU" sz="2400" dirty="0">
              <a:solidFill>
                <a:srgbClr val="000099"/>
              </a:solidFill>
            </a:endParaRPr>
          </a:p>
        </p:txBody>
      </p:sp>
      <p:sp>
        <p:nvSpPr>
          <p:cNvPr id="9" name="TextBox 8">
            <a:extLst>
              <a:ext uri="{FF2B5EF4-FFF2-40B4-BE49-F238E27FC236}">
                <a16:creationId xmlns="" xmlns:a16="http://schemas.microsoft.com/office/drawing/2014/main" id="{F5D1C892-8283-4549-B5C5-34EBCAFBFD18}"/>
              </a:ext>
            </a:extLst>
          </p:cNvPr>
          <p:cNvSpPr txBox="1"/>
          <p:nvPr/>
        </p:nvSpPr>
        <p:spPr>
          <a:xfrm>
            <a:off x="2221608" y="3681563"/>
            <a:ext cx="708848" cy="523220"/>
          </a:xfrm>
          <a:prstGeom prst="rect">
            <a:avLst/>
          </a:prstGeom>
          <a:noFill/>
        </p:spPr>
        <p:txBody>
          <a:bodyPr wrap="none" rtlCol="0">
            <a:spAutoFit/>
          </a:bodyPr>
          <a:lstStyle/>
          <a:p>
            <a:r>
              <a:rPr lang="en-US" sz="2800" baseline="30000" dirty="0"/>
              <a:t>3</a:t>
            </a:r>
            <a:r>
              <a:rPr lang="en-US" sz="2800" dirty="0"/>
              <a:t>He</a:t>
            </a:r>
            <a:endParaRPr lang="ru-RU" sz="2800" dirty="0"/>
          </a:p>
        </p:txBody>
      </p:sp>
      <p:sp>
        <p:nvSpPr>
          <p:cNvPr id="10" name="TextBox 9">
            <a:extLst>
              <a:ext uri="{FF2B5EF4-FFF2-40B4-BE49-F238E27FC236}">
                <a16:creationId xmlns="" xmlns:a16="http://schemas.microsoft.com/office/drawing/2014/main" id="{F5D1C892-8283-4549-B5C5-34EBCAFBFD18}"/>
              </a:ext>
            </a:extLst>
          </p:cNvPr>
          <p:cNvSpPr txBox="1"/>
          <p:nvPr/>
        </p:nvSpPr>
        <p:spPr>
          <a:xfrm>
            <a:off x="7222233" y="4585783"/>
            <a:ext cx="708848" cy="523220"/>
          </a:xfrm>
          <a:prstGeom prst="rect">
            <a:avLst/>
          </a:prstGeom>
          <a:noFill/>
        </p:spPr>
        <p:txBody>
          <a:bodyPr wrap="none" rtlCol="0">
            <a:spAutoFit/>
          </a:bodyPr>
          <a:lstStyle/>
          <a:p>
            <a:r>
              <a:rPr lang="en-US" sz="2800" baseline="30000" dirty="0"/>
              <a:t>3</a:t>
            </a:r>
            <a:r>
              <a:rPr lang="en-US" sz="2800" dirty="0"/>
              <a:t>He</a:t>
            </a:r>
            <a:endParaRPr lang="ru-RU" sz="2800" dirty="0"/>
          </a:p>
        </p:txBody>
      </p:sp>
      <p:sp>
        <p:nvSpPr>
          <p:cNvPr id="11" name="TextBox 10">
            <a:extLst>
              <a:ext uri="{FF2B5EF4-FFF2-40B4-BE49-F238E27FC236}">
                <a16:creationId xmlns="" xmlns:a16="http://schemas.microsoft.com/office/drawing/2014/main" id="{F5D1C892-8283-4549-B5C5-34EBCAFBFD18}"/>
              </a:ext>
            </a:extLst>
          </p:cNvPr>
          <p:cNvSpPr txBox="1"/>
          <p:nvPr/>
        </p:nvSpPr>
        <p:spPr>
          <a:xfrm>
            <a:off x="5660133" y="2956733"/>
            <a:ext cx="708848" cy="523220"/>
          </a:xfrm>
          <a:prstGeom prst="rect">
            <a:avLst/>
          </a:prstGeom>
          <a:noFill/>
        </p:spPr>
        <p:txBody>
          <a:bodyPr wrap="none" rtlCol="0">
            <a:spAutoFit/>
          </a:bodyPr>
          <a:lstStyle/>
          <a:p>
            <a:r>
              <a:rPr lang="en-US" sz="2800" baseline="30000" dirty="0"/>
              <a:t>3</a:t>
            </a:r>
            <a:r>
              <a:rPr lang="en-US" sz="2800" dirty="0"/>
              <a:t>He</a:t>
            </a:r>
            <a:endParaRPr lang="ru-RU" sz="2800" dirty="0"/>
          </a:p>
        </p:txBody>
      </p:sp>
      <p:sp>
        <p:nvSpPr>
          <p:cNvPr id="12" name="TextBox 11">
            <a:extLst>
              <a:ext uri="{FF2B5EF4-FFF2-40B4-BE49-F238E27FC236}">
                <a16:creationId xmlns="" xmlns:a16="http://schemas.microsoft.com/office/drawing/2014/main" id="{DCDF87CF-A286-4C3E-B258-20E822325D7D}"/>
              </a:ext>
            </a:extLst>
          </p:cNvPr>
          <p:cNvSpPr txBox="1"/>
          <p:nvPr/>
        </p:nvSpPr>
        <p:spPr>
          <a:xfrm>
            <a:off x="1336668" y="5630211"/>
            <a:ext cx="1848583" cy="400110"/>
          </a:xfrm>
          <a:prstGeom prst="rect">
            <a:avLst/>
          </a:prstGeom>
          <a:noFill/>
        </p:spPr>
        <p:txBody>
          <a:bodyPr wrap="none" rtlCol="0">
            <a:spAutoFit/>
          </a:bodyPr>
          <a:lstStyle/>
          <a:p>
            <a:pPr algn="ctr"/>
            <a:r>
              <a:rPr lang="en-US" sz="2000" dirty="0" smtClean="0">
                <a:solidFill>
                  <a:srgbClr val="000099"/>
                </a:solidFill>
              </a:rPr>
              <a:t>Radius – 50 mm</a:t>
            </a:r>
            <a:endParaRPr lang="ru-RU" sz="2000" dirty="0">
              <a:solidFill>
                <a:srgbClr val="000099"/>
              </a:solidFill>
            </a:endParaRPr>
          </a:p>
        </p:txBody>
      </p:sp>
      <p:sp>
        <p:nvSpPr>
          <p:cNvPr id="13" name="TextBox 12">
            <a:extLst>
              <a:ext uri="{FF2B5EF4-FFF2-40B4-BE49-F238E27FC236}">
                <a16:creationId xmlns="" xmlns:a16="http://schemas.microsoft.com/office/drawing/2014/main" id="{DCDF87CF-A286-4C3E-B258-20E822325D7D}"/>
              </a:ext>
            </a:extLst>
          </p:cNvPr>
          <p:cNvSpPr txBox="1"/>
          <p:nvPr/>
        </p:nvSpPr>
        <p:spPr>
          <a:xfrm>
            <a:off x="4990042" y="5630211"/>
            <a:ext cx="3628749" cy="400110"/>
          </a:xfrm>
          <a:prstGeom prst="rect">
            <a:avLst/>
          </a:prstGeom>
          <a:noFill/>
        </p:spPr>
        <p:txBody>
          <a:bodyPr wrap="none" rtlCol="0">
            <a:spAutoFit/>
          </a:bodyPr>
          <a:lstStyle/>
          <a:p>
            <a:pPr algn="ctr"/>
            <a:r>
              <a:rPr lang="en-US" sz="2000" dirty="0" smtClean="0">
                <a:solidFill>
                  <a:srgbClr val="000099"/>
                </a:solidFill>
              </a:rPr>
              <a:t>Radius – 50 mm, Height – 70 mm</a:t>
            </a:r>
            <a:endParaRPr lang="ru-RU" sz="2000" dirty="0">
              <a:solidFill>
                <a:srgbClr val="000099"/>
              </a:solidFill>
            </a:endParaRPr>
          </a:p>
        </p:txBody>
      </p:sp>
    </p:spTree>
    <p:extLst>
      <p:ext uri="{BB962C8B-B14F-4D97-AF65-F5344CB8AC3E}">
        <p14:creationId xmlns:p14="http://schemas.microsoft.com/office/powerpoint/2010/main" val="27967079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3C7FDA4D-F3B9-44F0-B092-48EA97F1BCB3}" type="slidenum">
              <a:rPr lang="ru-RU" smtClean="0"/>
              <a:pPr/>
              <a:t>26</a:t>
            </a:fld>
            <a:endParaRPr lang="ru-RU" dirty="0"/>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775" y="920493"/>
            <a:ext cx="7423974" cy="5148663"/>
          </a:xfrm>
          <a:prstGeom prst="rect">
            <a:avLst/>
          </a:prstGeom>
        </p:spPr>
      </p:pic>
      <p:sp>
        <p:nvSpPr>
          <p:cNvPr id="5" name="TextBox 4">
            <a:extLst>
              <a:ext uri="{FF2B5EF4-FFF2-40B4-BE49-F238E27FC236}">
                <a16:creationId xmlns="" xmlns:a16="http://schemas.microsoft.com/office/drawing/2014/main" id="{3C899A22-193F-4669-A4D7-D64AEC7CD816}"/>
              </a:ext>
            </a:extLst>
          </p:cNvPr>
          <p:cNvSpPr txBox="1"/>
          <p:nvPr/>
        </p:nvSpPr>
        <p:spPr>
          <a:xfrm>
            <a:off x="155852" y="44624"/>
            <a:ext cx="8880644" cy="584775"/>
          </a:xfrm>
          <a:prstGeom prst="rect">
            <a:avLst/>
          </a:prstGeom>
          <a:noFill/>
        </p:spPr>
        <p:txBody>
          <a:bodyPr wrap="square" rtlCol="0">
            <a:spAutoFit/>
          </a:bodyPr>
          <a:lstStyle/>
          <a:p>
            <a:pPr algn="ctr"/>
            <a:r>
              <a:rPr lang="en-US" sz="3200" dirty="0" smtClean="0">
                <a:solidFill>
                  <a:srgbClr val="000099"/>
                </a:solidFill>
                <a:cs typeface="Times New Roman" panose="02020603050405020304" pitchFamily="18" charset="0"/>
              </a:rPr>
              <a:t>View </a:t>
            </a:r>
            <a:r>
              <a:rPr lang="en-US" sz="3200" dirty="0">
                <a:solidFill>
                  <a:srgbClr val="000099"/>
                </a:solidFill>
                <a:cs typeface="Times New Roman" panose="02020603050405020304" pitchFamily="18" charset="0"/>
              </a:rPr>
              <a:t>of </a:t>
            </a:r>
            <a:r>
              <a:rPr lang="en-US" sz="3200" dirty="0">
                <a:solidFill>
                  <a:srgbClr val="FF0000"/>
                </a:solidFill>
                <a:cs typeface="Times New Roman" panose="02020603050405020304" pitchFamily="18" charset="0"/>
              </a:rPr>
              <a:t>New</a:t>
            </a:r>
            <a:r>
              <a:rPr lang="en-US" sz="3200" dirty="0">
                <a:solidFill>
                  <a:srgbClr val="000099"/>
                </a:solidFill>
                <a:cs typeface="Times New Roman" panose="02020603050405020304" pitchFamily="18" charset="0"/>
              </a:rPr>
              <a:t> </a:t>
            </a:r>
            <a:r>
              <a:rPr lang="en-US" sz="3200" dirty="0">
                <a:solidFill>
                  <a:srgbClr val="FF0000"/>
                </a:solidFill>
                <a:cs typeface="Times New Roman" panose="02020603050405020304" pitchFamily="18" charset="0"/>
              </a:rPr>
              <a:t>L</a:t>
            </a:r>
            <a:r>
              <a:rPr lang="en-US" sz="3200" dirty="0">
                <a:solidFill>
                  <a:srgbClr val="000099"/>
                </a:solidFill>
                <a:cs typeface="Times New Roman" panose="02020603050405020304" pitchFamily="18" charset="0"/>
              </a:rPr>
              <a:t>ow </a:t>
            </a:r>
            <a:r>
              <a:rPr lang="en-US" sz="3200" dirty="0">
                <a:solidFill>
                  <a:srgbClr val="FF0000"/>
                </a:solidFill>
                <a:cs typeface="Times New Roman" panose="02020603050405020304" pitchFamily="18" charset="0"/>
              </a:rPr>
              <a:t>E</a:t>
            </a:r>
            <a:r>
              <a:rPr lang="en-US" sz="3200" dirty="0">
                <a:solidFill>
                  <a:srgbClr val="000099"/>
                </a:solidFill>
                <a:cs typeface="Times New Roman" panose="02020603050405020304" pitchFamily="18" charset="0"/>
              </a:rPr>
              <a:t>nergy </a:t>
            </a:r>
            <a:r>
              <a:rPr lang="en-US" sz="3200" dirty="0" err="1" smtClean="0">
                <a:solidFill>
                  <a:srgbClr val="FF0000"/>
                </a:solidFill>
                <a:cs typeface="Times New Roman" panose="02020603050405020304" pitchFamily="18" charset="0"/>
              </a:rPr>
              <a:t>P</a:t>
            </a:r>
            <a:r>
              <a:rPr lang="en-US" sz="3200" dirty="0" err="1" smtClean="0">
                <a:solidFill>
                  <a:srgbClr val="000099"/>
                </a:solidFill>
                <a:cs typeface="Times New Roman" panose="02020603050405020304" pitchFamily="18" charset="0"/>
              </a:rPr>
              <a:t>olarimeter</a:t>
            </a:r>
            <a:endParaRPr lang="ru-RU" sz="3200" dirty="0">
              <a:solidFill>
                <a:srgbClr val="000099"/>
              </a:solidFill>
              <a:cs typeface="Times New Roman" panose="02020603050405020304" pitchFamily="18" charset="0"/>
            </a:endParaRPr>
          </a:p>
        </p:txBody>
      </p:sp>
      <p:cxnSp>
        <p:nvCxnSpPr>
          <p:cNvPr id="6" name="Прямая соединительная линия 5">
            <a:extLst>
              <a:ext uri="{FF2B5EF4-FFF2-40B4-BE49-F238E27FC236}">
                <a16:creationId xmlns="" xmlns:a16="http://schemas.microsoft.com/office/drawing/2014/main" id="{C62508CD-0EA8-4364-97EF-6FBA9F370A15}"/>
              </a:ext>
            </a:extLst>
          </p:cNvPr>
          <p:cNvCxnSpPr>
            <a:cxnSpLocks/>
          </p:cNvCxnSpPr>
          <p:nvPr/>
        </p:nvCxnSpPr>
        <p:spPr>
          <a:xfrm>
            <a:off x="4343367" y="5103272"/>
            <a:ext cx="647733" cy="564103"/>
          </a:xfrm>
          <a:prstGeom prst="line">
            <a:avLst/>
          </a:prstGeom>
          <a:ln w="19050">
            <a:solidFill>
              <a:schemeClr val="tx1"/>
            </a:solidFill>
            <a:prstDash val="solid"/>
            <a:headEnd type="arrow" w="med" len="med"/>
            <a:tailEnd type="none" w="med" len="med"/>
          </a:ln>
        </p:spPr>
        <p:style>
          <a:lnRef idx="1">
            <a:schemeClr val="accent5"/>
          </a:lnRef>
          <a:fillRef idx="0">
            <a:schemeClr val="accent5"/>
          </a:fillRef>
          <a:effectRef idx="0">
            <a:schemeClr val="accent5"/>
          </a:effectRef>
          <a:fontRef idx="minor">
            <a:schemeClr val="tx1"/>
          </a:fontRef>
        </p:style>
      </p:cxnSp>
      <p:sp>
        <p:nvSpPr>
          <p:cNvPr id="7" name="TextBox 6">
            <a:extLst>
              <a:ext uri="{FF2B5EF4-FFF2-40B4-BE49-F238E27FC236}">
                <a16:creationId xmlns="" xmlns:a16="http://schemas.microsoft.com/office/drawing/2014/main" id="{DCDF87CF-A286-4C3E-B258-20E822325D7D}"/>
              </a:ext>
            </a:extLst>
          </p:cNvPr>
          <p:cNvSpPr txBox="1"/>
          <p:nvPr/>
        </p:nvSpPr>
        <p:spPr>
          <a:xfrm>
            <a:off x="7219950" y="1100866"/>
            <a:ext cx="1091646" cy="369332"/>
          </a:xfrm>
          <a:prstGeom prst="rect">
            <a:avLst/>
          </a:prstGeom>
          <a:noFill/>
        </p:spPr>
        <p:txBody>
          <a:bodyPr wrap="none" rtlCol="0">
            <a:spAutoFit/>
          </a:bodyPr>
          <a:lstStyle/>
          <a:p>
            <a:pPr algn="ctr"/>
            <a:r>
              <a:rPr lang="en-US" dirty="0" smtClean="0"/>
              <a:t>Detectors</a:t>
            </a:r>
            <a:endParaRPr lang="ru-RU" dirty="0"/>
          </a:p>
        </p:txBody>
      </p:sp>
      <p:cxnSp>
        <p:nvCxnSpPr>
          <p:cNvPr id="8" name="Прямая соединительная линия 7">
            <a:extLst>
              <a:ext uri="{FF2B5EF4-FFF2-40B4-BE49-F238E27FC236}">
                <a16:creationId xmlns="" xmlns:a16="http://schemas.microsoft.com/office/drawing/2014/main" id="{C62508CD-0EA8-4364-97EF-6FBA9F370A15}"/>
              </a:ext>
            </a:extLst>
          </p:cNvPr>
          <p:cNvCxnSpPr>
            <a:cxnSpLocks/>
          </p:cNvCxnSpPr>
          <p:nvPr/>
        </p:nvCxnSpPr>
        <p:spPr>
          <a:xfrm flipH="1">
            <a:off x="2600325" y="3924300"/>
            <a:ext cx="533400" cy="2076450"/>
          </a:xfrm>
          <a:prstGeom prst="line">
            <a:avLst/>
          </a:prstGeom>
          <a:ln w="19050">
            <a:solidFill>
              <a:schemeClr val="tx1"/>
            </a:solidFill>
            <a:prstDash val="solid"/>
            <a:headEnd type="arrow"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9" name="Прямая соединительная линия 8">
            <a:extLst>
              <a:ext uri="{FF2B5EF4-FFF2-40B4-BE49-F238E27FC236}">
                <a16:creationId xmlns="" xmlns:a16="http://schemas.microsoft.com/office/drawing/2014/main" id="{C62508CD-0EA8-4364-97EF-6FBA9F370A15}"/>
              </a:ext>
            </a:extLst>
          </p:cNvPr>
          <p:cNvCxnSpPr>
            <a:cxnSpLocks/>
          </p:cNvCxnSpPr>
          <p:nvPr/>
        </p:nvCxnSpPr>
        <p:spPr>
          <a:xfrm flipH="1" flipV="1">
            <a:off x="1352550" y="1076325"/>
            <a:ext cx="1066735" cy="992304"/>
          </a:xfrm>
          <a:prstGeom prst="line">
            <a:avLst/>
          </a:prstGeom>
          <a:ln w="19050">
            <a:solidFill>
              <a:schemeClr val="tx1"/>
            </a:solidFill>
            <a:prstDash val="solid"/>
            <a:headEnd type="arrow"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10" name="Прямая соединительная линия 9">
            <a:extLst>
              <a:ext uri="{FF2B5EF4-FFF2-40B4-BE49-F238E27FC236}">
                <a16:creationId xmlns="" xmlns:a16="http://schemas.microsoft.com/office/drawing/2014/main" id="{C62508CD-0EA8-4364-97EF-6FBA9F370A15}"/>
              </a:ext>
            </a:extLst>
          </p:cNvPr>
          <p:cNvCxnSpPr>
            <a:cxnSpLocks/>
          </p:cNvCxnSpPr>
          <p:nvPr/>
        </p:nvCxnSpPr>
        <p:spPr>
          <a:xfrm flipV="1">
            <a:off x="7219950" y="1466850"/>
            <a:ext cx="285750" cy="1321512"/>
          </a:xfrm>
          <a:prstGeom prst="line">
            <a:avLst/>
          </a:prstGeom>
          <a:ln w="19050">
            <a:solidFill>
              <a:schemeClr val="tx1"/>
            </a:solidFill>
            <a:prstDash val="solid"/>
            <a:headEnd type="arrow"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11" name="Прямая соединительная линия 10">
            <a:extLst>
              <a:ext uri="{FF2B5EF4-FFF2-40B4-BE49-F238E27FC236}">
                <a16:creationId xmlns="" xmlns:a16="http://schemas.microsoft.com/office/drawing/2014/main" id="{C62508CD-0EA8-4364-97EF-6FBA9F370A15}"/>
              </a:ext>
            </a:extLst>
          </p:cNvPr>
          <p:cNvCxnSpPr>
            <a:cxnSpLocks/>
          </p:cNvCxnSpPr>
          <p:nvPr/>
        </p:nvCxnSpPr>
        <p:spPr>
          <a:xfrm flipV="1">
            <a:off x="6734109" y="1403523"/>
            <a:ext cx="609666" cy="590809"/>
          </a:xfrm>
          <a:prstGeom prst="line">
            <a:avLst/>
          </a:prstGeom>
          <a:ln w="19050">
            <a:solidFill>
              <a:schemeClr val="tx1"/>
            </a:solidFill>
            <a:prstDash val="solid"/>
            <a:headEnd type="arrow"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12" name="Прямая соединительная линия 11">
            <a:extLst>
              <a:ext uri="{FF2B5EF4-FFF2-40B4-BE49-F238E27FC236}">
                <a16:creationId xmlns="" xmlns:a16="http://schemas.microsoft.com/office/drawing/2014/main" id="{C62508CD-0EA8-4364-97EF-6FBA9F370A15}"/>
              </a:ext>
            </a:extLst>
          </p:cNvPr>
          <p:cNvCxnSpPr>
            <a:cxnSpLocks/>
          </p:cNvCxnSpPr>
          <p:nvPr/>
        </p:nvCxnSpPr>
        <p:spPr>
          <a:xfrm flipV="1">
            <a:off x="6114951" y="1249123"/>
            <a:ext cx="1104966" cy="76504"/>
          </a:xfrm>
          <a:prstGeom prst="line">
            <a:avLst/>
          </a:prstGeom>
          <a:ln w="19050">
            <a:solidFill>
              <a:schemeClr val="tx1"/>
            </a:solidFill>
            <a:prstDash val="solid"/>
            <a:headEnd type="arrow"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13" name="Прямая соединительная линия 12">
            <a:extLst>
              <a:ext uri="{FF2B5EF4-FFF2-40B4-BE49-F238E27FC236}">
                <a16:creationId xmlns="" xmlns:a16="http://schemas.microsoft.com/office/drawing/2014/main" id="{C62508CD-0EA8-4364-97EF-6FBA9F370A15}"/>
              </a:ext>
            </a:extLst>
          </p:cNvPr>
          <p:cNvCxnSpPr>
            <a:cxnSpLocks/>
          </p:cNvCxnSpPr>
          <p:nvPr/>
        </p:nvCxnSpPr>
        <p:spPr>
          <a:xfrm flipH="1" flipV="1">
            <a:off x="3257550" y="1470198"/>
            <a:ext cx="171384" cy="1212532"/>
          </a:xfrm>
          <a:prstGeom prst="line">
            <a:avLst/>
          </a:prstGeom>
          <a:ln w="19050">
            <a:solidFill>
              <a:schemeClr val="tx1"/>
            </a:solidFill>
            <a:prstDash val="solid"/>
            <a:headEnd type="arrow"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14" name="Прямая соединительная линия 13">
            <a:extLst>
              <a:ext uri="{FF2B5EF4-FFF2-40B4-BE49-F238E27FC236}">
                <a16:creationId xmlns="" xmlns:a16="http://schemas.microsoft.com/office/drawing/2014/main" id="{C62508CD-0EA8-4364-97EF-6FBA9F370A15}"/>
              </a:ext>
            </a:extLst>
          </p:cNvPr>
          <p:cNvCxnSpPr>
            <a:cxnSpLocks/>
          </p:cNvCxnSpPr>
          <p:nvPr/>
        </p:nvCxnSpPr>
        <p:spPr>
          <a:xfrm flipH="1">
            <a:off x="1662145" y="4249020"/>
            <a:ext cx="542793" cy="780180"/>
          </a:xfrm>
          <a:prstGeom prst="line">
            <a:avLst/>
          </a:prstGeom>
          <a:ln w="19050">
            <a:solidFill>
              <a:schemeClr val="tx1"/>
            </a:solidFill>
            <a:prstDash val="solid"/>
            <a:headEnd type="arrow" w="med" len="med"/>
            <a:tailEnd type="none" w="med" len="med"/>
          </a:ln>
        </p:spPr>
        <p:style>
          <a:lnRef idx="1">
            <a:schemeClr val="accent5"/>
          </a:lnRef>
          <a:fillRef idx="0">
            <a:schemeClr val="accent5"/>
          </a:fillRef>
          <a:effectRef idx="0">
            <a:schemeClr val="accent5"/>
          </a:effectRef>
          <a:fontRef idx="minor">
            <a:schemeClr val="tx1"/>
          </a:fontRef>
        </p:style>
      </p:cxnSp>
      <p:sp>
        <p:nvSpPr>
          <p:cNvPr id="30" name="TextBox 29">
            <a:extLst>
              <a:ext uri="{FF2B5EF4-FFF2-40B4-BE49-F238E27FC236}">
                <a16:creationId xmlns="" xmlns:a16="http://schemas.microsoft.com/office/drawing/2014/main" id="{DCDF87CF-A286-4C3E-B258-20E822325D7D}"/>
              </a:ext>
            </a:extLst>
          </p:cNvPr>
          <p:cNvSpPr txBox="1"/>
          <p:nvPr/>
        </p:nvSpPr>
        <p:spPr>
          <a:xfrm>
            <a:off x="585788" y="770982"/>
            <a:ext cx="1005853" cy="369332"/>
          </a:xfrm>
          <a:prstGeom prst="rect">
            <a:avLst/>
          </a:prstGeom>
          <a:noFill/>
        </p:spPr>
        <p:txBody>
          <a:bodyPr wrap="none" rtlCol="0">
            <a:spAutoFit/>
          </a:bodyPr>
          <a:lstStyle/>
          <a:p>
            <a:pPr algn="ctr"/>
            <a:r>
              <a:rPr lang="en-US" dirty="0" smtClean="0"/>
              <a:t>Detector</a:t>
            </a:r>
            <a:endParaRPr lang="ru-RU" dirty="0"/>
          </a:p>
        </p:txBody>
      </p:sp>
      <p:sp>
        <p:nvSpPr>
          <p:cNvPr id="31" name="TextBox 30">
            <a:extLst>
              <a:ext uri="{FF2B5EF4-FFF2-40B4-BE49-F238E27FC236}">
                <a16:creationId xmlns="" xmlns:a16="http://schemas.microsoft.com/office/drawing/2014/main" id="{DCDF87CF-A286-4C3E-B258-20E822325D7D}"/>
              </a:ext>
            </a:extLst>
          </p:cNvPr>
          <p:cNvSpPr txBox="1"/>
          <p:nvPr/>
        </p:nvSpPr>
        <p:spPr>
          <a:xfrm>
            <a:off x="4843496" y="5612368"/>
            <a:ext cx="1005853" cy="369332"/>
          </a:xfrm>
          <a:prstGeom prst="rect">
            <a:avLst/>
          </a:prstGeom>
          <a:noFill/>
        </p:spPr>
        <p:txBody>
          <a:bodyPr wrap="none" rtlCol="0">
            <a:spAutoFit/>
          </a:bodyPr>
          <a:lstStyle/>
          <a:p>
            <a:pPr algn="ctr"/>
            <a:r>
              <a:rPr lang="en-US" dirty="0" smtClean="0"/>
              <a:t>Detector</a:t>
            </a:r>
            <a:endParaRPr lang="ru-RU" dirty="0"/>
          </a:p>
        </p:txBody>
      </p:sp>
      <p:sp>
        <p:nvSpPr>
          <p:cNvPr id="32" name="TextBox 31">
            <a:extLst>
              <a:ext uri="{FF2B5EF4-FFF2-40B4-BE49-F238E27FC236}">
                <a16:creationId xmlns="" xmlns:a16="http://schemas.microsoft.com/office/drawing/2014/main" id="{F5D1C892-8283-4549-B5C5-34EBCAFBFD18}"/>
              </a:ext>
            </a:extLst>
          </p:cNvPr>
          <p:cNvSpPr txBox="1"/>
          <p:nvPr/>
        </p:nvSpPr>
        <p:spPr>
          <a:xfrm>
            <a:off x="2853840" y="3104239"/>
            <a:ext cx="559769" cy="400110"/>
          </a:xfrm>
          <a:prstGeom prst="rect">
            <a:avLst/>
          </a:prstGeom>
          <a:noFill/>
        </p:spPr>
        <p:txBody>
          <a:bodyPr wrap="none" rtlCol="0">
            <a:spAutoFit/>
          </a:bodyPr>
          <a:lstStyle/>
          <a:p>
            <a:r>
              <a:rPr lang="en-US" sz="2000" baseline="30000" dirty="0"/>
              <a:t>3</a:t>
            </a:r>
            <a:r>
              <a:rPr lang="en-US" sz="2000" dirty="0"/>
              <a:t>He</a:t>
            </a:r>
            <a:endParaRPr lang="ru-RU" sz="2000" dirty="0"/>
          </a:p>
        </p:txBody>
      </p:sp>
      <p:sp>
        <p:nvSpPr>
          <p:cNvPr id="33" name="TextBox 32">
            <a:extLst>
              <a:ext uri="{FF2B5EF4-FFF2-40B4-BE49-F238E27FC236}">
                <a16:creationId xmlns="" xmlns:a16="http://schemas.microsoft.com/office/drawing/2014/main" id="{DCDF87CF-A286-4C3E-B258-20E822325D7D}"/>
              </a:ext>
            </a:extLst>
          </p:cNvPr>
          <p:cNvSpPr txBox="1"/>
          <p:nvPr/>
        </p:nvSpPr>
        <p:spPr>
          <a:xfrm>
            <a:off x="2054119" y="5930384"/>
            <a:ext cx="764697" cy="369332"/>
          </a:xfrm>
          <a:prstGeom prst="rect">
            <a:avLst/>
          </a:prstGeom>
          <a:noFill/>
        </p:spPr>
        <p:txBody>
          <a:bodyPr wrap="none" rtlCol="0">
            <a:spAutoFit/>
          </a:bodyPr>
          <a:lstStyle/>
          <a:p>
            <a:pPr algn="ctr"/>
            <a:r>
              <a:rPr lang="en-US" dirty="0" smtClean="0"/>
              <a:t>Target</a:t>
            </a:r>
            <a:endParaRPr lang="ru-RU" dirty="0"/>
          </a:p>
        </p:txBody>
      </p:sp>
      <p:sp>
        <p:nvSpPr>
          <p:cNvPr id="34" name="TextBox 33">
            <a:extLst>
              <a:ext uri="{FF2B5EF4-FFF2-40B4-BE49-F238E27FC236}">
                <a16:creationId xmlns="" xmlns:a16="http://schemas.microsoft.com/office/drawing/2014/main" id="{DCDF87CF-A286-4C3E-B258-20E822325D7D}"/>
              </a:ext>
            </a:extLst>
          </p:cNvPr>
          <p:cNvSpPr txBox="1"/>
          <p:nvPr/>
        </p:nvSpPr>
        <p:spPr>
          <a:xfrm>
            <a:off x="1046799" y="4962525"/>
            <a:ext cx="1158139" cy="369332"/>
          </a:xfrm>
          <a:prstGeom prst="rect">
            <a:avLst/>
          </a:prstGeom>
          <a:noFill/>
        </p:spPr>
        <p:txBody>
          <a:bodyPr wrap="none" rtlCol="0">
            <a:spAutoFit/>
          </a:bodyPr>
          <a:lstStyle/>
          <a:p>
            <a:pPr algn="ctr"/>
            <a:r>
              <a:rPr lang="en-US" dirty="0" smtClean="0"/>
              <a:t>Collimator</a:t>
            </a:r>
            <a:endParaRPr lang="ru-RU" dirty="0"/>
          </a:p>
        </p:txBody>
      </p:sp>
      <p:sp>
        <p:nvSpPr>
          <p:cNvPr id="35" name="TextBox 34">
            <a:extLst>
              <a:ext uri="{FF2B5EF4-FFF2-40B4-BE49-F238E27FC236}">
                <a16:creationId xmlns="" xmlns:a16="http://schemas.microsoft.com/office/drawing/2014/main" id="{DCDF87CF-A286-4C3E-B258-20E822325D7D}"/>
              </a:ext>
            </a:extLst>
          </p:cNvPr>
          <p:cNvSpPr txBox="1"/>
          <p:nvPr/>
        </p:nvSpPr>
        <p:spPr>
          <a:xfrm>
            <a:off x="2462113" y="1162727"/>
            <a:ext cx="1243931" cy="369332"/>
          </a:xfrm>
          <a:prstGeom prst="rect">
            <a:avLst/>
          </a:prstGeom>
          <a:noFill/>
        </p:spPr>
        <p:txBody>
          <a:bodyPr wrap="none" rtlCol="0">
            <a:spAutoFit/>
          </a:bodyPr>
          <a:lstStyle/>
          <a:p>
            <a:pPr algn="ctr"/>
            <a:r>
              <a:rPr lang="en-US" dirty="0" smtClean="0"/>
              <a:t>Collimators</a:t>
            </a:r>
            <a:endParaRPr lang="ru-RU" dirty="0"/>
          </a:p>
        </p:txBody>
      </p:sp>
      <p:cxnSp>
        <p:nvCxnSpPr>
          <p:cNvPr id="36" name="Прямая соединительная линия 35">
            <a:extLst>
              <a:ext uri="{FF2B5EF4-FFF2-40B4-BE49-F238E27FC236}">
                <a16:creationId xmlns="" xmlns:a16="http://schemas.microsoft.com/office/drawing/2014/main" id="{C62508CD-0EA8-4364-97EF-6FBA9F370A15}"/>
              </a:ext>
            </a:extLst>
          </p:cNvPr>
          <p:cNvCxnSpPr>
            <a:cxnSpLocks/>
          </p:cNvCxnSpPr>
          <p:nvPr/>
        </p:nvCxnSpPr>
        <p:spPr>
          <a:xfrm flipH="1" flipV="1">
            <a:off x="4467225" y="1441623"/>
            <a:ext cx="1228725" cy="1063453"/>
          </a:xfrm>
          <a:prstGeom prst="line">
            <a:avLst/>
          </a:prstGeom>
          <a:ln w="19050">
            <a:solidFill>
              <a:schemeClr val="tx1"/>
            </a:solidFill>
            <a:prstDash val="solid"/>
            <a:headEnd type="arrow" w="med" len="med"/>
            <a:tailEnd type="none" w="med" len="med"/>
          </a:ln>
        </p:spPr>
        <p:style>
          <a:lnRef idx="1">
            <a:schemeClr val="accent5"/>
          </a:lnRef>
          <a:fillRef idx="0">
            <a:schemeClr val="accent5"/>
          </a:fillRef>
          <a:effectRef idx="0">
            <a:schemeClr val="accent5"/>
          </a:effectRef>
          <a:fontRef idx="minor">
            <a:schemeClr val="tx1"/>
          </a:fontRef>
        </p:style>
      </p:cxnSp>
      <p:sp>
        <p:nvSpPr>
          <p:cNvPr id="37" name="TextBox 36">
            <a:extLst>
              <a:ext uri="{FF2B5EF4-FFF2-40B4-BE49-F238E27FC236}">
                <a16:creationId xmlns="" xmlns:a16="http://schemas.microsoft.com/office/drawing/2014/main" id="{DCDF87CF-A286-4C3E-B258-20E822325D7D}"/>
              </a:ext>
            </a:extLst>
          </p:cNvPr>
          <p:cNvSpPr txBox="1"/>
          <p:nvPr/>
        </p:nvSpPr>
        <p:spPr>
          <a:xfrm>
            <a:off x="4139934" y="1101615"/>
            <a:ext cx="654539" cy="369332"/>
          </a:xfrm>
          <a:prstGeom prst="rect">
            <a:avLst/>
          </a:prstGeom>
          <a:noFill/>
        </p:spPr>
        <p:txBody>
          <a:bodyPr wrap="none" rtlCol="0">
            <a:spAutoFit/>
          </a:bodyPr>
          <a:lstStyle/>
          <a:p>
            <a:pPr algn="ctr"/>
            <a:r>
              <a:rPr lang="en-US" dirty="0" smtClean="0"/>
              <a:t>Plate</a:t>
            </a:r>
            <a:endParaRPr lang="ru-RU" dirty="0"/>
          </a:p>
        </p:txBody>
      </p:sp>
    </p:spTree>
    <p:extLst>
      <p:ext uri="{BB962C8B-B14F-4D97-AF65-F5344CB8AC3E}">
        <p14:creationId xmlns:p14="http://schemas.microsoft.com/office/powerpoint/2010/main" val="512279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 xmlns:a16="http://schemas.microsoft.com/office/drawing/2014/main" id="{CD4D1534-FD18-446C-BC64-9073DE11E53D}"/>
              </a:ext>
            </a:extLst>
          </p:cNvPr>
          <p:cNvSpPr>
            <a:spLocks noGrp="1"/>
          </p:cNvSpPr>
          <p:nvPr>
            <p:ph type="sldNum" sz="quarter" idx="12"/>
          </p:nvPr>
        </p:nvSpPr>
        <p:spPr/>
        <p:txBody>
          <a:bodyPr/>
          <a:lstStyle/>
          <a:p>
            <a:fld id="{3C7FDA4D-F3B9-44F0-B092-48EA97F1BCB3}" type="slidenum">
              <a:rPr lang="ru-RU" smtClean="0"/>
              <a:pPr/>
              <a:t>27</a:t>
            </a:fld>
            <a:endParaRPr lang="ru-RU"/>
          </a:p>
        </p:txBody>
      </p:sp>
      <p:sp>
        <p:nvSpPr>
          <p:cNvPr id="3" name="TextBox 2">
            <a:extLst>
              <a:ext uri="{FF2B5EF4-FFF2-40B4-BE49-F238E27FC236}">
                <a16:creationId xmlns="" xmlns:a16="http://schemas.microsoft.com/office/drawing/2014/main" id="{8101DAD7-6C47-493D-910A-6CBA7978A774}"/>
              </a:ext>
            </a:extLst>
          </p:cNvPr>
          <p:cNvSpPr txBox="1"/>
          <p:nvPr/>
        </p:nvSpPr>
        <p:spPr>
          <a:xfrm>
            <a:off x="114300" y="1227368"/>
            <a:ext cx="8915400" cy="584775"/>
          </a:xfrm>
          <a:prstGeom prst="rect">
            <a:avLst/>
          </a:prstGeom>
          <a:noFill/>
        </p:spPr>
        <p:txBody>
          <a:bodyPr wrap="square" rtlCol="0">
            <a:spAutoFit/>
          </a:bodyPr>
          <a:lstStyle/>
          <a:p>
            <a:pPr algn="ctr"/>
            <a:r>
              <a:rPr lang="en-US" sz="3200" dirty="0">
                <a:solidFill>
                  <a:srgbClr val="000099"/>
                </a:solidFill>
              </a:rPr>
              <a:t>Current Status</a:t>
            </a:r>
            <a:endParaRPr lang="ru-RU" sz="3200" dirty="0">
              <a:solidFill>
                <a:srgbClr val="000099"/>
              </a:solidFill>
            </a:endParaRPr>
          </a:p>
        </p:txBody>
      </p:sp>
      <p:sp>
        <p:nvSpPr>
          <p:cNvPr id="4" name="TextBox 3">
            <a:extLst>
              <a:ext uri="{FF2B5EF4-FFF2-40B4-BE49-F238E27FC236}">
                <a16:creationId xmlns="" xmlns:a16="http://schemas.microsoft.com/office/drawing/2014/main" id="{4FAD41C3-27FC-48F0-967D-945E97A356FA}"/>
              </a:ext>
            </a:extLst>
          </p:cNvPr>
          <p:cNvSpPr txBox="1"/>
          <p:nvPr/>
        </p:nvSpPr>
        <p:spPr>
          <a:xfrm>
            <a:off x="114300" y="1990746"/>
            <a:ext cx="8729908" cy="2862322"/>
          </a:xfrm>
          <a:prstGeom prst="rect">
            <a:avLst/>
          </a:prstGeom>
          <a:noFill/>
        </p:spPr>
        <p:txBody>
          <a:bodyPr wrap="square" rtlCol="0">
            <a:spAutoFit/>
          </a:bodyPr>
          <a:lstStyle/>
          <a:p>
            <a:pPr marL="719138" indent="-273050">
              <a:lnSpc>
                <a:spcPct val="150000"/>
              </a:lnSpc>
              <a:buFont typeface="Arial" panose="020B0604020202020204" pitchFamily="34" charset="0"/>
              <a:buChar char="•"/>
            </a:pPr>
            <a:r>
              <a:rPr lang="en-US" sz="2000" dirty="0" smtClean="0"/>
              <a:t>Old low energy </a:t>
            </a:r>
            <a:r>
              <a:rPr lang="en-US" sz="2000" dirty="0" err="1" smtClean="0"/>
              <a:t>p</a:t>
            </a:r>
            <a:r>
              <a:rPr lang="en-US" sz="2000" dirty="0" err="1" smtClean="0"/>
              <a:t>olarimeter</a:t>
            </a:r>
            <a:r>
              <a:rPr lang="en-US" sz="2000" dirty="0" smtClean="0"/>
              <a:t> was removed</a:t>
            </a:r>
            <a:endParaRPr lang="ru-RU" sz="2000" dirty="0" smtClean="0"/>
          </a:p>
          <a:p>
            <a:pPr marL="719138" indent="-273050">
              <a:lnSpc>
                <a:spcPct val="150000"/>
              </a:lnSpc>
              <a:buFont typeface="Arial" panose="020B0604020202020204" pitchFamily="34" charset="0"/>
              <a:buChar char="•"/>
            </a:pPr>
            <a:r>
              <a:rPr lang="en-US" sz="2000" dirty="0" smtClean="0"/>
              <a:t>Fabrication and ordering </a:t>
            </a:r>
            <a:r>
              <a:rPr lang="en-US" sz="2000" dirty="0"/>
              <a:t>of </a:t>
            </a:r>
            <a:r>
              <a:rPr lang="en-US" sz="2000" dirty="0" smtClean="0"/>
              <a:t>basic </a:t>
            </a:r>
            <a:r>
              <a:rPr lang="en-US" sz="2000" dirty="0"/>
              <a:t>parts of </a:t>
            </a:r>
            <a:r>
              <a:rPr lang="en-US" sz="2000" dirty="0" smtClean="0"/>
              <a:t>new </a:t>
            </a:r>
            <a:r>
              <a:rPr lang="en-US" sz="2000" dirty="0" err="1"/>
              <a:t>polarimeter</a:t>
            </a:r>
            <a:r>
              <a:rPr lang="en-US" sz="2000" dirty="0"/>
              <a:t> is in progress </a:t>
            </a:r>
            <a:endParaRPr lang="en-US" sz="2000" dirty="0"/>
          </a:p>
          <a:p>
            <a:pPr marL="719138" indent="-273050">
              <a:lnSpc>
                <a:spcPct val="150000"/>
              </a:lnSpc>
              <a:buFont typeface="Arial" panose="020B0604020202020204" pitchFamily="34" charset="0"/>
              <a:buChar char="•"/>
            </a:pPr>
            <a:r>
              <a:rPr lang="en-US" sz="2000" dirty="0" smtClean="0"/>
              <a:t>Test </a:t>
            </a:r>
            <a:r>
              <a:rPr lang="en-US" sz="2000" dirty="0"/>
              <a:t>runs are possible since next year (it’s not necessary </a:t>
            </a:r>
            <a:r>
              <a:rPr lang="en-US" sz="2000" dirty="0" smtClean="0"/>
              <a:t>to run </a:t>
            </a:r>
            <a:r>
              <a:rPr lang="en-US" sz="2000" dirty="0" err="1"/>
              <a:t>Nuclotron</a:t>
            </a:r>
            <a:r>
              <a:rPr lang="en-US" sz="2000" dirty="0"/>
              <a:t> </a:t>
            </a:r>
            <a:r>
              <a:rPr lang="en-US" sz="2000" dirty="0" smtClean="0"/>
              <a:t>cryogenic system to </a:t>
            </a:r>
            <a:r>
              <a:rPr lang="en-US" sz="2000" dirty="0"/>
              <a:t>get beam on the LINAC output</a:t>
            </a:r>
            <a:r>
              <a:rPr lang="en-US" sz="2000" dirty="0" smtClean="0"/>
              <a:t>)</a:t>
            </a:r>
          </a:p>
          <a:p>
            <a:pPr marL="719138" indent="-273050">
              <a:lnSpc>
                <a:spcPct val="150000"/>
              </a:lnSpc>
              <a:buFont typeface="Arial" panose="020B0604020202020204" pitchFamily="34" charset="0"/>
              <a:buChar char="•"/>
            </a:pPr>
            <a:r>
              <a:rPr lang="en-US" sz="2000" dirty="0" smtClean="0"/>
              <a:t>It is suggested to use usual silicon and pixel detectors</a:t>
            </a:r>
          </a:p>
          <a:p>
            <a:pPr marL="719138" indent="-273050">
              <a:lnSpc>
                <a:spcPct val="150000"/>
              </a:lnSpc>
              <a:buFont typeface="Arial" panose="020B0604020202020204" pitchFamily="34" charset="0"/>
              <a:buChar char="•"/>
            </a:pPr>
            <a:r>
              <a:rPr lang="en-US" sz="2000" dirty="0"/>
              <a:t>T</a:t>
            </a:r>
            <a:r>
              <a:rPr lang="en-US" sz="2000" dirty="0" smtClean="0"/>
              <a:t>he use of solid target – deuterated titanium – </a:t>
            </a:r>
            <a:r>
              <a:rPr lang="en-US" sz="2000" dirty="0"/>
              <a:t>is </a:t>
            </a:r>
            <a:r>
              <a:rPr lang="en-US" sz="2000" dirty="0" smtClean="0"/>
              <a:t>also considered</a:t>
            </a:r>
            <a:endParaRPr lang="en-US" sz="2000" dirty="0"/>
          </a:p>
        </p:txBody>
      </p:sp>
      <p:pic>
        <p:nvPicPr>
          <p:cNvPr id="70658" name="Picture 2" descr="https://ots.iit.edu/sites/ots/files/file_uploads/status-icon/status-information.png">
            <a:extLst>
              <a:ext uri="{FF2B5EF4-FFF2-40B4-BE49-F238E27FC236}">
                <a16:creationId xmlns="" xmlns:a16="http://schemas.microsoft.com/office/drawing/2014/main" id="{7648700E-22C8-420F-89B5-D30255C2F4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7922" y="235087"/>
            <a:ext cx="1026286" cy="1026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8069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3C7FDA4D-F3B9-44F0-B092-48EA97F1BCB3}" type="slidenum">
              <a:rPr lang="ru-RU" smtClean="0"/>
              <a:pPr/>
              <a:t>28</a:t>
            </a:fld>
            <a:endParaRPr lang="ru-RU"/>
          </a:p>
        </p:txBody>
      </p:sp>
      <p:sp>
        <p:nvSpPr>
          <p:cNvPr id="4" name="Text Box 2"/>
          <p:cNvSpPr txBox="1">
            <a:spLocks noChangeArrowheads="1"/>
          </p:cNvSpPr>
          <p:nvPr/>
        </p:nvSpPr>
        <p:spPr bwMode="auto">
          <a:xfrm>
            <a:off x="683568" y="2009385"/>
            <a:ext cx="7776864" cy="2859775"/>
          </a:xfrm>
          <a:prstGeom prst="rect">
            <a:avLst/>
          </a:prstGeom>
          <a:noFill/>
          <a:ln w="9525">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5400" b="1" dirty="0">
                <a:solidFill>
                  <a:schemeClr val="tx2">
                    <a:lumMod val="50000"/>
                  </a:schemeClr>
                </a:solidFill>
                <a:latin typeface="Times New Roman" pitchFamily="18" charset="0"/>
                <a:ea typeface="DejaVu Sans" charset="0"/>
                <a:cs typeface="Times New Roman" pitchFamily="18" charset="0"/>
              </a:rPr>
              <a:t>Thanks for </a:t>
            </a:r>
            <a:r>
              <a:rPr lang="en-US" sz="5400" b="1" dirty="0" smtClean="0">
                <a:solidFill>
                  <a:schemeClr val="tx2">
                    <a:lumMod val="50000"/>
                  </a:schemeClr>
                </a:solidFill>
                <a:latin typeface="Times New Roman" pitchFamily="18" charset="0"/>
                <a:ea typeface="DejaVu Sans" charset="0"/>
                <a:cs typeface="Times New Roman" pitchFamily="18" charset="0"/>
              </a:rPr>
              <a:t>your attention!</a:t>
            </a:r>
            <a:endParaRPr lang="en-US" sz="5400" b="1" dirty="0">
              <a:solidFill>
                <a:schemeClr val="tx2">
                  <a:lumMod val="50000"/>
                </a:schemeClr>
              </a:solidFill>
              <a:latin typeface="Times New Roman" pitchFamily="18" charset="0"/>
              <a:ea typeface="DejaVu Sans" charset="0"/>
              <a:cs typeface="Times New Roman" pitchFamily="18" charset="0"/>
            </a:endParaRPr>
          </a:p>
        </p:txBody>
      </p:sp>
      <p:pic>
        <p:nvPicPr>
          <p:cNvPr id="5" name="Picture 3" descr="lab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353591"/>
            <a:ext cx="709295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49165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3C7FDA4D-F3B9-44F0-B092-48EA97F1BCB3}" type="slidenum">
              <a:rPr lang="ru-RU" smtClean="0"/>
              <a:pPr/>
              <a:t>29</a:t>
            </a:fld>
            <a:endParaRPr lang="ru-RU"/>
          </a:p>
        </p:txBody>
      </p:sp>
      <p:pic>
        <p:nvPicPr>
          <p:cNvPr id="72706" name="Picture 2"/>
          <p:cNvPicPr>
            <a:picLocks noChangeAspect="1" noChangeArrowheads="1"/>
          </p:cNvPicPr>
          <p:nvPr/>
        </p:nvPicPr>
        <p:blipFill>
          <a:blip r:embed="rId3"/>
          <a:srcRect/>
          <a:stretch>
            <a:fillRect/>
          </a:stretch>
        </p:blipFill>
        <p:spPr bwMode="auto">
          <a:xfrm>
            <a:off x="0" y="142852"/>
            <a:ext cx="9144000" cy="6584204"/>
          </a:xfrm>
          <a:prstGeom prst="rect">
            <a:avLst/>
          </a:prstGeom>
          <a:noFill/>
          <a:ln w="9525">
            <a:noFill/>
            <a:miter lim="800000"/>
            <a:headEnd/>
            <a:tailEnd/>
          </a:ln>
          <a:effectLst/>
        </p:spPr>
      </p:pic>
    </p:spTree>
    <p:extLst>
      <p:ext uri="{BB962C8B-B14F-4D97-AF65-F5344CB8AC3E}">
        <p14:creationId xmlns:p14="http://schemas.microsoft.com/office/powerpoint/2010/main" val="18311876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088" y="1568262"/>
            <a:ext cx="7596336" cy="466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4"/>
          <p:cNvSpPr>
            <a:spLocks noGrp="1" noChangeArrowheads="1"/>
          </p:cNvSpPr>
          <p:nvPr>
            <p:ph type="title"/>
          </p:nvPr>
        </p:nvSpPr>
        <p:spPr>
          <a:xfrm>
            <a:off x="518294" y="188640"/>
            <a:ext cx="8158162" cy="575841"/>
          </a:xfrm>
          <a:solidFill>
            <a:schemeClr val="bg1"/>
          </a:solidFill>
          <a:ln w="25400">
            <a:solidFill>
              <a:schemeClr val="tx1"/>
            </a:solidFill>
          </a:ln>
        </p:spPr>
        <p:txBody>
          <a:bodyPr>
            <a:noAutofit/>
          </a:bodyPr>
          <a:lstStyle/>
          <a:p>
            <a:r>
              <a:rPr kumimoji="1" lang="en-US" altLang="ru-RU" sz="3200" b="1" dirty="0">
                <a:solidFill>
                  <a:srgbClr val="FF0000"/>
                </a:solidFill>
                <a:sym typeface="Symbol" pitchFamily="18" charset="2"/>
              </a:rPr>
              <a:t>NICA</a:t>
            </a:r>
            <a:r>
              <a:rPr kumimoji="1" lang="en-US" altLang="ru-RU" sz="3200" b="1" dirty="0">
                <a:solidFill>
                  <a:srgbClr val="000099"/>
                </a:solidFill>
                <a:sym typeface="Symbol" pitchFamily="18" charset="2"/>
              </a:rPr>
              <a:t> operation in Polarized Mode</a:t>
            </a:r>
            <a:endParaRPr kumimoji="1" lang="ru-RU" altLang="ru-RU" sz="3200" b="1" dirty="0" smtClean="0">
              <a:solidFill>
                <a:srgbClr val="000099"/>
              </a:solidFill>
              <a:sym typeface="Symbol" pitchFamily="18" charset="2"/>
            </a:endParaRPr>
          </a:p>
        </p:txBody>
      </p:sp>
      <p:sp>
        <p:nvSpPr>
          <p:cNvPr id="3" name="Номер слайда 2"/>
          <p:cNvSpPr>
            <a:spLocks noGrp="1"/>
          </p:cNvSpPr>
          <p:nvPr>
            <p:ph type="sldNum" sz="quarter" idx="12"/>
          </p:nvPr>
        </p:nvSpPr>
        <p:spPr/>
        <p:txBody>
          <a:bodyPr/>
          <a:lstStyle/>
          <a:p>
            <a:fld id="{888B0083-8246-4575-85E6-98E7F59DEF12}" type="slidenum">
              <a:rPr lang="ru-RU" smtClean="0"/>
              <a:t>3</a:t>
            </a:fld>
            <a:endParaRPr lang="ru-RU" dirty="0"/>
          </a:p>
        </p:txBody>
      </p:sp>
      <p:sp>
        <p:nvSpPr>
          <p:cNvPr id="5" name="Прямоугольник 4"/>
          <p:cNvSpPr/>
          <p:nvPr/>
        </p:nvSpPr>
        <p:spPr>
          <a:xfrm>
            <a:off x="1008112" y="5024646"/>
            <a:ext cx="1080120" cy="93610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1512168" y="1268760"/>
            <a:ext cx="5145807" cy="830997"/>
          </a:xfrm>
          <a:prstGeom prst="rect">
            <a:avLst/>
          </a:prstGeom>
          <a:solidFill>
            <a:srgbClr val="66FFFF"/>
          </a:solidFill>
        </p:spPr>
        <p:txBody>
          <a:bodyPr wrap="square">
            <a:spAutoFit/>
          </a:bodyPr>
          <a:lstStyle/>
          <a:p>
            <a:r>
              <a:rPr lang="en-US" sz="2400" dirty="0" smtClean="0">
                <a:latin typeface="Times New Roman" panose="02020603050405020304" pitchFamily="18" charset="0"/>
                <a:cs typeface="Times New Roman" panose="02020603050405020304" pitchFamily="18" charset="0"/>
              </a:rPr>
              <a:t>Polarized </a:t>
            </a:r>
            <a:r>
              <a:rPr lang="en-US" sz="2400" dirty="0" err="1">
                <a:solidFill>
                  <a:srgbClr val="FF0000"/>
                </a:solidFill>
                <a:latin typeface="Times New Roman" panose="02020603050405020304" pitchFamily="18" charset="0"/>
                <a:cs typeface="Times New Roman" panose="02020603050405020304" pitchFamily="18" charset="0"/>
              </a:rPr>
              <a:t>dd</a:t>
            </a:r>
            <a:r>
              <a:rPr lang="en-US" sz="2400" dirty="0">
                <a:latin typeface="Times New Roman" panose="02020603050405020304" pitchFamily="18" charset="0"/>
                <a:cs typeface="Times New Roman" panose="02020603050405020304" pitchFamily="18" charset="0"/>
              </a:rPr>
              <a:t> – collisions: </a:t>
            </a:r>
            <a:endParaRPr lang="en-US" sz="2400" dirty="0" smtClean="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SPI</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LU-20 </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Nuclotron</a:t>
            </a:r>
            <a:r>
              <a:rPr lang="en-US" sz="2400" dirty="0">
                <a:latin typeface="Times New Roman" panose="02020603050405020304" pitchFamily="18" charset="0"/>
                <a:cs typeface="Times New Roman" panose="02020603050405020304" pitchFamily="18" charset="0"/>
              </a:rPr>
              <a:t> → Collider </a:t>
            </a:r>
            <a:endParaRPr lang="ru-RU" sz="2400" dirty="0">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3380928" y="2618909"/>
            <a:ext cx="5001072" cy="830997"/>
          </a:xfrm>
          <a:prstGeom prst="rect">
            <a:avLst/>
          </a:prstGeom>
          <a:solidFill>
            <a:srgbClr val="99FF99"/>
          </a:solidFill>
        </p:spPr>
        <p:txBody>
          <a:bodyPr wrap="square">
            <a:spAutoFit/>
          </a:bodyPr>
          <a:lstStyle/>
          <a:p>
            <a:r>
              <a:rPr lang="en-US" sz="2400" dirty="0" smtClean="0">
                <a:latin typeface="Times New Roman" panose="02020603050405020304" pitchFamily="18" charset="0"/>
                <a:cs typeface="Times New Roman" panose="02020603050405020304" pitchFamily="18" charset="0"/>
              </a:rPr>
              <a:t>Polarized </a:t>
            </a:r>
            <a:r>
              <a:rPr lang="en-US" sz="2400" dirty="0">
                <a:solidFill>
                  <a:srgbClr val="FF0000"/>
                </a:solidFill>
                <a:latin typeface="Times New Roman" panose="02020603050405020304" pitchFamily="18" charset="0"/>
                <a:cs typeface="Times New Roman" panose="02020603050405020304" pitchFamily="18" charset="0"/>
              </a:rPr>
              <a:t>pp</a:t>
            </a:r>
            <a:r>
              <a:rPr lang="en-US" sz="2400" dirty="0">
                <a:latin typeface="Times New Roman" panose="02020603050405020304" pitchFamily="18" charset="0"/>
                <a:cs typeface="Times New Roman" panose="02020603050405020304" pitchFamily="18" charset="0"/>
              </a:rPr>
              <a:t> – collisions: </a:t>
            </a:r>
          </a:p>
          <a:p>
            <a:r>
              <a:rPr lang="en-US" sz="2400" dirty="0">
                <a:solidFill>
                  <a:srgbClr val="FF0000"/>
                </a:solidFill>
                <a:latin typeface="Times New Roman" panose="02020603050405020304" pitchFamily="18" charset="0"/>
                <a:cs typeface="Times New Roman" panose="02020603050405020304" pitchFamily="18" charset="0"/>
              </a:rPr>
              <a:t>SPI→ </a:t>
            </a:r>
            <a:r>
              <a:rPr lang="en-US" sz="2400" dirty="0" smtClean="0">
                <a:solidFill>
                  <a:srgbClr val="FF0000"/>
                </a:solidFill>
                <a:latin typeface="Times New Roman" panose="02020603050405020304" pitchFamily="18" charset="0"/>
                <a:cs typeface="Times New Roman" panose="02020603050405020304" pitchFamily="18" charset="0"/>
              </a:rPr>
              <a:t>LU-20 </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Nuclotron</a:t>
            </a:r>
            <a:r>
              <a:rPr lang="en-US" sz="2400" dirty="0">
                <a:solidFill>
                  <a:srgbClr val="FF0000"/>
                </a:solidFill>
                <a:latin typeface="Times New Roman" panose="02020603050405020304" pitchFamily="18" charset="0"/>
                <a:cs typeface="Times New Roman" panose="02020603050405020304" pitchFamily="18" charset="0"/>
              </a:rPr>
              <a:t> → Collider </a:t>
            </a:r>
            <a:endParaRPr lang="ru-RU"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72172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3C7FDA4D-F3B9-44F0-B092-48EA97F1BCB3}" type="slidenum">
              <a:rPr lang="ru-RU" smtClean="0"/>
              <a:pPr/>
              <a:t>30</a:t>
            </a:fld>
            <a:endParaRPr lang="ru-RU"/>
          </a:p>
        </p:txBody>
      </p:sp>
      <p:pic>
        <p:nvPicPr>
          <p:cNvPr id="71683" name="Picture 3"/>
          <p:cNvPicPr>
            <a:picLocks noChangeAspect="1" noChangeArrowheads="1"/>
          </p:cNvPicPr>
          <p:nvPr/>
        </p:nvPicPr>
        <p:blipFill>
          <a:blip r:embed="rId3"/>
          <a:srcRect/>
          <a:stretch>
            <a:fillRect/>
          </a:stretch>
        </p:blipFill>
        <p:spPr bwMode="auto">
          <a:xfrm>
            <a:off x="57012" y="71414"/>
            <a:ext cx="9015582" cy="6715147"/>
          </a:xfrm>
          <a:prstGeom prst="rect">
            <a:avLst/>
          </a:prstGeom>
          <a:noFill/>
          <a:ln w="9525">
            <a:noFill/>
            <a:miter lim="800000"/>
            <a:headEnd/>
            <a:tailEnd/>
          </a:ln>
          <a:effectLst/>
        </p:spPr>
      </p:pic>
    </p:spTree>
    <p:extLst>
      <p:ext uri="{BB962C8B-B14F-4D97-AF65-F5344CB8AC3E}">
        <p14:creationId xmlns:p14="http://schemas.microsoft.com/office/powerpoint/2010/main" val="5510813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3C7FDA4D-F3B9-44F0-B092-48EA97F1BCB3}" type="slidenum">
              <a:rPr lang="ru-RU" smtClean="0"/>
              <a:pPr/>
              <a:t>31</a:t>
            </a:fld>
            <a:endParaRPr lang="ru-RU"/>
          </a:p>
        </p:txBody>
      </p:sp>
      <p:pic>
        <p:nvPicPr>
          <p:cNvPr id="73730" name="Picture 2"/>
          <p:cNvPicPr>
            <a:picLocks noChangeAspect="1" noChangeArrowheads="1"/>
          </p:cNvPicPr>
          <p:nvPr/>
        </p:nvPicPr>
        <p:blipFill>
          <a:blip r:embed="rId3"/>
          <a:srcRect/>
          <a:stretch>
            <a:fillRect/>
          </a:stretch>
        </p:blipFill>
        <p:spPr bwMode="auto">
          <a:xfrm>
            <a:off x="-32" y="214290"/>
            <a:ext cx="9121267" cy="6429396"/>
          </a:xfrm>
          <a:prstGeom prst="rect">
            <a:avLst/>
          </a:prstGeom>
          <a:noFill/>
          <a:ln w="9525">
            <a:noFill/>
            <a:miter lim="800000"/>
            <a:headEnd/>
            <a:tailEnd/>
          </a:ln>
          <a:effectLst/>
        </p:spPr>
      </p:pic>
    </p:spTree>
    <p:extLst>
      <p:ext uri="{BB962C8B-B14F-4D97-AF65-F5344CB8AC3E}">
        <p14:creationId xmlns:p14="http://schemas.microsoft.com/office/powerpoint/2010/main" val="694071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5"/>
          <p:cNvSpPr>
            <a:spLocks noGrp="1"/>
          </p:cNvSpPr>
          <p:nvPr>
            <p:ph type="sldNum" sz="quarter" idx="12"/>
          </p:nvPr>
        </p:nvSpPr>
        <p:spPr/>
        <p:txBody>
          <a:bodyPr/>
          <a:lstStyle/>
          <a:p>
            <a:fld id="{3C7FDA4D-F3B9-44F0-B092-48EA97F1BCB3}" type="slidenum">
              <a:rPr lang="ru-RU" smtClean="0"/>
              <a:pPr/>
              <a:t>4</a:t>
            </a:fld>
            <a:endParaRPr lang="ru-RU"/>
          </a:p>
        </p:txBody>
      </p:sp>
      <p:sp>
        <p:nvSpPr>
          <p:cNvPr id="4" name="Прямоугольник 3"/>
          <p:cNvSpPr/>
          <p:nvPr/>
        </p:nvSpPr>
        <p:spPr>
          <a:xfrm>
            <a:off x="0" y="-24"/>
            <a:ext cx="9144000" cy="880241"/>
          </a:xfrm>
          <a:prstGeom prst="rect">
            <a:avLst/>
          </a:prstGeom>
        </p:spPr>
        <p:txBody>
          <a:bodyPr wrap="square">
            <a:spAutoFit/>
          </a:bodyPr>
          <a:lstStyle/>
          <a:p>
            <a:pPr algn="ctr">
              <a:lnSpc>
                <a:spcPct val="80000"/>
              </a:lnSpc>
            </a:pPr>
            <a:r>
              <a:rPr lang="en-US" altLang="ru-RU" sz="3200" b="1" dirty="0">
                <a:solidFill>
                  <a:srgbClr val="FF3300"/>
                </a:solidFill>
                <a:latin typeface="Times New Roman" pitchFamily="18" charset="0"/>
                <a:cs typeface="Times New Roman" pitchFamily="18" charset="0"/>
              </a:rPr>
              <a:t>S</a:t>
            </a:r>
            <a:r>
              <a:rPr lang="ru-RU" altLang="ru-RU" sz="3200" b="1" dirty="0" err="1">
                <a:solidFill>
                  <a:srgbClr val="0B07A7"/>
                </a:solidFill>
                <a:latin typeface="Times New Roman" pitchFamily="18" charset="0"/>
                <a:cs typeface="Times New Roman" pitchFamily="18" charset="0"/>
              </a:rPr>
              <a:t>ource</a:t>
            </a:r>
            <a:r>
              <a:rPr lang="ru-RU" altLang="ru-RU" sz="3200" b="1" dirty="0">
                <a:solidFill>
                  <a:srgbClr val="0B07A7"/>
                </a:solidFill>
                <a:latin typeface="Times New Roman" pitchFamily="18" charset="0"/>
                <a:cs typeface="Times New Roman" pitchFamily="18" charset="0"/>
              </a:rPr>
              <a:t> </a:t>
            </a:r>
            <a:r>
              <a:rPr lang="ru-RU" altLang="ru-RU" sz="3200" b="1" dirty="0" err="1">
                <a:solidFill>
                  <a:srgbClr val="0B07A7"/>
                </a:solidFill>
                <a:latin typeface="Times New Roman" pitchFamily="18" charset="0"/>
                <a:cs typeface="Times New Roman" pitchFamily="18" charset="0"/>
              </a:rPr>
              <a:t>of</a:t>
            </a:r>
            <a:r>
              <a:rPr lang="ru-RU" altLang="ru-RU" sz="3200" b="1" dirty="0">
                <a:solidFill>
                  <a:srgbClr val="0B07A7"/>
                </a:solidFill>
                <a:latin typeface="Times New Roman" pitchFamily="18" charset="0"/>
                <a:cs typeface="Times New Roman" pitchFamily="18" charset="0"/>
              </a:rPr>
              <a:t> </a:t>
            </a:r>
            <a:r>
              <a:rPr lang="en-US" altLang="ru-RU" sz="3200" b="1" dirty="0">
                <a:solidFill>
                  <a:srgbClr val="FF3300"/>
                </a:solidFill>
                <a:latin typeface="Times New Roman" pitchFamily="18" charset="0"/>
                <a:cs typeface="Times New Roman" pitchFamily="18" charset="0"/>
              </a:rPr>
              <a:t>P</a:t>
            </a:r>
            <a:r>
              <a:rPr lang="ru-RU" altLang="ru-RU" sz="3200" b="1" dirty="0" err="1">
                <a:solidFill>
                  <a:srgbClr val="0B07A7"/>
                </a:solidFill>
                <a:latin typeface="Times New Roman" pitchFamily="18" charset="0"/>
                <a:cs typeface="Times New Roman" pitchFamily="18" charset="0"/>
              </a:rPr>
              <a:t>olarized</a:t>
            </a:r>
            <a:r>
              <a:rPr lang="ru-RU" altLang="ru-RU" sz="3200" b="1" dirty="0">
                <a:solidFill>
                  <a:srgbClr val="0B07A7"/>
                </a:solidFill>
                <a:latin typeface="Times New Roman" pitchFamily="18" charset="0"/>
                <a:cs typeface="Times New Roman" pitchFamily="18" charset="0"/>
              </a:rPr>
              <a:t> </a:t>
            </a:r>
            <a:r>
              <a:rPr lang="en-US" altLang="ru-RU" sz="3200" b="1" dirty="0">
                <a:solidFill>
                  <a:srgbClr val="FF3300"/>
                </a:solidFill>
                <a:latin typeface="Times New Roman" pitchFamily="18" charset="0"/>
                <a:cs typeface="Times New Roman" pitchFamily="18" charset="0"/>
              </a:rPr>
              <a:t>I</a:t>
            </a:r>
            <a:r>
              <a:rPr lang="ru-RU" altLang="ru-RU" sz="3200" b="1" dirty="0" err="1">
                <a:solidFill>
                  <a:srgbClr val="0B07A7"/>
                </a:solidFill>
                <a:latin typeface="Times New Roman" pitchFamily="18" charset="0"/>
                <a:cs typeface="Times New Roman" pitchFamily="18" charset="0"/>
              </a:rPr>
              <a:t>ons</a:t>
            </a:r>
            <a:r>
              <a:rPr lang="ru-RU" altLang="ru-RU" sz="3200" b="1" dirty="0">
                <a:solidFill>
                  <a:srgbClr val="0B07A7"/>
                </a:solidFill>
                <a:latin typeface="Times New Roman" pitchFamily="18" charset="0"/>
                <a:cs typeface="Times New Roman" pitchFamily="18" charset="0"/>
              </a:rPr>
              <a:t> </a:t>
            </a:r>
            <a:r>
              <a:rPr lang="en-US" altLang="ru-RU" sz="3200" b="1" dirty="0">
                <a:solidFill>
                  <a:srgbClr val="0B07A7"/>
                </a:solidFill>
                <a:latin typeface="Times New Roman" pitchFamily="18" charset="0"/>
                <a:cs typeface="Times New Roman" pitchFamily="18" charset="0"/>
              </a:rPr>
              <a:t>(</a:t>
            </a:r>
            <a:r>
              <a:rPr lang="en-US" altLang="ru-RU" sz="3200" b="1" dirty="0">
                <a:solidFill>
                  <a:srgbClr val="FF0000"/>
                </a:solidFill>
                <a:latin typeface="Times New Roman" pitchFamily="18" charset="0"/>
                <a:cs typeface="Times New Roman" pitchFamily="18" charset="0"/>
              </a:rPr>
              <a:t>SPI</a:t>
            </a:r>
            <a:r>
              <a:rPr lang="en-US" altLang="ru-RU" sz="3200" b="1" dirty="0">
                <a:solidFill>
                  <a:srgbClr val="0B07A7"/>
                </a:solidFill>
                <a:latin typeface="Times New Roman" pitchFamily="18" charset="0"/>
                <a:cs typeface="Times New Roman" pitchFamily="18" charset="0"/>
              </a:rPr>
              <a:t>)</a:t>
            </a:r>
            <a:r>
              <a:rPr lang="ru-RU" altLang="ru-RU" sz="3200" b="1" dirty="0">
                <a:solidFill>
                  <a:srgbClr val="0B07A7"/>
                </a:solidFill>
                <a:latin typeface="Times New Roman" pitchFamily="18" charset="0"/>
                <a:cs typeface="Times New Roman" pitchFamily="18" charset="0"/>
              </a:rPr>
              <a:t> </a:t>
            </a:r>
            <a:r>
              <a:rPr lang="ru-RU" altLang="ru-RU" sz="3200" b="1" dirty="0" err="1">
                <a:solidFill>
                  <a:srgbClr val="0B07A7"/>
                </a:solidFill>
                <a:latin typeface="Times New Roman" pitchFamily="18" charset="0"/>
                <a:cs typeface="Times New Roman" pitchFamily="18" charset="0"/>
              </a:rPr>
              <a:t>for</a:t>
            </a:r>
            <a:r>
              <a:rPr lang="ru-RU" altLang="ru-RU" sz="3200" b="1" dirty="0">
                <a:solidFill>
                  <a:srgbClr val="0B07A7"/>
                </a:solidFill>
                <a:latin typeface="Times New Roman" pitchFamily="18" charset="0"/>
                <a:cs typeface="Times New Roman" pitchFamily="18" charset="0"/>
              </a:rPr>
              <a:t> </a:t>
            </a:r>
            <a:r>
              <a:rPr lang="en-US" altLang="ru-RU" sz="3200" b="1" dirty="0">
                <a:solidFill>
                  <a:srgbClr val="0B07A7"/>
                </a:solidFill>
                <a:latin typeface="Times New Roman" pitchFamily="18" charset="0"/>
                <a:cs typeface="Times New Roman" pitchFamily="18" charset="0"/>
              </a:rPr>
              <a:t>the </a:t>
            </a:r>
            <a:r>
              <a:rPr lang="ru-RU" altLang="ru-RU" sz="3200" b="1" dirty="0">
                <a:solidFill>
                  <a:srgbClr val="FF3300"/>
                </a:solidFill>
                <a:latin typeface="Times New Roman" pitchFamily="18" charset="0"/>
                <a:cs typeface="Times New Roman" pitchFamily="18" charset="0"/>
              </a:rPr>
              <a:t>JINR</a:t>
            </a:r>
            <a:r>
              <a:rPr lang="ru-RU" altLang="ru-RU" sz="3200" b="1" dirty="0">
                <a:solidFill>
                  <a:srgbClr val="0B07A7"/>
                </a:solidFill>
                <a:latin typeface="Times New Roman" pitchFamily="18" charset="0"/>
                <a:cs typeface="Times New Roman" pitchFamily="18" charset="0"/>
              </a:rPr>
              <a:t> </a:t>
            </a:r>
            <a:r>
              <a:rPr lang="ru-RU" altLang="ru-RU" sz="3200" b="1" dirty="0" err="1">
                <a:solidFill>
                  <a:srgbClr val="0B07A7"/>
                </a:solidFill>
                <a:latin typeface="Times New Roman" pitchFamily="18" charset="0"/>
                <a:cs typeface="Times New Roman" pitchFamily="18" charset="0"/>
              </a:rPr>
              <a:t>accelerator</a:t>
            </a:r>
            <a:r>
              <a:rPr lang="ru-RU" altLang="ru-RU" sz="3200" b="1" dirty="0">
                <a:solidFill>
                  <a:srgbClr val="0B07A7"/>
                </a:solidFill>
                <a:latin typeface="Times New Roman" pitchFamily="18" charset="0"/>
                <a:cs typeface="Times New Roman" pitchFamily="18" charset="0"/>
              </a:rPr>
              <a:t> </a:t>
            </a:r>
            <a:r>
              <a:rPr lang="en-US" altLang="ru-RU" sz="3200" b="1" dirty="0">
                <a:solidFill>
                  <a:srgbClr val="0B07A7"/>
                </a:solidFill>
                <a:latin typeface="Times New Roman" pitchFamily="18" charset="0"/>
                <a:cs typeface="Times New Roman" pitchFamily="18" charset="0"/>
              </a:rPr>
              <a:t>complex (Nuclotron, NICA)</a:t>
            </a:r>
            <a:endParaRPr lang="ru-RU" sz="3200" b="1" dirty="0">
              <a:latin typeface="Times New Roman" pitchFamily="18" charset="0"/>
              <a:cs typeface="Times New Roman" pitchFamily="18" charset="0"/>
            </a:endParaRPr>
          </a:p>
        </p:txBody>
      </p:sp>
      <p:grpSp>
        <p:nvGrpSpPr>
          <p:cNvPr id="9" name="Группа 8"/>
          <p:cNvGrpSpPr/>
          <p:nvPr/>
        </p:nvGrpSpPr>
        <p:grpSpPr>
          <a:xfrm>
            <a:off x="75114" y="889158"/>
            <a:ext cx="8993771" cy="5058673"/>
            <a:chOff x="566633" y="8116793"/>
            <a:chExt cx="14302800" cy="8044811"/>
          </a:xfrm>
        </p:grpSpPr>
        <p:pic>
          <p:nvPicPr>
            <p:cNvPr id="10" name="Picture 2" descr="https://lh3.googleusercontent.com/hSIzTuaandMoxeR5bzmionnIgSpg2L9kEe00E8yc2Qz4f_zf8ibsZb07xKZLx2Q9_PcB_SbanaG2Xiqg8lLSnciWeN1I9XGJzgiBFaZ0vKTCspLo0nq2m2weJDwVumteooGigjygKWGt7XjIZR4ypK4lbXpPaPrKaj5hEidR8zV_vzGgOVcLeOL-zMV6STrdUgCeBBwtFd27ZJwEej4MTl7vR5l5XnRQc0Vw3rl1cmDliEfLuRH2V6HjWTd7U1SdEIrlH1rxUqPxKiDj_i0kvqJ8oWc7MYv87PwQZieU8zhL_vkAwb0Ib_hssa0BZcBYFv5Bo35ij-v-vWj4_34suSlNBhnjY_gS7HinSz3d9VRPk0ftc8hATbSRQkKInfy4xnt8IabcPj2_09rWTqxKKxyo29dFXcYh_EE46nRgE3MrRDvaYhtOeFcjljBJAmL1OxLYYwIat1s7Z1cm9Irw39v4u0XSRkxX-1-bG12tvOZWmuH75k7IDj1b7mP-O6RD5LdHa7LM_7-iZnUynaPAW1tOrmQNlrsgg0TmG09TXdTJ19CmKWtJDGaVVkG3mXgCbadeD6vP9MRnTPChunkpa-T6flTHF7ySXj4JUdklDpt_9XEX=w1737-h977-no"/>
            <p:cNvPicPr>
              <a:picLocks noChangeAspect="1" noChangeArrowheads="1"/>
            </p:cNvPicPr>
            <p:nvPr/>
          </p:nvPicPr>
          <p:blipFill>
            <a:blip r:embed="rId3"/>
            <a:srcRect/>
            <a:stretch>
              <a:fillRect/>
            </a:stretch>
          </p:blipFill>
          <p:spPr bwMode="auto">
            <a:xfrm>
              <a:off x="566633" y="8116793"/>
              <a:ext cx="14302800" cy="8044811"/>
            </a:xfrm>
            <a:prstGeom prst="rect">
              <a:avLst/>
            </a:prstGeom>
            <a:noFill/>
          </p:spPr>
        </p:pic>
        <p:sp>
          <p:nvSpPr>
            <p:cNvPr id="11" name="TextBox 10"/>
            <p:cNvSpPr txBox="1"/>
            <p:nvPr/>
          </p:nvSpPr>
          <p:spPr>
            <a:xfrm>
              <a:off x="8424816" y="8212231"/>
              <a:ext cx="5448415" cy="1396726"/>
            </a:xfrm>
            <a:prstGeom prst="rect">
              <a:avLst/>
            </a:prstGeom>
            <a:solidFill>
              <a:schemeClr val="tx1">
                <a:alpha val="44000"/>
              </a:schemeClr>
            </a:solidFill>
          </p:spPr>
          <p:txBody>
            <a:bodyPr wrap="none" rtlCol="0">
              <a:spAutoFit/>
            </a:bodyPr>
            <a:lstStyle/>
            <a:p>
              <a:pPr algn="ctr">
                <a:lnSpc>
                  <a:spcPct val="80000"/>
                </a:lnSpc>
              </a:pPr>
              <a:r>
                <a:rPr lang="en-US" sz="30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Low Energy Beam</a:t>
              </a:r>
            </a:p>
            <a:p>
              <a:pPr algn="ctr">
                <a:lnSpc>
                  <a:spcPct val="80000"/>
                </a:lnSpc>
              </a:pPr>
              <a:r>
                <a:rPr lang="en-US" sz="30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Transfer (LEBT)</a:t>
              </a:r>
              <a:endParaRPr lang="ru-RU" sz="30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2" name="TextBox 11"/>
            <p:cNvSpPr txBox="1"/>
            <p:nvPr/>
          </p:nvSpPr>
          <p:spPr>
            <a:xfrm>
              <a:off x="1852520" y="10085997"/>
              <a:ext cx="1315359" cy="775959"/>
            </a:xfrm>
            <a:prstGeom prst="rect">
              <a:avLst/>
            </a:prstGeom>
            <a:solidFill>
              <a:schemeClr val="tx1">
                <a:alpha val="44000"/>
              </a:schemeClr>
            </a:solidFill>
          </p:spPr>
          <p:txBody>
            <a:bodyPr wrap="none" rtlCol="0">
              <a:spAutoFit/>
            </a:bodyPr>
            <a:lstStyle/>
            <a:p>
              <a:pPr algn="ctr">
                <a:lnSpc>
                  <a:spcPct val="80000"/>
                </a:lnSpc>
              </a:pPr>
              <a:r>
                <a:rPr lang="en-US" sz="30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SPI</a:t>
              </a:r>
              <a:endParaRPr lang="ru-RU" sz="30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3" name="Стрелка вправо 12"/>
            <p:cNvSpPr/>
            <p:nvPr/>
          </p:nvSpPr>
          <p:spPr>
            <a:xfrm rot="5808239">
              <a:off x="10721038" y="9582469"/>
              <a:ext cx="714380" cy="711179"/>
            </a:xfrm>
            <a:prstGeom prst="rightArrow">
              <a:avLst>
                <a:gd name="adj1" fmla="val 37414"/>
                <a:gd name="adj2" fmla="val 44668"/>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14" name="Стрелка вправо 13"/>
            <p:cNvSpPr/>
            <p:nvPr/>
          </p:nvSpPr>
          <p:spPr>
            <a:xfrm rot="1468657">
              <a:off x="3182195" y="10399972"/>
              <a:ext cx="714380" cy="711179"/>
            </a:xfrm>
            <a:prstGeom prst="rightArrow">
              <a:avLst>
                <a:gd name="adj1" fmla="val 37414"/>
                <a:gd name="adj2" fmla="val 44668"/>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15" name="TextBox 14"/>
            <p:cNvSpPr txBox="1"/>
            <p:nvPr/>
          </p:nvSpPr>
          <p:spPr>
            <a:xfrm>
              <a:off x="8639129" y="12641388"/>
              <a:ext cx="5610073" cy="1396726"/>
            </a:xfrm>
            <a:prstGeom prst="rect">
              <a:avLst/>
            </a:prstGeom>
            <a:solidFill>
              <a:schemeClr val="tx1">
                <a:alpha val="44000"/>
              </a:schemeClr>
            </a:solidFill>
          </p:spPr>
          <p:txBody>
            <a:bodyPr wrap="none" rtlCol="0">
              <a:spAutoFit/>
            </a:bodyPr>
            <a:lstStyle/>
            <a:p>
              <a:pPr algn="ctr">
                <a:lnSpc>
                  <a:spcPct val="80000"/>
                </a:lnSpc>
              </a:pPr>
              <a:r>
                <a:rPr lang="en-US" sz="30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Radio Frequency</a:t>
              </a:r>
            </a:p>
            <a:p>
              <a:pPr algn="ctr">
                <a:lnSpc>
                  <a:spcPct val="80000"/>
                </a:lnSpc>
              </a:pPr>
              <a:r>
                <a:rPr lang="en-US" sz="30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Quadrupole (RFQ)</a:t>
              </a:r>
              <a:endParaRPr lang="ru-RU" sz="30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6" name="Стрелка вправо 15"/>
            <p:cNvSpPr/>
            <p:nvPr/>
          </p:nvSpPr>
          <p:spPr>
            <a:xfrm rot="17345342">
              <a:off x="13415791" y="11776566"/>
              <a:ext cx="714380" cy="711179"/>
            </a:xfrm>
            <a:prstGeom prst="rightArrow">
              <a:avLst>
                <a:gd name="adj1" fmla="val 37414"/>
                <a:gd name="adj2" fmla="val 44668"/>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grpSp>
      <p:sp>
        <p:nvSpPr>
          <p:cNvPr id="2" name="Прямоугольник 1">
            <a:extLst>
              <a:ext uri="{FF2B5EF4-FFF2-40B4-BE49-F238E27FC236}">
                <a16:creationId xmlns="" xmlns:a16="http://schemas.microsoft.com/office/drawing/2014/main" id="{AB27CE83-87F5-4960-8A40-377EDE6DA99C}"/>
              </a:ext>
            </a:extLst>
          </p:cNvPr>
          <p:cNvSpPr/>
          <p:nvPr/>
        </p:nvSpPr>
        <p:spPr>
          <a:xfrm>
            <a:off x="75114" y="6102471"/>
            <a:ext cx="8993771" cy="624082"/>
          </a:xfrm>
          <a:prstGeom prst="rect">
            <a:avLst/>
          </a:prstGeom>
        </p:spPr>
        <p:txBody>
          <a:bodyPr wrap="square">
            <a:spAutoFit/>
          </a:bodyPr>
          <a:lstStyle/>
          <a:p>
            <a:pPr algn="ctr">
              <a:lnSpc>
                <a:spcPct val="70000"/>
              </a:lnSpc>
            </a:pPr>
            <a:r>
              <a:rPr lang="en-US" sz="2400" dirty="0" smtClean="0">
                <a:solidFill>
                  <a:srgbClr val="0000CC"/>
                </a:solidFill>
                <a:latin typeface="Times New Roman" pitchFamily="18" charset="0"/>
                <a:cs typeface="Times New Roman" pitchFamily="18" charset="0"/>
              </a:rPr>
              <a:t>SPI </a:t>
            </a:r>
            <a:r>
              <a:rPr lang="en-US" sz="2400" dirty="0">
                <a:solidFill>
                  <a:srgbClr val="0000CC"/>
                </a:solidFill>
                <a:latin typeface="Times New Roman" pitchFamily="18" charset="0"/>
                <a:cs typeface="Times New Roman" pitchFamily="18" charset="0"/>
              </a:rPr>
              <a:t>will be used for the </a:t>
            </a:r>
            <a:r>
              <a:rPr lang="en-US" sz="2400" dirty="0">
                <a:solidFill>
                  <a:srgbClr val="FF0000"/>
                </a:solidFill>
                <a:latin typeface="Times New Roman" pitchFamily="18" charset="0"/>
                <a:cs typeface="Times New Roman" pitchFamily="18" charset="0"/>
              </a:rPr>
              <a:t>NICA</a:t>
            </a:r>
            <a:r>
              <a:rPr lang="en-US" sz="2400" dirty="0">
                <a:solidFill>
                  <a:srgbClr val="0000CC"/>
                </a:solidFill>
                <a:latin typeface="Times New Roman" pitchFamily="18" charset="0"/>
                <a:cs typeface="Times New Roman" pitchFamily="18" charset="0"/>
              </a:rPr>
              <a:t>-project scientific program implementation</a:t>
            </a:r>
            <a:endParaRPr lang="ru-RU" sz="2400" dirty="0">
              <a:solidFill>
                <a:srgbClr val="0000CC"/>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888B0083-8246-4575-85E6-98E7F59DEF12}" type="slidenum">
              <a:rPr lang="ru-RU" smtClean="0"/>
              <a:t>5</a:t>
            </a:fld>
            <a:endParaRPr lang="ru-RU"/>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0150" y="798956"/>
            <a:ext cx="6753223" cy="5509019"/>
          </a:xfrm>
          <a:prstGeom prst="rect">
            <a:avLst/>
          </a:prstGeom>
        </p:spPr>
      </p:pic>
      <p:sp>
        <p:nvSpPr>
          <p:cNvPr id="9" name="TextBox 8"/>
          <p:cNvSpPr txBox="1"/>
          <p:nvPr/>
        </p:nvSpPr>
        <p:spPr>
          <a:xfrm>
            <a:off x="1433646" y="1419225"/>
            <a:ext cx="1569660" cy="369332"/>
          </a:xfrm>
          <a:prstGeom prst="rect">
            <a:avLst/>
          </a:prstGeom>
          <a:noFill/>
          <a:ln w="38100">
            <a:solidFill>
              <a:srgbClr val="0000FF"/>
            </a:solidFill>
          </a:ln>
        </p:spPr>
        <p:txBody>
          <a:bodyPr wrap="none" rtlCol="0">
            <a:spAutoFit/>
          </a:bodyPr>
          <a:lstStyle/>
          <a:p>
            <a:pPr algn="ctr"/>
            <a:r>
              <a:rPr lang="en-US" dirty="0">
                <a:solidFill>
                  <a:srgbClr val="000099"/>
                </a:solidFill>
                <a:latin typeface="Times New Roman" panose="02020603050405020304" pitchFamily="18" charset="0"/>
                <a:cs typeface="Times New Roman" panose="02020603050405020304" pitchFamily="18" charset="0"/>
              </a:rPr>
              <a:t>F3-polarimeter</a:t>
            </a:r>
            <a:endParaRPr lang="ru-RU" dirty="0">
              <a:solidFill>
                <a:srgbClr val="000099"/>
              </a:solidFill>
              <a:latin typeface="Times New Roman" panose="02020603050405020304" pitchFamily="18" charset="0"/>
              <a:cs typeface="Times New Roman" panose="02020603050405020304" pitchFamily="18" charset="0"/>
            </a:endParaRPr>
          </a:p>
        </p:txBody>
      </p:sp>
      <p:sp>
        <p:nvSpPr>
          <p:cNvPr id="10" name="Прямоугольник 9"/>
          <p:cNvSpPr/>
          <p:nvPr/>
        </p:nvSpPr>
        <p:spPr>
          <a:xfrm>
            <a:off x="1500808" y="4897363"/>
            <a:ext cx="1212968" cy="93610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4825032" y="5319303"/>
            <a:ext cx="1632918" cy="69097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Стрелка вправо 14"/>
          <p:cNvSpPr/>
          <p:nvPr/>
        </p:nvSpPr>
        <p:spPr>
          <a:xfrm rot="9693667" flipV="1">
            <a:off x="5027830" y="3686962"/>
            <a:ext cx="1354272" cy="174386"/>
          </a:xfrm>
          <a:prstGeom prst="rightArrow">
            <a:avLst>
              <a:gd name="adj1" fmla="val 50000"/>
              <a:gd name="adj2" fmla="val 199218"/>
            </a:avLst>
          </a:prstGeom>
          <a:solidFill>
            <a:schemeClr val="accent5">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6" name="TextBox 15"/>
          <p:cNvSpPr txBox="1"/>
          <p:nvPr/>
        </p:nvSpPr>
        <p:spPr>
          <a:xfrm>
            <a:off x="6317768" y="3264024"/>
            <a:ext cx="1816582" cy="646331"/>
          </a:xfrm>
          <a:prstGeom prst="rect">
            <a:avLst/>
          </a:prstGeom>
          <a:noFill/>
          <a:ln w="38100">
            <a:solidFill>
              <a:srgbClr val="0000FF"/>
            </a:solidFill>
          </a:ln>
        </p:spPr>
        <p:txBody>
          <a:bodyPr wrap="square" rtlCol="0">
            <a:spAutoFit/>
          </a:bodyPr>
          <a:lstStyle/>
          <a:p>
            <a:pPr algn="ctr"/>
            <a:r>
              <a:rPr lang="en-US" dirty="0" err="1" smtClean="0">
                <a:solidFill>
                  <a:srgbClr val="000099"/>
                </a:solidFill>
                <a:latin typeface="Times New Roman" panose="02020603050405020304" pitchFamily="18" charset="0"/>
                <a:cs typeface="Times New Roman" panose="02020603050405020304" pitchFamily="18" charset="0"/>
              </a:rPr>
              <a:t>Polarimeter</a:t>
            </a:r>
            <a:r>
              <a:rPr lang="en-US" dirty="0" smtClean="0">
                <a:solidFill>
                  <a:srgbClr val="000099"/>
                </a:solidFill>
                <a:latin typeface="Times New Roman" panose="02020603050405020304" pitchFamily="18" charset="0"/>
                <a:cs typeface="Times New Roman" panose="02020603050405020304" pitchFamily="18" charset="0"/>
              </a:rPr>
              <a:t> </a:t>
            </a:r>
            <a:r>
              <a:rPr lang="en-US" dirty="0">
                <a:solidFill>
                  <a:srgbClr val="000099"/>
                </a:solidFill>
                <a:latin typeface="Times New Roman" panose="02020603050405020304" pitchFamily="18" charset="0"/>
                <a:cs typeface="Times New Roman" panose="02020603050405020304" pitchFamily="18" charset="0"/>
              </a:rPr>
              <a:t>at </a:t>
            </a:r>
            <a:r>
              <a:rPr lang="en-US" dirty="0" err="1">
                <a:solidFill>
                  <a:srgbClr val="000099"/>
                </a:solidFill>
                <a:latin typeface="Times New Roman" panose="02020603050405020304" pitchFamily="18" charset="0"/>
                <a:cs typeface="Times New Roman" panose="02020603050405020304" pitchFamily="18" charset="0"/>
              </a:rPr>
              <a:t>Nuclotron</a:t>
            </a:r>
            <a:r>
              <a:rPr lang="en-US" dirty="0">
                <a:solidFill>
                  <a:srgbClr val="000099"/>
                </a:solidFill>
                <a:latin typeface="Times New Roman" panose="02020603050405020304" pitchFamily="18" charset="0"/>
                <a:cs typeface="Times New Roman" panose="02020603050405020304" pitchFamily="18" charset="0"/>
              </a:rPr>
              <a:t> ring</a:t>
            </a:r>
            <a:endParaRPr lang="ru-RU" dirty="0">
              <a:solidFill>
                <a:srgbClr val="000099"/>
              </a:solidFill>
              <a:latin typeface="Times New Roman" panose="02020603050405020304" pitchFamily="18" charset="0"/>
              <a:cs typeface="Times New Roman" panose="02020603050405020304" pitchFamily="18" charset="0"/>
            </a:endParaRPr>
          </a:p>
        </p:txBody>
      </p:sp>
      <p:sp>
        <p:nvSpPr>
          <p:cNvPr id="17" name="Стрелка вправо 16"/>
          <p:cNvSpPr/>
          <p:nvPr/>
        </p:nvSpPr>
        <p:spPr>
          <a:xfrm rot="8205845" flipV="1">
            <a:off x="3255135" y="3187160"/>
            <a:ext cx="3311344" cy="172641"/>
          </a:xfrm>
          <a:prstGeom prst="rightArrow">
            <a:avLst>
              <a:gd name="adj1" fmla="val 50000"/>
              <a:gd name="adj2" fmla="val 199218"/>
            </a:avLst>
          </a:prstGeom>
          <a:solidFill>
            <a:schemeClr val="accent5">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8" name="TextBox 17"/>
          <p:cNvSpPr txBox="1"/>
          <p:nvPr/>
        </p:nvSpPr>
        <p:spPr>
          <a:xfrm>
            <a:off x="6019799" y="1788557"/>
            <a:ext cx="1876425" cy="369332"/>
          </a:xfrm>
          <a:prstGeom prst="rect">
            <a:avLst/>
          </a:prstGeom>
          <a:noFill/>
          <a:ln w="38100">
            <a:solidFill>
              <a:srgbClr val="0000FF"/>
            </a:solidFill>
          </a:ln>
        </p:spPr>
        <p:txBody>
          <a:bodyPr wrap="square" rtlCol="0">
            <a:spAutoFit/>
          </a:bodyPr>
          <a:lstStyle/>
          <a:p>
            <a:pPr algn="ctr"/>
            <a:r>
              <a:rPr lang="en-US" dirty="0" smtClean="0">
                <a:solidFill>
                  <a:srgbClr val="000099"/>
                </a:solidFill>
                <a:latin typeface="Times New Roman" panose="02020603050405020304" pitchFamily="18" charset="0"/>
                <a:cs typeface="Times New Roman" panose="02020603050405020304" pitchFamily="18" charset="0"/>
              </a:rPr>
              <a:t>LEP at LU-20</a:t>
            </a:r>
            <a:endParaRPr lang="ru-RU" dirty="0">
              <a:solidFill>
                <a:srgbClr val="000099"/>
              </a:solidFill>
              <a:latin typeface="Times New Roman" panose="02020603050405020304" pitchFamily="18" charset="0"/>
              <a:cs typeface="Times New Roman" panose="02020603050405020304" pitchFamily="18" charset="0"/>
            </a:endParaRPr>
          </a:p>
        </p:txBody>
      </p:sp>
      <p:sp>
        <p:nvSpPr>
          <p:cNvPr id="12" name="Rectangle 4"/>
          <p:cNvSpPr>
            <a:spLocks noGrp="1" noChangeArrowheads="1"/>
          </p:cNvSpPr>
          <p:nvPr>
            <p:ph type="title"/>
          </p:nvPr>
        </p:nvSpPr>
        <p:spPr>
          <a:xfrm>
            <a:off x="518294" y="188863"/>
            <a:ext cx="8158162" cy="575841"/>
          </a:xfrm>
          <a:solidFill>
            <a:schemeClr val="bg1"/>
          </a:solidFill>
          <a:ln w="25400">
            <a:solidFill>
              <a:schemeClr val="tx1"/>
            </a:solidFill>
          </a:ln>
        </p:spPr>
        <p:txBody>
          <a:bodyPr>
            <a:noAutofit/>
          </a:bodyPr>
          <a:lstStyle/>
          <a:p>
            <a:r>
              <a:rPr kumimoji="1" lang="en-US" altLang="ru-RU" sz="3200" b="1" dirty="0" smtClean="0">
                <a:solidFill>
                  <a:srgbClr val="000099"/>
                </a:solidFill>
                <a:sym typeface="Symbol" pitchFamily="18" charset="2"/>
              </a:rPr>
              <a:t>Implementation </a:t>
            </a:r>
            <a:r>
              <a:rPr kumimoji="1" lang="en-US" altLang="ru-RU" sz="3200" b="1" dirty="0">
                <a:solidFill>
                  <a:srgbClr val="000099"/>
                </a:solidFill>
                <a:sym typeface="Symbol" pitchFamily="18" charset="2"/>
              </a:rPr>
              <a:t>of polarization </a:t>
            </a:r>
            <a:r>
              <a:rPr kumimoji="1" lang="en-US" altLang="ru-RU" sz="3200" b="1" dirty="0" smtClean="0">
                <a:solidFill>
                  <a:srgbClr val="000099"/>
                </a:solidFill>
                <a:sym typeface="Symbol" pitchFamily="18" charset="2"/>
              </a:rPr>
              <a:t>program</a:t>
            </a:r>
            <a:endParaRPr kumimoji="1" lang="ru-RU" altLang="ru-RU" sz="3200" b="1" dirty="0" smtClean="0">
              <a:solidFill>
                <a:srgbClr val="000099"/>
              </a:solidFill>
              <a:sym typeface="Symbol" pitchFamily="18" charset="2"/>
            </a:endParaRPr>
          </a:p>
        </p:txBody>
      </p:sp>
    </p:spTree>
    <p:extLst>
      <p:ext uri="{BB962C8B-B14F-4D97-AF65-F5344CB8AC3E}">
        <p14:creationId xmlns:p14="http://schemas.microsoft.com/office/powerpoint/2010/main" val="41043047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3C7FDA4D-F3B9-44F0-B092-48EA97F1BCB3}" type="slidenum">
              <a:rPr lang="ru-RU" smtClean="0"/>
              <a:pPr/>
              <a:t>6</a:t>
            </a:fld>
            <a:endParaRPr lang="ru-RU"/>
          </a:p>
        </p:txBody>
      </p:sp>
      <p:sp>
        <p:nvSpPr>
          <p:cNvPr id="7" name="Rectangle 1"/>
          <p:cNvSpPr>
            <a:spLocks noChangeArrowheads="1"/>
          </p:cNvSpPr>
          <p:nvPr/>
        </p:nvSpPr>
        <p:spPr bwMode="auto">
          <a:xfrm>
            <a:off x="166096" y="66691"/>
            <a:ext cx="8763622"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sz="3200" b="1" dirty="0" smtClean="0">
                <a:solidFill>
                  <a:srgbClr val="003399"/>
                </a:solidFill>
                <a:latin typeface="Times New Roman" pitchFamily="18" charset="0"/>
                <a:ea typeface="DejaVu Sans" charset="0"/>
                <a:cs typeface="Times New Roman" pitchFamily="18" charset="0"/>
              </a:rPr>
              <a:t>Bending </a:t>
            </a:r>
            <a:r>
              <a:rPr lang="en-US" sz="3200" b="1" dirty="0">
                <a:solidFill>
                  <a:srgbClr val="003399"/>
                </a:solidFill>
                <a:latin typeface="Times New Roman" pitchFamily="18" charset="0"/>
                <a:ea typeface="DejaVu Sans" charset="0"/>
                <a:cs typeface="Times New Roman" pitchFamily="18" charset="0"/>
              </a:rPr>
              <a:t>Magnet and </a:t>
            </a:r>
            <a:r>
              <a:rPr lang="en-US" sz="3200" b="1" dirty="0" smtClean="0">
                <a:solidFill>
                  <a:srgbClr val="003399"/>
                </a:solidFill>
                <a:latin typeface="Times New Roman" pitchFamily="18" charset="0"/>
                <a:ea typeface="DejaVu Sans" charset="0"/>
                <a:cs typeface="Times New Roman" pitchFamily="18" charset="0"/>
              </a:rPr>
              <a:t>Old LEP</a:t>
            </a:r>
            <a:endParaRPr lang="en-US" sz="3200" b="1" dirty="0">
              <a:solidFill>
                <a:schemeClr val="tx2">
                  <a:lumMod val="50000"/>
                </a:schemeClr>
              </a:solidFill>
              <a:latin typeface="Times New Roman" pitchFamily="18" charset="0"/>
              <a:cs typeface="Times New Roman" pitchFamily="18" charset="0"/>
            </a:endParaRPr>
          </a:p>
        </p:txBody>
      </p:sp>
      <p:grpSp>
        <p:nvGrpSpPr>
          <p:cNvPr id="8" name="Группа 7"/>
          <p:cNvGrpSpPr/>
          <p:nvPr/>
        </p:nvGrpSpPr>
        <p:grpSpPr>
          <a:xfrm>
            <a:off x="166096" y="1020058"/>
            <a:ext cx="8763622" cy="4929222"/>
            <a:chOff x="7781873" y="21189948"/>
            <a:chExt cx="7072362" cy="3977949"/>
          </a:xfrm>
        </p:grpSpPr>
        <p:pic>
          <p:nvPicPr>
            <p:cNvPr id="9" name="Picture 2" descr="https://lh3.googleusercontent.com/UqaUGrr1QfUMfq2H3CGLaRKdfyXJTv1qw6ZJgm3jDXPWJIrlB5e7XhlB6i13HE7vRPD11u9NPvDeY6n5cLdwYe-_NmEcJ4zJCy6t0mBodLUPqurYSZoo9ggsCvK9v3u_5bydHzQFW0MJk7YjZlM4DUhKcfYgGWeSRGXl6SgN6cDGAi-U7r7SBFgDzxVaCgAJaAyWW2kcZjDOF7wfF6RFsWzIG-4EuVK2AROJQwkiVpCgXLN6kRRoX4WlNuH5CzcdE1vi1znQ8u0BFxEDDAegNnhvhW9oHUTWX1ZJd6wrXjOixS6Z0Pbzr4lr3hMB-2-BLjPzDin6KBbcALYkcFQ1C-Qh77S7CE6E8TSSD-JuC84FvW2uR665xm5Tvm1tyTDJXQ6uUmhE1TXA8RXpoWQnrJEVXFYpwS1cTVLKdrfzjKnhZyW1xyWxMIkp41svzd2tbhEGSnTcu0VbAoBE_kmgK_1AytDiEeNjTjAhEwjFm0orZcPuFS_3YIBrBCJs2-OgtOn9lj2o0nIA6WZWHxuPmu7GW0M94-T8_Uu65hD4U-52MhF_FQZtdjzjT7txQ5E6c63yzttLPqn1JIvh1PzMGkI7PsvO6CG0LgEdJA5S4pAazhD6=w1737-h977-no"/>
            <p:cNvPicPr>
              <a:picLocks noChangeAspect="1" noChangeArrowheads="1"/>
            </p:cNvPicPr>
            <p:nvPr/>
          </p:nvPicPr>
          <p:blipFill>
            <a:blip r:embed="rId3"/>
            <a:srcRect/>
            <a:stretch>
              <a:fillRect/>
            </a:stretch>
          </p:blipFill>
          <p:spPr bwMode="auto">
            <a:xfrm>
              <a:off x="7781873" y="21189948"/>
              <a:ext cx="7072362" cy="3977949"/>
            </a:xfrm>
            <a:prstGeom prst="rect">
              <a:avLst/>
            </a:prstGeom>
            <a:noFill/>
          </p:spPr>
        </p:pic>
        <p:sp>
          <p:nvSpPr>
            <p:cNvPr id="10" name="TextBox 9"/>
            <p:cNvSpPr txBox="1"/>
            <p:nvPr/>
          </p:nvSpPr>
          <p:spPr>
            <a:xfrm>
              <a:off x="9855711" y="21291451"/>
              <a:ext cx="2179123" cy="789848"/>
            </a:xfrm>
            <a:prstGeom prst="rect">
              <a:avLst/>
            </a:prstGeom>
            <a:solidFill>
              <a:schemeClr val="tx1">
                <a:alpha val="44000"/>
              </a:schemeClr>
            </a:solidFill>
          </p:spPr>
          <p:txBody>
            <a:bodyPr wrap="square" rtlCol="0">
              <a:spAutoFit/>
            </a:bodyPr>
            <a:lstStyle/>
            <a:p>
              <a:pPr algn="ctr">
                <a:lnSpc>
                  <a:spcPct val="80000"/>
                </a:lnSpc>
              </a:pPr>
              <a:r>
                <a:rPr lang="en-US" sz="3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Bending </a:t>
              </a:r>
            </a:p>
            <a:p>
              <a:pPr algn="ctr">
                <a:lnSpc>
                  <a:spcPct val="80000"/>
                </a:lnSpc>
              </a:pPr>
              <a:r>
                <a:rPr lang="en-US" sz="3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Magnet</a:t>
              </a:r>
              <a:endParaRPr lang="ru-RU" sz="3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1" name="TextBox 10"/>
            <p:cNvSpPr txBox="1"/>
            <p:nvPr/>
          </p:nvSpPr>
          <p:spPr>
            <a:xfrm>
              <a:off x="12546689" y="21324162"/>
              <a:ext cx="1928826" cy="432181"/>
            </a:xfrm>
            <a:prstGeom prst="rect">
              <a:avLst/>
            </a:prstGeom>
            <a:solidFill>
              <a:schemeClr val="tx1">
                <a:alpha val="44000"/>
              </a:schemeClr>
            </a:solidFill>
          </p:spPr>
          <p:txBody>
            <a:bodyPr wrap="square" rtlCol="0">
              <a:spAutoFit/>
            </a:bodyPr>
            <a:lstStyle/>
            <a:p>
              <a:pPr algn="ctr">
                <a:lnSpc>
                  <a:spcPct val="80000"/>
                </a:lnSpc>
              </a:pPr>
              <a:r>
                <a:rPr lang="en-US" sz="36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Old LEP</a:t>
              </a:r>
              <a:endParaRPr lang="ru-RU" sz="3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2" name="Стрелка вправо 11"/>
            <p:cNvSpPr/>
            <p:nvPr/>
          </p:nvSpPr>
          <p:spPr>
            <a:xfrm rot="6259066">
              <a:off x="10394464" y="22250035"/>
              <a:ext cx="385765" cy="384037"/>
            </a:xfrm>
            <a:prstGeom prst="rightArrow">
              <a:avLst>
                <a:gd name="adj1" fmla="val 37414"/>
                <a:gd name="adj2" fmla="val 44668"/>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13" name="Стрелка вправо 12"/>
            <p:cNvSpPr/>
            <p:nvPr/>
          </p:nvSpPr>
          <p:spPr>
            <a:xfrm rot="6589315">
              <a:off x="12978575" y="22010579"/>
              <a:ext cx="385765" cy="384037"/>
            </a:xfrm>
            <a:prstGeom prst="rightArrow">
              <a:avLst>
                <a:gd name="adj1" fmla="val 37414"/>
                <a:gd name="adj2" fmla="val 44668"/>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14" name="TextBox 13"/>
            <p:cNvSpPr txBox="1"/>
            <p:nvPr/>
          </p:nvSpPr>
          <p:spPr>
            <a:xfrm>
              <a:off x="10582049" y="23988289"/>
              <a:ext cx="3138017" cy="789848"/>
            </a:xfrm>
            <a:prstGeom prst="rect">
              <a:avLst/>
            </a:prstGeom>
            <a:solidFill>
              <a:schemeClr val="tx1">
                <a:alpha val="44000"/>
              </a:schemeClr>
            </a:solidFill>
          </p:spPr>
          <p:txBody>
            <a:bodyPr wrap="square" rtlCol="0">
              <a:spAutoFit/>
            </a:bodyPr>
            <a:lstStyle/>
            <a:p>
              <a:pPr algn="ctr">
                <a:lnSpc>
                  <a:spcPct val="80000"/>
                </a:lnSpc>
              </a:pPr>
              <a:r>
                <a:rPr lang="en-US" sz="3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Beam Transfer </a:t>
              </a:r>
            </a:p>
            <a:p>
              <a:pPr algn="ctr">
                <a:lnSpc>
                  <a:spcPct val="80000"/>
                </a:lnSpc>
              </a:pPr>
              <a:r>
                <a:rPr lang="en-US" sz="3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to the Nuclotron</a:t>
              </a:r>
              <a:endParaRPr lang="ru-RU" sz="3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5" name="Стрелка вправо 14"/>
            <p:cNvSpPr/>
            <p:nvPr/>
          </p:nvSpPr>
          <p:spPr>
            <a:xfrm rot="16888014">
              <a:off x="12080312" y="23487240"/>
              <a:ext cx="385765" cy="384037"/>
            </a:xfrm>
            <a:prstGeom prst="rightArrow">
              <a:avLst>
                <a:gd name="adj1" fmla="val 37414"/>
                <a:gd name="adj2" fmla="val 44668"/>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grpSp>
      <p:sp>
        <p:nvSpPr>
          <p:cNvPr id="16" name="Стрелка вправо 15"/>
          <p:cNvSpPr/>
          <p:nvPr/>
        </p:nvSpPr>
        <p:spPr>
          <a:xfrm rot="15710236">
            <a:off x="1997469" y="3197589"/>
            <a:ext cx="478016" cy="475874"/>
          </a:xfrm>
          <a:prstGeom prst="rightArrow">
            <a:avLst>
              <a:gd name="adj1" fmla="val 37414"/>
              <a:gd name="adj2" fmla="val 44668"/>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17" name="TextBox 16"/>
          <p:cNvSpPr txBox="1"/>
          <p:nvPr/>
        </p:nvSpPr>
        <p:spPr>
          <a:xfrm>
            <a:off x="899592" y="3789040"/>
            <a:ext cx="1872208" cy="978729"/>
          </a:xfrm>
          <a:prstGeom prst="rect">
            <a:avLst/>
          </a:prstGeom>
          <a:solidFill>
            <a:schemeClr val="tx1">
              <a:alpha val="44000"/>
            </a:schemeClr>
          </a:solidFill>
        </p:spPr>
        <p:txBody>
          <a:bodyPr wrap="square" rtlCol="0">
            <a:spAutoFit/>
          </a:bodyPr>
          <a:lstStyle/>
          <a:p>
            <a:pPr algn="ctr">
              <a:lnSpc>
                <a:spcPct val="80000"/>
              </a:lnSpc>
            </a:pPr>
            <a:r>
              <a:rPr lang="en-US" sz="36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From</a:t>
            </a:r>
            <a:endParaRPr lang="en-US" sz="3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a:p>
            <a:pPr algn="ctr">
              <a:lnSpc>
                <a:spcPct val="80000"/>
              </a:lnSpc>
            </a:pPr>
            <a:r>
              <a:rPr lang="en-US" sz="36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LU-20</a:t>
            </a:r>
            <a:endParaRPr lang="ru-RU" sz="3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107504" y="1"/>
            <a:ext cx="8928992" cy="692696"/>
          </a:xfrm>
          <a:prstGeom prst="rect">
            <a:avLst/>
          </a:prstGeom>
          <a:noFill/>
          <a:ln w="9525">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200" b="1" dirty="0">
                <a:solidFill>
                  <a:srgbClr val="003399"/>
                </a:solidFill>
                <a:latin typeface="Times New Roman" pitchFamily="18" charset="0"/>
                <a:ea typeface="DejaVu Sans" charset="0"/>
                <a:cs typeface="Times New Roman" pitchFamily="18" charset="0"/>
              </a:rPr>
              <a:t>Old</a:t>
            </a:r>
            <a:r>
              <a:rPr lang="en-US" sz="3200" b="1" dirty="0" smtClean="0">
                <a:solidFill>
                  <a:srgbClr val="FF0000"/>
                </a:solidFill>
                <a:latin typeface="Times New Roman" pitchFamily="18" charset="0"/>
                <a:ea typeface="DejaVu Sans" charset="0"/>
                <a:cs typeface="Times New Roman" pitchFamily="18" charset="0"/>
              </a:rPr>
              <a:t> L</a:t>
            </a:r>
            <a:r>
              <a:rPr lang="en-US" sz="3200" b="1" dirty="0" smtClean="0">
                <a:solidFill>
                  <a:srgbClr val="003399"/>
                </a:solidFill>
                <a:latin typeface="Times New Roman" pitchFamily="18" charset="0"/>
                <a:ea typeface="DejaVu Sans" charset="0"/>
                <a:cs typeface="Times New Roman" pitchFamily="18" charset="0"/>
              </a:rPr>
              <a:t>ow </a:t>
            </a:r>
            <a:r>
              <a:rPr lang="en-US" sz="3200" b="1" dirty="0">
                <a:solidFill>
                  <a:srgbClr val="FF0000"/>
                </a:solidFill>
                <a:latin typeface="Times New Roman" pitchFamily="18" charset="0"/>
                <a:ea typeface="DejaVu Sans" charset="0"/>
                <a:cs typeface="Times New Roman" pitchFamily="18" charset="0"/>
              </a:rPr>
              <a:t>E</a:t>
            </a:r>
            <a:r>
              <a:rPr lang="en-US" sz="3200" b="1" dirty="0">
                <a:solidFill>
                  <a:srgbClr val="003399"/>
                </a:solidFill>
                <a:latin typeface="Times New Roman" pitchFamily="18" charset="0"/>
                <a:ea typeface="DejaVu Sans" charset="0"/>
                <a:cs typeface="Times New Roman" pitchFamily="18" charset="0"/>
              </a:rPr>
              <a:t>nergy </a:t>
            </a:r>
            <a:r>
              <a:rPr lang="en-US" sz="3200" b="1" dirty="0">
                <a:solidFill>
                  <a:srgbClr val="FF0000"/>
                </a:solidFill>
                <a:latin typeface="Times New Roman" pitchFamily="18" charset="0"/>
                <a:ea typeface="DejaVu Sans" charset="0"/>
                <a:cs typeface="Times New Roman" pitchFamily="18" charset="0"/>
              </a:rPr>
              <a:t>P</a:t>
            </a:r>
            <a:r>
              <a:rPr lang="en-US" sz="3200" b="1" dirty="0">
                <a:solidFill>
                  <a:srgbClr val="003399"/>
                </a:solidFill>
                <a:latin typeface="Times New Roman" pitchFamily="18" charset="0"/>
                <a:ea typeface="DejaVu Sans" charset="0"/>
                <a:cs typeface="Times New Roman" pitchFamily="18" charset="0"/>
              </a:rPr>
              <a:t>olarimeter (</a:t>
            </a:r>
            <a:r>
              <a:rPr lang="en-US" sz="3200" b="1" dirty="0">
                <a:solidFill>
                  <a:srgbClr val="FF0000"/>
                </a:solidFill>
                <a:latin typeface="Times New Roman" pitchFamily="18" charset="0"/>
                <a:ea typeface="DejaVu Sans" charset="0"/>
                <a:cs typeface="Times New Roman" pitchFamily="18" charset="0"/>
              </a:rPr>
              <a:t>LEP</a:t>
            </a:r>
            <a:r>
              <a:rPr lang="en-US" sz="3200" b="1" dirty="0">
                <a:solidFill>
                  <a:srgbClr val="003399"/>
                </a:solidFill>
                <a:latin typeface="Times New Roman" pitchFamily="18" charset="0"/>
                <a:ea typeface="DejaVu Sans" charset="0"/>
                <a:cs typeface="Times New Roman" pitchFamily="18" charset="0"/>
              </a:rPr>
              <a:t>) Details</a:t>
            </a:r>
          </a:p>
        </p:txBody>
      </p:sp>
      <p:pic>
        <p:nvPicPr>
          <p:cNvPr id="7175" name="Picture 7"/>
          <p:cNvPicPr>
            <a:picLocks noChangeAspect="1" noChangeArrowheads="1"/>
          </p:cNvPicPr>
          <p:nvPr/>
        </p:nvPicPr>
        <p:blipFill>
          <a:blip r:embed="rId3" cstate="print"/>
          <a:srcRect r="3571"/>
          <a:stretch>
            <a:fillRect/>
          </a:stretch>
        </p:blipFill>
        <p:spPr bwMode="auto">
          <a:xfrm>
            <a:off x="312088" y="3864995"/>
            <a:ext cx="3539832" cy="2395086"/>
          </a:xfrm>
          <a:prstGeom prst="rect">
            <a:avLst/>
          </a:prstGeom>
          <a:noFill/>
          <a:ln w="9525">
            <a:noFill/>
            <a:round/>
            <a:headEnd/>
            <a:tailEnd/>
          </a:ln>
          <a:effectLst/>
        </p:spPr>
      </p:pic>
      <p:sp>
        <p:nvSpPr>
          <p:cNvPr id="7176" name="Text Box 8"/>
          <p:cNvSpPr txBox="1">
            <a:spLocks noChangeArrowheads="1"/>
          </p:cNvSpPr>
          <p:nvPr/>
        </p:nvSpPr>
        <p:spPr bwMode="auto">
          <a:xfrm>
            <a:off x="324495" y="6212160"/>
            <a:ext cx="3527425" cy="457200"/>
          </a:xfrm>
          <a:prstGeom prst="rect">
            <a:avLst/>
          </a:prstGeom>
          <a:noFill/>
          <a:ln w="9525">
            <a:noFill/>
            <a:round/>
            <a:headEnd/>
            <a:tailEnd/>
          </a:ln>
          <a:effectLst/>
        </p:spPr>
        <p:txBody>
          <a:bodyPr lIns="90000" tIns="45000" rIns="90000" bIns="45000"/>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dirty="0">
                <a:solidFill>
                  <a:srgbClr val="FF0000"/>
                </a:solidFill>
                <a:latin typeface="Times New Roman" pitchFamily="18" charset="0"/>
                <a:ea typeface="DejaVu Sans" charset="0"/>
                <a:cs typeface="Times New Roman" pitchFamily="18" charset="0"/>
              </a:rPr>
              <a:t>Electronics and DAQ</a:t>
            </a:r>
            <a:r>
              <a:rPr lang="en-US" sz="2400" b="1" dirty="0">
                <a:solidFill>
                  <a:srgbClr val="003399"/>
                </a:solidFill>
                <a:latin typeface="Times New Roman" pitchFamily="18" charset="0"/>
                <a:ea typeface="DejaVu Sans" charset="0"/>
                <a:cs typeface="Times New Roman" pitchFamily="18" charset="0"/>
              </a:rPr>
              <a:t> </a:t>
            </a:r>
          </a:p>
        </p:txBody>
      </p:sp>
      <p:pic>
        <p:nvPicPr>
          <p:cNvPr id="7177" name="Picture 9"/>
          <p:cNvPicPr>
            <a:picLocks noChangeAspect="1" noChangeArrowheads="1"/>
          </p:cNvPicPr>
          <p:nvPr/>
        </p:nvPicPr>
        <p:blipFill rotWithShape="1">
          <a:blip r:embed="rId4" cstate="print"/>
          <a:srcRect l="9341" r="20172"/>
          <a:stretch/>
        </p:blipFill>
        <p:spPr bwMode="auto">
          <a:xfrm>
            <a:off x="323528" y="692696"/>
            <a:ext cx="3528392" cy="2612205"/>
          </a:xfrm>
          <a:prstGeom prst="rect">
            <a:avLst/>
          </a:prstGeom>
          <a:noFill/>
          <a:ln w="9525">
            <a:noFill/>
            <a:round/>
            <a:headEnd/>
            <a:tailEnd/>
          </a:ln>
          <a:effectLst/>
        </p:spPr>
      </p:pic>
      <p:sp>
        <p:nvSpPr>
          <p:cNvPr id="7178" name="Text Box 10"/>
          <p:cNvSpPr txBox="1">
            <a:spLocks noChangeArrowheads="1"/>
          </p:cNvSpPr>
          <p:nvPr/>
        </p:nvSpPr>
        <p:spPr bwMode="auto">
          <a:xfrm>
            <a:off x="-54452" y="3256980"/>
            <a:ext cx="4284352" cy="457200"/>
          </a:xfrm>
          <a:prstGeom prst="rect">
            <a:avLst/>
          </a:prstGeom>
          <a:noFill/>
          <a:ln w="9525">
            <a:noFill/>
            <a:round/>
            <a:headEnd/>
            <a:tailEnd/>
          </a:ln>
          <a:effectLst/>
        </p:spPr>
        <p:txBody>
          <a:bodyPr lIns="90000" tIns="45000" rIns="90000" bIns="45000"/>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dirty="0">
                <a:solidFill>
                  <a:srgbClr val="FF0000"/>
                </a:solidFill>
                <a:latin typeface="Times New Roman" pitchFamily="18" charset="0"/>
                <a:ea typeface="DejaVu Sans" charset="0"/>
                <a:cs typeface="Times New Roman" pitchFamily="18" charset="0"/>
              </a:rPr>
              <a:t>Polarimeter Vacuum chamber</a:t>
            </a:r>
            <a:endParaRPr lang="en-US" sz="2400" b="1" dirty="0">
              <a:solidFill>
                <a:srgbClr val="003399"/>
              </a:solidFill>
              <a:latin typeface="Times New Roman" pitchFamily="18" charset="0"/>
              <a:ea typeface="DejaVu Sans" charset="0"/>
              <a:cs typeface="Times New Roman" pitchFamily="18" charset="0"/>
            </a:endParaRPr>
          </a:p>
        </p:txBody>
      </p:sp>
      <p:sp>
        <p:nvSpPr>
          <p:cNvPr id="14" name="Номер слайда 13"/>
          <p:cNvSpPr>
            <a:spLocks noGrp="1"/>
          </p:cNvSpPr>
          <p:nvPr>
            <p:ph type="sldNum" sz="quarter" idx="12"/>
          </p:nvPr>
        </p:nvSpPr>
        <p:spPr/>
        <p:txBody>
          <a:bodyPr/>
          <a:lstStyle/>
          <a:p>
            <a:fld id="{3C7FDA4D-F3B9-44F0-B092-48EA97F1BCB3}" type="slidenum">
              <a:rPr lang="ru-RU" smtClean="0"/>
              <a:pPr/>
              <a:t>7</a:t>
            </a:fld>
            <a:endParaRPr lang="ru-RU"/>
          </a:p>
        </p:txBody>
      </p:sp>
      <p:pic>
        <p:nvPicPr>
          <p:cNvPr id="2" name="Рисунок 1">
            <a:extLst>
              <a:ext uri="{FF2B5EF4-FFF2-40B4-BE49-F238E27FC236}">
                <a16:creationId xmlns="" xmlns:a16="http://schemas.microsoft.com/office/drawing/2014/main" id="{F65E490C-DA5F-43C7-ACBC-001100CD54C8}"/>
              </a:ext>
            </a:extLst>
          </p:cNvPr>
          <p:cNvPicPr>
            <a:picLocks noChangeAspect="1"/>
          </p:cNvPicPr>
          <p:nvPr/>
        </p:nvPicPr>
        <p:blipFill rotWithShape="1">
          <a:blip r:embed="rId5" cstate="print"/>
          <a:srcRect b="12474"/>
          <a:stretch/>
        </p:blipFill>
        <p:spPr>
          <a:xfrm rot="5400000">
            <a:off x="5126428" y="1075040"/>
            <a:ext cx="2926569" cy="4547036"/>
          </a:xfrm>
          <a:prstGeom prst="rect">
            <a:avLst/>
          </a:prstGeom>
        </p:spPr>
      </p:pic>
      <p:sp>
        <p:nvSpPr>
          <p:cNvPr id="13" name="TextBox 12">
            <a:extLst>
              <a:ext uri="{FF2B5EF4-FFF2-40B4-BE49-F238E27FC236}">
                <a16:creationId xmlns="" xmlns:a16="http://schemas.microsoft.com/office/drawing/2014/main" id="{ABC40B51-3F9C-40EB-ACA9-036D04ACF8C0}"/>
              </a:ext>
            </a:extLst>
          </p:cNvPr>
          <p:cNvSpPr txBox="1"/>
          <p:nvPr/>
        </p:nvSpPr>
        <p:spPr>
          <a:xfrm>
            <a:off x="4824536" y="2779194"/>
            <a:ext cx="3528392" cy="535531"/>
          </a:xfrm>
          <a:prstGeom prst="rect">
            <a:avLst/>
          </a:prstGeom>
          <a:solidFill>
            <a:schemeClr val="tx1">
              <a:alpha val="44000"/>
            </a:schemeClr>
          </a:solidFill>
        </p:spPr>
        <p:txBody>
          <a:bodyPr wrap="square" rtlCol="0">
            <a:spAutoFit/>
          </a:bodyPr>
          <a:lstStyle/>
          <a:p>
            <a:pPr algn="ctr">
              <a:lnSpc>
                <a:spcPct val="80000"/>
              </a:lnSpc>
            </a:pPr>
            <a:r>
              <a:rPr lang="en-US" sz="3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Vector part</a:t>
            </a:r>
            <a:endParaRPr lang="ru-RU" sz="3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5" name="TextBox 14">
            <a:extLst>
              <a:ext uri="{FF2B5EF4-FFF2-40B4-BE49-F238E27FC236}">
                <a16:creationId xmlns="" xmlns:a16="http://schemas.microsoft.com/office/drawing/2014/main" id="{C6C96B2C-424A-4CA6-8D5E-2631FE8E1847}"/>
              </a:ext>
            </a:extLst>
          </p:cNvPr>
          <p:cNvSpPr txBox="1"/>
          <p:nvPr/>
        </p:nvSpPr>
        <p:spPr>
          <a:xfrm>
            <a:off x="4715495" y="4504937"/>
            <a:ext cx="3528392" cy="535531"/>
          </a:xfrm>
          <a:prstGeom prst="rect">
            <a:avLst/>
          </a:prstGeom>
          <a:solidFill>
            <a:schemeClr val="tx1">
              <a:alpha val="44000"/>
            </a:schemeClr>
          </a:solidFill>
        </p:spPr>
        <p:txBody>
          <a:bodyPr wrap="square" rtlCol="0">
            <a:spAutoFit/>
          </a:bodyPr>
          <a:lstStyle/>
          <a:p>
            <a:pPr algn="ctr">
              <a:lnSpc>
                <a:spcPct val="80000"/>
              </a:lnSpc>
            </a:pPr>
            <a:r>
              <a:rPr lang="en-US" sz="3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Tensor part</a:t>
            </a:r>
            <a:endParaRPr lang="ru-RU" sz="3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6" name="Text Box 8">
            <a:extLst>
              <a:ext uri="{FF2B5EF4-FFF2-40B4-BE49-F238E27FC236}">
                <a16:creationId xmlns="" xmlns:a16="http://schemas.microsoft.com/office/drawing/2014/main" id="{94043D5D-EA33-4ABF-9444-408A8C1CD822}"/>
              </a:ext>
            </a:extLst>
          </p:cNvPr>
          <p:cNvSpPr txBox="1">
            <a:spLocks noChangeArrowheads="1"/>
          </p:cNvSpPr>
          <p:nvPr/>
        </p:nvSpPr>
        <p:spPr bwMode="auto">
          <a:xfrm>
            <a:off x="4824536" y="5221147"/>
            <a:ext cx="3527425" cy="871900"/>
          </a:xfrm>
          <a:prstGeom prst="rect">
            <a:avLst/>
          </a:prstGeom>
          <a:noFill/>
          <a:ln w="9525">
            <a:noFill/>
            <a:round/>
            <a:headEnd/>
            <a:tailEnd/>
          </a:ln>
          <a:effectLst/>
        </p:spPr>
        <p:txBody>
          <a:bodyPr lIns="90000" tIns="45000" rIns="90000" bIns="45000"/>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dirty="0">
                <a:solidFill>
                  <a:srgbClr val="FF0000"/>
                </a:solidFill>
                <a:latin typeface="Times New Roman" pitchFamily="18" charset="0"/>
                <a:ea typeface="DejaVu Sans" charset="0"/>
                <a:cs typeface="Times New Roman" pitchFamily="18" charset="0"/>
              </a:rPr>
              <a:t>Two independent parts of polarimeter</a:t>
            </a:r>
            <a:endParaRPr lang="en-US" sz="2400" b="1" dirty="0">
              <a:solidFill>
                <a:srgbClr val="003399"/>
              </a:solidFill>
              <a:latin typeface="Times New Roman" pitchFamily="18" charset="0"/>
              <a:ea typeface="DejaVu Sans" charset="0"/>
              <a:cs typeface="Times New Roman"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3C7FDA4D-F3B9-44F0-B092-48EA97F1BCB3}" type="slidenum">
              <a:rPr lang="ru-RU" smtClean="0"/>
              <a:pPr/>
              <a:t>8</a:t>
            </a:fld>
            <a:endParaRPr lang="ru-RU"/>
          </a:p>
        </p:txBody>
      </p:sp>
      <p:pic>
        <p:nvPicPr>
          <p:cNvPr id="5" name="Рисунок 4"/>
          <p:cNvPicPr/>
          <p:nvPr/>
        </p:nvPicPr>
        <p:blipFill>
          <a:blip r:embed="rId4">
            <a:lum contrast="20000"/>
            <a:extLst>
              <a:ext uri="{28A0092B-C50C-407E-A947-70E740481C1C}">
                <a14:useLocalDpi xmlns:a14="http://schemas.microsoft.com/office/drawing/2010/main" val="0"/>
              </a:ext>
            </a:extLst>
          </a:blip>
          <a:srcRect/>
          <a:stretch>
            <a:fillRect/>
          </a:stretch>
        </p:blipFill>
        <p:spPr bwMode="auto">
          <a:xfrm>
            <a:off x="107504" y="1819577"/>
            <a:ext cx="4500562" cy="2761551"/>
          </a:xfrm>
          <a:prstGeom prst="rect">
            <a:avLst/>
          </a:prstGeom>
          <a:noFill/>
          <a:ln>
            <a:noFill/>
          </a:ln>
        </p:spPr>
      </p:pic>
      <p:sp>
        <p:nvSpPr>
          <p:cNvPr id="6" name="Прямоугольник 5"/>
          <p:cNvSpPr/>
          <p:nvPr/>
        </p:nvSpPr>
        <p:spPr>
          <a:xfrm>
            <a:off x="214282" y="5036983"/>
            <a:ext cx="8715405" cy="1200329"/>
          </a:xfrm>
          <a:prstGeom prst="rect">
            <a:avLst/>
          </a:prstGeom>
        </p:spPr>
        <p:txBody>
          <a:bodyPr wrap="square">
            <a:spAutoFit/>
          </a:bodyPr>
          <a:lstStyle/>
          <a:p>
            <a:pPr algn="ctr"/>
            <a:r>
              <a:rPr lang="en-US" b="1" dirty="0">
                <a:latin typeface="Times New Roman" pitchFamily="18" charset="0"/>
                <a:cs typeface="Times New Roman" pitchFamily="18" charset="0"/>
              </a:rPr>
              <a:t>LEP for the vector polarization measurements (left – outline, right – photo).</a:t>
            </a:r>
            <a:r>
              <a:rPr lang="ru-RU" b="1" dirty="0">
                <a:latin typeface="Times New Roman" pitchFamily="18" charset="0"/>
                <a:cs typeface="Times New Roman" pitchFamily="18" charset="0"/>
              </a:rPr>
              <a:t>1 – </a:t>
            </a:r>
            <a:r>
              <a:rPr lang="en-US" b="1" dirty="0">
                <a:latin typeface="Times New Roman" pitchFamily="18" charset="0"/>
                <a:cs typeface="Times New Roman" pitchFamily="18" charset="0"/>
              </a:rPr>
              <a:t>ion transfer</a:t>
            </a:r>
            <a:r>
              <a:rPr lang="ru-RU" b="1" dirty="0">
                <a:latin typeface="Times New Roman" pitchFamily="18" charset="0"/>
                <a:cs typeface="Times New Roman" pitchFamily="18" charset="0"/>
              </a:rPr>
              <a:t>; 2 – </a:t>
            </a:r>
            <a:r>
              <a:rPr lang="en-US" b="1" dirty="0">
                <a:latin typeface="Times New Roman" pitchFamily="18" charset="0"/>
                <a:cs typeface="Times New Roman" pitchFamily="18" charset="0"/>
              </a:rPr>
              <a:t>bellows</a:t>
            </a:r>
            <a:r>
              <a:rPr lang="ru-RU" b="1" dirty="0">
                <a:latin typeface="Times New Roman" pitchFamily="18" charset="0"/>
                <a:cs typeface="Times New Roman" pitchFamily="18" charset="0"/>
              </a:rPr>
              <a:t>; 3, 4 – </a:t>
            </a:r>
            <a:r>
              <a:rPr lang="en-US" b="1" dirty="0">
                <a:latin typeface="Times New Roman" pitchFamily="18" charset="0"/>
                <a:cs typeface="Times New Roman" pitchFamily="18" charset="0"/>
              </a:rPr>
              <a:t>Mylar</a:t>
            </a:r>
            <a:r>
              <a:rPr lang="ru-RU" b="1" dirty="0">
                <a:latin typeface="Times New Roman" pitchFamily="18" charset="0"/>
                <a:cs typeface="Times New Roman" pitchFamily="18" charset="0"/>
              </a:rPr>
              <a:t> </a:t>
            </a:r>
            <a:r>
              <a:rPr lang="en-US" b="1" dirty="0">
                <a:latin typeface="Times New Roman" pitchFamily="18" charset="0"/>
                <a:cs typeface="Times New Roman" pitchFamily="18" charset="0"/>
              </a:rPr>
              <a:t>windows</a:t>
            </a:r>
            <a:r>
              <a:rPr lang="ru-RU" b="1" dirty="0">
                <a:latin typeface="Times New Roman" pitchFamily="18" charset="0"/>
                <a:cs typeface="Times New Roman" pitchFamily="18" charset="0"/>
              </a:rPr>
              <a:t>; 5 – </a:t>
            </a:r>
            <a:r>
              <a:rPr lang="en-US" b="1" dirty="0">
                <a:latin typeface="Times New Roman" pitchFamily="18" charset="0"/>
                <a:cs typeface="Times New Roman" pitchFamily="18" charset="0"/>
              </a:rPr>
              <a:t>vacuum chamber</a:t>
            </a:r>
            <a:r>
              <a:rPr lang="ru-RU" b="1" dirty="0">
                <a:latin typeface="Times New Roman" pitchFamily="18" charset="0"/>
                <a:cs typeface="Times New Roman" pitchFamily="18" charset="0"/>
              </a:rPr>
              <a:t>; 6 – </a:t>
            </a:r>
            <a:r>
              <a:rPr lang="en-US" b="1" dirty="0">
                <a:latin typeface="Times New Roman" pitchFamily="18" charset="0"/>
                <a:cs typeface="Times New Roman" pitchFamily="18" charset="0"/>
              </a:rPr>
              <a:t>movable</a:t>
            </a:r>
            <a:r>
              <a:rPr lang="ru-RU" b="1" dirty="0">
                <a:latin typeface="Times New Roman" pitchFamily="18" charset="0"/>
                <a:cs typeface="Times New Roman" pitchFamily="18" charset="0"/>
              </a:rPr>
              <a:t> </a:t>
            </a:r>
            <a:r>
              <a:rPr lang="en-US" b="1" dirty="0">
                <a:latin typeface="Times New Roman" pitchFamily="18" charset="0"/>
                <a:cs typeface="Times New Roman" pitchFamily="18" charset="0"/>
              </a:rPr>
              <a:t>hermetic volume</a:t>
            </a:r>
            <a:r>
              <a:rPr lang="ru-RU" b="1" dirty="0">
                <a:latin typeface="Times New Roman" pitchFamily="18" charset="0"/>
                <a:cs typeface="Times New Roman" pitchFamily="18" charset="0"/>
              </a:rPr>
              <a:t> </a:t>
            </a:r>
            <a:r>
              <a:rPr lang="en-US" b="1" dirty="0">
                <a:latin typeface="Times New Roman" pitchFamily="18" charset="0"/>
                <a:cs typeface="Times New Roman" pitchFamily="18" charset="0"/>
              </a:rPr>
              <a:t>with collimators A,B,C,D</a:t>
            </a:r>
            <a:r>
              <a:rPr lang="ru-RU" b="1" dirty="0">
                <a:latin typeface="Times New Roman" pitchFamily="18" charset="0"/>
                <a:cs typeface="Times New Roman" pitchFamily="18" charset="0"/>
              </a:rPr>
              <a:t>; 7 – </a:t>
            </a:r>
            <a:r>
              <a:rPr lang="en-US" b="1" dirty="0">
                <a:latin typeface="Times New Roman" pitchFamily="18" charset="0"/>
                <a:cs typeface="Times New Roman" pitchFamily="18" charset="0"/>
              </a:rPr>
              <a:t>silicon detectors (Thickness - 55 </a:t>
            </a:r>
            <a:r>
              <a:rPr lang="el-GR" b="1" dirty="0">
                <a:latin typeface="Times New Roman" pitchFamily="18" charset="0"/>
                <a:cs typeface="Times New Roman" pitchFamily="18" charset="0"/>
              </a:rPr>
              <a:t>μ</a:t>
            </a:r>
            <a:r>
              <a:rPr lang="en-US" b="1" dirty="0">
                <a:latin typeface="Times New Roman" pitchFamily="18" charset="0"/>
                <a:cs typeface="Times New Roman" pitchFamily="18" charset="0"/>
              </a:rPr>
              <a:t>m)</a:t>
            </a:r>
            <a:r>
              <a:rPr lang="ru-RU" b="1" dirty="0">
                <a:latin typeface="Times New Roman" pitchFamily="18" charset="0"/>
                <a:cs typeface="Times New Roman" pitchFamily="18" charset="0"/>
              </a:rPr>
              <a:t>. </a:t>
            </a:r>
            <a:endParaRPr lang="en-US" b="1" dirty="0">
              <a:latin typeface="Times New Roman" pitchFamily="18" charset="0"/>
              <a:cs typeface="Times New Roman" pitchFamily="18" charset="0"/>
            </a:endParaRPr>
          </a:p>
          <a:p>
            <a:pPr algn="ctr"/>
            <a:r>
              <a:rPr lang="en-US" b="1" dirty="0">
                <a:latin typeface="Times New Roman" pitchFamily="18" charset="0"/>
                <a:cs typeface="Times New Roman" pitchFamily="18" charset="0"/>
              </a:rPr>
              <a:t>Sizes of collimators</a:t>
            </a:r>
            <a:r>
              <a:rPr lang="ru-RU" b="1" dirty="0">
                <a:latin typeface="Times New Roman" pitchFamily="18" charset="0"/>
                <a:cs typeface="Times New Roman" pitchFamily="18" charset="0"/>
              </a:rPr>
              <a:t>: А</a:t>
            </a:r>
            <a:r>
              <a:rPr lang="en-US" b="1" dirty="0">
                <a:latin typeface="Times New Roman" pitchFamily="18" charset="0"/>
                <a:cs typeface="Times New Roman" pitchFamily="18" charset="0"/>
              </a:rPr>
              <a:t>,</a:t>
            </a:r>
            <a:r>
              <a:rPr lang="ru-RU" b="1" dirty="0">
                <a:latin typeface="Times New Roman" pitchFamily="18" charset="0"/>
                <a:cs typeface="Times New Roman" pitchFamily="18" charset="0"/>
              </a:rPr>
              <a:t> В – 1,3 × 7,4</a:t>
            </a:r>
            <a:r>
              <a:rPr lang="en-US" b="1" dirty="0">
                <a:latin typeface="Times New Roman" pitchFamily="18" charset="0"/>
                <a:cs typeface="Times New Roman" pitchFamily="18" charset="0"/>
              </a:rPr>
              <a:t> </a:t>
            </a:r>
            <a:r>
              <a:rPr lang="ru-RU" b="1" dirty="0">
                <a:latin typeface="Times New Roman" pitchFamily="18" charset="0"/>
                <a:cs typeface="Times New Roman" pitchFamily="18" charset="0"/>
              </a:rPr>
              <a:t>[</a:t>
            </a:r>
            <a:r>
              <a:rPr lang="en-US" b="1" dirty="0">
                <a:latin typeface="Times New Roman" pitchFamily="18" charset="0"/>
                <a:cs typeface="Times New Roman" pitchFamily="18" charset="0"/>
              </a:rPr>
              <a:t>mm</a:t>
            </a:r>
            <a:r>
              <a:rPr lang="ru-RU" b="1" dirty="0">
                <a:latin typeface="Times New Roman" pitchFamily="18" charset="0"/>
                <a:cs typeface="Times New Roman" pitchFamily="18" charset="0"/>
              </a:rPr>
              <a:t>]; С – 1,3 × 12,5</a:t>
            </a:r>
            <a:r>
              <a:rPr lang="en-US" b="1" dirty="0">
                <a:latin typeface="Times New Roman" pitchFamily="18" charset="0"/>
                <a:cs typeface="Times New Roman" pitchFamily="18" charset="0"/>
              </a:rPr>
              <a:t> </a:t>
            </a:r>
            <a:r>
              <a:rPr lang="ru-RU" b="1" dirty="0">
                <a:latin typeface="Times New Roman" pitchFamily="18" charset="0"/>
                <a:cs typeface="Times New Roman" pitchFamily="18" charset="0"/>
              </a:rPr>
              <a:t>[</a:t>
            </a:r>
            <a:r>
              <a:rPr lang="en-US" b="1" dirty="0">
                <a:latin typeface="Times New Roman" pitchFamily="18" charset="0"/>
                <a:cs typeface="Times New Roman" pitchFamily="18" charset="0"/>
              </a:rPr>
              <a:t>mm</a:t>
            </a:r>
            <a:r>
              <a:rPr lang="ru-RU" b="1" dirty="0">
                <a:latin typeface="Times New Roman" pitchFamily="18" charset="0"/>
                <a:cs typeface="Times New Roman" pitchFamily="18" charset="0"/>
              </a:rPr>
              <a:t>];</a:t>
            </a:r>
            <a:r>
              <a:rPr lang="en-US" b="1" dirty="0">
                <a:latin typeface="Times New Roman" pitchFamily="18" charset="0"/>
                <a:cs typeface="Times New Roman" pitchFamily="18" charset="0"/>
              </a:rPr>
              <a:t> D</a:t>
            </a:r>
            <a:r>
              <a:rPr lang="ru-RU" b="1" dirty="0">
                <a:latin typeface="Times New Roman" pitchFamily="18" charset="0"/>
                <a:cs typeface="Times New Roman" pitchFamily="18" charset="0"/>
              </a:rPr>
              <a:t> – 2,5 × 12,7</a:t>
            </a:r>
            <a:r>
              <a:rPr lang="en-US" b="1" dirty="0">
                <a:latin typeface="Times New Roman" pitchFamily="18" charset="0"/>
                <a:cs typeface="Times New Roman" pitchFamily="18" charset="0"/>
              </a:rPr>
              <a:t> </a:t>
            </a:r>
            <a:r>
              <a:rPr lang="ru-RU" b="1" dirty="0">
                <a:latin typeface="Times New Roman" pitchFamily="18" charset="0"/>
                <a:cs typeface="Times New Roman" pitchFamily="18" charset="0"/>
              </a:rPr>
              <a:t>[</a:t>
            </a:r>
            <a:r>
              <a:rPr lang="en-US" b="1" dirty="0">
                <a:latin typeface="Times New Roman" pitchFamily="18" charset="0"/>
                <a:cs typeface="Times New Roman" pitchFamily="18" charset="0"/>
              </a:rPr>
              <a:t>mm</a:t>
            </a:r>
            <a:r>
              <a:rPr lang="ru-RU" b="1" dirty="0">
                <a:latin typeface="Times New Roman" pitchFamily="18" charset="0"/>
                <a:cs typeface="Times New Roman" pitchFamily="18" charset="0"/>
              </a:rPr>
              <a:t>].</a:t>
            </a:r>
            <a:endParaRPr lang="ru-RU" dirty="0">
              <a:latin typeface="Times New Roman" pitchFamily="18" charset="0"/>
              <a:cs typeface="Times New Roman" pitchFamily="18" charset="0"/>
            </a:endParaRPr>
          </a:p>
        </p:txBody>
      </p:sp>
      <p:sp>
        <p:nvSpPr>
          <p:cNvPr id="7" name="Прямоугольник 6"/>
          <p:cNvSpPr/>
          <p:nvPr/>
        </p:nvSpPr>
        <p:spPr>
          <a:xfrm>
            <a:off x="107504" y="0"/>
            <a:ext cx="8928992" cy="1077218"/>
          </a:xfrm>
          <a:prstGeom prst="rect">
            <a:avLst/>
          </a:prstGeom>
        </p:spPr>
        <p:txBody>
          <a:bodyPr wrap="square">
            <a:spAutoFit/>
          </a:bodyPr>
          <a:lstStyle/>
          <a:p>
            <a:pPr algn="ctr"/>
            <a:r>
              <a:rPr lang="en-US" sz="3200" b="1" dirty="0">
                <a:solidFill>
                  <a:srgbClr val="000099"/>
                </a:solidFill>
                <a:latin typeface="Times New Roman" pitchFamily="18" charset="0"/>
                <a:cs typeface="Times New Roman" pitchFamily="18" charset="0"/>
              </a:rPr>
              <a:t>Scheme of the</a:t>
            </a:r>
            <a:r>
              <a:rPr lang="en-US" sz="3200" b="1" dirty="0">
                <a:solidFill>
                  <a:schemeClr val="tx2">
                    <a:lumMod val="50000"/>
                  </a:schemeClr>
                </a:solidFill>
                <a:latin typeface="Times New Roman" pitchFamily="18" charset="0"/>
                <a:cs typeface="Times New Roman" pitchFamily="18" charset="0"/>
              </a:rPr>
              <a:t> </a:t>
            </a:r>
            <a:r>
              <a:rPr lang="en-US" sz="3200" b="1" dirty="0" smtClean="0">
                <a:solidFill>
                  <a:srgbClr val="000099"/>
                </a:solidFill>
                <a:latin typeface="Times New Roman" pitchFamily="18" charset="0"/>
                <a:cs typeface="Times New Roman" pitchFamily="18" charset="0"/>
              </a:rPr>
              <a:t>Old </a:t>
            </a:r>
            <a:r>
              <a:rPr lang="en-US" sz="3200" b="1" dirty="0" smtClean="0">
                <a:solidFill>
                  <a:srgbClr val="FF0000"/>
                </a:solidFill>
                <a:latin typeface="Times New Roman" pitchFamily="18" charset="0"/>
                <a:cs typeface="Times New Roman" pitchFamily="18" charset="0"/>
              </a:rPr>
              <a:t>LEP</a:t>
            </a:r>
            <a:r>
              <a:rPr lang="en-US" sz="3200" b="1" dirty="0" smtClean="0">
                <a:solidFill>
                  <a:schemeClr val="tx2">
                    <a:lumMod val="50000"/>
                  </a:schemeClr>
                </a:solidFill>
                <a:latin typeface="Times New Roman" pitchFamily="18" charset="0"/>
                <a:cs typeface="Times New Roman" pitchFamily="18" charset="0"/>
              </a:rPr>
              <a:t> </a:t>
            </a:r>
            <a:r>
              <a:rPr lang="en-US" sz="3200" b="1" dirty="0">
                <a:solidFill>
                  <a:srgbClr val="000099"/>
                </a:solidFill>
                <a:latin typeface="Times New Roman" pitchFamily="18" charset="0"/>
                <a:cs typeface="Times New Roman" pitchFamily="18" charset="0"/>
              </a:rPr>
              <a:t>for the Vector </a:t>
            </a:r>
          </a:p>
          <a:p>
            <a:pPr algn="ctr"/>
            <a:r>
              <a:rPr lang="en-US" sz="3200" b="1" dirty="0">
                <a:solidFill>
                  <a:srgbClr val="000099"/>
                </a:solidFill>
                <a:latin typeface="Times New Roman" pitchFamily="18" charset="0"/>
                <a:cs typeface="Times New Roman" pitchFamily="18" charset="0"/>
              </a:rPr>
              <a:t>Polarization Mode</a:t>
            </a:r>
            <a:endParaRPr lang="ru-RU" sz="3200" dirty="0">
              <a:solidFill>
                <a:srgbClr val="000099"/>
              </a:solidFill>
              <a:latin typeface="Times New Roman" pitchFamily="18" charset="0"/>
              <a:cs typeface="Times New Roman" pitchFamily="18" charset="0"/>
            </a:endParaRPr>
          </a:p>
        </p:txBody>
      </p:sp>
      <p:pic>
        <p:nvPicPr>
          <p:cNvPr id="13" name="Picture 2" descr="E:\work\Spin_Kovalenko_A_D\LEP\vector_scheme.png"/>
          <p:cNvPicPr>
            <a:picLocks noChangeAspect="1" noChangeArrowheads="1"/>
          </p:cNvPicPr>
          <p:nvPr/>
        </p:nvPicPr>
        <p:blipFill>
          <a:blip r:embed="rId5"/>
          <a:srcRect/>
          <a:stretch>
            <a:fillRect/>
          </a:stretch>
        </p:blipFill>
        <p:spPr bwMode="auto">
          <a:xfrm>
            <a:off x="4678240" y="1849677"/>
            <a:ext cx="4286248" cy="2731451"/>
          </a:xfrm>
          <a:prstGeom prst="rect">
            <a:avLst/>
          </a:prstGeom>
          <a:noFill/>
        </p:spPr>
      </p:pic>
      <p:graphicFrame>
        <p:nvGraphicFramePr>
          <p:cNvPr id="19457" name="Object 1"/>
          <p:cNvGraphicFramePr>
            <a:graphicFrameLocks noChangeAspect="1"/>
          </p:cNvGraphicFramePr>
          <p:nvPr>
            <p:extLst>
              <p:ext uri="{D42A27DB-BD31-4B8C-83A1-F6EECF244321}">
                <p14:modId xmlns:p14="http://schemas.microsoft.com/office/powerpoint/2010/main" val="2684684126"/>
              </p:ext>
            </p:extLst>
          </p:nvPr>
        </p:nvGraphicFramePr>
        <p:xfrm>
          <a:off x="1917700" y="1125240"/>
          <a:ext cx="5130800" cy="863600"/>
        </p:xfrm>
        <a:graphic>
          <a:graphicData uri="http://schemas.openxmlformats.org/presentationml/2006/ole">
            <mc:AlternateContent xmlns:mc="http://schemas.openxmlformats.org/markup-compatibility/2006">
              <mc:Choice xmlns:v="urn:schemas-microsoft-com:vml" Requires="v">
                <p:oleObj spid="_x0000_s19635" name="Документ" r:id="rId6" imgW="1844085" imgH="313738" progId="Word.Document.12">
                  <p:embed/>
                </p:oleObj>
              </mc:Choice>
              <mc:Fallback>
                <p:oleObj name="Документ" r:id="rId6" imgW="1844085" imgH="313738" progId="Word.Document.12">
                  <p:embed/>
                  <p:pic>
                    <p:nvPicPr>
                      <p:cNvPr id="0"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17700" y="1125240"/>
                        <a:ext cx="5130800"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p:nvPr/>
        </p:nvPicPr>
        <p:blipFill>
          <a:blip r:embed="rId4">
            <a:lum contrast="20000"/>
          </a:blip>
          <a:srcRect l="2565" t="4891" r="2352" b="5978"/>
          <a:stretch>
            <a:fillRect/>
          </a:stretch>
        </p:blipFill>
        <p:spPr bwMode="auto">
          <a:xfrm>
            <a:off x="500034" y="1804751"/>
            <a:ext cx="8143932" cy="4504569"/>
          </a:xfrm>
          <a:prstGeom prst="rect">
            <a:avLst/>
          </a:prstGeom>
          <a:noFill/>
          <a:ln w="9525">
            <a:noFill/>
            <a:miter lim="800000"/>
            <a:headEnd/>
            <a:tailEnd/>
          </a:ln>
        </p:spPr>
      </p:pic>
      <p:sp>
        <p:nvSpPr>
          <p:cNvPr id="4" name="Номер слайда 3"/>
          <p:cNvSpPr>
            <a:spLocks noGrp="1"/>
          </p:cNvSpPr>
          <p:nvPr>
            <p:ph type="sldNum" sz="quarter" idx="12"/>
          </p:nvPr>
        </p:nvSpPr>
        <p:spPr/>
        <p:txBody>
          <a:bodyPr/>
          <a:lstStyle/>
          <a:p>
            <a:fld id="{3C7FDA4D-F3B9-44F0-B092-48EA97F1BCB3}" type="slidenum">
              <a:rPr lang="ru-RU" smtClean="0"/>
              <a:pPr/>
              <a:t>9</a:t>
            </a:fld>
            <a:endParaRPr lang="ru-RU"/>
          </a:p>
        </p:txBody>
      </p:sp>
      <p:sp>
        <p:nvSpPr>
          <p:cNvPr id="1536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5363" name="Object 3"/>
          <p:cNvGraphicFramePr>
            <a:graphicFrameLocks noChangeAspect="1"/>
          </p:cNvGraphicFramePr>
          <p:nvPr/>
        </p:nvGraphicFramePr>
        <p:xfrm>
          <a:off x="1928794" y="857232"/>
          <a:ext cx="5137546" cy="865176"/>
        </p:xfrm>
        <a:graphic>
          <a:graphicData uri="http://schemas.openxmlformats.org/presentationml/2006/ole">
            <mc:AlternateContent xmlns:mc="http://schemas.openxmlformats.org/markup-compatibility/2006">
              <mc:Choice xmlns:v="urn:schemas-microsoft-com:vml" Requires="v">
                <p:oleObj spid="_x0000_s15591" name="Документ" r:id="rId5" imgW="1844085" imgH="313738" progId="Word.Document.12">
                  <p:embed/>
                </p:oleObj>
              </mc:Choice>
              <mc:Fallback>
                <p:oleObj name="Документ" r:id="rId5" imgW="1844085" imgH="313738" progId="Word.Document.12">
                  <p:embed/>
                  <p:pic>
                    <p:nvPicPr>
                      <p:cNvPr id="0" name="Picture 5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8794" y="857232"/>
                        <a:ext cx="5137546" cy="865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Прямоугольник 9"/>
          <p:cNvSpPr/>
          <p:nvPr/>
        </p:nvSpPr>
        <p:spPr>
          <a:xfrm>
            <a:off x="0" y="0"/>
            <a:ext cx="9144000" cy="523220"/>
          </a:xfrm>
          <a:prstGeom prst="rect">
            <a:avLst/>
          </a:prstGeom>
        </p:spPr>
        <p:txBody>
          <a:bodyPr wrap="square">
            <a:spAutoFit/>
          </a:bodyPr>
          <a:lstStyle/>
          <a:p>
            <a:pPr algn="ctr"/>
            <a:r>
              <a:rPr lang="en-US" sz="2800" b="1" dirty="0" smtClean="0">
                <a:solidFill>
                  <a:srgbClr val="000099"/>
                </a:solidFill>
                <a:latin typeface="Times New Roman" pitchFamily="18" charset="0"/>
                <a:cs typeface="Times New Roman" pitchFamily="18" charset="0"/>
              </a:rPr>
              <a:t>Old </a:t>
            </a:r>
            <a:r>
              <a:rPr lang="en-US" sz="2800" b="1" dirty="0" smtClean="0">
                <a:solidFill>
                  <a:srgbClr val="FF0000"/>
                </a:solidFill>
                <a:latin typeface="Times New Roman" pitchFamily="18" charset="0"/>
                <a:cs typeface="Times New Roman" pitchFamily="18" charset="0"/>
              </a:rPr>
              <a:t>LEP</a:t>
            </a:r>
            <a:r>
              <a:rPr lang="en-US" sz="2800" b="1" dirty="0" smtClean="0">
                <a:solidFill>
                  <a:srgbClr val="000099"/>
                </a:solidFill>
                <a:latin typeface="Times New Roman" pitchFamily="18" charset="0"/>
                <a:cs typeface="Times New Roman" pitchFamily="18" charset="0"/>
              </a:rPr>
              <a:t> </a:t>
            </a:r>
            <a:r>
              <a:rPr lang="en-US" sz="2800" b="1" dirty="0">
                <a:solidFill>
                  <a:srgbClr val="000099"/>
                </a:solidFill>
                <a:latin typeface="Times New Roman" pitchFamily="18" charset="0"/>
                <a:cs typeface="Times New Roman" pitchFamily="18" charset="0"/>
              </a:rPr>
              <a:t>Details</a:t>
            </a:r>
            <a:endParaRPr lang="ru-RU" sz="2800" b="1" dirty="0">
              <a:solidFill>
                <a:srgbClr val="000099"/>
              </a:solidFill>
              <a:latin typeface="Times New Roman" pitchFamily="18" charset="0"/>
              <a:cs typeface="Times New Roman" pitchFamily="18" charset="0"/>
            </a:endParaRPr>
          </a:p>
        </p:txBody>
      </p:sp>
      <p:sp>
        <p:nvSpPr>
          <p:cNvPr id="11" name="Прямоугольник 10"/>
          <p:cNvSpPr/>
          <p:nvPr/>
        </p:nvSpPr>
        <p:spPr>
          <a:xfrm>
            <a:off x="500034" y="500042"/>
            <a:ext cx="8032406" cy="369332"/>
          </a:xfrm>
          <a:prstGeom prst="rect">
            <a:avLst/>
          </a:prstGeom>
        </p:spPr>
        <p:txBody>
          <a:bodyPr wrap="square">
            <a:spAutoFit/>
          </a:bodyPr>
          <a:lstStyle/>
          <a:p>
            <a:pPr algn="ctr"/>
            <a:r>
              <a:rPr lang="en-US" dirty="0">
                <a:latin typeface="Times New Roman" pitchFamily="18" charset="0"/>
                <a:cs typeface="Times New Roman" pitchFamily="18" charset="0"/>
              </a:rPr>
              <a:t>The reaction using for the vector polarization measurements is </a:t>
            </a:r>
            <a:endParaRPr lang="ru-RU" dirty="0">
              <a:latin typeface="Times New Roman" pitchFamily="18" charset="0"/>
              <a:cs typeface="Times New Roman" pitchFamily="18" charset="0"/>
            </a:endParaRPr>
          </a:p>
        </p:txBody>
      </p:sp>
      <p:sp>
        <p:nvSpPr>
          <p:cNvPr id="12" name="Прямоугольник 11"/>
          <p:cNvSpPr/>
          <p:nvPr/>
        </p:nvSpPr>
        <p:spPr>
          <a:xfrm>
            <a:off x="0" y="6156012"/>
            <a:ext cx="9144000" cy="369332"/>
          </a:xfrm>
          <a:prstGeom prst="rect">
            <a:avLst/>
          </a:prstGeom>
        </p:spPr>
        <p:txBody>
          <a:bodyPr wrap="square">
            <a:spAutoFit/>
          </a:bodyPr>
          <a:lstStyle/>
          <a:p>
            <a:pPr algn="ctr"/>
            <a:r>
              <a:rPr lang="en-US" b="1" dirty="0">
                <a:latin typeface="Times New Roman" pitchFamily="18" charset="0"/>
                <a:cs typeface="Times New Roman" pitchFamily="18" charset="0"/>
              </a:rPr>
              <a:t>Analyzing power of the reaction at the deuterons scattering angle</a:t>
            </a:r>
            <a:r>
              <a:rPr lang="ru-RU" b="1" dirty="0">
                <a:latin typeface="Times New Roman" pitchFamily="18" charset="0"/>
                <a:cs typeface="Times New Roman" pitchFamily="18" charset="0"/>
              </a:rPr>
              <a:t> </a:t>
            </a:r>
            <a:r>
              <a:rPr lang="ru-RU" b="1" i="1" dirty="0" err="1">
                <a:latin typeface="Times New Roman" pitchFamily="18" charset="0"/>
                <a:cs typeface="Times New Roman" pitchFamily="18" charset="0"/>
              </a:rPr>
              <a:t>θ</a:t>
            </a:r>
            <a:r>
              <a:rPr lang="en-US" b="1" baseline="-25000" dirty="0" err="1">
                <a:latin typeface="Times New Roman" pitchFamily="18" charset="0"/>
                <a:cs typeface="Times New Roman" pitchFamily="18" charset="0"/>
              </a:rPr>
              <a:t>cms</a:t>
            </a:r>
            <a:r>
              <a:rPr lang="ru-RU" b="1" dirty="0">
                <a:latin typeface="Times New Roman" pitchFamily="18" charset="0"/>
                <a:cs typeface="Times New Roman" pitchFamily="18" charset="0"/>
              </a:rPr>
              <a:t> = 150⁰</a:t>
            </a:r>
          </a:p>
        </p:txBody>
      </p:sp>
      <p:cxnSp>
        <p:nvCxnSpPr>
          <p:cNvPr id="14" name="Прямая со стрелкой 13"/>
          <p:cNvCxnSpPr/>
          <p:nvPr/>
        </p:nvCxnSpPr>
        <p:spPr>
          <a:xfrm rot="16200000" flipH="1">
            <a:off x="3282697" y="4948009"/>
            <a:ext cx="1714509" cy="1"/>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283968" y="4848969"/>
            <a:ext cx="1497479" cy="646331"/>
          </a:xfrm>
          <a:prstGeom prst="rect">
            <a:avLst/>
          </a:prstGeom>
          <a:noFill/>
        </p:spPr>
        <p:txBody>
          <a:bodyPr wrap="square" rtlCol="0">
            <a:spAutoFit/>
          </a:bodyPr>
          <a:lstStyle/>
          <a:p>
            <a:r>
              <a:rPr lang="en-US" b="1" dirty="0">
                <a:latin typeface="Times New Roman" pitchFamily="18" charset="0"/>
                <a:cs typeface="Times New Roman" pitchFamily="18" charset="0"/>
              </a:rPr>
              <a:t>E</a:t>
            </a:r>
            <a:r>
              <a:rPr lang="en-US" b="1" baseline="-25000" dirty="0">
                <a:latin typeface="Times New Roman" pitchFamily="18" charset="0"/>
                <a:cs typeface="Times New Roman" pitchFamily="18" charset="0"/>
              </a:rPr>
              <a:t>d</a:t>
            </a:r>
            <a:r>
              <a:rPr lang="en-US" b="1" dirty="0">
                <a:latin typeface="Times New Roman" pitchFamily="18" charset="0"/>
                <a:cs typeface="Times New Roman" pitchFamily="18" charset="0"/>
              </a:rPr>
              <a:t> ~</a:t>
            </a:r>
            <a:r>
              <a:rPr lang="ru-RU" b="1" dirty="0">
                <a:latin typeface="Times New Roman" pitchFamily="18" charset="0"/>
                <a:cs typeface="Times New Roman" pitchFamily="18" charset="0"/>
              </a:rPr>
              <a:t> </a:t>
            </a:r>
            <a:r>
              <a:rPr lang="en-US" b="1" dirty="0">
                <a:latin typeface="Times New Roman" pitchFamily="18" charset="0"/>
                <a:cs typeface="Times New Roman" pitchFamily="18" charset="0"/>
              </a:rPr>
              <a:t>6.7 MeV</a:t>
            </a:r>
          </a:p>
          <a:p>
            <a:r>
              <a:rPr lang="en-US" b="1" spc="300" dirty="0" smtClean="0">
                <a:latin typeface="Times New Roman" pitchFamily="18" charset="0"/>
                <a:cs typeface="Times New Roman" pitchFamily="18" charset="0"/>
              </a:rPr>
              <a:t>A</a:t>
            </a:r>
            <a:r>
              <a:rPr lang="en-US" b="1" spc="300" baseline="-25000" dirty="0" smtClean="0">
                <a:latin typeface="Times New Roman" pitchFamily="18" charset="0"/>
                <a:cs typeface="Times New Roman" pitchFamily="18" charset="0"/>
              </a:rPr>
              <a:t>y</a:t>
            </a:r>
            <a:r>
              <a:rPr lang="en-US" b="1" baseline="-25000" dirty="0" smtClean="0">
                <a:latin typeface="Times New Roman" pitchFamily="18" charset="0"/>
                <a:cs typeface="Times New Roman" pitchFamily="18" charset="0"/>
              </a:rPr>
              <a:t> </a:t>
            </a:r>
            <a:r>
              <a:rPr lang="en-US" b="1" dirty="0">
                <a:latin typeface="Times New Roman" pitchFamily="18" charset="0"/>
                <a:cs typeface="Times New Roman" pitchFamily="18" charset="0"/>
              </a:rPr>
              <a:t>= 0.28</a:t>
            </a:r>
            <a:endParaRPr lang="ru-RU" b="1" dirty="0">
              <a:latin typeface="Times New Roman" pitchFamily="18" charset="0"/>
              <a:cs typeface="Times New Roman" pitchFamily="18" charset="0"/>
            </a:endParaRPr>
          </a:p>
        </p:txBody>
      </p:sp>
      <p:sp>
        <p:nvSpPr>
          <p:cNvPr id="13" name="TextBox 12"/>
          <p:cNvSpPr txBox="1"/>
          <p:nvPr/>
        </p:nvSpPr>
        <p:spPr>
          <a:xfrm>
            <a:off x="2339752" y="1602666"/>
            <a:ext cx="6264696" cy="1754326"/>
          </a:xfrm>
          <a:prstGeom prst="rect">
            <a:avLst/>
          </a:prstGeom>
          <a:noFill/>
        </p:spPr>
        <p:txBody>
          <a:bodyPr wrap="square" rtlCol="0">
            <a:spAutoFit/>
          </a:bodyPr>
          <a:lstStyle/>
          <a:p>
            <a:r>
              <a:rPr lang="en-US" dirty="0">
                <a:latin typeface="Times New Roman" pitchFamily="18" charset="0"/>
                <a:cs typeface="Times New Roman" pitchFamily="18" charset="0"/>
              </a:rPr>
              <a:t>Primary beam energy ~ 10 </a:t>
            </a:r>
            <a:r>
              <a:rPr lang="en-US" dirty="0" err="1">
                <a:latin typeface="Times New Roman" pitchFamily="18" charset="0"/>
                <a:cs typeface="Times New Roman" pitchFamily="18" charset="0"/>
              </a:rPr>
              <a:t>MeV</a:t>
            </a:r>
            <a:endParaRPr lang="ru-RU" dirty="0">
              <a:latin typeface="Times New Roman" pitchFamily="18" charset="0"/>
              <a:cs typeface="Times New Roman" pitchFamily="18" charset="0"/>
            </a:endParaRPr>
          </a:p>
          <a:p>
            <a:r>
              <a:rPr lang="en-US" dirty="0">
                <a:latin typeface="Times New Roman" pitchFamily="18" charset="0"/>
                <a:cs typeface="Times New Roman" pitchFamily="18" charset="0"/>
              </a:rPr>
              <a:t>Energy after Mylar windows ~ 6.9 MeV</a:t>
            </a:r>
          </a:p>
          <a:p>
            <a:r>
              <a:rPr lang="en-US" dirty="0">
                <a:latin typeface="Times New Roman" pitchFamily="18" charset="0"/>
                <a:cs typeface="Times New Roman" pitchFamily="18" charset="0"/>
              </a:rPr>
              <a:t>Energy of scattered (15°) deuterons ~</a:t>
            </a:r>
            <a:r>
              <a:rPr lang="ru-RU" dirty="0">
                <a:latin typeface="Times New Roman" pitchFamily="18" charset="0"/>
                <a:cs typeface="Times New Roman" pitchFamily="18" charset="0"/>
              </a:rPr>
              <a:t> </a:t>
            </a:r>
            <a:r>
              <a:rPr lang="en-US" dirty="0">
                <a:latin typeface="Times New Roman" pitchFamily="18" charset="0"/>
                <a:cs typeface="Times New Roman" pitchFamily="18" charset="0"/>
              </a:rPr>
              <a:t>6.7 </a:t>
            </a:r>
            <a:r>
              <a:rPr lang="en-US" dirty="0" err="1">
                <a:latin typeface="Times New Roman" pitchFamily="18" charset="0"/>
                <a:cs typeface="Times New Roman" pitchFamily="18" charset="0"/>
              </a:rPr>
              <a:t>MeV</a:t>
            </a:r>
            <a:endParaRPr lang="en-US" dirty="0">
              <a:latin typeface="Times New Roman" pitchFamily="18" charset="0"/>
              <a:cs typeface="Times New Roman" pitchFamily="18" charset="0"/>
            </a:endParaRPr>
          </a:p>
          <a:p>
            <a:r>
              <a:rPr lang="en-US" u="sng" dirty="0">
                <a:latin typeface="Times New Roman" pitchFamily="18" charset="0"/>
                <a:cs typeface="Times New Roman" pitchFamily="18" charset="0"/>
              </a:rPr>
              <a:t>Energy of </a:t>
            </a:r>
            <a:r>
              <a:rPr lang="en-US" u="sng" dirty="0" smtClean="0">
                <a:latin typeface="Times New Roman" pitchFamily="18" charset="0"/>
                <a:cs typeface="Times New Roman" pitchFamily="18" charset="0"/>
              </a:rPr>
              <a:t>recoil </a:t>
            </a:r>
            <a:r>
              <a:rPr lang="en-US" u="sng" dirty="0">
                <a:latin typeface="Times New Roman" pitchFamily="18" charset="0"/>
                <a:cs typeface="Times New Roman" pitchFamily="18" charset="0"/>
              </a:rPr>
              <a:t>(15°) </a:t>
            </a:r>
            <a:r>
              <a:rPr lang="el-GR" u="sng" dirty="0">
                <a:latin typeface="Times New Roman" pitchFamily="18" charset="0"/>
                <a:cs typeface="Times New Roman" pitchFamily="18" charset="0"/>
              </a:rPr>
              <a:t>α</a:t>
            </a:r>
            <a:r>
              <a:rPr lang="en-US" u="sng" dirty="0">
                <a:latin typeface="Times New Roman" pitchFamily="18" charset="0"/>
                <a:cs typeface="Times New Roman" pitchFamily="18" charset="0"/>
              </a:rPr>
              <a:t>-particles ~ 5.7 </a:t>
            </a:r>
            <a:r>
              <a:rPr lang="en-US" u="sng" dirty="0" err="1">
                <a:latin typeface="Times New Roman" pitchFamily="18" charset="0"/>
                <a:cs typeface="Times New Roman" pitchFamily="18" charset="0"/>
              </a:rPr>
              <a:t>MeV</a:t>
            </a:r>
            <a:endParaRPr lang="en-US" u="sng" dirty="0">
              <a:latin typeface="Times New Roman" pitchFamily="18" charset="0"/>
              <a:cs typeface="Times New Roman" pitchFamily="18" charset="0"/>
            </a:endParaRPr>
          </a:p>
          <a:p>
            <a:r>
              <a:rPr lang="en-US" dirty="0">
                <a:latin typeface="Times New Roman" pitchFamily="18" charset="0"/>
                <a:cs typeface="Times New Roman" pitchFamily="18" charset="0"/>
              </a:rPr>
              <a:t>Deuteron energy on the detectors ~ 6.5 </a:t>
            </a:r>
            <a:r>
              <a:rPr lang="en-US" dirty="0" err="1">
                <a:latin typeface="Times New Roman" pitchFamily="18" charset="0"/>
                <a:cs typeface="Times New Roman" pitchFamily="18" charset="0"/>
              </a:rPr>
              <a:t>MeV</a:t>
            </a:r>
            <a:endParaRPr lang="en-US" dirty="0">
              <a:latin typeface="Times New Roman" pitchFamily="18" charset="0"/>
              <a:cs typeface="Times New Roman" pitchFamily="18" charset="0"/>
            </a:endParaRPr>
          </a:p>
          <a:p>
            <a:r>
              <a:rPr lang="el-GR" dirty="0">
                <a:latin typeface="Times New Roman" pitchFamily="18" charset="0"/>
                <a:cs typeface="Times New Roman" pitchFamily="18" charset="0"/>
              </a:rPr>
              <a:t>α</a:t>
            </a:r>
            <a:r>
              <a:rPr lang="en-US" dirty="0">
                <a:latin typeface="Times New Roman" pitchFamily="18" charset="0"/>
                <a:cs typeface="Times New Roman" pitchFamily="18" charset="0"/>
              </a:rPr>
              <a:t>-particle energy on the detectors ~ 4.5 MeV</a:t>
            </a:r>
            <a:endParaRPr lang="ru-RU"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2" name="TextBox 1"/>
              <p:cNvSpPr txBox="1"/>
              <p:nvPr/>
            </p:nvSpPr>
            <p:spPr>
              <a:xfrm>
                <a:off x="6272204" y="4344720"/>
                <a:ext cx="2450736" cy="8442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𝑃</m:t>
                          </m:r>
                        </m:e>
                        <m:sub>
                          <m:r>
                            <a:rPr lang="en-US" sz="2400" b="0" i="1" smtClean="0">
                              <a:latin typeface="Cambria Math"/>
                            </a:rPr>
                            <m:t>𝑧</m:t>
                          </m:r>
                        </m:sub>
                      </m:sSub>
                      <m:r>
                        <a:rPr lang="en-US" sz="2400" b="0" i="1" smtClean="0">
                          <a:latin typeface="Cambria Math"/>
                        </a:rPr>
                        <m:t>=2.4</m:t>
                      </m:r>
                      <m:f>
                        <m:fPr>
                          <m:ctrlPr>
                            <a:rPr lang="en-US" sz="2400" b="0" i="1" smtClean="0">
                              <a:latin typeface="Cambria Math"/>
                            </a:rPr>
                          </m:ctrlPr>
                        </m:fPr>
                        <m:num>
                          <m:sSub>
                            <m:sSubPr>
                              <m:ctrlPr>
                                <a:rPr lang="en-US" sz="2400" b="0" i="1" smtClean="0">
                                  <a:latin typeface="Cambria Math"/>
                                </a:rPr>
                              </m:ctrlPr>
                            </m:sSubPr>
                            <m:e>
                              <m:r>
                                <a:rPr lang="en-US" sz="2400" b="0" i="1" smtClean="0">
                                  <a:latin typeface="Cambria Math"/>
                                </a:rPr>
                                <m:t>𝑁</m:t>
                              </m:r>
                            </m:e>
                            <m:sub>
                              <m:r>
                                <a:rPr lang="en-US" sz="2400" b="0" i="1" smtClean="0">
                                  <a:latin typeface="Cambria Math"/>
                                </a:rPr>
                                <m:t>𝐿</m:t>
                              </m:r>
                            </m:sub>
                          </m:sSub>
                          <m:r>
                            <a:rPr lang="en-US" sz="2400" b="0" i="1" smtClean="0">
                              <a:latin typeface="Cambria Math"/>
                            </a:rPr>
                            <m:t>−</m:t>
                          </m:r>
                          <m:sSub>
                            <m:sSubPr>
                              <m:ctrlPr>
                                <a:rPr lang="en-US" sz="2400" i="1">
                                  <a:latin typeface="Cambria Math"/>
                                </a:rPr>
                              </m:ctrlPr>
                            </m:sSubPr>
                            <m:e>
                              <m:r>
                                <a:rPr lang="en-US" sz="2400" i="1">
                                  <a:latin typeface="Cambria Math"/>
                                </a:rPr>
                                <m:t>𝑁</m:t>
                              </m:r>
                            </m:e>
                            <m:sub>
                              <m:r>
                                <a:rPr lang="en-US" sz="2400" b="0" i="1" smtClean="0">
                                  <a:latin typeface="Cambria Math"/>
                                </a:rPr>
                                <m:t>𝑅</m:t>
                              </m:r>
                            </m:sub>
                          </m:sSub>
                        </m:num>
                        <m:den>
                          <m:sSub>
                            <m:sSubPr>
                              <m:ctrlPr>
                                <a:rPr lang="en-US" sz="2400" i="1">
                                  <a:latin typeface="Cambria Math"/>
                                </a:rPr>
                              </m:ctrlPr>
                            </m:sSubPr>
                            <m:e>
                              <m:r>
                                <a:rPr lang="en-US" sz="2400" i="1">
                                  <a:latin typeface="Cambria Math"/>
                                </a:rPr>
                                <m:t>𝑁</m:t>
                              </m:r>
                            </m:e>
                            <m:sub>
                              <m:r>
                                <a:rPr lang="en-US" sz="2400" i="1">
                                  <a:latin typeface="Cambria Math"/>
                                </a:rPr>
                                <m:t>𝐿</m:t>
                              </m:r>
                            </m:sub>
                          </m:sSub>
                          <m:r>
                            <a:rPr lang="en-US" sz="2400" b="0" i="1" smtClean="0">
                              <a:latin typeface="Cambria Math"/>
                            </a:rPr>
                            <m:t>+</m:t>
                          </m:r>
                          <m:sSub>
                            <m:sSubPr>
                              <m:ctrlPr>
                                <a:rPr lang="en-US" sz="2400" i="1">
                                  <a:latin typeface="Cambria Math"/>
                                </a:rPr>
                              </m:ctrlPr>
                            </m:sSubPr>
                            <m:e>
                              <m:r>
                                <a:rPr lang="en-US" sz="2400" i="1">
                                  <a:latin typeface="Cambria Math"/>
                                </a:rPr>
                                <m:t>𝑁</m:t>
                              </m:r>
                            </m:e>
                            <m:sub>
                              <m:r>
                                <a:rPr lang="en-US" sz="2400" b="0" i="1" smtClean="0">
                                  <a:latin typeface="Cambria Math"/>
                                </a:rPr>
                                <m:t>𝑅</m:t>
                              </m:r>
                            </m:sub>
                          </m:sSub>
                        </m:den>
                      </m:f>
                    </m:oMath>
                  </m:oMathPara>
                </a14:m>
                <a:endParaRPr lang="ru-RU" sz="2400" dirty="0"/>
              </a:p>
            </p:txBody>
          </p:sp>
        </mc:Choice>
        <mc:Fallback xmlns="">
          <p:sp>
            <p:nvSpPr>
              <p:cNvPr id="2" name="TextBox 1"/>
              <p:cNvSpPr txBox="1">
                <a:spLocks noRot="1" noChangeAspect="1" noMove="1" noResize="1" noEditPoints="1" noAdjustHandles="1" noChangeArrowheads="1" noChangeShapeType="1" noTextEdit="1"/>
              </p:cNvSpPr>
              <p:nvPr/>
            </p:nvSpPr>
            <p:spPr>
              <a:xfrm>
                <a:off x="6272204" y="4344720"/>
                <a:ext cx="2450736" cy="844205"/>
              </a:xfrm>
              <a:prstGeom prst="rect">
                <a:avLst/>
              </a:prstGeom>
              <a:blipFill rotWithShape="1">
                <a:blip r:embed="rId7"/>
                <a:stretch>
                  <a:fillRect/>
                </a:stretch>
              </a:blipFill>
            </p:spPr>
            <p:txBody>
              <a:bodyPr/>
              <a:lstStyle/>
              <a:p>
                <a:r>
                  <a:rPr lang="ru-RU">
                    <a:noFill/>
                  </a:rPr>
                  <a:t> </a:t>
                </a:r>
              </a:p>
            </p:txBody>
          </p:sp>
        </mc:Fallback>
      </mc:AlternateContent>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26914</TotalTime>
  <Words>2094</Words>
  <Application>Microsoft Office PowerPoint</Application>
  <PresentationFormat>Экран (4:3)</PresentationFormat>
  <Paragraphs>356</Paragraphs>
  <Slides>31</Slides>
  <Notes>30</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31</vt:i4>
      </vt:variant>
    </vt:vector>
  </HeadingPairs>
  <TitlesOfParts>
    <vt:vector size="33" baseType="lpstr">
      <vt:lpstr>Тема Office</vt:lpstr>
      <vt:lpstr>Документ</vt:lpstr>
      <vt:lpstr>Презентация PowerPoint</vt:lpstr>
      <vt:lpstr>General view of the NICA facility</vt:lpstr>
      <vt:lpstr>NICA operation in Polarized Mode</vt:lpstr>
      <vt:lpstr>Презентация PowerPoint</vt:lpstr>
      <vt:lpstr>Implementation of polarization program</vt:lpstr>
      <vt:lpstr>Презентация PowerPoint</vt:lpstr>
      <vt:lpstr>Презентация PowerPoint</vt:lpstr>
      <vt:lpstr>Презентация PowerPoint</vt:lpstr>
      <vt:lpstr>Презентация PowerPoint</vt:lpstr>
      <vt:lpstr>Old LEP for Tensor Polarization Mode</vt:lpstr>
      <vt:lpstr>Old LEP for Tensor Polarization Mode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MultiDVD Team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LEP</dc:title>
  <dc:creator>Dmitry Krivenkov</dc:creator>
  <cp:lastModifiedBy>Roman</cp:lastModifiedBy>
  <cp:revision>265</cp:revision>
  <dcterms:created xsi:type="dcterms:W3CDTF">2016-07-15T08:07:02Z</dcterms:created>
  <dcterms:modified xsi:type="dcterms:W3CDTF">2018-07-07T16:58:39Z</dcterms:modified>
</cp:coreProperties>
</file>