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3" r:id="rId2"/>
    <p:sldId id="275" r:id="rId3"/>
    <p:sldId id="256" r:id="rId4"/>
    <p:sldId id="274" r:id="rId5"/>
    <p:sldId id="276" r:id="rId6"/>
    <p:sldId id="277" r:id="rId7"/>
    <p:sldId id="278" r:id="rId8"/>
    <p:sldId id="279" r:id="rId9"/>
    <p:sldId id="280" r:id="rId10"/>
    <p:sldId id="266" r:id="rId11"/>
    <p:sldId id="263" r:id="rId12"/>
    <p:sldId id="281" r:id="rId13"/>
    <p:sldId id="271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0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391" autoAdjust="0"/>
  </p:normalViewPr>
  <p:slideViewPr>
    <p:cSldViewPr snapToGrid="0" showGuides="1">
      <p:cViewPr varScale="1">
        <p:scale>
          <a:sx n="56" d="100"/>
          <a:sy n="56" d="100"/>
        </p:scale>
        <p:origin x="248" y="5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3D36B-3C61-42F3-BA8C-DDAEF77720B5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49A34-E7B7-49C6-8AC3-7E86FE7D1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55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49A34-E7B7-49C6-8AC3-7E86FE7D178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135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49A34-E7B7-49C6-8AC3-7E86FE7D178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895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49A34-E7B7-49C6-8AC3-7E86FE7D178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930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49A34-E7B7-49C6-8AC3-7E86FE7D178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856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49A34-E7B7-49C6-8AC3-7E86FE7D178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788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C988-87CE-4ED2-8384-D77033ECE91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B3C2-CEA1-4954-A9EC-AB3C01410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362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C988-87CE-4ED2-8384-D77033ECE91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B3C2-CEA1-4954-A9EC-AB3C01410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621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C988-87CE-4ED2-8384-D77033ECE91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B3C2-CEA1-4954-A9EC-AB3C01410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2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C988-87CE-4ED2-8384-D77033ECE91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B3C2-CEA1-4954-A9EC-AB3C01410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63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C988-87CE-4ED2-8384-D77033ECE91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B3C2-CEA1-4954-A9EC-AB3C01410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185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C988-87CE-4ED2-8384-D77033ECE91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B3C2-CEA1-4954-A9EC-AB3C01410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03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C988-87CE-4ED2-8384-D77033ECE91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B3C2-CEA1-4954-A9EC-AB3C01410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69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C988-87CE-4ED2-8384-D77033ECE91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B3C2-CEA1-4954-A9EC-AB3C01410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136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C988-87CE-4ED2-8384-D77033ECE91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B3C2-CEA1-4954-A9EC-AB3C01410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67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C988-87CE-4ED2-8384-D77033ECE91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B3C2-CEA1-4954-A9EC-AB3C01410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44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C988-87CE-4ED2-8384-D77033ECE91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B3C2-CEA1-4954-A9EC-AB3C01410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35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EC988-87CE-4ED2-8384-D77033ECE91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0B3C2-CEA1-4954-A9EC-AB3C01410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62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s.cern.ch/record/1454199/files/NA62-straws_image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52734"/>
          <a:stretch/>
        </p:blipFill>
        <p:spPr bwMode="auto">
          <a:xfrm>
            <a:off x="1167353" y="1906621"/>
            <a:ext cx="9857294" cy="381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15446" y="214007"/>
            <a:ext cx="49611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+mj-lt"/>
              </a:rPr>
              <a:t>Straw tracker</a:t>
            </a:r>
            <a:endParaRPr lang="ru-RU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2508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94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4732" y="410508"/>
            <a:ext cx="3134547" cy="4701820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868" y="1186362"/>
            <a:ext cx="4585855" cy="537306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982723" y="0"/>
            <a:ext cx="24522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NA62</a:t>
            </a:r>
            <a:endParaRPr lang="ru-RU" sz="6600" dirty="0"/>
          </a:p>
        </p:txBody>
      </p:sp>
      <p:sp>
        <p:nvSpPr>
          <p:cNvPr id="15" name="TextBox 14"/>
          <p:cNvSpPr txBox="1"/>
          <p:nvPr/>
        </p:nvSpPr>
        <p:spPr>
          <a:xfrm>
            <a:off x="5846619" y="4475017"/>
            <a:ext cx="51400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err="1" smtClean="0">
                <a:solidFill>
                  <a:srgbClr val="626262"/>
                </a:solidFill>
                <a:latin typeface="Open Sans"/>
              </a:rPr>
              <a:t>StrawTracker</a:t>
            </a:r>
            <a:endParaRPr lang="en-US" dirty="0">
              <a:solidFill>
                <a:srgbClr val="626262"/>
              </a:solidFill>
              <a:latin typeface="Open Sans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26262"/>
                </a:solidFill>
                <a:latin typeface="Open Sans"/>
              </a:rPr>
              <a:t>7200 straws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26262"/>
                </a:solidFill>
                <a:latin typeface="Open Sans"/>
              </a:rPr>
              <a:t>4 XYUV station</a:t>
            </a:r>
            <a:endParaRPr lang="en-US" dirty="0">
              <a:solidFill>
                <a:srgbClr val="626262"/>
              </a:solidFill>
              <a:latin typeface="Open Sans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26262"/>
                </a:solidFill>
                <a:latin typeface="Open Sans"/>
              </a:rPr>
              <a:t>straw </a:t>
            </a:r>
            <a:r>
              <a:rPr lang="en-US" dirty="0">
                <a:solidFill>
                  <a:srgbClr val="626262"/>
                </a:solidFill>
                <a:latin typeface="Open Sans"/>
              </a:rPr>
              <a:t>tube with </a:t>
            </a:r>
            <a:r>
              <a:rPr lang="en-US" dirty="0" smtClean="0">
                <a:solidFill>
                  <a:srgbClr val="626262"/>
                </a:solidFill>
                <a:latin typeface="Open Sans"/>
              </a:rPr>
              <a:t>10mm </a:t>
            </a:r>
            <a:r>
              <a:rPr lang="en-US" dirty="0">
                <a:solidFill>
                  <a:srgbClr val="626262"/>
                </a:solidFill>
                <a:latin typeface="Open Sans"/>
              </a:rPr>
              <a:t>diameter, in the </a:t>
            </a:r>
            <a:r>
              <a:rPr lang="en-US" dirty="0" err="1">
                <a:solidFill>
                  <a:srgbClr val="626262"/>
                </a:solidFill>
                <a:latin typeface="Open Sans"/>
              </a:rPr>
              <a:t>centre</a:t>
            </a:r>
            <a:r>
              <a:rPr lang="en-US" dirty="0">
                <a:solidFill>
                  <a:srgbClr val="626262"/>
                </a:solidFill>
                <a:latin typeface="Open Sans"/>
              </a:rPr>
              <a:t> a 0.03mm diameter gold-plated tungsten wire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26262"/>
                </a:solidFill>
                <a:latin typeface="Open Sans"/>
              </a:rPr>
              <a:t>Length straw 225 </a:t>
            </a:r>
            <a:r>
              <a:rPr lang="en-US" dirty="0">
                <a:solidFill>
                  <a:srgbClr val="626262"/>
                </a:solidFill>
                <a:latin typeface="Open Sans"/>
              </a:rPr>
              <a:t>cm 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26262"/>
                </a:solidFill>
                <a:latin typeface="Open Sans"/>
              </a:rPr>
              <a:t>Precision measurement of </a:t>
            </a:r>
            <a:r>
              <a:rPr lang="en-US" dirty="0" smtClean="0">
                <a:solidFill>
                  <a:srgbClr val="626262"/>
                </a:solidFill>
                <a:latin typeface="Open Sans"/>
              </a:rPr>
              <a:t>0.16 </a:t>
            </a:r>
            <a:r>
              <a:rPr lang="en-US" dirty="0">
                <a:solidFill>
                  <a:srgbClr val="626262"/>
                </a:solidFill>
                <a:latin typeface="Open Sans"/>
              </a:rPr>
              <a:t>mm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537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6182" y="124691"/>
            <a:ext cx="52093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/>
              <a:t>SHiP</a:t>
            </a:r>
            <a:endParaRPr lang="ru-RU" sz="6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6135" t="53073" r="28333" b="31702"/>
          <a:stretch/>
        </p:blipFill>
        <p:spPr>
          <a:xfrm>
            <a:off x="510023" y="3542571"/>
            <a:ext cx="8326877" cy="15661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1" t="-512" r="33625" b="512"/>
          <a:stretch/>
        </p:blipFill>
        <p:spPr>
          <a:xfrm rot="16200000">
            <a:off x="1988079" y="3910820"/>
            <a:ext cx="1509390" cy="3721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6454" t="34256" r="12907" b="26217"/>
          <a:stretch/>
        </p:blipFill>
        <p:spPr>
          <a:xfrm>
            <a:off x="369651" y="1057851"/>
            <a:ext cx="8467249" cy="2334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58770" t="16478" r="18251" b="13735"/>
          <a:stretch/>
        </p:blipFill>
        <p:spPr>
          <a:xfrm>
            <a:off x="8836900" y="816607"/>
            <a:ext cx="3191373" cy="54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14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0220" y="878324"/>
            <a:ext cx="87325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/>
              <a:t>Thank for your attention</a:t>
            </a:r>
            <a:endParaRPr lang="ru-RU" sz="6600" dirty="0"/>
          </a:p>
        </p:txBody>
      </p:sp>
      <p:pic>
        <p:nvPicPr>
          <p:cNvPr id="5" name="Picture 14" descr="f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6" y="2030769"/>
            <a:ext cx="2627312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f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79" y="1972032"/>
            <a:ext cx="2700338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Carter_glu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08" y="1986320"/>
            <a:ext cx="2736850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IMG_942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858" y="4226368"/>
            <a:ext cx="3463290" cy="2308860"/>
          </a:xfrm>
          <a:prstGeom prst="rect">
            <a:avLst/>
          </a:prstGeom>
        </p:spPr>
      </p:pic>
      <p:pic>
        <p:nvPicPr>
          <p:cNvPr id="9" name="Picture 7" descr="IMG_940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782" y="4226368"/>
            <a:ext cx="3490148" cy="232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07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1963" t="16089" r="21867" b="10530"/>
          <a:stretch/>
        </p:blipFill>
        <p:spPr>
          <a:xfrm>
            <a:off x="2049294" y="661481"/>
            <a:ext cx="8093412" cy="594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34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2092" t="18747" r="21738" b="8061"/>
          <a:stretch/>
        </p:blipFill>
        <p:spPr>
          <a:xfrm>
            <a:off x="1650459" y="170621"/>
            <a:ext cx="8891081" cy="65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31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1118" t="22996" r="18439" b="9349"/>
          <a:stretch/>
        </p:blipFill>
        <p:spPr bwMode="auto">
          <a:xfrm>
            <a:off x="1568793" y="1020728"/>
            <a:ext cx="8703615" cy="48165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135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3"/>
          <a:srcRect l="20270" t="19195" r="57206" b="40566"/>
          <a:stretch/>
        </p:blipFill>
        <p:spPr bwMode="auto">
          <a:xfrm>
            <a:off x="797667" y="1187309"/>
            <a:ext cx="4241259" cy="41002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276272" y="259709"/>
            <a:ext cx="7202200" cy="8686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smtClean="0"/>
              <a:t>Detection process</a:t>
            </a:r>
            <a:endParaRPr lang="en-US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5447490" y="1187309"/>
            <a:ext cx="58949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 of a straw position measurement. A ionizing particle passes at the distance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from anode wire, creating ionization clusters along its path. The primary electrons will drift to the anode wire.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06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48953" t="14063" r="13797" b="27770"/>
          <a:stretch/>
        </p:blipFill>
        <p:spPr bwMode="auto">
          <a:xfrm>
            <a:off x="1945532" y="1964986"/>
            <a:ext cx="6887184" cy="41050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01176" y="447472"/>
            <a:ext cx="731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+mj-lt"/>
              </a:rPr>
              <a:t>Drift time spectrum</a:t>
            </a:r>
            <a:endParaRPr lang="ru-RU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853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8369" t="34066" r="24503" b="23570"/>
          <a:stretch/>
        </p:blipFill>
        <p:spPr>
          <a:xfrm>
            <a:off x="1828075" y="1379403"/>
            <a:ext cx="8535849" cy="5478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4877" y="271407"/>
            <a:ext cx="5389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RT-relation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143945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>
                <a:cs typeface="Times New Roman" panose="02020603050405020304" pitchFamily="18" charset="0"/>
              </a:rPr>
              <a:t>Two design of the straw-tube production</a:t>
            </a:r>
            <a:endParaRPr lang="ru-RU" sz="6600" dirty="0">
              <a:cs typeface="Times New Roman" panose="02020603050405020304" pitchFamily="18" charset="0"/>
            </a:endParaRPr>
          </a:p>
        </p:txBody>
      </p:sp>
      <p:pic>
        <p:nvPicPr>
          <p:cNvPr id="4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1707" y="2320619"/>
            <a:ext cx="3247615" cy="19522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4652" y="5272406"/>
            <a:ext cx="5486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Straw winding. </a:t>
            </a:r>
            <a:r>
              <a:rPr lang="ru-RU" sz="3200" dirty="0" err="1" smtClean="0"/>
              <a:t>Two</a:t>
            </a:r>
            <a:r>
              <a:rPr lang="ru-RU" sz="3200" dirty="0" smtClean="0"/>
              <a:t> </a:t>
            </a:r>
            <a:r>
              <a:rPr lang="ru-RU" sz="3200" dirty="0"/>
              <a:t>film strips are  wound  around of mandrel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9326" t="32175" r="35355" b="51939"/>
          <a:stretch/>
        </p:blipFill>
        <p:spPr>
          <a:xfrm>
            <a:off x="204652" y="2506599"/>
            <a:ext cx="2441270" cy="1424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44320" y="5272406"/>
            <a:ext cx="3709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a typeface="Lucida Sans Unicode"/>
              </a:rPr>
              <a:t>Ultrasonic welding of straws</a:t>
            </a:r>
            <a:endParaRPr lang="ru-RU" sz="3200" dirty="0"/>
          </a:p>
        </p:txBody>
      </p:sp>
      <p:grpSp>
        <p:nvGrpSpPr>
          <p:cNvPr id="8" name="Group 25"/>
          <p:cNvGrpSpPr/>
          <p:nvPr/>
        </p:nvGrpSpPr>
        <p:grpSpPr>
          <a:xfrm>
            <a:off x="7526974" y="3700723"/>
            <a:ext cx="3855765" cy="1303210"/>
            <a:chOff x="4627791" y="2052305"/>
            <a:chExt cx="3691802" cy="1194046"/>
          </a:xfrm>
          <a:solidFill>
            <a:schemeClr val="accent2">
              <a:lumMod val="40000"/>
              <a:lumOff val="60000"/>
            </a:schemeClr>
          </a:solidFill>
          <a:effectLst/>
        </p:grpSpPr>
        <p:pic>
          <p:nvPicPr>
            <p:cNvPr id="9" name="Picture 2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792" y="2298289"/>
              <a:ext cx="3691801" cy="9480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627791" y="2052305"/>
              <a:ext cx="3664093" cy="592191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Microscope pictures of a straw cross- section for quality control of the weld</a:t>
              </a:r>
              <a:endParaRPr lang="en-US" dirty="0"/>
            </a:p>
          </p:txBody>
        </p:sp>
      </p:grp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5" t="63014" r="426"/>
          <a:stretch/>
        </p:blipFill>
        <p:spPr bwMode="auto">
          <a:xfrm>
            <a:off x="7326377" y="1477899"/>
            <a:ext cx="415724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049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4754" y="870785"/>
            <a:ext cx="2552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Straw winding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67579" y="870785"/>
            <a:ext cx="2535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Straw </a:t>
            </a:r>
            <a:r>
              <a:rPr lang="en-US" sz="3200" dirty="0" smtClean="0"/>
              <a:t>welding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12929" y="1595336"/>
            <a:ext cx="310522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ATLAS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LHCb</a:t>
            </a: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PANDA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CBM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COMPASS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Mu2e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NA64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867579" y="1595336"/>
            <a:ext cx="31052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NA62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COMET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SHiP</a:t>
            </a: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..</a:t>
            </a:r>
          </a:p>
          <a:p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68478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89770" y="175098"/>
            <a:ext cx="2412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ATLAS</a:t>
            </a:r>
            <a:endParaRPr lang="ru-RU" sz="6600" dirty="0"/>
          </a:p>
        </p:txBody>
      </p:sp>
      <p:pic>
        <p:nvPicPr>
          <p:cNvPr id="2050" name="Picture 2" descr="https://cds.cern.ch/sslredirect/mediaarchive.cern.ch/MediaArchive/Photo/Public/2008/0803014/0803014_01/0803014_01-A5-at-72-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93" y="4210608"/>
            <a:ext cx="3873077" cy="258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ds.cern.ch/sslredirect/mediaarchive.cern.ch/MediaArchive/Photo/Public/2008/0803012/0803012_01/0803012_01-A5-at-72-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588"/>
            <a:ext cx="5343525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5999" y="1283094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dirty="0">
                <a:solidFill>
                  <a:srgbClr val="626262"/>
                </a:solidFill>
                <a:latin typeface="Open Sans"/>
              </a:rPr>
              <a:t>Transition Radiation Tracker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26262"/>
                </a:solidFill>
                <a:latin typeface="Open Sans"/>
              </a:rPr>
              <a:t>350,000 read-out channels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26262"/>
                </a:solidFill>
                <a:latin typeface="Open Sans"/>
              </a:rPr>
              <a:t>Volume 12m</a:t>
            </a:r>
            <a:r>
              <a:rPr lang="en-US" baseline="30000" dirty="0">
                <a:solidFill>
                  <a:srgbClr val="626262"/>
                </a:solidFill>
                <a:latin typeface="Open Sans"/>
              </a:rPr>
              <a:t>3</a:t>
            </a:r>
            <a:endParaRPr lang="en-US" dirty="0">
              <a:solidFill>
                <a:srgbClr val="626262"/>
              </a:solidFill>
              <a:latin typeface="Open Sans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26262"/>
                </a:solidFill>
                <a:latin typeface="Open Sans"/>
              </a:rPr>
              <a:t>Basic detector element: straw tube with 4mm diameter, in the </a:t>
            </a:r>
            <a:r>
              <a:rPr lang="en-US" dirty="0" err="1">
                <a:solidFill>
                  <a:srgbClr val="626262"/>
                </a:solidFill>
                <a:latin typeface="Open Sans"/>
              </a:rPr>
              <a:t>centre</a:t>
            </a:r>
            <a:r>
              <a:rPr lang="en-US" dirty="0">
                <a:solidFill>
                  <a:srgbClr val="626262"/>
                </a:solidFill>
                <a:latin typeface="Open Sans"/>
              </a:rPr>
              <a:t> a 0.03mm diameter gold-plated tungsten wire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26262"/>
                </a:solidFill>
                <a:latin typeface="Open Sans"/>
              </a:rPr>
              <a:t>50,000 straws in Barrel, each straw 144 cm long. The ends of a straw are read out separately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26262"/>
                </a:solidFill>
                <a:latin typeface="Open Sans"/>
              </a:rPr>
              <a:t>250,000 straws in both endcaps, each straw 39 cm long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26262"/>
                </a:solidFill>
                <a:latin typeface="Open Sans"/>
              </a:rPr>
              <a:t>Precision measurement of 0.17 mm </a:t>
            </a:r>
            <a:endParaRPr lang="en-US" dirty="0" smtClean="0">
              <a:solidFill>
                <a:srgbClr val="626262"/>
              </a:solidFill>
              <a:latin typeface="Open Sans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26262"/>
                </a:solidFill>
                <a:latin typeface="Open Sans"/>
              </a:rPr>
              <a:t>Provides </a:t>
            </a:r>
            <a:r>
              <a:rPr lang="en-US" dirty="0">
                <a:solidFill>
                  <a:srgbClr val="626262"/>
                </a:solidFill>
                <a:latin typeface="Open Sans"/>
              </a:rPr>
              <a:t>additional information on the particle type that flew through the detector, i.e. if it is an electron or pion</a:t>
            </a:r>
            <a:endParaRPr lang="en-US" b="0" i="0" dirty="0">
              <a:solidFill>
                <a:srgbClr val="626262"/>
              </a:solidFill>
              <a:effectLst/>
              <a:latin typeface="Open San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6096000" y="3657954"/>
            <a:ext cx="4935166" cy="3773977"/>
          </a:xfrm>
        </p:spPr>
        <p:txBody>
          <a:bodyPr/>
          <a:lstStyle/>
          <a:p>
            <a:pPr marL="357188" lvl="1" indent="0" algn="just">
              <a:buFontTx/>
              <a:buNone/>
            </a:pPr>
            <a:endParaRPr lang="ru-RU" altLang="ru-RU" sz="1800" b="1" dirty="0">
              <a:latin typeface="Times New Roman" panose="02020603050405020304" pitchFamily="18" charset="0"/>
            </a:endParaRPr>
          </a:p>
          <a:p>
            <a:pPr marL="357188" lvl="1" indent="0" algn="just">
              <a:buFontTx/>
              <a:buNone/>
            </a:pPr>
            <a:endParaRPr lang="ru-RU" altLang="ru-RU" sz="1800" b="1" dirty="0">
              <a:latin typeface="Times New Roman" panose="02020603050405020304" pitchFamily="18" charset="0"/>
            </a:endParaRPr>
          </a:p>
          <a:p>
            <a:pPr marL="357188" lvl="1" indent="0" algn="just"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</a:rPr>
              <a:t>       </a:t>
            </a:r>
            <a:endParaRPr lang="ru-RU" altLang="ru-RU" sz="1800" dirty="0">
              <a:latin typeface="Times New Roman" panose="02020603050405020304" pitchFamily="18" charset="0"/>
            </a:endParaRPr>
          </a:p>
          <a:p>
            <a:pPr marL="357188" lvl="1" indent="0" algn="just">
              <a:buFontTx/>
              <a:buNone/>
            </a:pPr>
            <a:r>
              <a:rPr lang="ru-RU" altLang="ru-RU" sz="1800" dirty="0" smtClean="0">
                <a:latin typeface="Times New Roman" panose="02020603050405020304" pitchFamily="18" charset="0"/>
              </a:rPr>
              <a:t>- </a:t>
            </a:r>
            <a:r>
              <a:rPr lang="en-US" altLang="ru-RU" sz="1800" dirty="0" err="1">
                <a:latin typeface="Times New Roman" panose="02020603050405020304" pitchFamily="18" charset="0"/>
              </a:rPr>
              <a:t>Endcap</a:t>
            </a:r>
            <a:r>
              <a:rPr lang="en-US" altLang="ru-RU" sz="1800" dirty="0">
                <a:latin typeface="Times New Roman" panose="02020603050405020304" pitchFamily="18" charset="0"/>
              </a:rPr>
              <a:t> modules</a:t>
            </a:r>
            <a:r>
              <a:rPr lang="ru-RU" altLang="ru-RU" sz="1800" dirty="0" smtClean="0">
                <a:latin typeface="Times New Roman" panose="02020603050405020304" pitchFamily="18" charset="0"/>
              </a:rPr>
              <a:t>: </a:t>
            </a:r>
            <a:r>
              <a:rPr lang="ru-RU" altLang="ru-RU" sz="1800" dirty="0">
                <a:latin typeface="Times New Roman" panose="02020603050405020304" pitchFamily="18" charset="0"/>
              </a:rPr>
              <a:t>	         </a:t>
            </a:r>
            <a:r>
              <a:rPr lang="ru-RU" altLang="ru-RU" sz="1800" b="1" dirty="0">
                <a:latin typeface="Times New Roman" panose="02020603050405020304" pitchFamily="18" charset="0"/>
              </a:rPr>
              <a:t>248760 </a:t>
            </a:r>
            <a:r>
              <a:rPr lang="en-US" altLang="ru-RU" sz="1800" b="1" dirty="0" smtClean="0">
                <a:latin typeface="Times New Roman" panose="02020603050405020304" pitchFamily="18" charset="0"/>
              </a:rPr>
              <a:t>straw</a:t>
            </a:r>
            <a:endParaRPr lang="ru-RU" altLang="ru-RU" sz="1800" b="1" dirty="0">
              <a:latin typeface="Times New Roman" panose="02020603050405020304" pitchFamily="18" charset="0"/>
            </a:endParaRPr>
          </a:p>
          <a:p>
            <a:pPr marL="357188" lvl="1" indent="0" algn="just">
              <a:buNone/>
            </a:pPr>
            <a:r>
              <a:rPr lang="en-US" altLang="ru-RU" sz="1800" dirty="0" smtClean="0">
                <a:latin typeface="Times New Roman" panose="02020603050405020304" pitchFamily="18" charset="0"/>
              </a:rPr>
              <a:t>Module </a:t>
            </a:r>
            <a:r>
              <a:rPr lang="en-US" altLang="ru-RU" sz="1800" dirty="0">
                <a:latin typeface="Times New Roman" panose="02020603050405020304" pitchFamily="18" charset="0"/>
              </a:rPr>
              <a:t>of type </a:t>
            </a:r>
            <a:r>
              <a:rPr lang="ru-RU" altLang="ru-RU" sz="1800" dirty="0">
                <a:latin typeface="Times New Roman" panose="02020603050405020304" pitchFamily="18" charset="0"/>
              </a:rPr>
              <a:t>А </a:t>
            </a:r>
            <a:r>
              <a:rPr lang="ru-RU" altLang="ru-RU" sz="1800" dirty="0" smtClean="0">
                <a:latin typeface="Times New Roman" panose="02020603050405020304" pitchFamily="18" charset="0"/>
              </a:rPr>
              <a:t>(</a:t>
            </a:r>
            <a:r>
              <a:rPr lang="en-US" altLang="ru-RU" sz="1800" dirty="0" smtClean="0">
                <a:latin typeface="Times New Roman" panose="02020603050405020304" pitchFamily="18" charset="0"/>
              </a:rPr>
              <a:t>PNPI</a:t>
            </a:r>
            <a:r>
              <a:rPr lang="ru-RU" altLang="ru-RU" sz="1800" dirty="0" smtClean="0">
                <a:latin typeface="Times New Roman" panose="02020603050405020304" pitchFamily="18" charset="0"/>
              </a:rPr>
              <a:t>) </a:t>
            </a:r>
            <a:r>
              <a:rPr lang="en-US" altLang="ru-RU" sz="1800" dirty="0" smtClean="0">
                <a:latin typeface="Times New Roman" panose="02020603050405020304" pitchFamily="18" charset="0"/>
              </a:rPr>
              <a:t>        </a:t>
            </a:r>
            <a:r>
              <a:rPr lang="ru-RU" altLang="ru-RU" sz="1800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1800" b="1" dirty="0">
                <a:latin typeface="Times New Roman" panose="02020603050405020304" pitchFamily="18" charset="0"/>
              </a:rPr>
              <a:t>147456 </a:t>
            </a:r>
            <a:r>
              <a:rPr lang="en-US" altLang="ru-RU" sz="1800" b="1" dirty="0">
                <a:latin typeface="Times New Roman" panose="02020603050405020304" pitchFamily="18" charset="0"/>
              </a:rPr>
              <a:t>straw</a:t>
            </a:r>
            <a:endParaRPr lang="ru-RU" altLang="ru-RU" sz="1800" b="1" dirty="0">
              <a:latin typeface="Times New Roman" panose="02020603050405020304" pitchFamily="18" charset="0"/>
            </a:endParaRPr>
          </a:p>
          <a:p>
            <a:pPr marL="357188" lvl="1" indent="0" algn="just">
              <a:buNone/>
            </a:pPr>
            <a:r>
              <a:rPr lang="en-US" altLang="ru-RU" sz="1800" dirty="0" smtClean="0">
                <a:latin typeface="Times New Roman" panose="02020603050405020304" pitchFamily="18" charset="0"/>
              </a:rPr>
              <a:t>Module </a:t>
            </a:r>
            <a:r>
              <a:rPr lang="en-US" altLang="ru-RU" sz="1800" dirty="0">
                <a:latin typeface="Times New Roman" panose="02020603050405020304" pitchFamily="18" charset="0"/>
              </a:rPr>
              <a:t>of type </a:t>
            </a:r>
            <a:r>
              <a:rPr lang="ru-RU" altLang="ru-RU" sz="1800" dirty="0">
                <a:latin typeface="Times New Roman" panose="02020603050405020304" pitchFamily="18" charset="0"/>
              </a:rPr>
              <a:t>В </a:t>
            </a:r>
            <a:r>
              <a:rPr lang="ru-RU" altLang="ru-RU" sz="1800" dirty="0" smtClean="0">
                <a:latin typeface="Times New Roman" panose="02020603050405020304" pitchFamily="18" charset="0"/>
              </a:rPr>
              <a:t>(</a:t>
            </a:r>
            <a:r>
              <a:rPr lang="en-US" altLang="ru-RU" sz="1800" dirty="0" smtClean="0">
                <a:latin typeface="Times New Roman" panose="02020603050405020304" pitchFamily="18" charset="0"/>
              </a:rPr>
              <a:t>LHEP</a:t>
            </a:r>
            <a:r>
              <a:rPr lang="ru-RU" altLang="ru-RU" sz="1800" dirty="0" smtClean="0">
                <a:latin typeface="Times New Roman" panose="02020603050405020304" pitchFamily="18" charset="0"/>
              </a:rPr>
              <a:t>)  </a:t>
            </a:r>
            <a:r>
              <a:rPr lang="en-US" altLang="ru-RU" sz="1800" dirty="0" smtClean="0">
                <a:latin typeface="Times New Roman" panose="02020603050405020304" pitchFamily="18" charset="0"/>
              </a:rPr>
              <a:t>       </a:t>
            </a:r>
            <a:r>
              <a:rPr lang="ru-RU" altLang="ru-RU" sz="1800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1800" b="1" dirty="0">
                <a:latin typeface="Times New Roman" panose="02020603050405020304" pitchFamily="18" charset="0"/>
              </a:rPr>
              <a:t>98304 </a:t>
            </a:r>
            <a:r>
              <a:rPr lang="en-US" altLang="ru-RU" sz="1800" b="1" dirty="0">
                <a:latin typeface="Times New Roman" panose="02020603050405020304" pitchFamily="18" charset="0"/>
              </a:rPr>
              <a:t>straw</a:t>
            </a:r>
            <a:endParaRPr lang="ru-RU" altLang="ru-RU" sz="1800" b="1" dirty="0">
              <a:latin typeface="Times New Roman" panose="02020603050405020304" pitchFamily="18" charset="0"/>
            </a:endParaRPr>
          </a:p>
          <a:p>
            <a:pPr marL="357188" lvl="1" indent="0" algn="just">
              <a:buFontTx/>
              <a:buNone/>
            </a:pPr>
            <a:endParaRPr lang="ru-RU" altLang="ru-RU" sz="1800" b="1" dirty="0">
              <a:latin typeface="Times New Roman" panose="02020603050405020304" pitchFamily="18" charset="0"/>
            </a:endParaRPr>
          </a:p>
          <a:p>
            <a:pPr marL="177800" indent="-177800"/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680445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46592" y="0"/>
            <a:ext cx="2098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NA64</a:t>
            </a:r>
            <a:endParaRPr lang="ru-RU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7661564" y="3505199"/>
            <a:ext cx="43087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err="1" smtClean="0">
                <a:solidFill>
                  <a:srgbClr val="626262"/>
                </a:solidFill>
                <a:latin typeface="Open Sans"/>
              </a:rPr>
              <a:t>StrawTracker</a:t>
            </a:r>
            <a:endParaRPr lang="en-US" dirty="0">
              <a:solidFill>
                <a:srgbClr val="626262"/>
              </a:solidFill>
              <a:latin typeface="Open Sans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26262"/>
                </a:solidFill>
                <a:latin typeface="Open Sans"/>
              </a:rPr>
              <a:t>768 straws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26262"/>
                </a:solidFill>
                <a:latin typeface="Open Sans"/>
              </a:rPr>
              <a:t>6 XY station</a:t>
            </a:r>
            <a:endParaRPr lang="en-US" dirty="0">
              <a:solidFill>
                <a:srgbClr val="626262"/>
              </a:solidFill>
              <a:latin typeface="Open Sans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26262"/>
                </a:solidFill>
                <a:latin typeface="Open Sans"/>
              </a:rPr>
              <a:t>straw </a:t>
            </a:r>
            <a:r>
              <a:rPr lang="en-US" dirty="0">
                <a:solidFill>
                  <a:srgbClr val="626262"/>
                </a:solidFill>
                <a:latin typeface="Open Sans"/>
              </a:rPr>
              <a:t>tube with </a:t>
            </a:r>
            <a:r>
              <a:rPr lang="en-US" dirty="0" smtClean="0">
                <a:solidFill>
                  <a:srgbClr val="626262"/>
                </a:solidFill>
                <a:latin typeface="Open Sans"/>
              </a:rPr>
              <a:t>6mm </a:t>
            </a:r>
            <a:r>
              <a:rPr lang="en-US" dirty="0">
                <a:solidFill>
                  <a:srgbClr val="626262"/>
                </a:solidFill>
                <a:latin typeface="Open Sans"/>
              </a:rPr>
              <a:t>diameter, in the </a:t>
            </a:r>
            <a:r>
              <a:rPr lang="en-US" dirty="0" err="1">
                <a:solidFill>
                  <a:srgbClr val="626262"/>
                </a:solidFill>
                <a:latin typeface="Open Sans"/>
              </a:rPr>
              <a:t>centre</a:t>
            </a:r>
            <a:r>
              <a:rPr lang="en-US" dirty="0">
                <a:solidFill>
                  <a:srgbClr val="626262"/>
                </a:solidFill>
                <a:latin typeface="Open Sans"/>
              </a:rPr>
              <a:t> a 0.03mm diameter gold-plated tungsten wire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26262"/>
                </a:solidFill>
                <a:latin typeface="Open Sans"/>
              </a:rPr>
              <a:t>Length straw 20 </a:t>
            </a:r>
            <a:r>
              <a:rPr lang="en-US" dirty="0">
                <a:solidFill>
                  <a:srgbClr val="626262"/>
                </a:solidFill>
                <a:latin typeface="Open Sans"/>
              </a:rPr>
              <a:t>cm 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26262"/>
                </a:solidFill>
                <a:latin typeface="Open Sans"/>
              </a:rPr>
              <a:t>Precision measurement of </a:t>
            </a:r>
            <a:r>
              <a:rPr lang="en-US" dirty="0" smtClean="0">
                <a:solidFill>
                  <a:srgbClr val="626262"/>
                </a:solidFill>
                <a:latin typeface="Open Sans"/>
              </a:rPr>
              <a:t>0.2 </a:t>
            </a:r>
            <a:r>
              <a:rPr lang="en-US" dirty="0">
                <a:solidFill>
                  <a:srgbClr val="626262"/>
                </a:solidFill>
                <a:latin typeface="Open Sans"/>
              </a:rPr>
              <a:t>mm </a:t>
            </a:r>
          </a:p>
          <a:p>
            <a:endParaRPr lang="ru-RU" dirty="0"/>
          </a:p>
        </p:txBody>
      </p:sp>
      <p:pic>
        <p:nvPicPr>
          <p:cNvPr id="4098" name="Picture 2" descr="https://na64.web.cern.ch/sites/na64.web.cern.ch/files/na64-set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5" y="1107996"/>
            <a:ext cx="7045588" cy="469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/>
          <a:stretch/>
        </p:blipFill>
        <p:spPr>
          <a:xfrm>
            <a:off x="9476508" y="351412"/>
            <a:ext cx="2143917" cy="37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848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257</Words>
  <Application>Microsoft Office PowerPoint</Application>
  <PresentationFormat>Широкоэкранный</PresentationFormat>
  <Paragraphs>62</Paragraphs>
  <Slides>14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Lucida Sans Unicode</vt:lpstr>
      <vt:lpstr>Open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Two design of the straw-tube production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принцыпы</dc:title>
  <dc:creator>Пользователь Windows</dc:creator>
  <cp:lastModifiedBy>Пользователь Windows</cp:lastModifiedBy>
  <cp:revision>40</cp:revision>
  <dcterms:created xsi:type="dcterms:W3CDTF">2018-07-05T20:47:24Z</dcterms:created>
  <dcterms:modified xsi:type="dcterms:W3CDTF">2018-07-11T07:19:42Z</dcterms:modified>
</cp:coreProperties>
</file>