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  <p:sldMasterId id="2147483698" r:id="rId2"/>
    <p:sldMasterId id="2147483711" r:id="rId3"/>
  </p:sldMasterIdLst>
  <p:notesMasterIdLst>
    <p:notesMasterId r:id="rId68"/>
  </p:notesMasterIdLst>
  <p:handoutMasterIdLst>
    <p:handoutMasterId r:id="rId69"/>
  </p:handoutMasterIdLst>
  <p:sldIdLst>
    <p:sldId id="400" r:id="rId4"/>
    <p:sldId id="474" r:id="rId5"/>
    <p:sldId id="696" r:id="rId6"/>
    <p:sldId id="698" r:id="rId7"/>
    <p:sldId id="697" r:id="rId8"/>
    <p:sldId id="699" r:id="rId9"/>
    <p:sldId id="700" r:id="rId10"/>
    <p:sldId id="644" r:id="rId11"/>
    <p:sldId id="481" r:id="rId12"/>
    <p:sldId id="633" r:id="rId13"/>
    <p:sldId id="636" r:id="rId14"/>
    <p:sldId id="639" r:id="rId15"/>
    <p:sldId id="702" r:id="rId16"/>
    <p:sldId id="704" r:id="rId17"/>
    <p:sldId id="705" r:id="rId18"/>
    <p:sldId id="706" r:id="rId19"/>
    <p:sldId id="708" r:id="rId20"/>
    <p:sldId id="710" r:id="rId21"/>
    <p:sldId id="711" r:id="rId22"/>
    <p:sldId id="712" r:id="rId23"/>
    <p:sldId id="713" r:id="rId24"/>
    <p:sldId id="714" r:id="rId25"/>
    <p:sldId id="716" r:id="rId26"/>
    <p:sldId id="717" r:id="rId27"/>
    <p:sldId id="718" r:id="rId28"/>
    <p:sldId id="719" r:id="rId29"/>
    <p:sldId id="720" r:id="rId30"/>
    <p:sldId id="721" r:id="rId31"/>
    <p:sldId id="722" r:id="rId32"/>
    <p:sldId id="723" r:id="rId33"/>
    <p:sldId id="724" r:id="rId34"/>
    <p:sldId id="725" r:id="rId35"/>
    <p:sldId id="726" r:id="rId36"/>
    <p:sldId id="728" r:id="rId37"/>
    <p:sldId id="730" r:id="rId38"/>
    <p:sldId id="727" r:id="rId39"/>
    <p:sldId id="653" r:id="rId40"/>
    <p:sldId id="669" r:id="rId41"/>
    <p:sldId id="667" r:id="rId42"/>
    <p:sldId id="666" r:id="rId43"/>
    <p:sldId id="651" r:id="rId44"/>
    <p:sldId id="671" r:id="rId45"/>
    <p:sldId id="737" r:id="rId46"/>
    <p:sldId id="674" r:id="rId47"/>
    <p:sldId id="677" r:id="rId48"/>
    <p:sldId id="683" r:id="rId49"/>
    <p:sldId id="568" r:id="rId50"/>
    <p:sldId id="684" r:id="rId51"/>
    <p:sldId id="751" r:id="rId52"/>
    <p:sldId id="686" r:id="rId53"/>
    <p:sldId id="518" r:id="rId54"/>
    <p:sldId id="522" r:id="rId55"/>
    <p:sldId id="691" r:id="rId56"/>
    <p:sldId id="600" r:id="rId57"/>
    <p:sldId id="703" r:id="rId58"/>
    <p:sldId id="738" r:id="rId59"/>
    <p:sldId id="739" r:id="rId60"/>
    <p:sldId id="740" r:id="rId61"/>
    <p:sldId id="745" r:id="rId62"/>
    <p:sldId id="746" r:id="rId63"/>
    <p:sldId id="747" r:id="rId64"/>
    <p:sldId id="748" r:id="rId65"/>
    <p:sldId id="749" r:id="rId66"/>
    <p:sldId id="752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BF0"/>
    <a:srgbClr val="A0E0F0"/>
    <a:srgbClr val="83DAF0"/>
    <a:srgbClr val="804640"/>
    <a:srgbClr val="230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/>
    <p:restoredTop sz="95179" autoAdjust="0"/>
  </p:normalViewPr>
  <p:slideViewPr>
    <p:cSldViewPr>
      <p:cViewPr>
        <p:scale>
          <a:sx n="95" d="100"/>
          <a:sy n="95" d="100"/>
        </p:scale>
        <p:origin x="158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9CF8C-8E5A-0C4C-BD40-9430CB4EBE55}" type="datetime1">
              <a:rPr lang="ru-RU" smtClean="0"/>
              <a:t>08.07.2018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49AF8-99A2-CF49-BDCC-A9AFEA2B3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5940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4838C-CB3A-7148-8C84-C4EBE4255522}" type="datetime1">
              <a:rPr lang="ru-RU" smtClean="0"/>
              <a:t>08.07.2018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A8BB3-63E1-4970-A363-ED3776D02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73053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>
                <a:latin typeface="Arial" pitchFamily="34" charset="0"/>
              </a:rPr>
              <a:t>ЛФВЭ является базовой лабораторией для проведения этих исследований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C9092C-1AB4-464B-8510-97D90A8AF39C}" type="slidenum">
              <a:rPr lang="ru-RU" altLang="ru-RU" smtClean="0"/>
              <a:pPr eaLnBrk="1" hangingPunct="1"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13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E0FF5-6FDF-4B14-9A05-DD1A8503130D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563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Several milestones are foreseen to put in operation the fully equipped detector. There major tracker is based on the  GEM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chambers installed inside the gap of dipole magnet. Fully equipped set-up contains as well TOF system,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Ecal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zero degree calorimeter and silicon tracker, which will be installed just downstream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the target.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A2C2CB-9F0D-B646-A8EA-84DCBEC24913}" type="slidenum">
              <a:rPr lang="ru-RU" sz="1200"/>
              <a:pPr eaLnBrk="1" hangingPunct="1"/>
              <a:t>42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490517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MPD will be put in operation at two stages. At the first one the barrel part will be equipped with  major tracking detector TPC, TOF end ECAL.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FHC </a:t>
            </a:r>
            <a:r>
              <a:rPr lang="en-US" dirty="0">
                <a:ea typeface="ＭＳ Ｐゴシック" charset="0"/>
                <a:cs typeface="ＭＳ Ｐゴシック" charset="0"/>
              </a:rPr>
              <a:t>and FD will be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operational </a:t>
            </a:r>
            <a:r>
              <a:rPr lang="en-US" dirty="0">
                <a:ea typeface="ＭＳ Ｐゴシック" charset="0"/>
                <a:cs typeface="ＭＳ Ｐゴシック" charset="0"/>
              </a:rPr>
              <a:t>as well.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At the second stage the detector will be supplemented with IT and end cap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subdetectors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836274-6DE2-844F-9869-B74927C4270E}" type="slidenum">
              <a:rPr lang="ru-RU" sz="1200"/>
              <a:pPr eaLnBrk="1" hangingPunct="1"/>
              <a:t>44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943020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4423AF-BF1D-4E63-ADBA-A6EFA0688C6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46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GEANT simulation was carried out for the construction described above. Mainly used QGSM generator.</a:t>
            </a:r>
          </a:p>
          <a:p>
            <a:r>
              <a:rPr lang="en-US" dirty="0" err="1" smtClean="0"/>
              <a:t>clic</a:t>
            </a:r>
            <a:endParaRPr lang="en-US" dirty="0" smtClean="0"/>
          </a:p>
          <a:p>
            <a:r>
              <a:rPr lang="en-US" dirty="0" smtClean="0"/>
              <a:t>Indeed, it can be seen from the histograms, the occupancy does not exceed 15% and the geometric efficiency of the TOF detectors in this arrangement is ~ 94%.</a:t>
            </a: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D1207-DD09-4E80-94F6-7EEBA8116548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22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5350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One of the unique high-tech projects within the framework of the MPD experiment is the large scale electromagnetic calorimeter of the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shashlik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type with projection geometry. This is a joint project with Tsinghua University (Beijing). It is required to produce more than 40 thousand modules and assemble them into a single cylindrical system, calibrate and put into operation.</a:t>
            </a:r>
            <a:endParaRPr lang="ru-RU" sz="1400" kern="1200" dirty="0" smtClean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E1C2311-217A-0340-BADB-C9DF56D10651}" type="slidenum">
              <a:rPr lang="ru-RU"/>
              <a:pPr eaLnBrk="1" hangingPunct="1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601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730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This complex is permanently developing to reach the cooling power 8 kW at 4.5 K. The decision was taken to construct a new building for the compressor station.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The tender for design is completed. </a:t>
            </a:r>
          </a:p>
        </p:txBody>
      </p:sp>
      <p:sp>
        <p:nvSpPr>
          <p:cNvPr id="7373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91F86D-5FEB-5545-AF03-C22720D7C3CD}" type="slidenum">
              <a:rPr lang="ru-RU" sz="1200"/>
              <a:pPr eaLnBrk="1" hangingPunct="1"/>
              <a:t>64</a:t>
            </a:fld>
            <a:endParaRPr lang="ru-RU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44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0350" y="4343400"/>
            <a:ext cx="6408738" cy="45497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en-US" altLang="ru-RU" dirty="0" smtClean="0">
                <a:ea typeface="ＭＳ Ｐゴシック" pitchFamily="34" charset="-128"/>
                <a:cs typeface="Arial" charset="0"/>
              </a:rPr>
              <a:t> </a:t>
            </a:r>
            <a:r>
              <a:rPr lang="ru-RU" altLang="ru-RU" dirty="0" smtClean="0">
                <a:ea typeface="ＭＳ Ｐゴシック" pitchFamily="34" charset="-128"/>
                <a:cs typeface="Arial" charset="0"/>
              </a:rPr>
              <a:t>традиции: 1я базовая установка – лидер</a:t>
            </a:r>
          </a:p>
          <a:p>
            <a:pPr algn="just" eaLnBrk="1" hangingPunct="1"/>
            <a:r>
              <a:rPr lang="ru-RU" altLang="ru-RU" dirty="0" smtClean="0">
                <a:ea typeface="ＭＳ Ｐゴシック" pitchFamily="34" charset="-128"/>
                <a:cs typeface="Arial" charset="0"/>
                <a:sym typeface="Times New Roman" pitchFamily="18" charset="0"/>
              </a:rPr>
              <a:t>2я – взгляд в будущее</a:t>
            </a:r>
          </a:p>
          <a:p>
            <a:pPr algn="just" eaLnBrk="1" hangingPunct="1"/>
            <a:r>
              <a:rPr lang="ru-RU" altLang="ru-RU" dirty="0" smtClean="0">
                <a:ea typeface="ＭＳ Ｐゴシック" pitchFamily="34" charset="-128"/>
                <a:cs typeface="Arial" charset="0"/>
                <a:sym typeface="Times New Roman" pitchFamily="18" charset="0"/>
              </a:rPr>
              <a:t>3я – возвращение лидир.позиций</a:t>
            </a:r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1E8B02-D9E7-42CC-8F9D-0155BA1E820C}" type="slidenum">
              <a:rPr lang="ru-RU" altLang="ru-RU" smtClean="0">
                <a:solidFill>
                  <a:srgbClr val="000000"/>
                </a:solidFill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2</a:t>
            </a:fld>
            <a:endParaRPr lang="ru-RU" altLang="ru-RU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04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charset="0"/>
              <a:ea typeface="MS PGothic" charset="0"/>
            </a:endParaRP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2B9F51F-4AD0-5549-821C-D6FE95925B93}" type="slidenum">
              <a:rPr lang="de-DE" sz="1200">
                <a:solidFill>
                  <a:prstClr val="black"/>
                </a:solidFill>
                <a:latin typeface="Calibri" charset="0"/>
              </a:rPr>
              <a:pPr eaLnBrk="1" hangingPunct="1"/>
              <a:t>9</a:t>
            </a:fld>
            <a:endParaRPr lang="de-DE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851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smtClean="0">
              <a:latin typeface="Arial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78F63C5-DCE3-4073-A1C7-EE51C5D09A0B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2587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7A8BB3-63E1-4970-A363-ED3776D02E7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06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ru-RU"/>
              <a:t>A new heavy ion linac fabricated by BEVATEC was fully commissioned and put in operation last year.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7627D1-B493-BC47-A56B-3DB480462822}" type="slidenum">
              <a:rPr lang="ru-RU" altLang="ru-RU">
                <a:latin typeface="Calibri" charset="0"/>
              </a:rPr>
              <a:pPr eaLnBrk="1" hangingPunct="1"/>
              <a:t>18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8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914722" y="4343327"/>
            <a:ext cx="5028557" cy="41146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602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ru-RU"/>
              <a:t>He liquefier ….. 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963CA4-5F81-F746-B39E-3448F9019ECE}" type="slidenum">
              <a:rPr lang="ru-RU" altLang="ru-RU">
                <a:latin typeface="Calibri" charset="0"/>
              </a:rPr>
              <a:pPr eaLnBrk="1" hangingPunct="1"/>
              <a:t>36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29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DED524-C7CF-48A1-9C16-FBF4DCC13B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0797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770DCB-8B2A-0C4F-BB21-0D7816D68556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01EBCB-9242-4A47-821E-7CA2DEE34BBC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83AD1-86E5-3B4E-B60A-F7E9F7E3D4D9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DBEA7F-E0B6-C847-86E7-F6125E644D84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8900403-0474-5B42-B288-23DB3D6FBAE0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7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2A5DD9-F93D-A143-91A4-BFC16FAD5045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36512-4F98-F04A-BDC4-A36B636D821F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B6F62C-0DAD-6E4B-8537-05C2CB69CFDE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pPr>
              <a:defRPr/>
            </a:pPr>
            <a:fld id="{B7DCBB00-B3C7-4F4F-8279-4CB56C5ACA57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61D3EF-6E5D-B943-9B72-1E790D108320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4075BC-ACF4-4044-A8AC-6B8392F4CB9F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0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5418C-518F-764A-A00B-9E655B6591F7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E43D8-ABC9-334C-9902-286559CA8D14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5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D0CF4E-CA5D-9E44-B416-199BC935E807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C1449A-7B2F-FF45-8AFA-1DF3C5519561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8EBBAF75-312D-FF49-BFE5-3D2A43110EF0}" type="datetime1">
              <a:rPr lang="ru-RU" smtClean="0">
                <a:solidFill>
                  <a:srgbClr val="FFFFFF">
                    <a:tint val="75000"/>
                  </a:srgbClr>
                </a:solidFill>
              </a:rPr>
              <a:t>08.07.2018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DFAD5-F863-4710-9049-0EFC99B17429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6D8DA-6707-AA42-A70F-4B9C458E5D24}" type="datetime1">
              <a:rPr lang="ru-RU"/>
              <a:pPr>
                <a:defRPr/>
              </a:pPr>
              <a:t>08.07.2018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E06AE-1830-9744-B928-0B0C1F4337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7024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12AA30-A549-4E48-A0B1-7173AA9DD591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3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93BFC39-20C9-4D41-A210-4168B8F84161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CC193B-8222-CF4D-8C67-36EF643CFFB9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34235C-A778-8E4A-9F82-91BA9BACCF82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26CBB4-431E-2A45-9868-E500E4641E8D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2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2E1087-E893-2A43-8498-6680BD5B7846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pPr>
              <a:defRPr/>
            </a:pPr>
            <a:fld id="{FEF3281F-557A-7D45-B1E3-420D1400C33C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2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4B3B6E-1063-2748-A285-75867C4D3AEA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9C6215-DFBD-D44C-9D1B-279F99CB7743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8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93A5DF-92F1-5C4C-986F-E8D39170B0B1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6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16BE91-600E-B342-8176-6AC05FEE4289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1153C1-F600-1E46-B536-B21CC086F22A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8F3E2-770E-BE4C-BD92-BA3F7AF264B9}" type="datetime1">
              <a:rPr lang="ru-RU" smtClean="0">
                <a:solidFill>
                  <a:srgbClr val="000000"/>
                </a:solidFill>
              </a:rPr>
              <a:t>08.07.2018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Laboratory of High Energy Physics and the NICA Project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EF87-A11F-E94E-84AB-991F6A16421C}" type="datetime1">
              <a:rPr lang="ru-RU" smtClean="0">
                <a:solidFill>
                  <a:srgbClr val="FFFFFF">
                    <a:tint val="75000"/>
                  </a:srgbClr>
                </a:solidFill>
              </a:rPr>
              <a:t>08.07.2018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342BC-8968-734D-8CBA-7CB9B11528E9}" type="datetime1">
              <a:rPr lang="ru-RU" smtClean="0">
                <a:solidFill>
                  <a:srgbClr val="000000"/>
                </a:solidFill>
              </a:rPr>
              <a:t>08.07.2018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Laboratory of High Energy Physics and the NICA Project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804F7-5417-421D-9EC0-6840BDB6FD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8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31CA7-9851-F24C-9CD7-CADC84F462BB}" type="datetime1">
              <a:rPr lang="ru-RU" smtClean="0">
                <a:solidFill>
                  <a:srgbClr val="000000"/>
                </a:solidFill>
              </a:rPr>
              <a:t>08.07.2018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Laboratory of High Energy Physics and the NICA Project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86E095-13B0-E846-AD71-08EFD7FD6727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DF989-15D3-6446-9BA4-C4ACD21BD716}" type="datetime1">
              <a:rPr lang="ru-RU" smtClean="0">
                <a:solidFill>
                  <a:srgbClr val="000000"/>
                </a:solidFill>
              </a:rPr>
              <a:t>08.07.2018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Laboratory of High Energy Physics and the NICA Project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EE5F9-09A6-4FC4-A9F5-BE86BFF832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6A400F-8083-6543-8D66-E4DF889F62C3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1C8D14-BEB5-014E-9863-63D768B62431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9129E-EEAB-B747-8A88-E9A2230D5C7B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D7F71B-9183-D74B-9D50-095782DE5A53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1129A3-E937-264F-AF7C-D2C8548B560E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B786-B1B4-4F41-89A4-0E650D246F43}" type="datetime1">
              <a:rPr lang="ru-RU" smtClean="0">
                <a:solidFill>
                  <a:srgbClr val="FFFFFF"/>
                </a:solidFill>
              </a:rPr>
              <a:t>08.07.2018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B19BBC-D5BE-9B41-9581-5C6D140CE4EF}" type="datetime1">
              <a:rPr lang="ru-RU" smtClean="0">
                <a:solidFill>
                  <a:srgbClr val="FFFFFF"/>
                </a:solidFill>
                <a:ea typeface="ＭＳ Ｐゴシック" pitchFamily="34" charset="-128"/>
              </a:rPr>
              <a:t>08.07.2018</a:t>
            </a:fld>
            <a:endParaRPr lang="ru-RU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ea typeface="ＭＳ Ｐゴシック" pitchFamily="34" charset="-128"/>
              </a:rPr>
              <a:t>Laboratory of High Energy Physics and the NICA Project</a:t>
            </a:r>
            <a:endParaRPr lang="ru-RU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2514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3622E8-EE86-0F4D-B2D8-8A8ED7410EC2}" type="datetime1">
              <a:rPr lang="ru-RU" smtClean="0">
                <a:solidFill>
                  <a:srgbClr val="FFFFFF"/>
                </a:solidFill>
                <a:ea typeface="ＭＳ Ｐゴシック" pitchFamily="34" charset="-128"/>
              </a:rPr>
              <a:t>08.07.2018</a:t>
            </a:fld>
            <a:endParaRPr lang="ru-RU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ea typeface="ＭＳ Ｐゴシック" pitchFamily="34" charset="-128"/>
              </a:rPr>
              <a:t>Laboratory of High Energy Physics and the NICA Project</a:t>
            </a:r>
            <a:endParaRPr lang="ru-RU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756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jpe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emf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jpe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png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6.jpeg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jpeg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.pn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nucloweb.jinr.ru/nucloserv/205corp.htm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jpeg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Relationship Id="rId3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wmf"/><Relationship Id="rId3" Type="http://schemas.openxmlformats.org/officeDocument/2006/relationships/image" Target="../media/image6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tiff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4" Type="http://schemas.openxmlformats.org/officeDocument/2006/relationships/image" Target="../media/image109.png"/><Relationship Id="rId5" Type="http://schemas.openxmlformats.org/officeDocument/2006/relationships/image" Target="../media/image110.JPG"/><Relationship Id="rId6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microsoft.com/office/2007/relationships/hdphoto" Target="../media/hdphoto1.wdp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jpeg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0" Type="http://schemas.openxmlformats.org/officeDocument/2006/relationships/image" Target="../media/image118.png"/><Relationship Id="rId11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дубн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7245" y="131354"/>
            <a:ext cx="4024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PROJECT</a:t>
            </a:r>
            <a:r>
              <a:rPr lang="ru-RU" sz="3600" dirty="0" smtClean="0">
                <a:latin typeface="+mj-lt"/>
              </a:rPr>
              <a:t> </a:t>
            </a:r>
            <a:r>
              <a:rPr lang="en-US" sz="3600" smtClean="0">
                <a:latin typeface="+mj-lt"/>
              </a:rPr>
              <a:t>NICA</a:t>
            </a:r>
            <a:endParaRPr lang="ru-RU" sz="3600" dirty="0">
              <a:latin typeface="+mj-lt"/>
            </a:endParaRPr>
          </a:p>
        </p:txBody>
      </p:sp>
      <p:pic>
        <p:nvPicPr>
          <p:cNvPr id="11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200" y="108834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latin typeface="+mj-lt"/>
              </a:rPr>
              <a:t>Nuclotron</a:t>
            </a:r>
            <a:r>
              <a:rPr lang="en-US" sz="2000" dirty="0" smtClean="0">
                <a:latin typeface="+mj-lt"/>
              </a:rPr>
              <a:t> based Ion Collider </a:t>
            </a:r>
            <a:r>
              <a:rPr lang="en-US" sz="2000" dirty="0" err="1" smtClean="0">
                <a:latin typeface="+mj-lt"/>
              </a:rPr>
              <a:t>fAcility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facility at JINR: </a:t>
            </a:r>
            <a:endParaRPr lang="en-US" sz="2000" dirty="0" smtClean="0"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j-lt"/>
              </a:rPr>
              <a:t>physics </a:t>
            </a:r>
            <a:r>
              <a:rPr lang="en-US" sz="2000" dirty="0">
                <a:latin typeface="+mj-lt"/>
              </a:rPr>
              <a:t>goals and status of the construction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755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806A14C-481F-4C40-B9E4-79E86251EAB3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dirty="0" err="1"/>
              <a:t>D.Peshekhonov</a:t>
            </a:r>
            <a:endParaRPr lang="ru-RU" dirty="0"/>
          </a:p>
        </p:txBody>
      </p:sp>
      <p:sp>
        <p:nvSpPr>
          <p:cNvPr id="12" name="Нижний колонтитул 4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 D.Peshekhonov</a:t>
            </a:r>
            <a:endParaRPr lang="ru-RU" dirty="0"/>
          </a:p>
        </p:txBody>
      </p:sp>
      <p:pic>
        <p:nvPicPr>
          <p:cNvPr id="13" name="Picture 2" descr="C:\Users\terry\Desktop\Roland Fest_060213\Mag moments\mu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72137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920"/>
          <a:stretch>
            <a:fillRect/>
          </a:stretch>
        </p:blipFill>
        <p:spPr bwMode="auto">
          <a:xfrm>
            <a:off x="4576537" y="1081087"/>
            <a:ext cx="4600414" cy="311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22"/>
          <p:cNvSpPr txBox="1">
            <a:spLocks noChangeArrowheads="1"/>
          </p:cNvSpPr>
          <p:nvPr/>
        </p:nvSpPr>
        <p:spPr bwMode="auto">
          <a:xfrm>
            <a:off x="5149382" y="762000"/>
            <a:ext cx="3984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dirty="0">
                <a:latin typeface="Arial" pitchFamily="34" charset="0"/>
                <a:cs typeface="Arial" pitchFamily="34" charset="0"/>
              </a:rPr>
              <a:t>EMC, J. Ashman et al., PLB 206 (</a:t>
            </a: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1988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) 364 </a:t>
            </a:r>
            <a:endParaRPr lang="de-DE" sz="14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de-DE" sz="1400" dirty="0" smtClean="0">
                <a:latin typeface="Arial" pitchFamily="34" charset="0"/>
                <a:cs typeface="Arial" pitchFamily="34" charset="0"/>
              </a:rPr>
              <a:t>(&gt; 1660 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citations)</a:t>
            </a:r>
          </a:p>
        </p:txBody>
      </p:sp>
      <p:sp>
        <p:nvSpPr>
          <p:cNvPr id="6" name="Oval 5"/>
          <p:cNvSpPr/>
          <p:nvPr/>
        </p:nvSpPr>
        <p:spPr>
          <a:xfrm>
            <a:off x="0" y="5029200"/>
            <a:ext cx="6019800" cy="1828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30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1295400"/>
          <a:ext cx="7924800" cy="426720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84960"/>
                <a:gridCol w="1584960"/>
                <a:gridCol w="1584960"/>
                <a:gridCol w="1584960"/>
                <a:gridCol w="1584960"/>
              </a:tblGrid>
              <a:tr h="40778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1970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1980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1990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SLAC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JLab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/>
                </a:tc>
              </a:tr>
              <a:tr h="77188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334" name="Title 1"/>
          <p:cNvSpPr>
            <a:spLocks noGrp="1"/>
          </p:cNvSpPr>
          <p:nvPr>
            <p:ph type="title"/>
          </p:nvPr>
        </p:nvSpPr>
        <p:spPr>
          <a:xfrm>
            <a:off x="685800" y="46037"/>
            <a:ext cx="6919913" cy="792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Laboratories &amp; Experiments</a:t>
            </a:r>
          </a:p>
        </p:txBody>
      </p:sp>
      <p:sp>
        <p:nvSpPr>
          <p:cNvPr id="12335" name="Content Placeholder 2"/>
          <p:cNvSpPr>
            <a:spLocks noGrp="1"/>
          </p:cNvSpPr>
          <p:nvPr>
            <p:ph idx="4294967295"/>
          </p:nvPr>
        </p:nvSpPr>
        <p:spPr>
          <a:xfrm>
            <a:off x="609600" y="5791200"/>
            <a:ext cx="4533900" cy="533400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2000" dirty="0" smtClean="0">
                <a:latin typeface="Arial Rounded MT Bold" pitchFamily="34" charset="0"/>
              </a:rPr>
              <a:t>A worldwide effort since decades</a:t>
            </a:r>
          </a:p>
        </p:txBody>
      </p:sp>
      <p:sp>
        <p:nvSpPr>
          <p:cNvPr id="12336" name="Rectangle 6"/>
          <p:cNvSpPr>
            <a:spLocks noChangeArrowheads="1"/>
          </p:cNvSpPr>
          <p:nvPr/>
        </p:nvSpPr>
        <p:spPr bwMode="auto">
          <a:xfrm>
            <a:off x="2743200" y="1828800"/>
            <a:ext cx="40386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2337" name="Rectangle 7"/>
          <p:cNvSpPr>
            <a:spLocks noChangeArrowheads="1"/>
          </p:cNvSpPr>
          <p:nvPr/>
        </p:nvSpPr>
        <p:spPr bwMode="auto">
          <a:xfrm>
            <a:off x="4495800" y="2590800"/>
            <a:ext cx="40386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2338" name="Rectangle 8"/>
          <p:cNvSpPr>
            <a:spLocks noChangeArrowheads="1"/>
          </p:cNvSpPr>
          <p:nvPr/>
        </p:nvSpPr>
        <p:spPr bwMode="auto">
          <a:xfrm>
            <a:off x="5915025" y="3359150"/>
            <a:ext cx="1905000" cy="217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2339" name="Rectangle 9"/>
          <p:cNvSpPr>
            <a:spLocks noChangeArrowheads="1"/>
          </p:cNvSpPr>
          <p:nvPr/>
        </p:nvSpPr>
        <p:spPr bwMode="auto">
          <a:xfrm>
            <a:off x="7162800" y="4114800"/>
            <a:ext cx="12954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2340" name="TextBox 10"/>
          <p:cNvSpPr txBox="1">
            <a:spLocks noChangeArrowheads="1"/>
          </p:cNvSpPr>
          <p:nvPr/>
        </p:nvSpPr>
        <p:spPr bwMode="auto">
          <a:xfrm>
            <a:off x="2746375" y="2133600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E80</a:t>
            </a:r>
          </a:p>
        </p:txBody>
      </p:sp>
      <p:sp>
        <p:nvSpPr>
          <p:cNvPr id="12341" name="TextBox 11"/>
          <p:cNvSpPr txBox="1">
            <a:spLocks noChangeArrowheads="1"/>
          </p:cNvSpPr>
          <p:nvPr/>
        </p:nvSpPr>
        <p:spPr bwMode="auto">
          <a:xfrm>
            <a:off x="4460875" y="2895600"/>
            <a:ext cx="74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EMC</a:t>
            </a:r>
          </a:p>
        </p:txBody>
      </p:sp>
      <p:sp>
        <p:nvSpPr>
          <p:cNvPr id="12342" name="TextBox 12"/>
          <p:cNvSpPr txBox="1">
            <a:spLocks noChangeArrowheads="1"/>
          </p:cNvSpPr>
          <p:nvPr/>
        </p:nvSpPr>
        <p:spPr bwMode="auto">
          <a:xfrm>
            <a:off x="5410200" y="28956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latin typeface="Calibri" pitchFamily="34" charset="0"/>
              </a:rPr>
              <a:t>SMC</a:t>
            </a:r>
          </a:p>
        </p:txBody>
      </p:sp>
      <p:sp>
        <p:nvSpPr>
          <p:cNvPr id="12343" name="TextBox 13"/>
          <p:cNvSpPr txBox="1">
            <a:spLocks noChangeArrowheads="1"/>
          </p:cNvSpPr>
          <p:nvPr/>
        </p:nvSpPr>
        <p:spPr bwMode="auto">
          <a:xfrm>
            <a:off x="6934200" y="2895600"/>
            <a:ext cx="145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latin typeface="Calibri" pitchFamily="34" charset="0"/>
              </a:rPr>
              <a:t>COMPASS</a:t>
            </a:r>
          </a:p>
        </p:txBody>
      </p:sp>
      <p:sp>
        <p:nvSpPr>
          <p:cNvPr id="12344" name="TextBox 14"/>
          <p:cNvSpPr txBox="1">
            <a:spLocks noChangeArrowheads="1"/>
          </p:cNvSpPr>
          <p:nvPr/>
        </p:nvSpPr>
        <p:spPr bwMode="auto">
          <a:xfrm>
            <a:off x="3733800" y="2133600"/>
            <a:ext cx="836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E130</a:t>
            </a:r>
          </a:p>
        </p:txBody>
      </p:sp>
      <p:sp>
        <p:nvSpPr>
          <p:cNvPr id="12345" name="TextBox 16"/>
          <p:cNvSpPr txBox="1">
            <a:spLocks noChangeArrowheads="1"/>
          </p:cNvSpPr>
          <p:nvPr/>
        </p:nvSpPr>
        <p:spPr bwMode="auto">
          <a:xfrm>
            <a:off x="5181600" y="2133600"/>
            <a:ext cx="2139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E142/3 E154/5</a:t>
            </a:r>
          </a:p>
        </p:txBody>
      </p:sp>
      <p:sp>
        <p:nvSpPr>
          <p:cNvPr id="12346" name="TextBox 18"/>
          <p:cNvSpPr txBox="1">
            <a:spLocks noChangeArrowheads="1"/>
          </p:cNvSpPr>
          <p:nvPr/>
        </p:nvSpPr>
        <p:spPr bwMode="auto">
          <a:xfrm>
            <a:off x="5921375" y="3643313"/>
            <a:ext cx="127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HERMES</a:t>
            </a:r>
          </a:p>
        </p:txBody>
      </p:sp>
      <p:sp>
        <p:nvSpPr>
          <p:cNvPr id="12347" name="TextBox 19"/>
          <p:cNvSpPr txBox="1">
            <a:spLocks noChangeArrowheads="1"/>
          </p:cNvSpPr>
          <p:nvPr/>
        </p:nvSpPr>
        <p:spPr bwMode="auto">
          <a:xfrm>
            <a:off x="6705600" y="4419600"/>
            <a:ext cx="1889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CLAS/HALL-A</a:t>
            </a:r>
          </a:p>
        </p:txBody>
      </p:sp>
      <p:sp>
        <p:nvSpPr>
          <p:cNvPr id="12348" name="Isosceles Triangle 20"/>
          <p:cNvSpPr>
            <a:spLocks noChangeArrowheads="1"/>
          </p:cNvSpPr>
          <p:nvPr/>
        </p:nvSpPr>
        <p:spPr bwMode="auto">
          <a:xfrm rot="5400000">
            <a:off x="8615362" y="2509838"/>
            <a:ext cx="219075" cy="3810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2349" name="Isosceles Triangle 21"/>
          <p:cNvSpPr>
            <a:spLocks noChangeArrowheads="1"/>
          </p:cNvSpPr>
          <p:nvPr/>
        </p:nvSpPr>
        <p:spPr bwMode="auto">
          <a:xfrm rot="5400000">
            <a:off x="8539162" y="4033838"/>
            <a:ext cx="219075" cy="3810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2350" name="Rectangle 22"/>
          <p:cNvSpPr>
            <a:spLocks noChangeArrowheads="1"/>
          </p:cNvSpPr>
          <p:nvPr/>
        </p:nvSpPr>
        <p:spPr bwMode="auto">
          <a:xfrm>
            <a:off x="7162800" y="4876800"/>
            <a:ext cx="1295400" cy="2190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2351" name="Isosceles Triangle 23"/>
          <p:cNvSpPr>
            <a:spLocks noChangeArrowheads="1"/>
          </p:cNvSpPr>
          <p:nvPr/>
        </p:nvSpPr>
        <p:spPr bwMode="auto">
          <a:xfrm rot="5400000">
            <a:off x="8539162" y="4795838"/>
            <a:ext cx="219075" cy="3810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2352" name="TextBox 24"/>
          <p:cNvSpPr txBox="1">
            <a:spLocks noChangeArrowheads="1"/>
          </p:cNvSpPr>
          <p:nvPr/>
        </p:nvSpPr>
        <p:spPr bwMode="auto">
          <a:xfrm>
            <a:off x="6858000" y="5105400"/>
            <a:ext cx="1889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Phenix/Star</a:t>
            </a:r>
          </a:p>
        </p:txBody>
      </p:sp>
      <p:sp>
        <p:nvSpPr>
          <p:cNvPr id="24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570C26-D6F8-496E-A018-4A045937ADE6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3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38400" y="445262"/>
            <a:ext cx="4180404" cy="6353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NUCLEON SPIN </a:t>
            </a:r>
            <a:endParaRPr lang="ru-RU" sz="3200" dirty="0"/>
          </a:p>
        </p:txBody>
      </p:sp>
      <p:grpSp>
        <p:nvGrpSpPr>
          <p:cNvPr id="6" name="Groupe 9"/>
          <p:cNvGrpSpPr>
            <a:grpSpLocks noChangeAspect="1"/>
          </p:cNvGrpSpPr>
          <p:nvPr/>
        </p:nvGrpSpPr>
        <p:grpSpPr bwMode="auto">
          <a:xfrm>
            <a:off x="370578" y="1676400"/>
            <a:ext cx="6563622" cy="4645227"/>
            <a:chOff x="2915816" y="1379413"/>
            <a:chExt cx="2908300" cy="1833563"/>
          </a:xfrm>
        </p:grpSpPr>
        <p:pic>
          <p:nvPicPr>
            <p:cNvPr id="7" name="Picture 5" descr="E:\Physique\Talks\QCD'N 12\Darkspin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1379413"/>
              <a:ext cx="2908300" cy="1833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 Box 53"/>
            <p:cNvSpPr txBox="1">
              <a:spLocks noChangeArrowheads="1"/>
            </p:cNvSpPr>
            <p:nvPr/>
          </p:nvSpPr>
          <p:spPr bwMode="auto">
            <a:xfrm>
              <a:off x="3996672" y="2431619"/>
              <a:ext cx="1066800" cy="133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/>
              <a:r>
                <a:rPr lang="fr-BE" sz="1600" b="1" dirty="0" err="1">
                  <a:latin typeface="Tahoma" pitchFamily="34" charset="0"/>
                  <a:cs typeface="Tahoma" pitchFamily="34" charset="0"/>
                </a:rPr>
                <a:t>Dark</a:t>
              </a:r>
              <a:r>
                <a:rPr lang="fr-BE" sz="16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fr-BE" sz="1600" b="1" dirty="0" smtClean="0">
                  <a:latin typeface="Tahoma" pitchFamily="34" charset="0"/>
                  <a:cs typeface="Tahoma" pitchFamily="34" charset="0"/>
                </a:rPr>
                <a:t>spin</a:t>
              </a:r>
              <a:endParaRPr lang="fr-BE" sz="1600" b="1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Text Box 53"/>
            <p:cNvSpPr txBox="1">
              <a:spLocks noChangeArrowheads="1"/>
            </p:cNvSpPr>
            <p:nvPr/>
          </p:nvSpPr>
          <p:spPr bwMode="auto">
            <a:xfrm>
              <a:off x="4676149" y="1760167"/>
              <a:ext cx="914400" cy="133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 eaLnBrk="1" hangingPunct="1"/>
              <a:r>
                <a:rPr lang="fr-BE" sz="1600" b="1" dirty="0">
                  <a:latin typeface="Tahoma" pitchFamily="34" charset="0"/>
                  <a:cs typeface="Tahoma" pitchFamily="34" charset="0"/>
                </a:rPr>
                <a:t>Quark  </a:t>
              </a:r>
              <a:r>
                <a:rPr lang="fr-BE" sz="1600" b="1" dirty="0" smtClean="0">
                  <a:latin typeface="Tahoma" pitchFamily="34" charset="0"/>
                  <a:cs typeface="Tahoma" pitchFamily="34" charset="0"/>
                </a:rPr>
                <a:t>spin</a:t>
              </a:r>
              <a:endParaRPr lang="fr-BE" sz="1600" b="1" dirty="0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14600" y="3208209"/>
            <a:ext cx="590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?</a:t>
            </a:r>
            <a:endParaRPr lang="ru-RU" sz="24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3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63754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625" y="4357688"/>
            <a:ext cx="871537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-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ccelerators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providing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beams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for fixed target and collider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experiments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- Experimental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facilities (BM@N, MPD, SPD)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- Line for assembling and cryogenic testing of 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SC-magnets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- Workshops for construction of the detector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elements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- NICA innovation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center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- Required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infrastructure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objects (cryogenics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, power, IT, ..)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2008C2-649A-1F4F-BB5E-762FBCC1FFEA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0"/>
            <a:ext cx="3367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NICA complex</a:t>
            </a:r>
            <a:endParaRPr lang="ru-RU" sz="32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7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362200" y="0"/>
            <a:ext cx="3798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b="1">
                <a:latin typeface="+mj-lt"/>
              </a:rPr>
              <a:t>NICA accelerators</a:t>
            </a:r>
            <a:endParaRPr lang="ru-RU" altLang="ru-RU" sz="2800" b="1" dirty="0">
              <a:latin typeface="+mj-lt"/>
            </a:endParaRPr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258763" y="1000125"/>
            <a:ext cx="8138382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dirty="0">
                <a:latin typeface="Calibri" charset="0"/>
              </a:rPr>
              <a:t>Main accelerator of the NICA complex is </a:t>
            </a:r>
            <a:r>
              <a:rPr lang="en-US" altLang="ru-RU" sz="2000" b="1" dirty="0">
                <a:solidFill>
                  <a:srgbClr val="002060"/>
                </a:solidFill>
                <a:latin typeface="Calibri" charset="0"/>
              </a:rPr>
              <a:t>the </a:t>
            </a:r>
            <a:r>
              <a:rPr lang="en-US" altLang="ru-RU" sz="2000" b="1" dirty="0" err="1">
                <a:solidFill>
                  <a:srgbClr val="002060"/>
                </a:solidFill>
                <a:latin typeface="Calibri" charset="0"/>
              </a:rPr>
              <a:t>Nuclotron</a:t>
            </a:r>
            <a:r>
              <a:rPr lang="en-US" altLang="ru-RU" sz="2000" b="1" dirty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en-US" altLang="ru-RU" sz="2000" dirty="0">
                <a:latin typeface="Calibri" charset="0"/>
              </a:rPr>
              <a:t>–</a:t>
            </a:r>
            <a:endParaRPr lang="en-US" altLang="ru-RU" sz="2000" b="1" dirty="0">
              <a:solidFill>
                <a:srgbClr val="002060"/>
              </a:solidFill>
              <a:latin typeface="Calibri" charset="0"/>
            </a:endParaRPr>
          </a:p>
          <a:p>
            <a:pPr eaLnBrk="1" hangingPunct="1"/>
            <a:r>
              <a:rPr lang="en-US" altLang="ru-RU" sz="2000" dirty="0">
                <a:latin typeface="Calibri" charset="0"/>
              </a:rPr>
              <a:t>superconducting ion synchrotron at magnetic rigidity of about 42 </a:t>
            </a:r>
            <a:r>
              <a:rPr lang="en-US" altLang="ru-RU" sz="2000" dirty="0" err="1">
                <a:latin typeface="Calibri" charset="0"/>
              </a:rPr>
              <a:t>T·m</a:t>
            </a:r>
            <a:r>
              <a:rPr lang="en-US" altLang="ru-RU" sz="2000" dirty="0">
                <a:latin typeface="Calibri" charset="0"/>
              </a:rPr>
              <a:t> 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equipped with two injection chains: for heavy and for light ions.</a:t>
            </a:r>
          </a:p>
          <a:p>
            <a:pPr eaLnBrk="1" hangingPunct="1"/>
            <a:endParaRPr lang="ru-RU" altLang="ru-RU" sz="2000" dirty="0">
              <a:latin typeface="Calibri" charset="0"/>
            </a:endParaRPr>
          </a:p>
          <a:p>
            <a:pPr eaLnBrk="1" hangingPunct="1"/>
            <a:r>
              <a:rPr lang="en-US" altLang="ru-RU" sz="2000" b="1" dirty="0">
                <a:solidFill>
                  <a:srgbClr val="002060"/>
                </a:solidFill>
                <a:latin typeface="Calibri" charset="0"/>
              </a:rPr>
              <a:t>Injection chain for heavy ions </a:t>
            </a:r>
            <a:r>
              <a:rPr lang="en-US" altLang="ru-RU" sz="2000" dirty="0">
                <a:latin typeface="Calibri" charset="0"/>
              </a:rPr>
              <a:t>consists of: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 the ion source (KRION-6N),  heavy ion linear accelerator (</a:t>
            </a:r>
            <a:r>
              <a:rPr lang="en-US" altLang="ru-RU" sz="2000" dirty="0" err="1">
                <a:latin typeface="Calibri" charset="0"/>
              </a:rPr>
              <a:t>HILac</a:t>
            </a:r>
            <a:r>
              <a:rPr lang="en-US" altLang="ru-RU" sz="2000" dirty="0">
                <a:latin typeface="Calibri" charset="0"/>
              </a:rPr>
              <a:t>), 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s</a:t>
            </a:r>
            <a:r>
              <a:rPr lang="en-US" altLang="ru-RU" sz="2000" dirty="0" smtClean="0">
                <a:latin typeface="Calibri" charset="0"/>
              </a:rPr>
              <a:t>uperconducting </a:t>
            </a:r>
            <a:r>
              <a:rPr lang="en-US" altLang="ru-RU" sz="2000" dirty="0">
                <a:latin typeface="Calibri" charset="0"/>
              </a:rPr>
              <a:t>synchrotron (Booster) and required beam transport lines.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 </a:t>
            </a:r>
          </a:p>
          <a:p>
            <a:pPr eaLnBrk="1" hangingPunct="1"/>
            <a:r>
              <a:rPr lang="en-US" altLang="ru-RU" sz="2000" b="1" dirty="0">
                <a:solidFill>
                  <a:srgbClr val="002060"/>
                </a:solidFill>
                <a:latin typeface="Calibri" charset="0"/>
              </a:rPr>
              <a:t>Injection chain for light ions </a:t>
            </a:r>
            <a:r>
              <a:rPr lang="en-US" altLang="ru-RU" sz="2000" dirty="0">
                <a:latin typeface="Calibri" charset="0"/>
              </a:rPr>
              <a:t>includes: 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Laser ion source (LIS), Source of polarized ions (SPI), </a:t>
            </a:r>
            <a:r>
              <a:rPr lang="en-US" altLang="ru-RU" sz="2000" dirty="0" err="1">
                <a:latin typeface="Calibri" charset="0"/>
              </a:rPr>
              <a:t>Duoplasmatron</a:t>
            </a:r>
            <a:r>
              <a:rPr lang="en-US" altLang="ru-RU" sz="2000" dirty="0">
                <a:latin typeface="Calibri" charset="0"/>
              </a:rPr>
              <a:t>, 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RFQ accelerator as a </a:t>
            </a:r>
            <a:r>
              <a:rPr lang="en-US" altLang="ru-RU" sz="2000" dirty="0" err="1">
                <a:latin typeface="Calibri" charset="0"/>
              </a:rPr>
              <a:t>foreinjector</a:t>
            </a:r>
            <a:r>
              <a:rPr lang="en-US" altLang="ru-RU" sz="2000" dirty="0">
                <a:latin typeface="Calibri" charset="0"/>
              </a:rPr>
              <a:t>, Drift tube </a:t>
            </a:r>
            <a:r>
              <a:rPr lang="en-US" altLang="ru-RU" sz="2000" dirty="0" err="1">
                <a:latin typeface="Calibri" charset="0"/>
              </a:rPr>
              <a:t>linac</a:t>
            </a:r>
            <a:r>
              <a:rPr lang="en-US" altLang="ru-RU" sz="2000" dirty="0">
                <a:latin typeface="Calibri" charset="0"/>
              </a:rPr>
              <a:t> of </a:t>
            </a:r>
            <a:r>
              <a:rPr lang="en-US" altLang="ru-RU" sz="2000" dirty="0" err="1">
                <a:latin typeface="Calibri" charset="0"/>
              </a:rPr>
              <a:t>Alvarec</a:t>
            </a:r>
            <a:r>
              <a:rPr lang="en-US" altLang="ru-RU" sz="2000" dirty="0">
                <a:latin typeface="Calibri" charset="0"/>
              </a:rPr>
              <a:t> type (LU-20) 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and required beam transport lines.</a:t>
            </a:r>
          </a:p>
          <a:p>
            <a:pPr eaLnBrk="1" hangingPunct="1"/>
            <a:endParaRPr lang="en-US" altLang="ru-RU" sz="2000" dirty="0">
              <a:latin typeface="Calibri" charset="0"/>
            </a:endParaRPr>
          </a:p>
          <a:p>
            <a:pPr eaLnBrk="1" hangingPunct="1"/>
            <a:r>
              <a:rPr lang="en-US" altLang="ru-RU" sz="2000" b="1" dirty="0">
                <a:solidFill>
                  <a:srgbClr val="002060"/>
                </a:solidFill>
                <a:latin typeface="Calibri" charset="0"/>
              </a:rPr>
              <a:t>The collider </a:t>
            </a:r>
            <a:r>
              <a:rPr lang="en-US" altLang="ru-RU" sz="2000" dirty="0">
                <a:latin typeface="Calibri" charset="0"/>
              </a:rPr>
              <a:t>experiments will be provided at two storage rings 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with two interaction points (IP). </a:t>
            </a:r>
          </a:p>
          <a:p>
            <a:pPr eaLnBrk="1" hangingPunct="1"/>
            <a:endParaRPr lang="ru-RU" altLang="ru-RU" dirty="0">
              <a:latin typeface="Calibri" charset="0"/>
            </a:endParaRPr>
          </a:p>
          <a:p>
            <a:pPr eaLnBrk="1" hangingPunct="1"/>
            <a:endParaRPr lang="en-US" altLang="ru-RU" dirty="0">
              <a:latin typeface="Calibri" charset="0"/>
            </a:endParaRPr>
          </a:p>
          <a:p>
            <a:pPr eaLnBrk="1" hangingPunct="1"/>
            <a:endParaRPr lang="en-US" altLang="ru-RU" dirty="0">
              <a:latin typeface="Calibri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68B032-C27F-0942-BA26-26DB33A57952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val 611"/>
          <p:cNvSpPr>
            <a:spLocks noChangeArrowheads="1"/>
          </p:cNvSpPr>
          <p:nvPr/>
        </p:nvSpPr>
        <p:spPr bwMode="auto">
          <a:xfrm>
            <a:off x="4727575" y="1366838"/>
            <a:ext cx="3751263" cy="1905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latin typeface="Arial" pitchFamily="34" charset="0"/>
            </a:endParaRPr>
          </a:p>
        </p:txBody>
      </p:sp>
      <p:sp>
        <p:nvSpPr>
          <p:cNvPr id="63" name="Text Box 607"/>
          <p:cNvSpPr txBox="1">
            <a:spLocks noChangeArrowheads="1"/>
          </p:cNvSpPr>
          <p:nvPr/>
        </p:nvSpPr>
        <p:spPr bwMode="auto">
          <a:xfrm>
            <a:off x="571500" y="2286000"/>
            <a:ext cx="842963" cy="603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</a:rPr>
              <a:t>SPI </a:t>
            </a:r>
            <a:endParaRPr lang="ru-RU" sz="2400" b="1" dirty="0">
              <a:latin typeface="Arial" pitchFamily="34" charset="0"/>
            </a:endParaRPr>
          </a:p>
        </p:txBody>
      </p:sp>
      <p:sp>
        <p:nvSpPr>
          <p:cNvPr id="30725" name="Text Box 609"/>
          <p:cNvSpPr txBox="1">
            <a:spLocks noChangeArrowheads="1"/>
          </p:cNvSpPr>
          <p:nvPr/>
        </p:nvSpPr>
        <p:spPr bwMode="auto">
          <a:xfrm>
            <a:off x="3240088" y="2949575"/>
            <a:ext cx="1631950" cy="60007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2400" b="1">
                <a:latin typeface="Times New Roman" charset="0"/>
                <a:ea typeface="SimSun" charset="0"/>
              </a:rPr>
              <a:t>LU-20</a:t>
            </a:r>
            <a:endParaRPr lang="ru-RU" altLang="ru-RU" sz="2400" b="1"/>
          </a:p>
        </p:txBody>
      </p:sp>
      <p:sp>
        <p:nvSpPr>
          <p:cNvPr id="30726" name="Text Box 612"/>
          <p:cNvSpPr txBox="1">
            <a:spLocks noChangeArrowheads="1"/>
          </p:cNvSpPr>
          <p:nvPr/>
        </p:nvSpPr>
        <p:spPr bwMode="auto">
          <a:xfrm>
            <a:off x="5745163" y="2001838"/>
            <a:ext cx="208597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2800" b="1">
                <a:latin typeface="Times New Roman" charset="0"/>
                <a:ea typeface="SimSun" charset="0"/>
              </a:rPr>
              <a:t>Nuclotron</a:t>
            </a:r>
            <a:endParaRPr lang="ru-RU" altLang="ru-RU" sz="2800" b="1"/>
          </a:p>
        </p:txBody>
      </p:sp>
      <p:sp>
        <p:nvSpPr>
          <p:cNvPr id="30727" name="Text Box 613"/>
          <p:cNvSpPr txBox="1">
            <a:spLocks noChangeArrowheads="1"/>
          </p:cNvSpPr>
          <p:nvPr/>
        </p:nvSpPr>
        <p:spPr bwMode="auto">
          <a:xfrm>
            <a:off x="587375" y="4845050"/>
            <a:ext cx="1071563" cy="495300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2400" b="1">
                <a:latin typeface="Times New Roman" charset="0"/>
                <a:ea typeface="SimSun" charset="0"/>
              </a:rPr>
              <a:t>ESIS</a:t>
            </a:r>
            <a:endParaRPr lang="ru-RU" altLang="ru-RU" sz="2400" b="1"/>
          </a:p>
        </p:txBody>
      </p:sp>
      <p:sp>
        <p:nvSpPr>
          <p:cNvPr id="67" name="Oval 616"/>
          <p:cNvSpPr>
            <a:spLocks noChangeArrowheads="1"/>
          </p:cNvSpPr>
          <p:nvPr/>
        </p:nvSpPr>
        <p:spPr bwMode="auto">
          <a:xfrm>
            <a:off x="5470525" y="3990975"/>
            <a:ext cx="3124200" cy="11350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latin typeface="Arial" pitchFamily="34" charset="0"/>
            </a:endParaRPr>
          </a:p>
        </p:txBody>
      </p:sp>
      <p:sp>
        <p:nvSpPr>
          <p:cNvPr id="30729" name="Text Box 618"/>
          <p:cNvSpPr txBox="1">
            <a:spLocks noChangeArrowheads="1"/>
          </p:cNvSpPr>
          <p:nvPr/>
        </p:nvSpPr>
        <p:spPr bwMode="auto">
          <a:xfrm>
            <a:off x="6261100" y="4248150"/>
            <a:ext cx="15478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2800" b="1">
                <a:latin typeface="Times New Roman" charset="0"/>
                <a:ea typeface="SimSun" charset="0"/>
              </a:rPr>
              <a:t>Booster</a:t>
            </a:r>
            <a:endParaRPr lang="ru-RU" altLang="ru-RU" sz="2800" b="1"/>
          </a:p>
        </p:txBody>
      </p:sp>
      <p:sp>
        <p:nvSpPr>
          <p:cNvPr id="30730" name="Text Box 621"/>
          <p:cNvSpPr txBox="1">
            <a:spLocks noChangeArrowheads="1"/>
          </p:cNvSpPr>
          <p:nvPr/>
        </p:nvSpPr>
        <p:spPr bwMode="auto">
          <a:xfrm>
            <a:off x="1857375" y="928688"/>
            <a:ext cx="23574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CN" sz="2400" b="1">
                <a:latin typeface="Times New Roman" charset="0"/>
                <a:ea typeface="SimSun" charset="0"/>
              </a:rPr>
              <a:t>Transfer to collider rings</a:t>
            </a:r>
          </a:p>
          <a:p>
            <a:pPr eaLnBrk="1" hangingPunct="1"/>
            <a:r>
              <a:rPr lang="en-US" altLang="ru-RU" sz="2400" b="1">
                <a:latin typeface="Times New Roman" charset="0"/>
              </a:rPr>
              <a:t>or fixed targets</a:t>
            </a:r>
            <a:endParaRPr lang="ru-RU" altLang="ru-RU" sz="2400" b="1"/>
          </a:p>
        </p:txBody>
      </p:sp>
      <p:sp>
        <p:nvSpPr>
          <p:cNvPr id="70" name="Text Box 607"/>
          <p:cNvSpPr txBox="1">
            <a:spLocks noChangeArrowheads="1"/>
          </p:cNvSpPr>
          <p:nvPr/>
        </p:nvSpPr>
        <p:spPr bwMode="auto">
          <a:xfrm>
            <a:off x="571500" y="3000375"/>
            <a:ext cx="842963" cy="552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</a:rPr>
              <a:t>LIS</a:t>
            </a:r>
            <a:endParaRPr lang="ru-RU" sz="2400" b="1" dirty="0">
              <a:latin typeface="Arial" pitchFamily="34" charset="0"/>
            </a:endParaRPr>
          </a:p>
        </p:txBody>
      </p:sp>
      <p:sp>
        <p:nvSpPr>
          <p:cNvPr id="30732" name="Text Box 607"/>
          <p:cNvSpPr txBox="1">
            <a:spLocks noChangeArrowheads="1"/>
          </p:cNvSpPr>
          <p:nvPr/>
        </p:nvSpPr>
        <p:spPr bwMode="auto">
          <a:xfrm>
            <a:off x="1882775" y="2944813"/>
            <a:ext cx="992188" cy="60325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148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1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2400" b="1">
                <a:latin typeface="Times New Roman" charset="0"/>
                <a:ea typeface="SimSun" charset="0"/>
              </a:rPr>
              <a:t>RFQ </a:t>
            </a:r>
            <a:endParaRPr lang="ru-RU" altLang="ru-RU" sz="2400" b="1"/>
          </a:p>
        </p:txBody>
      </p:sp>
      <p:cxnSp>
        <p:nvCxnSpPr>
          <p:cNvPr id="73" name="Прямая со стрелкой 72"/>
          <p:cNvCxnSpPr>
            <a:stCxn id="30727" idx="3"/>
          </p:cNvCxnSpPr>
          <p:nvPr/>
        </p:nvCxnSpPr>
        <p:spPr bwMode="auto">
          <a:xfrm>
            <a:off x="1658938" y="5092700"/>
            <a:ext cx="266700" cy="4763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Группа 110"/>
          <p:cNvGrpSpPr/>
          <p:nvPr/>
        </p:nvGrpSpPr>
        <p:grpSpPr>
          <a:xfrm>
            <a:off x="1925445" y="4795169"/>
            <a:ext cx="2577366" cy="653517"/>
            <a:chOff x="17687948" y="19959628"/>
            <a:chExt cx="3714776" cy="928695"/>
          </a:xfrm>
          <a:solidFill>
            <a:schemeClr val="accent5"/>
          </a:solidFill>
        </p:grpSpPr>
        <p:sp>
          <p:nvSpPr>
            <p:cNvPr id="84" name="Text Box 615"/>
            <p:cNvSpPr txBox="1">
              <a:spLocks noChangeArrowheads="1"/>
            </p:cNvSpPr>
            <p:nvPr/>
          </p:nvSpPr>
          <p:spPr bwMode="auto">
            <a:xfrm>
              <a:off x="17687948" y="19959628"/>
              <a:ext cx="3714776" cy="928695"/>
            </a:xfrm>
            <a:prstGeom prst="rect">
              <a:avLst/>
            </a:prstGeom>
            <a:grp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114800">
                <a:defRPr/>
              </a:pPr>
              <a:endParaRPr lang="ru-RU" sz="2400" b="1" dirty="0">
                <a:latin typeface="Arial" pitchFamily="34" charset="0"/>
              </a:endParaRPr>
            </a:p>
          </p:txBody>
        </p:sp>
        <p:sp>
          <p:nvSpPr>
            <p:cNvPr id="85" name="Text Box 607"/>
            <p:cNvSpPr txBox="1">
              <a:spLocks noChangeArrowheads="1"/>
            </p:cNvSpPr>
            <p:nvPr/>
          </p:nvSpPr>
          <p:spPr bwMode="auto">
            <a:xfrm>
              <a:off x="17759386" y="20031064"/>
              <a:ext cx="1214446" cy="78581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</a:rPr>
                <a:t>RFQ </a:t>
              </a:r>
              <a:endParaRPr lang="ru-RU" sz="2400" b="1" dirty="0">
                <a:latin typeface="Arial" pitchFamily="34" charset="0"/>
              </a:endParaRPr>
            </a:p>
          </p:txBody>
        </p:sp>
        <p:sp>
          <p:nvSpPr>
            <p:cNvPr id="86" name="Text Box 607"/>
            <p:cNvSpPr txBox="1">
              <a:spLocks noChangeArrowheads="1"/>
            </p:cNvSpPr>
            <p:nvPr/>
          </p:nvSpPr>
          <p:spPr bwMode="auto">
            <a:xfrm>
              <a:off x="19116708" y="20031064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</a:rPr>
                <a:t>IH1</a:t>
              </a:r>
              <a:endParaRPr lang="ru-RU" sz="2400" b="1" dirty="0">
                <a:latin typeface="Arial" pitchFamily="34" charset="0"/>
              </a:endParaRPr>
            </a:p>
          </p:txBody>
        </p:sp>
        <p:sp>
          <p:nvSpPr>
            <p:cNvPr id="87" name="Text Box 607"/>
            <p:cNvSpPr txBox="1">
              <a:spLocks noChangeArrowheads="1"/>
            </p:cNvSpPr>
            <p:nvPr/>
          </p:nvSpPr>
          <p:spPr bwMode="auto">
            <a:xfrm>
              <a:off x="20259716" y="20031066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</a:rPr>
                <a:t>IH2</a:t>
              </a:r>
              <a:endParaRPr lang="ru-RU" sz="2400" b="1" dirty="0">
                <a:latin typeface="Arial" pitchFamily="34" charset="0"/>
              </a:endParaRPr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2609850" y="4267200"/>
            <a:ext cx="1106488" cy="4619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 err="1">
                <a:latin typeface="Times New Roman" pitchFamily="18" charset="0"/>
              </a:rPr>
              <a:t>HILAc</a:t>
            </a:r>
            <a:endParaRPr lang="ru-RU" sz="2400" dirty="0">
              <a:latin typeface="Arial" pitchFamily="34" charset="0"/>
            </a:endParaRPr>
          </a:p>
        </p:txBody>
      </p:sp>
      <p:cxnSp>
        <p:nvCxnSpPr>
          <p:cNvPr id="76" name="Прямая со стрелкой 75"/>
          <p:cNvCxnSpPr>
            <a:stCxn id="30732" idx="3"/>
            <a:endCxn id="30725" idx="1"/>
          </p:cNvCxnSpPr>
          <p:nvPr/>
        </p:nvCxnSpPr>
        <p:spPr bwMode="auto">
          <a:xfrm>
            <a:off x="2874963" y="3246438"/>
            <a:ext cx="365125" cy="3175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" name="Прямая со стрелкой 77"/>
          <p:cNvCxnSpPr>
            <a:stCxn id="30725" idx="3"/>
            <a:endCxn id="61" idx="4"/>
          </p:cNvCxnSpPr>
          <p:nvPr/>
        </p:nvCxnSpPr>
        <p:spPr bwMode="auto">
          <a:xfrm>
            <a:off x="4872038" y="3249613"/>
            <a:ext cx="1730375" cy="22225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9" name="Прямая со стрелкой 78"/>
          <p:cNvCxnSpPr>
            <a:stCxn id="84" idx="3"/>
            <a:endCxn id="67" idx="4"/>
          </p:cNvCxnSpPr>
          <p:nvPr/>
        </p:nvCxnSpPr>
        <p:spPr bwMode="auto">
          <a:xfrm>
            <a:off x="4502150" y="5121275"/>
            <a:ext cx="2530475" cy="4763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0" name="Прямая со стрелкой 79"/>
          <p:cNvCxnSpPr>
            <a:stCxn id="67" idx="6"/>
            <a:endCxn id="61" idx="6"/>
          </p:cNvCxnSpPr>
          <p:nvPr/>
        </p:nvCxnSpPr>
        <p:spPr bwMode="auto">
          <a:xfrm flipH="1" flipV="1">
            <a:off x="8478838" y="2319338"/>
            <a:ext cx="115887" cy="2239962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Прямая со стрелкой 80"/>
          <p:cNvCxnSpPr>
            <a:stCxn id="61" idx="0"/>
          </p:cNvCxnSpPr>
          <p:nvPr/>
        </p:nvCxnSpPr>
        <p:spPr bwMode="auto">
          <a:xfrm rot="16200000" flipV="1">
            <a:off x="5213350" y="-22225"/>
            <a:ext cx="46038" cy="273208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Прямая со стрелкой 81"/>
          <p:cNvCxnSpPr>
            <a:stCxn id="63" idx="3"/>
            <a:endCxn id="30732" idx="1"/>
          </p:cNvCxnSpPr>
          <p:nvPr/>
        </p:nvCxnSpPr>
        <p:spPr bwMode="auto">
          <a:xfrm>
            <a:off x="1414463" y="2587625"/>
            <a:ext cx="468312" cy="658813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3" name="Прямая со стрелкой 82"/>
          <p:cNvCxnSpPr>
            <a:stCxn id="70" idx="3"/>
            <a:endCxn id="30732" idx="1"/>
          </p:cNvCxnSpPr>
          <p:nvPr/>
        </p:nvCxnSpPr>
        <p:spPr bwMode="auto">
          <a:xfrm flipV="1">
            <a:off x="1414463" y="3246438"/>
            <a:ext cx="468312" cy="30162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743" name="Rectangle 63"/>
          <p:cNvSpPr>
            <a:spLocks noChangeArrowheads="1"/>
          </p:cNvSpPr>
          <p:nvPr/>
        </p:nvSpPr>
        <p:spPr bwMode="auto">
          <a:xfrm>
            <a:off x="381000" y="0"/>
            <a:ext cx="735806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b="1" dirty="0">
                <a:latin typeface="+mj-lt"/>
              </a:rPr>
              <a:t>Structure of the injector complex</a:t>
            </a:r>
            <a:endParaRPr lang="en-US" altLang="ru-RU" sz="2800" dirty="0">
              <a:latin typeface="+mj-lt"/>
            </a:endParaRPr>
          </a:p>
        </p:txBody>
      </p:sp>
      <p:sp>
        <p:nvSpPr>
          <p:cNvPr id="30744" name="Text Box 22"/>
          <p:cNvSpPr txBox="1">
            <a:spLocks noChangeArrowheads="1"/>
          </p:cNvSpPr>
          <p:nvPr/>
        </p:nvSpPr>
        <p:spPr bwMode="auto">
          <a:xfrm>
            <a:off x="4681538" y="5184775"/>
            <a:ext cx="17462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1400" b="1"/>
              <a:t>Au</a:t>
            </a:r>
            <a:r>
              <a:rPr lang="en-US" altLang="ru-RU" sz="1400" b="1" baseline="30000"/>
              <a:t>31+</a:t>
            </a:r>
            <a:r>
              <a:rPr lang="en-US" altLang="ru-RU" sz="1400" b="1"/>
              <a:t>  3.2 MeV/u</a:t>
            </a:r>
            <a:endParaRPr lang="ru-RU" altLang="ru-RU" sz="1400" b="1" dirty="0"/>
          </a:p>
        </p:txBody>
      </p:sp>
      <p:sp>
        <p:nvSpPr>
          <p:cNvPr id="30745" name="Text Box 23"/>
          <p:cNvSpPr txBox="1">
            <a:spLocks noChangeArrowheads="1"/>
          </p:cNvSpPr>
          <p:nvPr/>
        </p:nvSpPr>
        <p:spPr bwMode="auto">
          <a:xfrm>
            <a:off x="5030788" y="3349625"/>
            <a:ext cx="26320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1400" b="1"/>
              <a:t>p↑, </a:t>
            </a:r>
            <a:r>
              <a:rPr lang="ru-RU" altLang="ru-RU" sz="1400" b="1" dirty="0" err="1"/>
              <a:t>d</a:t>
            </a:r>
            <a:r>
              <a:rPr lang="en-US" altLang="ru-RU" sz="1400" b="1" dirty="0"/>
              <a:t>↑, ions z/A&gt;0.3   5 MeV/u</a:t>
            </a:r>
            <a:endParaRPr lang="ru-RU" altLang="ru-RU" sz="1400" b="1" dirty="0"/>
          </a:p>
        </p:txBody>
      </p:sp>
      <p:sp>
        <p:nvSpPr>
          <p:cNvPr id="37" name="Text Box 607"/>
          <p:cNvSpPr txBox="1">
            <a:spLocks noChangeArrowheads="1"/>
          </p:cNvSpPr>
          <p:nvPr/>
        </p:nvSpPr>
        <p:spPr bwMode="auto">
          <a:xfrm>
            <a:off x="571500" y="3643313"/>
            <a:ext cx="842963" cy="552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</a:rPr>
              <a:t>DP</a:t>
            </a:r>
            <a:endParaRPr lang="ru-RU" sz="2400" b="1" dirty="0">
              <a:latin typeface="Arial" pitchFamily="34" charset="0"/>
            </a:endParaRPr>
          </a:p>
        </p:txBody>
      </p:sp>
      <p:cxnSp>
        <p:nvCxnSpPr>
          <p:cNvPr id="38" name="Прямая со стрелкой 37"/>
          <p:cNvCxnSpPr>
            <a:stCxn id="37" idx="3"/>
            <a:endCxn id="30732" idx="1"/>
          </p:cNvCxnSpPr>
          <p:nvPr/>
        </p:nvCxnSpPr>
        <p:spPr bwMode="auto">
          <a:xfrm flipV="1">
            <a:off x="1414463" y="3246438"/>
            <a:ext cx="468312" cy="673100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1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FC6DDF-CF95-4A2B-A2E3-B273865FFEB4}" type="slidenum">
              <a:rPr kumimoji="0"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kumimoji="0" lang="ru-RU" altLang="ru-RU" sz="1200">
              <a:solidFill>
                <a:srgbClr val="898989"/>
              </a:solidFill>
            </a:endParaRPr>
          </a:p>
        </p:txBody>
      </p:sp>
      <p:pic>
        <p:nvPicPr>
          <p:cNvPr id="614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0" y="1219096"/>
            <a:ext cx="7920590" cy="445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13"/>
          <p:cNvSpPr txBox="1">
            <a:spLocks noChangeArrowheads="1"/>
          </p:cNvSpPr>
          <p:nvPr/>
        </p:nvSpPr>
        <p:spPr bwMode="auto">
          <a:xfrm>
            <a:off x="154307" y="9180"/>
            <a:ext cx="756084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latin typeface="Arial" panose="020B0604020202020204" pitchFamily="34" charset="0"/>
              </a:rPr>
              <a:t>KRION 6T – heavy ion source </a:t>
            </a:r>
          </a:p>
          <a:p>
            <a:pPr algn="ctr">
              <a:spcBef>
                <a:spcPct val="0"/>
              </a:spcBef>
              <a:buFontTx/>
              <a:buNone/>
            </a:pPr>
            <a:endParaRPr kumimoji="0" lang="en-US" altLang="ru-RU" sz="2800" b="1" dirty="0" smtClean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800" dirty="0" smtClean="0">
                <a:latin typeface="Calibri" charset="0"/>
                <a:ea typeface="Calibri" charset="0"/>
                <a:cs typeface="Calibri" charset="0"/>
              </a:rPr>
              <a:t>was used during Nuclotron RUN </a:t>
            </a:r>
            <a:r>
              <a:rPr kumimoji="0" lang="ru-RU" altLang="ru-RU" sz="1800" dirty="0" smtClean="0">
                <a:latin typeface="Calibri" charset="0"/>
                <a:ea typeface="Calibri" charset="0"/>
                <a:cs typeface="Calibri" charset="0"/>
              </a:rPr>
              <a:t>№</a:t>
            </a:r>
            <a:r>
              <a:rPr kumimoji="0" lang="en-US" altLang="ru-RU" sz="1800" dirty="0" smtClean="0">
                <a:latin typeface="Calibri" charset="0"/>
                <a:ea typeface="Calibri" charset="0"/>
                <a:cs typeface="Calibri" charset="0"/>
              </a:rPr>
              <a:t>55 for SRC &amp; BM@N experiments</a:t>
            </a:r>
            <a:endParaRPr kumimoji="0" lang="ru-RU" altLang="ru-RU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461410" y="5706070"/>
            <a:ext cx="82651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latin typeface="Calibri" charset="0"/>
              </a:rPr>
              <a:t>Cryogenic </a:t>
            </a:r>
            <a:r>
              <a:rPr lang="en-US" altLang="ru-RU" sz="1800" b="1" dirty="0">
                <a:latin typeface="Calibri" charset="0"/>
              </a:rPr>
              <a:t>heavy ion source KRION</a:t>
            </a:r>
            <a:r>
              <a:rPr lang="en-US" altLang="ru-RU" sz="1800" dirty="0">
                <a:latin typeface="Calibri" charset="0"/>
              </a:rPr>
              <a:t> </a:t>
            </a:r>
            <a:r>
              <a:rPr lang="en-US" altLang="ru-RU" sz="1800" dirty="0" smtClean="0">
                <a:latin typeface="Calibri" charset="0"/>
              </a:rPr>
              <a:t>- Electron </a:t>
            </a:r>
            <a:r>
              <a:rPr lang="en-US" altLang="ru-RU" sz="1800" dirty="0">
                <a:latin typeface="Calibri" charset="0"/>
              </a:rPr>
              <a:t>String Ion Source (ESIS</a:t>
            </a:r>
            <a:r>
              <a:rPr lang="en-US" altLang="ru-RU" sz="1800" dirty="0" smtClean="0">
                <a:latin typeface="Calibri" charset="0"/>
              </a:rPr>
              <a:t>), provides </a:t>
            </a:r>
            <a:r>
              <a:rPr lang="en-US" altLang="ru-RU" sz="1800" dirty="0">
                <a:latin typeface="Calibri" charset="0"/>
              </a:rPr>
              <a:t>up </a:t>
            </a:r>
            <a:r>
              <a:rPr lang="en-US" altLang="ru-RU" sz="1800" dirty="0" smtClean="0">
                <a:latin typeface="Calibri" charset="0"/>
              </a:rPr>
              <a:t>	    to</a:t>
            </a:r>
            <a:r>
              <a:rPr lang="en-US" altLang="ru-RU" sz="1800" dirty="0">
                <a:latin typeface="Calibri" charset="0"/>
              </a:rPr>
              <a:t> 2.5·10</a:t>
            </a:r>
            <a:r>
              <a:rPr lang="en-US" altLang="ru-RU" sz="1800" baseline="30000" dirty="0">
                <a:latin typeface="Calibri" charset="0"/>
              </a:rPr>
              <a:t>9 </a:t>
            </a:r>
            <a:r>
              <a:rPr lang="en-US" altLang="ru-RU" sz="1800" dirty="0">
                <a:latin typeface="Calibri" charset="0"/>
              </a:rPr>
              <a:t>Au</a:t>
            </a:r>
            <a:r>
              <a:rPr lang="en-US" altLang="ru-RU" sz="1800" baseline="30000" dirty="0">
                <a:latin typeface="Calibri" charset="0"/>
              </a:rPr>
              <a:t>31+</a:t>
            </a:r>
            <a:r>
              <a:rPr lang="en-US" altLang="ru-RU" sz="1800" dirty="0">
                <a:latin typeface="Calibri" charset="0"/>
              </a:rPr>
              <a:t> particles per </a:t>
            </a:r>
            <a:r>
              <a:rPr lang="en-US" altLang="ru-RU" sz="1800" dirty="0" smtClean="0">
                <a:latin typeface="Calibri" charset="0"/>
              </a:rPr>
              <a:t>cycle at </a:t>
            </a:r>
            <a:r>
              <a:rPr lang="en-US" altLang="ru-RU" sz="1800" dirty="0">
                <a:latin typeface="Calibri" charset="0"/>
              </a:rPr>
              <a:t>repetition frequency up to 10 Hz</a:t>
            </a:r>
            <a:endParaRPr lang="ru-RU" altLang="ru-RU" sz="1800" dirty="0">
              <a:latin typeface="Calibri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kumimoji="0"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9EBE3A-4008-490F-ACE6-DF56A7BF3524}" type="slidenum">
              <a:rPr kumimoji="0"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kumimoji="0" lang="ru-RU" altLang="ru-RU" sz="1200" dirty="0">
              <a:solidFill>
                <a:srgbClr val="898989"/>
              </a:solidFill>
            </a:endParaRPr>
          </a:p>
        </p:txBody>
      </p:sp>
      <p:pic>
        <p:nvPicPr>
          <p:cNvPr id="17413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811"/>
            <a:ext cx="6248399" cy="312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286498" y="4343400"/>
            <a:ext cx="28575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b="1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</a:t>
            </a:r>
            <a:r>
              <a:rPr lang="en-US" altLang="ru-RU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</a:t>
            </a:r>
            <a:r>
              <a:rPr lang="en-US" altLang="ru-RU" b="1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+26</a:t>
            </a:r>
            <a:r>
              <a:rPr lang="en-US" altLang="ru-RU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 acceleration (3,2 GeV/u) </a:t>
            </a:r>
            <a:r>
              <a:rPr lang="en-US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</a:t>
            </a:r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en-US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</a:t>
            </a:r>
            <a:endParaRPr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-1000" y="44450"/>
            <a:ext cx="655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latin typeface="+mj-lt"/>
              </a:rPr>
              <a:t>Nuclotron: ion acceleration</a:t>
            </a:r>
            <a:endParaRPr kumimoji="0" lang="ru-RU" altLang="ru-RU" sz="2800" b="1" dirty="0">
              <a:latin typeface="+mj-lt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400800" y="5830669"/>
            <a:ext cx="27087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dirty="0" smtClean="0"/>
              <a:t>Signals from ionization beam profile monitor</a:t>
            </a:r>
            <a:endParaRPr lang="ru-RU" alt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076056" y="51571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field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58524" y="3962400"/>
            <a:ext cx="1752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Acceleration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211124" y="3957761"/>
            <a:ext cx="2667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Slow extraction</a:t>
            </a:r>
            <a:endParaRPr lang="ru-RU" dirty="0"/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0" y="609600"/>
            <a:ext cx="5229234" cy="315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hape 160"/>
          <p:cNvSpPr txBox="1">
            <a:spLocks noGrp="1"/>
          </p:cNvSpPr>
          <p:nvPr>
            <p:ph type="title"/>
          </p:nvPr>
        </p:nvSpPr>
        <p:spPr>
          <a:xfrm>
            <a:off x="5314950" y="762000"/>
            <a:ext cx="3390900" cy="93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Acceleration of </a:t>
            </a:r>
            <a:r>
              <a:rPr lang="en-US" b="1" u="none" strike="noStrike" cap="none" baseline="-25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124</a:t>
            </a:r>
            <a:r>
              <a:rPr lang="en-US" b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Xe</a:t>
            </a:r>
            <a:r>
              <a:rPr lang="en-US" b="1" u="none" strike="noStrike" cap="none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42+</a:t>
            </a:r>
            <a:r>
              <a:rPr lang="en-US" b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beam  </a:t>
            </a:r>
            <a:br>
              <a:rPr lang="en-US" b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RUN </a:t>
            </a:r>
            <a:r>
              <a:rPr lang="ru-RU" b="1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№ </a:t>
            </a:r>
            <a:r>
              <a:rPr lang="en-US" b="1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41 </a:t>
            </a:r>
            <a:r>
              <a:rPr lang="en-US" b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(February 2010)  </a:t>
            </a:r>
            <a:endParaRPr b="1" u="none" strike="noStrike" cap="none" baseline="300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58"/>
          <p:cNvSpPr/>
          <p:nvPr/>
        </p:nvSpPr>
        <p:spPr>
          <a:xfrm>
            <a:off x="5448311" y="2971800"/>
            <a:ext cx="33666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Photo of the </a:t>
            </a:r>
            <a:r>
              <a:rPr lang="en-US" sz="1800" baseline="-25000" dirty="0">
                <a:latin typeface="Arial"/>
                <a:ea typeface="Arial"/>
                <a:cs typeface="Arial"/>
                <a:sym typeface="Arial"/>
              </a:rPr>
              <a:t>124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Xe</a:t>
            </a:r>
            <a:r>
              <a:rPr lang="en-US" sz="1800" baseline="30000" dirty="0">
                <a:latin typeface="Arial"/>
                <a:ea typeface="Arial"/>
                <a:cs typeface="Arial"/>
                <a:sym typeface="Arial"/>
              </a:rPr>
              <a:t>42+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extracted 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beam (Е = 0,57 GeV/u) 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Shape 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8311" y="1447800"/>
            <a:ext cx="2857489" cy="14950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IMG_82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598863"/>
            <a:ext cx="46736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 descr="D:\!Butenko\-=Work=-\=Nuclotron=\=Системы=\ЛУ20\Лазер\Experiment\Layout-HILac+LU20-big-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4263"/>
            <a:ext cx="3182938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F:\+=HILAC=\common-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604773" y="1230874"/>
            <a:ext cx="6468530" cy="2518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432542" y="1627489"/>
            <a:ext cx="7820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RFQ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5947187" y="1277471"/>
            <a:ext cx="785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IH-1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6995798" y="1234370"/>
            <a:ext cx="785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IH-2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606317" y="1331914"/>
            <a:ext cx="10031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MEBT</a:t>
            </a:r>
          </a:p>
        </p:txBody>
      </p:sp>
      <p:pic>
        <p:nvPicPr>
          <p:cNvPr id="3380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3589338"/>
            <a:ext cx="5570537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0"/>
            <a:ext cx="747223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Heavy Ion Linear Accelerator   </a:t>
            </a:r>
            <a:r>
              <a:rPr 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HILAc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H="1">
            <a:off x="6502400" y="2319338"/>
            <a:ext cx="338138" cy="2016125"/>
          </a:xfrm>
          <a:prstGeom prst="straightConnector1">
            <a:avLst/>
          </a:prstGeom>
          <a:noFill/>
          <a:ln w="57150">
            <a:solidFill>
              <a:srgbClr val="00009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flipH="1">
            <a:off x="4622800" y="2184400"/>
            <a:ext cx="609600" cy="1778000"/>
          </a:xfrm>
          <a:prstGeom prst="straightConnector1">
            <a:avLst/>
          </a:prstGeom>
          <a:noFill/>
          <a:ln w="57150">
            <a:solidFill>
              <a:srgbClr val="00009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 flipH="1">
            <a:off x="7874000" y="2065338"/>
            <a:ext cx="338138" cy="2473325"/>
          </a:xfrm>
          <a:prstGeom prst="straightConnector1">
            <a:avLst/>
          </a:prstGeom>
          <a:noFill/>
          <a:ln w="57150">
            <a:solidFill>
              <a:srgbClr val="00009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33338" y="6147357"/>
            <a:ext cx="5757863" cy="52387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0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effectLst>
                  <a:outerShdw blurRad="127000" dist="25400" dir="2400000" algn="tl">
                    <a:schemeClr val="bg1"/>
                  </a:outerShdw>
                </a:effectLst>
              </a:rPr>
              <a:t>o</a:t>
            </a:r>
            <a:r>
              <a:rPr lang="en-US" altLang="ru-RU" sz="2800" b="1" i="1" dirty="0" smtClean="0">
                <a:effectLst>
                  <a:outerShdw blurRad="127000" dist="25400" dir="2400000" algn="tl">
                    <a:schemeClr val="bg1"/>
                  </a:outerShdw>
                </a:effectLst>
              </a:rPr>
              <a:t>verall commissioning: Oct. 16</a:t>
            </a:r>
            <a:endParaRPr lang="ru-RU" altLang="ru-RU" sz="2800" b="1" i="1" baseline="30000" dirty="0">
              <a:effectLst>
                <a:outerShdw blurRad="127000" dist="25400" dir="2400000" algn="tl">
                  <a:schemeClr val="bg1"/>
                </a:outerShdw>
              </a:effectLst>
            </a:endParaRPr>
          </a:p>
        </p:txBody>
      </p:sp>
      <p:sp>
        <p:nvSpPr>
          <p:cNvPr id="33816" name="Rectangle 9"/>
          <p:cNvSpPr>
            <a:spLocks noChangeArrowheads="1"/>
          </p:cNvSpPr>
          <p:nvPr/>
        </p:nvSpPr>
        <p:spPr bwMode="auto">
          <a:xfrm>
            <a:off x="723900" y="381000"/>
            <a:ext cx="7505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i="1" dirty="0">
                <a:latin typeface="Calibri" charset="0"/>
              </a:rPr>
              <a:t>	</a:t>
            </a:r>
            <a:r>
              <a:rPr lang="en-US" altLang="ru-RU" sz="2000" i="1" dirty="0" smtClean="0">
                <a:latin typeface="Calibri" charset="0"/>
              </a:rPr>
              <a:t>the </a:t>
            </a:r>
            <a:r>
              <a:rPr lang="en-US" altLang="ru-RU" sz="2000" i="1" dirty="0">
                <a:latin typeface="Calibri" charset="0"/>
              </a:rPr>
              <a:t>first </a:t>
            </a:r>
            <a:r>
              <a:rPr lang="en-US" altLang="ru-RU" sz="2000" i="1" dirty="0" err="1">
                <a:latin typeface="Calibri" charset="0"/>
              </a:rPr>
              <a:t>Linac</a:t>
            </a:r>
            <a:r>
              <a:rPr lang="en-US" altLang="ru-RU" sz="2000" i="1" dirty="0">
                <a:latin typeface="Calibri" charset="0"/>
              </a:rPr>
              <a:t> with transistor RF amplifier</a:t>
            </a:r>
          </a:p>
        </p:txBody>
      </p:sp>
      <p:sp>
        <p:nvSpPr>
          <p:cNvPr id="33817" name="Text Box 2"/>
          <p:cNvSpPr txBox="1">
            <a:spLocks noChangeArrowheads="1"/>
          </p:cNvSpPr>
          <p:nvPr/>
        </p:nvSpPr>
        <p:spPr bwMode="auto">
          <a:xfrm>
            <a:off x="0" y="762000"/>
            <a:ext cx="861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4000" tIns="0" rIns="14400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dirty="0">
                <a:ea typeface="ＭＳ Ｐゴシック" charset="-128"/>
                <a:cs typeface="ＭＳ Ｐゴシック" charset="-128"/>
              </a:rPr>
              <a:t>Design and fabrication by “BEVATECH OHG” Germany, Offenbach/Mainz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2C2683-FB6A-FE4B-8161-F2ADC73B3B6C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79129" y="5599197"/>
            <a:ext cx="2586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>
                <a:solidFill>
                  <a:srgbClr val="FFFF00"/>
                </a:solidFill>
                <a:latin typeface="Calibri" charset="0"/>
              </a:rPr>
              <a:t>3.2 MeV/u, Au</a:t>
            </a:r>
            <a:r>
              <a:rPr lang="en-US" altLang="ru-RU" b="1" baseline="30000">
                <a:solidFill>
                  <a:srgbClr val="FFFF00"/>
                </a:solidFill>
                <a:latin typeface="Calibri" charset="0"/>
              </a:rPr>
              <a:t>31+</a:t>
            </a:r>
            <a:r>
              <a:rPr lang="en-US" altLang="ru-RU" b="1">
                <a:solidFill>
                  <a:srgbClr val="FFFF00"/>
                </a:solidFill>
                <a:latin typeface="Calibri" charset="0"/>
              </a:rPr>
              <a:t>, 10 mA </a:t>
            </a:r>
            <a:endParaRPr lang="en-US" altLang="ru-RU" b="1" dirty="0">
              <a:solidFill>
                <a:srgbClr val="FFFF00"/>
              </a:solidFill>
              <a:latin typeface="Calibri" charset="0"/>
            </a:endParaRPr>
          </a:p>
        </p:txBody>
      </p:sp>
      <p:pic>
        <p:nvPicPr>
          <p:cNvPr id="21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4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Прямоугольник 3"/>
          <p:cNvSpPr>
            <a:spLocks noChangeArrowheads="1"/>
          </p:cNvSpPr>
          <p:nvPr/>
        </p:nvSpPr>
        <p:spPr bwMode="auto">
          <a:xfrm>
            <a:off x="596900" y="4545200"/>
            <a:ext cx="7848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b="1" dirty="0">
                <a:ea typeface="Arial" charset="0"/>
                <a:cs typeface="Arial" charset="0"/>
              </a:rPr>
              <a:t>The Booster </a:t>
            </a:r>
            <a:r>
              <a:rPr lang="en-US" altLang="ru-RU" dirty="0" smtClean="0">
                <a:ea typeface="Arial" charset="0"/>
                <a:cs typeface="Arial" charset="0"/>
              </a:rPr>
              <a:t>will </a:t>
            </a:r>
            <a:r>
              <a:rPr lang="en-US" altLang="ru-RU" dirty="0">
                <a:ea typeface="Arial" charset="0"/>
                <a:cs typeface="Arial" charset="0"/>
              </a:rPr>
              <a:t>accelerate ions up to 600 MeV/u (for ions with </a:t>
            </a:r>
            <a:r>
              <a:rPr lang="en-US" altLang="ru-RU" i="1" dirty="0">
                <a:ea typeface="Arial" charset="0"/>
                <a:cs typeface="Arial" charset="0"/>
              </a:rPr>
              <a:t>Z</a:t>
            </a:r>
            <a:r>
              <a:rPr lang="en-US" altLang="ru-RU" dirty="0">
                <a:ea typeface="Arial" charset="0"/>
                <a:cs typeface="Arial" charset="0"/>
              </a:rPr>
              <a:t>/</a:t>
            </a:r>
            <a:r>
              <a:rPr lang="en-US" altLang="ru-RU" i="1" dirty="0">
                <a:ea typeface="Arial" charset="0"/>
                <a:cs typeface="Arial" charset="0"/>
              </a:rPr>
              <a:t>A</a:t>
            </a:r>
            <a:r>
              <a:rPr lang="en-US" altLang="ru-RU" dirty="0">
                <a:ea typeface="Arial" charset="0"/>
                <a:cs typeface="Arial" charset="0"/>
              </a:rPr>
              <a:t> = 1/6). </a:t>
            </a:r>
          </a:p>
          <a:p>
            <a:pPr eaLnBrk="1" hangingPunct="1"/>
            <a:endParaRPr lang="en-US" altLang="ru-RU" dirty="0" smtClean="0">
              <a:ea typeface="Arial" charset="0"/>
              <a:cs typeface="Arial" charset="0"/>
            </a:endParaRPr>
          </a:p>
          <a:p>
            <a:pPr eaLnBrk="1" hangingPunct="1"/>
            <a:r>
              <a:rPr lang="en-US" altLang="ru-RU" dirty="0" smtClean="0">
                <a:ea typeface="Arial" charset="0"/>
                <a:cs typeface="Arial" charset="0"/>
              </a:rPr>
              <a:t>The </a:t>
            </a:r>
            <a:r>
              <a:rPr lang="en-US" altLang="ru-RU" dirty="0">
                <a:ea typeface="Arial" charset="0"/>
                <a:cs typeface="Arial" charset="0"/>
              </a:rPr>
              <a:t>magnetic ring of 211 m long is placed inside the window of the </a:t>
            </a:r>
            <a:r>
              <a:rPr lang="en-US" altLang="ru-RU" dirty="0" err="1">
                <a:ea typeface="Arial" charset="0"/>
                <a:cs typeface="Arial" charset="0"/>
              </a:rPr>
              <a:t>Synchrophasotron</a:t>
            </a:r>
            <a:r>
              <a:rPr lang="en-US" altLang="ru-RU" dirty="0">
                <a:ea typeface="Arial" charset="0"/>
                <a:cs typeface="Arial" charset="0"/>
              </a:rPr>
              <a:t> yoke. </a:t>
            </a: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1295400" y="0"/>
            <a:ext cx="5966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b="1">
                <a:latin typeface="+mj-lt"/>
              </a:rPr>
              <a:t>Injection chain for heavy ions</a:t>
            </a:r>
            <a:endParaRPr lang="ru-RU" altLang="ru-RU" sz="2800" dirty="0">
              <a:latin typeface="+mj-lt"/>
            </a:endParaRPr>
          </a:p>
        </p:txBody>
      </p:sp>
      <p:sp>
        <p:nvSpPr>
          <p:cNvPr id="34822" name="TextBox 12"/>
          <p:cNvSpPr txBox="1">
            <a:spLocks noChangeArrowheads="1"/>
          </p:cNvSpPr>
          <p:nvPr/>
        </p:nvSpPr>
        <p:spPr bwMode="auto">
          <a:xfrm>
            <a:off x="0" y="1066800"/>
            <a:ext cx="42672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/>
              <a:t>Fabrication of the magnetic system </a:t>
            </a:r>
            <a:endParaRPr lang="en-US" altLang="ru-RU" dirty="0" smtClean="0"/>
          </a:p>
          <a:p>
            <a:pPr eaLnBrk="1" hangingPunct="1"/>
            <a:r>
              <a:rPr lang="en-US" altLang="ru-RU" dirty="0" smtClean="0"/>
              <a:t>is </a:t>
            </a:r>
            <a:r>
              <a:rPr lang="en-US" altLang="ru-RU" dirty="0"/>
              <a:t>completed.</a:t>
            </a:r>
          </a:p>
          <a:p>
            <a:pPr eaLnBrk="1" hangingPunct="1"/>
            <a:endParaRPr lang="en-US" altLang="ru-RU" dirty="0" smtClean="0"/>
          </a:p>
          <a:p>
            <a:pPr eaLnBrk="1" hangingPunct="1"/>
            <a:r>
              <a:rPr lang="en-US" altLang="ru-RU" dirty="0" smtClean="0"/>
              <a:t>Start </a:t>
            </a:r>
            <a:r>
              <a:rPr lang="en-US" altLang="ru-RU" dirty="0"/>
              <a:t>of assembly – September 2018.</a:t>
            </a:r>
          </a:p>
          <a:p>
            <a:pPr eaLnBrk="1" hangingPunct="1"/>
            <a:endParaRPr lang="en-US" altLang="ru-RU" dirty="0"/>
          </a:p>
          <a:p>
            <a:pPr eaLnBrk="1" hangingPunct="1"/>
            <a:r>
              <a:rPr lang="en-US" altLang="ru-RU" dirty="0"/>
              <a:t>First (technological) run – end of 2018.</a:t>
            </a:r>
            <a:endParaRPr lang="ru-RU" altLang="ru-RU" dirty="0"/>
          </a:p>
        </p:txBody>
      </p:sp>
      <p:grpSp>
        <p:nvGrpSpPr>
          <p:cNvPr id="2" name="Группа 35"/>
          <p:cNvGrpSpPr>
            <a:grpSpLocks/>
          </p:cNvGrpSpPr>
          <p:nvPr/>
        </p:nvGrpSpPr>
        <p:grpSpPr bwMode="auto">
          <a:xfrm>
            <a:off x="4038600" y="1066800"/>
            <a:ext cx="5029201" cy="3189962"/>
            <a:chOff x="-305700" y="1791596"/>
            <a:chExt cx="8909446" cy="5583136"/>
          </a:xfrm>
        </p:grpSpPr>
        <p:pic>
          <p:nvPicPr>
            <p:cNvPr id="34825" name="Изображение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5700" y="1791596"/>
              <a:ext cx="8909446" cy="558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6" name="Прямоугольник 13"/>
            <p:cNvSpPr>
              <a:spLocks noChangeArrowheads="1"/>
            </p:cNvSpPr>
            <p:nvPr/>
          </p:nvSpPr>
          <p:spPr bwMode="auto">
            <a:xfrm>
              <a:off x="5403730" y="1791596"/>
              <a:ext cx="3150339" cy="9475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ru-RU" sz="2000" b="1">
                  <a:latin typeface="Calibri" charset="0"/>
                </a:rPr>
                <a:t>End of 2018</a:t>
              </a:r>
              <a:endParaRPr lang="ru-RU" altLang="ru-RU" sz="2000" b="1" dirty="0">
                <a:latin typeface="Calibri" charset="0"/>
              </a:endParaRPr>
            </a:p>
          </p:txBody>
        </p:sp>
      </p:grpSp>
      <p:sp>
        <p:nvSpPr>
          <p:cNvPr id="10" name="Номер слайда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8B0EF8-E7ED-114B-83D1-02E125667C1B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3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4"/>
          <p:cNvGrpSpPr>
            <a:grpSpLocks/>
          </p:cNvGrpSpPr>
          <p:nvPr/>
        </p:nvGrpSpPr>
        <p:grpSpPr bwMode="auto">
          <a:xfrm>
            <a:off x="6172200" y="4708525"/>
            <a:ext cx="2819400" cy="1855788"/>
            <a:chOff x="473" y="1092"/>
            <a:chExt cx="3766" cy="2630"/>
          </a:xfrm>
        </p:grpSpPr>
        <p:pic>
          <p:nvPicPr>
            <p:cNvPr id="13333" name="Picture 3" descr="C:\Documents and Settings\kovalenko\My Documents\NICA\New NICA_2011-2016\_11k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" y="1092"/>
              <a:ext cx="3766" cy="2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Line 13"/>
            <p:cNvSpPr>
              <a:spLocks noChangeShapeType="1"/>
            </p:cNvSpPr>
            <p:nvPr/>
          </p:nvSpPr>
          <p:spPr bwMode="auto">
            <a:xfrm flipH="1" flipV="1">
              <a:off x="2352" y="2016"/>
              <a:ext cx="192" cy="2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5" name="Line 15"/>
            <p:cNvSpPr>
              <a:spLocks noChangeShapeType="1"/>
            </p:cNvSpPr>
            <p:nvPr/>
          </p:nvSpPr>
          <p:spPr bwMode="auto">
            <a:xfrm>
              <a:off x="1392" y="172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6" name="Line 16"/>
            <p:cNvSpPr>
              <a:spLocks noChangeShapeType="1"/>
            </p:cNvSpPr>
            <p:nvPr/>
          </p:nvSpPr>
          <p:spPr bwMode="auto">
            <a:xfrm flipH="1" flipV="1">
              <a:off x="2928" y="1968"/>
              <a:ext cx="432" cy="9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7" name="Line 18"/>
            <p:cNvSpPr>
              <a:spLocks noChangeShapeType="1"/>
            </p:cNvSpPr>
            <p:nvPr/>
          </p:nvSpPr>
          <p:spPr bwMode="auto">
            <a:xfrm>
              <a:off x="1008" y="201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8" name="Line 21"/>
            <p:cNvSpPr>
              <a:spLocks noChangeShapeType="1"/>
            </p:cNvSpPr>
            <p:nvPr/>
          </p:nvSpPr>
          <p:spPr bwMode="auto">
            <a:xfrm>
              <a:off x="768" y="2640"/>
              <a:ext cx="48" cy="9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9" name="Line 22"/>
            <p:cNvSpPr>
              <a:spLocks noChangeShapeType="1"/>
            </p:cNvSpPr>
            <p:nvPr/>
          </p:nvSpPr>
          <p:spPr bwMode="auto">
            <a:xfrm flipH="1">
              <a:off x="2064" y="2928"/>
              <a:ext cx="240" cy="4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0" name="Line 23"/>
            <p:cNvSpPr>
              <a:spLocks noChangeShapeType="1"/>
            </p:cNvSpPr>
            <p:nvPr/>
          </p:nvSpPr>
          <p:spPr bwMode="auto">
            <a:xfrm flipH="1" flipV="1">
              <a:off x="1632" y="3408"/>
              <a:ext cx="192" cy="9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3315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6725"/>
            <a:ext cx="2987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Line 11"/>
          <p:cNvSpPr>
            <a:spLocks noChangeShapeType="1"/>
          </p:cNvSpPr>
          <p:nvPr/>
        </p:nvSpPr>
        <p:spPr bwMode="auto">
          <a:xfrm>
            <a:off x="4500563" y="4894263"/>
            <a:ext cx="647700" cy="576262"/>
          </a:xfrm>
          <a:prstGeom prst="line">
            <a:avLst/>
          </a:prstGeom>
          <a:noFill/>
          <a:ln w="88900">
            <a:solidFill>
              <a:srgbClr val="00B0F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317" name="Рисунок 10" descr="Nuclotron_tunnel_20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348163"/>
            <a:ext cx="29527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7"/>
          <p:cNvSpPr>
            <a:spLocks/>
          </p:cNvSpPr>
          <p:nvPr/>
        </p:nvSpPr>
        <p:spPr bwMode="auto">
          <a:xfrm>
            <a:off x="3124200" y="1866900"/>
            <a:ext cx="2968625" cy="1485900"/>
          </a:xfrm>
          <a:prstGeom prst="rect">
            <a:avLst/>
          </a:prstGeom>
          <a:noFill/>
          <a:ln>
            <a:noFill/>
          </a:ln>
        </p:spPr>
        <p:txBody>
          <a:bodyPr lIns="0" tIns="0" rIns="40639" bIns="0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                        The first</a:t>
            </a: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</a:t>
            </a: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SC</a:t>
            </a:r>
            <a:endParaRPr lang="en-US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Accelerator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of heavy</a:t>
            </a:r>
            <a:endParaRPr lang="en-US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ions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</p:txBody>
      </p:sp>
      <p:sp>
        <p:nvSpPr>
          <p:cNvPr id="117767" name="Rectangle 8"/>
          <p:cNvSpPr>
            <a:spLocks noChangeArrowheads="1"/>
          </p:cNvSpPr>
          <p:nvPr/>
        </p:nvSpPr>
        <p:spPr bwMode="auto">
          <a:xfrm>
            <a:off x="0" y="749300"/>
            <a:ext cx="304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1957</a:t>
            </a:r>
            <a:r>
              <a:rPr lang="en-US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  </a:t>
            </a:r>
            <a:r>
              <a:rPr lang="ru-RU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 </a:t>
            </a:r>
            <a:endParaRPr lang="en-US" altLang="ru-RU" b="1" dirty="0" smtClean="0">
              <a:solidFill>
                <a:srgbClr val="002060"/>
              </a:solidFill>
              <a:latin typeface="Helvetica" charset="0"/>
              <a:sym typeface="Helvetica" charset="0"/>
            </a:endParaRPr>
          </a:p>
          <a:p>
            <a:pPr algn="ctr" eaLnBrk="1" hangingPunct="1">
              <a:defRPr/>
            </a:pPr>
            <a:r>
              <a:rPr lang="en-US" altLang="ru-RU" b="1" dirty="0" err="1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Synchrophasotron</a:t>
            </a:r>
            <a:endParaRPr lang="ru-RU" altLang="ru-RU" b="1" dirty="0" smtClean="0">
              <a:solidFill>
                <a:srgbClr val="002060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117769" name="Rectangle 8"/>
          <p:cNvSpPr>
            <a:spLocks noChangeArrowheads="1"/>
          </p:cNvSpPr>
          <p:nvPr/>
        </p:nvSpPr>
        <p:spPr bwMode="auto">
          <a:xfrm>
            <a:off x="3124200" y="755650"/>
            <a:ext cx="289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1993</a:t>
            </a:r>
            <a:r>
              <a:rPr lang="en-US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 </a:t>
            </a:r>
            <a:endParaRPr lang="ru-RU" altLang="ru-RU" b="1" dirty="0" smtClean="0">
              <a:solidFill>
                <a:srgbClr val="002060"/>
              </a:solidFill>
              <a:latin typeface="Helvetica" charset="0"/>
              <a:sym typeface="Helvetica" charset="0"/>
            </a:endParaRPr>
          </a:p>
          <a:p>
            <a:pPr algn="ctr" eaLnBrk="1" hangingPunct="1">
              <a:defRPr/>
            </a:pPr>
            <a:r>
              <a:rPr lang="en-US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Nuclotron</a:t>
            </a:r>
            <a:r>
              <a:rPr lang="ru-RU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 </a:t>
            </a:r>
          </a:p>
        </p:txBody>
      </p:sp>
      <p:sp>
        <p:nvSpPr>
          <p:cNvPr id="13321" name="Rectangle 7"/>
          <p:cNvSpPr>
            <a:spLocks/>
          </p:cNvSpPr>
          <p:nvPr/>
        </p:nvSpPr>
        <p:spPr bwMode="auto">
          <a:xfrm>
            <a:off x="152400" y="1587500"/>
            <a:ext cx="2895600" cy="2146300"/>
          </a:xfrm>
          <a:prstGeom prst="rect">
            <a:avLst/>
          </a:prstGeom>
          <a:noFill/>
          <a:ln>
            <a:noFill/>
          </a:ln>
        </p:spPr>
        <p:txBody>
          <a:bodyPr lIns="0" tIns="0" rIns="40639" bIns="0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</a:t>
            </a:r>
            <a:endParaRPr lang="en-US" altLang="ru-RU" sz="1800" b="1" dirty="0" smtClean="0">
              <a:solidFill>
                <a:schemeClr val="bg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</a:t>
            </a:r>
            <a:r>
              <a:rPr lang="en-US" altLang="ru-RU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                  </a:t>
            </a: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10 </a:t>
            </a: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GeV proton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</a:t>
            </a: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synchrotron </a:t>
            </a: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–</a:t>
            </a:r>
            <a:endParaRPr lang="en-US" altLang="ru-RU" sz="1800" b="1" dirty="0" smtClean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leader </a:t>
            </a: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in energy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1800" b="1" i="1" dirty="0" smtClean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The </a:t>
            </a: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beginning  </a:t>
            </a: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of high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energy physics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</p:txBody>
      </p:sp>
      <p:pic>
        <p:nvPicPr>
          <p:cNvPr id="13322" name="Picture 3" descr="photo0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06613"/>
            <a:ext cx="1108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76200" y="38100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ru-RU" sz="1800" b="1" dirty="0" smtClean="0">
                <a:solidFill>
                  <a:srgbClr val="003366"/>
                </a:solidFill>
                <a:latin typeface="Tahoma" pitchFamily="34" charset="0"/>
              </a:rPr>
              <a:t>V.I. </a:t>
            </a:r>
            <a:r>
              <a:rPr lang="en-US" altLang="ru-RU" sz="1800" b="1" dirty="0" err="1" smtClean="0">
                <a:solidFill>
                  <a:srgbClr val="003366"/>
                </a:solidFill>
                <a:latin typeface="Tahoma" pitchFamily="34" charset="0"/>
              </a:rPr>
              <a:t>Veksler</a:t>
            </a:r>
            <a:r>
              <a:rPr lang="ru-RU" altLang="ru-RU" sz="1800" b="1" dirty="0" smtClean="0">
                <a:solidFill>
                  <a:srgbClr val="003366"/>
                </a:solidFill>
                <a:latin typeface="Tahoma" pitchFamily="34" charset="0"/>
              </a:rPr>
              <a:t> </a:t>
            </a:r>
            <a:r>
              <a:rPr lang="en-US" altLang="ru-RU" sz="1800" b="1" dirty="0" smtClean="0">
                <a:solidFill>
                  <a:srgbClr val="003366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3124200" y="3897868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ru-RU" sz="1800" b="1" dirty="0" smtClean="0">
                <a:solidFill>
                  <a:srgbClr val="003366"/>
                </a:solidFill>
                <a:latin typeface="Tahoma" pitchFamily="34" charset="0"/>
              </a:rPr>
              <a:t>A.M. </a:t>
            </a:r>
            <a:r>
              <a:rPr lang="en-US" altLang="ru-RU" sz="1800" b="1" dirty="0" err="1" smtClean="0">
                <a:solidFill>
                  <a:srgbClr val="003366"/>
                </a:solidFill>
                <a:latin typeface="Tahoma" pitchFamily="34" charset="0"/>
              </a:rPr>
              <a:t>Baldin</a:t>
            </a:r>
            <a:r>
              <a:rPr lang="en-US" altLang="ru-RU" sz="1800" b="1" dirty="0" smtClean="0">
                <a:solidFill>
                  <a:srgbClr val="003366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096000" y="3657600"/>
            <a:ext cx="2971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ru-RU" sz="1800" b="1" dirty="0" smtClean="0">
                <a:latin typeface="Tahoma" pitchFamily="34" charset="0"/>
              </a:rPr>
              <a:t>Investigation of nuclear matter at extreme densities</a:t>
            </a:r>
            <a:endParaRPr lang="ru-RU" altLang="ru-RU" sz="1800" b="1" dirty="0" smtClean="0">
              <a:latin typeface="Tahoma" pitchFamily="34" charset="0"/>
            </a:endParaRPr>
          </a:p>
        </p:txBody>
      </p:sp>
      <p:pic>
        <p:nvPicPr>
          <p:cNvPr id="13326" name="Picture 15" descr="NIC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62" y="1752600"/>
            <a:ext cx="169963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Rectangle 7"/>
          <p:cNvSpPr>
            <a:spLocks/>
          </p:cNvSpPr>
          <p:nvPr/>
        </p:nvSpPr>
        <p:spPr bwMode="auto">
          <a:xfrm>
            <a:off x="6477000" y="1839913"/>
            <a:ext cx="236220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SC collider </a:t>
            </a:r>
            <a:r>
              <a:rPr lang="en-US" altLang="ru-RU" sz="1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of </a:t>
            </a:r>
            <a:endParaRPr lang="en-US" altLang="ru-RU" sz="18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heavy </a:t>
            </a:r>
            <a:r>
              <a:rPr lang="en-US" altLang="ru-RU" sz="1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ions</a:t>
            </a:r>
            <a:endParaRPr lang="ru-RU" altLang="ru-RU" sz="18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</p:txBody>
      </p:sp>
      <p:pic>
        <p:nvPicPr>
          <p:cNvPr id="13332" name="Picture 1029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0"/>
            <a:ext cx="1246187" cy="17859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7776" name="Rectangle 8"/>
          <p:cNvSpPr>
            <a:spLocks noChangeArrowheads="1"/>
          </p:cNvSpPr>
          <p:nvPr/>
        </p:nvSpPr>
        <p:spPr bwMode="auto">
          <a:xfrm>
            <a:off x="6143625" y="763588"/>
            <a:ext cx="2847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ru-RU" b="1" dirty="0" smtClean="0">
                <a:latin typeface="Helvetica" charset="0"/>
                <a:sym typeface="Helvetica" charset="0"/>
              </a:rPr>
              <a:t>2008 -&gt; </a:t>
            </a:r>
            <a:endParaRPr lang="ru-RU" altLang="ru-RU" b="1" dirty="0" smtClean="0">
              <a:latin typeface="Helvetica" charset="0"/>
              <a:sym typeface="Helvetica" charset="0"/>
            </a:endParaRPr>
          </a:p>
          <a:p>
            <a:pPr algn="ctr" eaLnBrk="1" hangingPunct="1">
              <a:defRPr/>
            </a:pPr>
            <a:r>
              <a:rPr lang="en-US" altLang="ru-RU" b="1" dirty="0" smtClean="0">
                <a:latin typeface="Helvetica" charset="0"/>
                <a:sym typeface="Helvetica" charset="0"/>
              </a:rPr>
              <a:t> NICA</a:t>
            </a:r>
            <a:endParaRPr lang="ru-RU" altLang="ru-RU" b="1" dirty="0" smtClean="0">
              <a:latin typeface="Helvetica" charset="0"/>
              <a:sym typeface="Helvetica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295400" y="0"/>
            <a:ext cx="6096000" cy="68421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800" b="1" dirty="0" smtClean="0">
                <a:latin typeface="Arial Black" panose="020B0A04020102020204" pitchFamily="34" charset="0"/>
              </a:rPr>
              <a:t>High energy physics at </a:t>
            </a:r>
            <a:r>
              <a:rPr lang="en-GB" sz="2800" b="1" dirty="0" err="1" smtClean="0">
                <a:latin typeface="Arial Black" panose="020B0A04020102020204" pitchFamily="34" charset="0"/>
              </a:rPr>
              <a:t>jinr</a:t>
            </a:r>
            <a:endParaRPr lang="en-GB" sz="2800" b="1" dirty="0" smtClean="0">
              <a:latin typeface="Arial Black" panose="020B0A040201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4" name="Picture 6" descr="NICA-Logo_4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1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1524000" y="0"/>
            <a:ext cx="5693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+mj-lt"/>
              </a:rPr>
              <a:t>Injection chain for light ions</a:t>
            </a:r>
            <a:endParaRPr lang="ru-RU" sz="2800" dirty="0">
              <a:latin typeface="+mj-lt"/>
            </a:endParaRPr>
          </a:p>
        </p:txBody>
      </p:sp>
      <p:pic>
        <p:nvPicPr>
          <p:cNvPr id="22533" name="Рисунок 9" descr="IMG_97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44613"/>
            <a:ext cx="7242175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ьная выноска 9"/>
          <p:cNvSpPr/>
          <p:nvPr/>
        </p:nvSpPr>
        <p:spPr>
          <a:xfrm>
            <a:off x="152400" y="1714500"/>
            <a:ext cx="1128712" cy="755650"/>
          </a:xfrm>
          <a:prstGeom prst="wedgeEllipseCallout">
            <a:avLst>
              <a:gd name="adj1" fmla="val 97475"/>
              <a:gd name="adj2" fmla="val 22397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</a:rPr>
              <a:t>SPI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6781800" y="844550"/>
            <a:ext cx="1643062" cy="755650"/>
          </a:xfrm>
          <a:prstGeom prst="wedgeEllipseCallout">
            <a:avLst>
              <a:gd name="adj1" fmla="val -113195"/>
              <a:gd name="adj2" fmla="val 11950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</a:rPr>
              <a:t>LU20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2743200" y="1143000"/>
            <a:ext cx="1338262" cy="755650"/>
          </a:xfrm>
          <a:prstGeom prst="wedgeEllipseCallout">
            <a:avLst>
              <a:gd name="adj1" fmla="val 44604"/>
              <a:gd name="adj2" fmla="val 1615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</a:rPr>
              <a:t>RFQ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7715250" y="4000500"/>
            <a:ext cx="1128713" cy="755650"/>
          </a:xfrm>
          <a:prstGeom prst="wedgeEllipseCallout">
            <a:avLst>
              <a:gd name="adj1" fmla="val -169954"/>
              <a:gd name="adj2" fmla="val 9904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</a:rPr>
              <a:t>LIS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4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t="11472"/>
          <a:stretch>
            <a:fillRect/>
          </a:stretch>
        </p:blipFill>
        <p:spPr bwMode="auto">
          <a:xfrm>
            <a:off x="2375073" y="3867150"/>
            <a:ext cx="6375053" cy="290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9B90D4-73ED-4D05-9BB3-7A7234D4981F}" type="slidenum">
              <a:rPr kumimoji="0"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kumimoji="0" lang="ru-RU" altLang="ru-RU" sz="1200" dirty="0">
              <a:solidFill>
                <a:srgbClr val="898989"/>
              </a:solidFill>
            </a:endParaRP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6" t="15031" r="30148" b="13104"/>
          <a:stretch>
            <a:fillRect/>
          </a:stretch>
        </p:blipFill>
        <p:spPr bwMode="auto">
          <a:xfrm>
            <a:off x="1181100" y="1524000"/>
            <a:ext cx="269081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3"/>
          <p:cNvSpPr txBox="1">
            <a:spLocks noChangeArrowheads="1"/>
          </p:cNvSpPr>
          <p:nvPr/>
        </p:nvSpPr>
        <p:spPr bwMode="auto">
          <a:xfrm>
            <a:off x="4075113" y="1600200"/>
            <a:ext cx="1620837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Cooling, 7.3%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13319" name="TextBox 5"/>
          <p:cNvSpPr txBox="1">
            <a:spLocks noChangeArrowheads="1"/>
          </p:cNvSpPr>
          <p:nvPr/>
        </p:nvSpPr>
        <p:spPr bwMode="auto">
          <a:xfrm>
            <a:off x="4027488" y="2047875"/>
            <a:ext cx="1535112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Tuning, 8.7%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13320" name="TextBox 6"/>
          <p:cNvSpPr txBox="1">
            <a:spLocks noChangeArrowheads="1"/>
          </p:cNvSpPr>
          <p:nvPr/>
        </p:nvSpPr>
        <p:spPr bwMode="auto">
          <a:xfrm>
            <a:off x="4014788" y="2468563"/>
            <a:ext cx="1441450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Repairs, 4%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13321" name="TextBox 7"/>
          <p:cNvSpPr txBox="1">
            <a:spLocks noChangeArrowheads="1"/>
          </p:cNvSpPr>
          <p:nvPr/>
        </p:nvSpPr>
        <p:spPr bwMode="auto">
          <a:xfrm>
            <a:off x="3871913" y="2957513"/>
            <a:ext cx="2787650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Unexpected losses, 2.5%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217488" y="3546475"/>
            <a:ext cx="83820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77.6%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13325" name="TextBox 13"/>
          <p:cNvSpPr txBox="1">
            <a:spLocks noChangeArrowheads="1"/>
          </p:cNvSpPr>
          <p:nvPr/>
        </p:nvSpPr>
        <p:spPr bwMode="auto">
          <a:xfrm>
            <a:off x="264663" y="1143000"/>
            <a:ext cx="24064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b="1" dirty="0">
                <a:latin typeface="Arial" pitchFamily="34" charset="0"/>
              </a:rPr>
              <a:t>Run </a:t>
            </a:r>
            <a:r>
              <a:rPr kumimoji="0" lang="ru-RU" altLang="ru-RU" sz="2000" b="1" dirty="0" smtClean="0">
                <a:latin typeface="Arial" pitchFamily="34" charset="0"/>
              </a:rPr>
              <a:t>№ </a:t>
            </a:r>
            <a:r>
              <a:rPr kumimoji="0" lang="en-US" altLang="ru-RU" sz="2000" b="1" dirty="0" smtClean="0">
                <a:latin typeface="Arial" pitchFamily="34" charset="0"/>
              </a:rPr>
              <a:t>53</a:t>
            </a:r>
            <a:r>
              <a:rPr kumimoji="0" lang="en-US" altLang="ru-RU" sz="2000" b="1" dirty="0">
                <a:latin typeface="Arial" pitchFamily="34" charset="0"/>
              </a:rPr>
              <a:t>, 1450 </a:t>
            </a:r>
            <a:r>
              <a:rPr kumimoji="0" lang="en-US" altLang="ru-RU" sz="2000" b="1" dirty="0" smtClean="0">
                <a:latin typeface="Arial" pitchFamily="34" charset="0"/>
              </a:rPr>
              <a:t>h,</a:t>
            </a:r>
            <a:endParaRPr kumimoji="0" lang="ru-RU" altLang="ru-RU" sz="2000" b="1" dirty="0">
              <a:latin typeface="Arial" pitchFamily="34" charset="0"/>
            </a:endParaRPr>
          </a:p>
        </p:txBody>
      </p:sp>
      <p:sp>
        <p:nvSpPr>
          <p:cNvPr id="13326" name="TextBox 15"/>
          <p:cNvSpPr txBox="1">
            <a:spLocks noChangeArrowheads="1"/>
          </p:cNvSpPr>
          <p:nvPr/>
        </p:nvSpPr>
        <p:spPr bwMode="auto">
          <a:xfrm>
            <a:off x="0" y="4441825"/>
            <a:ext cx="2627312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Polarized, unpolarized deuterons,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maximum energy of extracted beam </a:t>
            </a:r>
            <a:r>
              <a:rPr kumimoji="0" lang="en-US" altLang="ru-RU" sz="1800" dirty="0" smtClean="0"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u="sng" dirty="0" smtClean="0">
                <a:latin typeface="Arial" pitchFamily="34" charset="0"/>
              </a:rPr>
              <a:t>4.6 GeV/u</a:t>
            </a:r>
            <a:r>
              <a:rPr kumimoji="0" lang="en-US" altLang="ru-RU" sz="1800" dirty="0" smtClean="0">
                <a:latin typeface="Arial" pitchFamily="34" charset="0"/>
              </a:rPr>
              <a:t> 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13327" name="TextBox 13"/>
          <p:cNvSpPr txBox="1">
            <a:spLocks noChangeArrowheads="1"/>
          </p:cNvSpPr>
          <p:nvPr/>
        </p:nvSpPr>
        <p:spPr bwMode="auto">
          <a:xfrm>
            <a:off x="5069611" y="3486090"/>
            <a:ext cx="2321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b="1" dirty="0">
                <a:latin typeface="Arial" pitchFamily="34" charset="0"/>
              </a:rPr>
              <a:t>Run </a:t>
            </a:r>
            <a:r>
              <a:rPr kumimoji="0" lang="ru-RU" altLang="ru-RU" sz="2000" b="1" dirty="0" smtClean="0">
                <a:latin typeface="Arial" pitchFamily="34" charset="0"/>
              </a:rPr>
              <a:t>№ </a:t>
            </a:r>
            <a:r>
              <a:rPr kumimoji="0" lang="en-US" altLang="ru-RU" sz="2000" b="1" dirty="0" smtClean="0">
                <a:latin typeface="Arial" pitchFamily="34" charset="0"/>
              </a:rPr>
              <a:t>54</a:t>
            </a:r>
            <a:r>
              <a:rPr kumimoji="0" lang="en-US" altLang="ru-RU" sz="2000" b="1" dirty="0">
                <a:latin typeface="Arial" pitchFamily="34" charset="0"/>
              </a:rPr>
              <a:t>, 1150 h</a:t>
            </a:r>
            <a:endParaRPr kumimoji="0" lang="ru-RU" altLang="ru-RU" sz="2000" b="1" dirty="0"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9087" y="0"/>
            <a:ext cx="6919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800" b="1" dirty="0" smtClean="0">
                <a:latin typeface="+mj-lt"/>
              </a:rPr>
              <a:t>Polarized program at </a:t>
            </a:r>
            <a:r>
              <a:rPr lang="en-US" altLang="ru-RU" sz="2800" b="1" dirty="0" err="1" smtClean="0">
                <a:latin typeface="+mj-lt"/>
              </a:rPr>
              <a:t>Nuclotron</a:t>
            </a:r>
            <a:r>
              <a:rPr lang="ru-RU" altLang="ru-RU" sz="2800" b="1" dirty="0" smtClean="0">
                <a:latin typeface="+mj-lt"/>
              </a:rPr>
              <a:t> </a:t>
            </a:r>
            <a:r>
              <a:rPr lang="en-US" altLang="ru-RU" sz="2800" b="1" smtClean="0">
                <a:latin typeface="+mj-lt"/>
              </a:rPr>
              <a:t>with SPI </a:t>
            </a:r>
            <a:r>
              <a:rPr lang="en-US" altLang="ru-RU" sz="2800" b="1" dirty="0" smtClean="0">
                <a:latin typeface="+mj-lt"/>
              </a:rPr>
              <a:t>beams </a:t>
            </a:r>
            <a:endParaRPr lang="ru-RU" altLang="ru-RU" sz="2800" b="1" dirty="0"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09800" y="1143000"/>
            <a:ext cx="2305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000" b="1" dirty="0" smtClean="0">
                <a:latin typeface="Arial" pitchFamily="34" charset="0"/>
              </a:rPr>
              <a:t>longest run</a:t>
            </a:r>
            <a:endParaRPr lang="ru-RU" altLang="ru-RU" sz="2000" b="1" dirty="0">
              <a:latin typeface="Arial" pitchFamily="34" charset="0"/>
            </a:endParaRPr>
          </a:p>
        </p:txBody>
      </p:sp>
      <p:pic>
        <p:nvPicPr>
          <p:cNvPr id="19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88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304800" y="762000"/>
            <a:ext cx="70070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b="1" dirty="0">
                <a:latin typeface="Arial" pitchFamily="34" charset="0"/>
              </a:rPr>
              <a:t>Routine operation of SPI and new </a:t>
            </a:r>
            <a:r>
              <a:rPr kumimoji="0" lang="en-US" altLang="ru-RU" sz="2000" b="1" dirty="0" smtClean="0">
                <a:latin typeface="Arial" pitchFamily="34" charset="0"/>
              </a:rPr>
              <a:t>fore-injector</a:t>
            </a:r>
            <a:endParaRPr kumimoji="0" lang="en-US" altLang="ru-RU" sz="20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dirty="0">
                <a:latin typeface="Arial" pitchFamily="34" charset="0"/>
              </a:rPr>
              <a:t>Polarized deuteron acceleration:  Intensity 2</a:t>
            </a:r>
            <a:r>
              <a:rPr kumimoji="0" lang="en-US" altLang="ru-RU" sz="2000" dirty="0">
                <a:latin typeface="Arial" pitchFamily="34" charset="0"/>
                <a:sym typeface="Symbol" pitchFamily="18" charset="2"/>
              </a:rPr>
              <a:t>5*10</a:t>
            </a:r>
            <a:r>
              <a:rPr kumimoji="0" lang="en-US" altLang="ru-RU" sz="2000" baseline="30000" dirty="0">
                <a:latin typeface="Arial" pitchFamily="34" charset="0"/>
                <a:sym typeface="Symbol" pitchFamily="18" charset="2"/>
              </a:rPr>
              <a:t>8 </a:t>
            </a:r>
            <a:r>
              <a:rPr kumimoji="0" lang="en-US" altLang="ru-RU" sz="2000" dirty="0">
                <a:latin typeface="Arial" pitchFamily="34" charset="0"/>
              </a:rPr>
              <a:t>per </a:t>
            </a:r>
            <a:r>
              <a:rPr kumimoji="0" lang="en-US" altLang="ru-RU" sz="2000" dirty="0" smtClean="0">
                <a:latin typeface="Arial" pitchFamily="34" charset="0"/>
              </a:rPr>
              <a:t>cycle</a:t>
            </a:r>
            <a:endParaRPr kumimoji="0" lang="en-US" altLang="ru-RU" sz="2000" dirty="0">
              <a:latin typeface="Arial" pitchFamily="34" charset="0"/>
            </a:endParaRPr>
          </a:p>
        </p:txBody>
      </p:sp>
      <p:sp>
        <p:nvSpPr>
          <p:cNvPr id="1536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878504-FDD7-473F-9D59-687B4911F5D6}" type="slidenum">
              <a:rPr kumimoji="0"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kumimoji="0" lang="ru-RU" altLang="ru-RU" sz="1200" dirty="0">
              <a:solidFill>
                <a:srgbClr val="898989"/>
              </a:solidFill>
            </a:endParaRPr>
          </a:p>
        </p:txBody>
      </p:sp>
      <p:pic>
        <p:nvPicPr>
          <p:cNvPr id="15366" name="Рисунок 5" descr="D:\!Butenko\-=Work=-\Dropbox\Nuclotron\53 RUN\Intensity-polor-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49" y="2083297"/>
            <a:ext cx="6937375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762000" y="6019800"/>
            <a:ext cx="7097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Deuteron Spin Structure experiment, internal target of the Nuclotron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76200" y="3440668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 smtClean="0">
                <a:latin typeface="Arial" pitchFamily="34" charset="0"/>
              </a:rPr>
              <a:t>8  10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-1000" y="44450"/>
            <a:ext cx="7433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latin typeface="+mj-lt"/>
              </a:rPr>
              <a:t>Nuclotron: polarized deuterons</a:t>
            </a:r>
            <a:endParaRPr kumimoji="0" lang="ru-RU" altLang="ru-RU" sz="28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9521" y="1796009"/>
            <a:ext cx="1152128" cy="307777"/>
          </a:xfrm>
          <a:prstGeom prst="rect">
            <a:avLst/>
          </a:prstGeom>
          <a:solidFill>
            <a:schemeClr val="accent6">
              <a:lumMod val="60000"/>
              <a:lumOff val="40000"/>
              <a:alpha val="37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Acceleration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5745" y="1796009"/>
            <a:ext cx="3168352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Internal target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670632" y="2006671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Injection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7824" y="47251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Main magnetic field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29718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70CF4"/>
                </a:solidFill>
              </a:rPr>
              <a:t>Beam intensity</a:t>
            </a:r>
            <a:endParaRPr lang="ru-RU" dirty="0">
              <a:solidFill>
                <a:srgbClr val="170CF4"/>
              </a:solidFill>
            </a:endParaRPr>
          </a:p>
        </p:txBody>
      </p:sp>
      <p:sp>
        <p:nvSpPr>
          <p:cNvPr id="3" name="Правая фигурная скобка 2"/>
          <p:cNvSpPr/>
          <p:nvPr/>
        </p:nvSpPr>
        <p:spPr>
          <a:xfrm rot="16200000" flipV="1">
            <a:off x="1957573" y="1759261"/>
            <a:ext cx="216024" cy="1152128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авая фигурная скобка 14"/>
          <p:cNvSpPr/>
          <p:nvPr/>
        </p:nvSpPr>
        <p:spPr>
          <a:xfrm rot="16200000" flipV="1">
            <a:off x="5220072" y="1124744"/>
            <a:ext cx="216024" cy="3096344"/>
          </a:xfrm>
          <a:prstGeom prst="rightBrac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71823" y="337731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8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560" y="3389669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762552" y="631440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6BDA0A-9F5B-47AA-A9DB-D8726C0234B9}" type="slidenum">
              <a:rPr lang="ru-RU" altLang="ru-RU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23</a:t>
            </a:fld>
            <a:endParaRPr lang="ru-RU" altLang="ru-RU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9221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"/>
          <a:stretch/>
        </p:blipFill>
        <p:spPr bwMode="auto">
          <a:xfrm>
            <a:off x="899592" y="1917700"/>
            <a:ext cx="756084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7"/>
          <p:cNvSpPr txBox="1">
            <a:spLocks noChangeArrowheads="1"/>
          </p:cNvSpPr>
          <p:nvPr/>
        </p:nvSpPr>
        <p:spPr bwMode="auto">
          <a:xfrm rot="-5400000">
            <a:off x="-1155426" y="4091781"/>
            <a:ext cx="370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dirty="0"/>
              <a:t>Beam intensity, particles</a:t>
            </a:r>
            <a:endParaRPr lang="ru-RU" altLang="ru-RU" dirty="0"/>
          </a:p>
        </p:txBody>
      </p:sp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1194867" y="6259513"/>
            <a:ext cx="7121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dirty="0"/>
              <a:t>Time, </a:t>
            </a:r>
            <a:r>
              <a:rPr lang="en-US" altLang="ru-RU"/>
              <a:t>ms</a:t>
            </a:r>
            <a:endParaRPr lang="ru-RU" altLang="ru-RU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674575" y="3253945"/>
            <a:ext cx="3708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Magnetic field, </a:t>
            </a:r>
            <a:r>
              <a:rPr lang="en-US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</a:t>
            </a:r>
            <a:endParaRPr lang="ru-RU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7" name="TextBox 12"/>
          <p:cNvSpPr txBox="1">
            <a:spLocks noChangeArrowheads="1"/>
          </p:cNvSpPr>
          <p:nvPr/>
        </p:nvSpPr>
        <p:spPr bwMode="auto">
          <a:xfrm>
            <a:off x="2374380" y="2998788"/>
            <a:ext cx="103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 dirty="0"/>
              <a:t>1.8 </a:t>
            </a:r>
            <a:r>
              <a:rPr lang="en-US" altLang="ru-RU" b="1" dirty="0" smtClean="0"/>
              <a:t>E8</a:t>
            </a:r>
            <a:endParaRPr lang="ru-RU" altLang="ru-RU" b="1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-1000" y="44450"/>
            <a:ext cx="609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latin typeface="+mj-lt"/>
              </a:rPr>
              <a:t>Polarized protons</a:t>
            </a:r>
            <a:endParaRPr kumimoji="0" lang="ru-RU" altLang="ru-RU" sz="28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28600" y="503872"/>
            <a:ext cx="776366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 smtClean="0"/>
              <a:t>New </a:t>
            </a:r>
            <a:r>
              <a:rPr lang="en-US" altLang="ru-RU" b="1" dirty="0"/>
              <a:t>RFQ fore-injector provides output energy of </a:t>
            </a:r>
            <a:r>
              <a:rPr lang="en-US" altLang="ru-RU" b="1" dirty="0">
                <a:solidFill>
                  <a:srgbClr val="FF0000"/>
                </a:solidFill>
              </a:rPr>
              <a:t>156 </a:t>
            </a:r>
            <a:r>
              <a:rPr lang="en-US" altLang="ru-RU" b="1" dirty="0" err="1">
                <a:solidFill>
                  <a:srgbClr val="FF0000"/>
                </a:solidFill>
              </a:rPr>
              <a:t>keV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r>
              <a:rPr lang="en-US" altLang="ru-RU" b="1" dirty="0"/>
              <a:t>for all ions:</a:t>
            </a:r>
          </a:p>
          <a:p>
            <a:pPr eaLnBrk="1" hangingPunct="1">
              <a:buFontTx/>
              <a:buChar char="-"/>
            </a:pPr>
            <a:r>
              <a:rPr lang="en-US" altLang="ru-RU" dirty="0"/>
              <a:t>the protons can be accelerated in LU-20 at the second harmonics only</a:t>
            </a:r>
          </a:p>
          <a:p>
            <a:pPr eaLnBrk="1" hangingPunct="1">
              <a:buFontTx/>
              <a:buChar char="-"/>
            </a:pPr>
            <a:r>
              <a:rPr lang="en-US" altLang="ru-RU" dirty="0"/>
              <a:t>the output proton energy </a:t>
            </a:r>
            <a:r>
              <a:rPr lang="en-US" altLang="ru-RU" dirty="0" smtClean="0"/>
              <a:t>after LU-20 is </a:t>
            </a:r>
            <a:r>
              <a:rPr lang="en-US" altLang="ru-RU" b="1" dirty="0">
                <a:solidFill>
                  <a:srgbClr val="FF0000"/>
                </a:solidFill>
              </a:rPr>
              <a:t>5 </a:t>
            </a:r>
            <a:r>
              <a:rPr lang="en-US" altLang="ru-RU" b="1" dirty="0" smtClean="0">
                <a:solidFill>
                  <a:srgbClr val="FF0000"/>
                </a:solidFill>
              </a:rPr>
              <a:t>MeV </a:t>
            </a:r>
            <a:endParaRPr lang="en-US" altLang="ru-RU" b="1" dirty="0">
              <a:solidFill>
                <a:srgbClr val="FF00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ru-RU" dirty="0"/>
              <a:t>the Nuclotron magnetic field at injection has to be about </a:t>
            </a:r>
            <a:r>
              <a:rPr lang="en-US" altLang="ru-RU" b="1" dirty="0">
                <a:solidFill>
                  <a:srgbClr val="FF0000"/>
                </a:solidFill>
              </a:rPr>
              <a:t>150 G </a:t>
            </a:r>
          </a:p>
          <a:p>
            <a:pPr eaLnBrk="1" hangingPunct="1"/>
            <a:r>
              <a:rPr lang="en-US" altLang="ru-RU" dirty="0"/>
              <a:t>(instead of </a:t>
            </a:r>
            <a:r>
              <a:rPr lang="en-US" altLang="ru-RU" dirty="0" smtClean="0"/>
              <a:t>294 </a:t>
            </a:r>
            <a:r>
              <a:rPr lang="en-US" altLang="ru-RU" dirty="0"/>
              <a:t>G for other </a:t>
            </a:r>
            <a:r>
              <a:rPr lang="en-US" altLang="ru-RU" dirty="0" smtClean="0"/>
              <a:t>ions with Z/A=1/2)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197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903642" y="6472647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6BDA0A-9F5B-47AA-A9DB-D8726C0234B9}" type="slidenum">
              <a:rPr lang="ru-RU" altLang="ru-RU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24</a:t>
            </a:fld>
            <a:endParaRPr lang="ru-RU" altLang="ru-RU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-1000" y="36493"/>
            <a:ext cx="701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latin typeface="+mj-lt"/>
              </a:rPr>
              <a:t>New </a:t>
            </a:r>
            <a:r>
              <a:rPr kumimoji="0" lang="en-US" altLang="ru-RU" sz="2800" b="1" dirty="0">
                <a:latin typeface="+mj-lt"/>
              </a:rPr>
              <a:t>L</a:t>
            </a:r>
            <a:r>
              <a:rPr kumimoji="0" lang="en-US" altLang="ru-RU" sz="2800" b="1" dirty="0" smtClean="0">
                <a:latin typeface="+mj-lt"/>
              </a:rPr>
              <a:t>ight Ion Linac “</a:t>
            </a:r>
            <a:r>
              <a:rPr kumimoji="0" lang="en-US" altLang="ru-RU" sz="2800" b="1" dirty="0" err="1" smtClean="0">
                <a:latin typeface="+mj-lt"/>
              </a:rPr>
              <a:t>LILAc</a:t>
            </a:r>
            <a:r>
              <a:rPr kumimoji="0" lang="en-US" altLang="ru-RU" sz="2800" b="1" dirty="0" smtClean="0">
                <a:latin typeface="+mj-lt"/>
              </a:rPr>
              <a:t>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latin typeface="+mj-lt"/>
              </a:rPr>
              <a:t>Injector for the Nuclotron ring.</a:t>
            </a:r>
            <a:endParaRPr kumimoji="0" lang="ru-RU" altLang="ru-RU" sz="2800" b="1" dirty="0">
              <a:latin typeface="+mj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5575" y="1682904"/>
            <a:ext cx="7621912" cy="5060383"/>
            <a:chOff x="788859" y="1180506"/>
            <a:chExt cx="7901428" cy="548885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1" t="22166" r="9349" b="4030"/>
            <a:stretch/>
          </p:blipFill>
          <p:spPr>
            <a:xfrm>
              <a:off x="788859" y="1180506"/>
              <a:ext cx="7901428" cy="548885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814393" y="3029585"/>
              <a:ext cx="2280492" cy="500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LU-20 Hall</a:t>
              </a:r>
              <a:endParaRPr lang="ru-RU" sz="2400" b="1" dirty="0"/>
            </a:p>
          </p:txBody>
        </p:sp>
        <p:sp>
          <p:nvSpPr>
            <p:cNvPr id="14" name="Правая фигурная скобка 13"/>
            <p:cNvSpPr/>
            <p:nvPr/>
          </p:nvSpPr>
          <p:spPr>
            <a:xfrm rot="16200000">
              <a:off x="4288230" y="1607864"/>
              <a:ext cx="92782" cy="618457"/>
            </a:xfrm>
            <a:prstGeom prst="rightBrac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62065" y="1512346"/>
              <a:ext cx="1201855" cy="433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Meddle energy  section</a:t>
              </a:r>
              <a:endParaRPr lang="ru-RU" sz="1000" b="1" dirty="0"/>
            </a:p>
          </p:txBody>
        </p:sp>
        <p:sp>
          <p:nvSpPr>
            <p:cNvPr id="16" name="Правая фигурная скобка 15"/>
            <p:cNvSpPr/>
            <p:nvPr/>
          </p:nvSpPr>
          <p:spPr>
            <a:xfrm rot="16200000">
              <a:off x="3525704" y="1590835"/>
              <a:ext cx="103018" cy="632270"/>
            </a:xfrm>
            <a:prstGeom prst="rightBrac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74073" y="1504942"/>
              <a:ext cx="800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SC section</a:t>
              </a:r>
            </a:p>
          </p:txBody>
        </p:sp>
        <p:sp>
          <p:nvSpPr>
            <p:cNvPr id="18" name="Правая фигурная скобка 17"/>
            <p:cNvSpPr/>
            <p:nvPr/>
          </p:nvSpPr>
          <p:spPr>
            <a:xfrm rot="16200000">
              <a:off x="5985855" y="963924"/>
              <a:ext cx="91440" cy="1844036"/>
            </a:xfrm>
            <a:prstGeom prst="rightBrac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61953" y="1492492"/>
              <a:ext cx="1485900" cy="433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First </a:t>
              </a:r>
              <a:r>
                <a:rPr lang="en-US" sz="1000" b="1" dirty="0" err="1" smtClean="0"/>
                <a:t>LINac</a:t>
              </a:r>
              <a:r>
                <a:rPr lang="en-US" sz="1000" b="1" dirty="0" smtClean="0"/>
                <a:t> 7 MeV/u section</a:t>
              </a:r>
              <a:endParaRPr lang="ru-RU" sz="1000" b="1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555776" y="5013176"/>
            <a:ext cx="228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HILAc</a:t>
            </a:r>
            <a:endParaRPr lang="en-US" sz="2400" b="1" dirty="0" smtClean="0"/>
          </a:p>
          <a:p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444" y="1023015"/>
            <a:ext cx="575582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i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MAC’2017: 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«The 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improvement of the acceleration 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efficiency 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polarized proton beam is urgently 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required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  <a:endParaRPr lang="ru-RU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25" r="2344"/>
          <a:stretch/>
        </p:blipFill>
        <p:spPr>
          <a:xfrm>
            <a:off x="2209800" y="2708920"/>
            <a:ext cx="4064000" cy="733678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267744" y="1988840"/>
            <a:ext cx="3312368" cy="1440160"/>
            <a:chOff x="2267744" y="1988840"/>
            <a:chExt cx="3312368" cy="144016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267744" y="1988840"/>
              <a:ext cx="3312368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771800" y="2636912"/>
              <a:ext cx="2808312" cy="72008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9" t="-13615" b="18450"/>
          <a:stretch/>
        </p:blipFill>
        <p:spPr>
          <a:xfrm>
            <a:off x="0" y="803576"/>
            <a:ext cx="7668344" cy="5902024"/>
          </a:xfrm>
          <a:prstGeom prst="rect">
            <a:avLst/>
          </a:prstGeom>
        </p:spPr>
      </p:pic>
      <p:pic>
        <p:nvPicPr>
          <p:cNvPr id="21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52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903642" y="6472647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6BDA0A-9F5B-47AA-A9DB-D8726C0234B9}" type="slidenum">
              <a:rPr lang="ru-RU" altLang="ru-RU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25</a:t>
            </a:fld>
            <a:endParaRPr lang="ru-RU" altLang="ru-RU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5575" y="1682904"/>
            <a:ext cx="7621912" cy="5060383"/>
            <a:chOff x="788859" y="1180506"/>
            <a:chExt cx="7901428" cy="548885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1" t="22166" r="9349" b="4030"/>
            <a:stretch/>
          </p:blipFill>
          <p:spPr>
            <a:xfrm>
              <a:off x="788859" y="1180506"/>
              <a:ext cx="7901428" cy="548885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814393" y="3029585"/>
              <a:ext cx="2280492" cy="500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LU-20 Hall</a:t>
              </a:r>
              <a:endParaRPr lang="ru-RU" sz="2400" b="1" dirty="0"/>
            </a:p>
          </p:txBody>
        </p:sp>
        <p:sp>
          <p:nvSpPr>
            <p:cNvPr id="14" name="Правая фигурная скобка 13"/>
            <p:cNvSpPr/>
            <p:nvPr/>
          </p:nvSpPr>
          <p:spPr>
            <a:xfrm rot="16200000">
              <a:off x="4288230" y="1607864"/>
              <a:ext cx="92782" cy="618457"/>
            </a:xfrm>
            <a:prstGeom prst="rightBrac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62065" y="1512346"/>
              <a:ext cx="1201855" cy="433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Meddle energy  section</a:t>
              </a:r>
              <a:endParaRPr lang="ru-RU" sz="1000" b="1" dirty="0"/>
            </a:p>
          </p:txBody>
        </p:sp>
        <p:sp>
          <p:nvSpPr>
            <p:cNvPr id="16" name="Правая фигурная скобка 15"/>
            <p:cNvSpPr/>
            <p:nvPr/>
          </p:nvSpPr>
          <p:spPr>
            <a:xfrm rot="16200000">
              <a:off x="3525704" y="1590835"/>
              <a:ext cx="103018" cy="632270"/>
            </a:xfrm>
            <a:prstGeom prst="rightBrac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74073" y="1504942"/>
              <a:ext cx="800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SC section</a:t>
              </a:r>
            </a:p>
          </p:txBody>
        </p:sp>
        <p:sp>
          <p:nvSpPr>
            <p:cNvPr id="18" name="Правая фигурная скобка 17"/>
            <p:cNvSpPr/>
            <p:nvPr/>
          </p:nvSpPr>
          <p:spPr>
            <a:xfrm rot="16200000">
              <a:off x="5985855" y="963924"/>
              <a:ext cx="91440" cy="1844036"/>
            </a:xfrm>
            <a:prstGeom prst="rightBrac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61953" y="1492492"/>
              <a:ext cx="1485900" cy="433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First </a:t>
              </a:r>
              <a:r>
                <a:rPr lang="en-US" sz="1000" b="1" dirty="0" err="1" smtClean="0"/>
                <a:t>LINac</a:t>
              </a:r>
              <a:r>
                <a:rPr lang="en-US" sz="1000" b="1" dirty="0" smtClean="0"/>
                <a:t> 7 MeV/u section</a:t>
              </a:r>
              <a:endParaRPr lang="ru-RU" sz="1000" b="1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555776" y="5013176"/>
            <a:ext cx="228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HILAc</a:t>
            </a:r>
            <a:endParaRPr lang="en-US" sz="2400" b="1" dirty="0" smtClean="0"/>
          </a:p>
          <a:p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84122" y="4397622"/>
            <a:ext cx="262794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Contract with BEVATECH signed in Dec. 2017 for 3.5 years.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 2018: TDR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 2021: commissioning at the test bench with beam.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25" r="2344"/>
          <a:stretch/>
        </p:blipFill>
        <p:spPr>
          <a:xfrm>
            <a:off x="2209800" y="2708920"/>
            <a:ext cx="4064000" cy="73367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228811" y="1200329"/>
            <a:ext cx="2915189" cy="3016210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linac – 3 sections: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sect. from  BEVATECH</a:t>
            </a:r>
          </a:p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7MeV/u for ions Z/A&gt;1/3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b="1" baseline="30000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20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sect. warm resonators</a:t>
            </a:r>
          </a:p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p+ up to 13 </a:t>
            </a:r>
            <a:r>
              <a:rPr lang="en-US" sz="2000" b="1" dirty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MeV </a:t>
            </a:r>
            <a:endParaRPr lang="en-US" sz="2000" b="1" dirty="0" smtClean="0">
              <a:solidFill>
                <a:srgbClr val="4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SC res. testing &amp; applied research up to 20MeV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-1000" y="36493"/>
            <a:ext cx="701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latin typeface="+mj-lt"/>
              </a:rPr>
              <a:t>New </a:t>
            </a:r>
            <a:r>
              <a:rPr kumimoji="0" lang="en-US" altLang="ru-RU" sz="2800" b="1" dirty="0">
                <a:latin typeface="+mj-lt"/>
              </a:rPr>
              <a:t>L</a:t>
            </a:r>
            <a:r>
              <a:rPr kumimoji="0" lang="en-US" altLang="ru-RU" sz="2800" b="1" dirty="0" smtClean="0">
                <a:latin typeface="+mj-lt"/>
              </a:rPr>
              <a:t>ight Ion Linac “</a:t>
            </a:r>
            <a:r>
              <a:rPr kumimoji="0" lang="en-US" altLang="ru-RU" sz="2800" b="1" dirty="0" err="1" smtClean="0">
                <a:latin typeface="+mj-lt"/>
              </a:rPr>
              <a:t>LILAc</a:t>
            </a:r>
            <a:r>
              <a:rPr kumimoji="0" lang="en-US" altLang="ru-RU" sz="2800" b="1" dirty="0" smtClean="0">
                <a:latin typeface="+mj-lt"/>
              </a:rPr>
              <a:t>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latin typeface="+mj-lt"/>
              </a:rPr>
              <a:t>Injector for the Nuclotron ring.</a:t>
            </a:r>
            <a:endParaRPr kumimoji="0" lang="ru-RU" altLang="ru-RU" sz="2800" b="1" dirty="0">
              <a:latin typeface="+mj-lt"/>
            </a:endParaRPr>
          </a:p>
        </p:txBody>
      </p:sp>
      <p:pic>
        <p:nvPicPr>
          <p:cNvPr id="21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78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E4366-5BDB-4677-B1DD-40062C5EED2C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3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7544" y="2204864"/>
            <a:ext cx="8259223" cy="4296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12474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First part of the </a:t>
            </a:r>
            <a:r>
              <a:rPr lang="en-US" sz="2400" b="1" dirty="0" err="1" smtClean="0"/>
              <a:t>LILAc</a:t>
            </a:r>
            <a:r>
              <a:rPr lang="en-US" sz="2400" b="1" dirty="0"/>
              <a:t> </a:t>
            </a:r>
            <a:r>
              <a:rPr lang="en-US" sz="2400" b="1" dirty="0" smtClean="0"/>
              <a:t>for z</a:t>
            </a:r>
            <a:r>
              <a:rPr lang="ru-RU" sz="2400" b="1" dirty="0" smtClean="0"/>
              <a:t>/А=1÷0,5 </a:t>
            </a:r>
            <a:r>
              <a:rPr lang="en-US" sz="2400" b="1" dirty="0" smtClean="0"/>
              <a:t>up </a:t>
            </a:r>
            <a:r>
              <a:rPr lang="en-US" sz="2400" b="1" dirty="0" err="1" smtClean="0"/>
              <a:t>tp</a:t>
            </a:r>
            <a:r>
              <a:rPr lang="ru-RU" sz="2400" b="1" dirty="0" smtClean="0"/>
              <a:t> 7</a:t>
            </a:r>
            <a:r>
              <a:rPr lang="en-US" sz="2400" b="1" dirty="0" smtClean="0"/>
              <a:t> MeV/u: 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70080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70CF4"/>
                </a:solidFill>
              </a:rPr>
              <a:t>RFQ (600 </a:t>
            </a:r>
            <a:r>
              <a:rPr lang="en-US" b="1" dirty="0" err="1">
                <a:solidFill>
                  <a:srgbClr val="170CF4"/>
                </a:solidFill>
              </a:rPr>
              <a:t>keV</a:t>
            </a:r>
            <a:r>
              <a:rPr lang="en-US" b="1" dirty="0">
                <a:solidFill>
                  <a:srgbClr val="170CF4"/>
                </a:solidFill>
              </a:rPr>
              <a:t>/u)  –  MEBT+ </a:t>
            </a:r>
            <a:r>
              <a:rPr lang="en-US" b="1" dirty="0" err="1">
                <a:solidFill>
                  <a:srgbClr val="170CF4"/>
                </a:solidFill>
              </a:rPr>
              <a:t>ReBuncher</a:t>
            </a:r>
            <a:r>
              <a:rPr lang="en-US" b="1" dirty="0">
                <a:solidFill>
                  <a:srgbClr val="170CF4"/>
                </a:solidFill>
              </a:rPr>
              <a:t>  –  IH1 (4.2 MeV/u)  –  IH2 (7 MeV/u)</a:t>
            </a:r>
            <a:endParaRPr lang="ru-RU" dirty="0">
              <a:solidFill>
                <a:srgbClr val="170CF4"/>
              </a:solidFill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-1000" y="36493"/>
            <a:ext cx="701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latin typeface="+mj-lt"/>
              </a:rPr>
              <a:t>New </a:t>
            </a:r>
            <a:r>
              <a:rPr kumimoji="0" lang="en-US" altLang="ru-RU" sz="2800" b="1" dirty="0">
                <a:latin typeface="+mj-lt"/>
              </a:rPr>
              <a:t>L</a:t>
            </a:r>
            <a:r>
              <a:rPr kumimoji="0" lang="en-US" altLang="ru-RU" sz="2800" b="1" dirty="0" smtClean="0">
                <a:latin typeface="+mj-lt"/>
              </a:rPr>
              <a:t>ight Ion Linac “</a:t>
            </a:r>
            <a:r>
              <a:rPr kumimoji="0" lang="en-US" altLang="ru-RU" sz="2800" b="1" i="1" dirty="0" err="1" smtClean="0">
                <a:latin typeface="+mj-lt"/>
              </a:rPr>
              <a:t>LILAc</a:t>
            </a:r>
            <a:r>
              <a:rPr kumimoji="0" lang="en-US" altLang="ru-RU" sz="2800" b="1" i="1" dirty="0" smtClean="0">
                <a:latin typeface="+mj-lt"/>
              </a:rPr>
              <a:t>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latin typeface="+mj-lt"/>
              </a:rPr>
              <a:t>Injector for the Nuclotron ring.</a:t>
            </a:r>
            <a:endParaRPr kumimoji="0" lang="ru-RU" altLang="ru-RU" sz="2800" b="1" dirty="0">
              <a:latin typeface="+mj-lt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Рисунок 3" descr="Nuclotron_tunnel_2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990600"/>
            <a:ext cx="5948363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23863" y="0"/>
            <a:ext cx="5791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ru-RU" sz="2800" b="1" dirty="0" err="1" smtClean="0">
                <a:latin typeface="+mj-lt"/>
              </a:rPr>
              <a:t>Nuclotron</a:t>
            </a:r>
            <a:endParaRPr kumimoji="0" lang="en-US" altLang="ru-RU" sz="2800" b="1" dirty="0">
              <a:latin typeface="+mj-lt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ru-RU" sz="2000" b="1" dirty="0">
                <a:latin typeface="Arial" charset="0"/>
                <a:ea typeface="Arial" charset="0"/>
                <a:cs typeface="Arial" charset="0"/>
              </a:rPr>
              <a:t>Circumference </a:t>
            </a:r>
            <a:r>
              <a:rPr kumimoji="0" lang="en-US" altLang="ru-RU" sz="2000" b="1" dirty="0" smtClean="0">
                <a:latin typeface="Arial" charset="0"/>
                <a:ea typeface="Arial" charset="0"/>
                <a:cs typeface="Arial" charset="0"/>
              </a:rPr>
              <a:t>251,52m</a:t>
            </a:r>
            <a:r>
              <a:rPr kumimoji="0" lang="en-US" altLang="ru-RU" sz="2000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kumimoji="0" lang="en-US" altLang="ru-RU" sz="2000" b="1" dirty="0" smtClean="0">
                <a:latin typeface="Arial" charset="0"/>
                <a:ea typeface="Arial" charset="0"/>
                <a:cs typeface="Arial" charset="0"/>
              </a:rPr>
              <a:t>Br&lt;43 </a:t>
            </a:r>
            <a:r>
              <a:rPr kumimoji="0" lang="en-US" altLang="ru-RU" sz="2000" b="1" dirty="0">
                <a:latin typeface="Arial" charset="0"/>
                <a:ea typeface="Arial" charset="0"/>
                <a:cs typeface="Arial" charset="0"/>
              </a:rPr>
              <a:t>Tm</a:t>
            </a:r>
            <a:endParaRPr kumimoji="0" lang="ru-RU" altLang="ru-RU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305550" y="1143000"/>
            <a:ext cx="2643188" cy="78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tIns="144000" bIns="108000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kumimoji="1" lang="en-US" altLang="ru-RU" b="1" dirty="0">
                <a:latin typeface="Arial" charset="0"/>
                <a:ea typeface="Arial" charset="0"/>
                <a:cs typeface="Arial" charset="0"/>
                <a:sym typeface="Symbol" panose="05050102010706020507" pitchFamily="18" charset="2"/>
              </a:rPr>
              <a:t>The project approved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kumimoji="1" lang="en-US" altLang="ru-RU" b="1" dirty="0">
                <a:latin typeface="Arial" charset="0"/>
                <a:ea typeface="Arial" charset="0"/>
                <a:cs typeface="Arial" charset="0"/>
                <a:sym typeface="Symbol" panose="05050102010706020507" pitchFamily="18" charset="2"/>
              </a:rPr>
              <a:t> in </a:t>
            </a:r>
            <a:r>
              <a:rPr kumimoji="1" lang="ru-RU" altLang="ru-RU" b="1" dirty="0">
                <a:latin typeface="Arial" charset="0"/>
                <a:ea typeface="Arial" charset="0"/>
                <a:cs typeface="Arial" charset="0"/>
                <a:sym typeface="Symbol" panose="05050102010706020507" pitchFamily="18" charset="2"/>
              </a:rPr>
              <a:t>1986 </a:t>
            </a:r>
            <a:r>
              <a:rPr kumimoji="1" lang="en-US" altLang="ru-RU" b="1" dirty="0">
                <a:latin typeface="Arial" charset="0"/>
                <a:ea typeface="Arial" charset="0"/>
                <a:cs typeface="Arial" charset="0"/>
                <a:sym typeface="Symbol" panose="05050102010706020507" pitchFamily="18" charset="2"/>
              </a:rPr>
              <a:t>year</a:t>
            </a:r>
          </a:p>
        </p:txBody>
      </p:sp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6321300" y="2045827"/>
            <a:ext cx="2647950" cy="114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tIns="180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800"/>
              </a:spcBef>
              <a:buFontTx/>
              <a:buNone/>
            </a:pPr>
            <a:r>
              <a:rPr lang="en-US" altLang="ru-RU" sz="1800" b="1" dirty="0">
                <a:latin typeface="Arial" pitchFamily="34" charset="0"/>
                <a:sym typeface="Symbol" pitchFamily="18" charset="2"/>
              </a:rPr>
              <a:t>Commissioning &amp;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latin typeface="Arial" pitchFamily="34" charset="0"/>
                <a:sym typeface="Symbol" pitchFamily="18" charset="2"/>
              </a:rPr>
              <a:t>fist beam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latin typeface="Arial" pitchFamily="34" charset="0"/>
                <a:sym typeface="Symbol" pitchFamily="18" charset="2"/>
              </a:rPr>
              <a:t>March</a:t>
            </a:r>
            <a:r>
              <a:rPr lang="ru-RU" altLang="ru-RU" sz="1800" b="1" dirty="0">
                <a:latin typeface="Arial" pitchFamily="34" charset="0"/>
                <a:sym typeface="Symbol" pitchFamily="18" charset="2"/>
              </a:rPr>
              <a:t> 1993 </a:t>
            </a:r>
            <a:r>
              <a:rPr lang="en-US" altLang="ru-RU" sz="1800" b="1" dirty="0">
                <a:latin typeface="Arial" pitchFamily="34" charset="0"/>
                <a:sym typeface="Symbol" pitchFamily="18" charset="2"/>
              </a:rPr>
              <a:t>year</a:t>
            </a:r>
            <a:endParaRPr lang="ru-RU" altLang="ru-RU" sz="1800" b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6321300" y="4351337"/>
            <a:ext cx="2643188" cy="69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tIns="72000" bIns="72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Arial" pitchFamily="34" charset="0"/>
                <a:sym typeface="Symbol" pitchFamily="18" charset="2"/>
              </a:rPr>
              <a:t>The last RUN </a:t>
            </a:r>
            <a:r>
              <a:rPr lang="ru-RU" altLang="ru-RU" sz="1800" b="1" dirty="0" smtClean="0">
                <a:latin typeface="Arial" pitchFamily="34" charset="0"/>
                <a:sym typeface="Symbol" pitchFamily="18" charset="2"/>
              </a:rPr>
              <a:t>№ </a:t>
            </a:r>
            <a:r>
              <a:rPr lang="en-US" altLang="ru-RU" sz="1800" b="1" dirty="0" smtClean="0">
                <a:latin typeface="Arial" pitchFamily="34" charset="0"/>
                <a:sym typeface="Symbol" pitchFamily="18" charset="2"/>
              </a:rPr>
              <a:t>55</a:t>
            </a:r>
            <a:endParaRPr lang="en-US" altLang="ru-RU" sz="1800" b="1" dirty="0">
              <a:latin typeface="Arial" pitchFamily="34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Arial" pitchFamily="34" charset="0"/>
                <a:sym typeface="Symbol" pitchFamily="18" charset="2"/>
              </a:rPr>
              <a:t>Feb. - April 2018 </a:t>
            </a:r>
          </a:p>
        </p:txBody>
      </p:sp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6321300" y="3373026"/>
            <a:ext cx="2643188" cy="73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tIns="72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Arial" pitchFamily="34" charset="0"/>
                <a:sym typeface="Symbol" pitchFamily="18" charset="2"/>
              </a:rPr>
              <a:t>Slow extraction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Arial" pitchFamily="34" charset="0"/>
                <a:sym typeface="Symbol" pitchFamily="18" charset="2"/>
              </a:rPr>
              <a:t>2000 year</a:t>
            </a:r>
          </a:p>
        </p:txBody>
      </p:sp>
      <p:sp>
        <p:nvSpPr>
          <p:cNvPr id="11274" name="TextBox 8"/>
          <p:cNvSpPr txBox="1">
            <a:spLocks noChangeArrowheads="1"/>
          </p:cNvSpPr>
          <p:nvPr/>
        </p:nvSpPr>
        <p:spPr bwMode="auto">
          <a:xfrm>
            <a:off x="179388" y="5410200"/>
            <a:ext cx="45370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latin typeface="Arial" charset="0"/>
                <a:ea typeface="Arial" charset="0"/>
                <a:cs typeface="Arial" charset="0"/>
              </a:rPr>
              <a:t>Accelerated: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latin typeface="Arial" charset="0"/>
                <a:ea typeface="Arial" charset="0"/>
                <a:cs typeface="Arial" charset="0"/>
              </a:rPr>
              <a:t>Ions from p to Xe (C, Mg, Fe, Ar, Kr)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latin typeface="Arial" charset="0"/>
                <a:ea typeface="Arial" charset="0"/>
                <a:cs typeface="Arial" charset="0"/>
              </a:rPr>
              <a:t>Polarized p &amp; d beams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ru-RU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275" name="Прямоугольник 1"/>
          <p:cNvSpPr>
            <a:spLocks noChangeArrowheads="1"/>
          </p:cNvSpPr>
          <p:nvPr/>
        </p:nvSpPr>
        <p:spPr bwMode="auto">
          <a:xfrm>
            <a:off x="5076825" y="5427662"/>
            <a:ext cx="3671639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latin typeface="Arial" charset="0"/>
                <a:ea typeface="Arial" charset="0"/>
                <a:cs typeface="Arial" charset="0"/>
              </a:rPr>
              <a:t>Proton energy   </a:t>
            </a:r>
            <a:r>
              <a:rPr kumimoji="0" lang="en-US" altLang="ru-RU" sz="1800" b="1" dirty="0" smtClean="0">
                <a:latin typeface="Arial" charset="0"/>
                <a:ea typeface="Arial" charset="0"/>
                <a:cs typeface="Arial" charset="0"/>
              </a:rPr>
              <a:t>  </a:t>
            </a:r>
            <a:r>
              <a:rPr kumimoji="0" lang="en-US" altLang="ru-RU" sz="1800" b="1" dirty="0">
                <a:latin typeface="Arial" charset="0"/>
                <a:ea typeface="Arial" charset="0"/>
                <a:cs typeface="Arial" charset="0"/>
              </a:rPr>
              <a:t>max 12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latin typeface="Arial" charset="0"/>
                <a:ea typeface="Arial" charset="0"/>
                <a:cs typeface="Arial" charset="0"/>
              </a:rPr>
              <a:t>Light ions            max 6 GeV/u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latin typeface="Arial" charset="0"/>
                <a:ea typeface="Arial" charset="0"/>
                <a:cs typeface="Arial" charset="0"/>
              </a:rPr>
              <a:t>Heavy ions          max 4.5 GeV/u</a:t>
            </a:r>
            <a:endParaRPr kumimoji="0" lang="ru-RU" altLang="ru-RU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830888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A6A0DAF-D2FD-48D9-9927-FCBE9EFD4BE4}" type="slidenum">
              <a:rPr lang="ru-RU" altLang="ru-RU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27</a:t>
            </a:fld>
            <a:endParaRPr lang="ru-RU" altLang="ru-RU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3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7238164" y="3912788"/>
            <a:ext cx="1822760" cy="46166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Nuclotron-N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4943165" y="4326441"/>
            <a:ext cx="2165350" cy="654050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&gt;10^7 ppc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(with KRION-2)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5105898" y="3048503"/>
            <a:ext cx="1779603" cy="1131879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6 Gev/n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(for Z/A = 1/2)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 ~ </a:t>
            </a:r>
            <a:r>
              <a:rPr lang="en-US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2T,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B’&lt; 0,8 T/s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5848040" y="2459541"/>
            <a:ext cx="1390124" cy="369332"/>
          </a:xfrm>
          <a:prstGeom prst="rect">
            <a:avLst/>
          </a:prstGeom>
          <a:noFill/>
          <a:ln w="28575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Heavy ions </a:t>
            </a:r>
            <a:endParaRPr dirty="0"/>
          </a:p>
        </p:txBody>
      </p:sp>
      <p:sp>
        <p:nvSpPr>
          <p:cNvPr id="128" name="Shape 128"/>
          <p:cNvSpPr txBox="1"/>
          <p:nvPr/>
        </p:nvSpPr>
        <p:spPr>
          <a:xfrm>
            <a:off x="5886140" y="5123366"/>
            <a:ext cx="1644650" cy="654050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Stable, safe,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operation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" name="Shape 129"/>
          <p:cNvCxnSpPr/>
          <p:nvPr/>
        </p:nvCxnSpPr>
        <p:spPr>
          <a:xfrm>
            <a:off x="7319652" y="2748466"/>
            <a:ext cx="1008063" cy="1079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0" name="Shape 130"/>
          <p:cNvCxnSpPr/>
          <p:nvPr/>
        </p:nvCxnSpPr>
        <p:spPr>
          <a:xfrm>
            <a:off x="6886265" y="3683503"/>
            <a:ext cx="360362" cy="215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" name="Shape 131"/>
          <p:cNvCxnSpPr/>
          <p:nvPr/>
        </p:nvCxnSpPr>
        <p:spPr>
          <a:xfrm rot="10800000" flipH="1">
            <a:off x="7103752" y="4404228"/>
            <a:ext cx="503238" cy="215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" name="Shape 132"/>
          <p:cNvCxnSpPr/>
          <p:nvPr/>
        </p:nvCxnSpPr>
        <p:spPr>
          <a:xfrm rot="10800000" flipH="1">
            <a:off x="7535552" y="4404228"/>
            <a:ext cx="792163" cy="1008063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3" name="Shape 133"/>
          <p:cNvSpPr txBox="1"/>
          <p:nvPr/>
        </p:nvSpPr>
        <p:spPr>
          <a:xfrm>
            <a:off x="398152" y="1799141"/>
            <a:ext cx="2241550" cy="65405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of the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KRION ESIS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398150" y="4077203"/>
            <a:ext cx="280987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Vacuum improvement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2958590" y="1899638"/>
            <a:ext cx="2444750" cy="358774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Injector modernization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Shape 136"/>
          <p:cNvCxnSpPr/>
          <p:nvPr/>
        </p:nvCxnSpPr>
        <p:spPr>
          <a:xfrm>
            <a:off x="5408302" y="2245228"/>
            <a:ext cx="368300" cy="228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7" name="Shape 137"/>
          <p:cNvSpPr txBox="1"/>
          <p:nvPr/>
        </p:nvSpPr>
        <p:spPr>
          <a:xfrm>
            <a:off x="2639702" y="1900741"/>
            <a:ext cx="273050" cy="3667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398151" y="2578603"/>
            <a:ext cx="2876551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evacuation system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398150" y="3048503"/>
            <a:ext cx="287578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Quench protection system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Shape 140"/>
          <p:cNvCxnSpPr/>
          <p:nvPr/>
        </p:nvCxnSpPr>
        <p:spPr>
          <a:xfrm>
            <a:off x="3528702" y="3261228"/>
            <a:ext cx="1587500" cy="431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" name="Shape 141"/>
          <p:cNvSpPr txBox="1"/>
          <p:nvPr/>
        </p:nvSpPr>
        <p:spPr>
          <a:xfrm>
            <a:off x="398150" y="3518403"/>
            <a:ext cx="287578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Slow extraction at HE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3274702" y="2562728"/>
            <a:ext cx="203200" cy="1371600"/>
          </a:xfrm>
          <a:prstGeom prst="rightBrace">
            <a:avLst>
              <a:gd name="adj1" fmla="val 56250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394977" y="4559157"/>
            <a:ext cx="281305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Control, diagnostics, RF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3274702" y="4010528"/>
            <a:ext cx="203200" cy="977900"/>
          </a:xfrm>
          <a:prstGeom prst="rightBrace">
            <a:avLst>
              <a:gd name="adj1" fmla="val 40104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Shape 145"/>
          <p:cNvCxnSpPr/>
          <p:nvPr/>
        </p:nvCxnSpPr>
        <p:spPr>
          <a:xfrm>
            <a:off x="3528702" y="4493128"/>
            <a:ext cx="1409700" cy="101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6" name="Shape 146"/>
          <p:cNvSpPr txBox="1"/>
          <p:nvPr/>
        </p:nvSpPr>
        <p:spPr>
          <a:xfrm>
            <a:off x="398150" y="5537703"/>
            <a:ext cx="388302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supply system modernization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394977" y="5105903"/>
            <a:ext cx="388620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Cryogenics modernization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394977" y="5969503"/>
            <a:ext cx="389255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Radiation safety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328802" y="5090028"/>
            <a:ext cx="228600" cy="1270000"/>
          </a:xfrm>
          <a:prstGeom prst="rightBrace">
            <a:avLst>
              <a:gd name="adj1" fmla="val 5208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Shape 150"/>
          <p:cNvCxnSpPr/>
          <p:nvPr/>
        </p:nvCxnSpPr>
        <p:spPr>
          <a:xfrm rot="10800000" flipH="1">
            <a:off x="4608202" y="5471028"/>
            <a:ext cx="1219200" cy="254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1" name="Shape 151"/>
          <p:cNvSpPr/>
          <p:nvPr/>
        </p:nvSpPr>
        <p:spPr>
          <a:xfrm>
            <a:off x="817136" y="908720"/>
            <a:ext cx="7643866" cy="61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dirty="0" smtClean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Nuclotron-</a:t>
            </a:r>
            <a:r>
              <a:rPr lang="en-US" sz="2400" b="1" i="1" u="none" dirty="0" smtClean="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dirty="0"/>
          </a:p>
        </p:txBody>
      </p:sp>
      <p:sp>
        <p:nvSpPr>
          <p:cNvPr id="152" name="Shape 152"/>
          <p:cNvSpPr/>
          <p:nvPr/>
        </p:nvSpPr>
        <p:spPr>
          <a:xfrm>
            <a:off x="745698" y="1265910"/>
            <a:ext cx="778674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preparation of the ring for NICA project</a:t>
            </a:r>
            <a:endParaRPr sz="2000" b="1" i="1" dirty="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0" y="112713"/>
            <a:ext cx="9277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ru-RU" sz="3600" b="1" dirty="0">
                <a:solidFill>
                  <a:srgbClr val="003366"/>
                </a:solidFill>
                <a:latin typeface="Comic Sans MS" pitchFamily="66" charset="0"/>
              </a:rPr>
              <a:t>Nuclotron – superconducting synchrotron </a:t>
            </a:r>
          </a:p>
        </p:txBody>
      </p:sp>
      <p:sp>
        <p:nvSpPr>
          <p:cNvPr id="3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664027" y="6310667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A6A0DAF-D2FD-48D9-9927-FCBE9EFD4BE4}" type="slidenum">
              <a:rPr lang="ru-RU" altLang="ru-RU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28</a:t>
            </a:fld>
            <a:endParaRPr lang="ru-RU" altLang="ru-RU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54869" y="782139"/>
            <a:ext cx="1724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from 2010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</a:p>
          <a:p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32141" y="1858379"/>
            <a:ext cx="589876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rgbClr val="4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 smtClean="0">
              <a:solidFill>
                <a:srgbClr val="4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50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04800" y="1371600"/>
            <a:ext cx="8820472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b="1" dirty="0">
                <a:solidFill>
                  <a:srgbClr val="FF0000"/>
                </a:solidFill>
              </a:rPr>
              <a:t>Run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№ 4</a:t>
            </a:r>
            <a:r>
              <a:rPr lang="en-US" altLang="ru-RU" sz="1600" b="1" dirty="0">
                <a:solidFill>
                  <a:srgbClr val="FF0000"/>
                </a:solidFill>
              </a:rPr>
              <a:t>7   02-03.2013 (860 h 70% beam time)</a:t>
            </a:r>
            <a:endParaRPr lang="ru-RU" altLang="ru-RU" sz="16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ru-RU" sz="1600" dirty="0" smtClean="0"/>
              <a:t>	Last </a:t>
            </a:r>
            <a:r>
              <a:rPr lang="en-US" altLang="ru-RU" sz="1600" dirty="0"/>
              <a:t>shift - acceleration and slow extraction d</a:t>
            </a:r>
            <a:r>
              <a:rPr lang="ru-RU" altLang="ru-RU" sz="1600" dirty="0"/>
              <a:t>  4.5 </a:t>
            </a:r>
            <a:r>
              <a:rPr lang="en-US" altLang="ru-RU" sz="1600" dirty="0"/>
              <a:t>GeV/u (~ 1.8 T)</a:t>
            </a:r>
          </a:p>
          <a:p>
            <a:pPr eaLnBrk="1" hangingPunct="1"/>
            <a:r>
              <a:rPr lang="en-US" altLang="ru-RU" sz="1600" b="1" dirty="0" smtClean="0">
                <a:solidFill>
                  <a:srgbClr val="FF0000"/>
                </a:solidFill>
              </a:rPr>
              <a:t>Run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№ 4</a:t>
            </a:r>
            <a:r>
              <a:rPr lang="en-US" altLang="ru-RU" sz="1600" b="1" dirty="0">
                <a:solidFill>
                  <a:srgbClr val="FF0000"/>
                </a:solidFill>
              </a:rPr>
              <a:t>8  11-12.2013 (1050 h 73% beam time)</a:t>
            </a:r>
            <a:endParaRPr lang="ru-RU" altLang="ru-RU" sz="16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ru-RU" sz="1600" dirty="0" smtClean="0"/>
              <a:t>	Carbon </a:t>
            </a:r>
            <a:r>
              <a:rPr lang="en-US" altLang="ru-RU" sz="1600" dirty="0"/>
              <a:t>ions were accelerated and extracted </a:t>
            </a:r>
            <a:r>
              <a:rPr lang="ru-RU" altLang="ru-RU" sz="1600" dirty="0"/>
              <a:t> </a:t>
            </a:r>
            <a:r>
              <a:rPr lang="en-US" altLang="ru-RU" sz="1600" dirty="0"/>
              <a:t>at energy 5.8</a:t>
            </a:r>
            <a:r>
              <a:rPr lang="ru-RU" altLang="ru-RU" sz="1600" dirty="0"/>
              <a:t> </a:t>
            </a:r>
            <a:r>
              <a:rPr lang="en-US" altLang="ru-RU" sz="1600" dirty="0"/>
              <a:t>GeV/u, 1.5*10</a:t>
            </a:r>
            <a:r>
              <a:rPr lang="en-US" altLang="ru-RU" sz="1600" baseline="30000" dirty="0"/>
              <a:t>10 </a:t>
            </a:r>
            <a:endParaRPr lang="en-US" altLang="ru-RU" sz="1600" baseline="30000" dirty="0" smtClean="0"/>
          </a:p>
          <a:p>
            <a:pPr eaLnBrk="1" hangingPunct="1">
              <a:spcBef>
                <a:spcPts val="600"/>
              </a:spcBef>
            </a:pPr>
            <a:r>
              <a:rPr lang="en-US" altLang="ru-RU" sz="1600" b="1" dirty="0" smtClean="0">
                <a:solidFill>
                  <a:srgbClr val="FF0000"/>
                </a:solidFill>
              </a:rPr>
              <a:t>Run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№ 4</a:t>
            </a:r>
            <a:r>
              <a:rPr lang="en-US" altLang="ru-RU" sz="1600" b="1" dirty="0">
                <a:solidFill>
                  <a:srgbClr val="FF0000"/>
                </a:solidFill>
              </a:rPr>
              <a:t>9   02-03.2014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(710 h, </a:t>
            </a:r>
            <a:r>
              <a:rPr lang="en-US" altLang="ru-RU" sz="1600" b="1" dirty="0">
                <a:solidFill>
                  <a:srgbClr val="FF0000"/>
                </a:solidFill>
              </a:rPr>
              <a:t>66% beam time)</a:t>
            </a:r>
            <a:endParaRPr lang="ru-RU" altLang="ru-RU" sz="16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ru-RU" sz="1600" dirty="0" smtClean="0"/>
              <a:t>	good beam spill at low intensity (STRELA), double </a:t>
            </a:r>
            <a:r>
              <a:rPr lang="en-US" altLang="ru-RU" sz="1600" dirty="0"/>
              <a:t>user </a:t>
            </a:r>
            <a:r>
              <a:rPr lang="en-US" altLang="ru-RU" sz="1600" dirty="0" smtClean="0"/>
              <a:t>mode.</a:t>
            </a:r>
            <a:endParaRPr lang="en-US" altLang="ru-RU" sz="1600" dirty="0"/>
          </a:p>
          <a:p>
            <a:pPr eaLnBrk="1" hangingPunct="1">
              <a:spcBef>
                <a:spcPts val="600"/>
              </a:spcBef>
            </a:pPr>
            <a:r>
              <a:rPr lang="en-US" altLang="ru-RU" sz="1600" b="1" dirty="0" smtClean="0">
                <a:solidFill>
                  <a:srgbClr val="FF0000"/>
                </a:solidFill>
              </a:rPr>
              <a:t>Run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№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50   </a:t>
            </a:r>
            <a:r>
              <a:rPr lang="en-US" altLang="ru-RU" sz="1600" b="1" dirty="0">
                <a:solidFill>
                  <a:srgbClr val="FF0000"/>
                </a:solidFill>
              </a:rPr>
              <a:t>05-06.2014 (650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h, </a:t>
            </a:r>
            <a:r>
              <a:rPr lang="en-US" altLang="ru-RU" sz="1600" b="1" dirty="0">
                <a:solidFill>
                  <a:srgbClr val="FF0000"/>
                </a:solidFill>
              </a:rPr>
              <a:t>6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1</a:t>
            </a:r>
            <a:r>
              <a:rPr lang="en-US" altLang="ru-RU" sz="1600" b="1" dirty="0">
                <a:solidFill>
                  <a:srgbClr val="FF0000"/>
                </a:solidFill>
              </a:rPr>
              <a:t>% beam time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) </a:t>
            </a:r>
            <a:r>
              <a:rPr lang="en-US" altLang="ru-RU" sz="1600" b="1" dirty="0" smtClean="0">
                <a:solidFill>
                  <a:srgbClr val="00B050"/>
                </a:solidFill>
              </a:rPr>
              <a:t>   </a:t>
            </a:r>
            <a:r>
              <a:rPr lang="en-US" altLang="ru-RU" sz="1600" b="1" i="1" u="sng" dirty="0" err="1" smtClean="0">
                <a:solidFill>
                  <a:srgbClr val="FFFF00"/>
                </a:solidFill>
              </a:rPr>
              <a:t>Krion</a:t>
            </a:r>
            <a:endParaRPr lang="ru-RU" altLang="ru-RU" sz="1600" b="1" i="1" u="sng" dirty="0">
              <a:solidFill>
                <a:srgbClr val="FFFF00"/>
              </a:solidFill>
            </a:endParaRPr>
          </a:p>
          <a:p>
            <a:pPr eaLnBrk="1" hangingPunct="1"/>
            <a:r>
              <a:rPr lang="en-US" altLang="ru-RU" sz="1600" dirty="0" smtClean="0"/>
              <a:t>	Experiments   </a:t>
            </a:r>
            <a:r>
              <a:rPr lang="en-US" altLang="ru-RU" sz="1600" dirty="0"/>
              <a:t>“</a:t>
            </a:r>
            <a:r>
              <a:rPr lang="en-US" altLang="ru-RU" sz="1600" baseline="30000" dirty="0"/>
              <a:t>40</a:t>
            </a:r>
            <a:r>
              <a:rPr lang="en-US" altLang="ru-RU" sz="1600" dirty="0"/>
              <a:t>Ar”</a:t>
            </a:r>
            <a:r>
              <a:rPr lang="ru-RU" altLang="ru-RU" sz="1600" dirty="0"/>
              <a:t>  </a:t>
            </a:r>
            <a:r>
              <a:rPr lang="en-US" altLang="ru-RU" sz="1600" dirty="0"/>
              <a:t>1.2</a:t>
            </a:r>
            <a:r>
              <a:rPr lang="ru-RU" altLang="ru-RU" sz="1600" dirty="0"/>
              <a:t> </a:t>
            </a:r>
            <a:r>
              <a:rPr lang="en-US" altLang="ru-RU" sz="1600" dirty="0"/>
              <a:t>GeV/u, “</a:t>
            </a:r>
            <a:r>
              <a:rPr lang="en-US" altLang="ru-RU" sz="1600" baseline="30000" dirty="0"/>
              <a:t>7</a:t>
            </a:r>
            <a:r>
              <a:rPr lang="en-US" altLang="ru-RU" sz="1600" dirty="0"/>
              <a:t>Li” 3 </a:t>
            </a:r>
            <a:r>
              <a:rPr lang="en-US" altLang="ru-RU" sz="1600" dirty="0" err="1"/>
              <a:t>Gev</a:t>
            </a:r>
            <a:r>
              <a:rPr lang="en-US" altLang="ru-RU" sz="1600" dirty="0"/>
              <a:t>/u, </a:t>
            </a:r>
            <a:endParaRPr lang="ru-RU" altLang="ru-RU" sz="1600" dirty="0"/>
          </a:p>
          <a:p>
            <a:pPr eaLnBrk="1" hangingPunct="1">
              <a:spcBef>
                <a:spcPts val="600"/>
              </a:spcBef>
            </a:pPr>
            <a:r>
              <a:rPr lang="en-US" altLang="ru-RU" sz="1600" b="1" dirty="0" smtClean="0">
                <a:solidFill>
                  <a:srgbClr val="FF0000"/>
                </a:solidFill>
              </a:rPr>
              <a:t>Run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№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51   </a:t>
            </a:r>
            <a:r>
              <a:rPr lang="en-US" altLang="ru-RU" sz="1600" b="1" dirty="0">
                <a:solidFill>
                  <a:srgbClr val="FF0000"/>
                </a:solidFill>
              </a:rPr>
              <a:t>01-03.2015 (1150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h, </a:t>
            </a:r>
            <a:r>
              <a:rPr lang="en-US" altLang="ru-RU" sz="1600" b="1" dirty="0">
                <a:solidFill>
                  <a:srgbClr val="FF0000"/>
                </a:solidFill>
              </a:rPr>
              <a:t>70% beam time)</a:t>
            </a:r>
            <a:endParaRPr lang="ru-RU" altLang="ru-RU" sz="16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ru-RU" sz="1600" dirty="0" smtClean="0"/>
              <a:t>	Test </a:t>
            </a:r>
            <a:r>
              <a:rPr lang="en-US" altLang="ru-RU" sz="1600" dirty="0"/>
              <a:t>of BM@N systems with deuteron and </a:t>
            </a:r>
            <a:r>
              <a:rPr lang="en-US" altLang="ru-RU" sz="1600" dirty="0" smtClean="0"/>
              <a:t>C</a:t>
            </a:r>
            <a:r>
              <a:rPr lang="en-US" altLang="ru-RU" sz="1600" baseline="30000" dirty="0" smtClean="0"/>
              <a:t>+6</a:t>
            </a:r>
            <a:r>
              <a:rPr lang="en-US" altLang="ru-RU" sz="1600" dirty="0" smtClean="0"/>
              <a:t> </a:t>
            </a:r>
            <a:r>
              <a:rPr lang="en-US" altLang="ru-RU" sz="1600" dirty="0"/>
              <a:t>beams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1600" b="1" dirty="0" smtClean="0">
                <a:solidFill>
                  <a:srgbClr val="FF0000"/>
                </a:solidFill>
              </a:rPr>
              <a:t>Run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№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52   30-06.2016 (670 h, 57% </a:t>
            </a:r>
            <a:r>
              <a:rPr lang="en-US" altLang="ru-RU" sz="1600" b="1" dirty="0">
                <a:solidFill>
                  <a:srgbClr val="FF0000"/>
                </a:solidFill>
              </a:rPr>
              <a:t>beam time)</a:t>
            </a:r>
            <a:endParaRPr lang="ru-RU" altLang="ru-RU" sz="16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ru-RU" sz="1600" dirty="0" smtClean="0"/>
              <a:t>	Technical run with </a:t>
            </a:r>
            <a:r>
              <a:rPr lang="en-US" altLang="ru-RU" sz="1600" dirty="0" smtClean="0">
                <a:solidFill>
                  <a:srgbClr val="FFFF00"/>
                </a:solidFill>
              </a:rPr>
              <a:t>SPI</a:t>
            </a:r>
            <a:r>
              <a:rPr lang="en-US" altLang="ru-RU" sz="1600" dirty="0" smtClean="0"/>
              <a:t> and laser source.</a:t>
            </a:r>
            <a:endParaRPr lang="en-US" altLang="ru-RU" sz="1600" dirty="0"/>
          </a:p>
          <a:p>
            <a:pPr eaLnBrk="1" hangingPunct="1">
              <a:spcBef>
                <a:spcPts val="600"/>
              </a:spcBef>
            </a:pPr>
            <a:r>
              <a:rPr lang="en-US" altLang="ru-RU" sz="1600" b="1" dirty="0">
                <a:solidFill>
                  <a:srgbClr val="FF0000"/>
                </a:solidFill>
              </a:rPr>
              <a:t>Run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№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53   25-12.2016 </a:t>
            </a:r>
            <a:r>
              <a:rPr lang="en-US" altLang="ru-RU" sz="1600" b="1" dirty="0">
                <a:solidFill>
                  <a:srgbClr val="FF0000"/>
                </a:solidFill>
              </a:rPr>
              <a:t>(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1450 h, 78% </a:t>
            </a:r>
            <a:r>
              <a:rPr lang="en-US" altLang="ru-RU" sz="1600" b="1" dirty="0">
                <a:solidFill>
                  <a:srgbClr val="FF0000"/>
                </a:solidFill>
              </a:rPr>
              <a:t>beam time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)  </a:t>
            </a:r>
            <a:r>
              <a:rPr lang="en-US" altLang="ru-RU" sz="1600" b="1" i="1" dirty="0" smtClean="0">
                <a:solidFill>
                  <a:srgbClr val="FFFF00"/>
                </a:solidFill>
              </a:rPr>
              <a:t>* Longest Nuclotron run </a:t>
            </a:r>
            <a:endParaRPr lang="ru-RU" altLang="ru-RU" sz="1600" b="1" i="1" dirty="0">
              <a:solidFill>
                <a:srgbClr val="FFFF00"/>
              </a:solidFill>
            </a:endParaRPr>
          </a:p>
          <a:p>
            <a:pPr eaLnBrk="1" hangingPunct="1"/>
            <a:r>
              <a:rPr lang="en-US" altLang="ru-RU" sz="1600" dirty="0" smtClean="0"/>
              <a:t>	</a:t>
            </a:r>
            <a:r>
              <a:rPr lang="en-US" altLang="ru-RU" sz="1600" dirty="0" smtClean="0">
                <a:solidFill>
                  <a:srgbClr val="FFFF00"/>
                </a:solidFill>
              </a:rPr>
              <a:t>Polarized deuterons </a:t>
            </a:r>
            <a:r>
              <a:rPr lang="en-US" altLang="ru-RU" sz="1600" dirty="0" smtClean="0"/>
              <a:t>4,6 GeV/u, DSS, </a:t>
            </a:r>
            <a:r>
              <a:rPr lang="en-US" altLang="ru-RU" sz="1600" dirty="0" err="1" smtClean="0"/>
              <a:t>Alpom</a:t>
            </a:r>
            <a:r>
              <a:rPr lang="en-US" altLang="ru-RU" sz="1600" dirty="0" smtClean="0"/>
              <a:t>, Hyper NIS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1600" b="1" dirty="0" smtClean="0">
                <a:solidFill>
                  <a:srgbClr val="FF0000"/>
                </a:solidFill>
              </a:rPr>
              <a:t>Run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№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54   24-03.2017 (1150 h, 64% beam time)</a:t>
            </a:r>
            <a:endParaRPr lang="ru-RU" altLang="ru-RU" sz="16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ru-RU" sz="1600" dirty="0" smtClean="0"/>
              <a:t>	</a:t>
            </a:r>
            <a:r>
              <a:rPr lang="en-US" altLang="ru-RU" sz="1600" dirty="0">
                <a:solidFill>
                  <a:srgbClr val="FFFF00"/>
                </a:solidFill>
              </a:rPr>
              <a:t>Polarized </a:t>
            </a:r>
            <a:r>
              <a:rPr lang="en-US" altLang="ru-RU" sz="1600" dirty="0" smtClean="0">
                <a:solidFill>
                  <a:srgbClr val="FFFF00"/>
                </a:solidFill>
              </a:rPr>
              <a:t>protons &amp; deuterons </a:t>
            </a:r>
            <a:r>
              <a:rPr lang="en-US" altLang="ru-RU" sz="1600" dirty="0"/>
              <a:t>4,6 GeV/u, DSS, </a:t>
            </a:r>
            <a:r>
              <a:rPr lang="en-US" altLang="ru-RU" sz="1600" dirty="0" err="1" smtClean="0"/>
              <a:t>Alpom</a:t>
            </a:r>
            <a:r>
              <a:rPr lang="en-US" altLang="ru-RU" sz="1600" dirty="0" smtClean="0"/>
              <a:t>, BM@N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1600" b="1" dirty="0" smtClean="0">
                <a:solidFill>
                  <a:srgbClr val="FF0000"/>
                </a:solidFill>
              </a:rPr>
              <a:t>Run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№ 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55   05-04.2018 </a:t>
            </a:r>
            <a:r>
              <a:rPr lang="en-US" altLang="ru-RU" sz="1600" b="1" dirty="0">
                <a:solidFill>
                  <a:srgbClr val="FF0000"/>
                </a:solidFill>
              </a:rPr>
              <a:t>(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1020 h, 60% </a:t>
            </a:r>
            <a:r>
              <a:rPr lang="en-US" altLang="ru-RU" sz="1600" b="1" dirty="0">
                <a:solidFill>
                  <a:srgbClr val="FF0000"/>
                </a:solidFill>
              </a:rPr>
              <a:t>beam time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)   </a:t>
            </a:r>
            <a:r>
              <a:rPr lang="en-US" altLang="ru-RU" sz="1600" b="1" i="1" u="sng" dirty="0" smtClean="0">
                <a:solidFill>
                  <a:srgbClr val="FFFF00"/>
                </a:solidFill>
              </a:rPr>
              <a:t>Krion6T</a:t>
            </a:r>
            <a:endParaRPr lang="ru-RU" altLang="ru-RU" sz="1600" b="1" dirty="0">
              <a:solidFill>
                <a:srgbClr val="FFFF00"/>
              </a:solidFill>
            </a:endParaRPr>
          </a:p>
          <a:p>
            <a:pPr eaLnBrk="1" hangingPunct="1"/>
            <a:r>
              <a:rPr lang="en-US" altLang="ru-RU" sz="1600" dirty="0"/>
              <a:t>	</a:t>
            </a:r>
            <a:r>
              <a:rPr lang="en-US" altLang="ru-RU" sz="1600" dirty="0" smtClean="0"/>
              <a:t>Physical run at BM@N, SRC with </a:t>
            </a:r>
            <a:r>
              <a:rPr lang="en-US" altLang="ru-RU" sz="1600" baseline="30000" dirty="0" smtClean="0"/>
              <a:t>12</a:t>
            </a:r>
            <a:r>
              <a:rPr lang="en-US" altLang="ru-RU" sz="1600" dirty="0" smtClean="0"/>
              <a:t>C, </a:t>
            </a:r>
            <a:r>
              <a:rPr lang="en-US" altLang="ru-RU" sz="1600" baseline="30000" dirty="0" smtClean="0"/>
              <a:t>40</a:t>
            </a:r>
            <a:r>
              <a:rPr lang="en-US" altLang="ru-RU" sz="1600" dirty="0" smtClean="0"/>
              <a:t>Ar, </a:t>
            </a:r>
            <a:r>
              <a:rPr lang="en-US" altLang="ru-RU" sz="1600" baseline="30000" dirty="0" smtClean="0"/>
              <a:t>78</a:t>
            </a:r>
            <a:r>
              <a:rPr lang="en-US" altLang="ru-RU" sz="1600" dirty="0" smtClean="0"/>
              <a:t>Kr beams</a:t>
            </a:r>
            <a:endParaRPr lang="ru-RU" altLang="ru-RU" sz="1600" dirty="0"/>
          </a:p>
        </p:txBody>
      </p:sp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1752600" y="4482"/>
            <a:ext cx="4582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>
                <a:latin typeface="+mj-lt"/>
                <a:cs typeface="Arial" pitchFamily="34" charset="0"/>
              </a:rPr>
              <a:t>Statistics of operation</a:t>
            </a:r>
            <a:endParaRPr lang="ru-RU" altLang="ru-RU" sz="2800" b="1" dirty="0"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096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During 5 last years 9 Runs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the Nuclotron was provided.</a:t>
            </a:r>
          </a:p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operation time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~</a:t>
            </a:r>
            <a:r>
              <a:rPr lang="en-US" sz="2000" b="1" i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8710 hour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,  beam time for experiments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~</a:t>
            </a:r>
            <a:r>
              <a:rPr lang="en-US" sz="2000" b="1" i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65%</a:t>
            </a:r>
            <a:endParaRPr lang="ru-RU" sz="2000" b="1" i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357188" y="1000125"/>
            <a:ext cx="776661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dirty="0">
                <a:latin typeface="Calibri" charset="0"/>
              </a:rPr>
              <a:t>NICA is an international project </a:t>
            </a:r>
            <a:r>
              <a:rPr lang="en-US" altLang="ru-RU" sz="2000" dirty="0" smtClean="0">
                <a:latin typeface="Calibri" charset="0"/>
              </a:rPr>
              <a:t>and </a:t>
            </a:r>
            <a:r>
              <a:rPr lang="en-US" altLang="ru-RU" sz="2000" dirty="0">
                <a:latin typeface="Calibri" charset="0"/>
              </a:rPr>
              <a:t>brings the efforts of </a:t>
            </a:r>
            <a:endParaRPr lang="en-US" altLang="ru-RU" sz="2000" dirty="0" smtClean="0">
              <a:latin typeface="Calibri" charset="0"/>
            </a:endParaRPr>
          </a:p>
          <a:p>
            <a:pPr eaLnBrk="1" hangingPunct="1"/>
            <a:r>
              <a:rPr lang="en-US" altLang="ru-RU" sz="2000" dirty="0" smtClean="0">
                <a:latin typeface="Calibri" charset="0"/>
              </a:rPr>
              <a:t>18 JINR member state and </a:t>
            </a:r>
            <a:r>
              <a:rPr lang="en-US" altLang="ru-RU" sz="2000" dirty="0">
                <a:latin typeface="Calibri" charset="0"/>
              </a:rPr>
              <a:t>6 </a:t>
            </a:r>
            <a:r>
              <a:rPr lang="en-US" altLang="ru-RU" sz="2000" dirty="0" smtClean="0">
                <a:latin typeface="Calibri" charset="0"/>
              </a:rPr>
              <a:t>JINR associated state countries</a:t>
            </a:r>
            <a:r>
              <a:rPr lang="en-US" altLang="ru-RU" sz="2000" dirty="0">
                <a:latin typeface="Calibri" charset="0"/>
              </a:rPr>
              <a:t>.</a:t>
            </a:r>
          </a:p>
          <a:p>
            <a:pPr eaLnBrk="1" hangingPunct="1"/>
            <a:endParaRPr lang="ru-RU" altLang="ru-RU" sz="2000" dirty="0">
              <a:latin typeface="Calibri" charset="0"/>
            </a:endParaRPr>
          </a:p>
          <a:p>
            <a:pPr eaLnBrk="1" hangingPunct="1"/>
            <a:r>
              <a:rPr lang="en-US" altLang="ru-RU" sz="2000" dirty="0" smtClean="0">
                <a:latin typeface="Calibri" charset="0"/>
              </a:rPr>
              <a:t>In 2009 the NICA project  </a:t>
            </a:r>
            <a:r>
              <a:rPr lang="en-US" altLang="ru-RU" sz="2000" dirty="0">
                <a:latin typeface="Calibri" charset="0"/>
              </a:rPr>
              <a:t>was </a:t>
            </a:r>
            <a:r>
              <a:rPr lang="en-US" altLang="ru-RU" sz="2000" dirty="0" smtClean="0">
                <a:latin typeface="Calibri" charset="0"/>
              </a:rPr>
              <a:t>officially approved </a:t>
            </a:r>
            <a:r>
              <a:rPr lang="en-US" altLang="ru-RU" sz="2000" dirty="0">
                <a:latin typeface="Calibri" charset="0"/>
              </a:rPr>
              <a:t>by </a:t>
            </a:r>
            <a:r>
              <a:rPr lang="en-US" altLang="ru-RU" sz="2000" dirty="0" smtClean="0">
                <a:latin typeface="Calibri" charset="0"/>
              </a:rPr>
              <a:t>the JINR Scientific </a:t>
            </a:r>
          </a:p>
          <a:p>
            <a:pPr eaLnBrk="1" hangingPunct="1"/>
            <a:r>
              <a:rPr lang="en-US" altLang="ru-RU" sz="2000" dirty="0" smtClean="0">
                <a:latin typeface="Calibri" charset="0"/>
              </a:rPr>
              <a:t>Council and the JINR Committee </a:t>
            </a:r>
            <a:r>
              <a:rPr lang="en-US" altLang="ru-RU" sz="2000" dirty="0">
                <a:latin typeface="Calibri" charset="0"/>
              </a:rPr>
              <a:t>of </a:t>
            </a:r>
            <a:r>
              <a:rPr lang="en-US" altLang="ru-RU" sz="2000" dirty="0" smtClean="0">
                <a:latin typeface="Calibri" charset="0"/>
              </a:rPr>
              <a:t>Plenipotentiaries and included</a:t>
            </a:r>
            <a:endParaRPr lang="en-US" altLang="ru-RU" sz="2000" dirty="0">
              <a:latin typeface="Calibri" charset="0"/>
            </a:endParaRPr>
          </a:p>
          <a:p>
            <a:pPr eaLnBrk="1" hangingPunct="1"/>
            <a:r>
              <a:rPr lang="en-US" altLang="ru-RU" sz="2000" dirty="0">
                <a:latin typeface="Calibri" charset="0"/>
              </a:rPr>
              <a:t>i</a:t>
            </a:r>
            <a:r>
              <a:rPr lang="en-US" altLang="ru-RU" sz="2000" dirty="0" smtClean="0">
                <a:latin typeface="Calibri" charset="0"/>
              </a:rPr>
              <a:t>n the “JINR 7-year Plan for the Development of JINR 2009-2016”. </a:t>
            </a:r>
          </a:p>
          <a:p>
            <a:pPr eaLnBrk="1" hangingPunct="1"/>
            <a:endParaRPr lang="en-US" altLang="ru-RU" sz="2000" dirty="0">
              <a:latin typeface="Calibri" charset="0"/>
            </a:endParaRPr>
          </a:p>
          <a:p>
            <a:pPr eaLnBrk="1" hangingPunct="1"/>
            <a:r>
              <a:rPr lang="en-US" altLang="ru-RU" sz="2000" dirty="0" smtClean="0">
                <a:latin typeface="Calibri" charset="0"/>
              </a:rPr>
              <a:t>In </a:t>
            </a:r>
            <a:r>
              <a:rPr lang="en-US" altLang="ru-RU" sz="2000" dirty="0">
                <a:latin typeface="Calibri" charset="0"/>
              </a:rPr>
              <a:t>2016 between </a:t>
            </a:r>
            <a:r>
              <a:rPr lang="en-US" altLang="ru-RU" sz="2000" dirty="0" smtClean="0">
                <a:latin typeface="Calibri" charset="0"/>
              </a:rPr>
              <a:t>Russian Federation </a:t>
            </a:r>
            <a:r>
              <a:rPr lang="en-US" altLang="ru-RU" sz="2000" dirty="0">
                <a:latin typeface="Calibri" charset="0"/>
              </a:rPr>
              <a:t>and JINR was signed </a:t>
            </a:r>
            <a:r>
              <a:rPr lang="en-US" altLang="ru-RU" sz="2000" dirty="0" smtClean="0">
                <a:latin typeface="Calibri" charset="0"/>
              </a:rPr>
              <a:t>an </a:t>
            </a:r>
          </a:p>
          <a:p>
            <a:pPr eaLnBrk="1" hangingPunct="1"/>
            <a:r>
              <a:rPr lang="en-US" altLang="ru-RU" sz="2000" dirty="0" smtClean="0">
                <a:latin typeface="Calibri" charset="0"/>
              </a:rPr>
              <a:t>Agreement on the NICA complex construction and operation.</a:t>
            </a:r>
            <a:endParaRPr lang="en-US" altLang="ru-RU" sz="2000" dirty="0">
              <a:latin typeface="Calibri" charset="0"/>
            </a:endParaRPr>
          </a:p>
          <a:p>
            <a:pPr eaLnBrk="1" hangingPunct="1"/>
            <a:endParaRPr lang="ru-RU" altLang="ru-RU" sz="2000" dirty="0">
              <a:latin typeface="Calibri" charset="0"/>
            </a:endParaRPr>
          </a:p>
          <a:p>
            <a:pPr eaLnBrk="1" hangingPunct="1"/>
            <a:r>
              <a:rPr lang="en-US" altLang="ru-RU" sz="2000" dirty="0">
                <a:latin typeface="Calibri" charset="0"/>
              </a:rPr>
              <a:t>In 2017 the project </a:t>
            </a:r>
            <a:r>
              <a:rPr lang="en-US" altLang="ru-RU" sz="2000" dirty="0" smtClean="0">
                <a:latin typeface="Calibri" charset="0"/>
              </a:rPr>
              <a:t>NICA was </a:t>
            </a:r>
            <a:r>
              <a:rPr lang="en-US" altLang="ru-RU" sz="2000" dirty="0">
                <a:latin typeface="Calibri" charset="0"/>
              </a:rPr>
              <a:t>included into ESFRI road map.</a:t>
            </a:r>
            <a:endParaRPr lang="ru-RU" altLang="ru-RU" sz="2000" dirty="0">
              <a:latin typeface="Calibri" charset="0"/>
            </a:endParaRP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1676400" y="29715"/>
            <a:ext cx="52264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3600" b="1">
                <a:latin typeface="+mj-lt"/>
              </a:rPr>
              <a:t>General information</a:t>
            </a:r>
            <a:endParaRPr lang="ru-RU" altLang="ru-RU" sz="3600" b="1" dirty="0">
              <a:latin typeface="+mj-lt"/>
            </a:endParaRPr>
          </a:p>
        </p:txBody>
      </p:sp>
      <p:sp>
        <p:nvSpPr>
          <p:cNvPr id="3077" name="Прямоугольник 6"/>
          <p:cNvSpPr>
            <a:spLocks noChangeArrowheads="1"/>
          </p:cNvSpPr>
          <p:nvPr/>
        </p:nvSpPr>
        <p:spPr bwMode="auto">
          <a:xfrm>
            <a:off x="1204912" y="5105400"/>
            <a:ext cx="5500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b="1">
                <a:latin typeface="Calibri" charset="0"/>
              </a:rPr>
              <a:t>Project web-site</a:t>
            </a:r>
            <a:r>
              <a:rPr lang="en-US" altLang="ru-RU" sz="2800">
                <a:latin typeface="Calibri" charset="0"/>
              </a:rPr>
              <a:t>: http://</a:t>
            </a:r>
            <a:r>
              <a:rPr lang="en-US" altLang="ru-RU" sz="2800" dirty="0" err="1">
                <a:latin typeface="Calibri" charset="0"/>
              </a:rPr>
              <a:t>nica.jinr.ru</a:t>
            </a:r>
            <a:r>
              <a:rPr lang="en-US" altLang="ru-RU" sz="2800" dirty="0">
                <a:latin typeface="Calibri" charset="0"/>
              </a:rPr>
              <a:t>/</a:t>
            </a:r>
            <a:endParaRPr lang="ru-RU" altLang="ru-RU" sz="2800" dirty="0">
              <a:latin typeface="Calibri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6B9440-F6D9-DB4C-B691-66490FA192DD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07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660232" y="648919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91B64E-B4B7-4CDA-AFFC-0806F23EF3D4}" type="slidenum">
              <a:rPr lang="ru-RU" altLang="ru-RU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30</a:t>
            </a:fld>
            <a:endParaRPr lang="ru-RU" altLang="ru-RU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92087" y="0"/>
            <a:ext cx="762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+mj-lt"/>
              </a:rPr>
              <a:t>Status of the </a:t>
            </a:r>
            <a:r>
              <a:rPr lang="en-US" altLang="ru-RU" sz="2800" b="1" dirty="0" smtClean="0">
                <a:latin typeface="+mj-lt"/>
              </a:rPr>
              <a:t>Nuclotron 2018</a:t>
            </a:r>
            <a:endParaRPr kumimoji="0" lang="ru-RU" altLang="ru-RU" sz="2800" b="1" dirty="0">
              <a:latin typeface="+mj-lt"/>
            </a:endParaRPr>
          </a:p>
        </p:txBody>
      </p:sp>
      <p:graphicFrame>
        <p:nvGraphicFramePr>
          <p:cNvPr id="11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49132"/>
              </p:ext>
            </p:extLst>
          </p:nvPr>
        </p:nvGraphicFramePr>
        <p:xfrm>
          <a:off x="192087" y="762000"/>
          <a:ext cx="8772401" cy="5667076"/>
        </p:xfrm>
        <a:graphic>
          <a:graphicData uri="http://schemas.openxmlformats.org/drawingml/2006/table">
            <a:tbl>
              <a:tblPr/>
              <a:tblGrid>
                <a:gridCol w="2965767"/>
                <a:gridCol w="2441588"/>
                <a:gridCol w="3365046"/>
              </a:tblGrid>
              <a:tr h="6708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Parameter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Project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Status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(June 2018)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Max.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magn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. field, T</a:t>
                      </a: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 (1.7 T routine)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8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B-field ramp, T/s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0.8 (0.7 routine)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8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Accelerated particles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p–U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, d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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p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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, d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,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 –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Xe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sym typeface="Symbol" pitchFamily="18" charset="2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02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Max. energy,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/u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12 (p), 5.8 (d)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4.5( 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197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Au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79+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)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5.6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(d, 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C),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3.6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40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Ar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16+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)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9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Intensity, ions/cycle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11(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p,d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),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 2E9 (A &gt; 100) 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d 4*10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 (2*10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 routine),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7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Li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3+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 3*10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C</a:t>
                      </a:r>
                      <a:r>
                        <a:rPr kumimoji="0" lang="en-US" sz="2000" b="1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  <a:sym typeface="Times New Roman" pitchFamily="18" charset="0"/>
                        </a:rPr>
                        <a:t>6+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2*10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40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Ar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16+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 1*10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78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Kr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26+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 2*10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124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Xe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42+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 1*10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Times New Roman" pitchFamily="18" charset="0"/>
                        </a:rPr>
                        <a:t>4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5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Прямоугольник 3"/>
          <p:cNvSpPr>
            <a:spLocks noChangeArrowheads="1"/>
          </p:cNvSpPr>
          <p:nvPr/>
        </p:nvSpPr>
        <p:spPr bwMode="auto">
          <a:xfrm>
            <a:off x="214313" y="685800"/>
            <a:ext cx="7358062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b="1">
                <a:solidFill>
                  <a:srgbClr val="002060"/>
                </a:solidFill>
                <a:latin typeface="Calibri" charset="0"/>
              </a:rPr>
              <a:t>The Collider </a:t>
            </a:r>
            <a:r>
              <a:rPr lang="en-US" altLang="ru-RU" sz="2000">
                <a:latin typeface="Calibri" charset="0"/>
              </a:rPr>
              <a:t>ring 503.04 m long has a racetrack shape and is based on double-aperture (top-to-bottom) 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superconducting magnets at maximum dipole field 1.8 T; </a:t>
            </a:r>
          </a:p>
          <a:p>
            <a:pPr eaLnBrk="1" hangingPunct="1"/>
            <a:endParaRPr lang="en-US" altLang="ru-RU" sz="2000" dirty="0">
              <a:latin typeface="Calibri" charset="0"/>
            </a:endParaRPr>
          </a:p>
          <a:p>
            <a:pPr eaLnBrk="1" hangingPunct="1"/>
            <a:r>
              <a:rPr lang="en-US" altLang="ru-RU" sz="2000" dirty="0">
                <a:latin typeface="Calibri" charset="0"/>
              </a:rPr>
              <a:t>The major parameters of the NICA Collider are the following: 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- magnetic rigidity  = 45 </a:t>
            </a:r>
            <a:r>
              <a:rPr lang="en-US" altLang="ru-RU" sz="2000" dirty="0" err="1">
                <a:latin typeface="Calibri" charset="0"/>
              </a:rPr>
              <a:t>T·m</a:t>
            </a:r>
            <a:r>
              <a:rPr lang="en-US" altLang="ru-RU" sz="2000" dirty="0">
                <a:latin typeface="Calibri" charset="0"/>
              </a:rPr>
              <a:t>; </a:t>
            </a:r>
          </a:p>
          <a:p>
            <a:pPr eaLnBrk="1" hangingPunct="1">
              <a:buFontTx/>
              <a:buChar char="-"/>
            </a:pPr>
            <a:r>
              <a:rPr lang="en-US" altLang="ru-RU" sz="2000" dirty="0">
                <a:latin typeface="Calibri" charset="0"/>
              </a:rPr>
              <a:t>ion kinetic energy range from 1 </a:t>
            </a:r>
            <a:r>
              <a:rPr lang="en-US" altLang="ru-RU" sz="2000" dirty="0" err="1">
                <a:latin typeface="Calibri" charset="0"/>
              </a:rPr>
              <a:t>GeV</a:t>
            </a:r>
            <a:r>
              <a:rPr lang="en-US" altLang="ru-RU" sz="2000" dirty="0">
                <a:latin typeface="Calibri" charset="0"/>
              </a:rPr>
              <a:t>/u to 4.5 </a:t>
            </a:r>
            <a:r>
              <a:rPr lang="en-US" altLang="ru-RU" sz="2000" dirty="0" err="1">
                <a:latin typeface="Calibri" charset="0"/>
              </a:rPr>
              <a:t>GeV</a:t>
            </a:r>
            <a:r>
              <a:rPr lang="en-US" altLang="ru-RU" sz="2000" dirty="0">
                <a:latin typeface="Calibri" charset="0"/>
              </a:rPr>
              <a:t>/u for Au</a:t>
            </a:r>
            <a:r>
              <a:rPr lang="en-US" altLang="ru-RU" sz="2000" baseline="30000" dirty="0">
                <a:latin typeface="Calibri" charset="0"/>
              </a:rPr>
              <a:t>79+</a:t>
            </a:r>
            <a:r>
              <a:rPr lang="en-US" altLang="ru-RU" sz="2000" dirty="0">
                <a:latin typeface="Calibri" charset="0"/>
              </a:rPr>
              <a:t>; </a:t>
            </a:r>
          </a:p>
          <a:p>
            <a:pPr eaLnBrk="1" hangingPunct="1">
              <a:buFontTx/>
              <a:buChar char="-"/>
            </a:pPr>
            <a:r>
              <a:rPr lang="en-US" altLang="ru-RU" sz="2000" dirty="0">
                <a:latin typeface="Calibri" charset="0"/>
              </a:rPr>
              <a:t>energy of polarized deuterons is 6 </a:t>
            </a:r>
            <a:r>
              <a:rPr lang="en-US" altLang="ru-RU" sz="2000" dirty="0" err="1">
                <a:latin typeface="Calibri" charset="0"/>
              </a:rPr>
              <a:t>GeV</a:t>
            </a:r>
            <a:r>
              <a:rPr lang="en-US" altLang="ru-RU" sz="2000" dirty="0">
                <a:latin typeface="Calibri" charset="0"/>
              </a:rPr>
              <a:t>/u, protons – 12 </a:t>
            </a:r>
            <a:r>
              <a:rPr lang="en-US" altLang="ru-RU" sz="2000" dirty="0" err="1">
                <a:latin typeface="Calibri" charset="0"/>
              </a:rPr>
              <a:t>GeV</a:t>
            </a:r>
            <a:r>
              <a:rPr lang="en-US" altLang="ru-RU" sz="2000" dirty="0">
                <a:latin typeface="Calibri" charset="0"/>
              </a:rPr>
              <a:t>, </a:t>
            </a:r>
          </a:p>
          <a:p>
            <a:pPr eaLnBrk="1" hangingPunct="1"/>
            <a:endParaRPr lang="en-US" altLang="ru-RU" sz="2000" dirty="0">
              <a:latin typeface="Calibri" charset="0"/>
            </a:endParaRPr>
          </a:p>
          <a:p>
            <a:pPr eaLnBrk="1" hangingPunct="1"/>
            <a:r>
              <a:rPr lang="en-US" altLang="ru-RU" sz="2000" dirty="0">
                <a:latin typeface="Calibri" charset="0"/>
              </a:rPr>
              <a:t>- vacuum in a beam chamber: 10</a:t>
            </a:r>
            <a:r>
              <a:rPr lang="en-US" altLang="ru-RU" sz="2000" baseline="30000" dirty="0">
                <a:latin typeface="Calibri" charset="0"/>
              </a:rPr>
              <a:t>−11</a:t>
            </a:r>
            <a:r>
              <a:rPr lang="en-US" altLang="ru-RU" sz="2000" dirty="0">
                <a:latin typeface="Calibri" charset="0"/>
              </a:rPr>
              <a:t> </a:t>
            </a:r>
            <a:r>
              <a:rPr lang="en-US" altLang="ru-RU" sz="2000" dirty="0" err="1">
                <a:latin typeface="Calibri" charset="0"/>
              </a:rPr>
              <a:t>Torr</a:t>
            </a:r>
            <a:r>
              <a:rPr lang="en-US" altLang="ru-RU" sz="2000" dirty="0">
                <a:latin typeface="Calibri" charset="0"/>
              </a:rPr>
              <a:t>; 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- zero beam crossing angle at IP; 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- 9 m space for detector allocations at IP’s; </a:t>
            </a:r>
          </a:p>
          <a:p>
            <a:pPr eaLnBrk="1" hangingPunct="1"/>
            <a:endParaRPr lang="en-US" altLang="ru-RU" sz="2000" dirty="0">
              <a:latin typeface="Calibri" charset="0"/>
            </a:endParaRPr>
          </a:p>
          <a:p>
            <a:pPr eaLnBrk="1" hangingPunct="1"/>
            <a:r>
              <a:rPr lang="en-US" altLang="ru-RU" sz="2000" dirty="0">
                <a:latin typeface="Calibri" charset="0"/>
              </a:rPr>
              <a:t>Average luminosity 10</a:t>
            </a:r>
            <a:r>
              <a:rPr lang="en-US" altLang="ru-RU" sz="2000" baseline="30000" dirty="0">
                <a:latin typeface="Calibri" charset="0"/>
              </a:rPr>
              <a:t>27</a:t>
            </a:r>
            <a:r>
              <a:rPr lang="en-US" altLang="ru-RU" sz="2000" dirty="0">
                <a:latin typeface="Calibri" charset="0"/>
              </a:rPr>
              <a:t> cm</a:t>
            </a:r>
            <a:r>
              <a:rPr lang="en-US" altLang="ru-RU" sz="2000" baseline="30000" dirty="0">
                <a:latin typeface="Calibri" charset="0"/>
              </a:rPr>
              <a:t>−2</a:t>
            </a:r>
            <a:r>
              <a:rPr lang="en-US" altLang="ru-RU" sz="2000" dirty="0">
                <a:latin typeface="Calibri" charset="0"/>
              </a:rPr>
              <a:t>·s</a:t>
            </a:r>
            <a:r>
              <a:rPr lang="en-US" altLang="ru-RU" sz="2000" baseline="30000" dirty="0">
                <a:latin typeface="Calibri" charset="0"/>
              </a:rPr>
              <a:t>−1</a:t>
            </a:r>
            <a:r>
              <a:rPr lang="en-US" altLang="ru-RU" sz="2000" dirty="0">
                <a:latin typeface="Calibri" charset="0"/>
              </a:rPr>
              <a:t> for gold ion collisions at √</a:t>
            </a:r>
            <a:r>
              <a:rPr lang="en-US" altLang="ru-RU" sz="2000" i="1" dirty="0" err="1">
                <a:latin typeface="Calibri" charset="0"/>
              </a:rPr>
              <a:t>s</a:t>
            </a:r>
            <a:r>
              <a:rPr lang="en-US" altLang="ru-RU" sz="2000" baseline="-25000" dirty="0" err="1">
                <a:latin typeface="Calibri" charset="0"/>
              </a:rPr>
              <a:t>NN</a:t>
            </a:r>
            <a:r>
              <a:rPr lang="en-US" altLang="ru-RU" sz="2000" dirty="0">
                <a:latin typeface="Calibri" charset="0"/>
              </a:rPr>
              <a:t> = 9 </a:t>
            </a:r>
            <a:r>
              <a:rPr lang="en-US" altLang="ru-RU" sz="2000" dirty="0" err="1">
                <a:latin typeface="Calibri" charset="0"/>
              </a:rPr>
              <a:t>GeV</a:t>
            </a:r>
            <a:r>
              <a:rPr lang="en-US" altLang="ru-RU" sz="2000" dirty="0">
                <a:latin typeface="Calibri" charset="0"/>
              </a:rPr>
              <a:t>. 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The luminosity in the polarized mode is up to 10</a:t>
            </a:r>
            <a:r>
              <a:rPr lang="en-US" altLang="ru-RU" sz="2000" baseline="30000" dirty="0">
                <a:latin typeface="Calibri" charset="0"/>
              </a:rPr>
              <a:t>32</a:t>
            </a:r>
            <a:r>
              <a:rPr lang="en-US" altLang="ru-RU" sz="2000" dirty="0">
                <a:latin typeface="Calibri" charset="0"/>
              </a:rPr>
              <a:t> cm</a:t>
            </a:r>
            <a:r>
              <a:rPr lang="en-US" altLang="ru-RU" sz="2000" baseline="30000" dirty="0">
                <a:latin typeface="Calibri" charset="0"/>
              </a:rPr>
              <a:t>−2</a:t>
            </a:r>
            <a:r>
              <a:rPr lang="en-US" altLang="ru-RU" sz="2000" dirty="0">
                <a:latin typeface="Calibri" charset="0"/>
              </a:rPr>
              <a:t>·s</a:t>
            </a:r>
            <a:r>
              <a:rPr lang="en-US" altLang="ru-RU" sz="2000" baseline="30000" dirty="0">
                <a:latin typeface="Calibri" charset="0"/>
              </a:rPr>
              <a:t>−1</a:t>
            </a:r>
            <a:r>
              <a:rPr lang="en-US" altLang="ru-RU" sz="2000" dirty="0">
                <a:latin typeface="Calibri" charset="0"/>
              </a:rPr>
              <a:t>. </a:t>
            </a:r>
          </a:p>
          <a:p>
            <a:pPr eaLnBrk="1" hangingPunct="1"/>
            <a:endParaRPr lang="ru-RU" altLang="ru-RU" dirty="0">
              <a:latin typeface="Calibri" charset="0"/>
            </a:endParaRPr>
          </a:p>
        </p:txBody>
      </p:sp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2667000" y="8965"/>
            <a:ext cx="1699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b="1">
                <a:latin typeface="+mj-lt"/>
              </a:rPr>
              <a:t>Collider</a:t>
            </a:r>
            <a:endParaRPr lang="ru-RU" altLang="ru-RU" sz="2800" b="1" dirty="0">
              <a:latin typeface="+mj-lt"/>
            </a:endParaRPr>
          </a:p>
        </p:txBody>
      </p:sp>
      <p:pic>
        <p:nvPicPr>
          <p:cNvPr id="38918" name="Picture 14" descr="DSCN1327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276600"/>
            <a:ext cx="262257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069387-FE17-8C46-8379-3AD62F0F22EE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Рисунок 7" descr="_MG_019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9" t="12869" b="5937"/>
          <a:stretch>
            <a:fillRect/>
          </a:stretch>
        </p:blipFill>
        <p:spPr bwMode="auto">
          <a:xfrm>
            <a:off x="500063" y="1185862"/>
            <a:ext cx="309086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Рисунок 11" descr="IMG_03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5"/>
          <a:stretch>
            <a:fillRect/>
          </a:stretch>
        </p:blipFill>
        <p:spPr bwMode="auto">
          <a:xfrm>
            <a:off x="4929188" y="685800"/>
            <a:ext cx="26162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28987"/>
            <a:ext cx="3235325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4" name="TextBox 7"/>
          <p:cNvSpPr txBox="1">
            <a:spLocks noChangeArrowheads="1"/>
          </p:cNvSpPr>
          <p:nvPr/>
        </p:nvSpPr>
        <p:spPr bwMode="auto">
          <a:xfrm>
            <a:off x="428625" y="757237"/>
            <a:ext cx="28843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b="1">
                <a:latin typeface="Calibri" charset="0"/>
              </a:rPr>
              <a:t>Stochastic cooling system</a:t>
            </a:r>
            <a:endParaRPr lang="ru-RU" altLang="ru-RU" sz="2000" b="1" dirty="0">
              <a:latin typeface="Calibri" charset="0"/>
            </a:endParaRPr>
          </a:p>
        </p:txBody>
      </p:sp>
      <p:sp>
        <p:nvSpPr>
          <p:cNvPr id="39945" name="TextBox 8"/>
          <p:cNvSpPr txBox="1">
            <a:spLocks noChangeArrowheads="1"/>
          </p:cNvSpPr>
          <p:nvPr/>
        </p:nvSpPr>
        <p:spPr bwMode="auto">
          <a:xfrm>
            <a:off x="1439670" y="5562600"/>
            <a:ext cx="4826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b="1" dirty="0" smtClean="0">
                <a:latin typeface="Calibri" charset="0"/>
              </a:rPr>
              <a:t>Successfully tested </a:t>
            </a:r>
            <a:r>
              <a:rPr lang="en-US" altLang="ru-RU" sz="2000" b="1" dirty="0">
                <a:latin typeface="Calibri" charset="0"/>
              </a:rPr>
              <a:t>at the </a:t>
            </a:r>
            <a:r>
              <a:rPr lang="en-US" altLang="ru-RU" sz="2000" b="1" dirty="0" err="1">
                <a:latin typeface="Calibri" charset="0"/>
              </a:rPr>
              <a:t>Nuclotron</a:t>
            </a:r>
            <a:r>
              <a:rPr lang="en-US" altLang="ru-RU" sz="2000" b="1" dirty="0">
                <a:latin typeface="Calibri" charset="0"/>
              </a:rPr>
              <a:t> </a:t>
            </a:r>
            <a:r>
              <a:rPr lang="en-US" altLang="ru-RU" sz="2000" b="1" dirty="0" smtClean="0">
                <a:latin typeface="Calibri" charset="0"/>
              </a:rPr>
              <a:t>in 2013</a:t>
            </a:r>
            <a:endParaRPr lang="ru-RU" altLang="ru-RU" sz="2000" b="1" dirty="0">
              <a:latin typeface="Calibri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7F0FB7-26CA-E54D-AF1B-002BAFFECD14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667000" y="8965"/>
            <a:ext cx="1699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b="1">
                <a:latin typeface="+mj-lt"/>
              </a:rPr>
              <a:t>Collider</a:t>
            </a:r>
            <a:endParaRPr lang="ru-RU" altLang="ru-RU" sz="2800" b="1" dirty="0">
              <a:latin typeface="+mj-lt"/>
            </a:endParaRPr>
          </a:p>
        </p:txBody>
      </p:sp>
      <p:pic>
        <p:nvPicPr>
          <p:cNvPr id="13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r="9183"/>
          <a:stretch>
            <a:fillRect/>
          </a:stretch>
        </p:blipFill>
        <p:spPr bwMode="auto">
          <a:xfrm>
            <a:off x="428625" y="3929063"/>
            <a:ext cx="3532188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1748225" y="17929"/>
            <a:ext cx="46474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b="1">
                <a:latin typeface="+mj-lt"/>
              </a:rPr>
              <a:t>Cooperation with BINP</a:t>
            </a:r>
            <a:endParaRPr lang="ru-RU" altLang="ru-RU" sz="2800" b="1" dirty="0">
              <a:latin typeface="+mj-lt"/>
            </a:endParaRP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4071938" y="1571625"/>
            <a:ext cx="5051425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ru-RU" sz="2000"/>
              <a:t>The Booster acceleration system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ru-RU" sz="2000"/>
              <a:t>(Tested at JINR – October 2014)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ru-RU" sz="2000" b="1">
                <a:solidFill>
                  <a:srgbClr val="FF0000"/>
                </a:solidFill>
              </a:rPr>
              <a:t>The Booster electron cooling system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ru-RU" sz="2000"/>
              <a:t>(commissioned at JINR - December 2017)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ru-RU" sz="2000"/>
              <a:t>Beam transfer line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ru-RU" sz="2000"/>
              <a:t>from the Booster to Nuclotron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ru-RU" sz="2000"/>
              <a:t>RF system of the collider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ru-RU" sz="2000" b="1">
                <a:solidFill>
                  <a:srgbClr val="FF0000"/>
                </a:solidFill>
              </a:rPr>
              <a:t>Electron cooling system of the collider </a:t>
            </a:r>
          </a:p>
          <a:p>
            <a:pPr eaLnBrk="1" hangingPunct="1"/>
            <a:endParaRPr lang="ru-RU" altLang="ru-RU"/>
          </a:p>
        </p:txBody>
      </p:sp>
      <p:pic>
        <p:nvPicPr>
          <p:cNvPr id="40966" name="Рисунок 1" descr="IMG_45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00125"/>
            <a:ext cx="35004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92E886-EAA2-CC4D-BE9F-8F360A74FC18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ni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838200"/>
            <a:ext cx="62499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1143000" y="59817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400" b="1">
                <a:latin typeface="Calibri" charset="0"/>
              </a:rPr>
              <a:t>Official start up of the construction </a:t>
            </a:r>
            <a:r>
              <a:rPr lang="ru-RU" altLang="ru-RU" sz="2400" b="1">
                <a:latin typeface="Calibri" charset="0"/>
              </a:rPr>
              <a:t>25 </a:t>
            </a:r>
            <a:r>
              <a:rPr lang="en-US" altLang="ru-RU" sz="2400" b="1">
                <a:latin typeface="Calibri" charset="0"/>
              </a:rPr>
              <a:t>March 2016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E2C1E7-4187-3840-AE16-5C663BB50281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16725" y="1268413"/>
            <a:ext cx="23034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i="1">
              <a:solidFill>
                <a:srgbClr val="660066"/>
              </a:solidFill>
              <a:latin typeface="Abadi MT Condensed Extra Bold" charset="0"/>
              <a:ea typeface="ＭＳ Ｐゴシック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b="1" i="1">
              <a:solidFill>
                <a:srgbClr val="000066"/>
              </a:solidFill>
              <a:cs typeface="Arial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b="1" i="1">
              <a:solidFill>
                <a:srgbClr val="000066"/>
              </a:solidFill>
              <a:cs typeface="Arial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b="1" i="1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21512" name="TextBox 14"/>
          <p:cNvSpPr txBox="1">
            <a:spLocks noChangeArrowheads="1"/>
          </p:cNvSpPr>
          <p:nvPr/>
        </p:nvSpPr>
        <p:spPr bwMode="auto">
          <a:xfrm>
            <a:off x="2369412" y="-26894"/>
            <a:ext cx="43194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b="1">
                <a:latin typeface="+mj-lt"/>
              </a:rPr>
              <a:t>Collider </a:t>
            </a:r>
            <a:r>
              <a:rPr lang="en-US" altLang="ru-RU" sz="2800" b="1" smtClean="0">
                <a:latin typeface="+mj-lt"/>
              </a:rPr>
              <a:t>construction</a:t>
            </a:r>
            <a:endParaRPr lang="ru-RU" altLang="ru-RU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1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16725" y="1268413"/>
            <a:ext cx="2303463" cy="431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i="1" dirty="0">
              <a:solidFill>
                <a:srgbClr val="660066"/>
              </a:solidFill>
              <a:latin typeface="Abadi MT Condensed Extra Bold" charset="0"/>
              <a:ea typeface="ＭＳ Ｐゴシック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63061" y="4978569"/>
            <a:ext cx="48137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u="sng" dirty="0">
                <a:ea typeface="Arial" charset="0"/>
                <a:cs typeface="Arial" charset="0"/>
                <a:hlinkClick r:id="rId2"/>
              </a:rPr>
              <a:t>http://nucloweb.jinr.ru/nucloserv/205corp.htm</a:t>
            </a:r>
            <a:endParaRPr lang="ru-RU" altLang="ru-RU" sz="1600" dirty="0">
              <a:ea typeface="Arial" charset="0"/>
              <a:cs typeface="Arial" charset="0"/>
            </a:endParaRPr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5552" r="20313" b="30861"/>
          <a:stretch>
            <a:fillRect/>
          </a:stretch>
        </p:blipFill>
        <p:spPr bwMode="auto">
          <a:xfrm>
            <a:off x="63061" y="609600"/>
            <a:ext cx="7760139" cy="432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2369412" y="-26894"/>
            <a:ext cx="43194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b="1">
                <a:latin typeface="+mj-lt"/>
              </a:rPr>
              <a:t>Collider </a:t>
            </a:r>
            <a:r>
              <a:rPr lang="en-US" altLang="ru-RU" sz="2800" b="1" smtClean="0">
                <a:latin typeface="+mj-lt"/>
              </a:rPr>
              <a:t>construction</a:t>
            </a:r>
            <a:endParaRPr lang="ru-RU" altLang="ru-RU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343400"/>
            <a:ext cx="4022196" cy="22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44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908050"/>
            <a:ext cx="2419350" cy="5041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Изображение 1" descr="ФотоОГ1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00125"/>
            <a:ext cx="2676525" cy="2390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b="13130"/>
          <a:stretch>
            <a:fillRect/>
          </a:stretch>
        </p:blipFill>
        <p:spPr bwMode="auto">
          <a:xfrm>
            <a:off x="3143250" y="3357563"/>
            <a:ext cx="2654300" cy="25828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08050"/>
            <a:ext cx="2305050" cy="24272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/>
          <a:stretch>
            <a:fillRect/>
          </a:stretch>
        </p:blipFill>
        <p:spPr bwMode="auto">
          <a:xfrm>
            <a:off x="5867400" y="3284538"/>
            <a:ext cx="2305050" cy="2609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7" name="TextBox 14"/>
          <p:cNvSpPr txBox="1">
            <a:spLocks noChangeArrowheads="1"/>
          </p:cNvSpPr>
          <p:nvPr/>
        </p:nvSpPr>
        <p:spPr bwMode="auto">
          <a:xfrm>
            <a:off x="1643063" y="5903913"/>
            <a:ext cx="5808662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latin typeface="Calibri" charset="0"/>
              </a:rPr>
              <a:t>Largest in </a:t>
            </a:r>
            <a:r>
              <a:rPr lang="en-US" altLang="ru-RU" sz="2000" b="1" dirty="0" smtClean="0">
                <a:latin typeface="Calibri" charset="0"/>
              </a:rPr>
              <a:t>Russia commissioned </a:t>
            </a:r>
            <a:r>
              <a:rPr lang="en-US" altLang="ru-RU" sz="2000" b="1" dirty="0">
                <a:latin typeface="Calibri" charset="0"/>
              </a:rPr>
              <a:t>in May</a:t>
            </a:r>
            <a:r>
              <a:rPr lang="ru-RU" altLang="ru-RU" sz="2000" b="1" dirty="0">
                <a:latin typeface="Calibri" charset="0"/>
              </a:rPr>
              <a:t> </a:t>
            </a:r>
            <a:r>
              <a:rPr lang="en-US" altLang="ru-RU" sz="2000" b="1" dirty="0">
                <a:latin typeface="Calibri" charset="0"/>
              </a:rPr>
              <a:t>2016</a:t>
            </a:r>
            <a:endParaRPr lang="ru-RU" altLang="ru-RU" sz="2000" b="1" dirty="0">
              <a:latin typeface="Calibri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09613"/>
            <a:ext cx="7480300" cy="50323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New helium liquefier</a:t>
            </a:r>
            <a:r>
              <a:rPr lang="ru-RU" sz="2400" b="1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(</a:t>
            </a:r>
            <a:r>
              <a:rPr lang="en-US" sz="2400" b="1" dirty="0" smtClean="0">
                <a:solidFill>
                  <a:srgbClr val="F9535A"/>
                </a:solidFill>
                <a:latin typeface="+mn-lt"/>
              </a:rPr>
              <a:t>1000 </a:t>
            </a:r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l</a:t>
            </a:r>
            <a:r>
              <a:rPr lang="ru-RU" sz="2400" b="1" dirty="0" smtClean="0">
                <a:solidFill>
                  <a:srgbClr val="000090"/>
                </a:solidFill>
                <a:latin typeface="+mn-lt"/>
              </a:rPr>
              <a:t>/</a:t>
            </a:r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h)</a:t>
            </a:r>
            <a:endParaRPr lang="en-US" sz="24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7659" name="Прямоугольник 13"/>
          <p:cNvSpPr>
            <a:spLocks noChangeArrowheads="1"/>
          </p:cNvSpPr>
          <p:nvPr/>
        </p:nvSpPr>
        <p:spPr bwMode="auto">
          <a:xfrm>
            <a:off x="1368552" y="18770"/>
            <a:ext cx="579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sz="2800" b="1">
                <a:latin typeface="+mj-lt"/>
                <a:ea typeface="Arial" charset="0"/>
                <a:cs typeface="Arial" charset="0"/>
              </a:rPr>
              <a:t>Cryogenic facility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C4E510-0F7E-6240-A23F-01B07130B2E5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61" name="Rectangle 1"/>
          <p:cNvSpPr>
            <a:spLocks noChangeArrowheads="1"/>
          </p:cNvSpPr>
          <p:nvPr/>
        </p:nvSpPr>
        <p:spPr bwMode="auto">
          <a:xfrm>
            <a:off x="714375" y="4857750"/>
            <a:ext cx="3278188" cy="1077913"/>
          </a:xfrm>
          <a:prstGeom prst="rect">
            <a:avLst/>
          </a:prstGeom>
          <a:solidFill>
            <a:srgbClr val="EAEAEA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ru-RU" b="1" i="1">
                <a:solidFill>
                  <a:srgbClr val="000090"/>
                </a:solidFill>
                <a:latin typeface="Calibri" charset="0"/>
              </a:rPr>
              <a:t>Finally the cooling power</a:t>
            </a:r>
          </a:p>
          <a:p>
            <a:pPr algn="r" eaLnBrk="1" hangingPunct="1">
              <a:spcAft>
                <a:spcPts val="600"/>
              </a:spcAft>
            </a:pPr>
            <a:r>
              <a:rPr lang="en-US" altLang="ru-RU" b="1" i="1">
                <a:solidFill>
                  <a:srgbClr val="000090"/>
                </a:solidFill>
                <a:latin typeface="Calibri" charset="0"/>
              </a:rPr>
              <a:t> should be doubled </a:t>
            </a:r>
          </a:p>
          <a:p>
            <a:pPr algn="r" eaLnBrk="1" hangingPunct="1">
              <a:spcAft>
                <a:spcPts val="600"/>
              </a:spcAft>
            </a:pPr>
            <a:r>
              <a:rPr lang="en-US" altLang="ru-RU" b="1" i="1">
                <a:solidFill>
                  <a:srgbClr val="000090"/>
                </a:solidFill>
                <a:latin typeface="Calibri" charset="0"/>
              </a:rPr>
              <a:t>from </a:t>
            </a:r>
            <a:r>
              <a:rPr lang="en-US" altLang="ru-RU" b="1" i="1">
                <a:solidFill>
                  <a:srgbClr val="FF0000"/>
                </a:solidFill>
                <a:latin typeface="Calibri" charset="0"/>
              </a:rPr>
              <a:t>4</a:t>
            </a:r>
            <a:r>
              <a:rPr lang="en-US" altLang="ru-RU" b="1" i="1">
                <a:solidFill>
                  <a:srgbClr val="000090"/>
                </a:solidFill>
                <a:latin typeface="Calibri" charset="0"/>
              </a:rPr>
              <a:t> kW  to </a:t>
            </a:r>
            <a:r>
              <a:rPr lang="en-US" altLang="ru-RU" b="1" i="1">
                <a:solidFill>
                  <a:srgbClr val="FF0000"/>
                </a:solidFill>
                <a:latin typeface="Calibri" charset="0"/>
              </a:rPr>
              <a:t>8 </a:t>
            </a:r>
            <a:r>
              <a:rPr lang="en-US" altLang="ru-RU" b="1" i="1">
                <a:solidFill>
                  <a:srgbClr val="000090"/>
                </a:solidFill>
                <a:latin typeface="Calibri" charset="0"/>
              </a:rPr>
              <a:t>kW @ </a:t>
            </a:r>
            <a:r>
              <a:rPr lang="en-US" altLang="ru-RU" b="1" i="1">
                <a:solidFill>
                  <a:srgbClr val="FF0000"/>
                </a:solidFill>
                <a:latin typeface="Calibri" charset="0"/>
              </a:rPr>
              <a:t>4.5K</a:t>
            </a:r>
            <a:endParaRPr lang="en-US" altLang="ru-RU" b="1" i="1">
              <a:latin typeface="Calibri" charset="0"/>
            </a:endParaRPr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75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371600"/>
            <a:ext cx="2879725" cy="4955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u="sng" dirty="0">
                <a:latin typeface="+mn-lt"/>
              </a:rPr>
              <a:t> </a:t>
            </a:r>
            <a:r>
              <a:rPr lang="en-GB" b="1" u="sng" dirty="0">
                <a:latin typeface="Arial" charset="0"/>
                <a:ea typeface="Arial" charset="0"/>
                <a:cs typeface="Arial" charset="0"/>
              </a:rPr>
              <a:t>Main production areas: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Incoming inspection zone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SC cable production hall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SC coils production hall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Area for assembling  the magnets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Area for the magnetic measurements under the room temperature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Leakage test area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Area for mounting the SC-magnets inside cryostats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Cryogenic tests bench</a:t>
            </a: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</a:endParaRPr>
          </a:p>
        </p:txBody>
      </p:sp>
      <p:pic>
        <p:nvPicPr>
          <p:cNvPr id="16389" name="Рисунок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1500188"/>
            <a:ext cx="578643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541509" y="5562600"/>
            <a:ext cx="54517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Request: 450 </a:t>
            </a:r>
            <a:r>
              <a:rPr lang="en-US" sz="2000" b="1" dirty="0">
                <a:latin typeface="Calibri" pitchFamily="34" charset="0"/>
              </a:rPr>
              <a:t>magnets for NICA and FAIR projects 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30540"/>
            <a:ext cx="769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+mj-lt"/>
                <a:ea typeface="Arial" charset="0"/>
                <a:cs typeface="Arial" charset="0"/>
              </a:rPr>
              <a:t>Line for assembling and cryogenic testing </a:t>
            </a:r>
            <a:r>
              <a:rPr lang="en-US" sz="3200" b="1" smtClean="0">
                <a:latin typeface="+mj-lt"/>
                <a:ea typeface="Arial" charset="0"/>
                <a:cs typeface="Arial" charset="0"/>
              </a:rPr>
              <a:t>of  </a:t>
            </a:r>
            <a:r>
              <a:rPr lang="en-US" sz="3200" b="1">
                <a:latin typeface="+mj-lt"/>
                <a:ea typeface="Arial" charset="0"/>
                <a:cs typeface="Arial" charset="0"/>
              </a:rPr>
              <a:t>SC-magnets</a:t>
            </a:r>
            <a:r>
              <a:rPr lang="en-US" sz="3200" b="1" i="1">
                <a:latin typeface="+mj-lt"/>
                <a:ea typeface="Arial" charset="0"/>
                <a:cs typeface="Arial" charset="0"/>
              </a:rPr>
              <a:t/>
            </a:r>
            <a:br>
              <a:rPr lang="en-US" sz="3200" b="1" i="1">
                <a:latin typeface="+mj-lt"/>
                <a:ea typeface="Arial" charset="0"/>
                <a:cs typeface="Arial" charset="0"/>
              </a:rPr>
            </a:br>
            <a:endParaRPr lang="ru-RU" sz="3200" b="1" dirty="0"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6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6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825561" y="6023029"/>
            <a:ext cx="128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201</a:t>
            </a:r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6</a:t>
            </a:r>
            <a:endParaRPr lang="en-US" sz="36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784333"/>
            <a:ext cx="9144000" cy="6109763"/>
            <a:chOff x="0" y="784333"/>
            <a:chExt cx="9144000" cy="6109763"/>
          </a:xfrm>
        </p:grpSpPr>
        <p:pic>
          <p:nvPicPr>
            <p:cNvPr id="16" name="Рисунок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1" r="9961" b="13562"/>
            <a:stretch/>
          </p:blipFill>
          <p:spPr>
            <a:xfrm>
              <a:off x="0" y="784333"/>
              <a:ext cx="9144000" cy="610105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283968" y="6309320"/>
              <a:ext cx="128294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2017</a:t>
              </a:r>
            </a:p>
          </p:txBody>
        </p:sp>
      </p:grpSp>
      <p:pic>
        <p:nvPicPr>
          <p:cNvPr id="7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Группа 7"/>
          <p:cNvGrpSpPr>
            <a:grpSpLocks/>
          </p:cNvGrpSpPr>
          <p:nvPr/>
        </p:nvGrpSpPr>
        <p:grpSpPr bwMode="auto">
          <a:xfrm>
            <a:off x="642938" y="2571750"/>
            <a:ext cx="7835900" cy="3571875"/>
            <a:chOff x="785786" y="2571744"/>
            <a:chExt cx="7835939" cy="3571900"/>
          </a:xfrm>
        </p:grpSpPr>
        <p:pic>
          <p:nvPicPr>
            <p:cNvPr id="122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5281" t="16504" r="16257" b="13028"/>
            <a:stretch>
              <a:fillRect/>
            </a:stretch>
          </p:blipFill>
          <p:spPr bwMode="auto">
            <a:xfrm>
              <a:off x="785786" y="2571744"/>
              <a:ext cx="5286412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Picture 5" descr="inta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57950" y="2571744"/>
              <a:ext cx="2263775" cy="171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 стрелкой 4"/>
            <p:cNvCxnSpPr/>
            <p:nvPr/>
          </p:nvCxnSpPr>
          <p:spPr>
            <a:xfrm rot="10800000" flipV="1">
              <a:off x="3286110" y="3427413"/>
              <a:ext cx="3071828" cy="501654"/>
            </a:xfrm>
            <a:prstGeom prst="straightConnector1">
              <a:avLst/>
            </a:prstGeom>
            <a:ln w="444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571500" y="1071563"/>
            <a:ext cx="789781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The Nuclotron internal target station </a:t>
            </a:r>
            <a:r>
              <a:rPr lang="en-US" sz="2000">
                <a:latin typeface="Calibri" pitchFamily="34" charset="0"/>
              </a:rPr>
              <a:t>equipped with six different targets: </a:t>
            </a:r>
          </a:p>
          <a:p>
            <a:r>
              <a:rPr lang="en-US" sz="2000">
                <a:latin typeface="Calibri" pitchFamily="34" charset="0"/>
              </a:rPr>
              <a:t>wire, strip and film with material from hydrogen to tungsten dedicated </a:t>
            </a:r>
          </a:p>
          <a:p>
            <a:r>
              <a:rPr lang="en-US" sz="2000">
                <a:latin typeface="Calibri" pitchFamily="34" charset="0"/>
              </a:rPr>
              <a:t>for particle physics, spin physics, relativistic atomic physics experiments.</a:t>
            </a:r>
            <a:endParaRPr lang="ru-RU" sz="2000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990600" y="0"/>
            <a:ext cx="5653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+mj-lt"/>
              </a:rPr>
              <a:t>Main experimental facilities</a:t>
            </a:r>
            <a:endParaRPr lang="ru-RU" sz="2800" b="1" dirty="0">
              <a:latin typeface="+mj-lt"/>
            </a:endParaRPr>
          </a:p>
        </p:txBody>
      </p:sp>
      <p:pic>
        <p:nvPicPr>
          <p:cNvPr id="8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>
            <a:off x="6000750" y="2357438"/>
            <a:ext cx="3000375" cy="224631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b="1">
                <a:solidFill>
                  <a:srgbClr val="000090"/>
                </a:solidFill>
              </a:rPr>
              <a:t>Agreement </a:t>
            </a:r>
          </a:p>
          <a:p>
            <a:pPr eaLnBrk="1" hangingPunct="1"/>
            <a:r>
              <a:rPr lang="en-US" altLang="ru-RU" sz="2800" b="1">
                <a:solidFill>
                  <a:srgbClr val="000090"/>
                </a:solidFill>
              </a:rPr>
              <a:t>between </a:t>
            </a:r>
          </a:p>
          <a:p>
            <a:pPr eaLnBrk="1" hangingPunct="1"/>
            <a:r>
              <a:rPr lang="en-US" altLang="ru-RU" sz="2800" b="1">
                <a:solidFill>
                  <a:srgbClr val="000090"/>
                </a:solidFill>
              </a:rPr>
              <a:t>RF Government</a:t>
            </a:r>
          </a:p>
          <a:p>
            <a:pPr eaLnBrk="1" hangingPunct="1"/>
            <a:r>
              <a:rPr lang="en-US" altLang="ru-RU" sz="2800" b="1">
                <a:solidFill>
                  <a:srgbClr val="000090"/>
                </a:solidFill>
              </a:rPr>
              <a:t>and JINR </a:t>
            </a:r>
          </a:p>
          <a:p>
            <a:pPr eaLnBrk="1" hangingPunct="1"/>
            <a:r>
              <a:rPr lang="en-US" altLang="ru-RU" sz="2800" b="1">
                <a:solidFill>
                  <a:srgbClr val="000090"/>
                </a:solidFill>
              </a:rPr>
              <a:t>(May 2016)</a:t>
            </a:r>
            <a:endParaRPr lang="ru-RU" altLang="ru-RU" sz="2800" b="1">
              <a:solidFill>
                <a:srgbClr val="000090"/>
              </a:solidFill>
            </a:endParaRPr>
          </a:p>
        </p:txBody>
      </p:sp>
      <p:pic>
        <p:nvPicPr>
          <p:cNvPr id="512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9"/>
          <a:stretch>
            <a:fillRect/>
          </a:stretch>
        </p:blipFill>
        <p:spPr bwMode="auto">
          <a:xfrm>
            <a:off x="214313" y="142875"/>
            <a:ext cx="5684837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F4085-A32B-B543-8CD3-C9F68BE87E61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1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1676400" y="0"/>
            <a:ext cx="5653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+mj-lt"/>
              </a:rPr>
              <a:t>Main experimental facilities</a:t>
            </a:r>
            <a:endParaRPr lang="ru-RU" sz="2800" b="1" dirty="0">
              <a:latin typeface="+mj-lt"/>
            </a:endParaRPr>
          </a:p>
        </p:txBody>
      </p:sp>
      <p:grpSp>
        <p:nvGrpSpPr>
          <p:cNvPr id="11269" name="Группа 6"/>
          <p:cNvGrpSpPr>
            <a:grpSpLocks/>
          </p:cNvGrpSpPr>
          <p:nvPr/>
        </p:nvGrpSpPr>
        <p:grpSpPr bwMode="auto">
          <a:xfrm>
            <a:off x="457200" y="1066800"/>
            <a:ext cx="8091488" cy="5084763"/>
            <a:chOff x="1696700" y="1775449"/>
            <a:chExt cx="7167563" cy="4229100"/>
          </a:xfrm>
        </p:grpSpPr>
        <p:grpSp>
          <p:nvGrpSpPr>
            <p:cNvPr id="11270" name="Группа 4"/>
            <p:cNvGrpSpPr>
              <a:grpSpLocks/>
            </p:cNvGrpSpPr>
            <p:nvPr/>
          </p:nvGrpSpPr>
          <p:grpSpPr bwMode="auto">
            <a:xfrm>
              <a:off x="1696700" y="1775449"/>
              <a:ext cx="7167563" cy="4229100"/>
              <a:chOff x="1696700" y="1775449"/>
              <a:chExt cx="7167563" cy="4229100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696700" y="1775449"/>
                <a:ext cx="7167563" cy="42291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Скругленный прямоугольник 13"/>
              <p:cNvSpPr/>
              <p:nvPr/>
            </p:nvSpPr>
            <p:spPr>
              <a:xfrm rot="16200000">
                <a:off x="7694234" y="3489819"/>
                <a:ext cx="863513" cy="371245"/>
              </a:xfrm>
              <a:prstGeom prst="roundRect">
                <a:avLst/>
              </a:prstGeom>
              <a:solidFill>
                <a:srgbClr val="FFFF57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BM@N</a:t>
                </a:r>
                <a:endParaRPr lang="ru-RU" sz="16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271" name="Заголовок 1"/>
            <p:cNvSpPr txBox="1">
              <a:spLocks/>
            </p:cNvSpPr>
            <p:nvPr/>
          </p:nvSpPr>
          <p:spPr bwMode="auto">
            <a:xfrm>
              <a:off x="7093773" y="5489576"/>
              <a:ext cx="1693862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altLang="ru-RU" sz="2400">
                  <a:latin typeface="Calibri" pitchFamily="34" charset="0"/>
                </a:rPr>
                <a:t>Bld.205</a:t>
              </a:r>
              <a:endParaRPr lang="ru-RU" altLang="ru-RU" sz="2400">
                <a:latin typeface="Calibri" pitchFamily="34" charset="0"/>
              </a:endParaRPr>
            </a:p>
          </p:txBody>
        </p:sp>
      </p:grp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4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80053"/>
            <a:ext cx="7315200" cy="5273147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31787" y="0"/>
            <a:ext cx="75930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b="1" dirty="0">
                <a:solidFill>
                  <a:srgbClr val="002060"/>
                </a:solidFill>
                <a:latin typeface="Calibri" charset="0"/>
              </a:rPr>
              <a:t>Baryonic Matter at </a:t>
            </a:r>
            <a:r>
              <a:rPr lang="en-US" altLang="ru-RU" sz="2000" b="1" dirty="0" err="1">
                <a:solidFill>
                  <a:srgbClr val="002060"/>
                </a:solidFill>
                <a:latin typeface="Calibri" charset="0"/>
              </a:rPr>
              <a:t>Nuclotron</a:t>
            </a:r>
            <a:r>
              <a:rPr lang="en-US" altLang="ru-RU" sz="2000" dirty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en-US" altLang="ru-RU" sz="2000" dirty="0">
                <a:latin typeface="Calibri" charset="0"/>
              </a:rPr>
              <a:t>(BM@N) – </a:t>
            </a:r>
            <a:r>
              <a:rPr lang="en-US" altLang="ru-RU" sz="2000" dirty="0" smtClean="0">
                <a:latin typeface="Calibri" charset="0"/>
              </a:rPr>
              <a:t>fixed </a:t>
            </a:r>
            <a:r>
              <a:rPr lang="en-US" altLang="ru-RU" sz="2000" dirty="0">
                <a:latin typeface="Calibri" charset="0"/>
              </a:rPr>
              <a:t>target experiment </a:t>
            </a:r>
            <a:endParaRPr lang="en-US" altLang="ru-RU" sz="2000" dirty="0" smtClean="0">
              <a:latin typeface="Calibri" charset="0"/>
            </a:endParaRPr>
          </a:p>
          <a:p>
            <a:pPr eaLnBrk="1" hangingPunct="1"/>
            <a:r>
              <a:rPr lang="en-US" altLang="ru-RU" sz="2000" dirty="0" smtClean="0">
                <a:latin typeface="Calibri" charset="0"/>
              </a:rPr>
              <a:t>at </a:t>
            </a:r>
            <a:r>
              <a:rPr lang="en-US" altLang="ru-RU" sz="2000" dirty="0">
                <a:latin typeface="Calibri" charset="0"/>
              </a:rPr>
              <a:t>the </a:t>
            </a:r>
            <a:r>
              <a:rPr lang="en-US" altLang="ru-RU" sz="2000" dirty="0" err="1">
                <a:latin typeface="Calibri" charset="0"/>
              </a:rPr>
              <a:t>Nuclotron</a:t>
            </a:r>
            <a:r>
              <a:rPr lang="en-US" altLang="ru-RU" sz="2000" dirty="0">
                <a:latin typeface="Calibri" charset="0"/>
              </a:rPr>
              <a:t> extracted beams </a:t>
            </a:r>
            <a:r>
              <a:rPr lang="en-US" altLang="ru-RU" sz="2000" dirty="0" smtClean="0">
                <a:latin typeface="Calibri" charset="0"/>
              </a:rPr>
              <a:t>which </a:t>
            </a:r>
            <a:r>
              <a:rPr lang="en-US" altLang="ru-RU" sz="2000" dirty="0">
                <a:latin typeface="Calibri" charset="0"/>
              </a:rPr>
              <a:t>main goals are investigations of strange / multi-strange hyperon, </a:t>
            </a:r>
            <a:r>
              <a:rPr lang="en-US" altLang="ru-RU" sz="2000" dirty="0" err="1" smtClean="0">
                <a:latin typeface="Calibri" charset="0"/>
              </a:rPr>
              <a:t>hypernuclei</a:t>
            </a:r>
            <a:r>
              <a:rPr lang="en-US" altLang="ru-RU" sz="2000" dirty="0" smtClean="0">
                <a:latin typeface="Calibri" charset="0"/>
              </a:rPr>
              <a:t> </a:t>
            </a:r>
            <a:r>
              <a:rPr lang="en-US" altLang="ru-RU" sz="2000" dirty="0">
                <a:latin typeface="Calibri" charset="0"/>
              </a:rPr>
              <a:t>production and</a:t>
            </a:r>
            <a:r>
              <a:rPr lang="en-US" altLang="ru-RU" sz="2000" i="1" dirty="0">
                <a:latin typeface="Calibri" charset="0"/>
              </a:rPr>
              <a:t> </a:t>
            </a:r>
            <a:r>
              <a:rPr lang="en-US" altLang="ru-RU" sz="2000" dirty="0">
                <a:latin typeface="Calibri" charset="0"/>
              </a:rPr>
              <a:t>short range correlations</a:t>
            </a:r>
            <a:r>
              <a:rPr lang="en-US" altLang="ru-RU" sz="2000" dirty="0" smtClean="0">
                <a:latin typeface="Calibri" charset="0"/>
              </a:rPr>
              <a:t>.</a:t>
            </a:r>
            <a:endParaRPr lang="ru-RU" altLang="ru-RU" sz="2000" dirty="0">
              <a:latin typeface="Calibri" charset="0"/>
            </a:endParaRPr>
          </a:p>
        </p:txBody>
      </p:sp>
      <p:pic>
        <p:nvPicPr>
          <p:cNvPr id="7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 descr="PHOTO_20160628_1612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303" y="3573016"/>
            <a:ext cx="3563888" cy="213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DSC_38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9" y="3679229"/>
            <a:ext cx="4599671" cy="317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3" name="Text Box 21"/>
          <p:cNvSpPr txBox="1">
            <a:spLocks noChangeArrowheads="1"/>
          </p:cNvSpPr>
          <p:nvPr/>
        </p:nvSpPr>
        <p:spPr bwMode="auto">
          <a:xfrm>
            <a:off x="5343525" y="-43973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00359" name="Rectangle 2"/>
          <p:cNvSpPr>
            <a:spLocks noChangeArrowheads="1"/>
          </p:cNvSpPr>
          <p:nvPr/>
        </p:nvSpPr>
        <p:spPr bwMode="auto">
          <a:xfrm>
            <a:off x="251520" y="188640"/>
            <a:ext cx="2952328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/>
              <a:t>BM</a:t>
            </a:r>
            <a:r>
              <a:rPr lang="en-US" sz="2400" b="1" dirty="0"/>
              <a:t>@</a:t>
            </a:r>
            <a:r>
              <a:rPr lang="en-US" sz="2400" b="1" dirty="0" smtClean="0"/>
              <a:t>N experiment</a:t>
            </a:r>
            <a:endParaRPr lang="en-GB" sz="2400" i="1" dirty="0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645033" y="5116770"/>
            <a:ext cx="34563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 smtClean="0"/>
              <a:t>GEM’s installed in magnet gap</a:t>
            </a:r>
            <a:endParaRPr lang="ru-RU" sz="2000" i="1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204119" y="1081270"/>
            <a:ext cx="2520281" cy="189053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/>
        </p:spPr>
      </p:pic>
      <p:graphicFrame>
        <p:nvGraphicFramePr>
          <p:cNvPr id="20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110430"/>
              </p:ext>
            </p:extLst>
          </p:nvPr>
        </p:nvGraphicFramePr>
        <p:xfrm>
          <a:off x="5101331" y="5516880"/>
          <a:ext cx="3966469" cy="1341120"/>
        </p:xfrm>
        <a:graphic>
          <a:graphicData uri="http://schemas.openxmlformats.org/drawingml/2006/table">
            <a:tbl>
              <a:tblPr/>
              <a:tblGrid>
                <a:gridCol w="1643863"/>
                <a:gridCol w="747210"/>
                <a:gridCol w="523047"/>
                <a:gridCol w="523047"/>
                <a:gridCol w="529302"/>
              </a:tblGrid>
              <a:tr h="238904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chamber size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&lt; ’16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‘17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‘18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‘19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664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66 x 41 cm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</a:t>
                      </a:r>
                      <a:endParaRPr kumimoji="0" lang="ru-RU" sz="1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ru-RU" sz="1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ru-RU" sz="1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ru-RU" sz="1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6416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163 x 45 cm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endParaRPr kumimoji="0" lang="ru-RU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16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200 x 45 cm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ru-RU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296" y="785560"/>
            <a:ext cx="2286827" cy="244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13"/>
          <p:cNvSpPr>
            <a:spLocks noChangeArrowheads="1"/>
          </p:cNvSpPr>
          <p:nvPr/>
        </p:nvSpPr>
        <p:spPr bwMode="auto">
          <a:xfrm>
            <a:off x="27296" y="3281154"/>
            <a:ext cx="2627784" cy="34624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i="1" dirty="0">
                <a:latin typeface="Arial"/>
                <a:cs typeface="Arial"/>
              </a:rPr>
              <a:t>s</a:t>
            </a:r>
            <a:r>
              <a:rPr lang="en-US" i="1" dirty="0" smtClean="0">
                <a:latin typeface="Arial"/>
                <a:cs typeface="Arial"/>
              </a:rPr>
              <a:t>ilicon tracker</a:t>
            </a:r>
            <a:r>
              <a:rPr lang="ru-RU" i="1" dirty="0" smtClean="0">
                <a:latin typeface="Arial"/>
                <a:cs typeface="Arial"/>
              </a:rPr>
              <a:t> </a:t>
            </a:r>
            <a:r>
              <a:rPr lang="en-US" i="1" dirty="0" smtClean="0">
                <a:latin typeface="Arial"/>
                <a:cs typeface="Arial"/>
              </a:rPr>
              <a:t>stations </a:t>
            </a:r>
            <a:endParaRPr lang="ru-RU" i="1" dirty="0">
              <a:latin typeface="Arial"/>
              <a:cs typeface="Arial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15" y="184890"/>
            <a:ext cx="4534110" cy="338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187450" y="0"/>
            <a:ext cx="6051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500"/>
              </a:spcBef>
              <a:buSzPct val="100000"/>
            </a:pPr>
            <a:r>
              <a:rPr lang="en-US" altLang="ru-RU" sz="2800">
                <a:latin typeface="+mj-lt"/>
              </a:rPr>
              <a:t>Present status and next plans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0"/>
            <a:ext cx="10191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-36513" y="6523038"/>
            <a:ext cx="484505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SzPct val="100000"/>
            </a:pPr>
            <a:r>
              <a:rPr lang="en-US" altLang="ru-RU" sz="1400">
                <a:solidFill>
                  <a:srgbClr val="000000"/>
                </a:solidFill>
              </a:rPr>
              <a:t>M.Kapishin 		</a:t>
            </a:r>
            <a:r>
              <a:rPr lang="en-US" altLang="ru-RU" sz="1400" b="0">
                <a:solidFill>
                  <a:srgbClr val="000000"/>
                </a:solidFill>
              </a:rPr>
              <a:t>      </a:t>
            </a:r>
            <a:r>
              <a:rPr lang="en-US" altLang="ru-RU" sz="1400">
                <a:solidFill>
                  <a:srgbClr val="000000"/>
                </a:solidFill>
              </a:rPr>
              <a:t>BM@N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0" y="836613"/>
            <a:ext cx="9144000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ru-RU" dirty="0">
                <a:solidFill>
                  <a:srgbClr val="CC0000"/>
                </a:solidFill>
              </a:rPr>
              <a:t>BM@N technical</a:t>
            </a:r>
            <a:r>
              <a:rPr lang="en-US" altLang="ru-RU" dirty="0"/>
              <a:t> </a:t>
            </a:r>
            <a:r>
              <a:rPr lang="en-US" altLang="ru-RU" dirty="0">
                <a:solidFill>
                  <a:srgbClr val="CC0000"/>
                </a:solidFill>
              </a:rPr>
              <a:t>runs performed</a:t>
            </a:r>
            <a:r>
              <a:rPr lang="en-US" altLang="ru-RU" dirty="0">
                <a:solidFill>
                  <a:schemeClr val="accent2"/>
                </a:solidFill>
              </a:rPr>
              <a:t> </a:t>
            </a:r>
            <a:r>
              <a:rPr lang="en-US" altLang="ru-RU" dirty="0"/>
              <a:t>with deuteron and carbon beams at energies T</a:t>
            </a:r>
            <a:r>
              <a:rPr lang="en-US" altLang="ru-RU" baseline="-25000" dirty="0"/>
              <a:t>0</a:t>
            </a:r>
            <a:r>
              <a:rPr lang="en-US" altLang="ru-RU" dirty="0"/>
              <a:t> = 3.5 - 4.6 </a:t>
            </a:r>
            <a:r>
              <a:rPr lang="en-US" altLang="ru-RU" dirty="0" err="1"/>
              <a:t>AGeV</a:t>
            </a:r>
            <a:r>
              <a:rPr lang="en-US" altLang="ru-RU" dirty="0"/>
              <a:t> and recently with </a:t>
            </a:r>
            <a:r>
              <a:rPr lang="en-US" altLang="ru-RU" dirty="0" err="1"/>
              <a:t>Ar</a:t>
            </a:r>
            <a:r>
              <a:rPr lang="en-US" altLang="ru-RU" dirty="0"/>
              <a:t> beam of 3.2 </a:t>
            </a:r>
            <a:r>
              <a:rPr lang="en-US" altLang="ru-RU" dirty="0" err="1"/>
              <a:t>AGeV</a:t>
            </a:r>
            <a:r>
              <a:rPr lang="en-US" altLang="ru-RU" dirty="0"/>
              <a:t> and Kr beam of 2.4 </a:t>
            </a:r>
            <a:r>
              <a:rPr lang="en-US" altLang="ru-RU" dirty="0" err="1"/>
              <a:t>AGeV</a:t>
            </a:r>
            <a:endParaRPr lang="en-US" altLang="ru-RU" dirty="0"/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ru-RU" dirty="0"/>
              <a:t>Measurement of </a:t>
            </a:r>
            <a:r>
              <a:rPr lang="en-US" altLang="ru-RU" dirty="0">
                <a:solidFill>
                  <a:srgbClr val="C00000"/>
                </a:solidFill>
              </a:rPr>
              <a:t>Short Range Correlations </a:t>
            </a:r>
            <a:r>
              <a:rPr lang="en-US" altLang="ru-RU" dirty="0">
                <a:solidFill>
                  <a:schemeClr val="accent2"/>
                </a:solidFill>
              </a:rPr>
              <a:t> </a:t>
            </a:r>
            <a:r>
              <a:rPr lang="en-US" altLang="ru-RU" dirty="0"/>
              <a:t>performed with inverse kinematics: C beam + H</a:t>
            </a:r>
            <a:r>
              <a:rPr lang="en-US" altLang="ru-RU" baseline="-25000" dirty="0"/>
              <a:t>2</a:t>
            </a:r>
            <a:r>
              <a:rPr lang="en-US" altLang="ru-RU" dirty="0"/>
              <a:t> target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ru-RU" dirty="0"/>
              <a:t>Major sub-systems are operational, but are still in limited configurations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dirty="0"/>
              <a:t>А</a:t>
            </a:r>
            <a:r>
              <a:rPr lang="en-US" altLang="ru-RU" dirty="0" err="1"/>
              <a:t>lgorithms</a:t>
            </a:r>
            <a:r>
              <a:rPr lang="en-US" altLang="ru-RU" dirty="0"/>
              <a:t> for event reconstruction and analysis are being developed, signals of  </a:t>
            </a:r>
            <a:r>
              <a:rPr lang="el-GR" altLang="ru-RU" dirty="0"/>
              <a:t>Λ</a:t>
            </a:r>
            <a:r>
              <a:rPr lang="ru-RU" altLang="ru-RU" dirty="0"/>
              <a:t> </a:t>
            </a:r>
            <a:r>
              <a:rPr lang="en-US" altLang="ru-RU" dirty="0"/>
              <a:t>hyperon decays are reconstructed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ru-RU" dirty="0">
                <a:solidFill>
                  <a:srgbClr val="C00000"/>
                </a:solidFill>
              </a:rPr>
              <a:t>First meeting of BM@N / MPD experiments  </a:t>
            </a:r>
            <a:r>
              <a:rPr lang="en-US" altLang="ru-RU" dirty="0"/>
              <a:t>held in April to form Collaborations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ru-RU" dirty="0">
                <a:solidFill>
                  <a:srgbClr val="CC0000"/>
                </a:solidFill>
              </a:rPr>
              <a:t>Major BM@N plans for </a:t>
            </a:r>
            <a:r>
              <a:rPr lang="en-US" altLang="ru-RU" dirty="0" err="1">
                <a:solidFill>
                  <a:srgbClr val="CC0000"/>
                </a:solidFill>
              </a:rPr>
              <a:t>Au+Au</a:t>
            </a:r>
            <a:r>
              <a:rPr lang="en-US" altLang="ru-RU" dirty="0">
                <a:solidFill>
                  <a:srgbClr val="CC0000"/>
                </a:solidFill>
              </a:rPr>
              <a:t> to start in 2020: 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ru-RU" dirty="0"/>
              <a:t>Collaborate with CBM to produce and install large aperture STS silicon detectors in front of GEM setup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ru-RU" dirty="0"/>
              <a:t>Extend GEM central tracker and CSC outer tracker to full configuration 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ru-RU" dirty="0"/>
              <a:t>Implement vacuum / helium beam pipe through BM@N setup    </a:t>
            </a:r>
          </a:p>
        </p:txBody>
      </p:sp>
    </p:spTree>
    <p:extLst>
      <p:ext uri="{BB962C8B-B14F-4D97-AF65-F5344CB8AC3E}">
        <p14:creationId xmlns:p14="http://schemas.microsoft.com/office/powerpoint/2010/main" val="200047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16" y="1691432"/>
            <a:ext cx="4503488" cy="3701307"/>
          </a:xfrm>
          <a:prstGeom prst="rect">
            <a:avLst/>
          </a:prstGeom>
        </p:spPr>
      </p:pic>
      <p:sp>
        <p:nvSpPr>
          <p:cNvPr id="112642" name="TextBox 7"/>
          <p:cNvSpPr txBox="1">
            <a:spLocks noChangeArrowheads="1"/>
          </p:cNvSpPr>
          <p:nvPr/>
        </p:nvSpPr>
        <p:spPr bwMode="auto">
          <a:xfrm>
            <a:off x="685800" y="0"/>
            <a:ext cx="6994525" cy="46196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MPD detector for Heavy-Ion Collisions @ NICA</a:t>
            </a:r>
            <a:endParaRPr lang="ru-RU" b="1" dirty="0"/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3808412" cy="1079500"/>
          </a:xfrm>
          <a:prstGeom prst="rect">
            <a:avLst/>
          </a:prstGeom>
          <a:solidFill>
            <a:srgbClr val="E9F3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Tracking: up to |</a:t>
            </a:r>
            <a:r>
              <a:rPr lang="en-US" sz="1600" b="1" dirty="0">
                <a:solidFill>
                  <a:srgbClr val="000090"/>
                </a:solidFill>
                <a:latin typeface="Symbol" charset="0"/>
                <a:cs typeface="Arial" charset="0"/>
              </a:rPr>
              <a:t>h</a:t>
            </a:r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|</a:t>
            </a:r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&lt;1.8 </a:t>
            </a:r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(TPC)</a:t>
            </a:r>
          </a:p>
          <a:p>
            <a:pPr eaLnBrk="1" hangingPunct="1"/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PID: hadrons, e, </a:t>
            </a:r>
            <a:r>
              <a:rPr lang="en-US" sz="1600" b="1" dirty="0">
                <a:solidFill>
                  <a:srgbClr val="000090"/>
                </a:solidFill>
                <a:latin typeface="Symbol" charset="0"/>
                <a:cs typeface="Arial" charset="0"/>
              </a:rPr>
              <a:t>g (</a:t>
            </a:r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TOF, TPC, ECAL</a:t>
            </a:r>
            <a:r>
              <a:rPr lang="en-US" sz="1600" b="1" dirty="0">
                <a:solidFill>
                  <a:srgbClr val="000090"/>
                </a:solidFill>
                <a:latin typeface="Symbol" charset="0"/>
                <a:cs typeface="Arial" charset="0"/>
              </a:rPr>
              <a:t>)</a:t>
            </a:r>
          </a:p>
          <a:p>
            <a:pPr eaLnBrk="1" hangingPunct="1"/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Event characterization: </a:t>
            </a:r>
          </a:p>
          <a:p>
            <a:pPr algn="r" eaLnBrk="1" hangingPunct="1"/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centrality &amp; event plane (ZDC)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108575" y="2614613"/>
            <a:ext cx="252413" cy="1189037"/>
          </a:xfrm>
          <a:prstGeom prst="rect">
            <a:avLst/>
          </a:prstGeom>
          <a:solidFill>
            <a:srgbClr val="FFC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07238" y="2614613"/>
            <a:ext cx="250825" cy="1189037"/>
          </a:xfrm>
          <a:prstGeom prst="rect">
            <a:avLst/>
          </a:prstGeom>
          <a:solidFill>
            <a:srgbClr val="FFC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94238" y="2335213"/>
            <a:ext cx="252412" cy="1728787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502525" y="2335213"/>
            <a:ext cx="252413" cy="1728787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rot="2580000">
            <a:off x="4227513" y="2074863"/>
            <a:ext cx="1366837" cy="50482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740000">
            <a:off x="4298950" y="1822450"/>
            <a:ext cx="792163" cy="973138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281113"/>
            <a:ext cx="514667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 bwMode="auto">
          <a:xfrm>
            <a:off x="4140200" y="547688"/>
            <a:ext cx="4787900" cy="369887"/>
          </a:xfrm>
          <a:prstGeom prst="rect">
            <a:avLst/>
          </a:prstGeom>
          <a:solidFill>
            <a:srgbClr val="C8E5F1">
              <a:alpha val="96000"/>
            </a:srgbClr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u="sng" dirty="0" smtClean="0">
                <a:solidFill>
                  <a:srgbClr val="000090"/>
                </a:solidFill>
              </a:rPr>
              <a:t>Stage 1:</a:t>
            </a:r>
            <a:r>
              <a:rPr lang="en-US" sz="1800" b="1" dirty="0" smtClean="0">
                <a:solidFill>
                  <a:srgbClr val="000090"/>
                </a:solidFill>
              </a:rPr>
              <a:t>             </a:t>
            </a:r>
            <a:r>
              <a:rPr lang="en-US" sz="1600" b="1" dirty="0" smtClean="0">
                <a:solidFill>
                  <a:srgbClr val="000090"/>
                </a:solidFill>
              </a:rPr>
              <a:t>TPC, TOF, ECAL, ZDC, FD</a:t>
            </a:r>
            <a:endParaRPr lang="ru-RU" sz="1600" b="1" dirty="0" smtClean="0">
              <a:solidFill>
                <a:srgbClr val="000090"/>
              </a:solidFill>
            </a:endParaRP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4191000" y="966788"/>
            <a:ext cx="4737100" cy="3516312"/>
            <a:chOff x="4140200" y="966788"/>
            <a:chExt cx="4737100" cy="3516312"/>
          </a:xfrm>
        </p:grpSpPr>
        <p:grpSp>
          <p:nvGrpSpPr>
            <p:cNvPr id="112659" name="Group 91"/>
            <p:cNvGrpSpPr>
              <a:grpSpLocks/>
            </p:cNvGrpSpPr>
            <p:nvPr/>
          </p:nvGrpSpPr>
          <p:grpSpPr bwMode="auto">
            <a:xfrm>
              <a:off x="4572000" y="2628900"/>
              <a:ext cx="3302000" cy="1854200"/>
              <a:chOff x="4572000" y="2209800"/>
              <a:chExt cx="3302000" cy="1854200"/>
            </a:xfrm>
          </p:grpSpPr>
          <p:grpSp>
            <p:nvGrpSpPr>
              <p:cNvPr id="112661" name="Group 88"/>
              <p:cNvGrpSpPr>
                <a:grpSpLocks/>
              </p:cNvGrpSpPr>
              <p:nvPr/>
            </p:nvGrpSpPr>
            <p:grpSpPr bwMode="auto">
              <a:xfrm>
                <a:off x="4572000" y="2209800"/>
                <a:ext cx="731519" cy="1854200"/>
                <a:chOff x="4572000" y="2209800"/>
                <a:chExt cx="731519" cy="18542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4572000" y="2209800"/>
                  <a:ext cx="190500" cy="889000"/>
                </a:xfrm>
                <a:prstGeom prst="rect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762500" y="2490788"/>
                  <a:ext cx="165100" cy="608012"/>
                </a:xfrm>
                <a:prstGeom prst="rect">
                  <a:avLst/>
                </a:prstGeom>
                <a:solidFill>
                  <a:srgbClr val="226438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4572000" y="3175000"/>
                  <a:ext cx="190500" cy="889000"/>
                </a:xfrm>
                <a:prstGeom prst="rect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4775200" y="3176588"/>
                  <a:ext cx="165100" cy="608012"/>
                </a:xfrm>
                <a:prstGeom prst="rect">
                  <a:avLst/>
                </a:prstGeom>
                <a:solidFill>
                  <a:srgbClr val="226438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245100" y="2490788"/>
                  <a:ext cx="46038" cy="608012"/>
                </a:xfrm>
                <a:prstGeom prst="rect">
                  <a:avLst/>
                </a:prstGeom>
                <a:solidFill>
                  <a:srgbClr val="00009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257800" y="3176588"/>
                  <a:ext cx="46038" cy="608012"/>
                </a:xfrm>
                <a:prstGeom prst="rect">
                  <a:avLst/>
                </a:prstGeom>
                <a:solidFill>
                  <a:srgbClr val="00009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5067300" y="2490788"/>
                  <a:ext cx="46038" cy="544512"/>
                </a:xfrm>
                <a:prstGeom prst="rect">
                  <a:avLst/>
                </a:prstGeom>
                <a:solidFill>
                  <a:srgbClr val="00009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5080000" y="3227388"/>
                  <a:ext cx="46038" cy="544512"/>
                </a:xfrm>
                <a:prstGeom prst="rect">
                  <a:avLst/>
                </a:prstGeom>
                <a:solidFill>
                  <a:srgbClr val="00009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5143500" y="2490788"/>
                  <a:ext cx="101600" cy="557212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5143500" y="3201988"/>
                  <a:ext cx="101600" cy="557212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4940300" y="2503488"/>
                  <a:ext cx="127000" cy="379412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4940300" y="3367088"/>
                  <a:ext cx="127000" cy="379412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12662" name="Group 89"/>
              <p:cNvGrpSpPr>
                <a:grpSpLocks/>
              </p:cNvGrpSpPr>
              <p:nvPr/>
            </p:nvGrpSpPr>
            <p:grpSpPr bwMode="auto">
              <a:xfrm>
                <a:off x="7137400" y="2222500"/>
                <a:ext cx="736600" cy="1841500"/>
                <a:chOff x="7137400" y="2222500"/>
                <a:chExt cx="736600" cy="1841500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7670800" y="2222500"/>
                  <a:ext cx="190500" cy="889000"/>
                </a:xfrm>
                <a:prstGeom prst="rect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7683500" y="3175000"/>
                  <a:ext cx="190500" cy="889000"/>
                </a:xfrm>
                <a:prstGeom prst="rect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505700" y="2503488"/>
                  <a:ext cx="165100" cy="608012"/>
                </a:xfrm>
                <a:prstGeom prst="rect">
                  <a:avLst/>
                </a:prstGeom>
                <a:solidFill>
                  <a:srgbClr val="226438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7518400" y="3176588"/>
                  <a:ext cx="165100" cy="608012"/>
                </a:xfrm>
                <a:prstGeom prst="rect">
                  <a:avLst/>
                </a:prstGeom>
                <a:solidFill>
                  <a:srgbClr val="226438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7137400" y="2490788"/>
                  <a:ext cx="46038" cy="608012"/>
                </a:xfrm>
                <a:prstGeom prst="rect">
                  <a:avLst/>
                </a:prstGeom>
                <a:solidFill>
                  <a:srgbClr val="00009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7137400" y="3176588"/>
                  <a:ext cx="46038" cy="608012"/>
                </a:xfrm>
                <a:prstGeom prst="rect">
                  <a:avLst/>
                </a:prstGeom>
                <a:solidFill>
                  <a:srgbClr val="00009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7315200" y="2503488"/>
                  <a:ext cx="46038" cy="544512"/>
                </a:xfrm>
                <a:prstGeom prst="rect">
                  <a:avLst/>
                </a:prstGeom>
                <a:solidFill>
                  <a:srgbClr val="00009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7315200" y="3227388"/>
                  <a:ext cx="46038" cy="544512"/>
                </a:xfrm>
                <a:prstGeom prst="rect">
                  <a:avLst/>
                </a:prstGeom>
                <a:solidFill>
                  <a:srgbClr val="00009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7213600" y="2490788"/>
                  <a:ext cx="101600" cy="557212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7200900" y="3214688"/>
                  <a:ext cx="101600" cy="557212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7366000" y="2503488"/>
                  <a:ext cx="127000" cy="379412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7366000" y="3367088"/>
                  <a:ext cx="127000" cy="379412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12663" name="Group 90"/>
              <p:cNvGrpSpPr>
                <a:grpSpLocks/>
              </p:cNvGrpSpPr>
              <p:nvPr/>
            </p:nvGrpSpPr>
            <p:grpSpPr bwMode="auto">
              <a:xfrm>
                <a:off x="5614193" y="3010694"/>
                <a:ext cx="1243806" cy="240506"/>
                <a:chOff x="5614193" y="3010694"/>
                <a:chExt cx="1243806" cy="240506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918200" y="3048000"/>
                  <a:ext cx="596900" cy="1588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918200" y="3086100"/>
                  <a:ext cx="596900" cy="1588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918200" y="3200400"/>
                  <a:ext cx="596900" cy="1588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918200" y="3238500"/>
                  <a:ext cx="596900" cy="1588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16800000" flipH="1">
                  <a:off x="5791994" y="30487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16800000" flipH="1">
                  <a:off x="5791994" y="32011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rot="16800000" flipH="1">
                  <a:off x="5690394" y="32011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rot="16800000" flipH="1">
                  <a:off x="5690394" y="30614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16800000" flipH="1">
                  <a:off x="5576094" y="32011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16800000" flipH="1">
                  <a:off x="5576094" y="30487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16800000" flipH="1">
                  <a:off x="6579394" y="32011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6800000" flipH="1">
                  <a:off x="6680994" y="32011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16800000" flipH="1">
                  <a:off x="6807994" y="32011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rot="16800000" flipH="1">
                  <a:off x="6579394" y="30487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16800000" flipH="1">
                  <a:off x="6680994" y="30614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800000" flipH="1">
                  <a:off x="6807994" y="3048794"/>
                  <a:ext cx="87312" cy="12700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3" name="TextBox 92"/>
            <p:cNvSpPr txBox="1"/>
            <p:nvPr/>
          </p:nvSpPr>
          <p:spPr bwMode="auto">
            <a:xfrm>
              <a:off x="4140200" y="966788"/>
              <a:ext cx="4737100" cy="36988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96000"/>
              </a:schemeClr>
            </a:solidFill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1" u="sng" smtClean="0">
                  <a:solidFill>
                    <a:srgbClr val="FF0000"/>
                  </a:solidFill>
                </a:rPr>
                <a:t>Stage 2</a:t>
              </a:r>
              <a:r>
                <a:rPr lang="en-US" sz="1800" b="1" smtClean="0">
                  <a:solidFill>
                    <a:srgbClr val="000090"/>
                  </a:solidFill>
                </a:rPr>
                <a:t>:</a:t>
              </a:r>
              <a:r>
                <a:rPr lang="en-US" sz="1600" b="1" smtClean="0">
                  <a:solidFill>
                    <a:srgbClr val="000090"/>
                  </a:solidFill>
                </a:rPr>
                <a:t>     IT + Endcaps (tracker, TOF, ECAL)</a:t>
              </a:r>
              <a:endParaRPr lang="ru-RU" sz="1600" b="1" smtClean="0">
                <a:solidFill>
                  <a:srgbClr val="000090"/>
                </a:solidFill>
              </a:endParaRPr>
            </a:p>
          </p:txBody>
        </p:sp>
      </p:grpSp>
      <p:pic>
        <p:nvPicPr>
          <p:cNvPr id="112658" name="Picture 72" descr="AA04988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775" y="4483100"/>
            <a:ext cx="20212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7"/>
          <p:cNvSpPr txBox="1">
            <a:spLocks noChangeArrowheads="1"/>
          </p:cNvSpPr>
          <p:nvPr/>
        </p:nvSpPr>
        <p:spPr bwMode="auto">
          <a:xfrm>
            <a:off x="1816100" y="3136460"/>
            <a:ext cx="838200" cy="246221"/>
          </a:xfrm>
          <a:prstGeom prst="rect">
            <a:avLst/>
          </a:prstGeom>
          <a:solidFill>
            <a:schemeClr val="bg1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 trim 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 smtClean="0">
                <a:solidFill>
                  <a:srgbClr val="FF0000"/>
                </a:solidFill>
              </a:rPr>
              <a:t>oil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2654300" y="3066610"/>
            <a:ext cx="266700" cy="139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1436688" y="3479800"/>
            <a:ext cx="849312" cy="3063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t"/>
          <a:lstStyle/>
          <a:p>
            <a:pPr algn="ctr">
              <a:defRPr/>
            </a:pPr>
            <a:r>
              <a:rPr lang="en-US" sz="1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16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ryostat</a:t>
            </a:r>
            <a:endParaRPr lang="en-US" sz="1600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TextBox 4"/>
          <p:cNvSpPr txBox="1">
            <a:spLocks noChangeArrowheads="1"/>
          </p:cNvSpPr>
          <p:nvPr/>
        </p:nvSpPr>
        <p:spPr bwMode="auto">
          <a:xfrm>
            <a:off x="1689100" y="1712070"/>
            <a:ext cx="1435100" cy="246221"/>
          </a:xfrm>
          <a:prstGeom prst="rect">
            <a:avLst/>
          </a:prstGeom>
          <a:solidFill>
            <a:srgbClr val="FEFFD8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1" dirty="0" smtClean="0">
                <a:solidFill>
                  <a:srgbClr val="000090"/>
                </a:solidFill>
              </a:rPr>
              <a:t>control </a:t>
            </a:r>
            <a:r>
              <a:rPr lang="en-US" sz="1600" i="1" dirty="0" err="1" smtClean="0">
                <a:solidFill>
                  <a:srgbClr val="000090"/>
                </a:solidFill>
              </a:rPr>
              <a:t>dewar</a:t>
            </a:r>
            <a:endParaRPr lang="en-US" sz="1600" i="1" dirty="0">
              <a:solidFill>
                <a:srgbClr val="000090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H="1">
            <a:off x="1870075" y="1958291"/>
            <a:ext cx="263526" cy="26654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312957" y="1825625"/>
            <a:ext cx="799760" cy="339725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>
              <a:defRPr/>
            </a:pPr>
            <a:r>
              <a:rPr lang="en-US" sz="1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SC coil</a:t>
            </a:r>
          </a:p>
        </p:txBody>
      </p:sp>
      <p:cxnSp>
        <p:nvCxnSpPr>
          <p:cNvPr id="77" name="Straight Arrow Connector 76"/>
          <p:cNvCxnSpPr>
            <a:stCxn id="76" idx="2"/>
          </p:cNvCxnSpPr>
          <p:nvPr/>
        </p:nvCxnSpPr>
        <p:spPr>
          <a:xfrm flipH="1">
            <a:off x="2654302" y="2165350"/>
            <a:ext cx="1058535" cy="1698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27"/>
          <p:cNvSpPr txBox="1">
            <a:spLocks noChangeArrowheads="1"/>
          </p:cNvSpPr>
          <p:nvPr/>
        </p:nvSpPr>
        <p:spPr bwMode="auto">
          <a:xfrm>
            <a:off x="133350" y="2051050"/>
            <a:ext cx="1054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90"/>
                </a:solidFill>
              </a:rPr>
              <a:t>weight 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rgbClr val="000090"/>
                </a:solidFill>
              </a:rPr>
              <a:t>~</a:t>
            </a:r>
            <a:r>
              <a:rPr lang="ru-RU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>
                <a:solidFill>
                  <a:srgbClr val="000090"/>
                </a:solidFill>
              </a:rPr>
              <a:t>9</a:t>
            </a:r>
            <a:r>
              <a:rPr lang="ru-RU" sz="2000" b="1" dirty="0">
                <a:solidFill>
                  <a:srgbClr val="000090"/>
                </a:solidFill>
              </a:rPr>
              <a:t>00 </a:t>
            </a:r>
            <a:r>
              <a:rPr lang="en-US" sz="2000" b="1" dirty="0">
                <a:solidFill>
                  <a:srgbClr val="000090"/>
                </a:solidFill>
              </a:rPr>
              <a:t>t</a:t>
            </a:r>
          </a:p>
        </p:txBody>
      </p:sp>
      <p:sp>
        <p:nvSpPr>
          <p:cNvPr id="90" name="TextBox 4"/>
          <p:cNvSpPr txBox="1">
            <a:spLocks noChangeArrowheads="1"/>
          </p:cNvSpPr>
          <p:nvPr/>
        </p:nvSpPr>
        <p:spPr bwMode="auto">
          <a:xfrm>
            <a:off x="75704" y="1712070"/>
            <a:ext cx="162609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90"/>
                </a:solidFill>
              </a:rPr>
              <a:t>B</a:t>
            </a:r>
            <a:r>
              <a:rPr lang="en-US" b="1" baseline="-25000" dirty="0">
                <a:solidFill>
                  <a:srgbClr val="000090"/>
                </a:solidFill>
              </a:rPr>
              <a:t>0</a:t>
            </a:r>
            <a:r>
              <a:rPr lang="en-US" b="1" dirty="0">
                <a:solidFill>
                  <a:srgbClr val="000090"/>
                </a:solidFill>
              </a:rPr>
              <a:t>=0.66 T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91" name="TextBox 11"/>
          <p:cNvSpPr txBox="1">
            <a:spLocks noChangeArrowheads="1"/>
          </p:cNvSpPr>
          <p:nvPr/>
        </p:nvSpPr>
        <p:spPr bwMode="auto">
          <a:xfrm>
            <a:off x="107503" y="5509681"/>
            <a:ext cx="5001071" cy="70788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cs typeface="Arial" charset="0"/>
              </a:rPr>
              <a:t>General contractor </a:t>
            </a:r>
            <a:r>
              <a:rPr lang="en-US" sz="2000" i="1" dirty="0" smtClean="0">
                <a:cs typeface="Arial" charset="0"/>
              </a:rPr>
              <a:t>(Dec. 2015):</a:t>
            </a:r>
          </a:p>
          <a:p>
            <a:pPr eaLnBrk="1" hangingPunct="1"/>
            <a:r>
              <a:rPr lang="en-US" sz="2000" b="1" dirty="0" smtClean="0">
                <a:cs typeface="Arial" charset="0"/>
              </a:rPr>
              <a:t>ASG Superconductors,</a:t>
            </a:r>
            <a:r>
              <a:rPr lang="en-US" sz="2000" b="1" dirty="0">
                <a:cs typeface="Arial" charset="0"/>
              </a:rPr>
              <a:t> </a:t>
            </a:r>
            <a:r>
              <a:rPr lang="en-US" sz="2000" dirty="0" err="1" smtClean="0">
                <a:cs typeface="Arial" charset="0"/>
              </a:rPr>
              <a:t>Genova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 smtClean="0">
                <a:cs typeface="Arial" charset="0"/>
              </a:rPr>
              <a:t>Italy</a:t>
            </a:r>
            <a:endParaRPr lang="en-US" sz="2000" i="1" dirty="0">
              <a:cs typeface="Arial" charset="0"/>
            </a:endParaRPr>
          </a:p>
        </p:txBody>
      </p:sp>
      <p:pic>
        <p:nvPicPr>
          <p:cNvPr id="75" name="Picture 6" descr="NICA-Logo_4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4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7380312" y="6245225"/>
            <a:ext cx="1306488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FA899A-AD30-8945-B3AC-D1B6F0DA3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3528" y="0"/>
            <a:ext cx="5907386" cy="95410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latin typeface="+mj-lt"/>
                <a:cs typeface="Arial" charset="0"/>
              </a:rPr>
              <a:t>Yoke production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smtClean="0">
                <a:latin typeface="+mj-lt"/>
                <a:cs typeface="Arial" charset="0"/>
              </a:rPr>
              <a:t>VITKOVICE </a:t>
            </a:r>
            <a:r>
              <a:rPr lang="en-US" sz="2800" b="1" kern="0" dirty="0">
                <a:latin typeface="+mj-lt"/>
                <a:cs typeface="Arial" charset="0"/>
              </a:rPr>
              <a:t>Heavy </a:t>
            </a:r>
            <a:r>
              <a:rPr lang="en-US" sz="2800" b="1" kern="0" dirty="0" smtClean="0">
                <a:latin typeface="+mj-lt"/>
                <a:cs typeface="Arial" charset="0"/>
              </a:rPr>
              <a:t>Machinery</a:t>
            </a:r>
            <a:endParaRPr lang="en-US" sz="2800" b="1" dirty="0" smtClean="0">
              <a:latin typeface="+mj-lt"/>
              <a:cs typeface="Arial" charset="0"/>
            </a:endParaRPr>
          </a:p>
        </p:txBody>
      </p:sp>
      <p:pic>
        <p:nvPicPr>
          <p:cNvPr id="1026" name="Picture 2" descr="E:\2017 year\Чехия_13_17_2017\L10607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3"/>
          <a:stretch/>
        </p:blipFill>
        <p:spPr bwMode="auto">
          <a:xfrm>
            <a:off x="4416998" y="990600"/>
            <a:ext cx="4576813" cy="22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81" y="11205864"/>
            <a:ext cx="2123728" cy="15927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5" y="3733800"/>
            <a:ext cx="3959799" cy="26472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8" y="1001329"/>
            <a:ext cx="3973246" cy="2656271"/>
          </a:xfrm>
          <a:prstGeom prst="rect">
            <a:avLst/>
          </a:prstGeom>
        </p:spPr>
      </p:pic>
      <p:pic>
        <p:nvPicPr>
          <p:cNvPr id="15" name="Рисунок 3">
            <a:extLst>
              <a:ext uri="{FF2B5EF4-FFF2-40B4-BE49-F238E27FC236}">
                <a16:creationId xmlns="" xmlns:a16="http://schemas.microsoft.com/office/drawing/2014/main" id="{5BA5A2F9-B37D-4B6C-9BAE-9B81150C8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99" y="3294317"/>
            <a:ext cx="4553835" cy="3044417"/>
          </a:xfrm>
          <a:prstGeom prst="rect">
            <a:avLst/>
          </a:prstGeom>
        </p:spPr>
      </p:pic>
      <p:pic>
        <p:nvPicPr>
          <p:cNvPr id="19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80312" y="603146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smtClean="0"/>
              <a:t>est assembly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4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52400"/>
            <a:ext cx="7442200" cy="952501"/>
          </a:xfrm>
        </p:spPr>
        <p:txBody>
          <a:bodyPr lIns="0" tIns="0" rIns="0" bIns="0" anchor="t">
            <a:noAutofit/>
          </a:bodyPr>
          <a:lstStyle/>
          <a:p>
            <a:pPr algn="ctr" eaLnBrk="1" hangingPunct="1"/>
            <a:r>
              <a:rPr lang="en-US" sz="2800" baseline="30000" dirty="0" smtClean="0">
                <a:latin typeface="Arial" charset="0"/>
              </a:rPr>
              <a:t>JINR </a:t>
            </a:r>
            <a:r>
              <a:rPr lang="en-US" sz="2800" baseline="30000" dirty="0" err="1">
                <a:latin typeface="Arial" charset="0"/>
              </a:rPr>
              <a:t>apeals</a:t>
            </a:r>
            <a:r>
              <a:rPr lang="en-US" sz="2800" baseline="30000" dirty="0">
                <a:latin typeface="Arial" charset="0"/>
              </a:rPr>
              <a:t> for the </a:t>
            </a:r>
            <a:r>
              <a:rPr lang="en-US" sz="2800" baseline="30000" dirty="0" smtClean="0">
                <a:latin typeface="Arial" charset="0"/>
              </a:rPr>
              <a:t>transfer of Know</a:t>
            </a:r>
            <a:r>
              <a:rPr lang="en-US" sz="2800" baseline="30000" dirty="0">
                <a:latin typeface="Arial" charset="0"/>
              </a:rPr>
              <a:t>-</a:t>
            </a:r>
            <a:r>
              <a:rPr lang="en-US" sz="2800" baseline="30000" dirty="0" smtClean="0">
                <a:latin typeface="Arial" charset="0"/>
              </a:rPr>
              <a:t>How </a:t>
            </a:r>
            <a:r>
              <a:rPr lang="en-US" sz="2800" baseline="30000" dirty="0">
                <a:latin typeface="Arial" charset="0"/>
              </a:rPr>
              <a:t>to </a:t>
            </a:r>
            <a:r>
              <a:rPr lang="en-US" sz="2800" baseline="30000" dirty="0" smtClean="0">
                <a:latin typeface="Arial" charset="0"/>
              </a:rPr>
              <a:t>build</a:t>
            </a:r>
            <a:br>
              <a:rPr lang="en-US" sz="2800" baseline="30000" dirty="0" smtClean="0">
                <a:latin typeface="Arial" charset="0"/>
              </a:rPr>
            </a:br>
            <a:r>
              <a:rPr lang="en-US" sz="2800" b="1" baseline="30000" dirty="0" smtClean="0">
                <a:latin typeface="Arial" charset="0"/>
              </a:rPr>
              <a:t> </a:t>
            </a:r>
            <a:r>
              <a:rPr lang="en-US" sz="2800" b="1" baseline="30000" dirty="0">
                <a:latin typeface="Arial" charset="0"/>
              </a:rPr>
              <a:t>6-layer </a:t>
            </a:r>
            <a:r>
              <a:rPr lang="en-US" sz="2800" b="1" baseline="30000" dirty="0" smtClean="0">
                <a:latin typeface="Arial" charset="0"/>
              </a:rPr>
              <a:t>ALICE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n-US" sz="2800" b="1" baseline="30000" dirty="0" smtClean="0">
                <a:latin typeface="Arial" charset="0"/>
              </a:rPr>
              <a:t>type ITS</a:t>
            </a:r>
            <a:br>
              <a:rPr lang="en-US" sz="2800" b="1" baseline="30000" dirty="0" smtClean="0">
                <a:latin typeface="Arial" charset="0"/>
              </a:rPr>
            </a:br>
            <a:endParaRPr lang="ru-RU" sz="2800" baseline="30000" dirty="0">
              <a:latin typeface="Arial" charset="0"/>
            </a:endParaRPr>
          </a:p>
        </p:txBody>
      </p:sp>
      <p:sp>
        <p:nvSpPr>
          <p:cNvPr id="1126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96025"/>
            <a:ext cx="2133600" cy="476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A98D7EC-3D77-D643-BB6A-49A29C05B7E1}" type="slidenum">
              <a:rPr lang="ru-RU" sz="1200">
                <a:solidFill>
                  <a:srgbClr val="898989"/>
                </a:solidFill>
              </a:rPr>
              <a:pPr/>
              <a:t>46</a:t>
            </a:fld>
            <a:endParaRPr lang="ru-RU" sz="1200">
              <a:solidFill>
                <a:srgbClr val="898989"/>
              </a:solidFill>
            </a:endParaRPr>
          </a:p>
        </p:txBody>
      </p:sp>
      <p:pic>
        <p:nvPicPr>
          <p:cNvPr id="11268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824"/>
            <a:ext cx="3308350" cy="324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49" y="990600"/>
            <a:ext cx="3861519" cy="325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221775"/>
              </p:ext>
            </p:extLst>
          </p:nvPr>
        </p:nvGraphicFramePr>
        <p:xfrm>
          <a:off x="76200" y="4423901"/>
          <a:ext cx="8140699" cy="1976899"/>
        </p:xfrm>
        <a:graphic>
          <a:graphicData uri="http://schemas.openxmlformats.org/drawingml/2006/table">
            <a:tbl>
              <a:tblPr/>
              <a:tblGrid>
                <a:gridCol w="546100"/>
                <a:gridCol w="520700"/>
                <a:gridCol w="520700"/>
                <a:gridCol w="571500"/>
                <a:gridCol w="647700"/>
                <a:gridCol w="889000"/>
                <a:gridCol w="635000"/>
                <a:gridCol w="889000"/>
                <a:gridCol w="901700"/>
                <a:gridCol w="876300"/>
                <a:gridCol w="1142999"/>
              </a:tblGrid>
              <a:tr h="364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#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layer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mm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Rminmm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Rmax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mm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Active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l,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mm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 of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chips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/ staves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of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staves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of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chips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/ layer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thickness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%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X0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ctive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area, cm2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umber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of pixel cells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1812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24,4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22,4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26,7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542,4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216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0,3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889,9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113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246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208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1999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42,0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40,7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45,9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542,4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18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264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0,3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087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,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138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412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032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1812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60,0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59,8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65,1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542,4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18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384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0,3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1 582,1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326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592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1812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107,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95,1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98,9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1477,5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98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1176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1,0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4 845,1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616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562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688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1812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156,5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144,5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147,9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1477,5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98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18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1764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1,0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7 267,7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924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844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032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  <a:tr h="27525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206,5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194,5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197,6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1477,5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98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2352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1,0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9 690,2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233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125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376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</a:tr>
              <a:tr h="327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Total: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 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 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 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 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 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 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6156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3,9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25 362,7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52475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227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516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928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DE4E43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164183" y="3318154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baseline="30000" dirty="0">
                <a:latin typeface="Arial" charset="0"/>
                <a:ea typeface="Arial" charset="0"/>
                <a:cs typeface="Arial" charset="0"/>
              </a:rPr>
              <a:t>MAPS based Inner </a:t>
            </a:r>
            <a:endParaRPr lang="en-US" sz="2000" b="1" baseline="30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b="1" baseline="30000" dirty="0" smtClean="0">
                <a:latin typeface="Arial" charset="0"/>
                <a:ea typeface="Arial" charset="0"/>
                <a:cs typeface="Arial" charset="0"/>
              </a:rPr>
              <a:t>Tracking </a:t>
            </a:r>
            <a:r>
              <a:rPr lang="en-US" sz="2000" b="1" baseline="30000" dirty="0">
                <a:latin typeface="Arial" charset="0"/>
                <a:ea typeface="Arial" charset="0"/>
                <a:cs typeface="Arial" charset="0"/>
              </a:rPr>
              <a:t>System </a:t>
            </a:r>
            <a:r>
              <a:rPr lang="en-US" sz="2000" b="1" baseline="30000" dirty="0" smtClean="0">
                <a:latin typeface="Arial" charset="0"/>
                <a:ea typeface="Arial" charset="0"/>
                <a:cs typeface="Arial" charset="0"/>
              </a:rPr>
              <a:t>of </a:t>
            </a:r>
          </a:p>
          <a:p>
            <a:r>
              <a:rPr lang="en-US" sz="2000" b="1" baseline="30000" dirty="0" smtClean="0">
                <a:latin typeface="Arial" charset="0"/>
                <a:ea typeface="Arial" charset="0"/>
                <a:cs typeface="Arial" charset="0"/>
              </a:rPr>
              <a:t>ALICE </a:t>
            </a:r>
            <a:r>
              <a:rPr lang="en-US" sz="2000" b="1" baseline="30000" dirty="0">
                <a:latin typeface="Arial" charset="0"/>
                <a:ea typeface="Arial" charset="0"/>
                <a:cs typeface="Arial" charset="0"/>
              </a:rPr>
              <a:t>ITS Upgrade type</a:t>
            </a:r>
            <a:endParaRPr lang="ru-RU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79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3048000" y="0"/>
            <a:ext cx="3251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3200" b="1" dirty="0" smtClean="0">
                <a:latin typeface="+mj-lt"/>
                <a:ea typeface="MS PGothic" pitchFamily="34" charset="-128"/>
                <a:cs typeface="Arial" pitchFamily="34" charset="0"/>
              </a:rPr>
              <a:t>MPD STATUS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765413" y="914400"/>
            <a:ext cx="822618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02060"/>
              </a:buClr>
              <a:buFontTx/>
              <a:buAutoNum type="arabicPeriod"/>
              <a:defRPr/>
            </a:pPr>
            <a:r>
              <a:rPr lang="en-US" altLang="ru-RU" sz="20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Magnet			</a:t>
            </a: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– fabrication stage</a:t>
            </a:r>
            <a:endParaRPr lang="en-US" altLang="ru-RU" sz="2000" b="1" dirty="0" smtClean="0">
              <a:solidFill>
                <a:srgbClr val="00206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altLang="ru-RU" sz="20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TOF, ECAL, ZDC 		</a:t>
            </a: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– TDR are ready 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altLang="ru-RU" sz="20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FFD</a:t>
            </a:r>
            <a:r>
              <a:rPr lang="en-US" altLang="ru-RU" sz="2000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				– </a:t>
            </a: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fabrication stage 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altLang="ru-RU" sz="20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TPC</a:t>
            </a:r>
          </a:p>
          <a:p>
            <a:pPr marL="1608138" lvl="1" indent="-354013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ru-RU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assembly area in preparations </a:t>
            </a:r>
          </a:p>
          <a:p>
            <a:pPr marL="1608138" lvl="1" indent="-354013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ru-RU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fabrication of basic elements</a:t>
            </a:r>
          </a:p>
          <a:p>
            <a:pPr marL="1608138" lvl="1" indent="-354013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ru-RU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readout chambers – production + R&amp;D (alternative)</a:t>
            </a:r>
          </a:p>
          <a:p>
            <a:pPr marL="1608138" lvl="1" indent="-354013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ru-RU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FEE (ALTRO-based FE card prototype) </a:t>
            </a:r>
          </a:p>
          <a:p>
            <a:pPr marL="1608138" indent="-3540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ru-RU" sz="2000" i="1" dirty="0" smtClean="0">
              <a:solidFill>
                <a:srgbClr val="00206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580" y="4168676"/>
            <a:ext cx="87404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        </a:t>
            </a:r>
            <a:r>
              <a:rPr lang="en-US" sz="2000" b="1" dirty="0" smtClean="0">
                <a:latin typeface="Arial" pitchFamily="34" charset="0"/>
                <a:ea typeface="Times New Roman"/>
                <a:cs typeface="Arial" panose="020B0604020202020204" pitchFamily="34" charset="0"/>
              </a:rPr>
              <a:t>MPD </a:t>
            </a:r>
            <a:r>
              <a:rPr lang="en-US" sz="2000" b="1" dirty="0">
                <a:latin typeface="Arial" pitchFamily="34" charset="0"/>
                <a:ea typeface="Times New Roman"/>
                <a:cs typeface="Arial" panose="020B0604020202020204" pitchFamily="34" charset="0"/>
              </a:rPr>
              <a:t>first </a:t>
            </a:r>
            <a:r>
              <a:rPr lang="en-US" sz="2000" b="1" dirty="0" smtClean="0">
                <a:latin typeface="Arial" pitchFamily="34" charset="0"/>
                <a:ea typeface="Times New Roman"/>
                <a:cs typeface="Arial" panose="020B0604020202020204" pitchFamily="34" charset="0"/>
              </a:rPr>
              <a:t>stage program (central rapidity range):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         -  search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for phase transitions (observables – particle yields and spectra)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	including partial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restoration of chiral symmetry (observables – yields of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di-	leptons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); </a:t>
            </a:r>
            <a:endParaRPr lang="en-US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          -  search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for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critical end-point (observables – event by event fluctuations,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	particle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correlations)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anose="020B0604020202020204" pitchFamily="34" charset="0"/>
              </a:rPr>
              <a:t>   </a:t>
            </a:r>
            <a:endParaRPr lang="ru-RU" dirty="0" smtClean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47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6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76200" y="764738"/>
            <a:ext cx="8689751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itchFamily="34" charset="0"/>
              </a:rPr>
              <a:t>Spin Physics Detector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(SPD) aiming to study of spin physics with colliding beams </a:t>
            </a:r>
          </a:p>
          <a:p>
            <a:r>
              <a:rPr lang="en-US" sz="2000" dirty="0">
                <a:latin typeface="Calibri" pitchFamily="34" charset="0"/>
              </a:rPr>
              <a:t>of polarized deuterons and protons at the energies up to 27 </a:t>
            </a:r>
            <a:r>
              <a:rPr lang="en-US" sz="2000" dirty="0" err="1">
                <a:latin typeface="Calibri" pitchFamily="34" charset="0"/>
              </a:rPr>
              <a:t>GeV</a:t>
            </a:r>
            <a:r>
              <a:rPr lang="en-US" sz="2000" dirty="0">
                <a:latin typeface="Calibri" pitchFamily="34" charset="0"/>
              </a:rPr>
              <a:t> (for protons</a:t>
            </a:r>
            <a:r>
              <a:rPr lang="en-US" sz="2000" dirty="0" smtClean="0">
                <a:latin typeface="Calibri" pitchFamily="34" charset="0"/>
              </a:rPr>
              <a:t>).</a:t>
            </a:r>
          </a:p>
          <a:p>
            <a:r>
              <a:rPr lang="en-US" sz="2000" dirty="0" smtClean="0">
                <a:latin typeface="Calibri" pitchFamily="34" charset="0"/>
              </a:rPr>
              <a:t>						</a:t>
            </a:r>
            <a:r>
              <a:rPr lang="en-US" sz="2000" b="1" i="1" dirty="0" smtClean="0">
                <a:latin typeface="Calibri" pitchFamily="34" charset="0"/>
              </a:rPr>
              <a:t>Leader: Prof. Rumen </a:t>
            </a:r>
            <a:r>
              <a:rPr lang="en-US" sz="2000" b="1" i="1" dirty="0" err="1" smtClean="0">
                <a:latin typeface="Calibri" pitchFamily="34" charset="0"/>
              </a:rPr>
              <a:t>Tsenov</a:t>
            </a:r>
            <a:endParaRPr lang="ru-RU" sz="2000" b="1" i="1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grpSp>
        <p:nvGrpSpPr>
          <p:cNvPr id="10245" name="Группа 11"/>
          <p:cNvGrpSpPr>
            <a:grpSpLocks/>
          </p:cNvGrpSpPr>
          <p:nvPr/>
        </p:nvGrpSpPr>
        <p:grpSpPr bwMode="auto">
          <a:xfrm>
            <a:off x="571500" y="1785938"/>
            <a:ext cx="8143875" cy="4687887"/>
            <a:chOff x="0" y="838200"/>
            <a:chExt cx="9070975" cy="5921375"/>
          </a:xfrm>
        </p:grpSpPr>
        <p:pic>
          <p:nvPicPr>
            <p:cNvPr id="10246" name="Рисунок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733800"/>
              <a:ext cx="5410200" cy="302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838200"/>
              <a:ext cx="3713163" cy="280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1143000"/>
              <a:ext cx="3838575" cy="17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9" name="Рисунок 2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38750" y="3962400"/>
              <a:ext cx="3832225" cy="2425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6" descr="NICA-Logo_4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49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6754688" cy="87471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800" b="1" dirty="0" smtClean="0">
                <a:cs typeface="Abadi MT Condensed Extra Bold" charset="0"/>
              </a:rPr>
              <a:t>Reinforced </a:t>
            </a:r>
            <a:r>
              <a:rPr lang="en-US" sz="2800" b="1" dirty="0">
                <a:cs typeface="Abadi MT Condensed Extra Bold" charset="0"/>
              </a:rPr>
              <a:t>concrete </a:t>
            </a:r>
            <a:r>
              <a:rPr lang="en-US" sz="2800" b="1" dirty="0" smtClean="0">
                <a:cs typeface="Abadi MT Condensed Extra Bold" charset="0"/>
              </a:rPr>
              <a:t>works </a:t>
            </a:r>
            <a:br>
              <a:rPr lang="en-US" sz="2800" b="1" dirty="0" smtClean="0">
                <a:cs typeface="Abadi MT Condensed Extra Bold" charset="0"/>
              </a:rPr>
            </a:br>
            <a:r>
              <a:rPr lang="en-US" sz="2800" b="1" dirty="0" smtClean="0">
                <a:cs typeface="Abadi MT Condensed Extra Bold" charset="0"/>
              </a:rPr>
              <a:t>at SPD </a:t>
            </a:r>
            <a:r>
              <a:rPr lang="en-US" sz="2800" b="1" dirty="0" err="1" smtClean="0">
                <a:cs typeface="Abadi MT Condensed Extra Bold" charset="0"/>
              </a:rPr>
              <a:t>plase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cs typeface="Abadi MT Condensed Extra Bold" charset="0"/>
            </a:endParaRPr>
          </a:p>
        </p:txBody>
      </p:sp>
      <p:pic>
        <p:nvPicPr>
          <p:cNvPr id="7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140"/>
            <a:ext cx="8568952" cy="4812812"/>
          </a:xfrm>
          <a:prstGeom prst="rect">
            <a:avLst/>
          </a:prstGeom>
        </p:spPr>
      </p:pic>
      <p:pic>
        <p:nvPicPr>
          <p:cNvPr id="8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47625" y="723900"/>
            <a:ext cx="9096375" cy="461963"/>
          </a:xfrm>
          <a:prstGeom prst="rect">
            <a:avLst/>
          </a:prstGeom>
          <a:solidFill>
            <a:srgbClr val="FEFF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400" b="1">
                <a:solidFill>
                  <a:srgbClr val="000090"/>
                </a:solidFill>
                <a:ea typeface="Arial" charset="0"/>
                <a:cs typeface="Arial" charset="0"/>
              </a:rPr>
              <a:t>Main Research Infrastructure in Particle and Nuclear Physics </a:t>
            </a:r>
          </a:p>
        </p:txBody>
      </p:sp>
      <p:grpSp>
        <p:nvGrpSpPr>
          <p:cNvPr id="4100" name="Group 8"/>
          <p:cNvGrpSpPr>
            <a:grpSpLocks/>
          </p:cNvGrpSpPr>
          <p:nvPr/>
        </p:nvGrpSpPr>
        <p:grpSpPr bwMode="auto">
          <a:xfrm>
            <a:off x="2386013" y="4052888"/>
            <a:ext cx="4722812" cy="2352675"/>
            <a:chOff x="2385481" y="4053476"/>
            <a:chExt cx="4722717" cy="2352642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068197" y="4053476"/>
              <a:ext cx="835008" cy="498468"/>
            </a:xfrm>
            <a:prstGeom prst="ellips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ru-RU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85481" y="5944162"/>
              <a:ext cx="4722717" cy="46195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/>
                  <a:ea typeface="ＭＳ Ｐゴシック" pitchFamily="34" charset="-128"/>
                  <a:cs typeface="Arial"/>
                </a:rPr>
                <a:t>NICA</a:t>
              </a:r>
              <a:r>
                <a:rPr lang="en-US" sz="2400" b="1" dirty="0">
                  <a:solidFill>
                    <a:srgbClr val="000090"/>
                  </a:solidFill>
                  <a:latin typeface="Arial"/>
                  <a:ea typeface="ＭＳ Ｐゴシック" pitchFamily="34" charset="-128"/>
                  <a:cs typeface="Arial"/>
                </a:rPr>
                <a:t> – Complementary Project</a:t>
              </a:r>
            </a:p>
          </p:txBody>
        </p:sp>
      </p:grp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381000" y="4482"/>
            <a:ext cx="673838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b="1">
                <a:latin typeface="+mj-lt"/>
              </a:rPr>
              <a:t>New issue of the ESFRI Roadmap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2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20171215_Dubna_iq_cam_08_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540168"/>
            <a:ext cx="4648200" cy="310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04800" y="4594654"/>
            <a:ext cx="70633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- </a:t>
            </a:r>
            <a:r>
              <a:rPr lang="en-US" sz="2000" dirty="0">
                <a:latin typeface="Calibri" pitchFamily="34" charset="0"/>
              </a:rPr>
              <a:t>cluster of JINR computer center dedicated to collect and process </a:t>
            </a:r>
          </a:p>
          <a:p>
            <a:r>
              <a:rPr lang="en-US" sz="2000" dirty="0">
                <a:latin typeface="Calibri" pitchFamily="34" charset="0"/>
              </a:rPr>
              <a:t>  the data from NICA detectors, </a:t>
            </a:r>
          </a:p>
          <a:p>
            <a:pPr>
              <a:buFontTx/>
              <a:buChar char="-"/>
            </a:pPr>
            <a:r>
              <a:rPr lang="en-US" sz="2000" dirty="0">
                <a:latin typeface="Calibri" pitchFamily="34" charset="0"/>
              </a:rPr>
              <a:t> 500 offices for scientists, </a:t>
            </a:r>
          </a:p>
          <a:p>
            <a:pPr>
              <a:buFontTx/>
              <a:buChar char="-"/>
            </a:pPr>
            <a:r>
              <a:rPr lang="en-US" sz="2000" dirty="0">
                <a:latin typeface="Calibri" pitchFamily="34" charset="0"/>
              </a:rPr>
              <a:t> laboratory rooms for preparation of experimental equipment </a:t>
            </a:r>
          </a:p>
          <a:p>
            <a:r>
              <a:rPr lang="en-US" sz="2000" dirty="0">
                <a:latin typeface="Calibri" pitchFamily="34" charset="0"/>
              </a:rPr>
              <a:t>  and fast analysis of results, </a:t>
            </a:r>
          </a:p>
          <a:p>
            <a:pPr>
              <a:buFontTx/>
              <a:buChar char="-"/>
            </a:pPr>
            <a:r>
              <a:rPr lang="en-US" sz="2000" dirty="0">
                <a:latin typeface="Calibri" pitchFamily="34" charset="0"/>
              </a:rPr>
              <a:t> conference </a:t>
            </a:r>
            <a:r>
              <a:rPr lang="en-US" sz="2000" dirty="0" smtClean="0">
                <a:latin typeface="Calibri" pitchFamily="34" charset="0"/>
              </a:rPr>
              <a:t>halls			     </a:t>
            </a:r>
          </a:p>
        </p:txBody>
      </p:sp>
      <p:sp>
        <p:nvSpPr>
          <p:cNvPr id="15366" name="Rectangle 4"/>
          <p:cNvSpPr txBox="1">
            <a:spLocks noChangeArrowheads="1"/>
          </p:cNvSpPr>
          <p:nvPr/>
        </p:nvSpPr>
        <p:spPr bwMode="auto">
          <a:xfrm>
            <a:off x="838200" y="0"/>
            <a:ext cx="54864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800" b="1" dirty="0" smtClean="0">
                <a:latin typeface="+mj-lt"/>
                <a:ea typeface="Abadi MT Condensed Extra Bold"/>
                <a:cs typeface="Abadi MT Condensed Extra Bold"/>
              </a:rPr>
              <a:t>NICA innovation center</a:t>
            </a:r>
            <a:endParaRPr lang="ru-RU" altLang="ru-RU" sz="2800" b="1" dirty="0">
              <a:latin typeface="+mj-lt"/>
              <a:ea typeface="Abadi MT Condensed Extra Bold"/>
              <a:cs typeface="Abadi MT Condensed Extra Bold"/>
            </a:endParaRPr>
          </a:p>
        </p:txBody>
      </p:sp>
      <p:pic>
        <p:nvPicPr>
          <p:cNvPr id="5" name="Рисунок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838200"/>
            <a:ext cx="42132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647" y="72729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293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1375" y="3432329"/>
            <a:ext cx="3221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General contractor “Arena”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069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2" name="Группа 1"/>
          <p:cNvGrpSpPr>
            <a:grpSpLocks/>
          </p:cNvGrpSpPr>
          <p:nvPr/>
        </p:nvGrpSpPr>
        <p:grpSpPr bwMode="auto">
          <a:xfrm>
            <a:off x="457200" y="0"/>
            <a:ext cx="8283830" cy="6400800"/>
            <a:chOff x="630885" y="0"/>
            <a:chExt cx="8285273" cy="6400989"/>
          </a:xfrm>
        </p:grpSpPr>
        <p:sp>
          <p:nvSpPr>
            <p:cNvPr id="63493" name="Rectangle 7"/>
            <p:cNvSpPr>
              <a:spLocks noChangeArrowheads="1"/>
            </p:cNvSpPr>
            <p:nvPr/>
          </p:nvSpPr>
          <p:spPr bwMode="auto">
            <a:xfrm>
              <a:off x="1879802" y="0"/>
              <a:ext cx="5588304" cy="683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ru-RU" sz="3200" b="1" dirty="0" smtClean="0">
                  <a:latin typeface="Arial Black" panose="020B0A04020102020204" pitchFamily="34" charset="0"/>
                  <a:ea typeface="ＭＳ Ｐゴシック" pitchFamily="34" charset="-128"/>
                  <a:sym typeface="Apple Chancery"/>
                </a:rPr>
                <a:t>NICA COLLABORATION</a:t>
              </a:r>
              <a:endParaRPr kumimoji="1" lang="en-US" altLang="ru-RU" sz="3200" b="1" dirty="0">
                <a:latin typeface="Arial Black" panose="020B0A04020102020204" pitchFamily="34" charset="0"/>
                <a:ea typeface="ＭＳ Ｐゴシック" pitchFamily="34" charset="-128"/>
                <a:sym typeface="Apple Chancery"/>
              </a:endParaRPr>
            </a:p>
          </p:txBody>
        </p:sp>
        <p:pic>
          <p:nvPicPr>
            <p:cNvPr id="63494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85" y="814917"/>
              <a:ext cx="8285273" cy="5586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831926" y="4157246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ARE</a:t>
            </a:r>
            <a:endParaRPr lang="ru-RU" sz="1600" b="1" i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51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8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647" y="72729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5293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1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3d9dbd0-10b8-11e4-a360-f93b3750a438_Europe_aerial-view-seen_from_space_world_map_view_plane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68" cy="6858000"/>
          </a:xfrm>
          <a:prstGeom prst="rect">
            <a:avLst/>
          </a:prstGeom>
        </p:spPr>
      </p:pic>
      <p:sp>
        <p:nvSpPr>
          <p:cNvPr id="66565" name="TextBox 4"/>
          <p:cNvSpPr txBox="1">
            <a:spLocks noChangeArrowheads="1"/>
          </p:cNvSpPr>
          <p:nvPr/>
        </p:nvSpPr>
        <p:spPr bwMode="auto">
          <a:xfrm>
            <a:off x="3368675" y="4484688"/>
            <a:ext cx="24929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Thank </a:t>
            </a: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you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489700" y="1868488"/>
            <a:ext cx="749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NICA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505200" y="2846388"/>
            <a:ext cx="710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FAIR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225800" y="3519488"/>
            <a:ext cx="915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   LHC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" name="Oval 1"/>
          <p:cNvSpPr/>
          <p:nvPr/>
        </p:nvSpPr>
        <p:spPr>
          <a:xfrm>
            <a:off x="6438900" y="1803400"/>
            <a:ext cx="800100" cy="482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79800" y="2806700"/>
            <a:ext cx="787400" cy="4445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13100" y="3454400"/>
            <a:ext cx="1117600" cy="482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52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53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3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Рисунок 12" descr="H3_2p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3709988"/>
            <a:ext cx="395763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Рисунок 13" descr="H3p_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775075"/>
            <a:ext cx="40925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119438" y="5235575"/>
            <a:ext cx="2925762" cy="784225"/>
          </a:xfrm>
          <a:prstGeom prst="rect">
            <a:avLst/>
          </a:prstGeom>
          <a:solidFill>
            <a:schemeClr val="accent5"/>
          </a:solidFill>
          <a:ln>
            <a:solidFill>
              <a:srgbClr val="000090"/>
            </a:solidFill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>
                <a:solidFill>
                  <a:srgbClr val="000090"/>
                </a:solidFill>
              </a:rPr>
              <a:t>~ 10</a:t>
            </a:r>
            <a:r>
              <a:rPr lang="en-US" sz="2000" b="1" baseline="30000">
                <a:solidFill>
                  <a:srgbClr val="000090"/>
                </a:solidFill>
              </a:rPr>
              <a:t>6</a:t>
            </a:r>
            <a:r>
              <a:rPr lang="en-US" sz="2000" b="1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>
                <a:solidFill>
                  <a:srgbClr val="000090"/>
                </a:solidFill>
              </a:rPr>
              <a:t> </a:t>
            </a:r>
            <a:r>
              <a:rPr lang="en-US" sz="2000" b="1" i="1" baseline="30000">
                <a:solidFill>
                  <a:srgbClr val="000090"/>
                </a:solidFill>
              </a:rPr>
              <a:t>3</a:t>
            </a:r>
            <a:r>
              <a:rPr lang="el-GR" sz="2000" b="1" i="1" baseline="-25000">
                <a:solidFill>
                  <a:srgbClr val="000090"/>
                </a:solidFill>
              </a:rPr>
              <a:t>Λ</a:t>
            </a:r>
            <a:r>
              <a:rPr lang="en-US" sz="2000" b="1" i="1">
                <a:solidFill>
                  <a:srgbClr val="000090"/>
                </a:solidFill>
              </a:rPr>
              <a:t>H</a:t>
            </a:r>
            <a:r>
              <a:rPr lang="en-US" sz="2000" b="1">
                <a:solidFill>
                  <a:srgbClr val="000090"/>
                </a:solidFill>
              </a:rPr>
              <a:t>  </a:t>
            </a:r>
            <a:r>
              <a:rPr lang="en-US" sz="2000" i="1">
                <a:solidFill>
                  <a:srgbClr val="000090"/>
                </a:solidFill>
              </a:rPr>
              <a:t>are expected </a:t>
            </a:r>
          </a:p>
          <a:p>
            <a:pPr algn="r">
              <a:defRPr/>
            </a:pPr>
            <a:r>
              <a:rPr lang="en-US" sz="2000" i="1">
                <a:solidFill>
                  <a:srgbClr val="000090"/>
                </a:solidFill>
              </a:rPr>
              <a:t> in 10 weeks </a:t>
            </a:r>
            <a:r>
              <a:rPr lang="en-US" sz="2000" i="1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2000" i="1">
              <a:solidFill>
                <a:srgbClr val="000090"/>
              </a:solidFill>
            </a:endParaRPr>
          </a:p>
        </p:txBody>
      </p:sp>
      <p:pic>
        <p:nvPicPr>
          <p:cNvPr id="111620" name="Рисунок 19" descr="fig_pid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t="11952" b="4218"/>
          <a:stretch>
            <a:fillRect/>
          </a:stretch>
        </p:blipFill>
        <p:spPr bwMode="auto">
          <a:xfrm>
            <a:off x="5029200" y="165100"/>
            <a:ext cx="364807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TextBox 7"/>
          <p:cNvSpPr txBox="1">
            <a:spLocks noChangeArrowheads="1"/>
          </p:cNvSpPr>
          <p:nvPr/>
        </p:nvSpPr>
        <p:spPr bwMode="auto">
          <a:xfrm>
            <a:off x="7934325" y="765175"/>
            <a:ext cx="1108075" cy="307975"/>
          </a:xfrm>
          <a:prstGeom prst="rect">
            <a:avLst/>
          </a:prstGeom>
          <a:solidFill>
            <a:srgbClr val="29C80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Calibri" charset="0"/>
                <a:cs typeface="Arial" charset="0"/>
              </a:rPr>
              <a:t>P = 1 GeV/c</a:t>
            </a:r>
            <a:endParaRPr lang="ru-RU" sz="1400" b="1">
              <a:latin typeface="Calibri" charset="0"/>
              <a:cs typeface="Arial" charset="0"/>
            </a:endParaRPr>
          </a:p>
        </p:txBody>
      </p:sp>
      <p:sp>
        <p:nvSpPr>
          <p:cNvPr id="111622" name="TextBox 21"/>
          <p:cNvSpPr txBox="1">
            <a:spLocks noChangeArrowheads="1"/>
          </p:cNvSpPr>
          <p:nvPr/>
        </p:nvSpPr>
        <p:spPr bwMode="auto">
          <a:xfrm>
            <a:off x="7466013" y="1389063"/>
            <a:ext cx="239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cs typeface="Arial" charset="0"/>
              </a:rPr>
              <a:t>d</a:t>
            </a:r>
            <a:endParaRPr lang="ru-RU" sz="14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11623" name="TextBox 22"/>
          <p:cNvSpPr txBox="1">
            <a:spLocks noChangeArrowheads="1"/>
          </p:cNvSpPr>
          <p:nvPr/>
        </p:nvSpPr>
        <p:spPr bwMode="auto">
          <a:xfrm>
            <a:off x="6751638" y="1470025"/>
            <a:ext cx="487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baseline="30000">
                <a:solidFill>
                  <a:srgbClr val="FF0000"/>
                </a:solidFill>
                <a:cs typeface="Arial" charset="0"/>
              </a:rPr>
              <a:t>3</a:t>
            </a:r>
            <a:r>
              <a:rPr lang="en-US" sz="1400" b="1">
                <a:solidFill>
                  <a:srgbClr val="FF0000"/>
                </a:solidFill>
                <a:cs typeface="Arial" charset="0"/>
              </a:rPr>
              <a:t>He</a:t>
            </a:r>
            <a:endParaRPr lang="ru-RU" sz="14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11624" name="TextBox 24"/>
          <p:cNvSpPr txBox="1">
            <a:spLocks noChangeArrowheads="1"/>
          </p:cNvSpPr>
          <p:nvPr/>
        </p:nvSpPr>
        <p:spPr bwMode="auto">
          <a:xfrm>
            <a:off x="6149975" y="1122363"/>
            <a:ext cx="239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cs typeface="Arial" charset="0"/>
              </a:rPr>
              <a:t>p</a:t>
            </a:r>
            <a:endParaRPr lang="ru-RU" sz="14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11625" name="TextBox 27"/>
          <p:cNvSpPr txBox="1">
            <a:spLocks noChangeArrowheads="1"/>
          </p:cNvSpPr>
          <p:nvPr/>
        </p:nvSpPr>
        <p:spPr bwMode="auto">
          <a:xfrm>
            <a:off x="5562600" y="1557338"/>
            <a:ext cx="419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  <a:latin typeface="Symbol" charset="0"/>
              </a:rPr>
              <a:t>p</a:t>
            </a:r>
            <a:r>
              <a:rPr lang="en-US" sz="1600" b="1" baseline="30000">
                <a:solidFill>
                  <a:srgbClr val="FF0000"/>
                </a:solidFill>
              </a:rPr>
              <a:t>-</a:t>
            </a:r>
            <a:endParaRPr lang="ru-RU" sz="1600" b="1" baseline="30000">
              <a:solidFill>
                <a:srgbClr val="FF0000"/>
              </a:solidFill>
            </a:endParaRPr>
          </a:p>
        </p:txBody>
      </p:sp>
      <p:sp>
        <p:nvSpPr>
          <p:cNvPr id="111626" name="Rectangle 32"/>
          <p:cNvSpPr>
            <a:spLocks noChangeArrowheads="1"/>
          </p:cNvSpPr>
          <p:nvPr/>
        </p:nvSpPr>
        <p:spPr bwMode="auto">
          <a:xfrm>
            <a:off x="736600" y="3814763"/>
            <a:ext cx="2311400" cy="400050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FF0000"/>
              </a:buClr>
            </a:pPr>
            <a:r>
              <a:rPr lang="en-US" sz="2000" b="1" i="1" baseline="30000">
                <a:solidFill>
                  <a:srgbClr val="222268"/>
                </a:solidFill>
              </a:rPr>
              <a:t>3</a:t>
            </a:r>
            <a:r>
              <a:rPr lang="el-GR" sz="2000" b="1" i="1" baseline="-25000">
                <a:solidFill>
                  <a:srgbClr val="222268"/>
                </a:solidFill>
              </a:rPr>
              <a:t>Λ</a:t>
            </a:r>
            <a:r>
              <a:rPr lang="en-US" sz="2000" b="1" i="1">
                <a:solidFill>
                  <a:srgbClr val="222268"/>
                </a:solidFill>
              </a:rPr>
              <a:t>H</a:t>
            </a:r>
            <a:r>
              <a:rPr lang="el-GR" sz="2000" b="1" i="1">
                <a:solidFill>
                  <a:srgbClr val="222268"/>
                </a:solidFill>
              </a:rPr>
              <a:t> → </a:t>
            </a:r>
            <a:r>
              <a:rPr lang="en-US" sz="2000" b="1" i="1" baseline="30000">
                <a:solidFill>
                  <a:srgbClr val="222268"/>
                </a:solidFill>
              </a:rPr>
              <a:t>3</a:t>
            </a:r>
            <a:r>
              <a:rPr lang="en-US" sz="2000" b="1" i="1">
                <a:solidFill>
                  <a:srgbClr val="222268"/>
                </a:solidFill>
              </a:rPr>
              <a:t>He </a:t>
            </a:r>
            <a:r>
              <a:rPr lang="el-GR" sz="2000" b="1" i="1">
                <a:solidFill>
                  <a:srgbClr val="222268"/>
                </a:solidFill>
              </a:rPr>
              <a:t>+</a:t>
            </a:r>
            <a:r>
              <a:rPr lang="en-US" sz="2000" b="1" i="1">
                <a:solidFill>
                  <a:srgbClr val="222268"/>
                </a:solidFill>
              </a:rPr>
              <a:t> </a:t>
            </a:r>
            <a:r>
              <a:rPr lang="el-GR" sz="2000" b="1" i="1">
                <a:solidFill>
                  <a:srgbClr val="222268"/>
                </a:solidFill>
              </a:rPr>
              <a:t>π</a:t>
            </a:r>
            <a:r>
              <a:rPr lang="en-US" sz="2000" b="1" i="1">
                <a:solidFill>
                  <a:srgbClr val="222268"/>
                </a:solidFill>
              </a:rPr>
              <a:t> </a:t>
            </a:r>
            <a:r>
              <a:rPr lang="el-GR" sz="2000" b="1" i="1" baseline="30000">
                <a:solidFill>
                  <a:srgbClr val="222268"/>
                </a:solidFill>
              </a:rPr>
              <a:t>–</a:t>
            </a:r>
            <a:endParaRPr lang="en-US" sz="2000" b="1" i="1" baseline="30000">
              <a:solidFill>
                <a:srgbClr val="222268"/>
              </a:solidFill>
            </a:endParaRPr>
          </a:p>
        </p:txBody>
      </p:sp>
      <p:sp>
        <p:nvSpPr>
          <p:cNvPr id="111627" name="TextBox 33"/>
          <p:cNvSpPr txBox="1">
            <a:spLocks noChangeArrowheads="1"/>
          </p:cNvSpPr>
          <p:nvPr/>
        </p:nvSpPr>
        <p:spPr bwMode="auto">
          <a:xfrm>
            <a:off x="6261100" y="6223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90"/>
                </a:solidFill>
              </a:rPr>
              <a:t>PID</a:t>
            </a:r>
          </a:p>
        </p:txBody>
      </p:sp>
      <p:sp>
        <p:nvSpPr>
          <p:cNvPr id="111628" name="Rectangle 35"/>
          <p:cNvSpPr>
            <a:spLocks noChangeArrowheads="1"/>
          </p:cNvSpPr>
          <p:nvPr/>
        </p:nvSpPr>
        <p:spPr bwMode="auto">
          <a:xfrm>
            <a:off x="5054600" y="3827463"/>
            <a:ext cx="2400300" cy="400050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FF0000"/>
              </a:buClr>
            </a:pPr>
            <a:r>
              <a:rPr lang="en-US" sz="2000" b="1" i="1" baseline="30000">
                <a:solidFill>
                  <a:srgbClr val="222268"/>
                </a:solidFill>
              </a:rPr>
              <a:t>3</a:t>
            </a:r>
            <a:r>
              <a:rPr lang="el-GR" sz="2000" b="1" i="1" baseline="-25000">
                <a:solidFill>
                  <a:srgbClr val="222268"/>
                </a:solidFill>
              </a:rPr>
              <a:t>Λ</a:t>
            </a:r>
            <a:r>
              <a:rPr lang="en-US" sz="2000" b="1" i="1">
                <a:solidFill>
                  <a:srgbClr val="222268"/>
                </a:solidFill>
              </a:rPr>
              <a:t>H</a:t>
            </a:r>
            <a:r>
              <a:rPr lang="el-GR" sz="2000" b="1" i="1">
                <a:solidFill>
                  <a:srgbClr val="222268"/>
                </a:solidFill>
              </a:rPr>
              <a:t> → </a:t>
            </a:r>
            <a:r>
              <a:rPr lang="en-US" sz="2000" b="1" i="1">
                <a:solidFill>
                  <a:srgbClr val="222268"/>
                </a:solidFill>
              </a:rPr>
              <a:t>p + d +  </a:t>
            </a:r>
            <a:r>
              <a:rPr lang="el-GR" sz="2000" b="1" i="1">
                <a:solidFill>
                  <a:srgbClr val="222268"/>
                </a:solidFill>
              </a:rPr>
              <a:t>π</a:t>
            </a:r>
            <a:r>
              <a:rPr lang="en-US" sz="2000" b="1" i="1">
                <a:solidFill>
                  <a:srgbClr val="222268"/>
                </a:solidFill>
              </a:rPr>
              <a:t> </a:t>
            </a:r>
            <a:r>
              <a:rPr lang="en-US" sz="2000" b="1" i="1" baseline="30000">
                <a:solidFill>
                  <a:srgbClr val="222268"/>
                </a:solidFill>
              </a:rPr>
              <a:t>-</a:t>
            </a:r>
          </a:p>
        </p:txBody>
      </p:sp>
      <p:grpSp>
        <p:nvGrpSpPr>
          <p:cNvPr id="111629" name="Group 19"/>
          <p:cNvGrpSpPr>
            <a:grpSpLocks/>
          </p:cNvGrpSpPr>
          <p:nvPr/>
        </p:nvGrpSpPr>
        <p:grpSpPr bwMode="auto">
          <a:xfrm>
            <a:off x="279400" y="596900"/>
            <a:ext cx="3830638" cy="2832100"/>
            <a:chOff x="111125" y="1984375"/>
            <a:chExt cx="3940175" cy="3467100"/>
          </a:xfrm>
        </p:grpSpPr>
        <p:pic>
          <p:nvPicPr>
            <p:cNvPr id="1116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25" y="1984375"/>
              <a:ext cx="3940175" cy="346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64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" y="2092325"/>
              <a:ext cx="514350" cy="296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1630" name="TextBox 3"/>
          <p:cNvSpPr txBox="1">
            <a:spLocks noChangeArrowheads="1"/>
          </p:cNvSpPr>
          <p:nvPr/>
        </p:nvSpPr>
        <p:spPr bwMode="auto">
          <a:xfrm>
            <a:off x="1250950" y="63500"/>
            <a:ext cx="3587750" cy="523875"/>
          </a:xfrm>
          <a:prstGeom prst="rect">
            <a:avLst/>
          </a:prstGeom>
          <a:solidFill>
            <a:srgbClr val="FFD3CD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76E"/>
                </a:solidFill>
              </a:rPr>
              <a:t>Hypernuclei @ MPD</a:t>
            </a:r>
            <a:endParaRPr lang="ru-RU" sz="2800" b="1">
              <a:solidFill>
                <a:srgbClr val="00076E"/>
              </a:solidFill>
            </a:endParaRPr>
          </a:p>
        </p:txBody>
      </p:sp>
      <p:sp>
        <p:nvSpPr>
          <p:cNvPr id="51215" name="TextBox 1"/>
          <p:cNvSpPr txBox="1">
            <a:spLocks noChangeArrowheads="1"/>
          </p:cNvSpPr>
          <p:nvPr/>
        </p:nvSpPr>
        <p:spPr bwMode="auto">
          <a:xfrm>
            <a:off x="1511300" y="3432175"/>
            <a:ext cx="6527800" cy="461963"/>
          </a:xfrm>
          <a:prstGeom prst="rect">
            <a:avLst/>
          </a:prstGeom>
          <a:solidFill>
            <a:srgbClr val="DAEDE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err="1" smtClean="0">
                <a:solidFill>
                  <a:srgbClr val="000090"/>
                </a:solidFill>
                <a:cs typeface="Arial" charset="0"/>
              </a:rPr>
              <a:t>Hypertritons</a:t>
            </a:r>
            <a:r>
              <a:rPr lang="en-US" b="1" dirty="0" smtClean="0">
                <a:solidFill>
                  <a:srgbClr val="000090"/>
                </a:solidFill>
                <a:cs typeface="Arial" charset="0"/>
              </a:rPr>
              <a:t> </a:t>
            </a:r>
            <a:r>
              <a:rPr lang="en-US" sz="1800" i="1" dirty="0" smtClean="0">
                <a:solidFill>
                  <a:srgbClr val="000090"/>
                </a:solidFill>
                <a:latin typeface="+mn-lt"/>
                <a:cs typeface="Arial" charset="0"/>
              </a:rPr>
              <a:t>(</a:t>
            </a:r>
            <a:r>
              <a:rPr lang="fr-FR" sz="1800" i="1" dirty="0" smtClean="0">
                <a:solidFill>
                  <a:srgbClr val="000090"/>
                </a:solidFill>
                <a:latin typeface="+mn-lt"/>
                <a:cs typeface="Arial" charset="0"/>
              </a:rPr>
              <a:t>central </a:t>
            </a:r>
            <a:r>
              <a:rPr lang="fr-FR" sz="1800" i="1" dirty="0" err="1" smtClean="0">
                <a:solidFill>
                  <a:srgbClr val="000090"/>
                </a:solidFill>
                <a:latin typeface="+mn-lt"/>
                <a:cs typeface="Arial" charset="0"/>
              </a:rPr>
              <a:t>Au+Au</a:t>
            </a:r>
            <a:r>
              <a:rPr lang="fr-FR" sz="1800" i="1" dirty="0" smtClean="0">
                <a:solidFill>
                  <a:srgbClr val="000090"/>
                </a:solidFill>
                <a:latin typeface="+mn-lt"/>
                <a:cs typeface="Arial" charset="0"/>
              </a:rPr>
              <a:t> @ 5A </a:t>
            </a:r>
            <a:r>
              <a:rPr lang="fr-FR" sz="1800" i="1" dirty="0" err="1" smtClean="0">
                <a:solidFill>
                  <a:srgbClr val="000090"/>
                </a:solidFill>
                <a:latin typeface="+mn-lt"/>
                <a:cs typeface="Arial" charset="0"/>
              </a:rPr>
              <a:t>GeV</a:t>
            </a:r>
            <a:r>
              <a:rPr lang="fr-FR" sz="1800" i="1" dirty="0" smtClean="0">
                <a:solidFill>
                  <a:srgbClr val="000090"/>
                </a:solidFill>
                <a:latin typeface="+mn-lt"/>
                <a:cs typeface="Arial" charset="0"/>
              </a:rPr>
              <a:t> (DCM-QGSM)</a:t>
            </a:r>
            <a:r>
              <a:rPr lang="en-US" sz="1800" i="1" dirty="0" smtClean="0">
                <a:solidFill>
                  <a:srgbClr val="000090"/>
                </a:solidFill>
                <a:latin typeface="+mn-lt"/>
                <a:cs typeface="Arial" charset="0"/>
              </a:rPr>
              <a:t> </a:t>
            </a:r>
            <a:endParaRPr lang="ru-RU" sz="1800" i="1" dirty="0" smtClean="0">
              <a:solidFill>
                <a:srgbClr val="000090"/>
              </a:solidFill>
              <a:latin typeface="+mn-lt"/>
              <a:cs typeface="Arial" charset="0"/>
            </a:endParaRPr>
          </a:p>
        </p:txBody>
      </p:sp>
      <p:sp>
        <p:nvSpPr>
          <p:cNvPr id="111632" name="TextBox 16"/>
          <p:cNvSpPr txBox="1">
            <a:spLocks noChangeArrowheads="1"/>
          </p:cNvSpPr>
          <p:nvPr/>
        </p:nvSpPr>
        <p:spPr bwMode="auto">
          <a:xfrm>
            <a:off x="2409825" y="2243138"/>
            <a:ext cx="2519363" cy="830262"/>
          </a:xfrm>
          <a:prstGeom prst="rect">
            <a:avLst/>
          </a:prstGeom>
          <a:solidFill>
            <a:schemeClr val="accent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1" i="1">
                <a:solidFill>
                  <a:srgbClr val="00076E"/>
                </a:solidFill>
              </a:rPr>
              <a:t>Hypernuclei production</a:t>
            </a:r>
          </a:p>
          <a:p>
            <a:pPr algn="r" eaLnBrk="1" hangingPunct="1"/>
            <a:r>
              <a:rPr lang="en-US" sz="1600" b="1" i="1">
                <a:solidFill>
                  <a:srgbClr val="00076E"/>
                </a:solidFill>
              </a:rPr>
              <a:t>enhanced at high </a:t>
            </a:r>
          </a:p>
          <a:p>
            <a:pPr algn="r" eaLnBrk="1" hangingPunct="1"/>
            <a:r>
              <a:rPr lang="en-US" sz="1600" b="1" i="1">
                <a:solidFill>
                  <a:srgbClr val="00076E"/>
                </a:solidFill>
              </a:rPr>
              <a:t>baryon densities (NICA) </a:t>
            </a:r>
            <a:r>
              <a:rPr lang="en-US" sz="1600" b="1" i="1">
                <a:solidFill>
                  <a:srgbClr val="FF0000"/>
                </a:solidFill>
              </a:rPr>
              <a:t>  </a:t>
            </a:r>
            <a:endParaRPr lang="ru-RU" sz="1600" b="1" i="1">
              <a:solidFill>
                <a:srgbClr val="FF0000"/>
              </a:solidFill>
            </a:endParaRPr>
          </a:p>
        </p:txBody>
      </p:sp>
      <p:pic>
        <p:nvPicPr>
          <p:cNvPr id="111636" name="Рисунок 4" descr="LHEP-emblema-tran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5400"/>
            <a:ext cx="1130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Laboratory of High Energy Physics and the NICA Project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54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68678" y="6214167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61" t="17837" r="6292" b="8481"/>
          <a:stretch/>
        </p:blipFill>
        <p:spPr>
          <a:xfrm>
            <a:off x="55630" y="674353"/>
            <a:ext cx="9088370" cy="5878847"/>
          </a:xfrm>
          <a:prstGeom prst="rect">
            <a:avLst/>
          </a:prstGeom>
        </p:spPr>
      </p:pic>
      <p:pic>
        <p:nvPicPr>
          <p:cNvPr id="5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" y="3714745"/>
            <a:ext cx="3894006" cy="2838455"/>
          </a:xfr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0337"/>
            <a:ext cx="3886200" cy="3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9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714375" y="928688"/>
            <a:ext cx="61629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b="1" dirty="0">
                <a:solidFill>
                  <a:srgbClr val="002060"/>
                </a:solidFill>
                <a:ea typeface="Arial" charset="0"/>
                <a:cs typeface="Arial" charset="0"/>
              </a:rPr>
              <a:t>Baryonic Matter at </a:t>
            </a:r>
            <a:r>
              <a:rPr lang="en-US" altLang="ru-RU" sz="2000" b="1" dirty="0" err="1">
                <a:solidFill>
                  <a:srgbClr val="002060"/>
                </a:solidFill>
                <a:ea typeface="Arial" charset="0"/>
                <a:cs typeface="Arial" charset="0"/>
              </a:rPr>
              <a:t>Nuclotron</a:t>
            </a:r>
            <a:r>
              <a:rPr lang="en-US" altLang="ru-RU" sz="2000" dirty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en-US" altLang="ru-RU" sz="2000" dirty="0">
                <a:ea typeface="Arial" charset="0"/>
                <a:cs typeface="Arial" charset="0"/>
              </a:rPr>
              <a:t>(BM@N):</a:t>
            </a:r>
          </a:p>
          <a:p>
            <a:pPr eaLnBrk="1" hangingPunct="1">
              <a:buFontTx/>
              <a:buChar char="-"/>
            </a:pPr>
            <a:r>
              <a:rPr lang="en-US" altLang="ru-RU" sz="2000" dirty="0">
                <a:ea typeface="Arial" charset="0"/>
                <a:cs typeface="Arial" charset="0"/>
              </a:rPr>
              <a:t>Three technological runs (2016 – 2017)</a:t>
            </a:r>
          </a:p>
          <a:p>
            <a:pPr eaLnBrk="1" hangingPunct="1">
              <a:buFontTx/>
              <a:buChar char="-"/>
            </a:pPr>
            <a:r>
              <a:rPr lang="en-US" altLang="ru-RU" sz="2000" b="1" dirty="0">
                <a:ea typeface="Arial" charset="0"/>
                <a:cs typeface="Arial" charset="0"/>
              </a:rPr>
              <a:t>5.02 – 4.04.2018 experiments </a:t>
            </a:r>
            <a:r>
              <a:rPr lang="en-US" altLang="ru-RU" sz="2000" dirty="0">
                <a:ea typeface="Arial" charset="0"/>
                <a:cs typeface="Arial" charset="0"/>
              </a:rPr>
              <a:t>with C, </a:t>
            </a:r>
            <a:r>
              <a:rPr lang="en-US" altLang="ru-RU" sz="2000" dirty="0" err="1">
                <a:ea typeface="Arial" charset="0"/>
                <a:cs typeface="Arial" charset="0"/>
              </a:rPr>
              <a:t>Ar</a:t>
            </a:r>
            <a:r>
              <a:rPr lang="en-US" altLang="ru-RU" sz="2000" dirty="0">
                <a:ea typeface="Arial" charset="0"/>
                <a:cs typeface="Arial" charset="0"/>
              </a:rPr>
              <a:t>, Kr beams</a:t>
            </a:r>
          </a:p>
          <a:p>
            <a:pPr eaLnBrk="1" hangingPunct="1"/>
            <a:r>
              <a:rPr lang="en-US" altLang="ru-RU" sz="2000" dirty="0">
                <a:ea typeface="Arial" charset="0"/>
                <a:cs typeface="Arial" charset="0"/>
              </a:rPr>
              <a:t>(Short range correlations, strange production)</a:t>
            </a:r>
            <a:endParaRPr lang="ru-RU" altLang="ru-RU" sz="2000" dirty="0">
              <a:ea typeface="Arial" charset="0"/>
              <a:cs typeface="Arial" charset="0"/>
            </a:endParaRPr>
          </a:p>
          <a:p>
            <a:pPr eaLnBrk="1" hangingPunct="1"/>
            <a:endParaRPr lang="ru-RU" altLang="ru-RU" sz="2000" dirty="0">
              <a:ea typeface="Arial" charset="0"/>
              <a:cs typeface="Arial" charset="0"/>
            </a:endParaRPr>
          </a:p>
        </p:txBody>
      </p:sp>
      <p:pic>
        <p:nvPicPr>
          <p:cNvPr id="11269" name="Picture 2" descr="Spill2 C12 S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" b="6854"/>
          <a:stretch>
            <a:fillRect/>
          </a:stretch>
        </p:blipFill>
        <p:spPr bwMode="auto">
          <a:xfrm>
            <a:off x="762000" y="2438400"/>
            <a:ext cx="7288213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1447800" y="5334000"/>
            <a:ext cx="5648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/>
              <a:t>Intensity of extracted Kr beam. </a:t>
            </a:r>
            <a:r>
              <a:rPr lang="en-US" altLang="ru-RU" dirty="0"/>
              <a:t>Spill duration 2.5 sec. </a:t>
            </a:r>
          </a:p>
          <a:p>
            <a:pPr eaLnBrk="1" hangingPunct="1"/>
            <a:r>
              <a:rPr lang="en-US" altLang="ru-RU" dirty="0"/>
              <a:t>Up to 5</a:t>
            </a:r>
            <a:r>
              <a:rPr lang="en-US" altLang="ru-RU" dirty="0">
                <a:sym typeface="Symbol" charset="2"/>
              </a:rPr>
              <a:t>10</a:t>
            </a:r>
            <a:r>
              <a:rPr lang="en-US" altLang="ru-RU" baseline="30000" dirty="0">
                <a:sym typeface="Symbol" charset="2"/>
              </a:rPr>
              <a:t>5</a:t>
            </a:r>
            <a:r>
              <a:rPr lang="en-US" altLang="ru-RU" dirty="0">
                <a:sym typeface="Symbol" charset="2"/>
              </a:rPr>
              <a:t> ions per cycle</a:t>
            </a:r>
            <a:endParaRPr lang="ru-RU" alt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174A00-D18B-AD4E-B168-9F25D7CA9D1D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September 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mtClean="0"/>
              <a:t>V.Kekelidze, SC-122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80217B-8183-4E7A-98AC-12846F6965A4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10" name="Picture 9" descr="Screen Shot 2017-09-17 at 8.29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560088"/>
            <a:ext cx="4394200" cy="2664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243388"/>
            <a:ext cx="42100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4267200"/>
            <a:ext cx="48212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133726"/>
            <a:ext cx="3649663" cy="130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147935"/>
            <a:ext cx="8597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Arial" charset="0"/>
              </a:rPr>
              <a:t>Addition to the BM@N physics program: </a:t>
            </a:r>
            <a:endParaRPr lang="en-US" sz="2400" b="1" dirty="0" smtClean="0">
              <a:solidFill>
                <a:srgbClr val="FFFFFF"/>
              </a:solidFill>
              <a:cs typeface="Arial" charset="0"/>
            </a:endParaRPr>
          </a:p>
          <a:p>
            <a:pPr algn="r"/>
            <a:r>
              <a:rPr lang="en-US" sz="2400" b="1" dirty="0" smtClean="0">
                <a:solidFill>
                  <a:srgbClr val="FFFFFF"/>
                </a:solidFill>
                <a:cs typeface="Arial" charset="0"/>
              </a:rPr>
              <a:t>"</a:t>
            </a:r>
            <a:r>
              <a:rPr lang="en-US" sz="2400" b="1" dirty="0">
                <a:solidFill>
                  <a:srgbClr val="FFFFFF"/>
                </a:solidFill>
                <a:cs typeface="Arial" charset="0"/>
              </a:rPr>
              <a:t>Probing Short-Range Correlations"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098800" y="965200"/>
            <a:ext cx="5829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rtl="1"/>
            <a:r>
              <a:rPr lang="en-US" sz="2000" i="1" dirty="0" smtClean="0">
                <a:solidFill>
                  <a:srgbClr val="000090"/>
                </a:solidFill>
                <a:cs typeface="Arial" charset="0"/>
              </a:rPr>
              <a:t>Leader: E. </a:t>
            </a:r>
            <a:r>
              <a:rPr lang="en-US" sz="2000" i="1" dirty="0" err="1" smtClean="0">
                <a:solidFill>
                  <a:srgbClr val="000090"/>
                </a:solidFill>
                <a:cs typeface="Arial" charset="0"/>
              </a:rPr>
              <a:t>Piasetzky</a:t>
            </a:r>
            <a:r>
              <a:rPr lang="en-US" sz="2000" i="1" dirty="0" smtClean="0">
                <a:solidFill>
                  <a:srgbClr val="000090"/>
                </a:solidFill>
                <a:cs typeface="Arial" charset="0"/>
              </a:rPr>
              <a:t>, Tel  </a:t>
            </a:r>
            <a:r>
              <a:rPr lang="en-US" sz="2000" i="1" dirty="0">
                <a:solidFill>
                  <a:srgbClr val="000090"/>
                </a:solidFill>
                <a:cs typeface="Arial" charset="0"/>
              </a:rPr>
              <a:t>Aviv  University,  </a:t>
            </a:r>
            <a:r>
              <a:rPr lang="en-US" sz="2000" i="1" dirty="0" smtClean="0">
                <a:solidFill>
                  <a:srgbClr val="000090"/>
                </a:solidFill>
                <a:cs typeface="Arial" charset="0"/>
              </a:rPr>
              <a:t>Israel</a:t>
            </a:r>
            <a:endParaRPr lang="en-US" sz="2000" i="1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19700" y="1396893"/>
            <a:ext cx="3822700" cy="1744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BM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@N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collaboration +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Israe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l: Tel Aviv University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Germany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: TUD and GSI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USA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: FIU, MIT, ODU, PSU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France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: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CEA</a:t>
            </a:r>
          </a:p>
        </p:txBody>
      </p:sp>
    </p:spTree>
    <p:extLst>
      <p:ext uri="{BB962C8B-B14F-4D97-AF65-F5344CB8AC3E}">
        <p14:creationId xmlns:p14="http://schemas.microsoft.com/office/powerpoint/2010/main" val="14488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58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457199"/>
            <a:ext cx="7836806" cy="57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6663" y="762000"/>
            <a:ext cx="3411537" cy="1401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9156" name="Rectangle 3"/>
          <p:cNvSpPr>
            <a:spLocks/>
          </p:cNvSpPr>
          <p:nvPr/>
        </p:nvSpPr>
        <p:spPr bwMode="auto">
          <a:xfrm>
            <a:off x="4966091" y="990600"/>
            <a:ext cx="288459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2000" b="1" dirty="0" err="1">
                <a:latin typeface="+mj-lt"/>
                <a:sym typeface="Baskerville Bold Italic" charset="0"/>
              </a:rPr>
              <a:t>Drell</a:t>
            </a:r>
            <a:r>
              <a:rPr lang="en-US" sz="2000" b="1" dirty="0">
                <a:latin typeface="+mj-lt"/>
                <a:sym typeface="Baskerville Bold Italic" charset="0"/>
              </a:rPr>
              <a:t>-Yan process</a:t>
            </a:r>
          </a:p>
        </p:txBody>
      </p:sp>
      <p:pic>
        <p:nvPicPr>
          <p:cNvPr id="4916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3882" y="2209800"/>
            <a:ext cx="5032718" cy="4157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876800" y="1332483"/>
            <a:ext cx="3230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No fragmentation functions !</a:t>
            </a:r>
            <a:endParaRPr lang="ru-RU" sz="2000" b="1" dirty="0">
              <a:latin typeface="+mj-lt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685800" y="86380"/>
            <a:ext cx="68885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 Black" panose="020B0A04020102020204" pitchFamily="34" charset="0"/>
                <a:ea typeface="ＭＳ Ｐゴシック" pitchFamily="34" charset="-128"/>
              </a:rPr>
              <a:t>PHYSICS OBJECTIVES AT NICA</a:t>
            </a:r>
            <a:endParaRPr lang="en-US" sz="2800" b="1" dirty="0">
              <a:latin typeface="Arial Black" panose="020B0A04020102020204" pitchFamily="34" charset="0"/>
              <a:ea typeface="ＭＳ Ｐゴシック" pitchFamily="34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59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999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2743200" y="4482"/>
            <a:ext cx="3019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3200" b="1" smtClean="0">
                <a:latin typeface="+mj-lt"/>
              </a:rPr>
              <a:t>NICA GOALS</a:t>
            </a:r>
            <a:endParaRPr lang="ru-RU" altLang="ru-RU" sz="3200" dirty="0">
              <a:latin typeface="+mj-lt"/>
            </a:endParaRP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785813" y="928688"/>
            <a:ext cx="808497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dirty="0" smtClean="0">
                <a:latin typeface="Calibri" charset="0"/>
              </a:rPr>
              <a:t>In the field of </a:t>
            </a:r>
            <a:r>
              <a:rPr lang="en-US" altLang="ru-RU" sz="2000" b="1" dirty="0">
                <a:solidFill>
                  <a:srgbClr val="002060"/>
                </a:solidFill>
                <a:latin typeface="Calibri" charset="0"/>
              </a:rPr>
              <a:t>fundamental</a:t>
            </a:r>
            <a:r>
              <a:rPr lang="en-US" altLang="ru-RU" sz="2000" dirty="0">
                <a:latin typeface="Calibri" charset="0"/>
              </a:rPr>
              <a:t> </a:t>
            </a:r>
            <a:r>
              <a:rPr lang="en-US" altLang="ru-RU" sz="2000" dirty="0" smtClean="0">
                <a:latin typeface="Calibri" charset="0"/>
              </a:rPr>
              <a:t>research</a:t>
            </a:r>
            <a:endParaRPr lang="en-US" altLang="ru-RU" sz="2000" dirty="0">
              <a:latin typeface="Calibri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ru-RU" sz="2000" dirty="0" smtClean="0">
                <a:latin typeface="Calibri" charset="0"/>
              </a:rPr>
              <a:t>Investigation of hot and dense strongly interacting QCD matter, search</a:t>
            </a:r>
          </a:p>
          <a:p>
            <a:pPr eaLnBrk="1" hangingPunct="1"/>
            <a:r>
              <a:rPr lang="en-US" altLang="ru-RU" sz="2000" dirty="0">
                <a:latin typeface="Calibri" charset="0"/>
              </a:rPr>
              <a:t>f</a:t>
            </a:r>
            <a:r>
              <a:rPr lang="en-US" altLang="ru-RU" sz="2000" dirty="0" smtClean="0">
                <a:latin typeface="Calibri" charset="0"/>
              </a:rPr>
              <a:t>or a mixed phase and critical point in the QCD phase diagram </a:t>
            </a:r>
            <a:r>
              <a:rPr lang="en-US" altLang="ru-RU" sz="2000" i="1" dirty="0" smtClean="0">
                <a:latin typeface="Calibri" charset="0"/>
              </a:rPr>
              <a:t>with the</a:t>
            </a:r>
          </a:p>
          <a:p>
            <a:pPr eaLnBrk="1" hangingPunct="1"/>
            <a:r>
              <a:rPr lang="en-US" altLang="ru-RU" sz="2000" i="1" dirty="0">
                <a:latin typeface="Calibri" charset="0"/>
              </a:rPr>
              <a:t>m</a:t>
            </a:r>
            <a:r>
              <a:rPr lang="en-US" altLang="ru-RU" sz="2000" i="1" dirty="0" smtClean="0">
                <a:latin typeface="Calibri" charset="0"/>
              </a:rPr>
              <a:t>ain goal to shed light on the poorly explored region of this diagram and</a:t>
            </a:r>
          </a:p>
          <a:p>
            <a:pPr eaLnBrk="1" hangingPunct="1"/>
            <a:r>
              <a:rPr lang="en-US" altLang="ru-RU" sz="2000" i="1" dirty="0">
                <a:latin typeface="Calibri" charset="0"/>
              </a:rPr>
              <a:t>c</a:t>
            </a:r>
            <a:r>
              <a:rPr lang="en-US" altLang="ru-RU" sz="2000" i="1" dirty="0" smtClean="0">
                <a:latin typeface="Calibri" charset="0"/>
              </a:rPr>
              <a:t>larify the basis of QCD in the nonperturbative regime and other theoretical</a:t>
            </a:r>
          </a:p>
          <a:p>
            <a:pPr eaLnBrk="1" hangingPunct="1"/>
            <a:r>
              <a:rPr lang="en-US" altLang="ru-RU" sz="2000" i="1" dirty="0">
                <a:latin typeface="Calibri" charset="0"/>
              </a:rPr>
              <a:t>a</a:t>
            </a:r>
            <a:r>
              <a:rPr lang="en-US" altLang="ru-RU" sz="2000" i="1" dirty="0" smtClean="0">
                <a:latin typeface="Calibri" charset="0"/>
              </a:rPr>
              <a:t>pproaches for the description of strongly interacting matter.</a:t>
            </a:r>
          </a:p>
          <a:p>
            <a:pPr eaLnBrk="1" hangingPunct="1"/>
            <a:endParaRPr lang="ru-RU" altLang="ru-RU" sz="2000" dirty="0">
              <a:latin typeface="Calibri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ru-RU" sz="2000" dirty="0" smtClean="0">
                <a:latin typeface="Calibri" charset="0"/>
              </a:rPr>
              <a:t>Investigation of the nucleon spin structure and polarized phenomena.</a:t>
            </a:r>
          </a:p>
          <a:p>
            <a:pPr marL="342900" indent="-342900" eaLnBrk="1" hangingPunct="1">
              <a:buFontTx/>
              <a:buChar char="-"/>
            </a:pPr>
            <a:endParaRPr lang="en-US" altLang="ru-RU" sz="2000" dirty="0">
              <a:latin typeface="Calibri" charset="0"/>
            </a:endParaRPr>
          </a:p>
          <a:p>
            <a:pPr eaLnBrk="1" hangingPunct="1"/>
            <a:r>
              <a:rPr lang="en-US" altLang="ru-RU" sz="2000" b="1" dirty="0" smtClean="0">
                <a:solidFill>
                  <a:srgbClr val="002060"/>
                </a:solidFill>
                <a:latin typeface="Calibri" charset="0"/>
              </a:rPr>
              <a:t>In applied research</a:t>
            </a:r>
            <a:r>
              <a:rPr lang="en-US" altLang="ru-RU" sz="2000" dirty="0" smtClean="0">
                <a:solidFill>
                  <a:srgbClr val="002060"/>
                </a:solidFill>
                <a:latin typeface="Calibri" charset="0"/>
              </a:rPr>
              <a:t> </a:t>
            </a:r>
          </a:p>
          <a:p>
            <a:pPr marL="342900" indent="-342900" eaLnBrk="1" hangingPunct="1">
              <a:buFontTx/>
              <a:buChar char="-"/>
            </a:pPr>
            <a:r>
              <a:rPr lang="en-US" altLang="ru-RU" sz="2000" dirty="0" smtClean="0">
                <a:latin typeface="Calibri" charset="0"/>
              </a:rPr>
              <a:t>development </a:t>
            </a:r>
            <a:r>
              <a:rPr lang="en-US" altLang="ru-RU" sz="2000" dirty="0">
                <a:latin typeface="Calibri" charset="0"/>
              </a:rPr>
              <a:t>of novel technologies in material science, </a:t>
            </a:r>
            <a:r>
              <a:rPr lang="en-US" altLang="ru-RU" sz="2000" dirty="0" smtClean="0">
                <a:latin typeface="Calibri" charset="0"/>
              </a:rPr>
              <a:t>problem of </a:t>
            </a:r>
          </a:p>
          <a:p>
            <a:pPr eaLnBrk="1" hangingPunct="1"/>
            <a:r>
              <a:rPr lang="en-US" altLang="ru-RU" sz="2000" dirty="0" smtClean="0">
                <a:latin typeface="Calibri" charset="0"/>
              </a:rPr>
              <a:t>nuclear waste utilization, particle </a:t>
            </a:r>
            <a:r>
              <a:rPr lang="en-US" altLang="ru-RU" sz="2000" dirty="0">
                <a:latin typeface="Calibri" charset="0"/>
              </a:rPr>
              <a:t>beam </a:t>
            </a:r>
            <a:r>
              <a:rPr lang="en-US" altLang="ru-RU" sz="2000" dirty="0" smtClean="0">
                <a:latin typeface="Calibri" charset="0"/>
              </a:rPr>
              <a:t>therapy, .. </a:t>
            </a:r>
            <a:endParaRPr lang="en-US" altLang="ru-RU" sz="2000" dirty="0">
              <a:latin typeface="Calibri" charset="0"/>
            </a:endParaRPr>
          </a:p>
          <a:p>
            <a:pPr eaLnBrk="1" hangingPunct="1"/>
            <a:endParaRPr lang="en-US" altLang="ru-RU" sz="2000" b="1" dirty="0">
              <a:latin typeface="Calibri" charset="0"/>
            </a:endParaRPr>
          </a:p>
          <a:p>
            <a:pPr eaLnBrk="1" hangingPunct="1"/>
            <a:r>
              <a:rPr lang="en-US" altLang="ru-RU" sz="2000" b="1" dirty="0" smtClean="0">
                <a:solidFill>
                  <a:srgbClr val="002060"/>
                </a:solidFill>
                <a:latin typeface="Calibri" charset="0"/>
              </a:rPr>
              <a:t>In a field of education</a:t>
            </a:r>
            <a:r>
              <a:rPr lang="en-US" altLang="ru-RU" sz="2000" dirty="0" smtClean="0">
                <a:solidFill>
                  <a:srgbClr val="002060"/>
                </a:solidFill>
                <a:latin typeface="Calibri" charset="0"/>
              </a:rPr>
              <a:t> </a:t>
            </a:r>
          </a:p>
          <a:p>
            <a:pPr eaLnBrk="1" hangingPunct="1"/>
            <a:r>
              <a:rPr lang="en-US" altLang="ru-RU" sz="2000" dirty="0" smtClean="0">
                <a:latin typeface="Calibri" charset="0"/>
              </a:rPr>
              <a:t>The </a:t>
            </a:r>
            <a:r>
              <a:rPr lang="en-US" altLang="ru-RU" sz="2000" dirty="0">
                <a:latin typeface="Calibri" charset="0"/>
              </a:rPr>
              <a:t>proposed NICA facility offers various </a:t>
            </a:r>
            <a:r>
              <a:rPr lang="en-US" altLang="ru-RU" sz="2000" dirty="0" smtClean="0">
                <a:latin typeface="Calibri" charset="0"/>
              </a:rPr>
              <a:t>educational possibilities, including </a:t>
            </a:r>
          </a:p>
          <a:p>
            <a:pPr eaLnBrk="1" hangingPunct="1"/>
            <a:r>
              <a:rPr lang="en-US" altLang="ru-RU" sz="2000" dirty="0" smtClean="0">
                <a:latin typeface="Calibri" charset="0"/>
              </a:rPr>
              <a:t>Practice at </a:t>
            </a:r>
            <a:r>
              <a:rPr lang="en-US" altLang="ru-RU" sz="2000" dirty="0">
                <a:latin typeface="Calibri" charset="0"/>
              </a:rPr>
              <a:t>experimental set </a:t>
            </a:r>
            <a:r>
              <a:rPr lang="en-US" altLang="ru-RU" sz="2000" dirty="0" smtClean="0">
                <a:latin typeface="Calibri" charset="0"/>
              </a:rPr>
              <a:t>ups</a:t>
            </a:r>
            <a:r>
              <a:rPr lang="en-US" altLang="ru-RU" sz="2000" dirty="0">
                <a:latin typeface="Calibri" charset="0"/>
              </a:rPr>
              <a:t>.</a:t>
            </a:r>
            <a:endParaRPr lang="ru-RU" altLang="ru-RU" sz="2000" dirty="0">
              <a:latin typeface="Calibri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C439BE-35C9-4A41-878A-AF1CE6E5EA06}" type="slidenum">
              <a:rPr lang="ru-RU" altLang="ru-RU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ru-RU" altLang="ru-RU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29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 l="1195" t="221" r="104" b="314"/>
          <a:stretch>
            <a:fillRect/>
          </a:stretch>
        </p:blipFill>
        <p:spPr bwMode="auto">
          <a:xfrm>
            <a:off x="1376363" y="914400"/>
            <a:ext cx="1519237" cy="1387475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50179" name="Rectangle 2"/>
          <p:cNvSpPr>
            <a:spLocks/>
          </p:cNvSpPr>
          <p:nvPr/>
        </p:nvSpPr>
        <p:spPr bwMode="auto">
          <a:xfrm>
            <a:off x="6816725" y="1308100"/>
            <a:ext cx="2327275" cy="1112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tabLst>
                <a:tab pos="641350" algn="l"/>
              </a:tabLst>
            </a:pP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Hard processes:</a:t>
            </a:r>
          </a:p>
          <a:p>
            <a:pPr>
              <a:tabLst>
                <a:tab pos="641350" algn="l"/>
              </a:tabLst>
            </a:pP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q </a:t>
            </a:r>
            <a:r>
              <a:rPr lang="en-US" sz="2100" dirty="0" err="1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g→q</a:t>
            </a: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 γ      </a:t>
            </a:r>
            <a:r>
              <a:rPr lang="en-US" sz="2100" dirty="0" smtClean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  85</a:t>
            </a: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%</a:t>
            </a:r>
          </a:p>
          <a:p>
            <a:pPr>
              <a:tabLst>
                <a:tab pos="641350" algn="l"/>
              </a:tabLst>
            </a:pP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q </a:t>
            </a:r>
            <a:r>
              <a:rPr lang="en-US" sz="2100" dirty="0" err="1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qbar→g</a:t>
            </a: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 γ  </a:t>
            </a:r>
            <a:r>
              <a:rPr lang="en-US" sz="2100" dirty="0" smtClean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 15%</a:t>
            </a:r>
            <a:endParaRPr lang="en-US" sz="2100" dirty="0">
              <a:solidFill>
                <a:srgbClr val="002060"/>
              </a:solidFill>
              <a:latin typeface="Baskerville SemiBold Italic" charset="0"/>
              <a:sym typeface="Baskerville SemiBold Italic" charset="0"/>
            </a:endParaRPr>
          </a:p>
          <a:p>
            <a:pPr>
              <a:tabLst>
                <a:tab pos="641350" algn="l"/>
              </a:tabLst>
            </a:pPr>
            <a:endParaRPr lang="en-US" sz="2100" dirty="0">
              <a:solidFill>
                <a:srgbClr val="002060"/>
              </a:solidFill>
              <a:latin typeface="Baskerville SemiBold Italic" charset="0"/>
              <a:sym typeface="Baskerville SemiBold Italic" charset="0"/>
            </a:endParaRPr>
          </a:p>
        </p:txBody>
      </p:sp>
      <p:pic>
        <p:nvPicPr>
          <p:cNvPr id="2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0175" y="1323975"/>
            <a:ext cx="2735262" cy="8096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 rot="10800000" flipH="1" flipV="1">
            <a:off x="2922587" y="1562100"/>
            <a:ext cx="963613" cy="138113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8299" y="2433637"/>
            <a:ext cx="1714500" cy="619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184" name="Rectangle 8"/>
          <p:cNvSpPr>
            <a:spLocks/>
          </p:cNvSpPr>
          <p:nvPr/>
        </p:nvSpPr>
        <p:spPr bwMode="auto">
          <a:xfrm>
            <a:off x="3511550" y="2481262"/>
            <a:ext cx="5327650" cy="642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single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transverse spin asymmetry provides 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Baskerville Bold Italic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     access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to the 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Sivers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 function of gluons </a:t>
            </a:r>
          </a:p>
        </p:txBody>
      </p:sp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3197660"/>
            <a:ext cx="7519987" cy="1241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186" name="AutoShape 10"/>
          <p:cNvSpPr>
            <a:spLocks/>
          </p:cNvSpPr>
          <p:nvPr/>
        </p:nvSpPr>
        <p:spPr bwMode="auto">
          <a:xfrm>
            <a:off x="7675563" y="3362325"/>
            <a:ext cx="1163637" cy="354013"/>
          </a:xfrm>
          <a:prstGeom prst="roundRect">
            <a:avLst>
              <a:gd name="adj" fmla="val 37500"/>
            </a:avLst>
          </a:prstGeom>
          <a:noFill/>
          <a:ln w="508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0187" name="Rectangle 11"/>
          <p:cNvSpPr>
            <a:spLocks/>
          </p:cNvSpPr>
          <p:nvPr/>
        </p:nvSpPr>
        <p:spPr bwMode="auto">
          <a:xfrm>
            <a:off x="4062413" y="4478338"/>
            <a:ext cx="4776787" cy="75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double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longitudinal spin asymmetry gives 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Baskerville Bold Italic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    access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to gluon polarization</a:t>
            </a:r>
          </a:p>
        </p:txBody>
      </p:sp>
      <p:pic>
        <p:nvPicPr>
          <p:cNvPr id="5018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888" y="4576763"/>
            <a:ext cx="3862387" cy="65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0189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5456237"/>
            <a:ext cx="4510087" cy="803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0190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6200" y="5472113"/>
            <a:ext cx="1200150" cy="776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191" name="AutoShape 15"/>
          <p:cNvSpPr>
            <a:spLocks/>
          </p:cNvSpPr>
          <p:nvPr/>
        </p:nvSpPr>
        <p:spPr bwMode="auto">
          <a:xfrm>
            <a:off x="3848100" y="5470525"/>
            <a:ext cx="822325" cy="357187"/>
          </a:xfrm>
          <a:prstGeom prst="roundRect">
            <a:avLst>
              <a:gd name="adj" fmla="val 37500"/>
            </a:avLst>
          </a:prstGeom>
          <a:noFill/>
          <a:ln w="508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914400" y="0"/>
            <a:ext cx="68885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 Black" panose="020B0A04020102020204" pitchFamily="34" charset="0"/>
                <a:ea typeface="ＭＳ Ｐゴシック" pitchFamily="34" charset="-128"/>
              </a:rPr>
              <a:t>PHYSICS OBJECTIVES AT NICA</a:t>
            </a:r>
            <a:endParaRPr lang="en-US" sz="2800" b="1" dirty="0">
              <a:latin typeface="Arial Black" panose="020B0A04020102020204" pitchFamily="34" charset="0"/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762000"/>
            <a:ext cx="247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DIRECT PHOTONS</a:t>
            </a:r>
            <a:endParaRPr lang="ru-RU" b="1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60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Picture 6" descr="NICA-Logo_4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6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4" descr="14.9.16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29000"/>
            <a:ext cx="2800414" cy="1868043"/>
          </a:xfrm>
          <a:prstGeom prst="rect">
            <a:avLst/>
          </a:prstGeom>
          <a:solidFill>
            <a:srgbClr val="F0FFF9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3" name="Picture 2" descr="SAMPA_FEC_3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941168"/>
            <a:ext cx="2032801" cy="1723605"/>
          </a:xfrm>
          <a:prstGeom prst="rect">
            <a:avLst/>
          </a:prstGeom>
        </p:spPr>
      </p:pic>
      <p:pic>
        <p:nvPicPr>
          <p:cNvPr id="11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638482"/>
            <a:ext cx="3724920" cy="28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52949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29" y="3645024"/>
            <a:ext cx="3840427" cy="2880320"/>
          </a:xfrm>
          <a:prstGeom prst="rect">
            <a:avLst/>
          </a:prstGeom>
        </p:spPr>
      </p:pic>
      <p:pic>
        <p:nvPicPr>
          <p:cNvPr id="6238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3481"/>
            <a:ext cx="4178300" cy="296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35496" y="70606"/>
            <a:ext cx="7776864" cy="478074"/>
          </a:xfrm>
          <a:prstGeom prst="rect">
            <a:avLst/>
          </a:prstGeom>
          <a:noFill/>
          <a:extLst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Time Projection Chamber (TPC)</a:t>
            </a:r>
          </a:p>
        </p:txBody>
      </p:sp>
      <p:sp>
        <p:nvSpPr>
          <p:cNvPr id="18" name="Прямоугольник 15"/>
          <p:cNvSpPr/>
          <p:nvPr/>
        </p:nvSpPr>
        <p:spPr>
          <a:xfrm>
            <a:off x="6804248" y="4653136"/>
            <a:ext cx="2339752" cy="369332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FEC</a:t>
            </a:r>
            <a:r>
              <a:rPr lang="ru-RU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64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S </a:t>
            </a:r>
            <a:r>
              <a:rPr lang="ru-RU" i="1" dirty="0" smtClean="0">
                <a:solidFill>
                  <a:srgbClr val="000090"/>
                </a:solidFill>
                <a:latin typeface="Arial"/>
                <a:cs typeface="Arial"/>
              </a:rPr>
              <a:t>плата</a:t>
            </a:r>
            <a:endParaRPr lang="ru-RU" i="1" dirty="0">
              <a:solidFill>
                <a:srgbClr val="000090"/>
              </a:solidFill>
              <a:latin typeface="Arial"/>
              <a:ea typeface="+mn-ea"/>
              <a:cs typeface="Arial"/>
            </a:endParaRPr>
          </a:p>
        </p:txBody>
      </p:sp>
      <p:graphicFrame>
        <p:nvGraphicFramePr>
          <p:cNvPr id="17" name="Таблица 12"/>
          <p:cNvGraphicFramePr>
            <a:graphicFrameLocks noGrp="1"/>
          </p:cNvGraphicFramePr>
          <p:nvPr>
            <p:extLst/>
          </p:nvPr>
        </p:nvGraphicFramePr>
        <p:xfrm>
          <a:off x="4283968" y="620688"/>
          <a:ext cx="4860032" cy="2873484"/>
        </p:xfrm>
        <a:graphic>
          <a:graphicData uri="http://schemas.openxmlformats.org/drawingml/2006/table">
            <a:tbl>
              <a:tblPr/>
              <a:tblGrid>
                <a:gridCol w="2766479"/>
                <a:gridCol w="2093553"/>
              </a:tblGrid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length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340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м</a:t>
                      </a:r>
                      <a:endParaRPr kumimoji="0" lang="ru-R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external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140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м</a:t>
                      </a:r>
                      <a:endParaRPr kumimoji="0" lang="ru-R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internal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27c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м</a:t>
                      </a:r>
                      <a:endParaRPr kumimoji="0" lang="ru-R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349740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gas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90% Ar+10% </a:t>
                      </a:r>
                      <a:r>
                        <a:rPr kumimoji="0" lang="ru-RU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ме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th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.</a:t>
                      </a:r>
                      <a:endParaRPr kumimoji="0" lang="ru-R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Drift velocity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5.45 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см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/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мк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c;</a:t>
                      </a:r>
                      <a:endParaRPr kumimoji="0" lang="ru-R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Drift time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&lt;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30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ru-RU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мк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c;</a:t>
                      </a:r>
                      <a:endParaRPr kumimoji="0" lang="ru-R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28339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 of chambers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12 + 12</a:t>
                      </a:r>
                      <a:endParaRPr kumimoji="0" lang="ru-R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 channels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95232</a:t>
                      </a:r>
                      <a:endParaRPr kumimoji="0" lang="ru-R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rate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&lt; 7 </a:t>
                      </a: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кГц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(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L=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10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27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)</a:t>
                      </a:r>
                      <a:endParaRPr kumimoji="0" lang="ru-R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0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brightnessContrast bright="-8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51"/>
          <a:stretch/>
        </p:blipFill>
        <p:spPr>
          <a:xfrm>
            <a:off x="4067944" y="646935"/>
            <a:ext cx="4965816" cy="4730968"/>
          </a:xfrm>
          <a:prstGeom prst="rect">
            <a:avLst/>
          </a:prstGeo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557867" y="90196"/>
            <a:ext cx="6326501" cy="492362"/>
          </a:xfrm>
          <a:prstGeom prst="rect">
            <a:avLst/>
          </a:prstGeom>
          <a:noFill/>
          <a:extLst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Time of Flight</a:t>
            </a:r>
            <a:r>
              <a:rPr lang="ru-RU" sz="28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en-US" sz="28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(TOF</a:t>
            </a:r>
            <a:r>
              <a:rPr lang="ru-RU" sz="28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) </a:t>
            </a:r>
            <a:r>
              <a:rPr lang="en-US" sz="2800" b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system</a:t>
            </a:r>
            <a:endParaRPr lang="ru-RU" sz="2800" i="1" dirty="0"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latin typeface="Arial"/>
              <a:cs typeface="Arial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464300" y="1587500"/>
            <a:ext cx="1816100" cy="16256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438900" y="1612900"/>
            <a:ext cx="1494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R= 170 cm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7171" name="Picture 3" descr="D:\babkin\NIKA-MPD\ToF_RPC\documents_15\ToF_TDR\Lobastov_MC\mpd_geov7.png"/>
          <p:cNvPicPr>
            <a:picLocks noChangeAspect="1" noChangeArrowheads="1"/>
          </p:cNvPicPr>
          <p:nvPr/>
        </p:nvPicPr>
        <p:blipFill>
          <a:blip r:embed="rId5" cstate="print"/>
          <a:srcRect l="11583" t="2973" r="13470" b="3965"/>
          <a:stretch>
            <a:fillRect/>
          </a:stretch>
        </p:blipFill>
        <p:spPr bwMode="auto">
          <a:xfrm>
            <a:off x="110071" y="686031"/>
            <a:ext cx="5257800" cy="391945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187624" y="1629834"/>
            <a:ext cx="2160240" cy="1015663"/>
          </a:xfrm>
          <a:prstGeom prst="rect">
            <a:avLst/>
          </a:prstGeom>
          <a:solidFill>
            <a:srgbClr val="FFF6D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28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modules</a:t>
            </a:r>
          </a:p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280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MPRC’s</a:t>
            </a:r>
          </a:p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13 440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channels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98533" y="4174273"/>
            <a:ext cx="440267" cy="2709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RP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64" y="3789564"/>
            <a:ext cx="4423792" cy="2375740"/>
          </a:xfrm>
          <a:prstGeom prst="rect">
            <a:avLst/>
          </a:prstGeom>
        </p:spPr>
      </p:pic>
      <p:sp>
        <p:nvSpPr>
          <p:cNvPr id="14" name="Заголовок 3"/>
          <p:cNvSpPr txBox="1">
            <a:spLocks/>
          </p:cNvSpPr>
          <p:nvPr/>
        </p:nvSpPr>
        <p:spPr>
          <a:xfrm>
            <a:off x="4508500" y="4322438"/>
            <a:ext cx="952499" cy="372533"/>
          </a:xfrm>
          <a:prstGeom prst="rect">
            <a:avLst/>
          </a:prstGeom>
          <a:solidFill>
            <a:schemeClr val="bg1"/>
          </a:solidFill>
          <a:extLst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i="1" dirty="0" smtClean="0">
                <a:solidFill>
                  <a:srgbClr val="00009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FEE</a:t>
            </a:r>
            <a:endParaRPr lang="ru-RU" sz="2000" i="1" dirty="0">
              <a:solidFill>
                <a:srgbClr val="000090"/>
              </a:solidFill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16016" y="2564904"/>
            <a:ext cx="4163069" cy="1223896"/>
            <a:chOff x="1603507" y="2997192"/>
            <a:chExt cx="4725706" cy="1593018"/>
          </a:xfrm>
        </p:grpSpPr>
        <p:pic>
          <p:nvPicPr>
            <p:cNvPr id="17" name="Рисунок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3507" y="2997192"/>
              <a:ext cx="4725706" cy="1593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067323" y="3597167"/>
              <a:ext cx="4015978" cy="52078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defRPr/>
              </a:pPr>
              <a:r>
                <a:rPr lang="en-US" sz="2000" i="1" dirty="0">
                  <a:latin typeface="+mn-lt"/>
                  <a:cs typeface="Times New Roman" panose="02020603050405020304" pitchFamily="18" charset="0"/>
                </a:rPr>
                <a:t>module </a:t>
              </a:r>
              <a:r>
                <a:rPr lang="en-US" sz="2000" i="1" dirty="0" smtClean="0">
                  <a:cs typeface="Times New Roman" panose="02020603050405020304" pitchFamily="18" charset="0"/>
                </a:rPr>
                <a:t>box </a:t>
              </a:r>
              <a:r>
                <a:rPr lang="en-US" sz="2000" i="1" dirty="0" smtClean="0">
                  <a:latin typeface="+mn-lt"/>
                  <a:cs typeface="Times New Roman" panose="02020603050405020304" pitchFamily="18" charset="0"/>
                </a:rPr>
                <a:t>housing </a:t>
              </a:r>
              <a:r>
                <a:rPr lang="en-US" sz="2000" i="1" dirty="0" smtClean="0">
                  <a:cs typeface="Times New Roman" panose="02020603050405020304" pitchFamily="18" charset="0"/>
                </a:rPr>
                <a:t>10 MPRC’s</a:t>
              </a:r>
              <a:endParaRPr lang="en-US" sz="2000" i="1" dirty="0"/>
            </a:p>
          </p:txBody>
        </p:sp>
      </p:grpSp>
      <p:pic>
        <p:nvPicPr>
          <p:cNvPr id="5" name="Picture 4" descr="Screen Shot 2017-10-07 at 10.07.0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980036"/>
            <a:ext cx="3649888" cy="16401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1920" y="5373216"/>
            <a:ext cx="29523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MRPC construction</a:t>
            </a:r>
          </a:p>
          <a:p>
            <a:endParaRPr lang="ru-RU" sz="2000" i="1" dirty="0">
              <a:latin typeface="Arial"/>
              <a:cs typeface="Arial"/>
            </a:endParaRPr>
          </a:p>
        </p:txBody>
      </p:sp>
      <p:pic>
        <p:nvPicPr>
          <p:cNvPr id="16" name="Рисунок 12" descr="D:\Documents\TOF\MPD\TDR_MPD\EfficiencySRPC200_2015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3384376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6"/>
          <p:cNvSpPr/>
          <p:nvPr/>
        </p:nvSpPr>
        <p:spPr>
          <a:xfrm>
            <a:off x="234032" y="4365104"/>
            <a:ext cx="3041824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e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fficiency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and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 –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resolution </a:t>
            </a:r>
            <a:endParaRPr lang="ru-RU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1920" y="6150114"/>
            <a:ext cx="2160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smtClean="0">
                <a:latin typeface="+mn-lt"/>
                <a:cs typeface="Times New Roman" panose="02020603050405020304" pitchFamily="18" charset="0"/>
              </a:rPr>
              <a:t>NINO </a:t>
            </a:r>
            <a:r>
              <a:rPr lang="en-US" sz="2000" i="1" dirty="0">
                <a:latin typeface="+mn-lt"/>
                <a:cs typeface="Times New Roman" panose="02020603050405020304" pitchFamily="18" charset="0"/>
              </a:rPr>
              <a:t>&amp; </a:t>
            </a:r>
            <a:r>
              <a:rPr lang="en-US" sz="2000" i="1" dirty="0" smtClean="0">
                <a:latin typeface="+mn-lt"/>
                <a:cs typeface="Times New Roman" panose="02020603050405020304" pitchFamily="18" charset="0"/>
              </a:rPr>
              <a:t>HPTDC-</a:t>
            </a:r>
          </a:p>
          <a:p>
            <a:pPr>
              <a:defRPr/>
            </a:pPr>
            <a:r>
              <a:rPr lang="en-US" sz="2000" i="1" dirty="0" smtClean="0">
                <a:latin typeface="+mn-lt"/>
                <a:cs typeface="Times New Roman" panose="02020603050405020304" pitchFamily="18" charset="0"/>
              </a:rPr>
              <a:t> purchased </a:t>
            </a:r>
            <a:endParaRPr lang="ru-RU" sz="2000" i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61" y="5877272"/>
            <a:ext cx="1602419" cy="833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616179"/>
            <a:ext cx="1721797" cy="1125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656519" y="5301208"/>
            <a:ext cx="23136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/>
                <a:cs typeface="Arial"/>
              </a:rPr>
              <a:t>t</a:t>
            </a:r>
            <a:r>
              <a:rPr lang="en-US" sz="2000" i="1" dirty="0" smtClean="0">
                <a:latin typeface="Arial"/>
                <a:cs typeface="Arial"/>
              </a:rPr>
              <a:t>riple-stack MRPC</a:t>
            </a:r>
          </a:p>
          <a:p>
            <a:endParaRPr lang="en-US" sz="800" i="1" dirty="0">
              <a:latin typeface="Arial"/>
              <a:cs typeface="Arial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6898-0A46-4AB4-8E0F-EC70D0D57769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32" y="3630632"/>
            <a:ext cx="3262326" cy="244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054" y="5130794"/>
            <a:ext cx="1214419" cy="94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8987" r="22678" b="11047"/>
          <a:stretch>
            <a:fillRect/>
          </a:stretch>
        </p:blipFill>
        <p:spPr bwMode="auto">
          <a:xfrm>
            <a:off x="5551400" y="5213276"/>
            <a:ext cx="1214418" cy="83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10382" r="26785" b="11237"/>
          <a:stretch>
            <a:fillRect/>
          </a:stretch>
        </p:blipFill>
        <p:spPr bwMode="auto">
          <a:xfrm>
            <a:off x="0" y="1199628"/>
            <a:ext cx="5436944" cy="499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 bwMode="auto">
          <a:xfrm>
            <a:off x="3571875" y="3993104"/>
            <a:ext cx="142875" cy="222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4" name="Прямая со стрелкой 13"/>
          <p:cNvCxnSpPr>
            <a:endCxn id="2095" idx="1"/>
          </p:cNvCxnSpPr>
          <p:nvPr/>
        </p:nvCxnSpPr>
        <p:spPr bwMode="auto">
          <a:xfrm>
            <a:off x="3721629" y="4165601"/>
            <a:ext cx="1829803" cy="687393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77888" y="1158982"/>
            <a:ext cx="4030646" cy="22980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Pb+Sc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“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Shashlyk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”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</a:rPr>
              <a:t>read</a:t>
            </a:r>
            <a:r>
              <a:rPr lang="en-US" sz="2000" i="1" dirty="0">
                <a:solidFill>
                  <a:srgbClr val="000090"/>
                </a:solidFill>
              </a:rPr>
              <a:t>-out: 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WLS fibers + MAPD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>
                <a:solidFill>
                  <a:srgbClr val="000090"/>
                </a:solidFill>
                <a:sym typeface="SymbolPS" charset="0"/>
              </a:rPr>
              <a:t>L ~35</a:t>
            </a:r>
            <a:r>
              <a:rPr lang="en-US" sz="2000" i="1" dirty="0">
                <a:solidFill>
                  <a:srgbClr val="000090"/>
                </a:solidFill>
              </a:rPr>
              <a:t> cm (~ 14 X</a:t>
            </a:r>
            <a:r>
              <a:rPr lang="en-US" sz="2000" i="1" baseline="-25000" dirty="0">
                <a:solidFill>
                  <a:srgbClr val="000090"/>
                </a:solidFill>
              </a:rPr>
              <a:t>0</a:t>
            </a:r>
            <a:r>
              <a:rPr lang="en-US" sz="2000" i="1" dirty="0">
                <a:solidFill>
                  <a:srgbClr val="000090"/>
                </a:solidFill>
              </a:rPr>
              <a:t>)</a:t>
            </a:r>
            <a:endParaRPr lang="en-US" sz="2000" i="1" dirty="0" smtClean="0">
              <a:solidFill>
                <a:srgbClr val="000090"/>
              </a:solidFill>
              <a:latin typeface="+mn-lt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Segmentation (4x4 cm</a:t>
            </a:r>
            <a:r>
              <a:rPr lang="en-US" sz="2000" i="1" baseline="30000" dirty="0" smtClean="0">
                <a:solidFill>
                  <a:srgbClr val="000090"/>
                </a:solidFill>
                <a:latin typeface="+mn-lt"/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),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(E) better than 5% @ 1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GeV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;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time resolution ~500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ps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 </a:t>
            </a:r>
            <a:endParaRPr lang="ru-RU" sz="200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8133" y="3708394"/>
            <a:ext cx="2097049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Module prototype</a:t>
            </a:r>
            <a:endParaRPr lang="en-US" sz="20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1253061"/>
            <a:ext cx="3876574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Barrel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ECAL 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~ </a:t>
            </a:r>
            <a:r>
              <a:rPr lang="en-US" sz="2000" b="1" dirty="0" smtClean="0">
                <a:solidFill>
                  <a:srgbClr val="DE4E43"/>
                </a:solidFill>
                <a:latin typeface="Arial"/>
                <a:cs typeface="Arial"/>
              </a:rPr>
              <a:t>43 000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 modules</a:t>
            </a:r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35695" y="3068960"/>
            <a:ext cx="1872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Projective</a:t>
            </a:r>
          </a:p>
          <a:p>
            <a:pPr algn="ctr"/>
            <a:r>
              <a:rPr lang="en-US" sz="2000" i="1" dirty="0" smtClean="0"/>
              <a:t>geometry</a:t>
            </a:r>
            <a:endParaRPr lang="en-US" sz="20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1215980" y="133483"/>
            <a:ext cx="57855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Electromagnetic calorimeter: ECAL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4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C:\Users\1\Downloads\Сборка1 в корпусе 32  (18 марта) лист 2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CD7"/>
              </a:clrFrom>
              <a:clrTo>
                <a:srgbClr val="EDE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6436" r="1790" b="10904"/>
          <a:stretch>
            <a:fillRect/>
          </a:stretch>
        </p:blipFill>
        <p:spPr bwMode="auto">
          <a:xfrm>
            <a:off x="0" y="747713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4925" y="1035050"/>
            <a:ext cx="2016125" cy="649288"/>
          </a:xfrm>
          <a:prstGeom prst="wedgeRoundRectCallout">
            <a:avLst>
              <a:gd name="adj1" fmla="val 128296"/>
              <a:gd name="adj2" fmla="val 25843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 err="1">
                <a:solidFill>
                  <a:srgbClr val="000090"/>
                </a:solidFill>
                <a:latin typeface="Arial"/>
                <a:cs typeface="Arial"/>
              </a:rPr>
              <a:t>LHe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 Liquefier OG-1000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i="1" dirty="0">
                <a:solidFill>
                  <a:srgbClr val="000090"/>
                </a:solidFill>
                <a:latin typeface="Arial"/>
                <a:cs typeface="Arial"/>
              </a:rPr>
              <a:t>the final stage of commissioning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):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2010-201</a:t>
            </a:r>
            <a:r>
              <a:rPr lang="ru-RU" sz="1000" b="1" dirty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1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276600" y="5427663"/>
            <a:ext cx="1871663" cy="620712"/>
          </a:xfrm>
          <a:prstGeom prst="wedgeRoundRectCallout">
            <a:avLst>
              <a:gd name="adj1" fmla="val -105057"/>
              <a:gd name="adj2" fmla="val 4492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Construction of the</a:t>
            </a:r>
            <a:r>
              <a:rPr lang="ru-RU" sz="1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 new compressor station: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201</a:t>
            </a:r>
            <a:r>
              <a:rPr lang="ru-RU" sz="1000" b="1" dirty="0">
                <a:solidFill>
                  <a:srgbClr val="0000FF"/>
                </a:solidFill>
                <a:latin typeface="Arial"/>
                <a:cs typeface="Arial"/>
              </a:rPr>
              <a:t>5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-201</a:t>
            </a:r>
            <a:r>
              <a:rPr lang="ru-RU" sz="1000" b="1" dirty="0">
                <a:solidFill>
                  <a:srgbClr val="0000FF"/>
                </a:solidFill>
                <a:latin typeface="Arial"/>
                <a:cs typeface="Arial"/>
              </a:rPr>
              <a:t>7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)of 8 </a:t>
            </a:r>
            <a:r>
              <a:rPr lang="en-US" sz="1000" b="1" dirty="0" err="1">
                <a:solidFill>
                  <a:srgbClr val="000090"/>
                </a:solidFill>
                <a:latin typeface="Arial"/>
                <a:cs typeface="Arial"/>
              </a:rPr>
              <a:t>kWat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 4.5 K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7235825" y="1755775"/>
            <a:ext cx="1728788" cy="647700"/>
          </a:xfrm>
          <a:prstGeom prst="wedgeRoundRectCallout">
            <a:avLst>
              <a:gd name="adj1" fmla="val -50549"/>
              <a:gd name="adj2" fmla="val 1289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Helium satellite refrigerator of Booster and Collider:</a:t>
            </a:r>
          </a:p>
          <a:p>
            <a:pPr algn="ctr">
              <a:defRPr/>
            </a:pP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5% completed</a:t>
            </a:r>
          </a:p>
          <a:p>
            <a:pPr algn="ctr">
              <a:defRPr/>
            </a:pP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(2016-2017)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124075" y="3987800"/>
            <a:ext cx="1223963" cy="792163"/>
          </a:xfrm>
          <a:prstGeom prst="wedgeRoundRectCallout">
            <a:avLst>
              <a:gd name="adj1" fmla="val -53588"/>
              <a:gd name="adj2" fmla="val 18213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Two He screw 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compressors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i="1" dirty="0">
                <a:solidFill>
                  <a:srgbClr val="000090"/>
                </a:solidFill>
                <a:latin typeface="Arial"/>
                <a:cs typeface="Arial"/>
              </a:rPr>
              <a:t>delivered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):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D8130F"/>
                </a:solidFill>
                <a:latin typeface="Arial"/>
                <a:cs typeface="Arial"/>
              </a:rPr>
              <a:t>95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% completed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2011-2016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1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79388" y="2332038"/>
            <a:ext cx="1871662" cy="647700"/>
          </a:xfrm>
          <a:prstGeom prst="wedgeRoundRectCallout">
            <a:avLst>
              <a:gd name="adj1" fmla="val 31121"/>
              <a:gd name="adj2" fmla="val 46540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LN2 Re-condensation 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i="1" dirty="0">
                <a:solidFill>
                  <a:srgbClr val="000090"/>
                </a:solidFill>
                <a:latin typeface="Arial"/>
                <a:cs typeface="Arial"/>
              </a:rPr>
              <a:t>liquefier + 2 compressors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D8130F"/>
                </a:solidFill>
                <a:latin typeface="Arial"/>
                <a:cs typeface="Arial"/>
              </a:rPr>
              <a:t>50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% completed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2012-2018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r>
              <a:rPr lang="en-US" sz="1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ru-RU" sz="1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708400" y="4492625"/>
            <a:ext cx="1511300" cy="576263"/>
          </a:xfrm>
          <a:prstGeom prst="wedgeRoundRectCallout">
            <a:avLst>
              <a:gd name="adj1" fmla="val -66275"/>
              <a:gd name="adj2" fmla="val -21087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 err="1">
                <a:solidFill>
                  <a:srgbClr val="000090"/>
                </a:solidFill>
                <a:latin typeface="Arial"/>
                <a:cs typeface="Arial"/>
              </a:rPr>
              <a:t>LHe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 40m3 reservoir: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D8130F"/>
                </a:solidFill>
                <a:latin typeface="Arial"/>
                <a:cs typeface="Arial"/>
              </a:rPr>
              <a:t>20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% completed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ru-RU" sz="1000" i="1" dirty="0">
                <a:solidFill>
                  <a:srgbClr val="000090"/>
                </a:solidFill>
                <a:latin typeface="Arial"/>
                <a:cs typeface="Arial"/>
              </a:rPr>
              <a:t>2016-2017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1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195513" y="1035050"/>
            <a:ext cx="1655762" cy="649288"/>
          </a:xfrm>
          <a:prstGeom prst="wedgeRoundRectCallout">
            <a:avLst>
              <a:gd name="adj1" fmla="val 51723"/>
              <a:gd name="adj2" fmla="val 25179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Gaseous He purification system:</a:t>
            </a:r>
          </a:p>
          <a:p>
            <a:pPr algn="ctr">
              <a:defRPr/>
            </a:pPr>
            <a:r>
              <a:rPr lang="ru-RU" sz="1000" b="1" dirty="0">
                <a:solidFill>
                  <a:srgbClr val="D8130F"/>
                </a:solidFill>
                <a:latin typeface="Arial"/>
                <a:cs typeface="Arial"/>
              </a:rPr>
              <a:t>25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% completed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ru-RU" sz="1000" i="1" dirty="0">
                <a:solidFill>
                  <a:srgbClr val="000090"/>
                </a:solidFill>
                <a:latin typeface="Arial"/>
                <a:cs typeface="Arial"/>
              </a:rPr>
              <a:t>2016-2017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1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908800" y="1755775"/>
            <a:ext cx="2055813" cy="647700"/>
          </a:xfrm>
          <a:prstGeom prst="wedgeRoundRectCallout">
            <a:avLst>
              <a:gd name="adj1" fmla="val -85605"/>
              <a:gd name="adj2" fmla="val 32393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He satellite refrigerators for  Collider</a:t>
            </a:r>
            <a:r>
              <a:rPr lang="ru-RU" sz="1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&amp; MPD magnet: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D8130F"/>
                </a:solidFill>
                <a:latin typeface="Arial"/>
                <a:cs typeface="Arial"/>
              </a:rPr>
              <a:t>5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% completed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2014-2018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1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72714" name="TextBox 2"/>
          <p:cNvSpPr txBox="1">
            <a:spLocks noChangeArrowheads="1"/>
          </p:cNvSpPr>
          <p:nvPr/>
        </p:nvSpPr>
        <p:spPr bwMode="auto">
          <a:xfrm>
            <a:off x="1752600" y="25950"/>
            <a:ext cx="5629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cs typeface="Arial" charset="0"/>
              </a:rPr>
              <a:t>Development of the NICA Cryogenics</a:t>
            </a:r>
            <a:endParaRPr lang="ru-RU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2715" name="Rectangle 1"/>
          <p:cNvSpPr>
            <a:spLocks noChangeArrowheads="1"/>
          </p:cNvSpPr>
          <p:nvPr/>
        </p:nvSpPr>
        <p:spPr bwMode="auto">
          <a:xfrm>
            <a:off x="5683250" y="5194300"/>
            <a:ext cx="3278188" cy="1077913"/>
          </a:xfrm>
          <a:prstGeom prst="rect">
            <a:avLst/>
          </a:prstGeom>
          <a:solidFill>
            <a:srgbClr val="EAEAEA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>
                <a:solidFill>
                  <a:srgbClr val="000090"/>
                </a:solidFill>
              </a:rPr>
              <a:t>The cooling power</a:t>
            </a:r>
          </a:p>
          <a:p>
            <a:pPr algn="r">
              <a:spcAft>
                <a:spcPts val="600"/>
              </a:spcAft>
            </a:pPr>
            <a:r>
              <a:rPr lang="en-US" b="1" i="1">
                <a:solidFill>
                  <a:srgbClr val="000090"/>
                </a:solidFill>
              </a:rPr>
              <a:t> should be doubled </a:t>
            </a:r>
          </a:p>
          <a:p>
            <a:pPr algn="r">
              <a:spcAft>
                <a:spcPts val="600"/>
              </a:spcAft>
            </a:pPr>
            <a:r>
              <a:rPr lang="en-US" b="1" i="1">
                <a:solidFill>
                  <a:srgbClr val="000090"/>
                </a:solidFill>
              </a:rPr>
              <a:t>from </a:t>
            </a:r>
            <a:r>
              <a:rPr lang="en-US" b="1" i="1">
                <a:solidFill>
                  <a:srgbClr val="FF0000"/>
                </a:solidFill>
              </a:rPr>
              <a:t>4</a:t>
            </a:r>
            <a:r>
              <a:rPr lang="en-US" b="1" i="1">
                <a:solidFill>
                  <a:srgbClr val="000090"/>
                </a:solidFill>
              </a:rPr>
              <a:t> kW  to </a:t>
            </a:r>
            <a:r>
              <a:rPr lang="en-US" b="1" i="1">
                <a:solidFill>
                  <a:srgbClr val="FF0000"/>
                </a:solidFill>
              </a:rPr>
              <a:t>8 </a:t>
            </a:r>
            <a:r>
              <a:rPr lang="en-US" b="1" i="1">
                <a:solidFill>
                  <a:srgbClr val="000090"/>
                </a:solidFill>
              </a:rPr>
              <a:t>kW @ </a:t>
            </a:r>
            <a:r>
              <a:rPr lang="en-US" b="1" i="1">
                <a:solidFill>
                  <a:srgbClr val="FF0000"/>
                </a:solidFill>
              </a:rPr>
              <a:t>4.5K</a:t>
            </a:r>
            <a:endParaRPr lang="en-US" b="1" i="1"/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6" y="674052"/>
            <a:ext cx="7810141" cy="590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5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6" y="674353"/>
            <a:ext cx="7326214" cy="5866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54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Fußzeilenplatzhalter 6"/>
          <p:cNvSpPr>
            <a:spLocks noGrp="1"/>
          </p:cNvSpPr>
          <p:nvPr/>
        </p:nvSpPr>
        <p:spPr bwMode="auto">
          <a:xfrm>
            <a:off x="3157538" y="5763155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898989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33400"/>
            <a:ext cx="6819900" cy="5657115"/>
          </a:xfrm>
          <a:prstGeom prst="rect">
            <a:avLst/>
          </a:prstGeom>
        </p:spPr>
      </p:pic>
      <p:sp>
        <p:nvSpPr>
          <p:cNvPr id="3" name="Flowchart: Connector 2"/>
          <p:cNvSpPr/>
          <p:nvPr/>
        </p:nvSpPr>
        <p:spPr>
          <a:xfrm>
            <a:off x="4012442" y="41568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4162567" y="3797486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331540" y="3547288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4691210" y="309978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4995933" y="2918805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5197522" y="29079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502700" y="29079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5330302" y="29079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5510" y="2637663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NICA/MPD</a:t>
            </a:r>
            <a:endParaRPr lang="ru-RU" sz="1600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3821373" y="3410762"/>
            <a:ext cx="122830" cy="163773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4368208" y="3412089"/>
            <a:ext cx="122830" cy="163773"/>
          </a:xfrm>
          <a:prstGeom prst="star5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039737" y="3409815"/>
            <a:ext cx="122830" cy="163773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9297" y="3153148"/>
            <a:ext cx="97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>
                    <a:lumMod val="50000"/>
                  </a:srgbClr>
                </a:solidFill>
                <a:latin typeface="Arial" pitchFamily="34" charset="0"/>
                <a:ea typeface="ＭＳ Ｐゴシック" pitchFamily="34" charset="-128"/>
              </a:rPr>
              <a:t>STAR F.T.</a:t>
            </a:r>
            <a:endParaRPr lang="ru-RU" sz="1600" b="1" dirty="0">
              <a:solidFill>
                <a:srgbClr val="FFFFFF">
                  <a:lumMod val="50000"/>
                </a:srgb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Plus 5"/>
          <p:cNvSpPr/>
          <p:nvPr/>
        </p:nvSpPr>
        <p:spPr>
          <a:xfrm>
            <a:off x="4642796" y="4090682"/>
            <a:ext cx="122830" cy="114336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Plus 22"/>
          <p:cNvSpPr/>
          <p:nvPr/>
        </p:nvSpPr>
        <p:spPr>
          <a:xfrm>
            <a:off x="5029768" y="4082952"/>
            <a:ext cx="122830" cy="114336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Plus 23"/>
          <p:cNvSpPr/>
          <p:nvPr/>
        </p:nvSpPr>
        <p:spPr>
          <a:xfrm>
            <a:off x="6132394" y="4090682"/>
            <a:ext cx="122830" cy="114336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012" y="3802356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7030A0"/>
                </a:solidFill>
                <a:latin typeface="Arial" pitchFamily="34" charset="0"/>
                <a:ea typeface="ＭＳ Ｐゴシック" pitchFamily="34" charset="-128"/>
              </a:rPr>
              <a:t>NA-61/SHINE</a:t>
            </a:r>
            <a:endParaRPr lang="ru-RU" sz="1600" b="1" dirty="0">
              <a:solidFill>
                <a:srgbClr val="7030A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015357" y="2563074"/>
            <a:ext cx="146304" cy="136478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Isosceles Triangle 26"/>
          <p:cNvSpPr/>
          <p:nvPr/>
        </p:nvSpPr>
        <p:spPr>
          <a:xfrm>
            <a:off x="3626145" y="2571699"/>
            <a:ext cx="146304" cy="136478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1267" y="2761226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HADES</a:t>
            </a:r>
            <a:endParaRPr lang="ru-RU" sz="1600" b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3028352" y="1017074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Diamond 29"/>
          <p:cNvSpPr/>
          <p:nvPr/>
        </p:nvSpPr>
        <p:spPr>
          <a:xfrm>
            <a:off x="3622324" y="1014797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4012442" y="1014798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Diamond 31"/>
          <p:cNvSpPr/>
          <p:nvPr/>
        </p:nvSpPr>
        <p:spPr>
          <a:xfrm>
            <a:off x="4340913" y="1014796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Diamond 32"/>
          <p:cNvSpPr/>
          <p:nvPr/>
        </p:nvSpPr>
        <p:spPr>
          <a:xfrm>
            <a:off x="4608777" y="1014796"/>
            <a:ext cx="150125" cy="177421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Diamond 33"/>
          <p:cNvSpPr/>
          <p:nvPr/>
        </p:nvSpPr>
        <p:spPr>
          <a:xfrm>
            <a:off x="4817659" y="1021622"/>
            <a:ext cx="150125" cy="177421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Diamond 34"/>
          <p:cNvSpPr/>
          <p:nvPr/>
        </p:nvSpPr>
        <p:spPr>
          <a:xfrm>
            <a:off x="5022943" y="1021619"/>
            <a:ext cx="150125" cy="177421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46601" y="713524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CBM</a:t>
            </a:r>
            <a:endParaRPr lang="ru-RU" sz="1600" b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31609" y="1180875"/>
            <a:ext cx="2039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SIS-100             </a:t>
            </a:r>
            <a:r>
              <a:rPr lang="en-US" sz="1600" b="1" dirty="0" smtClean="0">
                <a:solidFill>
                  <a:srgbClr val="FFFFFF">
                    <a:lumMod val="65000"/>
                  </a:srgbClr>
                </a:solidFill>
                <a:latin typeface="Arial" pitchFamily="34" charset="0"/>
                <a:ea typeface="ＭＳ Ｐゴシック" pitchFamily="34" charset="-128"/>
              </a:rPr>
              <a:t>SIS-300</a:t>
            </a:r>
            <a:endParaRPr lang="ru-RU" sz="1600" b="1" dirty="0">
              <a:solidFill>
                <a:srgbClr val="FFFFFF">
                  <a:lumMod val="65000"/>
                </a:srgb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5515969" y="3834768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5128216" y="4225024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4981432" y="4619231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1" name="5-Point Star 40"/>
          <p:cNvSpPr/>
          <p:nvPr/>
        </p:nvSpPr>
        <p:spPr>
          <a:xfrm>
            <a:off x="5930308" y="3592520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6780663" y="3439385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3" name="5-Point Star 42"/>
          <p:cNvSpPr/>
          <p:nvPr/>
        </p:nvSpPr>
        <p:spPr>
          <a:xfrm>
            <a:off x="6316640" y="3450190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7331123" y="3438816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00064" y="3125853"/>
            <a:ext cx="1118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STAR BES II</a:t>
            </a:r>
            <a:endParaRPr lang="ru-RU" sz="1600" b="1" dirty="0">
              <a:solidFill>
                <a:srgbClr val="00206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386659" y="5844113"/>
            <a:ext cx="30025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4" idx="2"/>
          </p:cNvCxnSpPr>
          <p:nvPr/>
        </p:nvCxnSpPr>
        <p:spPr>
          <a:xfrm flipV="1">
            <a:off x="4712738" y="4147850"/>
            <a:ext cx="1435937" cy="591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849948" y="3486018"/>
            <a:ext cx="595892" cy="9584"/>
          </a:xfrm>
          <a:prstGeom prst="line">
            <a:avLst/>
          </a:prstGeom>
          <a:ln w="19050">
            <a:solidFill>
              <a:srgbClr val="4F6228"/>
            </a:solidFill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6" idx="3"/>
            <a:endCxn id="32" idx="3"/>
          </p:cNvCxnSpPr>
          <p:nvPr/>
        </p:nvCxnSpPr>
        <p:spPr>
          <a:xfrm flipV="1">
            <a:off x="3178477" y="1103507"/>
            <a:ext cx="1312561" cy="2278"/>
          </a:xfrm>
          <a:prstGeom prst="line">
            <a:avLst/>
          </a:prstGeom>
          <a:ln w="190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98034" y="2637663"/>
            <a:ext cx="599352" cy="9989"/>
          </a:xfrm>
          <a:prstGeom prst="line">
            <a:avLst/>
          </a:prstGeom>
          <a:ln w="19050">
            <a:solidFill>
              <a:srgbClr val="000090"/>
            </a:solidFill>
          </a:ln>
          <a:scene3d>
            <a:camera prst="orthographicFront">
              <a:rot lat="0" lon="0" rev="3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353034" y="3520702"/>
            <a:ext cx="1289712" cy="648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5591032" y="3696020"/>
            <a:ext cx="352924" cy="22063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0" idx="2"/>
          </p:cNvCxnSpPr>
          <p:nvPr/>
        </p:nvCxnSpPr>
        <p:spPr>
          <a:xfrm flipV="1">
            <a:off x="5004891" y="4309397"/>
            <a:ext cx="175549" cy="47360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5201241" y="3923468"/>
            <a:ext cx="382040" cy="364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41" idx="4"/>
          </p:cNvCxnSpPr>
          <p:nvPr/>
        </p:nvCxnSpPr>
        <p:spPr>
          <a:xfrm flipV="1">
            <a:off x="6053138" y="3532645"/>
            <a:ext cx="296144" cy="12243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87437" y="2965127"/>
            <a:ext cx="25781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0" idx="6"/>
          </p:cNvCxnSpPr>
          <p:nvPr/>
        </p:nvCxnSpPr>
        <p:spPr>
          <a:xfrm>
            <a:off x="5110233" y="2975955"/>
            <a:ext cx="10402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" idx="7"/>
          </p:cNvCxnSpPr>
          <p:nvPr/>
        </p:nvCxnSpPr>
        <p:spPr>
          <a:xfrm flipV="1">
            <a:off x="4788771" y="2965127"/>
            <a:ext cx="240997" cy="15139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" idx="7"/>
            <a:endCxn id="9" idx="3"/>
          </p:cNvCxnSpPr>
          <p:nvPr/>
        </p:nvCxnSpPr>
        <p:spPr>
          <a:xfrm flipV="1">
            <a:off x="4429101" y="3197341"/>
            <a:ext cx="278848" cy="36668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7" idx="7"/>
            <a:endCxn id="8" idx="7"/>
          </p:cNvCxnSpPr>
          <p:nvPr/>
        </p:nvCxnSpPr>
        <p:spPr>
          <a:xfrm flipV="1">
            <a:off x="4260128" y="3564027"/>
            <a:ext cx="168973" cy="25019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7" idx="7"/>
          </p:cNvCxnSpPr>
          <p:nvPr/>
        </p:nvCxnSpPr>
        <p:spPr>
          <a:xfrm flipV="1">
            <a:off x="4045056" y="3814225"/>
            <a:ext cx="215072" cy="4243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9" name="Flowchart: Connector 18458"/>
          <p:cNvSpPr/>
          <p:nvPr/>
        </p:nvSpPr>
        <p:spPr>
          <a:xfrm>
            <a:off x="3028352" y="2533890"/>
            <a:ext cx="114300" cy="114300"/>
          </a:xfrm>
          <a:prstGeom prst="flowChartConnector">
            <a:avLst/>
          </a:prstGeom>
          <a:noFill/>
          <a:ln w="25400">
            <a:solidFill>
              <a:srgbClr val="FF35E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5" name="Flowchart: Connector 104"/>
          <p:cNvSpPr/>
          <p:nvPr/>
        </p:nvSpPr>
        <p:spPr>
          <a:xfrm>
            <a:off x="3768488" y="2544197"/>
            <a:ext cx="114300" cy="114300"/>
          </a:xfrm>
          <a:prstGeom prst="flowChartConnector">
            <a:avLst/>
          </a:prstGeom>
          <a:noFill/>
          <a:ln w="25400">
            <a:solidFill>
              <a:srgbClr val="FF35E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6" name="Flowchart: Connector 105"/>
          <p:cNvSpPr/>
          <p:nvPr/>
        </p:nvSpPr>
        <p:spPr>
          <a:xfrm>
            <a:off x="3027214" y="2297932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7" name="Flowchart: Connector 106"/>
          <p:cNvSpPr/>
          <p:nvPr/>
        </p:nvSpPr>
        <p:spPr>
          <a:xfrm>
            <a:off x="3768538" y="2305899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09" name="Straight Connector 108"/>
          <p:cNvCxnSpPr>
            <a:stCxn id="18459" idx="6"/>
            <a:endCxn id="105" idx="2"/>
          </p:cNvCxnSpPr>
          <p:nvPr/>
        </p:nvCxnSpPr>
        <p:spPr>
          <a:xfrm>
            <a:off x="3142652" y="2591040"/>
            <a:ext cx="625836" cy="10307"/>
          </a:xfrm>
          <a:prstGeom prst="line">
            <a:avLst/>
          </a:prstGeom>
          <a:ln w="22225">
            <a:solidFill>
              <a:srgbClr val="FF35E2"/>
            </a:solidFill>
          </a:ln>
          <a:scene3d>
            <a:camera prst="orthographicFront">
              <a:rot lat="0" lon="0" rev="3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155080" y="2350782"/>
            <a:ext cx="600758" cy="21792"/>
          </a:xfrm>
          <a:prstGeom prst="line">
            <a:avLst/>
          </a:prstGeom>
          <a:ln w="22225">
            <a:solidFill>
              <a:srgbClr val="FF0000"/>
            </a:solidFill>
          </a:ln>
          <a:scene3d>
            <a:camera prst="orthographicFront">
              <a:rot lat="0" lon="0" rev="9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859986" y="2360597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35E2"/>
                </a:solidFill>
                <a:latin typeface="Arial" pitchFamily="34" charset="0"/>
                <a:ea typeface="ＭＳ Ｐゴシック" pitchFamily="34" charset="-128"/>
              </a:rPr>
              <a:t>NICA/BM@N I</a:t>
            </a:r>
            <a:endParaRPr lang="ru-RU" sz="1600" b="1" dirty="0">
              <a:solidFill>
                <a:srgbClr val="FF35E2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875447" y="1903514"/>
            <a:ext cx="1465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NICA/BM@N II</a:t>
            </a:r>
            <a:endParaRPr lang="ru-RU" sz="1600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4494213" y="1107158"/>
            <a:ext cx="675680" cy="317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352800" y="762000"/>
            <a:ext cx="2070860" cy="4633761"/>
          </a:xfrm>
          <a:prstGeom prst="rect">
            <a:avLst/>
          </a:prstGeom>
          <a:solidFill>
            <a:srgbClr val="9C9CDF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i="1" dirty="0" smtClean="0">
                <a:solidFill>
                  <a:srgbClr val="000090"/>
                </a:solidFill>
              </a:rPr>
              <a:t>energy region of max.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90"/>
                </a:solidFill>
              </a:rPr>
              <a:t> baryonic density </a:t>
            </a:r>
            <a:endParaRPr lang="en-US" sz="1600" i="1" dirty="0">
              <a:solidFill>
                <a:srgbClr val="000090"/>
              </a:solidFill>
            </a:endParaRPr>
          </a:p>
        </p:txBody>
      </p:sp>
      <p:sp>
        <p:nvSpPr>
          <p:cNvPr id="73" name="TextBox 76"/>
          <p:cNvSpPr txBox="1">
            <a:spLocks noChangeArrowheads="1"/>
          </p:cNvSpPr>
          <p:nvPr/>
        </p:nvSpPr>
        <p:spPr bwMode="auto">
          <a:xfrm>
            <a:off x="1981200" y="0"/>
            <a:ext cx="568597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+mj-lt"/>
                <a:ea typeface="ＭＳ Ｐゴシック" pitchFamily="34" charset="-128"/>
              </a:rPr>
              <a:t>EXPERIMENTAL STATUS</a:t>
            </a:r>
            <a:endParaRPr lang="en-US" sz="3200" b="1" dirty="0">
              <a:latin typeface="+mj-lt"/>
              <a:ea typeface="ＭＳ Ｐゴシック" pitchFamily="34" charset="-128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-178661" y="2920980"/>
            <a:ext cx="307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Interaction rate [Hz]</a:t>
            </a:r>
            <a:endParaRPr lang="ru-RU" sz="2400" b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33811" y="5652384"/>
            <a:ext cx="564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Collision energy √S    [GeV]</a:t>
            </a:r>
            <a:endParaRPr lang="ru-RU" sz="2400" b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067574" y="5887275"/>
            <a:ext cx="405880" cy="27699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NN</a:t>
            </a:r>
            <a:endParaRPr lang="ru-RU" sz="1200" b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		SPIN-PRAGUE-2018 	9 </a:t>
            </a:r>
            <a:r>
              <a:rPr lang="en-US" altLang="ru-RU" sz="1200" b="1" dirty="0" err="1">
                <a:latin typeface="Arial" charset="0"/>
                <a:ea typeface="Arial" charset="0"/>
                <a:cs typeface="Arial" charset="0"/>
              </a:rPr>
              <a:t>Jule</a:t>
            </a:r>
            <a:r>
              <a:rPr lang="en-US" altLang="ru-RU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ru-RU" sz="1200" b="1" dirty="0" smtClean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	            D.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Peshekhonov</a:t>
            </a:r>
            <a:endParaRPr lang="ru-RU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8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61282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143787"/>
            <a:ext cx="9067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50000"/>
            </a:pPr>
            <a:r>
              <a:rPr lang="en-US" altLang="ru-RU" b="1" dirty="0" smtClean="0"/>
              <a:t>	          Complementary </a:t>
            </a:r>
            <a:r>
              <a:rPr lang="en-US" altLang="ru-RU" b="1" dirty="0"/>
              <a:t>to the RHIC/BES</a:t>
            </a:r>
            <a:r>
              <a:rPr lang="en-US" altLang="ru-RU" b="1" dirty="0" smtClean="0"/>
              <a:t>, CERN </a:t>
            </a:r>
            <a:r>
              <a:rPr lang="en-US" altLang="ru-RU" b="1" dirty="0"/>
              <a:t>and </a:t>
            </a:r>
            <a:r>
              <a:rPr lang="en-US" altLang="ru-RU" b="1" dirty="0" smtClean="0"/>
              <a:t>FAIR programs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420607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Tradeshow</Template>
  <TotalTime>15315</TotalTime>
  <Words>3164</Words>
  <Application>Microsoft Macintosh PowerPoint</Application>
  <PresentationFormat>Экран (4:3)</PresentationFormat>
  <Paragraphs>847</Paragraphs>
  <Slides>64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64</vt:i4>
      </vt:variant>
    </vt:vector>
  </HeadingPairs>
  <TitlesOfParts>
    <vt:vector size="89" baseType="lpstr">
      <vt:lpstr>Abadi MT Condensed Extra Bold</vt:lpstr>
      <vt:lpstr>Apple Chancery</vt:lpstr>
      <vt:lpstr>Arial Black</vt:lpstr>
      <vt:lpstr>Arial Rounded MT Bold</vt:lpstr>
      <vt:lpstr>Baskerville Bold Italic</vt:lpstr>
      <vt:lpstr>Baskerville SemiBold Italic</vt:lpstr>
      <vt:lpstr>Calibri</vt:lpstr>
      <vt:lpstr>Candara</vt:lpstr>
      <vt:lpstr>Comic Sans MS</vt:lpstr>
      <vt:lpstr>Helvetica</vt:lpstr>
      <vt:lpstr>MS PGothic</vt:lpstr>
      <vt:lpstr>ＭＳ Ｐゴシック</vt:lpstr>
      <vt:lpstr>SimSun</vt:lpstr>
      <vt:lpstr>Symbol</vt:lpstr>
      <vt:lpstr>SymbolPS</vt:lpstr>
      <vt:lpstr>Tahoma</vt:lpstr>
      <vt:lpstr>Times</vt:lpstr>
      <vt:lpstr>Times New Roman</vt:lpstr>
      <vt:lpstr>Verdana</vt:lpstr>
      <vt:lpstr>Wingdings</vt:lpstr>
      <vt:lpstr>华文楷体</vt:lpstr>
      <vt:lpstr>Arial</vt:lpstr>
      <vt:lpstr>Tradeshow</vt:lpstr>
      <vt:lpstr>2_Tradeshow</vt:lpstr>
      <vt:lpstr>1_Tradeshow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Laboratories &amp; Experiments</vt:lpstr>
      <vt:lpstr>NUCLEON SPIN </vt:lpstr>
      <vt:lpstr>Презентация PowerPoint</vt:lpstr>
      <vt:lpstr>Презентация PowerPoint</vt:lpstr>
      <vt:lpstr>Презентация PowerPoint</vt:lpstr>
      <vt:lpstr>Презентация PowerPoint</vt:lpstr>
      <vt:lpstr>Acceleration of 124Xe42+ beam   RUN № 41 (February 2010)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New helium liquefier (1000 l/h)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JINR apeals for the transfer of Know-How to build  6-layer ALICE type ITS </vt:lpstr>
      <vt:lpstr>Презентация PowerPoint</vt:lpstr>
      <vt:lpstr>Презентация PowerPoint</vt:lpstr>
      <vt:lpstr>Reinforced concrete works  at SPD plase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PDV</dc:creator>
  <cp:lastModifiedBy>Пользователь Microsoft Office</cp:lastModifiedBy>
  <cp:revision>715</cp:revision>
  <dcterms:created xsi:type="dcterms:W3CDTF">2006-08-16T00:00:00Z</dcterms:created>
  <dcterms:modified xsi:type="dcterms:W3CDTF">2018-07-08T14:59:14Z</dcterms:modified>
</cp:coreProperties>
</file>