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826" r:id="rId2"/>
    <p:sldId id="859" r:id="rId3"/>
    <p:sldId id="860" r:id="rId4"/>
    <p:sldId id="862" r:id="rId5"/>
    <p:sldId id="861" r:id="rId6"/>
    <p:sldId id="830" r:id="rId7"/>
    <p:sldId id="831" r:id="rId8"/>
    <p:sldId id="863" r:id="rId9"/>
    <p:sldId id="832" r:id="rId10"/>
    <p:sldId id="833" r:id="rId11"/>
    <p:sldId id="834" r:id="rId12"/>
    <p:sldId id="865" r:id="rId13"/>
    <p:sldId id="835" r:id="rId14"/>
    <p:sldId id="864" r:id="rId15"/>
    <p:sldId id="866" r:id="rId16"/>
    <p:sldId id="872" r:id="rId17"/>
    <p:sldId id="871" r:id="rId18"/>
    <p:sldId id="873" r:id="rId19"/>
    <p:sldId id="868" r:id="rId20"/>
    <p:sldId id="869" r:id="rId21"/>
    <p:sldId id="870" r:id="rId22"/>
    <p:sldId id="874" r:id="rId23"/>
    <p:sldId id="875" r:id="rId24"/>
    <p:sldId id="876" r:id="rId25"/>
    <p:sldId id="877" r:id="rId26"/>
    <p:sldId id="878" r:id="rId27"/>
    <p:sldId id="837" r:id="rId28"/>
    <p:sldId id="838" r:id="rId29"/>
    <p:sldId id="840" r:id="rId30"/>
    <p:sldId id="841" r:id="rId31"/>
    <p:sldId id="847" r:id="rId32"/>
    <p:sldId id="848" r:id="rId33"/>
    <p:sldId id="849" r:id="rId34"/>
    <p:sldId id="850" r:id="rId35"/>
    <p:sldId id="851" r:id="rId36"/>
    <p:sldId id="852" r:id="rId37"/>
    <p:sldId id="853" r:id="rId38"/>
    <p:sldId id="854" r:id="rId39"/>
    <p:sldId id="855" r:id="rId40"/>
    <p:sldId id="856" r:id="rId41"/>
    <p:sldId id="857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3" autoAdjust="0"/>
    <p:restoredTop sz="94660"/>
  </p:normalViewPr>
  <p:slideViewPr>
    <p:cSldViewPr snapToGrid="0">
      <p:cViewPr>
        <p:scale>
          <a:sx n="80" d="100"/>
          <a:sy n="80" d="100"/>
        </p:scale>
        <p:origin x="88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80793-05D4-4EE4-AF2A-64FC3BDF3EEE}" type="datetimeFigureOut">
              <a:rPr lang="ru-RU" smtClean="0"/>
              <a:t>10.07.2018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E5575-5F2C-4ED5-B5D8-CD971D057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710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>
            <a:extLst>
              <a:ext uri="{FF2B5EF4-FFF2-40B4-BE49-F238E27FC236}">
                <a16:creationId xmlns:a16="http://schemas.microsoft.com/office/drawing/2014/main" id="{8A56A4FA-462F-4BFB-83DF-738CFDF122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>
            <a:extLst>
              <a:ext uri="{FF2B5EF4-FFF2-40B4-BE49-F238E27FC236}">
                <a16:creationId xmlns:a16="http://schemas.microsoft.com/office/drawing/2014/main" id="{E18BCC4F-5C7D-4013-860A-FEC7E5E55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5364" name="Номер слайда 3">
            <a:extLst>
              <a:ext uri="{FF2B5EF4-FFF2-40B4-BE49-F238E27FC236}">
                <a16:creationId xmlns:a16="http://schemas.microsoft.com/office/drawing/2014/main" id="{F4415250-0149-4912-AAB8-2D97C19FBF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B5AA4B-2D10-4D93-8735-80C6772ADA87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4416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>
            <a:extLst>
              <a:ext uri="{FF2B5EF4-FFF2-40B4-BE49-F238E27FC236}">
                <a16:creationId xmlns:a16="http://schemas.microsoft.com/office/drawing/2014/main" id="{C08DAB20-FAF5-42F9-8777-7A681AA142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>
            <a:extLst>
              <a:ext uri="{FF2B5EF4-FFF2-40B4-BE49-F238E27FC236}">
                <a16:creationId xmlns:a16="http://schemas.microsoft.com/office/drawing/2014/main" id="{4398A170-C8C9-4C80-8CA3-98F9C71382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/>
              <a:t>     </a:t>
            </a:r>
            <a:endParaRPr lang="ru-RU" altLang="ru-RU"/>
          </a:p>
        </p:txBody>
      </p:sp>
      <p:sp>
        <p:nvSpPr>
          <p:cNvPr id="43012" name="Номер слайда 3">
            <a:extLst>
              <a:ext uri="{FF2B5EF4-FFF2-40B4-BE49-F238E27FC236}">
                <a16:creationId xmlns:a16="http://schemas.microsoft.com/office/drawing/2014/main" id="{13FA9A4E-4208-4A92-AA62-CA7FBD7A37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6DB468-FF38-4E4F-B0F0-20969D5E0A76}" type="slidenum">
              <a:rPr lang="de-DE" altLang="ru-RU" smtClean="0"/>
              <a:pPr>
                <a:spcBef>
                  <a:spcPct val="0"/>
                </a:spcBef>
              </a:pPr>
              <a:t>37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758267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>
            <a:extLst>
              <a:ext uri="{FF2B5EF4-FFF2-40B4-BE49-F238E27FC236}">
                <a16:creationId xmlns:a16="http://schemas.microsoft.com/office/drawing/2014/main" id="{9CA27F69-91AF-456E-B41D-3193EA5D3B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>
            <a:extLst>
              <a:ext uri="{FF2B5EF4-FFF2-40B4-BE49-F238E27FC236}">
                <a16:creationId xmlns:a16="http://schemas.microsoft.com/office/drawing/2014/main" id="{05B7D4C8-30E5-4297-A491-C10A628B99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/>
              <a:t>     </a:t>
            </a:r>
            <a:endParaRPr lang="ru-RU" altLang="ru-RU"/>
          </a:p>
        </p:txBody>
      </p:sp>
      <p:sp>
        <p:nvSpPr>
          <p:cNvPr id="45060" name="Номер слайда 3">
            <a:extLst>
              <a:ext uri="{FF2B5EF4-FFF2-40B4-BE49-F238E27FC236}">
                <a16:creationId xmlns:a16="http://schemas.microsoft.com/office/drawing/2014/main" id="{E14AA59D-0152-48E3-95E8-4DC3C94487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574624-E8DA-4A26-BE8D-731AAB768419}" type="slidenum">
              <a:rPr lang="de-DE" altLang="ru-RU" smtClean="0"/>
              <a:pPr>
                <a:spcBef>
                  <a:spcPct val="0"/>
                </a:spcBef>
              </a:pPr>
              <a:t>38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195406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>
            <a:extLst>
              <a:ext uri="{FF2B5EF4-FFF2-40B4-BE49-F238E27FC236}">
                <a16:creationId xmlns:a16="http://schemas.microsoft.com/office/drawing/2014/main" id="{256BCC64-7764-413A-89E2-9196C1B337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>
            <a:extLst>
              <a:ext uri="{FF2B5EF4-FFF2-40B4-BE49-F238E27FC236}">
                <a16:creationId xmlns:a16="http://schemas.microsoft.com/office/drawing/2014/main" id="{26D9A11D-169F-4559-A9FC-CCB7E089E4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/>
              <a:t>     </a:t>
            </a:r>
            <a:endParaRPr lang="ru-RU" altLang="ru-RU"/>
          </a:p>
        </p:txBody>
      </p:sp>
      <p:sp>
        <p:nvSpPr>
          <p:cNvPr id="47108" name="Номер слайда 3">
            <a:extLst>
              <a:ext uri="{FF2B5EF4-FFF2-40B4-BE49-F238E27FC236}">
                <a16:creationId xmlns:a16="http://schemas.microsoft.com/office/drawing/2014/main" id="{4945425A-3160-4F6E-90BD-FCA728853B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0CCC72-3FD1-4BF5-A3CF-42D4E496245F}" type="slidenum">
              <a:rPr lang="de-DE" altLang="ru-RU" smtClean="0"/>
              <a:pPr>
                <a:spcBef>
                  <a:spcPct val="0"/>
                </a:spcBef>
              </a:pPr>
              <a:t>39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204260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>
            <a:extLst>
              <a:ext uri="{FF2B5EF4-FFF2-40B4-BE49-F238E27FC236}">
                <a16:creationId xmlns:a16="http://schemas.microsoft.com/office/drawing/2014/main" id="{7F098096-67E3-40F3-913F-C3D44C29BE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>
            <a:extLst>
              <a:ext uri="{FF2B5EF4-FFF2-40B4-BE49-F238E27FC236}">
                <a16:creationId xmlns:a16="http://schemas.microsoft.com/office/drawing/2014/main" id="{AF02C5C2-CD45-4B69-B408-6C286FB63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/>
              <a:t>     </a:t>
            </a:r>
            <a:endParaRPr lang="ru-RU" altLang="ru-RU"/>
          </a:p>
        </p:txBody>
      </p:sp>
      <p:sp>
        <p:nvSpPr>
          <p:cNvPr id="49156" name="Номер слайда 3">
            <a:extLst>
              <a:ext uri="{FF2B5EF4-FFF2-40B4-BE49-F238E27FC236}">
                <a16:creationId xmlns:a16="http://schemas.microsoft.com/office/drawing/2014/main" id="{53C90542-663F-4C8A-8FAD-AE43674559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7373BE-24F1-46E6-AAC7-D85B9EDD1175}" type="slidenum">
              <a:rPr lang="de-DE" altLang="ru-RU" smtClean="0"/>
              <a:pPr>
                <a:spcBef>
                  <a:spcPct val="0"/>
                </a:spcBef>
              </a:pPr>
              <a:t>40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648490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>
            <a:extLst>
              <a:ext uri="{FF2B5EF4-FFF2-40B4-BE49-F238E27FC236}">
                <a16:creationId xmlns:a16="http://schemas.microsoft.com/office/drawing/2014/main" id="{D025DB14-A171-4C66-ABF1-0288134B9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>
            <a:extLst>
              <a:ext uri="{FF2B5EF4-FFF2-40B4-BE49-F238E27FC236}">
                <a16:creationId xmlns:a16="http://schemas.microsoft.com/office/drawing/2014/main" id="{8DF404D1-D0EA-45C7-9936-45D98227F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9396" name="Номер слайда 3">
            <a:extLst>
              <a:ext uri="{FF2B5EF4-FFF2-40B4-BE49-F238E27FC236}">
                <a16:creationId xmlns:a16="http://schemas.microsoft.com/office/drawing/2014/main" id="{32FEF786-8DEC-4B73-A818-2ED0A48FEA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AEB1E4-760D-4669-8E59-72534365E353}" type="slidenum">
              <a:rPr lang="ru-RU" altLang="ru-RU" smtClean="0"/>
              <a:pPr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494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>
            <a:extLst>
              <a:ext uri="{FF2B5EF4-FFF2-40B4-BE49-F238E27FC236}">
                <a16:creationId xmlns:a16="http://schemas.microsoft.com/office/drawing/2014/main" id="{8B1A815A-84A7-490F-9EEA-303C9DA41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ABAED504-D0E2-4F16-B229-3197D14534C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279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:a16="http://schemas.microsoft.com/office/drawing/2014/main" id="{4BC48DA2-AFEB-49AC-8B2C-E254AC6B8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:a16="http://schemas.microsoft.com/office/drawing/2014/main" id="{E0A54FA6-C2DD-4A97-96A3-4A85DD6A5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id="{F99EDB20-7225-4BC9-B134-CA365ED3A6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4E13AE-8FD3-4A68-A41B-864C8C92272B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6398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50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>
            <a:extLst>
              <a:ext uri="{FF2B5EF4-FFF2-40B4-BE49-F238E27FC236}">
                <a16:creationId xmlns:a16="http://schemas.microsoft.com/office/drawing/2014/main" id="{933DD93B-4BB6-4448-B761-0ECFD091E8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>
            <a:extLst>
              <a:ext uri="{FF2B5EF4-FFF2-40B4-BE49-F238E27FC236}">
                <a16:creationId xmlns:a16="http://schemas.microsoft.com/office/drawing/2014/main" id="{D329AEC9-A9AA-4AA7-B194-7E6C60C41F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/>
              <a:t>     </a:t>
            </a:r>
            <a:endParaRPr lang="ru-RU" altLang="ru-RU"/>
          </a:p>
        </p:txBody>
      </p:sp>
      <p:sp>
        <p:nvSpPr>
          <p:cNvPr id="32772" name="Номер слайда 3">
            <a:extLst>
              <a:ext uri="{FF2B5EF4-FFF2-40B4-BE49-F238E27FC236}">
                <a16:creationId xmlns:a16="http://schemas.microsoft.com/office/drawing/2014/main" id="{637AF3C5-B7B2-47B8-BAE5-9D64715746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592D22-0B1B-4745-BE0E-B5C073871694}" type="slidenum">
              <a:rPr lang="de-DE" altLang="ru-RU" smtClean="0"/>
              <a:pPr>
                <a:spcBef>
                  <a:spcPct val="0"/>
                </a:spcBef>
              </a:pPr>
              <a:t>32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4033693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>
            <a:extLst>
              <a:ext uri="{FF2B5EF4-FFF2-40B4-BE49-F238E27FC236}">
                <a16:creationId xmlns:a16="http://schemas.microsoft.com/office/drawing/2014/main" id="{8CBAAA7C-27CC-40ED-AF0B-26EA79A752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>
            <a:extLst>
              <a:ext uri="{FF2B5EF4-FFF2-40B4-BE49-F238E27FC236}">
                <a16:creationId xmlns:a16="http://schemas.microsoft.com/office/drawing/2014/main" id="{D83710CB-08D0-4321-90C2-E5B946905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>
            <a:extLst>
              <a:ext uri="{FF2B5EF4-FFF2-40B4-BE49-F238E27FC236}">
                <a16:creationId xmlns:a16="http://schemas.microsoft.com/office/drawing/2014/main" id="{45AD53C7-E296-4277-8EE5-471C28ADA0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A7E5E5-4795-4F22-9135-EB7DC23E59AB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326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>
            <a:extLst>
              <a:ext uri="{FF2B5EF4-FFF2-40B4-BE49-F238E27FC236}">
                <a16:creationId xmlns:a16="http://schemas.microsoft.com/office/drawing/2014/main" id="{777CC68A-76F2-46B6-90B5-54F41F6192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>
            <a:extLst>
              <a:ext uri="{FF2B5EF4-FFF2-40B4-BE49-F238E27FC236}">
                <a16:creationId xmlns:a16="http://schemas.microsoft.com/office/drawing/2014/main" id="{8306B3EE-9054-42EE-BD2B-453472D866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6868" name="Номер слайда 3">
            <a:extLst>
              <a:ext uri="{FF2B5EF4-FFF2-40B4-BE49-F238E27FC236}">
                <a16:creationId xmlns:a16="http://schemas.microsoft.com/office/drawing/2014/main" id="{F7E7F7EC-018A-40AE-AFF0-EA97D8EB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DF3047-340F-4704-8D79-DC949948D3F4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800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>
            <a:extLst>
              <a:ext uri="{FF2B5EF4-FFF2-40B4-BE49-F238E27FC236}">
                <a16:creationId xmlns:a16="http://schemas.microsoft.com/office/drawing/2014/main" id="{2AC06FD4-8272-49A1-82FA-C744DDB788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>
            <a:extLst>
              <a:ext uri="{FF2B5EF4-FFF2-40B4-BE49-F238E27FC236}">
                <a16:creationId xmlns:a16="http://schemas.microsoft.com/office/drawing/2014/main" id="{FF22D132-1A00-4B29-B8FF-411B3FC09A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8916" name="Номер слайда 3">
            <a:extLst>
              <a:ext uri="{FF2B5EF4-FFF2-40B4-BE49-F238E27FC236}">
                <a16:creationId xmlns:a16="http://schemas.microsoft.com/office/drawing/2014/main" id="{82EAD7AE-3C39-4871-AFCC-DD9982E8AE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48A7AF-C4C3-4C64-AC8D-45EC1669AC7B}" type="slidenum">
              <a:rPr lang="ru-RU" altLang="ru-RU" smtClean="0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4350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>
            <a:extLst>
              <a:ext uri="{FF2B5EF4-FFF2-40B4-BE49-F238E27FC236}">
                <a16:creationId xmlns:a16="http://schemas.microsoft.com/office/drawing/2014/main" id="{1C8FF67E-6720-4E45-B78A-975C2B42DE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>
            <a:extLst>
              <a:ext uri="{FF2B5EF4-FFF2-40B4-BE49-F238E27FC236}">
                <a16:creationId xmlns:a16="http://schemas.microsoft.com/office/drawing/2014/main" id="{E425A3EE-50FE-4E12-B255-43FF972C4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0964" name="Номер слайда 3">
            <a:extLst>
              <a:ext uri="{FF2B5EF4-FFF2-40B4-BE49-F238E27FC236}">
                <a16:creationId xmlns:a16="http://schemas.microsoft.com/office/drawing/2014/main" id="{13A7136A-7C9F-479B-AECE-EB9038617D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BC152-2656-4901-9704-82D1187487D9}" type="slidenum">
              <a:rPr lang="ru-RU" altLang="ru-RU" smtClean="0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625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8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53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0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937855" y="0"/>
            <a:ext cx="10254145" cy="85312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52413"/>
            <a:ext cx="10515600" cy="13255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39253" y="6492875"/>
            <a:ext cx="9536120" cy="365125"/>
          </a:xfrm>
        </p:spPr>
        <p:txBody>
          <a:bodyPr/>
          <a:lstStyle>
            <a:lvl1pPr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53749" y="6485499"/>
            <a:ext cx="2743200" cy="365125"/>
          </a:xfr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fld id="{0110F6D0-7903-4362-AD26-37E0580608E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-136478" y="6491433"/>
            <a:ext cx="123284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21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68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65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8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78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9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09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22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Dementev Dmitrii,  SPIN-Praha-2018, 09-14/07/2018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F6D0-7903-4362-AD26-37E058060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15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4.emf"/><Relationship Id="rId7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6.png"/><Relationship Id="rId5" Type="http://schemas.openxmlformats.org/officeDocument/2006/relationships/image" Target="../media/image95.emf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mnshift.jinr.ru/wiki/lib/exe/fetch.php?media=bmn_dacjune2018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jinr.ru/conferenceTimeTable.py?confId=544#2018070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emf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2.jpeg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inr.ru/conferenceTimeTable.py?confId=544#2018070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gsi.de/event/6883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66340" y="1535236"/>
            <a:ext cx="10254145" cy="21623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8729" y="2000166"/>
            <a:ext cx="8550233" cy="12325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Silicon 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Tracking Systems for 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BM@N and MPD experiments at NICA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10876" y="4147935"/>
            <a:ext cx="5562600" cy="1133374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D.Dementev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, Yu.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Murin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for JINR STS team 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JINR LHEP</a:t>
            </a:r>
          </a:p>
          <a:p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0" name="Picture 6" descr="Картинки по запросу jinr lhe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213893"/>
            <a:ext cx="2088350" cy="112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2" y="4059095"/>
            <a:ext cx="2452640" cy="1542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739" y="4055590"/>
            <a:ext cx="3295650" cy="15462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60792" y="6150114"/>
            <a:ext cx="6091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SPIN-Praha-2018 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Charles University, Faculty of Mathematics and Physics  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4" descr="http://www.fair-center.eu/typo3temp/pics/8eed0411a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2" y="131096"/>
            <a:ext cx="9525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876" y="304592"/>
            <a:ext cx="1571936" cy="948411"/>
          </a:xfrm>
          <a:prstGeom prst="rect">
            <a:avLst/>
          </a:prstGeom>
        </p:spPr>
      </p:pic>
      <p:pic>
        <p:nvPicPr>
          <p:cNvPr id="15" name="Bild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86" y="432203"/>
            <a:ext cx="1678512" cy="8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6" name="Grafik 1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377758" y="4207654"/>
            <a:ext cx="2261525" cy="16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9"/>
          <p:cNvSpPr/>
          <p:nvPr/>
        </p:nvSpPr>
        <p:spPr>
          <a:xfrm>
            <a:off x="9377758" y="5893348"/>
            <a:ext cx="2378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2"/>
              </a:rPr>
              <a:t>distance between  traces varies  from 74 to 82 µm</a:t>
            </a:r>
            <a:endParaRPr lang="en-US" sz="1600" i="1" dirty="0"/>
          </a:p>
        </p:txBody>
      </p:sp>
      <p:sp>
        <p:nvSpPr>
          <p:cNvPr id="9" name="Rectangle 16"/>
          <p:cNvSpPr/>
          <p:nvPr/>
        </p:nvSpPr>
        <p:spPr>
          <a:xfrm>
            <a:off x="9464271" y="3309937"/>
            <a:ext cx="2043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Measurement:  </a:t>
            </a:r>
            <a:br>
              <a:rPr lang="en-GB" b="1" dirty="0">
                <a:solidFill>
                  <a:srgbClr val="0070C0"/>
                </a:solidFill>
              </a:rPr>
            </a:br>
            <a:r>
              <a:rPr lang="en-GB" b="1" dirty="0" err="1">
                <a:solidFill>
                  <a:srgbClr val="0070C0"/>
                </a:solidFill>
              </a:rPr>
              <a:t>C_line</a:t>
            </a:r>
            <a:r>
              <a:rPr lang="en-GB" b="1" dirty="0">
                <a:solidFill>
                  <a:srgbClr val="0070C0"/>
                </a:solidFill>
              </a:rPr>
              <a:t> = </a:t>
            </a:r>
            <a:r>
              <a:rPr lang="en-GB" dirty="0">
                <a:solidFill>
                  <a:srgbClr val="0070C0"/>
                </a:solidFill>
              </a:rPr>
              <a:t>0.38pF/cm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10" y="1133679"/>
            <a:ext cx="4251490" cy="227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92242" y="807931"/>
            <a:ext cx="3459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Microcables from Al-polyimide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85237" y="4776769"/>
            <a:ext cx="288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Mockups of the STS modules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2" y="950270"/>
            <a:ext cx="1842315" cy="2456420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 bwMode="auto">
          <a:xfrm>
            <a:off x="3119388" y="5223554"/>
            <a:ext cx="591670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altLang="ru-RU" dirty="0"/>
              <a:t>About 420 components are in assembly process at different stages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AutoNum type="arabicPeriod"/>
            </a:pPr>
            <a:endParaRPr lang="en-US" altLang="ru-RU" sz="2800" dirty="0"/>
          </a:p>
        </p:txBody>
      </p:sp>
      <p:pic>
        <p:nvPicPr>
          <p:cNvPr id="18" name="Picture 6" descr="Фото1580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596" y="3795665"/>
            <a:ext cx="2260385" cy="17578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59949" y="5607213"/>
            <a:ext cx="265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TabBonder</a:t>
            </a:r>
            <a:r>
              <a:rPr lang="en-US" dirty="0"/>
              <a:t> Planar EM-437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3387902"/>
            <a:ext cx="294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Wirebonder</a:t>
            </a:r>
            <a:r>
              <a:rPr lang="en-US" dirty="0"/>
              <a:t> F&amp;K </a:t>
            </a:r>
            <a:r>
              <a:rPr lang="en-US" dirty="0" err="1"/>
              <a:t>Delvotec</a:t>
            </a:r>
            <a:r>
              <a:rPr lang="en-US" dirty="0"/>
              <a:t> G5</a:t>
            </a:r>
            <a:endParaRPr lang="ru-RU" dirty="0"/>
          </a:p>
        </p:txBody>
      </p:sp>
      <p:pic>
        <p:nvPicPr>
          <p:cNvPr id="23" name="Picture 2" descr="1-01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07386" y="4008756"/>
            <a:ext cx="1381254" cy="91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7"/>
          <a:stretch/>
        </p:blipFill>
        <p:spPr>
          <a:xfrm>
            <a:off x="2874291" y="1722202"/>
            <a:ext cx="5137351" cy="2918387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06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Ladder assembly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6" name="Рисунок 5" descr="Фото158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427" y="4570844"/>
            <a:ext cx="6967065" cy="1481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0" b="32236"/>
          <a:stretch/>
        </p:blipFill>
        <p:spPr>
          <a:xfrm rot="10800000" flipV="1">
            <a:off x="420024" y="880462"/>
            <a:ext cx="6457563" cy="1469777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20025" y="2799836"/>
            <a:ext cx="379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Material:  CF </a:t>
            </a:r>
            <a:r>
              <a:rPr lang="en-US" dirty="0" err="1"/>
              <a:t>prepreg</a:t>
            </a:r>
            <a:r>
              <a:rPr lang="en-US" dirty="0"/>
              <a:t> M55J/ 334EU</a:t>
            </a:r>
          </a:p>
          <a:p>
            <a:r>
              <a:rPr lang="en-US" dirty="0"/>
              <a:t>Modulus of  composite  32800Gpa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26812" y="3503330"/>
            <a:ext cx="22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weight: 10,4 g/m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944402" y="6087787"/>
            <a:ext cx="221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Mockup of the ladder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966823" y="4497295"/>
            <a:ext cx="1228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Si sensors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025" y="4497295"/>
            <a:ext cx="1345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FEB box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3489" y="4497295"/>
            <a:ext cx="1345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FEB box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1513" y="2311389"/>
            <a:ext cx="268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by S. </a:t>
            </a:r>
            <a:r>
              <a:rPr lang="en-US" dirty="0" err="1"/>
              <a:t>Igolkin</a:t>
            </a:r>
            <a:r>
              <a:rPr lang="en-US" dirty="0"/>
              <a:t> (CERN)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26812" y="3929633"/>
            <a:ext cx="6900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 CF frames were already produced (this is already enough for BM@N,</a:t>
            </a:r>
          </a:p>
          <a:p>
            <a:r>
              <a:rPr lang="en-US" dirty="0"/>
              <a:t> production for the CBM@FAIR is under discussion) </a:t>
            </a:r>
            <a:endParaRPr lang="ru-RU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5105" y="989293"/>
            <a:ext cx="3638012" cy="257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8944303" y="3528832"/>
            <a:ext cx="241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Ladder assembly device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479808" y="4345580"/>
            <a:ext cx="65911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precision of the sensor orientation:</a:t>
            </a:r>
          </a:p>
          <a:p>
            <a:r>
              <a:rPr lang="en-US" dirty="0"/>
              <a:t>X coordinate	</a:t>
            </a:r>
            <a:r>
              <a:rPr lang="ru-RU" dirty="0"/>
              <a:t>±50 </a:t>
            </a:r>
            <a:r>
              <a:rPr lang="en-US" dirty="0" err="1"/>
              <a:t>mkm</a:t>
            </a:r>
            <a:endParaRPr lang="ru-RU" dirty="0"/>
          </a:p>
          <a:p>
            <a:r>
              <a:rPr lang="en-US" dirty="0"/>
              <a:t>Y coordinate	</a:t>
            </a:r>
            <a:r>
              <a:rPr lang="ru-RU" dirty="0"/>
              <a:t>±15 </a:t>
            </a:r>
            <a:r>
              <a:rPr lang="en-US" dirty="0" err="1"/>
              <a:t>mkm</a:t>
            </a:r>
            <a:r>
              <a:rPr lang="en-US" dirty="0"/>
              <a:t> on 1200 mm base</a:t>
            </a:r>
          </a:p>
          <a:p>
            <a:r>
              <a:rPr lang="en-US" dirty="0"/>
              <a:t>                                   </a:t>
            </a:r>
            <a:r>
              <a:rPr lang="ru-RU" dirty="0"/>
              <a:t>±1</a:t>
            </a:r>
            <a:r>
              <a:rPr lang="en-US" dirty="0"/>
              <a:t>2 </a:t>
            </a:r>
            <a:r>
              <a:rPr lang="en-US" dirty="0" err="1"/>
              <a:t>mkm</a:t>
            </a:r>
            <a:r>
              <a:rPr lang="en-US" dirty="0"/>
              <a:t> on 180 mm base</a:t>
            </a:r>
          </a:p>
          <a:p>
            <a:r>
              <a:rPr lang="en-US" dirty="0"/>
              <a:t>Z coordinate	</a:t>
            </a:r>
            <a:r>
              <a:rPr lang="ru-RU" dirty="0"/>
              <a:t>±50 </a:t>
            </a:r>
            <a:r>
              <a:rPr lang="en-US" dirty="0" err="1"/>
              <a:t>mkm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8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Ladder assembly site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2" y="1080526"/>
            <a:ext cx="3779661" cy="5039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199206"/>
            <a:ext cx="6402917" cy="48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readout chain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69" name="Content Placeholder 3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8941" r="12333" b="6876"/>
          <a:stretch/>
        </p:blipFill>
        <p:spPr bwMode="auto">
          <a:xfrm>
            <a:off x="2953606" y="3387773"/>
            <a:ext cx="2037157" cy="168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</p:pic>
      <p:pic>
        <p:nvPicPr>
          <p:cNvPr id="70" name="Picture 10" descr="http://cbm.uni-muenster.de/daq/more/mcbm/p_20180104_1757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0"/>
          <a:stretch/>
        </p:blipFill>
        <p:spPr bwMode="auto">
          <a:xfrm>
            <a:off x="6420508" y="3389527"/>
            <a:ext cx="2707618" cy="16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12"/>
          <p:cNvSpPr txBox="1"/>
          <p:nvPr/>
        </p:nvSpPr>
        <p:spPr>
          <a:xfrm>
            <a:off x="1026129" y="1215347"/>
            <a:ext cx="1451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b="1" dirty="0"/>
              <a:t>STS modules </a:t>
            </a:r>
            <a:br>
              <a:rPr lang="en-US" sz="1400" b="1" dirty="0"/>
            </a:br>
            <a:r>
              <a:rPr lang="en-US" sz="1400" dirty="0"/>
              <a:t>8 STS-XYTER v2.0 on FEB-8</a:t>
            </a:r>
          </a:p>
        </p:txBody>
      </p:sp>
      <p:sp>
        <p:nvSpPr>
          <p:cNvPr id="72" name="Rectangle 16"/>
          <p:cNvSpPr/>
          <p:nvPr/>
        </p:nvSpPr>
        <p:spPr>
          <a:xfrm>
            <a:off x="2782295" y="1215347"/>
            <a:ext cx="2971800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b="1" dirty="0"/>
              <a:t>Common </a:t>
            </a:r>
            <a:r>
              <a:rPr lang="en-US" sz="1400" b="1" dirty="0" err="1"/>
              <a:t>GBTx</a:t>
            </a:r>
            <a:r>
              <a:rPr lang="en-US" sz="1400" b="1" dirty="0"/>
              <a:t> Readout Board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/>
              <a:t>based on radiation hard GBT and Versatile Link components developed at CERN </a:t>
            </a:r>
            <a:br>
              <a:rPr lang="en-US" sz="1400" dirty="0"/>
            </a:br>
            <a:r>
              <a:rPr lang="en-US" sz="1400" dirty="0">
                <a:sym typeface="Wingdings" pitchFamily="2" charset="2"/>
              </a:rPr>
              <a:t> all components purchased</a:t>
            </a:r>
            <a:endParaRPr lang="en-US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f</a:t>
            </a:r>
            <a:r>
              <a:rPr lang="en-US" sz="1400" dirty="0"/>
              <a:t>ully featured prototype currently being tested and commissioned (CROB - larger than final board)</a:t>
            </a:r>
          </a:p>
        </p:txBody>
      </p:sp>
      <p:sp>
        <p:nvSpPr>
          <p:cNvPr id="74" name="Rectangle 17"/>
          <p:cNvSpPr/>
          <p:nvPr/>
        </p:nvSpPr>
        <p:spPr>
          <a:xfrm>
            <a:off x="6644396" y="1206998"/>
            <a:ext cx="230223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sz="1400" b="1" dirty="0"/>
              <a:t>FLES IN node with FLIBs</a:t>
            </a:r>
          </a:p>
        </p:txBody>
      </p:sp>
      <p:sp>
        <p:nvSpPr>
          <p:cNvPr id="75" name="TextBox 19"/>
          <p:cNvSpPr txBox="1"/>
          <p:nvPr/>
        </p:nvSpPr>
        <p:spPr>
          <a:xfrm>
            <a:off x="1833795" y="5867647"/>
            <a:ext cx="196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on detector </a:t>
            </a:r>
          </a:p>
        </p:txBody>
      </p:sp>
      <p:sp>
        <p:nvSpPr>
          <p:cNvPr id="78" name="TextBox 21"/>
          <p:cNvSpPr txBox="1"/>
          <p:nvPr/>
        </p:nvSpPr>
        <p:spPr>
          <a:xfrm>
            <a:off x="7913509" y="5897361"/>
            <a:ext cx="1119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 </a:t>
            </a:r>
          </a:p>
        </p:txBody>
      </p:sp>
      <p:pic>
        <p:nvPicPr>
          <p:cNvPr id="79" name="Bil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129" y="3777480"/>
            <a:ext cx="2499634" cy="1144745"/>
          </a:xfrm>
          <a:prstGeom prst="rect">
            <a:avLst/>
          </a:prstGeom>
        </p:spPr>
      </p:pic>
      <p:sp>
        <p:nvSpPr>
          <p:cNvPr id="90" name="Right Arrow 8"/>
          <p:cNvSpPr/>
          <p:nvPr/>
        </p:nvSpPr>
        <p:spPr>
          <a:xfrm>
            <a:off x="1825077" y="3694189"/>
            <a:ext cx="993542" cy="828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Copper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link</a:t>
            </a:r>
          </a:p>
        </p:txBody>
      </p:sp>
      <p:sp>
        <p:nvSpPr>
          <p:cNvPr id="92" name="Right Arrow 8"/>
          <p:cNvSpPr/>
          <p:nvPr/>
        </p:nvSpPr>
        <p:spPr>
          <a:xfrm>
            <a:off x="5260195" y="3694450"/>
            <a:ext cx="993542" cy="828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Optical link</a:t>
            </a:r>
          </a:p>
        </p:txBody>
      </p:sp>
      <p:sp>
        <p:nvSpPr>
          <p:cNvPr id="3" name="TextBox 2"/>
          <p:cNvSpPr txBox="1"/>
          <p:nvPr/>
        </p:nvSpPr>
        <p:spPr>
          <a:xfrm rot="20625463">
            <a:off x="2577299" y="1970963"/>
            <a:ext cx="351711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GBTx</a:t>
            </a:r>
            <a:r>
              <a:rPr lang="en-US" b="1" dirty="0">
                <a:solidFill>
                  <a:srgbClr val="FF0000"/>
                </a:solidFill>
              </a:rPr>
              <a:t> ASIC military graded by IBM!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Banned </a:t>
            </a:r>
            <a:r>
              <a:rPr lang="en-US" b="1" dirty="0">
                <a:solidFill>
                  <a:srgbClr val="FF0000"/>
                </a:solidFill>
              </a:rPr>
              <a:t>for export </a:t>
            </a:r>
            <a:r>
              <a:rPr lang="en-US" b="1" dirty="0" smtClean="0">
                <a:solidFill>
                  <a:srgbClr val="FF0000"/>
                </a:solidFill>
              </a:rPr>
              <a:t>to </a:t>
            </a:r>
            <a:r>
              <a:rPr lang="en-US" b="1" dirty="0">
                <a:solidFill>
                  <a:srgbClr val="FF0000"/>
                </a:solidFill>
              </a:rPr>
              <a:t>Russia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2364" y="3062229"/>
            <a:ext cx="5016306" cy="274161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TextBox 19"/>
          <p:cNvSpPr txBox="1"/>
          <p:nvPr/>
        </p:nvSpPr>
        <p:spPr>
          <a:xfrm>
            <a:off x="7063796" y="5824935"/>
            <a:ext cx="196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off detector 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3525416" y="3372911"/>
            <a:ext cx="2032092" cy="1779393"/>
            <a:chOff x="3767787" y="3425581"/>
            <a:chExt cx="2555910" cy="177939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787" y="3425581"/>
              <a:ext cx="2032091" cy="153360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767787" y="4835642"/>
              <a:ext cx="25559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Xilinx </a:t>
              </a:r>
              <a:r>
                <a:rPr lang="en-US" b="1" dirty="0" err="1">
                  <a:solidFill>
                    <a:srgbClr val="FF0000"/>
                  </a:solidFill>
                </a:rPr>
                <a:t>Artix</a:t>
              </a:r>
              <a:r>
                <a:rPr lang="en-US" b="1" dirty="0">
                  <a:solidFill>
                    <a:srgbClr val="FF0000"/>
                  </a:solidFill>
                </a:rPr>
                <a:t> 7 FPGA board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60144" y="3729610"/>
            <a:ext cx="2216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Longer cables (~5 m)</a:t>
            </a:r>
          </a:p>
          <a:p>
            <a:r>
              <a:rPr lang="en-US" dirty="0"/>
              <a:t>80 Mbit/s per link instead of 320 Mbit/s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0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25 2.22222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HighRose</a:t>
            </a:r>
            <a:r>
              <a:rPr lang="en-US" dirty="0"/>
              <a:t> Digital Signal Cable FH41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14</a:t>
            </a:fld>
            <a:endParaRPr lang="ru-RU" dirty="0"/>
          </a:p>
        </p:txBody>
      </p:sp>
      <p:graphicFrame>
        <p:nvGraphicFramePr>
          <p:cNvPr id="6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4549"/>
              </p:ext>
            </p:extLst>
          </p:nvPr>
        </p:nvGraphicFramePr>
        <p:xfrm>
          <a:off x="7133617" y="618098"/>
          <a:ext cx="4640263" cy="604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Acrobat Document" r:id="rId3" imgW="4640452" imgH="6050160" progId="AcroExch.Document.2015">
                  <p:embed/>
                </p:oleObj>
              </mc:Choice>
              <mc:Fallback>
                <p:oleObj name="Acrobat Document" r:id="rId3" imgW="4640452" imgH="6050160" progId="AcroExch.Document.2015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33617" y="618098"/>
                        <a:ext cx="4640263" cy="604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 descr="Macintosh HD:Users:koczon:pk:EXP:CBM:CBM_STS:Power:Cables:180111_16531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14" y="4087177"/>
            <a:ext cx="2964815" cy="22231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186396" y="1212851"/>
            <a:ext cx="5640225" cy="4343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Signal transmission tested   </a:t>
            </a:r>
            <a:r>
              <a:rPr lang="en-US" sz="1600" dirty="0" smtClean="0"/>
              <a:t>(GSI-Team)</a:t>
            </a:r>
          </a:p>
          <a:p>
            <a:r>
              <a:rPr lang="en-US" sz="1600" dirty="0" smtClean="0"/>
              <a:t>20 differential pairs, shielded  0.5mm pitch </a:t>
            </a:r>
            <a:r>
              <a:rPr lang="en-US" sz="1600" dirty="0" err="1" smtClean="0"/>
              <a:t>HighRose</a:t>
            </a:r>
            <a:r>
              <a:rPr lang="en-US" sz="1600" dirty="0" smtClean="0"/>
              <a:t> cable</a:t>
            </a:r>
          </a:p>
          <a:p>
            <a:r>
              <a:rPr lang="en-US" sz="1600" dirty="0" smtClean="0"/>
              <a:t>ZIF-connector – 80cm differential pair – ZIF-connector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Beautiful Eye-Pattern at 800 </a:t>
            </a:r>
            <a:r>
              <a:rPr lang="en-US" sz="1600" dirty="0" smtClean="0"/>
              <a:t>MHz </a:t>
            </a:r>
            <a:r>
              <a:rPr lang="en-US" sz="1600" dirty="0" smtClean="0"/>
              <a:t>suggest :               1600 Mbit/s feasible  </a:t>
            </a:r>
            <a:r>
              <a:rPr lang="en-US" sz="1600" dirty="0" smtClean="0">
                <a:sym typeface="Wingdings" panose="05000000000000000000" pitchFamily="2" charset="2"/>
              </a:rPr>
              <a:t>  targeted </a:t>
            </a:r>
            <a:r>
              <a:rPr lang="en-US" sz="1600" dirty="0">
                <a:sym typeface="Wingdings" panose="05000000000000000000" pitchFamily="2" charset="2"/>
              </a:rPr>
              <a:t>8</a:t>
            </a:r>
            <a:r>
              <a:rPr lang="en-US" sz="1600" dirty="0" smtClean="0"/>
              <a:t>0 Mbit/s </a:t>
            </a:r>
            <a:r>
              <a:rPr lang="en-US" sz="1600" dirty="0" smtClean="0"/>
              <a:t>no problem!</a:t>
            </a:r>
          </a:p>
          <a:p>
            <a:endParaRPr lang="en-US" sz="1600" dirty="0"/>
          </a:p>
          <a:p>
            <a:r>
              <a:rPr lang="en-US" sz="1600" dirty="0"/>
              <a:t>L</a:t>
            </a:r>
            <a:r>
              <a:rPr lang="en-US" sz="1600" dirty="0" smtClean="0"/>
              <a:t>ine to line pickup investigated: no visible crosstalk </a:t>
            </a:r>
          </a:p>
          <a:p>
            <a:endParaRPr lang="en-US" sz="1600" dirty="0"/>
          </a:p>
        </p:txBody>
      </p:sp>
      <p:pic>
        <p:nvPicPr>
          <p:cNvPr id="9" name="Picture 4" descr="Macintosh HD:Users:koczon:pk:EXP:CBM:CBM_STS:Power:Cables:C-Digital:From Selectio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77" y="2198952"/>
            <a:ext cx="3323314" cy="21067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erade Verbindung mit Pfeil 7"/>
          <p:cNvCxnSpPr/>
          <p:nvPr/>
        </p:nvCxnSpPr>
        <p:spPr bwMode="auto">
          <a:xfrm>
            <a:off x="1845733" y="3182731"/>
            <a:ext cx="14869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8"/>
          <p:cNvSpPr txBox="1"/>
          <p:nvPr/>
        </p:nvSpPr>
        <p:spPr>
          <a:xfrm>
            <a:off x="3238697" y="297989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1.25ns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9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to the BM@N DAQ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15</a:t>
            </a:fld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1493398" y="1085046"/>
            <a:ext cx="2281330" cy="2583419"/>
            <a:chOff x="230076" y="1085046"/>
            <a:chExt cx="2281330" cy="258341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83883" y="2996541"/>
              <a:ext cx="1982591" cy="671924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>
            <a:xfrm>
              <a:off x="230076" y="1085046"/>
              <a:ext cx="2281330" cy="1983348"/>
              <a:chOff x="230076" y="1085046"/>
              <a:chExt cx="2281330" cy="1983348"/>
            </a:xfrm>
          </p:grpSpPr>
          <p:sp>
            <p:nvSpPr>
              <p:cNvPr id="11" name="Прямоугольник с двумя усеченными соседними углами 10"/>
              <p:cNvSpPr/>
              <p:nvPr/>
            </p:nvSpPr>
            <p:spPr>
              <a:xfrm>
                <a:off x="1102199" y="2263940"/>
                <a:ext cx="745958" cy="442829"/>
              </a:xfrm>
              <a:prstGeom prst="snip2Same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178" y="1085046"/>
                <a:ext cx="690038" cy="660799"/>
              </a:xfrm>
              <a:prstGeom prst="rect">
                <a:avLst/>
              </a:prstGeom>
            </p:spPr>
          </p:pic>
          <p:cxnSp>
            <p:nvCxnSpPr>
              <p:cNvPr id="14" name="Прямая со стрелкой 13"/>
              <p:cNvCxnSpPr>
                <a:stCxn id="11" idx="1"/>
                <a:endCxn id="10" idx="0"/>
              </p:cNvCxnSpPr>
              <p:nvPr/>
            </p:nvCxnSpPr>
            <p:spPr>
              <a:xfrm>
                <a:off x="1475178" y="2706769"/>
                <a:ext cx="0" cy="28977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30076" y="2699062"/>
                <a:ext cx="22813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GPS  CLOCK    Antenna</a:t>
                </a:r>
                <a:endParaRPr lang="ru-RU" dirty="0"/>
              </a:p>
            </p:txBody>
          </p:sp>
        </p:grp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388" y="4093681"/>
            <a:ext cx="2514604" cy="403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91011" y="4091501"/>
            <a:ext cx="2514604" cy="403950"/>
          </a:xfrm>
          <a:prstGeom prst="rect">
            <a:avLst/>
          </a:prstGeom>
        </p:spPr>
      </p:pic>
      <p:cxnSp>
        <p:nvCxnSpPr>
          <p:cNvPr id="23" name="Прямая со стрелкой 22"/>
          <p:cNvCxnSpPr>
            <a:stCxn id="10" idx="2"/>
            <a:endCxn id="16" idx="2"/>
          </p:cNvCxnSpPr>
          <p:nvPr/>
        </p:nvCxnSpPr>
        <p:spPr>
          <a:xfrm flipH="1">
            <a:off x="1288690" y="3668465"/>
            <a:ext cx="1449810" cy="4252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0" idx="2"/>
            <a:endCxn id="21" idx="2"/>
          </p:cNvCxnSpPr>
          <p:nvPr/>
        </p:nvCxnSpPr>
        <p:spPr>
          <a:xfrm>
            <a:off x="2738500" y="3668465"/>
            <a:ext cx="1409813" cy="4230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699330" y="3225326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receiver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4148313" y="3795976"/>
            <a:ext cx="116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 switch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24296" y="3795976"/>
            <a:ext cx="116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 switch</a:t>
            </a:r>
            <a:endParaRPr lang="ru-RU" dirty="0"/>
          </a:p>
        </p:txBody>
      </p:sp>
      <p:sp>
        <p:nvSpPr>
          <p:cNvPr id="35" name="Стрелка вниз 34"/>
          <p:cNvSpPr/>
          <p:nvPr/>
        </p:nvSpPr>
        <p:spPr>
          <a:xfrm>
            <a:off x="1071380" y="4565663"/>
            <a:ext cx="434619" cy="654065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3922557" y="4565662"/>
            <a:ext cx="434619" cy="654065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918074" y="5219727"/>
            <a:ext cx="74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slaves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3746401" y="5214601"/>
            <a:ext cx="74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slaves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4673640" y="1056200"/>
            <a:ext cx="7261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Timing system of BM@N experiment is based on White Rabbit network. Supported frequencies are 125 MHz and 125/3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MHz.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There is no 40 MHz clock, which is used in CBM. Two different options for STS were suggested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 run at 125 MHz and link speed of 5 Gb/s instead of 4.8 Gb/s (still problems with PPS)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 install additional time receiver and create a time base with 40 MHz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54" y="3594658"/>
            <a:ext cx="56067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 bandwidth of the BM@N DAQ is 1-5 GB/s. SSD storage network has much higher bandwidth, but capacity is limited. 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Probability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of  using a ring buffer for the data storage before receiving of a trigger decision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is suggested.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Alternative solution is to use embedded computers for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that.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7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846" y="1921599"/>
            <a:ext cx="4099235" cy="30765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In-beam tests</a:t>
            </a:r>
            <a:r>
              <a:rPr lang="en-US" dirty="0" smtClean="0"/>
              <a:t>: COSY 2018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345" y="810771"/>
            <a:ext cx="2623059" cy="55710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6718"/>
            <a:ext cx="5883267" cy="36263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9546" y="5280430"/>
            <a:ext cx="291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Silicon sensor online monitor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01415" y="5008309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Achieved noise level: 1.2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ke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In-beam tests: </a:t>
            </a:r>
            <a:r>
              <a:rPr lang="en-US" dirty="0" err="1" smtClean="0"/>
              <a:t>mCBM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5" t="7127" r="26250" b="7356"/>
          <a:stretch/>
        </p:blipFill>
        <p:spPr bwMode="auto">
          <a:xfrm>
            <a:off x="5891077" y="897730"/>
            <a:ext cx="3671885" cy="466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719141" y="1080004"/>
            <a:ext cx="3987617" cy="504616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Activities towards prototype station assembly, construction of </a:t>
            </a:r>
            <a:r>
              <a:rPr lang="en-US" dirty="0" err="1"/>
              <a:t>mSTS</a:t>
            </a:r>
            <a:r>
              <a:rPr lang="en-US" dirty="0"/>
              <a:t> for mCBM@SIS18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(GSI, 2018) 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sz="1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Small scale pilot version of the detector involving pre-final components – before BM@N and CBM.  </a:t>
            </a:r>
            <a:r>
              <a:rPr lang="en-US" dirty="0"/>
              <a:t/>
            </a:r>
            <a:br>
              <a:rPr lang="en-US" dirty="0"/>
            </a:br>
            <a:endParaRPr lang="en-US" sz="1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Very important project requiring joint effort of all groups involved.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JINR team will provide 2 detector layers with ladders from JINR production, for runs in 2019.  </a:t>
            </a:r>
          </a:p>
        </p:txBody>
      </p:sp>
      <p:sp>
        <p:nvSpPr>
          <p:cNvPr id="8" name="Textfeld 6"/>
          <p:cNvSpPr txBox="1"/>
          <p:nvPr/>
        </p:nvSpPr>
        <p:spPr>
          <a:xfrm>
            <a:off x="5713205" y="5610760"/>
            <a:ext cx="384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mSTS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mechanical</a:t>
            </a:r>
            <a:r>
              <a:rPr lang="de-DE" dirty="0" smtClean="0"/>
              <a:t> design,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detailed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121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In-beam test: Linac-200 JINR FLNP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18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7341607" y="378658"/>
            <a:ext cx="4440543" cy="2917373"/>
            <a:chOff x="5702397" y="1317636"/>
            <a:chExt cx="5789479" cy="461067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0" t="11783" r="8479"/>
            <a:stretch/>
          </p:blipFill>
          <p:spPr>
            <a:xfrm>
              <a:off x="6201325" y="1779134"/>
              <a:ext cx="5066948" cy="396451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6" t="16434" r="15342" b="38450"/>
            <a:stretch/>
          </p:blipFill>
          <p:spPr>
            <a:xfrm>
              <a:off x="9025123" y="1317636"/>
              <a:ext cx="2466753" cy="130513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702397" y="5558981"/>
              <a:ext cx="4945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Checking of the mapping with Ra-226 alpha source</a:t>
              </a:r>
              <a:endParaRPr lang="ru-RU" dirty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69645" y="3621087"/>
            <a:ext cx="3395642" cy="25467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FD53FA-2CB5-4EC2-9ED4-AE07894AE9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7368" t="3529" r="30773" b="4998"/>
          <a:stretch/>
        </p:blipFill>
        <p:spPr>
          <a:xfrm>
            <a:off x="4573519" y="1894453"/>
            <a:ext cx="2495581" cy="29572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37857" y="6167819"/>
            <a:ext cx="309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station with “baby” sensor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471104" y="4987876"/>
            <a:ext cx="30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of the test station with half-module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87615" y="1166432"/>
            <a:ext cx="4255532" cy="2907409"/>
            <a:chOff x="151215" y="1894901"/>
            <a:chExt cx="4255532" cy="2907409"/>
          </a:xfrm>
        </p:grpSpPr>
        <p:cxnSp>
          <p:nvCxnSpPr>
            <p:cNvPr id="16" name="Прямая со стрелкой 15"/>
            <p:cNvCxnSpPr/>
            <p:nvPr/>
          </p:nvCxnSpPr>
          <p:spPr>
            <a:xfrm>
              <a:off x="209320" y="2442987"/>
              <a:ext cx="419742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 16"/>
            <p:cNvSpPr/>
            <p:nvPr/>
          </p:nvSpPr>
          <p:spPr>
            <a:xfrm>
              <a:off x="1586429" y="1894901"/>
              <a:ext cx="484742" cy="12449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223571" y="1894901"/>
              <a:ext cx="484742" cy="12449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860713" y="1894901"/>
              <a:ext cx="484742" cy="12449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 rot="18498150">
              <a:off x="1470752" y="2332687"/>
              <a:ext cx="716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STS 0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8498150">
              <a:off x="2135826" y="2332684"/>
              <a:ext cx="716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STS 1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8498150">
              <a:off x="2745036" y="2332686"/>
              <a:ext cx="716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STS 2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205624" y="2368627"/>
              <a:ext cx="131867" cy="1487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594393" y="2368626"/>
              <a:ext cx="131867" cy="1487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49847" y="2543455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 0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61801" y="2537941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 1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5888" y="2114958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beam</a:t>
              </a:r>
              <a:endParaRPr lang="ru-RU" i="1" dirty="0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151215" y="3878980"/>
              <a:ext cx="1373970" cy="923330"/>
              <a:chOff x="1685581" y="3779829"/>
              <a:chExt cx="1373970" cy="923330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1685581" y="3789802"/>
                <a:ext cx="1311007" cy="90338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798308" y="3779829"/>
                <a:ext cx="12612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0000"/>
                    </a:solidFill>
                  </a:rPr>
                  <a:t>uTCA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 crate </a:t>
                </a:r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with DPB</a:t>
                </a:r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 boards</a:t>
                </a:r>
                <a:endParaRPr lang="ru-RU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9" name="Полилиния 28"/>
            <p:cNvSpPr/>
            <p:nvPr/>
          </p:nvSpPr>
          <p:spPr>
            <a:xfrm>
              <a:off x="409801" y="3139807"/>
              <a:ext cx="1407982" cy="756741"/>
            </a:xfrm>
            <a:custGeom>
              <a:avLst/>
              <a:gdLst>
                <a:gd name="connsiteX0" fmla="*/ 1407982 w 1407982"/>
                <a:gd name="connsiteY0" fmla="*/ 0 h 756741"/>
                <a:gd name="connsiteX1" fmla="*/ 251211 w 1407982"/>
                <a:gd name="connsiteY1" fmla="*/ 231354 h 756741"/>
                <a:gd name="connsiteX2" fmla="*/ 19857 w 1407982"/>
                <a:gd name="connsiteY2" fmla="*/ 716097 h 756741"/>
                <a:gd name="connsiteX3" fmla="*/ 19857 w 1407982"/>
                <a:gd name="connsiteY3" fmla="*/ 749147 h 75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982" h="756741">
                  <a:moveTo>
                    <a:pt x="1407982" y="0"/>
                  </a:moveTo>
                  <a:cubicBezTo>
                    <a:pt x="945273" y="56002"/>
                    <a:pt x="482565" y="112005"/>
                    <a:pt x="251211" y="231354"/>
                  </a:cubicBezTo>
                  <a:cubicBezTo>
                    <a:pt x="19857" y="350703"/>
                    <a:pt x="58416" y="629798"/>
                    <a:pt x="19857" y="716097"/>
                  </a:cubicBezTo>
                  <a:cubicBezTo>
                    <a:pt x="-18702" y="802396"/>
                    <a:pt x="8840" y="719769"/>
                    <a:pt x="19857" y="7491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782198" y="3139807"/>
              <a:ext cx="1652642" cy="738130"/>
            </a:xfrm>
            <a:custGeom>
              <a:avLst/>
              <a:gdLst>
                <a:gd name="connsiteX0" fmla="*/ 1652530 w 1652642"/>
                <a:gd name="connsiteY0" fmla="*/ 0 h 738130"/>
                <a:gd name="connsiteX1" fmla="*/ 1410159 w 1652642"/>
                <a:gd name="connsiteY1" fmla="*/ 297456 h 738130"/>
                <a:gd name="connsiteX2" fmla="*/ 187286 w 1652642"/>
                <a:gd name="connsiteY2" fmla="*/ 583894 h 738130"/>
                <a:gd name="connsiteX3" fmla="*/ 0 w 1652642"/>
                <a:gd name="connsiteY3" fmla="*/ 738130 h 73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2642" h="738130">
                  <a:moveTo>
                    <a:pt x="1652530" y="0"/>
                  </a:moveTo>
                  <a:cubicBezTo>
                    <a:pt x="1653448" y="100070"/>
                    <a:pt x="1654366" y="200140"/>
                    <a:pt x="1410159" y="297456"/>
                  </a:cubicBezTo>
                  <a:cubicBezTo>
                    <a:pt x="1165952" y="394772"/>
                    <a:pt x="422312" y="510448"/>
                    <a:pt x="187286" y="583894"/>
                  </a:cubicBezTo>
                  <a:cubicBezTo>
                    <a:pt x="-47740" y="657340"/>
                    <a:pt x="33050" y="697735"/>
                    <a:pt x="0" y="73813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1135863" y="3150824"/>
              <a:ext cx="1937843" cy="760164"/>
            </a:xfrm>
            <a:custGeom>
              <a:avLst/>
              <a:gdLst>
                <a:gd name="connsiteX0" fmla="*/ 1937843 w 1937843"/>
                <a:gd name="connsiteY0" fmla="*/ 0 h 760164"/>
                <a:gd name="connsiteX1" fmla="*/ 1133612 w 1937843"/>
                <a:gd name="connsiteY1" fmla="*/ 528810 h 760164"/>
                <a:gd name="connsiteX2" fmla="*/ 109043 w 1937843"/>
                <a:gd name="connsiteY2" fmla="*/ 661012 h 760164"/>
                <a:gd name="connsiteX3" fmla="*/ 20908 w 1937843"/>
                <a:gd name="connsiteY3" fmla="*/ 760164 h 76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843" h="760164">
                  <a:moveTo>
                    <a:pt x="1937843" y="0"/>
                  </a:moveTo>
                  <a:cubicBezTo>
                    <a:pt x="1688127" y="209320"/>
                    <a:pt x="1438412" y="418641"/>
                    <a:pt x="1133612" y="528810"/>
                  </a:cubicBezTo>
                  <a:cubicBezTo>
                    <a:pt x="828812" y="638979"/>
                    <a:pt x="294494" y="622453"/>
                    <a:pt x="109043" y="661012"/>
                  </a:cubicBezTo>
                  <a:cubicBezTo>
                    <a:pt x="-76408" y="699571"/>
                    <a:pt x="33761" y="730786"/>
                    <a:pt x="20908" y="76016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 rot="19975314">
              <a:off x="895391" y="3329955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m</a:t>
              </a:r>
              <a:endParaRPr lang="ru-RU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87615" y="4386945"/>
            <a:ext cx="4169859" cy="132343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STS 0: Test station with baby sensor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STS 1: Test station with baby sensor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STS 2: Test station with STS module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S 0, S 1: Scintillator counters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8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for MPD experiment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6" name="Picture 2" descr="Multi-Purpose Det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3" y="2530910"/>
            <a:ext cx="4290676" cy="302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7125" y="874186"/>
            <a:ext cx="373769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+mn-lt"/>
                <a:cs typeface="Arial" charset="0"/>
              </a:rPr>
              <a:t>Stage 2: 2022-2023</a:t>
            </a:r>
            <a:endParaRPr lang="en-US" sz="2400" b="1" dirty="0">
              <a:solidFill>
                <a:srgbClr val="FF0000"/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  <a:cs typeface="Arial" charset="0"/>
              </a:rPr>
              <a:t>Installation of ITS and thin wall Be beam pipe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66984" y="1289743"/>
            <a:ext cx="71449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smtClean="0"/>
              <a:t>JINR </a:t>
            </a:r>
            <a:r>
              <a:rPr lang="en-US" sz="2000" dirty="0"/>
              <a:t>appeals for the Know-How transfer to build </a:t>
            </a:r>
            <a:r>
              <a:rPr lang="en-US" sz="2000" dirty="0" smtClean="0"/>
              <a:t>5-layer </a:t>
            </a:r>
            <a:r>
              <a:rPr lang="en-US" sz="2000" dirty="0"/>
              <a:t>ITS of the ALICE ITS Upgrade type with increased length of ladders to fit the NICA/MPD Interaction diamond </a:t>
            </a:r>
            <a:r>
              <a:rPr lang="en-US" sz="2000" dirty="0" smtClean="0"/>
              <a:t>parameters</a:t>
            </a:r>
          </a:p>
          <a:p>
            <a:r>
              <a:rPr lang="en-US" sz="2000" dirty="0" err="1" smtClean="0"/>
              <a:t>MoU</a:t>
            </a:r>
            <a:r>
              <a:rPr lang="en-US" sz="2000" dirty="0" smtClean="0"/>
              <a:t> was signed</a:t>
            </a:r>
            <a:endParaRPr lang="en-US" sz="2000" dirty="0"/>
          </a:p>
          <a:p>
            <a:endParaRPr lang="ru-RU" sz="2000" dirty="0"/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11" y="2745551"/>
            <a:ext cx="4856162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49" y="1328716"/>
            <a:ext cx="3844925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98" y="1331081"/>
            <a:ext cx="3335338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90665" y="5923392"/>
            <a:ext cx="3615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Radiation length for the IB ~ 0.3% X0</a:t>
            </a:r>
          </a:p>
          <a:p>
            <a:r>
              <a:rPr lang="en-US" i="1" dirty="0"/>
              <a:t>	</a:t>
            </a:r>
            <a:r>
              <a:rPr lang="en-US" i="1" dirty="0" smtClean="0"/>
              <a:t>             for the OB~0.8% X0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274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BM@N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/>
              <a:t>aryonic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atter at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uclotron)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44" y="913459"/>
            <a:ext cx="4714750" cy="2884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245" y="1187259"/>
            <a:ext cx="7256821" cy="5305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5497" y="935395"/>
            <a:ext cx="6427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Beam parameters and setup </a:t>
            </a:r>
            <a:r>
              <a:rPr lang="en-US" b="1" dirty="0"/>
              <a:t>a</a:t>
            </a:r>
            <a:r>
              <a:rPr lang="en-US" b="1" dirty="0" smtClean="0"/>
              <a:t>t different stages of the experiment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243152" y="1312103"/>
            <a:ext cx="2419810" cy="50446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2829" y="3637929"/>
            <a:ext cx="43413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/>
              <a:t>BM@N advantage: large aperture magnet</a:t>
            </a:r>
          </a:p>
          <a:p>
            <a:pPr algn="just"/>
            <a:r>
              <a:rPr lang="en-US" dirty="0"/>
              <a:t>(~1 m gap between poles)</a:t>
            </a:r>
          </a:p>
          <a:p>
            <a:pPr algn="just"/>
            <a:r>
              <a:rPr lang="en-US" dirty="0"/>
              <a:t>→ fill aperture with coordinate detectors</a:t>
            </a:r>
          </a:p>
          <a:p>
            <a:pPr algn="just"/>
            <a:r>
              <a:rPr lang="en-US" dirty="0"/>
              <a:t>which sustain high multiplicities of particles</a:t>
            </a:r>
          </a:p>
          <a:p>
            <a:pPr algn="just"/>
            <a:r>
              <a:rPr lang="en-US" dirty="0"/>
              <a:t>→ divide detectors for particle</a:t>
            </a:r>
          </a:p>
          <a:p>
            <a:pPr algn="just"/>
            <a:r>
              <a:rPr lang="en-US" dirty="0"/>
              <a:t>identification to “near to magnet” and “far</a:t>
            </a:r>
          </a:p>
          <a:p>
            <a:pPr algn="just"/>
            <a:r>
              <a:rPr lang="en-US" dirty="0"/>
              <a:t>from magnet” to measure particles with low</a:t>
            </a:r>
          </a:p>
          <a:p>
            <a:pPr algn="just"/>
            <a:r>
              <a:rPr lang="en-US" dirty="0"/>
              <a:t>as well as high momentum (p &gt; 1-2 GeV/c)</a:t>
            </a:r>
          </a:p>
          <a:p>
            <a:pPr algn="just"/>
            <a:r>
              <a:rPr lang="en-US" dirty="0"/>
              <a:t>→ fill distance between magnet and “far”</a:t>
            </a:r>
          </a:p>
          <a:p>
            <a:pPr algn="just"/>
            <a:r>
              <a:rPr lang="en-US" dirty="0"/>
              <a:t>detectors with coordinate detectors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3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ALPIDE – Monolithic Active Pixel Sensor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39394"/>
          <a:stretch/>
        </p:blipFill>
        <p:spPr>
          <a:xfrm>
            <a:off x="0" y="1073150"/>
            <a:ext cx="8428043" cy="2667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3" y="3592417"/>
            <a:ext cx="3590925" cy="2667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441" y="3665003"/>
            <a:ext cx="4014788" cy="2658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9" y="1127125"/>
            <a:ext cx="3734663" cy="29340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80162" y="4168970"/>
            <a:ext cx="3328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ne machine is already installed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in a clean room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9" descr="cern_logo_whit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510" y="58932"/>
            <a:ext cx="844774" cy="81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бъект 11">
            <a:extLst>
              <a:ext uri="{FF2B5EF4-FFF2-40B4-BE49-F238E27FC236}">
                <a16:creationId xmlns:a16="http://schemas.microsoft.com/office/drawing/2014/main" id="{497D14D4-00B5-4545-A460-CD0719CE8F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428042" y="5068382"/>
            <a:ext cx="3451329" cy="1249060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500" dirty="0">
                <a:solidFill>
                  <a:srgbClr val="008000"/>
                </a:solidFill>
              </a:rPr>
              <a:t>130,000 pixels / cm</a:t>
            </a:r>
            <a:r>
              <a:rPr lang="en-US" sz="1500" baseline="30000" dirty="0">
                <a:solidFill>
                  <a:srgbClr val="008000"/>
                </a:solidFill>
              </a:rPr>
              <a:t>2</a:t>
            </a:r>
            <a:r>
              <a:rPr lang="en-US" sz="1500" baseline="30000" dirty="0">
                <a:solidFill>
                  <a:schemeClr val="accent2"/>
                </a:solidFill>
              </a:rPr>
              <a:t> </a:t>
            </a:r>
            <a:r>
              <a:rPr lang="en-US" sz="1500" baseline="30000" dirty="0">
                <a:solidFill>
                  <a:schemeClr val="accent1"/>
                </a:solidFill>
              </a:rPr>
              <a:t>  </a:t>
            </a:r>
            <a:r>
              <a:rPr lang="en-US" sz="1500" dirty="0"/>
              <a:t>O(30x30x30 </a:t>
            </a:r>
            <a:r>
              <a:rPr lang="en-US" sz="1500" dirty="0">
                <a:latin typeface="Symbol" charset="2"/>
                <a:cs typeface="Symbol" charset="2"/>
              </a:rPr>
              <a:t>m</a:t>
            </a:r>
            <a:r>
              <a:rPr lang="en-US" sz="1500" dirty="0"/>
              <a:t>m</a:t>
            </a:r>
            <a:r>
              <a:rPr lang="en-US" sz="1500" baseline="30000" dirty="0"/>
              <a:t>3</a:t>
            </a:r>
            <a:r>
              <a:rPr lang="en-US" sz="1500" dirty="0"/>
              <a:t>)</a:t>
            </a:r>
          </a:p>
          <a:p>
            <a:pPr>
              <a:lnSpc>
                <a:spcPct val="130000"/>
              </a:lnSpc>
              <a:defRPr/>
            </a:pPr>
            <a:r>
              <a:rPr lang="en-US" sz="1500" dirty="0" smtClean="0">
                <a:solidFill>
                  <a:schemeClr val="accent1"/>
                </a:solidFill>
              </a:rPr>
              <a:t>Max </a:t>
            </a:r>
            <a:r>
              <a:rPr lang="en-US" sz="1500" dirty="0">
                <a:solidFill>
                  <a:schemeClr val="accent1"/>
                </a:solidFill>
              </a:rPr>
              <a:t>particle rate: </a:t>
            </a:r>
            <a:r>
              <a:rPr lang="en-US" sz="1500" dirty="0">
                <a:solidFill>
                  <a:schemeClr val="accent2"/>
                </a:solidFill>
              </a:rPr>
              <a:t>100 MHz / cm</a:t>
            </a:r>
            <a:r>
              <a:rPr lang="en-US" sz="1500" baseline="30000" dirty="0">
                <a:solidFill>
                  <a:schemeClr val="accent2"/>
                </a:solidFill>
              </a:rPr>
              <a:t>2</a:t>
            </a:r>
            <a:endParaRPr lang="en-US" sz="1500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sz="1500" dirty="0">
                <a:solidFill>
                  <a:schemeClr val="accent1"/>
                </a:solidFill>
              </a:rPr>
              <a:t>fake-hit rate: </a:t>
            </a:r>
            <a:r>
              <a:rPr lang="en-US" sz="1500" dirty="0">
                <a:solidFill>
                  <a:srgbClr val="C0504D"/>
                </a:solidFill>
              </a:rPr>
              <a:t>&lt; 10</a:t>
            </a:r>
            <a:r>
              <a:rPr lang="en-US" sz="1500" baseline="30000" dirty="0">
                <a:solidFill>
                  <a:srgbClr val="C0504D"/>
                </a:solidFill>
              </a:rPr>
              <a:t>-10</a:t>
            </a:r>
            <a:r>
              <a:rPr lang="en-US" sz="1500" dirty="0">
                <a:solidFill>
                  <a:srgbClr val="C0504D"/>
                </a:solidFill>
              </a:rPr>
              <a:t>  pixel / </a:t>
            </a:r>
            <a:r>
              <a:rPr lang="en-US" sz="1500" dirty="0" smtClean="0">
                <a:solidFill>
                  <a:srgbClr val="C0504D"/>
                </a:solidFill>
              </a:rPr>
              <a:t>event</a:t>
            </a:r>
            <a:endParaRPr lang="en-US" sz="15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 for MPD experiment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6" name="Рисунок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r="9913" b="21350"/>
          <a:stretch/>
        </p:blipFill>
        <p:spPr bwMode="auto">
          <a:xfrm>
            <a:off x="242371" y="3460219"/>
            <a:ext cx="3205910" cy="25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838" y="6045194"/>
            <a:ext cx="355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MPD ITS based on ALICE type staves</a:t>
            </a:r>
            <a:endParaRPr lang="ru-RU" dirty="0"/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75" y="1173681"/>
            <a:ext cx="4067692" cy="275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769084" y="3975248"/>
            <a:ext cx="4114498" cy="945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i="1" dirty="0" smtClean="0">
                <a:latin typeface="+mn-lt"/>
              </a:rPr>
              <a:t>Reconstructed Λ-hyperon invariant mass spectrum (</a:t>
            </a:r>
            <a:r>
              <a:rPr lang="en-US" sz="1800" i="1" dirty="0" err="1" smtClean="0">
                <a:latin typeface="+mn-lt"/>
              </a:rPr>
              <a:t>p</a:t>
            </a:r>
            <a:r>
              <a:rPr lang="en-US" sz="1800" i="1" baseline="-25000" dirty="0" err="1" smtClean="0">
                <a:latin typeface="+mn-lt"/>
              </a:rPr>
              <a:t>t</a:t>
            </a:r>
            <a:r>
              <a:rPr lang="en-US" sz="1800" i="1" dirty="0" smtClean="0">
                <a:latin typeface="+mn-lt"/>
              </a:rPr>
              <a:t>&lt;0.6 </a:t>
            </a:r>
            <a:r>
              <a:rPr lang="en-US" sz="1800" i="1" dirty="0" err="1" smtClean="0">
                <a:latin typeface="+mn-lt"/>
              </a:rPr>
              <a:t>Gev</a:t>
            </a:r>
            <a:r>
              <a:rPr lang="en-US" sz="1800" i="1" dirty="0" smtClean="0">
                <a:latin typeface="+mn-lt"/>
              </a:rPr>
              <a:t>) </a:t>
            </a:r>
          </a:p>
          <a:p>
            <a:pPr algn="ctr"/>
            <a:r>
              <a:rPr lang="en-US" sz="1800" i="1" dirty="0">
                <a:latin typeface="+mn-lt"/>
              </a:rPr>
              <a:t>A. </a:t>
            </a:r>
            <a:r>
              <a:rPr lang="en-US" sz="1800" i="1" dirty="0" err="1">
                <a:latin typeface="+mn-lt"/>
              </a:rPr>
              <a:t>Zinchenko</a:t>
            </a:r>
            <a:r>
              <a:rPr lang="en-US" sz="1800" i="1" dirty="0">
                <a:latin typeface="+mn-lt"/>
              </a:rPr>
              <a:t> et al</a:t>
            </a:r>
            <a:endParaRPr lang="ru-RU" sz="1800" i="1" dirty="0">
              <a:latin typeface="+mn-lt"/>
            </a:endParaRPr>
          </a:p>
        </p:txBody>
      </p:sp>
      <p:pic>
        <p:nvPicPr>
          <p:cNvPr id="10" name="Рисунок 9" descr="lamddas_spectrum_6layers_all_p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434" y="1395398"/>
            <a:ext cx="3520720" cy="23876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03866" y="6247859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.</a:t>
            </a:r>
            <a:endParaRPr lang="ru-RU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60050" y="3975248"/>
            <a:ext cx="4395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/>
              <a:t>Pointing resolution</a:t>
            </a:r>
          </a:p>
          <a:p>
            <a:pPr algn="ctr"/>
            <a:r>
              <a:rPr lang="en-US" i="1" dirty="0" smtClean="0"/>
              <a:t>Simulations </a:t>
            </a:r>
            <a:r>
              <a:rPr lang="en-US" i="1" dirty="0"/>
              <a:t>by Valery </a:t>
            </a:r>
            <a:r>
              <a:rPr lang="en-US" i="1" dirty="0" err="1"/>
              <a:t>Kondratiev</a:t>
            </a:r>
            <a:r>
              <a:rPr lang="en-US" i="1" dirty="0"/>
              <a:t>, </a:t>
            </a:r>
            <a:r>
              <a:rPr lang="en-US" i="1" dirty="0" err="1"/>
              <a:t>SpBSU</a:t>
            </a:r>
            <a:r>
              <a:rPr lang="en-US" i="1" dirty="0"/>
              <a:t>, </a:t>
            </a:r>
            <a:r>
              <a:rPr lang="en-US" i="1" dirty="0" err="1"/>
              <a:t>SpB</a:t>
            </a:r>
            <a:endParaRPr lang="en-US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07083" y="5640895"/>
            <a:ext cx="5674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5</a:t>
            </a:r>
            <a:r>
              <a:rPr lang="en-US" i="1" dirty="0" smtClean="0"/>
              <a:t> Layers of ITS with a beam pipe diameter less than 40 mm</a:t>
            </a:r>
          </a:p>
          <a:p>
            <a:r>
              <a:rPr lang="en-US" i="1" dirty="0" smtClean="0"/>
              <a:t> will allow identification </a:t>
            </a:r>
            <a:r>
              <a:rPr lang="en-US" i="1" dirty="0"/>
              <a:t>of </a:t>
            </a:r>
            <a:r>
              <a:rPr lang="en-US" i="1" dirty="0" smtClean="0"/>
              <a:t>open charm particles</a:t>
            </a:r>
            <a:endParaRPr lang="ru-RU" dirty="0"/>
          </a:p>
        </p:txBody>
      </p:sp>
      <p:graphicFrame>
        <p:nvGraphicFramePr>
          <p:cNvPr id="14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062607"/>
              </p:ext>
            </p:extLst>
          </p:nvPr>
        </p:nvGraphicFramePr>
        <p:xfrm>
          <a:off x="2865438" y="-2093913"/>
          <a:ext cx="8067675" cy="1141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Acrobat Document" r:id="rId6" imgW="8020080" imgH="11344320" progId="AcroExch.Document.DC">
                  <p:embed/>
                </p:oleObj>
              </mc:Choice>
              <mc:Fallback>
                <p:oleObj name="Acrobat Document" r:id="rId6" imgW="8020080" imgH="11344320" progId="AcroExch.Document.DC">
                  <p:embed/>
                  <p:pic>
                    <p:nvPicPr>
                      <p:cNvPr id="14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5438" y="-2093913"/>
                        <a:ext cx="8067675" cy="11414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10115" t="17575" r="3480" b="21407"/>
          <a:stretch/>
        </p:blipFill>
        <p:spPr>
          <a:xfrm>
            <a:off x="462878" y="1070368"/>
            <a:ext cx="2461930" cy="246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9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in a </a:t>
            </a:r>
            <a:r>
              <a:rPr lang="en-US" dirty="0" err="1" smtClean="0"/>
              <a:t>nutshall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BC791B26-0354-41AC-A87F-3D236FB8E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0" y="889025"/>
            <a:ext cx="3962651" cy="294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5192A7C8-5FD3-4913-96F9-1BDB40171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1211"/>
            <a:ext cx="4900450" cy="204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EFA05EA5-79E3-4411-BDD5-24DEA44B5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13" y="849819"/>
            <a:ext cx="4804601" cy="320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6827F1B7-AD34-41B5-BF16-332169349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63" y="4301791"/>
            <a:ext cx="49180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43789" y="3894065"/>
            <a:ext cx="92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IB stave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5671" y="3901879"/>
            <a:ext cx="102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OB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stave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plan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2A66FC4-0E20-40BB-BD2D-F960EEBA022A}"/>
              </a:ext>
            </a:extLst>
          </p:cNvPr>
          <p:cNvSpPr txBox="1">
            <a:spLocks/>
          </p:cNvSpPr>
          <p:nvPr/>
        </p:nvSpPr>
        <p:spPr>
          <a:xfrm>
            <a:off x="1524000" y="1071564"/>
            <a:ext cx="9144000" cy="71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ru-RU" smtClean="0">
                <a:solidFill>
                  <a:schemeClr val="tx2"/>
                </a:solidFill>
              </a:rPr>
              <a:t>To transfer Know-How on MAPS ITS from CERN to NICA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ru-RU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ru-RU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altLang="ru-RU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id="{CA0E38D3-9488-45C9-A448-46C3636CD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74888"/>
            <a:ext cx="8929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 dirty="0">
                <a:solidFill>
                  <a:schemeClr val="tx2"/>
                </a:solidFill>
                <a:latin typeface="+mn-lt"/>
              </a:rPr>
              <a:t> To design the ITS out of new ALICE ITS components with minimum changes and need for additional R&amp;D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2400" dirty="0">
              <a:latin typeface="+mn-lt"/>
            </a:endParaRPr>
          </a:p>
        </p:txBody>
      </p:sp>
      <p:sp>
        <p:nvSpPr>
          <p:cNvPr id="8" name="Прямоугольник 9">
            <a:extLst>
              <a:ext uri="{FF2B5EF4-FFF2-40B4-BE49-F238E27FC236}">
                <a16:creationId xmlns:a16="http://schemas.microsoft.com/office/drawing/2014/main" id="{0E189462-07C5-4D1D-BB24-0E427E2C9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475" y="36449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 dirty="0">
                <a:solidFill>
                  <a:schemeClr val="tx2"/>
                </a:solidFill>
                <a:latin typeface="+mn-lt"/>
              </a:rPr>
              <a:t> To build the outer layer(s)  with all mainframe and installation mechanics completed by the time of the MPD commissioning  (2022)</a:t>
            </a:r>
            <a:endParaRPr lang="ru-RU" altLang="ru-RU" sz="2400" dirty="0">
              <a:latin typeface="+mn-lt"/>
            </a:endParaRPr>
          </a:p>
        </p:txBody>
      </p:sp>
      <p:sp>
        <p:nvSpPr>
          <p:cNvPr id="9" name="Прямоугольник 9">
            <a:extLst>
              <a:ext uri="{FF2B5EF4-FFF2-40B4-BE49-F238E27FC236}">
                <a16:creationId xmlns:a16="http://schemas.microsoft.com/office/drawing/2014/main" id="{A48704CC-F9C4-4A8B-B991-8302548D9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038726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 dirty="0">
                <a:solidFill>
                  <a:schemeClr val="tx2"/>
                </a:solidFill>
                <a:latin typeface="+mn-lt"/>
              </a:rPr>
              <a:t> To complete MPD ITS by 2025-26 and install  it during  NICA LS1 together with Be-pipe  of reduced diameter  </a:t>
            </a:r>
            <a:endParaRPr lang="ru-RU" alt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258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2018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250D158-FB3D-4D1A-8E99-B51CA447639B}"/>
              </a:ext>
            </a:extLst>
          </p:cNvPr>
          <p:cNvSpPr txBox="1">
            <a:spLocks noChangeArrowheads="1"/>
          </p:cNvSpPr>
          <p:nvPr/>
        </p:nvSpPr>
        <p:spPr>
          <a:xfrm>
            <a:off x="1479550" y="1764113"/>
            <a:ext cx="9036050" cy="4037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ru-RU" sz="2400" dirty="0" smtClean="0">
                <a:solidFill>
                  <a:srgbClr val="00B050"/>
                </a:solidFill>
              </a:rPr>
              <a:t>To sign the Protocol on Agreement  CERN -JINR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ru-RU" sz="2400" dirty="0">
                <a:solidFill>
                  <a:srgbClr val="FF0000"/>
                </a:solidFill>
              </a:rPr>
              <a:t>To send 3 key assembly persons to </a:t>
            </a:r>
            <a:r>
              <a:rPr lang="en-US" altLang="ru-RU" sz="2400" dirty="0" smtClean="0">
                <a:solidFill>
                  <a:srgbClr val="FF0000"/>
                </a:solidFill>
              </a:rPr>
              <a:t>CERN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ru-RU" sz="2400" dirty="0">
                <a:solidFill>
                  <a:srgbClr val="4506F8"/>
                </a:solidFill>
              </a:rPr>
              <a:t>To write &amp; sign Addendum for CERN delivery of ALPIDE,SAMPA, etc. and transfer the money to CERN to be able to start assembling of HICs OB at LHEP in </a:t>
            </a:r>
            <a:r>
              <a:rPr lang="en-US" altLang="ru-RU" sz="2400" dirty="0" smtClean="0">
                <a:solidFill>
                  <a:srgbClr val="4506F8"/>
                </a:solidFill>
              </a:rPr>
              <a:t>2019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ru-RU" sz="2400" dirty="0">
                <a:solidFill>
                  <a:schemeClr val="tx2"/>
                </a:solidFill>
              </a:rPr>
              <a:t> </a:t>
            </a:r>
            <a:r>
              <a:rPr lang="en-US" altLang="ru-RU" sz="2400" dirty="0">
                <a:solidFill>
                  <a:srgbClr val="4506F8"/>
                </a:solidFill>
              </a:rPr>
              <a:t>To write the Technical Proposal  for MPD/ITS : </a:t>
            </a:r>
            <a:r>
              <a:rPr lang="ru-RU" altLang="ru-RU" sz="2400" dirty="0">
                <a:solidFill>
                  <a:srgbClr val="4506F8"/>
                </a:solidFill>
              </a:rPr>
              <a:t>(1) </a:t>
            </a:r>
            <a:r>
              <a:rPr lang="en-US" altLang="ru-RU" sz="2400" dirty="0">
                <a:solidFill>
                  <a:srgbClr val="4506F8"/>
                </a:solidFill>
              </a:rPr>
              <a:t>mechanical sketch design including jigs for ITS installation; (2) ITS optimization through computer simulations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ru-RU" sz="2400" dirty="0">
                <a:solidFill>
                  <a:srgbClr val="00B050"/>
                </a:solidFill>
              </a:rPr>
              <a:t>To procure/install the basic equipment for assembly of HIC (ALICIA-8)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ru-RU" sz="2400" dirty="0">
              <a:solidFill>
                <a:srgbClr val="4506F8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ru-RU" sz="24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ru-RU" sz="2400" dirty="0" smtClean="0">
              <a:solidFill>
                <a:srgbClr val="00B050"/>
              </a:solidFill>
            </a:endParaRPr>
          </a:p>
          <a:p>
            <a:pPr>
              <a:defRPr/>
            </a:pPr>
            <a:endParaRPr lang="en-US" altLang="ru-RU" sz="2400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34903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59075" y="1567144"/>
            <a:ext cx="10515600" cy="1325563"/>
          </a:xfrm>
        </p:spPr>
        <p:txBody>
          <a:bodyPr/>
          <a:lstStyle/>
          <a:p>
            <a:r>
              <a:rPr lang="en-US" dirty="0"/>
              <a:t>Thank you for your attention</a:t>
            </a:r>
            <a:r>
              <a:rPr lang="en-US" dirty="0" smtClean="0"/>
              <a:t>!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075" y="2743225"/>
            <a:ext cx="98964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-252413"/>
            <a:ext cx="12308305" cy="1325563"/>
          </a:xfrm>
        </p:spPr>
        <p:txBody>
          <a:bodyPr/>
          <a:lstStyle/>
          <a:p>
            <a:r>
              <a:rPr lang="en-US" dirty="0" smtClean="0"/>
              <a:t>Motivation for study of charm production at NICA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93057" y="1189038"/>
            <a:ext cx="5835650" cy="3479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lvl="1" algn="just"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charm  quarks are produced at the very initial stage of the collision of the heavy ions to witness the CBM(NICA,FAIR) or QGP (RHIC,CERN) . C-quarks re-scattering by CBM is the right way to study CBM at NICA</a:t>
            </a:r>
          </a:p>
          <a:p>
            <a:pPr marL="0" lvl="1"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C-quarks interaction with cold nuclear matter has an exciting perspective at NICA since the estimated yields for the production of the hypothetical light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supernuclei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aseline="-25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baseline="-25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indicated feasibility of the experimental search at NICA and not anywhere else at the moment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367088" y="5328047"/>
            <a:ext cx="5689600" cy="1017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457200" lvl="3" algn="just"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experimental point of view production of open-charm particles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energy range of NICA is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complete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terra incognita </a:t>
            </a:r>
            <a:endParaRPr lang="en-GB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82341" y="3657600"/>
            <a:ext cx="254793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Pages from Springer_2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680" y="1325563"/>
            <a:ext cx="313213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84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hteck 5">
            <a:extLst>
              <a:ext uri="{FF2B5EF4-FFF2-40B4-BE49-F238E27FC236}">
                <a16:creationId xmlns:a16="http://schemas.microsoft.com/office/drawing/2014/main" id="{A7BA03E1-12A5-4F10-AD0D-6EF0B0549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0" y="1271589"/>
            <a:ext cx="4383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ru-RU" sz="1400">
                <a:solidFill>
                  <a:schemeClr val="bg1"/>
                </a:solidFill>
                <a:latin typeface="Arial" panose="020B0604020202020204" pitchFamily="34" charset="0"/>
              </a:rPr>
              <a:t>J. Steinheimer, A. Botvina, M. Bleicher</a:t>
            </a:r>
            <a:r>
              <a:rPr lang="en-US" altLang="ru-RU" sz="1400">
                <a:solidFill>
                  <a:schemeClr val="bg1"/>
                </a:solidFill>
                <a:latin typeface="Arial" panose="020B0604020202020204" pitchFamily="34" charset="0"/>
              </a:rPr>
              <a:t> arXiv:1605.03439v1</a:t>
            </a:r>
            <a:endParaRPr lang="de-DE" altLang="ru-RU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Textfeld 7">
            <a:extLst>
              <a:ext uri="{FF2B5EF4-FFF2-40B4-BE49-F238E27FC236}">
                <a16:creationId xmlns:a16="http://schemas.microsoft.com/office/drawing/2014/main" id="{DBDE36FF-4C1B-4F34-B608-851EDFB29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39" y="5986464"/>
            <a:ext cx="764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400" b="1" i="1">
                <a:latin typeface="Arial" panose="020B0604020202020204" pitchFamily="34" charset="0"/>
              </a:rPr>
              <a:t> Dubna model and coalescense by late K.Gudima  </a:t>
            </a:r>
            <a:r>
              <a:rPr lang="de-DE" altLang="ru-RU" sz="1400">
                <a:latin typeface="Arial" panose="020B0604020202020204" pitchFamily="34" charset="0"/>
              </a:rPr>
              <a:t/>
            </a:r>
            <a:br>
              <a:rPr lang="de-DE" altLang="ru-RU" sz="1400">
                <a:latin typeface="Arial" panose="020B0604020202020204" pitchFamily="34" charset="0"/>
              </a:rPr>
            </a:br>
            <a:endParaRPr lang="de-DE" altLang="ru-RU" sz="1400">
              <a:latin typeface="Arial" panose="020B0604020202020204" pitchFamily="34" charset="0"/>
            </a:endParaRPr>
          </a:p>
        </p:txBody>
      </p:sp>
      <p:sp>
        <p:nvSpPr>
          <p:cNvPr id="26630" name="Titel 1">
            <a:extLst>
              <a:ext uri="{FF2B5EF4-FFF2-40B4-BE49-F238E27FC236}">
                <a16:creationId xmlns:a16="http://schemas.microsoft.com/office/drawing/2014/main" id="{3EE3A3C0-40E7-4F0E-9674-5D2DD186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Physics motivation for a study of charm in cold nuclear matter</a:t>
            </a:r>
            <a:endParaRPr lang="de-DE" altLang="ru-RU" sz="3200" dirty="0"/>
          </a:p>
        </p:txBody>
      </p:sp>
      <p:sp>
        <p:nvSpPr>
          <p:cNvPr id="14341" name="Foliennummernplatzhalter 2">
            <a:extLst>
              <a:ext uri="{FF2B5EF4-FFF2-40B4-BE49-F238E27FC236}">
                <a16:creationId xmlns:a16="http://schemas.microsoft.com/office/drawing/2014/main" id="{9E00EB30-0F68-4F42-A470-6B663CED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620AE0-7A54-414A-BF22-58FD97D23A2F}" type="slidenum">
              <a:rPr lang="de-DE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de-DE" altLang="ru-RU" sz="1200">
              <a:solidFill>
                <a:srgbClr val="898989"/>
              </a:solidFill>
            </a:endParaRPr>
          </a:p>
        </p:txBody>
      </p:sp>
      <p:graphicFrame>
        <p:nvGraphicFramePr>
          <p:cNvPr id="14342" name="Объект 1">
            <a:extLst>
              <a:ext uri="{FF2B5EF4-FFF2-40B4-BE49-F238E27FC236}">
                <a16:creationId xmlns:a16="http://schemas.microsoft.com/office/drawing/2014/main" id="{D0E7A3AF-4C4A-45FD-A6CC-40624FB64C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1876" y="1341438"/>
          <a:ext cx="3503613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Acrobat Document" r:id="rId4" imgW="2914281" imgH="3771900" progId="AcroExch.Document.DC">
                  <p:embed/>
                </p:oleObj>
              </mc:Choice>
              <mc:Fallback>
                <p:oleObj name="Acrobat Document" r:id="rId4" imgW="2914281" imgH="3771900" progId="AcroExch.Document.DC">
                  <p:embed/>
                  <p:pic>
                    <p:nvPicPr>
                      <p:cNvPr id="14342" name="Объект 1">
                        <a:extLst>
                          <a:ext uri="{FF2B5EF4-FFF2-40B4-BE49-F238E27FC236}">
                            <a16:creationId xmlns:a16="http://schemas.microsoft.com/office/drawing/2014/main" id="{D0E7A3AF-4C4A-45FD-A6CC-40624FB64C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6" y="1341438"/>
                        <a:ext cx="3503613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3" name="Рисунок 7">
            <a:extLst>
              <a:ext uri="{FF2B5EF4-FFF2-40B4-BE49-F238E27FC236}">
                <a16:creationId xmlns:a16="http://schemas.microsoft.com/office/drawing/2014/main" id="{5634FE6E-0E97-4E0C-8CA8-DA96D818D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1778000"/>
            <a:ext cx="421322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0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6">
            <a:extLst>
              <a:ext uri="{FF2B5EF4-FFF2-40B4-BE49-F238E27FC236}">
                <a16:creationId xmlns:a16="http://schemas.microsoft.com/office/drawing/2014/main" id="{376DA898-599A-4382-8B34-000B8F08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A3B23F-369C-4ED4-8035-37A1F1660B6A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015038BE-512A-4B61-A3C7-62BD5E8FA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4313"/>
            <a:ext cx="9144000" cy="785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>
                <a:srgbClr val="4506F8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40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Expected yields of the C-probes </a:t>
            </a:r>
          </a:p>
        </p:txBody>
      </p:sp>
      <p:sp>
        <p:nvSpPr>
          <p:cNvPr id="5128" name="Rectangle 2">
            <a:extLst>
              <a:ext uri="{FF2B5EF4-FFF2-40B4-BE49-F238E27FC236}">
                <a16:creationId xmlns:a16="http://schemas.microsoft.com/office/drawing/2014/main" id="{94F1EB4B-1F4D-4B9C-88EB-7F5C2DF34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4" y="2716213"/>
            <a:ext cx="7056437" cy="1941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2200" dirty="0">
              <a:latin typeface="Times New Roman" pitchFamily="18" charset="0"/>
              <a:cs typeface="Arial" charset="0"/>
            </a:endParaRPr>
          </a:p>
          <a:p>
            <a:pPr algn="just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00" dirty="0">
                <a:latin typeface="Times New Roman" pitchFamily="18" charset="0"/>
                <a:cs typeface="Arial" charset="0"/>
              </a:rPr>
              <a:t>At the highest energies NICA luminosity will reach values of L=10</a:t>
            </a:r>
            <a:r>
              <a:rPr lang="en-US" sz="2200" baseline="30000" dirty="0">
                <a:latin typeface="Times New Roman" pitchFamily="18" charset="0"/>
                <a:cs typeface="Arial" charset="0"/>
              </a:rPr>
              <a:t>27</a:t>
            </a:r>
            <a:r>
              <a:rPr lang="en-US" sz="2200" dirty="0">
                <a:latin typeface="Times New Roman" pitchFamily="18" charset="0"/>
                <a:cs typeface="Arial" charset="0"/>
              </a:rPr>
              <a:t> cm</a:t>
            </a:r>
            <a:r>
              <a:rPr lang="en-US" sz="2200" baseline="30000" dirty="0">
                <a:latin typeface="Times New Roman" pitchFamily="18" charset="0"/>
                <a:cs typeface="Arial" charset="0"/>
              </a:rPr>
              <a:t>2</a:t>
            </a:r>
            <a:r>
              <a:rPr lang="en-US" sz="2200" dirty="0">
                <a:latin typeface="Times New Roman" pitchFamily="18" charset="0"/>
                <a:cs typeface="Arial" charset="0"/>
              </a:rPr>
              <a:t>s</a:t>
            </a:r>
            <a:r>
              <a:rPr lang="en-US" sz="2200" baseline="30000" dirty="0">
                <a:latin typeface="Times New Roman" pitchFamily="18" charset="0"/>
                <a:cs typeface="Arial" charset="0"/>
              </a:rPr>
              <a:t>-1</a:t>
            </a:r>
            <a:r>
              <a:rPr lang="en-US" sz="2200" dirty="0">
                <a:latin typeface="Times New Roman" pitchFamily="18" charset="0"/>
                <a:cs typeface="Arial" charset="0"/>
              </a:rPr>
              <a:t> and the gold-gold collision rate of </a:t>
            </a:r>
            <a:r>
              <a:rPr lang="en-GB" sz="2200" dirty="0">
                <a:latin typeface="Times New Roman" pitchFamily="18" charset="0"/>
                <a:cs typeface="Arial" charset="0"/>
              </a:rPr>
              <a:t>5 kHz with the estimates for the number of registered open-charm particles in a two-week run of NICA/MPD as follows</a:t>
            </a:r>
          </a:p>
        </p:txBody>
      </p:sp>
      <p:pic>
        <p:nvPicPr>
          <p:cNvPr id="10" name="Picture 4" descr="KFParticleFinderBlockDiagram.png">
            <a:extLst>
              <a:ext uri="{FF2B5EF4-FFF2-40B4-BE49-F238E27FC236}">
                <a16:creationId xmlns:a16="http://schemas.microsoft.com/office/drawing/2014/main" id="{5463CDCD-6422-442E-9039-97AB2750A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046" t="16579" r="64899" b="3425"/>
          <a:stretch/>
        </p:blipFill>
        <p:spPr>
          <a:xfrm>
            <a:off x="1847851" y="1228725"/>
            <a:ext cx="1071563" cy="427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90000"/>
              </a:srgbClr>
            </a:outerShdw>
          </a:effectLst>
        </p:spPr>
      </p:pic>
      <p:grpSp>
        <p:nvGrpSpPr>
          <p:cNvPr id="16390" name="Gruppieren 15">
            <a:extLst>
              <a:ext uri="{FF2B5EF4-FFF2-40B4-BE49-F238E27FC236}">
                <a16:creationId xmlns:a16="http://schemas.microsoft.com/office/drawing/2014/main" id="{C0D35E25-2D0A-4EFE-A334-94A59E1CD089}"/>
              </a:ext>
            </a:extLst>
          </p:cNvPr>
          <p:cNvGrpSpPr>
            <a:grpSpLocks/>
          </p:cNvGrpSpPr>
          <p:nvPr/>
        </p:nvGrpSpPr>
        <p:grpSpPr bwMode="auto">
          <a:xfrm>
            <a:off x="3792539" y="1030288"/>
            <a:ext cx="4742357" cy="2224064"/>
            <a:chOff x="289739" y="1149628"/>
            <a:chExt cx="5351489" cy="2718393"/>
          </a:xfrm>
        </p:grpSpPr>
        <p:sp>
          <p:nvSpPr>
            <p:cNvPr id="12" name="Ellipse 4">
              <a:extLst>
                <a:ext uri="{FF2B5EF4-FFF2-40B4-BE49-F238E27FC236}">
                  <a16:creationId xmlns:a16="http://schemas.microsoft.com/office/drawing/2014/main" id="{F90B7535-E3DB-4294-AC2C-BAFAC71AF468}"/>
                </a:ext>
              </a:extLst>
            </p:cNvPr>
            <p:cNvSpPr/>
            <p:nvPr/>
          </p:nvSpPr>
          <p:spPr>
            <a:xfrm>
              <a:off x="2516457" y="2366223"/>
              <a:ext cx="336784" cy="33762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3" name="Pfeil nach rechts 5">
              <a:extLst>
                <a:ext uri="{FF2B5EF4-FFF2-40B4-BE49-F238E27FC236}">
                  <a16:creationId xmlns:a16="http://schemas.microsoft.com/office/drawing/2014/main" id="{9134F919-EFC3-4627-8E84-16B16FF8777F}"/>
                </a:ext>
              </a:extLst>
            </p:cNvPr>
            <p:cNvSpPr/>
            <p:nvPr/>
          </p:nvSpPr>
          <p:spPr>
            <a:xfrm>
              <a:off x="1620753" y="2325477"/>
              <a:ext cx="766722" cy="378366"/>
            </a:xfrm>
            <a:prstGeom prst="rightArrow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cxnSp>
          <p:nvCxnSpPr>
            <p:cNvPr id="14" name="Gerade Verbindung mit Pfeil 7">
              <a:extLst>
                <a:ext uri="{FF2B5EF4-FFF2-40B4-BE49-F238E27FC236}">
                  <a16:creationId xmlns:a16="http://schemas.microsoft.com/office/drawing/2014/main" id="{9A6D9A63-3B40-49AE-9501-8F0039691C81}"/>
                </a:ext>
              </a:extLst>
            </p:cNvPr>
            <p:cNvCxnSpPr/>
            <p:nvPr/>
          </p:nvCxnSpPr>
          <p:spPr>
            <a:xfrm flipV="1">
              <a:off x="2989388" y="1820987"/>
              <a:ext cx="1422377" cy="518071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38">
              <a:extLst>
                <a:ext uri="{FF2B5EF4-FFF2-40B4-BE49-F238E27FC236}">
                  <a16:creationId xmlns:a16="http://schemas.microsoft.com/office/drawing/2014/main" id="{BE5580CE-5DF4-4E70-8090-7A06D4BEF893}"/>
                </a:ext>
              </a:extLst>
            </p:cNvPr>
            <p:cNvCxnSpPr/>
            <p:nvPr/>
          </p:nvCxnSpPr>
          <p:spPr>
            <a:xfrm>
              <a:off x="2989388" y="2540854"/>
              <a:ext cx="1773492" cy="79555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40">
              <a:extLst>
                <a:ext uri="{FF2B5EF4-FFF2-40B4-BE49-F238E27FC236}">
                  <a16:creationId xmlns:a16="http://schemas.microsoft.com/office/drawing/2014/main" id="{1BB9C031-3C0C-4DBE-9D4E-761FF2FA80B4}"/>
                </a:ext>
              </a:extLst>
            </p:cNvPr>
            <p:cNvCxnSpPr/>
            <p:nvPr/>
          </p:nvCxnSpPr>
          <p:spPr>
            <a:xfrm>
              <a:off x="2989388" y="2736829"/>
              <a:ext cx="1182328" cy="547177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42">
              <a:extLst>
                <a:ext uri="{FF2B5EF4-FFF2-40B4-BE49-F238E27FC236}">
                  <a16:creationId xmlns:a16="http://schemas.microsoft.com/office/drawing/2014/main" id="{A83B53E2-7099-43E0-A1C2-27E1256A2217}"/>
                </a:ext>
              </a:extLst>
            </p:cNvPr>
            <p:cNvSpPr/>
            <p:nvPr/>
          </p:nvSpPr>
          <p:spPr>
            <a:xfrm flipV="1">
              <a:off x="4198588" y="3284006"/>
              <a:ext cx="137938" cy="139705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8" name="Ellipse 43">
              <a:extLst>
                <a:ext uri="{FF2B5EF4-FFF2-40B4-BE49-F238E27FC236}">
                  <a16:creationId xmlns:a16="http://schemas.microsoft.com/office/drawing/2014/main" id="{B4A0598B-3A62-4A33-8B91-E18A227C6ACB}"/>
                </a:ext>
              </a:extLst>
            </p:cNvPr>
            <p:cNvSpPr/>
            <p:nvPr/>
          </p:nvSpPr>
          <p:spPr>
            <a:xfrm flipV="1">
              <a:off x="4469090" y="1661879"/>
              <a:ext cx="206012" cy="205676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9" name="Ellipse 44">
              <a:extLst>
                <a:ext uri="{FF2B5EF4-FFF2-40B4-BE49-F238E27FC236}">
                  <a16:creationId xmlns:a16="http://schemas.microsoft.com/office/drawing/2014/main" id="{898AA4A3-6167-4E06-9F03-A713163A68E0}"/>
                </a:ext>
              </a:extLst>
            </p:cNvPr>
            <p:cNvSpPr/>
            <p:nvPr/>
          </p:nvSpPr>
          <p:spPr>
            <a:xfrm flipV="1">
              <a:off x="4811249" y="2550556"/>
              <a:ext cx="137938" cy="137764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6478" name="Textfeld 10">
              <a:extLst>
                <a:ext uri="{FF2B5EF4-FFF2-40B4-BE49-F238E27FC236}">
                  <a16:creationId xmlns:a16="http://schemas.microsoft.com/office/drawing/2014/main" id="{1DBDAC9D-AAEB-4A16-BA10-39039342C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1459" y="1806937"/>
              <a:ext cx="716687" cy="714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ru-RU">
                  <a:solidFill>
                    <a:srgbClr val="00FF00"/>
                  </a:solidFill>
                </a:rPr>
                <a:t>D</a:t>
              </a:r>
              <a:r>
                <a:rPr lang="de-DE" altLang="ru-RU" baseline="30000">
                  <a:solidFill>
                    <a:srgbClr val="00FF00"/>
                  </a:solidFill>
                </a:rPr>
                <a:t>+</a:t>
              </a:r>
              <a:endParaRPr lang="de-DE" altLang="ru-RU">
                <a:solidFill>
                  <a:srgbClr val="00FF00"/>
                </a:solidFill>
              </a:endParaRPr>
            </a:p>
          </p:txBody>
        </p:sp>
        <p:sp>
          <p:nvSpPr>
            <p:cNvPr id="16479" name="Textfeld 46">
              <a:extLst>
                <a:ext uri="{FF2B5EF4-FFF2-40B4-BE49-F238E27FC236}">
                  <a16:creationId xmlns:a16="http://schemas.microsoft.com/office/drawing/2014/main" id="{4B81A5A6-B122-4467-8BFF-F7F348ED4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229" y="1323165"/>
              <a:ext cx="646140" cy="714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ru-RU">
                  <a:solidFill>
                    <a:srgbClr val="00FFFF"/>
                  </a:solidFill>
                </a:rPr>
                <a:t>K</a:t>
              </a:r>
              <a:r>
                <a:rPr lang="de-DE" altLang="ru-RU" baseline="30000">
                  <a:solidFill>
                    <a:srgbClr val="00FFFF"/>
                  </a:solidFill>
                </a:rPr>
                <a:t>-</a:t>
              </a:r>
              <a:endParaRPr lang="de-DE" altLang="ru-RU">
                <a:solidFill>
                  <a:srgbClr val="00FFFF"/>
                </a:solidFill>
              </a:endParaRPr>
            </a:p>
          </p:txBody>
        </p:sp>
        <p:sp>
          <p:nvSpPr>
            <p:cNvPr id="16480" name="Textfeld 47">
              <a:extLst>
                <a:ext uri="{FF2B5EF4-FFF2-40B4-BE49-F238E27FC236}">
                  <a16:creationId xmlns:a16="http://schemas.microsoft.com/office/drawing/2014/main" id="{4DFF11A4-51BF-4006-BF91-40A2F3AA2C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5840" y="2366362"/>
              <a:ext cx="615388" cy="714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ru-RU">
                  <a:solidFill>
                    <a:srgbClr val="FF00FF"/>
                  </a:solidFill>
                </a:rPr>
                <a:t>π</a:t>
              </a:r>
              <a:r>
                <a:rPr lang="de-DE" altLang="ru-RU" baseline="30000">
                  <a:solidFill>
                    <a:srgbClr val="FF00FF"/>
                  </a:solidFill>
                </a:rPr>
                <a:t>+</a:t>
              </a:r>
              <a:endParaRPr lang="de-DE" altLang="ru-RU">
                <a:solidFill>
                  <a:srgbClr val="FF00FF"/>
                </a:solidFill>
              </a:endParaRPr>
            </a:p>
          </p:txBody>
        </p:sp>
        <p:sp>
          <p:nvSpPr>
            <p:cNvPr id="16481" name="Textfeld 48">
              <a:extLst>
                <a:ext uri="{FF2B5EF4-FFF2-40B4-BE49-F238E27FC236}">
                  <a16:creationId xmlns:a16="http://schemas.microsoft.com/office/drawing/2014/main" id="{8221EB81-F37D-495D-B8D2-422FC67291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697" y="3153272"/>
              <a:ext cx="615388" cy="714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ru-RU">
                  <a:solidFill>
                    <a:srgbClr val="FF00FF"/>
                  </a:solidFill>
                </a:rPr>
                <a:t>π</a:t>
              </a:r>
              <a:r>
                <a:rPr lang="de-DE" altLang="ru-RU" baseline="30000">
                  <a:solidFill>
                    <a:srgbClr val="FF00FF"/>
                  </a:solidFill>
                </a:rPr>
                <a:t>+</a:t>
              </a:r>
              <a:endParaRPr lang="de-DE" altLang="ru-RU">
                <a:solidFill>
                  <a:srgbClr val="FF00FF"/>
                </a:solidFill>
              </a:endParaRPr>
            </a:p>
          </p:txBody>
        </p:sp>
        <p:pic>
          <p:nvPicPr>
            <p:cNvPr id="16482" name="Picture 4" descr="coll6">
              <a:extLst>
                <a:ext uri="{FF2B5EF4-FFF2-40B4-BE49-F238E27FC236}">
                  <a16:creationId xmlns:a16="http://schemas.microsoft.com/office/drawing/2014/main" id="{6491656F-ED7D-4DB9-B67E-6B142E185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03" t="22414" r="35577" b="19571"/>
            <a:stretch>
              <a:fillRect/>
            </a:stretch>
          </p:blipFill>
          <p:spPr bwMode="auto">
            <a:xfrm>
              <a:off x="289739" y="1149628"/>
              <a:ext cx="1795463" cy="256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431E93E-AF61-427B-ADE1-9E472EDCE7E6}"/>
              </a:ext>
            </a:extLst>
          </p:cNvPr>
          <p:cNvGraphicFramePr>
            <a:graphicFrameLocks noGrp="1"/>
          </p:cNvGraphicFramePr>
          <p:nvPr/>
        </p:nvGraphicFramePr>
        <p:xfrm>
          <a:off x="2128838" y="5064125"/>
          <a:ext cx="8229600" cy="1793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47583137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13149699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6957690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273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93636572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8943258"/>
                    </a:ext>
                  </a:extLst>
                </a:gridCol>
              </a:tblGrid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Decay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Multiplicity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сτ, 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BR,%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Eff,%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events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5249123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r>
                        <a:rPr lang="en-US" sz="1100" baseline="30000">
                          <a:effectLst/>
                        </a:rPr>
                        <a:t>0</a:t>
                      </a:r>
                      <a:r>
                        <a:rPr lang="en-US" sz="1100">
                          <a:effectLst/>
                        </a:rPr>
                        <a:t>-&gt;K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π-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48 </a:t>
                      </a: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884474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Dbar</a:t>
                      </a:r>
                      <a:r>
                        <a:rPr lang="en-US" sz="1100" baseline="30000">
                          <a:effectLst/>
                        </a:rPr>
                        <a:t>0</a:t>
                      </a:r>
                      <a:r>
                        <a:rPr lang="en-US" sz="1100">
                          <a:effectLst/>
                        </a:rPr>
                        <a:t>-&gt;K</a:t>
                      </a:r>
                      <a:r>
                        <a:rPr lang="en-US" sz="1100" baseline="300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π+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48 </a:t>
                      </a: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763673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-&gt;K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 π-π+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63,5 10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5683175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r>
                        <a:rPr lang="en-US" sz="1100" baseline="300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-&gt;K</a:t>
                      </a:r>
                      <a:r>
                        <a:rPr lang="en-US" sz="1100" baseline="300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 π-π+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63,5 10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5933159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 baseline="-25000">
                          <a:effectLst/>
                        </a:rPr>
                        <a:t>s</a:t>
                      </a:r>
                      <a:r>
                        <a:rPr lang="en-US" sz="1100">
                          <a:effectLst/>
                        </a:rPr>
                        <a:t>-&gt; 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 K</a:t>
                      </a:r>
                      <a:r>
                        <a:rPr lang="en-US" sz="1100" baseline="300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 π+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27,2 10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7836578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Λ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 baseline="-25000">
                          <a:effectLst/>
                        </a:rPr>
                        <a:t>c</a:t>
                      </a:r>
                      <a:r>
                        <a:rPr lang="en-US" sz="1100">
                          <a:effectLst/>
                        </a:rPr>
                        <a:t>-&gt; pK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 π-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-3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5253441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Λbar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 baseline="-25000">
                          <a:effectLst/>
                        </a:rPr>
                        <a:t>c</a:t>
                      </a:r>
                      <a:r>
                        <a:rPr lang="en-US" sz="1100">
                          <a:effectLst/>
                        </a:rPr>
                        <a:t>-&gt; pbarK</a:t>
                      </a:r>
                      <a:r>
                        <a:rPr lang="en-US" sz="1100" baseline="300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 π</a:t>
                      </a:r>
                      <a:r>
                        <a:rPr lang="ru-RU" sz="11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-3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5854467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aseline="-25000">
                          <a:effectLst/>
                        </a:rPr>
                        <a:t>c</a:t>
                      </a:r>
                      <a:r>
                        <a:rPr lang="en-US" sz="1100">
                          <a:effectLst/>
                        </a:rPr>
                        <a:t>H</a:t>
                      </a:r>
                      <a:r>
                        <a:rPr lang="ru-RU" sz="1100">
                          <a:effectLst/>
                        </a:rPr>
                        <a:t>е</a:t>
                      </a:r>
                      <a:r>
                        <a:rPr lang="ru-RU" sz="1100" baseline="30000">
                          <a:effectLst/>
                        </a:rPr>
                        <a:t>3</a:t>
                      </a:r>
                      <a:r>
                        <a:rPr lang="ru-RU" sz="11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&gt; d+pK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 π-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-4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3,6 (?)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0724236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aseline="-25000">
                          <a:effectLst/>
                        </a:rPr>
                        <a:t>c</a:t>
                      </a:r>
                      <a:r>
                        <a:rPr lang="en-US" sz="1100">
                          <a:effectLst/>
                        </a:rPr>
                        <a:t>H</a:t>
                      </a:r>
                      <a:r>
                        <a:rPr lang="ru-RU" sz="1100">
                          <a:effectLst/>
                        </a:rPr>
                        <a:t>е</a:t>
                      </a:r>
                      <a:r>
                        <a:rPr lang="ru-RU" sz="1100" baseline="30000">
                          <a:effectLst/>
                        </a:rPr>
                        <a:t>4</a:t>
                      </a:r>
                      <a:r>
                        <a:rPr lang="ru-RU" sz="11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&gt; t+pK</a:t>
                      </a:r>
                      <a:r>
                        <a:rPr lang="en-US" sz="1100" baseline="30000">
                          <a:effectLst/>
                        </a:rPr>
                        <a:t>+</a:t>
                      </a:r>
                      <a:r>
                        <a:rPr lang="en-US" sz="1100">
                          <a:effectLst/>
                        </a:rPr>
                        <a:t> π-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r>
                        <a:rPr lang="en-US" sz="1100" baseline="30000">
                          <a:effectLst/>
                        </a:rPr>
                        <a:t>-5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?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0,36 (?)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0638275"/>
                  </a:ext>
                </a:extLst>
              </a:tr>
            </a:tbl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915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>
            <a:extLst>
              <a:ext uri="{FF2B5EF4-FFF2-40B4-BE49-F238E27FC236}">
                <a16:creationId xmlns:a16="http://schemas.microsoft.com/office/drawing/2014/main" id="{2DEFD232-7348-43C7-ABC4-D9CCAD9400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6585F3-949D-416C-80DD-C6628132C159}" type="slidenum">
              <a:rPr lang="en-US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ru-RU" sz="1200">
              <a:solidFill>
                <a:srgbClr val="898989"/>
              </a:solidFill>
            </a:endParaRPr>
          </a:p>
        </p:txBody>
      </p:sp>
      <p:sp>
        <p:nvSpPr>
          <p:cNvPr id="18435" name="Text Box 4">
            <a:extLst>
              <a:ext uri="{FF2B5EF4-FFF2-40B4-BE49-F238E27FC236}">
                <a16:creationId xmlns:a16="http://schemas.microsoft.com/office/drawing/2014/main" id="{8DEE8E53-D771-4EAC-BFDE-A82AE8BF0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1" y="927101"/>
            <a:ext cx="36369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100">
                <a:solidFill>
                  <a:srgbClr val="4F81B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ALICE Monolithic Pixel Detector</a:t>
            </a:r>
          </a:p>
        </p:txBody>
      </p:sp>
      <p:sp>
        <p:nvSpPr>
          <p:cNvPr id="18436" name="TextBox 14">
            <a:extLst>
              <a:ext uri="{FF2B5EF4-FFF2-40B4-BE49-F238E27FC236}">
                <a16:creationId xmlns:a16="http://schemas.microsoft.com/office/drawing/2014/main" id="{88AAE522-409A-4088-9F57-8282BBC91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1458913"/>
            <a:ext cx="6421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6699"/>
                </a:solidFill>
                <a:latin typeface="Arial" panose="020B0604020202020204" pitchFamily="34" charset="0"/>
              </a:rPr>
              <a:t>CMOS Pixel Sensor using 0.18</a:t>
            </a:r>
            <a:r>
              <a:rPr lang="en-US" altLang="ru-RU" sz="1800">
                <a:solidFill>
                  <a:srgbClr val="336699"/>
                </a:solidFill>
                <a:latin typeface="Symbol" panose="05050102010706020507" pitchFamily="18" charset="2"/>
              </a:rPr>
              <a:t>m</a:t>
            </a:r>
            <a:r>
              <a:rPr lang="en-US" altLang="ru-RU" sz="1800">
                <a:solidFill>
                  <a:srgbClr val="336699"/>
                </a:solidFill>
                <a:latin typeface="Arial" panose="020B0604020202020204" pitchFamily="34" charset="0"/>
              </a:rPr>
              <a:t>m CMOS Imaging Process   </a:t>
            </a:r>
          </a:p>
        </p:txBody>
      </p:sp>
      <p:pic>
        <p:nvPicPr>
          <p:cNvPr id="18437" name="Picture 15" descr="CMOS.pdf">
            <a:extLst>
              <a:ext uri="{FF2B5EF4-FFF2-40B4-BE49-F238E27FC236}">
                <a16:creationId xmlns:a16="http://schemas.microsoft.com/office/drawing/2014/main" id="{2B749624-ADD6-4032-A9F4-7D79B282C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4" y="1865314"/>
            <a:ext cx="3576637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502190-89D1-4D85-932C-2101CEF66A18}"/>
              </a:ext>
            </a:extLst>
          </p:cNvPr>
          <p:cNvSpPr txBox="1"/>
          <p:nvPr/>
        </p:nvSpPr>
        <p:spPr>
          <a:xfrm>
            <a:off x="5197476" y="3609976"/>
            <a:ext cx="582211" cy="2077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150"/>
              </a:spcBef>
              <a:defRPr/>
            </a:pPr>
            <a:r>
              <a:rPr lang="en-US" sz="750" dirty="0">
                <a:solidFill>
                  <a:schemeClr val="bg1"/>
                </a:solidFill>
              </a:rPr>
              <a:t>  N</a:t>
            </a:r>
            <a:r>
              <a:rPr lang="en-US" sz="750" baseline="-25000" dirty="0">
                <a:solidFill>
                  <a:schemeClr val="bg1"/>
                </a:solidFill>
              </a:rPr>
              <a:t>A</a:t>
            </a:r>
            <a:r>
              <a:rPr lang="en-US" sz="750" dirty="0">
                <a:solidFill>
                  <a:schemeClr val="bg1"/>
                </a:solidFill>
              </a:rPr>
              <a:t> ~ 10</a:t>
            </a:r>
            <a:r>
              <a:rPr lang="en-US" sz="750" baseline="30000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1B908-8FD0-4814-95F3-A4995F27DCB5}"/>
              </a:ext>
            </a:extLst>
          </p:cNvPr>
          <p:cNvSpPr txBox="1"/>
          <p:nvPr/>
        </p:nvSpPr>
        <p:spPr>
          <a:xfrm>
            <a:off x="5241926" y="2451101"/>
            <a:ext cx="537327" cy="2077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150"/>
              </a:spcBef>
              <a:defRPr/>
            </a:pPr>
            <a:r>
              <a:rPr lang="en-US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en-US" sz="75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~ 10</a:t>
            </a:r>
            <a:r>
              <a:rPr lang="en-US" sz="75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7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DB8BC-DF2D-451D-BA80-B799EF89B810}"/>
              </a:ext>
            </a:extLst>
          </p:cNvPr>
          <p:cNvSpPr txBox="1"/>
          <p:nvPr/>
        </p:nvSpPr>
        <p:spPr>
          <a:xfrm>
            <a:off x="5241926" y="2925764"/>
            <a:ext cx="537327" cy="2077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150"/>
              </a:spcBef>
              <a:defRPr/>
            </a:pPr>
            <a:r>
              <a:rPr lang="en-US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en-US" sz="75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~ 10</a:t>
            </a:r>
            <a:r>
              <a:rPr lang="en-US" sz="75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2F1083A6-4C9E-4720-BF22-7369C670F294}"/>
              </a:ext>
            </a:extLst>
          </p:cNvPr>
          <p:cNvSpPr txBox="1">
            <a:spLocks/>
          </p:cNvSpPr>
          <p:nvPr/>
        </p:nvSpPr>
        <p:spPr>
          <a:xfrm>
            <a:off x="1762125" y="4162425"/>
            <a:ext cx="7551738" cy="17097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buSzPct val="80000"/>
              <a:buFont typeface="Lucida Grande"/>
              <a:buChar char="▶"/>
              <a:defRPr/>
            </a:pPr>
            <a:r>
              <a:rPr lang="en-US" sz="1350" dirty="0">
                <a:solidFill>
                  <a:srgbClr val="336699"/>
                </a:solidFill>
              </a:rPr>
              <a:t>High-resistivity (</a:t>
            </a:r>
            <a:r>
              <a:rPr lang="en-US" sz="1350" dirty="0">
                <a:solidFill>
                  <a:srgbClr val="00B050"/>
                </a:solidFill>
              </a:rPr>
              <a:t>&gt; 1k</a:t>
            </a:r>
            <a:r>
              <a:rPr lang="en-US" sz="1350" dirty="0">
                <a:solidFill>
                  <a:srgbClr val="00B050"/>
                </a:solidFill>
                <a:latin typeface="Symbol" charset="2"/>
                <a:cs typeface="Symbol" charset="2"/>
              </a:rPr>
              <a:t>W</a:t>
            </a:r>
            <a:r>
              <a:rPr lang="en-US" sz="1350" dirty="0">
                <a:solidFill>
                  <a:srgbClr val="00B050"/>
                </a:solidFill>
              </a:rPr>
              <a:t> cm</a:t>
            </a:r>
            <a:r>
              <a:rPr lang="en-US" sz="1350" dirty="0">
                <a:solidFill>
                  <a:srgbClr val="336699"/>
                </a:solidFill>
              </a:rPr>
              <a:t>) p-type epitaxial layer (</a:t>
            </a:r>
            <a:r>
              <a:rPr lang="en-US" sz="1350" dirty="0">
                <a:solidFill>
                  <a:srgbClr val="00B050"/>
                </a:solidFill>
              </a:rPr>
              <a:t>25</a:t>
            </a:r>
            <a:r>
              <a:rPr lang="en-US" sz="1350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sz="1350" dirty="0">
                <a:solidFill>
                  <a:srgbClr val="00B050"/>
                </a:solidFill>
              </a:rPr>
              <a:t>m</a:t>
            </a:r>
            <a:r>
              <a:rPr lang="en-US" sz="1350" dirty="0">
                <a:solidFill>
                  <a:srgbClr val="336699"/>
                </a:solidFill>
              </a:rPr>
              <a:t>) on p-type substrate</a:t>
            </a:r>
          </a:p>
          <a:p>
            <a:pPr>
              <a:spcBef>
                <a:spcPts val="900"/>
              </a:spcBef>
              <a:buSzPct val="80000"/>
              <a:buFont typeface="Lucida Grande"/>
              <a:buChar char="▶"/>
              <a:defRPr/>
            </a:pPr>
            <a:r>
              <a:rPr lang="en-US" sz="1350" dirty="0">
                <a:solidFill>
                  <a:srgbClr val="336699"/>
                </a:solidFill>
              </a:rPr>
              <a:t>Small n-well diode (</a:t>
            </a:r>
            <a:r>
              <a:rPr lang="en-US" sz="1350" dirty="0">
                <a:solidFill>
                  <a:srgbClr val="00B050"/>
                </a:solidFill>
              </a:rPr>
              <a:t>2 </a:t>
            </a:r>
            <a:r>
              <a:rPr lang="en-US" sz="1350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sz="1350" dirty="0">
                <a:solidFill>
                  <a:srgbClr val="00B050"/>
                </a:solidFill>
              </a:rPr>
              <a:t>m </a:t>
            </a:r>
            <a:r>
              <a:rPr lang="en-US" sz="1350" dirty="0">
                <a:solidFill>
                  <a:srgbClr val="336699"/>
                </a:solidFill>
              </a:rPr>
              <a:t>diameter), ~100 times smaller than pixel =&gt; </a:t>
            </a:r>
            <a:r>
              <a:rPr lang="en-US" sz="1350" dirty="0">
                <a:solidFill>
                  <a:srgbClr val="00B050"/>
                </a:solidFill>
              </a:rPr>
              <a:t>low capacitance (~</a:t>
            </a:r>
            <a:r>
              <a:rPr lang="en-US" sz="1350" dirty="0" err="1">
                <a:solidFill>
                  <a:srgbClr val="00B050"/>
                </a:solidFill>
              </a:rPr>
              <a:t>fF</a:t>
            </a:r>
            <a:r>
              <a:rPr lang="en-US" sz="1350" dirty="0">
                <a:solidFill>
                  <a:srgbClr val="00B050"/>
                </a:solidFill>
              </a:rPr>
              <a:t>)</a:t>
            </a:r>
          </a:p>
          <a:p>
            <a:pPr>
              <a:spcBef>
                <a:spcPts val="1350"/>
              </a:spcBef>
              <a:buClr>
                <a:schemeClr val="tx2"/>
              </a:buClr>
              <a:buSzPct val="80000"/>
              <a:buFont typeface="Lucida Grande"/>
              <a:buChar char="▶"/>
              <a:defRPr/>
            </a:pPr>
            <a:r>
              <a:rPr lang="en-US" sz="1350" dirty="0">
                <a:solidFill>
                  <a:schemeClr val="accent6">
                    <a:lumMod val="75000"/>
                  </a:schemeClr>
                </a:solidFill>
              </a:rPr>
              <a:t>Reverse bias </a:t>
            </a:r>
            <a:r>
              <a:rPr lang="en-US" sz="1350" dirty="0">
                <a:solidFill>
                  <a:srgbClr val="336699"/>
                </a:solidFill>
              </a:rPr>
              <a:t>voltage (-6V &lt; V</a:t>
            </a:r>
            <a:r>
              <a:rPr lang="en-US" sz="1350" baseline="-25000" dirty="0">
                <a:solidFill>
                  <a:srgbClr val="336699"/>
                </a:solidFill>
              </a:rPr>
              <a:t>BB</a:t>
            </a:r>
            <a:r>
              <a:rPr lang="en-US" sz="1350" dirty="0">
                <a:solidFill>
                  <a:srgbClr val="336699"/>
                </a:solidFill>
              </a:rPr>
              <a:t> &lt; 0V) to substrate (contact from the top) to increase depletion zone around NWELL collection diode   </a:t>
            </a:r>
          </a:p>
          <a:p>
            <a:pPr>
              <a:spcBef>
                <a:spcPts val="1350"/>
              </a:spcBef>
              <a:buClr>
                <a:schemeClr val="tx2"/>
              </a:buClr>
              <a:buSzPct val="80000"/>
              <a:buFont typeface="Lucida Grande"/>
              <a:buChar char="▶"/>
              <a:defRPr/>
            </a:pPr>
            <a:r>
              <a:rPr lang="en-US" sz="1350" dirty="0">
                <a:solidFill>
                  <a:srgbClr val="00B050"/>
                </a:solidFill>
              </a:rPr>
              <a:t>Deep PWELL </a:t>
            </a:r>
            <a:r>
              <a:rPr lang="en-US" sz="1350" dirty="0">
                <a:solidFill>
                  <a:srgbClr val="336699"/>
                </a:solidFill>
              </a:rPr>
              <a:t>shields NWELL of PMOS transistors </a:t>
            </a:r>
          </a:p>
          <a:p>
            <a:pPr marL="0" indent="0">
              <a:spcBef>
                <a:spcPts val="900"/>
              </a:spcBef>
              <a:buSzPct val="80000"/>
              <a:buNone/>
              <a:defRPr/>
            </a:pPr>
            <a:endParaRPr lang="en-US" sz="1350" dirty="0">
              <a:solidFill>
                <a:srgbClr val="336699"/>
              </a:solidFill>
            </a:endParaRPr>
          </a:p>
          <a:p>
            <a:pPr>
              <a:spcBef>
                <a:spcPts val="1350"/>
              </a:spcBef>
              <a:buSzPct val="80000"/>
              <a:defRPr/>
            </a:pPr>
            <a:endParaRPr lang="en-US" sz="1350" dirty="0">
              <a:solidFill>
                <a:srgbClr val="336699"/>
              </a:solidFill>
            </a:endParaRPr>
          </a:p>
        </p:txBody>
      </p:sp>
      <p:pic>
        <p:nvPicPr>
          <p:cNvPr id="18442" name="Picture 83" descr="pixel-annotated.png">
            <a:extLst>
              <a:ext uri="{FF2B5EF4-FFF2-40B4-BE49-F238E27FC236}">
                <a16:creationId xmlns:a16="http://schemas.microsoft.com/office/drawing/2014/main" id="{EEBD0C87-46BF-4656-B9AF-06FF527B1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9"/>
          <a:stretch>
            <a:fillRect/>
          </a:stretch>
        </p:blipFill>
        <p:spPr bwMode="auto">
          <a:xfrm>
            <a:off x="6370638" y="1708150"/>
            <a:ext cx="384016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C0F99FC-C0C6-45D8-849B-D84F22C3EF35}"/>
              </a:ext>
            </a:extLst>
          </p:cNvPr>
          <p:cNvSpPr txBox="1"/>
          <p:nvPr/>
        </p:nvSpPr>
        <p:spPr>
          <a:xfrm rot="2277736">
            <a:off x="7082833" y="3676758"/>
            <a:ext cx="582211" cy="2077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150"/>
              </a:spcBef>
              <a:defRPr/>
            </a:pPr>
            <a:r>
              <a:rPr lang="en-US" sz="750" dirty="0">
                <a:solidFill>
                  <a:schemeClr val="bg1"/>
                </a:solidFill>
              </a:rPr>
              <a:t>  N</a:t>
            </a:r>
            <a:r>
              <a:rPr lang="en-US" sz="750" baseline="-25000" dirty="0">
                <a:solidFill>
                  <a:schemeClr val="bg1"/>
                </a:solidFill>
              </a:rPr>
              <a:t>A</a:t>
            </a:r>
            <a:r>
              <a:rPr lang="en-US" sz="750" dirty="0">
                <a:solidFill>
                  <a:schemeClr val="bg1"/>
                </a:solidFill>
              </a:rPr>
              <a:t> ~ 10</a:t>
            </a:r>
            <a:r>
              <a:rPr lang="en-US" sz="750" baseline="30000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C8DE0C5-7536-4AB5-A552-27C0C85AEF43}"/>
              </a:ext>
            </a:extLst>
          </p:cNvPr>
          <p:cNvSpPr txBox="1"/>
          <p:nvPr/>
        </p:nvSpPr>
        <p:spPr>
          <a:xfrm rot="2159623">
            <a:off x="7149725" y="3241783"/>
            <a:ext cx="537327" cy="2077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150"/>
              </a:spcBef>
              <a:defRPr/>
            </a:pPr>
            <a:r>
              <a:rPr lang="en-US" sz="750" dirty="0">
                <a:solidFill>
                  <a:schemeClr val="bg1"/>
                </a:solidFill>
              </a:rPr>
              <a:t>N</a:t>
            </a:r>
            <a:r>
              <a:rPr lang="en-US" sz="750" baseline="-25000" dirty="0">
                <a:solidFill>
                  <a:schemeClr val="bg1"/>
                </a:solidFill>
              </a:rPr>
              <a:t>A</a:t>
            </a:r>
            <a:r>
              <a:rPr lang="en-US" sz="750" dirty="0">
                <a:solidFill>
                  <a:schemeClr val="bg1"/>
                </a:solidFill>
              </a:rPr>
              <a:t> ~ 10</a:t>
            </a:r>
            <a:r>
              <a:rPr lang="en-US" sz="750" baseline="300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5AAF0B-16EB-40BE-85D7-F1DEDB1A3505}"/>
              </a:ext>
            </a:extLst>
          </p:cNvPr>
          <p:cNvSpPr txBox="1"/>
          <p:nvPr/>
        </p:nvSpPr>
        <p:spPr>
          <a:xfrm>
            <a:off x="9028114" y="3840163"/>
            <a:ext cx="1322387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SEM picture of ALPIDE cross section </a:t>
            </a:r>
          </a:p>
        </p:txBody>
      </p:sp>
      <p:pic>
        <p:nvPicPr>
          <p:cNvPr id="18446" name="Picture 19" descr="cern_logo_white.gif">
            <a:extLst>
              <a:ext uri="{FF2B5EF4-FFF2-40B4-BE49-F238E27FC236}">
                <a16:creationId xmlns:a16="http://schemas.microsoft.com/office/drawing/2014/main" id="{F17CC4EB-3F5C-48B9-B86F-9F625C2A0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6" y="955676"/>
            <a:ext cx="75247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30D34B-8E84-4EC9-84E8-B820AB1CDAF2}"/>
              </a:ext>
            </a:extLst>
          </p:cNvPr>
          <p:cNvCxnSpPr/>
          <p:nvPr/>
        </p:nvCxnSpPr>
        <p:spPr>
          <a:xfrm flipH="1">
            <a:off x="1758951" y="1358900"/>
            <a:ext cx="779462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E5F898E-BF0C-4045-A9D5-070222A3984E}"/>
              </a:ext>
            </a:extLst>
          </p:cNvPr>
          <p:cNvSpPr txBox="1"/>
          <p:nvPr/>
        </p:nvSpPr>
        <p:spPr>
          <a:xfrm>
            <a:off x="5703889" y="5419726"/>
            <a:ext cx="3363549" cy="3231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500" dirty="0">
                <a:solidFill>
                  <a:schemeClr val="accent2"/>
                </a:solidFill>
                <a:sym typeface="Wingdings"/>
              </a:rPr>
              <a:t> </a:t>
            </a:r>
            <a:r>
              <a:rPr lang="en-US" sz="1500" dirty="0">
                <a:solidFill>
                  <a:schemeClr val="accent2"/>
                </a:solidFill>
              </a:rPr>
              <a:t> full CMOS circuitry within active area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0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BM@N 2020: stage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619" y="883872"/>
            <a:ext cx="116554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Major BM@N plans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for 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Au+Au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start in 2020: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Upgrade of the BM@N beam line: implement beam pipe instead of air gaps existing, implement instruments to limit beam size and spread at the target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Implement </a:t>
            </a:r>
            <a:r>
              <a:rPr lang="en-US" sz="2000" dirty="0"/>
              <a:t>vacuum / helium beam pipe through BM@N setup </a:t>
            </a:r>
            <a:endParaRPr lang="en-US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Collaborate </a:t>
            </a:r>
            <a:r>
              <a:rPr lang="en-US" sz="2000" dirty="0"/>
              <a:t>with CBM to produce and install large aperture STS silicon </a:t>
            </a:r>
            <a:r>
              <a:rPr lang="en-US" sz="2000" dirty="0" smtClean="0"/>
              <a:t>detectors </a:t>
            </a:r>
            <a:r>
              <a:rPr lang="en-US" sz="2000" dirty="0"/>
              <a:t>in front of </a:t>
            </a:r>
            <a:r>
              <a:rPr lang="en-US" sz="2000" dirty="0" smtClean="0"/>
              <a:t>GEM setup</a:t>
            </a: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Extend </a:t>
            </a:r>
            <a:r>
              <a:rPr lang="en-US" sz="2000" dirty="0"/>
              <a:t>GEM central tracker and CSC outer tracker to full configuration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Install </a:t>
            </a:r>
            <a:r>
              <a:rPr lang="en-US" sz="2000" dirty="0"/>
              <a:t>MPD / CBM type of hadron ZDC calorimeter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Textfeld 6"/>
          <p:cNvSpPr txBox="1"/>
          <p:nvPr/>
        </p:nvSpPr>
        <p:spPr>
          <a:xfrm>
            <a:off x="46822" y="5954505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single Au ion at 5A GeV, no beam pipe, </a:t>
            </a:r>
            <a:r>
              <a:rPr lang="en-US" sz="2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BMNroot</a:t>
            </a:r>
            <a:r>
              <a:rPr lang="en-US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GEANT3</a:t>
            </a:r>
          </a:p>
        </p:txBody>
      </p:sp>
      <p:pic>
        <p:nvPicPr>
          <p:cNvPr id="7" name="Picture 2" descr="C:\Users\senger\AppData\Local\Microsoft\Windows\Temporary Internet Files\Content.Outlook\JE4H31NI\5AGeV_AuIons_delta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4" y="3673909"/>
            <a:ext cx="4394412" cy="21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5619" y="12008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47656" y="3984801"/>
            <a:ext cx="74492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Talk by M. </a:t>
            </a:r>
            <a:r>
              <a:rPr lang="en-US" dirty="0" err="1" smtClean="0"/>
              <a:t>Kapishin</a:t>
            </a:r>
            <a:r>
              <a:rPr lang="en-US" dirty="0" smtClean="0"/>
              <a:t>, BM@N DAC meeting, Jun. 2018:</a:t>
            </a:r>
          </a:p>
          <a:p>
            <a:r>
              <a:rPr lang="en-US" dirty="0" smtClean="0">
                <a:hlinkClick r:id="rId3"/>
              </a:rPr>
              <a:t>Status of BM@N project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Talk by P. </a:t>
            </a:r>
            <a:r>
              <a:rPr lang="en-US" dirty="0"/>
              <a:t>Zenger, </a:t>
            </a:r>
            <a:r>
              <a:rPr lang="en-US" dirty="0" smtClean="0"/>
              <a:t>The </a:t>
            </a:r>
            <a:r>
              <a:rPr lang="en-US" dirty="0"/>
              <a:t>third Mini-Work Meeting "Making-up a Work Plan for building hybrid DSSD-GEM Tracking System for the BM@N-2" </a:t>
            </a:r>
            <a:r>
              <a:rPr lang="en-US" dirty="0" smtClean="0"/>
              <a:t>Jul. 2018:</a:t>
            </a:r>
          </a:p>
          <a:p>
            <a:r>
              <a:rPr lang="en-US" dirty="0" smtClean="0">
                <a:hlinkClick r:id="rId4"/>
              </a:rPr>
              <a:t>BM@N </a:t>
            </a:r>
            <a:r>
              <a:rPr lang="en-US" dirty="0">
                <a:hlinkClick r:id="rId4"/>
              </a:rPr>
              <a:t>upgrade for high intensity Au beams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02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>
            <a:extLst>
              <a:ext uri="{FF2B5EF4-FFF2-40B4-BE49-F238E27FC236}">
                <a16:creationId xmlns:a16="http://schemas.microsoft.com/office/drawing/2014/main" id="{F9F53E6E-5CBB-48BD-B55A-52199B09B1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E4D457-F277-4EC7-A819-6B95F3869589}" type="slidenum">
              <a:rPr lang="en-US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ru-RU" sz="1200">
              <a:solidFill>
                <a:srgbClr val="898989"/>
              </a:solidFill>
            </a:endParaRPr>
          </a:p>
        </p:txBody>
      </p:sp>
      <p:grpSp>
        <p:nvGrpSpPr>
          <p:cNvPr id="20483" name="Group 6">
            <a:extLst>
              <a:ext uri="{FF2B5EF4-FFF2-40B4-BE49-F238E27FC236}">
                <a16:creationId xmlns:a16="http://schemas.microsoft.com/office/drawing/2014/main" id="{8458B8CE-9FAF-4753-928B-542796C58FD7}"/>
              </a:ext>
            </a:extLst>
          </p:cNvPr>
          <p:cNvGrpSpPr>
            <a:grpSpLocks/>
          </p:cNvGrpSpPr>
          <p:nvPr/>
        </p:nvGrpSpPr>
        <p:grpSpPr bwMode="auto">
          <a:xfrm>
            <a:off x="2008193" y="1535114"/>
            <a:ext cx="3635371" cy="2365375"/>
            <a:chOff x="352148" y="1046767"/>
            <a:chExt cx="4847514" cy="31542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EB5570-27CD-4768-9310-619A97B2A9B1}"/>
                </a:ext>
              </a:extLst>
            </p:cNvPr>
            <p:cNvSpPr/>
            <p:nvPr/>
          </p:nvSpPr>
          <p:spPr>
            <a:xfrm>
              <a:off x="4518046" y="1211888"/>
              <a:ext cx="184163" cy="220161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2FF551-C6E6-4CB3-AD4C-92C5985AB69B}"/>
                </a:ext>
              </a:extLst>
            </p:cNvPr>
            <p:cNvSpPr/>
            <p:nvPr/>
          </p:nvSpPr>
          <p:spPr>
            <a:xfrm>
              <a:off x="4477826" y="1254226"/>
              <a:ext cx="184164" cy="218043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58FC63-4DC3-410F-B67C-817D11DDFBD3}"/>
                </a:ext>
              </a:extLst>
            </p:cNvPr>
            <p:cNvSpPr/>
            <p:nvPr/>
          </p:nvSpPr>
          <p:spPr>
            <a:xfrm>
              <a:off x="364844" y="3934263"/>
              <a:ext cx="2916979" cy="266734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0497" name="Group 10">
              <a:extLst>
                <a:ext uri="{FF2B5EF4-FFF2-40B4-BE49-F238E27FC236}">
                  <a16:creationId xmlns:a16="http://schemas.microsoft.com/office/drawing/2014/main" id="{BAF010E4-63FD-4252-BBBE-A667703EEC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148" y="1487089"/>
              <a:ext cx="622345" cy="2436589"/>
              <a:chOff x="5130537" y="3818178"/>
              <a:chExt cx="545454" cy="2014582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FEC635F-C1D5-4947-8690-9DBB8E4AB6C5}"/>
                  </a:ext>
                </a:extLst>
              </p:cNvPr>
              <p:cNvCxnSpPr/>
              <p:nvPr/>
            </p:nvCxnSpPr>
            <p:spPr>
              <a:xfrm>
                <a:off x="5412541" y="5638478"/>
                <a:ext cx="3711" cy="19428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65DA2FD-05F5-432F-973D-C5233D9FF587}"/>
                  </a:ext>
                </a:extLst>
              </p:cNvPr>
              <p:cNvCxnSpPr/>
              <p:nvPr/>
            </p:nvCxnSpPr>
            <p:spPr>
              <a:xfrm>
                <a:off x="5275249" y="3895190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FB50155-217B-45F4-AEC7-F27DCBA65BCD}"/>
                  </a:ext>
                </a:extLst>
              </p:cNvPr>
              <p:cNvCxnSpPr/>
              <p:nvPr/>
            </p:nvCxnSpPr>
            <p:spPr>
              <a:xfrm>
                <a:off x="5275249" y="4232996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EC20ACF-D7D3-4709-AB10-7B154840D297}"/>
                  </a:ext>
                </a:extLst>
              </p:cNvPr>
              <p:cNvCxnSpPr/>
              <p:nvPr/>
            </p:nvCxnSpPr>
            <p:spPr>
              <a:xfrm>
                <a:off x="5275249" y="4572552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440F332-AD3D-4D11-97A7-78C358B9AEB5}"/>
                  </a:ext>
                </a:extLst>
              </p:cNvPr>
              <p:cNvCxnSpPr/>
              <p:nvPr/>
            </p:nvCxnSpPr>
            <p:spPr>
              <a:xfrm>
                <a:off x="5275249" y="4910358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6ED0113-5A52-41DB-B0DC-EF419A3FF461}"/>
                  </a:ext>
                </a:extLst>
              </p:cNvPr>
              <p:cNvCxnSpPr/>
              <p:nvPr/>
            </p:nvCxnSpPr>
            <p:spPr>
              <a:xfrm>
                <a:off x="5275249" y="5249914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CC4BF09C-CFC6-4069-9A8D-4A715A8F352B}"/>
                  </a:ext>
                </a:extLst>
              </p:cNvPr>
              <p:cNvCxnSpPr/>
              <p:nvPr/>
            </p:nvCxnSpPr>
            <p:spPr>
              <a:xfrm>
                <a:off x="5275249" y="5587719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CB92C3C-F5A5-4FF1-89B3-DF1E6150CA60}"/>
                  </a:ext>
                </a:extLst>
              </p:cNvPr>
              <p:cNvSpPr/>
              <p:nvPr/>
            </p:nvSpPr>
            <p:spPr>
              <a:xfrm>
                <a:off x="5130537" y="3818178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E0E9041-1BEA-4C19-B383-512E820E52AC}"/>
                  </a:ext>
                </a:extLst>
              </p:cNvPr>
              <p:cNvSpPr/>
              <p:nvPr/>
            </p:nvSpPr>
            <p:spPr>
              <a:xfrm>
                <a:off x="5531279" y="3818178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D90AF99-65E9-4783-9A5B-EA1553C4711F}"/>
                  </a:ext>
                </a:extLst>
              </p:cNvPr>
              <p:cNvSpPr/>
              <p:nvPr/>
            </p:nvSpPr>
            <p:spPr>
              <a:xfrm>
                <a:off x="5130537" y="4155983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82692C4-F3AD-4152-B5E9-EF9647E72870}"/>
                  </a:ext>
                </a:extLst>
              </p:cNvPr>
              <p:cNvSpPr/>
              <p:nvPr/>
            </p:nvSpPr>
            <p:spPr>
              <a:xfrm>
                <a:off x="5531279" y="4155983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519C761-4DB3-4B2D-9C93-A7132461A77A}"/>
                  </a:ext>
                </a:extLst>
              </p:cNvPr>
              <p:cNvSpPr/>
              <p:nvPr/>
            </p:nvSpPr>
            <p:spPr>
              <a:xfrm>
                <a:off x="5130537" y="4495539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69AB107-C33F-4CBF-B92C-124B8BB71F52}"/>
                  </a:ext>
                </a:extLst>
              </p:cNvPr>
              <p:cNvSpPr/>
              <p:nvPr/>
            </p:nvSpPr>
            <p:spPr>
              <a:xfrm>
                <a:off x="5531279" y="4495539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B05920E-751A-463F-BE25-C1718A50E921}"/>
                  </a:ext>
                </a:extLst>
              </p:cNvPr>
              <p:cNvSpPr/>
              <p:nvPr/>
            </p:nvSpPr>
            <p:spPr>
              <a:xfrm>
                <a:off x="5130537" y="4833345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AF0EEB53-5F71-4395-8460-05ABFE068832}"/>
                  </a:ext>
                </a:extLst>
              </p:cNvPr>
              <p:cNvSpPr/>
              <p:nvPr/>
            </p:nvSpPr>
            <p:spPr>
              <a:xfrm>
                <a:off x="5531279" y="4833345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E58B98C-DA27-4387-9854-6F038BC204FA}"/>
                  </a:ext>
                </a:extLst>
              </p:cNvPr>
              <p:cNvSpPr/>
              <p:nvPr/>
            </p:nvSpPr>
            <p:spPr>
              <a:xfrm>
                <a:off x="5130537" y="5172901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B9291B5-15BC-4B57-9122-3CC029B21B1B}"/>
                  </a:ext>
                </a:extLst>
              </p:cNvPr>
              <p:cNvSpPr/>
              <p:nvPr/>
            </p:nvSpPr>
            <p:spPr>
              <a:xfrm>
                <a:off x="5531279" y="5172901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A83F0F8-50E0-4944-BBDD-17BB58F994FE}"/>
                  </a:ext>
                </a:extLst>
              </p:cNvPr>
              <p:cNvSpPr/>
              <p:nvPr/>
            </p:nvSpPr>
            <p:spPr>
              <a:xfrm>
                <a:off x="5130537" y="5510707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CE32B966-90C0-44E2-B267-31DB7D167FC2}"/>
                  </a:ext>
                </a:extLst>
              </p:cNvPr>
              <p:cNvSpPr/>
              <p:nvPr/>
            </p:nvSpPr>
            <p:spPr>
              <a:xfrm>
                <a:off x="5531279" y="5510707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48FC191B-8CF4-4D9F-9179-9A891FC9EF8A}"/>
                  </a:ext>
                </a:extLst>
              </p:cNvPr>
              <p:cNvSpPr/>
              <p:nvPr/>
            </p:nvSpPr>
            <p:spPr>
              <a:xfrm>
                <a:off x="5332763" y="3818178"/>
                <a:ext cx="150279" cy="184480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95560CD9-3530-4C30-979E-DD334128DAEB}"/>
                  </a:ext>
                </a:extLst>
              </p:cNvPr>
              <p:cNvSpPr txBox="1"/>
              <p:nvPr/>
            </p:nvSpPr>
            <p:spPr>
              <a:xfrm>
                <a:off x="5246134" y="4298143"/>
                <a:ext cx="323724" cy="723919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en-US" sz="6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grpSp>
          <p:nvGrpSpPr>
            <p:cNvPr id="20498" name="Group 11">
              <a:extLst>
                <a:ext uri="{FF2B5EF4-FFF2-40B4-BE49-F238E27FC236}">
                  <a16:creationId xmlns:a16="http://schemas.microsoft.com/office/drawing/2014/main" id="{EA212FD9-32C5-4C62-80FF-28D271D75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9165" y="1487089"/>
              <a:ext cx="622345" cy="2436589"/>
              <a:chOff x="5130649" y="3818178"/>
              <a:chExt cx="545454" cy="2014582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8885C20-A178-4B90-AE12-EF804FF9E487}"/>
                  </a:ext>
                </a:extLst>
              </p:cNvPr>
              <p:cNvCxnSpPr/>
              <p:nvPr/>
            </p:nvCxnSpPr>
            <p:spPr>
              <a:xfrm>
                <a:off x="5412653" y="5638478"/>
                <a:ext cx="3711" cy="19428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F549562-4E72-4577-8A6D-FA0C64984E6F}"/>
                  </a:ext>
                </a:extLst>
              </p:cNvPr>
              <p:cNvCxnSpPr/>
              <p:nvPr/>
            </p:nvCxnSpPr>
            <p:spPr>
              <a:xfrm>
                <a:off x="5275362" y="3895190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DBEE933-299A-42C2-BCF9-0C33E4EC4F17}"/>
                  </a:ext>
                </a:extLst>
              </p:cNvPr>
              <p:cNvCxnSpPr/>
              <p:nvPr/>
            </p:nvCxnSpPr>
            <p:spPr>
              <a:xfrm>
                <a:off x="5275362" y="4232996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B0000E8-6CA4-4276-9D14-6B83BCB672E0}"/>
                  </a:ext>
                </a:extLst>
              </p:cNvPr>
              <p:cNvCxnSpPr/>
              <p:nvPr/>
            </p:nvCxnSpPr>
            <p:spPr>
              <a:xfrm>
                <a:off x="5275362" y="4572552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A63E4E0-7ED1-4DF6-92EB-896A6A247347}"/>
                  </a:ext>
                </a:extLst>
              </p:cNvPr>
              <p:cNvCxnSpPr/>
              <p:nvPr/>
            </p:nvCxnSpPr>
            <p:spPr>
              <a:xfrm>
                <a:off x="5275362" y="4910358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203A346-EAFB-4AAB-96D3-5199CC5C3413}"/>
                  </a:ext>
                </a:extLst>
              </p:cNvPr>
              <p:cNvCxnSpPr/>
              <p:nvPr/>
            </p:nvCxnSpPr>
            <p:spPr>
              <a:xfrm>
                <a:off x="5275362" y="5249914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A55473D-FE0C-4D73-A29F-E7074E7B070A}"/>
                  </a:ext>
                </a:extLst>
              </p:cNvPr>
              <p:cNvCxnSpPr/>
              <p:nvPr/>
            </p:nvCxnSpPr>
            <p:spPr>
              <a:xfrm>
                <a:off x="5275362" y="5587719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C8BA4F1-FC7C-46A7-9BAB-61374A85E4CE}"/>
                  </a:ext>
                </a:extLst>
              </p:cNvPr>
              <p:cNvSpPr/>
              <p:nvPr/>
            </p:nvSpPr>
            <p:spPr>
              <a:xfrm>
                <a:off x="5130649" y="3818178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B2AE82F-F3B9-4894-888C-53D31ACFFD20}"/>
                  </a:ext>
                </a:extLst>
              </p:cNvPr>
              <p:cNvSpPr/>
              <p:nvPr/>
            </p:nvSpPr>
            <p:spPr>
              <a:xfrm>
                <a:off x="5531391" y="3818178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FDE5B2-2BE5-4AA7-8610-1E1E30C5BEBB}"/>
                  </a:ext>
                </a:extLst>
              </p:cNvPr>
              <p:cNvSpPr/>
              <p:nvPr/>
            </p:nvSpPr>
            <p:spPr>
              <a:xfrm>
                <a:off x="5130649" y="4155983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34ED5AE-9B11-4F41-BE6E-E08336AA931D}"/>
                  </a:ext>
                </a:extLst>
              </p:cNvPr>
              <p:cNvSpPr/>
              <p:nvPr/>
            </p:nvSpPr>
            <p:spPr>
              <a:xfrm>
                <a:off x="5531391" y="4155983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55F2D60C-0963-4EB3-92D4-3A125DC7559B}"/>
                  </a:ext>
                </a:extLst>
              </p:cNvPr>
              <p:cNvSpPr/>
              <p:nvPr/>
            </p:nvSpPr>
            <p:spPr>
              <a:xfrm>
                <a:off x="5130649" y="4495539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09CACB6-0709-491B-89A0-7F2886F3E0A7}"/>
                  </a:ext>
                </a:extLst>
              </p:cNvPr>
              <p:cNvSpPr/>
              <p:nvPr/>
            </p:nvSpPr>
            <p:spPr>
              <a:xfrm>
                <a:off x="5531391" y="4495539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4DD6D88-D366-43EA-A06D-BB0E10E8007E}"/>
                  </a:ext>
                </a:extLst>
              </p:cNvPr>
              <p:cNvSpPr/>
              <p:nvPr/>
            </p:nvSpPr>
            <p:spPr>
              <a:xfrm>
                <a:off x="5130649" y="4833345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1972B54-7C29-477D-BD80-F98BAF7BF958}"/>
                  </a:ext>
                </a:extLst>
              </p:cNvPr>
              <p:cNvSpPr/>
              <p:nvPr/>
            </p:nvSpPr>
            <p:spPr>
              <a:xfrm>
                <a:off x="5531391" y="4833345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A2B6A57-262B-4981-8892-84953C9401FD}"/>
                  </a:ext>
                </a:extLst>
              </p:cNvPr>
              <p:cNvSpPr/>
              <p:nvPr/>
            </p:nvSpPr>
            <p:spPr>
              <a:xfrm>
                <a:off x="5130649" y="5172901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46AFF95-BDD3-4124-A158-09E223DF22AA}"/>
                  </a:ext>
                </a:extLst>
              </p:cNvPr>
              <p:cNvSpPr/>
              <p:nvPr/>
            </p:nvSpPr>
            <p:spPr>
              <a:xfrm>
                <a:off x="5531391" y="5172901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3FB6AC4-DE02-423A-BB17-360208C387FB}"/>
                  </a:ext>
                </a:extLst>
              </p:cNvPr>
              <p:cNvSpPr/>
              <p:nvPr/>
            </p:nvSpPr>
            <p:spPr>
              <a:xfrm>
                <a:off x="5130649" y="5510707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6E56B43-E64B-4D3D-B9A6-376E775A7313}"/>
                  </a:ext>
                </a:extLst>
              </p:cNvPr>
              <p:cNvSpPr/>
              <p:nvPr/>
            </p:nvSpPr>
            <p:spPr>
              <a:xfrm>
                <a:off x="5531391" y="5510707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E7CB20-A6FB-4EF2-806C-8F548A39B84B}"/>
                  </a:ext>
                </a:extLst>
              </p:cNvPr>
              <p:cNvSpPr/>
              <p:nvPr/>
            </p:nvSpPr>
            <p:spPr>
              <a:xfrm>
                <a:off x="5332875" y="3818178"/>
                <a:ext cx="150279" cy="184480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5CDAA1B-8368-4BF3-B2E7-28546E35B62D}"/>
                  </a:ext>
                </a:extLst>
              </p:cNvPr>
              <p:cNvSpPr txBox="1"/>
              <p:nvPr/>
            </p:nvSpPr>
            <p:spPr>
              <a:xfrm>
                <a:off x="5246134" y="4298143"/>
                <a:ext cx="323724" cy="723919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en-US" sz="6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grpSp>
          <p:nvGrpSpPr>
            <p:cNvPr id="20499" name="Group 12">
              <a:extLst>
                <a:ext uri="{FF2B5EF4-FFF2-40B4-BE49-F238E27FC236}">
                  <a16:creationId xmlns:a16="http://schemas.microsoft.com/office/drawing/2014/main" id="{86CD8790-6BBC-4E75-86F0-781E46D2BF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6183" y="1487089"/>
              <a:ext cx="622345" cy="2436589"/>
              <a:chOff x="5130760" y="3818178"/>
              <a:chExt cx="545454" cy="2014582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3113599-7687-4D14-AD1F-5CD49D40BDC6}"/>
                  </a:ext>
                </a:extLst>
              </p:cNvPr>
              <p:cNvCxnSpPr/>
              <p:nvPr/>
            </p:nvCxnSpPr>
            <p:spPr>
              <a:xfrm>
                <a:off x="5412764" y="5638478"/>
                <a:ext cx="3711" cy="19428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E1FD110-A123-4CFF-93DE-5D0858CFFCB5}"/>
                  </a:ext>
                </a:extLst>
              </p:cNvPr>
              <p:cNvCxnSpPr/>
              <p:nvPr/>
            </p:nvCxnSpPr>
            <p:spPr>
              <a:xfrm>
                <a:off x="5275473" y="3895190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C550B6E-6EB0-4C9C-BC5D-ACFD6040C813}"/>
                  </a:ext>
                </a:extLst>
              </p:cNvPr>
              <p:cNvCxnSpPr/>
              <p:nvPr/>
            </p:nvCxnSpPr>
            <p:spPr>
              <a:xfrm>
                <a:off x="5275473" y="4232996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B87A58C-DADF-40F0-BEA0-705D91A4DD51}"/>
                  </a:ext>
                </a:extLst>
              </p:cNvPr>
              <p:cNvCxnSpPr/>
              <p:nvPr/>
            </p:nvCxnSpPr>
            <p:spPr>
              <a:xfrm>
                <a:off x="5275473" y="4572552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12B796B-DCFA-4341-A0BC-F2E5F1F43735}"/>
                  </a:ext>
                </a:extLst>
              </p:cNvPr>
              <p:cNvCxnSpPr/>
              <p:nvPr/>
            </p:nvCxnSpPr>
            <p:spPr>
              <a:xfrm>
                <a:off x="5275473" y="4910358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EBC1315-E4B2-4D8C-930D-37FF6EF50C4A}"/>
                  </a:ext>
                </a:extLst>
              </p:cNvPr>
              <p:cNvCxnSpPr/>
              <p:nvPr/>
            </p:nvCxnSpPr>
            <p:spPr>
              <a:xfrm>
                <a:off x="5275473" y="5249914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977EB64-2432-489E-B28E-CBC3905EDEF0}"/>
                  </a:ext>
                </a:extLst>
              </p:cNvPr>
              <p:cNvCxnSpPr/>
              <p:nvPr/>
            </p:nvCxnSpPr>
            <p:spPr>
              <a:xfrm>
                <a:off x="5275473" y="5587719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526088E-7801-4917-B883-5544420C63B9}"/>
                  </a:ext>
                </a:extLst>
              </p:cNvPr>
              <p:cNvSpPr/>
              <p:nvPr/>
            </p:nvSpPr>
            <p:spPr>
              <a:xfrm>
                <a:off x="5130760" y="3818178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1DA245C-9BA1-49A8-9763-8FE7378E3EC2}"/>
                  </a:ext>
                </a:extLst>
              </p:cNvPr>
              <p:cNvSpPr/>
              <p:nvPr/>
            </p:nvSpPr>
            <p:spPr>
              <a:xfrm>
                <a:off x="5531502" y="3818178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C8E7AAD-3D0A-4FAA-AFC2-963CA7780D47}"/>
                  </a:ext>
                </a:extLst>
              </p:cNvPr>
              <p:cNvSpPr/>
              <p:nvPr/>
            </p:nvSpPr>
            <p:spPr>
              <a:xfrm>
                <a:off x="5130760" y="4155983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EEADC0F-ADBA-41F5-A00E-F9B7510457A9}"/>
                  </a:ext>
                </a:extLst>
              </p:cNvPr>
              <p:cNvSpPr/>
              <p:nvPr/>
            </p:nvSpPr>
            <p:spPr>
              <a:xfrm>
                <a:off x="5531502" y="4155983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8A75176-3D12-4117-8B56-5990B9AC0376}"/>
                  </a:ext>
                </a:extLst>
              </p:cNvPr>
              <p:cNvSpPr/>
              <p:nvPr/>
            </p:nvSpPr>
            <p:spPr>
              <a:xfrm>
                <a:off x="5130760" y="4495539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F0C643D-96CF-42BA-B7D7-84963780B282}"/>
                  </a:ext>
                </a:extLst>
              </p:cNvPr>
              <p:cNvSpPr/>
              <p:nvPr/>
            </p:nvSpPr>
            <p:spPr>
              <a:xfrm>
                <a:off x="5531502" y="4495539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0F0777F-81A5-473A-ADBF-E480DE5CE5F2}"/>
                  </a:ext>
                </a:extLst>
              </p:cNvPr>
              <p:cNvSpPr/>
              <p:nvPr/>
            </p:nvSpPr>
            <p:spPr>
              <a:xfrm>
                <a:off x="5130760" y="4833345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76EF57F-A934-4FF0-9BA2-1F181A2B5EF8}"/>
                  </a:ext>
                </a:extLst>
              </p:cNvPr>
              <p:cNvSpPr/>
              <p:nvPr/>
            </p:nvSpPr>
            <p:spPr>
              <a:xfrm>
                <a:off x="5531502" y="4833345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7F9A440-39E2-4CE1-A8A8-1A3C963E9207}"/>
                  </a:ext>
                </a:extLst>
              </p:cNvPr>
              <p:cNvSpPr/>
              <p:nvPr/>
            </p:nvSpPr>
            <p:spPr>
              <a:xfrm>
                <a:off x="5130760" y="5172901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6F12A9B-3EC6-4FA1-A83A-3733D9BF6892}"/>
                  </a:ext>
                </a:extLst>
              </p:cNvPr>
              <p:cNvSpPr/>
              <p:nvPr/>
            </p:nvSpPr>
            <p:spPr>
              <a:xfrm>
                <a:off x="5531502" y="5172901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0814AC0-C1E2-4020-833E-B8736E049022}"/>
                  </a:ext>
                </a:extLst>
              </p:cNvPr>
              <p:cNvSpPr/>
              <p:nvPr/>
            </p:nvSpPr>
            <p:spPr>
              <a:xfrm>
                <a:off x="5130760" y="5510707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E1A6D7B-11C8-4AF4-BA31-CFE6248AB8E7}"/>
                  </a:ext>
                </a:extLst>
              </p:cNvPr>
              <p:cNvSpPr/>
              <p:nvPr/>
            </p:nvSpPr>
            <p:spPr>
              <a:xfrm>
                <a:off x="5531502" y="5510707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691713E-C93C-4EF5-B3A5-6C04AD416335}"/>
                  </a:ext>
                </a:extLst>
              </p:cNvPr>
              <p:cNvSpPr/>
              <p:nvPr/>
            </p:nvSpPr>
            <p:spPr>
              <a:xfrm>
                <a:off x="5332986" y="3818178"/>
                <a:ext cx="150279" cy="184480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D08A012-B1C2-404C-899B-967B03EC0A14}"/>
                  </a:ext>
                </a:extLst>
              </p:cNvPr>
              <p:cNvSpPr txBox="1"/>
              <p:nvPr/>
            </p:nvSpPr>
            <p:spPr>
              <a:xfrm>
                <a:off x="5246134" y="4298143"/>
                <a:ext cx="323724" cy="723919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en-US" sz="6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grpSp>
          <p:nvGrpSpPr>
            <p:cNvPr id="20500" name="Group 13">
              <a:extLst>
                <a:ext uri="{FF2B5EF4-FFF2-40B4-BE49-F238E27FC236}">
                  <a16:creationId xmlns:a16="http://schemas.microsoft.com/office/drawing/2014/main" id="{DDBA539D-F598-4F73-89E4-435722908F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3202" y="1487089"/>
              <a:ext cx="622345" cy="2436589"/>
              <a:chOff x="5130874" y="3818178"/>
              <a:chExt cx="545454" cy="201458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620D7F1-EFDC-48AD-8341-25B55DB3BB16}"/>
                  </a:ext>
                </a:extLst>
              </p:cNvPr>
              <p:cNvCxnSpPr/>
              <p:nvPr/>
            </p:nvCxnSpPr>
            <p:spPr>
              <a:xfrm>
                <a:off x="5412877" y="5638478"/>
                <a:ext cx="3711" cy="19428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1E01403-97EB-438B-AF5E-B1CBA14701A4}"/>
                  </a:ext>
                </a:extLst>
              </p:cNvPr>
              <p:cNvCxnSpPr/>
              <p:nvPr/>
            </p:nvCxnSpPr>
            <p:spPr>
              <a:xfrm>
                <a:off x="5275586" y="3895190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9F82558-26DC-4640-9F4A-D5AB9F5C5158}"/>
                  </a:ext>
                </a:extLst>
              </p:cNvPr>
              <p:cNvCxnSpPr/>
              <p:nvPr/>
            </p:nvCxnSpPr>
            <p:spPr>
              <a:xfrm>
                <a:off x="5275586" y="4232996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5F40909-EC64-4EC8-A7E9-7D84F4C89559}"/>
                  </a:ext>
                </a:extLst>
              </p:cNvPr>
              <p:cNvCxnSpPr/>
              <p:nvPr/>
            </p:nvCxnSpPr>
            <p:spPr>
              <a:xfrm>
                <a:off x="5275586" y="4572552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CA48793-C90E-4EE8-80AE-3D9E67A1B40A}"/>
                  </a:ext>
                </a:extLst>
              </p:cNvPr>
              <p:cNvCxnSpPr/>
              <p:nvPr/>
            </p:nvCxnSpPr>
            <p:spPr>
              <a:xfrm>
                <a:off x="5275586" y="4910358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E0D5259-4944-4278-883F-98B59FBB8937}"/>
                  </a:ext>
                </a:extLst>
              </p:cNvPr>
              <p:cNvCxnSpPr/>
              <p:nvPr/>
            </p:nvCxnSpPr>
            <p:spPr>
              <a:xfrm>
                <a:off x="5275586" y="5249914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6DE1E54-CCB8-44A3-97C0-649768A80997}"/>
                  </a:ext>
                </a:extLst>
              </p:cNvPr>
              <p:cNvCxnSpPr/>
              <p:nvPr/>
            </p:nvCxnSpPr>
            <p:spPr>
              <a:xfrm>
                <a:off x="5275586" y="5587719"/>
                <a:ext cx="256030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E2B8811-2697-43F2-8255-01E13B932A49}"/>
                  </a:ext>
                </a:extLst>
              </p:cNvPr>
              <p:cNvSpPr/>
              <p:nvPr/>
            </p:nvSpPr>
            <p:spPr>
              <a:xfrm>
                <a:off x="5130874" y="3818178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C339E16-56B3-408A-81B6-BDF8F4836AC9}"/>
                  </a:ext>
                </a:extLst>
              </p:cNvPr>
              <p:cNvSpPr/>
              <p:nvPr/>
            </p:nvSpPr>
            <p:spPr>
              <a:xfrm>
                <a:off x="5531616" y="3818178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15A9E7-9D50-4DEF-9D11-E2B4495AB40C}"/>
                  </a:ext>
                </a:extLst>
              </p:cNvPr>
              <p:cNvSpPr/>
              <p:nvPr/>
            </p:nvSpPr>
            <p:spPr>
              <a:xfrm>
                <a:off x="5130874" y="4155983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9173F5B-36E7-4440-B3C8-FDEF2BE24498}"/>
                  </a:ext>
                </a:extLst>
              </p:cNvPr>
              <p:cNvSpPr/>
              <p:nvPr/>
            </p:nvSpPr>
            <p:spPr>
              <a:xfrm>
                <a:off x="5531616" y="4155983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355A6B9-0FD9-4248-B107-22B08B1AB473}"/>
                  </a:ext>
                </a:extLst>
              </p:cNvPr>
              <p:cNvSpPr/>
              <p:nvPr/>
            </p:nvSpPr>
            <p:spPr>
              <a:xfrm>
                <a:off x="5130874" y="4495539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633A3A9-BB57-48D5-A235-663B4C769FC8}"/>
                  </a:ext>
                </a:extLst>
              </p:cNvPr>
              <p:cNvSpPr/>
              <p:nvPr/>
            </p:nvSpPr>
            <p:spPr>
              <a:xfrm>
                <a:off x="5531616" y="4495539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B44C3E0-EE1D-4701-97F9-ADB34CC3D8F4}"/>
                  </a:ext>
                </a:extLst>
              </p:cNvPr>
              <p:cNvSpPr/>
              <p:nvPr/>
            </p:nvSpPr>
            <p:spPr>
              <a:xfrm>
                <a:off x="5130874" y="4833345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46CE2-0005-42B7-BDB1-6799FF960157}"/>
                  </a:ext>
                </a:extLst>
              </p:cNvPr>
              <p:cNvSpPr/>
              <p:nvPr/>
            </p:nvSpPr>
            <p:spPr>
              <a:xfrm>
                <a:off x="5531616" y="4833345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21B088C-129D-46E0-B5F9-700C97DADF5B}"/>
                  </a:ext>
                </a:extLst>
              </p:cNvPr>
              <p:cNvSpPr/>
              <p:nvPr/>
            </p:nvSpPr>
            <p:spPr>
              <a:xfrm>
                <a:off x="5130874" y="5172901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3B1C634-6A68-4E72-A3E7-8B8733076456}"/>
                  </a:ext>
                </a:extLst>
              </p:cNvPr>
              <p:cNvSpPr/>
              <p:nvPr/>
            </p:nvSpPr>
            <p:spPr>
              <a:xfrm>
                <a:off x="5531616" y="5172901"/>
                <a:ext cx="144712" cy="1522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585B4A4-0ED6-40AA-B6E1-1C39DCC4015D}"/>
                  </a:ext>
                </a:extLst>
              </p:cNvPr>
              <p:cNvSpPr/>
              <p:nvPr/>
            </p:nvSpPr>
            <p:spPr>
              <a:xfrm>
                <a:off x="5130874" y="5510707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447DC90-DCD6-490F-B38F-3ED07AC85244}"/>
                  </a:ext>
                </a:extLst>
              </p:cNvPr>
              <p:cNvSpPr/>
              <p:nvPr/>
            </p:nvSpPr>
            <p:spPr>
              <a:xfrm>
                <a:off x="5531616" y="5510707"/>
                <a:ext cx="144712" cy="1522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2BECE93-79BE-4762-8C54-1FAA3571824E}"/>
                  </a:ext>
                </a:extLst>
              </p:cNvPr>
              <p:cNvSpPr/>
              <p:nvPr/>
            </p:nvSpPr>
            <p:spPr>
              <a:xfrm>
                <a:off x="5333099" y="3818178"/>
                <a:ext cx="150279" cy="184480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BE365A1-1CA5-475A-827A-2705F427EF3E}"/>
                  </a:ext>
                </a:extLst>
              </p:cNvPr>
              <p:cNvSpPr txBox="1"/>
              <p:nvPr/>
            </p:nvSpPr>
            <p:spPr>
              <a:xfrm>
                <a:off x="5246134" y="4298143"/>
                <a:ext cx="323724" cy="723919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en-US" sz="6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C8F085-7A1F-459C-9FF6-EB75ED3D3201}"/>
                </a:ext>
              </a:extLst>
            </p:cNvPr>
            <p:cNvSpPr txBox="1"/>
            <p:nvPr/>
          </p:nvSpPr>
          <p:spPr>
            <a:xfrm>
              <a:off x="982957" y="3923678"/>
              <a:ext cx="1810884" cy="2770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50" dirty="0">
                  <a:solidFill>
                    <a:srgbClr val="4F81BD"/>
                  </a:solidFill>
                </a:rPr>
                <a:t>Bias, Data Buffering, Interface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8E341BF-6322-4E39-B5A5-9CFDE89D0943}"/>
                </a:ext>
              </a:extLst>
            </p:cNvPr>
            <p:cNvCxnSpPr/>
            <p:nvPr/>
          </p:nvCxnSpPr>
          <p:spPr>
            <a:xfrm flipV="1">
              <a:off x="3453284" y="1400294"/>
              <a:ext cx="1261625" cy="10585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3FB2BD0-9FD1-4DEC-99E5-53B3D0D7A9CA}"/>
                </a:ext>
              </a:extLst>
            </p:cNvPr>
            <p:cNvCxnSpPr/>
            <p:nvPr/>
          </p:nvCxnSpPr>
          <p:spPr>
            <a:xfrm>
              <a:off x="3859714" y="1597170"/>
              <a:ext cx="328108" cy="0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EB512C4-89DB-40D0-A22A-B8FEE0C20563}"/>
                </a:ext>
              </a:extLst>
            </p:cNvPr>
            <p:cNvCxnSpPr/>
            <p:nvPr/>
          </p:nvCxnSpPr>
          <p:spPr>
            <a:xfrm rot="16200000">
              <a:off x="4121139" y="1528369"/>
              <a:ext cx="133366" cy="0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05" name="TextBox 18">
              <a:extLst>
                <a:ext uri="{FF2B5EF4-FFF2-40B4-BE49-F238E27FC236}">
                  <a16:creationId xmlns:a16="http://schemas.microsoft.com/office/drawing/2014/main" id="{AED2393C-142B-40D2-B5DC-8152D4BCF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908" y="1400392"/>
              <a:ext cx="45781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600">
                  <a:solidFill>
                    <a:srgbClr val="336699"/>
                  </a:solidFill>
                  <a:latin typeface="Arial" panose="020B0604020202020204" pitchFamily="34" charset="0"/>
                </a:rPr>
                <a:t>THR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CA0578-9F49-44CF-9F7A-5FD184EEFAC7}"/>
                </a:ext>
              </a:extLst>
            </p:cNvPr>
            <p:cNvSpPr/>
            <p:nvPr/>
          </p:nvSpPr>
          <p:spPr>
            <a:xfrm rot="16200000" flipV="1">
              <a:off x="3651201" y="1320916"/>
              <a:ext cx="224395" cy="184163"/>
            </a:xfrm>
            <a:prstGeom prst="triangl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B64C0CA-218B-4A78-9797-910E1659594A}"/>
                </a:ext>
              </a:extLst>
            </p:cNvPr>
            <p:cNvSpPr/>
            <p:nvPr/>
          </p:nvSpPr>
          <p:spPr>
            <a:xfrm rot="16200000" flipV="1">
              <a:off x="4073508" y="1324089"/>
              <a:ext cx="222277" cy="184164"/>
            </a:xfrm>
            <a:prstGeom prst="triangl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508" name="TextBox 21">
              <a:extLst>
                <a:ext uri="{FF2B5EF4-FFF2-40B4-BE49-F238E27FC236}">
                  <a16:creationId xmlns:a16="http://schemas.microsoft.com/office/drawing/2014/main" id="{9240228A-CAF4-4C36-A7F6-B9CE72DF4F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5197" y="1084458"/>
              <a:ext cx="55399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600">
                  <a:solidFill>
                    <a:srgbClr val="336699"/>
                  </a:solidFill>
                  <a:latin typeface="Arial" panose="020B0604020202020204" pitchFamily="34" charset="0"/>
                </a:rPr>
                <a:t>COMP</a:t>
              </a:r>
            </a:p>
          </p:txBody>
        </p:sp>
        <p:sp>
          <p:nvSpPr>
            <p:cNvPr id="20509" name="TextBox 22">
              <a:extLst>
                <a:ext uri="{FF2B5EF4-FFF2-40B4-BE49-F238E27FC236}">
                  <a16:creationId xmlns:a16="http://schemas.microsoft.com/office/drawing/2014/main" id="{B1F0E4DF-728E-427B-9946-52C9AF29C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3649" y="1089578"/>
              <a:ext cx="4685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600">
                  <a:solidFill>
                    <a:srgbClr val="336699"/>
                  </a:solidFill>
                  <a:latin typeface="Arial" panose="020B0604020202020204" pitchFamily="34" charset="0"/>
                </a:rPr>
                <a:t>AMP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A900F-9333-4B97-BC32-09DDDB552F89}"/>
                </a:ext>
              </a:extLst>
            </p:cNvPr>
            <p:cNvCxnSpPr>
              <a:endCxn id="25" idx="1"/>
            </p:cNvCxnSpPr>
            <p:nvPr/>
          </p:nvCxnSpPr>
          <p:spPr>
            <a:xfrm flipV="1">
              <a:off x="3104010" y="1377009"/>
              <a:ext cx="277303" cy="124898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B47DD3-0163-4D14-B1C4-89C952C0F4DA}"/>
                </a:ext>
              </a:extLst>
            </p:cNvPr>
            <p:cNvSpPr/>
            <p:nvPr/>
          </p:nvSpPr>
          <p:spPr>
            <a:xfrm>
              <a:off x="3381313" y="1116625"/>
              <a:ext cx="1405569" cy="520765"/>
            </a:xfrm>
            <a:prstGeom prst="rect">
              <a:avLst/>
            </a:prstGeom>
            <a:noFill/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73DBFF-C49F-4545-BCBE-4A76C1401C53}"/>
                </a:ext>
              </a:extLst>
            </p:cNvPr>
            <p:cNvSpPr/>
            <p:nvPr/>
          </p:nvSpPr>
          <p:spPr>
            <a:xfrm>
              <a:off x="4448190" y="1294447"/>
              <a:ext cx="184164" cy="218045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CD547B9-88B5-45A9-8564-1C5EB3ADD6B9}"/>
                </a:ext>
              </a:extLst>
            </p:cNvPr>
            <p:cNvSpPr/>
            <p:nvPr/>
          </p:nvSpPr>
          <p:spPr>
            <a:xfrm>
              <a:off x="4505345" y="1396060"/>
              <a:ext cx="82555" cy="112198"/>
            </a:xfrm>
            <a:prstGeom prst="triangle">
              <a:avLst/>
            </a:prstGeom>
            <a:solidFill>
              <a:schemeClr val="bg1"/>
            </a:solidFill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514" name="Text Box 4">
              <a:extLst>
                <a:ext uri="{FF2B5EF4-FFF2-40B4-BE49-F238E27FC236}">
                  <a16:creationId xmlns:a16="http://schemas.microsoft.com/office/drawing/2014/main" id="{E987B73B-8119-4AFD-853B-92CCDC3AC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931" y="1046767"/>
              <a:ext cx="18485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336699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1024 pixel columns</a:t>
              </a:r>
            </a:p>
          </p:txBody>
        </p:sp>
        <p:sp>
          <p:nvSpPr>
            <p:cNvPr id="20515" name="TextBox 28">
              <a:extLst>
                <a:ext uri="{FF2B5EF4-FFF2-40B4-BE49-F238E27FC236}">
                  <a16:creationId xmlns:a16="http://schemas.microsoft.com/office/drawing/2014/main" id="{FBD34792-361A-48EA-B86B-7AB28884F7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1597" y="2420973"/>
              <a:ext cx="2298065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latin typeface="Arial" panose="020B0604020202020204" pitchFamily="34" charset="0"/>
                </a:rPr>
                <a:t>continuous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latin typeface="Arial" panose="020B0604020202020204" pitchFamily="34" charset="0"/>
                </a:rPr>
                <a:t>or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latin typeface="Arial" panose="020B0604020202020204" pitchFamily="34" charset="0"/>
                </a:rPr>
                <a:t>external trigger</a:t>
              </a:r>
            </a:p>
          </p:txBody>
        </p:sp>
      </p:grpSp>
      <p:sp>
        <p:nvSpPr>
          <p:cNvPr id="20484" name="TextBox 120">
            <a:extLst>
              <a:ext uri="{FF2B5EF4-FFF2-40B4-BE49-F238E27FC236}">
                <a16:creationId xmlns:a16="http://schemas.microsoft.com/office/drawing/2014/main" id="{70106FD7-E7F6-4AF2-9E6F-20EFC913939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70819" y="2542382"/>
            <a:ext cx="806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>
                <a:solidFill>
                  <a:srgbClr val="336699"/>
                </a:solidFill>
                <a:latin typeface="Arial" panose="020B0604020202020204" pitchFamily="34" charset="0"/>
              </a:rPr>
              <a:t>512 rows</a:t>
            </a:r>
          </a:p>
        </p:txBody>
      </p:sp>
      <p:sp>
        <p:nvSpPr>
          <p:cNvPr id="20485" name="Text Box 4">
            <a:extLst>
              <a:ext uri="{FF2B5EF4-FFF2-40B4-BE49-F238E27FC236}">
                <a16:creationId xmlns:a16="http://schemas.microsoft.com/office/drawing/2014/main" id="{A54D22C7-D685-42AA-BA50-64B4A5D3E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1" y="927101"/>
            <a:ext cx="34067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100">
                <a:solidFill>
                  <a:srgbClr val="4F81B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ALPIDE – </a:t>
            </a:r>
            <a:r>
              <a:rPr lang="en-US" altLang="ru-RU" sz="2100" b="1">
                <a:solidFill>
                  <a:srgbClr val="4F81B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</a:t>
            </a:r>
            <a:r>
              <a:rPr lang="en-US" altLang="ru-RU" sz="2100">
                <a:solidFill>
                  <a:srgbClr val="4F81B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ice </a:t>
            </a:r>
            <a:r>
              <a:rPr lang="en-US" altLang="ru-RU" sz="2100" b="1">
                <a:solidFill>
                  <a:srgbClr val="4F81B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PI</a:t>
            </a:r>
            <a:r>
              <a:rPr lang="en-US" altLang="ru-RU" sz="2100">
                <a:solidFill>
                  <a:srgbClr val="4F81B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xel </a:t>
            </a:r>
            <a:r>
              <a:rPr lang="en-US" altLang="ru-RU" sz="2100" b="1">
                <a:solidFill>
                  <a:srgbClr val="4F81B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</a:t>
            </a:r>
            <a:r>
              <a:rPr lang="en-US" altLang="ru-RU" sz="2100">
                <a:solidFill>
                  <a:srgbClr val="4F81B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tector</a:t>
            </a:r>
          </a:p>
        </p:txBody>
      </p:sp>
      <p:pic>
        <p:nvPicPr>
          <p:cNvPr id="20486" name="Picture 125" descr="res_thr_matched.pdf">
            <a:extLst>
              <a:ext uri="{FF2B5EF4-FFF2-40B4-BE49-F238E27FC236}">
                <a16:creationId xmlns:a16="http://schemas.microsoft.com/office/drawing/2014/main" id="{6B71B8E6-16D1-4874-9347-6767C600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5499" r="16003" b="23734"/>
          <a:stretch>
            <a:fillRect/>
          </a:stretch>
        </p:blipFill>
        <p:spPr bwMode="auto">
          <a:xfrm>
            <a:off x="6024564" y="3703639"/>
            <a:ext cx="3957637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26">
            <a:extLst>
              <a:ext uri="{FF2B5EF4-FFF2-40B4-BE49-F238E27FC236}">
                <a16:creationId xmlns:a16="http://schemas.microsoft.com/office/drawing/2014/main" id="{53482635-C27B-4288-841A-3F05E8314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4" y="3573464"/>
            <a:ext cx="2478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>
                <a:latin typeface="Arial" panose="020B0604020202020204" pitchFamily="34" charset="0"/>
              </a:rPr>
              <a:t>Spatial Resolution </a:t>
            </a:r>
            <a:r>
              <a:rPr lang="en-US" altLang="ru-RU" sz="1200">
                <a:solidFill>
                  <a:schemeClr val="accent1"/>
                </a:solidFill>
                <a:latin typeface="Arial" panose="020B0604020202020204" pitchFamily="34" charset="0"/>
              </a:rPr>
              <a:t>&amp;</a:t>
            </a:r>
            <a:r>
              <a:rPr lang="en-US" altLang="ru-RU" sz="1200">
                <a:latin typeface="Arial" panose="020B0604020202020204" pitchFamily="34" charset="0"/>
              </a:rPr>
              <a:t> </a:t>
            </a:r>
            <a:r>
              <a:rPr lang="en-US" altLang="ru-RU" sz="1200">
                <a:solidFill>
                  <a:schemeClr val="accent2"/>
                </a:solidFill>
                <a:latin typeface="Arial" panose="020B0604020202020204" pitchFamily="34" charset="0"/>
              </a:rPr>
              <a:t>Cluster Size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D14D4-00B5-4545-A460-CD0719CE8F18}"/>
              </a:ext>
            </a:extLst>
          </p:cNvPr>
          <p:cNvSpPr txBox="1"/>
          <p:nvPr/>
        </p:nvSpPr>
        <p:spPr>
          <a:xfrm>
            <a:off x="6411914" y="1746250"/>
            <a:ext cx="3220497" cy="1568506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500" dirty="0">
                <a:solidFill>
                  <a:srgbClr val="008000"/>
                </a:solidFill>
              </a:rPr>
              <a:t>130,000 pixels / cm</a:t>
            </a:r>
            <a:r>
              <a:rPr lang="en-US" sz="1500" baseline="30000" dirty="0">
                <a:solidFill>
                  <a:srgbClr val="008000"/>
                </a:solidFill>
              </a:rPr>
              <a:t>2</a:t>
            </a:r>
            <a:r>
              <a:rPr lang="en-US" sz="1500" baseline="30000" dirty="0">
                <a:solidFill>
                  <a:schemeClr val="accent2"/>
                </a:solidFill>
              </a:rPr>
              <a:t> </a:t>
            </a:r>
            <a:r>
              <a:rPr lang="en-US" sz="1500" baseline="30000" dirty="0">
                <a:solidFill>
                  <a:schemeClr val="accent1"/>
                </a:solidFill>
              </a:rPr>
              <a:t>  </a:t>
            </a:r>
            <a:r>
              <a:rPr lang="en-US" sz="1500" dirty="0"/>
              <a:t>O(30x30x30 </a:t>
            </a:r>
            <a:r>
              <a:rPr lang="en-US" sz="1500" dirty="0">
                <a:latin typeface="Symbol" charset="2"/>
                <a:cs typeface="Symbol" charset="2"/>
              </a:rPr>
              <a:t>m</a:t>
            </a:r>
            <a:r>
              <a:rPr lang="en-US" sz="1500" dirty="0"/>
              <a:t>m</a:t>
            </a:r>
            <a:r>
              <a:rPr lang="en-US" sz="1500" baseline="30000" dirty="0"/>
              <a:t>3</a:t>
            </a:r>
            <a:r>
              <a:rPr lang="en-US" sz="1500" dirty="0"/>
              <a:t>)</a:t>
            </a:r>
          </a:p>
          <a:p>
            <a:pPr>
              <a:lnSpc>
                <a:spcPct val="130000"/>
              </a:lnSpc>
              <a:defRPr/>
            </a:pPr>
            <a:r>
              <a:rPr lang="en-US" sz="1500" dirty="0">
                <a:solidFill>
                  <a:schemeClr val="accent1"/>
                </a:solidFill>
              </a:rPr>
              <a:t>spatial resolution: </a:t>
            </a:r>
            <a:r>
              <a:rPr lang="en-US" sz="1500" dirty="0">
                <a:solidFill>
                  <a:srgbClr val="C0504D"/>
                </a:solidFill>
              </a:rPr>
              <a:t>~ 5 </a:t>
            </a:r>
            <a:r>
              <a:rPr lang="en-US" sz="1500" dirty="0">
                <a:solidFill>
                  <a:srgbClr val="C0504D"/>
                </a:solidFill>
                <a:latin typeface="Symbol" charset="2"/>
                <a:cs typeface="Symbol" charset="2"/>
              </a:rPr>
              <a:t>m</a:t>
            </a:r>
            <a:r>
              <a:rPr lang="en-US" sz="1500" dirty="0">
                <a:solidFill>
                  <a:srgbClr val="C0504D"/>
                </a:solidFill>
              </a:rPr>
              <a:t>m (3-D)</a:t>
            </a:r>
          </a:p>
          <a:p>
            <a:pPr>
              <a:lnSpc>
                <a:spcPct val="130000"/>
              </a:lnSpc>
              <a:defRPr/>
            </a:pPr>
            <a:r>
              <a:rPr lang="en-US" sz="1500" dirty="0">
                <a:solidFill>
                  <a:schemeClr val="accent1"/>
                </a:solidFill>
              </a:rPr>
              <a:t>Max particle rate: </a:t>
            </a:r>
            <a:r>
              <a:rPr lang="en-US" sz="1500" dirty="0">
                <a:solidFill>
                  <a:schemeClr val="accent2"/>
                </a:solidFill>
              </a:rPr>
              <a:t>100 MHz / cm</a:t>
            </a:r>
            <a:r>
              <a:rPr lang="en-US" sz="1500" baseline="30000" dirty="0">
                <a:solidFill>
                  <a:schemeClr val="accent2"/>
                </a:solidFill>
              </a:rPr>
              <a:t>2</a:t>
            </a:r>
            <a:endParaRPr lang="en-US" sz="1500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sz="1500" dirty="0">
                <a:solidFill>
                  <a:schemeClr val="accent1"/>
                </a:solidFill>
              </a:rPr>
              <a:t>fake-hit rate: </a:t>
            </a:r>
            <a:r>
              <a:rPr lang="en-US" sz="1500" dirty="0">
                <a:solidFill>
                  <a:srgbClr val="C0504D"/>
                </a:solidFill>
              </a:rPr>
              <a:t>&lt; 10</a:t>
            </a:r>
            <a:r>
              <a:rPr lang="en-US" sz="1500" baseline="30000" dirty="0">
                <a:solidFill>
                  <a:srgbClr val="C0504D"/>
                </a:solidFill>
              </a:rPr>
              <a:t>-10</a:t>
            </a:r>
            <a:r>
              <a:rPr lang="en-US" sz="1500" dirty="0">
                <a:solidFill>
                  <a:srgbClr val="C0504D"/>
                </a:solidFill>
              </a:rPr>
              <a:t>  pixel / event</a:t>
            </a:r>
          </a:p>
          <a:p>
            <a:pPr>
              <a:lnSpc>
                <a:spcPct val="130000"/>
              </a:lnSpc>
              <a:defRPr/>
            </a:pPr>
            <a:r>
              <a:rPr lang="en-US" sz="1500" dirty="0">
                <a:solidFill>
                  <a:schemeClr val="accent1"/>
                </a:solidFill>
              </a:rPr>
              <a:t>Power : </a:t>
            </a:r>
            <a:r>
              <a:rPr lang="en-US" sz="1500" dirty="0">
                <a:solidFill>
                  <a:schemeClr val="accent2"/>
                </a:solidFill>
              </a:rPr>
              <a:t>~ 300 </a:t>
            </a:r>
            <a:r>
              <a:rPr lang="en-US" sz="1500" dirty="0" err="1">
                <a:solidFill>
                  <a:schemeClr val="accent2"/>
                </a:solidFill>
              </a:rPr>
              <a:t>nW</a:t>
            </a:r>
            <a:r>
              <a:rPr lang="en-US" sz="1500" dirty="0">
                <a:solidFill>
                  <a:schemeClr val="accent2"/>
                </a:solidFill>
              </a:rPr>
              <a:t> /pixel</a:t>
            </a:r>
            <a:endParaRPr lang="en-US" sz="1500" baseline="3000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3F8CFA-C036-4687-8899-9B5084061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1" y="4221163"/>
            <a:ext cx="2828925" cy="14525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F5DBFA2C-F50B-42D7-ADB4-D9AD3D108F78}"/>
              </a:ext>
            </a:extLst>
          </p:cNvPr>
          <p:cNvSpPr txBox="1"/>
          <p:nvPr/>
        </p:nvSpPr>
        <p:spPr>
          <a:xfrm>
            <a:off x="2436814" y="5192714"/>
            <a:ext cx="1231043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pads over matrix</a:t>
            </a:r>
          </a:p>
        </p:txBody>
      </p:sp>
      <p:sp>
        <p:nvSpPr>
          <p:cNvPr id="20491" name="TextBox 5">
            <a:extLst>
              <a:ext uri="{FF2B5EF4-FFF2-40B4-BE49-F238E27FC236}">
                <a16:creationId xmlns:a16="http://schemas.microsoft.com/office/drawing/2014/main" id="{15D6FD26-6F91-40E8-91B6-90F27167F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4159250"/>
            <a:ext cx="1304925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50</a:t>
            </a:r>
            <a:r>
              <a:rPr lang="en-US" altLang="ru-RU" sz="1800">
                <a:latin typeface="Symbol" panose="05050102010706020507" pitchFamily="18" charset="2"/>
              </a:rPr>
              <a:t>m</a:t>
            </a:r>
            <a:r>
              <a:rPr lang="en-US" altLang="ru-RU" sz="1800">
                <a:latin typeface="Arial" panose="020B0604020202020204" pitchFamily="34" charset="0"/>
              </a:rPr>
              <a:t>m thick</a:t>
            </a:r>
          </a:p>
        </p:txBody>
      </p:sp>
      <p:pic>
        <p:nvPicPr>
          <p:cNvPr id="20492" name="Picture 118" descr="cern_logo_white.gif">
            <a:extLst>
              <a:ext uri="{FF2B5EF4-FFF2-40B4-BE49-F238E27FC236}">
                <a16:creationId xmlns:a16="http://schemas.microsoft.com/office/drawing/2014/main" id="{A5471B9E-9C37-4680-A557-C7459EC8B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6" y="955676"/>
            <a:ext cx="75247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4211253-4351-4FD9-BE87-2CA684F2CEBE}"/>
              </a:ext>
            </a:extLst>
          </p:cNvPr>
          <p:cNvCxnSpPr/>
          <p:nvPr/>
        </p:nvCxnSpPr>
        <p:spPr>
          <a:xfrm flipH="1">
            <a:off x="1758951" y="1358900"/>
            <a:ext cx="779462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51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hteck 5">
            <a:extLst>
              <a:ext uri="{FF2B5EF4-FFF2-40B4-BE49-F238E27FC236}">
                <a16:creationId xmlns:a16="http://schemas.microsoft.com/office/drawing/2014/main" id="{FE37642F-041D-4750-B261-57784DC4F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0" y="1271589"/>
            <a:ext cx="4383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ru-RU" sz="1400">
                <a:solidFill>
                  <a:schemeClr val="bg1"/>
                </a:solidFill>
                <a:latin typeface="Arial" panose="020B0604020202020204" pitchFamily="34" charset="0"/>
              </a:rPr>
              <a:t>J. Steinheimer, A. Botvina, M. Bleicher</a:t>
            </a:r>
            <a:r>
              <a:rPr lang="en-US" altLang="ru-RU" sz="1400">
                <a:solidFill>
                  <a:schemeClr val="bg1"/>
                </a:solidFill>
                <a:latin typeface="Arial" panose="020B0604020202020204" pitchFamily="34" charset="0"/>
              </a:rPr>
              <a:t> arXiv:1605.03439v1</a:t>
            </a:r>
            <a:endParaRPr lang="de-DE" altLang="ru-RU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0" name="Titel 1">
            <a:extLst>
              <a:ext uri="{FF2B5EF4-FFF2-40B4-BE49-F238E27FC236}">
                <a16:creationId xmlns:a16="http://schemas.microsoft.com/office/drawing/2014/main" id="{3EE3A3C0-40E7-4F0E-9674-5D2DD186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7550"/>
          </a:xfrm>
        </p:spPr>
        <p:txBody>
          <a:bodyPr/>
          <a:lstStyle/>
          <a:p>
            <a:pPr>
              <a:defRPr/>
            </a:pPr>
            <a:r>
              <a:rPr lang="en-GB" altLang="ru-RU" sz="32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The status of the MPD-ITS </a:t>
            </a:r>
            <a:endParaRPr lang="de-DE" altLang="ru-RU" sz="3200" dirty="0"/>
          </a:p>
        </p:txBody>
      </p:sp>
      <p:sp>
        <p:nvSpPr>
          <p:cNvPr id="3076" name="Foliennummernplatzhalter 2">
            <a:extLst>
              <a:ext uri="{FF2B5EF4-FFF2-40B4-BE49-F238E27FC236}">
                <a16:creationId xmlns:a16="http://schemas.microsoft.com/office/drawing/2014/main" id="{CF8A4515-254E-495B-9B0E-3930801B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1E2079-4FA2-409E-97D2-2811B4BD0B8B}" type="slidenum">
              <a:rPr lang="de-DE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de-DE" altLang="ru-RU" sz="1200">
              <a:solidFill>
                <a:srgbClr val="898989"/>
              </a:solidFill>
            </a:endParaRPr>
          </a:p>
        </p:txBody>
      </p:sp>
      <p:pic>
        <p:nvPicPr>
          <p:cNvPr id="3077" name="Рисунок 1">
            <a:extLst>
              <a:ext uri="{FF2B5EF4-FFF2-40B4-BE49-F238E27FC236}">
                <a16:creationId xmlns:a16="http://schemas.microsoft.com/office/drawing/2014/main" id="{1AAC754F-5EB7-4030-A8C6-920BB1D7F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9" y="1241425"/>
            <a:ext cx="3844925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2">
            <a:extLst>
              <a:ext uri="{FF2B5EF4-FFF2-40B4-BE49-F238E27FC236}">
                <a16:creationId xmlns:a16="http://schemas.microsoft.com/office/drawing/2014/main" id="{86CACBE3-7E6D-40F7-8E80-BF690662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184275"/>
            <a:ext cx="3335338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39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9D49015-19C7-4FA3-B6C4-181246F65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7238" y="500064"/>
            <a:ext cx="8640762" cy="8651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altLang="ru-RU" b="1">
              <a:latin typeface="Comic Sans MS" panose="030F0702030302020204" pitchFamily="66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250D158-FB3D-4D1A-8E99-B51CA44763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31950" y="758826"/>
            <a:ext cx="9036050" cy="727075"/>
          </a:xfrm>
        </p:spPr>
        <p:txBody>
          <a:bodyPr/>
          <a:lstStyle/>
          <a:p>
            <a:pPr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To sign the Protocol on Agreement  CERN -JINR </a:t>
            </a:r>
          </a:p>
          <a:p>
            <a:pPr eaLnBrk="1" hangingPunct="1">
              <a:defRPr/>
            </a:pPr>
            <a:endParaRPr lang="en-US" alt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endParaRPr lang="ru-RU" altLang="ru-RU" dirty="0"/>
          </a:p>
        </p:txBody>
      </p:sp>
      <p:sp>
        <p:nvSpPr>
          <p:cNvPr id="31748" name="Rectangle 13">
            <a:extLst>
              <a:ext uri="{FF2B5EF4-FFF2-40B4-BE49-F238E27FC236}">
                <a16:creationId xmlns:a16="http://schemas.microsoft.com/office/drawing/2014/main" id="{58F9CE43-C834-43DE-A1D5-0326C2A90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913" y="6491288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1F92E90-8690-4AEF-B6E1-DFE0E0920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7001"/>
            <a:ext cx="8229600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Work Plan for 2018</a:t>
            </a:r>
            <a:endParaRPr lang="de-DE" sz="28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1750" name="Прямоугольник 7">
            <a:extLst>
              <a:ext uri="{FF2B5EF4-FFF2-40B4-BE49-F238E27FC236}">
                <a16:creationId xmlns:a16="http://schemas.microsoft.com/office/drawing/2014/main" id="{0A301DAF-9C22-4484-B9AC-0F31E90AA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1547813"/>
            <a:ext cx="8929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400">
                <a:solidFill>
                  <a:srgbClr val="FF0000"/>
                </a:solidFill>
                <a:latin typeface="Comic Sans MS" panose="030F0702030302020204" pitchFamily="66" charset="0"/>
              </a:rPr>
              <a:t>To send 3 key assembly persons to CERN</a:t>
            </a:r>
          </a:p>
        </p:txBody>
      </p:sp>
      <p:sp>
        <p:nvSpPr>
          <p:cNvPr id="31751" name="Прямоугольник 9">
            <a:extLst>
              <a:ext uri="{FF2B5EF4-FFF2-40B4-BE49-F238E27FC236}">
                <a16:creationId xmlns:a16="http://schemas.microsoft.com/office/drawing/2014/main" id="{E2F16405-34F9-4D30-9DA5-3CB4C1253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3759200"/>
            <a:ext cx="8893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400">
                <a:solidFill>
                  <a:srgbClr val="4506F8"/>
                </a:solidFill>
                <a:latin typeface="Comic Sans MS" panose="030F0702030302020204" pitchFamily="66" charset="0"/>
              </a:rPr>
              <a:t>To write the Technical Proposal  for MPD/ITS : </a:t>
            </a:r>
            <a:r>
              <a:rPr lang="ru-RU" altLang="ru-RU" sz="2400">
                <a:solidFill>
                  <a:srgbClr val="4506F8"/>
                </a:solidFill>
                <a:latin typeface="Comic Sans MS" panose="030F0702030302020204" pitchFamily="66" charset="0"/>
              </a:rPr>
              <a:t>(1) </a:t>
            </a:r>
            <a:r>
              <a:rPr lang="en-US" altLang="ru-RU" sz="2400">
                <a:solidFill>
                  <a:srgbClr val="4506F8"/>
                </a:solidFill>
                <a:latin typeface="Comic Sans MS" panose="030F0702030302020204" pitchFamily="66" charset="0"/>
              </a:rPr>
              <a:t>mechanical sketch design including jigs for ITS installation; (2) ITS optimization through computer simulations</a:t>
            </a:r>
          </a:p>
        </p:txBody>
      </p:sp>
      <p:sp>
        <p:nvSpPr>
          <p:cNvPr id="31752" name="Прямоугольник 7">
            <a:extLst>
              <a:ext uri="{FF2B5EF4-FFF2-40B4-BE49-F238E27FC236}">
                <a16:creationId xmlns:a16="http://schemas.microsoft.com/office/drawing/2014/main" id="{B8E980B1-6459-4EC8-B590-EC3F3B83B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814" y="5243514"/>
            <a:ext cx="89312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400">
                <a:solidFill>
                  <a:srgbClr val="00B050"/>
                </a:solidFill>
                <a:latin typeface="Comic Sans MS" panose="030F0702030302020204" pitchFamily="66" charset="0"/>
              </a:rPr>
              <a:t>To procure/install the basic equipment for assembly of HIC (ALICIA-8)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31753" name="Прямоугольник 7">
            <a:extLst>
              <a:ext uri="{FF2B5EF4-FFF2-40B4-BE49-F238E27FC236}">
                <a16:creationId xmlns:a16="http://schemas.microsoft.com/office/drawing/2014/main" id="{FAE04471-4424-45B2-B63C-C111D3CFE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789" y="2274888"/>
            <a:ext cx="8929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 dirty="0">
                <a:solidFill>
                  <a:srgbClr val="4506F8"/>
                </a:solidFill>
                <a:latin typeface="Comic Sans MS" panose="030F0702030302020204" pitchFamily="66" charset="0"/>
              </a:rPr>
              <a:t> To write &amp; sign Addendum for CERN delivery of ALPIDE,SAMPA, etc. and transfer the money to CERN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400" dirty="0">
                <a:solidFill>
                  <a:srgbClr val="4506F8"/>
                </a:solidFill>
                <a:latin typeface="Comic Sans MS" panose="030F0702030302020204" pitchFamily="66" charset="0"/>
              </a:rPr>
              <a:t> to be able to start assembling of HICs OB at LHEP in 2019</a:t>
            </a:r>
          </a:p>
        </p:txBody>
      </p:sp>
      <p:sp>
        <p:nvSpPr>
          <p:cNvPr id="31754" name="Прямоугольник 7">
            <a:extLst>
              <a:ext uri="{FF2B5EF4-FFF2-40B4-BE49-F238E27FC236}">
                <a16:creationId xmlns:a16="http://schemas.microsoft.com/office/drawing/2014/main" id="{C669D71E-BAEC-4949-A4AB-B2E3DF2B1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575" y="1557338"/>
            <a:ext cx="8929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400">
                <a:solidFill>
                  <a:srgbClr val="FF0000"/>
                </a:solidFill>
                <a:latin typeface="Comic Sans MS" panose="030F0702030302020204" pitchFamily="66" charset="0"/>
              </a:rPr>
              <a:t>To send 3 key assembly persons to CERN</a:t>
            </a:r>
          </a:p>
        </p:txBody>
      </p:sp>
    </p:spTree>
    <p:extLst>
      <p:ext uri="{BB962C8B-B14F-4D97-AF65-F5344CB8AC3E}">
        <p14:creationId xmlns:p14="http://schemas.microsoft.com/office/powerpoint/2010/main" val="20023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Рисунок 3">
            <a:extLst>
              <a:ext uri="{FF2B5EF4-FFF2-40B4-BE49-F238E27FC236}">
                <a16:creationId xmlns:a16="http://schemas.microsoft.com/office/drawing/2014/main" id="{674292D4-A04D-4506-BD36-B67B512F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989138"/>
            <a:ext cx="6629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Рисунок 5">
            <a:extLst>
              <a:ext uri="{FF2B5EF4-FFF2-40B4-BE49-F238E27FC236}">
                <a16:creationId xmlns:a16="http://schemas.microsoft.com/office/drawing/2014/main" id="{A61D7714-339D-4AA5-9A48-91D80E8F1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00051"/>
            <a:ext cx="24098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8">
            <a:extLst>
              <a:ext uri="{FF2B5EF4-FFF2-40B4-BE49-F238E27FC236}">
                <a16:creationId xmlns:a16="http://schemas.microsoft.com/office/drawing/2014/main" id="{EABC298C-CD64-4837-8E16-D0C3EBDE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00051"/>
            <a:ext cx="2093912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0C8D5679-90C1-428D-BA1F-AC0A53FAA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7001"/>
            <a:ext cx="8229600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Towards Technical Proposal</a:t>
            </a:r>
            <a:endParaRPr lang="de-DE" sz="28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6070336-755F-4743-9DB3-CC74858936ED}"/>
              </a:ext>
            </a:extLst>
          </p:cNvPr>
          <p:cNvSpPr txBox="1">
            <a:spLocks/>
          </p:cNvSpPr>
          <p:nvPr/>
        </p:nvSpPr>
        <p:spPr bwMode="auto">
          <a:xfrm>
            <a:off x="4872038" y="1258889"/>
            <a:ext cx="230346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32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Pre-design!</a:t>
            </a:r>
            <a:endParaRPr lang="de-DE" altLang="ru-RU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12703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hteck 5">
            <a:extLst>
              <a:ext uri="{FF2B5EF4-FFF2-40B4-BE49-F238E27FC236}">
                <a16:creationId xmlns:a16="http://schemas.microsoft.com/office/drawing/2014/main" id="{D077B90A-43E0-4F86-B31B-5DE1A2ED7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0" y="1271589"/>
            <a:ext cx="4383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ru-RU" sz="1400">
                <a:solidFill>
                  <a:schemeClr val="bg1"/>
                </a:solidFill>
                <a:latin typeface="Arial" panose="020B0604020202020204" pitchFamily="34" charset="0"/>
              </a:rPr>
              <a:t>J. Steinheimer, A. Botvina, M. Bleicher</a:t>
            </a:r>
            <a:r>
              <a:rPr lang="en-US" altLang="ru-RU" sz="1400">
                <a:solidFill>
                  <a:schemeClr val="bg1"/>
                </a:solidFill>
                <a:latin typeface="Arial" panose="020B0604020202020204" pitchFamily="34" charset="0"/>
              </a:rPr>
              <a:t> arXiv:1605.03439v1</a:t>
            </a:r>
            <a:endParaRPr lang="de-DE" altLang="ru-RU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0" name="Titel 1">
            <a:extLst>
              <a:ext uri="{FF2B5EF4-FFF2-40B4-BE49-F238E27FC236}">
                <a16:creationId xmlns:a16="http://schemas.microsoft.com/office/drawing/2014/main" id="{3EE3A3C0-40E7-4F0E-9674-5D2DD186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4819651"/>
            <a:ext cx="8224838" cy="1082675"/>
          </a:xfrm>
        </p:spPr>
        <p:txBody>
          <a:bodyPr/>
          <a:lstStyle/>
          <a:p>
            <a:pPr>
              <a:defRPr/>
            </a:pPr>
            <a:r>
              <a:rPr lang="en-US" altLang="ru-RU" sz="32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Strange hyperons identification ( </a:t>
            </a:r>
            <a:r>
              <a:rPr lang="el-GR" altLang="ru-RU" sz="32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Λ</a:t>
            </a:r>
            <a:r>
              <a:rPr lang="en-US" altLang="ru-RU" sz="3200" baseline="-250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0</a:t>
            </a:r>
            <a:r>
              <a:rPr lang="en-US" altLang="ru-RU" sz="32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)</a:t>
            </a:r>
            <a:endParaRPr lang="de-DE" altLang="ru-RU" sz="3200" baseline="-25000" dirty="0"/>
          </a:p>
        </p:txBody>
      </p:sp>
      <p:sp>
        <p:nvSpPr>
          <p:cNvPr id="35844" name="Foliennummernplatzhalter 2">
            <a:extLst>
              <a:ext uri="{FF2B5EF4-FFF2-40B4-BE49-F238E27FC236}">
                <a16:creationId xmlns:a16="http://schemas.microsoft.com/office/drawing/2014/main" id="{019FE497-A11B-4E5C-9BF9-ABC6E9FC9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D1EC46-82B6-4DA2-8A1B-8858C4FBEE4A}" type="slidenum">
              <a:rPr lang="de-DE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de-DE" altLang="ru-RU" sz="1200">
              <a:solidFill>
                <a:srgbClr val="898989"/>
              </a:solidFill>
            </a:endParaRPr>
          </a:p>
        </p:txBody>
      </p:sp>
      <p:pic>
        <p:nvPicPr>
          <p:cNvPr id="35845" name="Рисунок 1">
            <a:extLst>
              <a:ext uri="{FF2B5EF4-FFF2-40B4-BE49-F238E27FC236}">
                <a16:creationId xmlns:a16="http://schemas.microsoft.com/office/drawing/2014/main" id="{DC47B886-9AB1-43EF-A0DF-5EDDC3BA8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865314"/>
            <a:ext cx="55626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Рисунок 1">
            <a:extLst>
              <a:ext uri="{FF2B5EF4-FFF2-40B4-BE49-F238E27FC236}">
                <a16:creationId xmlns:a16="http://schemas.microsoft.com/office/drawing/2014/main" id="{9998D99C-F450-4F0C-BC93-6402003A3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1460500"/>
            <a:ext cx="24447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4401E1F2-08A2-4549-AD0D-4FD2A5499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27001"/>
            <a:ext cx="8229600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Towards Technical Proposal: Simulations</a:t>
            </a:r>
            <a:endParaRPr lang="de-DE" sz="28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0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hteck 5">
            <a:extLst>
              <a:ext uri="{FF2B5EF4-FFF2-40B4-BE49-F238E27FC236}">
                <a16:creationId xmlns:a16="http://schemas.microsoft.com/office/drawing/2014/main" id="{691B1A8D-2DC7-4CB0-B4F1-38ADAF500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0" y="1271589"/>
            <a:ext cx="4383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ru-RU" sz="1400">
                <a:solidFill>
                  <a:schemeClr val="bg1"/>
                </a:solidFill>
                <a:latin typeface="Arial" panose="020B0604020202020204" pitchFamily="34" charset="0"/>
              </a:rPr>
              <a:t>J. Steinheimer, A. Botvina, M. Bleicher</a:t>
            </a:r>
            <a:r>
              <a:rPr lang="en-US" altLang="ru-RU" sz="1400">
                <a:solidFill>
                  <a:schemeClr val="bg1"/>
                </a:solidFill>
                <a:latin typeface="Arial" panose="020B0604020202020204" pitchFamily="34" charset="0"/>
              </a:rPr>
              <a:t> arXiv:1605.03439v1</a:t>
            </a:r>
            <a:endParaRPr lang="de-DE" altLang="ru-RU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0" name="Titel 1">
            <a:extLst>
              <a:ext uri="{FF2B5EF4-FFF2-40B4-BE49-F238E27FC236}">
                <a16:creationId xmlns:a16="http://schemas.microsoft.com/office/drawing/2014/main" id="{3EE3A3C0-40E7-4F0E-9674-5D2DD186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638" y="5805489"/>
            <a:ext cx="8229600" cy="587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ru-RU" sz="32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Cascades hyperons identification (</a:t>
            </a:r>
            <a:r>
              <a:rPr lang="el-GR" altLang="ru-RU" sz="32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Ξ</a:t>
            </a:r>
            <a:r>
              <a:rPr lang="en-US" altLang="ru-RU" sz="3200" baseline="300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-</a:t>
            </a:r>
            <a:r>
              <a:rPr lang="en-US" altLang="ru-RU" sz="32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)</a:t>
            </a:r>
            <a:endParaRPr lang="de-DE" altLang="ru-RU" sz="3200" baseline="-25000" dirty="0"/>
          </a:p>
        </p:txBody>
      </p:sp>
      <p:sp>
        <p:nvSpPr>
          <p:cNvPr id="37892" name="Foliennummernplatzhalter 2">
            <a:extLst>
              <a:ext uri="{FF2B5EF4-FFF2-40B4-BE49-F238E27FC236}">
                <a16:creationId xmlns:a16="http://schemas.microsoft.com/office/drawing/2014/main" id="{75474BCE-1199-4674-88B3-030EECAF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2EA12B-F831-4805-B828-41B6AF30E860}" type="slidenum">
              <a:rPr lang="de-DE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de-DE" altLang="ru-RU" sz="1200">
              <a:solidFill>
                <a:srgbClr val="898989"/>
              </a:solidFill>
            </a:endParaRPr>
          </a:p>
        </p:txBody>
      </p:sp>
      <p:pic>
        <p:nvPicPr>
          <p:cNvPr id="37893" name="Рисунок 1">
            <a:extLst>
              <a:ext uri="{FF2B5EF4-FFF2-40B4-BE49-F238E27FC236}">
                <a16:creationId xmlns:a16="http://schemas.microsoft.com/office/drawing/2014/main" id="{E5242F01-C638-4C97-A410-B9DD1830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1719264"/>
            <a:ext cx="54927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Рисунок 1">
            <a:extLst>
              <a:ext uri="{FF2B5EF4-FFF2-40B4-BE49-F238E27FC236}">
                <a16:creationId xmlns:a16="http://schemas.microsoft.com/office/drawing/2014/main" id="{75807133-2B08-447A-B522-4BB0C31EE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457325"/>
            <a:ext cx="28019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5BE31E08-0ADF-40F3-B2AB-09BF2C3EE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7001"/>
            <a:ext cx="8229600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Towards Technical Proposal: Simulations</a:t>
            </a:r>
            <a:endParaRPr lang="de-DE" sz="28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eck 5">
            <a:extLst>
              <a:ext uri="{FF2B5EF4-FFF2-40B4-BE49-F238E27FC236}">
                <a16:creationId xmlns:a16="http://schemas.microsoft.com/office/drawing/2014/main" id="{AD112DE8-88C8-4020-A90D-76FDA9C88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0" y="1271589"/>
            <a:ext cx="4383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ru-RU" sz="1400">
                <a:solidFill>
                  <a:schemeClr val="bg1"/>
                </a:solidFill>
                <a:latin typeface="Arial" panose="020B0604020202020204" pitchFamily="34" charset="0"/>
              </a:rPr>
              <a:t>J. Steinheimer, A. Botvina, M. Bleicher</a:t>
            </a:r>
            <a:r>
              <a:rPr lang="en-US" altLang="ru-RU" sz="1400">
                <a:solidFill>
                  <a:schemeClr val="bg1"/>
                </a:solidFill>
                <a:latin typeface="Arial" panose="020B0604020202020204" pitchFamily="34" charset="0"/>
              </a:rPr>
              <a:t> arXiv:1605.03439v1</a:t>
            </a:r>
            <a:endParaRPr lang="de-DE" altLang="ru-RU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0" name="Titel 1">
            <a:extLst>
              <a:ext uri="{FF2B5EF4-FFF2-40B4-BE49-F238E27FC236}">
                <a16:creationId xmlns:a16="http://schemas.microsoft.com/office/drawing/2014/main" id="{3EE3A3C0-40E7-4F0E-9674-5D2DD186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56927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ru-RU" sz="3200" dirty="0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Strange hyperons identification </a:t>
            </a:r>
            <a:r>
              <a:rPr lang="en-US" altLang="ru-RU" sz="3200" dirty="0" err="1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Λ</a:t>
            </a:r>
            <a:r>
              <a:rPr lang="en-US" altLang="ru-RU" sz="3200" baseline="30000" dirty="0" err="1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+</a:t>
            </a:r>
            <a:r>
              <a:rPr lang="en-US" altLang="ru-RU" sz="3200" baseline="-25000" dirty="0" err="1">
                <a:solidFill>
                  <a:srgbClr val="4506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</a:t>
            </a:r>
            <a:endParaRPr lang="de-DE" altLang="ru-RU" sz="3200" baseline="-25000" dirty="0"/>
          </a:p>
        </p:txBody>
      </p:sp>
      <p:sp>
        <p:nvSpPr>
          <p:cNvPr id="39940" name="Foliennummernplatzhalter 2">
            <a:extLst>
              <a:ext uri="{FF2B5EF4-FFF2-40B4-BE49-F238E27FC236}">
                <a16:creationId xmlns:a16="http://schemas.microsoft.com/office/drawing/2014/main" id="{36E8FD7B-6FB8-4A09-A246-0DF6F8C4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8388F0-F034-45D6-B4A4-2D178825BC57}" type="slidenum">
              <a:rPr lang="de-DE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de-DE" altLang="ru-RU" sz="1200">
              <a:solidFill>
                <a:srgbClr val="898989"/>
              </a:solidFill>
            </a:endParaRPr>
          </a:p>
        </p:txBody>
      </p:sp>
      <p:pic>
        <p:nvPicPr>
          <p:cNvPr id="39941" name="Рисунок 1">
            <a:extLst>
              <a:ext uri="{FF2B5EF4-FFF2-40B4-BE49-F238E27FC236}">
                <a16:creationId xmlns:a16="http://schemas.microsoft.com/office/drawing/2014/main" id="{4A5041FA-07E6-46C2-B142-2FB53C9E5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3889375"/>
            <a:ext cx="3802063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Рисунок 2">
            <a:extLst>
              <a:ext uri="{FF2B5EF4-FFF2-40B4-BE49-F238E27FC236}">
                <a16:creationId xmlns:a16="http://schemas.microsoft.com/office/drawing/2014/main" id="{3DB52842-45FA-4F14-898D-2D9F3968E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3397251"/>
            <a:ext cx="57356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3">
            <a:extLst>
              <a:ext uri="{FF2B5EF4-FFF2-40B4-BE49-F238E27FC236}">
                <a16:creationId xmlns:a16="http://schemas.microsoft.com/office/drawing/2014/main" id="{3E1A8A4F-77EC-440C-BA98-8C288C58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1035051"/>
            <a:ext cx="582295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Рисунок 9">
            <a:extLst>
              <a:ext uri="{FF2B5EF4-FFF2-40B4-BE49-F238E27FC236}">
                <a16:creationId xmlns:a16="http://schemas.microsoft.com/office/drawing/2014/main" id="{51EB4E34-1195-4C9D-B326-C84D1CC2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916113"/>
            <a:ext cx="28019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7EC6031F-E40E-4249-A8F3-9F87B1600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7001"/>
            <a:ext cx="8229600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Towards Technical Proposal: Simulations</a:t>
            </a:r>
            <a:endParaRPr lang="de-DE" sz="28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EA7EA49-475D-461C-9BCB-79D546105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7238" y="500064"/>
            <a:ext cx="8640762" cy="8651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altLang="ru-RU" b="1">
              <a:latin typeface="Comic Sans MS" panose="030F0702030302020204" pitchFamily="66" charset="0"/>
            </a:endParaRPr>
          </a:p>
        </p:txBody>
      </p:sp>
      <p:sp>
        <p:nvSpPr>
          <p:cNvPr id="41987" name="Rectangle 13">
            <a:extLst>
              <a:ext uri="{FF2B5EF4-FFF2-40B4-BE49-F238E27FC236}">
                <a16:creationId xmlns:a16="http://schemas.microsoft.com/office/drawing/2014/main" id="{624A0A8C-BBC1-4F0A-85B8-00DAD703D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913" y="6491288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1988" name="Text Box 3">
            <a:extLst>
              <a:ext uri="{FF2B5EF4-FFF2-40B4-BE49-F238E27FC236}">
                <a16:creationId xmlns:a16="http://schemas.microsoft.com/office/drawing/2014/main" id="{B9988614-88BA-49D3-91CB-73CC7E001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-93663"/>
            <a:ext cx="8229600" cy="9540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ru-RU" sz="2800">
                <a:solidFill>
                  <a:srgbClr val="FF0000"/>
                </a:solidFill>
                <a:latin typeface="Comic Sans MS" panose="030F0702030302020204" pitchFamily="66" charset="0"/>
              </a:rPr>
              <a:t>Towards Technical Proposal: General Mechanical Layout  </a:t>
            </a:r>
            <a:endParaRPr lang="de-DE" altLang="ru-RU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989" name="Прямоугольник 7">
            <a:extLst>
              <a:ext uri="{FF2B5EF4-FFF2-40B4-BE49-F238E27FC236}">
                <a16:creationId xmlns:a16="http://schemas.microsoft.com/office/drawing/2014/main" id="{3EC90C6E-22A2-40E6-8067-F0129EA9D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014" y="4581526"/>
            <a:ext cx="433863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400">
                <a:solidFill>
                  <a:srgbClr val="FF0000"/>
                </a:solidFill>
                <a:latin typeface="Comic Sans MS" panose="030F0702030302020204" pitchFamily="66" charset="0"/>
              </a:rPr>
              <a:t>Key task: To design of the </a:t>
            </a:r>
            <a:endParaRPr lang="ru-RU" altLang="ru-RU" sz="24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400">
                <a:solidFill>
                  <a:srgbClr val="FF0000"/>
                </a:solidFill>
                <a:latin typeface="Comic Sans MS" panose="030F0702030302020204" pitchFamily="66" charset="0"/>
              </a:rPr>
              <a:t>mainframe and jigs for its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400">
                <a:solidFill>
                  <a:srgbClr val="FF0000"/>
                </a:solidFill>
                <a:latin typeface="Comic Sans MS" panose="030F0702030302020204" pitchFamily="66" charset="0"/>
              </a:rPr>
              <a:t>integration with TPC and BP within a year and tune the flow of components for assembly  OB at JINR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ru-RU" sz="240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2400">
              <a:latin typeface="Arial" panose="020B0604020202020204" pitchFamily="34" charset="0"/>
            </a:endParaRPr>
          </a:p>
        </p:txBody>
      </p:sp>
      <p:graphicFrame>
        <p:nvGraphicFramePr>
          <p:cNvPr id="41990" name="Объект 1">
            <a:extLst>
              <a:ext uri="{FF2B5EF4-FFF2-40B4-BE49-F238E27FC236}">
                <a16:creationId xmlns:a16="http://schemas.microsoft.com/office/drawing/2014/main" id="{9C029926-33A5-4BCE-AF85-B6004F364D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5564" y="758826"/>
          <a:ext cx="4033837" cy="570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Acrobat Document" r:id="rId4" imgW="4009988" imgH="5672039" progId="AcroExch.Document.DC">
                  <p:embed/>
                </p:oleObj>
              </mc:Choice>
              <mc:Fallback>
                <p:oleObj name="Acrobat Document" r:id="rId4" imgW="4009988" imgH="5672039" progId="AcroExch.Document.DC">
                  <p:embed/>
                  <p:pic>
                    <p:nvPicPr>
                      <p:cNvPr id="41990" name="Объект 1">
                        <a:extLst>
                          <a:ext uri="{FF2B5EF4-FFF2-40B4-BE49-F238E27FC236}">
                            <a16:creationId xmlns:a16="http://schemas.microsoft.com/office/drawing/2014/main" id="{9C029926-33A5-4BCE-AF85-B6004F364D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5564" y="758826"/>
                        <a:ext cx="4033837" cy="570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Rectangle 3">
            <a:extLst>
              <a:ext uri="{FF2B5EF4-FFF2-40B4-BE49-F238E27FC236}">
                <a16:creationId xmlns:a16="http://schemas.microsoft.com/office/drawing/2014/main" id="{3250D158-FB3D-4D1A-8E99-B51CA44763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03388" y="1027114"/>
            <a:ext cx="10152062" cy="72707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Sketch design by </a:t>
            </a:r>
            <a:r>
              <a:rPr lang="en-US" altLang="ru-RU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S.N.Igolkin</a:t>
            </a:r>
            <a:r>
              <a:rPr lang="en-US" alt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 will  start September 2018</a:t>
            </a:r>
          </a:p>
          <a:p>
            <a:pPr eaLnBrk="1" hangingPunct="1">
              <a:defRPr/>
            </a:pPr>
            <a:endParaRPr lang="en-US" alt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endParaRPr lang="ru-RU" altLang="ru-RU" dirty="0"/>
          </a:p>
        </p:txBody>
      </p:sp>
      <p:pic>
        <p:nvPicPr>
          <p:cNvPr id="41992" name="Рисунок 2">
            <a:extLst>
              <a:ext uri="{FF2B5EF4-FFF2-40B4-BE49-F238E27FC236}">
                <a16:creationId xmlns:a16="http://schemas.microsoft.com/office/drawing/2014/main" id="{6C898E09-7591-43E3-8307-E151E9A94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4" y="1479551"/>
            <a:ext cx="4822825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72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B113ECB0-C98C-411B-A2E3-7494E2428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7238" y="500064"/>
            <a:ext cx="8640762" cy="8651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altLang="ru-RU" b="1">
              <a:latin typeface="Comic Sans MS" panose="030F0702030302020204" pitchFamily="66" charset="0"/>
            </a:endParaRPr>
          </a:p>
        </p:txBody>
      </p:sp>
      <p:sp>
        <p:nvSpPr>
          <p:cNvPr id="44035" name="Rectangle 13">
            <a:extLst>
              <a:ext uri="{FF2B5EF4-FFF2-40B4-BE49-F238E27FC236}">
                <a16:creationId xmlns:a16="http://schemas.microsoft.com/office/drawing/2014/main" id="{22326378-9C28-4FEF-A38E-B98FAE5FC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913" y="6491288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036" name="Text Box 3">
            <a:extLst>
              <a:ext uri="{FF2B5EF4-FFF2-40B4-BE49-F238E27FC236}">
                <a16:creationId xmlns:a16="http://schemas.microsoft.com/office/drawing/2014/main" id="{586E45BA-125B-47AC-A6CD-6CCB33A35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2239"/>
            <a:ext cx="8229600" cy="5222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ru-RU" sz="2800">
                <a:solidFill>
                  <a:srgbClr val="FF0000"/>
                </a:solidFill>
                <a:latin typeface="Comic Sans MS" panose="030F0702030302020204" pitchFamily="66" charset="0"/>
              </a:rPr>
              <a:t>Towards Technical Proposal: Interfaces</a:t>
            </a:r>
            <a:endParaRPr lang="de-DE" altLang="ru-RU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4037" name="Прямоугольник 7">
            <a:extLst>
              <a:ext uri="{FF2B5EF4-FFF2-40B4-BE49-F238E27FC236}">
                <a16:creationId xmlns:a16="http://schemas.microsoft.com/office/drawing/2014/main" id="{63FEEC7C-0A44-4CB0-9949-9512A11A4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1300" y="2492376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400">
                <a:solidFill>
                  <a:srgbClr val="FF0000"/>
                </a:solidFill>
                <a:latin typeface="Comic Sans MS" panose="030F0702030302020204" pitchFamily="66" charset="0"/>
              </a:rPr>
              <a:t>Proposed for MPD </a:t>
            </a:r>
          </a:p>
        </p:txBody>
      </p:sp>
      <p:pic>
        <p:nvPicPr>
          <p:cNvPr id="44038" name="Рисунок 2">
            <a:extLst>
              <a:ext uri="{FF2B5EF4-FFF2-40B4-BE49-F238E27FC236}">
                <a16:creationId xmlns:a16="http://schemas.microsoft.com/office/drawing/2014/main" id="{226B9BF4-DFA8-4A6D-8E2F-E23ECB533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1608138"/>
            <a:ext cx="22479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Рисунок 11">
            <a:extLst>
              <a:ext uri="{FF2B5EF4-FFF2-40B4-BE49-F238E27FC236}">
                <a16:creationId xmlns:a16="http://schemas.microsoft.com/office/drawing/2014/main" id="{CC52BA7C-35D6-4E4D-873E-660F48474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4076701"/>
            <a:ext cx="23050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Подзаголовок 3">
            <a:extLst>
              <a:ext uri="{FF2B5EF4-FFF2-40B4-BE49-F238E27FC236}">
                <a16:creationId xmlns:a16="http://schemas.microsoft.com/office/drawing/2014/main" id="{C5683362-6186-4138-9464-80A614166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0" y="795338"/>
            <a:ext cx="2089150" cy="647700"/>
          </a:xfrm>
        </p:spPr>
        <p:txBody>
          <a:bodyPr/>
          <a:lstStyle/>
          <a:p>
            <a:r>
              <a:rPr lang="en-US" altLang="ru-RU">
                <a:solidFill>
                  <a:schemeClr val="tx1"/>
                </a:solidFill>
              </a:rPr>
              <a:t>In TPC</a:t>
            </a:r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44041" name="Подзаголовок 3">
            <a:extLst>
              <a:ext uri="{FF2B5EF4-FFF2-40B4-BE49-F238E27FC236}">
                <a16:creationId xmlns:a16="http://schemas.microsoft.com/office/drawing/2014/main" id="{90221EA1-5B9C-4F6F-B61E-9B6732376C7F}"/>
              </a:ext>
            </a:extLst>
          </p:cNvPr>
          <p:cNvSpPr txBox="1">
            <a:spLocks/>
          </p:cNvSpPr>
          <p:nvPr/>
        </p:nvSpPr>
        <p:spPr bwMode="auto">
          <a:xfrm>
            <a:off x="2020889" y="1989138"/>
            <a:ext cx="12731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ru-RU" sz="4800"/>
              <a:t>?</a:t>
            </a:r>
            <a:endParaRPr lang="ru-RU" altLang="ru-RU" sz="4800"/>
          </a:p>
        </p:txBody>
      </p:sp>
      <p:pic>
        <p:nvPicPr>
          <p:cNvPr id="44042" name="Рисунок 4">
            <a:extLst>
              <a:ext uri="{FF2B5EF4-FFF2-40B4-BE49-F238E27FC236}">
                <a16:creationId xmlns:a16="http://schemas.microsoft.com/office/drawing/2014/main" id="{631FDCF9-6270-4891-BEA1-E12572A4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9" y="3938588"/>
            <a:ext cx="3716337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Прямоугольник 7">
            <a:extLst>
              <a:ext uri="{FF2B5EF4-FFF2-40B4-BE49-F238E27FC236}">
                <a16:creationId xmlns:a16="http://schemas.microsoft.com/office/drawing/2014/main" id="{66A1A617-B06B-4415-9DCB-968D700A3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6089" y="4941888"/>
            <a:ext cx="2765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400">
                <a:solidFill>
                  <a:srgbClr val="4506F8"/>
                </a:solidFill>
                <a:latin typeface="Comic Sans MS" panose="030F0702030302020204" pitchFamily="66" charset="0"/>
              </a:rPr>
              <a:t>As done in ALICE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400">
                <a:solidFill>
                  <a:srgbClr val="4506F8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69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8FD11732-E0CA-41D8-ABE5-80066B9B0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7238" y="500064"/>
            <a:ext cx="8640762" cy="8651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altLang="ru-RU" b="1">
              <a:latin typeface="Comic Sans MS" panose="030F0702030302020204" pitchFamily="66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250D158-FB3D-4D1A-8E99-B51CA44763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31950" y="1020764"/>
            <a:ext cx="9036050" cy="727075"/>
          </a:xfrm>
        </p:spPr>
        <p:txBody>
          <a:bodyPr/>
          <a:lstStyle/>
          <a:p>
            <a:pPr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Absense</a:t>
            </a:r>
            <a:r>
              <a:rPr lang="en-US" alt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 of 3 “</a:t>
            </a:r>
            <a:r>
              <a:rPr lang="en-US" altLang="ru-RU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leutenants</a:t>
            </a:r>
            <a:r>
              <a:rPr lang="en-US" alt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” in the fields pointed by Musa</a:t>
            </a:r>
          </a:p>
          <a:p>
            <a:pPr eaLnBrk="1" hangingPunct="1">
              <a:defRPr/>
            </a:pPr>
            <a:endParaRPr lang="en-US" alt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endParaRPr lang="ru-RU" altLang="ru-RU" dirty="0"/>
          </a:p>
        </p:txBody>
      </p:sp>
      <p:sp>
        <p:nvSpPr>
          <p:cNvPr id="46084" name="Rectangle 13">
            <a:extLst>
              <a:ext uri="{FF2B5EF4-FFF2-40B4-BE49-F238E27FC236}">
                <a16:creationId xmlns:a16="http://schemas.microsoft.com/office/drawing/2014/main" id="{6FA131A0-0212-43C6-8CDF-D6D27F834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913" y="6491288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6085" name="Text Box 3">
            <a:extLst>
              <a:ext uri="{FF2B5EF4-FFF2-40B4-BE49-F238E27FC236}">
                <a16:creationId xmlns:a16="http://schemas.microsoft.com/office/drawing/2014/main" id="{73E5D3A5-3A89-4A82-8ECB-685F8AD5D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-93663"/>
            <a:ext cx="8229600" cy="9540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ru-RU" sz="2800">
                <a:solidFill>
                  <a:srgbClr val="FF0000"/>
                </a:solidFill>
                <a:latin typeface="Comic Sans MS" panose="030F0702030302020204" pitchFamily="66" charset="0"/>
              </a:rPr>
              <a:t>Critical issues of the MPD/ITS project and ways for remedy    </a:t>
            </a:r>
            <a:endParaRPr lang="de-DE" altLang="ru-RU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6086" name="Прямоугольник 7">
            <a:extLst>
              <a:ext uri="{FF2B5EF4-FFF2-40B4-BE49-F238E27FC236}">
                <a16:creationId xmlns:a16="http://schemas.microsoft.com/office/drawing/2014/main" id="{C25588AD-9F29-4197-91F3-02547A2BA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614" y="2130425"/>
            <a:ext cx="8929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400">
                <a:solidFill>
                  <a:srgbClr val="FF0000"/>
                </a:solidFill>
                <a:latin typeface="Comic Sans MS" panose="030F0702030302020204" pitchFamily="66" charset="0"/>
              </a:rPr>
              <a:t>Decision of JINR Director to overcome the standard flow of procurement and transfer the money without delay to CERN</a:t>
            </a:r>
          </a:p>
        </p:txBody>
      </p:sp>
      <p:sp>
        <p:nvSpPr>
          <p:cNvPr id="46087" name="Прямоугольник 9">
            <a:extLst>
              <a:ext uri="{FF2B5EF4-FFF2-40B4-BE49-F238E27FC236}">
                <a16:creationId xmlns:a16="http://schemas.microsoft.com/office/drawing/2014/main" id="{AFA45BF3-0D8D-4E4E-942B-EE92B8A49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551" y="4894263"/>
            <a:ext cx="88931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>
                <a:solidFill>
                  <a:schemeClr val="tx2"/>
                </a:solidFill>
                <a:latin typeface="Comic Sans MS" panose="030F0702030302020204" pitchFamily="66" charset="0"/>
              </a:rPr>
              <a:t> Finding a Deputy for me of a rank of “a  captain” to carry on the project after my retirement </a:t>
            </a:r>
            <a:endParaRPr lang="en-US" altLang="ru-RU" sz="2400">
              <a:solidFill>
                <a:srgbClr val="4506F8"/>
              </a:solidFill>
              <a:latin typeface="Comic Sans MS" panose="030F0702030302020204" pitchFamily="66" charset="0"/>
            </a:endParaRPr>
          </a:p>
        </p:txBody>
      </p:sp>
      <p:sp>
        <p:nvSpPr>
          <p:cNvPr id="46088" name="Прямоугольник 7">
            <a:extLst>
              <a:ext uri="{FF2B5EF4-FFF2-40B4-BE49-F238E27FC236}">
                <a16:creationId xmlns:a16="http://schemas.microsoft.com/office/drawing/2014/main" id="{9948F06B-83C1-44B8-9809-AC1DAE020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339" y="3789363"/>
            <a:ext cx="89296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>
                <a:solidFill>
                  <a:srgbClr val="4506F8"/>
                </a:solidFill>
                <a:latin typeface="Comic Sans MS" panose="030F0702030302020204" pitchFamily="66" charset="0"/>
              </a:rPr>
              <a:t> Getting an export license on ALPIDE (SAMPA?)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400">
                <a:solidFill>
                  <a:srgbClr val="4506F8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66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Hybrid </a:t>
            </a:r>
            <a:r>
              <a:rPr lang="en-US" dirty="0"/>
              <a:t>DSSD-GEM Tracking </a:t>
            </a:r>
            <a:r>
              <a:rPr lang="en-US" dirty="0" smtClean="0"/>
              <a:t>System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9" name="Рисунок 15" descr="rec_STS_GE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59622" y="1231265"/>
            <a:ext cx="3540442" cy="2592109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01043" y="1519151"/>
            <a:ext cx="5950829" cy="3069429"/>
            <a:chOff x="1270561" y="1636457"/>
            <a:chExt cx="5950829" cy="306942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4" t="8836" r="4302" b="12579"/>
            <a:stretch/>
          </p:blipFill>
          <p:spPr bwMode="auto">
            <a:xfrm>
              <a:off x="1270561" y="1820148"/>
              <a:ext cx="2712721" cy="2669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Рисунок 12" descr="cbmn.png"/>
            <p:cNvPicPr>
              <a:picLocks noChangeAspect="1"/>
            </p:cNvPicPr>
            <p:nvPr/>
          </p:nvPicPr>
          <p:blipFill rotWithShape="1">
            <a:blip r:embed="rId4" cstate="print"/>
            <a:srcRect t="16973" b="8045"/>
            <a:stretch/>
          </p:blipFill>
          <p:spPr>
            <a:xfrm>
              <a:off x="3561428" y="1636457"/>
              <a:ext cx="3659962" cy="3069429"/>
            </a:xfrm>
            <a:prstGeom prst="rect">
              <a:avLst/>
            </a:prstGeom>
          </p:spPr>
        </p:pic>
        <p:sp>
          <p:nvSpPr>
            <p:cNvPr id="10" name="Oval 1"/>
            <p:cNvSpPr/>
            <p:nvPr/>
          </p:nvSpPr>
          <p:spPr>
            <a:xfrm>
              <a:off x="4585253" y="2393712"/>
              <a:ext cx="530662" cy="5334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2"/>
            <p:cNvSpPr/>
            <p:nvPr/>
          </p:nvSpPr>
          <p:spPr>
            <a:xfrm rot="414285">
              <a:off x="3538567" y="2369271"/>
              <a:ext cx="990600" cy="491285"/>
            </a:xfrm>
            <a:prstGeom prst="rightArrow">
              <a:avLst>
                <a:gd name="adj1" fmla="val 50000"/>
                <a:gd name="adj2" fmla="val 99342"/>
              </a:avLst>
            </a:pr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Рисунок 13" descr="L0_st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91152" y="3826154"/>
            <a:ext cx="3564822" cy="22280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1944" y="157490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21513" y="175508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58570" y="1327127"/>
            <a:ext cx="156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dipole magnet</a:t>
            </a:r>
          </a:p>
        </p:txBody>
      </p:sp>
      <p:sp>
        <p:nvSpPr>
          <p:cNvPr id="22" name="Rectangle 8"/>
          <p:cNvSpPr/>
          <p:nvPr/>
        </p:nvSpPr>
        <p:spPr>
          <a:xfrm>
            <a:off x="1079217" y="776947"/>
            <a:ext cx="8779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Mutual interest by CBM groups from Germany and Russia to install, commission and use </a:t>
            </a:r>
            <a:br>
              <a:rPr lang="en-US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 CBM-like Silicon Tracking Stations in BM@N in 2020.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466477" y="4343336"/>
            <a:ext cx="3062708" cy="1477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Δp</a:t>
            </a:r>
            <a:r>
              <a:rPr lang="en-US" b="1" dirty="0"/>
              <a:t>/p ≈ 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25 µm single-hit spatial resolution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material budget per station ~1% X0</a:t>
            </a:r>
            <a:endParaRPr lang="ru-RU" b="1" dirty="0"/>
          </a:p>
        </p:txBody>
      </p:sp>
      <p:pic>
        <p:nvPicPr>
          <p:cNvPr id="31" name="Рисунок 30" descr="28.png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023489">
            <a:off x="1723565" y="4084205"/>
            <a:ext cx="2217903" cy="1363824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0040" y="4609617"/>
            <a:ext cx="1473709" cy="89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756875" y="5935189"/>
            <a:ext cx="120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40 Ladders</a:t>
            </a:r>
            <a:endParaRPr lang="ru-RU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257044" y="5507985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344 </a:t>
            </a:r>
            <a:r>
              <a:rPr lang="en-US" b="1" dirty="0"/>
              <a:t>Modules</a:t>
            </a:r>
            <a:endParaRPr lang="ru-RU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203288" y="590422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~</a:t>
            </a:r>
            <a:r>
              <a:rPr lang="en-US" b="1" dirty="0" smtClean="0"/>
              <a:t>700 </a:t>
            </a:r>
            <a:r>
              <a:rPr lang="en-US" b="1" dirty="0"/>
              <a:t>k Channels</a:t>
            </a:r>
            <a:endParaRPr lang="ru-RU" b="1" dirty="0"/>
          </a:p>
        </p:txBody>
      </p:sp>
      <p:sp>
        <p:nvSpPr>
          <p:cNvPr id="36" name="Right Arrow 2"/>
          <p:cNvSpPr/>
          <p:nvPr/>
        </p:nvSpPr>
        <p:spPr>
          <a:xfrm rot="13470756">
            <a:off x="1843085" y="4269105"/>
            <a:ext cx="838185" cy="431150"/>
          </a:xfrm>
          <a:prstGeom prst="rightArrow">
            <a:avLst>
              <a:gd name="adj1" fmla="val 50000"/>
              <a:gd name="adj2" fmla="val 99342"/>
            </a:avLst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2"/>
          <p:cNvSpPr/>
          <p:nvPr/>
        </p:nvSpPr>
        <p:spPr>
          <a:xfrm rot="11747115">
            <a:off x="3138656" y="4695807"/>
            <a:ext cx="491433" cy="251132"/>
          </a:xfrm>
          <a:prstGeom prst="rightArrow">
            <a:avLst>
              <a:gd name="adj1" fmla="val 50000"/>
              <a:gd name="adj2" fmla="val 99342"/>
            </a:avLst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81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093080FB-4B8C-41C4-8218-A6EC0FC90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7238" y="500064"/>
            <a:ext cx="8640762" cy="8651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sz="2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ru-RU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altLang="ru-RU" b="1">
              <a:latin typeface="Comic Sans MS" panose="030F0702030302020204" pitchFamily="66" charset="0"/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90E619A0-1D9A-4D79-B061-82E6937D8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1463" y="1544639"/>
            <a:ext cx="9144000" cy="719137"/>
          </a:xfrm>
        </p:spPr>
        <p:txBody>
          <a:bodyPr>
            <a:normAutofit fontScale="25000" lnSpcReduction="20000"/>
          </a:bodyPr>
          <a:lstStyle/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en-US" altLang="ru-RU" sz="9600" dirty="0">
                <a:solidFill>
                  <a:schemeClr val="tx2"/>
                </a:solidFill>
                <a:latin typeface="Comic Sans MS" panose="030F0702030302020204" pitchFamily="66" charset="0"/>
              </a:rPr>
              <a:t>Italy, China, Germany, Poland, UK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endParaRPr lang="en-US" altLang="ru-RU" sz="64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l" eaLnBrk="1" hangingPunct="1">
              <a:buFont typeface="Wingdings" panose="05000000000000000000" pitchFamily="2" charset="2"/>
              <a:buChar char="Ø"/>
            </a:pPr>
            <a:endParaRPr lang="en-US" alt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l" eaLnBrk="1" hangingPunct="1">
              <a:buFont typeface="Wingdings" panose="05000000000000000000" pitchFamily="2" charset="2"/>
              <a:buChar char="Ø"/>
            </a:pPr>
            <a:endParaRPr lang="en-US" alt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en-US" altLang="ru-RU" sz="9600" dirty="0">
                <a:solidFill>
                  <a:schemeClr val="tx2"/>
                </a:solidFill>
                <a:latin typeface="Comic Sans MS" panose="030F0702030302020204" pitchFamily="66" charset="0"/>
              </a:rPr>
              <a:t>Hiring foreign postdocs with salary from CREMLIN+ (starting 2019)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endParaRPr lang="en-US" altLang="ru-RU" sz="96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l" eaLnBrk="1" hangingPunct="1">
              <a:buFont typeface="Wingdings" panose="05000000000000000000" pitchFamily="2" charset="2"/>
              <a:buChar char="Ø"/>
            </a:pPr>
            <a:endParaRPr lang="en-US" alt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ru-RU" alt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8132" name="Rectangle 13">
            <a:extLst>
              <a:ext uri="{FF2B5EF4-FFF2-40B4-BE49-F238E27FC236}">
                <a16:creationId xmlns:a16="http://schemas.microsoft.com/office/drawing/2014/main" id="{B68C8E66-1F4A-4C08-A6A1-2266A6C55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913" y="6491288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1F92E90-8690-4AEF-B6E1-DFE0E0920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639"/>
            <a:ext cx="8229600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Perspectives for Internationalization </a:t>
            </a:r>
            <a:endParaRPr lang="de-DE" sz="28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45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BA2119-7D51-4161-9616-35679801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19064"/>
            <a:ext cx="6032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1">
            <a:extLst>
              <a:ext uri="{FF2B5EF4-FFF2-40B4-BE49-F238E27FC236}">
                <a16:creationId xmlns:a16="http://schemas.microsoft.com/office/drawing/2014/main" id="{40B899FB-77F9-4257-8926-9FC36D76E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9" y="166689"/>
            <a:ext cx="16335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8372" name="Объект 2">
            <a:extLst>
              <a:ext uri="{FF2B5EF4-FFF2-40B4-BE49-F238E27FC236}">
                <a16:creationId xmlns:a16="http://schemas.microsoft.com/office/drawing/2014/main" id="{D07CAD2F-8F8D-497A-A5A5-5BE91D5DC725}"/>
              </a:ext>
            </a:extLst>
          </p:cNvPr>
          <p:cNvSpPr>
            <a:spLocks noGrp="1"/>
          </p:cNvSpPr>
          <p:nvPr/>
        </p:nvSpPr>
        <p:spPr bwMode="auto">
          <a:xfrm>
            <a:off x="1730375" y="1052513"/>
            <a:ext cx="889000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altLang="ru-RU" sz="2400" dirty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Georgia" panose="02040502050405020303" pitchFamily="18" charset="0"/>
              </a:rPr>
              <a:t>MPD/ITS physics case is well justified and has a potential of discovery of super nuclei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altLang="ru-RU" sz="2400" dirty="0">
              <a:solidFill>
                <a:srgbClr val="0000FF"/>
              </a:solidFill>
              <a:latin typeface="Comic Sans MS" panose="030F0702030302020204" pitchFamily="66" charset="0"/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altLang="ru-RU" sz="2400" dirty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Georgia" panose="02040502050405020303" pitchFamily="18" charset="0"/>
              </a:rPr>
              <a:t> After signing the Protocol with CERN the project got a ground for a start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altLang="ru-RU" sz="2400" dirty="0">
              <a:solidFill>
                <a:srgbClr val="0000FF"/>
              </a:solidFill>
              <a:latin typeface="Comic Sans MS" panose="030F0702030302020204" pitchFamily="66" charset="0"/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altLang="ru-RU" sz="2400" dirty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Georgia" panose="02040502050405020303" pitchFamily="18" charset="0"/>
              </a:rPr>
              <a:t> Strategic plan is worked and agreed with CERN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altLang="ru-RU" sz="2400" dirty="0">
              <a:solidFill>
                <a:srgbClr val="0000FF"/>
              </a:solidFill>
              <a:latin typeface="Comic Sans MS" panose="030F0702030302020204" pitchFamily="66" charset="0"/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altLang="ru-RU" sz="2400" dirty="0">
                <a:solidFill>
                  <a:srgbClr val="FF00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Georgia" panose="02040502050405020303" pitchFamily="18" charset="0"/>
              </a:rPr>
              <a:t>However, the general status to the moment  is “just started”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altLang="ru-RU" sz="2400" dirty="0">
              <a:solidFill>
                <a:srgbClr val="FF0000"/>
              </a:solidFill>
              <a:latin typeface="Comic Sans MS" panose="030F0702030302020204" pitchFamily="66" charset="0"/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altLang="ru-RU" sz="2400" dirty="0">
              <a:solidFill>
                <a:srgbClr val="FF0000"/>
              </a:solidFill>
              <a:latin typeface="Comic Sans MS" panose="030F0702030302020204" pitchFamily="66" charset="0"/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altLang="ru-RU" sz="2400" dirty="0">
                <a:solidFill>
                  <a:srgbClr val="FF00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Georgia" panose="02040502050405020303" pitchFamily="18" charset="0"/>
              </a:rPr>
              <a:t>          </a:t>
            </a:r>
            <a:r>
              <a:rPr lang="en-US" altLang="ru-RU" sz="2400" b="1" dirty="0">
                <a:solidFill>
                  <a:srgbClr val="FF00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Georgia" panose="02040502050405020303" pitchFamily="18" charset="0"/>
              </a:rPr>
              <a:t>THANK YOU FOR YOUR ATTENTION! </a:t>
            </a:r>
            <a:endParaRPr lang="ru-RU" altLang="ru-RU" sz="2400" b="1" dirty="0">
              <a:solidFill>
                <a:srgbClr val="FF0000"/>
              </a:solidFill>
              <a:latin typeface="Comic Sans MS" panose="030F0702030302020204" pitchFamily="66" charset="0"/>
              <a:ea typeface="ＭＳ Ｐゴシック" panose="020B0600070205080204" pitchFamily="34" charset="-128"/>
              <a:cs typeface="Georgia" panose="02040502050405020303" pitchFamily="18" charset="0"/>
            </a:endParaRPr>
          </a:p>
        </p:txBody>
      </p:sp>
      <p:pic>
        <p:nvPicPr>
          <p:cNvPr id="58375" name="Picture 10" descr="ÐÐ°ÑÑÐ¸Ð½ÐºÐ¸ Ð¿Ð¾ Ð·Ð°Ð¿ÑÐ¾ÑÑ CERN logo pdf">
            <a:extLst>
              <a:ext uri="{FF2B5EF4-FFF2-40B4-BE49-F238E27FC236}">
                <a16:creationId xmlns:a16="http://schemas.microsoft.com/office/drawing/2014/main" id="{82E7D1A4-19C1-48D3-B879-7F0CA8B9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84139"/>
            <a:ext cx="86836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95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layout of BM@N STS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6" name="Picture 5" descr="BMN stations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3489" y="1073150"/>
            <a:ext cx="8594545" cy="4688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00" y="5769198"/>
            <a:ext cx="1091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Talk by </a:t>
            </a:r>
            <a:r>
              <a:rPr lang="en-US" dirty="0" err="1" smtClean="0"/>
              <a:t>V.Elsha</a:t>
            </a:r>
            <a:r>
              <a:rPr lang="en-US" dirty="0" smtClean="0"/>
              <a:t>, </a:t>
            </a:r>
            <a:r>
              <a:rPr lang="en-US" dirty="0"/>
              <a:t>The third Mini-Work Meeting "Making-up a Work Plan for building hybrid DSSD-GEM Tracking System for the BM@N-2" Jul. 2018: </a:t>
            </a:r>
            <a:r>
              <a:rPr lang="en-US" dirty="0">
                <a:hlinkClick r:id="rId3"/>
              </a:rPr>
              <a:t>Tentative Layout of the DSSD Stations with Number of Requested Components</a:t>
            </a:r>
            <a:endParaRPr lang="en-US" dirty="0"/>
          </a:p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136727" y="1789451"/>
            <a:ext cx="198684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Total: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40 ladders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344 modules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~700 k channels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4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89632"/>
            <a:ext cx="10515600" cy="1325563"/>
          </a:xfrm>
        </p:spPr>
        <p:txBody>
          <a:bodyPr/>
          <a:lstStyle/>
          <a:p>
            <a:r>
              <a:rPr lang="en-US" dirty="0" smtClean="0"/>
              <a:t>Double sided microstrip silicon </a:t>
            </a:r>
            <a:r>
              <a:rPr lang="en-US" dirty="0"/>
              <a:t>s</a:t>
            </a:r>
            <a:r>
              <a:rPr lang="en-US" dirty="0" smtClean="0"/>
              <a:t>ensors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6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59121" y="845813"/>
            <a:ext cx="3365939" cy="241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121" y="298094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6.2 x 2.2 cm</a:t>
            </a:r>
            <a:r>
              <a:rPr lang="de-DE" i="1" baseline="30000" dirty="0"/>
              <a:t>2</a:t>
            </a:r>
            <a:endParaRPr lang="en-US" i="1" baseline="30000" dirty="0"/>
          </a:p>
          <a:p>
            <a:r>
              <a:rPr lang="de-DE" i="1" dirty="0"/>
              <a:t>6.2 x 4.2 cm</a:t>
            </a:r>
            <a:r>
              <a:rPr lang="de-DE" i="1" baseline="30000" dirty="0"/>
              <a:t>2</a:t>
            </a:r>
            <a:endParaRPr lang="en-US" i="1" baseline="30000" dirty="0"/>
          </a:p>
          <a:p>
            <a:r>
              <a:rPr lang="de-DE" i="1" dirty="0"/>
              <a:t>6.2 x 6.2 cm</a:t>
            </a:r>
            <a:r>
              <a:rPr lang="de-DE" i="1" baseline="30000" dirty="0"/>
              <a:t>2</a:t>
            </a:r>
            <a:endParaRPr lang="de-DE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16970" y="875752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CiS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629334" y="3442613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Hamamatsu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1" y="3904278"/>
            <a:ext cx="2646832" cy="214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5896181" y="75380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Quality assurance of the sensors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664103" y="1122901"/>
            <a:ext cx="4038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de-DE" dirty="0"/>
              <a:t>Final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inspection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 </a:t>
            </a:r>
            <a:r>
              <a:rPr lang="de-DE" dirty="0" err="1"/>
              <a:t>vendors</a:t>
            </a:r>
            <a:r>
              <a:rPr lang="en-US" dirty="0"/>
              <a:t>:  detailed data </a:t>
            </a:r>
            <a:br>
              <a:rPr lang="en-US" dirty="0"/>
            </a:br>
            <a:endParaRPr lang="en-US" sz="300" dirty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Quality inspection at JINR has been advanced:</a:t>
            </a:r>
            <a:br>
              <a:rPr lang="en-US" dirty="0"/>
            </a:br>
            <a:endParaRPr lang="en-US" sz="1100" dirty="0"/>
          </a:p>
          <a:p>
            <a:pPr marL="168275" lvl="1"/>
            <a:r>
              <a:rPr lang="en-US" dirty="0"/>
              <a:t>full inspection during prototyping, sample tests during series production</a:t>
            </a:r>
          </a:p>
          <a:p>
            <a:pPr marL="454025" lvl="1" indent="-285750">
              <a:buFont typeface="Calibri" panose="020F0502020204030204" pitchFamily="34" charset="0"/>
              <a:buChar char="‒"/>
            </a:pPr>
            <a:endParaRPr lang="en-US" sz="500" dirty="0"/>
          </a:p>
          <a:p>
            <a:pPr marL="454025" lvl="1" indent="-285750">
              <a:buFont typeface="Calibri" panose="020F0502020204030204" pitchFamily="34" charset="0"/>
              <a:buChar char="‒"/>
            </a:pPr>
            <a:r>
              <a:rPr lang="en-US" i="1" dirty="0"/>
              <a:t>sophisticated optical and electrical methods established</a:t>
            </a:r>
          </a:p>
          <a:p>
            <a:pPr marL="454025" lvl="1" indent="-285750">
              <a:buFont typeface="Calibri" panose="020F0502020204030204" pitchFamily="34" charset="0"/>
              <a:buChar char="‒"/>
            </a:pPr>
            <a:r>
              <a:rPr lang="en-US" i="1" dirty="0"/>
              <a:t>charge collection tests before/after irradiation, S/N determination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7919694" y="1195598"/>
            <a:ext cx="4030174" cy="2424982"/>
            <a:chOff x="0" y="1505877"/>
            <a:chExt cx="9144000" cy="4350188"/>
          </a:xfrm>
        </p:grpSpPr>
        <p:pic>
          <p:nvPicPr>
            <p:cNvPr id="14" name="Bild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05877"/>
              <a:ext cx="1878436" cy="1905145"/>
            </a:xfrm>
            <a:prstGeom prst="rect">
              <a:avLst/>
            </a:prstGeom>
          </p:spPr>
        </p:pic>
        <p:pic>
          <p:nvPicPr>
            <p:cNvPr id="15" name="Bild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431" y="3945250"/>
              <a:ext cx="1998935" cy="1910815"/>
            </a:xfrm>
            <a:prstGeom prst="rect">
              <a:avLst/>
            </a:prstGeom>
          </p:spPr>
        </p:pic>
        <p:pic>
          <p:nvPicPr>
            <p:cNvPr id="16" name="Bild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431" y="1539245"/>
              <a:ext cx="1870558" cy="1934902"/>
            </a:xfrm>
            <a:prstGeom prst="rect">
              <a:avLst/>
            </a:prstGeom>
          </p:spPr>
        </p:pic>
        <p:pic>
          <p:nvPicPr>
            <p:cNvPr id="17" name="Bild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27991"/>
              <a:ext cx="1878436" cy="1911390"/>
            </a:xfrm>
            <a:prstGeom prst="rect">
              <a:avLst/>
            </a:prstGeom>
          </p:spPr>
        </p:pic>
        <p:pic>
          <p:nvPicPr>
            <p:cNvPr id="18" name="Bild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9451" y="1569002"/>
              <a:ext cx="2150360" cy="1905145"/>
            </a:xfrm>
            <a:prstGeom prst="rect">
              <a:avLst/>
            </a:prstGeom>
          </p:spPr>
        </p:pic>
        <p:pic>
          <p:nvPicPr>
            <p:cNvPr id="19" name="Bild 2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58"/>
            <a:stretch/>
          </p:blipFill>
          <p:spPr>
            <a:xfrm>
              <a:off x="7037736" y="3951019"/>
              <a:ext cx="2106264" cy="1899543"/>
            </a:xfrm>
            <a:prstGeom prst="rect">
              <a:avLst/>
            </a:prstGeom>
          </p:spPr>
        </p:pic>
        <p:pic>
          <p:nvPicPr>
            <p:cNvPr id="20" name="Bild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521" y="3911881"/>
              <a:ext cx="2162991" cy="1938681"/>
            </a:xfrm>
            <a:prstGeom prst="rect">
              <a:avLst/>
            </a:prstGeom>
          </p:spPr>
        </p:pic>
        <p:pic>
          <p:nvPicPr>
            <p:cNvPr id="21" name="Bild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415" y="1695862"/>
              <a:ext cx="2047585" cy="1651423"/>
            </a:xfrm>
            <a:prstGeom prst="rect">
              <a:avLst/>
            </a:prstGeom>
          </p:spPr>
        </p:pic>
      </p:grpSp>
      <p:pic>
        <p:nvPicPr>
          <p:cNvPr id="22" name="Bild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01" y="3743966"/>
            <a:ext cx="4865234" cy="23339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6070" y="4831137"/>
            <a:ext cx="2183611" cy="12926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/>
              <a:t>Thickness: 300 </a:t>
            </a:r>
            <a:r>
              <a:rPr lang="el-GR" sz="2000" b="1" i="1" dirty="0"/>
              <a:t>μ</a:t>
            </a:r>
            <a:r>
              <a:rPr lang="en-US" sz="2000" b="1" i="1" dirty="0"/>
              <a:t>m </a:t>
            </a:r>
          </a:p>
          <a:p>
            <a:r>
              <a:rPr lang="en-US" sz="2000" b="1" i="1" dirty="0"/>
              <a:t>Pitch: 58 </a:t>
            </a:r>
            <a:r>
              <a:rPr lang="el-GR" sz="2000" b="1" i="1" dirty="0"/>
              <a:t>μ</a:t>
            </a:r>
            <a:r>
              <a:rPr lang="en-US" sz="2000" b="1" i="1" dirty="0"/>
              <a:t>m</a:t>
            </a:r>
          </a:p>
          <a:p>
            <a:r>
              <a:rPr lang="en-US" sz="2000" b="1" i="1" dirty="0"/>
              <a:t>Stereo angle: 7.5</a:t>
            </a:r>
            <a:r>
              <a:rPr lang="en-US" b="1" i="1" dirty="0"/>
              <a:t>°</a:t>
            </a:r>
          </a:p>
          <a:p>
            <a:endParaRPr lang="ru-RU" b="1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r="10921" b="12333"/>
          <a:stretch/>
        </p:blipFill>
        <p:spPr bwMode="auto">
          <a:xfrm>
            <a:off x="3944080" y="4248552"/>
            <a:ext cx="3356386" cy="202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9256" y="6131175"/>
            <a:ext cx="510434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400 sensors are already ordered and arrived at JINR</a:t>
            </a:r>
            <a:endParaRPr lang="ru-RU" b="1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0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57596"/>
            <a:ext cx="10515600" cy="1325563"/>
          </a:xfrm>
        </p:spPr>
        <p:txBody>
          <a:bodyPr/>
          <a:lstStyle/>
          <a:p>
            <a:r>
              <a:rPr lang="en-US" dirty="0" smtClean="0"/>
              <a:t>STS/MUCHXYTER </a:t>
            </a:r>
            <a:r>
              <a:rPr lang="en-US" dirty="0"/>
              <a:t>ASIC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8" name="Rectangle 1"/>
          <p:cNvSpPr/>
          <p:nvPr/>
        </p:nvSpPr>
        <p:spPr>
          <a:xfrm>
            <a:off x="6914161" y="1398984"/>
            <a:ext cx="4572000" cy="4401205"/>
          </a:xfrm>
          <a:prstGeom prst="rect">
            <a:avLst/>
          </a:prstGeom>
          <a:ln w="3175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128 channels+ 2 test channels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Self triggered architecture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Maximum data rate: 250 kHz/channel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5-bit amplitude measurement</a:t>
            </a:r>
          </a:p>
          <a:p>
            <a:pPr lvl="1"/>
            <a:r>
              <a:rPr lang="en-US" sz="2000" dirty="0" smtClean="0"/>
              <a:t>- </a:t>
            </a:r>
            <a:r>
              <a:rPr lang="en-US" sz="2000" dirty="0" err="1" smtClean="0"/>
              <a:t>shaper</a:t>
            </a:r>
            <a:r>
              <a:rPr lang="en-US" sz="2000" baseline="-25000" dirty="0" err="1" smtClean="0"/>
              <a:t>slow</a:t>
            </a:r>
            <a:r>
              <a:rPr lang="en-US" sz="2000" dirty="0"/>
              <a:t>+ </a:t>
            </a:r>
            <a:r>
              <a:rPr lang="en-US" sz="2000" dirty="0" smtClean="0"/>
              <a:t>ADC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10 bit DAC for effective slow path threshold setting (~200 e resolution)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time </a:t>
            </a:r>
            <a:r>
              <a:rPr lang="en-US" sz="2000" dirty="0"/>
              <a:t>stamp </a:t>
            </a:r>
            <a:r>
              <a:rPr lang="en-US" sz="2000" dirty="0" smtClean="0"/>
              <a:t>measurement</a:t>
            </a:r>
          </a:p>
          <a:p>
            <a:pPr lvl="1"/>
            <a:r>
              <a:rPr lang="en-US" sz="2000" dirty="0" smtClean="0"/>
              <a:t>- </a:t>
            </a:r>
            <a:r>
              <a:rPr lang="en-US" sz="2000" dirty="0" err="1" smtClean="0"/>
              <a:t>shaper</a:t>
            </a:r>
            <a:r>
              <a:rPr lang="en-US" sz="2000" baseline="-25000" dirty="0" err="1" smtClean="0"/>
              <a:t>fast</a:t>
            </a:r>
            <a:r>
              <a:rPr lang="en-US" sz="2000" dirty="0" smtClean="0"/>
              <a:t> + discriminator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Dynamic </a:t>
            </a:r>
            <a:r>
              <a:rPr lang="en-US" sz="2000" dirty="0"/>
              <a:t>range: 16 </a:t>
            </a:r>
            <a:r>
              <a:rPr lang="en-US" sz="2000" dirty="0" err="1"/>
              <a:t>fQ</a:t>
            </a:r>
            <a:r>
              <a:rPr lang="en-US" sz="2000" dirty="0"/>
              <a:t> at STS mode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Noise </a:t>
            </a:r>
            <a:r>
              <a:rPr lang="en-US" sz="2000" dirty="0" smtClean="0"/>
              <a:t>performance for slow shaper: </a:t>
            </a:r>
            <a:r>
              <a:rPr lang="en-US" sz="2000" dirty="0"/>
              <a:t>1000 </a:t>
            </a:r>
            <a:r>
              <a:rPr lang="en-US" sz="2000" dirty="0" err="1"/>
              <a:t>enc</a:t>
            </a:r>
            <a:r>
              <a:rPr lang="en-US" sz="2000" dirty="0"/>
              <a:t> at 30 pF input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Time stamp resolution: 1 </a:t>
            </a:r>
            <a:r>
              <a:rPr lang="en-US" sz="2000" dirty="0" smtClean="0"/>
              <a:t>ns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0" name="Rectangle 7"/>
          <p:cNvSpPr/>
          <p:nvPr/>
        </p:nvSpPr>
        <p:spPr>
          <a:xfrm>
            <a:off x="181720" y="893152"/>
            <a:ext cx="211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produced in 9/2016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50979" y="46876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3208411" y="4118517"/>
            <a:ext cx="3120278" cy="1933221"/>
            <a:chOff x="8862108" y="2984098"/>
            <a:chExt cx="3120278" cy="1933221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2108" y="2984098"/>
              <a:ext cx="2850475" cy="135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8862108" y="4270988"/>
              <a:ext cx="3120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Test bench for characterization </a:t>
              </a:r>
            </a:p>
            <a:p>
              <a:pPr algn="ctr"/>
              <a:r>
                <a:rPr lang="en-US" dirty="0"/>
                <a:t>of the ASIC</a:t>
              </a:r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360" y="3861680"/>
            <a:ext cx="3444213" cy="2581039"/>
            <a:chOff x="396399" y="3810987"/>
            <a:chExt cx="3444213" cy="2581039"/>
          </a:xfrm>
        </p:grpSpPr>
        <p:sp>
          <p:nvSpPr>
            <p:cNvPr id="20" name="TextBox 19"/>
            <p:cNvSpPr txBox="1"/>
            <p:nvPr/>
          </p:nvSpPr>
          <p:spPr>
            <a:xfrm>
              <a:off x="396399" y="6022694"/>
              <a:ext cx="3444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Test socket for the ASIC-tab-bonds </a:t>
              </a:r>
              <a:endParaRPr lang="ru-RU" dirty="0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614415" y="3810987"/>
              <a:ext cx="2766019" cy="2251701"/>
            </a:xfrm>
            <a:prstGeom prst="rect">
              <a:avLst/>
            </a:prstGeom>
          </p:spPr>
        </p:pic>
      </p:grp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103007" y="1398984"/>
            <a:ext cx="3921146" cy="2371072"/>
            <a:chOff x="73703" y="1493792"/>
            <a:chExt cx="3921146" cy="2371072"/>
          </a:xfrm>
        </p:grpSpPr>
        <p:pic>
          <p:nvPicPr>
            <p:cNvPr id="19" name="Picture 2" descr="\\WinfileSvM\DL$Root\cschmidt\Eigene Dateien\CBM\CBM-XYTER\Submission Details STS-XYTER 2.0\STS_XYTER_2\20160919_0924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3" t="13976" r="9724"/>
            <a:stretch/>
          </p:blipFill>
          <p:spPr bwMode="auto">
            <a:xfrm>
              <a:off x="73703" y="1493792"/>
              <a:ext cx="3921146" cy="2351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487" y="2669477"/>
              <a:ext cx="614362" cy="1195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4808436" y="5993355"/>
            <a:ext cx="6677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hlinkClick r:id="rId6"/>
              </a:rPr>
              <a:t>CBM STS-XYTER 2.1 and SPADIC 2.2 Submission Review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(15.03.2018)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4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ront-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nd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oards with </a:t>
            </a:r>
            <a:r>
              <a:rPr lang="en-US" dirty="0" smtClean="0">
                <a:solidFill>
                  <a:srgbClr val="FF0000"/>
                </a:solidFill>
              </a:rPr>
              <a:t>8</a:t>
            </a:r>
            <a:r>
              <a:rPr lang="en-US" dirty="0" smtClean="0"/>
              <a:t> STSXYTERS (FEB-8)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6" name="Picture 2" descr="Y:\CBM_STS\CBM STS Detektor Aufgaben und Ergebnisse\FEB8 GSI\FEB_gebondet\20180314_153544_resiz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18644" r="9921" b="17581"/>
          <a:stretch/>
        </p:blipFill>
        <p:spPr bwMode="auto">
          <a:xfrm>
            <a:off x="377328" y="3514380"/>
            <a:ext cx="6241328" cy="267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28" y="932099"/>
            <a:ext cx="3678556" cy="235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33212" y="1039823"/>
            <a:ext cx="7977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Size very much determined through available space: 101.5mm x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30.6mm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Digital signal coupling, crossing ~500V DC sensor bias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Powering: low drop skimming regulators (dedicated development SCL Chandigarh)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ZIF-digital signal connector – for 5, 2 and 1 uplink per chip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10-layer board allows routing of 2 uplinks per chip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5 uplinks per chip may be feasible with 14 layers</a:t>
            </a:r>
          </a:p>
          <a:p>
            <a:endParaRPr lang="en-US" dirty="0"/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05951" y="4390624"/>
            <a:ext cx="5095596" cy="92333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Production </a:t>
            </a:r>
            <a:r>
              <a:rPr lang="en-US" dirty="0" smtClean="0"/>
              <a:t>at </a:t>
            </a:r>
            <a:r>
              <a:rPr lang="en-US" dirty="0"/>
              <a:t>AGH-Krakow</a:t>
            </a:r>
          </a:p>
          <a:p>
            <a:r>
              <a:rPr lang="en-US" dirty="0"/>
              <a:t>Development activities at AGH-Krakow (Lukas </a:t>
            </a:r>
            <a:r>
              <a:rPr lang="en-US" dirty="0" err="1"/>
              <a:t>Mik</a:t>
            </a:r>
            <a:r>
              <a:rPr lang="en-US" dirty="0"/>
              <a:t>) and GSI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45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assembly site at JINR LHEP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F6D0-7903-4362-AD26-37E0580608EE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8164" y="1005013"/>
            <a:ext cx="7528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main room (90m</a:t>
            </a:r>
            <a:r>
              <a:rPr lang="en-US" sz="2000" baseline="30000" dirty="0"/>
              <a:t>2</a:t>
            </a:r>
            <a:r>
              <a:rPr lang="en-US" sz="2000" dirty="0"/>
              <a:t> ) is class 7 ISO (less than </a:t>
            </a:r>
            <a:r>
              <a:rPr lang="ru-RU" sz="2000" dirty="0"/>
              <a:t>10 000 p/ft</a:t>
            </a:r>
            <a:r>
              <a:rPr lang="ru-RU" sz="2000" baseline="30000" dirty="0"/>
              <a:t>3</a:t>
            </a:r>
            <a:r>
              <a:rPr lang="en-US" sz="2000" dirty="0"/>
              <a:t> &lt; 0.5 </a:t>
            </a:r>
            <a:r>
              <a:rPr lang="en-US" sz="2000" dirty="0" err="1"/>
              <a:t>mkm</a:t>
            </a:r>
            <a:r>
              <a:rPr lang="en-US" sz="2000" dirty="0"/>
              <a:t>)</a:t>
            </a:r>
            <a:r>
              <a:rPr lang="ru-RU" sz="2000" dirty="0"/>
              <a:t> </a:t>
            </a:r>
            <a:endParaRPr lang="en-US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72" y="1864586"/>
            <a:ext cx="2965839" cy="21255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318" y="1907066"/>
            <a:ext cx="3113866" cy="19484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8164" y="1407134"/>
            <a:ext cx="6146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4 technicians are currently involved in module assembling</a:t>
            </a:r>
            <a:endParaRPr lang="ru-RU" sz="2000" i="1" dirty="0"/>
          </a:p>
        </p:txBody>
      </p:sp>
      <p:pic>
        <p:nvPicPr>
          <p:cNvPr id="13" name="Picture 21" descr="Фото1625p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1315" y="4080463"/>
            <a:ext cx="4958005" cy="2115721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85590" y="1916224"/>
            <a:ext cx="4629990" cy="4068161"/>
            <a:chOff x="132929" y="2105805"/>
            <a:chExt cx="4629990" cy="4068161"/>
          </a:xfrm>
        </p:grpSpPr>
        <p:pic>
          <p:nvPicPr>
            <p:cNvPr id="14" name="Picture 2" descr="C:\Users\Администратор\Desktop\Фото оснастки\IMG_477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0066" y="2189597"/>
              <a:ext cx="1528766" cy="1299519"/>
            </a:xfrm>
            <a:prstGeom prst="rect">
              <a:avLst/>
            </a:prstGeom>
            <a:noFill/>
          </p:spPr>
        </p:pic>
        <p:pic>
          <p:nvPicPr>
            <p:cNvPr id="15" name="Рисунок 14" descr="C:\Users\Администратор\Desktop\Фото оснастки\IMG_4776.JP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57969" y="3259666"/>
              <a:ext cx="1504950" cy="131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5" descr="C:\Users\Администратор\Desktop\Фото оснастки\IMG_4778.JPG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67749" y="4524961"/>
              <a:ext cx="2065976" cy="1649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Рисунок 16" descr="C:\Users\Администратор\Desktop\Фото оснастки\IMG_4780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54436" y="2105805"/>
              <a:ext cx="1714513" cy="126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Рисунок 17" descr="C:\Users\Администратор\Desktop\Фото оснастки\IMG_4782.JPG"/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5917" y="3447251"/>
              <a:ext cx="1445810" cy="127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Рисунок 18" descr="C:\Users\Администратор\Desktop\Фото оснастки\IMG_4784.JPG"/>
            <p:cNvPicPr/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87819" y="3321595"/>
              <a:ext cx="1720210" cy="1419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Рисунок 19" descr="C:\Users\Администратор\Desktop\Фото оснастки\IMG_4785.JPG"/>
            <p:cNvPicPr/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32929" y="4684454"/>
              <a:ext cx="1868796" cy="137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818132" y="6016626"/>
            <a:ext cx="310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jigs for the module assembling</a:t>
            </a:r>
            <a:endParaRPr lang="ru-RU" b="1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Dementev Dmitrii,  SPIN-Praha-2018, 09-14/07/2018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23350</TotalTime>
  <Words>2660</Words>
  <Application>Microsoft Office PowerPoint</Application>
  <PresentationFormat>Широкоэкранный</PresentationFormat>
  <Paragraphs>502</Paragraphs>
  <Slides>41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5" baseType="lpstr">
      <vt:lpstr>Microsoft YaHei</vt:lpstr>
      <vt:lpstr>ＭＳ Ｐゴシック</vt:lpstr>
      <vt:lpstr>Arial</vt:lpstr>
      <vt:lpstr>Calibri</vt:lpstr>
      <vt:lpstr>Calibri Light</vt:lpstr>
      <vt:lpstr>Comic Sans MS</vt:lpstr>
      <vt:lpstr>Georgia</vt:lpstr>
      <vt:lpstr>Lucida Grande</vt:lpstr>
      <vt:lpstr>Symbol</vt:lpstr>
      <vt:lpstr>Tahoma</vt:lpstr>
      <vt:lpstr>Times New Roman</vt:lpstr>
      <vt:lpstr>Wingdings</vt:lpstr>
      <vt:lpstr>Тема Office</vt:lpstr>
      <vt:lpstr>Acrobat Document</vt:lpstr>
      <vt:lpstr>Silicon Tracking Systems for BM@N and MPD experiments at NICA</vt:lpstr>
      <vt:lpstr>BM@N (Baryonic Matter at Nuclotron) </vt:lpstr>
      <vt:lpstr>BM@N 2020: stage 1</vt:lpstr>
      <vt:lpstr>Hybrid DSSD-GEM Tracking System</vt:lpstr>
      <vt:lpstr>Preliminary layout of BM@N STS</vt:lpstr>
      <vt:lpstr>Double sided microstrip silicon sensors</vt:lpstr>
      <vt:lpstr>STS/MUCHXYTER ASIC </vt:lpstr>
      <vt:lpstr>Front-end Boards with 8 STSXYTERS (FEB-8)</vt:lpstr>
      <vt:lpstr>Module assembly site at JINR LHEP</vt:lpstr>
      <vt:lpstr>Modules</vt:lpstr>
      <vt:lpstr>Ladder assembly </vt:lpstr>
      <vt:lpstr>Ladder assembly site</vt:lpstr>
      <vt:lpstr>Detector readout chain</vt:lpstr>
      <vt:lpstr>HighRose Digital Signal Cable FH41</vt:lpstr>
      <vt:lpstr>Integration to the BM@N DAQ</vt:lpstr>
      <vt:lpstr>In-beam tests: COSY 2018</vt:lpstr>
      <vt:lpstr>In-beam tests: mCBM</vt:lpstr>
      <vt:lpstr>In-beam test: Linac-200 JINR FLNP</vt:lpstr>
      <vt:lpstr>ITS for MPD experiment</vt:lpstr>
      <vt:lpstr>ALPIDE – Monolithic Active Pixel Sensor </vt:lpstr>
      <vt:lpstr>ITS for MPD experiment</vt:lpstr>
      <vt:lpstr>ITS in a nutshall</vt:lpstr>
      <vt:lpstr>Work plan </vt:lpstr>
      <vt:lpstr>Plans for 2018</vt:lpstr>
      <vt:lpstr>Thank you for your attention!</vt:lpstr>
      <vt:lpstr>Motivation for study of charm production at NICA</vt:lpstr>
      <vt:lpstr>Physics motivation for a study of charm in cold nuclear matter</vt:lpstr>
      <vt:lpstr>Презентация PowerPoint</vt:lpstr>
      <vt:lpstr>Презентация PowerPoint</vt:lpstr>
      <vt:lpstr>Презентация PowerPoint</vt:lpstr>
      <vt:lpstr>The status of the MPD-ITS </vt:lpstr>
      <vt:lpstr>      </vt:lpstr>
      <vt:lpstr>Презентация PowerPoint</vt:lpstr>
      <vt:lpstr>Strange hyperons identification ( Λ0)</vt:lpstr>
      <vt:lpstr>Cascades hyperons identification (Ξ-)</vt:lpstr>
      <vt:lpstr>Strange hyperons identification Λ+c</vt:lpstr>
      <vt:lpstr>      </vt:lpstr>
      <vt:lpstr>      </vt:lpstr>
      <vt:lpstr>      </vt:lpstr>
      <vt:lpstr>    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 from the first in-beam tests with extracted beam of Nuclotron and a plan for the fall tests in October-November 2017</dc:title>
  <dc:creator>Dmitry</dc:creator>
  <cp:lastModifiedBy>Dmitry</cp:lastModifiedBy>
  <cp:revision>227</cp:revision>
  <dcterms:created xsi:type="dcterms:W3CDTF">2017-05-18T14:36:53Z</dcterms:created>
  <dcterms:modified xsi:type="dcterms:W3CDTF">2018-07-13T04:12:28Z</dcterms:modified>
</cp:coreProperties>
</file>